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56" r:id="rId2"/>
    <p:sldId id="257" r:id="rId3"/>
    <p:sldId id="2090650167" r:id="rId4"/>
    <p:sldId id="258" r:id="rId5"/>
    <p:sldId id="259" r:id="rId6"/>
    <p:sldId id="2090650177" r:id="rId7"/>
    <p:sldId id="2090650178" r:id="rId8"/>
    <p:sldId id="260" r:id="rId9"/>
    <p:sldId id="283" r:id="rId10"/>
    <p:sldId id="263" r:id="rId11"/>
    <p:sldId id="550144116" r:id="rId12"/>
    <p:sldId id="261" r:id="rId13"/>
    <p:sldId id="262" r:id="rId14"/>
    <p:sldId id="281" r:id="rId15"/>
    <p:sldId id="2090650123" r:id="rId16"/>
    <p:sldId id="2090650179" r:id="rId17"/>
    <p:sldId id="2090650156" r:id="rId18"/>
    <p:sldId id="550143947" r:id="rId19"/>
    <p:sldId id="2090650176" r:id="rId20"/>
    <p:sldId id="2090650173" r:id="rId21"/>
    <p:sldId id="264" r:id="rId22"/>
    <p:sldId id="2090650132" r:id="rId23"/>
    <p:sldId id="209065017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69F"/>
    <a:srgbClr val="FF9A00"/>
    <a:srgbClr val="F7D922"/>
    <a:srgbClr val="F6D900"/>
    <a:srgbClr val="D1B056"/>
    <a:srgbClr val="A98F49"/>
    <a:srgbClr val="B59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96AEE-92E3-4236-A228-653283CF86B2}" v="5" dt="2026-02-23T06:32:56.9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23"/>
    <p:restoredTop sz="92298"/>
  </p:normalViewPr>
  <p:slideViewPr>
    <p:cSldViewPr snapToGrid="0" showGuides="1">
      <p:cViewPr varScale="1">
        <p:scale>
          <a:sx n="125" d="100"/>
          <a:sy n="125" d="100"/>
        </p:scale>
        <p:origin x="1768" y="176"/>
      </p:cViewPr>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y Schleicher" userId="023df5bc-a871-4d45-80c4-5ebe8f0dfd37" providerId="ADAL" clId="{4A376950-0F0C-4FB5-9486-71B932C9EF73}"/>
    <pc:docChg chg="modSld sldOrd">
      <pc:chgData name="Jay Schleicher" userId="023df5bc-a871-4d45-80c4-5ebe8f0dfd37" providerId="ADAL" clId="{4A376950-0F0C-4FB5-9486-71B932C9EF73}" dt="2026-02-23T06:32:56.920" v="5"/>
      <pc:docMkLst>
        <pc:docMk/>
      </pc:docMkLst>
      <pc:sldChg chg="modAnim">
        <pc:chgData name="Jay Schleicher" userId="023df5bc-a871-4d45-80c4-5ebe8f0dfd37" providerId="ADAL" clId="{4A376950-0F0C-4FB5-9486-71B932C9EF73}" dt="2026-02-23T01:37:54.338" v="3"/>
        <pc:sldMkLst>
          <pc:docMk/>
          <pc:sldMk cId="2733270000" sldId="2090650156"/>
        </pc:sldMkLst>
      </pc:sldChg>
      <pc:sldChg chg="ord">
        <pc:chgData name="Jay Schleicher" userId="023df5bc-a871-4d45-80c4-5ebe8f0dfd37" providerId="ADAL" clId="{4A376950-0F0C-4FB5-9486-71B932C9EF73}" dt="2026-02-23T06:32:56.920" v="5"/>
        <pc:sldMkLst>
          <pc:docMk/>
          <pc:sldMk cId="1395459201" sldId="209065017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B35C1C-7C9D-7E22-91B4-6E4063880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4994289-E629-019D-7D81-BA48FAAF03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33236C-E9A7-9344-A5A7-54345F2E8327}" type="datetimeFigureOut">
              <a:rPr lang="en-US" smtClean="0"/>
              <a:t>3/8/26</a:t>
            </a:fld>
            <a:endParaRPr lang="en-US"/>
          </a:p>
        </p:txBody>
      </p:sp>
      <p:sp>
        <p:nvSpPr>
          <p:cNvPr id="4" name="Footer Placeholder 3">
            <a:extLst>
              <a:ext uri="{FF2B5EF4-FFF2-40B4-BE49-F238E27FC236}">
                <a16:creationId xmlns:a16="http://schemas.microsoft.com/office/drawing/2014/main" id="{EBF88713-42EE-E97E-1D86-FFEDA9C2B7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9C15B3-E0D0-97E2-2BA9-5A271274EB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C3F6A5-86FD-AF4F-8C4B-6C624038DF20}" type="slidenum">
              <a:rPr lang="en-US" smtClean="0"/>
              <a:t>‹#›</a:t>
            </a:fld>
            <a:endParaRPr lang="en-US"/>
          </a:p>
        </p:txBody>
      </p:sp>
    </p:spTree>
    <p:extLst>
      <p:ext uri="{BB962C8B-B14F-4D97-AF65-F5344CB8AC3E}">
        <p14:creationId xmlns:p14="http://schemas.microsoft.com/office/powerpoint/2010/main" val="1060677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CF5F4-5862-824B-9325-F9494A1F3B03}" type="datetimeFigureOut">
              <a:rPr lang="en-US" smtClean="0"/>
              <a:t>3/8/26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FA030C-D80D-E343-A0CF-EB4A4019D64F}" type="slidenum">
              <a:rPr lang="en-US" smtClean="0"/>
              <a:t>‹#›</a:t>
            </a:fld>
            <a:endParaRPr lang="en-US"/>
          </a:p>
        </p:txBody>
      </p:sp>
    </p:spTree>
    <p:extLst>
      <p:ext uri="{BB962C8B-B14F-4D97-AF65-F5344CB8AC3E}">
        <p14:creationId xmlns:p14="http://schemas.microsoft.com/office/powerpoint/2010/main" val="4139523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0FA030C-D80D-E343-A0CF-EB4A4019D64F}" type="slidenum">
              <a:rPr lang="en-US" smtClean="0"/>
              <a:t>1</a:t>
            </a:fld>
            <a:endParaRPr lang="en-US"/>
          </a:p>
        </p:txBody>
      </p:sp>
    </p:spTree>
    <p:extLst>
      <p:ext uri="{BB962C8B-B14F-4D97-AF65-F5344CB8AC3E}">
        <p14:creationId xmlns:p14="http://schemas.microsoft.com/office/powerpoint/2010/main" val="2703439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FA030C-D80D-E343-A0CF-EB4A4019D64F}" type="slidenum">
              <a:rPr lang="en-US" smtClean="0"/>
              <a:t>15</a:t>
            </a:fld>
            <a:endParaRPr lang="en-US"/>
          </a:p>
        </p:txBody>
      </p:sp>
    </p:spTree>
    <p:extLst>
      <p:ext uri="{BB962C8B-B14F-4D97-AF65-F5344CB8AC3E}">
        <p14:creationId xmlns:p14="http://schemas.microsoft.com/office/powerpoint/2010/main" val="3020261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5E496C-03DD-452F-B111-3B1BAE3A5C1E}" type="slidenum">
              <a:rPr lang="en-MY" smtClean="0"/>
              <a:t>17</a:t>
            </a:fld>
            <a:endParaRPr lang="en-MY"/>
          </a:p>
        </p:txBody>
      </p:sp>
    </p:spTree>
    <p:extLst>
      <p:ext uri="{BB962C8B-B14F-4D97-AF65-F5344CB8AC3E}">
        <p14:creationId xmlns:p14="http://schemas.microsoft.com/office/powerpoint/2010/main" val="817439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5E496C-03DD-452F-B111-3B1BAE3A5C1E}" type="slidenum">
              <a:rPr lang="en-MY" smtClean="0"/>
              <a:t>19</a:t>
            </a:fld>
            <a:endParaRPr lang="en-MY"/>
          </a:p>
        </p:txBody>
      </p:sp>
    </p:spTree>
    <p:extLst>
      <p:ext uri="{BB962C8B-B14F-4D97-AF65-F5344CB8AC3E}">
        <p14:creationId xmlns:p14="http://schemas.microsoft.com/office/powerpoint/2010/main" val="2280163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A709C-1F69-8BCC-5C8F-4F709643AA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9DF4E-6F35-A626-CE2D-857E99AF6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F4A17-F741-611B-F48F-750F61F3FEE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BE3EE5-B4A9-EDC6-75D9-022557E0B197}"/>
              </a:ext>
            </a:extLst>
          </p:cNvPr>
          <p:cNvSpPr>
            <a:spLocks noGrp="1"/>
          </p:cNvSpPr>
          <p:nvPr>
            <p:ph type="sldNum" sz="quarter" idx="5"/>
          </p:nvPr>
        </p:nvSpPr>
        <p:spPr/>
        <p:txBody>
          <a:bodyPr/>
          <a:lstStyle/>
          <a:p>
            <a:fld id="{1B5E496C-03DD-452F-B111-3B1BAE3A5C1E}" type="slidenum">
              <a:rPr lang="en-MY" smtClean="0"/>
              <a:t>20</a:t>
            </a:fld>
            <a:endParaRPr lang="en-MY"/>
          </a:p>
        </p:txBody>
      </p:sp>
    </p:spTree>
    <p:extLst>
      <p:ext uri="{BB962C8B-B14F-4D97-AF65-F5344CB8AC3E}">
        <p14:creationId xmlns:p14="http://schemas.microsoft.com/office/powerpoint/2010/main" val="3575799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30FA030C-D80D-E343-A0CF-EB4A4019D64F}" type="slidenum">
              <a:rPr lang="en-US" smtClean="0"/>
              <a:t>22</a:t>
            </a:fld>
            <a:endParaRPr lang="en-US"/>
          </a:p>
        </p:txBody>
      </p:sp>
    </p:spTree>
    <p:extLst>
      <p:ext uri="{BB962C8B-B14F-4D97-AF65-F5344CB8AC3E}">
        <p14:creationId xmlns:p14="http://schemas.microsoft.com/office/powerpoint/2010/main" val="1789641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5E496C-03DD-452F-B111-3B1BAE3A5C1E}" type="slidenum">
              <a:rPr lang="en-MY" smtClean="0"/>
              <a:t>23</a:t>
            </a:fld>
            <a:endParaRPr lang="en-MY"/>
          </a:p>
        </p:txBody>
      </p:sp>
    </p:spTree>
    <p:extLst>
      <p:ext uri="{BB962C8B-B14F-4D97-AF65-F5344CB8AC3E}">
        <p14:creationId xmlns:p14="http://schemas.microsoft.com/office/powerpoint/2010/main" val="275062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FA030C-D80D-E343-A0CF-EB4A4019D64F}" type="slidenum">
              <a:rPr lang="en-US" smtClean="0"/>
              <a:t>2</a:t>
            </a:fld>
            <a:endParaRPr lang="en-US"/>
          </a:p>
        </p:txBody>
      </p:sp>
    </p:spTree>
    <p:extLst>
      <p:ext uri="{BB962C8B-B14F-4D97-AF65-F5344CB8AC3E}">
        <p14:creationId xmlns:p14="http://schemas.microsoft.com/office/powerpoint/2010/main" val="1748605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FA030C-D80D-E343-A0CF-EB4A4019D64F}" type="slidenum">
              <a:rPr lang="en-US" smtClean="0"/>
              <a:t>4</a:t>
            </a:fld>
            <a:endParaRPr lang="en-US"/>
          </a:p>
        </p:txBody>
      </p:sp>
    </p:spTree>
    <p:extLst>
      <p:ext uri="{BB962C8B-B14F-4D97-AF65-F5344CB8AC3E}">
        <p14:creationId xmlns:p14="http://schemas.microsoft.com/office/powerpoint/2010/main" val="2890781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FA030C-D80D-E343-A0CF-EB4A4019D64F}" type="slidenum">
              <a:rPr lang="en-US" smtClean="0"/>
              <a:t>5</a:t>
            </a:fld>
            <a:endParaRPr lang="en-US"/>
          </a:p>
        </p:txBody>
      </p:sp>
    </p:spTree>
    <p:extLst>
      <p:ext uri="{BB962C8B-B14F-4D97-AF65-F5344CB8AC3E}">
        <p14:creationId xmlns:p14="http://schemas.microsoft.com/office/powerpoint/2010/main" val="3554970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FA030C-D80D-E343-A0CF-EB4A4019D64F}" type="slidenum">
              <a:rPr lang="en-US" smtClean="0"/>
              <a:t>9</a:t>
            </a:fld>
            <a:endParaRPr lang="en-US"/>
          </a:p>
        </p:txBody>
      </p:sp>
    </p:spTree>
    <p:extLst>
      <p:ext uri="{BB962C8B-B14F-4D97-AF65-F5344CB8AC3E}">
        <p14:creationId xmlns:p14="http://schemas.microsoft.com/office/powerpoint/2010/main" val="2680333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FA030C-D80D-E343-A0CF-EB4A4019D64F}" type="slidenum">
              <a:rPr lang="en-US" smtClean="0"/>
              <a:t>10</a:t>
            </a:fld>
            <a:endParaRPr lang="en-US"/>
          </a:p>
        </p:txBody>
      </p:sp>
    </p:spTree>
    <p:extLst>
      <p:ext uri="{BB962C8B-B14F-4D97-AF65-F5344CB8AC3E}">
        <p14:creationId xmlns:p14="http://schemas.microsoft.com/office/powerpoint/2010/main" val="385609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664A1F7D-13F2-487F-853A-26B891EC37A1}" type="slidenum">
              <a:rPr lang="en-MY" smtClean="0"/>
              <a:t>11</a:t>
            </a:fld>
            <a:endParaRPr lang="en-MY"/>
          </a:p>
        </p:txBody>
      </p:sp>
    </p:spTree>
    <p:extLst>
      <p:ext uri="{BB962C8B-B14F-4D97-AF65-F5344CB8AC3E}">
        <p14:creationId xmlns:p14="http://schemas.microsoft.com/office/powerpoint/2010/main" val="1908775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FA030C-D80D-E343-A0CF-EB4A4019D64F}" type="slidenum">
              <a:rPr lang="en-US" smtClean="0"/>
              <a:t>12</a:t>
            </a:fld>
            <a:endParaRPr lang="en-US"/>
          </a:p>
        </p:txBody>
      </p:sp>
    </p:spTree>
    <p:extLst>
      <p:ext uri="{BB962C8B-B14F-4D97-AF65-F5344CB8AC3E}">
        <p14:creationId xmlns:p14="http://schemas.microsoft.com/office/powerpoint/2010/main" val="453527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1B5E496C-03DD-452F-B111-3B1BAE3A5C1E}" type="slidenum">
              <a:rPr lang="en-MY" smtClean="0"/>
              <a:t>14</a:t>
            </a:fld>
            <a:endParaRPr lang="en-MY"/>
          </a:p>
        </p:txBody>
      </p:sp>
    </p:spTree>
    <p:extLst>
      <p:ext uri="{BB962C8B-B14F-4D97-AF65-F5344CB8AC3E}">
        <p14:creationId xmlns:p14="http://schemas.microsoft.com/office/powerpoint/2010/main" val="25483481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FF681-7CB7-E009-528C-9467461F3A9C}"/>
              </a:ext>
            </a:extLst>
          </p:cNvPr>
          <p:cNvSpPr>
            <a:spLocks noGrp="1"/>
          </p:cNvSpPr>
          <p:nvPr>
            <p:ph type="ctrTitle"/>
          </p:nvPr>
        </p:nvSpPr>
        <p:spPr>
          <a:xfrm>
            <a:off x="753529" y="2566747"/>
            <a:ext cx="8855765" cy="2387600"/>
          </a:xfrm>
        </p:spPr>
        <p:txBody>
          <a:bodyPr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3B67444C-A9E9-DC66-D95B-8A804FD13F36}"/>
              </a:ext>
            </a:extLst>
          </p:cNvPr>
          <p:cNvSpPr>
            <a:spLocks noGrp="1"/>
          </p:cNvSpPr>
          <p:nvPr>
            <p:ph type="subTitle" idx="1"/>
          </p:nvPr>
        </p:nvSpPr>
        <p:spPr>
          <a:xfrm>
            <a:off x="753529" y="5154720"/>
            <a:ext cx="8855765" cy="880510"/>
          </a:xfrm>
        </p:spPr>
        <p:txBody>
          <a:bodyPr>
            <a:normAutofit/>
          </a:bodyPr>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hexagons and dots on a black background&#10;&#10;Description automatically generated">
            <a:extLst>
              <a:ext uri="{FF2B5EF4-FFF2-40B4-BE49-F238E27FC236}">
                <a16:creationId xmlns:a16="http://schemas.microsoft.com/office/drawing/2014/main" id="{1A2C3433-3D90-7C31-5D7D-9F1F929CB6D1}"/>
              </a:ext>
            </a:extLst>
          </p:cNvPr>
          <p:cNvPicPr>
            <a:picLocks noChangeAspect="1"/>
          </p:cNvPicPr>
          <p:nvPr userDrawn="1"/>
        </p:nvPicPr>
        <p:blipFill>
          <a:blip r:embed="rId2"/>
          <a:srcRect t="26241" r="20588"/>
          <a:stretch/>
        </p:blipFill>
        <p:spPr>
          <a:xfrm>
            <a:off x="6019800" y="-1"/>
            <a:ext cx="6172200" cy="4572795"/>
          </a:xfrm>
          <a:prstGeom prst="rect">
            <a:avLst/>
          </a:prstGeom>
        </p:spPr>
      </p:pic>
      <p:pic>
        <p:nvPicPr>
          <p:cNvPr id="14" name="Picture 13" descr="A close up of a logo&#10;&#10;Description automatically generated">
            <a:extLst>
              <a:ext uri="{FF2B5EF4-FFF2-40B4-BE49-F238E27FC236}">
                <a16:creationId xmlns:a16="http://schemas.microsoft.com/office/drawing/2014/main" id="{03FFF00C-780D-514B-13C3-357EA41523F1}"/>
              </a:ext>
            </a:extLst>
          </p:cNvPr>
          <p:cNvPicPr>
            <a:picLocks noChangeAspect="1"/>
          </p:cNvPicPr>
          <p:nvPr userDrawn="1"/>
        </p:nvPicPr>
        <p:blipFill>
          <a:blip r:embed="rId3"/>
          <a:stretch>
            <a:fillRect/>
          </a:stretch>
        </p:blipFill>
        <p:spPr>
          <a:xfrm>
            <a:off x="838199" y="924374"/>
            <a:ext cx="3928674" cy="692555"/>
          </a:xfrm>
          <a:prstGeom prst="rect">
            <a:avLst/>
          </a:prstGeom>
        </p:spPr>
      </p:pic>
      <p:cxnSp>
        <p:nvCxnSpPr>
          <p:cNvPr id="16" name="Straight Connector 15">
            <a:extLst>
              <a:ext uri="{FF2B5EF4-FFF2-40B4-BE49-F238E27FC236}">
                <a16:creationId xmlns:a16="http://schemas.microsoft.com/office/drawing/2014/main" id="{18BB42CE-4CCE-6CD8-C8F2-E4279F8F8350}"/>
              </a:ext>
            </a:extLst>
          </p:cNvPr>
          <p:cNvCxnSpPr>
            <a:cxnSpLocks/>
          </p:cNvCxnSpPr>
          <p:nvPr userDrawn="1"/>
        </p:nvCxnSpPr>
        <p:spPr>
          <a:xfrm>
            <a:off x="753529" y="5053116"/>
            <a:ext cx="8855765" cy="0"/>
          </a:xfrm>
          <a:prstGeom prst="line">
            <a:avLst/>
          </a:prstGeom>
          <a:ln>
            <a:solidFill>
              <a:srgbClr val="FF9A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2993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A hexagons and dots on a black background&#10;&#10;Description automatically generated">
            <a:extLst>
              <a:ext uri="{FF2B5EF4-FFF2-40B4-BE49-F238E27FC236}">
                <a16:creationId xmlns:a16="http://schemas.microsoft.com/office/drawing/2014/main" id="{EB0F0998-8B94-6D97-07AB-FB6CC8FBD7CF}"/>
              </a:ext>
            </a:extLst>
          </p:cNvPr>
          <p:cNvPicPr>
            <a:picLocks noChangeAspect="1"/>
          </p:cNvPicPr>
          <p:nvPr userDrawn="1"/>
        </p:nvPicPr>
        <p:blipFill>
          <a:blip r:embed="rId2">
            <a:alphaModFix amt="30000"/>
          </a:blip>
          <a:srcRect l="52614" b="17264"/>
          <a:stretch/>
        </p:blipFill>
        <p:spPr>
          <a:xfrm>
            <a:off x="118533" y="1223403"/>
            <a:ext cx="3683000" cy="5634598"/>
          </a:xfrm>
          <a:prstGeom prst="rect">
            <a:avLst/>
          </a:prstGeom>
        </p:spPr>
      </p:pic>
      <p:sp>
        <p:nvSpPr>
          <p:cNvPr id="2" name="Title 1">
            <a:extLst>
              <a:ext uri="{FF2B5EF4-FFF2-40B4-BE49-F238E27FC236}">
                <a16:creationId xmlns:a16="http://schemas.microsoft.com/office/drawing/2014/main" id="{F9B1B684-5251-DDFE-60E7-C64E92C950A0}"/>
              </a:ext>
            </a:extLst>
          </p:cNvPr>
          <p:cNvSpPr>
            <a:spLocks noGrp="1"/>
          </p:cNvSpPr>
          <p:nvPr>
            <p:ph type="title"/>
          </p:nvPr>
        </p:nvSpPr>
        <p:spPr>
          <a:xfrm>
            <a:off x="4038600" y="322017"/>
            <a:ext cx="7545069" cy="718040"/>
          </a:xfrm>
        </p:spPr>
        <p:txBody>
          <a:bodyPr anchor="b"/>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E2783872-A661-35BF-6AD1-E04908A850DE}"/>
              </a:ext>
            </a:extLst>
          </p:cNvPr>
          <p:cNvSpPr>
            <a:spLocks noGrp="1"/>
          </p:cNvSpPr>
          <p:nvPr>
            <p:ph idx="1"/>
          </p:nvPr>
        </p:nvSpPr>
        <p:spPr>
          <a:xfrm>
            <a:off x="4038600" y="1397000"/>
            <a:ext cx="7315200" cy="477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A86D2DF5-A666-54FC-48B6-3CA53A164833}"/>
              </a:ext>
            </a:extLst>
          </p:cNvPr>
          <p:cNvSpPr/>
          <p:nvPr userDrawn="1"/>
        </p:nvSpPr>
        <p:spPr>
          <a:xfrm>
            <a:off x="-16934" y="-8468"/>
            <a:ext cx="135467" cy="6866467"/>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0" descr="A close up of a logo&#10;&#10;Description automatically generated">
            <a:extLst>
              <a:ext uri="{FF2B5EF4-FFF2-40B4-BE49-F238E27FC236}">
                <a16:creationId xmlns:a16="http://schemas.microsoft.com/office/drawing/2014/main" id="{C10B57E9-0114-31EA-740F-CE41BD4153F8}"/>
              </a:ext>
            </a:extLst>
          </p:cNvPr>
          <p:cNvPicPr>
            <a:picLocks noChangeAspect="1"/>
          </p:cNvPicPr>
          <p:nvPr userDrawn="1"/>
        </p:nvPicPr>
        <p:blipFill>
          <a:blip r:embed="rId3"/>
          <a:stretch>
            <a:fillRect/>
          </a:stretch>
        </p:blipFill>
        <p:spPr>
          <a:xfrm>
            <a:off x="490331" y="500306"/>
            <a:ext cx="2073965" cy="365603"/>
          </a:xfrm>
          <a:prstGeom prst="rect">
            <a:avLst/>
          </a:prstGeom>
        </p:spPr>
      </p:pic>
      <p:sp>
        <p:nvSpPr>
          <p:cNvPr id="4" name="Date Placeholder 2">
            <a:extLst>
              <a:ext uri="{FF2B5EF4-FFF2-40B4-BE49-F238E27FC236}">
                <a16:creationId xmlns:a16="http://schemas.microsoft.com/office/drawing/2014/main" id="{8603EA04-4964-CD6F-A549-C1A3DE91DFB3}"/>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8" name="Footer Placeholder 3">
            <a:extLst>
              <a:ext uri="{FF2B5EF4-FFF2-40B4-BE49-F238E27FC236}">
                <a16:creationId xmlns:a16="http://schemas.microsoft.com/office/drawing/2014/main" id="{F33D346D-8A97-3EE3-13A3-233B7C31DCB4}"/>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2259207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C0328C-D43F-0267-F604-025AEA9F9DB1}"/>
              </a:ext>
            </a:extLst>
          </p:cNvPr>
          <p:cNvSpPr/>
          <p:nvPr userDrawn="1"/>
        </p:nvSpPr>
        <p:spPr>
          <a:xfrm>
            <a:off x="2057400" y="6356350"/>
            <a:ext cx="10134600" cy="501650"/>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348ED68-381B-BC39-8289-BD8B39BF2D6B}"/>
              </a:ext>
            </a:extLst>
          </p:cNvPr>
          <p:cNvSpPr/>
          <p:nvPr userDrawn="1"/>
        </p:nvSpPr>
        <p:spPr>
          <a:xfrm>
            <a:off x="456463" y="445363"/>
            <a:ext cx="2151269" cy="4690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F9F97-B1A7-A631-4F50-99635BB19EA7}"/>
              </a:ext>
            </a:extLst>
          </p:cNvPr>
          <p:cNvSpPr>
            <a:spLocks noGrp="1"/>
          </p:cNvSpPr>
          <p:nvPr>
            <p:ph type="title"/>
          </p:nvPr>
        </p:nvSpPr>
        <p:spPr>
          <a:xfrm>
            <a:off x="838200" y="342265"/>
            <a:ext cx="10515599" cy="738821"/>
          </a:xfrm>
        </p:spPr>
        <p:txBody>
          <a:bodyPr anchor="t"/>
          <a:lstStyle>
            <a:lvl1pPr algn="l">
              <a:defRPr b="1"/>
            </a:lvl1pPr>
          </a:lstStyle>
          <a:p>
            <a:r>
              <a:rPr lang="en-US"/>
              <a:t>Click to edit Master title style</a:t>
            </a:r>
          </a:p>
        </p:txBody>
      </p:sp>
      <p:pic>
        <p:nvPicPr>
          <p:cNvPr id="10" name="Picture 9" descr="A hexagons and dots on a black background&#10;&#10;Description automatically generated">
            <a:extLst>
              <a:ext uri="{FF2B5EF4-FFF2-40B4-BE49-F238E27FC236}">
                <a16:creationId xmlns:a16="http://schemas.microsoft.com/office/drawing/2014/main" id="{327578DA-0FF2-FCB1-BC21-49157A1A820B}"/>
              </a:ext>
            </a:extLst>
          </p:cNvPr>
          <p:cNvPicPr>
            <a:picLocks noChangeAspect="1"/>
          </p:cNvPicPr>
          <p:nvPr userDrawn="1"/>
        </p:nvPicPr>
        <p:blipFill>
          <a:blip r:embed="rId2">
            <a:alphaModFix amt="31000"/>
          </a:blip>
          <a:srcRect b="55753"/>
          <a:stretch/>
        </p:blipFill>
        <p:spPr>
          <a:xfrm rot="10800000">
            <a:off x="4419600" y="0"/>
            <a:ext cx="7772400" cy="27432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C68BBC3A-C042-3DDF-75FD-5E00BDAD82FA}"/>
              </a:ext>
            </a:extLst>
          </p:cNvPr>
          <p:cNvPicPr>
            <a:picLocks noChangeAspect="1"/>
          </p:cNvPicPr>
          <p:nvPr userDrawn="1"/>
        </p:nvPicPr>
        <p:blipFill>
          <a:blip r:embed="rId3"/>
          <a:stretch>
            <a:fillRect/>
          </a:stretch>
        </p:blipFill>
        <p:spPr>
          <a:xfrm>
            <a:off x="240949" y="6457952"/>
            <a:ext cx="1682854" cy="296657"/>
          </a:xfrm>
          <a:prstGeom prst="rect">
            <a:avLst/>
          </a:prstGeom>
        </p:spPr>
      </p:pic>
      <p:sp>
        <p:nvSpPr>
          <p:cNvPr id="5" name="Footer Placeholder 3">
            <a:extLst>
              <a:ext uri="{FF2B5EF4-FFF2-40B4-BE49-F238E27FC236}">
                <a16:creationId xmlns:a16="http://schemas.microsoft.com/office/drawing/2014/main" id="{1867871A-9FB4-A3E9-7F46-AA7A139E5090}"/>
              </a:ext>
            </a:extLst>
          </p:cNvPr>
          <p:cNvSpPr>
            <a:spLocks noGrp="1"/>
          </p:cNvSpPr>
          <p:nvPr>
            <p:ph type="ftr" sz="quarter" idx="11"/>
          </p:nvPr>
        </p:nvSpPr>
        <p:spPr>
          <a:xfrm>
            <a:off x="8500533" y="6457952"/>
            <a:ext cx="2853266" cy="365125"/>
          </a:xfrm>
          <a:prstGeom prst="rect">
            <a:avLst/>
          </a:prstGeom>
        </p:spPr>
        <p:txBody>
          <a:bodyPr anchor="ctr"/>
          <a:lstStyle>
            <a:lvl1pPr>
              <a:defRPr b="0">
                <a:solidFill>
                  <a:schemeClr val="bg1"/>
                </a:solidFill>
              </a:defRPr>
            </a:lvl1pPr>
          </a:lstStyle>
          <a:p>
            <a:pPr algn="r"/>
            <a:r>
              <a:rPr lang="en-US"/>
              <a:t>Copyright ©️ 2025 Efinix Inc.</a:t>
            </a:r>
          </a:p>
        </p:txBody>
      </p:sp>
      <p:sp>
        <p:nvSpPr>
          <p:cNvPr id="4" name="Content Placeholder 3">
            <a:extLst>
              <a:ext uri="{FF2B5EF4-FFF2-40B4-BE49-F238E27FC236}">
                <a16:creationId xmlns:a16="http://schemas.microsoft.com/office/drawing/2014/main" id="{E1FC699E-D474-82F3-8617-1179927411AC}"/>
              </a:ext>
            </a:extLst>
          </p:cNvPr>
          <p:cNvSpPr>
            <a:spLocks noGrp="1"/>
          </p:cNvSpPr>
          <p:nvPr>
            <p:ph sz="quarter" idx="12"/>
          </p:nvPr>
        </p:nvSpPr>
        <p:spPr>
          <a:xfrm>
            <a:off x="838200" y="1423352"/>
            <a:ext cx="8377238" cy="415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5028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C0328C-D43F-0267-F604-025AEA9F9DB1}"/>
              </a:ext>
            </a:extLst>
          </p:cNvPr>
          <p:cNvSpPr/>
          <p:nvPr userDrawn="1"/>
        </p:nvSpPr>
        <p:spPr>
          <a:xfrm>
            <a:off x="2057400" y="6356350"/>
            <a:ext cx="10134600" cy="501650"/>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348ED68-381B-BC39-8289-BD8B39BF2D6B}"/>
              </a:ext>
            </a:extLst>
          </p:cNvPr>
          <p:cNvSpPr/>
          <p:nvPr userDrawn="1"/>
        </p:nvSpPr>
        <p:spPr>
          <a:xfrm>
            <a:off x="456463" y="445363"/>
            <a:ext cx="2151269" cy="4690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F9F97-B1A7-A631-4F50-99635BB19EA7}"/>
              </a:ext>
            </a:extLst>
          </p:cNvPr>
          <p:cNvSpPr>
            <a:spLocks noGrp="1"/>
          </p:cNvSpPr>
          <p:nvPr>
            <p:ph type="title"/>
          </p:nvPr>
        </p:nvSpPr>
        <p:spPr>
          <a:xfrm>
            <a:off x="838200" y="342265"/>
            <a:ext cx="10515599" cy="1080000"/>
          </a:xfrm>
        </p:spPr>
        <p:txBody>
          <a:bodyPr anchor="t"/>
          <a:lstStyle>
            <a:lvl1pPr algn="l">
              <a:defRPr b="1"/>
            </a:lvl1pPr>
          </a:lstStyle>
          <a:p>
            <a:r>
              <a:rPr lang="en-US"/>
              <a:t>Click to edit Master title style</a:t>
            </a:r>
          </a:p>
        </p:txBody>
      </p:sp>
      <p:pic>
        <p:nvPicPr>
          <p:cNvPr id="10" name="Picture 9" descr="A hexagons and dots on a black background&#10;&#10;Description automatically generated">
            <a:extLst>
              <a:ext uri="{FF2B5EF4-FFF2-40B4-BE49-F238E27FC236}">
                <a16:creationId xmlns:a16="http://schemas.microsoft.com/office/drawing/2014/main" id="{327578DA-0FF2-FCB1-BC21-49157A1A820B}"/>
              </a:ext>
            </a:extLst>
          </p:cNvPr>
          <p:cNvPicPr>
            <a:picLocks noChangeAspect="1"/>
          </p:cNvPicPr>
          <p:nvPr userDrawn="1"/>
        </p:nvPicPr>
        <p:blipFill>
          <a:blip r:embed="rId2">
            <a:alphaModFix amt="31000"/>
          </a:blip>
          <a:srcRect b="55753"/>
          <a:stretch/>
        </p:blipFill>
        <p:spPr>
          <a:xfrm rot="10800000">
            <a:off x="4419600" y="0"/>
            <a:ext cx="7772400" cy="27432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C68BBC3A-C042-3DDF-75FD-5E00BDAD82FA}"/>
              </a:ext>
            </a:extLst>
          </p:cNvPr>
          <p:cNvPicPr>
            <a:picLocks noChangeAspect="1"/>
          </p:cNvPicPr>
          <p:nvPr userDrawn="1"/>
        </p:nvPicPr>
        <p:blipFill>
          <a:blip r:embed="rId3"/>
          <a:stretch>
            <a:fillRect/>
          </a:stretch>
        </p:blipFill>
        <p:spPr>
          <a:xfrm>
            <a:off x="240949" y="6457952"/>
            <a:ext cx="1682854" cy="296657"/>
          </a:xfrm>
          <a:prstGeom prst="rect">
            <a:avLst/>
          </a:prstGeom>
        </p:spPr>
      </p:pic>
      <p:sp>
        <p:nvSpPr>
          <p:cNvPr id="5" name="Footer Placeholder 3">
            <a:extLst>
              <a:ext uri="{FF2B5EF4-FFF2-40B4-BE49-F238E27FC236}">
                <a16:creationId xmlns:a16="http://schemas.microsoft.com/office/drawing/2014/main" id="{1867871A-9FB4-A3E9-7F46-AA7A139E5090}"/>
              </a:ext>
            </a:extLst>
          </p:cNvPr>
          <p:cNvSpPr>
            <a:spLocks noGrp="1"/>
          </p:cNvSpPr>
          <p:nvPr>
            <p:ph type="ftr" sz="quarter" idx="11"/>
          </p:nvPr>
        </p:nvSpPr>
        <p:spPr>
          <a:xfrm>
            <a:off x="8500533" y="6457952"/>
            <a:ext cx="2853266" cy="365125"/>
          </a:xfrm>
          <a:prstGeom prst="rect">
            <a:avLst/>
          </a:prstGeom>
        </p:spPr>
        <p:txBody>
          <a:bodyPr anchor="ctr"/>
          <a:lstStyle>
            <a:lvl1pPr>
              <a:defRPr b="0">
                <a:solidFill>
                  <a:schemeClr val="bg1"/>
                </a:solidFill>
              </a:defRPr>
            </a:lvl1pPr>
          </a:lstStyle>
          <a:p>
            <a:pPr algn="r"/>
            <a:r>
              <a:rPr lang="en-US"/>
              <a:t>@2025 Efinix Inc. - Proprietary </a:t>
            </a:r>
          </a:p>
        </p:txBody>
      </p:sp>
    </p:spTree>
    <p:extLst>
      <p:ext uri="{BB962C8B-B14F-4D97-AF65-F5344CB8AC3E}">
        <p14:creationId xmlns:p14="http://schemas.microsoft.com/office/powerpoint/2010/main" val="1013144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32F3611-50F0-9D76-97BC-A10938E662A4}"/>
              </a:ext>
            </a:extLst>
          </p:cNvPr>
          <p:cNvSpPr/>
          <p:nvPr userDrawn="1"/>
        </p:nvSpPr>
        <p:spPr>
          <a:xfrm>
            <a:off x="-1" y="0"/>
            <a:ext cx="2997201"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hexagons and dots on a black background&#10;&#10;Description automatically generated">
            <a:extLst>
              <a:ext uri="{FF2B5EF4-FFF2-40B4-BE49-F238E27FC236}">
                <a16:creationId xmlns:a16="http://schemas.microsoft.com/office/drawing/2014/main" id="{327578DA-0FF2-FCB1-BC21-49157A1A820B}"/>
              </a:ext>
            </a:extLst>
          </p:cNvPr>
          <p:cNvPicPr>
            <a:picLocks noChangeAspect="1"/>
          </p:cNvPicPr>
          <p:nvPr userDrawn="1"/>
        </p:nvPicPr>
        <p:blipFill>
          <a:blip r:embed="rId2">
            <a:alphaModFix amt="31000"/>
          </a:blip>
          <a:srcRect b="55753"/>
          <a:stretch/>
        </p:blipFill>
        <p:spPr>
          <a:xfrm rot="5400000">
            <a:off x="-2498404" y="2710001"/>
            <a:ext cx="7772400" cy="2743200"/>
          </a:xfrm>
          <a:prstGeom prst="rect">
            <a:avLst/>
          </a:prstGeom>
        </p:spPr>
      </p:pic>
      <p:sp>
        <p:nvSpPr>
          <p:cNvPr id="7" name="Rectangle 6">
            <a:extLst>
              <a:ext uri="{FF2B5EF4-FFF2-40B4-BE49-F238E27FC236}">
                <a16:creationId xmlns:a16="http://schemas.microsoft.com/office/drawing/2014/main" id="{DEC0328C-D43F-0267-F604-025AEA9F9DB1}"/>
              </a:ext>
            </a:extLst>
          </p:cNvPr>
          <p:cNvSpPr/>
          <p:nvPr userDrawn="1"/>
        </p:nvSpPr>
        <p:spPr>
          <a:xfrm>
            <a:off x="2997200" y="6356350"/>
            <a:ext cx="9194800" cy="501650"/>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F9F97-B1A7-A631-4F50-99635BB19EA7}"/>
              </a:ext>
            </a:extLst>
          </p:cNvPr>
          <p:cNvSpPr>
            <a:spLocks noGrp="1"/>
          </p:cNvSpPr>
          <p:nvPr>
            <p:ph type="title"/>
          </p:nvPr>
        </p:nvSpPr>
        <p:spPr>
          <a:xfrm>
            <a:off x="3217333" y="342265"/>
            <a:ext cx="8136466" cy="1080000"/>
          </a:xfrm>
        </p:spPr>
        <p:txBody>
          <a:bodyPr anchor="t"/>
          <a:lstStyle>
            <a:lvl1pPr algn="l">
              <a:defRPr b="1"/>
            </a:lvl1pPr>
          </a:lstStyle>
          <a:p>
            <a:r>
              <a:rPr lang="en-US"/>
              <a:t>Click to edit Master title style</a:t>
            </a:r>
          </a:p>
        </p:txBody>
      </p:sp>
      <p:sp>
        <p:nvSpPr>
          <p:cNvPr id="4" name="Footer Placeholder 3">
            <a:extLst>
              <a:ext uri="{FF2B5EF4-FFF2-40B4-BE49-F238E27FC236}">
                <a16:creationId xmlns:a16="http://schemas.microsoft.com/office/drawing/2014/main" id="{D5F31099-F090-F3EE-924E-0A2492EDB183}"/>
              </a:ext>
            </a:extLst>
          </p:cNvPr>
          <p:cNvSpPr>
            <a:spLocks noGrp="1"/>
          </p:cNvSpPr>
          <p:nvPr>
            <p:ph type="ftr" sz="quarter" idx="11"/>
          </p:nvPr>
        </p:nvSpPr>
        <p:spPr>
          <a:xfrm>
            <a:off x="8500533" y="6457952"/>
            <a:ext cx="2853266" cy="365125"/>
          </a:xfrm>
          <a:prstGeom prst="rect">
            <a:avLst/>
          </a:prstGeom>
        </p:spPr>
        <p:txBody>
          <a:bodyPr anchor="ctr"/>
          <a:lstStyle>
            <a:lvl1pPr>
              <a:defRPr b="0">
                <a:solidFill>
                  <a:schemeClr val="bg1"/>
                </a:solidFill>
              </a:defRPr>
            </a:lvl1pPr>
          </a:lstStyle>
          <a:p>
            <a:pPr algn="r"/>
            <a:r>
              <a:rPr lang="en-US"/>
              <a:t>@2025 Efinix Inc. - Proprietary </a:t>
            </a:r>
          </a:p>
        </p:txBody>
      </p:sp>
      <p:pic>
        <p:nvPicPr>
          <p:cNvPr id="6" name="Picture 10" descr="A close up of a logo&#10;&#10;Description automatically generated">
            <a:extLst>
              <a:ext uri="{FF2B5EF4-FFF2-40B4-BE49-F238E27FC236}">
                <a16:creationId xmlns:a16="http://schemas.microsoft.com/office/drawing/2014/main" id="{C3EA2DBB-D322-C069-4BC1-45D6080E6398}"/>
              </a:ext>
            </a:extLst>
          </p:cNvPr>
          <p:cNvPicPr>
            <a:picLocks noChangeAspect="1"/>
          </p:cNvPicPr>
          <p:nvPr userDrawn="1"/>
        </p:nvPicPr>
        <p:blipFill>
          <a:blip r:embed="rId3"/>
          <a:stretch>
            <a:fillRect/>
          </a:stretch>
        </p:blipFill>
        <p:spPr>
          <a:xfrm>
            <a:off x="654217" y="6457952"/>
            <a:ext cx="1682854" cy="296657"/>
          </a:xfrm>
          <a:prstGeom prst="rect">
            <a:avLst/>
          </a:prstGeom>
        </p:spPr>
      </p:pic>
    </p:spTree>
    <p:extLst>
      <p:ext uri="{BB962C8B-B14F-4D97-AF65-F5344CB8AC3E}">
        <p14:creationId xmlns:p14="http://schemas.microsoft.com/office/powerpoint/2010/main" val="2102837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7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32F3611-50F0-9D76-97BC-A10938E662A4}"/>
              </a:ext>
            </a:extLst>
          </p:cNvPr>
          <p:cNvSpPr/>
          <p:nvPr userDrawn="1"/>
        </p:nvSpPr>
        <p:spPr>
          <a:xfrm>
            <a:off x="-1" y="0"/>
            <a:ext cx="2997201" cy="63563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hexagons and dots on a black background&#10;&#10;Description automatically generated">
            <a:extLst>
              <a:ext uri="{FF2B5EF4-FFF2-40B4-BE49-F238E27FC236}">
                <a16:creationId xmlns:a16="http://schemas.microsoft.com/office/drawing/2014/main" id="{327578DA-0FF2-FCB1-BC21-49157A1A820B}"/>
              </a:ext>
            </a:extLst>
          </p:cNvPr>
          <p:cNvPicPr>
            <a:picLocks noChangeAspect="1"/>
          </p:cNvPicPr>
          <p:nvPr userDrawn="1"/>
        </p:nvPicPr>
        <p:blipFill>
          <a:blip r:embed="rId2">
            <a:alphaModFix amt="31000"/>
          </a:blip>
          <a:srcRect b="55753"/>
          <a:stretch/>
        </p:blipFill>
        <p:spPr>
          <a:xfrm rot="5400000">
            <a:off x="-2498404" y="2710001"/>
            <a:ext cx="7772400" cy="2743200"/>
          </a:xfrm>
          <a:prstGeom prst="rect">
            <a:avLst/>
          </a:prstGeom>
        </p:spPr>
      </p:pic>
      <p:sp>
        <p:nvSpPr>
          <p:cNvPr id="7" name="Rectangle 6">
            <a:extLst>
              <a:ext uri="{FF2B5EF4-FFF2-40B4-BE49-F238E27FC236}">
                <a16:creationId xmlns:a16="http://schemas.microsoft.com/office/drawing/2014/main" id="{DEC0328C-D43F-0267-F604-025AEA9F9DB1}"/>
              </a:ext>
            </a:extLst>
          </p:cNvPr>
          <p:cNvSpPr/>
          <p:nvPr userDrawn="1"/>
        </p:nvSpPr>
        <p:spPr>
          <a:xfrm>
            <a:off x="0" y="6356350"/>
            <a:ext cx="12192000" cy="501650"/>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F9F97-B1A7-A631-4F50-99635BB19EA7}"/>
              </a:ext>
            </a:extLst>
          </p:cNvPr>
          <p:cNvSpPr>
            <a:spLocks noGrp="1"/>
          </p:cNvSpPr>
          <p:nvPr>
            <p:ph type="title"/>
          </p:nvPr>
        </p:nvSpPr>
        <p:spPr>
          <a:xfrm>
            <a:off x="3217333" y="342265"/>
            <a:ext cx="8136466" cy="1080000"/>
          </a:xfrm>
        </p:spPr>
        <p:txBody>
          <a:bodyPr anchor="t"/>
          <a:lstStyle>
            <a:lvl1pPr algn="l">
              <a:defRPr b="1"/>
            </a:lvl1pPr>
          </a:lstStyle>
          <a:p>
            <a:r>
              <a:rPr lang="en-US"/>
              <a:t>Click to edit Master title style</a:t>
            </a:r>
          </a:p>
        </p:txBody>
      </p:sp>
      <p:sp>
        <p:nvSpPr>
          <p:cNvPr id="4" name="Footer Placeholder 3">
            <a:extLst>
              <a:ext uri="{FF2B5EF4-FFF2-40B4-BE49-F238E27FC236}">
                <a16:creationId xmlns:a16="http://schemas.microsoft.com/office/drawing/2014/main" id="{D5F31099-F090-F3EE-924E-0A2492EDB183}"/>
              </a:ext>
            </a:extLst>
          </p:cNvPr>
          <p:cNvSpPr>
            <a:spLocks noGrp="1"/>
          </p:cNvSpPr>
          <p:nvPr>
            <p:ph type="ftr" sz="quarter" idx="11"/>
          </p:nvPr>
        </p:nvSpPr>
        <p:spPr>
          <a:xfrm>
            <a:off x="8500533" y="6457952"/>
            <a:ext cx="2853266" cy="365125"/>
          </a:xfrm>
          <a:prstGeom prst="rect">
            <a:avLst/>
          </a:prstGeom>
        </p:spPr>
        <p:txBody>
          <a:bodyPr anchor="ctr"/>
          <a:lstStyle>
            <a:lvl1pPr>
              <a:defRPr b="0">
                <a:solidFill>
                  <a:schemeClr val="bg1"/>
                </a:solidFill>
              </a:defRPr>
            </a:lvl1pPr>
          </a:lstStyle>
          <a:p>
            <a:pPr algn="r"/>
            <a:r>
              <a:rPr lang="en-US"/>
              <a:t>@2025 Efinix Inc. - Proprietary </a:t>
            </a:r>
          </a:p>
        </p:txBody>
      </p:sp>
      <p:pic>
        <p:nvPicPr>
          <p:cNvPr id="8" name="Picture 10" descr="A close up of a logo&#10;&#10;Description automatically generated">
            <a:extLst>
              <a:ext uri="{FF2B5EF4-FFF2-40B4-BE49-F238E27FC236}">
                <a16:creationId xmlns:a16="http://schemas.microsoft.com/office/drawing/2014/main" id="{C30B4E18-0B06-ADE0-C5B1-A0286F9BF8A7}"/>
              </a:ext>
            </a:extLst>
          </p:cNvPr>
          <p:cNvPicPr>
            <a:picLocks noChangeAspect="1"/>
          </p:cNvPicPr>
          <p:nvPr userDrawn="1"/>
        </p:nvPicPr>
        <p:blipFill>
          <a:blip r:embed="rId3"/>
          <a:stretch>
            <a:fillRect/>
          </a:stretch>
        </p:blipFill>
        <p:spPr>
          <a:xfrm>
            <a:off x="490331" y="500306"/>
            <a:ext cx="2073965" cy="365603"/>
          </a:xfrm>
          <a:prstGeom prst="rect">
            <a:avLst/>
          </a:prstGeom>
        </p:spPr>
      </p:pic>
    </p:spTree>
    <p:extLst>
      <p:ext uri="{BB962C8B-B14F-4D97-AF65-F5344CB8AC3E}">
        <p14:creationId xmlns:p14="http://schemas.microsoft.com/office/powerpoint/2010/main" val="643586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ACDB66EA-CF19-91E1-B643-47323EB0A4EB}"/>
              </a:ext>
            </a:extLst>
          </p:cNvPr>
          <p:cNvPicPr>
            <a:picLocks noChangeAspect="1"/>
          </p:cNvPicPr>
          <p:nvPr userDrawn="1"/>
        </p:nvPicPr>
        <p:blipFill>
          <a:blip r:embed="rId2"/>
          <a:stretch>
            <a:fillRect/>
          </a:stretch>
        </p:blipFill>
        <p:spPr>
          <a:xfrm>
            <a:off x="490331" y="500306"/>
            <a:ext cx="2073965" cy="365603"/>
          </a:xfrm>
          <a:prstGeom prst="rect">
            <a:avLst/>
          </a:prstGeom>
        </p:spPr>
      </p:pic>
      <p:sp>
        <p:nvSpPr>
          <p:cNvPr id="2" name="Date Placeholder 2">
            <a:extLst>
              <a:ext uri="{FF2B5EF4-FFF2-40B4-BE49-F238E27FC236}">
                <a16:creationId xmlns:a16="http://schemas.microsoft.com/office/drawing/2014/main" id="{08E611AD-48ED-A48F-FB2A-B9F1E8CDFD4A}"/>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3" name="Footer Placeholder 3">
            <a:extLst>
              <a:ext uri="{FF2B5EF4-FFF2-40B4-BE49-F238E27FC236}">
                <a16:creationId xmlns:a16="http://schemas.microsoft.com/office/drawing/2014/main" id="{D2BC39DF-6B45-86B2-6C11-22653A19B9B0}"/>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693980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FF681-7CB7-E009-528C-9467461F3A9C}"/>
              </a:ext>
            </a:extLst>
          </p:cNvPr>
          <p:cNvSpPr>
            <a:spLocks noGrp="1"/>
          </p:cNvSpPr>
          <p:nvPr>
            <p:ph type="ctrTitle"/>
          </p:nvPr>
        </p:nvSpPr>
        <p:spPr>
          <a:xfrm>
            <a:off x="753529" y="2566747"/>
            <a:ext cx="8855765" cy="2387600"/>
          </a:xfrm>
        </p:spPr>
        <p:txBody>
          <a:bodyPr anchor="b"/>
          <a:lstStyle>
            <a:lvl1pPr algn="l">
              <a:defRPr sz="6000"/>
            </a:lvl1pPr>
          </a:lstStyle>
          <a:p>
            <a:r>
              <a:rPr lang="en-US"/>
              <a:t>Click to edit Master title style</a:t>
            </a:r>
          </a:p>
        </p:txBody>
      </p:sp>
      <p:pic>
        <p:nvPicPr>
          <p:cNvPr id="8" name="Picture 7" descr="A hexagons and dots on a black background&#10;&#10;Description automatically generated">
            <a:extLst>
              <a:ext uri="{FF2B5EF4-FFF2-40B4-BE49-F238E27FC236}">
                <a16:creationId xmlns:a16="http://schemas.microsoft.com/office/drawing/2014/main" id="{1A2C3433-3D90-7C31-5D7D-9F1F929CB6D1}"/>
              </a:ext>
            </a:extLst>
          </p:cNvPr>
          <p:cNvPicPr>
            <a:picLocks noChangeAspect="1"/>
          </p:cNvPicPr>
          <p:nvPr userDrawn="1"/>
        </p:nvPicPr>
        <p:blipFill>
          <a:blip r:embed="rId2"/>
          <a:srcRect t="26330" r="21484"/>
          <a:stretch/>
        </p:blipFill>
        <p:spPr>
          <a:xfrm>
            <a:off x="6089374" y="0"/>
            <a:ext cx="6102626" cy="4567307"/>
          </a:xfrm>
          <a:prstGeom prst="rect">
            <a:avLst/>
          </a:prstGeom>
        </p:spPr>
      </p:pic>
      <p:pic>
        <p:nvPicPr>
          <p:cNvPr id="14" name="Picture 13" descr="A close up of a logo&#10;&#10;Description automatically generated">
            <a:extLst>
              <a:ext uri="{FF2B5EF4-FFF2-40B4-BE49-F238E27FC236}">
                <a16:creationId xmlns:a16="http://schemas.microsoft.com/office/drawing/2014/main" id="{03FFF00C-780D-514B-13C3-357EA41523F1}"/>
              </a:ext>
            </a:extLst>
          </p:cNvPr>
          <p:cNvPicPr>
            <a:picLocks noChangeAspect="1"/>
          </p:cNvPicPr>
          <p:nvPr userDrawn="1"/>
        </p:nvPicPr>
        <p:blipFill>
          <a:blip r:embed="rId3"/>
          <a:stretch>
            <a:fillRect/>
          </a:stretch>
        </p:blipFill>
        <p:spPr>
          <a:xfrm>
            <a:off x="838199" y="924374"/>
            <a:ext cx="3928674" cy="692555"/>
          </a:xfrm>
          <a:prstGeom prst="rect">
            <a:avLst/>
          </a:prstGeom>
        </p:spPr>
      </p:pic>
      <p:sp>
        <p:nvSpPr>
          <p:cNvPr id="3" name="Date Placeholder 2">
            <a:extLst>
              <a:ext uri="{FF2B5EF4-FFF2-40B4-BE49-F238E27FC236}">
                <a16:creationId xmlns:a16="http://schemas.microsoft.com/office/drawing/2014/main" id="{0492A80C-90FE-CCDC-9AAC-391D324D3FE6}"/>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4" name="Footer Placeholder 3">
            <a:extLst>
              <a:ext uri="{FF2B5EF4-FFF2-40B4-BE49-F238E27FC236}">
                <a16:creationId xmlns:a16="http://schemas.microsoft.com/office/drawing/2014/main" id="{52816D2B-8E6D-E58F-5EBF-BA03468BD6E2}"/>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1777764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6_Title and Content">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DF1E252-639F-CDBC-E660-BC18DDA82B61}"/>
              </a:ext>
            </a:extLst>
          </p:cNvPr>
          <p:cNvGrpSpPr/>
          <p:nvPr/>
        </p:nvGrpSpPr>
        <p:grpSpPr>
          <a:xfrm>
            <a:off x="3000" y="6138000"/>
            <a:ext cx="12186600" cy="731575"/>
            <a:chOff x="3000" y="6138000"/>
            <a:chExt cx="12186600" cy="731575"/>
          </a:xfrm>
        </p:grpSpPr>
        <p:grpSp>
          <p:nvGrpSpPr>
            <p:cNvPr id="12" name="Group 11">
              <a:extLst>
                <a:ext uri="{FF2B5EF4-FFF2-40B4-BE49-F238E27FC236}">
                  <a16:creationId xmlns:a16="http://schemas.microsoft.com/office/drawing/2014/main" id="{A827D06D-6318-4731-640B-F6085F211042}"/>
                </a:ext>
              </a:extLst>
            </p:cNvPr>
            <p:cNvGrpSpPr/>
            <p:nvPr/>
          </p:nvGrpSpPr>
          <p:grpSpPr>
            <a:xfrm>
              <a:off x="3000" y="6149572"/>
              <a:ext cx="12186000" cy="720003"/>
              <a:chOff x="-8777127" y="3736070"/>
              <a:chExt cx="12186000" cy="720003"/>
            </a:xfrm>
          </p:grpSpPr>
          <p:sp>
            <p:nvSpPr>
              <p:cNvPr id="7" name="Rectangle 6">
                <a:extLst>
                  <a:ext uri="{FF2B5EF4-FFF2-40B4-BE49-F238E27FC236}">
                    <a16:creationId xmlns:a16="http://schemas.microsoft.com/office/drawing/2014/main" id="{9924CE93-ADD6-F737-107D-54F9B99626BD}"/>
                  </a:ext>
                </a:extLst>
              </p:cNvPr>
              <p:cNvSpPr/>
              <p:nvPr/>
            </p:nvSpPr>
            <p:spPr>
              <a:xfrm rot="16200000">
                <a:off x="-3044127" y="-1996929"/>
                <a:ext cx="720000" cy="12186000"/>
              </a:xfrm>
              <a:prstGeom prst="rect">
                <a:avLst/>
              </a:prstGeom>
              <a:gradFill>
                <a:gsLst>
                  <a:gs pos="9000">
                    <a:schemeClr val="accent5">
                      <a:lumMod val="75000"/>
                    </a:schemeClr>
                  </a:gs>
                  <a:gs pos="0">
                    <a:schemeClr val="accent5">
                      <a:lumMod val="20000"/>
                      <a:lumOff val="80000"/>
                    </a:schemeClr>
                  </a:gs>
                  <a:gs pos="55000">
                    <a:schemeClr val="accent5">
                      <a:lumMod val="40000"/>
                      <a:lumOff val="60000"/>
                    </a:schemeClr>
                  </a:gs>
                  <a:gs pos="80000">
                    <a:schemeClr val="accent5">
                      <a:lumMod val="75000"/>
                    </a:schemeClr>
                  </a:gs>
                  <a:gs pos="95000">
                    <a:schemeClr val="accent5">
                      <a:lumMod val="40000"/>
                      <a:lumOff val="60000"/>
                    </a:schemeClr>
                  </a:gs>
                  <a:gs pos="100000">
                    <a:schemeClr val="accent5">
                      <a:lumMod val="60000"/>
                      <a:lumOff val="40000"/>
                    </a:schemeClr>
                  </a:gs>
                </a:gsLst>
                <a:lin ang="9300000" scaled="0"/>
              </a:gra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l"/>
                <a:endParaRPr lang="en-MY"/>
              </a:p>
            </p:txBody>
          </p:sp>
          <p:pic>
            <p:nvPicPr>
              <p:cNvPr id="9" name="Graphic 8">
                <a:extLst>
                  <a:ext uri="{FF2B5EF4-FFF2-40B4-BE49-F238E27FC236}">
                    <a16:creationId xmlns:a16="http://schemas.microsoft.com/office/drawing/2014/main" id="{41B24552-9937-7B50-E613-AB20F81AADD3}"/>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rot="10800000">
                <a:off x="-8777127" y="3736072"/>
                <a:ext cx="12186000" cy="720000"/>
              </a:xfrm>
              <a:prstGeom prst="rect">
                <a:avLst/>
              </a:prstGeom>
            </p:spPr>
          </p:pic>
          <p:grpSp>
            <p:nvGrpSpPr>
              <p:cNvPr id="29" name="Group 28">
                <a:extLst>
                  <a:ext uri="{FF2B5EF4-FFF2-40B4-BE49-F238E27FC236}">
                    <a16:creationId xmlns:a16="http://schemas.microsoft.com/office/drawing/2014/main" id="{A7F24028-7517-6088-F10D-701391BE8768}"/>
                  </a:ext>
                </a:extLst>
              </p:cNvPr>
              <p:cNvGrpSpPr/>
              <p:nvPr/>
            </p:nvGrpSpPr>
            <p:grpSpPr>
              <a:xfrm>
                <a:off x="-8777127" y="3736070"/>
                <a:ext cx="12186000" cy="720003"/>
                <a:chOff x="-176300" y="6278373"/>
                <a:chExt cx="12186000" cy="720003"/>
              </a:xfrm>
            </p:grpSpPr>
            <p:pic>
              <p:nvPicPr>
                <p:cNvPr id="25" name="Graphic 24">
                  <a:extLst>
                    <a:ext uri="{FF2B5EF4-FFF2-40B4-BE49-F238E27FC236}">
                      <a16:creationId xmlns:a16="http://schemas.microsoft.com/office/drawing/2014/main" id="{6BBE83E4-58AF-A797-8C51-2FAF6FE7CF68}"/>
                    </a:ext>
                  </a:extLst>
                </p:cNvPr>
                <p:cNvPicPr>
                  <a:picLocks/>
                </p:cNvPicPr>
                <p:nvPr/>
              </p:nvPicPr>
              <p:blipFill>
                <a:blip r:embed="rId4">
                  <a:alphaModFix amt="85000"/>
                  <a:extLst>
                    <a:ext uri="{96DAC541-7B7A-43D3-8B79-37D633B846F1}">
                      <asvg:svgBlip xmlns:asvg="http://schemas.microsoft.com/office/drawing/2016/SVG/main" r:embed="rId5"/>
                    </a:ext>
                  </a:extLst>
                </a:blip>
                <a:srcRect t="27711" b="32919"/>
                <a:stretch/>
              </p:blipFill>
              <p:spPr>
                <a:xfrm rot="10800000">
                  <a:off x="5151700" y="6278374"/>
                  <a:ext cx="6858000" cy="720002"/>
                </a:xfrm>
                <a:prstGeom prst="rect">
                  <a:avLst/>
                </a:prstGeom>
              </p:spPr>
            </p:pic>
            <p:pic>
              <p:nvPicPr>
                <p:cNvPr id="28" name="Graphic 27">
                  <a:extLst>
                    <a:ext uri="{FF2B5EF4-FFF2-40B4-BE49-F238E27FC236}">
                      <a16:creationId xmlns:a16="http://schemas.microsoft.com/office/drawing/2014/main" id="{021A69F0-EBBE-F468-3AEB-054FECCA8EAC}"/>
                    </a:ext>
                  </a:extLst>
                </p:cNvPr>
                <p:cNvPicPr>
                  <a:picLocks/>
                </p:cNvPicPr>
                <p:nvPr/>
              </p:nvPicPr>
              <p:blipFill>
                <a:blip r:embed="rId4">
                  <a:alphaModFix amt="85000"/>
                  <a:extLst>
                    <a:ext uri="{96DAC541-7B7A-43D3-8B79-37D633B846F1}">
                      <asvg:svgBlip xmlns:asvg="http://schemas.microsoft.com/office/drawing/2016/SVG/main" r:embed="rId5"/>
                    </a:ext>
                  </a:extLst>
                </a:blip>
                <a:srcRect t="27711" r="22310" b="32919"/>
                <a:stretch/>
              </p:blipFill>
              <p:spPr>
                <a:xfrm rot="10800000">
                  <a:off x="-176300" y="6278373"/>
                  <a:ext cx="5328000" cy="720002"/>
                </a:xfrm>
                <a:prstGeom prst="rect">
                  <a:avLst/>
                </a:prstGeom>
              </p:spPr>
            </p:pic>
          </p:grpSp>
        </p:grpSp>
        <p:pic>
          <p:nvPicPr>
            <p:cNvPr id="11" name="Graphic 10">
              <a:extLst>
                <a:ext uri="{FF2B5EF4-FFF2-40B4-BE49-F238E27FC236}">
                  <a16:creationId xmlns:a16="http://schemas.microsoft.com/office/drawing/2014/main" id="{30D73E52-AB04-0543-D3A7-041924873A76}"/>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3600" y="6138000"/>
              <a:ext cx="12186000" cy="72000"/>
            </a:xfrm>
            <a:prstGeom prst="rect">
              <a:avLst/>
            </a:prstGeom>
          </p:spPr>
        </p:pic>
      </p:grpSp>
      <p:sp>
        <p:nvSpPr>
          <p:cNvPr id="3" name="Content Placeholder 2">
            <a:extLst>
              <a:ext uri="{FF2B5EF4-FFF2-40B4-BE49-F238E27FC236}">
                <a16:creationId xmlns:a16="http://schemas.microsoft.com/office/drawing/2014/main" id="{F1A46F63-8A2F-4BB0-6304-5DEB96160E2D}"/>
              </a:ext>
            </a:extLst>
          </p:cNvPr>
          <p:cNvSpPr>
            <a:spLocks noGrp="1"/>
          </p:cNvSpPr>
          <p:nvPr>
            <p:ph idx="1"/>
          </p:nvPr>
        </p:nvSpPr>
        <p:spPr>
          <a:xfrm>
            <a:off x="909320" y="1579721"/>
            <a:ext cx="10515600" cy="4351338"/>
          </a:xfrm>
        </p:spPr>
        <p:txBody>
          <a:bodyPr/>
          <a:lstStyle>
            <a:lvl1pPr>
              <a:buClr>
                <a:srgbClr val="F37003"/>
              </a:buClr>
              <a:defRPr>
                <a:solidFill>
                  <a:schemeClr val="bg1">
                    <a:lumMod val="50000"/>
                  </a:schemeClr>
                </a:solidFill>
              </a:defRPr>
            </a:lvl1pPr>
            <a:lvl2pPr>
              <a:buClr>
                <a:srgbClr val="F37003"/>
              </a:buClr>
              <a:defRPr>
                <a:solidFill>
                  <a:schemeClr val="bg1">
                    <a:lumMod val="50000"/>
                  </a:schemeClr>
                </a:solidFill>
              </a:defRPr>
            </a:lvl2pPr>
            <a:lvl3pPr>
              <a:buClr>
                <a:srgbClr val="F37003"/>
              </a:buClr>
              <a:defRPr>
                <a:solidFill>
                  <a:schemeClr val="bg1">
                    <a:lumMod val="50000"/>
                  </a:schemeClr>
                </a:solidFill>
              </a:defRPr>
            </a:lvl3pPr>
            <a:lvl4pPr>
              <a:buClr>
                <a:srgbClr val="F37003"/>
              </a:buClr>
              <a:defRPr>
                <a:solidFill>
                  <a:schemeClr val="bg1">
                    <a:lumMod val="50000"/>
                  </a:schemeClr>
                </a:solidFill>
              </a:defRPr>
            </a:lvl4pPr>
            <a:lvl5pPr>
              <a:buClr>
                <a:srgbClr val="F37003"/>
              </a:buClr>
              <a:defRPr>
                <a:solidFill>
                  <a:schemeClr val="bg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pic>
        <p:nvPicPr>
          <p:cNvPr id="20" name="Picture 19" descr="A black and white logo&#10;&#10;AI-generated content may be incorrect.">
            <a:extLst>
              <a:ext uri="{FF2B5EF4-FFF2-40B4-BE49-F238E27FC236}">
                <a16:creationId xmlns:a16="http://schemas.microsoft.com/office/drawing/2014/main" id="{86F3DC81-4262-E8C2-DB65-9B4CA61337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21442" y="6329336"/>
            <a:ext cx="2003478" cy="360000"/>
          </a:xfrm>
          <a:prstGeom prst="rect">
            <a:avLst/>
          </a:prstGeom>
        </p:spPr>
      </p:pic>
      <p:sp>
        <p:nvSpPr>
          <p:cNvPr id="32" name="Title 1">
            <a:extLst>
              <a:ext uri="{FF2B5EF4-FFF2-40B4-BE49-F238E27FC236}">
                <a16:creationId xmlns:a16="http://schemas.microsoft.com/office/drawing/2014/main" id="{7BC3A6DC-B361-03E6-3B54-156E7888633E}"/>
              </a:ext>
            </a:extLst>
          </p:cNvPr>
          <p:cNvSpPr>
            <a:spLocks noGrp="1"/>
          </p:cNvSpPr>
          <p:nvPr>
            <p:ph type="title"/>
          </p:nvPr>
        </p:nvSpPr>
        <p:spPr>
          <a:xfrm>
            <a:off x="3096000" y="325120"/>
            <a:ext cx="8258400" cy="738041"/>
          </a:xfrm>
        </p:spPr>
        <p:txBody>
          <a:bodyPr/>
          <a:lstStyle/>
          <a:p>
            <a:r>
              <a:rPr lang="en-US"/>
              <a:t>Click to edit Master title style</a:t>
            </a:r>
            <a:endParaRPr lang="en-MY"/>
          </a:p>
        </p:txBody>
      </p:sp>
      <p:sp>
        <p:nvSpPr>
          <p:cNvPr id="8" name="Text Placeholder 7">
            <a:extLst>
              <a:ext uri="{FF2B5EF4-FFF2-40B4-BE49-F238E27FC236}">
                <a16:creationId xmlns:a16="http://schemas.microsoft.com/office/drawing/2014/main" id="{88BF49B9-E951-FF76-4EB0-E274EF5D7E78}"/>
              </a:ext>
            </a:extLst>
          </p:cNvPr>
          <p:cNvSpPr>
            <a:spLocks noGrp="1"/>
          </p:cNvSpPr>
          <p:nvPr>
            <p:ph type="body" sz="quarter" idx="12" hasCustomPrompt="1"/>
          </p:nvPr>
        </p:nvSpPr>
        <p:spPr>
          <a:xfrm>
            <a:off x="3095401" y="1140068"/>
            <a:ext cx="8258399" cy="306000"/>
          </a:xfrm>
        </p:spPr>
        <p:txBody>
          <a:bodyPr anchor="ctr">
            <a:noAutofit/>
          </a:bodyPr>
          <a:lstStyle>
            <a:lvl1pPr marL="0" indent="0">
              <a:buNone/>
              <a:defRPr sz="2400">
                <a:solidFill>
                  <a:schemeClr val="accent4">
                    <a:lumMod val="75000"/>
                  </a:schemeClr>
                </a:solidFill>
              </a:defRPr>
            </a:lvl1pPr>
            <a:lvl2pPr marL="457200" indent="0">
              <a:buNone/>
              <a:defRPr sz="2400">
                <a:solidFill>
                  <a:schemeClr val="accent2"/>
                </a:solidFill>
              </a:defRPr>
            </a:lvl2pPr>
            <a:lvl3pPr marL="914400" indent="0">
              <a:buNone/>
              <a:defRPr sz="2400">
                <a:solidFill>
                  <a:schemeClr val="accent2"/>
                </a:solidFill>
              </a:defRPr>
            </a:lvl3pPr>
            <a:lvl4pPr marL="1371600" indent="0">
              <a:buNone/>
              <a:defRPr sz="2400">
                <a:solidFill>
                  <a:schemeClr val="accent2"/>
                </a:solidFill>
              </a:defRPr>
            </a:lvl4pPr>
            <a:lvl5pPr marL="1828800" indent="0">
              <a:buNone/>
              <a:defRPr sz="2400">
                <a:solidFill>
                  <a:schemeClr val="accent2"/>
                </a:solidFill>
              </a:defRPr>
            </a:lvl5pPr>
          </a:lstStyle>
          <a:p>
            <a:pPr lvl="0"/>
            <a:r>
              <a:rPr lang="en-US"/>
              <a:t>Click to edit Master title styles</a:t>
            </a:r>
            <a:endParaRPr lang="en-MY"/>
          </a:p>
        </p:txBody>
      </p:sp>
      <p:sp>
        <p:nvSpPr>
          <p:cNvPr id="6" name="Footer Placeholder 4">
            <a:extLst>
              <a:ext uri="{FF2B5EF4-FFF2-40B4-BE49-F238E27FC236}">
                <a16:creationId xmlns:a16="http://schemas.microsoft.com/office/drawing/2014/main" id="{B3D19ED0-F13B-1687-6F0D-DA97258BF69C}"/>
              </a:ext>
            </a:extLst>
          </p:cNvPr>
          <p:cNvSpPr>
            <a:spLocks noGrp="1"/>
          </p:cNvSpPr>
          <p:nvPr>
            <p:ph type="ftr" sz="quarter" idx="11"/>
          </p:nvPr>
        </p:nvSpPr>
        <p:spPr>
          <a:xfrm>
            <a:off x="4038600" y="6356350"/>
            <a:ext cx="4114800" cy="365125"/>
          </a:xfrm>
        </p:spPr>
        <p:txBody>
          <a:bodyPr/>
          <a:lstStyle>
            <a:lvl1pPr>
              <a:defRPr sz="950">
                <a:solidFill>
                  <a:schemeClr val="bg1"/>
                </a:solidFill>
                <a:latin typeface="Aptos Light" panose="020F0502020204030204" pitchFamily="34" charset="0"/>
              </a:defRPr>
            </a:lvl1pPr>
          </a:lstStyle>
          <a:p>
            <a:r>
              <a:rPr lang="en-MY"/>
              <a:t>@2025 Efinix Inc. - Confidential and Proprietary</a:t>
            </a:r>
          </a:p>
        </p:txBody>
      </p:sp>
      <p:pic>
        <p:nvPicPr>
          <p:cNvPr id="2" name="Picture 1" descr="A logo of two dragons&#10;&#10;AI-generated content may be incorrect.">
            <a:extLst>
              <a:ext uri="{FF2B5EF4-FFF2-40B4-BE49-F238E27FC236}">
                <a16:creationId xmlns:a16="http://schemas.microsoft.com/office/drawing/2014/main" id="{4BAEACD6-FD7C-ABB8-6D8E-01BA5205A290}"/>
              </a:ext>
            </a:extLst>
          </p:cNvPr>
          <p:cNvPicPr>
            <a:picLocks noChangeAspect="1"/>
          </p:cNvPicPr>
          <p:nvPr/>
        </p:nvPicPr>
        <p:blipFill>
          <a:blip r:embed="rId9">
            <a:extLst>
              <a:ext uri="{28A0092B-C50C-407E-A947-70E740481C1C}">
                <a14:useLocalDpi xmlns:a14="http://schemas.microsoft.com/office/drawing/2010/main" val="0"/>
              </a:ext>
            </a:extLst>
          </a:blip>
          <a:srcRect b="32650"/>
          <a:stretch/>
        </p:blipFill>
        <p:spPr>
          <a:xfrm>
            <a:off x="1003401" y="230920"/>
            <a:ext cx="1513405" cy="1200703"/>
          </a:xfrm>
          <a:prstGeom prst="rect">
            <a:avLst/>
          </a:prstGeom>
        </p:spPr>
      </p:pic>
      <p:sp>
        <p:nvSpPr>
          <p:cNvPr id="4" name="Slide Number Placeholder 5">
            <a:extLst>
              <a:ext uri="{FF2B5EF4-FFF2-40B4-BE49-F238E27FC236}">
                <a16:creationId xmlns:a16="http://schemas.microsoft.com/office/drawing/2014/main" id="{00D041F2-EAF5-D112-9E64-5554E79CD6B2}"/>
              </a:ext>
            </a:extLst>
          </p:cNvPr>
          <p:cNvSpPr>
            <a:spLocks noGrp="1"/>
          </p:cNvSpPr>
          <p:nvPr>
            <p:ph type="sldNum" sz="quarter" idx="13"/>
          </p:nvPr>
        </p:nvSpPr>
        <p:spPr>
          <a:xfrm>
            <a:off x="909320" y="6356350"/>
            <a:ext cx="2743200" cy="365125"/>
          </a:xfrm>
        </p:spPr>
        <p:txBody>
          <a:bodyPr/>
          <a:lstStyle>
            <a:lvl1pPr>
              <a:defRPr sz="950">
                <a:solidFill>
                  <a:schemeClr val="bg1"/>
                </a:solidFill>
              </a:defRPr>
            </a:lvl1pPr>
          </a:lstStyle>
          <a:p>
            <a:pPr algn="l"/>
            <a:fld id="{0FEEDA55-BBF0-4C46-BEFA-3460D4C6743D}" type="slidenum">
              <a:rPr lang="en-MY" smtClean="0"/>
              <a:pPr algn="l"/>
              <a:t>‹#›</a:t>
            </a:fld>
            <a:endParaRPr lang="en-MY"/>
          </a:p>
        </p:txBody>
      </p:sp>
    </p:spTree>
    <p:extLst>
      <p:ext uri="{BB962C8B-B14F-4D97-AF65-F5344CB8AC3E}">
        <p14:creationId xmlns:p14="http://schemas.microsoft.com/office/powerpoint/2010/main" val="3976167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FF681-7CB7-E009-528C-9467461F3A9C}"/>
              </a:ext>
            </a:extLst>
          </p:cNvPr>
          <p:cNvSpPr>
            <a:spLocks noGrp="1"/>
          </p:cNvSpPr>
          <p:nvPr>
            <p:ph type="ctrTitle"/>
          </p:nvPr>
        </p:nvSpPr>
        <p:spPr>
          <a:xfrm>
            <a:off x="753529" y="2566747"/>
            <a:ext cx="8855765" cy="2387600"/>
          </a:xfrm>
        </p:spPr>
        <p:txBody>
          <a:bodyPr anchor="b"/>
          <a:lstStyle>
            <a:lvl1pPr algn="l">
              <a:defRPr sz="6000"/>
            </a:lvl1pPr>
          </a:lstStyle>
          <a:p>
            <a:r>
              <a:rPr lang="en-US"/>
              <a:t>Click to edit Master title style</a:t>
            </a:r>
          </a:p>
        </p:txBody>
      </p:sp>
      <p:pic>
        <p:nvPicPr>
          <p:cNvPr id="8" name="Picture 7" descr="A hexagons and dots on a black background&#10;&#10;Description automatically generated">
            <a:extLst>
              <a:ext uri="{FF2B5EF4-FFF2-40B4-BE49-F238E27FC236}">
                <a16:creationId xmlns:a16="http://schemas.microsoft.com/office/drawing/2014/main" id="{1A2C3433-3D90-7C31-5D7D-9F1F929CB6D1}"/>
              </a:ext>
            </a:extLst>
          </p:cNvPr>
          <p:cNvPicPr>
            <a:picLocks noChangeAspect="1"/>
          </p:cNvPicPr>
          <p:nvPr userDrawn="1"/>
        </p:nvPicPr>
        <p:blipFill>
          <a:blip r:embed="rId2"/>
          <a:srcRect t="26330" r="21484"/>
          <a:stretch/>
        </p:blipFill>
        <p:spPr>
          <a:xfrm>
            <a:off x="6089374" y="0"/>
            <a:ext cx="6102626" cy="4567307"/>
          </a:xfrm>
          <a:prstGeom prst="rect">
            <a:avLst/>
          </a:prstGeom>
        </p:spPr>
      </p:pic>
      <p:pic>
        <p:nvPicPr>
          <p:cNvPr id="14" name="Picture 13" descr="A close up of a logo&#10;&#10;Description automatically generated">
            <a:extLst>
              <a:ext uri="{FF2B5EF4-FFF2-40B4-BE49-F238E27FC236}">
                <a16:creationId xmlns:a16="http://schemas.microsoft.com/office/drawing/2014/main" id="{03FFF00C-780D-514B-13C3-357EA41523F1}"/>
              </a:ext>
            </a:extLst>
          </p:cNvPr>
          <p:cNvPicPr>
            <a:picLocks noChangeAspect="1"/>
          </p:cNvPicPr>
          <p:nvPr userDrawn="1"/>
        </p:nvPicPr>
        <p:blipFill>
          <a:blip r:embed="rId3"/>
          <a:stretch>
            <a:fillRect/>
          </a:stretch>
        </p:blipFill>
        <p:spPr>
          <a:xfrm>
            <a:off x="838199" y="924374"/>
            <a:ext cx="3928674" cy="692555"/>
          </a:xfrm>
          <a:prstGeom prst="rect">
            <a:avLst/>
          </a:prstGeom>
        </p:spPr>
      </p:pic>
      <p:sp>
        <p:nvSpPr>
          <p:cNvPr id="3" name="Date Placeholder 2">
            <a:extLst>
              <a:ext uri="{FF2B5EF4-FFF2-40B4-BE49-F238E27FC236}">
                <a16:creationId xmlns:a16="http://schemas.microsoft.com/office/drawing/2014/main" id="{BBCCE8F1-C3DB-9453-FC0F-E360D8A3F4A9}"/>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4" name="Footer Placeholder 3">
            <a:extLst>
              <a:ext uri="{FF2B5EF4-FFF2-40B4-BE49-F238E27FC236}">
                <a16:creationId xmlns:a16="http://schemas.microsoft.com/office/drawing/2014/main" id="{AF97895A-201A-A7DB-AD3E-945906F53A4D}"/>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59948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A hexagons and dots on a black background&#10;&#10;Description automatically generated">
            <a:extLst>
              <a:ext uri="{FF2B5EF4-FFF2-40B4-BE49-F238E27FC236}">
                <a16:creationId xmlns:a16="http://schemas.microsoft.com/office/drawing/2014/main" id="{EB0F0998-8B94-6D97-07AB-FB6CC8FBD7CF}"/>
              </a:ext>
            </a:extLst>
          </p:cNvPr>
          <p:cNvPicPr>
            <a:picLocks noChangeAspect="1"/>
          </p:cNvPicPr>
          <p:nvPr userDrawn="1"/>
        </p:nvPicPr>
        <p:blipFill>
          <a:blip r:embed="rId2">
            <a:alphaModFix amt="30000"/>
          </a:blip>
          <a:srcRect l="52614" b="17264"/>
          <a:stretch/>
        </p:blipFill>
        <p:spPr>
          <a:xfrm>
            <a:off x="118533" y="1223403"/>
            <a:ext cx="3683000" cy="5634598"/>
          </a:xfrm>
          <a:prstGeom prst="rect">
            <a:avLst/>
          </a:prstGeom>
        </p:spPr>
      </p:pic>
      <p:sp>
        <p:nvSpPr>
          <p:cNvPr id="2" name="Title 1">
            <a:extLst>
              <a:ext uri="{FF2B5EF4-FFF2-40B4-BE49-F238E27FC236}">
                <a16:creationId xmlns:a16="http://schemas.microsoft.com/office/drawing/2014/main" id="{F9B1B684-5251-DDFE-60E7-C64E92C950A0}"/>
              </a:ext>
            </a:extLst>
          </p:cNvPr>
          <p:cNvSpPr>
            <a:spLocks noGrp="1"/>
          </p:cNvSpPr>
          <p:nvPr>
            <p:ph type="title"/>
          </p:nvPr>
        </p:nvSpPr>
        <p:spPr>
          <a:xfrm>
            <a:off x="3228976" y="322017"/>
            <a:ext cx="8354694" cy="718040"/>
          </a:xfrm>
        </p:spPr>
        <p:txBody>
          <a:bodyPr anchor="b"/>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E2783872-A661-35BF-6AD1-E04908A850DE}"/>
              </a:ext>
            </a:extLst>
          </p:cNvPr>
          <p:cNvSpPr>
            <a:spLocks noGrp="1"/>
          </p:cNvSpPr>
          <p:nvPr>
            <p:ph idx="1"/>
          </p:nvPr>
        </p:nvSpPr>
        <p:spPr>
          <a:xfrm>
            <a:off x="3228976" y="1397000"/>
            <a:ext cx="8124824" cy="477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close up of a logo&#10;&#10;Description automatically generated">
            <a:extLst>
              <a:ext uri="{FF2B5EF4-FFF2-40B4-BE49-F238E27FC236}">
                <a16:creationId xmlns:a16="http://schemas.microsoft.com/office/drawing/2014/main" id="{8B4ABC85-4B87-9FB6-F463-D8035A8DF4AA}"/>
              </a:ext>
            </a:extLst>
          </p:cNvPr>
          <p:cNvPicPr>
            <a:picLocks noChangeAspect="1"/>
          </p:cNvPicPr>
          <p:nvPr userDrawn="1"/>
        </p:nvPicPr>
        <p:blipFill>
          <a:blip r:embed="rId3"/>
          <a:stretch>
            <a:fillRect/>
          </a:stretch>
        </p:blipFill>
        <p:spPr>
          <a:xfrm>
            <a:off x="490331" y="500306"/>
            <a:ext cx="2073965" cy="365603"/>
          </a:xfrm>
          <a:prstGeom prst="rect">
            <a:avLst/>
          </a:prstGeom>
        </p:spPr>
      </p:pic>
      <p:sp>
        <p:nvSpPr>
          <p:cNvPr id="11" name="Date Placeholder 2">
            <a:extLst>
              <a:ext uri="{FF2B5EF4-FFF2-40B4-BE49-F238E27FC236}">
                <a16:creationId xmlns:a16="http://schemas.microsoft.com/office/drawing/2014/main" id="{C1800F3F-E274-5353-C294-35ECB368AF3A}"/>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12" name="Footer Placeholder 3">
            <a:extLst>
              <a:ext uri="{FF2B5EF4-FFF2-40B4-BE49-F238E27FC236}">
                <a16:creationId xmlns:a16="http://schemas.microsoft.com/office/drawing/2014/main" id="{3646FB54-000F-B9E5-11D1-D5A9F9BB48AB}"/>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
        <p:nvSpPr>
          <p:cNvPr id="13" name="Rectangle 12">
            <a:extLst>
              <a:ext uri="{FF2B5EF4-FFF2-40B4-BE49-F238E27FC236}">
                <a16:creationId xmlns:a16="http://schemas.microsoft.com/office/drawing/2014/main" id="{A86D2DF5-A666-54FC-48B6-3CA53A164833}"/>
              </a:ext>
            </a:extLst>
          </p:cNvPr>
          <p:cNvSpPr/>
          <p:nvPr userDrawn="1"/>
        </p:nvSpPr>
        <p:spPr>
          <a:xfrm>
            <a:off x="-16934" y="-8468"/>
            <a:ext cx="135467" cy="6866467"/>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0016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7" name="Picture 6" descr="A hexagons and dots on a black background&#10;&#10;Description automatically generated">
            <a:extLst>
              <a:ext uri="{FF2B5EF4-FFF2-40B4-BE49-F238E27FC236}">
                <a16:creationId xmlns:a16="http://schemas.microsoft.com/office/drawing/2014/main" id="{EFF16FA8-8403-5BFF-5298-0484D463C425}"/>
              </a:ext>
            </a:extLst>
          </p:cNvPr>
          <p:cNvPicPr>
            <a:picLocks noChangeAspect="1"/>
          </p:cNvPicPr>
          <p:nvPr userDrawn="1"/>
        </p:nvPicPr>
        <p:blipFill>
          <a:blip r:embed="rId2">
            <a:alphaModFix amt="25000"/>
          </a:blip>
          <a:srcRect t="26330" r="21484"/>
          <a:stretch/>
        </p:blipFill>
        <p:spPr>
          <a:xfrm>
            <a:off x="6089374" y="0"/>
            <a:ext cx="6102626" cy="4567307"/>
          </a:xfrm>
          <a:prstGeom prst="rect">
            <a:avLst/>
          </a:prstGeom>
        </p:spPr>
      </p:pic>
      <p:sp>
        <p:nvSpPr>
          <p:cNvPr id="5" name="Content Placeholder 4">
            <a:extLst>
              <a:ext uri="{FF2B5EF4-FFF2-40B4-BE49-F238E27FC236}">
                <a16:creationId xmlns:a16="http://schemas.microsoft.com/office/drawing/2014/main" id="{E252F279-02CF-519B-5D36-83FC775A3372}"/>
              </a:ext>
            </a:extLst>
          </p:cNvPr>
          <p:cNvSpPr>
            <a:spLocks noGrp="1"/>
          </p:cNvSpPr>
          <p:nvPr>
            <p:ph sz="quarter" idx="11"/>
          </p:nvPr>
        </p:nvSpPr>
        <p:spPr>
          <a:xfrm>
            <a:off x="838200" y="1362074"/>
            <a:ext cx="5055421" cy="47363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B983FA02-7836-C5E3-090B-F7211313F0C3}"/>
              </a:ext>
            </a:extLst>
          </p:cNvPr>
          <p:cNvSpPr/>
          <p:nvPr userDrawn="1"/>
        </p:nvSpPr>
        <p:spPr>
          <a:xfrm>
            <a:off x="-16934" y="-8468"/>
            <a:ext cx="135467" cy="6866467"/>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lose up of a logo&#10;&#10;Description automatically generated">
            <a:extLst>
              <a:ext uri="{FF2B5EF4-FFF2-40B4-BE49-F238E27FC236}">
                <a16:creationId xmlns:a16="http://schemas.microsoft.com/office/drawing/2014/main" id="{6FF8104E-05B5-D8D7-8125-F8C637F06590}"/>
              </a:ext>
            </a:extLst>
          </p:cNvPr>
          <p:cNvPicPr>
            <a:picLocks noChangeAspect="1"/>
          </p:cNvPicPr>
          <p:nvPr userDrawn="1"/>
        </p:nvPicPr>
        <p:blipFill>
          <a:blip r:embed="rId3"/>
          <a:stretch>
            <a:fillRect/>
          </a:stretch>
        </p:blipFill>
        <p:spPr>
          <a:xfrm>
            <a:off x="490331" y="500306"/>
            <a:ext cx="2073965" cy="365603"/>
          </a:xfrm>
          <a:prstGeom prst="rect">
            <a:avLst/>
          </a:prstGeom>
        </p:spPr>
      </p:pic>
      <p:sp>
        <p:nvSpPr>
          <p:cNvPr id="10" name="Title 1">
            <a:extLst>
              <a:ext uri="{FF2B5EF4-FFF2-40B4-BE49-F238E27FC236}">
                <a16:creationId xmlns:a16="http://schemas.microsoft.com/office/drawing/2014/main" id="{EB41C76E-F33F-35CC-89F6-A69A533E46F3}"/>
              </a:ext>
            </a:extLst>
          </p:cNvPr>
          <p:cNvSpPr>
            <a:spLocks noGrp="1"/>
          </p:cNvSpPr>
          <p:nvPr>
            <p:ph type="title"/>
          </p:nvPr>
        </p:nvSpPr>
        <p:spPr>
          <a:xfrm>
            <a:off x="3228976" y="322017"/>
            <a:ext cx="8354694" cy="718040"/>
          </a:xfrm>
        </p:spPr>
        <p:txBody>
          <a:bodyPr anchor="b"/>
          <a:lstStyle>
            <a:lvl1pPr>
              <a:defRPr b="1"/>
            </a:lvl1pPr>
          </a:lstStyle>
          <a:p>
            <a:r>
              <a:rPr lang="en-US"/>
              <a:t>Click to edit Master title style</a:t>
            </a:r>
          </a:p>
        </p:txBody>
      </p:sp>
      <p:sp>
        <p:nvSpPr>
          <p:cNvPr id="6" name="Date Placeholder 2">
            <a:extLst>
              <a:ext uri="{FF2B5EF4-FFF2-40B4-BE49-F238E27FC236}">
                <a16:creationId xmlns:a16="http://schemas.microsoft.com/office/drawing/2014/main" id="{5119FFCF-A0D3-5223-3B34-0576ACC9FEAD}"/>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11" name="Footer Placeholder 3">
            <a:extLst>
              <a:ext uri="{FF2B5EF4-FFF2-40B4-BE49-F238E27FC236}">
                <a16:creationId xmlns:a16="http://schemas.microsoft.com/office/drawing/2014/main" id="{AB36B9B4-2148-16BD-3C25-34D38C400F22}"/>
              </a:ext>
            </a:extLst>
          </p:cNvPr>
          <p:cNvSpPr>
            <a:spLocks noGrp="1"/>
          </p:cNvSpPr>
          <p:nvPr>
            <p:ph type="ftr" sz="quarter" idx="12"/>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921701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C0328C-D43F-0267-F604-025AEA9F9DB1}"/>
              </a:ext>
            </a:extLst>
          </p:cNvPr>
          <p:cNvSpPr/>
          <p:nvPr userDrawn="1"/>
        </p:nvSpPr>
        <p:spPr>
          <a:xfrm>
            <a:off x="0" y="6356350"/>
            <a:ext cx="12192000" cy="501650"/>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348ED68-381B-BC39-8289-BD8B39BF2D6B}"/>
              </a:ext>
            </a:extLst>
          </p:cNvPr>
          <p:cNvSpPr/>
          <p:nvPr userDrawn="1"/>
        </p:nvSpPr>
        <p:spPr>
          <a:xfrm>
            <a:off x="456463" y="445363"/>
            <a:ext cx="2151269" cy="4690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B2D76E59-B043-8327-D17F-7CC0B6AB9793}"/>
              </a:ext>
            </a:extLst>
          </p:cNvPr>
          <p:cNvSpPr>
            <a:spLocks noGrp="1"/>
          </p:cNvSpPr>
          <p:nvPr>
            <p:ph type="dt" sz="half" idx="10"/>
          </p:nvPr>
        </p:nvSpPr>
        <p:spPr>
          <a:xfrm>
            <a:off x="838200" y="6457952"/>
            <a:ext cx="2743200" cy="365125"/>
          </a:xfrm>
          <a:prstGeom prst="rect">
            <a:avLst/>
          </a:prstGeom>
        </p:spPr>
        <p:txBody>
          <a:bodyPr anchor="ctr"/>
          <a:lstStyle>
            <a:lvl1pPr>
              <a:defRPr sz="1100" b="1">
                <a:solidFill>
                  <a:schemeClr val="bg1"/>
                </a:solidFill>
              </a:defRPr>
            </a:lvl1pPr>
          </a:lstStyle>
          <a:p>
            <a:r>
              <a:rPr lang="en-US"/>
              <a:t>May 2025</a:t>
            </a:r>
          </a:p>
        </p:txBody>
      </p:sp>
      <p:sp>
        <p:nvSpPr>
          <p:cNvPr id="4" name="Footer Placeholder 3">
            <a:extLst>
              <a:ext uri="{FF2B5EF4-FFF2-40B4-BE49-F238E27FC236}">
                <a16:creationId xmlns:a16="http://schemas.microsoft.com/office/drawing/2014/main" id="{D5F31099-F090-F3EE-924E-0A2492EDB183}"/>
              </a:ext>
            </a:extLst>
          </p:cNvPr>
          <p:cNvSpPr>
            <a:spLocks noGrp="1"/>
          </p:cNvSpPr>
          <p:nvPr>
            <p:ph type="ftr" sz="quarter" idx="11"/>
          </p:nvPr>
        </p:nvSpPr>
        <p:spPr>
          <a:xfrm>
            <a:off x="8500533" y="6457952"/>
            <a:ext cx="2853266" cy="365125"/>
          </a:xfrm>
        </p:spPr>
        <p:txBody>
          <a:bodyPr anchor="ctr"/>
          <a:lstStyle>
            <a:lvl1pPr>
              <a:defRPr b="1">
                <a:solidFill>
                  <a:schemeClr val="bg1"/>
                </a:solidFill>
              </a:defRPr>
            </a:lvl1pPr>
          </a:lstStyle>
          <a:p>
            <a:pPr algn="r"/>
            <a:r>
              <a:rPr lang="en-US"/>
              <a:t>© 2025 Efinix, Inc. Confidential</a:t>
            </a:r>
          </a:p>
        </p:txBody>
      </p:sp>
      <p:pic>
        <p:nvPicPr>
          <p:cNvPr id="10" name="Picture 9" descr="A hexagons and dots on a black background&#10;&#10;Description automatically generated">
            <a:extLst>
              <a:ext uri="{FF2B5EF4-FFF2-40B4-BE49-F238E27FC236}">
                <a16:creationId xmlns:a16="http://schemas.microsoft.com/office/drawing/2014/main" id="{327578DA-0FF2-FCB1-BC21-49157A1A820B}"/>
              </a:ext>
            </a:extLst>
          </p:cNvPr>
          <p:cNvPicPr>
            <a:picLocks noChangeAspect="1"/>
          </p:cNvPicPr>
          <p:nvPr userDrawn="1"/>
        </p:nvPicPr>
        <p:blipFill>
          <a:blip r:embed="rId2">
            <a:alphaModFix amt="31000"/>
          </a:blip>
          <a:srcRect b="55753"/>
          <a:stretch/>
        </p:blipFill>
        <p:spPr>
          <a:xfrm rot="10800000">
            <a:off x="4419600" y="0"/>
            <a:ext cx="7772400" cy="27432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C68BBC3A-C042-3DDF-75FD-5E00BDAD82FA}"/>
              </a:ext>
            </a:extLst>
          </p:cNvPr>
          <p:cNvPicPr>
            <a:picLocks noChangeAspect="1"/>
          </p:cNvPicPr>
          <p:nvPr userDrawn="1"/>
        </p:nvPicPr>
        <p:blipFill>
          <a:blip r:embed="rId3"/>
          <a:stretch>
            <a:fillRect/>
          </a:stretch>
        </p:blipFill>
        <p:spPr>
          <a:xfrm>
            <a:off x="490331" y="500306"/>
            <a:ext cx="2073965" cy="365603"/>
          </a:xfrm>
          <a:prstGeom prst="rect">
            <a:avLst/>
          </a:prstGeom>
        </p:spPr>
      </p:pic>
      <p:sp>
        <p:nvSpPr>
          <p:cNvPr id="13" name="Title 12">
            <a:extLst>
              <a:ext uri="{FF2B5EF4-FFF2-40B4-BE49-F238E27FC236}">
                <a16:creationId xmlns:a16="http://schemas.microsoft.com/office/drawing/2014/main" id="{F1A31D59-011B-E8FB-372C-21F2079FDE0F}"/>
              </a:ext>
            </a:extLst>
          </p:cNvPr>
          <p:cNvSpPr>
            <a:spLocks noGrp="1"/>
          </p:cNvSpPr>
          <p:nvPr>
            <p:ph type="title"/>
          </p:nvPr>
        </p:nvSpPr>
        <p:spPr>
          <a:xfrm>
            <a:off x="3228975" y="365125"/>
            <a:ext cx="8124825" cy="669777"/>
          </a:xfrm>
        </p:spPr>
        <p:txBody>
          <a:bodyPr/>
          <a:lstStyle>
            <a:lvl1pPr>
              <a:defRPr b="1"/>
            </a:lvl1pPr>
          </a:lstStyle>
          <a:p>
            <a:r>
              <a:rPr lang="en-US"/>
              <a:t>Click to edit Master title style</a:t>
            </a:r>
          </a:p>
        </p:txBody>
      </p:sp>
    </p:spTree>
    <p:extLst>
      <p:ext uri="{BB962C8B-B14F-4D97-AF65-F5344CB8AC3E}">
        <p14:creationId xmlns:p14="http://schemas.microsoft.com/office/powerpoint/2010/main" val="3036076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32F3611-50F0-9D76-97BC-A10938E662A4}"/>
              </a:ext>
            </a:extLst>
          </p:cNvPr>
          <p:cNvSpPr/>
          <p:nvPr userDrawn="1"/>
        </p:nvSpPr>
        <p:spPr>
          <a:xfrm>
            <a:off x="-1" y="0"/>
            <a:ext cx="2997201" cy="63563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hexagons and dots on a black background&#10;&#10;Description automatically generated">
            <a:extLst>
              <a:ext uri="{FF2B5EF4-FFF2-40B4-BE49-F238E27FC236}">
                <a16:creationId xmlns:a16="http://schemas.microsoft.com/office/drawing/2014/main" id="{327578DA-0FF2-FCB1-BC21-49157A1A820B}"/>
              </a:ext>
            </a:extLst>
          </p:cNvPr>
          <p:cNvPicPr>
            <a:picLocks noChangeAspect="1"/>
          </p:cNvPicPr>
          <p:nvPr userDrawn="1"/>
        </p:nvPicPr>
        <p:blipFill>
          <a:blip r:embed="rId2">
            <a:alphaModFix amt="31000"/>
          </a:blip>
          <a:srcRect b="55753"/>
          <a:stretch/>
        </p:blipFill>
        <p:spPr>
          <a:xfrm rot="5400000">
            <a:off x="-2498404" y="2710001"/>
            <a:ext cx="7772400" cy="27432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D8331214-56F7-167C-E1AF-3B61A96F815B}"/>
              </a:ext>
            </a:extLst>
          </p:cNvPr>
          <p:cNvPicPr>
            <a:picLocks noChangeAspect="1"/>
          </p:cNvPicPr>
          <p:nvPr userDrawn="1"/>
        </p:nvPicPr>
        <p:blipFill>
          <a:blip r:embed="rId3"/>
          <a:stretch>
            <a:fillRect/>
          </a:stretch>
        </p:blipFill>
        <p:spPr>
          <a:xfrm>
            <a:off x="490331" y="500306"/>
            <a:ext cx="2073965" cy="365603"/>
          </a:xfrm>
          <a:prstGeom prst="rect">
            <a:avLst/>
          </a:prstGeom>
        </p:spPr>
      </p:pic>
      <p:sp>
        <p:nvSpPr>
          <p:cNvPr id="7" name="Rectangle 6">
            <a:extLst>
              <a:ext uri="{FF2B5EF4-FFF2-40B4-BE49-F238E27FC236}">
                <a16:creationId xmlns:a16="http://schemas.microsoft.com/office/drawing/2014/main" id="{DEC0328C-D43F-0267-F604-025AEA9F9DB1}"/>
              </a:ext>
            </a:extLst>
          </p:cNvPr>
          <p:cNvSpPr/>
          <p:nvPr userDrawn="1"/>
        </p:nvSpPr>
        <p:spPr>
          <a:xfrm>
            <a:off x="0" y="6356350"/>
            <a:ext cx="12192000" cy="501650"/>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F9F97-B1A7-A631-4F50-99635BB19EA7}"/>
              </a:ext>
            </a:extLst>
          </p:cNvPr>
          <p:cNvSpPr>
            <a:spLocks noGrp="1"/>
          </p:cNvSpPr>
          <p:nvPr>
            <p:ph type="title"/>
          </p:nvPr>
        </p:nvSpPr>
        <p:spPr>
          <a:xfrm>
            <a:off x="3233531" y="342265"/>
            <a:ext cx="8120267" cy="1325563"/>
          </a:xfrm>
        </p:spPr>
        <p:txBody>
          <a:bodyPr anchor="t"/>
          <a:lstStyle>
            <a:lvl1pPr algn="l">
              <a:defRPr b="1"/>
            </a:lvl1pPr>
          </a:lstStyle>
          <a:p>
            <a:r>
              <a:rPr lang="en-US"/>
              <a:t>Click to edit Master title style</a:t>
            </a:r>
          </a:p>
        </p:txBody>
      </p:sp>
      <p:sp>
        <p:nvSpPr>
          <p:cNvPr id="3" name="Date Placeholder 2">
            <a:extLst>
              <a:ext uri="{FF2B5EF4-FFF2-40B4-BE49-F238E27FC236}">
                <a16:creationId xmlns:a16="http://schemas.microsoft.com/office/drawing/2014/main" id="{B2D76E59-B043-8327-D17F-7CC0B6AB9793}"/>
              </a:ext>
            </a:extLst>
          </p:cNvPr>
          <p:cNvSpPr>
            <a:spLocks noGrp="1"/>
          </p:cNvSpPr>
          <p:nvPr>
            <p:ph type="dt" sz="half" idx="10"/>
          </p:nvPr>
        </p:nvSpPr>
        <p:spPr>
          <a:xfrm>
            <a:off x="838200" y="6457952"/>
            <a:ext cx="2743200" cy="365125"/>
          </a:xfrm>
          <a:prstGeom prst="rect">
            <a:avLst/>
          </a:prstGeom>
        </p:spPr>
        <p:txBody>
          <a:bodyPr anchor="ctr"/>
          <a:lstStyle>
            <a:lvl1pPr>
              <a:defRPr sz="1100" b="1">
                <a:solidFill>
                  <a:schemeClr val="bg1"/>
                </a:solidFill>
              </a:defRPr>
            </a:lvl1pPr>
          </a:lstStyle>
          <a:p>
            <a:r>
              <a:rPr lang="en-US"/>
              <a:t>May 2025</a:t>
            </a:r>
          </a:p>
        </p:txBody>
      </p:sp>
      <p:sp>
        <p:nvSpPr>
          <p:cNvPr id="4" name="Footer Placeholder 3">
            <a:extLst>
              <a:ext uri="{FF2B5EF4-FFF2-40B4-BE49-F238E27FC236}">
                <a16:creationId xmlns:a16="http://schemas.microsoft.com/office/drawing/2014/main" id="{D5F31099-F090-F3EE-924E-0A2492EDB183}"/>
              </a:ext>
            </a:extLst>
          </p:cNvPr>
          <p:cNvSpPr>
            <a:spLocks noGrp="1"/>
          </p:cNvSpPr>
          <p:nvPr>
            <p:ph type="ftr" sz="quarter" idx="11"/>
          </p:nvPr>
        </p:nvSpPr>
        <p:spPr>
          <a:xfrm>
            <a:off x="8500533" y="6457952"/>
            <a:ext cx="2853266" cy="365125"/>
          </a:xfrm>
        </p:spPr>
        <p:txBody>
          <a:bodyPr anchor="ctr"/>
          <a:lstStyle>
            <a:lvl1pPr>
              <a:defRPr b="1">
                <a:solidFill>
                  <a:schemeClr val="bg1"/>
                </a:solidFill>
              </a:defRPr>
            </a:lvl1pPr>
          </a:lstStyle>
          <a:p>
            <a:pPr algn="r"/>
            <a:r>
              <a:rPr lang="en-US"/>
              <a:t>© 2025 Efinix, Inc. Confidential</a:t>
            </a:r>
          </a:p>
        </p:txBody>
      </p:sp>
    </p:spTree>
    <p:extLst>
      <p:ext uri="{BB962C8B-B14F-4D97-AF65-F5344CB8AC3E}">
        <p14:creationId xmlns:p14="http://schemas.microsoft.com/office/powerpoint/2010/main" val="3719714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10" name="Picture 9" descr="A hexagons and dots on a black background&#10;&#10;Description automatically generated">
            <a:extLst>
              <a:ext uri="{FF2B5EF4-FFF2-40B4-BE49-F238E27FC236}">
                <a16:creationId xmlns:a16="http://schemas.microsoft.com/office/drawing/2014/main" id="{327578DA-0FF2-FCB1-BC21-49157A1A820B}"/>
              </a:ext>
            </a:extLst>
          </p:cNvPr>
          <p:cNvPicPr>
            <a:picLocks noChangeAspect="1"/>
          </p:cNvPicPr>
          <p:nvPr userDrawn="1"/>
        </p:nvPicPr>
        <p:blipFill>
          <a:blip r:embed="rId2">
            <a:alphaModFix amt="31000"/>
          </a:blip>
          <a:srcRect b="55753"/>
          <a:stretch/>
        </p:blipFill>
        <p:spPr>
          <a:xfrm rot="5400000">
            <a:off x="-2498404" y="2710001"/>
            <a:ext cx="7772400" cy="27432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D8331214-56F7-167C-E1AF-3B61A96F815B}"/>
              </a:ext>
            </a:extLst>
          </p:cNvPr>
          <p:cNvPicPr>
            <a:picLocks noChangeAspect="1"/>
          </p:cNvPicPr>
          <p:nvPr userDrawn="1"/>
        </p:nvPicPr>
        <p:blipFill>
          <a:blip r:embed="rId3"/>
          <a:stretch>
            <a:fillRect/>
          </a:stretch>
        </p:blipFill>
        <p:spPr>
          <a:xfrm>
            <a:off x="490331" y="500306"/>
            <a:ext cx="2073965" cy="365603"/>
          </a:xfrm>
          <a:prstGeom prst="rect">
            <a:avLst/>
          </a:prstGeom>
        </p:spPr>
      </p:pic>
      <p:sp>
        <p:nvSpPr>
          <p:cNvPr id="7" name="Rectangle 6">
            <a:extLst>
              <a:ext uri="{FF2B5EF4-FFF2-40B4-BE49-F238E27FC236}">
                <a16:creationId xmlns:a16="http://schemas.microsoft.com/office/drawing/2014/main" id="{DEC0328C-D43F-0267-F604-025AEA9F9DB1}"/>
              </a:ext>
            </a:extLst>
          </p:cNvPr>
          <p:cNvSpPr/>
          <p:nvPr userDrawn="1"/>
        </p:nvSpPr>
        <p:spPr>
          <a:xfrm>
            <a:off x="0" y="6769394"/>
            <a:ext cx="12192000" cy="88605"/>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F9F97-B1A7-A631-4F50-99635BB19EA7}"/>
              </a:ext>
            </a:extLst>
          </p:cNvPr>
          <p:cNvSpPr>
            <a:spLocks noGrp="1"/>
          </p:cNvSpPr>
          <p:nvPr>
            <p:ph type="title"/>
          </p:nvPr>
        </p:nvSpPr>
        <p:spPr>
          <a:xfrm>
            <a:off x="3233531" y="342266"/>
            <a:ext cx="8120267" cy="777698"/>
          </a:xfrm>
        </p:spPr>
        <p:txBody>
          <a:bodyPr anchor="t"/>
          <a:lstStyle>
            <a:lvl1pPr algn="l">
              <a:defRPr b="1"/>
            </a:lvl1pPr>
          </a:lstStyle>
          <a:p>
            <a:r>
              <a:rPr lang="en-US"/>
              <a:t>Click to edit Master title style</a:t>
            </a:r>
          </a:p>
        </p:txBody>
      </p:sp>
      <p:sp>
        <p:nvSpPr>
          <p:cNvPr id="6" name="Content Placeholder 4">
            <a:extLst>
              <a:ext uri="{FF2B5EF4-FFF2-40B4-BE49-F238E27FC236}">
                <a16:creationId xmlns:a16="http://schemas.microsoft.com/office/drawing/2014/main" id="{9C791414-20B6-A381-ED0A-0BC969872579}"/>
              </a:ext>
            </a:extLst>
          </p:cNvPr>
          <p:cNvSpPr>
            <a:spLocks noGrp="1"/>
          </p:cNvSpPr>
          <p:nvPr>
            <p:ph sz="quarter" idx="12"/>
          </p:nvPr>
        </p:nvSpPr>
        <p:spPr>
          <a:xfrm>
            <a:off x="838200" y="1362074"/>
            <a:ext cx="5055421" cy="47363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2">
            <a:extLst>
              <a:ext uri="{FF2B5EF4-FFF2-40B4-BE49-F238E27FC236}">
                <a16:creationId xmlns:a16="http://schemas.microsoft.com/office/drawing/2014/main" id="{77B3B896-1844-D6C5-F2F8-C8912BEB5D4F}"/>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9" name="Footer Placeholder 3">
            <a:extLst>
              <a:ext uri="{FF2B5EF4-FFF2-40B4-BE49-F238E27FC236}">
                <a16:creationId xmlns:a16="http://schemas.microsoft.com/office/drawing/2014/main" id="{7F291B95-7E79-6556-4458-54C5DACDC369}"/>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143496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5EA35-FAF1-7A4E-A044-91EE92EF640C}"/>
              </a:ext>
            </a:extLst>
          </p:cNvPr>
          <p:cNvSpPr>
            <a:spLocks noGrp="1"/>
          </p:cNvSpPr>
          <p:nvPr>
            <p:ph type="title"/>
          </p:nvPr>
        </p:nvSpPr>
        <p:spPr>
          <a:xfrm>
            <a:off x="2743200" y="365126"/>
            <a:ext cx="8612188" cy="706438"/>
          </a:xfrm>
        </p:spPr>
        <p:txBody>
          <a:bodyPr/>
          <a:lstStyle>
            <a:lvl1pPr>
              <a:defRPr b="1"/>
            </a:lvl1pPr>
          </a:lstStyle>
          <a:p>
            <a:r>
              <a:rPr lang="en-US"/>
              <a:t>Click to edit Master title style</a:t>
            </a:r>
          </a:p>
        </p:txBody>
      </p:sp>
      <p:sp>
        <p:nvSpPr>
          <p:cNvPr id="4" name="Content Placeholder 3">
            <a:extLst>
              <a:ext uri="{FF2B5EF4-FFF2-40B4-BE49-F238E27FC236}">
                <a16:creationId xmlns:a16="http://schemas.microsoft.com/office/drawing/2014/main" id="{A8787C10-887D-5D4F-A000-88FF92251859}"/>
              </a:ext>
            </a:extLst>
          </p:cNvPr>
          <p:cNvSpPr>
            <a:spLocks noGrp="1"/>
          </p:cNvSpPr>
          <p:nvPr>
            <p:ph sz="half" idx="2"/>
          </p:nvPr>
        </p:nvSpPr>
        <p:spPr>
          <a:xfrm>
            <a:off x="839788" y="1354430"/>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BAF3CE8-26E1-5542-865F-74B8DA0E152E}"/>
              </a:ext>
            </a:extLst>
          </p:cNvPr>
          <p:cNvSpPr>
            <a:spLocks noGrp="1"/>
          </p:cNvSpPr>
          <p:nvPr>
            <p:ph sz="quarter" idx="4"/>
          </p:nvPr>
        </p:nvSpPr>
        <p:spPr>
          <a:xfrm>
            <a:off x="6172200" y="1354430"/>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hexagons and dots on a black background&#10;&#10;Description automatically generated">
            <a:extLst>
              <a:ext uri="{FF2B5EF4-FFF2-40B4-BE49-F238E27FC236}">
                <a16:creationId xmlns:a16="http://schemas.microsoft.com/office/drawing/2014/main" id="{D68D2514-98A0-169E-19BD-FAE7E187611F}"/>
              </a:ext>
            </a:extLst>
          </p:cNvPr>
          <p:cNvPicPr>
            <a:picLocks noChangeAspect="1"/>
          </p:cNvPicPr>
          <p:nvPr userDrawn="1"/>
        </p:nvPicPr>
        <p:blipFill>
          <a:blip r:embed="rId2">
            <a:alphaModFix amt="31000"/>
          </a:blip>
          <a:srcRect b="55753"/>
          <a:stretch/>
        </p:blipFill>
        <p:spPr>
          <a:xfrm rot="5400000">
            <a:off x="-2514600" y="1988482"/>
            <a:ext cx="7772400" cy="2743200"/>
          </a:xfrm>
          <a:prstGeom prst="rect">
            <a:avLst/>
          </a:prstGeom>
        </p:spPr>
      </p:pic>
      <p:sp>
        <p:nvSpPr>
          <p:cNvPr id="8" name="Rectangle 7">
            <a:extLst>
              <a:ext uri="{FF2B5EF4-FFF2-40B4-BE49-F238E27FC236}">
                <a16:creationId xmlns:a16="http://schemas.microsoft.com/office/drawing/2014/main" id="{8089382C-5239-9B45-1139-71845992230F}"/>
              </a:ext>
            </a:extLst>
          </p:cNvPr>
          <p:cNvSpPr/>
          <p:nvPr userDrawn="1"/>
        </p:nvSpPr>
        <p:spPr>
          <a:xfrm>
            <a:off x="0" y="6769394"/>
            <a:ext cx="12192000" cy="88605"/>
          </a:xfrm>
          <a:prstGeom prst="rect">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lose up of a logo&#10;&#10;Description automatically generated">
            <a:extLst>
              <a:ext uri="{FF2B5EF4-FFF2-40B4-BE49-F238E27FC236}">
                <a16:creationId xmlns:a16="http://schemas.microsoft.com/office/drawing/2014/main" id="{8975D44C-7F1F-AA01-2BB5-01DB339F5F39}"/>
              </a:ext>
            </a:extLst>
          </p:cNvPr>
          <p:cNvPicPr>
            <a:picLocks noChangeAspect="1"/>
          </p:cNvPicPr>
          <p:nvPr userDrawn="1"/>
        </p:nvPicPr>
        <p:blipFill>
          <a:blip r:embed="rId3"/>
          <a:stretch>
            <a:fillRect/>
          </a:stretch>
        </p:blipFill>
        <p:spPr>
          <a:xfrm>
            <a:off x="490331" y="500306"/>
            <a:ext cx="2073965" cy="365603"/>
          </a:xfrm>
          <a:prstGeom prst="rect">
            <a:avLst/>
          </a:prstGeom>
        </p:spPr>
      </p:pic>
      <p:sp>
        <p:nvSpPr>
          <p:cNvPr id="15" name="Date Placeholder 2">
            <a:extLst>
              <a:ext uri="{FF2B5EF4-FFF2-40B4-BE49-F238E27FC236}">
                <a16:creationId xmlns:a16="http://schemas.microsoft.com/office/drawing/2014/main" id="{A13E9C63-115D-6B48-17B4-9724ECEC6E63}"/>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16" name="Footer Placeholder 3">
            <a:extLst>
              <a:ext uri="{FF2B5EF4-FFF2-40B4-BE49-F238E27FC236}">
                <a16:creationId xmlns:a16="http://schemas.microsoft.com/office/drawing/2014/main" id="{39D5F638-8D61-4112-FEF8-71EE7D064087}"/>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1801268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D8331214-56F7-167C-E1AF-3B61A96F815B}"/>
              </a:ext>
            </a:extLst>
          </p:cNvPr>
          <p:cNvPicPr>
            <a:picLocks noChangeAspect="1"/>
          </p:cNvPicPr>
          <p:nvPr userDrawn="1"/>
        </p:nvPicPr>
        <p:blipFill>
          <a:blip r:embed="rId2"/>
          <a:stretch>
            <a:fillRect/>
          </a:stretch>
        </p:blipFill>
        <p:spPr>
          <a:xfrm>
            <a:off x="490331" y="500306"/>
            <a:ext cx="2073965" cy="365603"/>
          </a:xfrm>
          <a:prstGeom prst="rect">
            <a:avLst/>
          </a:prstGeom>
        </p:spPr>
      </p:pic>
      <p:sp>
        <p:nvSpPr>
          <p:cNvPr id="2" name="Title 1">
            <a:extLst>
              <a:ext uri="{FF2B5EF4-FFF2-40B4-BE49-F238E27FC236}">
                <a16:creationId xmlns:a16="http://schemas.microsoft.com/office/drawing/2014/main" id="{DDFF9F97-B1A7-A631-4F50-99635BB19EA7}"/>
              </a:ext>
            </a:extLst>
          </p:cNvPr>
          <p:cNvSpPr>
            <a:spLocks noGrp="1"/>
          </p:cNvSpPr>
          <p:nvPr>
            <p:ph type="title"/>
          </p:nvPr>
        </p:nvSpPr>
        <p:spPr>
          <a:xfrm>
            <a:off x="354864" y="2425065"/>
            <a:ext cx="3031802" cy="3233846"/>
          </a:xfrm>
        </p:spPr>
        <p:txBody>
          <a:bodyPr anchor="b"/>
          <a:lstStyle>
            <a:lvl1pPr algn="l">
              <a:defRPr b="1"/>
            </a:lvl1pPr>
          </a:lstStyle>
          <a:p>
            <a:r>
              <a:rPr lang="en-US"/>
              <a:t>Click to edit Master title style</a:t>
            </a:r>
          </a:p>
        </p:txBody>
      </p:sp>
      <p:pic>
        <p:nvPicPr>
          <p:cNvPr id="6" name="Picture 5" descr="A hexagons and dots on a black background&#10;&#10;Description automatically generated">
            <a:extLst>
              <a:ext uri="{FF2B5EF4-FFF2-40B4-BE49-F238E27FC236}">
                <a16:creationId xmlns:a16="http://schemas.microsoft.com/office/drawing/2014/main" id="{80310E09-C2B0-CB91-BDF8-16F1D5208CAA}"/>
              </a:ext>
            </a:extLst>
          </p:cNvPr>
          <p:cNvPicPr>
            <a:picLocks noChangeAspect="1"/>
          </p:cNvPicPr>
          <p:nvPr userDrawn="1"/>
        </p:nvPicPr>
        <p:blipFill>
          <a:blip r:embed="rId3">
            <a:alphaModFix amt="45000"/>
          </a:blip>
          <a:srcRect l="21678" b="6271"/>
          <a:stretch/>
        </p:blipFill>
        <p:spPr>
          <a:xfrm>
            <a:off x="-1" y="1047175"/>
            <a:ext cx="6087533" cy="5810826"/>
          </a:xfrm>
          <a:prstGeom prst="rect">
            <a:avLst/>
          </a:prstGeom>
        </p:spPr>
      </p:pic>
      <p:sp>
        <p:nvSpPr>
          <p:cNvPr id="5" name="Date Placeholder 2">
            <a:extLst>
              <a:ext uri="{FF2B5EF4-FFF2-40B4-BE49-F238E27FC236}">
                <a16:creationId xmlns:a16="http://schemas.microsoft.com/office/drawing/2014/main" id="{3E8FD786-D007-21D1-51EE-B20EFDE77CE6}"/>
              </a:ext>
            </a:extLst>
          </p:cNvPr>
          <p:cNvSpPr>
            <a:spLocks noGrp="1"/>
          </p:cNvSpPr>
          <p:nvPr>
            <p:ph type="dt" sz="half" idx="10"/>
          </p:nvPr>
        </p:nvSpPr>
        <p:spPr>
          <a:xfrm>
            <a:off x="838200" y="6457952"/>
            <a:ext cx="2743200" cy="365125"/>
          </a:xfrm>
          <a:prstGeom prst="rect">
            <a:avLst/>
          </a:prstGeom>
        </p:spPr>
        <p:txBody>
          <a:bodyPr anchor="ctr"/>
          <a:lstStyle>
            <a:lvl1pPr>
              <a:defRPr sz="1100" b="0">
                <a:solidFill>
                  <a:schemeClr val="bg2">
                    <a:lumMod val="50000"/>
                  </a:schemeClr>
                </a:solidFill>
              </a:defRPr>
            </a:lvl1pPr>
          </a:lstStyle>
          <a:p>
            <a:r>
              <a:rPr lang="en-US"/>
              <a:t>May 2025</a:t>
            </a:r>
          </a:p>
        </p:txBody>
      </p:sp>
      <p:sp>
        <p:nvSpPr>
          <p:cNvPr id="7" name="Footer Placeholder 3">
            <a:extLst>
              <a:ext uri="{FF2B5EF4-FFF2-40B4-BE49-F238E27FC236}">
                <a16:creationId xmlns:a16="http://schemas.microsoft.com/office/drawing/2014/main" id="{6E207B6E-4EED-F7CF-F911-ADFF719A12E7}"/>
              </a:ext>
            </a:extLst>
          </p:cNvPr>
          <p:cNvSpPr>
            <a:spLocks noGrp="1"/>
          </p:cNvSpPr>
          <p:nvPr>
            <p:ph type="ftr" sz="quarter" idx="11"/>
          </p:nvPr>
        </p:nvSpPr>
        <p:spPr>
          <a:xfrm>
            <a:off x="8500533" y="6457952"/>
            <a:ext cx="2853266" cy="365125"/>
          </a:xfrm>
        </p:spPr>
        <p:txBody>
          <a:bodyPr anchor="ctr"/>
          <a:lstStyle>
            <a:lvl1pPr>
              <a:defRPr b="0">
                <a:solidFill>
                  <a:schemeClr val="bg2">
                    <a:lumMod val="50000"/>
                  </a:schemeClr>
                </a:solidFill>
              </a:defRPr>
            </a:lvl1pPr>
          </a:lstStyle>
          <a:p>
            <a:pPr algn="r"/>
            <a:r>
              <a:rPr lang="en-US"/>
              <a:t>© 2025 Efinix, Inc. Confidential</a:t>
            </a:r>
          </a:p>
        </p:txBody>
      </p:sp>
    </p:spTree>
    <p:extLst>
      <p:ext uri="{BB962C8B-B14F-4D97-AF65-F5344CB8AC3E}">
        <p14:creationId xmlns:p14="http://schemas.microsoft.com/office/powerpoint/2010/main" val="166824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06C67C-189C-E43C-957A-A346DFAEBB39}"/>
              </a:ext>
            </a:extLst>
          </p:cNvPr>
          <p:cNvSpPr>
            <a:spLocks noGrp="1"/>
          </p:cNvSpPr>
          <p:nvPr>
            <p:ph type="title"/>
          </p:nvPr>
        </p:nvSpPr>
        <p:spPr>
          <a:xfrm>
            <a:off x="838200" y="365125"/>
            <a:ext cx="1051559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62257A-EEE7-49C0-9C47-8FA612935F33}"/>
              </a:ext>
            </a:extLst>
          </p:cNvPr>
          <p:cNvSpPr>
            <a:spLocks noGrp="1"/>
          </p:cNvSpPr>
          <p:nvPr>
            <p:ph type="body" idx="1"/>
          </p:nvPr>
        </p:nvSpPr>
        <p:spPr>
          <a:xfrm>
            <a:off x="838202"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684BFD6-8590-9B99-DD56-1DACFD7CC315}"/>
              </a:ext>
            </a:extLst>
          </p:cNvPr>
          <p:cNvSpPr>
            <a:spLocks noGrp="1"/>
          </p:cNvSpPr>
          <p:nvPr>
            <p:ph type="ftr" sz="quarter" idx="3"/>
          </p:nvPr>
        </p:nvSpPr>
        <p:spPr>
          <a:xfrm>
            <a:off x="838200" y="6356350"/>
            <a:ext cx="10515599" cy="365125"/>
          </a:xfrm>
          <a:prstGeom prst="rect">
            <a:avLst/>
          </a:prstGeom>
        </p:spPr>
        <p:txBody>
          <a:bodyPr vert="horz" lIns="91440" tIns="45720" rIns="91440" bIns="45720" rtlCol="0" anchor="b"/>
          <a:lstStyle>
            <a:lvl1pPr algn="ctr">
              <a:defRPr sz="1100">
                <a:solidFill>
                  <a:schemeClr val="tx1">
                    <a:tint val="82000"/>
                  </a:schemeClr>
                </a:solidFill>
                <a:latin typeface="Aptos" panose="020B0004020202020204" pitchFamily="34" charset="0"/>
              </a:defRPr>
            </a:lvl1pPr>
          </a:lstStyle>
          <a:p>
            <a:pPr algn="l"/>
            <a:r>
              <a:rPr lang="en-US">
                <a:solidFill>
                  <a:srgbClr val="A6A6A6"/>
                </a:solidFill>
              </a:rPr>
              <a:t>© 2025 Efinix, Inc. Confidential</a:t>
            </a:r>
          </a:p>
        </p:txBody>
      </p:sp>
    </p:spTree>
    <p:extLst>
      <p:ext uri="{BB962C8B-B14F-4D97-AF65-F5344CB8AC3E}">
        <p14:creationId xmlns:p14="http://schemas.microsoft.com/office/powerpoint/2010/main" val="408621853"/>
      </p:ext>
    </p:extLst>
  </p:cSld>
  <p:clrMap bg1="lt1" tx1="dk1" bg2="lt2" tx2="dk2" accent1="accent1" accent2="accent2" accent3="accent3" accent4="accent4" accent5="accent5" accent6="accent6" hlink="hlink" folHlink="folHlink"/>
  <p:sldLayoutIdLst>
    <p:sldLayoutId id="2147483649" r:id="rId1"/>
    <p:sldLayoutId id="2147483696" r:id="rId2"/>
    <p:sldLayoutId id="2147483650" r:id="rId3"/>
    <p:sldLayoutId id="2147483685" r:id="rId4"/>
    <p:sldLayoutId id="2147483654" r:id="rId5"/>
    <p:sldLayoutId id="2147483658" r:id="rId6"/>
    <p:sldLayoutId id="2147483699" r:id="rId7"/>
    <p:sldLayoutId id="2147483684" r:id="rId8"/>
    <p:sldLayoutId id="2147483659" r:id="rId9"/>
    <p:sldLayoutId id="2147483689" r:id="rId10"/>
    <p:sldLayoutId id="2147483700" r:id="rId11"/>
    <p:sldLayoutId id="2147483690" r:id="rId12"/>
    <p:sldLayoutId id="2147483691" r:id="rId13"/>
    <p:sldLayoutId id="2147483692" r:id="rId14"/>
    <p:sldLayoutId id="2147483655" r:id="rId15"/>
    <p:sldLayoutId id="2147483660" r:id="rId16"/>
    <p:sldLayoutId id="2147483686" r:id="rId17"/>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notesSlide" Target="../notesSlides/notesSlide9.xml"/><Relationship Id="rId16" Type="http://schemas.openxmlformats.org/officeDocument/2006/relationships/image" Target="../media/image45.png"/><Relationship Id="rId1" Type="http://schemas.openxmlformats.org/officeDocument/2006/relationships/slideLayout" Target="../slideLayouts/slideLayout17.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10.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5.png"/><Relationship Id="rId21" Type="http://schemas.openxmlformats.org/officeDocument/2006/relationships/image" Target="../media/image72.png"/><Relationship Id="rId7" Type="http://schemas.openxmlformats.org/officeDocument/2006/relationships/image" Target="../media/image59.png"/><Relationship Id="rId12" Type="http://schemas.openxmlformats.org/officeDocument/2006/relationships/image" Target="../media/image63.png"/><Relationship Id="rId17" Type="http://schemas.openxmlformats.org/officeDocument/2006/relationships/image" Target="../media/image68.svg"/><Relationship Id="rId25" Type="http://schemas.openxmlformats.org/officeDocument/2006/relationships/image" Target="../media/image76.svg"/><Relationship Id="rId2" Type="http://schemas.openxmlformats.org/officeDocument/2006/relationships/notesSlide" Target="../notesSlides/notesSlide12.xml"/><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4.xml"/><Relationship Id="rId6" Type="http://schemas.openxmlformats.org/officeDocument/2006/relationships/image" Target="../media/image58.png"/><Relationship Id="rId11" Type="http://schemas.openxmlformats.org/officeDocument/2006/relationships/image" Target="../media/image62.png"/><Relationship Id="rId24" Type="http://schemas.openxmlformats.org/officeDocument/2006/relationships/image" Target="../media/image75.png"/><Relationship Id="rId5" Type="http://schemas.openxmlformats.org/officeDocument/2006/relationships/image" Target="../media/image57.png"/><Relationship Id="rId15" Type="http://schemas.openxmlformats.org/officeDocument/2006/relationships/image" Target="../media/image66.png"/><Relationship Id="rId23" Type="http://schemas.openxmlformats.org/officeDocument/2006/relationships/image" Target="../media/image74.png"/><Relationship Id="rId10" Type="http://schemas.microsoft.com/office/2007/relationships/hdphoto" Target="../media/hdphoto2.wdp"/><Relationship Id="rId19" Type="http://schemas.openxmlformats.org/officeDocument/2006/relationships/image" Target="../media/image70.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5.png"/><Relationship Id="rId22"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80.jpeg"/><Relationship Id="rId11" Type="http://schemas.openxmlformats.org/officeDocument/2006/relationships/image" Target="../media/image85.jpeg"/><Relationship Id="rId5" Type="http://schemas.openxmlformats.org/officeDocument/2006/relationships/image" Target="../media/image79.png"/><Relationship Id="rId10" Type="http://schemas.openxmlformats.org/officeDocument/2006/relationships/image" Target="../media/image84.jpeg"/><Relationship Id="rId4" Type="http://schemas.openxmlformats.org/officeDocument/2006/relationships/image" Target="../media/image78.png"/><Relationship Id="rId9" Type="http://schemas.openxmlformats.org/officeDocument/2006/relationships/image" Target="../media/image83.jpeg"/></Relationships>
</file>

<file path=ppt/slides/_rels/slide21.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png"/><Relationship Id="rId1" Type="http://schemas.openxmlformats.org/officeDocument/2006/relationships/slideLayout" Target="../slideLayouts/slideLayout5.xml"/><Relationship Id="rId6" Type="http://schemas.openxmlformats.org/officeDocument/2006/relationships/image" Target="../media/image91.svg"/><Relationship Id="rId5" Type="http://schemas.openxmlformats.org/officeDocument/2006/relationships/image" Target="../media/image90.png"/><Relationship Id="rId10" Type="http://schemas.openxmlformats.org/officeDocument/2006/relationships/image" Target="../media/image95.svg"/><Relationship Id="rId4" Type="http://schemas.openxmlformats.org/officeDocument/2006/relationships/image" Target="../media/image89.svg"/><Relationship Id="rId9" Type="http://schemas.openxmlformats.org/officeDocument/2006/relationships/image" Target="../media/image9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8D760-622D-E86F-ED26-E2E99C25F2A8}"/>
              </a:ext>
            </a:extLst>
          </p:cNvPr>
          <p:cNvSpPr>
            <a:spLocks noGrp="1"/>
          </p:cNvSpPr>
          <p:nvPr>
            <p:ph type="ctrTitle"/>
          </p:nvPr>
        </p:nvSpPr>
        <p:spPr>
          <a:xfrm>
            <a:off x="753529" y="3975099"/>
            <a:ext cx="8855765" cy="979247"/>
          </a:xfrm>
        </p:spPr>
        <p:txBody>
          <a:bodyPr>
            <a:noAutofit/>
          </a:bodyPr>
          <a:lstStyle/>
          <a:p>
            <a:br>
              <a:rPr lang="en-US" sz="5400" b="1">
                <a:solidFill>
                  <a:srgbClr val="FF9A00"/>
                </a:solidFill>
              </a:rPr>
            </a:br>
            <a:r>
              <a:rPr lang="en-US" sz="5400" b="1">
                <a:solidFill>
                  <a:srgbClr val="FF9A00"/>
                </a:solidFill>
              </a:rPr>
              <a:t>An Introduction to Efinix</a:t>
            </a:r>
          </a:p>
        </p:txBody>
      </p:sp>
      <p:sp>
        <p:nvSpPr>
          <p:cNvPr id="3" name="Subtitle 2">
            <a:extLst>
              <a:ext uri="{FF2B5EF4-FFF2-40B4-BE49-F238E27FC236}">
                <a16:creationId xmlns:a16="http://schemas.microsoft.com/office/drawing/2014/main" id="{0DD8E117-27AD-099A-4B34-8A604E2A103D}"/>
              </a:ext>
            </a:extLst>
          </p:cNvPr>
          <p:cNvSpPr>
            <a:spLocks noGrp="1"/>
          </p:cNvSpPr>
          <p:nvPr>
            <p:ph type="subTitle" idx="1"/>
          </p:nvPr>
        </p:nvSpPr>
        <p:spPr>
          <a:xfrm>
            <a:off x="753529" y="5154720"/>
            <a:ext cx="10104971" cy="880510"/>
          </a:xfrm>
        </p:spPr>
        <p:txBody>
          <a:bodyPr>
            <a:normAutofit lnSpcReduction="10000"/>
          </a:bodyPr>
          <a:lstStyle/>
          <a:p>
            <a:pPr>
              <a:spcBef>
                <a:spcPts val="400"/>
              </a:spcBef>
            </a:pPr>
            <a:r>
              <a:rPr lang="en-US" sz="2800"/>
              <a:t>A new breed of FPGA company</a:t>
            </a:r>
          </a:p>
          <a:p>
            <a:pPr>
              <a:spcBef>
                <a:spcPts val="400"/>
              </a:spcBef>
            </a:pPr>
            <a:r>
              <a:rPr lang="en-US" sz="2800"/>
              <a:t>Jay Schleicher, Senior Vice President Software Engineering</a:t>
            </a:r>
            <a:endParaRPr lang="en-US" sz="2000"/>
          </a:p>
        </p:txBody>
      </p:sp>
      <p:sp>
        <p:nvSpPr>
          <p:cNvPr id="4" name="Footer Placeholder 4">
            <a:extLst>
              <a:ext uri="{FF2B5EF4-FFF2-40B4-BE49-F238E27FC236}">
                <a16:creationId xmlns:a16="http://schemas.microsoft.com/office/drawing/2014/main" id="{5C5ADCDE-8773-5E6A-91F0-00EE651945E4}"/>
              </a:ext>
            </a:extLst>
          </p:cNvPr>
          <p:cNvSpPr txBox="1">
            <a:spLocks/>
          </p:cNvSpPr>
          <p:nvPr/>
        </p:nvSpPr>
        <p:spPr>
          <a:xfrm>
            <a:off x="785448" y="6356350"/>
            <a:ext cx="10515599"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a:solidFill>
                  <a:srgbClr val="A6A6A6"/>
                </a:solidFill>
              </a:rPr>
              <a:t>Copyright © 2026. All rights reserved. Efinix, the Efinix logo, Efinity, Quantum, Titanium, Topaz, and Trion are trademarks of Efinix, Inc. All other trademarks and service marks are the property of their respective owners. All specifications are subject to change without notice. </a:t>
            </a:r>
          </a:p>
        </p:txBody>
      </p:sp>
    </p:spTree>
    <p:extLst>
      <p:ext uri="{BB962C8B-B14F-4D97-AF65-F5344CB8AC3E}">
        <p14:creationId xmlns:p14="http://schemas.microsoft.com/office/powerpoint/2010/main" val="782397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square with black text&#10;&#10;AI-generated content may be incorrect.">
            <a:extLst>
              <a:ext uri="{FF2B5EF4-FFF2-40B4-BE49-F238E27FC236}">
                <a16:creationId xmlns:a16="http://schemas.microsoft.com/office/drawing/2014/main" id="{992FAE50-9504-6CF6-66F4-1358F121A562}"/>
              </a:ext>
            </a:extLst>
          </p:cNvPr>
          <p:cNvPicPr>
            <a:picLocks noChangeAspect="1"/>
          </p:cNvPicPr>
          <p:nvPr/>
        </p:nvPicPr>
        <p:blipFill>
          <a:blip r:embed="rId3"/>
          <a:stretch>
            <a:fillRect/>
          </a:stretch>
        </p:blipFill>
        <p:spPr>
          <a:xfrm>
            <a:off x="7768498" y="1586157"/>
            <a:ext cx="1937427" cy="1359410"/>
          </a:xfrm>
          <a:prstGeom prst="rect">
            <a:avLst/>
          </a:prstGeom>
        </p:spPr>
      </p:pic>
      <p:sp>
        <p:nvSpPr>
          <p:cNvPr id="4" name="Footer Placeholder 3">
            <a:extLst>
              <a:ext uri="{FF2B5EF4-FFF2-40B4-BE49-F238E27FC236}">
                <a16:creationId xmlns:a16="http://schemas.microsoft.com/office/drawing/2014/main" id="{9AD3CE6D-FF9C-57F4-C21B-63030CC3FB85}"/>
              </a:ext>
            </a:extLst>
          </p:cNvPr>
          <p:cNvSpPr>
            <a:spLocks noGrp="1"/>
          </p:cNvSpPr>
          <p:nvPr>
            <p:ph type="ftr" sz="quarter" idx="12"/>
          </p:nvPr>
        </p:nvSpPr>
        <p:spPr>
          <a:xfrm>
            <a:off x="838200" y="6356350"/>
            <a:ext cx="10515599" cy="365125"/>
          </a:xfrm>
        </p:spPr>
        <p:txBody>
          <a:bodyPr/>
          <a:lstStyle/>
          <a:p>
            <a:pPr algn="r"/>
            <a:r>
              <a:rPr lang="en-US"/>
              <a:t>Copyright © Efinix, Inc.</a:t>
            </a:r>
          </a:p>
        </p:txBody>
      </p:sp>
      <p:sp>
        <p:nvSpPr>
          <p:cNvPr id="10" name="Content Placeholder 9">
            <a:extLst>
              <a:ext uri="{FF2B5EF4-FFF2-40B4-BE49-F238E27FC236}">
                <a16:creationId xmlns:a16="http://schemas.microsoft.com/office/drawing/2014/main" id="{0F739B63-7EFE-3AC9-B116-206A119A9613}"/>
              </a:ext>
            </a:extLst>
          </p:cNvPr>
          <p:cNvSpPr>
            <a:spLocks noGrp="1"/>
          </p:cNvSpPr>
          <p:nvPr>
            <p:ph sz="quarter" idx="11"/>
          </p:nvPr>
        </p:nvSpPr>
        <p:spPr>
          <a:xfrm>
            <a:off x="838200" y="1362074"/>
            <a:ext cx="5606491" cy="4994276"/>
          </a:xfrm>
        </p:spPr>
        <p:txBody>
          <a:bodyPr>
            <a:normAutofit/>
          </a:bodyPr>
          <a:lstStyle/>
          <a:p>
            <a:r>
              <a:rPr lang="en-US" sz="2600"/>
              <a:t>Avoid passing the complexity of standard interfaces onto the user</a:t>
            </a:r>
          </a:p>
          <a:p>
            <a:r>
              <a:rPr lang="en-US" sz="2600"/>
              <a:t>Users start design at the system level</a:t>
            </a:r>
          </a:p>
          <a:p>
            <a:r>
              <a:rPr lang="en-US" sz="2600"/>
              <a:t>Core design becomes the configurable function inside</a:t>
            </a:r>
          </a:p>
          <a:p>
            <a:r>
              <a:rPr lang="en-US" sz="2600"/>
              <a:t>No need to freeze the interface design to meet timing</a:t>
            </a:r>
          </a:p>
          <a:p>
            <a:r>
              <a:rPr lang="en-US" sz="2600"/>
              <a:t>Any interface works with any core</a:t>
            </a:r>
          </a:p>
          <a:p>
            <a:r>
              <a:rPr lang="en-US" sz="2600"/>
              <a:t>Periphery can be updated without recompiling the core</a:t>
            </a:r>
          </a:p>
        </p:txBody>
      </p:sp>
      <p:sp>
        <p:nvSpPr>
          <p:cNvPr id="9" name="Title 8">
            <a:extLst>
              <a:ext uri="{FF2B5EF4-FFF2-40B4-BE49-F238E27FC236}">
                <a16:creationId xmlns:a16="http://schemas.microsoft.com/office/drawing/2014/main" id="{1CBA8AC8-2B98-9F18-E446-DEAE28ECE8CC}"/>
              </a:ext>
            </a:extLst>
          </p:cNvPr>
          <p:cNvSpPr>
            <a:spLocks noGrp="1"/>
          </p:cNvSpPr>
          <p:nvPr>
            <p:ph type="title"/>
          </p:nvPr>
        </p:nvSpPr>
        <p:spPr/>
        <p:txBody>
          <a:bodyPr/>
          <a:lstStyle/>
          <a:p>
            <a:r>
              <a:rPr lang="en-US"/>
              <a:t>Interface Designer Advantage</a:t>
            </a:r>
          </a:p>
        </p:txBody>
      </p:sp>
      <p:sp>
        <p:nvSpPr>
          <p:cNvPr id="13" name="Footer Placeholder 4">
            <a:extLst>
              <a:ext uri="{FF2B5EF4-FFF2-40B4-BE49-F238E27FC236}">
                <a16:creationId xmlns:a16="http://schemas.microsoft.com/office/drawing/2014/main" id="{348740B6-8DCC-AA57-B893-1A1CF05B4876}"/>
              </a:ext>
            </a:extLst>
          </p:cNvPr>
          <p:cNvSpPr txBox="1">
            <a:spLocks/>
          </p:cNvSpPr>
          <p:nvPr/>
        </p:nvSpPr>
        <p:spPr>
          <a:xfrm>
            <a:off x="500744" y="6356350"/>
            <a:ext cx="2065866"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February 2026</a:t>
            </a:r>
          </a:p>
        </p:txBody>
      </p:sp>
      <p:pic>
        <p:nvPicPr>
          <p:cNvPr id="6" name="Picture 5" descr="A blue square with black text&#10;&#10;AI-generated content may be incorrect.">
            <a:extLst>
              <a:ext uri="{FF2B5EF4-FFF2-40B4-BE49-F238E27FC236}">
                <a16:creationId xmlns:a16="http://schemas.microsoft.com/office/drawing/2014/main" id="{34679C41-9C24-DE2E-4D1B-22A7C8F43676}"/>
              </a:ext>
            </a:extLst>
          </p:cNvPr>
          <p:cNvPicPr>
            <a:picLocks noChangeAspect="1"/>
          </p:cNvPicPr>
          <p:nvPr/>
        </p:nvPicPr>
        <p:blipFill>
          <a:blip r:embed="rId4"/>
          <a:stretch>
            <a:fillRect/>
          </a:stretch>
        </p:blipFill>
        <p:spPr>
          <a:xfrm>
            <a:off x="6782147" y="3429000"/>
            <a:ext cx="3910131" cy="2610193"/>
          </a:xfrm>
          <a:prstGeom prst="rect">
            <a:avLst/>
          </a:prstGeom>
        </p:spPr>
      </p:pic>
      <p:sp>
        <p:nvSpPr>
          <p:cNvPr id="14" name="TextBox 13">
            <a:extLst>
              <a:ext uri="{FF2B5EF4-FFF2-40B4-BE49-F238E27FC236}">
                <a16:creationId xmlns:a16="http://schemas.microsoft.com/office/drawing/2014/main" id="{4F3FEC20-FE35-255D-1B7D-E11C9591501D}"/>
              </a:ext>
            </a:extLst>
          </p:cNvPr>
          <p:cNvSpPr txBox="1"/>
          <p:nvPr/>
        </p:nvSpPr>
        <p:spPr>
          <a:xfrm>
            <a:off x="7999670" y="1124492"/>
            <a:ext cx="1475084" cy="461665"/>
          </a:xfrm>
          <a:prstGeom prst="rect">
            <a:avLst/>
          </a:prstGeom>
          <a:noFill/>
        </p:spPr>
        <p:txBody>
          <a:bodyPr wrap="none" rtlCol="0">
            <a:spAutoFit/>
          </a:bodyPr>
          <a:lstStyle/>
          <a:p>
            <a:pPr algn="ctr"/>
            <a:r>
              <a:rPr lang="en-US" sz="2400" b="1"/>
              <a:t>Ti60 F225</a:t>
            </a:r>
          </a:p>
        </p:txBody>
      </p:sp>
      <p:sp>
        <p:nvSpPr>
          <p:cNvPr id="15" name="TextBox 14">
            <a:extLst>
              <a:ext uri="{FF2B5EF4-FFF2-40B4-BE49-F238E27FC236}">
                <a16:creationId xmlns:a16="http://schemas.microsoft.com/office/drawing/2014/main" id="{A290C762-83CA-EF7C-9366-3AAAC2BA423A}"/>
              </a:ext>
            </a:extLst>
          </p:cNvPr>
          <p:cNvSpPr txBox="1"/>
          <p:nvPr/>
        </p:nvSpPr>
        <p:spPr>
          <a:xfrm>
            <a:off x="7917115" y="5808360"/>
            <a:ext cx="1640194" cy="461665"/>
          </a:xfrm>
          <a:prstGeom prst="rect">
            <a:avLst/>
          </a:prstGeom>
          <a:noFill/>
        </p:spPr>
        <p:txBody>
          <a:bodyPr wrap="none" rtlCol="0">
            <a:spAutoFit/>
          </a:bodyPr>
          <a:lstStyle/>
          <a:p>
            <a:pPr algn="ctr"/>
            <a:r>
              <a:rPr lang="en-US" sz="2400" b="1"/>
              <a:t>Ti125 F225</a:t>
            </a:r>
          </a:p>
        </p:txBody>
      </p:sp>
      <p:sp>
        <p:nvSpPr>
          <p:cNvPr id="16" name="TextBox 15">
            <a:extLst>
              <a:ext uri="{FF2B5EF4-FFF2-40B4-BE49-F238E27FC236}">
                <a16:creationId xmlns:a16="http://schemas.microsoft.com/office/drawing/2014/main" id="{4ABB37EB-23E2-68A6-A3AE-65EC612292CB}"/>
              </a:ext>
            </a:extLst>
          </p:cNvPr>
          <p:cNvSpPr txBox="1"/>
          <p:nvPr/>
        </p:nvSpPr>
        <p:spPr>
          <a:xfrm>
            <a:off x="9787349" y="1745238"/>
            <a:ext cx="1989734" cy="1200329"/>
          </a:xfrm>
          <a:prstGeom prst="rect">
            <a:avLst/>
          </a:prstGeom>
          <a:noFill/>
        </p:spPr>
        <p:txBody>
          <a:bodyPr wrap="square" rtlCol="0">
            <a:spAutoFit/>
          </a:bodyPr>
          <a:lstStyle/>
          <a:p>
            <a:r>
              <a:rPr lang="en-US" b="1">
                <a:solidFill>
                  <a:srgbClr val="00769F"/>
                </a:solidFill>
              </a:rPr>
              <a:t>Easily migrate to another device</a:t>
            </a:r>
          </a:p>
          <a:p>
            <a:r>
              <a:rPr lang="en-US" b="1">
                <a:solidFill>
                  <a:srgbClr val="00769F"/>
                </a:solidFill>
              </a:rPr>
              <a:t>Core design is the same</a:t>
            </a:r>
          </a:p>
        </p:txBody>
      </p:sp>
      <p:sp>
        <p:nvSpPr>
          <p:cNvPr id="17" name="Down Arrow 16">
            <a:extLst>
              <a:ext uri="{FF2B5EF4-FFF2-40B4-BE49-F238E27FC236}">
                <a16:creationId xmlns:a16="http://schemas.microsoft.com/office/drawing/2014/main" id="{53405ABD-E498-DDE6-6C0F-59AE0DA4C9C4}"/>
              </a:ext>
            </a:extLst>
          </p:cNvPr>
          <p:cNvSpPr/>
          <p:nvPr/>
        </p:nvSpPr>
        <p:spPr>
          <a:xfrm>
            <a:off x="8415405" y="2738536"/>
            <a:ext cx="643614" cy="1836116"/>
          </a:xfrm>
          <a:prstGeom prst="downArrow">
            <a:avLst/>
          </a:prstGeom>
          <a:solidFill>
            <a:srgbClr val="FF9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597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dissolv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EAC6B-233D-5CE9-3AFD-527D20243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2FD3F-60EC-54B9-F806-AF5B153DBDCA}"/>
              </a:ext>
            </a:extLst>
          </p:cNvPr>
          <p:cNvSpPr>
            <a:spLocks noGrp="1"/>
          </p:cNvSpPr>
          <p:nvPr>
            <p:ph type="title"/>
          </p:nvPr>
        </p:nvSpPr>
        <p:spPr>
          <a:xfrm>
            <a:off x="2948763" y="330877"/>
            <a:ext cx="7545069" cy="718040"/>
          </a:xfrm>
        </p:spPr>
        <p:txBody>
          <a:bodyPr/>
          <a:lstStyle/>
          <a:p>
            <a:r>
              <a:rPr lang="en-US"/>
              <a:t>Small Form Factor</a:t>
            </a:r>
            <a:endParaRPr lang="en-MY"/>
          </a:p>
        </p:txBody>
      </p:sp>
      <p:sp>
        <p:nvSpPr>
          <p:cNvPr id="3" name="Content Placeholder 2">
            <a:extLst>
              <a:ext uri="{FF2B5EF4-FFF2-40B4-BE49-F238E27FC236}">
                <a16:creationId xmlns:a16="http://schemas.microsoft.com/office/drawing/2014/main" id="{629745FA-BC37-AD62-CA29-4D655BBE85E2}"/>
              </a:ext>
            </a:extLst>
          </p:cNvPr>
          <p:cNvSpPr>
            <a:spLocks noGrp="1"/>
          </p:cNvSpPr>
          <p:nvPr>
            <p:ph idx="1"/>
          </p:nvPr>
        </p:nvSpPr>
        <p:spPr>
          <a:xfrm>
            <a:off x="404038" y="1381042"/>
            <a:ext cx="11386724" cy="832627"/>
          </a:xfrm>
        </p:spPr>
        <p:txBody>
          <a:bodyPr vert="horz" lIns="91440" tIns="45720" rIns="91440" bIns="45720" rtlCol="0" anchor="t">
            <a:normAutofit/>
          </a:bodyPr>
          <a:lstStyle/>
          <a:p>
            <a:pPr marL="0" indent="0">
              <a:buNone/>
            </a:pPr>
            <a:r>
              <a:rPr lang="en-US"/>
              <a:t>Low power advantage enables Efinix to lead in small form factor options</a:t>
            </a:r>
            <a:endParaRPr lang="en-MY"/>
          </a:p>
        </p:txBody>
      </p:sp>
      <p:sp>
        <p:nvSpPr>
          <p:cNvPr id="4" name="Date Placeholder 3">
            <a:extLst>
              <a:ext uri="{FF2B5EF4-FFF2-40B4-BE49-F238E27FC236}">
                <a16:creationId xmlns:a16="http://schemas.microsoft.com/office/drawing/2014/main" id="{8BBF9219-5D48-9BE8-2FBC-7FE220606C69}"/>
              </a:ext>
            </a:extLst>
          </p:cNvPr>
          <p:cNvSpPr>
            <a:spLocks noGrp="1"/>
          </p:cNvSpPr>
          <p:nvPr>
            <p:ph type="dt" sz="half" idx="10"/>
          </p:nvPr>
        </p:nvSpPr>
        <p:spPr/>
        <p:txBody>
          <a:bodyPr/>
          <a:lstStyle/>
          <a:p>
            <a:r>
              <a:rPr lang="en-US"/>
              <a:t>February 2026</a:t>
            </a:r>
          </a:p>
        </p:txBody>
      </p:sp>
      <p:sp>
        <p:nvSpPr>
          <p:cNvPr id="5" name="Footer Placeholder 4">
            <a:extLst>
              <a:ext uri="{FF2B5EF4-FFF2-40B4-BE49-F238E27FC236}">
                <a16:creationId xmlns:a16="http://schemas.microsoft.com/office/drawing/2014/main" id="{CE9F7900-71FB-9409-061A-3DD5DB5B479E}"/>
              </a:ext>
            </a:extLst>
          </p:cNvPr>
          <p:cNvSpPr>
            <a:spLocks noGrp="1"/>
          </p:cNvSpPr>
          <p:nvPr>
            <p:ph type="ftr" sz="quarter" idx="11"/>
          </p:nvPr>
        </p:nvSpPr>
        <p:spPr>
          <a:xfrm>
            <a:off x="8924206" y="6364027"/>
            <a:ext cx="2853266" cy="365125"/>
          </a:xfrm>
        </p:spPr>
        <p:txBody>
          <a:bodyPr/>
          <a:lstStyle/>
          <a:p>
            <a:pPr algn="r"/>
            <a:r>
              <a:rPr lang="en-US"/>
              <a:t>Copyright © Efinix, Inc.</a:t>
            </a:r>
          </a:p>
        </p:txBody>
      </p:sp>
      <p:sp>
        <p:nvSpPr>
          <p:cNvPr id="8" name="TextBox 7">
            <a:extLst>
              <a:ext uri="{FF2B5EF4-FFF2-40B4-BE49-F238E27FC236}">
                <a16:creationId xmlns:a16="http://schemas.microsoft.com/office/drawing/2014/main" id="{C08C1FE9-40C7-F7D2-E336-D4B77663C584}"/>
              </a:ext>
            </a:extLst>
          </p:cNvPr>
          <p:cNvSpPr txBox="1"/>
          <p:nvPr/>
        </p:nvSpPr>
        <p:spPr>
          <a:xfrm>
            <a:off x="2950199" y="2162438"/>
            <a:ext cx="2493137" cy="1477328"/>
          </a:xfrm>
          <a:prstGeom prst="rect">
            <a:avLst/>
          </a:prstGeom>
          <a:noFill/>
        </p:spPr>
        <p:txBody>
          <a:bodyPr wrap="square" lIns="91440" tIns="45720" rIns="91440" bIns="45720" rtlCol="0" anchor="t">
            <a:spAutoFit/>
          </a:bodyPr>
          <a:lstStyle/>
          <a:p>
            <a:pPr algn="ctr"/>
            <a:r>
              <a:rPr lang="en-US" b="1"/>
              <a:t>Ti60F100S3F2 (</a:t>
            </a:r>
            <a:r>
              <a:rPr lang="en-US" b="1" err="1"/>
              <a:t>SiP</a:t>
            </a:r>
            <a:r>
              <a:rPr lang="en-US" b="1"/>
              <a:t>)</a:t>
            </a:r>
          </a:p>
          <a:p>
            <a:pPr algn="ctr"/>
            <a:r>
              <a:rPr lang="en-US" b="1"/>
              <a:t>5.5 x 5.5 mm</a:t>
            </a:r>
          </a:p>
          <a:p>
            <a:pPr algn="ctr"/>
            <a:r>
              <a:rPr lang="en-MY" b="1"/>
              <a:t>0.5 mm ball pitch</a:t>
            </a:r>
          </a:p>
          <a:p>
            <a:pPr algn="ctr"/>
            <a:r>
              <a:rPr lang="en-MY" b="1"/>
              <a:t>256 Mb </a:t>
            </a:r>
            <a:r>
              <a:rPr lang="en-MY" b="1" err="1"/>
              <a:t>HyperRAM</a:t>
            </a:r>
            <a:endParaRPr lang="en-MY" b="1"/>
          </a:p>
          <a:p>
            <a:pPr algn="ctr"/>
            <a:r>
              <a:rPr lang="en-MY" b="1"/>
              <a:t>16 Mb Flash</a:t>
            </a:r>
          </a:p>
        </p:txBody>
      </p:sp>
      <p:sp>
        <p:nvSpPr>
          <p:cNvPr id="9" name="TextBox 8">
            <a:extLst>
              <a:ext uri="{FF2B5EF4-FFF2-40B4-BE49-F238E27FC236}">
                <a16:creationId xmlns:a16="http://schemas.microsoft.com/office/drawing/2014/main" id="{20E8F94D-335C-08E9-9138-1D0E5FA0A27B}"/>
              </a:ext>
            </a:extLst>
          </p:cNvPr>
          <p:cNvSpPr txBox="1"/>
          <p:nvPr/>
        </p:nvSpPr>
        <p:spPr>
          <a:xfrm>
            <a:off x="5761175" y="2158008"/>
            <a:ext cx="2404533" cy="1477328"/>
          </a:xfrm>
          <a:prstGeom prst="rect">
            <a:avLst/>
          </a:prstGeom>
          <a:noFill/>
        </p:spPr>
        <p:txBody>
          <a:bodyPr wrap="square" lIns="91440" tIns="45720" rIns="91440" bIns="45720" rtlCol="0" anchor="t">
            <a:spAutoFit/>
          </a:bodyPr>
          <a:lstStyle/>
          <a:p>
            <a:pPr algn="ctr"/>
            <a:r>
              <a:rPr lang="en-US" b="1"/>
              <a:t>Ti180J484D1 (</a:t>
            </a:r>
            <a:r>
              <a:rPr lang="en-US" b="1" err="1"/>
              <a:t>SiP</a:t>
            </a:r>
            <a:r>
              <a:rPr lang="en-US" b="1"/>
              <a:t>)</a:t>
            </a:r>
          </a:p>
          <a:p>
            <a:pPr algn="ctr"/>
            <a:r>
              <a:rPr lang="en-US" b="1"/>
              <a:t>15 x 15 mm</a:t>
            </a:r>
          </a:p>
          <a:p>
            <a:pPr algn="ctr"/>
            <a:r>
              <a:rPr lang="en-US" b="1"/>
              <a:t>0.65 mm ball pitch</a:t>
            </a:r>
          </a:p>
          <a:p>
            <a:pPr algn="ctr"/>
            <a:r>
              <a:rPr lang="en-US" b="1"/>
              <a:t>2 Gb LPDDR4x</a:t>
            </a:r>
          </a:p>
          <a:p>
            <a:pPr algn="ctr"/>
            <a:r>
              <a:rPr lang="en-US" b="1"/>
              <a:t>3,000 Mbps</a:t>
            </a:r>
          </a:p>
        </p:txBody>
      </p:sp>
      <p:pic>
        <p:nvPicPr>
          <p:cNvPr id="1026" name="Picture 2" descr="Efinix® Titanium Ti180 FPGAs Now Available with LPDDR4x">
            <a:extLst>
              <a:ext uri="{FF2B5EF4-FFF2-40B4-BE49-F238E27FC236}">
                <a16:creationId xmlns:a16="http://schemas.microsoft.com/office/drawing/2014/main" id="{BF129077-2391-4E75-0ACB-5E229D8EEF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950"/>
          <a:stretch/>
        </p:blipFill>
        <p:spPr bwMode="auto">
          <a:xfrm>
            <a:off x="6228346" y="3936262"/>
            <a:ext cx="1664292" cy="121801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9204AFA-D7E2-ABF6-4EBD-D703B490958A}"/>
              </a:ext>
            </a:extLst>
          </p:cNvPr>
          <p:cNvSpPr txBox="1"/>
          <p:nvPr/>
        </p:nvSpPr>
        <p:spPr>
          <a:xfrm>
            <a:off x="8484089" y="2169674"/>
            <a:ext cx="2404533" cy="1477328"/>
          </a:xfrm>
          <a:prstGeom prst="rect">
            <a:avLst/>
          </a:prstGeom>
          <a:noFill/>
        </p:spPr>
        <p:txBody>
          <a:bodyPr wrap="square" lIns="91440" tIns="45720" rIns="91440" bIns="45720" rtlCol="0" anchor="t">
            <a:spAutoFit/>
          </a:bodyPr>
          <a:lstStyle/>
          <a:p>
            <a:pPr algn="ctr"/>
            <a:r>
              <a:rPr lang="en-US" b="1"/>
              <a:t>Ti135N441</a:t>
            </a:r>
          </a:p>
          <a:p>
            <a:pPr algn="ctr"/>
            <a:r>
              <a:rPr lang="en-US" b="1"/>
              <a:t>11 x 11 mm</a:t>
            </a:r>
          </a:p>
          <a:p>
            <a:pPr algn="ctr"/>
            <a:r>
              <a:rPr lang="en-US" b="1"/>
              <a:t>0.5 mm ball pitch</a:t>
            </a:r>
          </a:p>
          <a:p>
            <a:pPr algn="ctr"/>
            <a:r>
              <a:rPr lang="en-US" b="1"/>
              <a:t>8x Transceivers</a:t>
            </a:r>
          </a:p>
          <a:p>
            <a:pPr algn="ctr"/>
            <a:r>
              <a:rPr lang="en-US" b="1"/>
              <a:t>PCIe Gen4x4</a:t>
            </a:r>
          </a:p>
        </p:txBody>
      </p:sp>
      <p:pic>
        <p:nvPicPr>
          <p:cNvPr id="11" name="Picture 10">
            <a:extLst>
              <a:ext uri="{FF2B5EF4-FFF2-40B4-BE49-F238E27FC236}">
                <a16:creationId xmlns:a16="http://schemas.microsoft.com/office/drawing/2014/main" id="{6ED2F680-C170-343D-3C27-565818204AED}"/>
              </a:ext>
            </a:extLst>
          </p:cNvPr>
          <p:cNvPicPr>
            <a:picLocks noChangeAspect="1"/>
          </p:cNvPicPr>
          <p:nvPr/>
        </p:nvPicPr>
        <p:blipFill>
          <a:blip r:embed="rId4"/>
          <a:stretch>
            <a:fillRect/>
          </a:stretch>
        </p:blipFill>
        <p:spPr>
          <a:xfrm>
            <a:off x="8944106" y="4137243"/>
            <a:ext cx="1087785" cy="1063790"/>
          </a:xfrm>
          <a:prstGeom prst="rect">
            <a:avLst/>
          </a:prstGeom>
        </p:spPr>
      </p:pic>
      <p:cxnSp>
        <p:nvCxnSpPr>
          <p:cNvPr id="14" name="Straight Arrow Connector 13">
            <a:extLst>
              <a:ext uri="{FF2B5EF4-FFF2-40B4-BE49-F238E27FC236}">
                <a16:creationId xmlns:a16="http://schemas.microsoft.com/office/drawing/2014/main" id="{EC8C2F0A-F001-8321-C9F4-BB2903F7671B}"/>
              </a:ext>
            </a:extLst>
          </p:cNvPr>
          <p:cNvCxnSpPr/>
          <p:nvPr/>
        </p:nvCxnSpPr>
        <p:spPr>
          <a:xfrm>
            <a:off x="10039893" y="4546578"/>
            <a:ext cx="553876" cy="0"/>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731D2B4C-8CEC-7FDB-3208-F5B338CC5AFE}"/>
              </a:ext>
            </a:extLst>
          </p:cNvPr>
          <p:cNvSpPr txBox="1"/>
          <p:nvPr/>
        </p:nvSpPr>
        <p:spPr>
          <a:xfrm>
            <a:off x="10536123" y="4349741"/>
            <a:ext cx="1360766" cy="923330"/>
          </a:xfrm>
          <a:prstGeom prst="rect">
            <a:avLst/>
          </a:prstGeom>
          <a:noFill/>
        </p:spPr>
        <p:txBody>
          <a:bodyPr wrap="square" lIns="91440" tIns="45720" rIns="91440" bIns="45720" rtlCol="0" anchor="t">
            <a:spAutoFit/>
          </a:bodyPr>
          <a:lstStyle/>
          <a:p>
            <a:r>
              <a:rPr lang="en-US" b="1"/>
              <a:t>10GE</a:t>
            </a:r>
          </a:p>
          <a:p>
            <a:r>
              <a:rPr lang="en-US" b="1"/>
              <a:t>PCIe x4</a:t>
            </a:r>
          </a:p>
          <a:p>
            <a:r>
              <a:rPr lang="en-US" b="1"/>
              <a:t>PMA Direct</a:t>
            </a:r>
            <a:endParaRPr lang="en-MY" b="1"/>
          </a:p>
        </p:txBody>
      </p:sp>
      <p:cxnSp>
        <p:nvCxnSpPr>
          <p:cNvPr id="16" name="Straight Arrow Connector 15">
            <a:extLst>
              <a:ext uri="{FF2B5EF4-FFF2-40B4-BE49-F238E27FC236}">
                <a16:creationId xmlns:a16="http://schemas.microsoft.com/office/drawing/2014/main" id="{CC334BFD-7146-EC4E-9876-383A9394A925}"/>
              </a:ext>
            </a:extLst>
          </p:cNvPr>
          <p:cNvCxnSpPr/>
          <p:nvPr/>
        </p:nvCxnSpPr>
        <p:spPr>
          <a:xfrm>
            <a:off x="10039893" y="4802610"/>
            <a:ext cx="553876" cy="0"/>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B2272426-E3A2-9751-ECEE-0307C78E2918}"/>
              </a:ext>
            </a:extLst>
          </p:cNvPr>
          <p:cNvCxnSpPr/>
          <p:nvPr/>
        </p:nvCxnSpPr>
        <p:spPr>
          <a:xfrm>
            <a:off x="10039893" y="5046268"/>
            <a:ext cx="553876" cy="0"/>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9374C5F2-3A14-DA80-D5AA-0E781E1A63D8}"/>
              </a:ext>
            </a:extLst>
          </p:cNvPr>
          <p:cNvCxnSpPr>
            <a:cxnSpLocks/>
          </p:cNvCxnSpPr>
          <p:nvPr/>
        </p:nvCxnSpPr>
        <p:spPr>
          <a:xfrm>
            <a:off x="9482832" y="5201033"/>
            <a:ext cx="0" cy="452469"/>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CC643D2C-DDBA-2C6C-6055-CC71E1D34D45}"/>
              </a:ext>
            </a:extLst>
          </p:cNvPr>
          <p:cNvSpPr txBox="1"/>
          <p:nvPr/>
        </p:nvSpPr>
        <p:spPr>
          <a:xfrm>
            <a:off x="8847587" y="5633883"/>
            <a:ext cx="1270489" cy="369332"/>
          </a:xfrm>
          <a:prstGeom prst="rect">
            <a:avLst/>
          </a:prstGeom>
          <a:noFill/>
        </p:spPr>
        <p:txBody>
          <a:bodyPr wrap="square" rtlCol="0">
            <a:spAutoFit/>
          </a:bodyPr>
          <a:lstStyle/>
          <a:p>
            <a:pPr algn="ctr"/>
            <a:r>
              <a:rPr lang="en-US" b="1"/>
              <a:t>LPDDR4x</a:t>
            </a:r>
          </a:p>
        </p:txBody>
      </p:sp>
      <p:cxnSp>
        <p:nvCxnSpPr>
          <p:cNvPr id="21" name="Straight Arrow Connector 20">
            <a:extLst>
              <a:ext uri="{FF2B5EF4-FFF2-40B4-BE49-F238E27FC236}">
                <a16:creationId xmlns:a16="http://schemas.microsoft.com/office/drawing/2014/main" id="{2E20649F-F8DF-D123-29D1-6F246BDF3F98}"/>
              </a:ext>
            </a:extLst>
          </p:cNvPr>
          <p:cNvCxnSpPr>
            <a:cxnSpLocks/>
          </p:cNvCxnSpPr>
          <p:nvPr/>
        </p:nvCxnSpPr>
        <p:spPr>
          <a:xfrm flipH="1">
            <a:off x="10036875" y="4251303"/>
            <a:ext cx="556894" cy="0"/>
          </a:xfrm>
          <a:prstGeom prst="straightConnector1">
            <a:avLst/>
          </a:prstGeom>
          <a:ln w="57150">
            <a:solidFill>
              <a:srgbClr val="00B05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A60B32AF-EAFB-8BBD-E6D0-71BFA6DFD3FE}"/>
              </a:ext>
            </a:extLst>
          </p:cNvPr>
          <p:cNvSpPr txBox="1"/>
          <p:nvPr/>
        </p:nvSpPr>
        <p:spPr>
          <a:xfrm>
            <a:off x="10551603" y="4061766"/>
            <a:ext cx="1345286" cy="369332"/>
          </a:xfrm>
          <a:prstGeom prst="rect">
            <a:avLst/>
          </a:prstGeom>
          <a:noFill/>
        </p:spPr>
        <p:txBody>
          <a:bodyPr wrap="square" rtlCol="0">
            <a:spAutoFit/>
          </a:bodyPr>
          <a:lstStyle/>
          <a:p>
            <a:r>
              <a:rPr lang="en-US" b="1"/>
              <a:t>Sensing</a:t>
            </a:r>
          </a:p>
        </p:txBody>
      </p:sp>
      <p:sp>
        <p:nvSpPr>
          <p:cNvPr id="32" name="TextBox 31">
            <a:extLst>
              <a:ext uri="{FF2B5EF4-FFF2-40B4-BE49-F238E27FC236}">
                <a16:creationId xmlns:a16="http://schemas.microsoft.com/office/drawing/2014/main" id="{D8F32395-96C3-D468-B9DC-0B98EC5E251D}"/>
              </a:ext>
            </a:extLst>
          </p:cNvPr>
          <p:cNvSpPr txBox="1"/>
          <p:nvPr/>
        </p:nvSpPr>
        <p:spPr>
          <a:xfrm>
            <a:off x="9152511" y="3841365"/>
            <a:ext cx="1027055" cy="307777"/>
          </a:xfrm>
          <a:prstGeom prst="rect">
            <a:avLst/>
          </a:prstGeom>
          <a:noFill/>
        </p:spPr>
        <p:txBody>
          <a:bodyPr wrap="square" lIns="91440" tIns="45720" rIns="91440" bIns="45720" rtlCol="0" anchor="t">
            <a:spAutoFit/>
          </a:bodyPr>
          <a:lstStyle/>
          <a:p>
            <a:r>
              <a:rPr lang="en-US" sz="1400" b="1">
                <a:solidFill>
                  <a:srgbClr val="FF0000"/>
                </a:solidFill>
              </a:rPr>
              <a:t>11 mm</a:t>
            </a:r>
            <a:endParaRPr lang="en-MY" sz="1400" b="1">
              <a:solidFill>
                <a:srgbClr val="FF0000"/>
              </a:solidFill>
            </a:endParaRPr>
          </a:p>
        </p:txBody>
      </p:sp>
      <p:sp>
        <p:nvSpPr>
          <p:cNvPr id="33" name="TextBox 32">
            <a:extLst>
              <a:ext uri="{FF2B5EF4-FFF2-40B4-BE49-F238E27FC236}">
                <a16:creationId xmlns:a16="http://schemas.microsoft.com/office/drawing/2014/main" id="{9B2D8380-8197-C6E2-FE20-66FA4AB197A5}"/>
              </a:ext>
            </a:extLst>
          </p:cNvPr>
          <p:cNvSpPr txBox="1"/>
          <p:nvPr/>
        </p:nvSpPr>
        <p:spPr>
          <a:xfrm rot="5400000">
            <a:off x="8296520" y="4690561"/>
            <a:ext cx="1027055" cy="307777"/>
          </a:xfrm>
          <a:prstGeom prst="rect">
            <a:avLst/>
          </a:prstGeom>
          <a:noFill/>
        </p:spPr>
        <p:txBody>
          <a:bodyPr wrap="square" lIns="91440" tIns="45720" rIns="91440" bIns="45720" rtlCol="0" anchor="t">
            <a:spAutoFit/>
          </a:bodyPr>
          <a:lstStyle/>
          <a:p>
            <a:r>
              <a:rPr lang="en-US" sz="1400" b="1">
                <a:solidFill>
                  <a:srgbClr val="FF0000"/>
                </a:solidFill>
              </a:rPr>
              <a:t>11 mm</a:t>
            </a:r>
            <a:endParaRPr lang="en-MY" sz="1400" b="1">
              <a:solidFill>
                <a:srgbClr val="FF0000"/>
              </a:solidFill>
            </a:endParaRPr>
          </a:p>
        </p:txBody>
      </p:sp>
      <p:cxnSp>
        <p:nvCxnSpPr>
          <p:cNvPr id="35" name="Straight Arrow Connector 34">
            <a:extLst>
              <a:ext uri="{FF2B5EF4-FFF2-40B4-BE49-F238E27FC236}">
                <a16:creationId xmlns:a16="http://schemas.microsoft.com/office/drawing/2014/main" id="{253903E4-3D21-037F-A1F3-33C87C3B7A4D}"/>
              </a:ext>
            </a:extLst>
          </p:cNvPr>
          <p:cNvCxnSpPr/>
          <p:nvPr/>
        </p:nvCxnSpPr>
        <p:spPr>
          <a:xfrm>
            <a:off x="9785451" y="4018514"/>
            <a:ext cx="24342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C9D479C8-AE6D-C8BB-EC6A-F702186121D3}"/>
              </a:ext>
            </a:extLst>
          </p:cNvPr>
          <p:cNvCxnSpPr>
            <a:cxnSpLocks/>
          </p:cNvCxnSpPr>
          <p:nvPr/>
        </p:nvCxnSpPr>
        <p:spPr>
          <a:xfrm flipH="1">
            <a:off x="8928231" y="4015895"/>
            <a:ext cx="224280" cy="261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ACF008CE-6704-86F1-EAC6-8AA9D9CAF5D4}"/>
              </a:ext>
            </a:extLst>
          </p:cNvPr>
          <p:cNvCxnSpPr>
            <a:cxnSpLocks/>
          </p:cNvCxnSpPr>
          <p:nvPr/>
        </p:nvCxnSpPr>
        <p:spPr>
          <a:xfrm flipV="1">
            <a:off x="8797950" y="4133889"/>
            <a:ext cx="0" cy="19703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4F9AF2B6-D7D1-2B6A-6E47-FD1B76F4B352}"/>
              </a:ext>
            </a:extLst>
          </p:cNvPr>
          <p:cNvCxnSpPr>
            <a:cxnSpLocks/>
          </p:cNvCxnSpPr>
          <p:nvPr/>
        </p:nvCxnSpPr>
        <p:spPr>
          <a:xfrm>
            <a:off x="8797950" y="4990064"/>
            <a:ext cx="0" cy="2109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194" name="Picture 2" descr="System Integration Solutions | Efinix, Inc.">
            <a:extLst>
              <a:ext uri="{FF2B5EF4-FFF2-40B4-BE49-F238E27FC236}">
                <a16:creationId xmlns:a16="http://schemas.microsoft.com/office/drawing/2014/main" id="{F6A609F1-57FB-10EE-0550-39F91E4CC0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3657" y="3936262"/>
            <a:ext cx="1220632" cy="12206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2DF8BBD-2D16-32B8-2DF7-B9E1AE7E72B9}"/>
              </a:ext>
            </a:extLst>
          </p:cNvPr>
          <p:cNvSpPr txBox="1"/>
          <p:nvPr/>
        </p:nvSpPr>
        <p:spPr>
          <a:xfrm>
            <a:off x="433526" y="2213307"/>
            <a:ext cx="2404533" cy="1477328"/>
          </a:xfrm>
          <a:prstGeom prst="rect">
            <a:avLst/>
          </a:prstGeom>
          <a:noFill/>
        </p:spPr>
        <p:txBody>
          <a:bodyPr wrap="square" lIns="91440" tIns="45720" rIns="91440" bIns="45720" rtlCol="0" anchor="t">
            <a:spAutoFit/>
          </a:bodyPr>
          <a:lstStyle/>
          <a:p>
            <a:pPr algn="ctr"/>
            <a:r>
              <a:rPr lang="en-US" b="1"/>
              <a:t>Ti60W64</a:t>
            </a:r>
          </a:p>
          <a:p>
            <a:pPr algn="ctr"/>
            <a:r>
              <a:rPr lang="en-US" b="1"/>
              <a:t>3.5 x 3.4 mm</a:t>
            </a:r>
          </a:p>
          <a:p>
            <a:pPr algn="ctr"/>
            <a:r>
              <a:rPr lang="en-MY" b="1"/>
              <a:t>0.5 mm ball pitch</a:t>
            </a:r>
          </a:p>
          <a:p>
            <a:pPr algn="ctr"/>
            <a:r>
              <a:rPr lang="en-US" b="1"/>
              <a:t>WLCSP package</a:t>
            </a:r>
          </a:p>
          <a:p>
            <a:pPr algn="ctr"/>
            <a:endParaRPr lang="en-MY" b="1"/>
          </a:p>
        </p:txBody>
      </p:sp>
      <p:pic>
        <p:nvPicPr>
          <p:cNvPr id="13" name="Picture 12">
            <a:extLst>
              <a:ext uri="{FF2B5EF4-FFF2-40B4-BE49-F238E27FC236}">
                <a16:creationId xmlns:a16="http://schemas.microsoft.com/office/drawing/2014/main" id="{67F402E4-9586-07F5-AE42-057BBBD79993}"/>
              </a:ext>
            </a:extLst>
          </p:cNvPr>
          <p:cNvPicPr>
            <a:picLocks noChangeAspect="1"/>
          </p:cNvPicPr>
          <p:nvPr/>
        </p:nvPicPr>
        <p:blipFill>
          <a:blip r:embed="rId6"/>
          <a:stretch>
            <a:fillRect/>
          </a:stretch>
        </p:blipFill>
        <p:spPr>
          <a:xfrm>
            <a:off x="923799" y="3974688"/>
            <a:ext cx="1601202" cy="1296211"/>
          </a:xfrm>
          <a:prstGeom prst="rect">
            <a:avLst/>
          </a:prstGeom>
          <a:ln>
            <a:noFill/>
          </a:ln>
          <a:effectLst>
            <a:softEdge rad="112500"/>
          </a:effectLst>
        </p:spPr>
      </p:pic>
    </p:spTree>
    <p:extLst>
      <p:ext uri="{BB962C8B-B14F-4D97-AF65-F5344CB8AC3E}">
        <p14:creationId xmlns:p14="http://schemas.microsoft.com/office/powerpoint/2010/main" val="471898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72BC9-1670-313D-BD3C-CD35CBA54F2E}"/>
              </a:ext>
            </a:extLst>
          </p:cNvPr>
          <p:cNvSpPr>
            <a:spLocks noGrp="1"/>
          </p:cNvSpPr>
          <p:nvPr>
            <p:ph type="title"/>
          </p:nvPr>
        </p:nvSpPr>
        <p:spPr>
          <a:xfrm>
            <a:off x="2766060" y="342266"/>
            <a:ext cx="8587739" cy="731744"/>
          </a:xfrm>
        </p:spPr>
        <p:txBody>
          <a:bodyPr/>
          <a:lstStyle/>
          <a:p>
            <a:r>
              <a:rPr lang="en-US"/>
              <a:t>Core Performance Benchmark</a:t>
            </a:r>
          </a:p>
        </p:txBody>
      </p:sp>
      <p:sp>
        <p:nvSpPr>
          <p:cNvPr id="3" name="Date Placeholder 2">
            <a:extLst>
              <a:ext uri="{FF2B5EF4-FFF2-40B4-BE49-F238E27FC236}">
                <a16:creationId xmlns:a16="http://schemas.microsoft.com/office/drawing/2014/main" id="{70F0F03A-6CF3-DC4C-0325-DF18A406935E}"/>
              </a:ext>
            </a:extLst>
          </p:cNvPr>
          <p:cNvSpPr>
            <a:spLocks noGrp="1"/>
          </p:cNvSpPr>
          <p:nvPr>
            <p:ph type="dt" sz="half" idx="10"/>
          </p:nvPr>
        </p:nvSpPr>
        <p:spPr/>
        <p:txBody>
          <a:bodyPr/>
          <a:lstStyle/>
          <a:p>
            <a:r>
              <a:rPr lang="en-US"/>
              <a:t>February 2026</a:t>
            </a:r>
          </a:p>
        </p:txBody>
      </p:sp>
      <p:sp>
        <p:nvSpPr>
          <p:cNvPr id="4" name="Footer Placeholder 3">
            <a:extLst>
              <a:ext uri="{FF2B5EF4-FFF2-40B4-BE49-F238E27FC236}">
                <a16:creationId xmlns:a16="http://schemas.microsoft.com/office/drawing/2014/main" id="{38B61178-3439-40AA-F388-2E770D4471DE}"/>
              </a:ext>
            </a:extLst>
          </p:cNvPr>
          <p:cNvSpPr>
            <a:spLocks noGrp="1"/>
          </p:cNvSpPr>
          <p:nvPr>
            <p:ph type="ftr" sz="quarter" idx="11"/>
          </p:nvPr>
        </p:nvSpPr>
        <p:spPr/>
        <p:txBody>
          <a:bodyPr/>
          <a:lstStyle/>
          <a:p>
            <a:pPr algn="r"/>
            <a:r>
              <a:rPr lang="en-US"/>
              <a:t>Copyright © Efinix, Inc.</a:t>
            </a:r>
          </a:p>
        </p:txBody>
      </p:sp>
      <p:pic>
        <p:nvPicPr>
          <p:cNvPr id="5" name="Picture 4">
            <a:extLst>
              <a:ext uri="{FF2B5EF4-FFF2-40B4-BE49-F238E27FC236}">
                <a16:creationId xmlns:a16="http://schemas.microsoft.com/office/drawing/2014/main" id="{278AB55A-FB97-B4F0-B8B7-5CCD67957C0D}"/>
              </a:ext>
            </a:extLst>
          </p:cNvPr>
          <p:cNvPicPr>
            <a:picLocks noChangeAspect="1"/>
          </p:cNvPicPr>
          <p:nvPr/>
        </p:nvPicPr>
        <p:blipFill>
          <a:blip r:embed="rId3"/>
          <a:stretch>
            <a:fillRect/>
          </a:stretch>
        </p:blipFill>
        <p:spPr>
          <a:xfrm>
            <a:off x="637592" y="1074009"/>
            <a:ext cx="10916816" cy="5155643"/>
          </a:xfrm>
          <a:prstGeom prst="rect">
            <a:avLst/>
          </a:prstGeom>
        </p:spPr>
      </p:pic>
    </p:spTree>
    <p:extLst>
      <p:ext uri="{BB962C8B-B14F-4D97-AF65-F5344CB8AC3E}">
        <p14:creationId xmlns:p14="http://schemas.microsoft.com/office/powerpoint/2010/main" val="936939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4A940-C57F-C4D5-B0E2-C048029CAE98}"/>
              </a:ext>
            </a:extLst>
          </p:cNvPr>
          <p:cNvSpPr>
            <a:spLocks noGrp="1"/>
          </p:cNvSpPr>
          <p:nvPr>
            <p:ph type="title"/>
          </p:nvPr>
        </p:nvSpPr>
        <p:spPr>
          <a:xfrm>
            <a:off x="2766060" y="342265"/>
            <a:ext cx="8871273" cy="712095"/>
          </a:xfrm>
        </p:spPr>
        <p:txBody>
          <a:bodyPr/>
          <a:lstStyle/>
          <a:p>
            <a:pPr algn="l"/>
            <a:r>
              <a:rPr lang="en-US"/>
              <a:t>Software Efficiency</a:t>
            </a:r>
          </a:p>
        </p:txBody>
      </p:sp>
      <p:sp>
        <p:nvSpPr>
          <p:cNvPr id="3" name="Date Placeholder 2">
            <a:extLst>
              <a:ext uri="{FF2B5EF4-FFF2-40B4-BE49-F238E27FC236}">
                <a16:creationId xmlns:a16="http://schemas.microsoft.com/office/drawing/2014/main" id="{79F0C16C-D93E-7BA1-BA31-35D943C150DF}"/>
              </a:ext>
            </a:extLst>
          </p:cNvPr>
          <p:cNvSpPr>
            <a:spLocks noGrp="1"/>
          </p:cNvSpPr>
          <p:nvPr>
            <p:ph type="dt" sz="half" idx="10"/>
          </p:nvPr>
        </p:nvSpPr>
        <p:spPr/>
        <p:txBody>
          <a:bodyPr/>
          <a:lstStyle/>
          <a:p>
            <a:r>
              <a:rPr lang="en-US"/>
              <a:t>February 2026</a:t>
            </a:r>
          </a:p>
        </p:txBody>
      </p:sp>
      <p:sp>
        <p:nvSpPr>
          <p:cNvPr id="4" name="Footer Placeholder 3">
            <a:extLst>
              <a:ext uri="{FF2B5EF4-FFF2-40B4-BE49-F238E27FC236}">
                <a16:creationId xmlns:a16="http://schemas.microsoft.com/office/drawing/2014/main" id="{0C376480-5BBF-CAA8-A058-3CA3FFDD5436}"/>
              </a:ext>
            </a:extLst>
          </p:cNvPr>
          <p:cNvSpPr>
            <a:spLocks noGrp="1"/>
          </p:cNvSpPr>
          <p:nvPr>
            <p:ph type="ftr" sz="quarter" idx="11"/>
          </p:nvPr>
        </p:nvSpPr>
        <p:spPr/>
        <p:txBody>
          <a:bodyPr/>
          <a:lstStyle/>
          <a:p>
            <a:pPr algn="r"/>
            <a:r>
              <a:rPr lang="en-US"/>
              <a:t>Copyright © Efinix, Inc.</a:t>
            </a:r>
          </a:p>
        </p:txBody>
      </p:sp>
      <p:pic>
        <p:nvPicPr>
          <p:cNvPr id="5" name="Picture 4">
            <a:extLst>
              <a:ext uri="{FF2B5EF4-FFF2-40B4-BE49-F238E27FC236}">
                <a16:creationId xmlns:a16="http://schemas.microsoft.com/office/drawing/2014/main" id="{599AD194-0947-9D7F-B685-C2F55E21FA5E}"/>
              </a:ext>
            </a:extLst>
          </p:cNvPr>
          <p:cNvPicPr>
            <a:picLocks noChangeAspect="1"/>
          </p:cNvPicPr>
          <p:nvPr/>
        </p:nvPicPr>
        <p:blipFill>
          <a:blip r:embed="rId2"/>
          <a:stretch>
            <a:fillRect/>
          </a:stretch>
        </p:blipFill>
        <p:spPr>
          <a:xfrm>
            <a:off x="674941" y="1282107"/>
            <a:ext cx="11025648" cy="4521533"/>
          </a:xfrm>
          <a:prstGeom prst="rect">
            <a:avLst/>
          </a:prstGeom>
        </p:spPr>
      </p:pic>
    </p:spTree>
    <p:extLst>
      <p:ext uri="{BB962C8B-B14F-4D97-AF65-F5344CB8AC3E}">
        <p14:creationId xmlns:p14="http://schemas.microsoft.com/office/powerpoint/2010/main" val="1998213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D6786-EA7F-78A4-0584-10A5217FE499}"/>
            </a:ext>
          </a:extLst>
        </p:cNvPr>
        <p:cNvGrpSpPr/>
        <p:nvPr/>
      </p:nvGrpSpPr>
      <p:grpSpPr>
        <a:xfrm>
          <a:off x="0" y="0"/>
          <a:ext cx="0" cy="0"/>
          <a:chOff x="0" y="0"/>
          <a:chExt cx="0" cy="0"/>
        </a:xfrm>
      </p:grpSpPr>
      <p:sp>
        <p:nvSpPr>
          <p:cNvPr id="49" name="Content Placeholder 48">
            <a:extLst>
              <a:ext uri="{FF2B5EF4-FFF2-40B4-BE49-F238E27FC236}">
                <a16:creationId xmlns:a16="http://schemas.microsoft.com/office/drawing/2014/main" id="{95A5A312-2407-4600-366D-3317BF238285}"/>
              </a:ext>
            </a:extLst>
          </p:cNvPr>
          <p:cNvSpPr>
            <a:spLocks noGrp="1"/>
          </p:cNvSpPr>
          <p:nvPr>
            <p:ph idx="1"/>
          </p:nvPr>
        </p:nvSpPr>
        <p:spPr>
          <a:xfrm>
            <a:off x="907055" y="1551952"/>
            <a:ext cx="10515600" cy="623082"/>
          </a:xfrm>
        </p:spPr>
        <p:txBody>
          <a:bodyPr vert="horz" lIns="91440" tIns="45720" rIns="91440" bIns="45720" rtlCol="0" anchor="t">
            <a:normAutofit/>
          </a:bodyPr>
          <a:lstStyle/>
          <a:p>
            <a:pPr marL="0" indent="0">
              <a:lnSpc>
                <a:spcPct val="110000"/>
              </a:lnSpc>
              <a:buNone/>
            </a:pPr>
            <a:r>
              <a:rPr lang="en-US" sz="1300"/>
              <a:t>The Efinity® software provides a complete RTL-to-bitstream flow with a simple, easy to use GUI interface and command-line scripting support. The software runs on the Windows, Ubuntu, and Red Hat Enterprise operating systems.</a:t>
            </a:r>
            <a:endParaRPr lang="en-US"/>
          </a:p>
          <a:p>
            <a:pPr>
              <a:lnSpc>
                <a:spcPct val="110000"/>
              </a:lnSpc>
            </a:pPr>
            <a:endParaRPr lang="en-US" sz="1200"/>
          </a:p>
          <a:p>
            <a:pPr>
              <a:lnSpc>
                <a:spcPct val="110000"/>
              </a:lnSpc>
            </a:pPr>
            <a:endParaRPr lang="en-MY"/>
          </a:p>
        </p:txBody>
      </p:sp>
      <p:sp>
        <p:nvSpPr>
          <p:cNvPr id="2" name="Title 1">
            <a:extLst>
              <a:ext uri="{FF2B5EF4-FFF2-40B4-BE49-F238E27FC236}">
                <a16:creationId xmlns:a16="http://schemas.microsoft.com/office/drawing/2014/main" id="{F72149E5-9227-1DBF-8C3C-C224A856D40F}"/>
              </a:ext>
            </a:extLst>
          </p:cNvPr>
          <p:cNvSpPr>
            <a:spLocks noGrp="1"/>
          </p:cNvSpPr>
          <p:nvPr>
            <p:ph type="title"/>
          </p:nvPr>
        </p:nvSpPr>
        <p:spPr>
          <a:xfrm>
            <a:off x="3096000" y="325120"/>
            <a:ext cx="8258400" cy="738041"/>
          </a:xfrm>
        </p:spPr>
        <p:txBody>
          <a:bodyPr/>
          <a:lstStyle/>
          <a:p>
            <a:r>
              <a:rPr lang="en-US" b="1" err="1"/>
              <a:t>Efinity</a:t>
            </a:r>
            <a:r>
              <a:rPr lang="en-US" b="1"/>
              <a:t> Software</a:t>
            </a:r>
            <a:endParaRPr lang="en-MY" b="1"/>
          </a:p>
        </p:txBody>
      </p:sp>
      <p:sp>
        <p:nvSpPr>
          <p:cNvPr id="4" name="Text Placeholder 3">
            <a:extLst>
              <a:ext uri="{FF2B5EF4-FFF2-40B4-BE49-F238E27FC236}">
                <a16:creationId xmlns:a16="http://schemas.microsoft.com/office/drawing/2014/main" id="{DE75CEC5-8470-CE03-86FD-09E3604F8E30}"/>
              </a:ext>
            </a:extLst>
          </p:cNvPr>
          <p:cNvSpPr>
            <a:spLocks noGrp="1"/>
          </p:cNvSpPr>
          <p:nvPr>
            <p:ph type="body" sz="quarter" idx="12"/>
          </p:nvPr>
        </p:nvSpPr>
        <p:spPr>
          <a:xfrm>
            <a:off x="3095401" y="1042788"/>
            <a:ext cx="8258399" cy="306000"/>
          </a:xfrm>
        </p:spPr>
        <p:txBody>
          <a:bodyPr/>
          <a:lstStyle/>
          <a:p>
            <a:r>
              <a:rPr lang="en-MY"/>
              <a:t>Simple, Easy-to-Use </a:t>
            </a:r>
            <a:r>
              <a:rPr lang="en-MY" err="1"/>
              <a:t>Toolflow</a:t>
            </a:r>
            <a:endParaRPr lang="en-MY"/>
          </a:p>
        </p:txBody>
      </p:sp>
      <p:sp>
        <p:nvSpPr>
          <p:cNvPr id="6" name="Footer Placeholder 5">
            <a:extLst>
              <a:ext uri="{FF2B5EF4-FFF2-40B4-BE49-F238E27FC236}">
                <a16:creationId xmlns:a16="http://schemas.microsoft.com/office/drawing/2014/main" id="{17A929EE-D7C3-F96A-EE9F-88DE5864D699}"/>
              </a:ext>
            </a:extLst>
          </p:cNvPr>
          <p:cNvSpPr>
            <a:spLocks noGrp="1"/>
          </p:cNvSpPr>
          <p:nvPr>
            <p:ph type="ftr" sz="quarter" idx="11"/>
          </p:nvPr>
        </p:nvSpPr>
        <p:spPr>
          <a:xfrm>
            <a:off x="4038600" y="6356350"/>
            <a:ext cx="4114800" cy="365125"/>
          </a:xfrm>
        </p:spPr>
        <p:txBody>
          <a:bodyPr/>
          <a:lstStyle/>
          <a:p>
            <a:r>
              <a:rPr lang="en-US"/>
              <a:t>Copyright © Efinix, Inc.</a:t>
            </a:r>
          </a:p>
        </p:txBody>
      </p:sp>
      <p:sp>
        <p:nvSpPr>
          <p:cNvPr id="5" name="Trapezoid 4">
            <a:extLst>
              <a:ext uri="{FF2B5EF4-FFF2-40B4-BE49-F238E27FC236}">
                <a16:creationId xmlns:a16="http://schemas.microsoft.com/office/drawing/2014/main" id="{0D7BB650-B8E6-F415-B0FC-386E0E6993FA}"/>
              </a:ext>
            </a:extLst>
          </p:cNvPr>
          <p:cNvSpPr/>
          <p:nvPr/>
        </p:nvSpPr>
        <p:spPr>
          <a:xfrm>
            <a:off x="943430" y="2206171"/>
            <a:ext cx="10557923" cy="392295"/>
          </a:xfrm>
          <a:prstGeom prst="trapezoid">
            <a:avLst>
              <a:gd name="adj" fmla="val 101889"/>
            </a:avLst>
          </a:prstGeom>
          <a:solidFill>
            <a:srgbClr val="169FD3"/>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mj-lt"/>
              </a:rPr>
              <a:t> Software Highlights</a:t>
            </a:r>
          </a:p>
        </p:txBody>
      </p:sp>
      <p:sp>
        <p:nvSpPr>
          <p:cNvPr id="7" name="Rectangle 6">
            <a:extLst>
              <a:ext uri="{FF2B5EF4-FFF2-40B4-BE49-F238E27FC236}">
                <a16:creationId xmlns:a16="http://schemas.microsoft.com/office/drawing/2014/main" id="{208A2A37-B062-0A3F-0E16-153D599FB4CE}"/>
              </a:ext>
            </a:extLst>
          </p:cNvPr>
          <p:cNvSpPr/>
          <p:nvPr/>
        </p:nvSpPr>
        <p:spPr>
          <a:xfrm>
            <a:off x="943430" y="2679657"/>
            <a:ext cx="2603544"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24" name="Rectangle 23">
            <a:extLst>
              <a:ext uri="{FF2B5EF4-FFF2-40B4-BE49-F238E27FC236}">
                <a16:creationId xmlns:a16="http://schemas.microsoft.com/office/drawing/2014/main" id="{CFE37FB2-BB4C-EDEA-50BD-3B69AC240570}"/>
              </a:ext>
            </a:extLst>
          </p:cNvPr>
          <p:cNvSpPr/>
          <p:nvPr/>
        </p:nvSpPr>
        <p:spPr>
          <a:xfrm>
            <a:off x="3641374" y="2679657"/>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25" name="Rectangle 24">
            <a:extLst>
              <a:ext uri="{FF2B5EF4-FFF2-40B4-BE49-F238E27FC236}">
                <a16:creationId xmlns:a16="http://schemas.microsoft.com/office/drawing/2014/main" id="{E86A194C-A719-EB67-2483-2146DD706639}"/>
              </a:ext>
            </a:extLst>
          </p:cNvPr>
          <p:cNvSpPr/>
          <p:nvPr/>
        </p:nvSpPr>
        <p:spPr>
          <a:xfrm>
            <a:off x="6281390" y="2679657"/>
            <a:ext cx="2545616"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26" name="Rectangle 25">
            <a:extLst>
              <a:ext uri="{FF2B5EF4-FFF2-40B4-BE49-F238E27FC236}">
                <a16:creationId xmlns:a16="http://schemas.microsoft.com/office/drawing/2014/main" id="{6536E702-7499-6853-5FC1-0933024FCB22}"/>
              </a:ext>
            </a:extLst>
          </p:cNvPr>
          <p:cNvSpPr/>
          <p:nvPr/>
        </p:nvSpPr>
        <p:spPr>
          <a:xfrm>
            <a:off x="8921406" y="2679657"/>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pic>
        <p:nvPicPr>
          <p:cNvPr id="3074" name="Picture 2" descr="Project Editor icon">
            <a:extLst>
              <a:ext uri="{FF2B5EF4-FFF2-40B4-BE49-F238E27FC236}">
                <a16:creationId xmlns:a16="http://schemas.microsoft.com/office/drawing/2014/main" id="{1FFCFE57-F14C-62BF-4EBE-0502C1917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641" y="2850982"/>
            <a:ext cx="468105" cy="4681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ashboard icon">
            <a:extLst>
              <a:ext uri="{FF2B5EF4-FFF2-40B4-BE49-F238E27FC236}">
                <a16:creationId xmlns:a16="http://schemas.microsoft.com/office/drawing/2014/main" id="{79B98CC4-7DF9-B6C0-3984-FEBE014C0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7693" y="2781342"/>
            <a:ext cx="515027" cy="51502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nterface Designer icon">
            <a:extLst>
              <a:ext uri="{FF2B5EF4-FFF2-40B4-BE49-F238E27FC236}">
                <a16:creationId xmlns:a16="http://schemas.microsoft.com/office/drawing/2014/main" id="{92BFF133-15B1-AF97-64AF-95B0495E40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733" y="2785396"/>
            <a:ext cx="559844" cy="55984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nterface Designer icon">
            <a:extLst>
              <a:ext uri="{FF2B5EF4-FFF2-40B4-BE49-F238E27FC236}">
                <a16:creationId xmlns:a16="http://schemas.microsoft.com/office/drawing/2014/main" id="{664D40A6-C2BF-D970-2A2D-B533ABE42C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34710" y="2786854"/>
            <a:ext cx="504597" cy="504597"/>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a:extLst>
              <a:ext uri="{FF2B5EF4-FFF2-40B4-BE49-F238E27FC236}">
                <a16:creationId xmlns:a16="http://schemas.microsoft.com/office/drawing/2014/main" id="{751C15CE-62FA-67DC-752A-8184D721FF82}"/>
              </a:ext>
            </a:extLst>
          </p:cNvPr>
          <p:cNvSpPr/>
          <p:nvPr/>
        </p:nvSpPr>
        <p:spPr>
          <a:xfrm>
            <a:off x="943430" y="3511719"/>
            <a:ext cx="2603544"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46" name="Rectangle 45">
            <a:extLst>
              <a:ext uri="{FF2B5EF4-FFF2-40B4-BE49-F238E27FC236}">
                <a16:creationId xmlns:a16="http://schemas.microsoft.com/office/drawing/2014/main" id="{6D08C880-EEB7-0586-9ECD-BCC02A3FCDB4}"/>
              </a:ext>
            </a:extLst>
          </p:cNvPr>
          <p:cNvSpPr/>
          <p:nvPr/>
        </p:nvSpPr>
        <p:spPr>
          <a:xfrm>
            <a:off x="3641374" y="3511719"/>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47" name="Rectangle 46">
            <a:extLst>
              <a:ext uri="{FF2B5EF4-FFF2-40B4-BE49-F238E27FC236}">
                <a16:creationId xmlns:a16="http://schemas.microsoft.com/office/drawing/2014/main" id="{F6E8AEDC-A98C-9282-B921-CD4F683098A3}"/>
              </a:ext>
            </a:extLst>
          </p:cNvPr>
          <p:cNvSpPr/>
          <p:nvPr/>
        </p:nvSpPr>
        <p:spPr>
          <a:xfrm>
            <a:off x="6281390" y="3511719"/>
            <a:ext cx="2545616"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48" name="Rectangle 47">
            <a:extLst>
              <a:ext uri="{FF2B5EF4-FFF2-40B4-BE49-F238E27FC236}">
                <a16:creationId xmlns:a16="http://schemas.microsoft.com/office/drawing/2014/main" id="{B5728238-77ED-E04A-DBB9-C763BAFC967D}"/>
              </a:ext>
            </a:extLst>
          </p:cNvPr>
          <p:cNvSpPr/>
          <p:nvPr/>
        </p:nvSpPr>
        <p:spPr>
          <a:xfrm>
            <a:off x="8921406" y="3511719"/>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53" name="Rectangle 52">
            <a:extLst>
              <a:ext uri="{FF2B5EF4-FFF2-40B4-BE49-F238E27FC236}">
                <a16:creationId xmlns:a16="http://schemas.microsoft.com/office/drawing/2014/main" id="{06835E88-8C28-76A6-2FC1-FC14CAEC0B33}"/>
              </a:ext>
            </a:extLst>
          </p:cNvPr>
          <p:cNvSpPr/>
          <p:nvPr/>
        </p:nvSpPr>
        <p:spPr>
          <a:xfrm>
            <a:off x="943430" y="4350390"/>
            <a:ext cx="2603544"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54" name="Rectangle 53">
            <a:extLst>
              <a:ext uri="{FF2B5EF4-FFF2-40B4-BE49-F238E27FC236}">
                <a16:creationId xmlns:a16="http://schemas.microsoft.com/office/drawing/2014/main" id="{BD75D0CF-8256-5126-FEA3-42864DE9265E}"/>
              </a:ext>
            </a:extLst>
          </p:cNvPr>
          <p:cNvSpPr/>
          <p:nvPr/>
        </p:nvSpPr>
        <p:spPr>
          <a:xfrm>
            <a:off x="3641374" y="4350390"/>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55" name="Rectangle 54">
            <a:extLst>
              <a:ext uri="{FF2B5EF4-FFF2-40B4-BE49-F238E27FC236}">
                <a16:creationId xmlns:a16="http://schemas.microsoft.com/office/drawing/2014/main" id="{4D8A2843-BBA7-1F84-8FDF-0BBBEBC8B618}"/>
              </a:ext>
            </a:extLst>
          </p:cNvPr>
          <p:cNvSpPr/>
          <p:nvPr/>
        </p:nvSpPr>
        <p:spPr>
          <a:xfrm>
            <a:off x="6281390" y="4350390"/>
            <a:ext cx="2545616"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56" name="Rectangle 55">
            <a:extLst>
              <a:ext uri="{FF2B5EF4-FFF2-40B4-BE49-F238E27FC236}">
                <a16:creationId xmlns:a16="http://schemas.microsoft.com/office/drawing/2014/main" id="{BC067475-0E16-4D02-0517-C443A2CAD675}"/>
              </a:ext>
            </a:extLst>
          </p:cNvPr>
          <p:cNvSpPr/>
          <p:nvPr/>
        </p:nvSpPr>
        <p:spPr>
          <a:xfrm>
            <a:off x="8921406" y="4350390"/>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61" name="Rectangle 60">
            <a:extLst>
              <a:ext uri="{FF2B5EF4-FFF2-40B4-BE49-F238E27FC236}">
                <a16:creationId xmlns:a16="http://schemas.microsoft.com/office/drawing/2014/main" id="{E1069DF0-D1EB-BD95-3DD8-0B7517E98BF3}"/>
              </a:ext>
            </a:extLst>
          </p:cNvPr>
          <p:cNvSpPr/>
          <p:nvPr/>
        </p:nvSpPr>
        <p:spPr>
          <a:xfrm>
            <a:off x="943430" y="5214589"/>
            <a:ext cx="2603544"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62" name="Rectangle 61">
            <a:extLst>
              <a:ext uri="{FF2B5EF4-FFF2-40B4-BE49-F238E27FC236}">
                <a16:creationId xmlns:a16="http://schemas.microsoft.com/office/drawing/2014/main" id="{855CD5B9-9B58-8DE3-5C25-B2A72A799777}"/>
              </a:ext>
            </a:extLst>
          </p:cNvPr>
          <p:cNvSpPr/>
          <p:nvPr/>
        </p:nvSpPr>
        <p:spPr>
          <a:xfrm>
            <a:off x="3641374" y="5214589"/>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63" name="Rectangle 62">
            <a:extLst>
              <a:ext uri="{FF2B5EF4-FFF2-40B4-BE49-F238E27FC236}">
                <a16:creationId xmlns:a16="http://schemas.microsoft.com/office/drawing/2014/main" id="{784CD090-2C42-4B46-E9F5-395E6CC05A34}"/>
              </a:ext>
            </a:extLst>
          </p:cNvPr>
          <p:cNvSpPr/>
          <p:nvPr/>
        </p:nvSpPr>
        <p:spPr>
          <a:xfrm>
            <a:off x="6281390" y="5214589"/>
            <a:ext cx="2545616"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3072" name="Rectangle 3071">
            <a:extLst>
              <a:ext uri="{FF2B5EF4-FFF2-40B4-BE49-F238E27FC236}">
                <a16:creationId xmlns:a16="http://schemas.microsoft.com/office/drawing/2014/main" id="{CDD054BE-4A82-7849-E9C4-12145FDB8192}"/>
              </a:ext>
            </a:extLst>
          </p:cNvPr>
          <p:cNvSpPr/>
          <p:nvPr/>
        </p:nvSpPr>
        <p:spPr>
          <a:xfrm>
            <a:off x="8921406" y="5214589"/>
            <a:ext cx="2545617" cy="755486"/>
          </a:xfrm>
          <a:prstGeom prst="rect">
            <a:avLst/>
          </a:prstGeom>
          <a:gradFill flip="none" rotWithShape="1">
            <a:gsLst>
              <a:gs pos="0">
                <a:srgbClr val="C4C2C6">
                  <a:tint val="66000"/>
                  <a:satMod val="160000"/>
                </a:srgbClr>
              </a:gs>
              <a:gs pos="50000">
                <a:srgbClr val="C4C2C6">
                  <a:tint val="44500"/>
                  <a:satMod val="160000"/>
                </a:srgbClr>
              </a:gs>
              <a:gs pos="100000">
                <a:srgbClr val="C4C2C6">
                  <a:tint val="23500"/>
                  <a:satMod val="160000"/>
                </a:srgbClr>
              </a:gs>
            </a:gsLst>
            <a:lin ang="54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ontserrat Light (Body)"/>
            </a:endParaRPr>
          </a:p>
        </p:txBody>
      </p:sp>
      <p:sp>
        <p:nvSpPr>
          <p:cNvPr id="3081" name="TextBox 3080">
            <a:extLst>
              <a:ext uri="{FF2B5EF4-FFF2-40B4-BE49-F238E27FC236}">
                <a16:creationId xmlns:a16="http://schemas.microsoft.com/office/drawing/2014/main" id="{E2937BA4-C741-86D0-8B6B-6B78656037EB}"/>
              </a:ext>
            </a:extLst>
          </p:cNvPr>
          <p:cNvSpPr txBox="1"/>
          <p:nvPr/>
        </p:nvSpPr>
        <p:spPr>
          <a:xfrm>
            <a:off x="1800796" y="2712938"/>
            <a:ext cx="1737260"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Projects</a:t>
            </a:r>
          </a:p>
        </p:txBody>
      </p:sp>
      <p:sp>
        <p:nvSpPr>
          <p:cNvPr id="3" name="TextBox 2">
            <a:extLst>
              <a:ext uri="{FF2B5EF4-FFF2-40B4-BE49-F238E27FC236}">
                <a16:creationId xmlns:a16="http://schemas.microsoft.com/office/drawing/2014/main" id="{AA879F6A-9B36-295B-2006-CEDF6786ECFF}"/>
              </a:ext>
            </a:extLst>
          </p:cNvPr>
          <p:cNvSpPr txBox="1"/>
          <p:nvPr/>
        </p:nvSpPr>
        <p:spPr>
          <a:xfrm>
            <a:off x="1800796" y="2897845"/>
            <a:ext cx="1752428" cy="508729"/>
          </a:xfrm>
          <a:prstGeom prst="rect">
            <a:avLst/>
          </a:prstGeom>
          <a:noFill/>
        </p:spPr>
        <p:txBody>
          <a:bodyPr wrap="square">
            <a:spAutoFit/>
          </a:bodyPr>
          <a:lstStyle/>
          <a:p>
            <a:pPr defTabSz="1022350">
              <a:lnSpc>
                <a:spcPct val="90000"/>
              </a:lnSpc>
              <a:spcBef>
                <a:spcPct val="0"/>
              </a:spcBef>
              <a:spcAft>
                <a:spcPct val="35000"/>
              </a:spcAft>
            </a:pPr>
            <a:r>
              <a:rPr lang="en-US" sz="1000"/>
              <a:t>Project management to keep your design files organized</a:t>
            </a:r>
          </a:p>
        </p:txBody>
      </p:sp>
      <p:sp>
        <p:nvSpPr>
          <p:cNvPr id="8" name="TextBox 7">
            <a:extLst>
              <a:ext uri="{FF2B5EF4-FFF2-40B4-BE49-F238E27FC236}">
                <a16:creationId xmlns:a16="http://schemas.microsoft.com/office/drawing/2014/main" id="{770379E7-0747-5790-2E29-926E092200C0}"/>
              </a:ext>
            </a:extLst>
          </p:cNvPr>
          <p:cNvSpPr txBox="1"/>
          <p:nvPr/>
        </p:nvSpPr>
        <p:spPr>
          <a:xfrm>
            <a:off x="4422062" y="2893925"/>
            <a:ext cx="1779931" cy="508729"/>
          </a:xfrm>
          <a:prstGeom prst="rect">
            <a:avLst/>
          </a:prstGeom>
          <a:noFill/>
        </p:spPr>
        <p:txBody>
          <a:bodyPr wrap="square">
            <a:spAutoFit/>
          </a:bodyPr>
          <a:lstStyle/>
          <a:p>
            <a:pPr defTabSz="1022350">
              <a:lnSpc>
                <a:spcPct val="90000"/>
              </a:lnSpc>
              <a:spcBef>
                <a:spcPct val="0"/>
              </a:spcBef>
              <a:spcAft>
                <a:spcPct val="35000"/>
              </a:spcAft>
            </a:pPr>
            <a:r>
              <a:rPr lang="en-US" sz="1000"/>
              <a:t>Easy-to-use dashboard to run the tool flow automatically or manually</a:t>
            </a:r>
          </a:p>
        </p:txBody>
      </p:sp>
      <p:sp>
        <p:nvSpPr>
          <p:cNvPr id="9" name="TextBox 8">
            <a:extLst>
              <a:ext uri="{FF2B5EF4-FFF2-40B4-BE49-F238E27FC236}">
                <a16:creationId xmlns:a16="http://schemas.microsoft.com/office/drawing/2014/main" id="{C9FEF371-AEDC-1E69-9AB8-AB9F2198A92A}"/>
              </a:ext>
            </a:extLst>
          </p:cNvPr>
          <p:cNvSpPr txBox="1"/>
          <p:nvPr/>
        </p:nvSpPr>
        <p:spPr>
          <a:xfrm>
            <a:off x="7046059" y="2941893"/>
            <a:ext cx="1752428" cy="384144"/>
          </a:xfrm>
          <a:prstGeom prst="rect">
            <a:avLst/>
          </a:prstGeom>
          <a:noFill/>
        </p:spPr>
        <p:txBody>
          <a:bodyPr wrap="square">
            <a:spAutoFit/>
          </a:bodyPr>
          <a:lstStyle/>
          <a:p>
            <a:pPr defTabSz="1022350">
              <a:lnSpc>
                <a:spcPct val="90000"/>
              </a:lnSpc>
              <a:spcBef>
                <a:spcPct val="0"/>
              </a:spcBef>
              <a:spcAft>
                <a:spcPct val="35000"/>
              </a:spcAft>
            </a:pPr>
            <a:r>
              <a:rPr lang="en-US" sz="1000"/>
              <a:t>Verilog HDL, </a:t>
            </a:r>
            <a:r>
              <a:rPr lang="en-US" sz="1000" err="1"/>
              <a:t>SystemVerilog</a:t>
            </a:r>
            <a:r>
              <a:rPr lang="en-US" sz="1000"/>
              <a:t>, and VHDL</a:t>
            </a:r>
          </a:p>
        </p:txBody>
      </p:sp>
      <p:sp>
        <p:nvSpPr>
          <p:cNvPr id="10" name="TextBox 9">
            <a:extLst>
              <a:ext uri="{FF2B5EF4-FFF2-40B4-BE49-F238E27FC236}">
                <a16:creationId xmlns:a16="http://schemas.microsoft.com/office/drawing/2014/main" id="{86336401-21BF-BA58-0BF8-83DFC51C7783}"/>
              </a:ext>
            </a:extLst>
          </p:cNvPr>
          <p:cNvSpPr txBox="1"/>
          <p:nvPr/>
        </p:nvSpPr>
        <p:spPr>
          <a:xfrm>
            <a:off x="9652611" y="2886316"/>
            <a:ext cx="1752428" cy="508729"/>
          </a:xfrm>
          <a:prstGeom prst="rect">
            <a:avLst/>
          </a:prstGeom>
          <a:noFill/>
        </p:spPr>
        <p:txBody>
          <a:bodyPr wrap="square">
            <a:spAutoFit/>
          </a:bodyPr>
          <a:lstStyle/>
          <a:p>
            <a:pPr defTabSz="1022350">
              <a:lnSpc>
                <a:spcPct val="90000"/>
              </a:lnSpc>
              <a:spcBef>
                <a:spcPct val="0"/>
              </a:spcBef>
              <a:spcAft>
                <a:spcPct val="35000"/>
              </a:spcAft>
            </a:pPr>
            <a:r>
              <a:rPr lang="en-US" sz="1000"/>
              <a:t>Constrain logic and assign pins to blocks in the device periphery</a:t>
            </a:r>
          </a:p>
        </p:txBody>
      </p:sp>
      <p:pic>
        <p:nvPicPr>
          <p:cNvPr id="1026" name="Picture 2" descr="IP Manager icon">
            <a:extLst>
              <a:ext uri="{FF2B5EF4-FFF2-40B4-BE49-F238E27FC236}">
                <a16:creationId xmlns:a16="http://schemas.microsoft.com/office/drawing/2014/main" id="{1EC8F049-1367-8AAF-822C-78D583A8A1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2564" y="3598455"/>
            <a:ext cx="560258" cy="56025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7CA0517-FC69-6EFA-3EAC-CB96E77B9622}"/>
              </a:ext>
            </a:extLst>
          </p:cNvPr>
          <p:cNvSpPr txBox="1"/>
          <p:nvPr/>
        </p:nvSpPr>
        <p:spPr>
          <a:xfrm>
            <a:off x="1785628" y="3746065"/>
            <a:ext cx="1752428" cy="384144"/>
          </a:xfrm>
          <a:prstGeom prst="rect">
            <a:avLst/>
          </a:prstGeom>
          <a:noFill/>
        </p:spPr>
        <p:txBody>
          <a:bodyPr wrap="square">
            <a:spAutoFit/>
          </a:bodyPr>
          <a:lstStyle/>
          <a:p>
            <a:pPr defTabSz="1022350">
              <a:lnSpc>
                <a:spcPct val="90000"/>
              </a:lnSpc>
              <a:spcBef>
                <a:spcPct val="0"/>
              </a:spcBef>
              <a:spcAft>
                <a:spcPct val="35000"/>
              </a:spcAft>
            </a:pPr>
            <a:r>
              <a:rPr lang="en-US" sz="1000"/>
              <a:t>Configure and add building blocks to your project</a:t>
            </a:r>
          </a:p>
        </p:txBody>
      </p:sp>
      <p:pic>
        <p:nvPicPr>
          <p:cNvPr id="1028" name="Picture 4" descr="Floorplan Viewer icon">
            <a:extLst>
              <a:ext uri="{FF2B5EF4-FFF2-40B4-BE49-F238E27FC236}">
                <a16:creationId xmlns:a16="http://schemas.microsoft.com/office/drawing/2014/main" id="{A0694DB3-46BA-93A4-5996-00958C90F3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87693" y="3621225"/>
            <a:ext cx="569501" cy="56950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602253F-A8B6-78BB-674E-E2F43AA00F78}"/>
              </a:ext>
            </a:extLst>
          </p:cNvPr>
          <p:cNvSpPr txBox="1"/>
          <p:nvPr/>
        </p:nvSpPr>
        <p:spPr>
          <a:xfrm>
            <a:off x="4441093" y="3746065"/>
            <a:ext cx="1670978" cy="508729"/>
          </a:xfrm>
          <a:prstGeom prst="rect">
            <a:avLst/>
          </a:prstGeom>
          <a:noFill/>
        </p:spPr>
        <p:txBody>
          <a:bodyPr wrap="square">
            <a:spAutoFit/>
          </a:bodyPr>
          <a:lstStyle/>
          <a:p>
            <a:pPr defTabSz="1022350">
              <a:lnSpc>
                <a:spcPct val="90000"/>
              </a:lnSpc>
              <a:spcBef>
                <a:spcPct val="0"/>
              </a:spcBef>
              <a:spcAft>
                <a:spcPct val="35000"/>
              </a:spcAft>
            </a:pPr>
            <a:r>
              <a:rPr lang="en-US" sz="1000"/>
              <a:t>Browse through your design's logic and routing placement</a:t>
            </a:r>
          </a:p>
        </p:txBody>
      </p:sp>
      <p:pic>
        <p:nvPicPr>
          <p:cNvPr id="1030" name="Picture 6" descr="Netlist Viewer icon">
            <a:extLst>
              <a:ext uri="{FF2B5EF4-FFF2-40B4-BE49-F238E27FC236}">
                <a16:creationId xmlns:a16="http://schemas.microsoft.com/office/drawing/2014/main" id="{4C6B86AE-BEEC-1611-114A-BC38A06258B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40890" y="3605905"/>
            <a:ext cx="569501" cy="56950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BC67E81-1020-1FBE-211A-136829AAE010}"/>
              </a:ext>
            </a:extLst>
          </p:cNvPr>
          <p:cNvSpPr txBox="1"/>
          <p:nvPr/>
        </p:nvSpPr>
        <p:spPr>
          <a:xfrm>
            <a:off x="7067579" y="3790651"/>
            <a:ext cx="1670978" cy="384144"/>
          </a:xfrm>
          <a:prstGeom prst="rect">
            <a:avLst/>
          </a:prstGeom>
          <a:noFill/>
        </p:spPr>
        <p:txBody>
          <a:bodyPr wrap="square">
            <a:spAutoFit/>
          </a:bodyPr>
          <a:lstStyle/>
          <a:p>
            <a:pPr defTabSz="1022350">
              <a:lnSpc>
                <a:spcPct val="90000"/>
              </a:lnSpc>
              <a:spcBef>
                <a:spcPct val="0"/>
              </a:spcBef>
              <a:spcAft>
                <a:spcPct val="35000"/>
              </a:spcAft>
            </a:pPr>
            <a:r>
              <a:rPr lang="en-US" sz="1000"/>
              <a:t>Displays and analyzes your design's netlist</a:t>
            </a:r>
          </a:p>
        </p:txBody>
      </p:sp>
      <p:pic>
        <p:nvPicPr>
          <p:cNvPr id="1032" name="Picture 8" descr="Timing Browser icon">
            <a:extLst>
              <a:ext uri="{FF2B5EF4-FFF2-40B4-BE49-F238E27FC236}">
                <a16:creationId xmlns:a16="http://schemas.microsoft.com/office/drawing/2014/main" id="{0FE0F633-8AD0-C25D-4CE9-9474AC71FE0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96161" y="3609031"/>
            <a:ext cx="581695" cy="58169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3B17723-69C5-F4CA-946F-BECD380662DB}"/>
              </a:ext>
            </a:extLst>
          </p:cNvPr>
          <p:cNvSpPr txBox="1"/>
          <p:nvPr/>
        </p:nvSpPr>
        <p:spPr>
          <a:xfrm>
            <a:off x="9635043" y="3738611"/>
            <a:ext cx="1697176" cy="370230"/>
          </a:xfrm>
          <a:prstGeom prst="rect">
            <a:avLst/>
          </a:prstGeom>
          <a:noFill/>
        </p:spPr>
        <p:txBody>
          <a:bodyPr wrap="square">
            <a:spAutoFit/>
          </a:bodyPr>
          <a:lstStyle/>
          <a:p>
            <a:pPr defTabSz="1022350">
              <a:lnSpc>
                <a:spcPct val="90000"/>
              </a:lnSpc>
              <a:spcBef>
                <a:spcPct val="0"/>
              </a:spcBef>
              <a:spcAft>
                <a:spcPct val="35000"/>
              </a:spcAft>
            </a:pPr>
            <a:r>
              <a:rPr lang="en-US" sz="1000"/>
              <a:t>Browse timing and perform static timing analysis</a:t>
            </a:r>
          </a:p>
        </p:txBody>
      </p:sp>
      <p:pic>
        <p:nvPicPr>
          <p:cNvPr id="1034" name="Picture 10" descr="Simulation icon">
            <a:extLst>
              <a:ext uri="{FF2B5EF4-FFF2-40B4-BE49-F238E27FC236}">
                <a16:creationId xmlns:a16="http://schemas.microsoft.com/office/drawing/2014/main" id="{0B037A90-ECCC-5B26-A507-31B1E96B7B3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3573" y="4430765"/>
            <a:ext cx="593912" cy="59391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7B8DADA-8A30-6D6C-4AFE-404A3387873D}"/>
              </a:ext>
            </a:extLst>
          </p:cNvPr>
          <p:cNvSpPr txBox="1"/>
          <p:nvPr/>
        </p:nvSpPr>
        <p:spPr>
          <a:xfrm>
            <a:off x="1781935" y="4596725"/>
            <a:ext cx="1835292" cy="508729"/>
          </a:xfrm>
          <a:prstGeom prst="rect">
            <a:avLst/>
          </a:prstGeom>
          <a:noFill/>
        </p:spPr>
        <p:txBody>
          <a:bodyPr wrap="square">
            <a:spAutoFit/>
          </a:bodyPr>
          <a:lstStyle/>
          <a:p>
            <a:pPr defTabSz="1022350">
              <a:lnSpc>
                <a:spcPct val="90000"/>
              </a:lnSpc>
              <a:spcBef>
                <a:spcPct val="0"/>
              </a:spcBef>
              <a:spcAft>
                <a:spcPct val="35000"/>
              </a:spcAft>
            </a:pPr>
            <a:r>
              <a:rPr lang="en-US" sz="1000"/>
              <a:t>Supports simulation flows using the </a:t>
            </a:r>
            <a:r>
              <a:rPr lang="en-US" sz="1000" err="1"/>
              <a:t>ModelSim</a:t>
            </a:r>
            <a:r>
              <a:rPr lang="en-US" sz="1000"/>
              <a:t>, </a:t>
            </a:r>
            <a:r>
              <a:rPr lang="en-US" sz="1000" err="1"/>
              <a:t>NCSim</a:t>
            </a:r>
            <a:r>
              <a:rPr lang="en-US" sz="1000"/>
              <a:t>, or free </a:t>
            </a:r>
            <a:r>
              <a:rPr lang="en-US" sz="1000" err="1"/>
              <a:t>iVerilog</a:t>
            </a:r>
            <a:r>
              <a:rPr lang="en-US" sz="1000"/>
              <a:t> simulators</a:t>
            </a:r>
          </a:p>
        </p:txBody>
      </p:sp>
      <p:sp>
        <p:nvSpPr>
          <p:cNvPr id="16" name="TextBox 15">
            <a:extLst>
              <a:ext uri="{FF2B5EF4-FFF2-40B4-BE49-F238E27FC236}">
                <a16:creationId xmlns:a16="http://schemas.microsoft.com/office/drawing/2014/main" id="{71521EF6-95E1-208F-EAA5-6B85C113F9C2}"/>
              </a:ext>
            </a:extLst>
          </p:cNvPr>
          <p:cNvSpPr txBox="1"/>
          <p:nvPr/>
        </p:nvSpPr>
        <p:spPr>
          <a:xfrm>
            <a:off x="4441093" y="4709592"/>
            <a:ext cx="1752428" cy="370230"/>
          </a:xfrm>
          <a:prstGeom prst="rect">
            <a:avLst/>
          </a:prstGeom>
          <a:noFill/>
        </p:spPr>
        <p:txBody>
          <a:bodyPr wrap="square">
            <a:spAutoFit/>
          </a:bodyPr>
          <a:lstStyle/>
          <a:p>
            <a:pPr defTabSz="1022350">
              <a:lnSpc>
                <a:spcPct val="90000"/>
              </a:lnSpc>
              <a:spcBef>
                <a:spcPct val="0"/>
              </a:spcBef>
              <a:spcAft>
                <a:spcPct val="35000"/>
              </a:spcAft>
            </a:pPr>
            <a:r>
              <a:rPr lang="en-US" sz="1000"/>
              <a:t>Update initial BRAM without performing a full compile</a:t>
            </a:r>
          </a:p>
        </p:txBody>
      </p:sp>
      <p:sp>
        <p:nvSpPr>
          <p:cNvPr id="17" name="TextBox 16">
            <a:extLst>
              <a:ext uri="{FF2B5EF4-FFF2-40B4-BE49-F238E27FC236}">
                <a16:creationId xmlns:a16="http://schemas.microsoft.com/office/drawing/2014/main" id="{E01F9E3F-71E6-8D29-EAEB-543F5F75C887}"/>
              </a:ext>
            </a:extLst>
          </p:cNvPr>
          <p:cNvSpPr txBox="1"/>
          <p:nvPr/>
        </p:nvSpPr>
        <p:spPr>
          <a:xfrm>
            <a:off x="7054767" y="4589214"/>
            <a:ext cx="1752428" cy="384144"/>
          </a:xfrm>
          <a:prstGeom prst="rect">
            <a:avLst/>
          </a:prstGeom>
          <a:noFill/>
        </p:spPr>
        <p:txBody>
          <a:bodyPr wrap="square">
            <a:spAutoFit/>
          </a:bodyPr>
          <a:lstStyle/>
          <a:p>
            <a:pPr defTabSz="1022350">
              <a:lnSpc>
                <a:spcPct val="90000"/>
              </a:lnSpc>
              <a:spcBef>
                <a:spcPct val="0"/>
              </a:spcBef>
              <a:spcAft>
                <a:spcPct val="35000"/>
              </a:spcAft>
            </a:pPr>
            <a:r>
              <a:rPr lang="en-US" sz="1000"/>
              <a:t>Use scripts to build your design's interface</a:t>
            </a:r>
          </a:p>
        </p:txBody>
      </p:sp>
      <p:pic>
        <p:nvPicPr>
          <p:cNvPr id="1036" name="Picture 12" descr="BRAM Updater icon">
            <a:extLst>
              <a:ext uri="{FF2B5EF4-FFF2-40B4-BE49-F238E27FC236}">
                <a16:creationId xmlns:a16="http://schemas.microsoft.com/office/drawing/2014/main" id="{A9AA0CF0-5461-B671-6E8C-1CA2286C7D4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58020" y="4419788"/>
            <a:ext cx="628845" cy="60488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ython icon">
            <a:extLst>
              <a:ext uri="{FF2B5EF4-FFF2-40B4-BE49-F238E27FC236}">
                <a16:creationId xmlns:a16="http://schemas.microsoft.com/office/drawing/2014/main" id="{31981242-57A4-5ED4-9AC5-211B17F8A71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31973" y="4392050"/>
            <a:ext cx="519688" cy="67559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0B8D2A0-1D46-8040-3622-A352B66CD7BC}"/>
              </a:ext>
            </a:extLst>
          </p:cNvPr>
          <p:cNvSpPr txBox="1"/>
          <p:nvPr/>
        </p:nvSpPr>
        <p:spPr>
          <a:xfrm>
            <a:off x="9652611" y="4566965"/>
            <a:ext cx="1752428" cy="508729"/>
          </a:xfrm>
          <a:prstGeom prst="rect">
            <a:avLst/>
          </a:prstGeom>
          <a:noFill/>
        </p:spPr>
        <p:txBody>
          <a:bodyPr wrap="square">
            <a:spAutoFit/>
          </a:bodyPr>
          <a:lstStyle/>
          <a:p>
            <a:pPr defTabSz="1022350">
              <a:lnSpc>
                <a:spcPct val="90000"/>
              </a:lnSpc>
              <a:spcBef>
                <a:spcPct val="0"/>
              </a:spcBef>
              <a:spcAft>
                <a:spcPct val="35000"/>
              </a:spcAft>
            </a:pPr>
            <a:r>
              <a:rPr lang="en-US" sz="1000"/>
              <a:t>Assign logic to package pins and view the pinout graphically</a:t>
            </a:r>
          </a:p>
        </p:txBody>
      </p:sp>
      <p:pic>
        <p:nvPicPr>
          <p:cNvPr id="1040" name="Picture 16" descr="Package Planner icon">
            <a:extLst>
              <a:ext uri="{FF2B5EF4-FFF2-40B4-BE49-F238E27FC236}">
                <a16:creationId xmlns:a16="http://schemas.microsoft.com/office/drawing/2014/main" id="{E3B3E40D-26FF-509A-4A04-5B21405B8BA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52438" y="4419788"/>
            <a:ext cx="565359" cy="56535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ardware Debugger icon">
            <a:extLst>
              <a:ext uri="{FF2B5EF4-FFF2-40B4-BE49-F238E27FC236}">
                <a16:creationId xmlns:a16="http://schemas.microsoft.com/office/drawing/2014/main" id="{84B578AD-68C4-06B0-9191-56622CFBA45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05583" y="5305222"/>
            <a:ext cx="574220" cy="57421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rogrammer icon">
            <a:extLst>
              <a:ext uri="{FF2B5EF4-FFF2-40B4-BE49-F238E27FC236}">
                <a16:creationId xmlns:a16="http://schemas.microsoft.com/office/drawing/2014/main" id="{C1D1EBDD-24DF-2663-43EF-74A2D8682B4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01148" y="5252555"/>
            <a:ext cx="639945" cy="63994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JTAG SVF Player icon">
            <a:extLst>
              <a:ext uri="{FF2B5EF4-FFF2-40B4-BE49-F238E27FC236}">
                <a16:creationId xmlns:a16="http://schemas.microsoft.com/office/drawing/2014/main" id="{F211CDC6-EA00-DA7D-E3EF-FE95F5AF275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415967" y="5290084"/>
            <a:ext cx="584483" cy="584483"/>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Bitstream Authentican and Encryption icon">
            <a:extLst>
              <a:ext uri="{FF2B5EF4-FFF2-40B4-BE49-F238E27FC236}">
                <a16:creationId xmlns:a16="http://schemas.microsoft.com/office/drawing/2014/main" id="{0ECFA7CC-262B-3469-E5B9-C13A76C3F64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96161" y="5305222"/>
            <a:ext cx="584483" cy="57345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9C935D5-6024-B12F-F174-EE81F47F58C8}"/>
              </a:ext>
            </a:extLst>
          </p:cNvPr>
          <p:cNvSpPr txBox="1"/>
          <p:nvPr/>
        </p:nvSpPr>
        <p:spPr>
          <a:xfrm>
            <a:off x="1760580" y="5458220"/>
            <a:ext cx="1849215" cy="508729"/>
          </a:xfrm>
          <a:prstGeom prst="rect">
            <a:avLst/>
          </a:prstGeom>
          <a:noFill/>
        </p:spPr>
        <p:txBody>
          <a:bodyPr wrap="square">
            <a:spAutoFit/>
          </a:bodyPr>
          <a:lstStyle/>
          <a:p>
            <a:pPr defTabSz="1022350">
              <a:lnSpc>
                <a:spcPct val="90000"/>
              </a:lnSpc>
              <a:spcBef>
                <a:spcPct val="0"/>
              </a:spcBef>
              <a:spcAft>
                <a:spcPct val="35000"/>
              </a:spcAft>
            </a:pPr>
            <a:r>
              <a:rPr lang="en-US" sz="1000"/>
              <a:t>Integrated hardware Debugger with Logic Analyzer and Virtual I/O debug cores</a:t>
            </a:r>
          </a:p>
        </p:txBody>
      </p:sp>
      <p:sp>
        <p:nvSpPr>
          <p:cNvPr id="20" name="TextBox 19">
            <a:extLst>
              <a:ext uri="{FF2B5EF4-FFF2-40B4-BE49-F238E27FC236}">
                <a16:creationId xmlns:a16="http://schemas.microsoft.com/office/drawing/2014/main" id="{612A74F7-57E5-3A87-5E0E-B2AAB1BB2148}"/>
              </a:ext>
            </a:extLst>
          </p:cNvPr>
          <p:cNvSpPr txBox="1"/>
          <p:nvPr/>
        </p:nvSpPr>
        <p:spPr>
          <a:xfrm>
            <a:off x="4431948" y="5413142"/>
            <a:ext cx="1752428" cy="508729"/>
          </a:xfrm>
          <a:prstGeom prst="rect">
            <a:avLst/>
          </a:prstGeom>
          <a:noFill/>
        </p:spPr>
        <p:txBody>
          <a:bodyPr wrap="square">
            <a:spAutoFit/>
          </a:bodyPr>
          <a:lstStyle/>
          <a:p>
            <a:pPr defTabSz="1022350">
              <a:lnSpc>
                <a:spcPct val="90000"/>
              </a:lnSpc>
              <a:spcBef>
                <a:spcPct val="0"/>
              </a:spcBef>
              <a:spcAft>
                <a:spcPct val="35000"/>
              </a:spcAft>
            </a:pPr>
            <a:r>
              <a:rPr lang="en-US" sz="1000"/>
              <a:t>GUI and command-line Programmer to configure your FPGA</a:t>
            </a:r>
          </a:p>
        </p:txBody>
      </p:sp>
      <p:sp>
        <p:nvSpPr>
          <p:cNvPr id="21" name="TextBox 20">
            <a:extLst>
              <a:ext uri="{FF2B5EF4-FFF2-40B4-BE49-F238E27FC236}">
                <a16:creationId xmlns:a16="http://schemas.microsoft.com/office/drawing/2014/main" id="{7B796553-B871-97B6-EF0A-9E7ABF340E41}"/>
              </a:ext>
            </a:extLst>
          </p:cNvPr>
          <p:cNvSpPr txBox="1"/>
          <p:nvPr/>
        </p:nvSpPr>
        <p:spPr>
          <a:xfrm>
            <a:off x="7019308" y="5458220"/>
            <a:ext cx="1752428" cy="384144"/>
          </a:xfrm>
          <a:prstGeom prst="rect">
            <a:avLst/>
          </a:prstGeom>
          <a:noFill/>
        </p:spPr>
        <p:txBody>
          <a:bodyPr wrap="square">
            <a:spAutoFit/>
          </a:bodyPr>
          <a:lstStyle/>
          <a:p>
            <a:pPr defTabSz="1022350">
              <a:lnSpc>
                <a:spcPct val="90000"/>
              </a:lnSpc>
              <a:spcBef>
                <a:spcPct val="0"/>
              </a:spcBef>
              <a:spcAft>
                <a:spcPct val="35000"/>
              </a:spcAft>
            </a:pPr>
            <a:r>
              <a:rPr lang="en-US" sz="1000"/>
              <a:t>Sends JTAG command to an FPGA</a:t>
            </a:r>
          </a:p>
        </p:txBody>
      </p:sp>
      <p:sp>
        <p:nvSpPr>
          <p:cNvPr id="22" name="TextBox 21">
            <a:extLst>
              <a:ext uri="{FF2B5EF4-FFF2-40B4-BE49-F238E27FC236}">
                <a16:creationId xmlns:a16="http://schemas.microsoft.com/office/drawing/2014/main" id="{6733F909-D07D-5E48-A910-D4B9830F77F5}"/>
              </a:ext>
            </a:extLst>
          </p:cNvPr>
          <p:cNvSpPr txBox="1"/>
          <p:nvPr/>
        </p:nvSpPr>
        <p:spPr>
          <a:xfrm>
            <a:off x="9643801" y="5556902"/>
            <a:ext cx="1752428" cy="384144"/>
          </a:xfrm>
          <a:prstGeom prst="rect">
            <a:avLst/>
          </a:prstGeom>
          <a:noFill/>
        </p:spPr>
        <p:txBody>
          <a:bodyPr wrap="square">
            <a:spAutoFit/>
          </a:bodyPr>
          <a:lstStyle/>
          <a:p>
            <a:pPr defTabSz="1022350">
              <a:lnSpc>
                <a:spcPct val="90000"/>
              </a:lnSpc>
              <a:spcBef>
                <a:spcPct val="0"/>
              </a:spcBef>
              <a:spcAft>
                <a:spcPct val="35000"/>
              </a:spcAft>
            </a:pPr>
            <a:r>
              <a:rPr lang="en-US" sz="1000"/>
              <a:t>Sign and/or encrypt bitstreams</a:t>
            </a:r>
          </a:p>
        </p:txBody>
      </p:sp>
      <p:sp>
        <p:nvSpPr>
          <p:cNvPr id="27" name="TextBox 26">
            <a:extLst>
              <a:ext uri="{FF2B5EF4-FFF2-40B4-BE49-F238E27FC236}">
                <a16:creationId xmlns:a16="http://schemas.microsoft.com/office/drawing/2014/main" id="{9B21B1A6-9DAF-5165-400E-3578206D1F20}"/>
              </a:ext>
            </a:extLst>
          </p:cNvPr>
          <p:cNvSpPr txBox="1"/>
          <p:nvPr/>
        </p:nvSpPr>
        <p:spPr>
          <a:xfrm>
            <a:off x="4441093" y="2697867"/>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Dashboard</a:t>
            </a:r>
          </a:p>
        </p:txBody>
      </p:sp>
      <p:sp>
        <p:nvSpPr>
          <p:cNvPr id="28" name="TextBox 27">
            <a:extLst>
              <a:ext uri="{FF2B5EF4-FFF2-40B4-BE49-F238E27FC236}">
                <a16:creationId xmlns:a16="http://schemas.microsoft.com/office/drawing/2014/main" id="{AE7DF25D-2ECF-3312-0B2C-97909957D625}"/>
              </a:ext>
            </a:extLst>
          </p:cNvPr>
          <p:cNvSpPr txBox="1"/>
          <p:nvPr/>
        </p:nvSpPr>
        <p:spPr>
          <a:xfrm>
            <a:off x="7054977" y="2736346"/>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Language Support</a:t>
            </a:r>
          </a:p>
        </p:txBody>
      </p:sp>
      <p:sp>
        <p:nvSpPr>
          <p:cNvPr id="29" name="TextBox 28">
            <a:extLst>
              <a:ext uri="{FF2B5EF4-FFF2-40B4-BE49-F238E27FC236}">
                <a16:creationId xmlns:a16="http://schemas.microsoft.com/office/drawing/2014/main" id="{CFBAF8C9-559A-58BC-5176-BDEDB35C930F}"/>
              </a:ext>
            </a:extLst>
          </p:cNvPr>
          <p:cNvSpPr txBox="1"/>
          <p:nvPr/>
        </p:nvSpPr>
        <p:spPr>
          <a:xfrm>
            <a:off x="9652611" y="2697867"/>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Interface Designer</a:t>
            </a:r>
          </a:p>
        </p:txBody>
      </p:sp>
      <p:sp>
        <p:nvSpPr>
          <p:cNvPr id="30" name="TextBox 29">
            <a:extLst>
              <a:ext uri="{FF2B5EF4-FFF2-40B4-BE49-F238E27FC236}">
                <a16:creationId xmlns:a16="http://schemas.microsoft.com/office/drawing/2014/main" id="{18BFE338-8E06-1704-B9A8-2E56BC06E26C}"/>
              </a:ext>
            </a:extLst>
          </p:cNvPr>
          <p:cNvSpPr txBox="1"/>
          <p:nvPr/>
        </p:nvSpPr>
        <p:spPr>
          <a:xfrm>
            <a:off x="9643802" y="3544583"/>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Timing Browser</a:t>
            </a:r>
          </a:p>
        </p:txBody>
      </p:sp>
      <p:sp>
        <p:nvSpPr>
          <p:cNvPr id="31" name="TextBox 30">
            <a:extLst>
              <a:ext uri="{FF2B5EF4-FFF2-40B4-BE49-F238E27FC236}">
                <a16:creationId xmlns:a16="http://schemas.microsoft.com/office/drawing/2014/main" id="{74C6B3D2-0438-CFF1-3ADA-C3D15FBFF2BF}"/>
              </a:ext>
            </a:extLst>
          </p:cNvPr>
          <p:cNvSpPr txBox="1"/>
          <p:nvPr/>
        </p:nvSpPr>
        <p:spPr>
          <a:xfrm>
            <a:off x="7067579" y="3582430"/>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Netlist Viewer</a:t>
            </a:r>
          </a:p>
        </p:txBody>
      </p:sp>
      <p:sp>
        <p:nvSpPr>
          <p:cNvPr id="32" name="TextBox 31">
            <a:extLst>
              <a:ext uri="{FF2B5EF4-FFF2-40B4-BE49-F238E27FC236}">
                <a16:creationId xmlns:a16="http://schemas.microsoft.com/office/drawing/2014/main" id="{E898ED07-AB8D-CAA1-BD20-4F5A9E44C5EC}"/>
              </a:ext>
            </a:extLst>
          </p:cNvPr>
          <p:cNvSpPr txBox="1"/>
          <p:nvPr/>
        </p:nvSpPr>
        <p:spPr>
          <a:xfrm>
            <a:off x="4431948" y="3537175"/>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Floorplan Viewer</a:t>
            </a:r>
          </a:p>
        </p:txBody>
      </p:sp>
      <p:sp>
        <p:nvSpPr>
          <p:cNvPr id="33" name="TextBox 32">
            <a:extLst>
              <a:ext uri="{FF2B5EF4-FFF2-40B4-BE49-F238E27FC236}">
                <a16:creationId xmlns:a16="http://schemas.microsoft.com/office/drawing/2014/main" id="{6A8B90D7-0128-0A70-AF08-3222F4797227}"/>
              </a:ext>
            </a:extLst>
          </p:cNvPr>
          <p:cNvSpPr txBox="1"/>
          <p:nvPr/>
        </p:nvSpPr>
        <p:spPr>
          <a:xfrm>
            <a:off x="1796410" y="3526500"/>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IP Manager</a:t>
            </a:r>
          </a:p>
        </p:txBody>
      </p:sp>
      <p:sp>
        <p:nvSpPr>
          <p:cNvPr id="34" name="TextBox 33">
            <a:extLst>
              <a:ext uri="{FF2B5EF4-FFF2-40B4-BE49-F238E27FC236}">
                <a16:creationId xmlns:a16="http://schemas.microsoft.com/office/drawing/2014/main" id="{F7386F86-F04B-BE8F-A77C-B7C6A6FC8A9D}"/>
              </a:ext>
            </a:extLst>
          </p:cNvPr>
          <p:cNvSpPr txBox="1"/>
          <p:nvPr/>
        </p:nvSpPr>
        <p:spPr>
          <a:xfrm>
            <a:off x="4441094" y="4366068"/>
            <a:ext cx="1752428" cy="398588"/>
          </a:xfrm>
          <a:prstGeom prst="rect">
            <a:avLst/>
          </a:prstGeom>
          <a:noFill/>
        </p:spPr>
        <p:txBody>
          <a:bodyPr wrap="square">
            <a:spAutoFit/>
          </a:bodyPr>
          <a:lstStyle/>
          <a:p>
            <a:pPr defTabSz="1022350">
              <a:lnSpc>
                <a:spcPct val="90000"/>
              </a:lnSpc>
              <a:spcBef>
                <a:spcPct val="0"/>
              </a:spcBef>
            </a:pPr>
            <a:r>
              <a:rPr lang="en-US" sz="1100" b="1">
                <a:solidFill>
                  <a:srgbClr val="00769F"/>
                </a:solidFill>
              </a:rPr>
              <a:t>BRAM Initial</a:t>
            </a:r>
          </a:p>
          <a:p>
            <a:pPr defTabSz="1022350">
              <a:lnSpc>
                <a:spcPct val="90000"/>
              </a:lnSpc>
              <a:spcBef>
                <a:spcPct val="0"/>
              </a:spcBef>
            </a:pPr>
            <a:r>
              <a:rPr lang="en-US" sz="1100" b="1">
                <a:solidFill>
                  <a:srgbClr val="00769F"/>
                </a:solidFill>
              </a:rPr>
              <a:t>Content Updater</a:t>
            </a:r>
          </a:p>
        </p:txBody>
      </p:sp>
      <p:sp>
        <p:nvSpPr>
          <p:cNvPr id="35" name="TextBox 34">
            <a:extLst>
              <a:ext uri="{FF2B5EF4-FFF2-40B4-BE49-F238E27FC236}">
                <a16:creationId xmlns:a16="http://schemas.microsoft.com/office/drawing/2014/main" id="{F494D732-10CF-8577-40F9-4A810846934E}"/>
              </a:ext>
            </a:extLst>
          </p:cNvPr>
          <p:cNvSpPr txBox="1"/>
          <p:nvPr/>
        </p:nvSpPr>
        <p:spPr>
          <a:xfrm>
            <a:off x="7054387" y="4366068"/>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Python API</a:t>
            </a:r>
          </a:p>
        </p:txBody>
      </p:sp>
      <p:sp>
        <p:nvSpPr>
          <p:cNvPr id="36" name="TextBox 35">
            <a:extLst>
              <a:ext uri="{FF2B5EF4-FFF2-40B4-BE49-F238E27FC236}">
                <a16:creationId xmlns:a16="http://schemas.microsoft.com/office/drawing/2014/main" id="{CC0897B8-0DC1-831A-D677-836205791461}"/>
              </a:ext>
            </a:extLst>
          </p:cNvPr>
          <p:cNvSpPr txBox="1"/>
          <p:nvPr/>
        </p:nvSpPr>
        <p:spPr>
          <a:xfrm>
            <a:off x="9652611" y="4383965"/>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Package Planner</a:t>
            </a:r>
          </a:p>
        </p:txBody>
      </p:sp>
      <p:sp>
        <p:nvSpPr>
          <p:cNvPr id="37" name="TextBox 36">
            <a:extLst>
              <a:ext uri="{FF2B5EF4-FFF2-40B4-BE49-F238E27FC236}">
                <a16:creationId xmlns:a16="http://schemas.microsoft.com/office/drawing/2014/main" id="{A15B8B7B-9D90-0487-2E3A-06D0C083DB89}"/>
              </a:ext>
            </a:extLst>
          </p:cNvPr>
          <p:cNvSpPr txBox="1"/>
          <p:nvPr/>
        </p:nvSpPr>
        <p:spPr>
          <a:xfrm>
            <a:off x="4441093" y="5232381"/>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Programmer</a:t>
            </a:r>
          </a:p>
        </p:txBody>
      </p:sp>
      <p:sp>
        <p:nvSpPr>
          <p:cNvPr id="38" name="TextBox 37">
            <a:extLst>
              <a:ext uri="{FF2B5EF4-FFF2-40B4-BE49-F238E27FC236}">
                <a16:creationId xmlns:a16="http://schemas.microsoft.com/office/drawing/2014/main" id="{63DAD983-EA51-3C54-804F-0E3757C26552}"/>
              </a:ext>
            </a:extLst>
          </p:cNvPr>
          <p:cNvSpPr txBox="1"/>
          <p:nvPr/>
        </p:nvSpPr>
        <p:spPr>
          <a:xfrm>
            <a:off x="7028443" y="5268504"/>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JTAG SVF Player</a:t>
            </a:r>
          </a:p>
        </p:txBody>
      </p:sp>
      <p:sp>
        <p:nvSpPr>
          <p:cNvPr id="39" name="TextBox 38">
            <a:extLst>
              <a:ext uri="{FF2B5EF4-FFF2-40B4-BE49-F238E27FC236}">
                <a16:creationId xmlns:a16="http://schemas.microsoft.com/office/drawing/2014/main" id="{C3C36F9D-B009-73DE-63E2-3D0CF3B74D34}"/>
              </a:ext>
            </a:extLst>
          </p:cNvPr>
          <p:cNvSpPr txBox="1"/>
          <p:nvPr/>
        </p:nvSpPr>
        <p:spPr>
          <a:xfrm>
            <a:off x="9635044" y="5220230"/>
            <a:ext cx="1831980" cy="397994"/>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Bitstream Authentication and Encryption</a:t>
            </a:r>
          </a:p>
        </p:txBody>
      </p:sp>
      <p:sp>
        <p:nvSpPr>
          <p:cNvPr id="40" name="TextBox 39">
            <a:extLst>
              <a:ext uri="{FF2B5EF4-FFF2-40B4-BE49-F238E27FC236}">
                <a16:creationId xmlns:a16="http://schemas.microsoft.com/office/drawing/2014/main" id="{92AABFA6-7383-9B3B-600F-F02E4A92D4A0}"/>
              </a:ext>
            </a:extLst>
          </p:cNvPr>
          <p:cNvSpPr txBox="1"/>
          <p:nvPr/>
        </p:nvSpPr>
        <p:spPr>
          <a:xfrm>
            <a:off x="1776819" y="4419788"/>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Simulation</a:t>
            </a:r>
          </a:p>
        </p:txBody>
      </p:sp>
      <p:sp>
        <p:nvSpPr>
          <p:cNvPr id="42" name="TextBox 41">
            <a:extLst>
              <a:ext uri="{FF2B5EF4-FFF2-40B4-BE49-F238E27FC236}">
                <a16:creationId xmlns:a16="http://schemas.microsoft.com/office/drawing/2014/main" id="{CF794FA0-2D87-6748-3552-27CF1A21CA2A}"/>
              </a:ext>
            </a:extLst>
          </p:cNvPr>
          <p:cNvSpPr txBox="1"/>
          <p:nvPr/>
        </p:nvSpPr>
        <p:spPr>
          <a:xfrm>
            <a:off x="1784845" y="5268504"/>
            <a:ext cx="1770045" cy="245645"/>
          </a:xfrm>
          <a:prstGeom prst="rect">
            <a:avLst/>
          </a:prstGeom>
          <a:noFill/>
        </p:spPr>
        <p:txBody>
          <a:bodyPr wrap="square">
            <a:spAutoFit/>
          </a:bodyPr>
          <a:lstStyle/>
          <a:p>
            <a:pPr defTabSz="1022350">
              <a:lnSpc>
                <a:spcPct val="90000"/>
              </a:lnSpc>
              <a:spcBef>
                <a:spcPct val="0"/>
              </a:spcBef>
              <a:spcAft>
                <a:spcPct val="35000"/>
              </a:spcAft>
            </a:pPr>
            <a:r>
              <a:rPr lang="en-US" sz="1100" b="1">
                <a:solidFill>
                  <a:srgbClr val="00769F"/>
                </a:solidFill>
              </a:rPr>
              <a:t>Hardware Debugger</a:t>
            </a:r>
          </a:p>
        </p:txBody>
      </p:sp>
    </p:spTree>
    <p:extLst>
      <p:ext uri="{BB962C8B-B14F-4D97-AF65-F5344CB8AC3E}">
        <p14:creationId xmlns:p14="http://schemas.microsoft.com/office/powerpoint/2010/main" val="3565903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FC1B4-1DE4-2B4B-75FD-1A3B68E74AA3}"/>
              </a:ext>
            </a:extLst>
          </p:cNvPr>
          <p:cNvSpPr>
            <a:spLocks noGrp="1"/>
          </p:cNvSpPr>
          <p:nvPr>
            <p:ph type="title"/>
          </p:nvPr>
        </p:nvSpPr>
        <p:spPr>
          <a:xfrm>
            <a:off x="2766060" y="342266"/>
            <a:ext cx="8587739" cy="753700"/>
          </a:xfrm>
        </p:spPr>
        <p:txBody>
          <a:bodyPr/>
          <a:lstStyle/>
          <a:p>
            <a:pPr algn="l"/>
            <a:r>
              <a:rPr lang="en-US"/>
              <a:t>Scalability </a:t>
            </a:r>
            <a:endParaRPr lang="en-MY"/>
          </a:p>
        </p:txBody>
      </p:sp>
      <p:sp>
        <p:nvSpPr>
          <p:cNvPr id="3" name="Date Placeholder 2">
            <a:extLst>
              <a:ext uri="{FF2B5EF4-FFF2-40B4-BE49-F238E27FC236}">
                <a16:creationId xmlns:a16="http://schemas.microsoft.com/office/drawing/2014/main" id="{8A2EC0BC-EE85-E2D6-9F8D-2795387C5EAE}"/>
              </a:ext>
            </a:extLst>
          </p:cNvPr>
          <p:cNvSpPr>
            <a:spLocks noGrp="1"/>
          </p:cNvSpPr>
          <p:nvPr>
            <p:ph type="dt" sz="half" idx="10"/>
          </p:nvPr>
        </p:nvSpPr>
        <p:spPr/>
        <p:txBody>
          <a:bodyPr/>
          <a:lstStyle/>
          <a:p>
            <a:r>
              <a:rPr lang="en-US"/>
              <a:t>February 2026</a:t>
            </a:r>
          </a:p>
        </p:txBody>
      </p:sp>
      <p:sp>
        <p:nvSpPr>
          <p:cNvPr id="4" name="Footer Placeholder 3">
            <a:extLst>
              <a:ext uri="{FF2B5EF4-FFF2-40B4-BE49-F238E27FC236}">
                <a16:creationId xmlns:a16="http://schemas.microsoft.com/office/drawing/2014/main" id="{3465873A-61EB-8224-6019-AE44CF0C0FF7}"/>
              </a:ext>
            </a:extLst>
          </p:cNvPr>
          <p:cNvSpPr>
            <a:spLocks noGrp="1"/>
          </p:cNvSpPr>
          <p:nvPr>
            <p:ph type="ftr" sz="quarter" idx="11"/>
          </p:nvPr>
        </p:nvSpPr>
        <p:spPr/>
        <p:txBody>
          <a:bodyPr/>
          <a:lstStyle/>
          <a:p>
            <a:pPr algn="r"/>
            <a:r>
              <a:rPr lang="en-US"/>
              <a:t>Copyright © Efinix, Inc.</a:t>
            </a:r>
          </a:p>
        </p:txBody>
      </p:sp>
      <p:pic>
        <p:nvPicPr>
          <p:cNvPr id="5" name="Picture 4" descr="A blue and white striped background&#10;&#10;Description automatically generated with medium confidence">
            <a:extLst>
              <a:ext uri="{FF2B5EF4-FFF2-40B4-BE49-F238E27FC236}">
                <a16:creationId xmlns:a16="http://schemas.microsoft.com/office/drawing/2014/main" id="{8B3A4B6B-D5C8-08AA-058B-046C1478D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0844" y="1095965"/>
            <a:ext cx="9628724" cy="5077785"/>
          </a:xfrm>
          <a:prstGeom prst="rect">
            <a:avLst/>
          </a:prstGeom>
        </p:spPr>
      </p:pic>
    </p:spTree>
    <p:extLst>
      <p:ext uri="{BB962C8B-B14F-4D97-AF65-F5344CB8AC3E}">
        <p14:creationId xmlns:p14="http://schemas.microsoft.com/office/powerpoint/2010/main" val="1473313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D6063A-0DC5-4915-1D9E-097610F4D880}"/>
              </a:ext>
            </a:extLst>
          </p:cNvPr>
          <p:cNvSpPr>
            <a:spLocks noGrp="1"/>
          </p:cNvSpPr>
          <p:nvPr>
            <p:ph type="ctrTitle"/>
          </p:nvPr>
        </p:nvSpPr>
        <p:spPr/>
        <p:txBody>
          <a:bodyPr/>
          <a:lstStyle/>
          <a:p>
            <a:r>
              <a:rPr lang="en-US"/>
              <a:t>Company Overview</a:t>
            </a:r>
          </a:p>
        </p:txBody>
      </p:sp>
      <p:sp>
        <p:nvSpPr>
          <p:cNvPr id="3" name="Date Placeholder 2">
            <a:extLst>
              <a:ext uri="{FF2B5EF4-FFF2-40B4-BE49-F238E27FC236}">
                <a16:creationId xmlns:a16="http://schemas.microsoft.com/office/drawing/2014/main" id="{CE57E32A-26D6-61BD-8022-106439E23042}"/>
              </a:ext>
            </a:extLst>
          </p:cNvPr>
          <p:cNvSpPr>
            <a:spLocks noGrp="1"/>
          </p:cNvSpPr>
          <p:nvPr>
            <p:ph type="dt" sz="half" idx="10"/>
          </p:nvPr>
        </p:nvSpPr>
        <p:spPr>
          <a:prstGeom prst="rect">
            <a:avLst/>
          </a:prstGeom>
        </p:spPr>
        <p:txBody>
          <a:bodyPr/>
          <a:lstStyle/>
          <a:p>
            <a:r>
              <a:rPr lang="en-US" sz="1100">
                <a:solidFill>
                  <a:schemeClr val="tx1">
                    <a:lumMod val="50000"/>
                    <a:lumOff val="50000"/>
                  </a:schemeClr>
                </a:solidFill>
              </a:rPr>
              <a:t>February 2026</a:t>
            </a:r>
          </a:p>
        </p:txBody>
      </p:sp>
      <p:sp>
        <p:nvSpPr>
          <p:cNvPr id="4" name="Footer Placeholder 3">
            <a:extLst>
              <a:ext uri="{FF2B5EF4-FFF2-40B4-BE49-F238E27FC236}">
                <a16:creationId xmlns:a16="http://schemas.microsoft.com/office/drawing/2014/main" id="{E8100F7D-2EC9-4579-E59F-6DAF4A126006}"/>
              </a:ext>
            </a:extLst>
          </p:cNvPr>
          <p:cNvSpPr>
            <a:spLocks noGrp="1"/>
          </p:cNvSpPr>
          <p:nvPr>
            <p:ph type="ftr" sz="quarter" idx="11"/>
          </p:nvPr>
        </p:nvSpPr>
        <p:spPr/>
        <p:txBody>
          <a:bodyPr/>
          <a:lstStyle/>
          <a:p>
            <a:pPr algn="r"/>
            <a:r>
              <a:rPr lang="en-US">
                <a:solidFill>
                  <a:srgbClr val="A6A6A6"/>
                </a:solidFill>
              </a:rPr>
              <a:t>Copyright © Efinix, Inc.</a:t>
            </a:r>
          </a:p>
        </p:txBody>
      </p:sp>
    </p:spTree>
    <p:extLst>
      <p:ext uri="{BB962C8B-B14F-4D97-AF65-F5344CB8AC3E}">
        <p14:creationId xmlns:p14="http://schemas.microsoft.com/office/powerpoint/2010/main" val="422108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3E655043-61E8-8B78-C817-E12ED9DBF518}"/>
              </a:ext>
            </a:extLst>
          </p:cNvPr>
          <p:cNvSpPr/>
          <p:nvPr/>
        </p:nvSpPr>
        <p:spPr>
          <a:xfrm>
            <a:off x="510388" y="1578542"/>
            <a:ext cx="2673990" cy="4354874"/>
          </a:xfrm>
          <a:prstGeom prst="roundRect">
            <a:avLst>
              <a:gd name="adj" fmla="val 6978"/>
            </a:avLst>
          </a:prstGeom>
          <a:solidFill>
            <a:schemeClr val="bg1"/>
          </a:solidFill>
          <a:ln w="22225" cmpd="sng">
            <a:solidFill>
              <a:srgbClr val="FF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AE6E6E4B-818F-D2B2-FC8D-19470FC34030}"/>
              </a:ext>
            </a:extLst>
          </p:cNvPr>
          <p:cNvSpPr/>
          <p:nvPr/>
        </p:nvSpPr>
        <p:spPr>
          <a:xfrm>
            <a:off x="3376402" y="1562875"/>
            <a:ext cx="2673990" cy="4354874"/>
          </a:xfrm>
          <a:prstGeom prst="roundRect">
            <a:avLst>
              <a:gd name="adj" fmla="val 6978"/>
            </a:avLst>
          </a:prstGeom>
          <a:solidFill>
            <a:schemeClr val="bg1"/>
          </a:solidFill>
          <a:ln w="22225" cmpd="sng">
            <a:solidFill>
              <a:srgbClr val="FF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5DAD8D19-202A-8ED9-6EFA-C4A555476F17}"/>
              </a:ext>
            </a:extLst>
          </p:cNvPr>
          <p:cNvSpPr/>
          <p:nvPr/>
        </p:nvSpPr>
        <p:spPr>
          <a:xfrm>
            <a:off x="6232880" y="1562875"/>
            <a:ext cx="2673990" cy="4354874"/>
          </a:xfrm>
          <a:prstGeom prst="roundRect">
            <a:avLst>
              <a:gd name="adj" fmla="val 6978"/>
            </a:avLst>
          </a:prstGeom>
          <a:solidFill>
            <a:schemeClr val="bg1"/>
          </a:solidFill>
          <a:ln w="22225" cmpd="sng">
            <a:solidFill>
              <a:srgbClr val="FF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CCE99C3D-ED20-0D80-49D5-86B639E7E10C}"/>
              </a:ext>
            </a:extLst>
          </p:cNvPr>
          <p:cNvSpPr/>
          <p:nvPr/>
        </p:nvSpPr>
        <p:spPr>
          <a:xfrm>
            <a:off x="9103362" y="1561158"/>
            <a:ext cx="2673990" cy="4356592"/>
          </a:xfrm>
          <a:prstGeom prst="roundRect">
            <a:avLst>
              <a:gd name="adj" fmla="val 6978"/>
            </a:avLst>
          </a:prstGeom>
          <a:solidFill>
            <a:schemeClr val="bg1"/>
          </a:solidFill>
          <a:ln w="22225" cmpd="sng">
            <a:solidFill>
              <a:srgbClr val="FF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3E0F60C7-2FD9-ACD4-0978-DACEC4D910E3}"/>
              </a:ext>
            </a:extLst>
          </p:cNvPr>
          <p:cNvSpPr/>
          <p:nvPr/>
        </p:nvSpPr>
        <p:spPr>
          <a:xfrm>
            <a:off x="510388" y="1574824"/>
            <a:ext cx="2675516" cy="767052"/>
          </a:xfrm>
          <a:prstGeom prst="roundRect">
            <a:avLst>
              <a:gd name="adj" fmla="val 20886"/>
            </a:avLst>
          </a:prstGeom>
          <a:noFill/>
          <a:ln w="22225" cmpd="sng">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solidFill>
                  <a:srgbClr val="0B76A0"/>
                </a:solidFill>
              </a:rPr>
              <a:t>Disruptive FPGA Company</a:t>
            </a:r>
          </a:p>
        </p:txBody>
      </p:sp>
      <p:sp>
        <p:nvSpPr>
          <p:cNvPr id="29" name="Rounded Rectangle 28">
            <a:extLst>
              <a:ext uri="{FF2B5EF4-FFF2-40B4-BE49-F238E27FC236}">
                <a16:creationId xmlns:a16="http://schemas.microsoft.com/office/drawing/2014/main" id="{8AEFBFF1-5559-C9FB-6E90-A9F6A80B14B4}"/>
              </a:ext>
            </a:extLst>
          </p:cNvPr>
          <p:cNvSpPr/>
          <p:nvPr/>
        </p:nvSpPr>
        <p:spPr>
          <a:xfrm>
            <a:off x="3374876" y="1561157"/>
            <a:ext cx="2675516" cy="767052"/>
          </a:xfrm>
          <a:prstGeom prst="roundRect">
            <a:avLst>
              <a:gd name="adj" fmla="val 20886"/>
            </a:avLst>
          </a:prstGeom>
          <a:noFill/>
          <a:ln w="22225" cmpd="sng">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solidFill>
                  <a:srgbClr val="0B76A0"/>
                </a:solidFill>
              </a:rPr>
              <a:t>Proven FPGA</a:t>
            </a:r>
            <a:br>
              <a:rPr lang="en-US" sz="1700" b="1">
                <a:solidFill>
                  <a:srgbClr val="0B76A0"/>
                </a:solidFill>
              </a:rPr>
            </a:br>
            <a:r>
              <a:rPr lang="en-US" sz="1700" b="1">
                <a:solidFill>
                  <a:srgbClr val="0B76A0"/>
                </a:solidFill>
              </a:rPr>
              <a:t>Superiority</a:t>
            </a:r>
          </a:p>
        </p:txBody>
      </p:sp>
      <p:sp>
        <p:nvSpPr>
          <p:cNvPr id="30" name="Rounded Rectangle 29">
            <a:extLst>
              <a:ext uri="{FF2B5EF4-FFF2-40B4-BE49-F238E27FC236}">
                <a16:creationId xmlns:a16="http://schemas.microsoft.com/office/drawing/2014/main" id="{2EAA3320-9BCB-BDCB-89D2-BBB713B54171}"/>
              </a:ext>
            </a:extLst>
          </p:cNvPr>
          <p:cNvSpPr/>
          <p:nvPr/>
        </p:nvSpPr>
        <p:spPr>
          <a:xfrm>
            <a:off x="6235842" y="1566757"/>
            <a:ext cx="2675516" cy="767052"/>
          </a:xfrm>
          <a:prstGeom prst="roundRect">
            <a:avLst>
              <a:gd name="adj" fmla="val 20886"/>
            </a:avLst>
          </a:prstGeom>
          <a:noFill/>
          <a:ln w="22225" cmpd="sng">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solidFill>
                  <a:srgbClr val="0B76A0"/>
                </a:solidFill>
              </a:rPr>
              <a:t>SDK Accelerates</a:t>
            </a:r>
            <a:br>
              <a:rPr lang="en-US" sz="1700" b="1">
                <a:solidFill>
                  <a:srgbClr val="0B76A0"/>
                </a:solidFill>
              </a:rPr>
            </a:br>
            <a:r>
              <a:rPr lang="en-US" sz="1700" b="1">
                <a:solidFill>
                  <a:srgbClr val="0B76A0"/>
                </a:solidFill>
              </a:rPr>
              <a:t>Time-to-Market</a:t>
            </a:r>
          </a:p>
        </p:txBody>
      </p:sp>
      <p:sp>
        <p:nvSpPr>
          <p:cNvPr id="31" name="Rounded Rectangle 30">
            <a:extLst>
              <a:ext uri="{FF2B5EF4-FFF2-40B4-BE49-F238E27FC236}">
                <a16:creationId xmlns:a16="http://schemas.microsoft.com/office/drawing/2014/main" id="{EDF57CF9-09C5-1414-BB5E-E80D5B9EE8E9}"/>
              </a:ext>
            </a:extLst>
          </p:cNvPr>
          <p:cNvSpPr/>
          <p:nvPr/>
        </p:nvSpPr>
        <p:spPr>
          <a:xfrm>
            <a:off x="9101836" y="1578149"/>
            <a:ext cx="2675516" cy="767052"/>
          </a:xfrm>
          <a:prstGeom prst="roundRect">
            <a:avLst>
              <a:gd name="adj" fmla="val 20886"/>
            </a:avLst>
          </a:prstGeom>
          <a:noFill/>
          <a:ln w="22225" cmpd="sng">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solidFill>
                  <a:srgbClr val="0B76A0"/>
                </a:solidFill>
              </a:rPr>
              <a:t>SoC Solutions for AI and Control Acceleration</a:t>
            </a:r>
          </a:p>
        </p:txBody>
      </p:sp>
      <p:sp>
        <p:nvSpPr>
          <p:cNvPr id="37" name="Title 36">
            <a:extLst>
              <a:ext uri="{FF2B5EF4-FFF2-40B4-BE49-F238E27FC236}">
                <a16:creationId xmlns:a16="http://schemas.microsoft.com/office/drawing/2014/main" id="{144FCFC9-7073-DCD0-6087-BBF778F9FC74}"/>
              </a:ext>
            </a:extLst>
          </p:cNvPr>
          <p:cNvSpPr>
            <a:spLocks noGrp="1"/>
          </p:cNvSpPr>
          <p:nvPr>
            <p:ph type="title"/>
          </p:nvPr>
        </p:nvSpPr>
        <p:spPr/>
        <p:txBody>
          <a:bodyPr>
            <a:normAutofit/>
          </a:bodyPr>
          <a:lstStyle/>
          <a:p>
            <a:r>
              <a:rPr lang="en-US"/>
              <a:t>At-A-Glance</a:t>
            </a:r>
          </a:p>
        </p:txBody>
      </p:sp>
      <p:sp>
        <p:nvSpPr>
          <p:cNvPr id="7" name="TextBox 6">
            <a:extLst>
              <a:ext uri="{FF2B5EF4-FFF2-40B4-BE49-F238E27FC236}">
                <a16:creationId xmlns:a16="http://schemas.microsoft.com/office/drawing/2014/main" id="{08C79571-A79A-FB5B-6137-C1A5BE5DC371}"/>
              </a:ext>
            </a:extLst>
          </p:cNvPr>
          <p:cNvSpPr txBox="1"/>
          <p:nvPr/>
        </p:nvSpPr>
        <p:spPr>
          <a:xfrm>
            <a:off x="7338997" y="2389210"/>
            <a:ext cx="1863769" cy="369332"/>
          </a:xfrm>
          <a:prstGeom prst="rect">
            <a:avLst/>
          </a:prstGeom>
          <a:noFill/>
        </p:spPr>
        <p:txBody>
          <a:bodyPr wrap="square" rtlCol="0">
            <a:spAutoFit/>
          </a:bodyPr>
          <a:lstStyle/>
          <a:p>
            <a:r>
              <a:rPr lang="en-US" err="1"/>
              <a:t>Efinity</a:t>
            </a:r>
            <a:r>
              <a:rPr lang="en-US"/>
              <a:t> SDK</a:t>
            </a:r>
          </a:p>
        </p:txBody>
      </p:sp>
      <p:sp>
        <p:nvSpPr>
          <p:cNvPr id="8" name="TextBox 7">
            <a:extLst>
              <a:ext uri="{FF2B5EF4-FFF2-40B4-BE49-F238E27FC236}">
                <a16:creationId xmlns:a16="http://schemas.microsoft.com/office/drawing/2014/main" id="{F9B42175-C543-CB78-B88F-013139E7E1FB}"/>
              </a:ext>
            </a:extLst>
          </p:cNvPr>
          <p:cNvSpPr txBox="1"/>
          <p:nvPr/>
        </p:nvSpPr>
        <p:spPr>
          <a:xfrm>
            <a:off x="9936309" y="2472845"/>
            <a:ext cx="1863769" cy="369332"/>
          </a:xfrm>
          <a:prstGeom prst="rect">
            <a:avLst/>
          </a:prstGeom>
          <a:noFill/>
        </p:spPr>
        <p:txBody>
          <a:bodyPr wrap="square" rtlCol="0">
            <a:spAutoFit/>
          </a:bodyPr>
          <a:lstStyle/>
          <a:p>
            <a:r>
              <a:rPr lang="en-US"/>
              <a:t>Sapphire SoC</a:t>
            </a:r>
          </a:p>
        </p:txBody>
      </p:sp>
      <p:sp>
        <p:nvSpPr>
          <p:cNvPr id="11" name="TextBox 10">
            <a:extLst>
              <a:ext uri="{FF2B5EF4-FFF2-40B4-BE49-F238E27FC236}">
                <a16:creationId xmlns:a16="http://schemas.microsoft.com/office/drawing/2014/main" id="{DC36DDAB-40AC-DB74-FE31-6BEBA3318EA6}"/>
              </a:ext>
            </a:extLst>
          </p:cNvPr>
          <p:cNvSpPr txBox="1"/>
          <p:nvPr/>
        </p:nvSpPr>
        <p:spPr>
          <a:xfrm>
            <a:off x="3440168" y="2853762"/>
            <a:ext cx="2610223" cy="1815882"/>
          </a:xfrm>
          <a:prstGeom prst="rect">
            <a:avLst/>
          </a:prstGeom>
          <a:noFill/>
        </p:spPr>
        <p:txBody>
          <a:bodyPr wrap="square" rtlCol="0">
            <a:spAutoFit/>
          </a:bodyPr>
          <a:lstStyle/>
          <a:p>
            <a:pPr marL="342900" indent="-342900">
              <a:buFont typeface="Arial" panose="020B0604020202020204" pitchFamily="34" charset="0"/>
              <a:buChar char="•"/>
            </a:pPr>
            <a:r>
              <a:rPr lang="en-US" sz="1600"/>
              <a:t>XLR scalability enabled 3 generations of FPGAs</a:t>
            </a:r>
          </a:p>
          <a:p>
            <a:pPr marL="342900" indent="-342900">
              <a:buFont typeface="Arial" panose="020B0604020202020204" pitchFamily="34" charset="0"/>
              <a:buChar char="•"/>
            </a:pPr>
            <a:r>
              <a:rPr lang="en-US" sz="1600"/>
              <a:t>Highest performance</a:t>
            </a:r>
          </a:p>
          <a:p>
            <a:pPr marL="342900" indent="-342900">
              <a:buFont typeface="Arial" panose="020B0604020202020204" pitchFamily="34" charset="0"/>
              <a:buChar char="•"/>
            </a:pPr>
            <a:r>
              <a:rPr lang="en-US" sz="1600"/>
              <a:t>Lowest power</a:t>
            </a:r>
          </a:p>
          <a:p>
            <a:pPr marL="342900" indent="-342900">
              <a:buFont typeface="Arial" panose="020B0604020202020204" pitchFamily="34" charset="0"/>
              <a:buChar char="•"/>
            </a:pPr>
            <a:r>
              <a:rPr lang="en-US" sz="1600"/>
              <a:t>Cost effective</a:t>
            </a:r>
          </a:p>
          <a:p>
            <a:pPr marL="342900" indent="-342900">
              <a:buFont typeface="Arial" panose="020B0604020202020204" pitchFamily="34" charset="0"/>
              <a:buChar char="•"/>
            </a:pPr>
            <a:r>
              <a:rPr lang="en-US" sz="1600" b="1"/>
              <a:t>4x more efficient* than competitors</a:t>
            </a:r>
          </a:p>
        </p:txBody>
      </p:sp>
      <p:sp>
        <p:nvSpPr>
          <p:cNvPr id="14" name="TextBox 13">
            <a:extLst>
              <a:ext uri="{FF2B5EF4-FFF2-40B4-BE49-F238E27FC236}">
                <a16:creationId xmlns:a16="http://schemas.microsoft.com/office/drawing/2014/main" id="{54C0383D-D4FF-FE2B-CBAF-F0427E4DA479}"/>
              </a:ext>
            </a:extLst>
          </p:cNvPr>
          <p:cNvSpPr txBox="1"/>
          <p:nvPr/>
        </p:nvSpPr>
        <p:spPr>
          <a:xfrm>
            <a:off x="6315995" y="2853762"/>
            <a:ext cx="2500957" cy="1569660"/>
          </a:xfrm>
          <a:prstGeom prst="rect">
            <a:avLst/>
          </a:prstGeom>
          <a:noFill/>
        </p:spPr>
        <p:txBody>
          <a:bodyPr wrap="square" rtlCol="0">
            <a:spAutoFit/>
          </a:bodyPr>
          <a:lstStyle/>
          <a:p>
            <a:pPr marL="285750" indent="-285750">
              <a:buFont typeface="Arial" panose="020B0604020202020204" pitchFamily="34" charset="0"/>
              <a:buChar char="•"/>
            </a:pPr>
            <a:r>
              <a:rPr lang="en-US" sz="1600"/>
              <a:t>Full featured Software Development Kit (SDK)</a:t>
            </a:r>
          </a:p>
          <a:p>
            <a:pPr marL="285750" indent="-285750">
              <a:buFont typeface="Arial" panose="020B0604020202020204" pitchFamily="34" charset="0"/>
              <a:buChar char="•"/>
            </a:pPr>
            <a:r>
              <a:rPr lang="en-US" sz="1600"/>
              <a:t>Rapid RTL-to-bitstream design flow</a:t>
            </a:r>
          </a:p>
          <a:p>
            <a:pPr marL="285750" indent="-285750">
              <a:buFont typeface="Arial" panose="020B0604020202020204" pitchFamily="34" charset="0"/>
              <a:buChar char="•"/>
            </a:pPr>
            <a:r>
              <a:rPr lang="en-US" sz="1600" b="1"/>
              <a:t>4x faster compile times</a:t>
            </a:r>
          </a:p>
        </p:txBody>
      </p:sp>
      <p:sp>
        <p:nvSpPr>
          <p:cNvPr id="16" name="TextBox 15">
            <a:extLst>
              <a:ext uri="{FF2B5EF4-FFF2-40B4-BE49-F238E27FC236}">
                <a16:creationId xmlns:a16="http://schemas.microsoft.com/office/drawing/2014/main" id="{5884674A-C9D5-6A5D-079E-829F5DB00DAA}"/>
              </a:ext>
            </a:extLst>
          </p:cNvPr>
          <p:cNvSpPr txBox="1"/>
          <p:nvPr/>
        </p:nvSpPr>
        <p:spPr>
          <a:xfrm>
            <a:off x="9135768" y="2853762"/>
            <a:ext cx="2619980" cy="1815882"/>
          </a:xfrm>
          <a:prstGeom prst="rect">
            <a:avLst/>
          </a:prstGeom>
          <a:noFill/>
        </p:spPr>
        <p:txBody>
          <a:bodyPr wrap="square" rtlCol="0">
            <a:spAutoFit/>
          </a:bodyPr>
          <a:lstStyle/>
          <a:p>
            <a:pPr marL="285750" indent="-285750">
              <a:buFont typeface="Arial" panose="020B0604020202020204" pitchFamily="34" charset="0"/>
              <a:buChar char="•"/>
            </a:pPr>
            <a:r>
              <a:rPr lang="en-US" sz="1600"/>
              <a:t>C/C++ and AI models-to-bitstream flow</a:t>
            </a:r>
          </a:p>
          <a:p>
            <a:pPr marL="285750" indent="-285750">
              <a:buFont typeface="Arial" panose="020B0604020202020204" pitchFamily="34" charset="0"/>
              <a:buChar char="•"/>
            </a:pPr>
            <a:r>
              <a:rPr lang="en-US" sz="1600"/>
              <a:t>Suite of </a:t>
            </a:r>
            <a:r>
              <a:rPr lang="en-US" sz="1600" b="1"/>
              <a:t>RISC-V </a:t>
            </a:r>
            <a:r>
              <a:rPr lang="en-US" sz="1600"/>
              <a:t>Processors</a:t>
            </a:r>
          </a:p>
          <a:p>
            <a:pPr marL="285750" indent="-285750">
              <a:buFont typeface="Arial" panose="020B0604020202020204" pitchFamily="34" charset="0"/>
              <a:buChar char="•"/>
            </a:pPr>
            <a:r>
              <a:rPr lang="en-US" sz="1600"/>
              <a:t>Soft and hard IP options</a:t>
            </a:r>
          </a:p>
          <a:p>
            <a:pPr marL="285750" indent="-285750">
              <a:buFont typeface="Arial" panose="020B0604020202020204" pitchFamily="34" charset="0"/>
              <a:buChar char="•"/>
            </a:pPr>
            <a:r>
              <a:rPr lang="en-US" sz="1600" b="1"/>
              <a:t>Extension instructions for AI acceleration</a:t>
            </a:r>
          </a:p>
        </p:txBody>
      </p:sp>
      <p:pic>
        <p:nvPicPr>
          <p:cNvPr id="19" name="Picture 18" descr="Text, logo&#10;&#10;Description automatically generated">
            <a:extLst>
              <a:ext uri="{FF2B5EF4-FFF2-40B4-BE49-F238E27FC236}">
                <a16:creationId xmlns:a16="http://schemas.microsoft.com/office/drawing/2014/main" id="{C22FB2E2-38E0-803C-C5A2-22D2B8389A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90999" y="2488471"/>
            <a:ext cx="802271" cy="301794"/>
          </a:xfrm>
          <a:prstGeom prst="rect">
            <a:avLst/>
          </a:prstGeom>
        </p:spPr>
      </p:pic>
      <p:pic>
        <p:nvPicPr>
          <p:cNvPr id="21" name="Picture 20" descr="A blue and white letters on a black background&#10;&#10;Description automatically generated">
            <a:extLst>
              <a:ext uri="{FF2B5EF4-FFF2-40B4-BE49-F238E27FC236}">
                <a16:creationId xmlns:a16="http://schemas.microsoft.com/office/drawing/2014/main" id="{095DBD59-D3DA-215F-0C1D-B3F9F1DF09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0055" y="2488471"/>
            <a:ext cx="816371" cy="259244"/>
          </a:xfrm>
          <a:prstGeom prst="rect">
            <a:avLst/>
          </a:prstGeom>
        </p:spPr>
      </p:pic>
      <p:sp>
        <p:nvSpPr>
          <p:cNvPr id="22" name="TextBox 21">
            <a:extLst>
              <a:ext uri="{FF2B5EF4-FFF2-40B4-BE49-F238E27FC236}">
                <a16:creationId xmlns:a16="http://schemas.microsoft.com/office/drawing/2014/main" id="{CE78A66F-B5C4-F4E5-07EB-605DA369D35B}"/>
              </a:ext>
            </a:extLst>
          </p:cNvPr>
          <p:cNvSpPr txBox="1"/>
          <p:nvPr/>
        </p:nvSpPr>
        <p:spPr>
          <a:xfrm>
            <a:off x="3374876" y="5204196"/>
            <a:ext cx="2669522" cy="646331"/>
          </a:xfrm>
          <a:prstGeom prst="rect">
            <a:avLst/>
          </a:prstGeom>
          <a:noFill/>
        </p:spPr>
        <p:txBody>
          <a:bodyPr wrap="square" rtlCol="0">
            <a:spAutoFit/>
          </a:bodyPr>
          <a:lstStyle/>
          <a:p>
            <a:pPr algn="ctr"/>
            <a:r>
              <a:rPr lang="en-US" b="1">
                <a:solidFill>
                  <a:schemeClr val="accent1"/>
                </a:solidFill>
                <a:latin typeface="+mj-lt"/>
              </a:rPr>
              <a:t>&gt; 50M Units</a:t>
            </a:r>
            <a:br>
              <a:rPr lang="en-US" b="1">
                <a:solidFill>
                  <a:schemeClr val="accent1"/>
                </a:solidFill>
                <a:latin typeface="+mj-lt"/>
              </a:rPr>
            </a:br>
            <a:r>
              <a:rPr lang="en-US" b="1">
                <a:solidFill>
                  <a:schemeClr val="accent1"/>
                </a:solidFill>
                <a:latin typeface="+mj-lt"/>
              </a:rPr>
              <a:t>Shipped</a:t>
            </a:r>
          </a:p>
        </p:txBody>
      </p:sp>
      <p:sp>
        <p:nvSpPr>
          <p:cNvPr id="23" name="TextBox 22">
            <a:extLst>
              <a:ext uri="{FF2B5EF4-FFF2-40B4-BE49-F238E27FC236}">
                <a16:creationId xmlns:a16="http://schemas.microsoft.com/office/drawing/2014/main" id="{FE395DC9-A5E7-65CD-266D-56FDBDFDFA9B}"/>
              </a:ext>
            </a:extLst>
          </p:cNvPr>
          <p:cNvSpPr txBox="1"/>
          <p:nvPr/>
        </p:nvSpPr>
        <p:spPr>
          <a:xfrm>
            <a:off x="6240890" y="5177195"/>
            <a:ext cx="2665980" cy="646331"/>
          </a:xfrm>
          <a:prstGeom prst="rect">
            <a:avLst/>
          </a:prstGeom>
          <a:noFill/>
        </p:spPr>
        <p:txBody>
          <a:bodyPr wrap="square" rtlCol="0">
            <a:spAutoFit/>
          </a:bodyPr>
          <a:lstStyle/>
          <a:p>
            <a:pPr algn="ctr"/>
            <a:r>
              <a:rPr lang="en-US" b="1">
                <a:solidFill>
                  <a:schemeClr val="accent1"/>
                </a:solidFill>
                <a:latin typeface="+mj-lt"/>
              </a:rPr>
              <a:t>&gt;10,000 Efinity</a:t>
            </a:r>
          </a:p>
          <a:p>
            <a:pPr algn="ctr"/>
            <a:r>
              <a:rPr lang="en-US" b="1">
                <a:solidFill>
                  <a:schemeClr val="accent1"/>
                </a:solidFill>
                <a:latin typeface="+mj-lt"/>
              </a:rPr>
              <a:t>SDK Users</a:t>
            </a:r>
          </a:p>
        </p:txBody>
      </p:sp>
      <p:sp>
        <p:nvSpPr>
          <p:cNvPr id="24" name="TextBox 23">
            <a:extLst>
              <a:ext uri="{FF2B5EF4-FFF2-40B4-BE49-F238E27FC236}">
                <a16:creationId xmlns:a16="http://schemas.microsoft.com/office/drawing/2014/main" id="{39E38DE8-F13B-A44B-B748-4A7B01F10C29}"/>
              </a:ext>
            </a:extLst>
          </p:cNvPr>
          <p:cNvSpPr txBox="1"/>
          <p:nvPr/>
        </p:nvSpPr>
        <p:spPr>
          <a:xfrm>
            <a:off x="620202" y="2853762"/>
            <a:ext cx="2517008" cy="2062103"/>
          </a:xfrm>
          <a:prstGeom prst="rect">
            <a:avLst/>
          </a:prstGeom>
          <a:noFill/>
        </p:spPr>
        <p:txBody>
          <a:bodyPr wrap="square" rtlCol="0">
            <a:spAutoFit/>
          </a:bodyPr>
          <a:lstStyle/>
          <a:p>
            <a:pPr marL="285750" indent="-285750">
              <a:buFont typeface="Arial" panose="020B0604020202020204" pitchFamily="34" charset="0"/>
              <a:buChar char="•"/>
            </a:pPr>
            <a:r>
              <a:rPr lang="en-US" sz="1600"/>
              <a:t>Founded: 2012 in Silicon Valley</a:t>
            </a:r>
          </a:p>
          <a:p>
            <a:pPr marL="285750" indent="-285750">
              <a:buFont typeface="Arial" panose="020B0604020202020204" pitchFamily="34" charset="0"/>
              <a:buChar char="•"/>
            </a:pPr>
            <a:r>
              <a:rPr lang="en-US" sz="1600"/>
              <a:t>Employees: 200+</a:t>
            </a:r>
          </a:p>
          <a:p>
            <a:pPr marL="285750" indent="-285750">
              <a:buFont typeface="Arial" panose="020B0604020202020204" pitchFamily="34" charset="0"/>
              <a:buChar char="•"/>
            </a:pPr>
            <a:r>
              <a:rPr lang="en-US" sz="1600"/>
              <a:t>Global Footprint</a:t>
            </a:r>
          </a:p>
          <a:p>
            <a:pPr marL="285750" indent="-285750">
              <a:buFont typeface="Arial" panose="020B0604020202020204" pitchFamily="34" charset="0"/>
              <a:buChar char="•"/>
            </a:pPr>
            <a:r>
              <a:rPr lang="en-US" sz="1600"/>
              <a:t>Diversified customer base</a:t>
            </a:r>
          </a:p>
          <a:p>
            <a:pPr marL="285750" indent="-285750">
              <a:buFont typeface="Arial" panose="020B0604020202020204" pitchFamily="34" charset="0"/>
              <a:buChar char="•"/>
            </a:pPr>
            <a:r>
              <a:rPr lang="en-US" sz="1600"/>
              <a:t>TAM: $25B by 2033</a:t>
            </a:r>
          </a:p>
          <a:p>
            <a:pPr marL="285750" indent="-285750">
              <a:buFont typeface="Arial" panose="020B0604020202020204" pitchFamily="34" charset="0"/>
              <a:buChar char="•"/>
            </a:pPr>
            <a:r>
              <a:rPr lang="en-US" sz="1600" b="1"/>
              <a:t>2025E Revenue: $77M</a:t>
            </a:r>
          </a:p>
        </p:txBody>
      </p:sp>
      <p:sp>
        <p:nvSpPr>
          <p:cNvPr id="25" name="TextBox 24">
            <a:extLst>
              <a:ext uri="{FF2B5EF4-FFF2-40B4-BE49-F238E27FC236}">
                <a16:creationId xmlns:a16="http://schemas.microsoft.com/office/drawing/2014/main" id="{1476306B-B01A-8F8E-E22D-4FFEB4E24B58}"/>
              </a:ext>
            </a:extLst>
          </p:cNvPr>
          <p:cNvSpPr txBox="1"/>
          <p:nvPr/>
        </p:nvSpPr>
        <p:spPr>
          <a:xfrm>
            <a:off x="477597" y="5177195"/>
            <a:ext cx="2708308" cy="646331"/>
          </a:xfrm>
          <a:prstGeom prst="rect">
            <a:avLst/>
          </a:prstGeom>
          <a:noFill/>
        </p:spPr>
        <p:txBody>
          <a:bodyPr wrap="square" rtlCol="0">
            <a:spAutoFit/>
          </a:bodyPr>
          <a:lstStyle/>
          <a:p>
            <a:pPr algn="ctr"/>
            <a:r>
              <a:rPr lang="en-US" b="1">
                <a:solidFill>
                  <a:schemeClr val="accent1"/>
                </a:solidFill>
                <a:latin typeface="+mj-lt"/>
              </a:rPr>
              <a:t>&gt;1,500 Customers Worldwide</a:t>
            </a:r>
          </a:p>
        </p:txBody>
      </p:sp>
      <p:sp>
        <p:nvSpPr>
          <p:cNvPr id="32" name="TextBox 31">
            <a:extLst>
              <a:ext uri="{FF2B5EF4-FFF2-40B4-BE49-F238E27FC236}">
                <a16:creationId xmlns:a16="http://schemas.microsoft.com/office/drawing/2014/main" id="{91DD7481-C51A-0067-F7C8-635A3F964DBD}"/>
              </a:ext>
            </a:extLst>
          </p:cNvPr>
          <p:cNvSpPr txBox="1"/>
          <p:nvPr/>
        </p:nvSpPr>
        <p:spPr>
          <a:xfrm>
            <a:off x="7019534" y="6057045"/>
            <a:ext cx="5001690" cy="261610"/>
          </a:xfrm>
          <a:prstGeom prst="rect">
            <a:avLst/>
          </a:prstGeom>
          <a:noFill/>
        </p:spPr>
        <p:txBody>
          <a:bodyPr wrap="none" rtlCol="0">
            <a:spAutoFit/>
          </a:bodyPr>
          <a:lstStyle/>
          <a:p>
            <a:r>
              <a:rPr lang="en-US" sz="1100"/>
              <a:t>* Measured by effective logic per watt per mm</a:t>
            </a:r>
            <a:r>
              <a:rPr lang="en-US" sz="1100" baseline="30000"/>
              <a:t>2</a:t>
            </a:r>
            <a:r>
              <a:rPr lang="en-US" sz="1100"/>
              <a:t> for similar process technologies</a:t>
            </a:r>
          </a:p>
        </p:txBody>
      </p:sp>
      <p:pic>
        <p:nvPicPr>
          <p:cNvPr id="33" name="Picture 32" descr="A logo of two dragons&#10;&#10;AI-generated content may be incorrect.">
            <a:extLst>
              <a:ext uri="{FF2B5EF4-FFF2-40B4-BE49-F238E27FC236}">
                <a16:creationId xmlns:a16="http://schemas.microsoft.com/office/drawing/2014/main" id="{4470C1AD-EDF4-8AC8-FE41-8C299D4B3533}"/>
              </a:ext>
            </a:extLst>
          </p:cNvPr>
          <p:cNvPicPr>
            <a:picLocks noChangeAspect="1"/>
          </p:cNvPicPr>
          <p:nvPr/>
        </p:nvPicPr>
        <p:blipFill>
          <a:blip r:embed="rId5">
            <a:extLst>
              <a:ext uri="{28A0092B-C50C-407E-A947-70E740481C1C}">
                <a14:useLocalDpi xmlns:a14="http://schemas.microsoft.com/office/drawing/2010/main" val="0"/>
              </a:ext>
            </a:extLst>
          </a:blip>
          <a:srcRect b="32650"/>
          <a:stretch/>
        </p:blipFill>
        <p:spPr>
          <a:xfrm>
            <a:off x="6759351" y="2405377"/>
            <a:ext cx="520366" cy="412847"/>
          </a:xfrm>
          <a:prstGeom prst="rect">
            <a:avLst/>
          </a:prstGeom>
        </p:spPr>
      </p:pic>
      <p:pic>
        <p:nvPicPr>
          <p:cNvPr id="34" name="Picture 33" descr="A blue and yellow logo&#10;&#10;AI-generated content may be incorrect.">
            <a:extLst>
              <a:ext uri="{FF2B5EF4-FFF2-40B4-BE49-F238E27FC236}">
                <a16:creationId xmlns:a16="http://schemas.microsoft.com/office/drawing/2014/main" id="{2960D91C-F563-6AEE-2732-0F55764C60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90045" y="2488471"/>
            <a:ext cx="468989" cy="364533"/>
          </a:xfrm>
          <a:prstGeom prst="rect">
            <a:avLst/>
          </a:prstGeom>
        </p:spPr>
      </p:pic>
      <p:sp>
        <p:nvSpPr>
          <p:cNvPr id="35" name="TextBox 34">
            <a:extLst>
              <a:ext uri="{FF2B5EF4-FFF2-40B4-BE49-F238E27FC236}">
                <a16:creationId xmlns:a16="http://schemas.microsoft.com/office/drawing/2014/main" id="{A779ADFB-6A86-1DF5-9123-78F3AF276C39}"/>
              </a:ext>
            </a:extLst>
          </p:cNvPr>
          <p:cNvSpPr txBox="1"/>
          <p:nvPr/>
        </p:nvSpPr>
        <p:spPr>
          <a:xfrm>
            <a:off x="9116145" y="5177195"/>
            <a:ext cx="2661207" cy="646331"/>
          </a:xfrm>
          <a:prstGeom prst="rect">
            <a:avLst/>
          </a:prstGeom>
          <a:noFill/>
        </p:spPr>
        <p:txBody>
          <a:bodyPr wrap="square" rtlCol="0">
            <a:spAutoFit/>
          </a:bodyPr>
          <a:lstStyle/>
          <a:p>
            <a:pPr algn="ctr"/>
            <a:r>
              <a:rPr lang="en-US" b="1">
                <a:solidFill>
                  <a:schemeClr val="accent1"/>
                </a:solidFill>
                <a:latin typeface="+mj-lt"/>
              </a:rPr>
              <a:t>&gt;10M Deployed Processors</a:t>
            </a:r>
          </a:p>
        </p:txBody>
      </p:sp>
      <p:pic>
        <p:nvPicPr>
          <p:cNvPr id="17" name="Picture 16" descr="A logo of a company&#10;&#10;AI-generated content may be incorrect.">
            <a:extLst>
              <a:ext uri="{FF2B5EF4-FFF2-40B4-BE49-F238E27FC236}">
                <a16:creationId xmlns:a16="http://schemas.microsoft.com/office/drawing/2014/main" id="{585889B2-515A-F0BC-39B0-C373D3D5F1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1657" y="2466231"/>
            <a:ext cx="698057" cy="367895"/>
          </a:xfrm>
          <a:prstGeom prst="rect">
            <a:avLst/>
          </a:prstGeom>
        </p:spPr>
      </p:pic>
      <p:pic>
        <p:nvPicPr>
          <p:cNvPr id="18" name="Picture 17" descr="A black and white logo&#10;&#10;AI-generated content may be incorrect.">
            <a:extLst>
              <a:ext uri="{FF2B5EF4-FFF2-40B4-BE49-F238E27FC236}">
                <a16:creationId xmlns:a16="http://schemas.microsoft.com/office/drawing/2014/main" id="{BFA37B2B-A79C-FA9C-83B1-22DB56EF20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0374" y="2498454"/>
            <a:ext cx="1321931" cy="235469"/>
          </a:xfrm>
          <a:prstGeom prst="rect">
            <a:avLst/>
          </a:prstGeom>
        </p:spPr>
      </p:pic>
      <p:sp>
        <p:nvSpPr>
          <p:cNvPr id="3" name="Date Placeholder 2">
            <a:extLst>
              <a:ext uri="{FF2B5EF4-FFF2-40B4-BE49-F238E27FC236}">
                <a16:creationId xmlns:a16="http://schemas.microsoft.com/office/drawing/2014/main" id="{2BBB5505-DCD5-BCBA-6FE0-6C5CEB8CE900}"/>
              </a:ext>
            </a:extLst>
          </p:cNvPr>
          <p:cNvSpPr>
            <a:spLocks noGrp="1"/>
          </p:cNvSpPr>
          <p:nvPr>
            <p:ph type="dt" sz="half" idx="10"/>
          </p:nvPr>
        </p:nvSpPr>
        <p:spPr>
          <a:xfrm>
            <a:off x="838200" y="6457952"/>
            <a:ext cx="2743200" cy="365125"/>
          </a:xfrm>
          <a:prstGeom prst="rect">
            <a:avLst/>
          </a:prstGeom>
        </p:spPr>
        <p:txBody>
          <a:bodyPr/>
          <a:lstStyle/>
          <a:p>
            <a:r>
              <a:rPr lang="en-US" sz="1100">
                <a:solidFill>
                  <a:schemeClr val="tx1">
                    <a:lumMod val="50000"/>
                    <a:lumOff val="50000"/>
                  </a:schemeClr>
                </a:solidFill>
              </a:rPr>
              <a:t>February 2026</a:t>
            </a:r>
          </a:p>
        </p:txBody>
      </p:sp>
      <p:sp>
        <p:nvSpPr>
          <p:cNvPr id="4" name="Footer Placeholder 3">
            <a:extLst>
              <a:ext uri="{FF2B5EF4-FFF2-40B4-BE49-F238E27FC236}">
                <a16:creationId xmlns:a16="http://schemas.microsoft.com/office/drawing/2014/main" id="{9BFCBC36-9B71-7842-424D-93727907BB60}"/>
              </a:ext>
            </a:extLst>
          </p:cNvPr>
          <p:cNvSpPr>
            <a:spLocks noGrp="1"/>
          </p:cNvSpPr>
          <p:nvPr>
            <p:ph type="ftr" sz="quarter" idx="11"/>
          </p:nvPr>
        </p:nvSpPr>
        <p:spPr>
          <a:xfrm>
            <a:off x="8500533" y="6457952"/>
            <a:ext cx="2853266" cy="365125"/>
          </a:xfrm>
        </p:spPr>
        <p:txBody>
          <a:bodyPr/>
          <a:lstStyle/>
          <a:p>
            <a:pPr algn="r"/>
            <a:r>
              <a:rPr lang="en-US"/>
              <a:t>Copyright © Efinix, Inc.</a:t>
            </a:r>
          </a:p>
        </p:txBody>
      </p:sp>
    </p:spTree>
    <p:extLst>
      <p:ext uri="{BB962C8B-B14F-4D97-AF65-F5344CB8AC3E}">
        <p14:creationId xmlns:p14="http://schemas.microsoft.com/office/powerpoint/2010/main" val="2733270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F28A764-48F4-417F-70DA-91DD34682460}"/>
              </a:ext>
            </a:extLst>
          </p:cNvPr>
          <p:cNvSpPr>
            <a:spLocks noGrp="1"/>
          </p:cNvSpPr>
          <p:nvPr>
            <p:ph type="title"/>
          </p:nvPr>
        </p:nvSpPr>
        <p:spPr>
          <a:xfrm>
            <a:off x="3233531" y="342266"/>
            <a:ext cx="8120267" cy="1139874"/>
          </a:xfrm>
        </p:spPr>
        <p:txBody>
          <a:bodyPr>
            <a:normAutofit/>
          </a:bodyPr>
          <a:lstStyle/>
          <a:p>
            <a:r>
              <a:rPr lang="en-US" sz="3600"/>
              <a:t>A Silicon Valley Company with an International Footprint</a:t>
            </a:r>
          </a:p>
        </p:txBody>
      </p:sp>
      <p:sp>
        <p:nvSpPr>
          <p:cNvPr id="3" name="Text Placeholder 4">
            <a:extLst>
              <a:ext uri="{FF2B5EF4-FFF2-40B4-BE49-F238E27FC236}">
                <a16:creationId xmlns:a16="http://schemas.microsoft.com/office/drawing/2014/main" id="{CE739006-A852-FC6D-442A-123B2865B9EF}"/>
              </a:ext>
            </a:extLst>
          </p:cNvPr>
          <p:cNvSpPr txBox="1">
            <a:spLocks/>
          </p:cNvSpPr>
          <p:nvPr/>
        </p:nvSpPr>
        <p:spPr>
          <a:xfrm>
            <a:off x="150019" y="2603249"/>
            <a:ext cx="2743200" cy="2793026"/>
          </a:xfrm>
          <a:prstGeom prst="rect">
            <a:avLst/>
          </a:prstGeom>
          <a:noFill/>
          <a:ln>
            <a:noFill/>
          </a:ln>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chemeClr val="bg1">
                    <a:lumMod val="8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chemeClr val="bg1">
                    <a:lumMod val="85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chemeClr val="bg1">
                    <a:lumMod val="85000"/>
                  </a:schemeClr>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1800"/>
              </a:spcBef>
            </a:pPr>
            <a:r>
              <a:rPr lang="en-US" sz="2400" b="1">
                <a:solidFill>
                  <a:srgbClr val="00769F"/>
                </a:solidFill>
                <a:latin typeface="+mj-lt"/>
              </a:rPr>
              <a:t>HQ in Cupertino, California, U.S.A.</a:t>
            </a:r>
          </a:p>
          <a:p>
            <a:pPr marL="285750" indent="-285750">
              <a:lnSpc>
                <a:spcPct val="100000"/>
              </a:lnSpc>
              <a:spcBef>
                <a:spcPts val="1800"/>
              </a:spcBef>
            </a:pPr>
            <a:r>
              <a:rPr lang="en-US" sz="2400" b="1">
                <a:solidFill>
                  <a:srgbClr val="00769F"/>
                </a:solidFill>
                <a:latin typeface="+mj-lt"/>
              </a:rPr>
              <a:t>200+ Employees Worldwide</a:t>
            </a:r>
          </a:p>
        </p:txBody>
      </p:sp>
      <p:grpSp>
        <p:nvGrpSpPr>
          <p:cNvPr id="13" name="Group 12">
            <a:extLst>
              <a:ext uri="{FF2B5EF4-FFF2-40B4-BE49-F238E27FC236}">
                <a16:creationId xmlns:a16="http://schemas.microsoft.com/office/drawing/2014/main" id="{657DA2DE-47CC-C7B3-CC32-5A8F3FC9D1EB}"/>
              </a:ext>
            </a:extLst>
          </p:cNvPr>
          <p:cNvGrpSpPr>
            <a:grpSpLocks noChangeAspect="1"/>
          </p:cNvGrpSpPr>
          <p:nvPr/>
        </p:nvGrpSpPr>
        <p:grpSpPr>
          <a:xfrm>
            <a:off x="3396559" y="1667828"/>
            <a:ext cx="8046720" cy="4065805"/>
            <a:chOff x="3968001" y="1700409"/>
            <a:chExt cx="7774516" cy="3928268"/>
          </a:xfrm>
        </p:grpSpPr>
        <p:pic>
          <p:nvPicPr>
            <p:cNvPr id="2" name="Picture 1" descr="A picture containing text, silhouette&#10;&#10;Description automatically generated">
              <a:extLst>
                <a:ext uri="{FF2B5EF4-FFF2-40B4-BE49-F238E27FC236}">
                  <a16:creationId xmlns:a16="http://schemas.microsoft.com/office/drawing/2014/main" id="{33661A3D-FD99-2CB8-E466-270EEE52A0B4}"/>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3997549" y="1700409"/>
              <a:ext cx="7744968" cy="3928268"/>
            </a:xfrm>
            <a:prstGeom prst="rect">
              <a:avLst/>
            </a:prstGeom>
          </p:spPr>
        </p:pic>
        <p:sp>
          <p:nvSpPr>
            <p:cNvPr id="5" name="Oval 4">
              <a:extLst>
                <a:ext uri="{FF2B5EF4-FFF2-40B4-BE49-F238E27FC236}">
                  <a16:creationId xmlns:a16="http://schemas.microsoft.com/office/drawing/2014/main" id="{E1B4E28F-FC10-8C34-2AFD-6A952ECDAD22}"/>
                </a:ext>
              </a:extLst>
            </p:cNvPr>
            <p:cNvSpPr/>
            <p:nvPr/>
          </p:nvSpPr>
          <p:spPr>
            <a:xfrm>
              <a:off x="4476562" y="2827131"/>
              <a:ext cx="61843" cy="61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Oval 5">
              <a:extLst>
                <a:ext uri="{FF2B5EF4-FFF2-40B4-BE49-F238E27FC236}">
                  <a16:creationId xmlns:a16="http://schemas.microsoft.com/office/drawing/2014/main" id="{CE244E5B-9FC3-18CE-9515-D5130D7324AD}"/>
                </a:ext>
              </a:extLst>
            </p:cNvPr>
            <p:cNvSpPr/>
            <p:nvPr/>
          </p:nvSpPr>
          <p:spPr>
            <a:xfrm>
              <a:off x="5572538" y="2683705"/>
              <a:ext cx="61843" cy="61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 name="Oval 10">
              <a:extLst>
                <a:ext uri="{FF2B5EF4-FFF2-40B4-BE49-F238E27FC236}">
                  <a16:creationId xmlns:a16="http://schemas.microsoft.com/office/drawing/2014/main" id="{CBCC6074-5BB9-A468-961A-B10DA13B0CE3}"/>
                </a:ext>
              </a:extLst>
            </p:cNvPr>
            <p:cNvSpPr/>
            <p:nvPr/>
          </p:nvSpPr>
          <p:spPr>
            <a:xfrm>
              <a:off x="7670801" y="2498175"/>
              <a:ext cx="61843" cy="61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5" name="Oval 24">
              <a:extLst>
                <a:ext uri="{FF2B5EF4-FFF2-40B4-BE49-F238E27FC236}">
                  <a16:creationId xmlns:a16="http://schemas.microsoft.com/office/drawing/2014/main" id="{00F6A45B-AAE0-BD07-6EEE-3AD2E5AFD823}"/>
                </a:ext>
              </a:extLst>
            </p:cNvPr>
            <p:cNvSpPr/>
            <p:nvPr/>
          </p:nvSpPr>
          <p:spPr>
            <a:xfrm>
              <a:off x="10012018" y="3836504"/>
              <a:ext cx="61843" cy="61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 name="Oval 43">
              <a:extLst>
                <a:ext uri="{FF2B5EF4-FFF2-40B4-BE49-F238E27FC236}">
                  <a16:creationId xmlns:a16="http://schemas.microsoft.com/office/drawing/2014/main" id="{424BD45C-2558-AB83-114F-E0D6B9EAAA58}"/>
                </a:ext>
              </a:extLst>
            </p:cNvPr>
            <p:cNvSpPr/>
            <p:nvPr/>
          </p:nvSpPr>
          <p:spPr>
            <a:xfrm>
              <a:off x="10827027" y="2911060"/>
              <a:ext cx="61843" cy="61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7" name="Oval 46">
              <a:extLst>
                <a:ext uri="{FF2B5EF4-FFF2-40B4-BE49-F238E27FC236}">
                  <a16:creationId xmlns:a16="http://schemas.microsoft.com/office/drawing/2014/main" id="{8A850B90-37A0-7374-CBEE-A0DE9893194A}"/>
                </a:ext>
              </a:extLst>
            </p:cNvPr>
            <p:cNvSpPr/>
            <p:nvPr/>
          </p:nvSpPr>
          <p:spPr>
            <a:xfrm>
              <a:off x="10288105" y="3290956"/>
              <a:ext cx="61843" cy="61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9" name="TextBox 48">
              <a:extLst>
                <a:ext uri="{FF2B5EF4-FFF2-40B4-BE49-F238E27FC236}">
                  <a16:creationId xmlns:a16="http://schemas.microsoft.com/office/drawing/2014/main" id="{1674B71C-BAA9-8920-9528-56DB5C8C7F0C}"/>
                </a:ext>
              </a:extLst>
            </p:cNvPr>
            <p:cNvSpPr txBox="1"/>
            <p:nvPr/>
          </p:nvSpPr>
          <p:spPr>
            <a:xfrm>
              <a:off x="3968001" y="2606834"/>
              <a:ext cx="853119" cy="276999"/>
            </a:xfrm>
            <a:prstGeom prst="rect">
              <a:avLst/>
            </a:prstGeom>
            <a:noFill/>
          </p:spPr>
          <p:txBody>
            <a:bodyPr wrap="none" rtlCol="0">
              <a:spAutoFit/>
            </a:bodyPr>
            <a:lstStyle/>
            <a:p>
              <a:r>
                <a:rPr lang="en-US" sz="1200"/>
                <a:t>Cupertino</a:t>
              </a:r>
            </a:p>
          </p:txBody>
        </p:sp>
        <p:sp>
          <p:nvSpPr>
            <p:cNvPr id="50" name="TextBox 49">
              <a:extLst>
                <a:ext uri="{FF2B5EF4-FFF2-40B4-BE49-F238E27FC236}">
                  <a16:creationId xmlns:a16="http://schemas.microsoft.com/office/drawing/2014/main" id="{06E6E51B-0B23-0041-EE83-F16AC9D5D656}"/>
                </a:ext>
              </a:extLst>
            </p:cNvPr>
            <p:cNvSpPr txBox="1"/>
            <p:nvPr/>
          </p:nvSpPr>
          <p:spPr>
            <a:xfrm>
              <a:off x="5518856" y="2533878"/>
              <a:ext cx="684033" cy="276999"/>
            </a:xfrm>
            <a:prstGeom prst="rect">
              <a:avLst/>
            </a:prstGeom>
            <a:noFill/>
          </p:spPr>
          <p:txBody>
            <a:bodyPr wrap="none" rtlCol="0">
              <a:spAutoFit/>
            </a:bodyPr>
            <a:lstStyle/>
            <a:p>
              <a:r>
                <a:rPr lang="en-US" sz="1200"/>
                <a:t>Toronto</a:t>
              </a:r>
            </a:p>
          </p:txBody>
        </p:sp>
        <p:sp>
          <p:nvSpPr>
            <p:cNvPr id="52" name="TextBox 51">
              <a:extLst>
                <a:ext uri="{FF2B5EF4-FFF2-40B4-BE49-F238E27FC236}">
                  <a16:creationId xmlns:a16="http://schemas.microsoft.com/office/drawing/2014/main" id="{60DB3BE3-B7A6-8C00-CFE9-76DEEED0E021}"/>
                </a:ext>
              </a:extLst>
            </p:cNvPr>
            <p:cNvSpPr txBox="1"/>
            <p:nvPr/>
          </p:nvSpPr>
          <p:spPr>
            <a:xfrm>
              <a:off x="7683866" y="2313795"/>
              <a:ext cx="679994" cy="276999"/>
            </a:xfrm>
            <a:prstGeom prst="rect">
              <a:avLst/>
            </a:prstGeom>
            <a:noFill/>
          </p:spPr>
          <p:txBody>
            <a:bodyPr wrap="none" rtlCol="0">
              <a:spAutoFit/>
            </a:bodyPr>
            <a:lstStyle/>
            <a:p>
              <a:r>
                <a:rPr lang="en-US" sz="1200"/>
                <a:t>Munich</a:t>
              </a:r>
            </a:p>
          </p:txBody>
        </p:sp>
        <p:sp>
          <p:nvSpPr>
            <p:cNvPr id="55" name="TextBox 54">
              <a:extLst>
                <a:ext uri="{FF2B5EF4-FFF2-40B4-BE49-F238E27FC236}">
                  <a16:creationId xmlns:a16="http://schemas.microsoft.com/office/drawing/2014/main" id="{A9F3757B-D516-7A2F-950C-A630974BA78D}"/>
                </a:ext>
              </a:extLst>
            </p:cNvPr>
            <p:cNvSpPr txBox="1"/>
            <p:nvPr/>
          </p:nvSpPr>
          <p:spPr>
            <a:xfrm>
              <a:off x="9349367" y="3762709"/>
              <a:ext cx="675826" cy="276999"/>
            </a:xfrm>
            <a:prstGeom prst="rect">
              <a:avLst/>
            </a:prstGeom>
            <a:noFill/>
          </p:spPr>
          <p:txBody>
            <a:bodyPr wrap="none" rtlCol="0">
              <a:spAutoFit/>
            </a:bodyPr>
            <a:lstStyle/>
            <a:p>
              <a:r>
                <a:rPr lang="en-US" sz="1200"/>
                <a:t>Penang</a:t>
              </a:r>
            </a:p>
          </p:txBody>
        </p:sp>
        <p:sp>
          <p:nvSpPr>
            <p:cNvPr id="56" name="TextBox 55">
              <a:extLst>
                <a:ext uri="{FF2B5EF4-FFF2-40B4-BE49-F238E27FC236}">
                  <a16:creationId xmlns:a16="http://schemas.microsoft.com/office/drawing/2014/main" id="{6A0765F6-3D71-1DCA-BC71-922CC44E1A51}"/>
                </a:ext>
              </a:extLst>
            </p:cNvPr>
            <p:cNvSpPr txBox="1"/>
            <p:nvPr/>
          </p:nvSpPr>
          <p:spPr>
            <a:xfrm>
              <a:off x="10188711" y="3319903"/>
              <a:ext cx="901529" cy="276999"/>
            </a:xfrm>
            <a:prstGeom prst="rect">
              <a:avLst/>
            </a:prstGeom>
            <a:noFill/>
          </p:spPr>
          <p:txBody>
            <a:bodyPr wrap="none" rtlCol="0">
              <a:spAutoFit/>
            </a:bodyPr>
            <a:lstStyle/>
            <a:p>
              <a:r>
                <a:rPr lang="en-US" sz="1200"/>
                <a:t>Hong Kong</a:t>
              </a:r>
            </a:p>
          </p:txBody>
        </p:sp>
        <p:sp>
          <p:nvSpPr>
            <p:cNvPr id="58" name="TextBox 57">
              <a:extLst>
                <a:ext uri="{FF2B5EF4-FFF2-40B4-BE49-F238E27FC236}">
                  <a16:creationId xmlns:a16="http://schemas.microsoft.com/office/drawing/2014/main" id="{98297E29-54BC-5585-14B1-A75F74C23BED}"/>
                </a:ext>
              </a:extLst>
            </p:cNvPr>
            <p:cNvSpPr txBox="1"/>
            <p:nvPr/>
          </p:nvSpPr>
          <p:spPr>
            <a:xfrm>
              <a:off x="10857948" y="2845116"/>
              <a:ext cx="558551" cy="276999"/>
            </a:xfrm>
            <a:prstGeom prst="rect">
              <a:avLst/>
            </a:prstGeom>
            <a:noFill/>
          </p:spPr>
          <p:txBody>
            <a:bodyPr wrap="none" rtlCol="0">
              <a:spAutoFit/>
            </a:bodyPr>
            <a:lstStyle/>
            <a:p>
              <a:r>
                <a:rPr lang="en-US" sz="1200"/>
                <a:t>Tokyo</a:t>
              </a:r>
            </a:p>
          </p:txBody>
        </p:sp>
        <p:sp>
          <p:nvSpPr>
            <p:cNvPr id="59" name="Oval 58">
              <a:extLst>
                <a:ext uri="{FF2B5EF4-FFF2-40B4-BE49-F238E27FC236}">
                  <a16:creationId xmlns:a16="http://schemas.microsoft.com/office/drawing/2014/main" id="{0571587F-092B-E291-2FE3-43A4BDB240E9}"/>
                </a:ext>
              </a:extLst>
            </p:cNvPr>
            <p:cNvSpPr/>
            <p:nvPr/>
          </p:nvSpPr>
          <p:spPr>
            <a:xfrm>
              <a:off x="10339921" y="3251332"/>
              <a:ext cx="61843" cy="61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0" name="TextBox 59">
              <a:extLst>
                <a:ext uri="{FF2B5EF4-FFF2-40B4-BE49-F238E27FC236}">
                  <a16:creationId xmlns:a16="http://schemas.microsoft.com/office/drawing/2014/main" id="{A11A02D4-E657-672B-B42A-C0CFF2CAEF52}"/>
                </a:ext>
              </a:extLst>
            </p:cNvPr>
            <p:cNvSpPr txBox="1"/>
            <p:nvPr/>
          </p:nvSpPr>
          <p:spPr>
            <a:xfrm>
              <a:off x="10373216" y="3171323"/>
              <a:ext cx="841897" cy="276999"/>
            </a:xfrm>
            <a:prstGeom prst="rect">
              <a:avLst/>
            </a:prstGeom>
            <a:noFill/>
          </p:spPr>
          <p:txBody>
            <a:bodyPr wrap="none" rtlCol="0">
              <a:spAutoFit/>
            </a:bodyPr>
            <a:lstStyle/>
            <a:p>
              <a:r>
                <a:rPr lang="en-US" sz="1200"/>
                <a:t>Shenzhen</a:t>
              </a:r>
            </a:p>
          </p:txBody>
        </p:sp>
      </p:grpSp>
      <p:sp>
        <p:nvSpPr>
          <p:cNvPr id="12" name="Footer Placeholder 11">
            <a:extLst>
              <a:ext uri="{FF2B5EF4-FFF2-40B4-BE49-F238E27FC236}">
                <a16:creationId xmlns:a16="http://schemas.microsoft.com/office/drawing/2014/main" id="{B722AFEB-94E2-881B-9A5A-832CDDFFE332}"/>
              </a:ext>
            </a:extLst>
          </p:cNvPr>
          <p:cNvSpPr>
            <a:spLocks noGrp="1"/>
          </p:cNvSpPr>
          <p:nvPr>
            <p:ph type="ftr" sz="quarter" idx="11"/>
          </p:nvPr>
        </p:nvSpPr>
        <p:spPr/>
        <p:txBody>
          <a:bodyPr/>
          <a:lstStyle/>
          <a:p>
            <a:pPr algn="r"/>
            <a:r>
              <a:rPr lang="en-US"/>
              <a:t>Copyright © Efinix, Inc.</a:t>
            </a:r>
          </a:p>
        </p:txBody>
      </p:sp>
      <p:sp>
        <p:nvSpPr>
          <p:cNvPr id="4" name="Date Placeholder 3">
            <a:extLst>
              <a:ext uri="{FF2B5EF4-FFF2-40B4-BE49-F238E27FC236}">
                <a16:creationId xmlns:a16="http://schemas.microsoft.com/office/drawing/2014/main" id="{FFD24FBE-BA6D-B589-F2A6-57DD50EFCCD7}"/>
              </a:ext>
            </a:extLst>
          </p:cNvPr>
          <p:cNvSpPr>
            <a:spLocks noGrp="1"/>
          </p:cNvSpPr>
          <p:nvPr>
            <p:ph type="dt" sz="half" idx="10"/>
          </p:nvPr>
        </p:nvSpPr>
        <p:spPr/>
        <p:txBody>
          <a:bodyPr/>
          <a:lstStyle/>
          <a:p>
            <a:r>
              <a:rPr lang="en-US"/>
              <a:t>February 2026</a:t>
            </a:r>
          </a:p>
        </p:txBody>
      </p:sp>
    </p:spTree>
    <p:extLst>
      <p:ext uri="{BB962C8B-B14F-4D97-AF65-F5344CB8AC3E}">
        <p14:creationId xmlns:p14="http://schemas.microsoft.com/office/powerpoint/2010/main" val="3327560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0931BA-CE77-8750-24CA-14C42E2A6857}"/>
              </a:ext>
            </a:extLst>
          </p:cNvPr>
          <p:cNvSpPr>
            <a:spLocks noGrp="1"/>
          </p:cNvSpPr>
          <p:nvPr>
            <p:ph type="title"/>
          </p:nvPr>
        </p:nvSpPr>
        <p:spPr/>
        <p:txBody>
          <a:bodyPr>
            <a:noAutofit/>
          </a:bodyPr>
          <a:lstStyle/>
          <a:p>
            <a:r>
              <a:rPr lang="en-US" noProof="0"/>
              <a:t>Seasoned Executive Team</a:t>
            </a:r>
            <a:endParaRPr lang="en-MY"/>
          </a:p>
        </p:txBody>
      </p:sp>
      <p:sp>
        <p:nvSpPr>
          <p:cNvPr id="20" name="Footer Placeholder 4">
            <a:extLst>
              <a:ext uri="{FF2B5EF4-FFF2-40B4-BE49-F238E27FC236}">
                <a16:creationId xmlns:a16="http://schemas.microsoft.com/office/drawing/2014/main" id="{ACAFEA4A-E36A-A3BB-C211-9AC7E9548EB0}"/>
              </a:ext>
            </a:extLst>
          </p:cNvPr>
          <p:cNvSpPr>
            <a:spLocks noGrp="1"/>
          </p:cNvSpPr>
          <p:nvPr>
            <p:ph type="ftr" sz="quarter" idx="12"/>
          </p:nvPr>
        </p:nvSpPr>
        <p:spPr/>
        <p:txBody>
          <a:bodyPr/>
          <a:lstStyle/>
          <a:p>
            <a:pPr algn="r"/>
            <a:r>
              <a:rPr lang="en-US"/>
              <a:t>Copyright © Efinix, Inc.</a:t>
            </a:r>
          </a:p>
        </p:txBody>
      </p:sp>
      <p:sp>
        <p:nvSpPr>
          <p:cNvPr id="37" name="Content Placeholder 2">
            <a:extLst>
              <a:ext uri="{FF2B5EF4-FFF2-40B4-BE49-F238E27FC236}">
                <a16:creationId xmlns:a16="http://schemas.microsoft.com/office/drawing/2014/main" id="{291BCC82-940C-5D5F-81A3-F281602F2884}"/>
              </a:ext>
            </a:extLst>
          </p:cNvPr>
          <p:cNvSpPr txBox="1">
            <a:spLocks/>
          </p:cNvSpPr>
          <p:nvPr/>
        </p:nvSpPr>
        <p:spPr>
          <a:xfrm>
            <a:off x="2051051" y="2809313"/>
            <a:ext cx="2057107" cy="64633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None/>
            </a:pPr>
            <a:r>
              <a:rPr lang="en-US" sz="1800" b="1">
                <a:latin typeface="+mj-lt"/>
              </a:rPr>
              <a:t>Jay Schleicher</a:t>
            </a:r>
          </a:p>
          <a:p>
            <a:pPr marL="0" indent="0" algn="ctr">
              <a:lnSpc>
                <a:spcPct val="100000"/>
              </a:lnSpc>
              <a:spcBef>
                <a:spcPts val="0"/>
              </a:spcBef>
              <a:buNone/>
            </a:pPr>
            <a:r>
              <a:rPr lang="en-US" sz="1200">
                <a:latin typeface="+mj-lt"/>
              </a:rPr>
              <a:t>Sr. VP Software </a:t>
            </a:r>
          </a:p>
          <a:p>
            <a:pPr marL="0" indent="0" algn="ctr">
              <a:lnSpc>
                <a:spcPct val="100000"/>
              </a:lnSpc>
              <a:spcBef>
                <a:spcPts val="0"/>
              </a:spcBef>
              <a:buNone/>
            </a:pPr>
            <a:r>
              <a:rPr lang="en-US" sz="1200">
                <a:latin typeface="+mj-lt"/>
              </a:rPr>
              <a:t>Engineering</a:t>
            </a:r>
          </a:p>
        </p:txBody>
      </p:sp>
      <p:sp>
        <p:nvSpPr>
          <p:cNvPr id="39" name="Content Placeholder 2">
            <a:extLst>
              <a:ext uri="{FF2B5EF4-FFF2-40B4-BE49-F238E27FC236}">
                <a16:creationId xmlns:a16="http://schemas.microsoft.com/office/drawing/2014/main" id="{90767ED6-68AB-BE24-1027-F501A988841E}"/>
              </a:ext>
            </a:extLst>
          </p:cNvPr>
          <p:cNvSpPr txBox="1">
            <a:spLocks/>
          </p:cNvSpPr>
          <p:nvPr/>
        </p:nvSpPr>
        <p:spPr>
          <a:xfrm>
            <a:off x="-285114" y="2809313"/>
            <a:ext cx="2804695" cy="61042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None/>
            </a:pPr>
            <a:r>
              <a:rPr lang="en-US" sz="1800" b="1">
                <a:latin typeface="+mj-lt"/>
              </a:rPr>
              <a:t>Ming Ng</a:t>
            </a:r>
          </a:p>
          <a:p>
            <a:pPr marL="0" indent="0" algn="ctr">
              <a:spcBef>
                <a:spcPts val="0"/>
              </a:spcBef>
              <a:buNone/>
            </a:pPr>
            <a:r>
              <a:rPr lang="en-US" sz="1200">
                <a:latin typeface="+mj-lt"/>
              </a:rPr>
              <a:t>COO, Sr. VP Operations</a:t>
            </a:r>
          </a:p>
          <a:p>
            <a:pPr marL="0" indent="0" algn="ctr">
              <a:spcBef>
                <a:spcPts val="0"/>
              </a:spcBef>
              <a:buNone/>
            </a:pPr>
            <a:r>
              <a:rPr lang="en-US" sz="1200">
                <a:latin typeface="+mj-lt"/>
              </a:rPr>
              <a:t>and Applications</a:t>
            </a:r>
          </a:p>
        </p:txBody>
      </p:sp>
      <p:sp>
        <p:nvSpPr>
          <p:cNvPr id="40" name="Content Placeholder 2">
            <a:extLst>
              <a:ext uri="{FF2B5EF4-FFF2-40B4-BE49-F238E27FC236}">
                <a16:creationId xmlns:a16="http://schemas.microsoft.com/office/drawing/2014/main" id="{4A3C169D-2C51-A88D-2618-2513B9E1A748}"/>
              </a:ext>
            </a:extLst>
          </p:cNvPr>
          <p:cNvSpPr txBox="1">
            <a:spLocks/>
          </p:cNvSpPr>
          <p:nvPr/>
        </p:nvSpPr>
        <p:spPr>
          <a:xfrm>
            <a:off x="3203030" y="1615398"/>
            <a:ext cx="2233146" cy="750975"/>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None/>
            </a:pPr>
            <a:r>
              <a:rPr lang="en-US" sz="2000" b="1">
                <a:latin typeface="+mj-lt"/>
              </a:rPr>
              <a:t>Sammy Cheung</a:t>
            </a:r>
          </a:p>
          <a:p>
            <a:pPr marL="0" indent="0" algn="ctr">
              <a:spcBef>
                <a:spcPts val="0"/>
              </a:spcBef>
              <a:buNone/>
            </a:pPr>
            <a:r>
              <a:rPr lang="en-US" sz="1600">
                <a:latin typeface="+mj-lt"/>
              </a:rPr>
              <a:t>Founder, Chairman, </a:t>
            </a:r>
          </a:p>
          <a:p>
            <a:pPr marL="0" indent="0" algn="ctr">
              <a:spcBef>
                <a:spcPts val="0"/>
              </a:spcBef>
              <a:buNone/>
            </a:pPr>
            <a:r>
              <a:rPr lang="en-US" sz="1600">
                <a:latin typeface="+mj-lt"/>
              </a:rPr>
              <a:t>President and CEO</a:t>
            </a:r>
          </a:p>
        </p:txBody>
      </p:sp>
      <p:sp>
        <p:nvSpPr>
          <p:cNvPr id="41" name="Content Placeholder 2">
            <a:extLst>
              <a:ext uri="{FF2B5EF4-FFF2-40B4-BE49-F238E27FC236}">
                <a16:creationId xmlns:a16="http://schemas.microsoft.com/office/drawing/2014/main" id="{21F596B9-81B6-74E7-FB21-873723B2A932}"/>
              </a:ext>
            </a:extLst>
          </p:cNvPr>
          <p:cNvSpPr txBox="1">
            <a:spLocks/>
          </p:cNvSpPr>
          <p:nvPr/>
        </p:nvSpPr>
        <p:spPr>
          <a:xfrm>
            <a:off x="4132202" y="2809313"/>
            <a:ext cx="2020053" cy="61042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None/>
            </a:pPr>
            <a:r>
              <a:rPr lang="en-US" sz="1800" b="1">
                <a:latin typeface="+mj-lt"/>
              </a:rPr>
              <a:t>Tony Ngai</a:t>
            </a:r>
          </a:p>
          <a:p>
            <a:pPr marL="0" indent="0" algn="ctr">
              <a:spcBef>
                <a:spcPts val="0"/>
              </a:spcBef>
              <a:buNone/>
            </a:pPr>
            <a:r>
              <a:rPr lang="en-US" sz="1200">
                <a:latin typeface="+mj-lt"/>
              </a:rPr>
              <a:t>Founder, CTO and </a:t>
            </a:r>
            <a:br>
              <a:rPr lang="en-US" sz="1200">
                <a:latin typeface="+mj-lt"/>
              </a:rPr>
            </a:br>
            <a:r>
              <a:rPr lang="en-US" sz="1200">
                <a:latin typeface="+mj-lt"/>
              </a:rPr>
              <a:t>Co-President</a:t>
            </a:r>
          </a:p>
        </p:txBody>
      </p:sp>
      <p:sp>
        <p:nvSpPr>
          <p:cNvPr id="50" name="Content Placeholder 2">
            <a:extLst>
              <a:ext uri="{FF2B5EF4-FFF2-40B4-BE49-F238E27FC236}">
                <a16:creationId xmlns:a16="http://schemas.microsoft.com/office/drawing/2014/main" id="{2F6696E6-EAC2-BDC1-FAB3-BDE6860E15EE}"/>
              </a:ext>
            </a:extLst>
          </p:cNvPr>
          <p:cNvSpPr txBox="1">
            <a:spLocks/>
          </p:cNvSpPr>
          <p:nvPr/>
        </p:nvSpPr>
        <p:spPr>
          <a:xfrm>
            <a:off x="10191671" y="2809313"/>
            <a:ext cx="1667907" cy="44422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None/>
            </a:pPr>
            <a:r>
              <a:rPr lang="en-US" sz="1800" b="1">
                <a:latin typeface="+mj-lt"/>
              </a:rPr>
              <a:t>Cathy Lewis</a:t>
            </a:r>
          </a:p>
          <a:p>
            <a:pPr marL="0" indent="0" algn="ctr">
              <a:spcBef>
                <a:spcPts val="0"/>
              </a:spcBef>
              <a:buNone/>
            </a:pPr>
            <a:r>
              <a:rPr lang="en-US" sz="1200">
                <a:latin typeface="+mj-lt"/>
              </a:rPr>
              <a:t>VP Finance</a:t>
            </a:r>
          </a:p>
        </p:txBody>
      </p:sp>
      <p:pic>
        <p:nvPicPr>
          <p:cNvPr id="55" name="Picture 54" descr="A person wearing glasses and a black shirt&#10;&#10;Description automatically generated">
            <a:extLst>
              <a:ext uri="{FF2B5EF4-FFF2-40B4-BE49-F238E27FC236}">
                <a16:creationId xmlns:a16="http://schemas.microsoft.com/office/drawing/2014/main" id="{E4CE4DBA-0888-6E28-2203-BF619458B4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27522" y="3563124"/>
            <a:ext cx="1138478" cy="113847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spPr>
      </p:pic>
      <p:pic>
        <p:nvPicPr>
          <p:cNvPr id="60" name="Picture 59" descr="A person with a beard and mustache&#10;&#10;Description automatically generated">
            <a:extLst>
              <a:ext uri="{FF2B5EF4-FFF2-40B4-BE49-F238E27FC236}">
                <a16:creationId xmlns:a16="http://schemas.microsoft.com/office/drawing/2014/main" id="{1DF8CF1C-B1FC-0B7D-2143-D63C3157229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39181" y="3563124"/>
            <a:ext cx="1138478" cy="113847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spPr>
      </p:pic>
      <p:pic>
        <p:nvPicPr>
          <p:cNvPr id="62" name="Picture 61" descr="A person in a black suit&#10;&#10;Description automatically generated">
            <a:extLst>
              <a:ext uri="{FF2B5EF4-FFF2-40B4-BE49-F238E27FC236}">
                <a16:creationId xmlns:a16="http://schemas.microsoft.com/office/drawing/2014/main" id="{D4F7BC72-20B4-6EF5-6A1A-439CCB1AADB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66754" y="1446106"/>
            <a:ext cx="1138478" cy="113847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spPr>
      </p:pic>
      <p:pic>
        <p:nvPicPr>
          <p:cNvPr id="63" name="Picture 62" descr="A person in a black suit&#10;&#10;Description automatically generated">
            <a:extLst>
              <a:ext uri="{FF2B5EF4-FFF2-40B4-BE49-F238E27FC236}">
                <a16:creationId xmlns:a16="http://schemas.microsoft.com/office/drawing/2014/main" id="{6BFAE922-EA69-365A-6523-01EC57B513A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55464" y="3563124"/>
            <a:ext cx="1133854" cy="113385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spPr>
      </p:pic>
      <p:pic>
        <p:nvPicPr>
          <p:cNvPr id="2" name="Picture 1">
            <a:extLst>
              <a:ext uri="{FF2B5EF4-FFF2-40B4-BE49-F238E27FC236}">
                <a16:creationId xmlns:a16="http://schemas.microsoft.com/office/drawing/2014/main" id="{8BEDEF30-3AAD-4F37-A77F-3113F6240909}"/>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rcRect/>
          <a:stretch/>
        </p:blipFill>
        <p:spPr>
          <a:xfrm>
            <a:off x="10497296" y="3563124"/>
            <a:ext cx="1170188" cy="1146784"/>
          </a:xfrm>
          <a:prstGeom prst="rect">
            <a:avLst/>
          </a:prstGeom>
          <a:solidFill>
            <a:schemeClr val="bg1"/>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spPr>
      </p:pic>
      <p:sp>
        <p:nvSpPr>
          <p:cNvPr id="5" name="TextBox 4">
            <a:extLst>
              <a:ext uri="{FF2B5EF4-FFF2-40B4-BE49-F238E27FC236}">
                <a16:creationId xmlns:a16="http://schemas.microsoft.com/office/drawing/2014/main" id="{EB46A11E-8E82-A559-FDA8-3ACA76D3D3E2}"/>
              </a:ext>
            </a:extLst>
          </p:cNvPr>
          <p:cNvSpPr txBox="1"/>
          <p:nvPr/>
        </p:nvSpPr>
        <p:spPr>
          <a:xfrm>
            <a:off x="-21477" y="5834465"/>
            <a:ext cx="12192000" cy="400110"/>
          </a:xfrm>
          <a:prstGeom prst="rect">
            <a:avLst/>
          </a:prstGeom>
          <a:noFill/>
        </p:spPr>
        <p:txBody>
          <a:bodyPr wrap="square" rtlCol="0">
            <a:spAutoFit/>
          </a:bodyPr>
          <a:lstStyle/>
          <a:p>
            <a:pPr algn="ctr"/>
            <a:r>
              <a:rPr lang="en-US" sz="2000" b="1">
                <a:solidFill>
                  <a:schemeClr val="accent1"/>
                </a:solidFill>
              </a:rPr>
              <a:t>Created many of the most successful PLD/FPGAs and software tools in the industry </a:t>
            </a:r>
          </a:p>
        </p:txBody>
      </p:sp>
      <p:pic>
        <p:nvPicPr>
          <p:cNvPr id="11" name="Picture 10" descr="A black and blue logo&#10;&#10;AI-generated content may be incorrect.">
            <a:extLst>
              <a:ext uri="{FF2B5EF4-FFF2-40B4-BE49-F238E27FC236}">
                <a16:creationId xmlns:a16="http://schemas.microsoft.com/office/drawing/2014/main" id="{93819013-F32A-3017-F85F-85E4E7328CF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8903" y="4965605"/>
            <a:ext cx="754655" cy="152188"/>
          </a:xfrm>
          <a:prstGeom prst="rect">
            <a:avLst/>
          </a:prstGeom>
        </p:spPr>
      </p:pic>
      <p:pic>
        <p:nvPicPr>
          <p:cNvPr id="22" name="Picture 21" descr="A logo for microchip company&#10;&#10;AI-generated content may be incorrect.">
            <a:extLst>
              <a:ext uri="{FF2B5EF4-FFF2-40B4-BE49-F238E27FC236}">
                <a16:creationId xmlns:a16="http://schemas.microsoft.com/office/drawing/2014/main" id="{B221F0F7-F700-9A5B-4EE4-3D6243281F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1838" y="4810682"/>
            <a:ext cx="745828" cy="745828"/>
          </a:xfrm>
          <a:prstGeom prst="rect">
            <a:avLst/>
          </a:prstGeom>
        </p:spPr>
      </p:pic>
      <p:pic>
        <p:nvPicPr>
          <p:cNvPr id="25" name="Picture 24" descr="A black background with yellow text&#10;&#10;AI-generated content may be incorrect.">
            <a:extLst>
              <a:ext uri="{FF2B5EF4-FFF2-40B4-BE49-F238E27FC236}">
                <a16:creationId xmlns:a16="http://schemas.microsoft.com/office/drawing/2014/main" id="{1AA9826A-1472-D3E0-FB82-F021CC78BC1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15778" y="5139125"/>
            <a:ext cx="899928" cy="552588"/>
          </a:xfrm>
          <a:prstGeom prst="rect">
            <a:avLst/>
          </a:prstGeom>
        </p:spPr>
      </p:pic>
      <p:pic>
        <p:nvPicPr>
          <p:cNvPr id="28" name="Picture 27" descr="A blue letter on a black background&#10;&#10;AI-generated content may be incorrect.">
            <a:extLst>
              <a:ext uri="{FF2B5EF4-FFF2-40B4-BE49-F238E27FC236}">
                <a16:creationId xmlns:a16="http://schemas.microsoft.com/office/drawing/2014/main" id="{A5B900E7-3F5C-1942-C045-FE74FEF49B5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198714" y="4908942"/>
            <a:ext cx="705980" cy="169141"/>
          </a:xfrm>
          <a:prstGeom prst="rect">
            <a:avLst/>
          </a:prstGeom>
        </p:spPr>
      </p:pic>
      <p:pic>
        <p:nvPicPr>
          <p:cNvPr id="30" name="Picture 29" descr="A blue and black logo&#10;&#10;AI-generated content may be incorrect.">
            <a:extLst>
              <a:ext uri="{FF2B5EF4-FFF2-40B4-BE49-F238E27FC236}">
                <a16:creationId xmlns:a16="http://schemas.microsoft.com/office/drawing/2014/main" id="{6C9C188F-520A-8C1E-BF34-1E8DA5BDCE8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666465" y="5263434"/>
            <a:ext cx="831850" cy="273050"/>
          </a:xfrm>
          <a:prstGeom prst="rect">
            <a:avLst/>
          </a:prstGeom>
        </p:spPr>
      </p:pic>
      <p:pic>
        <p:nvPicPr>
          <p:cNvPr id="34" name="Graphic 33">
            <a:extLst>
              <a:ext uri="{FF2B5EF4-FFF2-40B4-BE49-F238E27FC236}">
                <a16:creationId xmlns:a16="http://schemas.microsoft.com/office/drawing/2014/main" id="{F34B2131-1968-43CE-E4B9-BCC9688FDEE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01670" y="4571692"/>
            <a:ext cx="849989" cy="849989"/>
          </a:xfrm>
          <a:prstGeom prst="rect">
            <a:avLst/>
          </a:prstGeom>
        </p:spPr>
      </p:pic>
      <p:pic>
        <p:nvPicPr>
          <p:cNvPr id="14" name="Picture 13" descr="A person with a beard&#10;&#10;AI-generated content may be incorrect.">
            <a:extLst>
              <a:ext uri="{FF2B5EF4-FFF2-40B4-BE49-F238E27FC236}">
                <a16:creationId xmlns:a16="http://schemas.microsoft.com/office/drawing/2014/main" id="{26B28ABA-EDF7-7A8B-86BE-DA3EEEF67E6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15863" y="3563124"/>
            <a:ext cx="1147851" cy="1133853"/>
          </a:xfrm>
          <a:prstGeom prst="rect">
            <a:avLst/>
          </a:prstGeom>
          <a:solidFill>
            <a:schemeClr val="bg1">
              <a:lumMod val="95000"/>
            </a:schemeClr>
          </a:solidFill>
          <a:effectLst>
            <a:outerShdw blurRad="38100" dist="25400" dir="5400000" algn="tl" rotWithShape="0">
              <a:prstClr val="black">
                <a:alpha val="32000"/>
              </a:prstClr>
            </a:outerShdw>
          </a:effectLst>
        </p:spPr>
      </p:pic>
      <p:sp>
        <p:nvSpPr>
          <p:cNvPr id="4" name="Content Placeholder 2">
            <a:extLst>
              <a:ext uri="{FF2B5EF4-FFF2-40B4-BE49-F238E27FC236}">
                <a16:creationId xmlns:a16="http://schemas.microsoft.com/office/drawing/2014/main" id="{7E4FBB3D-BAAF-DFE4-D4F4-D105A24C0D74}"/>
              </a:ext>
            </a:extLst>
          </p:cNvPr>
          <p:cNvSpPr txBox="1">
            <a:spLocks/>
          </p:cNvSpPr>
          <p:nvPr/>
        </p:nvSpPr>
        <p:spPr>
          <a:xfrm>
            <a:off x="5995467" y="2809313"/>
            <a:ext cx="2057107" cy="64633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None/>
            </a:pPr>
            <a:r>
              <a:rPr lang="en-US" sz="1800" b="1">
                <a:latin typeface="+mj-lt"/>
              </a:rPr>
              <a:t>Bob Beachler</a:t>
            </a:r>
          </a:p>
          <a:p>
            <a:pPr marL="0" indent="0" algn="ctr">
              <a:lnSpc>
                <a:spcPct val="100000"/>
              </a:lnSpc>
              <a:spcBef>
                <a:spcPts val="0"/>
              </a:spcBef>
              <a:buNone/>
            </a:pPr>
            <a:r>
              <a:rPr lang="en-US" sz="1200">
                <a:latin typeface="+mj-lt"/>
              </a:rPr>
              <a:t>CVP Marketing and Corporate Development</a:t>
            </a:r>
          </a:p>
        </p:txBody>
      </p:sp>
      <p:pic>
        <p:nvPicPr>
          <p:cNvPr id="12" name="Picture 11" descr="A purple text on a black background&#10;&#10;AI-generated content may be incorrect.">
            <a:extLst>
              <a:ext uri="{FF2B5EF4-FFF2-40B4-BE49-F238E27FC236}">
                <a16:creationId xmlns:a16="http://schemas.microsoft.com/office/drawing/2014/main" id="{F3F2981E-F7D5-77BD-3B21-18643D66564A}"/>
              </a:ext>
            </a:extLst>
          </p:cNvPr>
          <p:cNvPicPr>
            <a:picLocks noChangeAspect="1"/>
          </p:cNvPicPr>
          <p:nvPr/>
        </p:nvPicPr>
        <p:blipFill>
          <a:blip r:embed="rId19"/>
          <a:stretch>
            <a:fillRect/>
          </a:stretch>
        </p:blipFill>
        <p:spPr>
          <a:xfrm>
            <a:off x="7065837" y="4818752"/>
            <a:ext cx="1101129" cy="324132"/>
          </a:xfrm>
          <a:prstGeom prst="rect">
            <a:avLst/>
          </a:prstGeom>
        </p:spPr>
      </p:pic>
      <p:pic>
        <p:nvPicPr>
          <p:cNvPr id="15" name="Picture 14">
            <a:extLst>
              <a:ext uri="{FF2B5EF4-FFF2-40B4-BE49-F238E27FC236}">
                <a16:creationId xmlns:a16="http://schemas.microsoft.com/office/drawing/2014/main" id="{77D3FE47-2BCB-1FE8-63F6-AC06222DAD36}"/>
              </a:ext>
            </a:extLst>
          </p:cNvPr>
          <p:cNvPicPr>
            <a:picLocks noChangeAspect="1"/>
          </p:cNvPicPr>
          <p:nvPr/>
        </p:nvPicPr>
        <p:blipFill>
          <a:blip r:embed="rId20"/>
          <a:stretch>
            <a:fillRect/>
          </a:stretch>
        </p:blipFill>
        <p:spPr>
          <a:xfrm>
            <a:off x="6228435" y="4852587"/>
            <a:ext cx="890295" cy="242808"/>
          </a:xfrm>
          <a:prstGeom prst="rect">
            <a:avLst/>
          </a:prstGeom>
        </p:spPr>
      </p:pic>
      <p:pic>
        <p:nvPicPr>
          <p:cNvPr id="16" name="Picture 15" descr="A person wearing glasses and a suit&#10;&#10;Description automatically generated">
            <a:extLst>
              <a:ext uri="{FF2B5EF4-FFF2-40B4-BE49-F238E27FC236}">
                <a16:creationId xmlns:a16="http://schemas.microsoft.com/office/drawing/2014/main" id="{3B1493C8-550D-9BEA-2F71-AAFF13DAC776}"/>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8513577" y="3563124"/>
            <a:ext cx="1133854" cy="1133854"/>
          </a:xfrm>
          <a:prstGeom prst="rect">
            <a:avLst/>
          </a:prstGeom>
          <a:ln>
            <a:noFill/>
          </a:ln>
          <a:effectLst>
            <a:outerShdw blurRad="44450" dist="27940" dir="5400000" algn="ctr">
              <a:srgbClr val="000000">
                <a:alpha val="32000"/>
              </a:srgbClr>
            </a:outerShdw>
          </a:effectLst>
        </p:spPr>
      </p:pic>
      <p:sp>
        <p:nvSpPr>
          <p:cNvPr id="17" name="Content Placeholder 2">
            <a:extLst>
              <a:ext uri="{FF2B5EF4-FFF2-40B4-BE49-F238E27FC236}">
                <a16:creationId xmlns:a16="http://schemas.microsoft.com/office/drawing/2014/main" id="{847319CC-E325-0318-3CCF-0E351A595D12}"/>
              </a:ext>
            </a:extLst>
          </p:cNvPr>
          <p:cNvSpPr txBox="1">
            <a:spLocks/>
          </p:cNvSpPr>
          <p:nvPr/>
        </p:nvSpPr>
        <p:spPr>
          <a:xfrm>
            <a:off x="8247339" y="2809313"/>
            <a:ext cx="1742610" cy="461665"/>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None/>
            </a:pPr>
            <a:r>
              <a:rPr lang="en-US" sz="1800" b="1">
                <a:latin typeface="+mj-lt"/>
              </a:rPr>
              <a:t>Ching-Lun Yan</a:t>
            </a:r>
          </a:p>
          <a:p>
            <a:pPr marL="0" indent="0" algn="ctr">
              <a:lnSpc>
                <a:spcPct val="100000"/>
              </a:lnSpc>
              <a:spcBef>
                <a:spcPts val="0"/>
              </a:spcBef>
              <a:buNone/>
            </a:pPr>
            <a:r>
              <a:rPr lang="en-US" sz="1200">
                <a:latin typeface="+mj-lt"/>
              </a:rPr>
              <a:t>VP Business and Solutions</a:t>
            </a:r>
          </a:p>
        </p:txBody>
      </p:sp>
      <p:pic>
        <p:nvPicPr>
          <p:cNvPr id="18" name="Picture 17" descr="A black and blue logo&#10;&#10;AI-generated content may be incorrect.">
            <a:extLst>
              <a:ext uri="{FF2B5EF4-FFF2-40B4-BE49-F238E27FC236}">
                <a16:creationId xmlns:a16="http://schemas.microsoft.com/office/drawing/2014/main" id="{7F1342FE-C96F-E563-FC8F-B33A78585A5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20407" y="5212553"/>
            <a:ext cx="754655" cy="152188"/>
          </a:xfrm>
          <a:prstGeom prst="rect">
            <a:avLst/>
          </a:prstGeom>
        </p:spPr>
      </p:pic>
      <p:pic>
        <p:nvPicPr>
          <p:cNvPr id="9" name="Picture 8" descr="A close-up of a logo&#10;&#10;AI-generated content may be incorrect.">
            <a:extLst>
              <a:ext uri="{FF2B5EF4-FFF2-40B4-BE49-F238E27FC236}">
                <a16:creationId xmlns:a16="http://schemas.microsoft.com/office/drawing/2014/main" id="{59F3885B-43E0-4ACE-518C-30EFB5908155}"/>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563738" y="5440865"/>
            <a:ext cx="1004197" cy="283795"/>
          </a:xfrm>
          <a:prstGeom prst="rect">
            <a:avLst/>
          </a:prstGeom>
        </p:spPr>
      </p:pic>
      <p:pic>
        <p:nvPicPr>
          <p:cNvPr id="26" name="Picture 25" descr="A close-up of a logo&#10;&#10;AI-generated content may be incorrect.">
            <a:extLst>
              <a:ext uri="{FF2B5EF4-FFF2-40B4-BE49-F238E27FC236}">
                <a16:creationId xmlns:a16="http://schemas.microsoft.com/office/drawing/2014/main" id="{4ECC1D64-9BBF-64FA-B2B1-260FD1A0A8BB}"/>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803676" y="2039958"/>
            <a:ext cx="1170188" cy="330705"/>
          </a:xfrm>
          <a:prstGeom prst="rect">
            <a:avLst/>
          </a:prstGeom>
        </p:spPr>
      </p:pic>
      <p:pic>
        <p:nvPicPr>
          <p:cNvPr id="27" name="Picture 2">
            <a:extLst>
              <a:ext uri="{FF2B5EF4-FFF2-40B4-BE49-F238E27FC236}">
                <a16:creationId xmlns:a16="http://schemas.microsoft.com/office/drawing/2014/main" id="{D8F1E7FE-3448-A684-A534-7F22C3B889EE}"/>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007106" y="1835736"/>
            <a:ext cx="1170188" cy="780125"/>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E655A03D-1BD2-DF72-00A3-03FD83A66B60}"/>
              </a:ext>
            </a:extLst>
          </p:cNvPr>
          <p:cNvSpPr/>
          <p:nvPr/>
        </p:nvSpPr>
        <p:spPr>
          <a:xfrm>
            <a:off x="7220407" y="1478707"/>
            <a:ext cx="1600036" cy="5612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a:extLst>
              <a:ext uri="{FF2B5EF4-FFF2-40B4-BE49-F238E27FC236}">
                <a16:creationId xmlns:a16="http://schemas.microsoft.com/office/drawing/2014/main" id="{8A170105-802B-53A0-158D-696A9B5430DA}"/>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7345090" y="1610505"/>
            <a:ext cx="1324031" cy="282460"/>
          </a:xfrm>
          <a:prstGeom prst="rect">
            <a:avLst/>
          </a:prstGeom>
        </p:spPr>
      </p:pic>
      <p:pic>
        <p:nvPicPr>
          <p:cNvPr id="46" name="Graphic 45">
            <a:extLst>
              <a:ext uri="{FF2B5EF4-FFF2-40B4-BE49-F238E27FC236}">
                <a16:creationId xmlns:a16="http://schemas.microsoft.com/office/drawing/2014/main" id="{460BDFC1-BF35-CE61-E454-6E07D4FD898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19961" y="4929860"/>
            <a:ext cx="973849" cy="207754"/>
          </a:xfrm>
          <a:prstGeom prst="rect">
            <a:avLst/>
          </a:prstGeom>
        </p:spPr>
      </p:pic>
      <p:pic>
        <p:nvPicPr>
          <p:cNvPr id="47" name="Graphic 46">
            <a:extLst>
              <a:ext uri="{FF2B5EF4-FFF2-40B4-BE49-F238E27FC236}">
                <a16:creationId xmlns:a16="http://schemas.microsoft.com/office/drawing/2014/main" id="{B94EE73E-077B-9B8F-0523-7640F9E0062F}"/>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005497" y="4929860"/>
            <a:ext cx="973849" cy="207754"/>
          </a:xfrm>
          <a:prstGeom prst="rect">
            <a:avLst/>
          </a:prstGeom>
        </p:spPr>
      </p:pic>
      <p:pic>
        <p:nvPicPr>
          <p:cNvPr id="48" name="Graphic 47">
            <a:extLst>
              <a:ext uri="{FF2B5EF4-FFF2-40B4-BE49-F238E27FC236}">
                <a16:creationId xmlns:a16="http://schemas.microsoft.com/office/drawing/2014/main" id="{DD4476AD-A749-AA35-951E-510EE70A694F}"/>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601442" y="4929860"/>
            <a:ext cx="973849" cy="207754"/>
          </a:xfrm>
          <a:prstGeom prst="rect">
            <a:avLst/>
          </a:prstGeom>
        </p:spPr>
      </p:pic>
      <p:pic>
        <p:nvPicPr>
          <p:cNvPr id="49" name="Graphic 48">
            <a:extLst>
              <a:ext uri="{FF2B5EF4-FFF2-40B4-BE49-F238E27FC236}">
                <a16:creationId xmlns:a16="http://schemas.microsoft.com/office/drawing/2014/main" id="{7C5E4829-E007-1FEB-27AC-C32465D078BB}"/>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186657" y="5174409"/>
            <a:ext cx="973849" cy="207754"/>
          </a:xfrm>
          <a:prstGeom prst="rect">
            <a:avLst/>
          </a:prstGeom>
        </p:spPr>
      </p:pic>
      <p:sp>
        <p:nvSpPr>
          <p:cNvPr id="8" name="Date Placeholder 2">
            <a:extLst>
              <a:ext uri="{FF2B5EF4-FFF2-40B4-BE49-F238E27FC236}">
                <a16:creationId xmlns:a16="http://schemas.microsoft.com/office/drawing/2014/main" id="{50243BEC-0C13-A187-C356-1F99DAC6CADE}"/>
              </a:ext>
            </a:extLst>
          </p:cNvPr>
          <p:cNvSpPr>
            <a:spLocks noGrp="1"/>
          </p:cNvSpPr>
          <p:nvPr>
            <p:ph type="dt" sz="half" idx="10"/>
          </p:nvPr>
        </p:nvSpPr>
        <p:spPr>
          <a:xfrm>
            <a:off x="990600" y="6408385"/>
            <a:ext cx="2743200" cy="365125"/>
          </a:xfrm>
          <a:prstGeom prst="rect">
            <a:avLst/>
          </a:prstGeom>
        </p:spPr>
        <p:txBody>
          <a:bodyPr/>
          <a:lstStyle/>
          <a:p>
            <a:r>
              <a:rPr lang="en-US" sz="1100">
                <a:solidFill>
                  <a:schemeClr val="tx1">
                    <a:lumMod val="50000"/>
                    <a:lumOff val="50000"/>
                  </a:schemeClr>
                </a:solidFill>
              </a:rPr>
              <a:t>February 2026</a:t>
            </a:r>
          </a:p>
        </p:txBody>
      </p:sp>
    </p:spTree>
    <p:extLst>
      <p:ext uri="{BB962C8B-B14F-4D97-AF65-F5344CB8AC3E}">
        <p14:creationId xmlns:p14="http://schemas.microsoft.com/office/powerpoint/2010/main" val="381073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3F9D983-44E0-48EC-C2BD-77C20ADCFFA5}"/>
              </a:ext>
            </a:extLst>
          </p:cNvPr>
          <p:cNvSpPr>
            <a:spLocks noGrp="1"/>
          </p:cNvSpPr>
          <p:nvPr>
            <p:ph type="ftr" sz="quarter" idx="12"/>
          </p:nvPr>
        </p:nvSpPr>
        <p:spPr>
          <a:xfrm>
            <a:off x="9287933" y="6356350"/>
            <a:ext cx="2065866" cy="365125"/>
          </a:xfrm>
        </p:spPr>
        <p:txBody>
          <a:bodyPr/>
          <a:lstStyle/>
          <a:p>
            <a:pPr algn="r"/>
            <a:r>
              <a:rPr lang="en-US"/>
              <a:t>Copyright © Efinix, Inc.</a:t>
            </a:r>
          </a:p>
        </p:txBody>
      </p:sp>
      <p:sp>
        <p:nvSpPr>
          <p:cNvPr id="7" name="Content Placeholder 6">
            <a:extLst>
              <a:ext uri="{FF2B5EF4-FFF2-40B4-BE49-F238E27FC236}">
                <a16:creationId xmlns:a16="http://schemas.microsoft.com/office/drawing/2014/main" id="{64E6D167-53C1-360F-5A90-80885C8775CA}"/>
              </a:ext>
            </a:extLst>
          </p:cNvPr>
          <p:cNvSpPr>
            <a:spLocks noGrp="1"/>
          </p:cNvSpPr>
          <p:nvPr>
            <p:ph sz="quarter" idx="11"/>
          </p:nvPr>
        </p:nvSpPr>
        <p:spPr>
          <a:xfrm>
            <a:off x="838200" y="1362074"/>
            <a:ext cx="4386943" cy="4736307"/>
          </a:xfrm>
        </p:spPr>
        <p:txBody>
          <a:bodyPr/>
          <a:lstStyle/>
          <a:p>
            <a:pPr marL="0" indent="0">
              <a:buNone/>
            </a:pPr>
            <a:r>
              <a:rPr lang="en-US"/>
              <a:t>The problem with FPGAs:</a:t>
            </a:r>
          </a:p>
          <a:p>
            <a:r>
              <a:rPr lang="en-US"/>
              <a:t>Costly to develop</a:t>
            </a:r>
          </a:p>
          <a:p>
            <a:r>
              <a:rPr lang="en-US"/>
              <a:t>Have entrenched competition</a:t>
            </a:r>
          </a:p>
          <a:p>
            <a:r>
              <a:rPr lang="en-US"/>
              <a:t>Require success in multiple disciplines</a:t>
            </a:r>
          </a:p>
          <a:p>
            <a:r>
              <a:rPr lang="en-US"/>
              <a:t>Have a long design cycle</a:t>
            </a:r>
          </a:p>
          <a:p>
            <a:r>
              <a:rPr lang="en-US"/>
              <a:t>Require complex tools</a:t>
            </a:r>
          </a:p>
        </p:txBody>
      </p:sp>
      <p:sp>
        <p:nvSpPr>
          <p:cNvPr id="6" name="Title 5">
            <a:extLst>
              <a:ext uri="{FF2B5EF4-FFF2-40B4-BE49-F238E27FC236}">
                <a16:creationId xmlns:a16="http://schemas.microsoft.com/office/drawing/2014/main" id="{4D5CD254-5993-05D5-7FF1-195E3FBA7596}"/>
              </a:ext>
            </a:extLst>
          </p:cNvPr>
          <p:cNvSpPr>
            <a:spLocks noGrp="1"/>
          </p:cNvSpPr>
          <p:nvPr>
            <p:ph type="title"/>
          </p:nvPr>
        </p:nvSpPr>
        <p:spPr/>
        <p:txBody>
          <a:bodyPr/>
          <a:lstStyle/>
          <a:p>
            <a:r>
              <a:rPr lang="en-US"/>
              <a:t>A Troubled History</a:t>
            </a:r>
          </a:p>
        </p:txBody>
      </p:sp>
      <p:sp>
        <p:nvSpPr>
          <p:cNvPr id="14" name="TextBox 13">
            <a:extLst>
              <a:ext uri="{FF2B5EF4-FFF2-40B4-BE49-F238E27FC236}">
                <a16:creationId xmlns:a16="http://schemas.microsoft.com/office/drawing/2014/main" id="{C25C7539-A017-C7CA-15EF-8399BD40844C}"/>
              </a:ext>
            </a:extLst>
          </p:cNvPr>
          <p:cNvSpPr txBox="1"/>
          <p:nvPr/>
        </p:nvSpPr>
        <p:spPr>
          <a:xfrm>
            <a:off x="4920344" y="1547916"/>
            <a:ext cx="2330129" cy="4647426"/>
          </a:xfrm>
          <a:prstGeom prst="rect">
            <a:avLst/>
          </a:prstGeom>
          <a:noFill/>
        </p:spPr>
        <p:txBody>
          <a:bodyPr wrap="square" rtlCol="0">
            <a:spAutoFit/>
          </a:bodyPr>
          <a:lstStyle/>
          <a:p>
            <a:pPr algn="r"/>
            <a:r>
              <a:rPr lang="en-US" sz="1600"/>
              <a:t>Cypress</a:t>
            </a:r>
          </a:p>
          <a:p>
            <a:pPr algn="r"/>
            <a:r>
              <a:rPr lang="en-US" sz="1600"/>
              <a:t>MMI</a:t>
            </a:r>
          </a:p>
          <a:p>
            <a:pPr algn="r"/>
            <a:r>
              <a:rPr lang="en-US" sz="1600"/>
              <a:t>VLSI</a:t>
            </a:r>
          </a:p>
          <a:p>
            <a:pPr algn="r"/>
            <a:r>
              <a:rPr lang="en-US" sz="1600" err="1"/>
              <a:t>Vantis</a:t>
            </a:r>
            <a:endParaRPr lang="en-US" sz="1600"/>
          </a:p>
          <a:p>
            <a:pPr algn="r"/>
            <a:r>
              <a:rPr lang="en-US" sz="1600"/>
              <a:t>Philipps</a:t>
            </a:r>
          </a:p>
          <a:p>
            <a:pPr algn="r"/>
            <a:r>
              <a:rPr lang="en-US" sz="1600"/>
              <a:t>Texas Instruments</a:t>
            </a:r>
          </a:p>
          <a:p>
            <a:pPr algn="r"/>
            <a:r>
              <a:rPr lang="en-US" sz="1600"/>
              <a:t>National Semiconductor</a:t>
            </a:r>
          </a:p>
          <a:p>
            <a:pPr algn="r"/>
            <a:r>
              <a:rPr lang="en-US" sz="1600"/>
              <a:t>SEEQ</a:t>
            </a:r>
          </a:p>
          <a:p>
            <a:pPr algn="r"/>
            <a:r>
              <a:rPr lang="en-US" sz="1600"/>
              <a:t>AT&amp;T</a:t>
            </a:r>
          </a:p>
          <a:p>
            <a:pPr algn="r"/>
            <a:r>
              <a:rPr lang="en-US" sz="1600"/>
              <a:t>Plus Logic</a:t>
            </a:r>
          </a:p>
          <a:p>
            <a:pPr algn="r"/>
            <a:r>
              <a:rPr lang="en-US" sz="1600"/>
              <a:t>Samsung</a:t>
            </a:r>
          </a:p>
          <a:p>
            <a:pPr algn="r"/>
            <a:r>
              <a:rPr lang="en-US" sz="1600"/>
              <a:t>SGS</a:t>
            </a:r>
          </a:p>
          <a:p>
            <a:pPr algn="r"/>
            <a:r>
              <a:rPr lang="en-US" sz="1600"/>
              <a:t>Concurrent Logic</a:t>
            </a:r>
          </a:p>
          <a:p>
            <a:pPr algn="r"/>
            <a:r>
              <a:rPr lang="en-US" sz="1600"/>
              <a:t>Crosspoint Solutions</a:t>
            </a:r>
          </a:p>
          <a:p>
            <a:pPr algn="r"/>
            <a:r>
              <a:rPr lang="en-US" sz="1600"/>
              <a:t>Toshiba</a:t>
            </a:r>
          </a:p>
          <a:p>
            <a:pPr algn="r"/>
            <a:r>
              <a:rPr lang="en-US" sz="1600" err="1"/>
              <a:t>Dynachip</a:t>
            </a:r>
            <a:endParaRPr lang="en-US" sz="1600"/>
          </a:p>
          <a:p>
            <a:pPr algn="r"/>
            <a:r>
              <a:rPr lang="en-US" sz="1600"/>
              <a:t>IBM</a:t>
            </a:r>
          </a:p>
          <a:p>
            <a:pPr algn="r"/>
            <a:r>
              <a:rPr lang="en-US" sz="1600"/>
              <a:t>Motorola</a:t>
            </a:r>
          </a:p>
        </p:txBody>
      </p:sp>
      <p:sp>
        <p:nvSpPr>
          <p:cNvPr id="15" name="TextBox 14">
            <a:extLst>
              <a:ext uri="{FF2B5EF4-FFF2-40B4-BE49-F238E27FC236}">
                <a16:creationId xmlns:a16="http://schemas.microsoft.com/office/drawing/2014/main" id="{530B23F0-5C12-F988-C17E-8B3088854718}"/>
              </a:ext>
            </a:extLst>
          </p:cNvPr>
          <p:cNvSpPr txBox="1"/>
          <p:nvPr/>
        </p:nvSpPr>
        <p:spPr>
          <a:xfrm>
            <a:off x="10650608" y="1547916"/>
            <a:ext cx="1446058" cy="4278094"/>
          </a:xfrm>
          <a:prstGeom prst="rect">
            <a:avLst/>
          </a:prstGeom>
          <a:noFill/>
        </p:spPr>
        <p:txBody>
          <a:bodyPr wrap="square" rtlCol="0">
            <a:spAutoFit/>
          </a:bodyPr>
          <a:lstStyle/>
          <a:p>
            <a:r>
              <a:rPr lang="en-US" sz="1600" err="1"/>
              <a:t>Gatefield</a:t>
            </a:r>
            <a:endParaRPr lang="en-US" sz="1600"/>
          </a:p>
          <a:p>
            <a:r>
              <a:rPr lang="en-US" sz="1600"/>
              <a:t>Lucent</a:t>
            </a:r>
          </a:p>
          <a:p>
            <a:r>
              <a:rPr lang="en-US" sz="1600" err="1"/>
              <a:t>Vantis</a:t>
            </a:r>
            <a:endParaRPr lang="en-US" sz="1600"/>
          </a:p>
          <a:p>
            <a:r>
              <a:rPr lang="en-US" sz="1600" err="1"/>
              <a:t>Velogix</a:t>
            </a:r>
            <a:endParaRPr lang="en-US" sz="1600"/>
          </a:p>
          <a:p>
            <a:r>
              <a:rPr lang="en-US" sz="1600"/>
              <a:t>Silicon Spice</a:t>
            </a:r>
          </a:p>
          <a:p>
            <a:r>
              <a:rPr lang="en-US" sz="1600" err="1"/>
              <a:t>MorphICs</a:t>
            </a:r>
            <a:endParaRPr lang="en-US" sz="1600"/>
          </a:p>
          <a:p>
            <a:r>
              <a:rPr lang="en-US" sz="1600" err="1"/>
              <a:t>VariCore</a:t>
            </a:r>
            <a:endParaRPr lang="en-US" sz="1600"/>
          </a:p>
          <a:p>
            <a:r>
              <a:rPr lang="en-US" sz="1600"/>
              <a:t>Chameleon</a:t>
            </a:r>
          </a:p>
          <a:p>
            <a:r>
              <a:rPr lang="en-US" sz="1600"/>
              <a:t>Leopard Logic</a:t>
            </a:r>
          </a:p>
          <a:p>
            <a:r>
              <a:rPr lang="en-US" sz="1600"/>
              <a:t>Tabula</a:t>
            </a:r>
          </a:p>
          <a:p>
            <a:r>
              <a:rPr lang="en-US" sz="1600" err="1"/>
              <a:t>SiliconBlue</a:t>
            </a:r>
            <a:endParaRPr lang="en-US" sz="1600"/>
          </a:p>
          <a:p>
            <a:r>
              <a:rPr lang="en-US" sz="1600"/>
              <a:t>M2000</a:t>
            </a:r>
          </a:p>
          <a:p>
            <a:r>
              <a:rPr lang="en-US" sz="1600"/>
              <a:t>Tier Logic</a:t>
            </a:r>
          </a:p>
          <a:p>
            <a:r>
              <a:rPr lang="en-US" sz="1600"/>
              <a:t>Flex Logix</a:t>
            </a:r>
          </a:p>
          <a:p>
            <a:endParaRPr lang="en-US" sz="1600"/>
          </a:p>
          <a:p>
            <a:r>
              <a:rPr lang="en-US" sz="1600"/>
              <a:t>To name a few…</a:t>
            </a:r>
          </a:p>
        </p:txBody>
      </p:sp>
      <p:pic>
        <p:nvPicPr>
          <p:cNvPr id="17" name="Picture 16" descr="A tombstone with flowers in the grass&#10;&#10;AI-generated content may be incorrect.">
            <a:extLst>
              <a:ext uri="{FF2B5EF4-FFF2-40B4-BE49-F238E27FC236}">
                <a16:creationId xmlns:a16="http://schemas.microsoft.com/office/drawing/2014/main" id="{8EA43E79-F32B-0EF5-629A-64C0FBFD64AD}"/>
              </a:ext>
            </a:extLst>
          </p:cNvPr>
          <p:cNvPicPr>
            <a:picLocks noChangeAspect="1"/>
          </p:cNvPicPr>
          <p:nvPr/>
        </p:nvPicPr>
        <p:blipFill>
          <a:blip r:embed="rId3"/>
          <a:stretch>
            <a:fillRect/>
          </a:stretch>
        </p:blipFill>
        <p:spPr>
          <a:xfrm>
            <a:off x="7278853" y="1189139"/>
            <a:ext cx="3346354" cy="5019531"/>
          </a:xfrm>
          <a:prstGeom prst="rect">
            <a:avLst/>
          </a:prstGeom>
        </p:spPr>
      </p:pic>
      <p:sp>
        <p:nvSpPr>
          <p:cNvPr id="18" name="Footer Placeholder 4">
            <a:extLst>
              <a:ext uri="{FF2B5EF4-FFF2-40B4-BE49-F238E27FC236}">
                <a16:creationId xmlns:a16="http://schemas.microsoft.com/office/drawing/2014/main" id="{84CFE876-66C2-D9A3-87B7-65C17013F5A2}"/>
              </a:ext>
            </a:extLst>
          </p:cNvPr>
          <p:cNvSpPr txBox="1">
            <a:spLocks/>
          </p:cNvSpPr>
          <p:nvPr/>
        </p:nvSpPr>
        <p:spPr>
          <a:xfrm>
            <a:off x="500744" y="6356350"/>
            <a:ext cx="2065866"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February 2026</a:t>
            </a:r>
          </a:p>
        </p:txBody>
      </p:sp>
    </p:spTree>
    <p:extLst>
      <p:ext uri="{BB962C8B-B14F-4D97-AF65-F5344CB8AC3E}">
        <p14:creationId xmlns:p14="http://schemas.microsoft.com/office/powerpoint/2010/main" val="1405986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8161C-559F-3DEB-90DF-DC6447878D3A}"/>
            </a:ext>
          </a:extLst>
        </p:cNvPr>
        <p:cNvGrpSpPr/>
        <p:nvPr/>
      </p:nvGrpSpPr>
      <p:grpSpPr>
        <a:xfrm>
          <a:off x="0" y="0"/>
          <a:ext cx="0" cy="0"/>
          <a:chOff x="0" y="0"/>
          <a:chExt cx="0" cy="0"/>
        </a:xfrm>
      </p:grpSpPr>
      <p:sp>
        <p:nvSpPr>
          <p:cNvPr id="46" name="Rounded Rectangle 45">
            <a:extLst>
              <a:ext uri="{FF2B5EF4-FFF2-40B4-BE49-F238E27FC236}">
                <a16:creationId xmlns:a16="http://schemas.microsoft.com/office/drawing/2014/main" id="{0C4CAF3E-327F-EE3B-A2F1-D5B7410F22F7}"/>
              </a:ext>
            </a:extLst>
          </p:cNvPr>
          <p:cNvSpPr/>
          <p:nvPr/>
        </p:nvSpPr>
        <p:spPr>
          <a:xfrm>
            <a:off x="276910" y="1317264"/>
            <a:ext cx="3300984" cy="2478024"/>
          </a:xfrm>
          <a:prstGeom prst="roundRect">
            <a:avLst/>
          </a:prstGeom>
          <a:solidFill>
            <a:schemeClr val="bg1"/>
          </a:solidFill>
          <a:ln w="19050" cmpd="sng">
            <a:solidFill>
              <a:srgbClr val="FF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7165BEA1-D250-1B01-328A-9C5CEE3BF348}"/>
              </a:ext>
            </a:extLst>
          </p:cNvPr>
          <p:cNvSpPr/>
          <p:nvPr/>
        </p:nvSpPr>
        <p:spPr>
          <a:xfrm>
            <a:off x="8503165" y="1323014"/>
            <a:ext cx="3300984" cy="2477348"/>
          </a:xfrm>
          <a:prstGeom prst="roundRect">
            <a:avLst/>
          </a:prstGeom>
          <a:solidFill>
            <a:schemeClr val="bg1"/>
          </a:solidFill>
          <a:ln w="19050" cmpd="sng">
            <a:solidFill>
              <a:srgbClr val="FF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a:extLst>
              <a:ext uri="{FF2B5EF4-FFF2-40B4-BE49-F238E27FC236}">
                <a16:creationId xmlns:a16="http://schemas.microsoft.com/office/drawing/2014/main" id="{CE1993C3-8014-3276-EC36-366B9BEA46C8}"/>
              </a:ext>
            </a:extLst>
          </p:cNvPr>
          <p:cNvSpPr/>
          <p:nvPr/>
        </p:nvSpPr>
        <p:spPr>
          <a:xfrm>
            <a:off x="2669628" y="3895161"/>
            <a:ext cx="6884276" cy="2477348"/>
          </a:xfrm>
          <a:prstGeom prst="roundRect">
            <a:avLst/>
          </a:prstGeom>
          <a:solidFill>
            <a:schemeClr val="bg1"/>
          </a:solidFill>
          <a:ln w="19050" cmpd="sng">
            <a:solidFill>
              <a:srgbClr val="FF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C2DEED-7222-C93F-3778-E570DFF1E816}"/>
              </a:ext>
            </a:extLst>
          </p:cNvPr>
          <p:cNvSpPr>
            <a:spLocks noGrp="1"/>
          </p:cNvSpPr>
          <p:nvPr>
            <p:ph type="title"/>
          </p:nvPr>
        </p:nvSpPr>
        <p:spPr/>
        <p:txBody>
          <a:bodyPr>
            <a:normAutofit/>
          </a:bodyPr>
          <a:lstStyle/>
          <a:p>
            <a:pPr algn="ctr"/>
            <a:r>
              <a:rPr lang="en-US"/>
              <a:t>Accelerating Edge AI Innovation</a:t>
            </a:r>
            <a:endParaRPr lang="en-MY"/>
          </a:p>
        </p:txBody>
      </p:sp>
      <p:sp>
        <p:nvSpPr>
          <p:cNvPr id="5" name="Footer Placeholder 4">
            <a:extLst>
              <a:ext uri="{FF2B5EF4-FFF2-40B4-BE49-F238E27FC236}">
                <a16:creationId xmlns:a16="http://schemas.microsoft.com/office/drawing/2014/main" id="{791CA356-7C78-32D8-4270-B3F29DE72B5A}"/>
              </a:ext>
            </a:extLst>
          </p:cNvPr>
          <p:cNvSpPr>
            <a:spLocks noGrp="1"/>
          </p:cNvSpPr>
          <p:nvPr>
            <p:ph type="ftr" sz="quarter" idx="12"/>
          </p:nvPr>
        </p:nvSpPr>
        <p:spPr/>
        <p:txBody>
          <a:bodyPr/>
          <a:lstStyle/>
          <a:p>
            <a:pPr algn="r"/>
            <a:r>
              <a:rPr lang="en-US"/>
              <a:t>Copyright © Efinix, Inc.</a:t>
            </a:r>
          </a:p>
        </p:txBody>
      </p:sp>
      <p:pic>
        <p:nvPicPr>
          <p:cNvPr id="10" name="Picture 9">
            <a:extLst>
              <a:ext uri="{FF2B5EF4-FFF2-40B4-BE49-F238E27FC236}">
                <a16:creationId xmlns:a16="http://schemas.microsoft.com/office/drawing/2014/main" id="{81E6A467-C937-704A-4DE5-30E5F40EAC11}"/>
              </a:ext>
            </a:extLst>
          </p:cNvPr>
          <p:cNvPicPr>
            <a:picLocks noChangeAspect="1"/>
          </p:cNvPicPr>
          <p:nvPr/>
        </p:nvPicPr>
        <p:blipFill>
          <a:blip r:embed="rId3"/>
          <a:stretch>
            <a:fillRect/>
          </a:stretch>
        </p:blipFill>
        <p:spPr>
          <a:xfrm>
            <a:off x="4717056" y="4280096"/>
            <a:ext cx="1276864" cy="848849"/>
          </a:xfrm>
          <a:prstGeom prst="roundRect">
            <a:avLst>
              <a:gd name="adj" fmla="val 16667"/>
            </a:avLst>
          </a:prstGeom>
          <a:ln>
            <a:noFill/>
          </a:ln>
          <a:effectLst>
            <a:outerShdw blurRad="76200" dist="38100" dir="7800000" algn="tl" rotWithShape="0">
              <a:srgbClr val="000000">
                <a:alpha val="40000"/>
              </a:srgbClr>
            </a:outerShdw>
          </a:effectLst>
        </p:spPr>
      </p:pic>
      <p:pic>
        <p:nvPicPr>
          <p:cNvPr id="2056" name="Picture 8">
            <a:extLst>
              <a:ext uri="{FF2B5EF4-FFF2-40B4-BE49-F238E27FC236}">
                <a16:creationId xmlns:a16="http://schemas.microsoft.com/office/drawing/2014/main" id="{42DCF7AE-C8E4-3799-68E1-189A9077FC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1823" y="4280096"/>
            <a:ext cx="1314747" cy="877005"/>
          </a:xfrm>
          <a:prstGeom prst="roundRect">
            <a:avLst>
              <a:gd name="adj" fmla="val 16667"/>
            </a:avLst>
          </a:prstGeom>
          <a:ln>
            <a:noFill/>
          </a:ln>
          <a:effectLst>
            <a:outerShdw blurRad="76200" dist="38100" dir="78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0" name="Picture 26" descr="Computer vision in manufacturing - AI for industry - Softinery">
            <a:extLst>
              <a:ext uri="{FF2B5EF4-FFF2-40B4-BE49-F238E27FC236}">
                <a16:creationId xmlns:a16="http://schemas.microsoft.com/office/drawing/2014/main" id="{DC03D772-0933-C056-B3C3-4506BA8D539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52998"/>
          <a:stretch>
            <a:fillRect/>
          </a:stretch>
        </p:blipFill>
        <p:spPr bwMode="auto">
          <a:xfrm>
            <a:off x="6168182" y="4280096"/>
            <a:ext cx="1489379" cy="877005"/>
          </a:xfrm>
          <a:prstGeom prst="roundRect">
            <a:avLst>
              <a:gd name="adj" fmla="val 16667"/>
            </a:avLst>
          </a:prstGeom>
          <a:ln>
            <a:noFill/>
          </a:ln>
          <a:effectLst>
            <a:outerShdw blurRad="76200" dist="38100" dir="78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DB1361E-0CB5-6735-6ABA-4465C6DF0C9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389218" y="2193757"/>
            <a:ext cx="1000004" cy="1000004"/>
          </a:xfrm>
          <a:prstGeom prst="rect">
            <a:avLst/>
          </a:prstGeom>
        </p:spPr>
      </p:pic>
      <p:sp>
        <p:nvSpPr>
          <p:cNvPr id="6" name="TextBox 5">
            <a:extLst>
              <a:ext uri="{FF2B5EF4-FFF2-40B4-BE49-F238E27FC236}">
                <a16:creationId xmlns:a16="http://schemas.microsoft.com/office/drawing/2014/main" id="{9F134F94-A35B-377D-2A75-70082D24D3BB}"/>
              </a:ext>
            </a:extLst>
          </p:cNvPr>
          <p:cNvSpPr txBox="1"/>
          <p:nvPr/>
        </p:nvSpPr>
        <p:spPr>
          <a:xfrm>
            <a:off x="5431694" y="2102035"/>
            <a:ext cx="2639184" cy="1169551"/>
          </a:xfrm>
          <a:prstGeom prst="rect">
            <a:avLst/>
          </a:prstGeom>
          <a:noFill/>
        </p:spPr>
        <p:txBody>
          <a:bodyPr wrap="none" rtlCol="0">
            <a:spAutoFit/>
          </a:bodyPr>
          <a:lstStyle/>
          <a:p>
            <a:r>
              <a:rPr lang="en-US" sz="1400">
                <a:solidFill>
                  <a:srgbClr val="00769F"/>
                </a:solidFill>
              </a:rPr>
              <a:t>Sensor signal processing/fusion</a:t>
            </a:r>
          </a:p>
          <a:p>
            <a:r>
              <a:rPr lang="en-US" sz="1400">
                <a:solidFill>
                  <a:srgbClr val="00769F"/>
                </a:solidFill>
              </a:rPr>
              <a:t>AI acceleration</a:t>
            </a:r>
          </a:p>
          <a:p>
            <a:r>
              <a:rPr lang="en-US" sz="1400">
                <a:solidFill>
                  <a:srgbClr val="00769F"/>
                </a:solidFill>
              </a:rPr>
              <a:t>Communication</a:t>
            </a:r>
          </a:p>
          <a:p>
            <a:r>
              <a:rPr lang="en-US" sz="1400">
                <a:solidFill>
                  <a:srgbClr val="00769F"/>
                </a:solidFill>
              </a:rPr>
              <a:t>Servo/motor control</a:t>
            </a:r>
          </a:p>
          <a:p>
            <a:r>
              <a:rPr lang="en-US" sz="1400">
                <a:solidFill>
                  <a:srgbClr val="00769F"/>
                </a:solidFill>
              </a:rPr>
              <a:t>Telemetry</a:t>
            </a:r>
          </a:p>
        </p:txBody>
      </p:sp>
      <p:sp>
        <p:nvSpPr>
          <p:cNvPr id="7" name="TextBox 6">
            <a:extLst>
              <a:ext uri="{FF2B5EF4-FFF2-40B4-BE49-F238E27FC236}">
                <a16:creationId xmlns:a16="http://schemas.microsoft.com/office/drawing/2014/main" id="{34204F74-8C33-A06F-3438-FEFA6E7D0732}"/>
              </a:ext>
            </a:extLst>
          </p:cNvPr>
          <p:cNvSpPr txBox="1"/>
          <p:nvPr/>
        </p:nvSpPr>
        <p:spPr>
          <a:xfrm>
            <a:off x="3289350" y="5256973"/>
            <a:ext cx="1816523" cy="1015663"/>
          </a:xfrm>
          <a:prstGeom prst="rect">
            <a:avLst/>
          </a:prstGeom>
          <a:noFill/>
        </p:spPr>
        <p:txBody>
          <a:bodyPr wrap="none" rtlCol="0">
            <a:spAutoFit/>
          </a:bodyPr>
          <a:lstStyle/>
          <a:p>
            <a:pPr algn="ctr"/>
            <a:r>
              <a:rPr lang="en-US" sz="1200" b="1"/>
              <a:t>Vision Guided Robotics</a:t>
            </a:r>
          </a:p>
          <a:p>
            <a:pPr algn="ctr"/>
            <a:r>
              <a:rPr lang="en-US" sz="1200" b="1"/>
              <a:t>Smart City/Retail</a:t>
            </a:r>
          </a:p>
          <a:p>
            <a:pPr algn="ctr"/>
            <a:r>
              <a:rPr lang="en-US" sz="1200" b="1"/>
              <a:t>Machine Inspection</a:t>
            </a:r>
          </a:p>
          <a:p>
            <a:pPr algn="ctr"/>
            <a:r>
              <a:rPr lang="en-US" sz="1200" b="1"/>
              <a:t>Thermal Imaging</a:t>
            </a:r>
          </a:p>
          <a:p>
            <a:pPr algn="ctr"/>
            <a:r>
              <a:rPr lang="en-US" sz="1200" b="1"/>
              <a:t>ATE</a:t>
            </a:r>
          </a:p>
        </p:txBody>
      </p:sp>
      <p:pic>
        <p:nvPicPr>
          <p:cNvPr id="34" name="Picture 33">
            <a:extLst>
              <a:ext uri="{FF2B5EF4-FFF2-40B4-BE49-F238E27FC236}">
                <a16:creationId xmlns:a16="http://schemas.microsoft.com/office/drawing/2014/main" id="{8F651C88-FE03-39FF-12C6-26B8F448E642}"/>
              </a:ext>
            </a:extLst>
          </p:cNvPr>
          <p:cNvPicPr>
            <a:picLocks noChangeAspect="1"/>
          </p:cNvPicPr>
          <p:nvPr/>
        </p:nvPicPr>
        <p:blipFill>
          <a:blip r:embed="rId7"/>
          <a:stretch>
            <a:fillRect/>
          </a:stretch>
        </p:blipFill>
        <p:spPr>
          <a:xfrm>
            <a:off x="10108650" y="1889521"/>
            <a:ext cx="1298154" cy="766463"/>
          </a:xfrm>
          <a:prstGeom prst="rect">
            <a:avLst/>
          </a:prstGeom>
          <a:effectLst>
            <a:outerShdw blurRad="76200" dist="38100" dir="8100000" algn="tr" rotWithShape="0">
              <a:prstClr val="black">
                <a:alpha val="40000"/>
              </a:prstClr>
            </a:outerShdw>
          </a:effectLst>
          <a:scene3d>
            <a:camera prst="orthographicFront"/>
            <a:lightRig rig="threePt" dir="t"/>
          </a:scene3d>
          <a:sp3d/>
        </p:spPr>
      </p:pic>
      <p:pic>
        <p:nvPicPr>
          <p:cNvPr id="35" name="Picture 8" descr="5G Repeater: Enhancing Wireless Connectivity">
            <a:extLst>
              <a:ext uri="{FF2B5EF4-FFF2-40B4-BE49-F238E27FC236}">
                <a16:creationId xmlns:a16="http://schemas.microsoft.com/office/drawing/2014/main" id="{5B7B0301-7222-E3D6-DD6A-628104C34EB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9133" t="7483" r="17560" b="11430"/>
          <a:stretch/>
        </p:blipFill>
        <p:spPr bwMode="auto">
          <a:xfrm>
            <a:off x="8880539" y="1871947"/>
            <a:ext cx="898643" cy="784037"/>
          </a:xfrm>
          <a:prstGeom prst="rect">
            <a:avLst/>
          </a:prstGeom>
          <a:noFill/>
          <a:effectLst>
            <a:outerShdw blurRad="76200" dist="38100" dir="8100000" algn="tr" rotWithShape="0">
              <a:prstClr val="black">
                <a:alpha val="40000"/>
              </a:prstClr>
            </a:outerShdw>
          </a:effectLst>
          <a:scene3d>
            <a:camera prst="orthographicFront"/>
            <a:lightRig rig="threePt" dir="t"/>
          </a:scene3d>
          <a:sp3d/>
          <a:extLst>
            <a:ext uri="{909E8E84-426E-40DD-AFC4-6F175D3DCCD1}">
              <a14:hiddenFill xmlns:a14="http://schemas.microsoft.com/office/drawing/2010/main">
                <a:solidFill>
                  <a:srgbClr val="FFFFFF"/>
                </a:solidFill>
              </a14:hiddenFill>
            </a:ext>
          </a:extLst>
        </p:spPr>
      </p:pic>
      <p:pic>
        <p:nvPicPr>
          <p:cNvPr id="36" name="Grafik 8">
            <a:extLst>
              <a:ext uri="{FF2B5EF4-FFF2-40B4-BE49-F238E27FC236}">
                <a16:creationId xmlns:a16="http://schemas.microsoft.com/office/drawing/2014/main" id="{B033C517-9311-AC96-3F84-6F471326292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24784" y="1883132"/>
            <a:ext cx="1176014" cy="784010"/>
          </a:xfrm>
          <a:prstGeom prst="rect">
            <a:avLst/>
          </a:prstGeom>
          <a:effectLst>
            <a:outerShdw blurRad="76200" dist="38100" dir="8100000" algn="tr" rotWithShape="0">
              <a:prstClr val="black">
                <a:alpha val="40000"/>
              </a:prstClr>
            </a:outerShdw>
            <a:softEdge rad="12700"/>
          </a:effectLst>
          <a:scene3d>
            <a:camera prst="orthographicFront"/>
            <a:lightRig rig="threePt" dir="t"/>
          </a:scene3d>
          <a:sp3d/>
        </p:spPr>
      </p:pic>
      <p:grpSp>
        <p:nvGrpSpPr>
          <p:cNvPr id="37" name="Group 36">
            <a:extLst>
              <a:ext uri="{FF2B5EF4-FFF2-40B4-BE49-F238E27FC236}">
                <a16:creationId xmlns:a16="http://schemas.microsoft.com/office/drawing/2014/main" id="{B80486CF-FFD4-2D17-D00D-90F803CC1427}"/>
              </a:ext>
            </a:extLst>
          </p:cNvPr>
          <p:cNvGrpSpPr/>
          <p:nvPr/>
        </p:nvGrpSpPr>
        <p:grpSpPr>
          <a:xfrm>
            <a:off x="2172686" y="1891279"/>
            <a:ext cx="1033320" cy="758256"/>
            <a:chOff x="8045167" y="1705634"/>
            <a:chExt cx="963817" cy="540081"/>
          </a:xfrm>
          <a:effectLst>
            <a:outerShdw blurRad="76200" dist="38100" dir="8100000" algn="tr" rotWithShape="0">
              <a:prstClr val="black">
                <a:alpha val="40000"/>
              </a:prstClr>
            </a:outerShdw>
          </a:effectLst>
        </p:grpSpPr>
        <p:pic>
          <p:nvPicPr>
            <p:cNvPr id="38" name="Picture 37">
              <a:extLst>
                <a:ext uri="{FF2B5EF4-FFF2-40B4-BE49-F238E27FC236}">
                  <a16:creationId xmlns:a16="http://schemas.microsoft.com/office/drawing/2014/main" id="{6BEBD6D4-48EC-3258-C87F-53136B542ACB}"/>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l="21670" r="34185"/>
            <a:stretch/>
          </p:blipFill>
          <p:spPr>
            <a:xfrm>
              <a:off x="8049086" y="1975397"/>
              <a:ext cx="959898" cy="270318"/>
            </a:xfrm>
            <a:prstGeom prst="rect">
              <a:avLst/>
            </a:prstGeom>
            <a:scene3d>
              <a:camera prst="orthographicFront"/>
              <a:lightRig rig="threePt" dir="t"/>
            </a:scene3d>
            <a:sp3d/>
          </p:spPr>
        </p:pic>
        <p:pic>
          <p:nvPicPr>
            <p:cNvPr id="39" name="Picture 38">
              <a:extLst>
                <a:ext uri="{FF2B5EF4-FFF2-40B4-BE49-F238E27FC236}">
                  <a16:creationId xmlns:a16="http://schemas.microsoft.com/office/drawing/2014/main" id="{A40E0149-C035-0052-28FD-DEAF1B32261A}"/>
                </a:ext>
              </a:extLst>
            </p:cNvPr>
            <p:cNvPicPr>
              <a:picLocks noChangeAspect="1" noChangeArrowheads="1"/>
            </p:cNvPicPr>
            <p:nvPr/>
          </p:nvPicPr>
          <p:blipFill rotWithShape="1">
            <a:blip r:embed="rId11" cstate="print">
              <a:extLst>
                <a:ext uri="{28A0092B-C50C-407E-A947-70E740481C1C}">
                  <a14:useLocalDpi xmlns:a14="http://schemas.microsoft.com/office/drawing/2010/main"/>
                </a:ext>
              </a:extLst>
            </a:blip>
            <a:srcRect l="21670" r="34185"/>
            <a:stretch/>
          </p:blipFill>
          <p:spPr bwMode="auto">
            <a:xfrm>
              <a:off x="8045164" y="1705632"/>
              <a:ext cx="959897" cy="270317"/>
            </a:xfrm>
            <a:prstGeom prst="rect">
              <a:avLst/>
            </a:prstGeom>
            <a:noFill/>
            <a:scene3d>
              <a:camera prst="orthographicFront"/>
              <a:lightRig rig="threePt" dir="t"/>
            </a:scene3d>
            <a:sp3d/>
            <a:extLst>
              <a:ext uri="{909E8E84-426E-40DD-AFC4-6F175D3DCCD1}">
                <a14:hiddenFill xmlns:a14="http://schemas.microsoft.com/office/drawing/2010/main">
                  <a:solidFill>
                    <a:srgbClr val="FFFFFF"/>
                  </a:solidFill>
                </a14:hiddenFill>
              </a:ext>
            </a:extLst>
          </p:spPr>
        </p:pic>
      </p:grpSp>
      <p:sp>
        <p:nvSpPr>
          <p:cNvPr id="40" name="TextBox 39">
            <a:extLst>
              <a:ext uri="{FF2B5EF4-FFF2-40B4-BE49-F238E27FC236}">
                <a16:creationId xmlns:a16="http://schemas.microsoft.com/office/drawing/2014/main" id="{7834866F-0E25-7CA9-A2F1-EA3B64C607B4}"/>
              </a:ext>
            </a:extLst>
          </p:cNvPr>
          <p:cNvSpPr txBox="1"/>
          <p:nvPr/>
        </p:nvSpPr>
        <p:spPr>
          <a:xfrm>
            <a:off x="1106646" y="2939134"/>
            <a:ext cx="1706429" cy="646331"/>
          </a:xfrm>
          <a:prstGeom prst="rect">
            <a:avLst/>
          </a:prstGeom>
          <a:noFill/>
        </p:spPr>
        <p:txBody>
          <a:bodyPr wrap="none" rtlCol="0">
            <a:spAutoFit/>
          </a:bodyPr>
          <a:lstStyle/>
          <a:p>
            <a:pPr algn="ctr"/>
            <a:r>
              <a:rPr lang="en-US" sz="1200" b="1"/>
              <a:t>AV and Entertainment</a:t>
            </a:r>
          </a:p>
          <a:p>
            <a:pPr algn="ctr"/>
            <a:r>
              <a:rPr lang="en-US" sz="1200" b="1"/>
              <a:t>AR/VR Glasses</a:t>
            </a:r>
          </a:p>
          <a:p>
            <a:pPr algn="ctr"/>
            <a:r>
              <a:rPr lang="en-US" sz="1200" b="1"/>
              <a:t>Humanoid Robotics</a:t>
            </a:r>
          </a:p>
        </p:txBody>
      </p:sp>
      <p:sp>
        <p:nvSpPr>
          <p:cNvPr id="41" name="TextBox 40">
            <a:extLst>
              <a:ext uri="{FF2B5EF4-FFF2-40B4-BE49-F238E27FC236}">
                <a16:creationId xmlns:a16="http://schemas.microsoft.com/office/drawing/2014/main" id="{FD769E8E-D873-8FC1-15F9-27ADA3628725}"/>
              </a:ext>
            </a:extLst>
          </p:cNvPr>
          <p:cNvSpPr txBox="1"/>
          <p:nvPr/>
        </p:nvSpPr>
        <p:spPr>
          <a:xfrm>
            <a:off x="7494610" y="5256973"/>
            <a:ext cx="1824154" cy="461665"/>
          </a:xfrm>
          <a:prstGeom prst="rect">
            <a:avLst/>
          </a:prstGeom>
          <a:noFill/>
        </p:spPr>
        <p:txBody>
          <a:bodyPr wrap="none" rtlCol="0">
            <a:spAutoFit/>
          </a:bodyPr>
          <a:lstStyle/>
          <a:p>
            <a:pPr algn="ctr"/>
            <a:r>
              <a:rPr lang="en-US" sz="1200" b="1"/>
              <a:t>ADAS/AV</a:t>
            </a:r>
          </a:p>
          <a:p>
            <a:pPr algn="ctr"/>
            <a:r>
              <a:rPr lang="en-US" sz="1200" b="1"/>
              <a:t>In-Vehicle Infotainment</a:t>
            </a:r>
          </a:p>
        </p:txBody>
      </p:sp>
      <p:sp>
        <p:nvSpPr>
          <p:cNvPr id="43" name="TextBox 42">
            <a:extLst>
              <a:ext uri="{FF2B5EF4-FFF2-40B4-BE49-F238E27FC236}">
                <a16:creationId xmlns:a16="http://schemas.microsoft.com/office/drawing/2014/main" id="{680E7FEF-228D-477E-3B78-211AC74DB1F1}"/>
              </a:ext>
            </a:extLst>
          </p:cNvPr>
          <p:cNvSpPr txBox="1"/>
          <p:nvPr/>
        </p:nvSpPr>
        <p:spPr>
          <a:xfrm>
            <a:off x="9322792" y="2839917"/>
            <a:ext cx="1487780" cy="1015663"/>
          </a:xfrm>
          <a:prstGeom prst="rect">
            <a:avLst/>
          </a:prstGeom>
          <a:noFill/>
        </p:spPr>
        <p:txBody>
          <a:bodyPr wrap="none" rtlCol="0">
            <a:spAutoFit/>
          </a:bodyPr>
          <a:lstStyle/>
          <a:p>
            <a:pPr algn="ctr"/>
            <a:r>
              <a:rPr lang="en-US" sz="1200" b="1"/>
              <a:t>Wireless Backhaul</a:t>
            </a:r>
          </a:p>
          <a:p>
            <a:pPr algn="ctr"/>
            <a:r>
              <a:rPr lang="en-US" sz="1200" b="1"/>
              <a:t>Networking</a:t>
            </a:r>
          </a:p>
          <a:p>
            <a:pPr algn="ctr"/>
            <a:r>
              <a:rPr lang="en-US" sz="1200" b="1"/>
              <a:t>Cloud Compute</a:t>
            </a:r>
          </a:p>
          <a:p>
            <a:pPr algn="ctr"/>
            <a:r>
              <a:rPr lang="en-US" sz="1200" b="1"/>
              <a:t>Broadcast</a:t>
            </a:r>
          </a:p>
          <a:p>
            <a:pPr algn="ctr"/>
            <a:endParaRPr lang="en-US" sz="1200" b="1"/>
          </a:p>
        </p:txBody>
      </p:sp>
      <p:pic>
        <p:nvPicPr>
          <p:cNvPr id="53" name="Picture 18" descr="Valeo and Teledyne FLIR develop Automotive Safety Integrity Level (ASIL) B  thermal imaging technology for night vision ADAS | ADAS &amp; Autonomous  Vehicle International">
            <a:extLst>
              <a:ext uri="{FF2B5EF4-FFF2-40B4-BE49-F238E27FC236}">
                <a16:creationId xmlns:a16="http://schemas.microsoft.com/office/drawing/2014/main" id="{172E5AAF-FFF1-8A8F-FB81-13ADC6BA6A4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46164" y="4280096"/>
            <a:ext cx="1496630" cy="781444"/>
          </a:xfrm>
          <a:prstGeom prst="rect">
            <a:avLst/>
          </a:prstGeom>
          <a:noFill/>
          <a:effectLst>
            <a:outerShdw blurRad="76200" dist="38100" dir="8100000" algn="tr" rotWithShape="0">
              <a:prstClr val="black">
                <a:alpha val="40000"/>
              </a:prstClr>
            </a:outerShdw>
          </a:effectLst>
          <a:scene3d>
            <a:camera prst="orthographicFront"/>
            <a:lightRig rig="threePt" dir="t"/>
          </a:scene3d>
          <a:sp3d/>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0563FC9-C37F-1902-338C-1B089A239750}"/>
              </a:ext>
            </a:extLst>
          </p:cNvPr>
          <p:cNvSpPr txBox="1"/>
          <p:nvPr/>
        </p:nvSpPr>
        <p:spPr>
          <a:xfrm>
            <a:off x="4507025" y="3898759"/>
            <a:ext cx="3351306" cy="369332"/>
          </a:xfrm>
          <a:prstGeom prst="rect">
            <a:avLst/>
          </a:prstGeom>
          <a:noFill/>
        </p:spPr>
        <p:txBody>
          <a:bodyPr wrap="square" rtlCol="0">
            <a:spAutoFit/>
          </a:bodyPr>
          <a:lstStyle/>
          <a:p>
            <a:pPr algn="ctr"/>
            <a:r>
              <a:rPr lang="en-US" b="1">
                <a:solidFill>
                  <a:srgbClr val="787879"/>
                </a:solidFill>
              </a:rPr>
              <a:t>Industrial and Automotive</a:t>
            </a:r>
          </a:p>
        </p:txBody>
      </p:sp>
      <p:sp>
        <p:nvSpPr>
          <p:cNvPr id="9" name="TextBox 8">
            <a:extLst>
              <a:ext uri="{FF2B5EF4-FFF2-40B4-BE49-F238E27FC236}">
                <a16:creationId xmlns:a16="http://schemas.microsoft.com/office/drawing/2014/main" id="{338C02EF-2237-F96D-A896-75A9C18ACFF0}"/>
              </a:ext>
            </a:extLst>
          </p:cNvPr>
          <p:cNvSpPr txBox="1"/>
          <p:nvPr/>
        </p:nvSpPr>
        <p:spPr>
          <a:xfrm>
            <a:off x="1019141" y="1399953"/>
            <a:ext cx="1816522" cy="369332"/>
          </a:xfrm>
          <a:prstGeom prst="rect">
            <a:avLst/>
          </a:prstGeom>
          <a:noFill/>
        </p:spPr>
        <p:txBody>
          <a:bodyPr wrap="square" rtlCol="0">
            <a:spAutoFit/>
          </a:bodyPr>
          <a:lstStyle/>
          <a:p>
            <a:pPr algn="ctr"/>
            <a:r>
              <a:rPr lang="en-US" b="1">
                <a:solidFill>
                  <a:srgbClr val="787879"/>
                </a:solidFill>
              </a:rPr>
              <a:t>Consumer</a:t>
            </a:r>
          </a:p>
        </p:txBody>
      </p:sp>
      <p:sp>
        <p:nvSpPr>
          <p:cNvPr id="13" name="TextBox 12">
            <a:extLst>
              <a:ext uri="{FF2B5EF4-FFF2-40B4-BE49-F238E27FC236}">
                <a16:creationId xmlns:a16="http://schemas.microsoft.com/office/drawing/2014/main" id="{EFFB3D10-DBED-FAD4-1851-F98EBBB09FCB}"/>
              </a:ext>
            </a:extLst>
          </p:cNvPr>
          <p:cNvSpPr txBox="1"/>
          <p:nvPr/>
        </p:nvSpPr>
        <p:spPr>
          <a:xfrm>
            <a:off x="8563555" y="1387205"/>
            <a:ext cx="3240594" cy="369332"/>
          </a:xfrm>
          <a:prstGeom prst="rect">
            <a:avLst/>
          </a:prstGeom>
          <a:noFill/>
        </p:spPr>
        <p:txBody>
          <a:bodyPr wrap="square" rtlCol="0">
            <a:spAutoFit/>
          </a:bodyPr>
          <a:lstStyle/>
          <a:p>
            <a:pPr algn="ctr"/>
            <a:r>
              <a:rPr lang="en-US" b="1">
                <a:solidFill>
                  <a:srgbClr val="787879"/>
                </a:solidFill>
              </a:rPr>
              <a:t>Infrastructure</a:t>
            </a:r>
          </a:p>
        </p:txBody>
      </p:sp>
      <p:sp>
        <p:nvSpPr>
          <p:cNvPr id="16" name="TextBox 15">
            <a:extLst>
              <a:ext uri="{FF2B5EF4-FFF2-40B4-BE49-F238E27FC236}">
                <a16:creationId xmlns:a16="http://schemas.microsoft.com/office/drawing/2014/main" id="{6A4C5350-4A3F-E020-D286-3C9AB1CD04DE}"/>
              </a:ext>
            </a:extLst>
          </p:cNvPr>
          <p:cNvSpPr txBox="1"/>
          <p:nvPr/>
        </p:nvSpPr>
        <p:spPr>
          <a:xfrm>
            <a:off x="4769347" y="1387205"/>
            <a:ext cx="2922494" cy="707886"/>
          </a:xfrm>
          <a:prstGeom prst="rect">
            <a:avLst/>
          </a:prstGeom>
          <a:noFill/>
        </p:spPr>
        <p:txBody>
          <a:bodyPr wrap="square" rtlCol="0">
            <a:spAutoFit/>
          </a:bodyPr>
          <a:lstStyle/>
          <a:p>
            <a:pPr algn="ctr"/>
            <a:r>
              <a:rPr lang="en-US" sz="2000" b="1">
                <a:solidFill>
                  <a:srgbClr val="00769F"/>
                </a:solidFill>
              </a:rPr>
              <a:t>Efinix is at the</a:t>
            </a:r>
            <a:br>
              <a:rPr lang="en-US" sz="2000" b="1">
                <a:solidFill>
                  <a:srgbClr val="00769F"/>
                </a:solidFill>
              </a:rPr>
            </a:br>
            <a:r>
              <a:rPr lang="en-US" sz="2000" b="1">
                <a:solidFill>
                  <a:srgbClr val="00769F"/>
                </a:solidFill>
              </a:rPr>
              <a:t>Heart of AI Innovation</a:t>
            </a:r>
          </a:p>
        </p:txBody>
      </p:sp>
      <p:sp>
        <p:nvSpPr>
          <p:cNvPr id="3" name="TextBox 2">
            <a:extLst>
              <a:ext uri="{FF2B5EF4-FFF2-40B4-BE49-F238E27FC236}">
                <a16:creationId xmlns:a16="http://schemas.microsoft.com/office/drawing/2014/main" id="{3E9D6AA0-3F2D-4A3D-83B1-493EABE3F532}"/>
              </a:ext>
            </a:extLst>
          </p:cNvPr>
          <p:cNvSpPr txBox="1"/>
          <p:nvPr/>
        </p:nvSpPr>
        <p:spPr>
          <a:xfrm>
            <a:off x="5637880" y="5256973"/>
            <a:ext cx="1324723" cy="646331"/>
          </a:xfrm>
          <a:prstGeom prst="rect">
            <a:avLst/>
          </a:prstGeom>
          <a:noFill/>
        </p:spPr>
        <p:txBody>
          <a:bodyPr wrap="none" rtlCol="0">
            <a:spAutoFit/>
          </a:bodyPr>
          <a:lstStyle/>
          <a:p>
            <a:pPr algn="ctr"/>
            <a:r>
              <a:rPr lang="en-US" sz="1200" b="1"/>
              <a:t>Medical imaging</a:t>
            </a:r>
          </a:p>
          <a:p>
            <a:pPr algn="ctr"/>
            <a:r>
              <a:rPr lang="en-US" sz="1200" b="1"/>
              <a:t>Endoscopy</a:t>
            </a:r>
          </a:p>
          <a:p>
            <a:pPr algn="ctr"/>
            <a:r>
              <a:rPr lang="en-US" sz="1200" b="1"/>
              <a:t>Ultrasound</a:t>
            </a:r>
          </a:p>
        </p:txBody>
      </p:sp>
      <p:sp>
        <p:nvSpPr>
          <p:cNvPr id="11" name="Date Placeholder 2">
            <a:extLst>
              <a:ext uri="{FF2B5EF4-FFF2-40B4-BE49-F238E27FC236}">
                <a16:creationId xmlns:a16="http://schemas.microsoft.com/office/drawing/2014/main" id="{E22C5B5D-49DD-B60A-FCB4-6CF938A521E9}"/>
              </a:ext>
            </a:extLst>
          </p:cNvPr>
          <p:cNvSpPr>
            <a:spLocks noGrp="1"/>
          </p:cNvSpPr>
          <p:nvPr>
            <p:ph type="dt" sz="half" idx="10"/>
          </p:nvPr>
        </p:nvSpPr>
        <p:spPr>
          <a:xfrm>
            <a:off x="990600" y="6480306"/>
            <a:ext cx="2743200" cy="365125"/>
          </a:xfrm>
          <a:prstGeom prst="rect">
            <a:avLst/>
          </a:prstGeom>
        </p:spPr>
        <p:txBody>
          <a:bodyPr/>
          <a:lstStyle/>
          <a:p>
            <a:r>
              <a:rPr lang="en-US" sz="1100">
                <a:solidFill>
                  <a:schemeClr val="tx1">
                    <a:lumMod val="50000"/>
                    <a:lumOff val="50000"/>
                  </a:schemeClr>
                </a:solidFill>
              </a:rPr>
              <a:t>February 2026</a:t>
            </a:r>
          </a:p>
        </p:txBody>
      </p:sp>
    </p:spTree>
    <p:extLst>
      <p:ext uri="{BB962C8B-B14F-4D97-AF65-F5344CB8AC3E}">
        <p14:creationId xmlns:p14="http://schemas.microsoft.com/office/powerpoint/2010/main" val="2991975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9BB7A2-A173-CDC3-E47A-EACBA98AE352}"/>
              </a:ext>
            </a:extLst>
          </p:cNvPr>
          <p:cNvSpPr>
            <a:spLocks noGrp="1"/>
          </p:cNvSpPr>
          <p:nvPr>
            <p:ph type="title"/>
          </p:nvPr>
        </p:nvSpPr>
        <p:spPr>
          <a:xfrm>
            <a:off x="2766060" y="342265"/>
            <a:ext cx="8587739" cy="791873"/>
          </a:xfrm>
        </p:spPr>
        <p:txBody>
          <a:bodyPr/>
          <a:lstStyle/>
          <a:p>
            <a:pPr algn="l"/>
            <a:r>
              <a:rPr lang="en-US"/>
              <a:t>Keys to Success</a:t>
            </a:r>
          </a:p>
        </p:txBody>
      </p:sp>
      <p:sp>
        <p:nvSpPr>
          <p:cNvPr id="2" name="Footer Placeholder 1">
            <a:extLst>
              <a:ext uri="{FF2B5EF4-FFF2-40B4-BE49-F238E27FC236}">
                <a16:creationId xmlns:a16="http://schemas.microsoft.com/office/drawing/2014/main" id="{70275780-3DB6-2E39-012F-A51D0BEF6D36}"/>
              </a:ext>
            </a:extLst>
          </p:cNvPr>
          <p:cNvSpPr>
            <a:spLocks noGrp="1"/>
          </p:cNvSpPr>
          <p:nvPr>
            <p:ph type="ftr" sz="quarter" idx="11"/>
          </p:nvPr>
        </p:nvSpPr>
        <p:spPr/>
        <p:txBody>
          <a:bodyPr/>
          <a:lstStyle/>
          <a:p>
            <a:pPr algn="r"/>
            <a:r>
              <a:rPr lang="en-US">
                <a:solidFill>
                  <a:srgbClr val="FFFFFF"/>
                </a:solidFill>
              </a:rPr>
              <a:t>Copyright © Efinix, Inc.</a:t>
            </a:r>
          </a:p>
        </p:txBody>
      </p:sp>
      <p:sp>
        <p:nvSpPr>
          <p:cNvPr id="5" name="Footer Placeholder 4">
            <a:extLst>
              <a:ext uri="{FF2B5EF4-FFF2-40B4-BE49-F238E27FC236}">
                <a16:creationId xmlns:a16="http://schemas.microsoft.com/office/drawing/2014/main" id="{8EF361C1-E2A6-6212-493F-6E5E684BE145}"/>
              </a:ext>
            </a:extLst>
          </p:cNvPr>
          <p:cNvSpPr txBox="1">
            <a:spLocks/>
          </p:cNvSpPr>
          <p:nvPr/>
        </p:nvSpPr>
        <p:spPr>
          <a:xfrm>
            <a:off x="500744" y="6356350"/>
            <a:ext cx="2065866"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bg1"/>
                </a:solidFill>
              </a:rPr>
              <a:t>February 2026</a:t>
            </a:r>
          </a:p>
        </p:txBody>
      </p:sp>
      <p:pic>
        <p:nvPicPr>
          <p:cNvPr id="7" name="Picture 6" descr="A circle with four different colored squares&#10;&#10;AI-generated content may be incorrect.">
            <a:extLst>
              <a:ext uri="{FF2B5EF4-FFF2-40B4-BE49-F238E27FC236}">
                <a16:creationId xmlns:a16="http://schemas.microsoft.com/office/drawing/2014/main" id="{956749EB-40A7-B549-A52C-4CB653A97F7D}"/>
              </a:ext>
            </a:extLst>
          </p:cNvPr>
          <p:cNvPicPr>
            <a:picLocks noChangeAspect="1"/>
          </p:cNvPicPr>
          <p:nvPr/>
        </p:nvPicPr>
        <p:blipFill>
          <a:blip r:embed="rId2"/>
          <a:stretch>
            <a:fillRect/>
          </a:stretch>
        </p:blipFill>
        <p:spPr>
          <a:xfrm>
            <a:off x="3959635" y="1306918"/>
            <a:ext cx="4436649" cy="4416944"/>
          </a:xfrm>
          <a:prstGeom prst="rect">
            <a:avLst/>
          </a:prstGeom>
        </p:spPr>
      </p:pic>
      <p:sp>
        <p:nvSpPr>
          <p:cNvPr id="8" name="TextBox 7">
            <a:extLst>
              <a:ext uri="{FF2B5EF4-FFF2-40B4-BE49-F238E27FC236}">
                <a16:creationId xmlns:a16="http://schemas.microsoft.com/office/drawing/2014/main" id="{CAE06A20-9B13-D811-B51D-27E3599210C2}"/>
              </a:ext>
            </a:extLst>
          </p:cNvPr>
          <p:cNvSpPr txBox="1"/>
          <p:nvPr/>
        </p:nvSpPr>
        <p:spPr>
          <a:xfrm>
            <a:off x="8395346" y="1665780"/>
            <a:ext cx="2743200" cy="12582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800"/>
              <a:t>Challenge existing assumptions</a:t>
            </a:r>
            <a:endParaRPr lang="en-US"/>
          </a:p>
        </p:txBody>
      </p:sp>
      <p:sp>
        <p:nvSpPr>
          <p:cNvPr id="9" name="TextBox 8">
            <a:extLst>
              <a:ext uri="{FF2B5EF4-FFF2-40B4-BE49-F238E27FC236}">
                <a16:creationId xmlns:a16="http://schemas.microsoft.com/office/drawing/2014/main" id="{8C859ADC-1B2E-5AB8-F4FB-2FBF29DC8FD1}"/>
              </a:ext>
            </a:extLst>
          </p:cNvPr>
          <p:cNvSpPr txBox="1"/>
          <p:nvPr/>
        </p:nvSpPr>
        <p:spPr>
          <a:xfrm>
            <a:off x="8395346" y="4133418"/>
            <a:ext cx="2743200" cy="12582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800"/>
              <a:t>Innovate where it makes a difference</a:t>
            </a:r>
            <a:endParaRPr lang="en-US"/>
          </a:p>
        </p:txBody>
      </p:sp>
      <p:sp>
        <p:nvSpPr>
          <p:cNvPr id="10" name="TextBox 9">
            <a:extLst>
              <a:ext uri="{FF2B5EF4-FFF2-40B4-BE49-F238E27FC236}">
                <a16:creationId xmlns:a16="http://schemas.microsoft.com/office/drawing/2014/main" id="{441822C9-68FF-6E5E-5B2F-DEBAC47749D4}"/>
              </a:ext>
            </a:extLst>
          </p:cNvPr>
          <p:cNvSpPr txBox="1"/>
          <p:nvPr/>
        </p:nvSpPr>
        <p:spPr>
          <a:xfrm>
            <a:off x="1306973" y="1834128"/>
            <a:ext cx="2743200" cy="8704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lnSpc>
                <a:spcPct val="90000"/>
              </a:lnSpc>
              <a:spcBef>
                <a:spcPts val="1000"/>
              </a:spcBef>
            </a:pPr>
            <a:r>
              <a:rPr lang="en-US" sz="2800"/>
              <a:t>Don't re-invent the wheel</a:t>
            </a:r>
            <a:endParaRPr lang="en-US"/>
          </a:p>
        </p:txBody>
      </p:sp>
      <p:sp>
        <p:nvSpPr>
          <p:cNvPr id="11" name="TextBox 10">
            <a:extLst>
              <a:ext uri="{FF2B5EF4-FFF2-40B4-BE49-F238E27FC236}">
                <a16:creationId xmlns:a16="http://schemas.microsoft.com/office/drawing/2014/main" id="{2D67F8A9-3548-8321-87C5-14C85BE0EBAF}"/>
              </a:ext>
            </a:extLst>
          </p:cNvPr>
          <p:cNvSpPr txBox="1"/>
          <p:nvPr/>
        </p:nvSpPr>
        <p:spPr>
          <a:xfrm>
            <a:off x="1306975" y="4133418"/>
            <a:ext cx="2743200" cy="12582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lnSpc>
                <a:spcPct val="90000"/>
              </a:lnSpc>
              <a:spcBef>
                <a:spcPts val="1000"/>
              </a:spcBef>
            </a:pPr>
            <a:r>
              <a:rPr lang="en-US" sz="2800"/>
              <a:t>Make your customers' lives better</a:t>
            </a:r>
            <a:endParaRPr lang="en-US"/>
          </a:p>
        </p:txBody>
      </p:sp>
      <p:pic>
        <p:nvPicPr>
          <p:cNvPr id="15" name="Graphic 14" descr="Steering Wheel with solid fill">
            <a:extLst>
              <a:ext uri="{FF2B5EF4-FFF2-40B4-BE49-F238E27FC236}">
                <a16:creationId xmlns:a16="http://schemas.microsoft.com/office/drawing/2014/main" id="{6A5B9441-D1A9-87C2-2054-B1016DC3B9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78079" y="1943987"/>
            <a:ext cx="1286539" cy="1286539"/>
          </a:xfrm>
          <a:prstGeom prst="rect">
            <a:avLst/>
          </a:prstGeom>
        </p:spPr>
      </p:pic>
      <p:pic>
        <p:nvPicPr>
          <p:cNvPr id="16" name="Graphic 15" descr="Lightbulb and gear with solid fill">
            <a:extLst>
              <a:ext uri="{FF2B5EF4-FFF2-40B4-BE49-F238E27FC236}">
                <a16:creationId xmlns:a16="http://schemas.microsoft.com/office/drawing/2014/main" id="{9C58A9C2-1620-656D-780B-0669CC0F10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42568" y="1899684"/>
            <a:ext cx="1286539" cy="1286539"/>
          </a:xfrm>
          <a:prstGeom prst="rect">
            <a:avLst/>
          </a:prstGeom>
        </p:spPr>
      </p:pic>
      <p:pic>
        <p:nvPicPr>
          <p:cNvPr id="17" name="Graphic 16" descr="Venn diagram with solid fill">
            <a:extLst>
              <a:ext uri="{FF2B5EF4-FFF2-40B4-BE49-F238E27FC236}">
                <a16:creationId xmlns:a16="http://schemas.microsoft.com/office/drawing/2014/main" id="{93419890-9025-01A9-43A8-6A2D047F54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42568" y="3764812"/>
            <a:ext cx="1286539" cy="1286539"/>
          </a:xfrm>
          <a:prstGeom prst="rect">
            <a:avLst/>
          </a:prstGeom>
        </p:spPr>
      </p:pic>
      <p:pic>
        <p:nvPicPr>
          <p:cNvPr id="19" name="Graphic 18" descr="Sunglasses face outline with solid fill">
            <a:extLst>
              <a:ext uri="{FF2B5EF4-FFF2-40B4-BE49-F238E27FC236}">
                <a16:creationId xmlns:a16="http://schemas.microsoft.com/office/drawing/2014/main" id="{91E67EAB-5BE6-F899-4CA2-1D564FED938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78079" y="3809115"/>
            <a:ext cx="1286539" cy="1286539"/>
          </a:xfrm>
          <a:prstGeom prst="rect">
            <a:avLst/>
          </a:prstGeom>
        </p:spPr>
      </p:pic>
    </p:spTree>
    <p:extLst>
      <p:ext uri="{BB962C8B-B14F-4D97-AF65-F5344CB8AC3E}">
        <p14:creationId xmlns:p14="http://schemas.microsoft.com/office/powerpoint/2010/main" val="2477076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B70C8-8242-7B1C-6576-99997C073BE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DF338D6-5E70-3814-3E88-CC72760E0423}"/>
              </a:ext>
            </a:extLst>
          </p:cNvPr>
          <p:cNvSpPr>
            <a:spLocks noGrp="1"/>
          </p:cNvSpPr>
          <p:nvPr>
            <p:ph type="ctrTitle"/>
          </p:nvPr>
        </p:nvSpPr>
        <p:spPr/>
        <p:txBody>
          <a:bodyPr/>
          <a:lstStyle/>
          <a:p>
            <a:r>
              <a:rPr kumimoji="0" lang="en-MY" sz="4800" b="1" i="0" u="none" strike="noStrike" kern="1200" cap="none" spc="0" normalizeH="0" baseline="0" noProof="0">
                <a:ln>
                  <a:noFill/>
                </a:ln>
                <a:effectLst/>
                <a:uLnTx/>
                <a:uFillTx/>
                <a:latin typeface="Century Gothic" panose="020B0502020202020204" pitchFamily="34" charset="0"/>
                <a:ea typeface="+mj-ea"/>
                <a:cs typeface="+mj-cs"/>
              </a:rPr>
              <a:t>Thank you!</a:t>
            </a:r>
            <a:endParaRPr lang="en-US" b="1"/>
          </a:p>
        </p:txBody>
      </p:sp>
      <p:sp>
        <p:nvSpPr>
          <p:cNvPr id="3" name="Footer Placeholder 2">
            <a:extLst>
              <a:ext uri="{FF2B5EF4-FFF2-40B4-BE49-F238E27FC236}">
                <a16:creationId xmlns:a16="http://schemas.microsoft.com/office/drawing/2014/main" id="{87FFFF2F-C819-ECB0-CBBD-F333C08345C4}"/>
              </a:ext>
            </a:extLst>
          </p:cNvPr>
          <p:cNvSpPr>
            <a:spLocks noGrp="1"/>
          </p:cNvSpPr>
          <p:nvPr>
            <p:ph type="ftr" sz="quarter" idx="11"/>
          </p:nvPr>
        </p:nvSpPr>
        <p:spPr/>
        <p:txBody>
          <a:bodyPr anchor="ctr">
            <a:normAutofit/>
          </a:bodyPr>
          <a:lstStyle/>
          <a:p>
            <a:pPr algn="r"/>
            <a:r>
              <a:rPr lang="en-US">
                <a:solidFill>
                  <a:srgbClr val="FFFFFF"/>
                </a:solidFill>
              </a:rPr>
              <a:t>Copyright © Efinix, Inc.</a:t>
            </a:r>
          </a:p>
        </p:txBody>
      </p:sp>
      <p:sp>
        <p:nvSpPr>
          <p:cNvPr id="2" name="Date Placeholder 2">
            <a:extLst>
              <a:ext uri="{FF2B5EF4-FFF2-40B4-BE49-F238E27FC236}">
                <a16:creationId xmlns:a16="http://schemas.microsoft.com/office/drawing/2014/main" id="{0707F8CF-5AF0-4F28-DA24-9656BF755683}"/>
              </a:ext>
            </a:extLst>
          </p:cNvPr>
          <p:cNvSpPr>
            <a:spLocks noGrp="1"/>
          </p:cNvSpPr>
          <p:nvPr>
            <p:ph type="dt" sz="half" idx="10"/>
          </p:nvPr>
        </p:nvSpPr>
        <p:spPr>
          <a:xfrm>
            <a:off x="753529" y="6275389"/>
            <a:ext cx="2743200" cy="365125"/>
          </a:xfrm>
          <a:prstGeom prst="rect">
            <a:avLst/>
          </a:prstGeom>
        </p:spPr>
        <p:txBody>
          <a:bodyPr/>
          <a:lstStyle/>
          <a:p>
            <a:r>
              <a:rPr lang="en-US" sz="1100">
                <a:solidFill>
                  <a:schemeClr val="tx1">
                    <a:lumMod val="50000"/>
                    <a:lumOff val="50000"/>
                  </a:schemeClr>
                </a:solidFill>
              </a:rPr>
              <a:t>February 2026</a:t>
            </a:r>
          </a:p>
        </p:txBody>
      </p:sp>
      <p:sp>
        <p:nvSpPr>
          <p:cNvPr id="5" name="Footer Placeholder 3">
            <a:extLst>
              <a:ext uri="{FF2B5EF4-FFF2-40B4-BE49-F238E27FC236}">
                <a16:creationId xmlns:a16="http://schemas.microsoft.com/office/drawing/2014/main" id="{DE77DCCD-D778-42F9-0DC9-71B5786DAA62}"/>
              </a:ext>
            </a:extLst>
          </p:cNvPr>
          <p:cNvSpPr txBox="1">
            <a:spLocks/>
          </p:cNvSpPr>
          <p:nvPr/>
        </p:nvSpPr>
        <p:spPr>
          <a:xfrm>
            <a:off x="8652933" y="6275389"/>
            <a:ext cx="2853266" cy="365125"/>
          </a:xfrm>
          <a:prstGeom prst="rect">
            <a:avLst/>
          </a:prstGeom>
        </p:spPr>
        <p:txBody>
          <a:bodyPr vert="horz" lIns="91440" tIns="45720" rIns="91440" bIns="45720" rtlCol="0" anchor="ctr"/>
          <a:lstStyle>
            <a:defPPr>
              <a:defRPr lang="en-US"/>
            </a:defPPr>
            <a:lvl1pPr marL="0" algn="ctr" defTabSz="914400" rtl="0" eaLnBrk="1" latinLnBrk="0" hangingPunct="1">
              <a:defRPr sz="1100" b="0" kern="1200">
                <a:solidFill>
                  <a:schemeClr val="bg2">
                    <a:lumMod val="50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solidFill>
                  <a:srgbClr val="A6A6A6"/>
                </a:solidFill>
              </a:rPr>
              <a:t>Copyright © Efinix, Inc.</a:t>
            </a:r>
          </a:p>
        </p:txBody>
      </p:sp>
    </p:spTree>
    <p:extLst>
      <p:ext uri="{BB962C8B-B14F-4D97-AF65-F5344CB8AC3E}">
        <p14:creationId xmlns:p14="http://schemas.microsoft.com/office/powerpoint/2010/main" val="3607162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E8EAE-F085-F189-6668-56E93AA30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5DBFCE-E14E-EC39-9C7E-3FC14066E743}"/>
              </a:ext>
            </a:extLst>
          </p:cNvPr>
          <p:cNvSpPr>
            <a:spLocks noGrp="1"/>
          </p:cNvSpPr>
          <p:nvPr>
            <p:ph type="title"/>
          </p:nvPr>
        </p:nvSpPr>
        <p:spPr/>
        <p:txBody>
          <a:bodyPr>
            <a:normAutofit/>
          </a:bodyPr>
          <a:lstStyle/>
          <a:p>
            <a:r>
              <a:rPr lang="en-US"/>
              <a:t>Accelerating Edge AI Innovation</a:t>
            </a:r>
            <a:endParaRPr lang="en-MY"/>
          </a:p>
        </p:txBody>
      </p:sp>
      <p:sp>
        <p:nvSpPr>
          <p:cNvPr id="5" name="Footer Placeholder 4">
            <a:extLst>
              <a:ext uri="{FF2B5EF4-FFF2-40B4-BE49-F238E27FC236}">
                <a16:creationId xmlns:a16="http://schemas.microsoft.com/office/drawing/2014/main" id="{E0B1864B-16BE-EB5B-2D60-F1C6BCE22360}"/>
              </a:ext>
            </a:extLst>
          </p:cNvPr>
          <p:cNvSpPr>
            <a:spLocks noGrp="1"/>
          </p:cNvSpPr>
          <p:nvPr>
            <p:ph type="ftr" sz="quarter" idx="11"/>
          </p:nvPr>
        </p:nvSpPr>
        <p:spPr/>
        <p:txBody>
          <a:bodyPr/>
          <a:lstStyle/>
          <a:p>
            <a:pPr algn="r"/>
            <a:r>
              <a:rPr lang="en-US" b="1"/>
              <a:t>Copyright © Efinix, Inc.</a:t>
            </a:r>
          </a:p>
        </p:txBody>
      </p:sp>
      <p:sp>
        <p:nvSpPr>
          <p:cNvPr id="20" name="TextBox 19">
            <a:extLst>
              <a:ext uri="{FF2B5EF4-FFF2-40B4-BE49-F238E27FC236}">
                <a16:creationId xmlns:a16="http://schemas.microsoft.com/office/drawing/2014/main" id="{CDBB20C2-5F6B-6237-7B63-07EEF7972632}"/>
              </a:ext>
            </a:extLst>
          </p:cNvPr>
          <p:cNvSpPr txBox="1"/>
          <p:nvPr/>
        </p:nvSpPr>
        <p:spPr>
          <a:xfrm>
            <a:off x="2483126" y="1748208"/>
            <a:ext cx="7100956" cy="646331"/>
          </a:xfrm>
          <a:prstGeom prst="rect">
            <a:avLst/>
          </a:prstGeom>
          <a:noFill/>
        </p:spPr>
        <p:txBody>
          <a:bodyPr wrap="square" rtlCol="0">
            <a:spAutoFit/>
          </a:bodyPr>
          <a:lstStyle/>
          <a:p>
            <a:pPr algn="ctr"/>
            <a:r>
              <a:rPr lang="en-US">
                <a:solidFill>
                  <a:schemeClr val="tx2"/>
                </a:solidFill>
                <a:latin typeface="+mj-lt"/>
              </a:rPr>
              <a:t>Edge AI Requires Low-Latency, Low-Power, High-Performance Processing, Control, and Communication for Rapidly Changing Applications </a:t>
            </a:r>
          </a:p>
        </p:txBody>
      </p:sp>
      <p:sp>
        <p:nvSpPr>
          <p:cNvPr id="22" name="TextBox 21">
            <a:extLst>
              <a:ext uri="{FF2B5EF4-FFF2-40B4-BE49-F238E27FC236}">
                <a16:creationId xmlns:a16="http://schemas.microsoft.com/office/drawing/2014/main" id="{22F3F1EB-C237-45FE-5606-D60C7ADEAA89}"/>
              </a:ext>
            </a:extLst>
          </p:cNvPr>
          <p:cNvSpPr txBox="1"/>
          <p:nvPr/>
        </p:nvSpPr>
        <p:spPr>
          <a:xfrm>
            <a:off x="2853984" y="5375618"/>
            <a:ext cx="6359241" cy="830997"/>
          </a:xfrm>
          <a:prstGeom prst="rect">
            <a:avLst/>
          </a:prstGeom>
          <a:noFill/>
        </p:spPr>
        <p:txBody>
          <a:bodyPr wrap="square" rtlCol="0">
            <a:spAutoFit/>
          </a:bodyPr>
          <a:lstStyle/>
          <a:p>
            <a:pPr algn="ctr"/>
            <a:r>
              <a:rPr lang="en-US" sz="2400" b="1">
                <a:solidFill>
                  <a:srgbClr val="0B76A0"/>
                </a:solidFill>
              </a:rPr>
              <a:t>Efinix Scalable, Low-Power Solutions Enable</a:t>
            </a:r>
          </a:p>
          <a:p>
            <a:pPr algn="ctr"/>
            <a:r>
              <a:rPr lang="en-US" sz="2400" b="1">
                <a:solidFill>
                  <a:srgbClr val="0B76A0"/>
                </a:solidFill>
              </a:rPr>
              <a:t>Differentiation from Standard SoCs</a:t>
            </a:r>
          </a:p>
        </p:txBody>
      </p:sp>
      <p:grpSp>
        <p:nvGrpSpPr>
          <p:cNvPr id="46" name="Group 45">
            <a:extLst>
              <a:ext uri="{FF2B5EF4-FFF2-40B4-BE49-F238E27FC236}">
                <a16:creationId xmlns:a16="http://schemas.microsoft.com/office/drawing/2014/main" id="{97DD2A7D-CBBA-1FF1-F103-BC655A2FBD5B}"/>
              </a:ext>
            </a:extLst>
          </p:cNvPr>
          <p:cNvGrpSpPr/>
          <p:nvPr/>
        </p:nvGrpSpPr>
        <p:grpSpPr>
          <a:xfrm>
            <a:off x="751840" y="2665947"/>
            <a:ext cx="10563528" cy="2354275"/>
            <a:chOff x="751840" y="2624695"/>
            <a:chExt cx="10563528" cy="2354275"/>
          </a:xfrm>
        </p:grpSpPr>
        <p:sp>
          <p:nvSpPr>
            <p:cNvPr id="19" name="Right Arrow 18">
              <a:extLst>
                <a:ext uri="{FF2B5EF4-FFF2-40B4-BE49-F238E27FC236}">
                  <a16:creationId xmlns:a16="http://schemas.microsoft.com/office/drawing/2014/main" id="{B1BFA4D4-7600-99D6-09F9-67551A2E4ACC}"/>
                </a:ext>
              </a:extLst>
            </p:cNvPr>
            <p:cNvSpPr/>
            <p:nvPr/>
          </p:nvSpPr>
          <p:spPr>
            <a:xfrm>
              <a:off x="9490187" y="3577082"/>
              <a:ext cx="504917" cy="275735"/>
            </a:xfrm>
            <a:prstGeom prst="rightArrow">
              <a:avLst/>
            </a:prstGeom>
            <a:solidFill>
              <a:srgbClr val="19A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a:extLst>
                <a:ext uri="{FF2B5EF4-FFF2-40B4-BE49-F238E27FC236}">
                  <a16:creationId xmlns:a16="http://schemas.microsoft.com/office/drawing/2014/main" id="{70FCF839-743D-D395-4020-8CADDD5FD9A3}"/>
                </a:ext>
              </a:extLst>
            </p:cNvPr>
            <p:cNvSpPr/>
            <p:nvPr/>
          </p:nvSpPr>
          <p:spPr>
            <a:xfrm>
              <a:off x="7774418" y="3577083"/>
              <a:ext cx="525028" cy="275735"/>
            </a:xfrm>
            <a:prstGeom prst="rightArrow">
              <a:avLst/>
            </a:prstGeom>
            <a:solidFill>
              <a:srgbClr val="19A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a:extLst>
                <a:ext uri="{FF2B5EF4-FFF2-40B4-BE49-F238E27FC236}">
                  <a16:creationId xmlns:a16="http://schemas.microsoft.com/office/drawing/2014/main" id="{EA105B73-F5F9-9A33-47B5-10435FBABB6C}"/>
                </a:ext>
              </a:extLst>
            </p:cNvPr>
            <p:cNvSpPr/>
            <p:nvPr/>
          </p:nvSpPr>
          <p:spPr>
            <a:xfrm rot="738397">
              <a:off x="3030748" y="3108824"/>
              <a:ext cx="1110831" cy="275735"/>
            </a:xfrm>
            <a:prstGeom prst="rightArrow">
              <a:avLst/>
            </a:prstGeom>
            <a:solidFill>
              <a:srgbClr val="19A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34">
              <a:extLst>
                <a:ext uri="{FF2B5EF4-FFF2-40B4-BE49-F238E27FC236}">
                  <a16:creationId xmlns:a16="http://schemas.microsoft.com/office/drawing/2014/main" id="{A24640F2-6A7D-1769-398A-3648C50C6138}"/>
                </a:ext>
              </a:extLst>
            </p:cNvPr>
            <p:cNvSpPr/>
            <p:nvPr/>
          </p:nvSpPr>
          <p:spPr>
            <a:xfrm rot="9696416">
              <a:off x="2719498" y="4096056"/>
              <a:ext cx="1582668" cy="275735"/>
            </a:xfrm>
            <a:prstGeom prst="rightArrow">
              <a:avLst/>
            </a:prstGeom>
            <a:solidFill>
              <a:srgbClr val="19A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D4262F86-ED8B-B45F-2048-50DD32C8A18F}"/>
                </a:ext>
              </a:extLst>
            </p:cNvPr>
            <p:cNvSpPr/>
            <p:nvPr/>
          </p:nvSpPr>
          <p:spPr>
            <a:xfrm>
              <a:off x="8333821" y="3335663"/>
              <a:ext cx="1280091" cy="770596"/>
            </a:xfrm>
            <a:custGeom>
              <a:avLst/>
              <a:gdLst>
                <a:gd name="csX0" fmla="*/ 0 w 1280091"/>
                <a:gd name="csY0" fmla="*/ 128435 h 770596"/>
                <a:gd name="csX1" fmla="*/ 128435 w 1280091"/>
                <a:gd name="csY1" fmla="*/ 0 h 770596"/>
                <a:gd name="csX2" fmla="*/ 1151656 w 1280091"/>
                <a:gd name="csY2" fmla="*/ 0 h 770596"/>
                <a:gd name="csX3" fmla="*/ 1280091 w 1280091"/>
                <a:gd name="csY3" fmla="*/ 128435 h 770596"/>
                <a:gd name="csX4" fmla="*/ 1280091 w 1280091"/>
                <a:gd name="csY4" fmla="*/ 642161 h 770596"/>
                <a:gd name="csX5" fmla="*/ 1151656 w 1280091"/>
                <a:gd name="csY5" fmla="*/ 770596 h 770596"/>
                <a:gd name="csX6" fmla="*/ 128435 w 1280091"/>
                <a:gd name="csY6" fmla="*/ 770596 h 770596"/>
                <a:gd name="csX7" fmla="*/ 0 w 1280091"/>
                <a:gd name="csY7" fmla="*/ 642161 h 770596"/>
                <a:gd name="csX8" fmla="*/ 0 w 1280091"/>
                <a:gd name="csY8" fmla="*/ 128435 h 7705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80091" h="770596">
                  <a:moveTo>
                    <a:pt x="0" y="128435"/>
                  </a:moveTo>
                  <a:cubicBezTo>
                    <a:pt x="0" y="57502"/>
                    <a:pt x="57502" y="0"/>
                    <a:pt x="128435" y="0"/>
                  </a:cubicBezTo>
                  <a:lnTo>
                    <a:pt x="1151656" y="0"/>
                  </a:lnTo>
                  <a:cubicBezTo>
                    <a:pt x="1222589" y="0"/>
                    <a:pt x="1280091" y="57502"/>
                    <a:pt x="1280091" y="128435"/>
                  </a:cubicBezTo>
                  <a:lnTo>
                    <a:pt x="1280091" y="642161"/>
                  </a:lnTo>
                  <a:cubicBezTo>
                    <a:pt x="1280091" y="713094"/>
                    <a:pt x="1222589" y="770596"/>
                    <a:pt x="1151656" y="770596"/>
                  </a:cubicBezTo>
                  <a:lnTo>
                    <a:pt x="128435" y="770596"/>
                  </a:lnTo>
                  <a:cubicBezTo>
                    <a:pt x="57502" y="770596"/>
                    <a:pt x="0" y="713094"/>
                    <a:pt x="0" y="642161"/>
                  </a:cubicBezTo>
                  <a:lnTo>
                    <a:pt x="0" y="128435"/>
                  </a:lnTo>
                  <a:close/>
                </a:path>
              </a:pathLst>
            </a:custGeom>
          </p:spPr>
          <p:style>
            <a:lnRef idx="2">
              <a:schemeClr val="lt1">
                <a:hueOff val="0"/>
                <a:satOff val="0"/>
                <a:lumOff val="0"/>
                <a:alphaOff val="0"/>
              </a:schemeClr>
            </a:lnRef>
            <a:fillRef idx="1">
              <a:schemeClr val="accent4">
                <a:hueOff val="350930"/>
                <a:satOff val="-11927"/>
                <a:lumOff val="588"/>
                <a:alphaOff val="0"/>
              </a:schemeClr>
            </a:fillRef>
            <a:effectRef idx="0">
              <a:schemeClr val="accent4">
                <a:hueOff val="350930"/>
                <a:satOff val="-11927"/>
                <a:lumOff val="588"/>
                <a:alphaOff val="0"/>
              </a:schemeClr>
            </a:effectRef>
            <a:fontRef idx="minor">
              <a:schemeClr val="lt1"/>
            </a:fontRef>
          </p:style>
          <p:txBody>
            <a:bodyPr spcFirstLastPara="0" vert="horz" wrap="square" lIns="83337" tIns="83337" rIns="83337" bIns="83337" numCol="1" spcCol="1270" anchor="ctr" anchorCtr="0">
              <a:noAutofit/>
            </a:bodyPr>
            <a:lstStyle/>
            <a:p>
              <a:pPr marL="0" lvl="0" indent="0" algn="ctr" defTabSz="800100">
                <a:lnSpc>
                  <a:spcPct val="90000"/>
                </a:lnSpc>
                <a:spcBef>
                  <a:spcPct val="0"/>
                </a:spcBef>
                <a:spcAft>
                  <a:spcPct val="35000"/>
                </a:spcAft>
                <a:buNone/>
              </a:pPr>
              <a:r>
                <a:rPr lang="en-US" sz="1800" kern="1200"/>
                <a:t>CPU/GPU</a:t>
              </a:r>
            </a:p>
          </p:txBody>
        </p:sp>
        <p:sp>
          <p:nvSpPr>
            <p:cNvPr id="41" name="Freeform 40">
              <a:extLst>
                <a:ext uri="{FF2B5EF4-FFF2-40B4-BE49-F238E27FC236}">
                  <a16:creationId xmlns:a16="http://schemas.microsoft.com/office/drawing/2014/main" id="{7F4556F2-3424-2793-BDA2-710425754051}"/>
                </a:ext>
              </a:extLst>
            </p:cNvPr>
            <p:cNvSpPr/>
            <p:nvPr/>
          </p:nvSpPr>
          <p:spPr>
            <a:xfrm>
              <a:off x="1118258" y="3981895"/>
              <a:ext cx="1609799" cy="997075"/>
            </a:xfrm>
            <a:custGeom>
              <a:avLst/>
              <a:gdLst>
                <a:gd name="csX0" fmla="*/ 0 w 1609799"/>
                <a:gd name="csY0" fmla="*/ 166182 h 997075"/>
                <a:gd name="csX1" fmla="*/ 166182 w 1609799"/>
                <a:gd name="csY1" fmla="*/ 0 h 997075"/>
                <a:gd name="csX2" fmla="*/ 1443617 w 1609799"/>
                <a:gd name="csY2" fmla="*/ 0 h 997075"/>
                <a:gd name="csX3" fmla="*/ 1609799 w 1609799"/>
                <a:gd name="csY3" fmla="*/ 166182 h 997075"/>
                <a:gd name="csX4" fmla="*/ 1609799 w 1609799"/>
                <a:gd name="csY4" fmla="*/ 830893 h 997075"/>
                <a:gd name="csX5" fmla="*/ 1443617 w 1609799"/>
                <a:gd name="csY5" fmla="*/ 997075 h 997075"/>
                <a:gd name="csX6" fmla="*/ 166182 w 1609799"/>
                <a:gd name="csY6" fmla="*/ 997075 h 997075"/>
                <a:gd name="csX7" fmla="*/ 0 w 1609799"/>
                <a:gd name="csY7" fmla="*/ 830893 h 997075"/>
                <a:gd name="csX8" fmla="*/ 0 w 1609799"/>
                <a:gd name="csY8" fmla="*/ 166182 h 9970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09799" h="997075">
                  <a:moveTo>
                    <a:pt x="0" y="166182"/>
                  </a:moveTo>
                  <a:cubicBezTo>
                    <a:pt x="0" y="74402"/>
                    <a:pt x="74402" y="0"/>
                    <a:pt x="166182" y="0"/>
                  </a:cubicBezTo>
                  <a:lnTo>
                    <a:pt x="1443617" y="0"/>
                  </a:lnTo>
                  <a:cubicBezTo>
                    <a:pt x="1535397" y="0"/>
                    <a:pt x="1609799" y="74402"/>
                    <a:pt x="1609799" y="166182"/>
                  </a:cubicBezTo>
                  <a:lnTo>
                    <a:pt x="1609799" y="830893"/>
                  </a:lnTo>
                  <a:cubicBezTo>
                    <a:pt x="1609799" y="922673"/>
                    <a:pt x="1535397" y="997075"/>
                    <a:pt x="1443617" y="997075"/>
                  </a:cubicBezTo>
                  <a:lnTo>
                    <a:pt x="166182" y="997075"/>
                  </a:lnTo>
                  <a:cubicBezTo>
                    <a:pt x="74402" y="997075"/>
                    <a:pt x="0" y="922673"/>
                    <a:pt x="0" y="830893"/>
                  </a:cubicBezTo>
                  <a:lnTo>
                    <a:pt x="0" y="166182"/>
                  </a:lnTo>
                  <a:close/>
                </a:path>
              </a:pathLst>
            </a:custGeom>
          </p:spPr>
          <p:style>
            <a:lnRef idx="2">
              <a:schemeClr val="lt1">
                <a:hueOff val="0"/>
                <a:satOff val="0"/>
                <a:lumOff val="0"/>
                <a:alphaOff val="0"/>
              </a:schemeClr>
            </a:lnRef>
            <a:fillRef idx="1">
              <a:schemeClr val="accent4">
                <a:hueOff val="701860"/>
                <a:satOff val="-23853"/>
                <a:lumOff val="1176"/>
                <a:alphaOff val="0"/>
              </a:schemeClr>
            </a:fillRef>
            <a:effectRef idx="0">
              <a:schemeClr val="accent4">
                <a:hueOff val="701860"/>
                <a:satOff val="-23853"/>
                <a:lumOff val="1176"/>
                <a:alphaOff val="0"/>
              </a:schemeClr>
            </a:effectRef>
            <a:fontRef idx="minor">
              <a:schemeClr val="lt1"/>
            </a:fontRef>
          </p:style>
          <p:txBody>
            <a:bodyPr spcFirstLastPara="0" vert="horz" wrap="square" lIns="94393" tIns="94393" rIns="94393" bIns="94393" numCol="1" spcCol="1270" anchor="ctr" anchorCtr="0">
              <a:noAutofit/>
            </a:bodyPr>
            <a:lstStyle/>
            <a:p>
              <a:pPr marL="0" lvl="0" indent="0" algn="ctr" defTabSz="800100">
                <a:lnSpc>
                  <a:spcPct val="90000"/>
                </a:lnSpc>
                <a:spcBef>
                  <a:spcPct val="0"/>
                </a:spcBef>
                <a:spcAft>
                  <a:spcPct val="35000"/>
                </a:spcAft>
                <a:buNone/>
              </a:pPr>
              <a:r>
                <a:rPr lang="en-US" sz="1800" kern="1200"/>
                <a:t>Control, Servo, Stepper</a:t>
              </a:r>
            </a:p>
          </p:txBody>
        </p:sp>
        <p:sp>
          <p:nvSpPr>
            <p:cNvPr id="43" name="Freeform 42">
              <a:extLst>
                <a:ext uri="{FF2B5EF4-FFF2-40B4-BE49-F238E27FC236}">
                  <a16:creationId xmlns:a16="http://schemas.microsoft.com/office/drawing/2014/main" id="{8EC71C3A-ABE1-F78A-BEDF-AB486157E866}"/>
                </a:ext>
              </a:extLst>
            </p:cNvPr>
            <p:cNvSpPr/>
            <p:nvPr/>
          </p:nvSpPr>
          <p:spPr>
            <a:xfrm>
              <a:off x="751840" y="2624695"/>
              <a:ext cx="2372772" cy="980008"/>
            </a:xfrm>
            <a:custGeom>
              <a:avLst/>
              <a:gdLst>
                <a:gd name="csX0" fmla="*/ 0 w 2372772"/>
                <a:gd name="csY0" fmla="*/ 163338 h 980008"/>
                <a:gd name="csX1" fmla="*/ 163338 w 2372772"/>
                <a:gd name="csY1" fmla="*/ 0 h 980008"/>
                <a:gd name="csX2" fmla="*/ 2209434 w 2372772"/>
                <a:gd name="csY2" fmla="*/ 0 h 980008"/>
                <a:gd name="csX3" fmla="*/ 2372772 w 2372772"/>
                <a:gd name="csY3" fmla="*/ 163338 h 980008"/>
                <a:gd name="csX4" fmla="*/ 2372772 w 2372772"/>
                <a:gd name="csY4" fmla="*/ 816670 h 980008"/>
                <a:gd name="csX5" fmla="*/ 2209434 w 2372772"/>
                <a:gd name="csY5" fmla="*/ 980008 h 980008"/>
                <a:gd name="csX6" fmla="*/ 163338 w 2372772"/>
                <a:gd name="csY6" fmla="*/ 980008 h 980008"/>
                <a:gd name="csX7" fmla="*/ 0 w 2372772"/>
                <a:gd name="csY7" fmla="*/ 816670 h 980008"/>
                <a:gd name="csX8" fmla="*/ 0 w 2372772"/>
                <a:gd name="csY8" fmla="*/ 163338 h 9800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72772" h="980008">
                  <a:moveTo>
                    <a:pt x="0" y="163338"/>
                  </a:moveTo>
                  <a:cubicBezTo>
                    <a:pt x="0" y="73129"/>
                    <a:pt x="73129" y="0"/>
                    <a:pt x="163338" y="0"/>
                  </a:cubicBezTo>
                  <a:lnTo>
                    <a:pt x="2209434" y="0"/>
                  </a:lnTo>
                  <a:cubicBezTo>
                    <a:pt x="2299643" y="0"/>
                    <a:pt x="2372772" y="73129"/>
                    <a:pt x="2372772" y="163338"/>
                  </a:cubicBezTo>
                  <a:lnTo>
                    <a:pt x="2372772" y="816670"/>
                  </a:lnTo>
                  <a:cubicBezTo>
                    <a:pt x="2372772" y="906879"/>
                    <a:pt x="2299643" y="980008"/>
                    <a:pt x="2209434" y="980008"/>
                  </a:cubicBezTo>
                  <a:lnTo>
                    <a:pt x="163338" y="980008"/>
                  </a:lnTo>
                  <a:cubicBezTo>
                    <a:pt x="73129" y="980008"/>
                    <a:pt x="0" y="906879"/>
                    <a:pt x="0" y="816670"/>
                  </a:cubicBezTo>
                  <a:lnTo>
                    <a:pt x="0" y="163338"/>
                  </a:lnTo>
                  <a:close/>
                </a:path>
              </a:pathLst>
            </a:custGeom>
          </p:spPr>
          <p:style>
            <a:lnRef idx="2">
              <a:schemeClr val="lt1">
                <a:hueOff val="0"/>
                <a:satOff val="0"/>
                <a:lumOff val="0"/>
                <a:alphaOff val="0"/>
              </a:schemeClr>
            </a:lnRef>
            <a:fillRef idx="1">
              <a:schemeClr val="accent4">
                <a:hueOff val="1052790"/>
                <a:satOff val="-35780"/>
                <a:lumOff val="1764"/>
                <a:alphaOff val="0"/>
              </a:schemeClr>
            </a:fillRef>
            <a:effectRef idx="0">
              <a:schemeClr val="accent4">
                <a:hueOff val="1052790"/>
                <a:satOff val="-35780"/>
                <a:lumOff val="1764"/>
                <a:alphaOff val="0"/>
              </a:schemeClr>
            </a:effectRef>
            <a:fontRef idx="minor">
              <a:schemeClr val="lt1"/>
            </a:fontRef>
          </p:style>
          <p:txBody>
            <a:bodyPr spcFirstLastPara="0" vert="horz" wrap="square" lIns="91020" tIns="91020" rIns="91020" bIns="91020" numCol="1" spcCol="1270" anchor="ctr" anchorCtr="0">
              <a:noAutofit/>
            </a:bodyPr>
            <a:lstStyle/>
            <a:p>
              <a:pPr marL="0" lvl="0" indent="0" algn="ctr" defTabSz="755650">
                <a:lnSpc>
                  <a:spcPct val="90000"/>
                </a:lnSpc>
                <a:spcBef>
                  <a:spcPct val="0"/>
                </a:spcBef>
                <a:spcAft>
                  <a:spcPct val="35000"/>
                </a:spcAft>
                <a:buNone/>
              </a:pPr>
              <a:r>
                <a:rPr lang="en-US" sz="1700" kern="1200"/>
                <a:t>Sensor Suites, Acoustic, Vision, Lidar, Radar, Pressure</a:t>
              </a:r>
            </a:p>
          </p:txBody>
        </p:sp>
        <p:sp>
          <p:nvSpPr>
            <p:cNvPr id="16" name="Cloud 15">
              <a:extLst>
                <a:ext uri="{FF2B5EF4-FFF2-40B4-BE49-F238E27FC236}">
                  <a16:creationId xmlns:a16="http://schemas.microsoft.com/office/drawing/2014/main" id="{9209F3FA-522F-B3EF-8C0A-B52E9B027896}"/>
                </a:ext>
              </a:extLst>
            </p:cNvPr>
            <p:cNvSpPr/>
            <p:nvPr/>
          </p:nvSpPr>
          <p:spPr>
            <a:xfrm>
              <a:off x="10035277" y="3321045"/>
              <a:ext cx="1280091" cy="791498"/>
            </a:xfrm>
            <a:prstGeom prst="cloud">
              <a:avLst/>
            </a:prstGeom>
            <a:solidFill>
              <a:schemeClr val="bg1"/>
            </a:solidFill>
            <a:ln>
              <a:solidFill>
                <a:srgbClr val="19A8D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Cloud</a:t>
              </a:r>
            </a:p>
          </p:txBody>
        </p:sp>
        <p:sp>
          <p:nvSpPr>
            <p:cNvPr id="45" name="Rounded Rectangle 44">
              <a:extLst>
                <a:ext uri="{FF2B5EF4-FFF2-40B4-BE49-F238E27FC236}">
                  <a16:creationId xmlns:a16="http://schemas.microsoft.com/office/drawing/2014/main" id="{5E210C3A-6A90-B784-400D-71DE799E1D3A}"/>
                </a:ext>
              </a:extLst>
            </p:cNvPr>
            <p:cNvSpPr/>
            <p:nvPr/>
          </p:nvSpPr>
          <p:spPr>
            <a:xfrm>
              <a:off x="4158203" y="2903226"/>
              <a:ext cx="3664878" cy="1546728"/>
            </a:xfrm>
            <a:prstGeom prst="roundRect">
              <a:avLst/>
            </a:prstGeom>
            <a:solidFill>
              <a:srgbClr val="19A8D8"/>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b="1"/>
                <a:t>Efinix FPGA</a:t>
              </a:r>
            </a:p>
          </p:txBody>
        </p:sp>
        <p:sp>
          <p:nvSpPr>
            <p:cNvPr id="6" name="TextBox 5">
              <a:extLst>
                <a:ext uri="{FF2B5EF4-FFF2-40B4-BE49-F238E27FC236}">
                  <a16:creationId xmlns:a16="http://schemas.microsoft.com/office/drawing/2014/main" id="{3CF0B912-CBBF-F317-8B22-0E6D7FF7A60C}"/>
                </a:ext>
              </a:extLst>
            </p:cNvPr>
            <p:cNvSpPr txBox="1"/>
            <p:nvPr/>
          </p:nvSpPr>
          <p:spPr>
            <a:xfrm>
              <a:off x="4260433" y="3540861"/>
              <a:ext cx="1692707" cy="738664"/>
            </a:xfrm>
            <a:prstGeom prst="rect">
              <a:avLst/>
            </a:prstGeom>
            <a:noFill/>
          </p:spPr>
          <p:txBody>
            <a:bodyPr wrap="none" rtlCol="0">
              <a:spAutoFit/>
            </a:bodyPr>
            <a:lstStyle/>
            <a:p>
              <a:r>
                <a:rPr lang="en-US" sz="1400" b="1">
                  <a:solidFill>
                    <a:schemeClr val="bg1"/>
                  </a:solidFill>
                </a:rPr>
                <a:t>Sensor processing</a:t>
              </a:r>
            </a:p>
            <a:p>
              <a:r>
                <a:rPr lang="en-US" sz="1400" b="1">
                  <a:solidFill>
                    <a:schemeClr val="bg1"/>
                  </a:solidFill>
                </a:rPr>
                <a:t>Sensor fusion</a:t>
              </a:r>
            </a:p>
            <a:p>
              <a:r>
                <a:rPr lang="en-US" sz="1400" b="1">
                  <a:solidFill>
                    <a:schemeClr val="bg1"/>
                  </a:solidFill>
                </a:rPr>
                <a:t>AI acceleration</a:t>
              </a:r>
            </a:p>
          </p:txBody>
        </p:sp>
        <p:sp>
          <p:nvSpPr>
            <p:cNvPr id="44" name="TextBox 43">
              <a:extLst>
                <a:ext uri="{FF2B5EF4-FFF2-40B4-BE49-F238E27FC236}">
                  <a16:creationId xmlns:a16="http://schemas.microsoft.com/office/drawing/2014/main" id="{22833061-F1BD-AEC3-6563-FBE1054B6BB3}"/>
                </a:ext>
              </a:extLst>
            </p:cNvPr>
            <p:cNvSpPr txBox="1"/>
            <p:nvPr/>
          </p:nvSpPr>
          <p:spPr>
            <a:xfrm>
              <a:off x="5904732" y="3555032"/>
              <a:ext cx="1835311" cy="738664"/>
            </a:xfrm>
            <a:prstGeom prst="rect">
              <a:avLst/>
            </a:prstGeom>
            <a:noFill/>
          </p:spPr>
          <p:txBody>
            <a:bodyPr wrap="none" rtlCol="0">
              <a:spAutoFit/>
            </a:bodyPr>
            <a:lstStyle/>
            <a:p>
              <a:r>
                <a:rPr lang="en-US" sz="1400" b="1">
                  <a:solidFill>
                    <a:schemeClr val="bg1"/>
                  </a:solidFill>
                </a:rPr>
                <a:t>Communication</a:t>
              </a:r>
            </a:p>
            <a:p>
              <a:r>
                <a:rPr lang="en-US" sz="1400" b="1">
                  <a:solidFill>
                    <a:schemeClr val="bg1"/>
                  </a:solidFill>
                </a:rPr>
                <a:t>Servo/motor control</a:t>
              </a:r>
            </a:p>
            <a:p>
              <a:r>
                <a:rPr lang="en-US" sz="1400" b="1">
                  <a:solidFill>
                    <a:schemeClr val="bg1"/>
                  </a:solidFill>
                </a:rPr>
                <a:t>Telemetry</a:t>
              </a:r>
            </a:p>
          </p:txBody>
        </p:sp>
      </p:grpSp>
    </p:spTree>
    <p:extLst>
      <p:ext uri="{BB962C8B-B14F-4D97-AF65-F5344CB8AC3E}">
        <p14:creationId xmlns:p14="http://schemas.microsoft.com/office/powerpoint/2010/main" val="139545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FA01E-957C-0AD7-34C5-CD58A63B978F}"/>
            </a:ext>
          </a:extLst>
        </p:cNvPr>
        <p:cNvGrpSpPr/>
        <p:nvPr/>
      </p:nvGrpSpPr>
      <p:grpSpPr>
        <a:xfrm>
          <a:off x="0" y="0"/>
          <a:ext cx="0" cy="0"/>
          <a:chOff x="0" y="0"/>
          <a:chExt cx="0" cy="0"/>
        </a:xfrm>
      </p:grpSpPr>
      <p:sp>
        <p:nvSpPr>
          <p:cNvPr id="13" name="Date Placeholder 12">
            <a:extLst>
              <a:ext uri="{FF2B5EF4-FFF2-40B4-BE49-F238E27FC236}">
                <a16:creationId xmlns:a16="http://schemas.microsoft.com/office/drawing/2014/main" id="{4A95EDBA-2C26-1D57-ADA4-5879C27E52EB}"/>
              </a:ext>
            </a:extLst>
          </p:cNvPr>
          <p:cNvSpPr>
            <a:spLocks noGrp="1"/>
          </p:cNvSpPr>
          <p:nvPr>
            <p:ph type="dt" sz="half" idx="10"/>
          </p:nvPr>
        </p:nvSpPr>
        <p:spPr/>
        <p:txBody>
          <a:bodyPr/>
          <a:lstStyle/>
          <a:p>
            <a:r>
              <a:rPr lang="en-US"/>
              <a:t>February 2026</a:t>
            </a:r>
          </a:p>
        </p:txBody>
      </p:sp>
      <p:sp>
        <p:nvSpPr>
          <p:cNvPr id="3" name="Footer Placeholder 2">
            <a:extLst>
              <a:ext uri="{FF2B5EF4-FFF2-40B4-BE49-F238E27FC236}">
                <a16:creationId xmlns:a16="http://schemas.microsoft.com/office/drawing/2014/main" id="{724EB94B-CC9E-C545-3569-3456900B3A68}"/>
              </a:ext>
            </a:extLst>
          </p:cNvPr>
          <p:cNvSpPr>
            <a:spLocks noGrp="1"/>
          </p:cNvSpPr>
          <p:nvPr>
            <p:ph type="ftr" sz="quarter" idx="11"/>
          </p:nvPr>
        </p:nvSpPr>
        <p:spPr/>
        <p:txBody>
          <a:bodyPr/>
          <a:lstStyle/>
          <a:p>
            <a:pPr algn="r"/>
            <a:r>
              <a:rPr lang="en-US"/>
              <a:t>Copyright © Efinix, Inc.</a:t>
            </a:r>
          </a:p>
        </p:txBody>
      </p:sp>
      <p:sp>
        <p:nvSpPr>
          <p:cNvPr id="2" name="Title 1">
            <a:extLst>
              <a:ext uri="{FF2B5EF4-FFF2-40B4-BE49-F238E27FC236}">
                <a16:creationId xmlns:a16="http://schemas.microsoft.com/office/drawing/2014/main" id="{A0E2694A-B119-20B0-1907-A03ECBF75AB8}"/>
              </a:ext>
            </a:extLst>
          </p:cNvPr>
          <p:cNvSpPr>
            <a:spLocks noGrp="1"/>
          </p:cNvSpPr>
          <p:nvPr>
            <p:ph type="title"/>
          </p:nvPr>
        </p:nvSpPr>
        <p:spPr>
          <a:xfrm>
            <a:off x="3228975" y="365125"/>
            <a:ext cx="8124825" cy="917763"/>
          </a:xfrm>
        </p:spPr>
        <p:txBody>
          <a:bodyPr>
            <a:noAutofit/>
          </a:bodyPr>
          <a:lstStyle/>
          <a:p>
            <a:pPr marL="6350"/>
            <a:r>
              <a:rPr lang="en-US" sz="3400"/>
              <a:t>Disruptive FPGA Architecture for Rapid Innovation</a:t>
            </a:r>
          </a:p>
        </p:txBody>
      </p:sp>
      <p:sp>
        <p:nvSpPr>
          <p:cNvPr id="208" name="Rectangle 207">
            <a:extLst>
              <a:ext uri="{FF2B5EF4-FFF2-40B4-BE49-F238E27FC236}">
                <a16:creationId xmlns:a16="http://schemas.microsoft.com/office/drawing/2014/main" id="{61E0C5EB-0A61-2637-1790-091155CA9CF7}"/>
              </a:ext>
            </a:extLst>
          </p:cNvPr>
          <p:cNvSpPr/>
          <p:nvPr/>
        </p:nvSpPr>
        <p:spPr>
          <a:xfrm>
            <a:off x="1109676" y="2037226"/>
            <a:ext cx="4114800" cy="1021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lstStyle/>
          <a:p>
            <a:pPr algn="ctr"/>
            <a:r>
              <a:rPr lang="en-US" sz="1400" b="1">
                <a:solidFill>
                  <a:srgbClr val="FF0000"/>
                </a:solidFill>
              </a:rPr>
              <a:t>Extensive and Expensive Development Times</a:t>
            </a:r>
          </a:p>
          <a:p>
            <a:pPr algn="ctr"/>
            <a:r>
              <a:rPr lang="en-US" sz="1400" b="1" i="1">
                <a:solidFill>
                  <a:schemeClr val="tx1"/>
                </a:solidFill>
              </a:rPr>
              <a:t>FIXED</a:t>
            </a:r>
            <a:r>
              <a:rPr lang="en-US" sz="1400">
                <a:solidFill>
                  <a:schemeClr val="tx1"/>
                </a:solidFill>
              </a:rPr>
              <a:t> routing and logic custom designed</a:t>
            </a:r>
            <a:br>
              <a:rPr lang="en-US" sz="1400">
                <a:solidFill>
                  <a:schemeClr val="tx1"/>
                </a:solidFill>
              </a:rPr>
            </a:br>
            <a:r>
              <a:rPr lang="en-US" sz="1400">
                <a:solidFill>
                  <a:schemeClr val="tx1"/>
                </a:solidFill>
              </a:rPr>
              <a:t>for EACH family member</a:t>
            </a:r>
          </a:p>
          <a:p>
            <a:pPr algn="ctr"/>
            <a:r>
              <a:rPr lang="en-US" sz="1400" b="1">
                <a:solidFill>
                  <a:schemeClr val="tx1"/>
                </a:solidFill>
              </a:rPr>
              <a:t>Expensive to scale up/down</a:t>
            </a:r>
          </a:p>
        </p:txBody>
      </p:sp>
      <p:sp>
        <p:nvSpPr>
          <p:cNvPr id="214" name="TextBox 213">
            <a:extLst>
              <a:ext uri="{FF2B5EF4-FFF2-40B4-BE49-F238E27FC236}">
                <a16:creationId xmlns:a16="http://schemas.microsoft.com/office/drawing/2014/main" id="{71060E92-1910-81BA-875C-496809A04BFA}"/>
              </a:ext>
            </a:extLst>
          </p:cNvPr>
          <p:cNvSpPr txBox="1"/>
          <p:nvPr/>
        </p:nvSpPr>
        <p:spPr>
          <a:xfrm>
            <a:off x="6261743" y="1494882"/>
            <a:ext cx="5794536" cy="461665"/>
          </a:xfrm>
          <a:prstGeom prst="rect">
            <a:avLst/>
          </a:prstGeom>
          <a:noFill/>
        </p:spPr>
        <p:txBody>
          <a:bodyPr wrap="none" rtlCol="0">
            <a:spAutoFit/>
          </a:bodyPr>
          <a:lstStyle/>
          <a:p>
            <a:pPr algn="ctr"/>
            <a:r>
              <a:rPr lang="en-US" sz="2400" err="1"/>
              <a:t>e</a:t>
            </a:r>
            <a:r>
              <a:rPr lang="en-US" sz="2400" b="1" err="1"/>
              <a:t>X</a:t>
            </a:r>
            <a:r>
              <a:rPr lang="en-US" sz="2400" err="1"/>
              <a:t>changable</a:t>
            </a:r>
            <a:r>
              <a:rPr lang="en-US" sz="2400"/>
              <a:t> </a:t>
            </a:r>
            <a:r>
              <a:rPr lang="en-US" sz="2400" b="1"/>
              <a:t>L</a:t>
            </a:r>
            <a:r>
              <a:rPr lang="en-US" sz="2400"/>
              <a:t>ogic and </a:t>
            </a:r>
            <a:r>
              <a:rPr lang="en-US" sz="2400" b="1"/>
              <a:t>R</a:t>
            </a:r>
            <a:r>
              <a:rPr lang="en-US" sz="2400"/>
              <a:t>outing: </a:t>
            </a:r>
            <a:r>
              <a:rPr lang="en-US" sz="2400" b="1"/>
              <a:t>XLR Cell</a:t>
            </a:r>
          </a:p>
        </p:txBody>
      </p:sp>
      <p:sp>
        <p:nvSpPr>
          <p:cNvPr id="216" name="Rectangle 215">
            <a:extLst>
              <a:ext uri="{FF2B5EF4-FFF2-40B4-BE49-F238E27FC236}">
                <a16:creationId xmlns:a16="http://schemas.microsoft.com/office/drawing/2014/main" id="{6C3D7A0B-B3AF-785C-B9A5-C3ED6762426A}"/>
              </a:ext>
            </a:extLst>
          </p:cNvPr>
          <p:cNvSpPr/>
          <p:nvPr/>
        </p:nvSpPr>
        <p:spPr>
          <a:xfrm>
            <a:off x="6517090" y="2029320"/>
            <a:ext cx="5283843" cy="12400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lstStyle/>
          <a:p>
            <a:pPr algn="ctr"/>
            <a:r>
              <a:rPr lang="en-US" sz="1400" b="1">
                <a:solidFill>
                  <a:srgbClr val="0070C0"/>
                </a:solidFill>
              </a:rPr>
              <a:t>Rapid, Capital-Efficient Development Times</a:t>
            </a:r>
          </a:p>
          <a:p>
            <a:pPr algn="ctr"/>
            <a:r>
              <a:rPr lang="en-US" sz="1400">
                <a:solidFill>
                  <a:schemeClr val="tx1"/>
                </a:solidFill>
              </a:rPr>
              <a:t>3 Generations in 4 years</a:t>
            </a:r>
          </a:p>
          <a:p>
            <a:pPr algn="ctr"/>
            <a:r>
              <a:rPr lang="en-US" sz="1400">
                <a:solidFill>
                  <a:schemeClr val="tx1"/>
                </a:solidFill>
              </a:rPr>
              <a:t>400+ Ordering codes</a:t>
            </a:r>
          </a:p>
          <a:p>
            <a:pPr algn="ctr"/>
            <a:r>
              <a:rPr lang="en-US" sz="1400" b="1">
                <a:solidFill>
                  <a:schemeClr val="tx1"/>
                </a:solidFill>
              </a:rPr>
              <a:t>Easily scalable to higher densities and smaller process nodes</a:t>
            </a:r>
          </a:p>
          <a:p>
            <a:pPr algn="ctr"/>
            <a:endParaRPr lang="en-US" sz="1400">
              <a:solidFill>
                <a:schemeClr val="tx1"/>
              </a:solidFill>
            </a:endParaRPr>
          </a:p>
        </p:txBody>
      </p:sp>
      <p:sp>
        <p:nvSpPr>
          <p:cNvPr id="5" name="TextBox 4">
            <a:extLst>
              <a:ext uri="{FF2B5EF4-FFF2-40B4-BE49-F238E27FC236}">
                <a16:creationId xmlns:a16="http://schemas.microsoft.com/office/drawing/2014/main" id="{447E72A7-65B2-62E5-FA13-6B6B52020ED4}"/>
              </a:ext>
            </a:extLst>
          </p:cNvPr>
          <p:cNvSpPr txBox="1"/>
          <p:nvPr/>
        </p:nvSpPr>
        <p:spPr>
          <a:xfrm>
            <a:off x="1512649" y="5273359"/>
            <a:ext cx="3308855" cy="646331"/>
          </a:xfrm>
          <a:prstGeom prst="rect">
            <a:avLst/>
          </a:prstGeom>
          <a:noFill/>
        </p:spPr>
        <p:txBody>
          <a:bodyPr wrap="none" rtlCol="0">
            <a:spAutoFit/>
          </a:bodyPr>
          <a:lstStyle/>
          <a:p>
            <a:pPr algn="ctr"/>
            <a:r>
              <a:rPr lang="en-US" b="1">
                <a:solidFill>
                  <a:srgbClr val="FF0000"/>
                </a:solidFill>
              </a:rPr>
              <a:t>Fixed Wire/Routing Dominant </a:t>
            </a:r>
          </a:p>
          <a:p>
            <a:pPr algn="ctr"/>
            <a:r>
              <a:rPr lang="en-US" b="1">
                <a:solidFill>
                  <a:srgbClr val="FF0000"/>
                </a:solidFill>
              </a:rPr>
              <a:t>Creates Inefficiencies</a:t>
            </a:r>
          </a:p>
        </p:txBody>
      </p:sp>
      <p:sp>
        <p:nvSpPr>
          <p:cNvPr id="6" name="TextBox 5">
            <a:extLst>
              <a:ext uri="{FF2B5EF4-FFF2-40B4-BE49-F238E27FC236}">
                <a16:creationId xmlns:a16="http://schemas.microsoft.com/office/drawing/2014/main" id="{A0711F09-8782-B1FE-EFD6-E3665EA13279}"/>
              </a:ext>
            </a:extLst>
          </p:cNvPr>
          <p:cNvSpPr txBox="1"/>
          <p:nvPr/>
        </p:nvSpPr>
        <p:spPr>
          <a:xfrm>
            <a:off x="6880027" y="5273359"/>
            <a:ext cx="4557968" cy="646331"/>
          </a:xfrm>
          <a:prstGeom prst="rect">
            <a:avLst/>
          </a:prstGeom>
          <a:noFill/>
        </p:spPr>
        <p:txBody>
          <a:bodyPr wrap="square" rtlCol="0">
            <a:spAutoFit/>
          </a:bodyPr>
          <a:lstStyle/>
          <a:p>
            <a:pPr algn="ctr"/>
            <a:r>
              <a:rPr lang="en-US" b="1">
                <a:solidFill>
                  <a:srgbClr val="00769F"/>
                </a:solidFill>
              </a:rPr>
              <a:t>Flexible Wire/Logic Allocation</a:t>
            </a:r>
          </a:p>
          <a:p>
            <a:pPr algn="ctr"/>
            <a:r>
              <a:rPr lang="en-US" b="1">
                <a:solidFill>
                  <a:srgbClr val="00769F"/>
                </a:solidFill>
              </a:rPr>
              <a:t>Adaptative to Design Requirements</a:t>
            </a:r>
          </a:p>
        </p:txBody>
      </p:sp>
      <p:sp>
        <p:nvSpPr>
          <p:cNvPr id="65" name="TextBox 64">
            <a:extLst>
              <a:ext uri="{FF2B5EF4-FFF2-40B4-BE49-F238E27FC236}">
                <a16:creationId xmlns:a16="http://schemas.microsoft.com/office/drawing/2014/main" id="{7A8AECD6-C154-86EB-4064-81A1A6356AC0}"/>
              </a:ext>
            </a:extLst>
          </p:cNvPr>
          <p:cNvSpPr txBox="1"/>
          <p:nvPr/>
        </p:nvSpPr>
        <p:spPr>
          <a:xfrm>
            <a:off x="1840527" y="1513766"/>
            <a:ext cx="2653099" cy="461665"/>
          </a:xfrm>
          <a:prstGeom prst="rect">
            <a:avLst/>
          </a:prstGeom>
          <a:noFill/>
        </p:spPr>
        <p:txBody>
          <a:bodyPr wrap="none" rtlCol="0">
            <a:spAutoFit/>
          </a:bodyPr>
          <a:lstStyle/>
          <a:p>
            <a:pPr algn="ctr"/>
            <a:r>
              <a:rPr lang="en-US" sz="2400" b="1"/>
              <a:t>Traditional FPGAs</a:t>
            </a:r>
          </a:p>
        </p:txBody>
      </p:sp>
      <p:grpSp>
        <p:nvGrpSpPr>
          <p:cNvPr id="79" name="Group 78">
            <a:extLst>
              <a:ext uri="{FF2B5EF4-FFF2-40B4-BE49-F238E27FC236}">
                <a16:creationId xmlns:a16="http://schemas.microsoft.com/office/drawing/2014/main" id="{41B7813B-FB20-D4CD-DB2A-12F303CF83DF}"/>
              </a:ext>
            </a:extLst>
          </p:cNvPr>
          <p:cNvGrpSpPr/>
          <p:nvPr/>
        </p:nvGrpSpPr>
        <p:grpSpPr>
          <a:xfrm>
            <a:off x="573068" y="3212665"/>
            <a:ext cx="5188016" cy="1868797"/>
            <a:chOff x="733484" y="3212665"/>
            <a:chExt cx="5188016" cy="1868797"/>
          </a:xfrm>
        </p:grpSpPr>
        <p:sp>
          <p:nvSpPr>
            <p:cNvPr id="1119" name="Rectangle 1118">
              <a:extLst>
                <a:ext uri="{FF2B5EF4-FFF2-40B4-BE49-F238E27FC236}">
                  <a16:creationId xmlns:a16="http://schemas.microsoft.com/office/drawing/2014/main" id="{7B072D5C-1D9B-6E3D-B979-4F9E95D17B7C}"/>
                </a:ext>
              </a:extLst>
            </p:cNvPr>
            <p:cNvSpPr/>
            <p:nvPr/>
          </p:nvSpPr>
          <p:spPr>
            <a:xfrm>
              <a:off x="4103602" y="4329768"/>
              <a:ext cx="1710152" cy="6159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lstStyle/>
            <a:p>
              <a:r>
                <a:rPr lang="en-US" sz="1400" b="1">
                  <a:solidFill>
                    <a:srgbClr val="FF0000"/>
                  </a:solidFill>
                </a:rPr>
                <a:t>Expensive</a:t>
              </a:r>
            </a:p>
            <a:p>
              <a:r>
                <a:rPr lang="en-US" sz="1400">
                  <a:solidFill>
                    <a:schemeClr val="tx1"/>
                  </a:solidFill>
                </a:rPr>
                <a:t>Too much routing, </a:t>
              </a:r>
              <a:br>
                <a:rPr lang="en-US" sz="1400">
                  <a:solidFill>
                    <a:schemeClr val="tx1"/>
                  </a:solidFill>
                </a:rPr>
              </a:br>
              <a:r>
                <a:rPr lang="en-US" sz="1400">
                  <a:solidFill>
                    <a:schemeClr val="tx1"/>
                  </a:solidFill>
                </a:rPr>
                <a:t>wasted silicon area</a:t>
              </a:r>
            </a:p>
          </p:txBody>
        </p:sp>
        <p:sp>
          <p:nvSpPr>
            <p:cNvPr id="1120" name="Rectangle 1119">
              <a:extLst>
                <a:ext uri="{FF2B5EF4-FFF2-40B4-BE49-F238E27FC236}">
                  <a16:creationId xmlns:a16="http://schemas.microsoft.com/office/drawing/2014/main" id="{FA1A33B4-842B-05D2-6507-87C6A738FC88}"/>
                </a:ext>
              </a:extLst>
            </p:cNvPr>
            <p:cNvSpPr/>
            <p:nvPr/>
          </p:nvSpPr>
          <p:spPr>
            <a:xfrm>
              <a:off x="4097674" y="3350583"/>
              <a:ext cx="1823826" cy="6159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lstStyle/>
            <a:p>
              <a:r>
                <a:rPr lang="en-US" sz="1400" b="1">
                  <a:solidFill>
                    <a:srgbClr val="FF0000"/>
                  </a:solidFill>
                </a:rPr>
                <a:t>Inefficient</a:t>
              </a:r>
            </a:p>
            <a:p>
              <a:r>
                <a:rPr lang="en-US" sz="1400">
                  <a:solidFill>
                    <a:schemeClr val="tx1"/>
                  </a:solidFill>
                </a:rPr>
                <a:t>Too much logic, </a:t>
              </a:r>
              <a:br>
                <a:rPr lang="en-US" sz="1400">
                  <a:solidFill>
                    <a:schemeClr val="tx1"/>
                  </a:solidFill>
                </a:rPr>
              </a:br>
              <a:r>
                <a:rPr lang="en-US" sz="1400">
                  <a:solidFill>
                    <a:schemeClr val="tx1"/>
                  </a:solidFill>
                </a:rPr>
                <a:t>no routing to connect</a:t>
              </a:r>
              <a:endParaRPr lang="en-US" sz="1400" b="1">
                <a:solidFill>
                  <a:schemeClr val="tx1"/>
                </a:solidFill>
              </a:endParaRPr>
            </a:p>
          </p:txBody>
        </p:sp>
        <p:pic>
          <p:nvPicPr>
            <p:cNvPr id="68" name="Picture 67" descr="A pattern of squares and lines&#10;&#10;AI-generated content may be incorrect.">
              <a:extLst>
                <a:ext uri="{FF2B5EF4-FFF2-40B4-BE49-F238E27FC236}">
                  <a16:creationId xmlns:a16="http://schemas.microsoft.com/office/drawing/2014/main" id="{4BA37CCF-39D5-C45B-5018-072A047BFC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398988" y="3212665"/>
              <a:ext cx="1663631" cy="1868797"/>
            </a:xfrm>
            <a:prstGeom prst="rect">
              <a:avLst/>
            </a:prstGeom>
          </p:spPr>
        </p:pic>
        <p:pic>
          <p:nvPicPr>
            <p:cNvPr id="72" name="Picture 71" descr="A pattern of orange squares with white lines and dots&#10;&#10;AI-generated content may be incorrect.">
              <a:extLst>
                <a:ext uri="{FF2B5EF4-FFF2-40B4-BE49-F238E27FC236}">
                  <a16:creationId xmlns:a16="http://schemas.microsoft.com/office/drawing/2014/main" id="{57DB7C6D-C18C-0E80-517F-C658A821F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33484" y="3862706"/>
              <a:ext cx="825125" cy="825125"/>
            </a:xfrm>
            <a:prstGeom prst="rect">
              <a:avLst/>
            </a:prstGeom>
          </p:spPr>
        </p:pic>
        <p:sp>
          <p:nvSpPr>
            <p:cNvPr id="73" name="Right Arrow 72">
              <a:extLst>
                <a:ext uri="{FF2B5EF4-FFF2-40B4-BE49-F238E27FC236}">
                  <a16:creationId xmlns:a16="http://schemas.microsoft.com/office/drawing/2014/main" id="{FCC9DB86-F7D8-8976-B5EC-DDF9DBE6C35B}"/>
                </a:ext>
              </a:extLst>
            </p:cNvPr>
            <p:cNvSpPr/>
            <p:nvPr/>
          </p:nvSpPr>
          <p:spPr>
            <a:xfrm>
              <a:off x="1803138" y="4030199"/>
              <a:ext cx="394209" cy="376518"/>
            </a:xfrm>
            <a:prstGeom prst="rightArrow">
              <a:avLst/>
            </a:prstGeom>
            <a:solidFill>
              <a:srgbClr val="FF040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ysClr val="windowText" lastClr="000000"/>
                </a:solidFill>
              </a:endParaRPr>
            </a:p>
          </p:txBody>
        </p:sp>
        <p:sp>
          <p:nvSpPr>
            <p:cNvPr id="77" name="TextBox 76">
              <a:extLst>
                <a:ext uri="{FF2B5EF4-FFF2-40B4-BE49-F238E27FC236}">
                  <a16:creationId xmlns:a16="http://schemas.microsoft.com/office/drawing/2014/main" id="{6BAAF1ED-3DB1-0702-4D3B-90857CB7C4FF}"/>
                </a:ext>
              </a:extLst>
            </p:cNvPr>
            <p:cNvSpPr txBox="1"/>
            <p:nvPr/>
          </p:nvSpPr>
          <p:spPr>
            <a:xfrm>
              <a:off x="1599592" y="4387147"/>
              <a:ext cx="758413" cy="523220"/>
            </a:xfrm>
            <a:prstGeom prst="rect">
              <a:avLst/>
            </a:prstGeom>
            <a:noFill/>
          </p:spPr>
          <p:txBody>
            <a:bodyPr wrap="none" rtlCol="0">
              <a:spAutoFit/>
            </a:bodyPr>
            <a:lstStyle/>
            <a:p>
              <a:pPr algn="ctr"/>
              <a:r>
                <a:rPr lang="en-US" sz="1400"/>
                <a:t>Hard to</a:t>
              </a:r>
            </a:p>
            <a:p>
              <a:pPr algn="ctr"/>
              <a:r>
                <a:rPr lang="en-US" sz="1400"/>
                <a:t>Scale</a:t>
              </a:r>
            </a:p>
          </p:txBody>
        </p:sp>
      </p:grpSp>
      <p:grpSp>
        <p:nvGrpSpPr>
          <p:cNvPr id="80" name="Group 79">
            <a:extLst>
              <a:ext uri="{FF2B5EF4-FFF2-40B4-BE49-F238E27FC236}">
                <a16:creationId xmlns:a16="http://schemas.microsoft.com/office/drawing/2014/main" id="{5E1B4EE0-D318-3BA7-72F8-7A0AE76C0E20}"/>
              </a:ext>
            </a:extLst>
          </p:cNvPr>
          <p:cNvGrpSpPr/>
          <p:nvPr/>
        </p:nvGrpSpPr>
        <p:grpSpPr>
          <a:xfrm>
            <a:off x="6566389" y="3257636"/>
            <a:ext cx="5185245" cy="1823826"/>
            <a:chOff x="6924366" y="3257636"/>
            <a:chExt cx="5185245" cy="1823826"/>
          </a:xfrm>
        </p:grpSpPr>
        <p:sp>
          <p:nvSpPr>
            <p:cNvPr id="969" name="Rectangle 968">
              <a:extLst>
                <a:ext uri="{FF2B5EF4-FFF2-40B4-BE49-F238E27FC236}">
                  <a16:creationId xmlns:a16="http://schemas.microsoft.com/office/drawing/2014/main" id="{80F71570-A286-9890-AB76-0E9EEAB70E9C}"/>
                </a:ext>
              </a:extLst>
            </p:cNvPr>
            <p:cNvSpPr/>
            <p:nvPr/>
          </p:nvSpPr>
          <p:spPr>
            <a:xfrm>
              <a:off x="10597989" y="3350583"/>
              <a:ext cx="1511622" cy="9324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lstStyle/>
            <a:p>
              <a:r>
                <a:rPr lang="en-US" sz="1400" b="1">
                  <a:solidFill>
                    <a:srgbClr val="0070C0"/>
                  </a:solidFill>
                </a:rPr>
                <a:t>Smaller Sizes,</a:t>
              </a:r>
            </a:p>
            <a:p>
              <a:r>
                <a:rPr lang="en-US" sz="1400" b="1">
                  <a:solidFill>
                    <a:srgbClr val="0070C0"/>
                  </a:solidFill>
                </a:rPr>
                <a:t>Lower Power</a:t>
              </a:r>
            </a:p>
            <a:p>
              <a:r>
                <a:rPr lang="en-US" sz="1400">
                  <a:solidFill>
                    <a:schemeClr val="tx1"/>
                  </a:solidFill>
                </a:rPr>
                <a:t>2x Lower power</a:t>
              </a:r>
            </a:p>
            <a:p>
              <a:r>
                <a:rPr lang="en-US" sz="1400">
                  <a:solidFill>
                    <a:schemeClr val="tx1"/>
                  </a:solidFill>
                </a:rPr>
                <a:t>Half the die size</a:t>
              </a:r>
            </a:p>
          </p:txBody>
        </p:sp>
        <p:pic>
          <p:nvPicPr>
            <p:cNvPr id="62" name="Picture 61" descr="A blue and orange squares&#10;&#10;AI-generated content may be incorrect.">
              <a:extLst>
                <a:ext uri="{FF2B5EF4-FFF2-40B4-BE49-F238E27FC236}">
                  <a16:creationId xmlns:a16="http://schemas.microsoft.com/office/drawing/2014/main" id="{8A025BE9-DEF5-BD38-DB97-E9EBA9D1D2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4287" y="3257636"/>
              <a:ext cx="1823826" cy="1823826"/>
            </a:xfrm>
            <a:prstGeom prst="rect">
              <a:avLst/>
            </a:prstGeom>
          </p:spPr>
        </p:pic>
        <p:pic>
          <p:nvPicPr>
            <p:cNvPr id="970" name="Picture 969" descr="A blue and orange squares&#10;&#10;AI-generated content may be incorrect.">
              <a:extLst>
                <a:ext uri="{FF2B5EF4-FFF2-40B4-BE49-F238E27FC236}">
                  <a16:creationId xmlns:a16="http://schemas.microsoft.com/office/drawing/2014/main" id="{2C6CFDA6-65C5-6E66-96A4-17CF39FFD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4366" y="3803671"/>
              <a:ext cx="991758" cy="916115"/>
            </a:xfrm>
            <a:prstGeom prst="rect">
              <a:avLst/>
            </a:prstGeom>
          </p:spPr>
        </p:pic>
        <p:sp>
          <p:nvSpPr>
            <p:cNvPr id="64" name="Right Arrow 63">
              <a:extLst>
                <a:ext uri="{FF2B5EF4-FFF2-40B4-BE49-F238E27FC236}">
                  <a16:creationId xmlns:a16="http://schemas.microsoft.com/office/drawing/2014/main" id="{9D994B2C-1C22-BF56-F732-80C5DEF5AE80}"/>
                </a:ext>
              </a:extLst>
            </p:cNvPr>
            <p:cNvSpPr/>
            <p:nvPr/>
          </p:nvSpPr>
          <p:spPr>
            <a:xfrm>
              <a:off x="8138696" y="4030199"/>
              <a:ext cx="394209" cy="376518"/>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ysClr val="windowText" lastClr="000000"/>
                </a:solidFill>
              </a:endParaRPr>
            </a:p>
          </p:txBody>
        </p:sp>
        <p:sp>
          <p:nvSpPr>
            <p:cNvPr id="74" name="TextBox 73">
              <a:extLst>
                <a:ext uri="{FF2B5EF4-FFF2-40B4-BE49-F238E27FC236}">
                  <a16:creationId xmlns:a16="http://schemas.microsoft.com/office/drawing/2014/main" id="{F7336533-938E-573D-D8D9-95D74C71E12E}"/>
                </a:ext>
              </a:extLst>
            </p:cNvPr>
            <p:cNvSpPr txBox="1"/>
            <p:nvPr/>
          </p:nvSpPr>
          <p:spPr>
            <a:xfrm>
              <a:off x="7874180" y="4390317"/>
              <a:ext cx="860107" cy="523220"/>
            </a:xfrm>
            <a:prstGeom prst="rect">
              <a:avLst/>
            </a:prstGeom>
            <a:noFill/>
          </p:spPr>
          <p:txBody>
            <a:bodyPr wrap="none" rtlCol="0">
              <a:spAutoFit/>
            </a:bodyPr>
            <a:lstStyle/>
            <a:p>
              <a:pPr algn="ctr"/>
              <a:r>
                <a:rPr lang="en-US" sz="1400"/>
                <a:t>Easily</a:t>
              </a:r>
            </a:p>
            <a:p>
              <a:r>
                <a:rPr lang="en-US" sz="1400"/>
                <a:t>Scalable</a:t>
              </a:r>
            </a:p>
          </p:txBody>
        </p:sp>
        <p:sp>
          <p:nvSpPr>
            <p:cNvPr id="78" name="Rectangle 77">
              <a:extLst>
                <a:ext uri="{FF2B5EF4-FFF2-40B4-BE49-F238E27FC236}">
                  <a16:creationId xmlns:a16="http://schemas.microsoft.com/office/drawing/2014/main" id="{5008B6F0-76CF-0163-3FEB-B43DC146643D}"/>
                </a:ext>
              </a:extLst>
            </p:cNvPr>
            <p:cNvSpPr/>
            <p:nvPr/>
          </p:nvSpPr>
          <p:spPr>
            <a:xfrm>
              <a:off x="10597989" y="4329768"/>
              <a:ext cx="1511622" cy="7315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lstStyle/>
            <a:p>
              <a:r>
                <a:rPr lang="en-US" sz="1400" b="1">
                  <a:solidFill>
                    <a:srgbClr val="0070C0"/>
                  </a:solidFill>
                </a:rPr>
                <a:t>Universal Cell</a:t>
              </a:r>
            </a:p>
            <a:p>
              <a:r>
                <a:rPr lang="en-US" sz="1400">
                  <a:solidFill>
                    <a:schemeClr val="tx1"/>
                  </a:solidFill>
                </a:rPr>
                <a:t>Larger device, more cells</a:t>
              </a:r>
            </a:p>
          </p:txBody>
        </p:sp>
      </p:grpSp>
    </p:spTree>
    <p:extLst>
      <p:ext uri="{BB962C8B-B14F-4D97-AF65-F5344CB8AC3E}">
        <p14:creationId xmlns:p14="http://schemas.microsoft.com/office/powerpoint/2010/main" val="787029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C2247C-9F46-02AD-3A4C-B324D5032BB7}"/>
              </a:ext>
            </a:extLst>
          </p:cNvPr>
          <p:cNvSpPr>
            <a:spLocks noGrp="1"/>
          </p:cNvSpPr>
          <p:nvPr>
            <p:ph type="title"/>
          </p:nvPr>
        </p:nvSpPr>
        <p:spPr/>
        <p:txBody>
          <a:bodyPr/>
          <a:lstStyle/>
          <a:p>
            <a:r>
              <a:rPr lang="en-US"/>
              <a:t>Myth: Bigger is Better</a:t>
            </a:r>
          </a:p>
        </p:txBody>
      </p:sp>
      <p:sp>
        <p:nvSpPr>
          <p:cNvPr id="6" name="Content Placeholder 5">
            <a:extLst>
              <a:ext uri="{FF2B5EF4-FFF2-40B4-BE49-F238E27FC236}">
                <a16:creationId xmlns:a16="http://schemas.microsoft.com/office/drawing/2014/main" id="{AA405AFC-4891-00EC-0F74-C01718147DB1}"/>
              </a:ext>
            </a:extLst>
          </p:cNvPr>
          <p:cNvSpPr>
            <a:spLocks noGrp="1"/>
          </p:cNvSpPr>
          <p:nvPr>
            <p:ph sz="quarter" idx="12"/>
          </p:nvPr>
        </p:nvSpPr>
        <p:spPr/>
        <p:txBody>
          <a:bodyPr/>
          <a:lstStyle/>
          <a:p>
            <a:r>
              <a:rPr lang="en-US"/>
              <a:t>Logic is expensive so you want to use it all</a:t>
            </a:r>
          </a:p>
          <a:p>
            <a:r>
              <a:rPr lang="en-US"/>
              <a:t>But then you need more routing to address the worst case</a:t>
            </a:r>
          </a:p>
          <a:p>
            <a:r>
              <a:rPr lang="en-US"/>
              <a:t>Bigger FPGAs mean bigger logic clusters</a:t>
            </a:r>
          </a:p>
          <a:p>
            <a:r>
              <a:rPr lang="en-US"/>
              <a:t>Which requires more routing</a:t>
            </a:r>
          </a:p>
          <a:p>
            <a:r>
              <a:rPr lang="en-US"/>
              <a:t>Resulting in ever more complex tools</a:t>
            </a:r>
          </a:p>
        </p:txBody>
      </p:sp>
      <p:pic>
        <p:nvPicPr>
          <p:cNvPr id="3" name="Picture 2">
            <a:extLst>
              <a:ext uri="{FF2B5EF4-FFF2-40B4-BE49-F238E27FC236}">
                <a16:creationId xmlns:a16="http://schemas.microsoft.com/office/drawing/2014/main" id="{804C0DC2-D83C-90C6-AB2B-EE9837EA1A8F}"/>
              </a:ext>
            </a:extLst>
          </p:cNvPr>
          <p:cNvPicPr>
            <a:picLocks noChangeAspect="1"/>
          </p:cNvPicPr>
          <p:nvPr/>
        </p:nvPicPr>
        <p:blipFill>
          <a:blip r:embed="rId3"/>
          <a:stretch>
            <a:fillRect/>
          </a:stretch>
        </p:blipFill>
        <p:spPr>
          <a:xfrm>
            <a:off x="7285566" y="1247789"/>
            <a:ext cx="3883819" cy="4531122"/>
          </a:xfrm>
          <a:prstGeom prst="rect">
            <a:avLst/>
          </a:prstGeom>
        </p:spPr>
      </p:pic>
      <p:sp>
        <p:nvSpPr>
          <p:cNvPr id="12" name="Rectangle 2">
            <a:extLst>
              <a:ext uri="{FF2B5EF4-FFF2-40B4-BE49-F238E27FC236}">
                <a16:creationId xmlns:a16="http://schemas.microsoft.com/office/drawing/2014/main" id="{9AF36767-314B-4A50-1B3B-499B78A26154}"/>
              </a:ext>
            </a:extLst>
          </p:cNvPr>
          <p:cNvSpPr>
            <a:spLocks noChangeArrowheads="1"/>
          </p:cNvSpPr>
          <p:nvPr/>
        </p:nvSpPr>
        <p:spPr bwMode="auto">
          <a:xfrm>
            <a:off x="7309607" y="5913834"/>
            <a:ext cx="4162427" cy="43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61893" numCol="1" anchor="ctr" anchorCtr="0" compatLnSpc="1">
            <a:prstTxWarp prst="textNoShape">
              <a:avLst/>
            </a:prstTxWarp>
            <a:spAutoFit/>
          </a:bodyPr>
          <a:lstStyle/>
          <a:p>
            <a:pPr lvl="0" eaLnBrk="0" fontAlgn="base" hangingPunct="0">
              <a:spcBef>
                <a:spcPct val="0"/>
              </a:spcBef>
              <a:spcAft>
                <a:spcPct val="0"/>
              </a:spcAft>
            </a:pPr>
            <a:r>
              <a:rPr kumimoji="0" lang="en-US" altLang="en-US" sz="800" b="0" i="0" u="none" strike="noStrike" cap="none" normalizeH="0" baseline="0">
                <a:ln>
                  <a:noFill/>
                </a:ln>
                <a:solidFill>
                  <a:schemeClr val="tx1"/>
                </a:solidFill>
                <a:effectLst/>
              </a:rPr>
              <a:t>Source: </a:t>
            </a:r>
            <a:r>
              <a:rPr lang="en-US" sz="800" err="1"/>
              <a:t>Chandrakar</a:t>
            </a:r>
            <a:r>
              <a:rPr lang="en-US" sz="800"/>
              <a:t>, Shant, Dinesh D. Gaitonde and Trevor Bauer. “Enhancements in </a:t>
            </a:r>
            <a:r>
              <a:rPr lang="en-US" sz="800" err="1"/>
              <a:t>UltraScale</a:t>
            </a:r>
            <a:r>
              <a:rPr lang="en-US" sz="800"/>
              <a:t> CLB Architecture.” </a:t>
            </a:r>
            <a:r>
              <a:rPr lang="en-US" sz="800" i="1"/>
              <a:t>Proceedings of the 2015 ACM/SIGDA International Symposium on Field-Programmable Gate Arrays</a:t>
            </a:r>
            <a:r>
              <a:rPr lang="en-US" sz="800"/>
              <a:t> (2015): n. </a:t>
            </a:r>
            <a:r>
              <a:rPr lang="en-US" sz="800" err="1"/>
              <a:t>pag</a:t>
            </a:r>
            <a:r>
              <a:rPr lang="en-US" sz="800"/>
              <a:t>.</a:t>
            </a:r>
            <a:endParaRPr kumimoji="0" lang="en-US" altLang="en-US" sz="800" b="0" i="0" u="none" strike="noStrike" cap="none" normalizeH="0" baseline="0">
              <a:ln>
                <a:noFill/>
              </a:ln>
              <a:solidFill>
                <a:schemeClr val="tx1"/>
              </a:solidFill>
              <a:effectLst/>
            </a:endParaRPr>
          </a:p>
        </p:txBody>
      </p:sp>
      <p:sp>
        <p:nvSpPr>
          <p:cNvPr id="16" name="Footer Placeholder 4">
            <a:extLst>
              <a:ext uri="{FF2B5EF4-FFF2-40B4-BE49-F238E27FC236}">
                <a16:creationId xmlns:a16="http://schemas.microsoft.com/office/drawing/2014/main" id="{6636A957-83DE-74D9-AFB4-D6C59E7E3629}"/>
              </a:ext>
            </a:extLst>
          </p:cNvPr>
          <p:cNvSpPr txBox="1">
            <a:spLocks/>
          </p:cNvSpPr>
          <p:nvPr/>
        </p:nvSpPr>
        <p:spPr>
          <a:xfrm>
            <a:off x="9287933" y="6356350"/>
            <a:ext cx="2065866" cy="365125"/>
          </a:xfrm>
          <a:prstGeom prst="rect">
            <a:avLst/>
          </a:prstGeom>
        </p:spPr>
        <p:txBody>
          <a:bodyPr anchor="ctr"/>
          <a:lstStyle>
            <a:defPPr>
              <a:defRPr lang="en-US"/>
            </a:defPPr>
            <a:lvl1pPr marL="0" algn="l" defTabSz="914400" rtl="0" eaLnBrk="1" latinLnBrk="0" hangingPunct="1">
              <a:defRPr sz="11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0"/>
              <a:t>Copyright © Efinix, Inc.</a:t>
            </a:r>
          </a:p>
        </p:txBody>
      </p:sp>
      <p:sp>
        <p:nvSpPr>
          <p:cNvPr id="17" name="Footer Placeholder 4">
            <a:extLst>
              <a:ext uri="{FF2B5EF4-FFF2-40B4-BE49-F238E27FC236}">
                <a16:creationId xmlns:a16="http://schemas.microsoft.com/office/drawing/2014/main" id="{6D357343-3941-29A9-2F15-F8156B65F01D}"/>
              </a:ext>
            </a:extLst>
          </p:cNvPr>
          <p:cNvSpPr txBox="1">
            <a:spLocks/>
          </p:cNvSpPr>
          <p:nvPr/>
        </p:nvSpPr>
        <p:spPr>
          <a:xfrm>
            <a:off x="500744" y="6356350"/>
            <a:ext cx="2065866"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February 2026</a:t>
            </a:r>
          </a:p>
        </p:txBody>
      </p:sp>
      <p:pic>
        <p:nvPicPr>
          <p:cNvPr id="4" name="Picture 3" descr="A glass of wine next to cheese and grapes&#10;&#10;AI-generated content may be incorrect.">
            <a:extLst>
              <a:ext uri="{FF2B5EF4-FFF2-40B4-BE49-F238E27FC236}">
                <a16:creationId xmlns:a16="http://schemas.microsoft.com/office/drawing/2014/main" id="{208AF1CB-2E0C-01DA-A217-BC30E98A64CD}"/>
              </a:ext>
            </a:extLst>
          </p:cNvPr>
          <p:cNvPicPr>
            <a:picLocks noChangeAspect="1"/>
          </p:cNvPicPr>
          <p:nvPr/>
        </p:nvPicPr>
        <p:blipFill>
          <a:blip r:embed="rId4"/>
          <a:stretch>
            <a:fillRect/>
          </a:stretch>
        </p:blipFill>
        <p:spPr>
          <a:xfrm>
            <a:off x="6900034" y="1989350"/>
            <a:ext cx="4572000" cy="3048000"/>
          </a:xfrm>
          <a:prstGeom prst="rect">
            <a:avLst/>
          </a:prstGeom>
        </p:spPr>
      </p:pic>
    </p:spTree>
    <p:extLst>
      <p:ext uri="{BB962C8B-B14F-4D97-AF65-F5344CB8AC3E}">
        <p14:creationId xmlns:p14="http://schemas.microsoft.com/office/powerpoint/2010/main" val="386036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2A9D5-815B-197A-1012-99026EF041E6}"/>
              </a:ext>
            </a:extLst>
          </p:cNvPr>
          <p:cNvSpPr>
            <a:spLocks noGrp="1"/>
          </p:cNvSpPr>
          <p:nvPr>
            <p:ph sz="quarter" idx="11"/>
          </p:nvPr>
        </p:nvSpPr>
        <p:spPr>
          <a:xfrm>
            <a:off x="838200" y="1362074"/>
            <a:ext cx="5257800" cy="4736307"/>
          </a:xfrm>
        </p:spPr>
        <p:txBody>
          <a:bodyPr>
            <a:normAutofit fontScale="92500" lnSpcReduction="10000"/>
          </a:bodyPr>
          <a:lstStyle/>
          <a:p>
            <a:r>
              <a:rPr lang="en-US"/>
              <a:t>XLR cell, uniform grid of fine-grained tiles</a:t>
            </a:r>
          </a:p>
          <a:p>
            <a:pPr lvl="1"/>
            <a:r>
              <a:rPr lang="en-US"/>
              <a:t>Small, simple structure</a:t>
            </a:r>
          </a:p>
          <a:p>
            <a:pPr lvl="1"/>
            <a:r>
              <a:rPr lang="en-US"/>
              <a:t>4-input LUT plus flipflop</a:t>
            </a:r>
          </a:p>
          <a:p>
            <a:pPr lvl="1"/>
            <a:r>
              <a:rPr lang="en-US"/>
              <a:t>Compute functions (adder, shift register)</a:t>
            </a:r>
          </a:p>
          <a:p>
            <a:r>
              <a:rPr lang="en-US"/>
              <a:t>Used for logic AND routing</a:t>
            </a:r>
          </a:p>
          <a:p>
            <a:r>
              <a:rPr lang="en-US"/>
              <a:t>Software decides the best composition</a:t>
            </a:r>
          </a:p>
          <a:p>
            <a:pPr lvl="1"/>
            <a:r>
              <a:rPr lang="en-US"/>
              <a:t>Heuristics estimate how many XLRs needed for routing</a:t>
            </a:r>
          </a:p>
          <a:p>
            <a:pPr lvl="1"/>
            <a:r>
              <a:rPr lang="en-US"/>
              <a:t>Routing XLRs can be used for logic</a:t>
            </a:r>
          </a:p>
          <a:p>
            <a:pPr lvl="1"/>
            <a:r>
              <a:rPr lang="en-US"/>
              <a:t>You can use every XLR</a:t>
            </a:r>
          </a:p>
        </p:txBody>
      </p:sp>
      <p:sp>
        <p:nvSpPr>
          <p:cNvPr id="2" name="Title 1">
            <a:extLst>
              <a:ext uri="{FF2B5EF4-FFF2-40B4-BE49-F238E27FC236}">
                <a16:creationId xmlns:a16="http://schemas.microsoft.com/office/drawing/2014/main" id="{94A74C7E-4C63-2697-F520-B5A26D971E37}"/>
              </a:ext>
            </a:extLst>
          </p:cNvPr>
          <p:cNvSpPr>
            <a:spLocks noGrp="1"/>
          </p:cNvSpPr>
          <p:nvPr>
            <p:ph type="title"/>
          </p:nvPr>
        </p:nvSpPr>
        <p:spPr/>
        <p:txBody>
          <a:bodyPr/>
          <a:lstStyle/>
          <a:p>
            <a:r>
              <a:rPr lang="en-US"/>
              <a:t>Busting the Myth</a:t>
            </a:r>
          </a:p>
        </p:txBody>
      </p:sp>
      <p:sp>
        <p:nvSpPr>
          <p:cNvPr id="5" name="Footer Placeholder 4">
            <a:extLst>
              <a:ext uri="{FF2B5EF4-FFF2-40B4-BE49-F238E27FC236}">
                <a16:creationId xmlns:a16="http://schemas.microsoft.com/office/drawing/2014/main" id="{9737810C-338F-A36B-4509-F710C74DC0AC}"/>
              </a:ext>
            </a:extLst>
          </p:cNvPr>
          <p:cNvSpPr>
            <a:spLocks noGrp="1"/>
          </p:cNvSpPr>
          <p:nvPr>
            <p:ph type="ftr" sz="quarter" idx="12"/>
          </p:nvPr>
        </p:nvSpPr>
        <p:spPr>
          <a:xfrm>
            <a:off x="838200" y="6356350"/>
            <a:ext cx="10515599" cy="365125"/>
          </a:xfrm>
        </p:spPr>
        <p:txBody>
          <a:bodyPr/>
          <a:lstStyle/>
          <a:p>
            <a:pPr algn="r"/>
            <a:r>
              <a:rPr lang="en-US"/>
              <a:t>Copyright © Efinix, Inc.</a:t>
            </a:r>
          </a:p>
        </p:txBody>
      </p:sp>
      <p:pic>
        <p:nvPicPr>
          <p:cNvPr id="6" name="Picture 5">
            <a:extLst>
              <a:ext uri="{FF2B5EF4-FFF2-40B4-BE49-F238E27FC236}">
                <a16:creationId xmlns:a16="http://schemas.microsoft.com/office/drawing/2014/main" id="{4BB9C111-FE0E-FB39-299B-E69DCEF4A5AC}"/>
              </a:ext>
            </a:extLst>
          </p:cNvPr>
          <p:cNvPicPr>
            <a:picLocks noChangeAspect="1"/>
          </p:cNvPicPr>
          <p:nvPr/>
        </p:nvPicPr>
        <p:blipFill>
          <a:blip r:embed="rId3"/>
          <a:stretch>
            <a:fillRect/>
          </a:stretch>
        </p:blipFill>
        <p:spPr>
          <a:xfrm>
            <a:off x="6095999" y="2179445"/>
            <a:ext cx="5810744" cy="3538874"/>
          </a:xfrm>
          <a:prstGeom prst="rect">
            <a:avLst/>
          </a:prstGeom>
        </p:spPr>
      </p:pic>
      <p:sp>
        <p:nvSpPr>
          <p:cNvPr id="7" name="Footer Placeholder 4">
            <a:extLst>
              <a:ext uri="{FF2B5EF4-FFF2-40B4-BE49-F238E27FC236}">
                <a16:creationId xmlns:a16="http://schemas.microsoft.com/office/drawing/2014/main" id="{AC08121C-4B2B-98A0-E159-33DAC463B6F0}"/>
              </a:ext>
            </a:extLst>
          </p:cNvPr>
          <p:cNvSpPr txBox="1">
            <a:spLocks/>
          </p:cNvSpPr>
          <p:nvPr/>
        </p:nvSpPr>
        <p:spPr>
          <a:xfrm>
            <a:off x="500744" y="6356350"/>
            <a:ext cx="2065866"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2">
                    <a:lumMod val="50000"/>
                  </a:schemeClr>
                </a:solidFill>
              </a:rPr>
              <a:t>February 2026</a:t>
            </a:r>
          </a:p>
        </p:txBody>
      </p:sp>
    </p:spTree>
    <p:extLst>
      <p:ext uri="{BB962C8B-B14F-4D97-AF65-F5344CB8AC3E}">
        <p14:creationId xmlns:p14="http://schemas.microsoft.com/office/powerpoint/2010/main" val="422201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C0FBAB-7899-E367-8461-6F14535E2678}"/>
              </a:ext>
            </a:extLst>
          </p:cNvPr>
          <p:cNvSpPr>
            <a:spLocks noGrp="1"/>
          </p:cNvSpPr>
          <p:nvPr>
            <p:ph type="title"/>
          </p:nvPr>
        </p:nvSpPr>
        <p:spPr/>
        <p:txBody>
          <a:bodyPr/>
          <a:lstStyle/>
          <a:p>
            <a:pPr algn="l"/>
            <a:r>
              <a:rPr lang="en-US"/>
              <a:t>XLR Cell</a:t>
            </a:r>
          </a:p>
        </p:txBody>
      </p:sp>
      <p:pic>
        <p:nvPicPr>
          <p:cNvPr id="7" name="Picture 6" descr="A diagram of a computer&#10;&#10;AI-generated content may be incorrect.">
            <a:extLst>
              <a:ext uri="{FF2B5EF4-FFF2-40B4-BE49-F238E27FC236}">
                <a16:creationId xmlns:a16="http://schemas.microsoft.com/office/drawing/2014/main" id="{CD5BE9FF-4CF7-A39B-9923-54E0A2AA29D8}"/>
              </a:ext>
            </a:extLst>
          </p:cNvPr>
          <p:cNvPicPr>
            <a:picLocks noChangeAspect="1"/>
          </p:cNvPicPr>
          <p:nvPr/>
        </p:nvPicPr>
        <p:blipFill>
          <a:blip r:embed="rId2"/>
          <a:stretch>
            <a:fillRect/>
          </a:stretch>
        </p:blipFill>
        <p:spPr>
          <a:xfrm>
            <a:off x="495375" y="1706880"/>
            <a:ext cx="11426451" cy="4076544"/>
          </a:xfrm>
          <a:prstGeom prst="rect">
            <a:avLst/>
          </a:prstGeom>
        </p:spPr>
      </p:pic>
      <p:sp>
        <p:nvSpPr>
          <p:cNvPr id="3" name="Footer Placeholder 4">
            <a:extLst>
              <a:ext uri="{FF2B5EF4-FFF2-40B4-BE49-F238E27FC236}">
                <a16:creationId xmlns:a16="http://schemas.microsoft.com/office/drawing/2014/main" id="{0C7448AC-2506-7BC2-2A9F-C7A28B82C6CA}"/>
              </a:ext>
            </a:extLst>
          </p:cNvPr>
          <p:cNvSpPr txBox="1">
            <a:spLocks/>
          </p:cNvSpPr>
          <p:nvPr/>
        </p:nvSpPr>
        <p:spPr>
          <a:xfrm>
            <a:off x="9287933" y="6356350"/>
            <a:ext cx="2065866" cy="365125"/>
          </a:xfrm>
          <a:prstGeom prst="rect">
            <a:avLst/>
          </a:prstGeom>
        </p:spPr>
        <p:txBody>
          <a:bodyPr anchor="ctr"/>
          <a:lstStyle>
            <a:defPPr>
              <a:defRPr lang="en-US"/>
            </a:defPPr>
            <a:lvl1pPr marL="0" algn="l" defTabSz="914400" rtl="0" eaLnBrk="1" latinLnBrk="0" hangingPunct="1">
              <a:defRPr sz="11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solidFill>
                  <a:schemeClr val="bg2">
                    <a:lumMod val="50000"/>
                  </a:schemeClr>
                </a:solidFill>
              </a:rPr>
              <a:t>Copyright © Efinix, Inc.</a:t>
            </a:r>
          </a:p>
        </p:txBody>
      </p:sp>
      <p:sp>
        <p:nvSpPr>
          <p:cNvPr id="4" name="Footer Placeholder 4">
            <a:extLst>
              <a:ext uri="{FF2B5EF4-FFF2-40B4-BE49-F238E27FC236}">
                <a16:creationId xmlns:a16="http://schemas.microsoft.com/office/drawing/2014/main" id="{25A23661-7EF5-648F-AC4E-E52866E0573D}"/>
              </a:ext>
            </a:extLst>
          </p:cNvPr>
          <p:cNvSpPr txBox="1">
            <a:spLocks/>
          </p:cNvSpPr>
          <p:nvPr/>
        </p:nvSpPr>
        <p:spPr>
          <a:xfrm>
            <a:off x="500744" y="6356350"/>
            <a:ext cx="2065866"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February 2026</a:t>
            </a:r>
          </a:p>
        </p:txBody>
      </p:sp>
    </p:spTree>
    <p:extLst>
      <p:ext uri="{BB962C8B-B14F-4D97-AF65-F5344CB8AC3E}">
        <p14:creationId xmlns:p14="http://schemas.microsoft.com/office/powerpoint/2010/main" val="2716684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D6D77-F362-9850-0A9B-8FAA77AAF26C}"/>
              </a:ext>
            </a:extLst>
          </p:cNvPr>
          <p:cNvSpPr>
            <a:spLocks noGrp="1"/>
          </p:cNvSpPr>
          <p:nvPr>
            <p:ph type="title"/>
          </p:nvPr>
        </p:nvSpPr>
        <p:spPr/>
        <p:txBody>
          <a:bodyPr/>
          <a:lstStyle/>
          <a:p>
            <a:r>
              <a:rPr lang="en-US"/>
              <a:t>DSP Block</a:t>
            </a:r>
          </a:p>
        </p:txBody>
      </p:sp>
      <p:pic>
        <p:nvPicPr>
          <p:cNvPr id="7" name="Content Placeholder 6" descr="A diagram of a machine&#10;&#10;AI-generated content may be incorrect.">
            <a:extLst>
              <a:ext uri="{FF2B5EF4-FFF2-40B4-BE49-F238E27FC236}">
                <a16:creationId xmlns:a16="http://schemas.microsoft.com/office/drawing/2014/main" id="{1F3AB673-C36B-67C3-489A-C21D48E53B66}"/>
              </a:ext>
            </a:extLst>
          </p:cNvPr>
          <p:cNvPicPr>
            <a:picLocks noGrp="1" noChangeAspect="1"/>
          </p:cNvPicPr>
          <p:nvPr>
            <p:ph idx="1"/>
          </p:nvPr>
        </p:nvPicPr>
        <p:blipFill>
          <a:blip r:embed="rId2"/>
          <a:stretch>
            <a:fillRect/>
          </a:stretch>
        </p:blipFill>
        <p:spPr>
          <a:xfrm>
            <a:off x="2538099" y="1237103"/>
            <a:ext cx="7545069" cy="5134296"/>
          </a:xfrm>
          <a:prstGeom prst="rect">
            <a:avLst/>
          </a:prstGeom>
        </p:spPr>
      </p:pic>
      <p:sp>
        <p:nvSpPr>
          <p:cNvPr id="4" name="Date Placeholder 3">
            <a:extLst>
              <a:ext uri="{FF2B5EF4-FFF2-40B4-BE49-F238E27FC236}">
                <a16:creationId xmlns:a16="http://schemas.microsoft.com/office/drawing/2014/main" id="{BCF244FD-2C25-CA84-C0C2-56FCF2C09C70}"/>
              </a:ext>
            </a:extLst>
          </p:cNvPr>
          <p:cNvSpPr>
            <a:spLocks noGrp="1"/>
          </p:cNvSpPr>
          <p:nvPr>
            <p:ph type="dt" sz="half" idx="10"/>
          </p:nvPr>
        </p:nvSpPr>
        <p:spPr/>
        <p:txBody>
          <a:bodyPr/>
          <a:lstStyle/>
          <a:p>
            <a:r>
              <a:rPr lang="en-US"/>
              <a:t>February 2026</a:t>
            </a:r>
          </a:p>
        </p:txBody>
      </p:sp>
      <p:sp>
        <p:nvSpPr>
          <p:cNvPr id="5" name="Footer Placeholder 4">
            <a:extLst>
              <a:ext uri="{FF2B5EF4-FFF2-40B4-BE49-F238E27FC236}">
                <a16:creationId xmlns:a16="http://schemas.microsoft.com/office/drawing/2014/main" id="{C615D7B1-C687-AC02-05AD-0648FFA88498}"/>
              </a:ext>
            </a:extLst>
          </p:cNvPr>
          <p:cNvSpPr>
            <a:spLocks noGrp="1"/>
          </p:cNvSpPr>
          <p:nvPr>
            <p:ph type="ftr" sz="quarter" idx="11"/>
          </p:nvPr>
        </p:nvSpPr>
        <p:spPr/>
        <p:txBody>
          <a:bodyPr/>
          <a:lstStyle/>
          <a:p>
            <a:pPr algn="r"/>
            <a:r>
              <a:rPr lang="en-US"/>
              <a:t>Copyright © Efinix, Inc.</a:t>
            </a:r>
          </a:p>
        </p:txBody>
      </p:sp>
    </p:spTree>
    <p:extLst>
      <p:ext uri="{BB962C8B-B14F-4D97-AF65-F5344CB8AC3E}">
        <p14:creationId xmlns:p14="http://schemas.microsoft.com/office/powerpoint/2010/main" val="3768903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92FC20-49C3-0EFA-70BC-D9F17F32F6A8}"/>
              </a:ext>
            </a:extLst>
          </p:cNvPr>
          <p:cNvSpPr>
            <a:spLocks noGrp="1"/>
          </p:cNvSpPr>
          <p:nvPr>
            <p:ph type="title"/>
          </p:nvPr>
        </p:nvSpPr>
        <p:spPr/>
        <p:txBody>
          <a:bodyPr/>
          <a:lstStyle/>
          <a:p>
            <a:r>
              <a:rPr lang="en-US"/>
              <a:t>Solving Routing Congestion</a:t>
            </a:r>
          </a:p>
        </p:txBody>
      </p:sp>
      <p:sp>
        <p:nvSpPr>
          <p:cNvPr id="2" name="Footer Placeholder 1">
            <a:extLst>
              <a:ext uri="{FF2B5EF4-FFF2-40B4-BE49-F238E27FC236}">
                <a16:creationId xmlns:a16="http://schemas.microsoft.com/office/drawing/2014/main" id="{91975387-D07C-11AD-B743-B5EC1BE11567}"/>
              </a:ext>
            </a:extLst>
          </p:cNvPr>
          <p:cNvSpPr>
            <a:spLocks noGrp="1"/>
          </p:cNvSpPr>
          <p:nvPr>
            <p:ph type="ftr" sz="quarter" idx="11"/>
          </p:nvPr>
        </p:nvSpPr>
        <p:spPr>
          <a:xfrm>
            <a:off x="8500533" y="6356349"/>
            <a:ext cx="2853266" cy="365125"/>
          </a:xfrm>
        </p:spPr>
        <p:txBody>
          <a:bodyPr/>
          <a:lstStyle/>
          <a:p>
            <a:pPr algn="r"/>
            <a:r>
              <a:rPr lang="en-US"/>
              <a:t>Copyright © Efinix, Inc.</a:t>
            </a:r>
          </a:p>
        </p:txBody>
      </p:sp>
      <p:sp>
        <p:nvSpPr>
          <p:cNvPr id="6" name="Content Placeholder 5">
            <a:extLst>
              <a:ext uri="{FF2B5EF4-FFF2-40B4-BE49-F238E27FC236}">
                <a16:creationId xmlns:a16="http://schemas.microsoft.com/office/drawing/2014/main" id="{1EE6F67F-ECFB-B85F-D99F-ADC6F2976CC5}"/>
              </a:ext>
            </a:extLst>
          </p:cNvPr>
          <p:cNvSpPr>
            <a:spLocks noGrp="1"/>
          </p:cNvSpPr>
          <p:nvPr>
            <p:ph sz="quarter" idx="12"/>
          </p:nvPr>
        </p:nvSpPr>
        <p:spPr>
          <a:xfrm>
            <a:off x="838200" y="1362074"/>
            <a:ext cx="6667195" cy="4736307"/>
          </a:xfrm>
        </p:spPr>
        <p:txBody>
          <a:bodyPr>
            <a:normAutofit/>
          </a:bodyPr>
          <a:lstStyle/>
          <a:p>
            <a:r>
              <a:rPr lang="en-US"/>
              <a:t>Interchangeable logic and routing solves worst-case congestion</a:t>
            </a:r>
          </a:p>
          <a:p>
            <a:r>
              <a:rPr lang="en-US"/>
              <a:t>No overbuilding routing overhead</a:t>
            </a:r>
          </a:p>
          <a:p>
            <a:r>
              <a:rPr lang="en-US"/>
              <a:t>Software configurable</a:t>
            </a:r>
          </a:p>
          <a:p>
            <a:r>
              <a:rPr lang="en-US"/>
              <a:t>Hybrid place-and-route algorithms</a:t>
            </a:r>
          </a:p>
          <a:p>
            <a:r>
              <a:rPr lang="en-US"/>
              <a:t>Two-thirds of delay is routing; metal dominated by the Manhattan distance</a:t>
            </a:r>
          </a:p>
        </p:txBody>
      </p:sp>
      <p:grpSp>
        <p:nvGrpSpPr>
          <p:cNvPr id="15" name="Group 14">
            <a:extLst>
              <a:ext uri="{FF2B5EF4-FFF2-40B4-BE49-F238E27FC236}">
                <a16:creationId xmlns:a16="http://schemas.microsoft.com/office/drawing/2014/main" id="{51036CE3-BEE3-814A-9441-032FC236FE03}"/>
              </a:ext>
            </a:extLst>
          </p:cNvPr>
          <p:cNvGrpSpPr/>
          <p:nvPr/>
        </p:nvGrpSpPr>
        <p:grpSpPr>
          <a:xfrm>
            <a:off x="8242957" y="1186589"/>
            <a:ext cx="2867026" cy="2036217"/>
            <a:chOff x="508017" y="962089"/>
            <a:chExt cx="2867026" cy="2036217"/>
          </a:xfrm>
        </p:grpSpPr>
        <p:pic>
          <p:nvPicPr>
            <p:cNvPr id="7" name="Picture 6">
              <a:extLst>
                <a:ext uri="{FF2B5EF4-FFF2-40B4-BE49-F238E27FC236}">
                  <a16:creationId xmlns:a16="http://schemas.microsoft.com/office/drawing/2014/main" id="{FEBD7A36-3F6C-5B1F-E4C2-508B3E3D910A}"/>
                </a:ext>
              </a:extLst>
            </p:cNvPr>
            <p:cNvPicPr>
              <a:picLocks noChangeAspect="1" noChangeArrowheads="1"/>
            </p:cNvPicPr>
            <p:nvPr/>
          </p:nvPicPr>
          <p:blipFill>
            <a:blip r:embed="rId2"/>
            <a:srcRect/>
            <a:stretch>
              <a:fillRect/>
            </a:stretch>
          </p:blipFill>
          <p:spPr bwMode="auto">
            <a:xfrm rot="16200000">
              <a:off x="1178906" y="802169"/>
              <a:ext cx="1525250" cy="2867024"/>
            </a:xfrm>
            <a:prstGeom prst="rect">
              <a:avLst/>
            </a:prstGeom>
            <a:noFill/>
            <a:ln w="9525">
              <a:noFill/>
              <a:miter lim="800000"/>
              <a:headEnd/>
              <a:tailEnd/>
            </a:ln>
          </p:spPr>
        </p:pic>
        <p:sp>
          <p:nvSpPr>
            <p:cNvPr id="11" name="TextBox 10">
              <a:extLst>
                <a:ext uri="{FF2B5EF4-FFF2-40B4-BE49-F238E27FC236}">
                  <a16:creationId xmlns:a16="http://schemas.microsoft.com/office/drawing/2014/main" id="{A072A76A-4DA8-6DD2-3A3B-6F6F6718945F}"/>
                </a:ext>
              </a:extLst>
            </p:cNvPr>
            <p:cNvSpPr txBox="1"/>
            <p:nvPr/>
          </p:nvSpPr>
          <p:spPr>
            <a:xfrm>
              <a:off x="1299037" y="1589091"/>
              <a:ext cx="708237" cy="507831"/>
            </a:xfrm>
            <a:prstGeom prst="rect">
              <a:avLst/>
            </a:prstGeom>
            <a:solidFill>
              <a:srgbClr val="FF0000"/>
            </a:solidFill>
          </p:spPr>
          <p:txBody>
            <a:bodyPr wrap="square" rtlCol="0">
              <a:spAutoFit/>
            </a:bodyPr>
            <a:lstStyle/>
            <a:p>
              <a:pPr algn="ctr"/>
              <a:r>
                <a:rPr lang="en-US" sz="1350" b="1">
                  <a:solidFill>
                    <a:srgbClr val="FFFFFF"/>
                  </a:solidFill>
                  <a:latin typeface="Arial"/>
                  <a:cs typeface="Arial"/>
                </a:rPr>
                <a:t>Hot</a:t>
              </a:r>
            </a:p>
            <a:p>
              <a:pPr algn="ctr"/>
              <a:r>
                <a:rPr lang="en-US" sz="1350" b="1">
                  <a:solidFill>
                    <a:srgbClr val="FFFFFF"/>
                  </a:solidFill>
                  <a:latin typeface="Arial"/>
                  <a:cs typeface="Arial"/>
                </a:rPr>
                <a:t>Spots</a:t>
              </a:r>
            </a:p>
          </p:txBody>
        </p:sp>
        <p:sp>
          <p:nvSpPr>
            <p:cNvPr id="12" name="TextBox 11">
              <a:extLst>
                <a:ext uri="{FF2B5EF4-FFF2-40B4-BE49-F238E27FC236}">
                  <a16:creationId xmlns:a16="http://schemas.microsoft.com/office/drawing/2014/main" id="{B8CB2C06-7FB7-A165-B5FE-69A9D1AF61F9}"/>
                </a:ext>
              </a:extLst>
            </p:cNvPr>
            <p:cNvSpPr txBox="1"/>
            <p:nvPr/>
          </p:nvSpPr>
          <p:spPr>
            <a:xfrm>
              <a:off x="508017" y="962089"/>
              <a:ext cx="2848332" cy="461665"/>
            </a:xfrm>
            <a:prstGeom prst="rect">
              <a:avLst/>
            </a:prstGeom>
            <a:noFill/>
          </p:spPr>
          <p:txBody>
            <a:bodyPr wrap="square" rtlCol="0">
              <a:noAutofit/>
            </a:bodyPr>
            <a:lstStyle/>
            <a:p>
              <a:r>
                <a:rPr lang="en-US" sz="2400">
                  <a:solidFill>
                    <a:srgbClr val="FF9A00"/>
                  </a:solidFill>
                  <a:latin typeface="Helvetica Neue Light" panose="02000403000000020004" pitchFamily="2" charset="0"/>
                  <a:ea typeface="Helvetica Neue Light" panose="02000403000000020004" pitchFamily="2" charset="0"/>
                </a:rPr>
                <a:t>Traditional FPGA</a:t>
              </a:r>
            </a:p>
          </p:txBody>
        </p:sp>
      </p:grpSp>
      <p:grpSp>
        <p:nvGrpSpPr>
          <p:cNvPr id="14" name="Group 13">
            <a:extLst>
              <a:ext uri="{FF2B5EF4-FFF2-40B4-BE49-F238E27FC236}">
                <a16:creationId xmlns:a16="http://schemas.microsoft.com/office/drawing/2014/main" id="{D574C577-042E-43F3-FD65-E3D76C4CA239}"/>
              </a:ext>
            </a:extLst>
          </p:cNvPr>
          <p:cNvGrpSpPr/>
          <p:nvPr/>
        </p:nvGrpSpPr>
        <p:grpSpPr>
          <a:xfrm>
            <a:off x="8244785" y="3449151"/>
            <a:ext cx="2865199" cy="2820661"/>
            <a:chOff x="2961968" y="3505582"/>
            <a:chExt cx="2865199" cy="2820661"/>
          </a:xfrm>
        </p:grpSpPr>
        <p:pic>
          <p:nvPicPr>
            <p:cNvPr id="8" name="Picture 7" descr="quantum-floorplan.jpg">
              <a:extLst>
                <a:ext uri="{FF2B5EF4-FFF2-40B4-BE49-F238E27FC236}">
                  <a16:creationId xmlns:a16="http://schemas.microsoft.com/office/drawing/2014/main" id="{5421460F-AB4F-604F-B4EB-AA4640072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1969" y="4015599"/>
              <a:ext cx="2865198" cy="2310644"/>
            </a:xfrm>
            <a:prstGeom prst="rect">
              <a:avLst/>
            </a:prstGeom>
          </p:spPr>
        </p:pic>
        <p:sp>
          <p:nvSpPr>
            <p:cNvPr id="9" name="TextBox 8">
              <a:extLst>
                <a:ext uri="{FF2B5EF4-FFF2-40B4-BE49-F238E27FC236}">
                  <a16:creationId xmlns:a16="http://schemas.microsoft.com/office/drawing/2014/main" id="{CB467B08-0ECF-0271-3269-DAEF8AAADA1E}"/>
                </a:ext>
              </a:extLst>
            </p:cNvPr>
            <p:cNvSpPr txBox="1"/>
            <p:nvPr/>
          </p:nvSpPr>
          <p:spPr>
            <a:xfrm>
              <a:off x="3308991" y="5804570"/>
              <a:ext cx="708237" cy="507831"/>
            </a:xfrm>
            <a:prstGeom prst="rect">
              <a:avLst/>
            </a:prstGeom>
            <a:solidFill>
              <a:srgbClr val="00B0F0"/>
            </a:solidFill>
          </p:spPr>
          <p:txBody>
            <a:bodyPr wrap="square" rtlCol="0">
              <a:spAutoFit/>
            </a:bodyPr>
            <a:lstStyle/>
            <a:p>
              <a:pPr algn="ctr"/>
              <a:r>
                <a:rPr lang="en-US" sz="1350" b="1">
                  <a:solidFill>
                    <a:srgbClr val="FFFFFF"/>
                  </a:solidFill>
                  <a:latin typeface="Arial"/>
                  <a:cs typeface="Arial"/>
                </a:rPr>
                <a:t>More Logic</a:t>
              </a:r>
            </a:p>
          </p:txBody>
        </p:sp>
        <p:sp>
          <p:nvSpPr>
            <p:cNvPr id="10" name="TextBox 9">
              <a:extLst>
                <a:ext uri="{FF2B5EF4-FFF2-40B4-BE49-F238E27FC236}">
                  <a16:creationId xmlns:a16="http://schemas.microsoft.com/office/drawing/2014/main" id="{0DCB9058-F950-B793-9D7A-75249ED8D0E5}"/>
                </a:ext>
              </a:extLst>
            </p:cNvPr>
            <p:cNvSpPr txBox="1"/>
            <p:nvPr/>
          </p:nvSpPr>
          <p:spPr>
            <a:xfrm>
              <a:off x="4765952" y="4789269"/>
              <a:ext cx="875338" cy="507831"/>
            </a:xfrm>
            <a:prstGeom prst="rect">
              <a:avLst/>
            </a:prstGeom>
            <a:solidFill>
              <a:srgbClr val="FAAF40"/>
            </a:solidFill>
          </p:spPr>
          <p:txBody>
            <a:bodyPr wrap="square" rtlCol="0">
              <a:spAutoFit/>
            </a:bodyPr>
            <a:lstStyle/>
            <a:p>
              <a:pPr algn="ctr"/>
              <a:r>
                <a:rPr lang="en-US" sz="1350" b="1">
                  <a:solidFill>
                    <a:srgbClr val="FFFFFF"/>
                  </a:solidFill>
                  <a:latin typeface="Arial"/>
                  <a:cs typeface="Arial"/>
                </a:rPr>
                <a:t>More Routing</a:t>
              </a:r>
            </a:p>
          </p:txBody>
        </p:sp>
        <p:sp>
          <p:nvSpPr>
            <p:cNvPr id="13" name="TextBox 12">
              <a:extLst>
                <a:ext uri="{FF2B5EF4-FFF2-40B4-BE49-F238E27FC236}">
                  <a16:creationId xmlns:a16="http://schemas.microsoft.com/office/drawing/2014/main" id="{D2DF8358-12DF-6B32-E41D-BDD596D3E7B1}"/>
                </a:ext>
              </a:extLst>
            </p:cNvPr>
            <p:cNvSpPr txBox="1"/>
            <p:nvPr/>
          </p:nvSpPr>
          <p:spPr>
            <a:xfrm>
              <a:off x="2961968" y="3505582"/>
              <a:ext cx="2848331" cy="830997"/>
            </a:xfrm>
            <a:prstGeom prst="rect">
              <a:avLst/>
            </a:prstGeom>
            <a:noFill/>
          </p:spPr>
          <p:txBody>
            <a:bodyPr wrap="square" rtlCol="0">
              <a:noAutofit/>
            </a:bodyPr>
            <a:lstStyle/>
            <a:p>
              <a:r>
                <a:rPr lang="en-US" sz="2400">
                  <a:solidFill>
                    <a:srgbClr val="FF9A00"/>
                  </a:solidFill>
                  <a:latin typeface="Helvetica Neue Light" panose="02000403000000020004" pitchFamily="2" charset="0"/>
                  <a:ea typeface="Helvetica Neue Light" panose="02000403000000020004" pitchFamily="2" charset="0"/>
                </a:rPr>
                <a:t>XLR Architecture</a:t>
              </a:r>
            </a:p>
            <a:p>
              <a:endParaRPr lang="en-US" sz="2400">
                <a:solidFill>
                  <a:srgbClr val="FF9A00"/>
                </a:solidFill>
                <a:latin typeface="Helvetica Neue Light" panose="02000403000000020004" pitchFamily="2" charset="0"/>
                <a:ea typeface="Helvetica Neue Light" panose="02000403000000020004" pitchFamily="2" charset="0"/>
              </a:endParaRPr>
            </a:p>
          </p:txBody>
        </p:sp>
      </p:grpSp>
      <p:sp>
        <p:nvSpPr>
          <p:cNvPr id="16" name="Footer Placeholder 4">
            <a:extLst>
              <a:ext uri="{FF2B5EF4-FFF2-40B4-BE49-F238E27FC236}">
                <a16:creationId xmlns:a16="http://schemas.microsoft.com/office/drawing/2014/main" id="{0F1272B7-D0EB-8648-BE1F-886414A98FF6}"/>
              </a:ext>
            </a:extLst>
          </p:cNvPr>
          <p:cNvSpPr txBox="1">
            <a:spLocks/>
          </p:cNvSpPr>
          <p:nvPr/>
        </p:nvSpPr>
        <p:spPr>
          <a:xfrm>
            <a:off x="500744" y="6356350"/>
            <a:ext cx="2065866" cy="365125"/>
          </a:xfrm>
          <a:prstGeom prst="rect">
            <a:avLst/>
          </a:prstGeom>
        </p:spPr>
        <p:txBody>
          <a:bodyPr vert="horz" lIns="91440" tIns="45720" rIns="91440" bIns="45720" rtlCol="0" anchor="b"/>
          <a:lstStyle>
            <a:defPPr>
              <a:defRPr lang="en-US"/>
            </a:defPPr>
            <a:lvl1pPr marL="0" algn="ctr" defTabSz="914400" rtl="0" eaLnBrk="1" latinLnBrk="0" hangingPunct="1">
              <a:defRPr sz="11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2">
                    <a:lumMod val="50000"/>
                  </a:schemeClr>
                </a:solidFill>
              </a:rPr>
              <a:t>February 2026</a:t>
            </a:r>
          </a:p>
        </p:txBody>
      </p:sp>
    </p:spTree>
    <p:extLst>
      <p:ext uri="{BB962C8B-B14F-4D97-AF65-F5344CB8AC3E}">
        <p14:creationId xmlns:p14="http://schemas.microsoft.com/office/powerpoint/2010/main" val="3079835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7634DF-E30B-F6C8-8280-C2850DDE4B22}"/>
              </a:ext>
            </a:extLst>
          </p:cNvPr>
          <p:cNvPicPr>
            <a:picLocks noChangeAspect="1"/>
          </p:cNvPicPr>
          <p:nvPr/>
        </p:nvPicPr>
        <p:blipFill>
          <a:blip r:embed="rId3"/>
          <a:stretch>
            <a:fillRect/>
          </a:stretch>
        </p:blipFill>
        <p:spPr>
          <a:xfrm>
            <a:off x="5658089" y="1104105"/>
            <a:ext cx="6401693" cy="4915586"/>
          </a:xfrm>
          <a:prstGeom prst="rect">
            <a:avLst/>
          </a:prstGeom>
        </p:spPr>
      </p:pic>
      <p:sp>
        <p:nvSpPr>
          <p:cNvPr id="6" name="Title 5">
            <a:extLst>
              <a:ext uri="{FF2B5EF4-FFF2-40B4-BE49-F238E27FC236}">
                <a16:creationId xmlns:a16="http://schemas.microsoft.com/office/drawing/2014/main" id="{2E7F0704-95EF-4B50-56D4-CFB11125F846}"/>
              </a:ext>
            </a:extLst>
          </p:cNvPr>
          <p:cNvSpPr>
            <a:spLocks noGrp="1"/>
          </p:cNvSpPr>
          <p:nvPr>
            <p:ph type="title"/>
          </p:nvPr>
        </p:nvSpPr>
        <p:spPr/>
        <p:txBody>
          <a:bodyPr/>
          <a:lstStyle/>
          <a:p>
            <a:r>
              <a:rPr lang="en-US"/>
              <a:t>Build It Like an SoC</a:t>
            </a:r>
          </a:p>
        </p:txBody>
      </p:sp>
      <p:sp>
        <p:nvSpPr>
          <p:cNvPr id="5" name="Footer Placeholder 4">
            <a:extLst>
              <a:ext uri="{FF2B5EF4-FFF2-40B4-BE49-F238E27FC236}">
                <a16:creationId xmlns:a16="http://schemas.microsoft.com/office/drawing/2014/main" id="{C50C6C51-6CA5-E558-0742-C498F1E0E71D}"/>
              </a:ext>
            </a:extLst>
          </p:cNvPr>
          <p:cNvSpPr>
            <a:spLocks noGrp="1"/>
          </p:cNvSpPr>
          <p:nvPr>
            <p:ph type="ftr" sz="quarter" idx="11"/>
          </p:nvPr>
        </p:nvSpPr>
        <p:spPr>
          <a:xfrm>
            <a:off x="8500533" y="6457952"/>
            <a:ext cx="2853266" cy="365125"/>
          </a:xfrm>
        </p:spPr>
        <p:txBody>
          <a:bodyPr/>
          <a:lstStyle/>
          <a:p>
            <a:pPr algn="r"/>
            <a:r>
              <a:rPr lang="en-US"/>
              <a:t>Copyright © Efinix, Inc.</a:t>
            </a:r>
          </a:p>
        </p:txBody>
      </p:sp>
      <p:sp>
        <p:nvSpPr>
          <p:cNvPr id="3" name="Content Placeholder 2">
            <a:extLst>
              <a:ext uri="{FF2B5EF4-FFF2-40B4-BE49-F238E27FC236}">
                <a16:creationId xmlns:a16="http://schemas.microsoft.com/office/drawing/2014/main" id="{92FCECB2-342E-C4ED-083E-2E7796B8D06E}"/>
              </a:ext>
            </a:extLst>
          </p:cNvPr>
          <p:cNvSpPr>
            <a:spLocks noGrp="1"/>
          </p:cNvSpPr>
          <p:nvPr>
            <p:ph sz="quarter" idx="12"/>
          </p:nvPr>
        </p:nvSpPr>
        <p:spPr>
          <a:xfrm>
            <a:off x="838201" y="1423352"/>
            <a:ext cx="5137484" cy="4456080"/>
          </a:xfrm>
        </p:spPr>
        <p:txBody>
          <a:bodyPr vert="horz" lIns="91440" tIns="45720" rIns="91440" bIns="45720" rtlCol="0" anchor="t">
            <a:normAutofit lnSpcReduction="10000"/>
          </a:bodyPr>
          <a:lstStyle/>
          <a:p>
            <a:r>
              <a:rPr lang="en-US"/>
              <a:t>Strict separation of core and periphery</a:t>
            </a:r>
          </a:p>
          <a:p>
            <a:r>
              <a:rPr lang="en-US"/>
              <a:t>Hardware: Periphery design team develops it as an SoC with an </a:t>
            </a:r>
            <a:r>
              <a:rPr lang="en-US" err="1"/>
              <a:t>eFPGA</a:t>
            </a:r>
            <a:r>
              <a:rPr lang="en-US"/>
              <a:t> core</a:t>
            </a:r>
          </a:p>
          <a:p>
            <a:r>
              <a:rPr lang="en-US"/>
              <a:t>Software: Synthesis, </a:t>
            </a:r>
            <a:r>
              <a:rPr lang="en-US" err="1"/>
              <a:t>PnR</a:t>
            </a:r>
            <a:r>
              <a:rPr lang="en-US"/>
              <a:t>, and Assembler only see the homogeneous core logic fabric </a:t>
            </a:r>
          </a:p>
          <a:p>
            <a:r>
              <a:rPr lang="en-US"/>
              <a:t>Interface Designer used to configure the periphery and pass constraints to the core</a:t>
            </a:r>
          </a:p>
        </p:txBody>
      </p:sp>
    </p:spTree>
    <p:extLst>
      <p:ext uri="{BB962C8B-B14F-4D97-AF65-F5344CB8AC3E}">
        <p14:creationId xmlns:p14="http://schemas.microsoft.com/office/powerpoint/2010/main" val="4215609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1468</Words>
  <Application>Microsoft Macintosh PowerPoint</Application>
  <PresentationFormat>Widescreen</PresentationFormat>
  <Paragraphs>354</Paragraphs>
  <Slides>23</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Aptos Display</vt:lpstr>
      <vt:lpstr>Aptos Light</vt:lpstr>
      <vt:lpstr>Arial</vt:lpstr>
      <vt:lpstr>Century Gothic</vt:lpstr>
      <vt:lpstr>Helvetica Neue Light</vt:lpstr>
      <vt:lpstr>Montserrat Light (Body)</vt:lpstr>
      <vt:lpstr>Office Theme</vt:lpstr>
      <vt:lpstr> An Introduction to Efinix</vt:lpstr>
      <vt:lpstr>A Troubled History</vt:lpstr>
      <vt:lpstr>Disruptive FPGA Architecture for Rapid Innovation</vt:lpstr>
      <vt:lpstr>Myth: Bigger is Better</vt:lpstr>
      <vt:lpstr>Busting the Myth</vt:lpstr>
      <vt:lpstr>XLR Cell</vt:lpstr>
      <vt:lpstr>DSP Block</vt:lpstr>
      <vt:lpstr>Solving Routing Congestion</vt:lpstr>
      <vt:lpstr>Build It Like an SoC</vt:lpstr>
      <vt:lpstr>Interface Designer Advantage</vt:lpstr>
      <vt:lpstr>Small Form Factor</vt:lpstr>
      <vt:lpstr>Core Performance Benchmark</vt:lpstr>
      <vt:lpstr>Software Efficiency</vt:lpstr>
      <vt:lpstr>Efinity Software</vt:lpstr>
      <vt:lpstr>Scalability </vt:lpstr>
      <vt:lpstr>Company Overview</vt:lpstr>
      <vt:lpstr>At-A-Glance</vt:lpstr>
      <vt:lpstr>A Silicon Valley Company with an International Footprint</vt:lpstr>
      <vt:lpstr>Seasoned Executive Team</vt:lpstr>
      <vt:lpstr>Accelerating Edge AI Innovation</vt:lpstr>
      <vt:lpstr>Keys to Success</vt:lpstr>
      <vt:lpstr>Thank you!</vt:lpstr>
      <vt:lpstr>Accelerating Edge AI Innovation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An Introduction to Efinix</dc:title>
  <dc:creator>Erica Schleicher</dc:creator>
  <cp:lastModifiedBy>Grace Zgheib</cp:lastModifiedBy>
  <cp:revision>2</cp:revision>
  <dcterms:created xsi:type="dcterms:W3CDTF">2024-10-26T01:59:10Z</dcterms:created>
  <dcterms:modified xsi:type="dcterms:W3CDTF">2026-03-09T03:06:53Z</dcterms:modified>
</cp:coreProperties>
</file>