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omments/modernComment_12D_516B7053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38_9421F144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2F_C88E8292.xml" ContentType="application/vnd.ms-powerpoint.comments+xml"/>
  <Override PartName="/ppt/comments/modernComment_133_6B115FB.xml" ContentType="application/vnd.ms-powerpoint.comments+xml"/>
  <Override PartName="/ppt/notesSlides/notesSlide6.xml" ContentType="application/vnd.openxmlformats-officedocument.presentationml.notesSlide+xml"/>
  <Override PartName="/ppt/comments/modernComment_13F_7C13B131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49_F2D4EE29.xml" ContentType="application/vnd.ms-powerpoint.comments+xml"/>
  <Override PartName="/ppt/notesSlides/notesSlide12.xml" ContentType="application/vnd.openxmlformats-officedocument.presentationml.notesSlide+xml"/>
  <Override PartName="/ppt/comments/modernComment_14B_271B10CB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  <p:sldMasterId id="2147483676" r:id="rId2"/>
    <p:sldMasterId id="2147483696" r:id="rId3"/>
    <p:sldMasterId id="2147483692" r:id="rId4"/>
    <p:sldMasterId id="2147483690" r:id="rId5"/>
    <p:sldMasterId id="2147483694" r:id="rId6"/>
    <p:sldMasterId id="2147483688" r:id="rId7"/>
    <p:sldMasterId id="2147483648" r:id="rId8"/>
  </p:sldMasterIdLst>
  <p:notesMasterIdLst>
    <p:notesMasterId r:id="rId27"/>
  </p:notesMasterIdLst>
  <p:sldIdLst>
    <p:sldId id="300" r:id="rId9"/>
    <p:sldId id="301" r:id="rId10"/>
    <p:sldId id="335" r:id="rId11"/>
    <p:sldId id="312" r:id="rId12"/>
    <p:sldId id="334" r:id="rId13"/>
    <p:sldId id="303" r:id="rId14"/>
    <p:sldId id="307" r:id="rId15"/>
    <p:sldId id="313" r:id="rId16"/>
    <p:sldId id="319" r:id="rId17"/>
    <p:sldId id="321" r:id="rId18"/>
    <p:sldId id="325" r:id="rId19"/>
    <p:sldId id="326" r:id="rId20"/>
    <p:sldId id="322" r:id="rId21"/>
    <p:sldId id="327" r:id="rId22"/>
    <p:sldId id="328" r:id="rId23"/>
    <p:sldId id="329" r:id="rId24"/>
    <p:sldId id="330" r:id="rId25"/>
    <p:sldId id="331" r:id="rId26"/>
  </p:sldIdLst>
  <p:sldSz cx="12192000" cy="6858000"/>
  <p:notesSz cx="6858000" cy="9144000"/>
  <p:defaultTextStyle>
    <a:lvl1pPr defTabSz="321457">
      <a:defRPr sz="844">
        <a:latin typeface="Helvetica"/>
        <a:ea typeface="Helvetica"/>
        <a:cs typeface="Helvetica"/>
        <a:sym typeface="Helvetica"/>
      </a:defRPr>
    </a:lvl1pPr>
    <a:lvl2pPr indent="160729" defTabSz="321457">
      <a:defRPr sz="844">
        <a:latin typeface="Helvetica"/>
        <a:ea typeface="Helvetica"/>
        <a:cs typeface="Helvetica"/>
        <a:sym typeface="Helvetica"/>
      </a:defRPr>
    </a:lvl2pPr>
    <a:lvl3pPr indent="321457" defTabSz="321457">
      <a:defRPr sz="844">
        <a:latin typeface="Helvetica"/>
        <a:ea typeface="Helvetica"/>
        <a:cs typeface="Helvetica"/>
        <a:sym typeface="Helvetica"/>
      </a:defRPr>
    </a:lvl3pPr>
    <a:lvl4pPr indent="482186" defTabSz="321457">
      <a:defRPr sz="844">
        <a:latin typeface="Helvetica"/>
        <a:ea typeface="Helvetica"/>
        <a:cs typeface="Helvetica"/>
        <a:sym typeface="Helvetica"/>
      </a:defRPr>
    </a:lvl4pPr>
    <a:lvl5pPr indent="642915" defTabSz="321457">
      <a:defRPr sz="844">
        <a:latin typeface="Helvetica"/>
        <a:ea typeface="Helvetica"/>
        <a:cs typeface="Helvetica"/>
        <a:sym typeface="Helvetica"/>
      </a:defRPr>
    </a:lvl5pPr>
    <a:lvl6pPr indent="803643" defTabSz="321457">
      <a:defRPr sz="844">
        <a:latin typeface="Helvetica"/>
        <a:ea typeface="Helvetica"/>
        <a:cs typeface="Helvetica"/>
        <a:sym typeface="Helvetica"/>
      </a:defRPr>
    </a:lvl6pPr>
    <a:lvl7pPr indent="964372" defTabSz="321457">
      <a:defRPr sz="844">
        <a:latin typeface="Helvetica"/>
        <a:ea typeface="Helvetica"/>
        <a:cs typeface="Helvetica"/>
        <a:sym typeface="Helvetica"/>
      </a:defRPr>
    </a:lvl7pPr>
    <a:lvl8pPr indent="1125101" defTabSz="321457">
      <a:defRPr sz="844">
        <a:latin typeface="Helvetica"/>
        <a:ea typeface="Helvetica"/>
        <a:cs typeface="Helvetica"/>
        <a:sym typeface="Helvetica"/>
      </a:defRPr>
    </a:lvl8pPr>
    <a:lvl9pPr indent="1285829" defTabSz="321457">
      <a:defRPr sz="844">
        <a:latin typeface="Helvetica"/>
        <a:ea typeface="Helvetica"/>
        <a:cs typeface="Helvetica"/>
        <a:sym typeface="Helvetica"/>
      </a:defRPr>
    </a:lvl9pPr>
  </p:defaultTextStyle>
  <p:extLst>
    <p:ext uri="{521415D9-36F7-43E2-AB2F-B90AF26B5E84}">
      <p14:sectionLst xmlns:p14="http://schemas.microsoft.com/office/powerpoint/2010/main">
        <p14:section name="Title" id="{5C7B5D19-E944-4FD9-9D02-AEA7E8882AB7}">
          <p14:sldIdLst>
            <p14:sldId id="300"/>
          </p14:sldIdLst>
        </p14:section>
        <p14:section name="Overview" id="{E949A4A2-8002-41D0-A6E4-ADFE7E0AEFE5}">
          <p14:sldIdLst>
            <p14:sldId id="301"/>
          </p14:sldIdLst>
        </p14:section>
        <p14:section name="Motivation (Industry Barriers)" id="{8F7BFF5A-E4CB-493D-8EF1-065A57D9E87A}">
          <p14:sldIdLst>
            <p14:sldId id="335"/>
            <p14:sldId id="312"/>
            <p14:sldId id="334"/>
            <p14:sldId id="303"/>
            <p14:sldId id="307"/>
          </p14:sldIdLst>
        </p14:section>
        <p14:section name="Methodology" id="{A781564B-30E7-4DF8-9351-127D57D6716A}">
          <p14:sldIdLst>
            <p14:sldId id="313"/>
          </p14:sldIdLst>
        </p14:section>
        <p14:section name="Brainwave Case Study" id="{44245ABB-50A8-4BA8-BA30-5EEFD8C17841}">
          <p14:sldIdLst>
            <p14:sldId id="319"/>
            <p14:sldId id="321"/>
            <p14:sldId id="325"/>
            <p14:sldId id="326"/>
            <p14:sldId id="322"/>
            <p14:sldId id="327"/>
            <p14:sldId id="328"/>
          </p14:sldIdLst>
        </p14:section>
        <p14:section name="Fanout case study" id="{D4F76F5C-B688-46B6-8060-463B8D490F45}">
          <p14:sldIdLst>
            <p14:sldId id="329"/>
            <p14:sldId id="330"/>
          </p14:sldIdLst>
        </p14:section>
        <p14:section name="Conclusion" id="{EAAF735C-A6A5-4483-BEF2-FA334FBB7A41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4CF422-74E3-8999-EC34-888F3F76F518}" name="Madison Emas" initials="ME" userId="S::madisonemas@microsoft.com::9ba081e6-3a37-4f8c-813e-ab8fb6b27652" providerId="AD"/>
  <p188:author id="{F18CC557-C3D3-8C46-B893-77A2ED7A5E45}" name="Austin Baylis" initials="AB" userId="S::austinbaylis@microsoft.com::7c25bb46-f086-4002-8d59-82126c23b3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22EC"/>
    <a:srgbClr val="82D8FE"/>
    <a:srgbClr val="EE5C58"/>
    <a:srgbClr val="AB6AF2"/>
    <a:srgbClr val="DB1A17"/>
    <a:srgbClr val="77A7D6"/>
    <a:srgbClr val="35FF05"/>
    <a:srgbClr val="FFFF00"/>
    <a:srgbClr val="191EA2"/>
    <a:srgbClr val="351A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A489A0-30D5-4D49-904E-57F193299A35}" v="5863" dt="2026-02-23T23:31:47.837"/>
    <p1510:client id="{C573D5F4-6730-4ECC-B80B-9FC6820CE604}" v="22" dt="2026-02-23T22:13:39.366"/>
  </p1510:revLst>
</p1510:revInfo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79557" autoAdjust="0"/>
  </p:normalViewPr>
  <p:slideViewPr>
    <p:cSldViewPr snapToGrid="0">
      <p:cViewPr>
        <p:scale>
          <a:sx n="60" d="100"/>
          <a:sy n="60" d="100"/>
        </p:scale>
        <p:origin x="816" y="5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omments/modernComment_12D_516B70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1D1B8F3-FA74-4700-B4D9-4DE72FD6045B}" authorId="{F18CC557-C3D3-8C46-B893-77A2ED7A5E45}" status="resolved" created="2026-02-23T18:02:10.26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65995603" sldId="301"/>
      <ac:spMk id="6" creationId="{47556A62-74C6-8CFF-57C8-9F9E1985035E}"/>
      <ac:txMk cp="138">
        <ac:context len="1097" hash="3639074285"/>
      </ac:txMk>
    </ac:txMkLst>
    <p188:pos x="10258514" y="910945"/>
    <p188:replyLst>
      <p188:reply id="{F66C9648-68B6-4709-97CA-2F1A6B3D8F43}" authorId="{8C4CF422-74E3-8999-EC34-888F3F76F518}" created="2026-02-23T18:24:58.687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These two sentences feel a bit redundant. We can probably combine them</a:t>
        </a:r>
      </a:p>
    </p188:txBody>
  </p188:cm>
  <p188:cm id="{5117D66E-7BB8-468A-A666-6EBE69EDCCB4}" authorId="{F18CC557-C3D3-8C46-B893-77A2ED7A5E45}" status="resolved" created="2026-02-23T18:04:21.14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65995603" sldId="301"/>
      <ac:spMk id="6" creationId="{47556A62-74C6-8CFF-57C8-9F9E1985035E}"/>
      <ac:txMk cp="662" len="1">
        <ac:context len="1097" hash="3639074285"/>
      </ac:txMk>
    </ac:txMkLst>
    <p188:pos x="6261609" y="3102055"/>
    <p188:replyLst>
      <p188:reply id="{C0BE5ABE-F4ED-4944-A27A-11EDA9FA367C}" authorId="{8C4CF422-74E3-8999-EC34-888F3F76F518}" created="2026-02-23T18:25:37.101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Development goals or performance goals?</a:t>
        </a:r>
      </a:p>
    </p188:txBody>
  </p188:cm>
  <p188:cm id="{EC89AFFE-C9DD-4AB6-9466-EDF5A78EAA0A}" authorId="{F18CC557-C3D3-8C46-B893-77A2ED7A5E45}" status="resolved" created="2026-02-23T18:05:10.52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65995603" sldId="301"/>
      <ac:spMk id="6" creationId="{47556A62-74C6-8CFF-57C8-9F9E1985035E}"/>
      <ac:txMk cp="750">
        <ac:context len="1097" hash="3639074285"/>
      </ac:txMk>
    </ac:txMkLst>
    <p188:pos x="6652673" y="4171730"/>
    <p188:replyLst>
      <p188:reply id="{DC20CA51-6885-4FA7-8E5F-DF2E549BA085}" authorId="{8C4CF422-74E3-8999-EC34-888F3F76F518}" created="2026-02-23T18:27:01.153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4 bullets in is a bit much. This sentence can probably be combined with the previous bullet</a:t>
        </a:r>
      </a:p>
    </p188:txBody>
  </p188:cm>
</p188:cmLst>
</file>

<file path=ppt/comments/modernComment_12F_C88E829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F2FE894-F36F-44A8-9568-2BC20FEEC33B}" authorId="{F18CC557-C3D3-8C46-B893-77A2ED7A5E45}" status="resolved" created="2026-02-23T18:32:31.52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64782738" sldId="303"/>
      <ac:spMk id="6" creationId="{113408A7-9F79-B696-D98F-0C399FEEE596}"/>
      <ac:txMk cp="115">
        <ac:context len="642" hash="2522608958"/>
      </ac:txMk>
    </ac:txMkLst>
    <p188:pos x="7158756" y="870689"/>
    <p188:replyLst>
      <p188:reply id="{9F872311-F0D9-4BD8-9D6A-FA58006986F5}" authorId="{8C4CF422-74E3-8999-EC34-888F3F76F518}" created="2026-02-23T19:21:11.094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Remove period</a:t>
        </a:r>
      </a:p>
    </p188:txBody>
  </p188:cm>
  <p188:cm id="{6BDDFB16-9268-4A8B-9A68-6DFDB7B7BFFA}" authorId="{F18CC557-C3D3-8C46-B893-77A2ED7A5E45}" status="resolved" created="2026-02-23T18:32:59.53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64782738" sldId="303"/>
      <ac:spMk id="6" creationId="{113408A7-9F79-B696-D98F-0C399FEEE596}"/>
      <ac:txMk cp="316">
        <ac:context len="642" hash="2522608958"/>
      </ac:txMk>
    </ac:txMkLst>
    <p188:pos x="7894877" y="2371685"/>
    <p188:replyLst>
      <p188:reply id="{D61681A0-B2DC-4B5E-A21C-538FA19B0740}" authorId="{8C4CF422-74E3-8999-EC34-888F3F76F518}" created="2026-02-23T19:21:14.955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Remove period</a:t>
        </a:r>
      </a:p>
    </p188:txBody>
  </p188:cm>
  <p188:cm id="{50B9D384-49EB-4403-B5F7-37841A7A24F0}" authorId="{F18CC557-C3D3-8C46-B893-77A2ED7A5E45}" status="resolved" created="2026-02-23T18:33:59.8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64782738" sldId="303"/>
      <ac:spMk id="6" creationId="{113408A7-9F79-B696-D98F-0C399FEEE596}"/>
      <ac:txMk cp="358" len="12">
        <ac:context len="642" hash="2522608958"/>
      </ac:txMk>
    </ac:txMkLst>
    <p188:pos x="4996401" y="3125058"/>
    <p188:replyLst>
      <p188:reply id="{09A120A8-E2AA-42AF-B157-B880CE97510F}" authorId="{8C4CF422-74E3-8999-EC34-888F3F76F518}" created="2026-02-23T19:21:39.168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I feel like the s should be on tools instead of makes</a:t>
        </a:r>
      </a:p>
    </p188:txBody>
  </p188:cm>
</p188:cmLst>
</file>

<file path=ppt/comments/modernComment_133_6B115F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AC60C80-8A04-4A9D-912D-487E9374BE36}" authorId="{F18CC557-C3D3-8C46-B893-77A2ED7A5E45}" status="resolved" created="2026-02-23T18:35:22.73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2268795" sldId="307"/>
      <ac:spMk id="27" creationId="{241BBD12-E230-F66F-F213-2BE4C059777C}"/>
      <ac:txMk cp="224" len="179">
        <ac:context len="1120" hash="618534576"/>
      </ac:txMk>
    </ac:txMkLst>
    <p188:pos x="11322439" y="1273255"/>
    <p188:txBody>
      <a:bodyPr/>
      <a:lstStyle/>
      <a:p>
        <a:r>
          <a:rPr lang="en-US"/>
          <a:t>This bullet may need love</a:t>
        </a:r>
      </a:p>
    </p188:txBody>
  </p188:cm>
  <p188:cm id="{5E7CB7B0-A5C7-4813-9B1A-51A48439C22A}" authorId="{F18CC557-C3D3-8C46-B893-77A2ED7A5E45}" status="resolved" created="2026-02-23T18:36:10.14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2268795" sldId="307"/>
      <ac:spMk id="27" creationId="{241BBD12-E230-F66F-F213-2BE4C059777C}"/>
      <ac:txMk cp="409" len="161">
        <ac:context len="1120" hash="618534576"/>
      </ac:txMk>
    </ac:txMkLst>
    <p188:pos x="11178665" y="1865602"/>
    <p188:txBody>
      <a:bodyPr/>
      <a:lstStyle/>
      <a:p>
        <a:r>
          <a:rPr lang="en-US"/>
          <a:t>What are “these”? The above sub-bullet lists a bunch of different things. I guess all of them?</a:t>
        </a:r>
      </a:p>
    </p188:txBody>
  </p188:cm>
  <p188:cm id="{442175CF-363B-400F-B0F5-57167D2E7718}" authorId="{F18CC557-C3D3-8C46-B893-77A2ED7A5E45}" status="resolved" created="2026-02-23T18:37:44.50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2268795" sldId="307"/>
      <ac:spMk id="27" creationId="{241BBD12-E230-F66F-F213-2BE4C059777C}"/>
      <ac:txMk cp="849" len="45">
        <ac:context len="1120" hash="618534576"/>
      </ac:txMk>
    </ac:txMkLst>
    <p188:pos x="10011224" y="3406855"/>
    <p188:txBody>
      <a:bodyPr/>
      <a:lstStyle/>
      <a:p>
        <a:r>
          <a:rPr lang="en-US"/>
          <a:t>This bullet reads weird. Also, not sure what “these” is referring to. Other than OOC and VPP builds, I don’t believe you’ve listed any related works. You could just say “Many related works…” and that would be better</a:t>
        </a:r>
      </a:p>
    </p188:txBody>
  </p188:cm>
</p188:cmLst>
</file>

<file path=ppt/comments/modernComment_138_9421F14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E412BDF-4A53-4394-892C-8BC8E99B6A75}" authorId="{F18CC557-C3D3-8C46-B893-77A2ED7A5E45}" status="resolved" created="2026-02-23T18:12:23.85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85252420" sldId="312"/>
      <ac:spMk id="4" creationId="{881C129C-F48C-CD5F-3772-10FAB8024D73}"/>
      <ac:txMk cp="152" len="10">
        <ac:context len="603" hash="83609596"/>
      </ac:txMk>
    </ac:txMkLst>
    <p188:pos x="3978484" y="500003"/>
    <p188:replyLst>
      <p188:reply id="{3557E807-CE45-4E5A-A5E7-18D32B860522}" authorId="{8C4CF422-74E3-8999-EC34-888F3F76F518}" created="2026-02-23T19:20:28.387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I feel like this needs a s. At least when I say this sentence out loud it doesn’t currently sound right</a:t>
        </a:r>
      </a:p>
    </p188:txBody>
  </p188:cm>
  <p188:cm id="{5DF990EF-C814-4039-AAC0-3F5C3D86F0E4}" authorId="{F18CC557-C3D3-8C46-B893-77A2ED7A5E45}" status="resolved" created="2026-02-23T18:13:49.8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85252420" sldId="312"/>
      <ac:spMk id="4" creationId="{881C129C-F48C-CD5F-3772-10FAB8024D73}"/>
      <ac:txMk cp="303" len="40">
        <ac:context len="603" hash="83609596"/>
      </ac:txMk>
    </ac:txMkLst>
    <p188:pos x="7417548" y="1494916"/>
    <p188:replyLst>
      <p188:reply id="{0B3885DB-959F-4984-83A7-ED4FBC05E27D}" authorId="{8C4CF422-74E3-8999-EC34-888F3F76F518}" created="2026-02-23T19:20:34.293">
        <p188:txBody>
          <a:bodyPr/>
          <a:lstStyle/>
          <a:p>
            <a:r>
              <a:rPr lang="en-US"/>
              <a:t>Agreed and fixed</a:t>
            </a:r>
          </a:p>
        </p188:txBody>
      </p188:reply>
    </p188:replyLst>
    <p188:txBody>
      <a:bodyPr/>
      <a:lstStyle/>
      <a:p>
        <a:r>
          <a:rPr lang="en-US"/>
          <a:t>I don’t like being 4 bullets deep. This can be combined into something like “Programs may choose to switch to a new vendor between iterations, introducing multi-vendor codebase challenges”</a:t>
        </a:r>
      </a:p>
    </p188:txBody>
  </p188:cm>
</p188:cmLst>
</file>

<file path=ppt/comments/modernComment_13F_7C13B1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D471673-2A9D-4800-A5E8-6260149ED06C}" authorId="{F18CC557-C3D3-8C46-B893-77A2ED7A5E45}" status="resolved" created="2026-02-23T19:00:33.96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81665329" sldId="319"/>
      <ac:spMk id="2" creationId="{F1AF794B-4B29-BD59-7F80-C94EF85DF3AB}"/>
      <ac:txMk cp="398">
        <ac:context len="643" hash="2931663370"/>
      </ac:txMk>
    </ac:txMkLst>
    <p188:pos x="8308944" y="3059173"/>
    <p188:replyLst>
      <p188:reply id="{37D90B30-101A-44A5-8986-DF74E941D835}" authorId="{8C4CF422-74E3-8999-EC34-888F3F76F518}" created="2026-02-23T19:29:06.675">
        <p188:txBody>
          <a:bodyPr/>
          <a:lstStyle/>
          <a:p>
            <a:r>
              <a:rPr lang="en-US"/>
              <a:t>How about this?</a:t>
            </a:r>
          </a:p>
        </p188:txBody>
      </p188:reply>
      <p188:reply id="{2574F323-1255-4A0D-9076-314919C76C49}" authorId="{F18CC557-C3D3-8C46-B893-77A2ED7A5E45}" created="2026-02-23T19:47:10.003">
        <p188:txBody>
          <a:bodyPr/>
          <a:lstStyle/>
          <a:p>
            <a:r>
              <a:rPr lang="en-US"/>
              <a:t>Better for sure. I always hate to say “failing” but failing to meet timing is a very common phrase that this audience should understand (as apposed to Bing was failing at something)</a:t>
            </a:r>
          </a:p>
        </p188:txBody>
      </p188:reply>
      <p188:reply id="{ECF1CA60-CA0C-42F1-973A-B7565F7E8C48}" authorId="{8C4CF422-74E3-8999-EC34-888F3F76F518}" created="2026-02-23T22:11:40.418">
        <p188:txBody>
          <a:bodyPr/>
          <a:lstStyle/>
          <a:p>
            <a:r>
              <a:rPr lang="en-US"/>
              <a:t>Fair enough point. I fixed</a:t>
            </a:r>
          </a:p>
        </p188:txBody>
      </p188:reply>
    </p188:replyLst>
    <p188:txBody>
      <a:bodyPr/>
      <a:lstStyle/>
      <a:p>
        <a:r>
          <a:rPr lang="en-US"/>
          <a:t>I’m not sure you need to change this, but we may want to say out loud what we mean by “struggling”. If I recall, Bing was having trouble pinpointing the root of the routing problems </a:t>
        </a:r>
      </a:p>
    </p188:txBody>
  </p188:cm>
</p188:cmLst>
</file>

<file path=ppt/comments/modernComment_149_F2D4EE2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82500B-F90E-4851-A691-BE026E9FFA1D}" authorId="{F18CC557-C3D3-8C46-B893-77A2ED7A5E45}" status="resolved" created="2026-02-23T21:58:55.38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74040873" sldId="329"/>
      <ac:spMk id="2" creationId="{A19B04A7-A91D-81C0-2676-C2C6CD6D951C}"/>
      <ac:txMk cp="19" len="7">
        <ac:context len="611" hash="2626847504"/>
      </ac:txMk>
    </ac:txMkLst>
    <p188:pos x="4168265" y="137694"/>
    <p188:txBody>
      <a:bodyPr/>
      <a:lstStyle/>
      <a:p>
        <a:r>
          <a:rPr lang="en-US"/>
          <a:t>Should probably be plural</a:t>
        </a:r>
      </a:p>
    </p188:txBody>
  </p188:cm>
  <p188:cm id="{C654B424-22D7-459E-A871-9191E706B685}" authorId="{F18CC557-C3D3-8C46-B893-77A2ED7A5E45}" status="resolved" created="2026-02-23T22:00:08.34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74040873" sldId="329"/>
      <ac:spMk id="2" creationId="{A19B04A7-A91D-81C0-2676-C2C6CD6D951C}"/>
      <ac:txMk cp="285" len="21">
        <ac:context len="611" hash="2626847504"/>
      </ac:txMk>
    </ac:txMkLst>
    <p188:pos x="3294122" y="1270630"/>
    <p188:txBody>
      <a:bodyPr/>
      <a:lstStyle/>
      <a:p>
        <a:r>
          <a:rPr lang="en-US"/>
          <a:t>As opposed to what? Or did you mean “for each synthetic context”?</a:t>
        </a:r>
      </a:p>
    </p188:txBody>
  </p188:cm>
  <p188:cm id="{14005381-289A-43BD-BE37-59439521D1D9}" authorId="{F18CC557-C3D3-8C46-B893-77A2ED7A5E45}" status="resolved" created="2026-02-23T22:03:12.72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74040873" sldId="329"/>
      <ac:spMk id="2" creationId="{A19B04A7-A91D-81C0-2676-C2C6CD6D951C}"/>
      <ac:txMk cp="308" len="1">
        <ac:context len="611" hash="2626847504"/>
      </ac:txMk>
    </ac:txMkLst>
    <p188:pos x="4455812" y="1270630"/>
    <p188:txBody>
      <a:bodyPr/>
      <a:lstStyle/>
      <a:p>
        <a:r>
          <a:rPr lang="en-US"/>
          <a:t>Swept?</a:t>
        </a:r>
      </a:p>
    </p188:txBody>
  </p188:cm>
</p188:cmLst>
</file>

<file path=ppt/comments/modernComment_14B_271B10C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62CEDF2-9F49-445C-9DC3-06B794DFEB3C}" authorId="{F18CC557-C3D3-8C46-B893-77A2ED7A5E45}" status="resolved" created="2026-02-23T22:13:39.32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56085195" sldId="331"/>
      <ac:spMk id="2" creationId="{D463A72D-EFAF-93ED-7836-662FD22F7725}"/>
      <ac:txMk cp="194">
        <ac:context len="661" hash="3337412236"/>
      </ac:txMk>
    </ac:txMkLst>
    <p188:pos x="9292356" y="1230373"/>
    <p188:txBody>
      <a:bodyPr/>
      <a:lstStyle/>
      <a:p>
        <a:r>
          <a:rPr lang="en-US"/>
          <a:t>I don’t feed like this bullet is necissary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8531482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21457">
      <a:defRPr sz="1547">
        <a:latin typeface="Lucida Grande"/>
        <a:ea typeface="Lucida Grande"/>
        <a:cs typeface="Lucida Grande"/>
        <a:sym typeface="Lucida Grande"/>
      </a:defRPr>
    </a:lvl1pPr>
    <a:lvl2pPr indent="160729" defTabSz="321457">
      <a:defRPr sz="1547">
        <a:latin typeface="Lucida Grande"/>
        <a:ea typeface="Lucida Grande"/>
        <a:cs typeface="Lucida Grande"/>
        <a:sym typeface="Lucida Grande"/>
      </a:defRPr>
    </a:lvl2pPr>
    <a:lvl3pPr indent="321457" defTabSz="321457">
      <a:defRPr sz="1547">
        <a:latin typeface="Lucida Grande"/>
        <a:ea typeface="Lucida Grande"/>
        <a:cs typeface="Lucida Grande"/>
        <a:sym typeface="Lucida Grande"/>
      </a:defRPr>
    </a:lvl3pPr>
    <a:lvl4pPr indent="482186" defTabSz="321457">
      <a:defRPr sz="1547">
        <a:latin typeface="Lucida Grande"/>
        <a:ea typeface="Lucida Grande"/>
        <a:cs typeface="Lucida Grande"/>
        <a:sym typeface="Lucida Grande"/>
      </a:defRPr>
    </a:lvl4pPr>
    <a:lvl5pPr indent="642915" defTabSz="321457">
      <a:defRPr sz="1547">
        <a:latin typeface="Lucida Grande"/>
        <a:ea typeface="Lucida Grande"/>
        <a:cs typeface="Lucida Grande"/>
        <a:sym typeface="Lucida Grande"/>
      </a:defRPr>
    </a:lvl5pPr>
    <a:lvl6pPr indent="803643" defTabSz="321457">
      <a:defRPr sz="1547">
        <a:latin typeface="Lucida Grande"/>
        <a:ea typeface="Lucida Grande"/>
        <a:cs typeface="Lucida Grande"/>
        <a:sym typeface="Lucida Grande"/>
      </a:defRPr>
    </a:lvl6pPr>
    <a:lvl7pPr indent="964372" defTabSz="321457">
      <a:defRPr sz="1547">
        <a:latin typeface="Lucida Grande"/>
        <a:ea typeface="Lucida Grande"/>
        <a:cs typeface="Lucida Grande"/>
        <a:sym typeface="Lucida Grande"/>
      </a:defRPr>
    </a:lvl7pPr>
    <a:lvl8pPr indent="1125101" defTabSz="321457">
      <a:defRPr sz="1547">
        <a:latin typeface="Lucida Grande"/>
        <a:ea typeface="Lucida Grande"/>
        <a:cs typeface="Lucida Grande"/>
        <a:sym typeface="Lucida Grande"/>
      </a:defRPr>
    </a:lvl8pPr>
    <a:lvl9pPr indent="1285829" defTabSz="321457">
      <a:defRPr sz="1547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I’m going to tell you about some problems we have, a bit about why we don’t have a clear solution to those problems, and then about a methodology that can help mitigate these challenges, and </a:t>
            </a:r>
          </a:p>
        </p:txBody>
      </p:sp>
    </p:spTree>
    <p:extLst>
      <p:ext uri="{BB962C8B-B14F-4D97-AF65-F5344CB8AC3E}">
        <p14:creationId xmlns:p14="http://schemas.microsoft.com/office/powerpoint/2010/main" val="4203058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retrospective. What does it mean to be good enough? Problem was with output buffer.</a:t>
            </a:r>
          </a:p>
        </p:txBody>
      </p:sp>
    </p:spTree>
    <p:extLst>
      <p:ext uri="{BB962C8B-B14F-4D97-AF65-F5344CB8AC3E}">
        <p14:creationId xmlns:p14="http://schemas.microsoft.com/office/powerpoint/2010/main" val="73570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C826-9F06-BE80-6F7F-A4318A25C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98CD1-8B81-3AF0-ED47-E272FC4DA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3AC1F4-9E35-43DC-A8E3-79348E6BD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dirty="0"/>
              <a:t>Each virtual pin consumes a full ALM, resulting in needing 12% of the ALMs of the entire device for the pins alone</a:t>
            </a:r>
          </a:p>
          <a:p>
            <a:pPr lvl="2"/>
            <a:r>
              <a:rPr lang="en-US" dirty="0"/>
              <a:t>This overhead was present in first VPP build but since TEA was spread out, overhead amortized across large area. Necessary register wrapper also contributed to overhead, but significantly less</a:t>
            </a:r>
          </a:p>
          <a:p>
            <a:pPr lvl="3"/>
            <a:r>
              <a:rPr lang="en-US" dirty="0"/>
              <a:t>Register packing of up to four wrapper register per ALM</a:t>
            </a:r>
          </a:p>
          <a:p>
            <a:pPr lvl="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504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9299-02C6-1F58-3660-38B7DFF89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CF1F36-1F13-47CE-D7FD-628AF8911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8BAB8C-DD16-E90D-B205-E69966C08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dirty="0"/>
              <a:t>Each virtual pin consumes a full ALM, resulting in needing 12% of the ALMs of the entire device for the pins alone</a:t>
            </a:r>
          </a:p>
          <a:p>
            <a:pPr lvl="2"/>
            <a:r>
              <a:rPr lang="en-US" dirty="0"/>
              <a:t>This overhead was present in first VPP build but since TEA was spread out, overhead amortized across large area. Necessary register wrapper also contributed to overhead, but significantly less</a:t>
            </a:r>
          </a:p>
          <a:p>
            <a:pPr lvl="3"/>
            <a:r>
              <a:rPr lang="en-US" dirty="0"/>
              <a:t>Register packing of up to four wrapper register per ALM</a:t>
            </a:r>
          </a:p>
          <a:p>
            <a:pPr lvl="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891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0F99B-8E22-A20B-33F6-1CB94104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3270D-F605-5334-0C54-0BDAA6931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7F9500-4976-38BF-4FD8-D56C1D805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Minimizing time to market, make intelligent choices and work in isolation without being fully involved with full design</a:t>
            </a:r>
          </a:p>
        </p:txBody>
      </p:sp>
    </p:spTree>
    <p:extLst>
      <p:ext uri="{BB962C8B-B14F-4D97-AF65-F5344CB8AC3E}">
        <p14:creationId xmlns:p14="http://schemas.microsoft.com/office/powerpoint/2010/main" val="276406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3214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Ex. Feature ownership, program schedule, module interfaces, and clocking strategies based on limited information or rough projections</a:t>
            </a:r>
          </a:p>
          <a:p>
            <a:pPr marL="0" marR="0" lvl="0" indent="0" defTabSz="3214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Timing failures, routing congestion, and resource shortages surface late in the full design, making </a:t>
            </a:r>
            <a:r>
              <a:rPr lang="en-US" dirty="0" err="1"/>
              <a:t>rearchitecture</a:t>
            </a:r>
            <a:r>
              <a:rPr lang="en-US" dirty="0"/>
              <a:t> costly under schedule and budget pressure</a:t>
            </a:r>
          </a:p>
          <a:p>
            <a:pPr marL="0" marR="0" lvl="0" indent="0" defTabSz="3214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Switching vendors makes it hard to maintain a shared code base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73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84506-9CB1-4A98-AA45-3A770EFD0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E5EFE-9387-A47C-AAE2-1CE45C3575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2654F7-00A9-36E9-ABE4-5C3A8534E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Minimizing time to market, make intelligent choices and work in isolation without being fully involved with full design</a:t>
            </a:r>
          </a:p>
        </p:txBody>
      </p:sp>
    </p:spTree>
    <p:extLst>
      <p:ext uri="{BB962C8B-B14F-4D97-AF65-F5344CB8AC3E}">
        <p14:creationId xmlns:p14="http://schemas.microsoft.com/office/powerpoint/2010/main" val="3309583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680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79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Timing reports showed 88% of the long and short wire </a:t>
            </a:r>
            <a:r>
              <a:rPr lang="en-US" dirty="0" err="1"/>
              <a:t>demandfor</a:t>
            </a:r>
            <a:r>
              <a:rPr lang="en-US" dirty="0"/>
              <a:t> the entire build being associated with the TEA, as well as </a:t>
            </a:r>
            <a:r>
              <a:rPr lang="en-US" dirty="0" err="1"/>
              <a:t>themodule</a:t>
            </a:r>
            <a:r>
              <a:rPr lang="en-US" dirty="0"/>
              <a:t> including 3 of the 10 worst paths. The problematic </a:t>
            </a:r>
            <a:r>
              <a:rPr lang="en-US" dirty="0" err="1"/>
              <a:t>timingpaths</a:t>
            </a:r>
            <a:r>
              <a:rPr lang="en-US" dirty="0"/>
              <a:t> were distributed across multiple tile engines rather than isolated to a single one, making optimization of an individual tile engine impractical and motivating the decision to optimize the TEA module as a whole.</a:t>
            </a:r>
          </a:p>
        </p:txBody>
      </p:sp>
    </p:spTree>
    <p:extLst>
      <p:ext uri="{BB962C8B-B14F-4D97-AF65-F5344CB8AC3E}">
        <p14:creationId xmlns:p14="http://schemas.microsoft.com/office/powerpoint/2010/main" val="1862396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slide talks about inputs and outputs</a:t>
            </a:r>
          </a:p>
        </p:txBody>
      </p:sp>
    </p:spTree>
    <p:extLst>
      <p:ext uri="{BB962C8B-B14F-4D97-AF65-F5344CB8AC3E}">
        <p14:creationId xmlns:p14="http://schemas.microsoft.com/office/powerpoint/2010/main" val="2863613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dirty="0"/>
              <a:t>Each virtual pin consumes a full ALM, resulting in needing 12% of the ALMs of the entire device for the pins alone</a:t>
            </a:r>
          </a:p>
          <a:p>
            <a:pPr lvl="2"/>
            <a:r>
              <a:rPr lang="en-US" dirty="0"/>
              <a:t>This overhead was present in first VPP build but since TEA was spread out, overhead amortized across large area. Necessary register wrapper also contributed to overhead, but significantly less</a:t>
            </a:r>
          </a:p>
          <a:p>
            <a:pPr lvl="3"/>
            <a:r>
              <a:rPr lang="en-US" dirty="0"/>
              <a:t>Register packing of up to four wrapper register per ALM</a:t>
            </a:r>
          </a:p>
          <a:p>
            <a:pPr lvl="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13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1427523"/>
            <a:ext cx="10941844" cy="2466841"/>
          </a:xfrm>
          <a:prstGeom prst="rect">
            <a:avLst/>
          </a:prstGeom>
        </p:spPr>
        <p:txBody>
          <a:bodyPr anchor="b"/>
          <a:lstStyle>
            <a:lvl1pPr algn="l">
              <a:defRPr>
                <a:solidFill>
                  <a:srgbClr val="5A2DA3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in three</a:t>
            </a:r>
            <a:br>
              <a:rPr lang="en-US" dirty="0"/>
            </a:br>
            <a:r>
              <a:rPr lang="en-US" dirty="0"/>
              <a:t>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535" y="4362673"/>
            <a:ext cx="7310479" cy="1014707"/>
          </a:xfrm>
          <a:prstGeom prst="rect">
            <a:avLst/>
          </a:prstGeom>
        </p:spPr>
        <p:txBody>
          <a:bodyPr anchor="ctr"/>
          <a:lstStyle>
            <a:lvl1pPr marL="223234" indent="0" algn="l">
              <a:buNone/>
              <a:defRPr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55931" y="5430477"/>
            <a:ext cx="7309950" cy="842963"/>
          </a:xfrm>
          <a:prstGeom prst="rect">
            <a:avLst/>
          </a:prstGeom>
        </p:spPr>
        <p:txBody>
          <a:bodyPr/>
          <a:lstStyle>
            <a:lvl1pPr marL="223234" indent="0" algn="l">
              <a:buNone/>
              <a:defRPr sz="2000"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375820484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1427523"/>
            <a:ext cx="10941844" cy="142902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079" y="2905093"/>
            <a:ext cx="10941843" cy="1014707"/>
          </a:xfrm>
          <a:prstGeom prst="rect">
            <a:avLst/>
          </a:prstGeom>
        </p:spPr>
        <p:txBody>
          <a:bodyPr anchor="ctr"/>
          <a:lstStyle>
            <a:lvl1pPr marL="223234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475" y="3972897"/>
            <a:ext cx="10941050" cy="842963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8474502-CFA9-FC4A-3F9A-9FF1925A6E20}"/>
              </a:ext>
            </a:extLst>
          </p:cNvPr>
          <p:cNvSpPr txBox="1">
            <a:spLocks/>
          </p:cNvSpPr>
          <p:nvPr userDrawn="1"/>
        </p:nvSpPr>
        <p:spPr>
          <a:xfrm>
            <a:off x="6001423" y="6510161"/>
            <a:ext cx="189155" cy="194797"/>
          </a:xfrm>
          <a:prstGeom prst="rect">
            <a:avLst/>
          </a:prstGeom>
        </p:spPr>
        <p:txBody>
          <a:bodyPr/>
          <a:lstStyle>
            <a:lvl1pPr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1pPr>
            <a:lvl2pPr indent="160729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2pPr>
            <a:lvl3pPr indent="321457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3pPr>
            <a:lvl4pPr indent="482186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4pPr>
            <a:lvl5pPr indent="642915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5pPr>
            <a:lvl6pPr indent="803643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6pPr>
            <a:lvl7pPr indent="964372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7pPr>
            <a:lvl8pPr indent="1125101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8pPr>
            <a:lvl9pPr indent="1285829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739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1427523"/>
            <a:ext cx="10941844" cy="1429021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A2DA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079" y="2905093"/>
            <a:ext cx="10941843" cy="1014707"/>
          </a:xfrm>
          <a:prstGeom prst="rect">
            <a:avLst/>
          </a:prstGeom>
        </p:spPr>
        <p:txBody>
          <a:bodyPr anchor="ctr"/>
          <a:lstStyle>
            <a:lvl1pPr marL="223234" indent="0" algn="ctr">
              <a:buNone/>
              <a:defRPr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475" y="3972897"/>
            <a:ext cx="10941050" cy="842963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000"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343566030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574651-A192-4B59-999F-27F2F6F4D5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11657824" cy="5078791"/>
          </a:xfrm>
        </p:spPr>
        <p:txBody>
          <a:bodyPr/>
          <a:lstStyle>
            <a:lvl1pPr>
              <a:defRPr sz="2400" b="0"/>
            </a:lvl1pPr>
            <a:lvl2pPr>
              <a:defRPr sz="2000" b="0"/>
            </a:lvl2pPr>
            <a:lvl3pPr>
              <a:defRPr sz="1600" b="0"/>
            </a:lvl3pPr>
            <a:lvl4pPr>
              <a:defRPr sz="14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71209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9556" y="2607598"/>
            <a:ext cx="9132888" cy="1820862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440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0686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700" y="1608138"/>
            <a:ext cx="9132888" cy="1820862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3600"/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FD0DB4E-8335-4CF5-9322-9D12958597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36700" y="3428999"/>
            <a:ext cx="9132888" cy="1267146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800"/>
            </a:lvl1pPr>
          </a:lstStyle>
          <a:p>
            <a:pPr lvl="0"/>
            <a:r>
              <a:rPr lang="en-US"/>
              <a:t>Presenter Text</a:t>
            </a:r>
          </a:p>
          <a:p>
            <a:pPr lvl="0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D0075DB-70CD-478D-B8AC-D3AC9CEA0A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6700" y="4696145"/>
            <a:ext cx="9132888" cy="889000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400" b="0"/>
            </a:lvl1pPr>
          </a:lstStyle>
          <a:p>
            <a:pPr lvl="0"/>
            <a:r>
              <a:rPr lang="en-US"/>
              <a:t>Author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695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700" y="1608138"/>
            <a:ext cx="9132888" cy="1820862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FD0DB4E-8335-4CF5-9322-9D12958597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36700" y="3428999"/>
            <a:ext cx="9132888" cy="1267146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Text</a:t>
            </a:r>
          </a:p>
          <a:p>
            <a:pPr lvl="0"/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D0075DB-70CD-478D-B8AC-D3AC9CEA0A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6700" y="4696145"/>
            <a:ext cx="9132888" cy="889000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4796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ext with fanc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574651-A192-4B59-999F-27F2F6F4D5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11657824" cy="50787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0"/>
            <a:ext cx="10941844" cy="866180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3502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9556" y="1608138"/>
            <a:ext cx="9132888" cy="901146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F5DD7-E1EF-4A89-A504-F55F801AD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8763" y="2509838"/>
            <a:ext cx="9134475" cy="32051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583487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3068550"/>
            <a:ext cx="10941844" cy="142902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079" y="4546120"/>
            <a:ext cx="10941843" cy="1014707"/>
          </a:xfrm>
          <a:prstGeom prst="rect">
            <a:avLst/>
          </a:prstGeom>
        </p:spPr>
        <p:txBody>
          <a:bodyPr anchor="ctr"/>
          <a:lstStyle>
            <a:lvl1pPr marL="223234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475" y="5613924"/>
            <a:ext cx="10941050" cy="842963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339683424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1868400"/>
            <a:ext cx="10941844" cy="142902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079" y="3345970"/>
            <a:ext cx="10941843" cy="1014707"/>
          </a:xfrm>
          <a:prstGeom prst="rect">
            <a:avLst/>
          </a:prstGeom>
        </p:spPr>
        <p:txBody>
          <a:bodyPr anchor="ctr"/>
          <a:lstStyle>
            <a:lvl1pPr marL="223234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475" y="4413774"/>
            <a:ext cx="10941050" cy="842963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10163316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78" y="1427523"/>
            <a:ext cx="10941844" cy="1429021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A2DA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D8BB68-91AF-4B02-B352-B13CB1503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079" y="2905093"/>
            <a:ext cx="10941843" cy="1014707"/>
          </a:xfrm>
          <a:prstGeom prst="rect">
            <a:avLst/>
          </a:prstGeom>
        </p:spPr>
        <p:txBody>
          <a:bodyPr anchor="ctr"/>
          <a:lstStyle>
            <a:lvl1pPr marL="223234" indent="0" algn="ctr">
              <a:buNone/>
              <a:defRPr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Presented by: Names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D10A5B-FDD1-424D-94F9-7F468531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475" y="3972897"/>
            <a:ext cx="10941050" cy="842963"/>
          </a:xfrm>
          <a:prstGeom prst="rect">
            <a:avLst/>
          </a:prstGeom>
        </p:spPr>
        <p:txBody>
          <a:bodyPr/>
          <a:lstStyle>
            <a:lvl1pPr marL="223234" indent="0" algn="ctr">
              <a:buNone/>
              <a:defRPr sz="2000">
                <a:solidFill>
                  <a:srgbClr val="5A2DA3"/>
                </a:solidFill>
              </a:defRPr>
            </a:lvl1pPr>
          </a:lstStyle>
          <a:p>
            <a:pPr lvl="0"/>
            <a:r>
              <a:rPr lang="en-US" dirty="0"/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130337344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9A23915-1AA3-364C-76D5-00B10067BA85}"/>
              </a:ext>
            </a:extLst>
          </p:cNvPr>
          <p:cNvGrpSpPr/>
          <p:nvPr userDrawn="1"/>
        </p:nvGrpSpPr>
        <p:grpSpPr>
          <a:xfrm>
            <a:off x="685147" y="5146655"/>
            <a:ext cx="2307950" cy="1089011"/>
            <a:chOff x="7155760" y="4593332"/>
            <a:chExt cx="2307950" cy="1089011"/>
          </a:xfrm>
        </p:grpSpPr>
        <p:pic>
          <p:nvPicPr>
            <p:cNvPr id="3" name="Picture 2" descr="Identity : ECE FLORIDA">
              <a:extLst>
                <a:ext uri="{FF2B5EF4-FFF2-40B4-BE49-F238E27FC236}">
                  <a16:creationId xmlns:a16="http://schemas.microsoft.com/office/drawing/2014/main" id="{E6780587-42DD-A210-F7EC-CE3A86D1D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5" name="Picture 4" descr="Identity : ECE FLORIDA">
              <a:extLst>
                <a:ext uri="{FF2B5EF4-FFF2-40B4-BE49-F238E27FC236}">
                  <a16:creationId xmlns:a16="http://schemas.microsoft.com/office/drawing/2014/main" id="{702B681F-1AC3-0DC1-D2F2-F5707B408F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BA2C6B-8AFF-6572-C7AE-503A299A83B0}"/>
              </a:ext>
            </a:extLst>
          </p:cNvPr>
          <p:cNvGrpSpPr/>
          <p:nvPr userDrawn="1"/>
        </p:nvGrpSpPr>
        <p:grpSpPr>
          <a:xfrm>
            <a:off x="660708" y="4095687"/>
            <a:ext cx="2426930" cy="913879"/>
            <a:chOff x="122673" y="5898659"/>
            <a:chExt cx="2462939" cy="904400"/>
          </a:xfrm>
        </p:grpSpPr>
        <p:pic>
          <p:nvPicPr>
            <p:cNvPr id="8" name="Picture 7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0CFF10FF-F64B-562A-5EA0-55358D293B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9" name="Picture 8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00320B6E-2B82-FB94-FA32-D4705BEC0A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66AD790-BA9B-BDBE-DEAD-F351A601EC72}"/>
              </a:ext>
            </a:extLst>
          </p:cNvPr>
          <p:cNvCxnSpPr>
            <a:cxnSpLocks/>
          </p:cNvCxnSpPr>
          <p:nvPr userDrawn="1"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27A9539-B2A4-A02E-97E9-569A3689E8B5}"/>
              </a:ext>
            </a:extLst>
          </p:cNvPr>
          <p:cNvCxnSpPr>
            <a:cxnSpLocks/>
          </p:cNvCxnSpPr>
          <p:nvPr userDrawn="1"/>
        </p:nvCxnSpPr>
        <p:spPr>
          <a:xfrm>
            <a:off x="611179" y="412197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677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6001423" y="6510161"/>
            <a:ext cx="189154" cy="1947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 defTabSz="410751">
              <a:defRPr sz="1266" baseline="0">
                <a:solidFill>
                  <a:srgbClr val="5A2DA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5" name="Shape 13">
            <a:extLst>
              <a:ext uri="{FF2B5EF4-FFF2-40B4-BE49-F238E27FC236}">
                <a16:creationId xmlns:a16="http://schemas.microsoft.com/office/drawing/2014/main" id="{B387110C-E361-48FF-93B8-15DC20F5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088" y="1086019"/>
            <a:ext cx="11657824" cy="507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1069935-43E3-47A0-B76A-BFEFFB6097FD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169" name="Isosceles Triangle 168">
              <a:extLst>
                <a:ext uri="{FF2B5EF4-FFF2-40B4-BE49-F238E27FC236}">
                  <a16:creationId xmlns:a16="http://schemas.microsoft.com/office/drawing/2014/main" id="{861465EC-7A57-45F5-BAE1-BFD471B68CDF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Isosceles Triangle 169">
              <a:extLst>
                <a:ext uri="{FF2B5EF4-FFF2-40B4-BE49-F238E27FC236}">
                  <a16:creationId xmlns:a16="http://schemas.microsoft.com/office/drawing/2014/main" id="{325AB880-31B1-4635-A502-38A40DC89A3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Isosceles Triangle 170">
              <a:extLst>
                <a:ext uri="{FF2B5EF4-FFF2-40B4-BE49-F238E27FC236}">
                  <a16:creationId xmlns:a16="http://schemas.microsoft.com/office/drawing/2014/main" id="{0F630910-3C43-4B4F-9D27-8506DC44431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Isosceles Triangle 171">
              <a:extLst>
                <a:ext uri="{FF2B5EF4-FFF2-40B4-BE49-F238E27FC236}">
                  <a16:creationId xmlns:a16="http://schemas.microsoft.com/office/drawing/2014/main" id="{528B9B50-71F5-42E2-B3E3-F7D86974217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14368A5-115F-4DDF-BE32-B8B38925F392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174" name="Isosceles Triangle 173">
              <a:extLst>
                <a:ext uri="{FF2B5EF4-FFF2-40B4-BE49-F238E27FC236}">
                  <a16:creationId xmlns:a16="http://schemas.microsoft.com/office/drawing/2014/main" id="{3B4A4583-563E-4F0D-A9F9-C025D4D15F8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Isosceles Triangle 174">
              <a:extLst>
                <a:ext uri="{FF2B5EF4-FFF2-40B4-BE49-F238E27FC236}">
                  <a16:creationId xmlns:a16="http://schemas.microsoft.com/office/drawing/2014/main" id="{5BBA86F6-6F4E-4D9D-80DE-EEAB7975A59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Isosceles Triangle 175">
              <a:extLst>
                <a:ext uri="{FF2B5EF4-FFF2-40B4-BE49-F238E27FC236}">
                  <a16:creationId xmlns:a16="http://schemas.microsoft.com/office/drawing/2014/main" id="{9072CBF9-F84A-492F-8CB3-2F9AF2155CC4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Isosceles Triangle 176">
              <a:extLst>
                <a:ext uri="{FF2B5EF4-FFF2-40B4-BE49-F238E27FC236}">
                  <a16:creationId xmlns:a16="http://schemas.microsoft.com/office/drawing/2014/main" id="{EFC1103F-6C8E-4E08-8E72-3EEA1FE41B4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44B7C4B9-C92D-44EE-A944-6E9E129B019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F93E7285-7C09-420F-82F1-266986CCB1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3831B438-36DF-41C1-957B-174CAAA75B1A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Isosceles Triangle 180">
              <a:extLst>
                <a:ext uri="{FF2B5EF4-FFF2-40B4-BE49-F238E27FC236}">
                  <a16:creationId xmlns:a16="http://schemas.microsoft.com/office/drawing/2014/main" id="{2567F0D4-587C-4D42-8CF4-D7B18B46BD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>
              <a:extLst>
                <a:ext uri="{FF2B5EF4-FFF2-40B4-BE49-F238E27FC236}">
                  <a16:creationId xmlns:a16="http://schemas.microsoft.com/office/drawing/2014/main" id="{B5DC08D3-2FC6-472C-B81E-E9D3C8D6320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706DB5-958A-451B-A00B-B31AAC73DD40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9FC4AA5-0DAD-4094-9AB8-E181D9E1DB63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375AC5D-BE51-4768-8DCF-1607B14FA6B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6FD25F83-D058-4016-8B29-C48CF67B6282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D4396AA-49CE-47E4-B904-4A9F636A025A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7F2A933-698A-4AF4-9EA9-2C44A3B08EB7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C586271-D0F3-4667-8B90-CD907CBC57C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60A2B0D-49E5-4137-B3DB-C56CBBB72426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45A3713-EAA2-40AA-84D5-46602BAE113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19BCCF99-56FE-4E32-BE15-0DE62742751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B34BA4B-2097-4F50-B090-EFB10B9151EE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A08233F7-D738-45E1-86BE-723DD44872D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EDCEED5E-208F-4062-997E-6E8831891809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B70D8917-ACB2-402F-BA84-79A47D4266A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5E6BDE4-4782-4048-8830-3CAFDB506AF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65123C6-2A86-4650-8DE2-976ADD49A813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6E88AFB-6B21-452E-AE1A-11B6237C17B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BDB67139-BE8D-4290-A401-85FA1766369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A2A729C3-A409-42BC-A6F3-A6E151236132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29462C8-D1C3-45D4-BAE5-63B138BC4BB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A27570-F6C8-4B65-BE63-AF86B4ABC4B3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1ACB21F-93E7-4EC6-BD5C-EB6C41416E2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FE13F6C5-F7ED-4C52-A098-31A7BBDB7AF5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B58E0AC3-9438-4200-81A8-A4C742992DB8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5A69F8B3-0F5B-45F6-AB47-5BA35DDCBAC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900918-ED23-4AC5-B6A7-B8FBF31E383C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033270F-D683-4298-B7D4-E09120E4F6A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4749A5D6-3607-423A-8F0B-83A2A560ABBB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23935803-8EB5-415B-8863-21C1B68CA52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2DD1FE69-CCB7-4CD9-9EC8-1F71091F896E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ABD22A0-CBBD-437D-90AE-3C3185F0A83A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05EC9E9E-AC37-459B-8105-C06C0D543E7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A1066AFE-4A23-438E-8840-CEF0BCA9795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FBEC449D-0295-4276-80F4-6E989215B47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F862ABB4-57D4-46E5-843F-5217CF2964EE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6DDE311-7A9C-40E3-8352-396719D3B95A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30301232-B630-408A-9A45-3D48D88F388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77BF786C-D1DB-47F3-A0A8-B06BBC69880B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7FF89AEB-0336-4931-A6DF-F08A05CD7A2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CD921BB7-6040-40A8-B9A3-100A65CDB8B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3077248-779D-4A96-AA8F-4C675A2BAE35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116E6E1C-0F30-4D6F-82EF-6FA1DE25624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EAB739F2-7BB0-4F24-BF0D-5D92E6F52B3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58A6A12B-B857-4AD5-A7F6-2DC11C7B565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E2B8EFA8-7FCC-4788-BCA3-58B668E1148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D51E86-6E46-4541-9BAC-69E8B4538E2E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337C7094-3FDD-429F-835A-76E90C8CE3D9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95F22837-A7FB-490F-96F2-03FAF6647F67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3A084D3B-27C1-4E71-A014-105256CBE1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7C5C06DB-1909-43EC-9204-018D7917645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C72D7FA-0FC4-4E4D-99C9-912B0D118EF3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FA360DCF-D8CC-416A-8E5F-EC50E9C74639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64429EA3-ADB9-499F-87AC-EDE1DDAEE4D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F817801-53C7-47AC-AA33-FB746D43D17D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C868F042-7E5B-40E5-9370-F97230F8A68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35AC64F-AF01-4120-B7C8-F2C10679639F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DFDDFEB8-5715-4C4C-A455-A4C0FE9452D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Isosceles Triangle 95">
              <a:extLst>
                <a:ext uri="{FF2B5EF4-FFF2-40B4-BE49-F238E27FC236}">
                  <a16:creationId xmlns:a16="http://schemas.microsoft.com/office/drawing/2014/main" id="{C5A112C7-8104-4E78-8F4B-9B21D7DA7C79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96">
              <a:extLst>
                <a:ext uri="{FF2B5EF4-FFF2-40B4-BE49-F238E27FC236}">
                  <a16:creationId xmlns:a16="http://schemas.microsoft.com/office/drawing/2014/main" id="{65E9C00E-0508-4CB4-BE59-BA2B64722C0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C0792DD9-8B47-4EE0-A415-AFD29B0ED1A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91A8C2C-48E7-4762-BEA7-DDCE2E1B4849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221DB37C-C04E-4766-A227-2F1801B739E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8D27102B-D75D-415B-9D9B-A599C678250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B6BB37B2-15FA-4352-83B1-DB7A0553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3CA67A55-CFE5-4B54-BF3B-716C01A5558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82E92B1-BB65-4949-AAEE-459BE7C01710}"/>
              </a:ext>
            </a:extLst>
          </p:cNvPr>
          <p:cNvGrpSpPr/>
          <p:nvPr userDrawn="1"/>
        </p:nvGrpSpPr>
        <p:grpSpPr>
          <a:xfrm rot="16200000" flipV="1">
            <a:off x="-1825387" y="-439028"/>
            <a:ext cx="918658" cy="1768081"/>
            <a:chOff x="10208215" y="409493"/>
            <a:chExt cx="644341" cy="752676"/>
          </a:xfrm>
        </p:grpSpPr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D80964BA-645A-4E2A-ABE4-CF4E2E07549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3293C24B-FCF7-4BF1-B1DE-8513FBCAE7BE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Isosceles Triangle 106">
              <a:extLst>
                <a:ext uri="{FF2B5EF4-FFF2-40B4-BE49-F238E27FC236}">
                  <a16:creationId xmlns:a16="http://schemas.microsoft.com/office/drawing/2014/main" id="{D7A9A175-D52A-4A9D-9EE7-F54A027050F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A1296B77-10AF-41C7-B018-43EB9ED2C4B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hape 12">
            <a:extLst>
              <a:ext uri="{FF2B5EF4-FFF2-40B4-BE49-F238E27FC236}">
                <a16:creationId xmlns:a16="http://schemas.microsoft.com/office/drawing/2014/main" id="{CEFBD93C-BE2D-0B1C-EF21-3AFA42B0CA66}"/>
              </a:ext>
            </a:extLst>
          </p:cNvPr>
          <p:cNvSpPr txBox="1">
            <a:spLocks/>
          </p:cNvSpPr>
          <p:nvPr userDrawn="1"/>
        </p:nvSpPr>
        <p:spPr>
          <a:xfrm>
            <a:off x="6909920" y="5822766"/>
            <a:ext cx="5014992" cy="1433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27000" tIns="127000" rIns="127000" bIns="127000" anchor="ctr"/>
          <a:lstStyle>
            <a:lvl1pPr defTabSz="410751" eaLnBrk="1" hangingPunct="1">
              <a:defRPr sz="4400" b="1">
                <a:solidFill>
                  <a:srgbClr val="FFFFFF"/>
                </a:solidFill>
                <a:latin typeface="Arial"/>
                <a:ea typeface="+mn-ea"/>
                <a:cs typeface="Arial"/>
                <a:sym typeface="Gill Sans Light"/>
              </a:defRPr>
            </a:lvl1pPr>
            <a:lvl2pPr indent="1607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2pPr>
            <a:lvl3pPr indent="321457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3pPr>
            <a:lvl4pPr indent="482186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4pPr>
            <a:lvl5pPr indent="642915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5pPr>
            <a:lvl6pPr indent="803643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6pPr>
            <a:lvl7pPr indent="964372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7pPr>
            <a:lvl8pPr indent="1125101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8pPr>
            <a:lvl9pPr indent="12858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1700" b="1" dirty="0">
                <a:solidFill>
                  <a:schemeClr val="tx1"/>
                </a:solidFill>
              </a:rPr>
              <a:t>Madison N. Emas*, Austin Baylis*, Greg Stitt</a:t>
            </a:r>
          </a:p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300" b="1" dirty="0">
                <a:solidFill>
                  <a:schemeClr val="bg1"/>
                </a:solidFill>
              </a:rPr>
              <a:t>.</a:t>
            </a:r>
            <a:br>
              <a:rPr lang="en-US" sz="1400" b="1" dirty="0">
                <a:solidFill>
                  <a:srgbClr val="BDA4E6"/>
                </a:solidFill>
              </a:rPr>
            </a:br>
            <a:r>
              <a:rPr lang="en-US" sz="1400" b="1" dirty="0">
                <a:solidFill>
                  <a:srgbClr val="BDA4E6"/>
                </a:solidFill>
              </a:rPr>
              <a:t>Presented at ISFPGA 2026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42DCAE-162E-5DC9-B275-1BC0E41B638D}"/>
              </a:ext>
            </a:extLst>
          </p:cNvPr>
          <p:cNvGrpSpPr/>
          <p:nvPr userDrawn="1"/>
        </p:nvGrpSpPr>
        <p:grpSpPr>
          <a:xfrm>
            <a:off x="1871117" y="6299480"/>
            <a:ext cx="1337720" cy="641903"/>
            <a:chOff x="7155760" y="4593332"/>
            <a:chExt cx="2307950" cy="1089011"/>
          </a:xfrm>
        </p:grpSpPr>
        <p:pic>
          <p:nvPicPr>
            <p:cNvPr id="11" name="Picture 10" descr="Identity : ECE FLORIDA">
              <a:extLst>
                <a:ext uri="{FF2B5EF4-FFF2-40B4-BE49-F238E27FC236}">
                  <a16:creationId xmlns:a16="http://schemas.microsoft.com/office/drawing/2014/main" id="{9BAF741C-6D18-9AEB-CA76-81165AF173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12" name="Picture 11" descr="Identity : ECE FLORIDA">
              <a:extLst>
                <a:ext uri="{FF2B5EF4-FFF2-40B4-BE49-F238E27FC236}">
                  <a16:creationId xmlns:a16="http://schemas.microsoft.com/office/drawing/2014/main" id="{45A44A65-FDC4-4CFA-DCA0-D02B6A3536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21758A-B37A-CC68-60DE-6A889F5967F4}"/>
              </a:ext>
            </a:extLst>
          </p:cNvPr>
          <p:cNvGrpSpPr/>
          <p:nvPr userDrawn="1"/>
        </p:nvGrpSpPr>
        <p:grpSpPr>
          <a:xfrm>
            <a:off x="280072" y="6299480"/>
            <a:ext cx="1434428" cy="503579"/>
            <a:chOff x="122673" y="5898659"/>
            <a:chExt cx="2462939" cy="904400"/>
          </a:xfrm>
        </p:grpSpPr>
        <p:pic>
          <p:nvPicPr>
            <p:cNvPr id="15" name="Picture 14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862596FD-DEB7-9F5A-DC18-45468B6A66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16" name="Picture 15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FA3CD4B3-AFAD-4AD4-46FE-490DEF134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432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7" r:id="rId2"/>
    <p:sldLayoutId id="2147483681" r:id="rId3"/>
    <p:sldLayoutId id="2147483678" r:id="rId4"/>
    <p:sldLayoutId id="2147483683" r:id="rId5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0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000" b="0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0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0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200" b="0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"/>
          <p:cNvSpPr/>
          <p:nvPr userDrawn="1"/>
        </p:nvSpPr>
        <p:spPr>
          <a:xfrm flipV="1">
            <a:off x="0" y="2545912"/>
            <a:ext cx="12191999" cy="4434551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Picture 1" descr="Microsoft Logo PNG Image - PurePNG | Free transparent CC0 PNG Image Library">
            <a:extLst>
              <a:ext uri="{FF2B5EF4-FFF2-40B4-BE49-F238E27FC236}">
                <a16:creationId xmlns:a16="http://schemas.microsoft.com/office/drawing/2014/main" id="{E0ECEAA9-4117-240C-0E72-B2D8FFBFED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709" y="977406"/>
            <a:ext cx="5425002" cy="1379238"/>
          </a:xfrm>
          <a:prstGeom prst="rect">
            <a:avLst/>
          </a:prstGeom>
        </p:spPr>
      </p:pic>
      <p:pic>
        <p:nvPicPr>
          <p:cNvPr id="3" name="Picture 2" descr="Identity : ECE FLORIDA">
            <a:extLst>
              <a:ext uri="{FF2B5EF4-FFF2-40B4-BE49-F238E27FC236}">
                <a16:creationId xmlns:a16="http://schemas.microsoft.com/office/drawing/2014/main" id="{E6780587-42DD-A210-F7EC-CE3A86D1D8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6420" y="1044737"/>
            <a:ext cx="3869871" cy="1494738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244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"/>
          <p:cNvSpPr/>
          <p:nvPr userDrawn="1"/>
        </p:nvSpPr>
        <p:spPr>
          <a:xfrm flipV="1">
            <a:off x="0" y="917168"/>
            <a:ext cx="12191999" cy="4952952"/>
          </a:xfrm>
          <a:prstGeom prst="rect">
            <a:avLst/>
          </a:prstGeom>
          <a:gradFill>
            <a:gsLst>
              <a:gs pos="0">
                <a:srgbClr val="5A2DA3"/>
              </a:gs>
              <a:gs pos="74000">
                <a:srgbClr val="8151CF">
                  <a:alpha val="46000"/>
                </a:srgbClr>
              </a:gs>
              <a:gs pos="83000">
                <a:srgbClr val="A07BDB">
                  <a:alpha val="67000"/>
                </a:srgbClr>
              </a:gs>
              <a:gs pos="100000">
                <a:srgbClr val="BDA4E6"/>
              </a:gs>
            </a:gsLst>
            <a:lin ang="5400000" scaled="1"/>
          </a:gra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9148FED-7C84-6BE5-9D38-6F40BF81509E}"/>
              </a:ext>
            </a:extLst>
          </p:cNvPr>
          <p:cNvGrpSpPr/>
          <p:nvPr userDrawn="1"/>
        </p:nvGrpSpPr>
        <p:grpSpPr>
          <a:xfrm>
            <a:off x="122673" y="5898659"/>
            <a:ext cx="2462939" cy="904400"/>
            <a:chOff x="122673" y="5898659"/>
            <a:chExt cx="2462939" cy="904400"/>
          </a:xfrm>
        </p:grpSpPr>
        <p:pic>
          <p:nvPicPr>
            <p:cNvPr id="7" name="Picture 6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2C1EA385-C437-8681-BE80-A2D8ACC460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8" name="Picture 7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5BCB278D-2F42-8FE7-BB47-AE30DE1B39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F6A654F-AD7C-849C-B2BB-BF4048D89B75}"/>
              </a:ext>
            </a:extLst>
          </p:cNvPr>
          <p:cNvGrpSpPr/>
          <p:nvPr userDrawn="1"/>
        </p:nvGrpSpPr>
        <p:grpSpPr>
          <a:xfrm>
            <a:off x="9777353" y="5915684"/>
            <a:ext cx="2307950" cy="1089011"/>
            <a:chOff x="7155760" y="4593332"/>
            <a:chExt cx="2307950" cy="1089011"/>
          </a:xfrm>
        </p:grpSpPr>
        <p:pic>
          <p:nvPicPr>
            <p:cNvPr id="10" name="Picture 9" descr="Identity : ECE FLORIDA">
              <a:extLst>
                <a:ext uri="{FF2B5EF4-FFF2-40B4-BE49-F238E27FC236}">
                  <a16:creationId xmlns:a16="http://schemas.microsoft.com/office/drawing/2014/main" id="{734F70D6-C4E7-280D-997D-10E6ACD2CF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11" name="Picture 10" descr="Identity : ECE FLORIDA">
              <a:extLst>
                <a:ext uri="{FF2B5EF4-FFF2-40B4-BE49-F238E27FC236}">
                  <a16:creationId xmlns:a16="http://schemas.microsoft.com/office/drawing/2014/main" id="{DA35DE4D-8B6C-C8D7-EC2D-127D60A046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868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">
            <a:extLst>
              <a:ext uri="{FF2B5EF4-FFF2-40B4-BE49-F238E27FC236}">
                <a16:creationId xmlns:a16="http://schemas.microsoft.com/office/drawing/2014/main" id="{7988AB90-51D6-292D-89FC-DFFE15EAC46B}"/>
              </a:ext>
            </a:extLst>
          </p:cNvPr>
          <p:cNvSpPr/>
          <p:nvPr userDrawn="1"/>
        </p:nvSpPr>
        <p:spPr>
          <a:xfrm rot="10800000" flipV="1">
            <a:off x="-2" y="917168"/>
            <a:ext cx="12191999" cy="4975033"/>
          </a:xfrm>
          <a:prstGeom prst="rect">
            <a:avLst/>
          </a:prstGeom>
          <a:gradFill>
            <a:gsLst>
              <a:gs pos="0">
                <a:srgbClr val="5A2DA3">
                  <a:alpha val="28000"/>
                </a:srgbClr>
              </a:gs>
              <a:gs pos="37000">
                <a:srgbClr val="8151CF">
                  <a:alpha val="28000"/>
                </a:srgbClr>
              </a:gs>
              <a:gs pos="76000">
                <a:srgbClr val="A07BDB">
                  <a:alpha val="28000"/>
                </a:srgbClr>
              </a:gs>
              <a:gs pos="100000">
                <a:srgbClr val="BDA4E6">
                  <a:alpha val="28000"/>
                </a:srgbClr>
              </a:gs>
            </a:gsLst>
            <a:lin ang="5400000" scaled="1"/>
          </a:gra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285AD-0F0A-7E2A-45FC-F5EEF4DED09F}"/>
              </a:ext>
            </a:extLst>
          </p:cNvPr>
          <p:cNvGrpSpPr/>
          <p:nvPr userDrawn="1"/>
        </p:nvGrpSpPr>
        <p:grpSpPr>
          <a:xfrm>
            <a:off x="122673" y="5898659"/>
            <a:ext cx="2462939" cy="904400"/>
            <a:chOff x="122673" y="5898659"/>
            <a:chExt cx="2462939" cy="904400"/>
          </a:xfrm>
        </p:grpSpPr>
        <p:pic>
          <p:nvPicPr>
            <p:cNvPr id="4" name="Picture 3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4FFEA444-2D91-3CD5-E35C-63ED0D4E27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6" name="Picture 5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47C2FFAF-832E-823B-4389-C7032A88A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206CAD-26E6-DE1A-4B48-7D87B3149F70}"/>
              </a:ext>
            </a:extLst>
          </p:cNvPr>
          <p:cNvGrpSpPr/>
          <p:nvPr userDrawn="1"/>
        </p:nvGrpSpPr>
        <p:grpSpPr>
          <a:xfrm>
            <a:off x="9777353" y="5915684"/>
            <a:ext cx="2307950" cy="1089011"/>
            <a:chOff x="7155760" y="4593332"/>
            <a:chExt cx="2307950" cy="1089011"/>
          </a:xfrm>
        </p:grpSpPr>
        <p:pic>
          <p:nvPicPr>
            <p:cNvPr id="12" name="Picture 11" descr="Identity : ECE FLORIDA">
              <a:extLst>
                <a:ext uri="{FF2B5EF4-FFF2-40B4-BE49-F238E27FC236}">
                  <a16:creationId xmlns:a16="http://schemas.microsoft.com/office/drawing/2014/main" id="{D76D7AF1-51D6-FE55-A64A-F6DA0448C3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13" name="Picture 12" descr="Identity : ECE FLORIDA">
              <a:extLst>
                <a:ext uri="{FF2B5EF4-FFF2-40B4-BE49-F238E27FC236}">
                  <a16:creationId xmlns:a16="http://schemas.microsoft.com/office/drawing/2014/main" id="{C9461778-D909-3C04-5F92-37CF2781EB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249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">
            <a:extLst>
              <a:ext uri="{FF2B5EF4-FFF2-40B4-BE49-F238E27FC236}">
                <a16:creationId xmlns:a16="http://schemas.microsoft.com/office/drawing/2014/main" id="{7988AB90-51D6-292D-89FC-DFFE15EAC46B}"/>
              </a:ext>
            </a:extLst>
          </p:cNvPr>
          <p:cNvSpPr/>
          <p:nvPr userDrawn="1"/>
        </p:nvSpPr>
        <p:spPr>
          <a:xfrm rot="10800000" flipV="1">
            <a:off x="-2" y="917168"/>
            <a:ext cx="12191999" cy="4975033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285AD-0F0A-7E2A-45FC-F5EEF4DED09F}"/>
              </a:ext>
            </a:extLst>
          </p:cNvPr>
          <p:cNvGrpSpPr/>
          <p:nvPr userDrawn="1"/>
        </p:nvGrpSpPr>
        <p:grpSpPr>
          <a:xfrm>
            <a:off x="122673" y="5898659"/>
            <a:ext cx="2462939" cy="904400"/>
            <a:chOff x="122673" y="5898659"/>
            <a:chExt cx="2462939" cy="904400"/>
          </a:xfrm>
        </p:grpSpPr>
        <p:pic>
          <p:nvPicPr>
            <p:cNvPr id="4" name="Picture 3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4FFEA444-2D91-3CD5-E35C-63ED0D4E27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6" name="Picture 5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47C2FFAF-832E-823B-4389-C7032A88A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206CAD-26E6-DE1A-4B48-7D87B3149F70}"/>
              </a:ext>
            </a:extLst>
          </p:cNvPr>
          <p:cNvGrpSpPr/>
          <p:nvPr userDrawn="1"/>
        </p:nvGrpSpPr>
        <p:grpSpPr>
          <a:xfrm>
            <a:off x="9777353" y="5915684"/>
            <a:ext cx="2307950" cy="1089011"/>
            <a:chOff x="7155760" y="4593332"/>
            <a:chExt cx="2307950" cy="1089011"/>
          </a:xfrm>
        </p:grpSpPr>
        <p:pic>
          <p:nvPicPr>
            <p:cNvPr id="12" name="Picture 11" descr="Identity : ECE FLORIDA">
              <a:extLst>
                <a:ext uri="{FF2B5EF4-FFF2-40B4-BE49-F238E27FC236}">
                  <a16:creationId xmlns:a16="http://schemas.microsoft.com/office/drawing/2014/main" id="{D76D7AF1-51D6-FE55-A64A-F6DA0448C3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13" name="Picture 12" descr="Identity : ECE FLORIDA">
              <a:extLst>
                <a:ext uri="{FF2B5EF4-FFF2-40B4-BE49-F238E27FC236}">
                  <a16:creationId xmlns:a16="http://schemas.microsoft.com/office/drawing/2014/main" id="{C9461778-D909-3C04-5F92-37CF2781EB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87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crosoft Logo PNG Image - PurePNG | Free transparent CC0 PNG Image Library">
            <a:extLst>
              <a:ext uri="{FF2B5EF4-FFF2-40B4-BE49-F238E27FC236}">
                <a16:creationId xmlns:a16="http://schemas.microsoft.com/office/drawing/2014/main" id="{E0ECEAA9-4117-240C-0E72-B2D8FFBFED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4975"/>
          <a:stretch>
            <a:fillRect/>
          </a:stretch>
        </p:blipFill>
        <p:spPr>
          <a:xfrm>
            <a:off x="122673" y="975591"/>
            <a:ext cx="890228" cy="904400"/>
          </a:xfrm>
          <a:prstGeom prst="rect">
            <a:avLst/>
          </a:prstGeom>
        </p:spPr>
      </p:pic>
      <p:pic>
        <p:nvPicPr>
          <p:cNvPr id="3" name="Picture 2" descr="Identity : ECE FLORIDA">
            <a:extLst>
              <a:ext uri="{FF2B5EF4-FFF2-40B4-BE49-F238E27FC236}">
                <a16:creationId xmlns:a16="http://schemas.microsoft.com/office/drawing/2014/main" id="{E6780587-42DD-A210-F7EC-CE3A86D1D8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54293" y="1001309"/>
            <a:ext cx="2215034" cy="855557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7D5B8F4F-BB5C-2115-99CE-E9CBED898EA9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D3D4E6F3-FF58-ED07-38E6-2E1EB0E68F4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47F52101-9345-FB3F-EA50-01CB8E9B518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326761C-D007-7D8B-673F-090AD21AE09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C2963DC5-8A92-BED8-C86E-11650B95FBC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9563AD-3ABC-039E-D6FA-7E63ABE7089F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40C7BED0-8FBF-B085-1067-29E1A30FAE2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79A1115E-9FD0-6B7E-482F-7A7130A59C7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AE93951-FE46-843B-52A4-0A690F6B50E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7A8B9DF-3D5E-CE0C-D234-B8EFB8DCC89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CBEDC9-76CE-C23E-A3CB-7419058C938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2044E206-2BFD-4ACB-4416-B1102A272A94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3DD659A2-0B4E-3BCA-538D-5543FC853B28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3CC87344-1C50-8934-87B5-96D7FC5D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57D83BC-8E0E-4CC7-96C5-1CC84ABED90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90F71C5-EAC4-7451-FB52-93719280E432}"/>
              </a:ext>
            </a:extLst>
          </p:cNvPr>
          <p:cNvGrpSpPr/>
          <p:nvPr userDrawn="1"/>
        </p:nvGrpSpPr>
        <p:grpSpPr>
          <a:xfrm rot="16200000" flipV="1">
            <a:off x="9598767" y="-439022"/>
            <a:ext cx="918649" cy="1768081"/>
            <a:chOff x="10208215" y="409493"/>
            <a:chExt cx="644333" cy="752676"/>
          </a:xfrm>
        </p:grpSpPr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EB3683F-B248-D1B1-5BC7-FA8BA9AEBC6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1CED9ECB-4E5B-5016-45EC-6C44D5C0267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6A1CEB87-72CE-5559-9EB8-2498AB5F700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06A29B9D-9F5F-8C5D-1C76-1B78C8111916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6C8A019-3DCE-E534-8EEC-6EEDAB0243DC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6B7B06DF-6E1E-4A8C-ECB1-AD13D5B4006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4ABE083-BF3C-0933-5502-6FC51BF8A660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5BA4F70-B4B9-4689-5BD2-0FAC4FC147B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6D377F46-5D90-E008-E07E-4031D62F99E4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97A550-4C30-F5C9-83E2-AFB7A938961C}"/>
              </a:ext>
            </a:extLst>
          </p:cNvPr>
          <p:cNvGrpSpPr/>
          <p:nvPr userDrawn="1"/>
        </p:nvGrpSpPr>
        <p:grpSpPr>
          <a:xfrm rot="16200000" flipV="1">
            <a:off x="7848813" y="-445427"/>
            <a:ext cx="918649" cy="1768081"/>
            <a:chOff x="10208215" y="409493"/>
            <a:chExt cx="644333" cy="752676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04E5532-3DD9-4373-5377-D4A0276BA27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F576781B-3602-9110-2595-7950CFDB2D2F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86727B3-645E-6278-75C0-A5B11003E5C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47B76716-B9F3-6C8C-7B31-2A949996507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E284C8-CA16-3BEE-4FB1-7E0614B3BF4A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7BCC055-5ADC-9EDA-E30F-9DF5947A679D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F0EC6492-176F-84EF-F7EE-00950B46457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32F6F42-34D3-C460-EA88-FB8CFB886D9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0B1EF083-A4E3-5D70-661B-912FCCA436F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2C3798-8B5A-6DAC-D931-119C30FF37B2}"/>
              </a:ext>
            </a:extLst>
          </p:cNvPr>
          <p:cNvGrpSpPr/>
          <p:nvPr userDrawn="1"/>
        </p:nvGrpSpPr>
        <p:grpSpPr>
          <a:xfrm rot="16200000" flipV="1">
            <a:off x="6102267" y="-445440"/>
            <a:ext cx="918649" cy="1768081"/>
            <a:chOff x="10208215" y="409493"/>
            <a:chExt cx="644333" cy="752676"/>
          </a:xfrm>
        </p:grpSpPr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706BB9E-AC9E-27DE-96F1-EAF21F09A82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9808EA12-B5E6-A421-0C43-718E372378D0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29D24834-4458-59C3-62FD-A20444AF2E3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E90F2E4E-EDC4-EB47-94EC-A3D6FF6CBBF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9DD78C0-9BE0-13C5-8698-46BBAC5EBA73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70BC9585-603B-B8F5-4D18-CC7DDE2CB01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643A0E9F-AFDE-9C47-4D5B-C84D486B8B6F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A17CE835-DADE-3BFC-6B88-BBFF77E0937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424D36E5-D7AF-352D-EE1C-B8061068FD9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88AA911-E9E4-DF9E-9CCC-1734DB8BDF99}"/>
              </a:ext>
            </a:extLst>
          </p:cNvPr>
          <p:cNvGrpSpPr/>
          <p:nvPr userDrawn="1"/>
        </p:nvGrpSpPr>
        <p:grpSpPr>
          <a:xfrm rot="16200000" flipV="1">
            <a:off x="4334195" y="-445442"/>
            <a:ext cx="918649" cy="1768081"/>
            <a:chOff x="10208215" y="409493"/>
            <a:chExt cx="644333" cy="752676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BB0515D2-94F1-7D46-BA15-1AFB468F2F6C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F7D39BC2-E561-7E7D-BCCC-113C3A7B94E2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AA950727-E92F-FD36-F101-9B76EF5EE98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18F0ACA1-8684-96E0-2D66-1A1F1A58F8F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AEEA642-8E86-25B2-44B7-45C3B5642C9C}"/>
              </a:ext>
            </a:extLst>
          </p:cNvPr>
          <p:cNvGrpSpPr/>
          <p:nvPr userDrawn="1"/>
        </p:nvGrpSpPr>
        <p:grpSpPr>
          <a:xfrm rot="16200000" flipV="1">
            <a:off x="3450158" y="-445432"/>
            <a:ext cx="918658" cy="1768081"/>
            <a:chOff x="10208215" y="409493"/>
            <a:chExt cx="644341" cy="752676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D378F998-EBDD-B768-4B0F-D6496110314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21CCB2F2-95B0-D3C8-6AC5-CC648D9351CD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43C0A917-A310-9F2E-4A6E-139EAEA14D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1BA48091-1986-CA77-8238-44AFCD26C14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46F6683-DB40-471A-C8B0-5C60EDD4B71C}"/>
              </a:ext>
            </a:extLst>
          </p:cNvPr>
          <p:cNvGrpSpPr/>
          <p:nvPr userDrawn="1"/>
        </p:nvGrpSpPr>
        <p:grpSpPr>
          <a:xfrm rot="16200000" flipV="1">
            <a:off x="2570989" y="-445467"/>
            <a:ext cx="918649" cy="1768081"/>
            <a:chOff x="10208215" y="409493"/>
            <a:chExt cx="644333" cy="752676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A3472667-E636-E37A-4544-24123AA48F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DC7CD2DE-7EA1-5E12-0656-F81B4C38E39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B3FB585-5EC6-1829-A534-6D8803F81DF0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F5452041-62E1-7E07-7F09-94E5B4E7C95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1764D0D-4AC6-8470-8411-D8D06171DDD2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A8D5811-0612-6384-AF5F-7C43E204901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51A6BA95-54AC-4198-A07D-64FD96790E32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C7C5F736-CB34-C881-B425-00ACACC8F731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43B4AC8E-F2F8-E88F-6159-FDF8798BFCF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D39745-4C2B-FA6D-19B4-6D3286C94FF9}"/>
              </a:ext>
            </a:extLst>
          </p:cNvPr>
          <p:cNvGrpSpPr/>
          <p:nvPr userDrawn="1"/>
        </p:nvGrpSpPr>
        <p:grpSpPr>
          <a:xfrm rot="16200000" flipV="1">
            <a:off x="811532" y="-439025"/>
            <a:ext cx="918649" cy="1768081"/>
            <a:chOff x="10208215" y="409493"/>
            <a:chExt cx="644333" cy="752676"/>
          </a:xfrm>
        </p:grpSpPr>
        <p:sp>
          <p:nvSpPr>
            <p:cNvPr id="148" name="Isosceles Triangle 147">
              <a:extLst>
                <a:ext uri="{FF2B5EF4-FFF2-40B4-BE49-F238E27FC236}">
                  <a16:creationId xmlns:a16="http://schemas.microsoft.com/office/drawing/2014/main" id="{E4B5F966-0186-784E-751A-584639350BA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6D2C214E-C02E-E72D-4816-E4E74E487D96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149">
              <a:extLst>
                <a:ext uri="{FF2B5EF4-FFF2-40B4-BE49-F238E27FC236}">
                  <a16:creationId xmlns:a16="http://schemas.microsoft.com/office/drawing/2014/main" id="{4EF751FC-5763-30C4-20DD-892EAF791B0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AC589884-4E01-EB71-9B5A-F58C015B9F97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7DB178C-4F78-397E-E1EC-33AD47282003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153" name="Isosceles Triangle 152">
              <a:extLst>
                <a:ext uri="{FF2B5EF4-FFF2-40B4-BE49-F238E27FC236}">
                  <a16:creationId xmlns:a16="http://schemas.microsoft.com/office/drawing/2014/main" id="{716D540B-3E33-1C55-A1B2-D8045C915348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>
              <a:extLst>
                <a:ext uri="{FF2B5EF4-FFF2-40B4-BE49-F238E27FC236}">
                  <a16:creationId xmlns:a16="http://schemas.microsoft.com/office/drawing/2014/main" id="{8432D60C-4B30-CE6F-0E51-8045F5340924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43309696-E85B-0867-E717-9A2660564E0F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9C0B165C-43E4-BC62-9EF8-6FDA2B2479F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9597837-2100-95EE-F6BD-A5D3F79D530D}"/>
              </a:ext>
            </a:extLst>
          </p:cNvPr>
          <p:cNvGrpSpPr/>
          <p:nvPr userDrawn="1"/>
        </p:nvGrpSpPr>
        <p:grpSpPr>
          <a:xfrm rot="16200000" flipV="1">
            <a:off x="-941350" y="-439038"/>
            <a:ext cx="918649" cy="1768081"/>
            <a:chOff x="10208215" y="409493"/>
            <a:chExt cx="644333" cy="752676"/>
          </a:xfrm>
        </p:grpSpPr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DC855B89-7C65-3E44-447D-0B0EB68D657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FCC10BBB-5A31-5D65-70AD-BE88C2FF75F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Isosceles Triangle 159">
              <a:extLst>
                <a:ext uri="{FF2B5EF4-FFF2-40B4-BE49-F238E27FC236}">
                  <a16:creationId xmlns:a16="http://schemas.microsoft.com/office/drawing/2014/main" id="{FBBF98CA-63CF-856A-1BF1-CC7AC08AE8F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FAAA9202-A5F1-6C0C-5B85-1C4B9170F0BB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Microsoft Logo PNG Image - PurePNG | Free transparent CC0 PNG Image Library">
            <a:extLst>
              <a:ext uri="{FF2B5EF4-FFF2-40B4-BE49-F238E27FC236}">
                <a16:creationId xmlns:a16="http://schemas.microsoft.com/office/drawing/2014/main" id="{6844D62F-23A4-469B-7701-78F2CB2272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6234"/>
          <a:stretch>
            <a:fillRect/>
          </a:stretch>
        </p:blipFill>
        <p:spPr>
          <a:xfrm>
            <a:off x="1012901" y="1156769"/>
            <a:ext cx="1572711" cy="54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8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"/>
          <p:cNvSpPr/>
          <p:nvPr/>
        </p:nvSpPr>
        <p:spPr>
          <a:xfrm>
            <a:off x="0" y="0"/>
            <a:ext cx="12192000" cy="892971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51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>
              <a:effectLst/>
            </a:endParaRP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3" y="0"/>
            <a:ext cx="10941844" cy="866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27000" tIns="127000" rIns="127000" bIns="12700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781" dirty="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6001423" y="6510161"/>
            <a:ext cx="189155" cy="1947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 defTabSz="410751">
              <a:defRPr sz="1266" baseline="0">
                <a:solidFill>
                  <a:srgbClr val="5A2DA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5A61919A-E88E-41BD-A444-D5D1392CB1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5" name="Shape 13">
            <a:extLst>
              <a:ext uri="{FF2B5EF4-FFF2-40B4-BE49-F238E27FC236}">
                <a16:creationId xmlns:a16="http://schemas.microsoft.com/office/drawing/2014/main" id="{B387110C-E361-48FF-93B8-15DC20F5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088" y="1086019"/>
            <a:ext cx="11657824" cy="507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1069935-43E3-47A0-B76A-BFEFFB6097FD}"/>
              </a:ext>
            </a:extLst>
          </p:cNvPr>
          <p:cNvGrpSpPr/>
          <p:nvPr userDrawn="1"/>
        </p:nvGrpSpPr>
        <p:grpSpPr>
          <a:xfrm rot="16200000" flipV="1">
            <a:off x="11360660" y="-439005"/>
            <a:ext cx="918649" cy="1768081"/>
            <a:chOff x="10208215" y="409493"/>
            <a:chExt cx="644333" cy="752676"/>
          </a:xfrm>
        </p:grpSpPr>
        <p:sp>
          <p:nvSpPr>
            <p:cNvPr id="169" name="Isosceles Triangle 168">
              <a:extLst>
                <a:ext uri="{FF2B5EF4-FFF2-40B4-BE49-F238E27FC236}">
                  <a16:creationId xmlns:a16="http://schemas.microsoft.com/office/drawing/2014/main" id="{861465EC-7A57-45F5-BAE1-BFD471B68CDF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Isosceles Triangle 169">
              <a:extLst>
                <a:ext uri="{FF2B5EF4-FFF2-40B4-BE49-F238E27FC236}">
                  <a16:creationId xmlns:a16="http://schemas.microsoft.com/office/drawing/2014/main" id="{325AB880-31B1-4635-A502-38A40DC89A3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Isosceles Triangle 170">
              <a:extLst>
                <a:ext uri="{FF2B5EF4-FFF2-40B4-BE49-F238E27FC236}">
                  <a16:creationId xmlns:a16="http://schemas.microsoft.com/office/drawing/2014/main" id="{0F630910-3C43-4B4F-9D27-8506DC44431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Isosceles Triangle 171">
              <a:extLst>
                <a:ext uri="{FF2B5EF4-FFF2-40B4-BE49-F238E27FC236}">
                  <a16:creationId xmlns:a16="http://schemas.microsoft.com/office/drawing/2014/main" id="{528B9B50-71F5-42E2-B3E3-F7D86974217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14368A5-115F-4DDF-BE32-B8B38925F392}"/>
              </a:ext>
            </a:extLst>
          </p:cNvPr>
          <p:cNvGrpSpPr/>
          <p:nvPr userDrawn="1"/>
        </p:nvGrpSpPr>
        <p:grpSpPr>
          <a:xfrm rot="16200000" flipV="1">
            <a:off x="12217904" y="-426163"/>
            <a:ext cx="892973" cy="1768081"/>
            <a:chOff x="10208215" y="409493"/>
            <a:chExt cx="644333" cy="752676"/>
          </a:xfrm>
        </p:grpSpPr>
        <p:sp>
          <p:nvSpPr>
            <p:cNvPr id="174" name="Isosceles Triangle 173">
              <a:extLst>
                <a:ext uri="{FF2B5EF4-FFF2-40B4-BE49-F238E27FC236}">
                  <a16:creationId xmlns:a16="http://schemas.microsoft.com/office/drawing/2014/main" id="{3B4A4583-563E-4F0D-A9F9-C025D4D15F8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Isosceles Triangle 174">
              <a:extLst>
                <a:ext uri="{FF2B5EF4-FFF2-40B4-BE49-F238E27FC236}">
                  <a16:creationId xmlns:a16="http://schemas.microsoft.com/office/drawing/2014/main" id="{5BBA86F6-6F4E-4D9D-80DE-EEAB7975A59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Isosceles Triangle 175">
              <a:extLst>
                <a:ext uri="{FF2B5EF4-FFF2-40B4-BE49-F238E27FC236}">
                  <a16:creationId xmlns:a16="http://schemas.microsoft.com/office/drawing/2014/main" id="{9072CBF9-F84A-492F-8CB3-2F9AF2155CC4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Isosceles Triangle 176">
              <a:extLst>
                <a:ext uri="{FF2B5EF4-FFF2-40B4-BE49-F238E27FC236}">
                  <a16:creationId xmlns:a16="http://schemas.microsoft.com/office/drawing/2014/main" id="{EFC1103F-6C8E-4E08-8E72-3EEA1FE41B4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44B7C4B9-C92D-44EE-A944-6E9E129B019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F93E7285-7C09-420F-82F1-266986CCB1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3831B438-36DF-41C1-957B-174CAAA75B1A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Isosceles Triangle 180">
              <a:extLst>
                <a:ext uri="{FF2B5EF4-FFF2-40B4-BE49-F238E27FC236}">
                  <a16:creationId xmlns:a16="http://schemas.microsoft.com/office/drawing/2014/main" id="{2567F0D4-587C-4D42-8CF4-D7B18B46BD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>
              <a:extLst>
                <a:ext uri="{FF2B5EF4-FFF2-40B4-BE49-F238E27FC236}">
                  <a16:creationId xmlns:a16="http://schemas.microsoft.com/office/drawing/2014/main" id="{B5DC08D3-2FC6-472C-B81E-E9D3C8D6320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3" name="Shape 12">
            <a:extLst>
              <a:ext uri="{FF2B5EF4-FFF2-40B4-BE49-F238E27FC236}">
                <a16:creationId xmlns:a16="http://schemas.microsoft.com/office/drawing/2014/main" id="{1E97763E-6C98-4574-99B6-3A10AE085C3B}"/>
              </a:ext>
            </a:extLst>
          </p:cNvPr>
          <p:cNvSpPr txBox="1">
            <a:spLocks/>
          </p:cNvSpPr>
          <p:nvPr userDrawn="1"/>
        </p:nvSpPr>
        <p:spPr>
          <a:xfrm>
            <a:off x="6909920" y="5822766"/>
            <a:ext cx="5014992" cy="1433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27000" tIns="127000" rIns="127000" bIns="127000" anchor="ctr"/>
          <a:lstStyle>
            <a:lvl1pPr defTabSz="410751" eaLnBrk="1" hangingPunct="1">
              <a:defRPr sz="4400" b="1">
                <a:solidFill>
                  <a:srgbClr val="FFFFFF"/>
                </a:solidFill>
                <a:latin typeface="Arial"/>
                <a:ea typeface="+mn-ea"/>
                <a:cs typeface="Arial"/>
                <a:sym typeface="Gill Sans Light"/>
              </a:defRPr>
            </a:lvl1pPr>
            <a:lvl2pPr indent="1607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2pPr>
            <a:lvl3pPr indent="321457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3pPr>
            <a:lvl4pPr indent="482186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4pPr>
            <a:lvl5pPr indent="642915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5pPr>
            <a:lvl6pPr indent="803643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6pPr>
            <a:lvl7pPr indent="964372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7pPr>
            <a:lvl8pPr indent="1125101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8pPr>
            <a:lvl9pPr indent="12858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1700" b="1" dirty="0">
                <a:solidFill>
                  <a:schemeClr val="tx1"/>
                </a:solidFill>
              </a:rPr>
              <a:t>Madison N. Emas*, Austin Baylis*, Greg Stitt</a:t>
            </a:r>
          </a:p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300" b="1" dirty="0">
                <a:solidFill>
                  <a:schemeClr val="bg1"/>
                </a:solidFill>
              </a:rPr>
              <a:t>.</a:t>
            </a:r>
            <a:br>
              <a:rPr lang="en-US" sz="1400" b="1" dirty="0">
                <a:solidFill>
                  <a:srgbClr val="BDA4E6"/>
                </a:solidFill>
              </a:rPr>
            </a:br>
            <a:r>
              <a:rPr lang="en-US" sz="1400" b="1" dirty="0">
                <a:solidFill>
                  <a:srgbClr val="BDA4E6"/>
                </a:solidFill>
              </a:rPr>
              <a:t>Presented at ISFPGA 2026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3EA6FE-EEDB-7ADC-DCA1-875BF1EAB855}"/>
              </a:ext>
            </a:extLst>
          </p:cNvPr>
          <p:cNvGrpSpPr/>
          <p:nvPr userDrawn="1"/>
        </p:nvGrpSpPr>
        <p:grpSpPr>
          <a:xfrm>
            <a:off x="1871117" y="6299480"/>
            <a:ext cx="1337720" cy="641903"/>
            <a:chOff x="7155760" y="4593332"/>
            <a:chExt cx="2307950" cy="1089011"/>
          </a:xfrm>
        </p:grpSpPr>
        <p:pic>
          <p:nvPicPr>
            <p:cNvPr id="9" name="Picture 8" descr="Identity : ECE FLORIDA">
              <a:extLst>
                <a:ext uri="{FF2B5EF4-FFF2-40B4-BE49-F238E27FC236}">
                  <a16:creationId xmlns:a16="http://schemas.microsoft.com/office/drawing/2014/main" id="{749344FE-FB7E-6CBC-9D66-B96A14114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80793"/>
            <a:stretch>
              <a:fillRect/>
            </a:stretch>
          </p:blipFill>
          <p:spPr>
            <a:xfrm>
              <a:off x="7155760" y="4923064"/>
              <a:ext cx="377574" cy="759279"/>
            </a:xfrm>
            <a:prstGeom prst="rect">
              <a:avLst/>
            </a:prstGeom>
          </p:spPr>
        </p:pic>
        <p:pic>
          <p:nvPicPr>
            <p:cNvPr id="10" name="Picture 9" descr="Identity : ECE FLORIDA">
              <a:extLst>
                <a:ext uri="{FF2B5EF4-FFF2-40B4-BE49-F238E27FC236}">
                  <a16:creationId xmlns:a16="http://schemas.microsoft.com/office/drawing/2014/main" id="{D0985CE2-A3C5-8C9A-08A3-7620A2B9C3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l="20297"/>
            <a:stretch>
              <a:fillRect/>
            </a:stretch>
          </p:blipFill>
          <p:spPr>
            <a:xfrm>
              <a:off x="7592785" y="4593332"/>
              <a:ext cx="1870925" cy="906676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9B06FC-C4E4-0212-3111-123EB5098EF0}"/>
              </a:ext>
            </a:extLst>
          </p:cNvPr>
          <p:cNvGrpSpPr/>
          <p:nvPr userDrawn="1"/>
        </p:nvGrpSpPr>
        <p:grpSpPr>
          <a:xfrm>
            <a:off x="280072" y="6299480"/>
            <a:ext cx="1434428" cy="503579"/>
            <a:chOff x="122673" y="5898659"/>
            <a:chExt cx="2462939" cy="904400"/>
          </a:xfrm>
        </p:grpSpPr>
        <p:pic>
          <p:nvPicPr>
            <p:cNvPr id="17" name="Picture 16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0F25715B-C43C-D7F9-DF54-1307DBA4A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r="74975"/>
            <a:stretch>
              <a:fillRect/>
            </a:stretch>
          </p:blipFill>
          <p:spPr>
            <a:xfrm>
              <a:off x="122673" y="5898659"/>
              <a:ext cx="890228" cy="904400"/>
            </a:xfrm>
            <a:prstGeom prst="rect">
              <a:avLst/>
            </a:prstGeom>
          </p:spPr>
        </p:pic>
        <p:pic>
          <p:nvPicPr>
            <p:cNvPr id="18" name="Picture 17" descr="Microsoft Logo PNG Image - PurePNG | Free transparent CC0 PNG Image Library">
              <a:extLst>
                <a:ext uri="{FF2B5EF4-FFF2-40B4-BE49-F238E27FC236}">
                  <a16:creationId xmlns:a16="http://schemas.microsoft.com/office/drawing/2014/main" id="{986B4920-0BF2-AD06-6D4C-B79C4A8C3D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 l="26234"/>
            <a:stretch>
              <a:fillRect/>
            </a:stretch>
          </p:blipFill>
          <p:spPr>
            <a:xfrm>
              <a:off x="1012901" y="6079837"/>
              <a:ext cx="1572711" cy="542044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med"/>
  <p:hf hdr="0" ftr="0" dt="0"/>
  <p:txStyles>
    <p:titleStyle>
      <a:lvl1pPr defTabSz="410751" eaLnBrk="1" hangingPunct="1">
        <a:defRPr sz="4400" b="1">
          <a:solidFill>
            <a:srgbClr val="FFFFFF"/>
          </a:solidFill>
          <a:latin typeface="Garamond" panose="02020404030301010803" pitchFamily="18" charset="0"/>
          <a:ea typeface="+mn-ea"/>
          <a:cs typeface="Arial"/>
          <a:sym typeface="Gill Sans Light"/>
        </a:defRPr>
      </a:lvl1pPr>
      <a:lvl2pPr indent="1607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57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86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915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43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72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101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829" defTabSz="410751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56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84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112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640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168" indent="-401822" defTabSz="410751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190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212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235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257" indent="-401822" defTabSz="410751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57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86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915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43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72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101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829" algn="ctr" defTabSz="410751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9_F2D4EE2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microsoft.com/office/2018/10/relationships/comments" Target="../comments/modernComment_14B_271B10CB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D_516B705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8_9421F14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F_C88E829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microsoft.com/office/2018/10/relationships/comments" Target="../comments/modernComment_133_6B115FB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F_7C13B13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324C-87D1-AF61-C21C-213FF17B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78" y="892629"/>
            <a:ext cx="10941844" cy="3222171"/>
          </a:xfrm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</a:rPr>
              <a:t>Bridging the Gap: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 Module-Context Modeling Methodology for Hyperscale FPGA Applications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EC99AF3-30D1-0CC3-9F64-4E209F6DA0DF}"/>
              </a:ext>
            </a:extLst>
          </p:cNvPr>
          <p:cNvSpPr txBox="1">
            <a:spLocks/>
          </p:cNvSpPr>
          <p:nvPr/>
        </p:nvSpPr>
        <p:spPr>
          <a:xfrm>
            <a:off x="3563443" y="4127862"/>
            <a:ext cx="2676250" cy="1140823"/>
          </a:xfrm>
          <a:prstGeom prst="rect">
            <a:avLst/>
          </a:prstGeom>
        </p:spPr>
        <p:txBody>
          <a:bodyPr/>
          <a:lstStyle>
            <a:lvl1pPr marL="625056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84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112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640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168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190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212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235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257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34" indent="0" algn="ctr">
              <a:buClr>
                <a:srgbClr val="CC9900"/>
              </a:buClr>
              <a:buSzPct val="65000"/>
              <a:buNone/>
            </a:pPr>
            <a:r>
              <a:rPr lang="en-US" sz="2000" u="sng" dirty="0">
                <a:solidFill>
                  <a:srgbClr val="000000"/>
                </a:solidFill>
              </a:rPr>
              <a:t>Madison N Emas*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191EA2"/>
                </a:solidFill>
              </a:rPr>
              <a:t>Senior Hardware Engineer 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FF4A00"/>
                </a:solidFill>
              </a:rPr>
              <a:t>Microsoft Corporation</a:t>
            </a:r>
            <a:br>
              <a:rPr lang="en-US" sz="1400" dirty="0">
                <a:solidFill>
                  <a:srgbClr val="FF4A00"/>
                </a:solidFill>
              </a:rPr>
            </a:br>
            <a:endParaRPr lang="en-US" sz="1400" dirty="0">
              <a:solidFill>
                <a:srgbClr val="FF4A00"/>
              </a:solidFill>
            </a:endParaRPr>
          </a:p>
          <a:p>
            <a:pPr marL="223234" indent="0" algn="ctr">
              <a:buClr>
                <a:srgbClr val="CC9900"/>
              </a:buClr>
              <a:buSzPct val="65000"/>
              <a:buNone/>
            </a:pPr>
            <a:endParaRPr lang="en-US" sz="1400" dirty="0">
              <a:solidFill>
                <a:srgbClr val="FF4A00"/>
              </a:solidFill>
            </a:endParaRPr>
          </a:p>
          <a:p>
            <a:pPr marL="223234" indent="0" algn="ctr">
              <a:buNone/>
            </a:pP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DA5D85F-B808-411A-8E02-4564A60F5FE7}"/>
              </a:ext>
            </a:extLst>
          </p:cNvPr>
          <p:cNvSpPr txBox="1">
            <a:spLocks/>
          </p:cNvSpPr>
          <p:nvPr/>
        </p:nvSpPr>
        <p:spPr>
          <a:xfrm>
            <a:off x="6792687" y="4127862"/>
            <a:ext cx="2722113" cy="1001486"/>
          </a:xfrm>
          <a:prstGeom prst="rect">
            <a:avLst/>
          </a:prstGeom>
        </p:spPr>
        <p:txBody>
          <a:bodyPr/>
          <a:lstStyle>
            <a:lvl1pPr marL="625056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84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112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640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168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190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212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235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257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34" indent="0" algn="ctr">
              <a:buClr>
                <a:srgbClr val="CC9900"/>
              </a:buClr>
              <a:buSzPct val="65000"/>
              <a:buNone/>
            </a:pPr>
            <a:r>
              <a:rPr lang="en-US" sz="2000" dirty="0">
                <a:solidFill>
                  <a:srgbClr val="000000"/>
                </a:solidFill>
              </a:rPr>
              <a:t>Austin Baylis*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191EA2"/>
                </a:solidFill>
              </a:rPr>
              <a:t>Senior Hardware Engineer 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FF4A00"/>
                </a:solidFill>
              </a:rPr>
              <a:t>Microsoft Corporation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9C80A73-6515-2EB1-D15A-8525CB5A8742}"/>
              </a:ext>
            </a:extLst>
          </p:cNvPr>
          <p:cNvSpPr txBox="1">
            <a:spLocks/>
          </p:cNvSpPr>
          <p:nvPr/>
        </p:nvSpPr>
        <p:spPr>
          <a:xfrm>
            <a:off x="4051196" y="5281747"/>
            <a:ext cx="4892580" cy="1001486"/>
          </a:xfrm>
          <a:prstGeom prst="rect">
            <a:avLst/>
          </a:prstGeom>
        </p:spPr>
        <p:txBody>
          <a:bodyPr/>
          <a:lstStyle>
            <a:lvl1pPr marL="625056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84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112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640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168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190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212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235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257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34" indent="0" algn="ctr">
              <a:buClr>
                <a:srgbClr val="CC9900"/>
              </a:buClr>
              <a:buSzPct val="65000"/>
              <a:buNone/>
            </a:pPr>
            <a:r>
              <a:rPr lang="en-US" sz="2000" dirty="0">
                <a:solidFill>
                  <a:srgbClr val="000000"/>
                </a:solidFill>
              </a:rPr>
              <a:t>Greg Stitt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191EA2"/>
                </a:solidFill>
              </a:rPr>
              <a:t>Adjunct Professor of ECE </a:t>
            </a:r>
          </a:p>
          <a:p>
            <a:pPr marL="223234" indent="0" algn="ctr">
              <a:spcBef>
                <a:spcPts val="0"/>
              </a:spcBef>
              <a:buClr>
                <a:srgbClr val="CC9900"/>
              </a:buClr>
              <a:buSzPct val="65000"/>
              <a:buNone/>
            </a:pPr>
            <a:r>
              <a:rPr lang="en-US" sz="1400" dirty="0">
                <a:solidFill>
                  <a:srgbClr val="FF4A00"/>
                </a:solidFill>
              </a:rPr>
              <a:t>University of Florida</a:t>
            </a:r>
          </a:p>
          <a:p>
            <a:pPr marL="223234" indent="0">
              <a:buNone/>
            </a:pP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A77E86A-CC3E-4B58-5FD6-6FBAF58B537F}"/>
              </a:ext>
            </a:extLst>
          </p:cNvPr>
          <p:cNvSpPr txBox="1">
            <a:spLocks/>
          </p:cNvSpPr>
          <p:nvPr/>
        </p:nvSpPr>
        <p:spPr>
          <a:xfrm>
            <a:off x="4902926" y="5011781"/>
            <a:ext cx="3189120" cy="256904"/>
          </a:xfrm>
          <a:prstGeom prst="rect">
            <a:avLst/>
          </a:prstGeom>
        </p:spPr>
        <p:txBody>
          <a:bodyPr/>
          <a:lstStyle>
            <a:lvl1pPr marL="625056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84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112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640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168" indent="-401822" defTabSz="410751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190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212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235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257" indent="-401822" defTabSz="410751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34" indent="0" algn="l">
              <a:buClr>
                <a:srgbClr val="CC9900"/>
              </a:buClr>
              <a:buSzPct val="65000"/>
              <a:buNone/>
            </a:pPr>
            <a:r>
              <a:rPr lang="en-US" sz="1000" b="0" dirty="0">
                <a:solidFill>
                  <a:srgbClr val="000000"/>
                </a:solidFill>
              </a:rPr>
              <a:t>*Both authors contributed equally to this research</a:t>
            </a:r>
            <a:br>
              <a:rPr lang="en-US" sz="1000" dirty="0">
                <a:solidFill>
                  <a:srgbClr val="FF4A00"/>
                </a:solidFill>
              </a:rPr>
            </a:br>
            <a:endParaRPr lang="en-US" sz="1000" dirty="0">
              <a:solidFill>
                <a:srgbClr val="FF4A00"/>
              </a:solidFill>
            </a:endParaRPr>
          </a:p>
          <a:p>
            <a:pPr marL="223234" indent="0" algn="l">
              <a:buClr>
                <a:srgbClr val="CC9900"/>
              </a:buClr>
              <a:buSzPct val="65000"/>
              <a:buNone/>
            </a:pPr>
            <a:endParaRPr lang="en-US" sz="1400" dirty="0">
              <a:solidFill>
                <a:srgbClr val="FF4A00"/>
              </a:solidFill>
            </a:endParaRPr>
          </a:p>
          <a:p>
            <a:pPr marL="223234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1713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A648F-75FD-2FDB-4CB8-CDF4444CB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8760C4-8BD9-6F18-FC5C-F7D8767560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4517208" cy="5078791"/>
          </a:xfrm>
        </p:spPr>
        <p:txBody>
          <a:bodyPr/>
          <a:lstStyle/>
          <a:p>
            <a:r>
              <a:rPr lang="en-US" dirty="0"/>
              <a:t>Tile Engine Array (TEA) likely a good candidate for optimizations  </a:t>
            </a:r>
          </a:p>
          <a:p>
            <a:pPr lvl="1"/>
            <a:r>
              <a:rPr lang="en-US" dirty="0"/>
              <a:t>TEA directly overlaps with congested area</a:t>
            </a:r>
          </a:p>
          <a:p>
            <a:pPr lvl="1"/>
            <a:r>
              <a:rPr lang="en-US" dirty="0"/>
              <a:t>88% of long and short wire demand being consumed by resources related to TEA</a:t>
            </a:r>
          </a:p>
          <a:p>
            <a:pPr lvl="1"/>
            <a:r>
              <a:rPr lang="en-US" dirty="0"/>
              <a:t>TEA frequently among worst paths across sweeps</a:t>
            </a:r>
          </a:p>
          <a:p>
            <a:pPr lvl="1"/>
            <a:r>
              <a:rPr lang="en-US" dirty="0"/>
              <a:t>TEA picked over single Tile </a:t>
            </a:r>
            <a:br>
              <a:rPr lang="en-US" dirty="0"/>
            </a:br>
            <a:r>
              <a:rPr lang="en-US" dirty="0"/>
              <a:t>Engine (TE) due to irregular placement of TE and distribution of paths to all TEs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24B518-9290-480C-9925-E1CD4A4C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dirty="0"/>
              <a:t>Identify Failing Paths and Module Selection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B02013-A988-810C-89D4-A9023C20D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60" y="1320570"/>
            <a:ext cx="4988299" cy="4669674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8BCDA4C4-7F8A-9F06-2A3C-8084DDE65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659" y="1321179"/>
            <a:ext cx="1920870" cy="4663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0D8FEF-BCDE-F353-7604-DFE8613BE93D}"/>
              </a:ext>
            </a:extLst>
          </p:cNvPr>
          <p:cNvSpPr txBox="1"/>
          <p:nvPr/>
        </p:nvSpPr>
        <p:spPr>
          <a:xfrm>
            <a:off x="4886845" y="4569056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TEA in full build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(</a:t>
            </a:r>
            <a:r>
              <a:rPr kumimoji="0" lang="en-US" sz="9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turquise</a:t>
            </a: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406226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4D60D-A431-A9B6-DA7F-57F460952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47520B-1878-9745-8B24-A3F6EC9E6F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4807582" cy="5078791"/>
          </a:xfrm>
        </p:spPr>
        <p:txBody>
          <a:bodyPr/>
          <a:lstStyle/>
          <a:p>
            <a:r>
              <a:rPr lang="en-US" dirty="0"/>
              <a:t>Attempted to compile TEA in isolation via Altera’s VPP flow</a:t>
            </a:r>
          </a:p>
          <a:p>
            <a:pPr lvl="1"/>
            <a:r>
              <a:rPr lang="en-US" dirty="0"/>
              <a:t>Placement, Congestion, Fmax, Interconnect Use, Wire Use, etc. very different from full build</a:t>
            </a:r>
          </a:p>
          <a:p>
            <a:pPr lvl="1"/>
            <a:r>
              <a:rPr lang="en-US" dirty="0"/>
              <a:t>Not representative enough of full build</a:t>
            </a:r>
          </a:p>
          <a:p>
            <a:pPr lvl="1"/>
            <a:r>
              <a:rPr lang="en-US" dirty="0"/>
              <a:t>Can’t view problem in isolation with more accurate context</a:t>
            </a:r>
          </a:p>
          <a:p>
            <a:pPr lvl="2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BFEC5C-2840-EA62-D15A-21ECFBF1D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Vendor Tool Isolation: VPP</a:t>
            </a:r>
            <a:endParaRPr lang="en-US" sz="4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D8AE07-8BCD-9C8C-8E70-CA9044C82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>
          <a:xfrm>
            <a:off x="702366" y="4941216"/>
            <a:ext cx="4532243" cy="7922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215E33-F47B-11C5-DA0D-F87013755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5724" y="1225461"/>
            <a:ext cx="1830482" cy="4663649"/>
          </a:xfrm>
          <a:prstGeom prst="rect">
            <a:avLst/>
          </a:prstGeom>
        </p:spPr>
      </p:pic>
      <p:pic>
        <p:nvPicPr>
          <p:cNvPr id="9" name="Content Placeholder 10">
            <a:extLst>
              <a:ext uri="{FF2B5EF4-FFF2-40B4-BE49-F238E27FC236}">
                <a16:creationId xmlns:a16="http://schemas.microsoft.com/office/drawing/2014/main" id="{0BC7E44A-1145-6CE5-37AE-9DEB9AFEB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0786" y="1225460"/>
            <a:ext cx="1921121" cy="4663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8D5E35-6A1A-7BBF-9D4C-F7EE7B0BB1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2862" y="1230255"/>
            <a:ext cx="1912096" cy="46636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E47D4C-E65A-A47B-C3E9-E5FAB7F15861}"/>
              </a:ext>
            </a:extLst>
          </p:cNvPr>
          <p:cNvSpPr txBox="1"/>
          <p:nvPr/>
        </p:nvSpPr>
        <p:spPr>
          <a:xfrm>
            <a:off x="10198725" y="968890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TEA VPP </a:t>
            </a:r>
            <a:r>
              <a:rPr lang="en-US" sz="900" b="1" dirty="0">
                <a:solidFill>
                  <a:srgbClr val="000000"/>
                </a:solidFill>
              </a:rPr>
              <a:t>In Isolation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EFA184-9CE3-4545-72D4-DE55A9218D5C}"/>
              </a:ext>
            </a:extLst>
          </p:cNvPr>
          <p:cNvSpPr txBox="1"/>
          <p:nvPr/>
        </p:nvSpPr>
        <p:spPr>
          <a:xfrm>
            <a:off x="8014223" y="4421274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TEA in full build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(</a:t>
            </a:r>
            <a:r>
              <a:rPr kumimoji="0" lang="en-US" sz="9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turquise</a:t>
            </a: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5EA51E-EB1A-0105-C57A-D7CAAB54E906}"/>
              </a:ext>
            </a:extLst>
          </p:cNvPr>
          <p:cNvSpPr txBox="1"/>
          <p:nvPr/>
        </p:nvSpPr>
        <p:spPr>
          <a:xfrm>
            <a:off x="5709575" y="959910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Full build</a:t>
            </a:r>
          </a:p>
        </p:txBody>
      </p:sp>
    </p:spTree>
    <p:extLst>
      <p:ext uri="{BB962C8B-B14F-4D97-AF65-F5344CB8AC3E}">
        <p14:creationId xmlns:p14="http://schemas.microsoft.com/office/powerpoint/2010/main" val="25007187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D168-C83A-5CE3-13BC-78ECFA65D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D580C1-31B4-1DF3-D279-C8CBE00B5C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4963146" cy="5078791"/>
          </a:xfrm>
        </p:spPr>
        <p:txBody>
          <a:bodyPr/>
          <a:lstStyle/>
          <a:p>
            <a:r>
              <a:rPr lang="en-US" dirty="0"/>
              <a:t>Attempted to compile TEA in isolation via Altera’s VPP flow</a:t>
            </a:r>
          </a:p>
          <a:p>
            <a:pPr lvl="1"/>
            <a:r>
              <a:rPr lang="en-US" dirty="0"/>
              <a:t>Investigating further shows difference in I/O placement</a:t>
            </a:r>
          </a:p>
          <a:p>
            <a:pPr lvl="1"/>
            <a:r>
              <a:rPr lang="en-US" dirty="0"/>
              <a:t>Full Build I/O wrap around sides and top, formatting a ring</a:t>
            </a:r>
          </a:p>
          <a:p>
            <a:pPr lvl="2"/>
            <a:r>
              <a:rPr lang="en-US" dirty="0"/>
              <a:t>Full Build: Inputs in horseshoe shape around top and sides and data flows downward to the Outputs at the bottom</a:t>
            </a:r>
          </a:p>
          <a:p>
            <a:pPr lvl="2"/>
            <a:r>
              <a:rPr lang="en-US" dirty="0"/>
              <a:t>VPP: evenly distributes the inputs across the device with outputs being clustered towards the center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AA1E77-70D8-5879-A727-3F136BA15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Vendor Tool Isolation: VPP</a:t>
            </a:r>
            <a:endParaRPr lang="en-US" sz="4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FAEA51-0053-4AB4-4868-D237B66F9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>
          <a:xfrm>
            <a:off x="702366" y="5246012"/>
            <a:ext cx="4532243" cy="7922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ED9140-7B04-8019-648C-2F9293585B41}"/>
              </a:ext>
            </a:extLst>
          </p:cNvPr>
          <p:cNvSpPr txBox="1"/>
          <p:nvPr/>
        </p:nvSpPr>
        <p:spPr>
          <a:xfrm>
            <a:off x="10198725" y="899641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Input Buffers in TEA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(orange)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91DCBE-C1E1-1AAA-092A-C715E0F52D83}"/>
              </a:ext>
            </a:extLst>
          </p:cNvPr>
          <p:cNvSpPr txBox="1"/>
          <p:nvPr/>
        </p:nvSpPr>
        <p:spPr>
          <a:xfrm>
            <a:off x="8014223" y="4421274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TEA in full build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(</a:t>
            </a:r>
            <a:r>
              <a:rPr kumimoji="0" lang="en-US" sz="9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turquise</a:t>
            </a: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7E0FB7-8E7B-B62F-F02E-AB37CB88560D}"/>
              </a:ext>
            </a:extLst>
          </p:cNvPr>
          <p:cNvSpPr txBox="1"/>
          <p:nvPr/>
        </p:nvSpPr>
        <p:spPr>
          <a:xfrm>
            <a:off x="5709575" y="959910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Inputs of TEA VPP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3A54E-2C66-59EF-30B5-4CDF20D97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56" y="1230001"/>
            <a:ext cx="1830481" cy="47328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3BB1C0-6C81-F6AC-4BE5-85C0ACFD7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1683" y="1230001"/>
            <a:ext cx="1830481" cy="47027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6CB979-A84F-906D-5002-E95A9CE94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4678" y="1220756"/>
            <a:ext cx="1928146" cy="47027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C02362-B227-9FAA-5AD9-07D72B8485BA}"/>
              </a:ext>
            </a:extLst>
          </p:cNvPr>
          <p:cNvSpPr txBox="1"/>
          <p:nvPr/>
        </p:nvSpPr>
        <p:spPr>
          <a:xfrm>
            <a:off x="7819550" y="1929472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Outputs of TEA VPP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C0F6F4-EE2B-0568-2F93-CD24F4704A4A}"/>
              </a:ext>
            </a:extLst>
          </p:cNvPr>
          <p:cNvSpPr txBox="1"/>
          <p:nvPr/>
        </p:nvSpPr>
        <p:spPr>
          <a:xfrm>
            <a:off x="9649161" y="4866421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 Buffer in TEA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(purple)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3341877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33053-EDC0-1D8C-0930-C19F18CFB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046A0-427C-F766-6025-9D65A05CB0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Iteration 1: Synthetic Context added to design by constraining TEA to top Logic Lock used to restrict placement and routing to top half of device</a:t>
            </a:r>
          </a:p>
          <a:p>
            <a:pPr lvl="1"/>
            <a:r>
              <a:rPr lang="en-US" dirty="0"/>
              <a:t>TEA failed to compile and was killed after getting stuck in place and route over 2 days</a:t>
            </a:r>
          </a:p>
          <a:p>
            <a:pPr lvl="2"/>
            <a:r>
              <a:rPr lang="en-US" dirty="0"/>
              <a:t>Not useful even if it did finish compiling eventually since it took longer than full design</a:t>
            </a:r>
          </a:p>
          <a:p>
            <a:pPr lvl="2"/>
            <a:r>
              <a:rPr lang="en-US" dirty="0"/>
              <a:t>Investigation showed overhead of Quartus’s virtual pins too high (12% of ALMs in entire device used for virtual pins)</a:t>
            </a:r>
          </a:p>
          <a:p>
            <a:pPr lvl="1"/>
            <a:r>
              <a:rPr lang="en-US" dirty="0"/>
              <a:t>Need to reduce overhead</a:t>
            </a:r>
          </a:p>
          <a:p>
            <a:r>
              <a:rPr lang="en-US" dirty="0"/>
              <a:t>Iteration 2: Reduced resource overhead by removing virtual pins</a:t>
            </a:r>
          </a:p>
          <a:p>
            <a:pPr lvl="1"/>
            <a:r>
              <a:rPr lang="en-US" dirty="0"/>
              <a:t>Ground input registers, leave outputs </a:t>
            </a:r>
            <a:r>
              <a:rPr lang="en-US" dirty="0" err="1"/>
              <a:t>danging</a:t>
            </a:r>
            <a:r>
              <a:rPr lang="en-US" dirty="0"/>
              <a:t>, apply no prune to registers</a:t>
            </a:r>
          </a:p>
          <a:p>
            <a:r>
              <a:rPr lang="en-US" dirty="0"/>
              <a:t>Iteration 3: Combine TEA constraining with </a:t>
            </a:r>
            <a:br>
              <a:rPr lang="en-US" dirty="0"/>
            </a:br>
            <a:r>
              <a:rPr lang="en-US" dirty="0"/>
              <a:t>reduced resource overhead</a:t>
            </a:r>
          </a:p>
          <a:p>
            <a:pPr lvl="2"/>
            <a:r>
              <a:rPr lang="en-US" dirty="0"/>
              <a:t>Closer but still not representative enough of full build</a:t>
            </a:r>
          </a:p>
          <a:p>
            <a:pPr lvl="2"/>
            <a:r>
              <a:rPr lang="en-US" dirty="0"/>
              <a:t>Can’t view problem in isolation with more accurate context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6CB953-496C-84DB-D300-EBE00C9D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Module-Context (Iterations)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DF0F36-690F-2441-6510-E0415FF43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0"/>
          <a:stretch>
            <a:fillRect/>
          </a:stretch>
        </p:blipFill>
        <p:spPr>
          <a:xfrm>
            <a:off x="6973856" y="4590227"/>
            <a:ext cx="4532243" cy="138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214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EF81C-E45B-7F9B-BC4E-64149679B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85A1FE-752E-B0FA-5E41-4DD6DE576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6525096" cy="5078791"/>
          </a:xfrm>
        </p:spPr>
        <p:txBody>
          <a:bodyPr/>
          <a:lstStyle/>
          <a:p>
            <a:r>
              <a:rPr lang="en-US" dirty="0"/>
              <a:t>Added I/O Placement Constraints</a:t>
            </a:r>
          </a:p>
          <a:p>
            <a:pPr lvl="1"/>
            <a:r>
              <a:rPr lang="en-US" dirty="0"/>
              <a:t>Inputs and Outputs registers restricted to same general region as full design</a:t>
            </a:r>
          </a:p>
          <a:p>
            <a:pPr lvl="1"/>
            <a:r>
              <a:rPr lang="en-US" dirty="0"/>
              <a:t>Fmax within 2% of Fmax of full design</a:t>
            </a:r>
          </a:p>
          <a:p>
            <a:pPr lvl="1"/>
            <a:r>
              <a:rPr lang="en-US" dirty="0"/>
              <a:t>Tile Engines Array component distribution and congestion similar to full design</a:t>
            </a:r>
          </a:p>
          <a:p>
            <a:pPr lvl="1"/>
            <a:r>
              <a:rPr lang="en-US" dirty="0"/>
              <a:t>Interconnect usage closer to full design</a:t>
            </a:r>
          </a:p>
          <a:p>
            <a:r>
              <a:rPr lang="en-US" dirty="0"/>
              <a:t>Ready to do analysis and iterate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08C847-2543-3270-E89B-22B04BE1D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Path to Module-Context (Using Methodology)</a:t>
            </a:r>
            <a:endParaRPr lang="en-US" sz="4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11D94C-C0E0-6754-C89C-1251804A6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t="-7697" r="-208" b="-25651"/>
          <a:stretch>
            <a:fillRect/>
          </a:stretch>
        </p:blipFill>
        <p:spPr>
          <a:xfrm>
            <a:off x="687062" y="4331855"/>
            <a:ext cx="4532243" cy="21127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D71672-74E5-C0A3-088E-898703658807}"/>
              </a:ext>
            </a:extLst>
          </p:cNvPr>
          <p:cNvSpPr txBox="1"/>
          <p:nvPr/>
        </p:nvSpPr>
        <p:spPr>
          <a:xfrm>
            <a:off x="7159950" y="899641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Input Buffers in TEA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(orange)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75F698-AF30-2D7C-4EC2-2FCA3C605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847" y="1220756"/>
            <a:ext cx="1928146" cy="47027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2D807B-D260-0B61-E28B-2A7B1CB2B0BD}"/>
              </a:ext>
            </a:extLst>
          </p:cNvPr>
          <p:cNvSpPr txBox="1"/>
          <p:nvPr/>
        </p:nvSpPr>
        <p:spPr>
          <a:xfrm>
            <a:off x="7238461" y="4866421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 Buffer in TEA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(purple)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19A2E3-9228-1FA1-A9EF-CB8AE38BD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3461" y="1247184"/>
            <a:ext cx="1842916" cy="4663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6D48ED-67CF-31E6-21D8-71FC335F90A9}"/>
              </a:ext>
            </a:extLst>
          </p:cNvPr>
          <p:cNvSpPr txBox="1"/>
          <p:nvPr/>
        </p:nvSpPr>
        <p:spPr>
          <a:xfrm>
            <a:off x="9335677" y="1011207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Input register placement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(horseshoe shape)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EA9032-41AE-89CB-A31D-29791E721D86}"/>
              </a:ext>
            </a:extLst>
          </p:cNvPr>
          <p:cNvSpPr txBox="1"/>
          <p:nvPr/>
        </p:nvSpPr>
        <p:spPr>
          <a:xfrm>
            <a:off x="9326070" y="4732041"/>
            <a:ext cx="1727121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 Register placement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(bottom)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202630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2C567-3ADD-3FE6-6F8F-981547AB6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970A33-1489-06C7-5DBF-B3B8EEC337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076" y="1530613"/>
            <a:ext cx="4376324" cy="40967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05416E-D47F-08D5-D290-4AEE8857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Module-Context Module Methodology</a:t>
            </a:r>
            <a:endParaRPr lang="en-US" sz="43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FBD42F-EBAF-1928-6CF4-C6BCFC24F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8108" y="1247184"/>
            <a:ext cx="1842916" cy="4663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C8E2ED-49DD-35AE-11D8-BBC36C7199F8}"/>
              </a:ext>
            </a:extLst>
          </p:cNvPr>
          <p:cNvSpPr txBox="1"/>
          <p:nvPr/>
        </p:nvSpPr>
        <p:spPr>
          <a:xfrm>
            <a:off x="4071155" y="1057388"/>
            <a:ext cx="1486244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Input register placement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(horseshoe shape)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1D7EC9-2619-9B50-3181-B9C033EFEE09}"/>
              </a:ext>
            </a:extLst>
          </p:cNvPr>
          <p:cNvSpPr txBox="1"/>
          <p:nvPr/>
        </p:nvSpPr>
        <p:spPr>
          <a:xfrm>
            <a:off x="3950717" y="4732041"/>
            <a:ext cx="1727121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 Register placement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000000"/>
                </a:solidFill>
              </a:rPr>
              <a:t>(bottom)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29C446-6048-DC1E-1C85-9C41FAE96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0568" y="1201002"/>
            <a:ext cx="1847967" cy="47098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117AFE-AF60-37A6-16BC-BBD95FF94F96}"/>
              </a:ext>
            </a:extLst>
          </p:cNvPr>
          <p:cNvSpPr txBox="1"/>
          <p:nvPr/>
        </p:nvSpPr>
        <p:spPr>
          <a:xfrm>
            <a:off x="5830134" y="4611494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Output buffer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7ADCEF-77A6-1E0E-6B1E-4C31B20C2D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2" y="1116012"/>
            <a:ext cx="3460828" cy="5078791"/>
          </a:xfrm>
        </p:spPr>
        <p:txBody>
          <a:bodyPr/>
          <a:lstStyle/>
          <a:p>
            <a:r>
              <a:rPr lang="en-US" dirty="0"/>
              <a:t>Issues revealed and fixed in isolation</a:t>
            </a:r>
          </a:p>
          <a:p>
            <a:r>
              <a:rPr lang="en-US" dirty="0"/>
              <a:t>Congestion without co-located modules occurs at output </a:t>
            </a:r>
            <a:br>
              <a:rPr lang="en-US" dirty="0"/>
            </a:br>
            <a:r>
              <a:rPr lang="en-US" dirty="0"/>
              <a:t>buffer interface</a:t>
            </a:r>
          </a:p>
          <a:p>
            <a:pPr lvl="1"/>
            <a:r>
              <a:rPr lang="en-US" dirty="0"/>
              <a:t>Improvements made in isolation to remove congestion and increase fmax carried over to full design</a:t>
            </a:r>
          </a:p>
          <a:p>
            <a:pPr lvl="1"/>
            <a:r>
              <a:rPr lang="en-US" dirty="0"/>
              <a:t>Faster and easier to iterate in isolation</a:t>
            </a:r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5068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29A7-57F9-55AB-E2F8-7EC17D5EB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B04A7-A91D-81C0-2676-C2C6CD6D95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Applying synthetic contexts spanning various realistic constraints to characterize fanout mitigation strategies prior to full design availability</a:t>
            </a:r>
          </a:p>
          <a:p>
            <a:pPr lvl="1"/>
            <a:r>
              <a:rPr lang="en-US" dirty="0"/>
              <a:t>Case study characterizes fanout strategies of register duplication and hierarchical duplication</a:t>
            </a:r>
          </a:p>
          <a:p>
            <a:pPr lvl="1"/>
            <a:r>
              <a:rPr lang="en-US" dirty="0"/>
              <a:t>Similar tool setup to Brainwave case study</a:t>
            </a:r>
          </a:p>
          <a:p>
            <a:pPr lvl="1"/>
            <a:r>
              <a:rPr lang="en-US" dirty="0"/>
              <a:t>For synthetic context, swept across 9</a:t>
            </a:r>
            <a:br>
              <a:rPr lang="en-US" dirty="0"/>
            </a:br>
            <a:r>
              <a:rPr lang="en-US" dirty="0"/>
              <a:t>different sets of shapes (Combos of </a:t>
            </a:r>
            <a:br>
              <a:rPr lang="en-US" dirty="0"/>
            </a:br>
            <a:r>
              <a:rPr lang="en-US" dirty="0"/>
              <a:t>destination placements) and sizes </a:t>
            </a:r>
            <a:br>
              <a:rPr lang="en-US" dirty="0"/>
            </a:br>
            <a:r>
              <a:rPr lang="en-US" dirty="0"/>
              <a:t>(Critical path lengths from source to sinks)</a:t>
            </a:r>
          </a:p>
          <a:p>
            <a:pPr lvl="1"/>
            <a:r>
              <a:rPr lang="en-US" dirty="0"/>
              <a:t>For Fanout characterization, swept across </a:t>
            </a:r>
            <a:br>
              <a:rPr lang="en-US" dirty="0"/>
            </a:br>
            <a:r>
              <a:rPr lang="en-US" dirty="0"/>
              <a:t>different Data Widths (8-128 bits), Number </a:t>
            </a:r>
            <a:br>
              <a:rPr lang="en-US" dirty="0"/>
            </a:br>
            <a:r>
              <a:rPr lang="en-US" dirty="0"/>
              <a:t>of outputs (8-64), and Maximum fan-outs </a:t>
            </a:r>
            <a:br>
              <a:rPr lang="en-US" dirty="0"/>
            </a:br>
            <a:r>
              <a:rPr lang="en-US" dirty="0"/>
              <a:t>per node (2-64)</a:t>
            </a:r>
          </a:p>
          <a:p>
            <a:r>
              <a:rPr lang="en-US" dirty="0"/>
              <a:t>Ran over 4k variations</a:t>
            </a:r>
          </a:p>
          <a:p>
            <a:pPr marL="223234" indent="0">
              <a:buNone/>
            </a:pPr>
            <a:endParaRPr lang="en-US" dirty="0"/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47CA01-CB95-4498-B276-6DAED99F4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Fan-out Characterization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543D72-B2B6-03D5-9B57-2FA57F7288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0"/>
          <a:stretch>
            <a:fillRect/>
          </a:stretch>
        </p:blipFill>
        <p:spPr>
          <a:xfrm>
            <a:off x="6028461" y="2611952"/>
            <a:ext cx="5977140" cy="325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40873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05CE9-FC00-586F-BD0C-B065FEF0B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F623B8-41F3-A7D5-DBB9-CA96286619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6862984" cy="5078791"/>
          </a:xfrm>
        </p:spPr>
        <p:txBody>
          <a:bodyPr/>
          <a:lstStyle/>
          <a:p>
            <a:r>
              <a:rPr lang="en-US" dirty="0"/>
              <a:t>Model Context Modeling Methodology allowed developers to get a “good enough” understanding of which fanout strategy to use</a:t>
            </a:r>
          </a:p>
          <a:p>
            <a:pPr lvl="1"/>
            <a:r>
              <a:rPr lang="en-US" dirty="0"/>
              <a:t>Characterization led to concrete recommendation</a:t>
            </a:r>
          </a:p>
          <a:p>
            <a:pPr lvl="1"/>
            <a:r>
              <a:rPr lang="en-US" dirty="0"/>
              <a:t>Teams can make decisions grounded in empirical data</a:t>
            </a:r>
          </a:p>
          <a:p>
            <a:endParaRPr lang="en-US" dirty="0"/>
          </a:p>
          <a:p>
            <a:endParaRPr lang="en-US" dirty="0"/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47A996-13D0-BE2D-E1AA-97552118F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Fan-out Characterization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6346F9-4141-1236-2012-2BB3C21E83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4"/>
          <a:stretch>
            <a:fillRect/>
          </a:stretch>
        </p:blipFill>
        <p:spPr>
          <a:xfrm>
            <a:off x="7257698" y="1032280"/>
            <a:ext cx="3853648" cy="22121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EBB40C-104D-6318-19AB-7DC04BAA6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8" y="3306568"/>
            <a:ext cx="3853648" cy="27392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43E4F8-14A0-AB2D-6F83-A8D475713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706" y="3062177"/>
            <a:ext cx="4475449" cy="298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2939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63A72D-EFAF-93ED-7836-662FD22F77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2" y="1116012"/>
            <a:ext cx="11745043" cy="5078791"/>
          </a:xfrm>
        </p:spPr>
        <p:txBody>
          <a:bodyPr/>
          <a:lstStyle/>
          <a:p>
            <a:r>
              <a:rPr lang="en-US" dirty="0"/>
              <a:t>Case studies demonstrate how to create “good enough” amount of application context (i.e. synthetic context) for isolated module compilation using module I/O decoupling and placement constraints</a:t>
            </a:r>
          </a:p>
          <a:p>
            <a:pPr lvl="1"/>
            <a:r>
              <a:rPr lang="en-US" dirty="0"/>
              <a:t>Enables developers to develop, optimize, and </a:t>
            </a:r>
            <a:br>
              <a:rPr lang="en-US" dirty="0"/>
            </a:br>
            <a:r>
              <a:rPr lang="en-US" dirty="0"/>
              <a:t>characterize modules in isolation in a simple, </a:t>
            </a:r>
            <a:br>
              <a:rPr lang="en-US" dirty="0"/>
            </a:br>
            <a:r>
              <a:rPr lang="en-US" dirty="0"/>
              <a:t>easy to follow, repeatable, and adaptable way</a:t>
            </a:r>
          </a:p>
          <a:p>
            <a:r>
              <a:rPr lang="en-US" dirty="0"/>
              <a:t>Methodology can be expanded upon:</a:t>
            </a:r>
          </a:p>
          <a:p>
            <a:pPr lvl="1"/>
            <a:r>
              <a:rPr lang="en-US" dirty="0"/>
              <a:t>Ex. Model routing congestion from neighboring </a:t>
            </a:r>
            <a:br>
              <a:rPr lang="en-US" dirty="0"/>
            </a:br>
            <a:r>
              <a:rPr lang="en-US" dirty="0"/>
              <a:t>modules, cross-module timing paths,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Controlled, context-rich data via synthetic </a:t>
            </a:r>
            <a:br>
              <a:rPr lang="en-US" dirty="0"/>
            </a:br>
            <a:r>
              <a:rPr lang="en-US" dirty="0"/>
              <a:t>context could be as training data for </a:t>
            </a:r>
            <a:br>
              <a:rPr lang="en-US" dirty="0"/>
            </a:br>
            <a:r>
              <a:rPr lang="en-US" dirty="0"/>
              <a:t>automated design space exploration</a:t>
            </a:r>
          </a:p>
          <a:p>
            <a:r>
              <a:rPr lang="en-US" dirty="0"/>
              <a:t>Shows need for future research and vendor tools that account for industry realities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B5FBEE-F498-19C4-F295-4222EC94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Take Aways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89E486-F7C7-5782-1B18-07A19D6E5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252" y="1860695"/>
            <a:ext cx="5532254" cy="36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85195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C20F1-D215-FAAC-0D09-152B99417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556A62-74C6-8CFF-57C8-9F9E198503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096134"/>
            <a:ext cx="10941844" cy="5078791"/>
          </a:xfrm>
        </p:spPr>
        <p:txBody>
          <a:bodyPr/>
          <a:lstStyle/>
          <a:p>
            <a:r>
              <a:rPr lang="en-US" dirty="0"/>
              <a:t>FPGA Hyperscale design development is challenging  </a:t>
            </a:r>
          </a:p>
          <a:p>
            <a:pPr lvl="1"/>
            <a:r>
              <a:rPr lang="en-US" dirty="0"/>
              <a:t>Ex. Long compilation times or need to make progress without access to the full design</a:t>
            </a:r>
          </a:p>
          <a:p>
            <a:pPr lvl="2" fontAlgn="t"/>
            <a:r>
              <a:rPr lang="en-US" dirty="0"/>
              <a:t>Common practices and vendor tools for addressing these complexities are often insufficient or impractical due to inherent tradeoffs and assumptions based on more ideal conditions</a:t>
            </a:r>
          </a:p>
          <a:p>
            <a:pPr lvl="1"/>
            <a:r>
              <a:rPr lang="en-US" dirty="0"/>
              <a:t>Engineers may work on isolated parts out of convenience or necessity</a:t>
            </a:r>
          </a:p>
          <a:p>
            <a:pPr lvl="2"/>
            <a:r>
              <a:rPr lang="en-US" dirty="0"/>
              <a:t>Allows forward progress to be made but comes with its own sets of challenges</a:t>
            </a:r>
          </a:p>
          <a:p>
            <a:pPr lvl="3"/>
            <a:r>
              <a:rPr lang="en-US" dirty="0"/>
              <a:t>Isolation techniques sacrifice physical context and may fail to perform as expected when integrated in full design</a:t>
            </a:r>
          </a:p>
          <a:p>
            <a:r>
              <a:rPr lang="en-US" dirty="0"/>
              <a:t>Presenting: A Module-Context Modeling Methodology</a:t>
            </a:r>
          </a:p>
          <a:p>
            <a:pPr lvl="1"/>
            <a:r>
              <a:rPr lang="en-US" dirty="0"/>
              <a:t>Synthetic context used to achieve performance goals in isolation</a:t>
            </a:r>
          </a:p>
          <a:p>
            <a:pPr lvl="2"/>
            <a:r>
              <a:rPr lang="en-US" dirty="0"/>
              <a:t>Case study 1: Optimizing Microsoft Project Brainwave NPU</a:t>
            </a:r>
          </a:p>
          <a:p>
            <a:pPr lvl="3" fontAlgn="t"/>
            <a:r>
              <a:rPr lang="en-US" dirty="0"/>
              <a:t>Applying synthetic context from the full design to isolated module development enabled timing optimization with 2% accuracy while achieving 2.5× faster compilation compared to the full design</a:t>
            </a:r>
          </a:p>
          <a:p>
            <a:pPr lvl="2"/>
            <a:r>
              <a:rPr lang="en-US" dirty="0"/>
              <a:t>Case study 2: Modeling Fan-out Mitigation Strategies</a:t>
            </a:r>
          </a:p>
          <a:p>
            <a:pPr lvl="3"/>
            <a:r>
              <a:rPr lang="en-US" dirty="0"/>
              <a:t>Applying synthetic context to characterize mitigation strategies prior to full design availability</a:t>
            </a:r>
          </a:p>
          <a:p>
            <a:pPr lvl="3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4FB209D-94D4-5266-8C19-DE99C464D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  <a:endParaRPr lang="en-US" spc="-1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99813-4AF0-1E7A-1612-3BCC380B19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01423" y="6510161"/>
            <a:ext cx="189155" cy="194797"/>
          </a:xfrm>
        </p:spPr>
        <p:txBody>
          <a:bodyPr/>
          <a:lstStyle/>
          <a:p>
            <a:fld id="{BEFA2CCA-4016-444A-8A97-A6204D35368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95603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739C3-39F4-EB0B-9C69-C9DB9E13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6ECA1C-130E-E431-4CBD-F0F723D331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096134"/>
            <a:ext cx="11657824" cy="5078791"/>
          </a:xfrm>
        </p:spPr>
        <p:txBody>
          <a:bodyPr/>
          <a:lstStyle/>
          <a:p>
            <a:r>
              <a:rPr lang="en-US" dirty="0"/>
              <a:t>In ideal world conditions, development follows a top-down methodology</a:t>
            </a:r>
          </a:p>
          <a:p>
            <a:r>
              <a:rPr lang="en-US" dirty="0"/>
              <a:t>Engineers make high level decisions based on known end product such as:</a:t>
            </a:r>
          </a:p>
          <a:p>
            <a:pPr lvl="1"/>
            <a:r>
              <a:rPr lang="en-US" dirty="0"/>
              <a:t>Device selection</a:t>
            </a:r>
          </a:p>
          <a:p>
            <a:pPr lvl="1"/>
            <a:r>
              <a:rPr lang="en-US" dirty="0"/>
              <a:t>Architecture</a:t>
            </a:r>
          </a:p>
          <a:p>
            <a:pPr lvl="1"/>
            <a:r>
              <a:rPr lang="en-US" dirty="0"/>
              <a:t>Features and deployment schedule</a:t>
            </a:r>
          </a:p>
          <a:p>
            <a:pPr lvl="1"/>
            <a:r>
              <a:rPr lang="en-US" dirty="0"/>
              <a:t>Performance and quality requirements</a:t>
            </a:r>
          </a:p>
          <a:p>
            <a:r>
              <a:rPr lang="en-US" dirty="0"/>
              <a:t>Common practices and vendor </a:t>
            </a:r>
            <a:br>
              <a:rPr lang="en-US" dirty="0"/>
            </a:br>
            <a:r>
              <a:rPr lang="en-US" dirty="0"/>
              <a:t>recommendations easier to used or  </a:t>
            </a:r>
            <a:br>
              <a:rPr lang="en-US" dirty="0"/>
            </a:br>
            <a:r>
              <a:rPr lang="en-US" dirty="0"/>
              <a:t>applied easier when the design is </a:t>
            </a:r>
            <a:br>
              <a:rPr lang="en-US" dirty="0"/>
            </a:br>
            <a:r>
              <a:rPr lang="en-US" dirty="0"/>
              <a:t>stable and there exists a complete </a:t>
            </a:r>
            <a:br>
              <a:rPr lang="en-US" dirty="0"/>
            </a:br>
            <a:r>
              <a:rPr lang="en-US" dirty="0"/>
              <a:t>design context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79D625-511A-6991-68BF-68C81B37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FPGA Development: Ideal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E3BB38-FBE2-A5E0-7D2D-E4F0B4049B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01423" y="6510161"/>
            <a:ext cx="189155" cy="194797"/>
          </a:xfrm>
        </p:spPr>
        <p:txBody>
          <a:bodyPr/>
          <a:lstStyle/>
          <a:p>
            <a:fld id="{BEFA2CCA-4016-444A-8A97-A6204D35368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5475AD-CF51-D61D-5238-86AB70515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423" y="2317898"/>
            <a:ext cx="5532254" cy="36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3351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5C611-1777-9430-F849-F2EB027A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7FA5-25DA-FE24-950A-0095B1FF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Decisions in Isolation Necessity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DE80B5-6C4E-39D9-2C51-E1F3E5804F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01423" y="6510161"/>
            <a:ext cx="189155" cy="194797"/>
          </a:xfrm>
        </p:spPr>
        <p:txBody>
          <a:bodyPr/>
          <a:lstStyle/>
          <a:p>
            <a:fld id="{BEFA2CCA-4016-444A-8A97-A6204D35368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1C129C-F48C-CD5F-3772-10FAB8024D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Hyperscale industry development realities can make this difficult </a:t>
            </a:r>
          </a:p>
          <a:p>
            <a:r>
              <a:rPr lang="en-US" dirty="0"/>
              <a:t>The need to commit critical architecture decisions compounds challenges</a:t>
            </a:r>
          </a:p>
          <a:p>
            <a:pPr lvl="1"/>
            <a:r>
              <a:rPr lang="en-US" dirty="0"/>
              <a:t>New hardware deployments in Azure can </a:t>
            </a:r>
            <a:br>
              <a:rPr lang="en-US" dirty="0"/>
            </a:br>
            <a:r>
              <a:rPr lang="en-US" dirty="0"/>
              <a:t>be a long and expensive process</a:t>
            </a:r>
          </a:p>
          <a:p>
            <a:pPr lvl="2"/>
            <a:r>
              <a:rPr lang="en-US" dirty="0"/>
              <a:t>Programs Target devices in development</a:t>
            </a:r>
          </a:p>
          <a:p>
            <a:pPr lvl="2"/>
            <a:r>
              <a:rPr lang="en-US" dirty="0"/>
              <a:t>May pivot to use available older device in Azure</a:t>
            </a:r>
          </a:p>
          <a:p>
            <a:pPr lvl="2"/>
            <a:r>
              <a:rPr lang="en-US" dirty="0"/>
              <a:t>May switch to a new vendor between iterations</a:t>
            </a:r>
          </a:p>
          <a:p>
            <a:pPr lvl="1"/>
            <a:r>
              <a:rPr lang="en-US" dirty="0"/>
              <a:t>Engineers try to achieve a general </a:t>
            </a:r>
            <a:br>
              <a:rPr lang="en-US" dirty="0"/>
            </a:br>
            <a:r>
              <a:rPr lang="en-US" dirty="0"/>
              <a:t>understanding of how isolated decisions </a:t>
            </a:r>
            <a:br>
              <a:rPr lang="en-US" dirty="0"/>
            </a:br>
            <a:r>
              <a:rPr lang="en-US" dirty="0"/>
              <a:t>will affect the product as a whole</a:t>
            </a:r>
          </a:p>
          <a:p>
            <a:pPr lvl="1"/>
            <a:r>
              <a:rPr lang="en-US" dirty="0"/>
              <a:t>Full context may not be available when </a:t>
            </a:r>
            <a:br>
              <a:rPr lang="en-US" dirty="0"/>
            </a:br>
            <a:r>
              <a:rPr lang="en-US" dirty="0"/>
              <a:t>base architectural decisions are made</a:t>
            </a:r>
          </a:p>
          <a:p>
            <a:pPr lvl="1"/>
            <a:r>
              <a:rPr lang="en-US" dirty="0"/>
              <a:t>Rearchitecting when they prove wrong </a:t>
            </a:r>
            <a:br>
              <a:rPr lang="en-US" dirty="0"/>
            </a:br>
            <a:r>
              <a:rPr lang="en-US" dirty="0"/>
              <a:t>is costly in time and budget.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5B3888-B46E-6DAF-F871-D30F60EB3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423" y="2317898"/>
            <a:ext cx="5532254" cy="36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52420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B9748-FBA8-1135-11B5-AE160B6E6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AC2A03-8128-1520-A9AD-C6FB573D30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096134"/>
            <a:ext cx="11657824" cy="5078791"/>
          </a:xfrm>
        </p:spPr>
        <p:txBody>
          <a:bodyPr/>
          <a:lstStyle/>
          <a:p>
            <a:r>
              <a:rPr lang="en-US" dirty="0"/>
              <a:t>Living design requirements change or may be deployed in stages</a:t>
            </a:r>
          </a:p>
          <a:p>
            <a:pPr lvl="1"/>
            <a:r>
              <a:rPr lang="en-US" dirty="0"/>
              <a:t>May be deployed as soon once the minimum viable product with new features coming later</a:t>
            </a:r>
          </a:p>
          <a:p>
            <a:r>
              <a:rPr lang="en-US" dirty="0"/>
              <a:t>Developers from software or ASIC </a:t>
            </a:r>
            <a:br>
              <a:rPr lang="en-US" dirty="0"/>
            </a:br>
            <a:r>
              <a:rPr lang="en-US" dirty="0"/>
              <a:t>backgrounds may lack FPGA-specific </a:t>
            </a:r>
            <a:br>
              <a:rPr lang="en-US" dirty="0"/>
            </a:br>
            <a:r>
              <a:rPr lang="en-US" dirty="0"/>
              <a:t>optimization experience</a:t>
            </a:r>
          </a:p>
          <a:p>
            <a:r>
              <a:rPr lang="en-US" dirty="0"/>
              <a:t>Geographically distributed teams limit </a:t>
            </a:r>
            <a:br>
              <a:rPr lang="en-US" dirty="0"/>
            </a:br>
            <a:r>
              <a:rPr lang="en-US" dirty="0"/>
              <a:t>planning and coordination </a:t>
            </a:r>
          </a:p>
          <a:p>
            <a:r>
              <a:rPr lang="en-US" dirty="0"/>
              <a:t>Teams inherit HDL patched over </a:t>
            </a:r>
            <a:br>
              <a:rPr lang="en-US" dirty="0"/>
            </a:br>
            <a:r>
              <a:rPr lang="en-US" dirty="0"/>
              <a:t>multiple generations of programs</a:t>
            </a:r>
          </a:p>
          <a:p>
            <a:pPr lvl="1"/>
            <a:r>
              <a:rPr lang="en-US" dirty="0"/>
              <a:t>Multi-vendor legacy codebase</a:t>
            </a:r>
          </a:p>
          <a:p>
            <a:r>
              <a:rPr lang="en-US" dirty="0"/>
              <a:t>Full Builds may not compile within a </a:t>
            </a:r>
            <a:br>
              <a:rPr lang="en-US" dirty="0"/>
            </a:br>
            <a:r>
              <a:rPr lang="en-US" dirty="0"/>
              <a:t>single work day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E99C50-1FF9-E173-0FE8-CBE6DADC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FPGA Development: Reality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794133-A634-F0D9-6542-10340F8A91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01423" y="6510161"/>
            <a:ext cx="189155" cy="194797"/>
          </a:xfrm>
        </p:spPr>
        <p:txBody>
          <a:bodyPr/>
          <a:lstStyle/>
          <a:p>
            <a:fld id="{BEFA2CCA-4016-444A-8A97-A6204D35368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56050C-07F1-337B-C6B8-506321200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424" y="2317898"/>
            <a:ext cx="5532254" cy="36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5762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46DC4-424A-DAAC-93B6-CA3D364CA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3408A7-9F79-B696-D98F-0C399FEEE5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2" y="1096134"/>
            <a:ext cx="9659347" cy="5078791"/>
          </a:xfrm>
        </p:spPr>
        <p:txBody>
          <a:bodyPr/>
          <a:lstStyle/>
          <a:p>
            <a:r>
              <a:rPr lang="en-US" dirty="0"/>
              <a:t>In practice, a bottom-up methodology often emerges in fast-paced industry environments</a:t>
            </a:r>
          </a:p>
          <a:p>
            <a:pPr lvl="1"/>
            <a:r>
              <a:rPr lang="en-US" dirty="0"/>
              <a:t>Teams work on isolated parts</a:t>
            </a:r>
          </a:p>
          <a:p>
            <a:pPr lvl="2"/>
            <a:r>
              <a:rPr lang="en-US" dirty="0"/>
              <a:t>Isolated modules allow for iterations </a:t>
            </a:r>
            <a:br>
              <a:rPr lang="en-US" dirty="0"/>
            </a:br>
            <a:r>
              <a:rPr lang="en-US" dirty="0"/>
              <a:t>with fewer compilation hours</a:t>
            </a:r>
          </a:p>
          <a:p>
            <a:pPr lvl="1"/>
            <a:r>
              <a:rPr lang="en-US" dirty="0"/>
              <a:t>Teams develop entire modules </a:t>
            </a:r>
            <a:br>
              <a:rPr lang="en-US" dirty="0"/>
            </a:br>
            <a:r>
              <a:rPr lang="en-US" dirty="0"/>
              <a:t>in isolation with limited context </a:t>
            </a:r>
          </a:p>
          <a:p>
            <a:pPr lvl="2"/>
            <a:r>
              <a:rPr lang="en-US" dirty="0"/>
              <a:t>Enables parallel development and </a:t>
            </a:r>
            <a:br>
              <a:rPr lang="en-US" dirty="0"/>
            </a:br>
            <a:r>
              <a:rPr lang="en-US" dirty="0"/>
              <a:t>early validation of functionality</a:t>
            </a:r>
          </a:p>
          <a:p>
            <a:pPr lvl="1"/>
            <a:r>
              <a:rPr lang="en-US" dirty="0"/>
              <a:t>However, without system-level </a:t>
            </a:r>
            <a:br>
              <a:rPr lang="en-US" dirty="0"/>
            </a:br>
            <a:r>
              <a:rPr lang="en-US" dirty="0"/>
              <a:t>visibility, tools make choices </a:t>
            </a:r>
            <a:br>
              <a:rPr lang="en-US" dirty="0"/>
            </a:br>
            <a:r>
              <a:rPr lang="en-US" dirty="0"/>
              <a:t>based on isolated module placement and resource availability</a:t>
            </a:r>
          </a:p>
          <a:p>
            <a:pPr lvl="1"/>
            <a:r>
              <a:rPr lang="en-US" dirty="0"/>
              <a:t>Results creates false confidence when isolated modules meet</a:t>
            </a:r>
            <a:br>
              <a:rPr lang="en-US" dirty="0"/>
            </a:br>
            <a:r>
              <a:rPr lang="en-US" dirty="0"/>
              <a:t>timing but problems only surface when integrated in full design</a:t>
            </a:r>
          </a:p>
          <a:p>
            <a:pPr lvl="2"/>
            <a:r>
              <a:rPr lang="en-US" dirty="0"/>
              <a:t>Optimizations applied in isolation may increase congestion in full design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709BC5-782C-B246-D736-7A8DEB6E3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in Isolation Necessity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CAB90F-A680-95C5-FEE3-367C963030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65221" y="6510161"/>
            <a:ext cx="189155" cy="194797"/>
          </a:xfrm>
        </p:spPr>
        <p:txBody>
          <a:bodyPr/>
          <a:lstStyle/>
          <a:p>
            <a:fld id="{BEFA2CCA-4016-444A-8A97-A6204D35368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AD129AB1-9CCC-CE84-C827-2D9053413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810" y="1636896"/>
            <a:ext cx="1827777" cy="4457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ED01CE-E2C9-D109-9342-99F46DAFA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6420" y="1636896"/>
            <a:ext cx="1838921" cy="44579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421B12-F4A1-456F-D218-18329246BCD3}"/>
              </a:ext>
            </a:extLst>
          </p:cNvPr>
          <p:cNvSpPr txBox="1"/>
          <p:nvPr/>
        </p:nvSpPr>
        <p:spPr>
          <a:xfrm>
            <a:off x="8602681" y="2970120"/>
            <a:ext cx="1486244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VPP Module </a:t>
            </a:r>
            <a:r>
              <a:rPr lang="en-US" sz="900" b="1" dirty="0">
                <a:solidFill>
                  <a:srgbClr val="000000"/>
                </a:solidFill>
              </a:rPr>
              <a:t>In Isolation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9F6BA-6166-5D64-0A07-84817933594C}"/>
              </a:ext>
            </a:extLst>
          </p:cNvPr>
          <p:cNvSpPr txBox="1"/>
          <p:nvPr/>
        </p:nvSpPr>
        <p:spPr>
          <a:xfrm>
            <a:off x="10287418" y="1230953"/>
            <a:ext cx="1436453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Module Instance 1</a:t>
            </a:r>
            <a:b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</a:b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(Blue)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9ADDC9-F530-BB39-E9EB-DBF2016FB554}"/>
              </a:ext>
            </a:extLst>
          </p:cNvPr>
          <p:cNvSpPr txBox="1"/>
          <p:nvPr/>
        </p:nvSpPr>
        <p:spPr>
          <a:xfrm>
            <a:off x="10520936" y="4382566"/>
            <a:ext cx="1564405" cy="379591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Module Instance 2</a:t>
            </a:r>
            <a:b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</a:b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(Black)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CCCDD7-8024-05FA-C9D0-2607E88B0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4479" y="1639843"/>
            <a:ext cx="3467533" cy="319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82738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CB0DD-56A6-EED7-6767-DDDB39999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77397B-53E5-4896-9BB6-6CF22648D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919" y="2413591"/>
            <a:ext cx="2497566" cy="37613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6A0985-DAAC-9473-6215-7571DBEF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0"/>
            <a:ext cx="10941844" cy="8661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Existing Tooling/Research have Tradeoffs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95C72DF3-8989-4DCE-CD35-BC5FA4842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EFA2CCA-4016-444A-8A97-A6204D353686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241BBD12-E230-F66F-F213-2BE4C0597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096134"/>
            <a:ext cx="11283228" cy="5078791"/>
          </a:xfrm>
        </p:spPr>
        <p:txBody>
          <a:bodyPr/>
          <a:lstStyle/>
          <a:p>
            <a:r>
              <a:rPr lang="en-US" dirty="0"/>
              <a:t>Existing Tooling and Research have limitations that either don’t give the content modules need or require tradeoffs that were not accepted</a:t>
            </a:r>
          </a:p>
          <a:p>
            <a:pPr lvl="1"/>
            <a:r>
              <a:rPr lang="en-US" dirty="0"/>
              <a:t>Paper dives more into details on both Altera and AMD tooling and recommendations</a:t>
            </a:r>
          </a:p>
          <a:p>
            <a:pPr lvl="2"/>
            <a:r>
              <a:rPr lang="en-US" dirty="0"/>
              <a:t>Ex. </a:t>
            </a:r>
            <a:r>
              <a:rPr lang="en-US" dirty="0" err="1"/>
              <a:t>Vivado’s</a:t>
            </a:r>
            <a:r>
              <a:rPr lang="en-US" dirty="0"/>
              <a:t> Incremental Compilation and Quartus’s Rapid Recompile, </a:t>
            </a:r>
            <a:r>
              <a:rPr lang="en-US" dirty="0" err="1"/>
              <a:t>Vivado’s</a:t>
            </a:r>
            <a:r>
              <a:rPr lang="en-US" dirty="0"/>
              <a:t> OOC and Quartus’s VPP, </a:t>
            </a:r>
            <a:r>
              <a:rPr lang="en-US" dirty="0" err="1"/>
              <a:t>Vivado’s</a:t>
            </a:r>
            <a:r>
              <a:rPr lang="en-US" dirty="0"/>
              <a:t> </a:t>
            </a:r>
            <a:r>
              <a:rPr lang="en-US" dirty="0" err="1"/>
              <a:t>LogicLock</a:t>
            </a:r>
            <a:r>
              <a:rPr lang="en-US" dirty="0"/>
              <a:t> and Quartus’s </a:t>
            </a:r>
            <a:r>
              <a:rPr lang="en-US" dirty="0" err="1"/>
              <a:t>Pblock</a:t>
            </a:r>
            <a:r>
              <a:rPr lang="en-US" dirty="0"/>
              <a:t>, </a:t>
            </a:r>
            <a:r>
              <a:rPr lang="en-US" dirty="0" err="1"/>
              <a:t>Vivado’s</a:t>
            </a:r>
            <a:r>
              <a:rPr lang="en-US" dirty="0"/>
              <a:t> Hierarchical Design and Quartus’s,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Vendor Tooling and Recommendations are complementary to the </a:t>
            </a:r>
            <a:br>
              <a:rPr lang="en-US" dirty="0"/>
            </a:br>
            <a:r>
              <a:rPr lang="en-US" dirty="0"/>
              <a:t>methodology but have tradeoffs that don’t suit large scale hyperscale </a:t>
            </a:r>
            <a:br>
              <a:rPr lang="en-US" dirty="0"/>
            </a:br>
            <a:r>
              <a:rPr lang="en-US" dirty="0"/>
              <a:t>development of living designs such as:</a:t>
            </a:r>
          </a:p>
          <a:p>
            <a:pPr lvl="2"/>
            <a:r>
              <a:rPr lang="en-US" dirty="0"/>
              <a:t>Restrictions include narrow edit scope (&lt;5%), complex infra to support tools in cloud </a:t>
            </a:r>
            <a:br>
              <a:rPr lang="en-US" dirty="0"/>
            </a:br>
            <a:r>
              <a:rPr lang="en-US" dirty="0"/>
              <a:t>systems, no preservation of I/O placement, no restriction of routing or placement to achieve</a:t>
            </a:r>
            <a:br>
              <a:rPr lang="en-US" dirty="0"/>
            </a:br>
            <a:r>
              <a:rPr lang="en-US" dirty="0"/>
              <a:t> realistic behavior outside isolation, and/or requirement stable design</a:t>
            </a:r>
          </a:p>
          <a:p>
            <a:pPr lvl="1"/>
            <a:r>
              <a:rPr lang="en-US" dirty="0"/>
              <a:t>Related research complementary but doesn’t fully address needs</a:t>
            </a:r>
          </a:p>
          <a:p>
            <a:pPr lvl="2"/>
            <a:r>
              <a:rPr lang="en-US" dirty="0"/>
              <a:t>Restrictions include requirement of a more top down environment with fixed end goals, </a:t>
            </a:r>
            <a:br>
              <a:rPr lang="en-US" dirty="0"/>
            </a:br>
            <a:r>
              <a:rPr lang="en-US" dirty="0"/>
              <a:t>fixed </a:t>
            </a:r>
            <a:r>
              <a:rPr lang="en-US" dirty="0" err="1"/>
              <a:t>partion</a:t>
            </a:r>
            <a:r>
              <a:rPr lang="en-US" dirty="0"/>
              <a:t> boundaries, rigid interface constraints, significant design overhead, </a:t>
            </a:r>
            <a:br>
              <a:rPr lang="en-US" dirty="0"/>
            </a:br>
            <a:r>
              <a:rPr lang="en-US" dirty="0"/>
              <a:t>requires commit of open source tooling and language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68795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074867-BA88-DCF2-25EA-2188585D44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2"/>
            <a:ext cx="11745046" cy="5078791"/>
          </a:xfrm>
        </p:spPr>
        <p:txBody>
          <a:bodyPr/>
          <a:lstStyle/>
          <a:p>
            <a:r>
              <a:rPr lang="en-US" dirty="0"/>
              <a:t>To address the limitations of existing techniques while accounting for industry developer complexities, this Module-Context Methodology was developed</a:t>
            </a:r>
          </a:p>
          <a:p>
            <a:pPr lvl="1"/>
            <a:r>
              <a:rPr lang="en-US" dirty="0"/>
              <a:t>Preserves or creates a “good enough” amount of application context (i.e. synthetic context) during isolated module compilation</a:t>
            </a:r>
          </a:p>
          <a:p>
            <a:pPr lvl="2"/>
            <a:r>
              <a:rPr lang="en-US" dirty="0"/>
              <a:t>Simple, repeatable, adaptable to various projects</a:t>
            </a:r>
          </a:p>
          <a:p>
            <a:pPr lvl="1"/>
            <a:r>
              <a:rPr lang="en-US" dirty="0"/>
              <a:t>Excessive resources overhead avoided </a:t>
            </a:r>
            <a:br>
              <a:rPr lang="en-US" dirty="0"/>
            </a:br>
            <a:r>
              <a:rPr lang="en-US" dirty="0"/>
              <a:t>via module I/O Decoupling</a:t>
            </a:r>
          </a:p>
          <a:p>
            <a:pPr lvl="2"/>
            <a:r>
              <a:rPr lang="en-US" dirty="0"/>
              <a:t>Altera’s virtual pins consuming entire ALMs and </a:t>
            </a:r>
            <a:br>
              <a:rPr lang="en-US" dirty="0"/>
            </a:br>
            <a:r>
              <a:rPr lang="en-US" dirty="0"/>
              <a:t>allows logic packing for remaining overhead</a:t>
            </a:r>
          </a:p>
          <a:p>
            <a:pPr lvl="1"/>
            <a:r>
              <a:rPr lang="en-US" dirty="0"/>
              <a:t>Area constrains used to specify allowable</a:t>
            </a:r>
            <a:br>
              <a:rPr lang="en-US" dirty="0"/>
            </a:br>
            <a:r>
              <a:rPr lang="en-US" dirty="0"/>
              <a:t>place and route of modules and I/</a:t>
            </a:r>
            <a:r>
              <a:rPr lang="en-US" dirty="0" err="1"/>
              <a:t>Os</a:t>
            </a:r>
            <a:endParaRPr lang="en-US" dirty="0"/>
          </a:p>
          <a:p>
            <a:r>
              <a:rPr lang="en-US" dirty="0"/>
              <a:t>Synthetic Context allows for more </a:t>
            </a:r>
            <a:br>
              <a:rPr lang="en-US" dirty="0"/>
            </a:br>
            <a:r>
              <a:rPr lang="en-US" dirty="0"/>
              <a:t>effective isolation iteration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891AC9-119D-EB56-B022-6A761503D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Module-Context Modeling Methodology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CFC772-1EAF-D92D-E687-77550C1A0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413" y="2339163"/>
            <a:ext cx="5532254" cy="36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0268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9439D-1C02-BB6B-B02A-365CA4429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F794B-4B29-BD59-7F80-C94EF85DF3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4" y="1116012"/>
            <a:ext cx="8586210" cy="5078791"/>
          </a:xfrm>
        </p:spPr>
        <p:txBody>
          <a:bodyPr/>
          <a:lstStyle/>
          <a:p>
            <a:r>
              <a:rPr lang="en-US" dirty="0"/>
              <a:t>Microsoft’s Project Brainwave is a scalable FPGA-powered DNN Servicing Platform for Bing that uses scalable Neural Processing Units (NPUs) on FPGAs to for pre-trained DNN models</a:t>
            </a:r>
          </a:p>
          <a:p>
            <a:pPr lvl="1"/>
            <a:r>
              <a:rPr lang="en-US" dirty="0"/>
              <a:t>This case study on a pre-production Stratix 10 implementation</a:t>
            </a:r>
          </a:p>
          <a:p>
            <a:pPr lvl="1"/>
            <a:r>
              <a:rPr lang="en-US" dirty="0"/>
              <a:t>CI/CD Infra exists to run sweeps of builds and save key files/data</a:t>
            </a:r>
          </a:p>
          <a:p>
            <a:pPr lvl="2"/>
            <a:r>
              <a:rPr lang="en-US" dirty="0"/>
              <a:t>Simple python scripts scrape information and store it in a dashboard for analysis</a:t>
            </a:r>
          </a:p>
          <a:p>
            <a:pPr fontAlgn="t"/>
            <a:r>
              <a:rPr lang="en-US" dirty="0"/>
              <a:t>Problem: Brainwave was not meeting their timing goal</a:t>
            </a:r>
          </a:p>
          <a:p>
            <a:pPr lvl="1" fontAlgn="t"/>
            <a:r>
              <a:rPr lang="en-US" dirty="0"/>
              <a:t>Developers struggling to identify root causes and full compilation iterations took 15 hours</a:t>
            </a:r>
          </a:p>
          <a:p>
            <a:pPr lvl="1"/>
            <a:r>
              <a:rPr lang="en-US" dirty="0"/>
              <a:t>Need to iterate on isolated modules instead</a:t>
            </a:r>
          </a:p>
          <a:p>
            <a:pPr lvl="2"/>
            <a:r>
              <a:rPr lang="en-US" dirty="0"/>
              <a:t>Want to quickly identify root(s) of timing/congestion and fix it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6525B2-7E13-58C5-6C0E-79214DE6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Optimizing Brainwave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9A64EE-744E-F4F4-7914-9096C85BB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031" y="1322468"/>
            <a:ext cx="1912096" cy="46636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1E5CCB-5B08-DEAA-A389-DA44CC37BE08}"/>
              </a:ext>
            </a:extLst>
          </p:cNvPr>
          <p:cNvSpPr txBox="1"/>
          <p:nvPr/>
        </p:nvSpPr>
        <p:spPr>
          <a:xfrm>
            <a:off x="9393848" y="1081376"/>
            <a:ext cx="1716461" cy="241092"/>
          </a:xfrm>
          <a:prstGeom prst="rect">
            <a:avLst/>
          </a:prstGeom>
          <a:solidFill>
            <a:srgbClr val="FFC000"/>
          </a:solidFill>
          <a:ln w="12700" cap="flat">
            <a:solidFill>
              <a:schemeClr val="tx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Full build</a:t>
            </a:r>
            <a:r>
              <a:rPr lang="en-US" sz="900" b="1" dirty="0">
                <a:solidFill>
                  <a:srgbClr val="000000"/>
                </a:solidFill>
              </a:rPr>
              <a:t> congestion</a:t>
            </a:r>
            <a:endParaRPr kumimoji="0" lang="en-US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81665329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3"/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Big Logo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2.xml><?xml version="1.0" encoding="utf-8"?>
<a:theme xmlns:a="http://schemas.openxmlformats.org/drawingml/2006/main" name="Fancy Header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3.xml><?xml version="1.0" encoding="utf-8"?>
<a:theme xmlns:a="http://schemas.openxmlformats.org/drawingml/2006/main" name="Big_Logo_Top_Solid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4.xml><?xml version="1.0" encoding="utf-8"?>
<a:theme xmlns:a="http://schemas.openxmlformats.org/drawingml/2006/main" name="Little_Logo_Bottom_Gradient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5.xml><?xml version="1.0" encoding="utf-8"?>
<a:theme xmlns:a="http://schemas.openxmlformats.org/drawingml/2006/main" name="4_Big Logo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6.xml><?xml version="1.0" encoding="utf-8"?>
<a:theme xmlns:a="http://schemas.openxmlformats.org/drawingml/2006/main" name="6_Big Logo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7.xml><?xml version="1.0" encoding="utf-8"?>
<a:theme xmlns:a="http://schemas.openxmlformats.org/drawingml/2006/main" name="3_Big Logo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8.xml><?xml version="1.0" encoding="utf-8"?>
<a:theme xmlns:a="http://schemas.openxmlformats.org/drawingml/2006/main" name="Text with normal heading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9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FICS template wide</Template>
  <TotalTime>13722</TotalTime>
  <Words>2201</Words>
  <Application>Microsoft Office PowerPoint</Application>
  <PresentationFormat>Widescreen</PresentationFormat>
  <Paragraphs>211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Arial</vt:lpstr>
      <vt:lpstr>Garamond</vt:lpstr>
      <vt:lpstr>Gill Sans</vt:lpstr>
      <vt:lpstr>Gill Sans Light</vt:lpstr>
      <vt:lpstr>Helvetica</vt:lpstr>
      <vt:lpstr>Lucida Grande</vt:lpstr>
      <vt:lpstr>Wingdings</vt:lpstr>
      <vt:lpstr>2_Big Logo</vt:lpstr>
      <vt:lpstr>Fancy Header</vt:lpstr>
      <vt:lpstr>Big_Logo_Top_Solid</vt:lpstr>
      <vt:lpstr>Little_Logo_Bottom_Gradient</vt:lpstr>
      <vt:lpstr>4_Big Logo</vt:lpstr>
      <vt:lpstr>6_Big Logo</vt:lpstr>
      <vt:lpstr>3_Big Logo</vt:lpstr>
      <vt:lpstr>Text with normal heading</vt:lpstr>
      <vt:lpstr>Bridging the Gap:  A Module-Context Modeling Methodology for Hyperscale FPGA Applications</vt:lpstr>
      <vt:lpstr>Overview</vt:lpstr>
      <vt:lpstr>FPGA Development: Ideal</vt:lpstr>
      <vt:lpstr>Decisions in Isolation Necessity</vt:lpstr>
      <vt:lpstr>FPGA Development: Reality</vt:lpstr>
      <vt:lpstr>Development in Isolation Necessity</vt:lpstr>
      <vt:lpstr>Existing Tooling/Research have Tradeoffs</vt:lpstr>
      <vt:lpstr>Module-Context Modeling Methodology</vt:lpstr>
      <vt:lpstr>Case Study 1: Optimizing Brainwave</vt:lpstr>
      <vt:lpstr>Identify Failing Paths and Module Selection</vt:lpstr>
      <vt:lpstr>Vendor Tool Isolation: VPP</vt:lpstr>
      <vt:lpstr>Vendor Tool Isolation: VPP</vt:lpstr>
      <vt:lpstr>Path to Module-Context (Iterations)</vt:lpstr>
      <vt:lpstr>Path to Module-Context (Using Methodology)</vt:lpstr>
      <vt:lpstr>Module-Context Module Methodology</vt:lpstr>
      <vt:lpstr>Case Study 2: Fan-out Characterization</vt:lpstr>
      <vt:lpstr>Case Study 2: Fan-out Characterization</vt:lpstr>
      <vt:lpstr>Conclusion and Take Aways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Florida Institute for Cybersecurity Research</dc:title>
  <dc:creator>Haoting Shen</dc:creator>
  <cp:lastModifiedBy>Madison Emas</cp:lastModifiedBy>
  <cp:revision>2</cp:revision>
  <dcterms:created xsi:type="dcterms:W3CDTF">2017-01-16T21:37:43Z</dcterms:created>
  <dcterms:modified xsi:type="dcterms:W3CDTF">2026-02-23T23:31:48Z</dcterms:modified>
</cp:coreProperties>
</file>