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2.xml" ContentType="application/vnd.openxmlformats-officedocument.presentationml.tags+xml"/>
  <Override PartName="/ppt/notesSlides/notesSlide2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3.xml" ContentType="application/vnd.openxmlformats-officedocument.presentationml.tags+xml"/>
  <Override PartName="/ppt/notesSlides/notesSlide2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4.xml" ContentType="application/vnd.openxmlformats-officedocument.presentationml.tags+xml"/>
  <Override PartName="/ppt/notesSlides/notesSlide2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ags/tag5.xml" ContentType="application/vnd.openxmlformats-officedocument.presentationml.tags+xml"/>
  <Override PartName="/ppt/notesSlides/notesSlide3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4"/>
  </p:sldMasterIdLst>
  <p:notesMasterIdLst>
    <p:notesMasterId r:id="rId39"/>
  </p:notesMasterIdLst>
  <p:sldIdLst>
    <p:sldId id="650" r:id="rId5"/>
    <p:sldId id="661" r:id="rId6"/>
    <p:sldId id="692" r:id="rId7"/>
    <p:sldId id="662" r:id="rId8"/>
    <p:sldId id="702" r:id="rId9"/>
    <p:sldId id="711" r:id="rId10"/>
    <p:sldId id="707" r:id="rId11"/>
    <p:sldId id="709" r:id="rId12"/>
    <p:sldId id="690" r:id="rId13"/>
    <p:sldId id="725" r:id="rId14"/>
    <p:sldId id="710" r:id="rId15"/>
    <p:sldId id="724" r:id="rId16"/>
    <p:sldId id="721" r:id="rId17"/>
    <p:sldId id="686" r:id="rId18"/>
    <p:sldId id="705" r:id="rId19"/>
    <p:sldId id="653" r:id="rId20"/>
    <p:sldId id="671" r:id="rId21"/>
    <p:sldId id="665" r:id="rId22"/>
    <p:sldId id="694" r:id="rId23"/>
    <p:sldId id="666" r:id="rId24"/>
    <p:sldId id="706" r:id="rId25"/>
    <p:sldId id="697" r:id="rId26"/>
    <p:sldId id="698" r:id="rId27"/>
    <p:sldId id="726" r:id="rId28"/>
    <p:sldId id="704" r:id="rId29"/>
    <p:sldId id="672" r:id="rId30"/>
    <p:sldId id="693" r:id="rId31"/>
    <p:sldId id="669" r:id="rId32"/>
    <p:sldId id="718" r:id="rId33"/>
    <p:sldId id="719" r:id="rId34"/>
    <p:sldId id="720" r:id="rId35"/>
    <p:sldId id="703" r:id="rId36"/>
    <p:sldId id="708" r:id="rId37"/>
    <p:sldId id="652" r:id="rId38"/>
  </p:sldIdLst>
  <p:sldSz cx="12192000" cy="6858000"/>
  <p:notesSz cx="6858000" cy="9144000"/>
  <p:embeddedFontLst>
    <p:embeddedFont>
      <p:font typeface="Agency FB" panose="020B0503020202020204" pitchFamily="34" charset="0"/>
      <p:regular r:id="rId40"/>
      <p:bold r:id="rId41"/>
    </p:embeddedFont>
    <p:embeddedFont>
      <p:font typeface="Source Sans Pro" panose="020B0503030403020204" pitchFamily="34" charset="0"/>
      <p:regular r:id="rId42"/>
      <p:bold r:id="rId43"/>
      <p:italic r:id="rId44"/>
      <p:boldItalic r:id="rId45"/>
    </p:embeddedFont>
    <p:embeddedFont>
      <p:font typeface="Source Sans Pro SemiBold" panose="020B0603030403020204" pitchFamily="34" charset="0"/>
      <p:bold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iLFS" id="{2EBB5211-B406-4700-881C-CF45D4465952}">
          <p14:sldIdLst>
            <p14:sldId id="650"/>
            <p14:sldId id="661"/>
            <p14:sldId id="692"/>
            <p14:sldId id="662"/>
            <p14:sldId id="702"/>
            <p14:sldId id="711"/>
            <p14:sldId id="707"/>
            <p14:sldId id="709"/>
            <p14:sldId id="690"/>
            <p14:sldId id="725"/>
            <p14:sldId id="710"/>
            <p14:sldId id="724"/>
            <p14:sldId id="721"/>
            <p14:sldId id="686"/>
            <p14:sldId id="705"/>
            <p14:sldId id="653"/>
            <p14:sldId id="671"/>
            <p14:sldId id="665"/>
            <p14:sldId id="694"/>
            <p14:sldId id="666"/>
            <p14:sldId id="706"/>
            <p14:sldId id="697"/>
            <p14:sldId id="698"/>
            <p14:sldId id="726"/>
            <p14:sldId id="704"/>
            <p14:sldId id="672"/>
            <p14:sldId id="693"/>
            <p14:sldId id="669"/>
            <p14:sldId id="718"/>
            <p14:sldId id="719"/>
            <p14:sldId id="720"/>
            <p14:sldId id="703"/>
            <p14:sldId id="708"/>
            <p14:sldId id="652"/>
          </p14:sldIdLst>
        </p14:section>
        <p14:section name="Scratch" id="{C3D1407C-F50C-4DE0-999E-2AD7C0FE53E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D9D9D9"/>
    <a:srgbClr val="011F5B"/>
    <a:srgbClr val="FF7C80"/>
    <a:srgbClr val="ED7D31"/>
    <a:srgbClr val="FFF2CC"/>
    <a:srgbClr val="DEEBF7"/>
    <a:srgbClr val="FFFFFF"/>
    <a:srgbClr val="0070C0"/>
    <a:srgbClr val="EEE9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98" autoAdjust="0"/>
  </p:normalViewPr>
  <p:slideViewPr>
    <p:cSldViewPr snapToGrid="0">
      <p:cViewPr>
        <p:scale>
          <a:sx n="75" d="100"/>
          <a:sy n="75" d="100"/>
        </p:scale>
        <p:origin x="708"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4.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7.fntdata"/><Relationship Id="rId20" Type="http://schemas.openxmlformats.org/officeDocument/2006/relationships/slide" Target="slides/slide16.xml"/><Relationship Id="rId41"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penno365.sharepoint.com/teams/SEAS-PennCIL-Core-AVSIO/Shared%20Documents/AVSIO/YoungSeok/HiLFS_FPGA26_Figs_PPT.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65748031496062"/>
          <c:y val="3.6515352316157851E-2"/>
          <c:w val="0.81571751968503936"/>
          <c:h val="0.82480908533637243"/>
        </c:manualLayout>
      </c:layout>
      <c:scatterChart>
        <c:scatterStyle val="lineMarker"/>
        <c:varyColors val="0"/>
        <c:ser>
          <c:idx val="0"/>
          <c:order val="0"/>
          <c:spPr>
            <a:ln w="38100" cap="rnd">
              <a:noFill/>
              <a:round/>
            </a:ln>
            <a:effectLst/>
          </c:spPr>
          <c:marker>
            <c:symbol val="circle"/>
            <c:size val="10"/>
            <c:spPr>
              <a:solidFill>
                <a:schemeClr val="accent1"/>
              </a:solidFill>
              <a:ln w="9525">
                <a:solidFill>
                  <a:schemeClr val="accent1"/>
                </a:solidFill>
              </a:ln>
              <a:effectLst/>
            </c:spPr>
          </c:marker>
          <c:xVal>
            <c:numRef>
              <c:f>'Fig1'!$A$137:$A$150</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'Fig1'!$B$137:$B$150</c:f>
              <c:numCache>
                <c:formatCode>General</c:formatCode>
                <c:ptCount val="14"/>
                <c:pt idx="0">
                  <c:v>0.06</c:v>
                </c:pt>
                <c:pt idx="1">
                  <c:v>0.14399999999999999</c:v>
                </c:pt>
                <c:pt idx="2">
                  <c:v>4.4999999999999998E-2</c:v>
                </c:pt>
                <c:pt idx="3">
                  <c:v>5.0999999999999997E-2</c:v>
                </c:pt>
                <c:pt idx="4">
                  <c:v>1</c:v>
                </c:pt>
                <c:pt idx="5">
                  <c:v>0.35499999999999998</c:v>
                </c:pt>
                <c:pt idx="6">
                  <c:v>8.5999999999999993E-2</c:v>
                </c:pt>
                <c:pt idx="7">
                  <c:v>6.7</c:v>
                </c:pt>
                <c:pt idx="8">
                  <c:v>176</c:v>
                </c:pt>
                <c:pt idx="9">
                  <c:v>7</c:v>
                </c:pt>
                <c:pt idx="10">
                  <c:v>70</c:v>
                </c:pt>
                <c:pt idx="11">
                  <c:v>2.7</c:v>
                </c:pt>
                <c:pt idx="12">
                  <c:v>405</c:v>
                </c:pt>
                <c:pt idx="13">
                  <c:v>671</c:v>
                </c:pt>
              </c:numCache>
            </c:numRef>
          </c:yVal>
          <c:smooth val="0"/>
          <c:extLst>
            <c:ext xmlns:c16="http://schemas.microsoft.com/office/drawing/2014/chart" uri="{C3380CC4-5D6E-409C-BE32-E72D297353CC}">
              <c16:uniqueId val="{00000000-4DB9-459B-B56B-1424E3668EC3}"/>
            </c:ext>
          </c:extLst>
        </c:ser>
        <c:dLbls>
          <c:showLegendKey val="0"/>
          <c:showVal val="0"/>
          <c:showCatName val="0"/>
          <c:showSerName val="0"/>
          <c:showPercent val="0"/>
          <c:showBubbleSize val="0"/>
        </c:dLbls>
        <c:axId val="401176960"/>
        <c:axId val="401175040"/>
      </c:scatterChart>
      <c:valAx>
        <c:axId val="401176960"/>
        <c:scaling>
          <c:orientation val="minMax"/>
          <c:min val="2012"/>
        </c:scaling>
        <c:delete val="0"/>
        <c:axPos val="b"/>
        <c:title>
          <c:tx>
            <c:rich>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Year</a:t>
                </a:r>
              </a:p>
            </c:rich>
          </c:tx>
          <c:layout>
            <c:manualLayout>
              <c:xMode val="edge"/>
              <c:yMode val="edge"/>
              <c:x val="0.5259363517060367"/>
              <c:y val="0.9406752558479532"/>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401175040"/>
        <c:crosses val="autoZero"/>
        <c:crossBetween val="midCat"/>
      </c:valAx>
      <c:valAx>
        <c:axId val="401175040"/>
        <c:scaling>
          <c:orientation val="minMax"/>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Model Size</a:t>
                </a:r>
              </a:p>
              <a:p>
                <a:pPr>
                  <a:defRPr/>
                </a:pPr>
                <a:r>
                  <a:rPr lang="en-US"/>
                  <a:t>(Billions of Parameters)</a:t>
                </a:r>
              </a:p>
            </c:rich>
          </c:tx>
          <c:layout>
            <c:manualLayout>
              <c:xMode val="edge"/>
              <c:yMode val="edge"/>
              <c:x val="2.7777777777777779E-3"/>
              <c:y val="0.24039239132937329"/>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401176960"/>
        <c:crosses val="autoZero"/>
        <c:crossBetween val="midCat"/>
        <c:majorUnit val="2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8630409883483"/>
          <c:y val="3.2195288277787032E-2"/>
          <c:w val="0.815167428521411"/>
          <c:h val="0.84553559959083668"/>
        </c:manualLayout>
      </c:layout>
      <c:scatterChart>
        <c:scatterStyle val="lineMarker"/>
        <c:varyColors val="0"/>
        <c:ser>
          <c:idx val="0"/>
          <c:order val="0"/>
          <c:tx>
            <c:strRef>
              <c:f>'Fig1'!$AA$5</c:f>
              <c:strCache>
                <c:ptCount val="1"/>
                <c:pt idx="0">
                  <c:v>General</c:v>
                </c:pt>
              </c:strCache>
            </c:strRef>
          </c:tx>
          <c:spPr>
            <a:ln w="38100" cap="rnd">
              <a:noFill/>
              <a:round/>
            </a:ln>
            <a:effectLst/>
          </c:spPr>
          <c:marker>
            <c:symbol val="circle"/>
            <c:size val="10"/>
            <c:spPr>
              <a:solidFill>
                <a:schemeClr val="accent1"/>
              </a:solidFill>
              <a:ln w="9525">
                <a:solidFill>
                  <a:schemeClr val="accent1"/>
                </a:solidFill>
              </a:ln>
              <a:effectLst/>
            </c:spPr>
          </c:marker>
          <c:xVal>
            <c:numRef>
              <c:f>'Fig1'!$Z$6:$Z$25</c:f>
              <c:numCache>
                <c:formatCode>General</c:formatCode>
                <c:ptCount val="20"/>
                <c:pt idx="0">
                  <c:v>2012</c:v>
                </c:pt>
                <c:pt idx="1">
                  <c:v>2014</c:v>
                </c:pt>
                <c:pt idx="2">
                  <c:v>2015</c:v>
                </c:pt>
                <c:pt idx="3">
                  <c:v>2016</c:v>
                </c:pt>
                <c:pt idx="4">
                  <c:v>2018</c:v>
                </c:pt>
                <c:pt idx="5">
                  <c:v>2019</c:v>
                </c:pt>
                <c:pt idx="6">
                  <c:v>2020</c:v>
                </c:pt>
                <c:pt idx="7">
                  <c:v>2022</c:v>
                </c:pt>
                <c:pt idx="8">
                  <c:v>2022</c:v>
                </c:pt>
                <c:pt idx="9">
                  <c:v>2023</c:v>
                </c:pt>
                <c:pt idx="10">
                  <c:v>2023</c:v>
                </c:pt>
                <c:pt idx="11">
                  <c:v>2023</c:v>
                </c:pt>
                <c:pt idx="12">
                  <c:v>2024</c:v>
                </c:pt>
                <c:pt idx="13">
                  <c:v>2024</c:v>
                </c:pt>
                <c:pt idx="14">
                  <c:v>2024</c:v>
                </c:pt>
                <c:pt idx="15">
                  <c:v>2024</c:v>
                </c:pt>
                <c:pt idx="16">
                  <c:v>2025</c:v>
                </c:pt>
                <c:pt idx="17">
                  <c:v>2025</c:v>
                </c:pt>
                <c:pt idx="18">
                  <c:v>2025</c:v>
                </c:pt>
                <c:pt idx="19">
                  <c:v>2025</c:v>
                </c:pt>
              </c:numCache>
            </c:numRef>
          </c:xVal>
          <c:yVal>
            <c:numRef>
              <c:f>'Fig1'!$AA$6:$AA$25</c:f>
              <c:numCache>
                <c:formatCode>General</c:formatCode>
                <c:ptCount val="20"/>
                <c:pt idx="0">
                  <c:v>0.06</c:v>
                </c:pt>
                <c:pt idx="1">
                  <c:v>0.14399999999999999</c:v>
                </c:pt>
                <c:pt idx="2">
                  <c:v>4.4999999999999998E-2</c:v>
                </c:pt>
                <c:pt idx="3">
                  <c:v>5.0999999999999997E-2</c:v>
                </c:pt>
                <c:pt idx="4">
                  <c:v>1</c:v>
                </c:pt>
                <c:pt idx="5">
                  <c:v>0.35499999999999998</c:v>
                </c:pt>
                <c:pt idx="6">
                  <c:v>8.5999999999999993E-2</c:v>
                </c:pt>
                <c:pt idx="7">
                  <c:v>6.7</c:v>
                </c:pt>
                <c:pt idx="8">
                  <c:v>176</c:v>
                </c:pt>
                <c:pt idx="10">
                  <c:v>7</c:v>
                </c:pt>
                <c:pt idx="11">
                  <c:v>70</c:v>
                </c:pt>
                <c:pt idx="14">
                  <c:v>2.7</c:v>
                </c:pt>
                <c:pt idx="15">
                  <c:v>405</c:v>
                </c:pt>
                <c:pt idx="19">
                  <c:v>671</c:v>
                </c:pt>
              </c:numCache>
            </c:numRef>
          </c:yVal>
          <c:smooth val="0"/>
          <c:extLst>
            <c:ext xmlns:c16="http://schemas.microsoft.com/office/drawing/2014/chart" uri="{C3380CC4-5D6E-409C-BE32-E72D297353CC}">
              <c16:uniqueId val="{00000000-FBD1-4C84-8353-8F1E045148EA}"/>
            </c:ext>
          </c:extLst>
        </c:ser>
        <c:ser>
          <c:idx val="1"/>
          <c:order val="1"/>
          <c:tx>
            <c:strRef>
              <c:f>'Fig1'!$AB$5</c:f>
              <c:strCache>
                <c:ptCount val="1"/>
                <c:pt idx="0">
                  <c:v>MoE</c:v>
                </c:pt>
              </c:strCache>
            </c:strRef>
          </c:tx>
          <c:spPr>
            <a:ln w="25400" cap="rnd">
              <a:noFill/>
              <a:round/>
            </a:ln>
            <a:effectLst/>
          </c:spPr>
          <c:marker>
            <c:symbol val="circle"/>
            <c:size val="10"/>
            <c:spPr>
              <a:solidFill>
                <a:schemeClr val="accent2"/>
              </a:solidFill>
              <a:ln w="9525">
                <a:solidFill>
                  <a:schemeClr val="accent2"/>
                </a:solidFill>
              </a:ln>
              <a:effectLst/>
            </c:spPr>
          </c:marker>
          <c:xVal>
            <c:numRef>
              <c:f>'Fig1'!$Z$6:$Z$25</c:f>
              <c:numCache>
                <c:formatCode>General</c:formatCode>
                <c:ptCount val="20"/>
                <c:pt idx="0">
                  <c:v>2012</c:v>
                </c:pt>
                <c:pt idx="1">
                  <c:v>2014</c:v>
                </c:pt>
                <c:pt idx="2">
                  <c:v>2015</c:v>
                </c:pt>
                <c:pt idx="3">
                  <c:v>2016</c:v>
                </c:pt>
                <c:pt idx="4">
                  <c:v>2018</c:v>
                </c:pt>
                <c:pt idx="5">
                  <c:v>2019</c:v>
                </c:pt>
                <c:pt idx="6">
                  <c:v>2020</c:v>
                </c:pt>
                <c:pt idx="7">
                  <c:v>2022</c:v>
                </c:pt>
                <c:pt idx="8">
                  <c:v>2022</c:v>
                </c:pt>
                <c:pt idx="9">
                  <c:v>2023</c:v>
                </c:pt>
                <c:pt idx="10">
                  <c:v>2023</c:v>
                </c:pt>
                <c:pt idx="11">
                  <c:v>2023</c:v>
                </c:pt>
                <c:pt idx="12">
                  <c:v>2024</c:v>
                </c:pt>
                <c:pt idx="13">
                  <c:v>2024</c:v>
                </c:pt>
                <c:pt idx="14">
                  <c:v>2024</c:v>
                </c:pt>
                <c:pt idx="15">
                  <c:v>2024</c:v>
                </c:pt>
                <c:pt idx="16">
                  <c:v>2025</c:v>
                </c:pt>
                <c:pt idx="17">
                  <c:v>2025</c:v>
                </c:pt>
                <c:pt idx="18">
                  <c:v>2025</c:v>
                </c:pt>
                <c:pt idx="19">
                  <c:v>2025</c:v>
                </c:pt>
              </c:numCache>
            </c:numRef>
          </c:xVal>
          <c:yVal>
            <c:numRef>
              <c:f>'Fig1'!$AB$6:$AB$25</c:f>
              <c:numCache>
                <c:formatCode>General</c:formatCode>
                <c:ptCount val="20"/>
                <c:pt idx="9">
                  <c:v>46.7</c:v>
                </c:pt>
                <c:pt idx="12">
                  <c:v>236</c:v>
                </c:pt>
                <c:pt idx="13">
                  <c:v>314</c:v>
                </c:pt>
              </c:numCache>
            </c:numRef>
          </c:yVal>
          <c:smooth val="0"/>
          <c:extLst>
            <c:ext xmlns:c16="http://schemas.microsoft.com/office/drawing/2014/chart" uri="{C3380CC4-5D6E-409C-BE32-E72D297353CC}">
              <c16:uniqueId val="{00000001-FBD1-4C84-8353-8F1E045148EA}"/>
            </c:ext>
          </c:extLst>
        </c:ser>
        <c:ser>
          <c:idx val="2"/>
          <c:order val="2"/>
          <c:tx>
            <c:strRef>
              <c:f>'Fig1'!$AC$5</c:f>
              <c:strCache>
                <c:ptCount val="1"/>
                <c:pt idx="0">
                  <c:v>FPGA Trend</c:v>
                </c:pt>
              </c:strCache>
            </c:strRef>
          </c:tx>
          <c:spPr>
            <a:ln w="25400" cap="rnd">
              <a:solidFill>
                <a:schemeClr val="accent1"/>
              </a:solidFill>
              <a:prstDash val="sysDash"/>
              <a:round/>
            </a:ln>
            <a:effectLst/>
          </c:spPr>
          <c:marker>
            <c:symbol val="none"/>
          </c:marker>
          <c:xVal>
            <c:numRef>
              <c:f>'Fig1'!$Z$6:$Z$25</c:f>
              <c:numCache>
                <c:formatCode>General</c:formatCode>
                <c:ptCount val="20"/>
                <c:pt idx="0">
                  <c:v>2012</c:v>
                </c:pt>
                <c:pt idx="1">
                  <c:v>2014</c:v>
                </c:pt>
                <c:pt idx="2">
                  <c:v>2015</c:v>
                </c:pt>
                <c:pt idx="3">
                  <c:v>2016</c:v>
                </c:pt>
                <c:pt idx="4">
                  <c:v>2018</c:v>
                </c:pt>
                <c:pt idx="5">
                  <c:v>2019</c:v>
                </c:pt>
                <c:pt idx="6">
                  <c:v>2020</c:v>
                </c:pt>
                <c:pt idx="7">
                  <c:v>2022</c:v>
                </c:pt>
                <c:pt idx="8">
                  <c:v>2022</c:v>
                </c:pt>
                <c:pt idx="9">
                  <c:v>2023</c:v>
                </c:pt>
                <c:pt idx="10">
                  <c:v>2023</c:v>
                </c:pt>
                <c:pt idx="11">
                  <c:v>2023</c:v>
                </c:pt>
                <c:pt idx="12">
                  <c:v>2024</c:v>
                </c:pt>
                <c:pt idx="13">
                  <c:v>2024</c:v>
                </c:pt>
                <c:pt idx="14">
                  <c:v>2024</c:v>
                </c:pt>
                <c:pt idx="15">
                  <c:v>2024</c:v>
                </c:pt>
                <c:pt idx="16">
                  <c:v>2025</c:v>
                </c:pt>
                <c:pt idx="17">
                  <c:v>2025</c:v>
                </c:pt>
                <c:pt idx="18">
                  <c:v>2025</c:v>
                </c:pt>
                <c:pt idx="19">
                  <c:v>2025</c:v>
                </c:pt>
              </c:numCache>
            </c:numRef>
          </c:xVal>
          <c:yVal>
            <c:numRef>
              <c:f>'Fig1'!$AC$6:$AC$25</c:f>
              <c:numCache>
                <c:formatCode>General</c:formatCode>
                <c:ptCount val="20"/>
                <c:pt idx="0">
                  <c:v>2.9000000000000001E-2</c:v>
                </c:pt>
                <c:pt idx="1">
                  <c:v>6.6122899999999998E-2</c:v>
                </c:pt>
                <c:pt idx="2">
                  <c:v>9.9845579000000004E-2</c:v>
                </c:pt>
                <c:pt idx="3">
                  <c:v>0.15076682429000002</c:v>
                </c:pt>
                <c:pt idx="4">
                  <c:v>0.34376343606362902</c:v>
                </c:pt>
                <c:pt idx="5">
                  <c:v>0.5190827884560798</c:v>
                </c:pt>
                <c:pt idx="6">
                  <c:v>0.78381501056868053</c:v>
                </c:pt>
                <c:pt idx="7">
                  <c:v>1.7871766055976483</c:v>
                </c:pt>
                <c:pt idx="8">
                  <c:v>1.7871766055976483</c:v>
                </c:pt>
                <c:pt idx="9">
                  <c:v>2.698636674452449</c:v>
                </c:pt>
                <c:pt idx="10">
                  <c:v>2.698636674452449</c:v>
                </c:pt>
                <c:pt idx="11">
                  <c:v>2.698636674452449</c:v>
                </c:pt>
                <c:pt idx="12">
                  <c:v>4.0749413784231976</c:v>
                </c:pt>
                <c:pt idx="13">
                  <c:v>4.0749413784231976</c:v>
                </c:pt>
                <c:pt idx="14">
                  <c:v>4.0749413784231976</c:v>
                </c:pt>
                <c:pt idx="15">
                  <c:v>4.0749413784231976</c:v>
                </c:pt>
                <c:pt idx="16">
                  <c:v>6.1531614814190299</c:v>
                </c:pt>
                <c:pt idx="17">
                  <c:v>6.1531614814190299</c:v>
                </c:pt>
                <c:pt idx="18">
                  <c:v>6.1531614814190299</c:v>
                </c:pt>
                <c:pt idx="19">
                  <c:v>6.1531614814190299</c:v>
                </c:pt>
              </c:numCache>
            </c:numRef>
          </c:yVal>
          <c:smooth val="0"/>
          <c:extLst>
            <c:ext xmlns:c16="http://schemas.microsoft.com/office/drawing/2014/chart" uri="{C3380CC4-5D6E-409C-BE32-E72D297353CC}">
              <c16:uniqueId val="{00000002-FBD1-4C84-8353-8F1E045148EA}"/>
            </c:ext>
          </c:extLst>
        </c:ser>
        <c:ser>
          <c:idx val="3"/>
          <c:order val="3"/>
          <c:tx>
            <c:strRef>
              <c:f>'Fig1'!$AD$5</c:f>
              <c:strCache>
                <c:ptCount val="1"/>
                <c:pt idx="0">
                  <c:v>FPGA (+HiLFS) Trend</c:v>
                </c:pt>
              </c:strCache>
            </c:strRef>
          </c:tx>
          <c:spPr>
            <a:ln w="25400" cap="rnd">
              <a:solidFill>
                <a:schemeClr val="accent6"/>
              </a:solidFill>
              <a:prstDash val="sysDash"/>
              <a:round/>
            </a:ln>
            <a:effectLst/>
          </c:spPr>
          <c:marker>
            <c:symbol val="circle"/>
            <c:size val="5"/>
            <c:spPr>
              <a:noFill/>
              <a:ln w="9525">
                <a:noFill/>
              </a:ln>
              <a:effectLst/>
            </c:spPr>
          </c:marker>
          <c:xVal>
            <c:numRef>
              <c:f>'Fig1'!$Z$6:$Z$25</c:f>
              <c:numCache>
                <c:formatCode>General</c:formatCode>
                <c:ptCount val="20"/>
                <c:pt idx="0">
                  <c:v>2012</c:v>
                </c:pt>
                <c:pt idx="1">
                  <c:v>2014</c:v>
                </c:pt>
                <c:pt idx="2">
                  <c:v>2015</c:v>
                </c:pt>
                <c:pt idx="3">
                  <c:v>2016</c:v>
                </c:pt>
                <c:pt idx="4">
                  <c:v>2018</c:v>
                </c:pt>
                <c:pt idx="5">
                  <c:v>2019</c:v>
                </c:pt>
                <c:pt idx="6">
                  <c:v>2020</c:v>
                </c:pt>
                <c:pt idx="7">
                  <c:v>2022</c:v>
                </c:pt>
                <c:pt idx="8">
                  <c:v>2022</c:v>
                </c:pt>
                <c:pt idx="9">
                  <c:v>2023</c:v>
                </c:pt>
                <c:pt idx="10">
                  <c:v>2023</c:v>
                </c:pt>
                <c:pt idx="11">
                  <c:v>2023</c:v>
                </c:pt>
                <c:pt idx="12">
                  <c:v>2024</c:v>
                </c:pt>
                <c:pt idx="13">
                  <c:v>2024</c:v>
                </c:pt>
                <c:pt idx="14">
                  <c:v>2024</c:v>
                </c:pt>
                <c:pt idx="15">
                  <c:v>2024</c:v>
                </c:pt>
                <c:pt idx="16">
                  <c:v>2025</c:v>
                </c:pt>
                <c:pt idx="17">
                  <c:v>2025</c:v>
                </c:pt>
                <c:pt idx="18">
                  <c:v>2025</c:v>
                </c:pt>
                <c:pt idx="19">
                  <c:v>2025</c:v>
                </c:pt>
              </c:numCache>
            </c:numRef>
          </c:xVal>
          <c:yVal>
            <c:numRef>
              <c:f>'Fig1'!$AD$6:$AD$25</c:f>
              <c:numCache>
                <c:formatCode>General</c:formatCode>
                <c:ptCount val="20"/>
                <c:pt idx="0">
                  <c:v>1.0999999999999999E-2</c:v>
                </c:pt>
                <c:pt idx="1">
                  <c:v>5.3823999999999997E-2</c:v>
                </c:pt>
                <c:pt idx="2">
                  <c:v>0.12487167999999998</c:v>
                </c:pt>
                <c:pt idx="3">
                  <c:v>0.28970229759999994</c:v>
                </c:pt>
                <c:pt idx="4">
                  <c:v>1.5592936466022398</c:v>
                </c:pt>
                <c:pt idx="5">
                  <c:v>3.6175612601171956</c:v>
                </c:pt>
                <c:pt idx="6">
                  <c:v>8.3927421234718942</c:v>
                </c:pt>
                <c:pt idx="7">
                  <c:v>45.17309520537512</c:v>
                </c:pt>
                <c:pt idx="8">
                  <c:v>45.17309520537512</c:v>
                </c:pt>
                <c:pt idx="9">
                  <c:v>59.464313051483501</c:v>
                </c:pt>
                <c:pt idx="10">
                  <c:v>59.464313051483501</c:v>
                </c:pt>
                <c:pt idx="11">
                  <c:v>59.464313051483501</c:v>
                </c:pt>
                <c:pt idx="12">
                  <c:v>273.13966763341102</c:v>
                </c:pt>
                <c:pt idx="13">
                  <c:v>273.13966763341102</c:v>
                </c:pt>
                <c:pt idx="14">
                  <c:v>273.13966763341102</c:v>
                </c:pt>
                <c:pt idx="15">
                  <c:v>273.13966763341102</c:v>
                </c:pt>
                <c:pt idx="16">
                  <c:v>660</c:v>
                </c:pt>
                <c:pt idx="17">
                  <c:v>660</c:v>
                </c:pt>
                <c:pt idx="18">
                  <c:v>660</c:v>
                </c:pt>
                <c:pt idx="19">
                  <c:v>660</c:v>
                </c:pt>
              </c:numCache>
            </c:numRef>
          </c:yVal>
          <c:smooth val="0"/>
          <c:extLst>
            <c:ext xmlns:c16="http://schemas.microsoft.com/office/drawing/2014/chart" uri="{C3380CC4-5D6E-409C-BE32-E72D297353CC}">
              <c16:uniqueId val="{00000003-FBD1-4C84-8353-8F1E045148EA}"/>
            </c:ext>
          </c:extLst>
        </c:ser>
        <c:ser>
          <c:idx val="5"/>
          <c:order val="4"/>
          <c:tx>
            <c:strRef>
              <c:f>'Fig1'!$AE$5</c:f>
              <c:strCache>
                <c:ptCount val="1"/>
                <c:pt idx="0">
                  <c:v>GPU Trend</c:v>
                </c:pt>
              </c:strCache>
            </c:strRef>
          </c:tx>
          <c:spPr>
            <a:ln w="25400" cap="rnd">
              <a:solidFill>
                <a:srgbClr val="FF0000"/>
              </a:solidFill>
              <a:prstDash val="sysDash"/>
              <a:round/>
            </a:ln>
            <a:effectLst/>
          </c:spPr>
          <c:marker>
            <c:symbol val="none"/>
          </c:marker>
          <c:xVal>
            <c:numRef>
              <c:f>'Fig1'!$Z$6:$Z$25</c:f>
              <c:numCache>
                <c:formatCode>General</c:formatCode>
                <c:ptCount val="20"/>
                <c:pt idx="0">
                  <c:v>2012</c:v>
                </c:pt>
                <c:pt idx="1">
                  <c:v>2014</c:v>
                </c:pt>
                <c:pt idx="2">
                  <c:v>2015</c:v>
                </c:pt>
                <c:pt idx="3">
                  <c:v>2016</c:v>
                </c:pt>
                <c:pt idx="4">
                  <c:v>2018</c:v>
                </c:pt>
                <c:pt idx="5">
                  <c:v>2019</c:v>
                </c:pt>
                <c:pt idx="6">
                  <c:v>2020</c:v>
                </c:pt>
                <c:pt idx="7">
                  <c:v>2022</c:v>
                </c:pt>
                <c:pt idx="8">
                  <c:v>2022</c:v>
                </c:pt>
                <c:pt idx="9">
                  <c:v>2023</c:v>
                </c:pt>
                <c:pt idx="10">
                  <c:v>2023</c:v>
                </c:pt>
                <c:pt idx="11">
                  <c:v>2023</c:v>
                </c:pt>
                <c:pt idx="12">
                  <c:v>2024</c:v>
                </c:pt>
                <c:pt idx="13">
                  <c:v>2024</c:v>
                </c:pt>
                <c:pt idx="14">
                  <c:v>2024</c:v>
                </c:pt>
                <c:pt idx="15">
                  <c:v>2024</c:v>
                </c:pt>
                <c:pt idx="16">
                  <c:v>2025</c:v>
                </c:pt>
                <c:pt idx="17">
                  <c:v>2025</c:v>
                </c:pt>
                <c:pt idx="18">
                  <c:v>2025</c:v>
                </c:pt>
                <c:pt idx="19">
                  <c:v>2025</c:v>
                </c:pt>
              </c:numCache>
            </c:numRef>
          </c:xVal>
          <c:yVal>
            <c:numRef>
              <c:f>'Fig1'!$AE$6:$AE$25</c:f>
              <c:numCache>
                <c:formatCode>General</c:formatCode>
                <c:ptCount val="20"/>
                <c:pt idx="0">
                  <c:v>0.11</c:v>
                </c:pt>
                <c:pt idx="1">
                  <c:v>0.420094786</c:v>
                </c:pt>
                <c:pt idx="2">
                  <c:v>0.82096490799999999</c:v>
                </c:pt>
                <c:pt idx="3">
                  <c:v>1.604360263</c:v>
                </c:pt>
                <c:pt idx="4">
                  <c:v>6.1271216409999996</c:v>
                </c:pt>
                <c:pt idx="5">
                  <c:v>11.97384978</c:v>
                </c:pt>
                <c:pt idx="6">
                  <c:v>23.39974411</c:v>
                </c:pt>
                <c:pt idx="7">
                  <c:v>89.364640769999994</c:v>
                </c:pt>
                <c:pt idx="8">
                  <c:v>89.364640769999994</c:v>
                </c:pt>
                <c:pt idx="9">
                  <c:v>174.63971609999999</c:v>
                </c:pt>
                <c:pt idx="10">
                  <c:v>174.63971609999999</c:v>
                </c:pt>
                <c:pt idx="11">
                  <c:v>174.63971609999999</c:v>
                </c:pt>
                <c:pt idx="12">
                  <c:v>341.28745090000001</c:v>
                </c:pt>
                <c:pt idx="13">
                  <c:v>341.28745090000001</c:v>
                </c:pt>
                <c:pt idx="14">
                  <c:v>341.28745090000001</c:v>
                </c:pt>
                <c:pt idx="15">
                  <c:v>341.28745090000001</c:v>
                </c:pt>
                <c:pt idx="16">
                  <c:v>666.95667370000001</c:v>
                </c:pt>
                <c:pt idx="17">
                  <c:v>666.95667370000001</c:v>
                </c:pt>
                <c:pt idx="18">
                  <c:v>666.95667370000001</c:v>
                </c:pt>
                <c:pt idx="19">
                  <c:v>666.95667370000001</c:v>
                </c:pt>
              </c:numCache>
            </c:numRef>
          </c:yVal>
          <c:smooth val="0"/>
          <c:extLst>
            <c:ext xmlns:c16="http://schemas.microsoft.com/office/drawing/2014/chart" uri="{C3380CC4-5D6E-409C-BE32-E72D297353CC}">
              <c16:uniqueId val="{00000004-FBD1-4C84-8353-8F1E045148EA}"/>
            </c:ext>
          </c:extLst>
        </c:ser>
        <c:dLbls>
          <c:showLegendKey val="0"/>
          <c:showVal val="0"/>
          <c:showCatName val="0"/>
          <c:showSerName val="0"/>
          <c:showPercent val="0"/>
          <c:showBubbleSize val="0"/>
        </c:dLbls>
        <c:axId val="1145367568"/>
        <c:axId val="1145366608"/>
      </c:scatterChart>
      <c:valAx>
        <c:axId val="1145367568"/>
        <c:scaling>
          <c:orientation val="minMax"/>
          <c:min val="2012"/>
        </c:scaling>
        <c:delete val="0"/>
        <c:axPos val="b"/>
        <c:title>
          <c:tx>
            <c:rich>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Year</a:t>
                </a:r>
              </a:p>
            </c:rich>
          </c:tx>
          <c:layout>
            <c:manualLayout>
              <c:xMode val="edge"/>
              <c:yMode val="edge"/>
              <c:x val="0.52601377283617279"/>
              <c:y val="0.94165156092648528"/>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145366608"/>
        <c:crosses val="autoZero"/>
        <c:crossBetween val="midCat"/>
      </c:valAx>
      <c:valAx>
        <c:axId val="1145366608"/>
        <c:scaling>
          <c:orientation val="minMax"/>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Model</a:t>
                </a:r>
                <a:r>
                  <a:rPr lang="en-US" baseline="0"/>
                  <a:t> Size</a:t>
                </a:r>
              </a:p>
              <a:p>
                <a:pPr>
                  <a:defRPr/>
                </a:pPr>
                <a:r>
                  <a:rPr lang="en-US" baseline="0"/>
                  <a:t>(Billions of Parameters)</a:t>
                </a:r>
              </a:p>
            </c:rich>
          </c:tx>
          <c:layout>
            <c:manualLayout>
              <c:xMode val="edge"/>
              <c:yMode val="edge"/>
              <c:x val="1.3930347822138196E-3"/>
              <c:y val="0.27110608908025469"/>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145367568"/>
        <c:crosses val="autoZero"/>
        <c:crossBetween val="midCat"/>
        <c:majorUnit val="200"/>
      </c:valAx>
      <c:spPr>
        <a:noFill/>
        <a:ln>
          <a:noFill/>
        </a:ln>
        <a:effectLst/>
      </c:spPr>
    </c:plotArea>
    <c:legend>
      <c:legendPos val="t"/>
      <c:legendEntry>
        <c:idx val="0"/>
        <c:delete val="1"/>
      </c:legendEntry>
      <c:legendEntry>
        <c:idx val="1"/>
        <c:delete val="1"/>
      </c:legendEntry>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65748031496062"/>
          <c:y val="3.6515352316157851E-2"/>
          <c:w val="0.81571751968503936"/>
          <c:h val="0.82480908533637243"/>
        </c:manualLayout>
      </c:layout>
      <c:scatterChart>
        <c:scatterStyle val="lineMarker"/>
        <c:varyColors val="0"/>
        <c:ser>
          <c:idx val="0"/>
          <c:order val="0"/>
          <c:spPr>
            <a:ln w="38100" cap="rnd">
              <a:noFill/>
              <a:round/>
            </a:ln>
            <a:effectLst/>
          </c:spPr>
          <c:marker>
            <c:symbol val="circle"/>
            <c:size val="10"/>
            <c:spPr>
              <a:solidFill>
                <a:schemeClr val="accent1">
                  <a:alpha val="10000"/>
                </a:schemeClr>
              </a:solidFill>
              <a:ln w="9525">
                <a:solidFill>
                  <a:schemeClr val="accent1">
                    <a:alpha val="10000"/>
                  </a:schemeClr>
                </a:solidFill>
              </a:ln>
              <a:effectLst/>
            </c:spPr>
          </c:marker>
          <c:dPt>
            <c:idx val="13"/>
            <c:marker>
              <c:symbol val="circle"/>
              <c:size val="10"/>
              <c:spPr>
                <a:solidFill>
                  <a:schemeClr val="accent1"/>
                </a:solidFill>
                <a:ln w="9525">
                  <a:solidFill>
                    <a:schemeClr val="accent1"/>
                  </a:solidFill>
                </a:ln>
                <a:effectLst/>
              </c:spPr>
            </c:marker>
            <c:bubble3D val="0"/>
            <c:extLst>
              <c:ext xmlns:c16="http://schemas.microsoft.com/office/drawing/2014/chart" uri="{C3380CC4-5D6E-409C-BE32-E72D297353CC}">
                <c16:uniqueId val="{00000001-FC75-4628-AF53-5B8793940D32}"/>
              </c:ext>
            </c:extLst>
          </c:dPt>
          <c:xVal>
            <c:numRef>
              <c:f>'Fig1'!$A$137:$A$150</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'Fig1'!$B$137:$B$150</c:f>
              <c:numCache>
                <c:formatCode>General</c:formatCode>
                <c:ptCount val="14"/>
                <c:pt idx="0">
                  <c:v>0.06</c:v>
                </c:pt>
                <c:pt idx="1">
                  <c:v>0.14399999999999999</c:v>
                </c:pt>
                <c:pt idx="2">
                  <c:v>4.4999999999999998E-2</c:v>
                </c:pt>
                <c:pt idx="3">
                  <c:v>5.0999999999999997E-2</c:v>
                </c:pt>
                <c:pt idx="4">
                  <c:v>1</c:v>
                </c:pt>
                <c:pt idx="5">
                  <c:v>0.35499999999999998</c:v>
                </c:pt>
                <c:pt idx="6">
                  <c:v>8.5999999999999993E-2</c:v>
                </c:pt>
                <c:pt idx="7">
                  <c:v>6.7</c:v>
                </c:pt>
                <c:pt idx="8">
                  <c:v>176</c:v>
                </c:pt>
                <c:pt idx="9">
                  <c:v>7</c:v>
                </c:pt>
                <c:pt idx="10">
                  <c:v>70</c:v>
                </c:pt>
                <c:pt idx="11">
                  <c:v>2.7</c:v>
                </c:pt>
                <c:pt idx="12">
                  <c:v>405</c:v>
                </c:pt>
                <c:pt idx="13">
                  <c:v>671</c:v>
                </c:pt>
              </c:numCache>
            </c:numRef>
          </c:yVal>
          <c:smooth val="0"/>
          <c:extLst>
            <c:ext xmlns:c16="http://schemas.microsoft.com/office/drawing/2014/chart" uri="{C3380CC4-5D6E-409C-BE32-E72D297353CC}">
              <c16:uniqueId val="{00000000-FC75-4628-AF53-5B8793940D32}"/>
            </c:ext>
          </c:extLst>
        </c:ser>
        <c:dLbls>
          <c:showLegendKey val="0"/>
          <c:showVal val="0"/>
          <c:showCatName val="0"/>
          <c:showSerName val="0"/>
          <c:showPercent val="0"/>
          <c:showBubbleSize val="0"/>
        </c:dLbls>
        <c:axId val="401176960"/>
        <c:axId val="401175040"/>
      </c:scatterChart>
      <c:valAx>
        <c:axId val="401176960"/>
        <c:scaling>
          <c:orientation val="minMax"/>
          <c:min val="2012"/>
        </c:scaling>
        <c:delete val="0"/>
        <c:axPos val="b"/>
        <c:title>
          <c:tx>
            <c:rich>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Year</a:t>
                </a:r>
              </a:p>
            </c:rich>
          </c:tx>
          <c:layout>
            <c:manualLayout>
              <c:xMode val="edge"/>
              <c:yMode val="edge"/>
              <c:x val="0.5259363517060367"/>
              <c:y val="0.9406752558479532"/>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401175040"/>
        <c:crosses val="autoZero"/>
        <c:crossBetween val="midCat"/>
      </c:valAx>
      <c:valAx>
        <c:axId val="401175040"/>
        <c:scaling>
          <c:orientation val="minMax"/>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Model Size</a:t>
                </a:r>
              </a:p>
              <a:p>
                <a:pPr>
                  <a:defRPr/>
                </a:pPr>
                <a:r>
                  <a:rPr lang="en-US"/>
                  <a:t>(Billions of Parameters)</a:t>
                </a:r>
              </a:p>
            </c:rich>
          </c:tx>
          <c:layout>
            <c:manualLayout>
              <c:xMode val="edge"/>
              <c:yMode val="edge"/>
              <c:x val="2.7777777777777779E-3"/>
              <c:y val="0.24039239132937329"/>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401176960"/>
        <c:crosses val="autoZero"/>
        <c:crossBetween val="midCat"/>
        <c:majorUnit val="2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106392967934026"/>
          <c:y val="3.5831189204797678E-2"/>
          <c:w val="0.82404476929088499"/>
          <c:h val="0.83518529293033772"/>
        </c:manualLayout>
      </c:layout>
      <c:scatterChart>
        <c:scatterStyle val="lineMarker"/>
        <c:varyColors val="0"/>
        <c:ser>
          <c:idx val="0"/>
          <c:order val="0"/>
          <c:tx>
            <c:strRef>
              <c:f>'Fig1'!$B$136</c:f>
              <c:strCache>
                <c:ptCount val="1"/>
              </c:strCache>
            </c:strRef>
          </c:tx>
          <c:spPr>
            <a:ln w="38100" cap="rnd">
              <a:noFill/>
              <a:round/>
            </a:ln>
            <a:effectLst/>
          </c:spPr>
          <c:marker>
            <c:symbol val="circle"/>
            <c:size val="10"/>
            <c:spPr>
              <a:solidFill>
                <a:schemeClr val="accent1"/>
              </a:solidFill>
              <a:ln w="9525">
                <a:solidFill>
                  <a:schemeClr val="accent1"/>
                </a:solidFill>
              </a:ln>
              <a:effectLst/>
            </c:spPr>
          </c:marker>
          <c:xVal>
            <c:numRef>
              <c:f>'Fig1'!$A$137:$A$150</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'Fig1'!$B$137:$B$150</c:f>
              <c:numCache>
                <c:formatCode>General</c:formatCode>
                <c:ptCount val="14"/>
                <c:pt idx="0">
                  <c:v>0.06</c:v>
                </c:pt>
                <c:pt idx="1">
                  <c:v>0.14399999999999999</c:v>
                </c:pt>
                <c:pt idx="2">
                  <c:v>4.4999999999999998E-2</c:v>
                </c:pt>
                <c:pt idx="3">
                  <c:v>5.0999999999999997E-2</c:v>
                </c:pt>
                <c:pt idx="4">
                  <c:v>1</c:v>
                </c:pt>
                <c:pt idx="5">
                  <c:v>0.35499999999999998</c:v>
                </c:pt>
                <c:pt idx="6">
                  <c:v>8.5999999999999993E-2</c:v>
                </c:pt>
                <c:pt idx="7">
                  <c:v>6.7</c:v>
                </c:pt>
                <c:pt idx="8">
                  <c:v>176</c:v>
                </c:pt>
                <c:pt idx="9">
                  <c:v>7</c:v>
                </c:pt>
                <c:pt idx="10">
                  <c:v>70</c:v>
                </c:pt>
                <c:pt idx="11">
                  <c:v>2.7</c:v>
                </c:pt>
                <c:pt idx="12">
                  <c:v>405</c:v>
                </c:pt>
                <c:pt idx="13">
                  <c:v>671</c:v>
                </c:pt>
              </c:numCache>
            </c:numRef>
          </c:yVal>
          <c:smooth val="0"/>
          <c:extLst>
            <c:ext xmlns:c16="http://schemas.microsoft.com/office/drawing/2014/chart" uri="{C3380CC4-5D6E-409C-BE32-E72D297353CC}">
              <c16:uniqueId val="{00000000-19DD-4A3E-AE9A-5525DE2F2A38}"/>
            </c:ext>
          </c:extLst>
        </c:ser>
        <c:ser>
          <c:idx val="1"/>
          <c:order val="1"/>
          <c:tx>
            <c:strRef>
              <c:f>'Fig1'!$D$136</c:f>
              <c:strCache>
                <c:ptCount val="1"/>
                <c:pt idx="0">
                  <c:v>FPGA Trend</c:v>
                </c:pt>
              </c:strCache>
            </c:strRef>
          </c:tx>
          <c:spPr>
            <a:ln w="25400" cap="rnd">
              <a:solidFill>
                <a:schemeClr val="accent1"/>
              </a:solidFill>
              <a:prstDash val="sysDash"/>
              <a:round/>
            </a:ln>
            <a:effectLst/>
          </c:spPr>
          <c:marker>
            <c:symbol val="none"/>
          </c:marker>
          <c:xVal>
            <c:numRef>
              <c:f>'Fig1'!$A$137:$A$150</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'Fig1'!$D$137:$D$150</c:f>
              <c:numCache>
                <c:formatCode>General</c:formatCode>
                <c:ptCount val="14"/>
                <c:pt idx="0">
                  <c:v>2.9059999999999999E-2</c:v>
                </c:pt>
                <c:pt idx="1">
                  <c:v>6.6145665551399987E-2</c:v>
                </c:pt>
                <c:pt idx="2">
                  <c:v>9.979396561739716E-2</c:v>
                </c:pt>
                <c:pt idx="3">
                  <c:v>0.15055915592696709</c:v>
                </c:pt>
                <c:pt idx="4">
                  <c:v>0.34269909062788184</c:v>
                </c:pt>
                <c:pt idx="5">
                  <c:v>0.51703011803028531</c:v>
                </c:pt>
                <c:pt idx="6">
                  <c:v>0.7800433390722914</c:v>
                </c:pt>
                <c:pt idx="7">
                  <c:v>1.7755156855427765</c:v>
                </c:pt>
                <c:pt idx="8">
                  <c:v>1.7755156855427765</c:v>
                </c:pt>
                <c:pt idx="9">
                  <c:v>2.6787205147783868</c:v>
                </c:pt>
                <c:pt idx="10">
                  <c:v>2.6787205147783868</c:v>
                </c:pt>
                <c:pt idx="11">
                  <c:v>4.0413856406461521</c:v>
                </c:pt>
                <c:pt idx="12">
                  <c:v>4.0413856406461521</c:v>
                </c:pt>
                <c:pt idx="13">
                  <c:v>6.0972385160428484</c:v>
                </c:pt>
              </c:numCache>
            </c:numRef>
          </c:yVal>
          <c:smooth val="0"/>
          <c:extLst>
            <c:ext xmlns:c16="http://schemas.microsoft.com/office/drawing/2014/chart" uri="{C3380CC4-5D6E-409C-BE32-E72D297353CC}">
              <c16:uniqueId val="{00000001-19DD-4A3E-AE9A-5525DE2F2A38}"/>
            </c:ext>
          </c:extLst>
        </c:ser>
        <c:ser>
          <c:idx val="2"/>
          <c:order val="2"/>
          <c:tx>
            <c:strRef>
              <c:f>'Fig1'!$E$136</c:f>
              <c:strCache>
                <c:ptCount val="1"/>
                <c:pt idx="0">
                  <c:v>Model / GPU Trend</c:v>
                </c:pt>
              </c:strCache>
            </c:strRef>
          </c:tx>
          <c:spPr>
            <a:ln w="25400" cap="rnd">
              <a:solidFill>
                <a:schemeClr val="accent2"/>
              </a:solidFill>
              <a:prstDash val="sysDash"/>
              <a:round/>
            </a:ln>
            <a:effectLst/>
          </c:spPr>
          <c:marker>
            <c:symbol val="none"/>
          </c:marker>
          <c:xVal>
            <c:numRef>
              <c:f>'Fig1'!$A$137:$A$150</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'Fig1'!$E$137:$E$150</c:f>
              <c:numCache>
                <c:formatCode>General</c:formatCode>
                <c:ptCount val="14"/>
                <c:pt idx="0">
                  <c:v>0.11</c:v>
                </c:pt>
                <c:pt idx="1">
                  <c:v>0.420094786</c:v>
                </c:pt>
                <c:pt idx="2">
                  <c:v>0.82096490799999999</c:v>
                </c:pt>
                <c:pt idx="3">
                  <c:v>1.604360263</c:v>
                </c:pt>
                <c:pt idx="4">
                  <c:v>6.1271216409999996</c:v>
                </c:pt>
                <c:pt idx="5">
                  <c:v>11.97384978</c:v>
                </c:pt>
                <c:pt idx="6">
                  <c:v>23.39974411</c:v>
                </c:pt>
                <c:pt idx="7">
                  <c:v>89.364640769999994</c:v>
                </c:pt>
                <c:pt idx="8">
                  <c:v>89.364640769999994</c:v>
                </c:pt>
                <c:pt idx="9">
                  <c:v>174.63971609999999</c:v>
                </c:pt>
                <c:pt idx="10">
                  <c:v>174.63971609999999</c:v>
                </c:pt>
                <c:pt idx="11">
                  <c:v>341.28745090000001</c:v>
                </c:pt>
                <c:pt idx="12">
                  <c:v>341.28745090000001</c:v>
                </c:pt>
                <c:pt idx="13">
                  <c:v>666.95667370000001</c:v>
                </c:pt>
              </c:numCache>
            </c:numRef>
          </c:yVal>
          <c:smooth val="0"/>
          <c:extLst>
            <c:ext xmlns:c16="http://schemas.microsoft.com/office/drawing/2014/chart" uri="{C3380CC4-5D6E-409C-BE32-E72D297353CC}">
              <c16:uniqueId val="{00000002-19DD-4A3E-AE9A-5525DE2F2A38}"/>
            </c:ext>
          </c:extLst>
        </c:ser>
        <c:dLbls>
          <c:showLegendKey val="0"/>
          <c:showVal val="0"/>
          <c:showCatName val="0"/>
          <c:showSerName val="0"/>
          <c:showPercent val="0"/>
          <c:showBubbleSize val="0"/>
        </c:dLbls>
        <c:axId val="1998469040"/>
        <c:axId val="1998470960"/>
      </c:scatterChart>
      <c:valAx>
        <c:axId val="1998469040"/>
        <c:scaling>
          <c:orientation val="minMax"/>
          <c:min val="2012"/>
        </c:scaling>
        <c:delete val="0"/>
        <c:axPos val="b"/>
        <c:title>
          <c:tx>
            <c:rich>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998470960"/>
        <c:crosses val="autoZero"/>
        <c:crossBetween val="midCat"/>
      </c:valAx>
      <c:valAx>
        <c:axId val="1998470960"/>
        <c:scaling>
          <c:orientation val="minMax"/>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Model Size</a:t>
                </a:r>
              </a:p>
              <a:p>
                <a:pPr>
                  <a:defRPr/>
                </a:pPr>
                <a:r>
                  <a:rPr lang="en-US"/>
                  <a:t>(Billions of Parameters)</a:t>
                </a:r>
              </a:p>
            </c:rich>
          </c:tx>
          <c:layout>
            <c:manualLayout>
              <c:xMode val="edge"/>
              <c:yMode val="edge"/>
              <c:x val="2.4154587074956533E-3"/>
              <c:y val="0.27997236695987721"/>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998469040"/>
        <c:crosses val="autoZero"/>
        <c:crossBetween val="midCat"/>
        <c:majorUnit val="200"/>
      </c:valAx>
      <c:spPr>
        <a:noFill/>
        <a:ln>
          <a:noFill/>
        </a:ln>
        <a:effectLst/>
      </c:spPr>
    </c:plotArea>
    <c:legend>
      <c:legendPos val="t"/>
      <c:legendEntry>
        <c:idx val="0"/>
        <c:delete val="1"/>
      </c:legendEntry>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496506357823555"/>
          <c:y val="0.11641034205896207"/>
          <c:w val="0.73853314921508739"/>
          <c:h val="0.74457861073183274"/>
        </c:manualLayout>
      </c:layout>
      <c:scatterChart>
        <c:scatterStyle val="lineMarker"/>
        <c:varyColors val="0"/>
        <c:ser>
          <c:idx val="3"/>
          <c:order val="0"/>
          <c:tx>
            <c:strRef>
              <c:f>'Fig1'!$B$168</c:f>
              <c:strCache>
                <c:ptCount val="1"/>
              </c:strCache>
            </c:strRef>
          </c:tx>
          <c:spPr>
            <a:ln w="25400" cap="rnd">
              <a:noFill/>
              <a:round/>
            </a:ln>
            <a:effectLst/>
          </c:spPr>
          <c:marker>
            <c:symbol val="circle"/>
            <c:size val="10"/>
            <c:spPr>
              <a:solidFill>
                <a:schemeClr val="accent1"/>
              </a:solidFill>
              <a:ln w="9525">
                <a:solidFill>
                  <a:schemeClr val="accent1"/>
                </a:solidFill>
              </a:ln>
              <a:effectLst/>
            </c:spPr>
          </c:marker>
          <c:xVal>
            <c:numRef>
              <c:f>'Fig1'!$A$169:$A$182</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'Fig1'!$B$169:$B$182</c:f>
              <c:numCache>
                <c:formatCode>General</c:formatCode>
                <c:ptCount val="14"/>
                <c:pt idx="0">
                  <c:v>0.06</c:v>
                </c:pt>
                <c:pt idx="1">
                  <c:v>0.14399999999999999</c:v>
                </c:pt>
                <c:pt idx="2">
                  <c:v>4.4999999999999998E-2</c:v>
                </c:pt>
                <c:pt idx="3">
                  <c:v>5.0999999999999997E-2</c:v>
                </c:pt>
                <c:pt idx="4">
                  <c:v>1</c:v>
                </c:pt>
                <c:pt idx="5">
                  <c:v>0.35499999999999998</c:v>
                </c:pt>
                <c:pt idx="6">
                  <c:v>8.5999999999999993E-2</c:v>
                </c:pt>
                <c:pt idx="7">
                  <c:v>6.7</c:v>
                </c:pt>
                <c:pt idx="8">
                  <c:v>176</c:v>
                </c:pt>
                <c:pt idx="9">
                  <c:v>7</c:v>
                </c:pt>
                <c:pt idx="10">
                  <c:v>70</c:v>
                </c:pt>
                <c:pt idx="11">
                  <c:v>2.7</c:v>
                </c:pt>
                <c:pt idx="12">
                  <c:v>405</c:v>
                </c:pt>
                <c:pt idx="13">
                  <c:v>671</c:v>
                </c:pt>
              </c:numCache>
            </c:numRef>
          </c:yVal>
          <c:smooth val="0"/>
          <c:extLst>
            <c:ext xmlns:c16="http://schemas.microsoft.com/office/drawing/2014/chart" uri="{C3380CC4-5D6E-409C-BE32-E72D297353CC}">
              <c16:uniqueId val="{00000000-7B26-4CA4-AC5F-B07DAAF88B4F}"/>
            </c:ext>
          </c:extLst>
        </c:ser>
        <c:ser>
          <c:idx val="1"/>
          <c:order val="1"/>
          <c:tx>
            <c:strRef>
              <c:f>'Fig1'!$D$168</c:f>
              <c:strCache>
                <c:ptCount val="1"/>
                <c:pt idx="0">
                  <c:v>FPGA Model Trendline</c:v>
                </c:pt>
              </c:strCache>
            </c:strRef>
          </c:tx>
          <c:spPr>
            <a:ln w="38100" cap="rnd">
              <a:solidFill>
                <a:schemeClr val="accent1"/>
              </a:solidFill>
              <a:prstDash val="sysDash"/>
              <a:round/>
            </a:ln>
            <a:effectLst/>
          </c:spPr>
          <c:marker>
            <c:symbol val="none"/>
          </c:marker>
          <c:xVal>
            <c:numRef>
              <c:f>'Fig1'!$A$169:$A$182</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'Fig1'!$D$169:$D$182</c:f>
              <c:numCache>
                <c:formatCode>General</c:formatCode>
                <c:ptCount val="14"/>
                <c:pt idx="0">
                  <c:v>2.9059999999999999E-2</c:v>
                </c:pt>
                <c:pt idx="1">
                  <c:v>6.6145665551399987E-2</c:v>
                </c:pt>
                <c:pt idx="2">
                  <c:v>9.979396561739716E-2</c:v>
                </c:pt>
                <c:pt idx="3">
                  <c:v>0.15055915592696709</c:v>
                </c:pt>
                <c:pt idx="4">
                  <c:v>0.34269909062788184</c:v>
                </c:pt>
                <c:pt idx="5">
                  <c:v>0.51703011803028531</c:v>
                </c:pt>
                <c:pt idx="6">
                  <c:v>0.7800433390722914</c:v>
                </c:pt>
                <c:pt idx="7">
                  <c:v>1.7755156855427765</c:v>
                </c:pt>
                <c:pt idx="8">
                  <c:v>1.7755156855427765</c:v>
                </c:pt>
                <c:pt idx="9">
                  <c:v>2.6787205147783868</c:v>
                </c:pt>
                <c:pt idx="10">
                  <c:v>2.6787205147783868</c:v>
                </c:pt>
                <c:pt idx="11">
                  <c:v>4.0413856406461521</c:v>
                </c:pt>
                <c:pt idx="12">
                  <c:v>4.0413856406461521</c:v>
                </c:pt>
                <c:pt idx="13">
                  <c:v>6.0972385160428484</c:v>
                </c:pt>
              </c:numCache>
            </c:numRef>
          </c:yVal>
          <c:smooth val="0"/>
          <c:extLst>
            <c:ext xmlns:c16="http://schemas.microsoft.com/office/drawing/2014/chart" uri="{C3380CC4-5D6E-409C-BE32-E72D297353CC}">
              <c16:uniqueId val="{00000001-7B26-4CA4-AC5F-B07DAAF88B4F}"/>
            </c:ext>
          </c:extLst>
        </c:ser>
        <c:ser>
          <c:idx val="2"/>
          <c:order val="2"/>
          <c:tx>
            <c:strRef>
              <c:f>'Fig1'!$E$168</c:f>
              <c:strCache>
                <c:ptCount val="1"/>
                <c:pt idx="0">
                  <c:v>GPU Model Trendline</c:v>
                </c:pt>
              </c:strCache>
            </c:strRef>
          </c:tx>
          <c:spPr>
            <a:ln w="38100" cap="rnd">
              <a:solidFill>
                <a:schemeClr val="accent2"/>
              </a:solidFill>
              <a:prstDash val="sysDash"/>
              <a:round/>
            </a:ln>
            <a:effectLst/>
          </c:spPr>
          <c:marker>
            <c:symbol val="none"/>
          </c:marker>
          <c:xVal>
            <c:numRef>
              <c:f>'Fig1'!$A$169:$A$182</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'Fig1'!$E$169:$E$182</c:f>
              <c:numCache>
                <c:formatCode>General</c:formatCode>
                <c:ptCount val="14"/>
                <c:pt idx="0">
                  <c:v>0.11</c:v>
                </c:pt>
                <c:pt idx="1">
                  <c:v>0.420094786</c:v>
                </c:pt>
                <c:pt idx="2">
                  <c:v>0.82096490799999999</c:v>
                </c:pt>
                <c:pt idx="3">
                  <c:v>1.604360263</c:v>
                </c:pt>
                <c:pt idx="4">
                  <c:v>6.1271216409999996</c:v>
                </c:pt>
                <c:pt idx="5">
                  <c:v>11.97384978</c:v>
                </c:pt>
                <c:pt idx="6">
                  <c:v>23.39974411</c:v>
                </c:pt>
                <c:pt idx="7">
                  <c:v>89.364640769999994</c:v>
                </c:pt>
                <c:pt idx="8">
                  <c:v>89.364640769999994</c:v>
                </c:pt>
                <c:pt idx="9">
                  <c:v>174.63971609999999</c:v>
                </c:pt>
                <c:pt idx="10">
                  <c:v>174.63971609999999</c:v>
                </c:pt>
                <c:pt idx="11">
                  <c:v>341.28745090000001</c:v>
                </c:pt>
                <c:pt idx="12">
                  <c:v>341.28745090000001</c:v>
                </c:pt>
                <c:pt idx="13">
                  <c:v>666.95667370000001</c:v>
                </c:pt>
              </c:numCache>
            </c:numRef>
          </c:yVal>
          <c:smooth val="0"/>
          <c:extLst>
            <c:ext xmlns:c16="http://schemas.microsoft.com/office/drawing/2014/chart" uri="{C3380CC4-5D6E-409C-BE32-E72D297353CC}">
              <c16:uniqueId val="{00000002-7B26-4CA4-AC5F-B07DAAF88B4F}"/>
            </c:ext>
          </c:extLst>
        </c:ser>
        <c:ser>
          <c:idx val="0"/>
          <c:order val="3"/>
          <c:tx>
            <c:strRef>
              <c:f>'Fig1'!$C$168</c:f>
              <c:strCache>
                <c:ptCount val="1"/>
                <c:pt idx="0">
                  <c:v>MoE</c:v>
                </c:pt>
              </c:strCache>
            </c:strRef>
          </c:tx>
          <c:spPr>
            <a:ln w="38100" cap="rnd">
              <a:noFill/>
              <a:round/>
            </a:ln>
            <a:effectLst/>
          </c:spPr>
          <c:marker>
            <c:symbol val="circle"/>
            <c:size val="10"/>
            <c:spPr>
              <a:solidFill>
                <a:schemeClr val="accent4"/>
              </a:solidFill>
              <a:ln w="9525">
                <a:solidFill>
                  <a:schemeClr val="accent4"/>
                </a:solidFill>
              </a:ln>
              <a:effectLst/>
            </c:spPr>
          </c:marker>
          <c:xVal>
            <c:numRef>
              <c:f>'Fig1'!$A$169:$A$182</c:f>
              <c:numCache>
                <c:formatCode>General</c:formatCode>
                <c:ptCount val="14"/>
                <c:pt idx="0">
                  <c:v>2012</c:v>
                </c:pt>
                <c:pt idx="1">
                  <c:v>2014</c:v>
                </c:pt>
                <c:pt idx="2">
                  <c:v>2015</c:v>
                </c:pt>
                <c:pt idx="3">
                  <c:v>2016</c:v>
                </c:pt>
                <c:pt idx="4">
                  <c:v>2018</c:v>
                </c:pt>
                <c:pt idx="5">
                  <c:v>2019</c:v>
                </c:pt>
                <c:pt idx="6">
                  <c:v>2020</c:v>
                </c:pt>
                <c:pt idx="7">
                  <c:v>2022</c:v>
                </c:pt>
                <c:pt idx="8">
                  <c:v>2022</c:v>
                </c:pt>
                <c:pt idx="9">
                  <c:v>2023</c:v>
                </c:pt>
                <c:pt idx="10">
                  <c:v>2023</c:v>
                </c:pt>
                <c:pt idx="11">
                  <c:v>2024</c:v>
                </c:pt>
                <c:pt idx="12">
                  <c:v>2024</c:v>
                </c:pt>
                <c:pt idx="13">
                  <c:v>2025</c:v>
                </c:pt>
              </c:numCache>
            </c:numRef>
          </c:xVal>
          <c:yVal>
            <c:numRef>
              <c:f>'Fig1'!$C$169:$C$182</c:f>
              <c:numCache>
                <c:formatCode>General</c:formatCode>
                <c:ptCount val="14"/>
                <c:pt idx="9">
                  <c:v>46.7</c:v>
                </c:pt>
              </c:numCache>
            </c:numRef>
          </c:yVal>
          <c:smooth val="0"/>
          <c:extLst>
            <c:ext xmlns:c16="http://schemas.microsoft.com/office/drawing/2014/chart" uri="{C3380CC4-5D6E-409C-BE32-E72D297353CC}">
              <c16:uniqueId val="{00000003-7B26-4CA4-AC5F-B07DAAF88B4F}"/>
            </c:ext>
          </c:extLst>
        </c:ser>
        <c:dLbls>
          <c:showLegendKey val="0"/>
          <c:showVal val="0"/>
          <c:showCatName val="0"/>
          <c:showSerName val="0"/>
          <c:showPercent val="0"/>
          <c:showBubbleSize val="0"/>
        </c:dLbls>
        <c:axId val="788762736"/>
        <c:axId val="788768976"/>
      </c:scatterChart>
      <c:valAx>
        <c:axId val="788762736"/>
        <c:scaling>
          <c:orientation val="minMax"/>
          <c:max val="2026"/>
          <c:min val="2012"/>
        </c:scaling>
        <c:delete val="0"/>
        <c:axPos val="b"/>
        <c:title>
          <c:tx>
            <c:rich>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Year</a:t>
                </a:r>
              </a:p>
            </c:rich>
          </c:tx>
          <c:layout>
            <c:manualLayout>
              <c:xMode val="edge"/>
              <c:yMode val="edge"/>
              <c:x val="0.53823110042991207"/>
              <c:y val="0.93658528120875462"/>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788768976"/>
        <c:crosses val="autoZero"/>
        <c:crossBetween val="midCat"/>
        <c:majorUnit val="4"/>
      </c:valAx>
      <c:valAx>
        <c:axId val="788768976"/>
        <c:scaling>
          <c:orientation val="minMax"/>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Model Size</a:t>
                </a:r>
              </a:p>
              <a:p>
                <a:pPr>
                  <a:defRPr/>
                </a:pPr>
                <a:r>
                  <a:rPr lang="en-US"/>
                  <a:t>(Billions</a:t>
                </a:r>
                <a:r>
                  <a:rPr lang="en-US" baseline="0"/>
                  <a:t> of Parameters)</a:t>
                </a:r>
                <a:endParaRPr lang="en-US"/>
              </a:p>
            </c:rich>
          </c:tx>
          <c:layout>
            <c:manualLayout>
              <c:xMode val="edge"/>
              <c:yMode val="edge"/>
              <c:x val="3.9115117484719306E-3"/>
              <c:y val="0.26590483255302633"/>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788762736"/>
        <c:crosses val="autoZero"/>
        <c:crossBetween val="midCat"/>
        <c:majorUnit val="200"/>
      </c:valAx>
      <c:spPr>
        <a:noFill/>
        <a:ln>
          <a:noFill/>
        </a:ln>
        <a:effectLst/>
      </c:spPr>
    </c:plotArea>
    <c:legend>
      <c:legendPos val="t"/>
      <c:legendEntry>
        <c:idx val="0"/>
        <c:delete val="1"/>
      </c:legendEntry>
      <c:legendEntry>
        <c:idx val="3"/>
        <c:delete val="1"/>
      </c:legendEntry>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LoC!$B$1</c:f>
              <c:strCache>
                <c:ptCount val="1"/>
                <c:pt idx="0">
                  <c:v>Non-P2P/P2P</c:v>
                </c:pt>
              </c:strCache>
            </c:strRef>
          </c:tx>
          <c:spPr>
            <a:solidFill>
              <a:srgbClr val="4472C4"/>
            </a:solidFill>
            <a:ln>
              <a:solidFill>
                <a:schemeClr val="tx1"/>
              </a:solidFill>
            </a:ln>
            <a:effectLst/>
          </c:spPr>
          <c:invertIfNegative val="0"/>
          <c:cat>
            <c:strRef>
              <c:f>LoC!$A$2:$A$6</c:f>
              <c:strCache>
                <c:ptCount val="5"/>
                <c:pt idx="0">
                  <c:v>Sequential</c:v>
                </c:pt>
                <c:pt idx="1">
                  <c:v>Random</c:v>
                </c:pt>
                <c:pt idx="2">
                  <c:v>MergeJoin</c:v>
                </c:pt>
                <c:pt idx="3">
                  <c:v>Mixtral 8x7B</c:v>
                </c:pt>
                <c:pt idx="4">
                  <c:v>GeoMean</c:v>
                </c:pt>
              </c:strCache>
            </c:strRef>
          </c:cat>
          <c:val>
            <c:numRef>
              <c:f>LoC!$B$2:$B$6</c:f>
              <c:numCache>
                <c:formatCode>General</c:formatCode>
                <c:ptCount val="5"/>
                <c:pt idx="0">
                  <c:v>90</c:v>
                </c:pt>
                <c:pt idx="1">
                  <c:v>108</c:v>
                </c:pt>
                <c:pt idx="2">
                  <c:v>151</c:v>
                </c:pt>
                <c:pt idx="3">
                  <c:v>741</c:v>
                </c:pt>
                <c:pt idx="4">
                  <c:v>181.59979546842646</c:v>
                </c:pt>
              </c:numCache>
            </c:numRef>
          </c:val>
          <c:extLst>
            <c:ext xmlns:c16="http://schemas.microsoft.com/office/drawing/2014/chart" uri="{C3380CC4-5D6E-409C-BE32-E72D297353CC}">
              <c16:uniqueId val="{00000000-6A35-4E39-AE9C-1E899CFA5594}"/>
            </c:ext>
          </c:extLst>
        </c:ser>
        <c:ser>
          <c:idx val="1"/>
          <c:order val="1"/>
          <c:tx>
            <c:strRef>
              <c:f>LoC!$C$1</c:f>
              <c:strCache>
                <c:ptCount val="1"/>
                <c:pt idx="0">
                  <c:v>DONGLE</c:v>
                </c:pt>
              </c:strCache>
            </c:strRef>
          </c:tx>
          <c:spPr>
            <a:solidFill>
              <a:schemeClr val="accent3"/>
            </a:solidFill>
            <a:ln>
              <a:solidFill>
                <a:schemeClr val="tx1"/>
              </a:solidFill>
            </a:ln>
            <a:effectLst/>
          </c:spPr>
          <c:invertIfNegative val="0"/>
          <c:cat>
            <c:strRef>
              <c:f>LoC!$A$2:$A$6</c:f>
              <c:strCache>
                <c:ptCount val="5"/>
                <c:pt idx="0">
                  <c:v>Sequential</c:v>
                </c:pt>
                <c:pt idx="1">
                  <c:v>Random</c:v>
                </c:pt>
                <c:pt idx="2">
                  <c:v>MergeJoin</c:v>
                </c:pt>
                <c:pt idx="3">
                  <c:v>Mixtral 8x7B</c:v>
                </c:pt>
                <c:pt idx="4">
                  <c:v>GeoMean</c:v>
                </c:pt>
              </c:strCache>
            </c:strRef>
          </c:cat>
          <c:val>
            <c:numRef>
              <c:f>LoC!$C$2:$C$6</c:f>
              <c:numCache>
                <c:formatCode>General</c:formatCode>
                <c:ptCount val="5"/>
                <c:pt idx="0">
                  <c:v>556</c:v>
                </c:pt>
                <c:pt idx="1">
                  <c:v>569</c:v>
                </c:pt>
                <c:pt idx="2">
                  <c:v>612</c:v>
                </c:pt>
                <c:pt idx="3">
                  <c:v>1085</c:v>
                </c:pt>
                <c:pt idx="4">
                  <c:v>677.00527811816278</c:v>
                </c:pt>
              </c:numCache>
            </c:numRef>
          </c:val>
          <c:extLst>
            <c:ext xmlns:c16="http://schemas.microsoft.com/office/drawing/2014/chart" uri="{C3380CC4-5D6E-409C-BE32-E72D297353CC}">
              <c16:uniqueId val="{00000001-6A35-4E39-AE9C-1E899CFA5594}"/>
            </c:ext>
          </c:extLst>
        </c:ser>
        <c:ser>
          <c:idx val="2"/>
          <c:order val="2"/>
          <c:tx>
            <c:strRef>
              <c:f>LoC!$D$1</c:f>
              <c:strCache>
                <c:ptCount val="1"/>
                <c:pt idx="0">
                  <c:v>HiLFS</c:v>
                </c:pt>
              </c:strCache>
            </c:strRef>
          </c:tx>
          <c:spPr>
            <a:solidFill>
              <a:schemeClr val="accent4"/>
            </a:solidFill>
            <a:ln>
              <a:solidFill>
                <a:schemeClr val="tx1"/>
              </a:solidFill>
            </a:ln>
            <a:effectLst/>
          </c:spPr>
          <c:invertIfNegative val="0"/>
          <c:cat>
            <c:strRef>
              <c:f>LoC!$A$2:$A$6</c:f>
              <c:strCache>
                <c:ptCount val="5"/>
                <c:pt idx="0">
                  <c:v>Sequential</c:v>
                </c:pt>
                <c:pt idx="1">
                  <c:v>Random</c:v>
                </c:pt>
                <c:pt idx="2">
                  <c:v>MergeJoin</c:v>
                </c:pt>
                <c:pt idx="3">
                  <c:v>Mixtral 8x7B</c:v>
                </c:pt>
                <c:pt idx="4">
                  <c:v>GeoMean</c:v>
                </c:pt>
              </c:strCache>
            </c:strRef>
          </c:cat>
          <c:val>
            <c:numRef>
              <c:f>LoC!$D$2:$D$6</c:f>
              <c:numCache>
                <c:formatCode>General</c:formatCode>
                <c:ptCount val="5"/>
                <c:pt idx="0">
                  <c:v>51</c:v>
                </c:pt>
                <c:pt idx="1">
                  <c:v>82</c:v>
                </c:pt>
                <c:pt idx="2">
                  <c:v>107</c:v>
                </c:pt>
                <c:pt idx="3">
                  <c:v>570</c:v>
                </c:pt>
                <c:pt idx="4">
                  <c:v>126.37485359201045</c:v>
                </c:pt>
              </c:numCache>
            </c:numRef>
          </c:val>
          <c:extLst>
            <c:ext xmlns:c16="http://schemas.microsoft.com/office/drawing/2014/chart" uri="{C3380CC4-5D6E-409C-BE32-E72D297353CC}">
              <c16:uniqueId val="{00000002-6A35-4E39-AE9C-1E899CFA5594}"/>
            </c:ext>
          </c:extLst>
        </c:ser>
        <c:dLbls>
          <c:showLegendKey val="0"/>
          <c:showVal val="0"/>
          <c:showCatName val="0"/>
          <c:showSerName val="0"/>
          <c:showPercent val="0"/>
          <c:showBubbleSize val="0"/>
        </c:dLbls>
        <c:gapWidth val="219"/>
        <c:overlap val="-27"/>
        <c:axId val="1268299135"/>
        <c:axId val="1268299615"/>
      </c:barChart>
      <c:catAx>
        <c:axId val="126829913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268299615"/>
        <c:crosses val="autoZero"/>
        <c:auto val="1"/>
        <c:lblAlgn val="ctr"/>
        <c:lblOffset val="100"/>
        <c:noMultiLvlLbl val="0"/>
      </c:catAx>
      <c:valAx>
        <c:axId val="1268299615"/>
        <c:scaling>
          <c:orientation val="minMax"/>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Lines of Code</a:t>
                </a:r>
              </a:p>
            </c:rich>
          </c:tx>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tailEnd type="triangle"/>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2682991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LoC!$B$1</c:f>
              <c:strCache>
                <c:ptCount val="1"/>
                <c:pt idx="0">
                  <c:v>Non-P2P/P2P</c:v>
                </c:pt>
              </c:strCache>
            </c:strRef>
          </c:tx>
          <c:spPr>
            <a:solidFill>
              <a:srgbClr val="4472C4"/>
            </a:solidFill>
            <a:ln>
              <a:solidFill>
                <a:schemeClr val="tx1"/>
              </a:solidFill>
            </a:ln>
            <a:effectLst/>
          </c:spPr>
          <c:invertIfNegative val="0"/>
          <c:dPt>
            <c:idx val="0"/>
            <c:invertIfNegative val="0"/>
            <c:bubble3D val="0"/>
            <c:spPr>
              <a:solidFill>
                <a:srgbClr val="4472C4">
                  <a:alpha val="10000"/>
                </a:srgbClr>
              </a:solidFill>
              <a:ln>
                <a:solidFill>
                  <a:schemeClr val="tx1">
                    <a:alpha val="10000"/>
                  </a:schemeClr>
                </a:solidFill>
              </a:ln>
              <a:effectLst/>
            </c:spPr>
            <c:extLst>
              <c:ext xmlns:c16="http://schemas.microsoft.com/office/drawing/2014/chart" uri="{C3380CC4-5D6E-409C-BE32-E72D297353CC}">
                <c16:uniqueId val="{00000000-5F46-4A52-8AB7-7B766E852CC6}"/>
              </c:ext>
            </c:extLst>
          </c:dPt>
          <c:dPt>
            <c:idx val="1"/>
            <c:invertIfNegative val="0"/>
            <c:bubble3D val="0"/>
            <c:spPr>
              <a:solidFill>
                <a:srgbClr val="4472C4">
                  <a:alpha val="10000"/>
                </a:srgbClr>
              </a:solidFill>
              <a:ln>
                <a:solidFill>
                  <a:schemeClr val="tx1">
                    <a:alpha val="10000"/>
                  </a:schemeClr>
                </a:solidFill>
              </a:ln>
              <a:effectLst/>
            </c:spPr>
            <c:extLst>
              <c:ext xmlns:c16="http://schemas.microsoft.com/office/drawing/2014/chart" uri="{C3380CC4-5D6E-409C-BE32-E72D297353CC}">
                <c16:uniqueId val="{00000009-5F46-4A52-8AB7-7B766E852CC6}"/>
              </c:ext>
            </c:extLst>
          </c:dPt>
          <c:dPt>
            <c:idx val="2"/>
            <c:invertIfNegative val="0"/>
            <c:bubble3D val="0"/>
            <c:spPr>
              <a:solidFill>
                <a:srgbClr val="4472C4">
                  <a:alpha val="10000"/>
                </a:srgbClr>
              </a:solidFill>
              <a:ln>
                <a:solidFill>
                  <a:schemeClr val="tx1">
                    <a:alpha val="10000"/>
                  </a:schemeClr>
                </a:solidFill>
              </a:ln>
              <a:effectLst/>
            </c:spPr>
            <c:extLst>
              <c:ext xmlns:c16="http://schemas.microsoft.com/office/drawing/2014/chart" uri="{C3380CC4-5D6E-409C-BE32-E72D297353CC}">
                <c16:uniqueId val="{0000000A-5F46-4A52-8AB7-7B766E852CC6}"/>
              </c:ext>
            </c:extLst>
          </c:dPt>
          <c:dPt>
            <c:idx val="3"/>
            <c:invertIfNegative val="0"/>
            <c:bubble3D val="0"/>
            <c:spPr>
              <a:solidFill>
                <a:srgbClr val="4472C4">
                  <a:alpha val="10000"/>
                </a:srgbClr>
              </a:solidFill>
              <a:ln>
                <a:solidFill>
                  <a:schemeClr val="tx1">
                    <a:alpha val="10000"/>
                  </a:schemeClr>
                </a:solidFill>
              </a:ln>
              <a:effectLst/>
            </c:spPr>
            <c:extLst>
              <c:ext xmlns:c16="http://schemas.microsoft.com/office/drawing/2014/chart" uri="{C3380CC4-5D6E-409C-BE32-E72D297353CC}">
                <c16:uniqueId val="{0000000B-5F46-4A52-8AB7-7B766E852CC6}"/>
              </c:ext>
            </c:extLst>
          </c:dPt>
          <c:cat>
            <c:strRef>
              <c:f>LoC!$A$2:$A$6</c:f>
              <c:strCache>
                <c:ptCount val="5"/>
                <c:pt idx="0">
                  <c:v>Sequential</c:v>
                </c:pt>
                <c:pt idx="1">
                  <c:v>Random</c:v>
                </c:pt>
                <c:pt idx="2">
                  <c:v>MergeJoin</c:v>
                </c:pt>
                <c:pt idx="3">
                  <c:v>Mixtral 8x7B</c:v>
                </c:pt>
                <c:pt idx="4">
                  <c:v>GeoMean</c:v>
                </c:pt>
              </c:strCache>
            </c:strRef>
          </c:cat>
          <c:val>
            <c:numRef>
              <c:f>LoC!$B$2:$B$6</c:f>
              <c:numCache>
                <c:formatCode>General</c:formatCode>
                <c:ptCount val="5"/>
                <c:pt idx="0">
                  <c:v>90</c:v>
                </c:pt>
                <c:pt idx="1">
                  <c:v>108</c:v>
                </c:pt>
                <c:pt idx="2">
                  <c:v>151</c:v>
                </c:pt>
                <c:pt idx="3">
                  <c:v>741</c:v>
                </c:pt>
                <c:pt idx="4">
                  <c:v>181.59979546842646</c:v>
                </c:pt>
              </c:numCache>
            </c:numRef>
          </c:val>
          <c:extLst>
            <c:ext xmlns:c16="http://schemas.microsoft.com/office/drawing/2014/chart" uri="{C3380CC4-5D6E-409C-BE32-E72D297353CC}">
              <c16:uniqueId val="{00000000-6A35-4E39-AE9C-1E899CFA5594}"/>
            </c:ext>
          </c:extLst>
        </c:ser>
        <c:ser>
          <c:idx val="1"/>
          <c:order val="1"/>
          <c:tx>
            <c:strRef>
              <c:f>LoC!$C$1</c:f>
              <c:strCache>
                <c:ptCount val="1"/>
                <c:pt idx="0">
                  <c:v>DONGLE</c:v>
                </c:pt>
              </c:strCache>
            </c:strRef>
          </c:tx>
          <c:spPr>
            <a:solidFill>
              <a:schemeClr val="accent3"/>
            </a:solidFill>
            <a:ln>
              <a:solidFill>
                <a:schemeClr val="tx1"/>
              </a:solidFill>
            </a:ln>
            <a:effectLst/>
          </c:spPr>
          <c:invertIfNegative val="0"/>
          <c:dPt>
            <c:idx val="0"/>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1-5F46-4A52-8AB7-7B766E852CC6}"/>
              </c:ext>
            </c:extLst>
          </c:dPt>
          <c:dPt>
            <c:idx val="1"/>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8-5F46-4A52-8AB7-7B766E852CC6}"/>
              </c:ext>
            </c:extLst>
          </c:dPt>
          <c:dPt>
            <c:idx val="2"/>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7-5F46-4A52-8AB7-7B766E852CC6}"/>
              </c:ext>
            </c:extLst>
          </c:dPt>
          <c:dPt>
            <c:idx val="3"/>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6-5F46-4A52-8AB7-7B766E852CC6}"/>
              </c:ext>
            </c:extLst>
          </c:dPt>
          <c:cat>
            <c:strRef>
              <c:f>LoC!$A$2:$A$6</c:f>
              <c:strCache>
                <c:ptCount val="5"/>
                <c:pt idx="0">
                  <c:v>Sequential</c:v>
                </c:pt>
                <c:pt idx="1">
                  <c:v>Random</c:v>
                </c:pt>
                <c:pt idx="2">
                  <c:v>MergeJoin</c:v>
                </c:pt>
                <c:pt idx="3">
                  <c:v>Mixtral 8x7B</c:v>
                </c:pt>
                <c:pt idx="4">
                  <c:v>GeoMean</c:v>
                </c:pt>
              </c:strCache>
            </c:strRef>
          </c:cat>
          <c:val>
            <c:numRef>
              <c:f>LoC!$C$2:$C$6</c:f>
              <c:numCache>
                <c:formatCode>General</c:formatCode>
                <c:ptCount val="5"/>
                <c:pt idx="0">
                  <c:v>556</c:v>
                </c:pt>
                <c:pt idx="1">
                  <c:v>569</c:v>
                </c:pt>
                <c:pt idx="2">
                  <c:v>612</c:v>
                </c:pt>
                <c:pt idx="3">
                  <c:v>1085</c:v>
                </c:pt>
                <c:pt idx="4">
                  <c:v>677.00527811816278</c:v>
                </c:pt>
              </c:numCache>
            </c:numRef>
          </c:val>
          <c:extLst>
            <c:ext xmlns:c16="http://schemas.microsoft.com/office/drawing/2014/chart" uri="{C3380CC4-5D6E-409C-BE32-E72D297353CC}">
              <c16:uniqueId val="{00000001-6A35-4E39-AE9C-1E899CFA5594}"/>
            </c:ext>
          </c:extLst>
        </c:ser>
        <c:ser>
          <c:idx val="2"/>
          <c:order val="2"/>
          <c:tx>
            <c:strRef>
              <c:f>LoC!$D$1</c:f>
              <c:strCache>
                <c:ptCount val="1"/>
                <c:pt idx="0">
                  <c:v>HiLFS</c:v>
                </c:pt>
              </c:strCache>
            </c:strRef>
          </c:tx>
          <c:spPr>
            <a:solidFill>
              <a:schemeClr val="accent4"/>
            </a:solidFill>
            <a:ln>
              <a:solidFill>
                <a:schemeClr val="tx1"/>
              </a:solidFill>
            </a:ln>
            <a:effectLst/>
          </c:spPr>
          <c:invertIfNegative val="0"/>
          <c:dPt>
            <c:idx val="0"/>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2-5F46-4A52-8AB7-7B766E852CC6}"/>
              </c:ext>
            </c:extLst>
          </c:dPt>
          <c:dPt>
            <c:idx val="1"/>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3-5F46-4A52-8AB7-7B766E852CC6}"/>
              </c:ext>
            </c:extLst>
          </c:dPt>
          <c:dPt>
            <c:idx val="2"/>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4-5F46-4A52-8AB7-7B766E852CC6}"/>
              </c:ext>
            </c:extLst>
          </c:dPt>
          <c:dPt>
            <c:idx val="3"/>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5-5F46-4A52-8AB7-7B766E852CC6}"/>
              </c:ext>
            </c:extLst>
          </c:dPt>
          <c:cat>
            <c:strRef>
              <c:f>LoC!$A$2:$A$6</c:f>
              <c:strCache>
                <c:ptCount val="5"/>
                <c:pt idx="0">
                  <c:v>Sequential</c:v>
                </c:pt>
                <c:pt idx="1">
                  <c:v>Random</c:v>
                </c:pt>
                <c:pt idx="2">
                  <c:v>MergeJoin</c:v>
                </c:pt>
                <c:pt idx="3">
                  <c:v>Mixtral 8x7B</c:v>
                </c:pt>
                <c:pt idx="4">
                  <c:v>GeoMean</c:v>
                </c:pt>
              </c:strCache>
            </c:strRef>
          </c:cat>
          <c:val>
            <c:numRef>
              <c:f>LoC!$D$2:$D$6</c:f>
              <c:numCache>
                <c:formatCode>General</c:formatCode>
                <c:ptCount val="5"/>
                <c:pt idx="0">
                  <c:v>51</c:v>
                </c:pt>
                <c:pt idx="1">
                  <c:v>82</c:v>
                </c:pt>
                <c:pt idx="2">
                  <c:v>107</c:v>
                </c:pt>
                <c:pt idx="3">
                  <c:v>570</c:v>
                </c:pt>
                <c:pt idx="4">
                  <c:v>126.37485359201045</c:v>
                </c:pt>
              </c:numCache>
            </c:numRef>
          </c:val>
          <c:extLst>
            <c:ext xmlns:c16="http://schemas.microsoft.com/office/drawing/2014/chart" uri="{C3380CC4-5D6E-409C-BE32-E72D297353CC}">
              <c16:uniqueId val="{00000002-6A35-4E39-AE9C-1E899CFA5594}"/>
            </c:ext>
          </c:extLst>
        </c:ser>
        <c:dLbls>
          <c:showLegendKey val="0"/>
          <c:showVal val="0"/>
          <c:showCatName val="0"/>
          <c:showSerName val="0"/>
          <c:showPercent val="0"/>
          <c:showBubbleSize val="0"/>
        </c:dLbls>
        <c:gapWidth val="219"/>
        <c:overlap val="-27"/>
        <c:axId val="1268299135"/>
        <c:axId val="1268299615"/>
      </c:barChart>
      <c:catAx>
        <c:axId val="126829913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268299615"/>
        <c:crosses val="autoZero"/>
        <c:auto val="1"/>
        <c:lblAlgn val="ctr"/>
        <c:lblOffset val="100"/>
        <c:noMultiLvlLbl val="0"/>
      </c:catAx>
      <c:valAx>
        <c:axId val="1268299615"/>
        <c:scaling>
          <c:orientation val="minMax"/>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Lines of Code</a:t>
                </a:r>
              </a:p>
            </c:rich>
          </c:tx>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tailEnd type="triangle"/>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2682991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COMBINE!$C$27</c:f>
              <c:strCache>
                <c:ptCount val="1"/>
                <c:pt idx="0">
                  <c:v>Non-P2P</c:v>
                </c:pt>
              </c:strCache>
            </c:strRef>
          </c:tx>
          <c:spPr>
            <a:solidFill>
              <a:schemeClr val="accent1"/>
            </a:solidFill>
            <a:ln>
              <a:solidFill>
                <a:schemeClr val="tx1"/>
              </a:solidFill>
            </a:ln>
            <a:effectLst/>
          </c:spPr>
          <c:invertIfNegative val="0"/>
          <c:cat>
            <c:strRef>
              <c:f>COMBINE!$B$28:$B$33</c:f>
              <c:strCache>
                <c:ptCount val="6"/>
                <c:pt idx="0">
                  <c:v>Seq RD</c:v>
                </c:pt>
                <c:pt idx="1">
                  <c:v>Seq WR</c:v>
                </c:pt>
                <c:pt idx="2">
                  <c:v>Random</c:v>
                </c:pt>
                <c:pt idx="3">
                  <c:v>MergeJoin</c:v>
                </c:pt>
                <c:pt idx="4">
                  <c:v>Mixtral 8x7B</c:v>
                </c:pt>
                <c:pt idx="5">
                  <c:v>GeoMean</c:v>
                </c:pt>
              </c:strCache>
            </c:strRef>
          </c:cat>
          <c:val>
            <c:numRef>
              <c:f>COMBINE!$C$28:$C$33</c:f>
              <c:numCache>
                <c:formatCode>General</c:formatCode>
                <c:ptCount val="6"/>
                <c:pt idx="0">
                  <c:v>0.6112281249999999</c:v>
                </c:pt>
                <c:pt idx="1">
                  <c:v>0.65670192307692299</c:v>
                </c:pt>
                <c:pt idx="2">
                  <c:v>0.44331652464200999</c:v>
                </c:pt>
                <c:pt idx="3">
                  <c:v>0.42868787878787878</c:v>
                </c:pt>
                <c:pt idx="4">
                  <c:v>0.34695244688446292</c:v>
                </c:pt>
                <c:pt idx="5">
                  <c:v>0.48365907311682826</c:v>
                </c:pt>
              </c:numCache>
            </c:numRef>
          </c:val>
          <c:extLst>
            <c:ext xmlns:c16="http://schemas.microsoft.com/office/drawing/2014/chart" uri="{C3380CC4-5D6E-409C-BE32-E72D297353CC}">
              <c16:uniqueId val="{00000000-C693-4DD3-8B5B-76E3589DC07B}"/>
            </c:ext>
          </c:extLst>
        </c:ser>
        <c:ser>
          <c:idx val="1"/>
          <c:order val="1"/>
          <c:tx>
            <c:strRef>
              <c:f>COMBINE!$D$27</c:f>
              <c:strCache>
                <c:ptCount val="1"/>
                <c:pt idx="0">
                  <c:v>P2P</c:v>
                </c:pt>
              </c:strCache>
            </c:strRef>
          </c:tx>
          <c:spPr>
            <a:solidFill>
              <a:schemeClr val="accent2"/>
            </a:solidFill>
            <a:ln>
              <a:solidFill>
                <a:schemeClr val="tx1"/>
              </a:solidFill>
            </a:ln>
            <a:effectLst/>
          </c:spPr>
          <c:invertIfNegative val="0"/>
          <c:cat>
            <c:strRef>
              <c:f>COMBINE!$B$28:$B$33</c:f>
              <c:strCache>
                <c:ptCount val="6"/>
                <c:pt idx="0">
                  <c:v>Seq RD</c:v>
                </c:pt>
                <c:pt idx="1">
                  <c:v>Seq WR</c:v>
                </c:pt>
                <c:pt idx="2">
                  <c:v>Random</c:v>
                </c:pt>
                <c:pt idx="3">
                  <c:v>MergeJoin</c:v>
                </c:pt>
                <c:pt idx="4">
                  <c:v>Mixtral 8x7B</c:v>
                </c:pt>
                <c:pt idx="5">
                  <c:v>GeoMean</c:v>
                </c:pt>
              </c:strCache>
            </c:strRef>
          </c:cat>
          <c:val>
            <c:numRef>
              <c:f>COMBINE!$D$28:$D$33</c:f>
              <c:numCache>
                <c:formatCode>General</c:formatCode>
                <c:ptCount val="6"/>
                <c:pt idx="0">
                  <c:v>0.62808749999999991</c:v>
                </c:pt>
                <c:pt idx="1">
                  <c:v>0.65542307692307689</c:v>
                </c:pt>
                <c:pt idx="2">
                  <c:v>0.67484911663187397</c:v>
                </c:pt>
                <c:pt idx="3">
                  <c:v>0.6456484848484848</c:v>
                </c:pt>
                <c:pt idx="4">
                  <c:v>0.45303013501350131</c:v>
                </c:pt>
                <c:pt idx="5">
                  <c:v>0.60530513485458148</c:v>
                </c:pt>
              </c:numCache>
            </c:numRef>
          </c:val>
          <c:extLst>
            <c:ext xmlns:c16="http://schemas.microsoft.com/office/drawing/2014/chart" uri="{C3380CC4-5D6E-409C-BE32-E72D297353CC}">
              <c16:uniqueId val="{00000001-C693-4DD3-8B5B-76E3589DC07B}"/>
            </c:ext>
          </c:extLst>
        </c:ser>
        <c:ser>
          <c:idx val="2"/>
          <c:order val="2"/>
          <c:tx>
            <c:strRef>
              <c:f>COMBINE!$E$27</c:f>
              <c:strCache>
                <c:ptCount val="1"/>
                <c:pt idx="0">
                  <c:v>DONGLE</c:v>
                </c:pt>
              </c:strCache>
            </c:strRef>
          </c:tx>
          <c:spPr>
            <a:solidFill>
              <a:schemeClr val="accent3"/>
            </a:solidFill>
            <a:ln>
              <a:solidFill>
                <a:schemeClr val="tx1"/>
              </a:solidFill>
            </a:ln>
            <a:effectLst/>
          </c:spPr>
          <c:invertIfNegative val="0"/>
          <c:cat>
            <c:strRef>
              <c:f>COMBINE!$B$28:$B$33</c:f>
              <c:strCache>
                <c:ptCount val="6"/>
                <c:pt idx="0">
                  <c:v>Seq RD</c:v>
                </c:pt>
                <c:pt idx="1">
                  <c:v>Seq WR</c:v>
                </c:pt>
                <c:pt idx="2">
                  <c:v>Random</c:v>
                </c:pt>
                <c:pt idx="3">
                  <c:v>MergeJoin</c:v>
                </c:pt>
                <c:pt idx="4">
                  <c:v>Mixtral 8x7B</c:v>
                </c:pt>
                <c:pt idx="5">
                  <c:v>GeoMean</c:v>
                </c:pt>
              </c:strCache>
            </c:strRef>
          </c:cat>
          <c:val>
            <c:numRef>
              <c:f>COMBINE!$E$28:$E$33</c:f>
              <c:numCache>
                <c:formatCode>General</c:formatCode>
                <c:ptCount val="6"/>
                <c:pt idx="0">
                  <c:v>0.97869132273588744</c:v>
                </c:pt>
                <c:pt idx="1">
                  <c:v>0.92753935993033654</c:v>
                </c:pt>
                <c:pt idx="2">
                  <c:v>0.9409723412061578</c:v>
                </c:pt>
                <c:pt idx="3">
                  <c:v>0.98029327949917044</c:v>
                </c:pt>
                <c:pt idx="4">
                  <c:v>0.81507332026083956</c:v>
                </c:pt>
                <c:pt idx="5">
                  <c:v>0.92644902655524097</c:v>
                </c:pt>
              </c:numCache>
            </c:numRef>
          </c:val>
          <c:extLst>
            <c:ext xmlns:c16="http://schemas.microsoft.com/office/drawing/2014/chart" uri="{C3380CC4-5D6E-409C-BE32-E72D297353CC}">
              <c16:uniqueId val="{00000002-C693-4DD3-8B5B-76E3589DC07B}"/>
            </c:ext>
          </c:extLst>
        </c:ser>
        <c:ser>
          <c:idx val="3"/>
          <c:order val="3"/>
          <c:tx>
            <c:strRef>
              <c:f>COMBINE!$F$27</c:f>
              <c:strCache>
                <c:ptCount val="1"/>
                <c:pt idx="0">
                  <c:v>HiLFS</c:v>
                </c:pt>
              </c:strCache>
            </c:strRef>
          </c:tx>
          <c:spPr>
            <a:solidFill>
              <a:schemeClr val="accent4"/>
            </a:solidFill>
            <a:ln>
              <a:solidFill>
                <a:schemeClr val="tx1"/>
              </a:solidFill>
            </a:ln>
            <a:effectLst/>
          </c:spPr>
          <c:invertIfNegative val="0"/>
          <c:cat>
            <c:strRef>
              <c:f>COMBINE!$B$28:$B$33</c:f>
              <c:strCache>
                <c:ptCount val="6"/>
                <c:pt idx="0">
                  <c:v>Seq RD</c:v>
                </c:pt>
                <c:pt idx="1">
                  <c:v>Seq WR</c:v>
                </c:pt>
                <c:pt idx="2">
                  <c:v>Random</c:v>
                </c:pt>
                <c:pt idx="3">
                  <c:v>MergeJoin</c:v>
                </c:pt>
                <c:pt idx="4">
                  <c:v>Mixtral 8x7B</c:v>
                </c:pt>
                <c:pt idx="5">
                  <c:v>GeoMean</c:v>
                </c:pt>
              </c:strCache>
            </c:strRef>
          </c:cat>
          <c:val>
            <c:numRef>
              <c:f>COMBINE!$F$28:$F$33</c:f>
              <c:numCache>
                <c:formatCode>General</c:formatCode>
                <c:ptCount val="6"/>
                <c:pt idx="0">
                  <c:v>0.81650886969217495</c:v>
                </c:pt>
                <c:pt idx="1">
                  <c:v>0.81603229650526443</c:v>
                </c:pt>
                <c:pt idx="2">
                  <c:v>0.73105770205861476</c:v>
                </c:pt>
                <c:pt idx="3">
                  <c:v>0.78866196326610982</c:v>
                </c:pt>
                <c:pt idx="4">
                  <c:v>0.760050773379355</c:v>
                </c:pt>
                <c:pt idx="5">
                  <c:v>0.78175502660915142</c:v>
                </c:pt>
              </c:numCache>
            </c:numRef>
          </c:val>
          <c:extLst>
            <c:ext xmlns:c16="http://schemas.microsoft.com/office/drawing/2014/chart" uri="{C3380CC4-5D6E-409C-BE32-E72D297353CC}">
              <c16:uniqueId val="{00000003-C693-4DD3-8B5B-76E3589DC07B}"/>
            </c:ext>
          </c:extLst>
        </c:ser>
        <c:dLbls>
          <c:showLegendKey val="0"/>
          <c:showVal val="0"/>
          <c:showCatName val="0"/>
          <c:showSerName val="0"/>
          <c:showPercent val="0"/>
          <c:showBubbleSize val="0"/>
        </c:dLbls>
        <c:gapWidth val="219"/>
        <c:overlap val="-27"/>
        <c:axId val="1575775488"/>
        <c:axId val="1575775968"/>
      </c:barChart>
      <c:catAx>
        <c:axId val="157577548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575775968"/>
        <c:crosses val="autoZero"/>
        <c:auto val="1"/>
        <c:lblAlgn val="ctr"/>
        <c:lblOffset val="100"/>
        <c:noMultiLvlLbl val="0"/>
      </c:catAx>
      <c:valAx>
        <c:axId val="1575775968"/>
        <c:scaling>
          <c:orientation val="minMax"/>
          <c:max val="1"/>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Normalized</a:t>
                </a:r>
                <a:r>
                  <a:rPr lang="en-US" baseline="0"/>
                  <a:t> Performance (%)</a:t>
                </a:r>
                <a:endParaRPr lang="en-US"/>
              </a:p>
            </c:rich>
          </c:tx>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solidFill>
              <a:schemeClr val="tx1"/>
            </a:solidFill>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575775488"/>
        <c:crosses val="autoZero"/>
        <c:crossBetween val="between"/>
        <c:majorUnit val="0.2"/>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COMBINE!$C$27</c:f>
              <c:strCache>
                <c:ptCount val="1"/>
                <c:pt idx="0">
                  <c:v>Non-P2P</c:v>
                </c:pt>
              </c:strCache>
            </c:strRef>
          </c:tx>
          <c:spPr>
            <a:solidFill>
              <a:schemeClr val="accent1"/>
            </a:solidFill>
            <a:ln>
              <a:solidFill>
                <a:schemeClr val="tx1"/>
              </a:solidFill>
            </a:ln>
            <a:effectLst/>
          </c:spPr>
          <c:invertIfNegative val="0"/>
          <c:dPt>
            <c:idx val="0"/>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00-3B90-4540-9D53-A4A4169F966A}"/>
              </c:ext>
            </c:extLst>
          </c:dPt>
          <c:dPt>
            <c:idx val="1"/>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04-3B90-4540-9D53-A4A4169F966A}"/>
              </c:ext>
            </c:extLst>
          </c:dPt>
          <c:dPt>
            <c:idx val="2"/>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08-3B90-4540-9D53-A4A4169F966A}"/>
              </c:ext>
            </c:extLst>
          </c:dPt>
          <c:dPt>
            <c:idx val="3"/>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0C-3B90-4540-9D53-A4A4169F966A}"/>
              </c:ext>
            </c:extLst>
          </c:dPt>
          <c:dPt>
            <c:idx val="4"/>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10-3B90-4540-9D53-A4A4169F966A}"/>
              </c:ext>
            </c:extLst>
          </c:dPt>
          <c:cat>
            <c:strRef>
              <c:f>COMBINE!$B$28:$B$33</c:f>
              <c:strCache>
                <c:ptCount val="6"/>
                <c:pt idx="0">
                  <c:v>Seq RD</c:v>
                </c:pt>
                <c:pt idx="1">
                  <c:v>Seq WR</c:v>
                </c:pt>
                <c:pt idx="2">
                  <c:v>Random</c:v>
                </c:pt>
                <c:pt idx="3">
                  <c:v>MergeJoin</c:v>
                </c:pt>
                <c:pt idx="4">
                  <c:v>Mixtral 8x7B</c:v>
                </c:pt>
                <c:pt idx="5">
                  <c:v>GeoMean</c:v>
                </c:pt>
              </c:strCache>
            </c:strRef>
          </c:cat>
          <c:val>
            <c:numRef>
              <c:f>COMBINE!$C$28:$C$33</c:f>
              <c:numCache>
                <c:formatCode>General</c:formatCode>
                <c:ptCount val="6"/>
                <c:pt idx="0">
                  <c:v>0.6112281249999999</c:v>
                </c:pt>
                <c:pt idx="1">
                  <c:v>0.65670192307692299</c:v>
                </c:pt>
                <c:pt idx="2">
                  <c:v>0.44331652464200999</c:v>
                </c:pt>
                <c:pt idx="3">
                  <c:v>0.42868787878787878</c:v>
                </c:pt>
                <c:pt idx="4">
                  <c:v>0.34695244688446292</c:v>
                </c:pt>
                <c:pt idx="5">
                  <c:v>0.48365907311682826</c:v>
                </c:pt>
              </c:numCache>
            </c:numRef>
          </c:val>
          <c:extLst>
            <c:ext xmlns:c16="http://schemas.microsoft.com/office/drawing/2014/chart" uri="{C3380CC4-5D6E-409C-BE32-E72D297353CC}">
              <c16:uniqueId val="{00000000-C693-4DD3-8B5B-76E3589DC07B}"/>
            </c:ext>
          </c:extLst>
        </c:ser>
        <c:ser>
          <c:idx val="1"/>
          <c:order val="1"/>
          <c:tx>
            <c:strRef>
              <c:f>COMBINE!$D$27</c:f>
              <c:strCache>
                <c:ptCount val="1"/>
                <c:pt idx="0">
                  <c:v>P2P</c:v>
                </c:pt>
              </c:strCache>
            </c:strRef>
          </c:tx>
          <c:spPr>
            <a:solidFill>
              <a:schemeClr val="accent2"/>
            </a:solidFill>
            <a:ln>
              <a:solidFill>
                <a:schemeClr val="tx1"/>
              </a:solidFill>
            </a:ln>
            <a:effectLst/>
          </c:spPr>
          <c:invertIfNegative val="0"/>
          <c:dPt>
            <c:idx val="0"/>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01-3B90-4540-9D53-A4A4169F966A}"/>
              </c:ext>
            </c:extLst>
          </c:dPt>
          <c:dPt>
            <c:idx val="1"/>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05-3B90-4540-9D53-A4A4169F966A}"/>
              </c:ext>
            </c:extLst>
          </c:dPt>
          <c:dPt>
            <c:idx val="2"/>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09-3B90-4540-9D53-A4A4169F966A}"/>
              </c:ext>
            </c:extLst>
          </c:dPt>
          <c:dPt>
            <c:idx val="3"/>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0D-3B90-4540-9D53-A4A4169F966A}"/>
              </c:ext>
            </c:extLst>
          </c:dPt>
          <c:dPt>
            <c:idx val="4"/>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11-3B90-4540-9D53-A4A4169F966A}"/>
              </c:ext>
            </c:extLst>
          </c:dPt>
          <c:cat>
            <c:strRef>
              <c:f>COMBINE!$B$28:$B$33</c:f>
              <c:strCache>
                <c:ptCount val="6"/>
                <c:pt idx="0">
                  <c:v>Seq RD</c:v>
                </c:pt>
                <c:pt idx="1">
                  <c:v>Seq WR</c:v>
                </c:pt>
                <c:pt idx="2">
                  <c:v>Random</c:v>
                </c:pt>
                <c:pt idx="3">
                  <c:v>MergeJoin</c:v>
                </c:pt>
                <c:pt idx="4">
                  <c:v>Mixtral 8x7B</c:v>
                </c:pt>
                <c:pt idx="5">
                  <c:v>GeoMean</c:v>
                </c:pt>
              </c:strCache>
            </c:strRef>
          </c:cat>
          <c:val>
            <c:numRef>
              <c:f>COMBINE!$D$28:$D$33</c:f>
              <c:numCache>
                <c:formatCode>General</c:formatCode>
                <c:ptCount val="6"/>
                <c:pt idx="0">
                  <c:v>0.62808749999999991</c:v>
                </c:pt>
                <c:pt idx="1">
                  <c:v>0.65542307692307689</c:v>
                </c:pt>
                <c:pt idx="2">
                  <c:v>0.67484911663187397</c:v>
                </c:pt>
                <c:pt idx="3">
                  <c:v>0.6456484848484848</c:v>
                </c:pt>
                <c:pt idx="4">
                  <c:v>0.45303013501350131</c:v>
                </c:pt>
                <c:pt idx="5">
                  <c:v>0.60530513485458148</c:v>
                </c:pt>
              </c:numCache>
            </c:numRef>
          </c:val>
          <c:extLst>
            <c:ext xmlns:c16="http://schemas.microsoft.com/office/drawing/2014/chart" uri="{C3380CC4-5D6E-409C-BE32-E72D297353CC}">
              <c16:uniqueId val="{00000001-C693-4DD3-8B5B-76E3589DC07B}"/>
            </c:ext>
          </c:extLst>
        </c:ser>
        <c:ser>
          <c:idx val="2"/>
          <c:order val="2"/>
          <c:tx>
            <c:strRef>
              <c:f>COMBINE!$E$27</c:f>
              <c:strCache>
                <c:ptCount val="1"/>
                <c:pt idx="0">
                  <c:v>DONGLE</c:v>
                </c:pt>
              </c:strCache>
            </c:strRef>
          </c:tx>
          <c:spPr>
            <a:solidFill>
              <a:schemeClr val="accent3"/>
            </a:solidFill>
            <a:ln>
              <a:solidFill>
                <a:schemeClr val="tx1"/>
              </a:solidFill>
            </a:ln>
            <a:effectLst/>
          </c:spPr>
          <c:invertIfNegative val="0"/>
          <c:dPt>
            <c:idx val="0"/>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2-3B90-4540-9D53-A4A4169F966A}"/>
              </c:ext>
            </c:extLst>
          </c:dPt>
          <c:dPt>
            <c:idx val="1"/>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6-3B90-4540-9D53-A4A4169F966A}"/>
              </c:ext>
            </c:extLst>
          </c:dPt>
          <c:dPt>
            <c:idx val="2"/>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A-3B90-4540-9D53-A4A4169F966A}"/>
              </c:ext>
            </c:extLst>
          </c:dPt>
          <c:dPt>
            <c:idx val="3"/>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E-3B90-4540-9D53-A4A4169F966A}"/>
              </c:ext>
            </c:extLst>
          </c:dPt>
          <c:dPt>
            <c:idx val="4"/>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12-3B90-4540-9D53-A4A4169F966A}"/>
              </c:ext>
            </c:extLst>
          </c:dPt>
          <c:cat>
            <c:strRef>
              <c:f>COMBINE!$B$28:$B$33</c:f>
              <c:strCache>
                <c:ptCount val="6"/>
                <c:pt idx="0">
                  <c:v>Seq RD</c:v>
                </c:pt>
                <c:pt idx="1">
                  <c:v>Seq WR</c:v>
                </c:pt>
                <c:pt idx="2">
                  <c:v>Random</c:v>
                </c:pt>
                <c:pt idx="3">
                  <c:v>MergeJoin</c:v>
                </c:pt>
                <c:pt idx="4">
                  <c:v>Mixtral 8x7B</c:v>
                </c:pt>
                <c:pt idx="5">
                  <c:v>GeoMean</c:v>
                </c:pt>
              </c:strCache>
            </c:strRef>
          </c:cat>
          <c:val>
            <c:numRef>
              <c:f>COMBINE!$E$28:$E$33</c:f>
              <c:numCache>
                <c:formatCode>General</c:formatCode>
                <c:ptCount val="6"/>
                <c:pt idx="0">
                  <c:v>0.97869132273588744</c:v>
                </c:pt>
                <c:pt idx="1">
                  <c:v>0.92753935993033654</c:v>
                </c:pt>
                <c:pt idx="2">
                  <c:v>0.9409723412061578</c:v>
                </c:pt>
                <c:pt idx="3">
                  <c:v>0.98029327949917044</c:v>
                </c:pt>
                <c:pt idx="4">
                  <c:v>0.81507332026083956</c:v>
                </c:pt>
                <c:pt idx="5">
                  <c:v>0.92644902655524097</c:v>
                </c:pt>
              </c:numCache>
            </c:numRef>
          </c:val>
          <c:extLst>
            <c:ext xmlns:c16="http://schemas.microsoft.com/office/drawing/2014/chart" uri="{C3380CC4-5D6E-409C-BE32-E72D297353CC}">
              <c16:uniqueId val="{00000002-C693-4DD3-8B5B-76E3589DC07B}"/>
            </c:ext>
          </c:extLst>
        </c:ser>
        <c:ser>
          <c:idx val="3"/>
          <c:order val="3"/>
          <c:tx>
            <c:strRef>
              <c:f>COMBINE!$F$27</c:f>
              <c:strCache>
                <c:ptCount val="1"/>
                <c:pt idx="0">
                  <c:v>HiLFS</c:v>
                </c:pt>
              </c:strCache>
            </c:strRef>
          </c:tx>
          <c:spPr>
            <a:solidFill>
              <a:schemeClr val="accent4"/>
            </a:solidFill>
            <a:ln>
              <a:solidFill>
                <a:schemeClr val="tx1"/>
              </a:solidFill>
            </a:ln>
            <a:effectLst/>
          </c:spPr>
          <c:invertIfNegative val="0"/>
          <c:dPt>
            <c:idx val="0"/>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3-3B90-4540-9D53-A4A4169F966A}"/>
              </c:ext>
            </c:extLst>
          </c:dPt>
          <c:dPt>
            <c:idx val="1"/>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7-3B90-4540-9D53-A4A4169F966A}"/>
              </c:ext>
            </c:extLst>
          </c:dPt>
          <c:dPt>
            <c:idx val="2"/>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B-3B90-4540-9D53-A4A4169F966A}"/>
              </c:ext>
            </c:extLst>
          </c:dPt>
          <c:dPt>
            <c:idx val="3"/>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F-3B90-4540-9D53-A4A4169F966A}"/>
              </c:ext>
            </c:extLst>
          </c:dPt>
          <c:dPt>
            <c:idx val="4"/>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13-3B90-4540-9D53-A4A4169F966A}"/>
              </c:ext>
            </c:extLst>
          </c:dPt>
          <c:cat>
            <c:strRef>
              <c:f>COMBINE!$B$28:$B$33</c:f>
              <c:strCache>
                <c:ptCount val="6"/>
                <c:pt idx="0">
                  <c:v>Seq RD</c:v>
                </c:pt>
                <c:pt idx="1">
                  <c:v>Seq WR</c:v>
                </c:pt>
                <c:pt idx="2">
                  <c:v>Random</c:v>
                </c:pt>
                <c:pt idx="3">
                  <c:v>MergeJoin</c:v>
                </c:pt>
                <c:pt idx="4">
                  <c:v>Mixtral 8x7B</c:v>
                </c:pt>
                <c:pt idx="5">
                  <c:v>GeoMean</c:v>
                </c:pt>
              </c:strCache>
            </c:strRef>
          </c:cat>
          <c:val>
            <c:numRef>
              <c:f>COMBINE!$F$28:$F$33</c:f>
              <c:numCache>
                <c:formatCode>General</c:formatCode>
                <c:ptCount val="6"/>
                <c:pt idx="0">
                  <c:v>0.81650886969217495</c:v>
                </c:pt>
                <c:pt idx="1">
                  <c:v>0.81603229650526443</c:v>
                </c:pt>
                <c:pt idx="2">
                  <c:v>0.73105770205861476</c:v>
                </c:pt>
                <c:pt idx="3">
                  <c:v>0.78866196326610982</c:v>
                </c:pt>
                <c:pt idx="4">
                  <c:v>0.760050773379355</c:v>
                </c:pt>
                <c:pt idx="5">
                  <c:v>0.78175502660915142</c:v>
                </c:pt>
              </c:numCache>
            </c:numRef>
          </c:val>
          <c:extLst>
            <c:ext xmlns:c16="http://schemas.microsoft.com/office/drawing/2014/chart" uri="{C3380CC4-5D6E-409C-BE32-E72D297353CC}">
              <c16:uniqueId val="{00000003-C693-4DD3-8B5B-76E3589DC07B}"/>
            </c:ext>
          </c:extLst>
        </c:ser>
        <c:dLbls>
          <c:showLegendKey val="0"/>
          <c:showVal val="0"/>
          <c:showCatName val="0"/>
          <c:showSerName val="0"/>
          <c:showPercent val="0"/>
          <c:showBubbleSize val="0"/>
        </c:dLbls>
        <c:gapWidth val="219"/>
        <c:overlap val="-27"/>
        <c:axId val="1575775488"/>
        <c:axId val="1575775968"/>
      </c:barChart>
      <c:catAx>
        <c:axId val="157577548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575775968"/>
        <c:crosses val="autoZero"/>
        <c:auto val="1"/>
        <c:lblAlgn val="ctr"/>
        <c:lblOffset val="100"/>
        <c:noMultiLvlLbl val="0"/>
      </c:catAx>
      <c:valAx>
        <c:axId val="1575775968"/>
        <c:scaling>
          <c:orientation val="minMax"/>
          <c:max val="1"/>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Normalized</a:t>
                </a:r>
                <a:r>
                  <a:rPr lang="en-US" baseline="0"/>
                  <a:t> Performance (%)</a:t>
                </a:r>
                <a:endParaRPr lang="en-US"/>
              </a:p>
            </c:rich>
          </c:tx>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solidFill>
              <a:schemeClr val="tx1"/>
            </a:solidFill>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575775488"/>
        <c:crosses val="autoZero"/>
        <c:crossBetween val="between"/>
        <c:majorUnit val="0.2"/>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COMBINE!$C$27</c:f>
              <c:strCache>
                <c:ptCount val="1"/>
                <c:pt idx="0">
                  <c:v>Non-P2P</c:v>
                </c:pt>
              </c:strCache>
            </c:strRef>
          </c:tx>
          <c:spPr>
            <a:solidFill>
              <a:schemeClr val="accent1"/>
            </a:solidFill>
            <a:ln>
              <a:solidFill>
                <a:schemeClr val="tx1"/>
              </a:solidFill>
            </a:ln>
            <a:effectLst/>
          </c:spPr>
          <c:invertIfNegative val="0"/>
          <c:dPt>
            <c:idx val="0"/>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00-3B90-4540-9D53-A4A4169F966A}"/>
              </c:ext>
            </c:extLst>
          </c:dPt>
          <c:dPt>
            <c:idx val="1"/>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04-3B90-4540-9D53-A4A4169F966A}"/>
              </c:ext>
            </c:extLst>
          </c:dPt>
          <c:dPt>
            <c:idx val="2"/>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08-3B90-4540-9D53-A4A4169F966A}"/>
              </c:ext>
            </c:extLst>
          </c:dPt>
          <c:dPt>
            <c:idx val="3"/>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0C-3B90-4540-9D53-A4A4169F966A}"/>
              </c:ext>
            </c:extLst>
          </c:dPt>
          <c:dPt>
            <c:idx val="4"/>
            <c:invertIfNegative val="0"/>
            <c:bubble3D val="0"/>
            <c:spPr>
              <a:solidFill>
                <a:schemeClr val="accent1"/>
              </a:solidFill>
              <a:ln>
                <a:solidFill>
                  <a:schemeClr val="tx1"/>
                </a:solidFill>
              </a:ln>
              <a:effectLst/>
            </c:spPr>
            <c:extLst>
              <c:ext xmlns:c16="http://schemas.microsoft.com/office/drawing/2014/chart" uri="{C3380CC4-5D6E-409C-BE32-E72D297353CC}">
                <c16:uniqueId val="{00000010-3B90-4540-9D53-A4A4169F966A}"/>
              </c:ext>
            </c:extLst>
          </c:dPt>
          <c:dPt>
            <c:idx val="5"/>
            <c:invertIfNegative val="0"/>
            <c:bubble3D val="0"/>
            <c:spPr>
              <a:solidFill>
                <a:schemeClr val="accent1">
                  <a:alpha val="10000"/>
                </a:schemeClr>
              </a:solidFill>
              <a:ln>
                <a:solidFill>
                  <a:schemeClr val="tx1">
                    <a:alpha val="10000"/>
                  </a:schemeClr>
                </a:solidFill>
              </a:ln>
              <a:effectLst/>
            </c:spPr>
            <c:extLst>
              <c:ext xmlns:c16="http://schemas.microsoft.com/office/drawing/2014/chart" uri="{C3380CC4-5D6E-409C-BE32-E72D297353CC}">
                <c16:uniqueId val="{00000028-B7EE-49A8-8BB0-6FC1518417F8}"/>
              </c:ext>
            </c:extLst>
          </c:dPt>
          <c:cat>
            <c:strRef>
              <c:f>COMBINE!$B$28:$B$33</c:f>
              <c:strCache>
                <c:ptCount val="6"/>
                <c:pt idx="0">
                  <c:v>Seq RD</c:v>
                </c:pt>
                <c:pt idx="1">
                  <c:v>Seq WR</c:v>
                </c:pt>
                <c:pt idx="2">
                  <c:v>Random</c:v>
                </c:pt>
                <c:pt idx="3">
                  <c:v>MergeJoin</c:v>
                </c:pt>
                <c:pt idx="4">
                  <c:v>Mixtral 8x7B</c:v>
                </c:pt>
                <c:pt idx="5">
                  <c:v>GeoMean</c:v>
                </c:pt>
              </c:strCache>
            </c:strRef>
          </c:cat>
          <c:val>
            <c:numRef>
              <c:f>COMBINE!$C$28:$C$33</c:f>
              <c:numCache>
                <c:formatCode>General</c:formatCode>
                <c:ptCount val="6"/>
                <c:pt idx="0">
                  <c:v>0.6112281249999999</c:v>
                </c:pt>
                <c:pt idx="1">
                  <c:v>0.65670192307692299</c:v>
                </c:pt>
                <c:pt idx="2">
                  <c:v>0.44331652464200999</c:v>
                </c:pt>
                <c:pt idx="3">
                  <c:v>0.42868787878787878</c:v>
                </c:pt>
                <c:pt idx="4">
                  <c:v>0.34695244688446292</c:v>
                </c:pt>
                <c:pt idx="5">
                  <c:v>0.48365907311682826</c:v>
                </c:pt>
              </c:numCache>
            </c:numRef>
          </c:val>
          <c:extLst>
            <c:ext xmlns:c16="http://schemas.microsoft.com/office/drawing/2014/chart" uri="{C3380CC4-5D6E-409C-BE32-E72D297353CC}">
              <c16:uniqueId val="{00000000-C693-4DD3-8B5B-76E3589DC07B}"/>
            </c:ext>
          </c:extLst>
        </c:ser>
        <c:ser>
          <c:idx val="1"/>
          <c:order val="1"/>
          <c:tx>
            <c:strRef>
              <c:f>COMBINE!$D$27</c:f>
              <c:strCache>
                <c:ptCount val="1"/>
                <c:pt idx="0">
                  <c:v>P2P</c:v>
                </c:pt>
              </c:strCache>
            </c:strRef>
          </c:tx>
          <c:spPr>
            <a:solidFill>
              <a:schemeClr val="accent2"/>
            </a:solidFill>
            <a:ln>
              <a:solidFill>
                <a:schemeClr val="tx1"/>
              </a:solidFill>
            </a:ln>
            <a:effectLst/>
          </c:spPr>
          <c:invertIfNegative val="0"/>
          <c:dPt>
            <c:idx val="0"/>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01-3B90-4540-9D53-A4A4169F966A}"/>
              </c:ext>
            </c:extLst>
          </c:dPt>
          <c:dPt>
            <c:idx val="1"/>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05-3B90-4540-9D53-A4A4169F966A}"/>
              </c:ext>
            </c:extLst>
          </c:dPt>
          <c:dPt>
            <c:idx val="2"/>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09-3B90-4540-9D53-A4A4169F966A}"/>
              </c:ext>
            </c:extLst>
          </c:dPt>
          <c:dPt>
            <c:idx val="3"/>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0D-3B90-4540-9D53-A4A4169F966A}"/>
              </c:ext>
            </c:extLst>
          </c:dPt>
          <c:dPt>
            <c:idx val="4"/>
            <c:invertIfNegative val="0"/>
            <c:bubble3D val="0"/>
            <c:spPr>
              <a:solidFill>
                <a:schemeClr val="accent2"/>
              </a:solidFill>
              <a:ln>
                <a:solidFill>
                  <a:schemeClr val="tx1"/>
                </a:solidFill>
              </a:ln>
              <a:effectLst/>
            </c:spPr>
            <c:extLst>
              <c:ext xmlns:c16="http://schemas.microsoft.com/office/drawing/2014/chart" uri="{C3380CC4-5D6E-409C-BE32-E72D297353CC}">
                <c16:uniqueId val="{00000011-3B90-4540-9D53-A4A4169F966A}"/>
              </c:ext>
            </c:extLst>
          </c:dPt>
          <c:dPt>
            <c:idx val="5"/>
            <c:invertIfNegative val="0"/>
            <c:bubble3D val="0"/>
            <c:spPr>
              <a:solidFill>
                <a:schemeClr val="accent2">
                  <a:alpha val="10000"/>
                </a:schemeClr>
              </a:solidFill>
              <a:ln>
                <a:solidFill>
                  <a:schemeClr val="tx1">
                    <a:alpha val="10000"/>
                  </a:schemeClr>
                </a:solidFill>
              </a:ln>
              <a:effectLst/>
            </c:spPr>
            <c:extLst>
              <c:ext xmlns:c16="http://schemas.microsoft.com/office/drawing/2014/chart" uri="{C3380CC4-5D6E-409C-BE32-E72D297353CC}">
                <c16:uniqueId val="{00000029-B7EE-49A8-8BB0-6FC1518417F8}"/>
              </c:ext>
            </c:extLst>
          </c:dPt>
          <c:cat>
            <c:strRef>
              <c:f>COMBINE!$B$28:$B$33</c:f>
              <c:strCache>
                <c:ptCount val="6"/>
                <c:pt idx="0">
                  <c:v>Seq RD</c:v>
                </c:pt>
                <c:pt idx="1">
                  <c:v>Seq WR</c:v>
                </c:pt>
                <c:pt idx="2">
                  <c:v>Random</c:v>
                </c:pt>
                <c:pt idx="3">
                  <c:v>MergeJoin</c:v>
                </c:pt>
                <c:pt idx="4">
                  <c:v>Mixtral 8x7B</c:v>
                </c:pt>
                <c:pt idx="5">
                  <c:v>GeoMean</c:v>
                </c:pt>
              </c:strCache>
            </c:strRef>
          </c:cat>
          <c:val>
            <c:numRef>
              <c:f>COMBINE!$D$28:$D$33</c:f>
              <c:numCache>
                <c:formatCode>General</c:formatCode>
                <c:ptCount val="6"/>
                <c:pt idx="0">
                  <c:v>0.62808749999999991</c:v>
                </c:pt>
                <c:pt idx="1">
                  <c:v>0.65542307692307689</c:v>
                </c:pt>
                <c:pt idx="2">
                  <c:v>0.67484911663187397</c:v>
                </c:pt>
                <c:pt idx="3">
                  <c:v>0.6456484848484848</c:v>
                </c:pt>
                <c:pt idx="4">
                  <c:v>0.45303013501350131</c:v>
                </c:pt>
                <c:pt idx="5">
                  <c:v>0.60530513485458148</c:v>
                </c:pt>
              </c:numCache>
            </c:numRef>
          </c:val>
          <c:extLst>
            <c:ext xmlns:c16="http://schemas.microsoft.com/office/drawing/2014/chart" uri="{C3380CC4-5D6E-409C-BE32-E72D297353CC}">
              <c16:uniqueId val="{00000001-C693-4DD3-8B5B-76E3589DC07B}"/>
            </c:ext>
          </c:extLst>
        </c:ser>
        <c:ser>
          <c:idx val="2"/>
          <c:order val="2"/>
          <c:tx>
            <c:strRef>
              <c:f>COMBINE!$E$27</c:f>
              <c:strCache>
                <c:ptCount val="1"/>
                <c:pt idx="0">
                  <c:v>DONGLE</c:v>
                </c:pt>
              </c:strCache>
            </c:strRef>
          </c:tx>
          <c:spPr>
            <a:solidFill>
              <a:schemeClr val="accent3"/>
            </a:solidFill>
            <a:ln>
              <a:solidFill>
                <a:schemeClr val="tx1"/>
              </a:solidFill>
            </a:ln>
            <a:effectLst/>
          </c:spPr>
          <c:invertIfNegative val="0"/>
          <c:dPt>
            <c:idx val="0"/>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2-3B90-4540-9D53-A4A4169F966A}"/>
              </c:ext>
            </c:extLst>
          </c:dPt>
          <c:dPt>
            <c:idx val="1"/>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6-3B90-4540-9D53-A4A4169F966A}"/>
              </c:ext>
            </c:extLst>
          </c:dPt>
          <c:dPt>
            <c:idx val="2"/>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A-3B90-4540-9D53-A4A4169F966A}"/>
              </c:ext>
            </c:extLst>
          </c:dPt>
          <c:dPt>
            <c:idx val="3"/>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0E-3B90-4540-9D53-A4A4169F966A}"/>
              </c:ext>
            </c:extLst>
          </c:dPt>
          <c:dPt>
            <c:idx val="4"/>
            <c:invertIfNegative val="0"/>
            <c:bubble3D val="0"/>
            <c:spPr>
              <a:solidFill>
                <a:schemeClr val="accent3"/>
              </a:solidFill>
              <a:ln>
                <a:solidFill>
                  <a:schemeClr val="tx1"/>
                </a:solidFill>
              </a:ln>
              <a:effectLst/>
            </c:spPr>
            <c:extLst>
              <c:ext xmlns:c16="http://schemas.microsoft.com/office/drawing/2014/chart" uri="{C3380CC4-5D6E-409C-BE32-E72D297353CC}">
                <c16:uniqueId val="{00000012-3B90-4540-9D53-A4A4169F966A}"/>
              </c:ext>
            </c:extLst>
          </c:dPt>
          <c:dPt>
            <c:idx val="5"/>
            <c:invertIfNegative val="0"/>
            <c:bubble3D val="0"/>
            <c:spPr>
              <a:solidFill>
                <a:schemeClr val="accent3">
                  <a:alpha val="10000"/>
                </a:schemeClr>
              </a:solidFill>
              <a:ln>
                <a:solidFill>
                  <a:schemeClr val="tx1">
                    <a:alpha val="10000"/>
                  </a:schemeClr>
                </a:solidFill>
              </a:ln>
              <a:effectLst/>
            </c:spPr>
            <c:extLst>
              <c:ext xmlns:c16="http://schemas.microsoft.com/office/drawing/2014/chart" uri="{C3380CC4-5D6E-409C-BE32-E72D297353CC}">
                <c16:uniqueId val="{0000002A-B7EE-49A8-8BB0-6FC1518417F8}"/>
              </c:ext>
            </c:extLst>
          </c:dPt>
          <c:cat>
            <c:strRef>
              <c:f>COMBINE!$B$28:$B$33</c:f>
              <c:strCache>
                <c:ptCount val="6"/>
                <c:pt idx="0">
                  <c:v>Seq RD</c:v>
                </c:pt>
                <c:pt idx="1">
                  <c:v>Seq WR</c:v>
                </c:pt>
                <c:pt idx="2">
                  <c:v>Random</c:v>
                </c:pt>
                <c:pt idx="3">
                  <c:v>MergeJoin</c:v>
                </c:pt>
                <c:pt idx="4">
                  <c:v>Mixtral 8x7B</c:v>
                </c:pt>
                <c:pt idx="5">
                  <c:v>GeoMean</c:v>
                </c:pt>
              </c:strCache>
            </c:strRef>
          </c:cat>
          <c:val>
            <c:numRef>
              <c:f>COMBINE!$E$28:$E$33</c:f>
              <c:numCache>
                <c:formatCode>General</c:formatCode>
                <c:ptCount val="6"/>
                <c:pt idx="0">
                  <c:v>0.97869132273588744</c:v>
                </c:pt>
                <c:pt idx="1">
                  <c:v>0.92753935993033654</c:v>
                </c:pt>
                <c:pt idx="2">
                  <c:v>0.9409723412061578</c:v>
                </c:pt>
                <c:pt idx="3">
                  <c:v>0.98029327949917044</c:v>
                </c:pt>
                <c:pt idx="4">
                  <c:v>0.81507332026083956</c:v>
                </c:pt>
                <c:pt idx="5">
                  <c:v>0.92644902655524097</c:v>
                </c:pt>
              </c:numCache>
            </c:numRef>
          </c:val>
          <c:extLst>
            <c:ext xmlns:c16="http://schemas.microsoft.com/office/drawing/2014/chart" uri="{C3380CC4-5D6E-409C-BE32-E72D297353CC}">
              <c16:uniqueId val="{00000002-C693-4DD3-8B5B-76E3589DC07B}"/>
            </c:ext>
          </c:extLst>
        </c:ser>
        <c:ser>
          <c:idx val="3"/>
          <c:order val="3"/>
          <c:tx>
            <c:strRef>
              <c:f>COMBINE!$F$27</c:f>
              <c:strCache>
                <c:ptCount val="1"/>
                <c:pt idx="0">
                  <c:v>HiLFS</c:v>
                </c:pt>
              </c:strCache>
            </c:strRef>
          </c:tx>
          <c:spPr>
            <a:solidFill>
              <a:schemeClr val="accent4"/>
            </a:solidFill>
            <a:ln>
              <a:solidFill>
                <a:schemeClr val="tx1"/>
              </a:solidFill>
            </a:ln>
            <a:effectLst/>
          </c:spPr>
          <c:invertIfNegative val="0"/>
          <c:dPt>
            <c:idx val="0"/>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3-3B90-4540-9D53-A4A4169F966A}"/>
              </c:ext>
            </c:extLst>
          </c:dPt>
          <c:dPt>
            <c:idx val="1"/>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7-3B90-4540-9D53-A4A4169F966A}"/>
              </c:ext>
            </c:extLst>
          </c:dPt>
          <c:dPt>
            <c:idx val="2"/>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B-3B90-4540-9D53-A4A4169F966A}"/>
              </c:ext>
            </c:extLst>
          </c:dPt>
          <c:dPt>
            <c:idx val="3"/>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0F-3B90-4540-9D53-A4A4169F966A}"/>
              </c:ext>
            </c:extLst>
          </c:dPt>
          <c:dPt>
            <c:idx val="4"/>
            <c:invertIfNegative val="0"/>
            <c:bubble3D val="0"/>
            <c:spPr>
              <a:solidFill>
                <a:schemeClr val="accent4"/>
              </a:solidFill>
              <a:ln>
                <a:solidFill>
                  <a:schemeClr val="tx1"/>
                </a:solidFill>
              </a:ln>
              <a:effectLst/>
            </c:spPr>
            <c:extLst>
              <c:ext xmlns:c16="http://schemas.microsoft.com/office/drawing/2014/chart" uri="{C3380CC4-5D6E-409C-BE32-E72D297353CC}">
                <c16:uniqueId val="{00000013-3B90-4540-9D53-A4A4169F966A}"/>
              </c:ext>
            </c:extLst>
          </c:dPt>
          <c:dPt>
            <c:idx val="5"/>
            <c:invertIfNegative val="0"/>
            <c:bubble3D val="0"/>
            <c:spPr>
              <a:solidFill>
                <a:schemeClr val="accent4">
                  <a:alpha val="10000"/>
                </a:schemeClr>
              </a:solidFill>
              <a:ln>
                <a:solidFill>
                  <a:schemeClr val="tx1">
                    <a:alpha val="10000"/>
                  </a:schemeClr>
                </a:solidFill>
              </a:ln>
              <a:effectLst/>
            </c:spPr>
            <c:extLst>
              <c:ext xmlns:c16="http://schemas.microsoft.com/office/drawing/2014/chart" uri="{C3380CC4-5D6E-409C-BE32-E72D297353CC}">
                <c16:uniqueId val="{0000002B-B7EE-49A8-8BB0-6FC1518417F8}"/>
              </c:ext>
            </c:extLst>
          </c:dPt>
          <c:cat>
            <c:strRef>
              <c:f>COMBINE!$B$28:$B$33</c:f>
              <c:strCache>
                <c:ptCount val="6"/>
                <c:pt idx="0">
                  <c:v>Seq RD</c:v>
                </c:pt>
                <c:pt idx="1">
                  <c:v>Seq WR</c:v>
                </c:pt>
                <c:pt idx="2">
                  <c:v>Random</c:v>
                </c:pt>
                <c:pt idx="3">
                  <c:v>MergeJoin</c:v>
                </c:pt>
                <c:pt idx="4">
                  <c:v>Mixtral 8x7B</c:v>
                </c:pt>
                <c:pt idx="5">
                  <c:v>GeoMean</c:v>
                </c:pt>
              </c:strCache>
            </c:strRef>
          </c:cat>
          <c:val>
            <c:numRef>
              <c:f>COMBINE!$F$28:$F$33</c:f>
              <c:numCache>
                <c:formatCode>General</c:formatCode>
                <c:ptCount val="6"/>
                <c:pt idx="0">
                  <c:v>0.81650886969217495</c:v>
                </c:pt>
                <c:pt idx="1">
                  <c:v>0.81603229650526443</c:v>
                </c:pt>
                <c:pt idx="2">
                  <c:v>0.73105770205861476</c:v>
                </c:pt>
                <c:pt idx="3">
                  <c:v>0.78866196326610982</c:v>
                </c:pt>
                <c:pt idx="4">
                  <c:v>0.760050773379355</c:v>
                </c:pt>
                <c:pt idx="5">
                  <c:v>0.78175502660915142</c:v>
                </c:pt>
              </c:numCache>
            </c:numRef>
          </c:val>
          <c:extLst>
            <c:ext xmlns:c16="http://schemas.microsoft.com/office/drawing/2014/chart" uri="{C3380CC4-5D6E-409C-BE32-E72D297353CC}">
              <c16:uniqueId val="{00000003-C693-4DD3-8B5B-76E3589DC07B}"/>
            </c:ext>
          </c:extLst>
        </c:ser>
        <c:dLbls>
          <c:showLegendKey val="0"/>
          <c:showVal val="0"/>
          <c:showCatName val="0"/>
          <c:showSerName val="0"/>
          <c:showPercent val="0"/>
          <c:showBubbleSize val="0"/>
        </c:dLbls>
        <c:gapWidth val="219"/>
        <c:overlap val="-27"/>
        <c:axId val="1575775488"/>
        <c:axId val="1575775968"/>
      </c:barChart>
      <c:catAx>
        <c:axId val="157577548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575775968"/>
        <c:crosses val="autoZero"/>
        <c:auto val="1"/>
        <c:lblAlgn val="ctr"/>
        <c:lblOffset val="100"/>
        <c:noMultiLvlLbl val="0"/>
      </c:catAx>
      <c:valAx>
        <c:axId val="1575775968"/>
        <c:scaling>
          <c:orientation val="minMax"/>
          <c:max val="1"/>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a:t>Normalized</a:t>
                </a:r>
                <a:r>
                  <a:rPr lang="en-US" baseline="0"/>
                  <a:t> Performance (%)</a:t>
                </a:r>
                <a:endParaRPr lang="en-US"/>
              </a:p>
            </c:rich>
          </c:tx>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solidFill>
              <a:schemeClr val="tx1"/>
            </a:solidFill>
            <a:tailEnd type="triangle" w="lg" len="lg"/>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575775488"/>
        <c:crosses val="autoZero"/>
        <c:crossBetween val="between"/>
        <c:majorUnit val="0.2"/>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ource Sans Pro" panose="020B0503030403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ource Sans Pro" panose="020B0503030403020204" pitchFamily="34" charset="0"/>
              </a:defRPr>
            </a:lvl1pPr>
          </a:lstStyle>
          <a:p>
            <a:fld id="{1A77B173-6A80-4BDB-ABC3-A7BF0A2C0C83}" type="datetimeFigureOut">
              <a:rPr lang="en-US" smtClean="0"/>
              <a:pPr/>
              <a:t>2/22/2026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ource Sans Pro" panose="020B0503030403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ource Sans Pro" panose="020B0503030403020204" pitchFamily="34" charset="0"/>
              </a:defRPr>
            </a:lvl1pPr>
          </a:lstStyle>
          <a:p>
            <a:fld id="{7F8CEE81-9A59-46D7-886E-C1684C3BE9CA}" type="slidenum">
              <a:rPr lang="en-US" smtClean="0"/>
              <a:pPr/>
              <a:t>‹#›</a:t>
            </a:fld>
            <a:endParaRPr lang="en-US"/>
          </a:p>
        </p:txBody>
      </p:sp>
    </p:spTree>
    <p:extLst>
      <p:ext uri="{BB962C8B-B14F-4D97-AF65-F5344CB8AC3E}">
        <p14:creationId xmlns:p14="http://schemas.microsoft.com/office/powerpoint/2010/main" val="1080935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Pro" panose="020B0503030403020204" pitchFamily="34" charset="0"/>
        <a:ea typeface="+mn-ea"/>
        <a:cs typeface="+mn-cs"/>
      </a:defRPr>
    </a:lvl1pPr>
    <a:lvl2pPr marL="457200" algn="l" defTabSz="914400" rtl="0" eaLnBrk="1" latinLnBrk="0" hangingPunct="1">
      <a:defRPr sz="1200" kern="1200">
        <a:solidFill>
          <a:schemeClr val="tx1"/>
        </a:solidFill>
        <a:latin typeface="Source Sans Pro" panose="020B0503030403020204" pitchFamily="34" charset="0"/>
        <a:ea typeface="+mn-ea"/>
        <a:cs typeface="+mn-cs"/>
      </a:defRPr>
    </a:lvl2pPr>
    <a:lvl3pPr marL="914400" algn="l" defTabSz="914400" rtl="0" eaLnBrk="1" latinLnBrk="0" hangingPunct="1">
      <a:defRPr sz="1200" kern="1200">
        <a:solidFill>
          <a:schemeClr val="tx1"/>
        </a:solidFill>
        <a:latin typeface="Source Sans Pro" panose="020B0503030403020204" pitchFamily="34" charset="0"/>
        <a:ea typeface="+mn-ea"/>
        <a:cs typeface="+mn-cs"/>
      </a:defRPr>
    </a:lvl3pPr>
    <a:lvl4pPr marL="1371600" algn="l" defTabSz="914400" rtl="0" eaLnBrk="1" latinLnBrk="0" hangingPunct="1">
      <a:defRPr sz="1200" kern="1200">
        <a:solidFill>
          <a:schemeClr val="tx1"/>
        </a:solidFill>
        <a:latin typeface="Source Sans Pro" panose="020B0503030403020204" pitchFamily="34" charset="0"/>
        <a:ea typeface="+mn-ea"/>
        <a:cs typeface="+mn-cs"/>
      </a:defRPr>
    </a:lvl4pPr>
    <a:lvl5pPr marL="1828800" algn="l" defTabSz="914400" rtl="0" eaLnBrk="1" latinLnBrk="0" hangingPunct="1">
      <a:defRPr sz="1200" kern="1200">
        <a:solidFill>
          <a:schemeClr val="tx1"/>
        </a:solidFill>
        <a:latin typeface="Source Sans Pro" panose="020B0503030403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B812A-FAE6-D9ED-C96A-B69FC18E59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47037-D46A-CD91-3C16-00A784A41AE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778E791-BC27-6744-7269-F5E431AF9655}"/>
              </a:ext>
            </a:extLst>
          </p:cNvPr>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200" kern="1200" dirty="0">
                <a:solidFill>
                  <a:schemeClr val="tx1"/>
                </a:solidFill>
                <a:effectLst/>
                <a:latin typeface="Source Sans Pro" panose="020B0503030403020204" pitchFamily="34" charset="0"/>
                <a:ea typeface="+mn-ea"/>
                <a:cs typeface="+mn-cs"/>
              </a:rPr>
              <a:t>Today, I will be presenting the work </a:t>
            </a:r>
            <a:r>
              <a:rPr lang="en-US" sz="1200" kern="1200" dirty="0" err="1">
                <a:solidFill>
                  <a:schemeClr val="tx1"/>
                </a:solidFill>
                <a:effectLst/>
                <a:latin typeface="Source Sans Pro" panose="020B0503030403020204" pitchFamily="34" charset="0"/>
                <a:ea typeface="+mn-ea"/>
                <a:cs typeface="+mn-cs"/>
              </a:rPr>
              <a:t>HiLFS</a:t>
            </a:r>
            <a:r>
              <a:rPr lang="en-US" sz="1200" kern="1200" dirty="0">
                <a:solidFill>
                  <a:schemeClr val="tx1"/>
                </a:solidFill>
                <a:effectLst/>
                <a:latin typeface="Source Sans Pro" panose="020B0503030403020204" pitchFamily="34" charset="0"/>
                <a:ea typeface="+mn-ea"/>
                <a:cs typeface="+mn-cs"/>
              </a:rPr>
              <a:t>: FPGA-</a:t>
            </a:r>
            <a:r>
              <a:rPr lang="en-US" sz="1200" kern="1200" dirty="0" err="1">
                <a:solidFill>
                  <a:schemeClr val="tx1"/>
                </a:solidFill>
                <a:effectLst/>
                <a:latin typeface="Source Sans Pro" panose="020B0503030403020204" pitchFamily="34" charset="0"/>
                <a:ea typeface="+mn-ea"/>
                <a:cs typeface="+mn-cs"/>
              </a:rPr>
              <a:t>Orchestarted</a:t>
            </a:r>
            <a:r>
              <a:rPr lang="en-US" sz="1200" kern="1200" dirty="0">
                <a:solidFill>
                  <a:schemeClr val="tx1"/>
                </a:solidFill>
                <a:effectLst/>
                <a:latin typeface="Source Sans Pro" panose="020B0503030403020204" pitchFamily="34" charset="0"/>
                <a:ea typeface="+mn-ea"/>
                <a:cs typeface="+mn-cs"/>
              </a:rPr>
              <a:t> File System for High-Level Synthesis. This work is done in close collaboration with my colleague Linus Wong, and under the guidance of Professor Andre DeHon and Jing Li</a:t>
            </a:r>
          </a:p>
        </p:txBody>
      </p:sp>
      <p:sp>
        <p:nvSpPr>
          <p:cNvPr id="4" name="Slide Number Placeholder 3">
            <a:extLst>
              <a:ext uri="{FF2B5EF4-FFF2-40B4-BE49-F238E27FC236}">
                <a16:creationId xmlns:a16="http://schemas.microsoft.com/office/drawing/2014/main" id="{70AF0422-472B-082D-95EE-F15C4613D0EC}"/>
              </a:ext>
            </a:extLst>
          </p:cNvPr>
          <p:cNvSpPr>
            <a:spLocks noGrp="1"/>
          </p:cNvSpPr>
          <p:nvPr>
            <p:ph type="sldNum" sz="quarter" idx="5"/>
          </p:nvPr>
        </p:nvSpPr>
        <p:spPr/>
        <p:txBody>
          <a:bodyPr/>
          <a:lstStyle/>
          <a:p>
            <a:fld id="{7F8CEE81-9A59-46D7-886E-C1684C3BE9CA}" type="slidenum">
              <a:rPr lang="en-US" smtClean="0"/>
              <a:t>1</a:t>
            </a:fld>
            <a:endParaRPr lang="en-US"/>
          </a:p>
        </p:txBody>
      </p:sp>
    </p:spTree>
    <p:extLst>
      <p:ext uri="{BB962C8B-B14F-4D97-AF65-F5344CB8AC3E}">
        <p14:creationId xmlns:p14="http://schemas.microsoft.com/office/powerpoint/2010/main" val="2534366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summarize, we have seen GDS providing a direct </a:t>
            </a:r>
            <a:r>
              <a:rPr lang="en-US" err="1"/>
              <a:t>datapath</a:t>
            </a:r>
            <a:r>
              <a:rPr lang="en-US"/>
              <a:t> between storage and GPU memory, and creation of a simple file abstractions to the host and GPU so that the developers can better utilize the benefit of direct storage access. This provides a rich environment for developers to work on large storage-aware designs easily.</a:t>
            </a:r>
          </a:p>
        </p:txBody>
      </p:sp>
      <p:sp>
        <p:nvSpPr>
          <p:cNvPr id="4" name="Slide Number Placeholder 3"/>
          <p:cNvSpPr>
            <a:spLocks noGrp="1"/>
          </p:cNvSpPr>
          <p:nvPr>
            <p:ph type="sldNum" sz="quarter" idx="5"/>
          </p:nvPr>
        </p:nvSpPr>
        <p:spPr/>
        <p:txBody>
          <a:bodyPr/>
          <a:lstStyle/>
          <a:p>
            <a:fld id="{7F8CEE81-9A59-46D7-886E-C1684C3BE9CA}" type="slidenum">
              <a:rPr lang="en-US" smtClean="0"/>
              <a:pPr/>
              <a:t>10</a:t>
            </a:fld>
            <a:endParaRPr lang="en-US"/>
          </a:p>
        </p:txBody>
      </p:sp>
    </p:spTree>
    <p:extLst>
      <p:ext uri="{BB962C8B-B14F-4D97-AF65-F5344CB8AC3E}">
        <p14:creationId xmlns:p14="http://schemas.microsoft.com/office/powerpoint/2010/main" val="1486205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FPGAs have also made an effort in improving support for this storage demand.</a:t>
            </a:r>
          </a:p>
          <a:p>
            <a:r>
              <a:rPr lang="en-US"/>
              <a:t>Identifying that the migration of data from SSD to FPGA also relies on host DRAM as an intermediary buffer, PCIe Peer-to-Peer technology enables a direct migration of data from storage to FPGA memory. I will term the designs that has Peer-to-Peer disabled and enabled as Non-P2P and P2P, respectively.</a:t>
            </a:r>
          </a:p>
        </p:txBody>
      </p:sp>
      <p:sp>
        <p:nvSpPr>
          <p:cNvPr id="4" name="Slide Number Placeholder 3"/>
          <p:cNvSpPr>
            <a:spLocks noGrp="1"/>
          </p:cNvSpPr>
          <p:nvPr>
            <p:ph type="sldNum" sz="quarter" idx="5"/>
          </p:nvPr>
        </p:nvSpPr>
        <p:spPr/>
        <p:txBody>
          <a:bodyPr/>
          <a:lstStyle/>
          <a:p>
            <a:fld id="{7F8CEE81-9A59-46D7-886E-C1684C3BE9CA}" type="slidenum">
              <a:rPr lang="en-US" smtClean="0"/>
              <a:pPr/>
              <a:t>11</a:t>
            </a:fld>
            <a:endParaRPr lang="en-US"/>
          </a:p>
        </p:txBody>
      </p:sp>
    </p:spTree>
    <p:extLst>
      <p:ext uri="{BB962C8B-B14F-4D97-AF65-F5344CB8AC3E}">
        <p14:creationId xmlns:p14="http://schemas.microsoft.com/office/powerpoint/2010/main" val="883814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93E29-D398-D34A-496A-53F7D97CE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6590B1-7C52-F8DF-B24B-3AB454E8FD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64117-BE78-5512-0BC7-AD939C05C395}"/>
              </a:ext>
            </a:extLst>
          </p:cNvPr>
          <p:cNvSpPr>
            <a:spLocks noGrp="1"/>
          </p:cNvSpPr>
          <p:nvPr>
            <p:ph type="body" idx="1"/>
          </p:nvPr>
        </p:nvSpPr>
        <p:spPr/>
        <p:txBody>
          <a:bodyPr/>
          <a:lstStyle/>
          <a:p>
            <a:r>
              <a:rPr lang="en-US"/>
              <a:t>To describe the migration of data, developers rely on software file system interface in CPU to interact with storage. Though the interface is simple, the host-dependent logic requires frequent suspension of HLS kernel for each storage request, degrading performance.</a:t>
            </a:r>
          </a:p>
        </p:txBody>
      </p:sp>
      <p:sp>
        <p:nvSpPr>
          <p:cNvPr id="4" name="Slide Number Placeholder 3">
            <a:extLst>
              <a:ext uri="{FF2B5EF4-FFF2-40B4-BE49-F238E27FC236}">
                <a16:creationId xmlns:a16="http://schemas.microsoft.com/office/drawing/2014/main" id="{949E8A89-6784-9337-B083-5AF5D3CDA609}"/>
              </a:ext>
            </a:extLst>
          </p:cNvPr>
          <p:cNvSpPr>
            <a:spLocks noGrp="1"/>
          </p:cNvSpPr>
          <p:nvPr>
            <p:ph type="sldNum" sz="quarter" idx="5"/>
          </p:nvPr>
        </p:nvSpPr>
        <p:spPr/>
        <p:txBody>
          <a:bodyPr/>
          <a:lstStyle/>
          <a:p>
            <a:fld id="{7F8CEE81-9A59-46D7-886E-C1684C3BE9CA}" type="slidenum">
              <a:rPr lang="en-US" smtClean="0"/>
              <a:pPr/>
              <a:t>12</a:t>
            </a:fld>
            <a:endParaRPr lang="en-US"/>
          </a:p>
        </p:txBody>
      </p:sp>
    </p:spTree>
    <p:extLst>
      <p:ext uri="{BB962C8B-B14F-4D97-AF65-F5344CB8AC3E}">
        <p14:creationId xmlns:p14="http://schemas.microsoft.com/office/powerpoint/2010/main" val="3011416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438E7-6537-A1AE-62E5-6944F0D34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DBC68-E9FE-60B0-1072-0953607555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87917-2528-3008-DD5B-FABFA314BF07}"/>
              </a:ext>
            </a:extLst>
          </p:cNvPr>
          <p:cNvSpPr>
            <a:spLocks noGrp="1"/>
          </p:cNvSpPr>
          <p:nvPr>
            <p:ph type="body" idx="1"/>
          </p:nvPr>
        </p:nvSpPr>
        <p:spPr/>
        <p:txBody>
          <a:bodyPr/>
          <a:lstStyle/>
          <a:p>
            <a:r>
              <a:rPr lang="en-US"/>
              <a:t>Works like DONGLE allow FPGAs to be the direct agent to both orchestrate and migrate data from/to SSD. This greatly reduces the programming complexity by allowing unified HLS code with both control and data logic. However, the exposed API to developers are at a block-level granularity, which makes development of large storage-dependent application cumbersome and error-prone.</a:t>
            </a:r>
          </a:p>
        </p:txBody>
      </p:sp>
      <p:sp>
        <p:nvSpPr>
          <p:cNvPr id="4" name="Slide Number Placeholder 3">
            <a:extLst>
              <a:ext uri="{FF2B5EF4-FFF2-40B4-BE49-F238E27FC236}">
                <a16:creationId xmlns:a16="http://schemas.microsoft.com/office/drawing/2014/main" id="{E7241678-A9BD-2426-31FA-9027BD776E20}"/>
              </a:ext>
            </a:extLst>
          </p:cNvPr>
          <p:cNvSpPr>
            <a:spLocks noGrp="1"/>
          </p:cNvSpPr>
          <p:nvPr>
            <p:ph type="sldNum" sz="quarter" idx="5"/>
          </p:nvPr>
        </p:nvSpPr>
        <p:spPr/>
        <p:txBody>
          <a:bodyPr/>
          <a:lstStyle/>
          <a:p>
            <a:fld id="{7F8CEE81-9A59-46D7-886E-C1684C3BE9CA}" type="slidenum">
              <a:rPr lang="en-US" smtClean="0"/>
              <a:pPr/>
              <a:t>13</a:t>
            </a:fld>
            <a:endParaRPr lang="en-US"/>
          </a:p>
        </p:txBody>
      </p:sp>
    </p:spTree>
    <p:extLst>
      <p:ext uri="{BB962C8B-B14F-4D97-AF65-F5344CB8AC3E}">
        <p14:creationId xmlns:p14="http://schemas.microsoft.com/office/powerpoint/2010/main" val="1482305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B1D4E-6B2D-9433-7529-C91F9A4B2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94E47-CC3D-FC28-CA6A-6F0CFEF7FF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BC2DAE-6EC7-42F1-2BE1-94B9E8A5D2E9}"/>
              </a:ext>
            </a:extLst>
          </p:cNvPr>
          <p:cNvSpPr>
            <a:spLocks noGrp="1"/>
          </p:cNvSpPr>
          <p:nvPr>
            <p:ph type="body" idx="1"/>
          </p:nvPr>
        </p:nvSpPr>
        <p:spPr/>
        <p:txBody>
          <a:bodyPr/>
          <a:lstStyle/>
          <a:p>
            <a:r>
              <a:rPr lang="en-US" sz="1200" kern="1200">
                <a:solidFill>
                  <a:schemeClr val="tx1"/>
                </a:solidFill>
                <a:effectLst/>
                <a:latin typeface="Source Sans Pro" panose="020B0503030403020204" pitchFamily="34" charset="0"/>
                <a:ea typeface="+mn-ea"/>
                <a:cs typeface="+mn-cs"/>
              </a:rPr>
              <a:t>In sum, the current FPGA storage programming methodologies either rely on simple file system interface available in CPU, creating a host-mediated access, or focus on performance through direct connection, at a cost of using low-level block programming.</a:t>
            </a:r>
            <a:endParaRPr lang="en-US"/>
          </a:p>
        </p:txBody>
      </p:sp>
      <p:sp>
        <p:nvSpPr>
          <p:cNvPr id="4" name="Slide Number Placeholder 3">
            <a:extLst>
              <a:ext uri="{FF2B5EF4-FFF2-40B4-BE49-F238E27FC236}">
                <a16:creationId xmlns:a16="http://schemas.microsoft.com/office/drawing/2014/main" id="{659FCFC5-48F0-BE56-311A-F492762555B4}"/>
              </a:ext>
            </a:extLst>
          </p:cNvPr>
          <p:cNvSpPr>
            <a:spLocks noGrp="1"/>
          </p:cNvSpPr>
          <p:nvPr>
            <p:ph type="sldNum" sz="quarter" idx="5"/>
          </p:nvPr>
        </p:nvSpPr>
        <p:spPr/>
        <p:txBody>
          <a:bodyPr/>
          <a:lstStyle/>
          <a:p>
            <a:fld id="{7F8CEE81-9A59-46D7-886E-C1684C3BE9CA}" type="slidenum">
              <a:rPr lang="en-US" smtClean="0"/>
              <a:pPr/>
              <a:t>14</a:t>
            </a:fld>
            <a:endParaRPr lang="en-US"/>
          </a:p>
        </p:txBody>
      </p:sp>
    </p:spTree>
    <p:extLst>
      <p:ext uri="{BB962C8B-B14F-4D97-AF65-F5344CB8AC3E}">
        <p14:creationId xmlns:p14="http://schemas.microsoft.com/office/powerpoint/2010/main" val="89683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Thus, we propose a solution to tackle this tradeoff.</a:t>
            </a:r>
          </a:p>
        </p:txBody>
      </p:sp>
      <p:sp>
        <p:nvSpPr>
          <p:cNvPr id="4" name="Slide Number Placeholder 3"/>
          <p:cNvSpPr>
            <a:spLocks noGrp="1"/>
          </p:cNvSpPr>
          <p:nvPr>
            <p:ph type="sldNum" sz="quarter" idx="5"/>
          </p:nvPr>
        </p:nvSpPr>
        <p:spPr/>
        <p:txBody>
          <a:bodyPr/>
          <a:lstStyle/>
          <a:p>
            <a:fld id="{7F8CEE81-9A59-46D7-886E-C1684C3BE9CA}" type="slidenum">
              <a:rPr lang="en-US" smtClean="0"/>
              <a:pPr/>
              <a:t>15</a:t>
            </a:fld>
            <a:endParaRPr lang="en-US"/>
          </a:p>
        </p:txBody>
      </p:sp>
    </p:spTree>
    <p:extLst>
      <p:ext uri="{BB962C8B-B14F-4D97-AF65-F5344CB8AC3E}">
        <p14:creationId xmlns:p14="http://schemas.microsoft.com/office/powerpoint/2010/main" val="2569470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target complex storage-dependent applications,</a:t>
            </a:r>
          </a:p>
          <a:p>
            <a:r>
              <a:rPr lang="en-US"/>
              <a:t>We first need to have a better interface to develop HLS code than low-level block access, as it is cumbersome and error-prone to use for designing large models.</a:t>
            </a:r>
          </a:p>
          <a:p>
            <a:r>
              <a:rPr lang="en-US"/>
              <a:t>Also, the management of storage data must be efficient to orchestrate the data by bypassing CPU OS storage stack on control plane</a:t>
            </a:r>
          </a:p>
        </p:txBody>
      </p:sp>
      <p:sp>
        <p:nvSpPr>
          <p:cNvPr id="4" name="Slide Number Placeholder 3"/>
          <p:cNvSpPr>
            <a:spLocks noGrp="1"/>
          </p:cNvSpPr>
          <p:nvPr>
            <p:ph type="sldNum" sz="quarter" idx="5"/>
          </p:nvPr>
        </p:nvSpPr>
        <p:spPr/>
        <p:txBody>
          <a:bodyPr/>
          <a:lstStyle/>
          <a:p>
            <a:fld id="{7F8CEE81-9A59-46D7-886E-C1684C3BE9CA}" type="slidenum">
              <a:rPr lang="en-US" smtClean="0"/>
              <a:pPr/>
              <a:t>16</a:t>
            </a:fld>
            <a:endParaRPr lang="en-US"/>
          </a:p>
        </p:txBody>
      </p:sp>
    </p:spTree>
    <p:extLst>
      <p:ext uri="{BB962C8B-B14F-4D97-AF65-F5344CB8AC3E}">
        <p14:creationId xmlns:p14="http://schemas.microsoft.com/office/powerpoint/2010/main" val="413815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1DFAA-2E9C-CFCE-9B46-CABF8C8E91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3EC0F1-A6CB-8B59-95F7-8329D61CD39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1B3633E-2A42-4F97-878F-CF918E0BFE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Source Sans Pro" panose="020B0503030403020204" pitchFamily="34" charset="0"/>
                <a:ea typeface="+mn-ea"/>
                <a:cs typeface="+mn-cs"/>
              </a:rPr>
              <a:t>To this end, we propose </a:t>
            </a:r>
            <a:r>
              <a:rPr lang="en-US" sz="1200" kern="1200" err="1">
                <a:solidFill>
                  <a:schemeClr val="tx1"/>
                </a:solidFill>
                <a:effectLst/>
                <a:latin typeface="Source Sans Pro" panose="020B0503030403020204" pitchFamily="34" charset="0"/>
                <a:ea typeface="+mn-ea"/>
                <a:cs typeface="+mn-cs"/>
              </a:rPr>
              <a:t>HiLFS</a:t>
            </a:r>
            <a:r>
              <a:rPr lang="en-US" sz="1200" kern="1200">
                <a:solidFill>
                  <a:schemeClr val="tx1"/>
                </a:solidFill>
                <a:effectLst/>
                <a:latin typeface="Source Sans Pro" panose="020B0503030403020204" pitchFamily="34" charset="0"/>
                <a:ea typeface="+mn-ea"/>
                <a:cs typeface="+mn-cs"/>
              </a:rPr>
              <a:t>. </a:t>
            </a:r>
            <a:r>
              <a:rPr lang="en-US" sz="1200" kern="1200" err="1">
                <a:solidFill>
                  <a:schemeClr val="tx1"/>
                </a:solidFill>
                <a:effectLst/>
                <a:latin typeface="Source Sans Pro" panose="020B0503030403020204" pitchFamily="34" charset="0"/>
                <a:ea typeface="+mn-ea"/>
                <a:cs typeface="+mn-cs"/>
              </a:rPr>
              <a:t>HiLFS</a:t>
            </a:r>
            <a:r>
              <a:rPr lang="en-US" sz="1200" kern="1200">
                <a:solidFill>
                  <a:schemeClr val="tx1"/>
                </a:solidFill>
                <a:effectLst/>
                <a:latin typeface="Source Sans Pro" panose="020B0503030403020204" pitchFamily="34" charset="0"/>
                <a:ea typeface="+mn-ea"/>
                <a:cs typeface="+mn-cs"/>
              </a:rPr>
              <a:t> is a fully FPGA-offloaded file system for HLS developers that gives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Source Sans Pro" panose="020B0503030403020204" pitchFamily="34" charset="0"/>
                <a:ea typeface="+mn-ea"/>
                <a:cs typeface="+mn-cs"/>
              </a:rPr>
              <a:t>A file-level interface similar to software, providing better usability for storage-based designs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Source Sans Pro" panose="020B0503030403020204" pitchFamily="34" charset="0"/>
                <a:ea typeface="+mn-ea"/>
                <a:cs typeface="+mn-cs"/>
              </a:rPr>
              <a:t>And a performant means for FPGA to manage storage, bypassing CPU</a:t>
            </a:r>
          </a:p>
        </p:txBody>
      </p:sp>
      <p:sp>
        <p:nvSpPr>
          <p:cNvPr id="4" name="Slide Number Placeholder 3">
            <a:extLst>
              <a:ext uri="{FF2B5EF4-FFF2-40B4-BE49-F238E27FC236}">
                <a16:creationId xmlns:a16="http://schemas.microsoft.com/office/drawing/2014/main" id="{F032BFE5-2C46-9DCE-27F1-11CB17820180}"/>
              </a:ext>
            </a:extLst>
          </p:cNvPr>
          <p:cNvSpPr>
            <a:spLocks noGrp="1"/>
          </p:cNvSpPr>
          <p:nvPr>
            <p:ph type="sldNum" sz="quarter" idx="5"/>
          </p:nvPr>
        </p:nvSpPr>
        <p:spPr/>
        <p:txBody>
          <a:bodyPr/>
          <a:lstStyle/>
          <a:p>
            <a:fld id="{7F8CEE81-9A59-46D7-886E-C1684C3BE9CA}" type="slidenum">
              <a:rPr lang="en-US" smtClean="0"/>
              <a:t>17</a:t>
            </a:fld>
            <a:endParaRPr lang="en-US"/>
          </a:p>
        </p:txBody>
      </p:sp>
    </p:spTree>
    <p:extLst>
      <p:ext uri="{BB962C8B-B14F-4D97-AF65-F5344CB8AC3E}">
        <p14:creationId xmlns:p14="http://schemas.microsoft.com/office/powerpoint/2010/main" val="1207434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Employing </a:t>
            </a:r>
            <a:r>
              <a:rPr lang="en-US" err="1"/>
              <a:t>HiLFS</a:t>
            </a:r>
            <a:r>
              <a:rPr lang="en-US"/>
              <a:t> enables HLS applications to directly interact with </a:t>
            </a:r>
            <a:r>
              <a:rPr lang="en-US" err="1"/>
              <a:t>HiLFS</a:t>
            </a:r>
            <a:r>
              <a:rPr lang="en-US"/>
              <a:t> library layer that provides a similar interface as POSIX call (like open and close) to access storage.</a:t>
            </a:r>
          </a:p>
        </p:txBody>
      </p:sp>
      <p:sp>
        <p:nvSpPr>
          <p:cNvPr id="4" name="Slide Number Placeholder 3"/>
          <p:cNvSpPr>
            <a:spLocks noGrp="1"/>
          </p:cNvSpPr>
          <p:nvPr>
            <p:ph type="sldNum" sz="quarter" idx="5"/>
          </p:nvPr>
        </p:nvSpPr>
        <p:spPr/>
        <p:txBody>
          <a:bodyPr/>
          <a:lstStyle/>
          <a:p>
            <a:fld id="{7F8CEE81-9A59-46D7-886E-C1684C3BE9CA}" type="slidenum">
              <a:rPr lang="en-US" smtClean="0"/>
              <a:pPr/>
              <a:t>18</a:t>
            </a:fld>
            <a:endParaRPr lang="en-US"/>
          </a:p>
        </p:txBody>
      </p:sp>
    </p:spTree>
    <p:extLst>
      <p:ext uri="{BB962C8B-B14F-4D97-AF65-F5344CB8AC3E}">
        <p14:creationId xmlns:p14="http://schemas.microsoft.com/office/powerpoint/2010/main" val="3735543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72105-0E16-A57F-D939-258649A70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50A6F-F301-0629-6FCF-A5B12B120A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1B7FE7-08DB-AF8C-7CA0-83BAAF293FD0}"/>
              </a:ext>
            </a:extLst>
          </p:cNvPr>
          <p:cNvSpPr>
            <a:spLocks noGrp="1"/>
          </p:cNvSpPr>
          <p:nvPr>
            <p:ph type="body" idx="1"/>
          </p:nvPr>
        </p:nvSpPr>
        <p:spPr/>
        <p:txBody>
          <a:bodyPr/>
          <a:lstStyle/>
          <a:p>
            <a:r>
              <a:rPr lang="en-US"/>
              <a:t>Similar to software, API calls like </a:t>
            </a:r>
            <a:r>
              <a:rPr lang="en-US" err="1"/>
              <a:t>hilfs_open</a:t>
            </a:r>
            <a:r>
              <a:rPr lang="en-US"/>
              <a:t> get translated to set of requests that allocate a new identifier (like file descriptor), set the property of the file (starting position for reading/writing), and construct the file data structure (referred to as </a:t>
            </a:r>
            <a:r>
              <a:rPr lang="en-US" err="1"/>
              <a:t>inodes</a:t>
            </a:r>
            <a:r>
              <a:rPr lang="en-US"/>
              <a:t>) if it has not yet constructed.</a:t>
            </a:r>
          </a:p>
          <a:p>
            <a:r>
              <a:rPr lang="en-US"/>
              <a:t>This request will then be communicated to the downstream file system layer for actual data management.</a:t>
            </a:r>
          </a:p>
        </p:txBody>
      </p:sp>
      <p:sp>
        <p:nvSpPr>
          <p:cNvPr id="4" name="Slide Number Placeholder 3">
            <a:extLst>
              <a:ext uri="{FF2B5EF4-FFF2-40B4-BE49-F238E27FC236}">
                <a16:creationId xmlns:a16="http://schemas.microsoft.com/office/drawing/2014/main" id="{86D38A96-CAEB-6A59-45DA-52E342E8711C}"/>
              </a:ext>
            </a:extLst>
          </p:cNvPr>
          <p:cNvSpPr>
            <a:spLocks noGrp="1"/>
          </p:cNvSpPr>
          <p:nvPr>
            <p:ph type="sldNum" sz="quarter" idx="5"/>
          </p:nvPr>
        </p:nvSpPr>
        <p:spPr/>
        <p:txBody>
          <a:bodyPr/>
          <a:lstStyle/>
          <a:p>
            <a:fld id="{7F8CEE81-9A59-46D7-886E-C1684C3BE9CA}" type="slidenum">
              <a:rPr lang="en-US" smtClean="0"/>
              <a:pPr/>
              <a:t>19</a:t>
            </a:fld>
            <a:endParaRPr lang="en-US"/>
          </a:p>
        </p:txBody>
      </p:sp>
    </p:spTree>
    <p:extLst>
      <p:ext uri="{BB962C8B-B14F-4D97-AF65-F5344CB8AC3E}">
        <p14:creationId xmlns:p14="http://schemas.microsoft.com/office/powerpoint/2010/main" val="432191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Modern applications have been marked with an exponential growth in model size and becoming more data- and I/O-intensive, with parameter counts easily reaching hundreds of billions.</a:t>
            </a:r>
          </a:p>
          <a:p>
            <a:r>
              <a:rPr lang="en-US"/>
              <a:t>These model parameters like model weights are distributed in multiple files with various sizes, and consume significant amount of storage space, driving a demand for high-capacity SSDs.</a:t>
            </a:r>
          </a:p>
        </p:txBody>
      </p:sp>
      <p:sp>
        <p:nvSpPr>
          <p:cNvPr id="4" name="Slide Number Placeholder 3"/>
          <p:cNvSpPr>
            <a:spLocks noGrp="1"/>
          </p:cNvSpPr>
          <p:nvPr>
            <p:ph type="sldNum" sz="quarter" idx="5"/>
          </p:nvPr>
        </p:nvSpPr>
        <p:spPr/>
        <p:txBody>
          <a:bodyPr/>
          <a:lstStyle/>
          <a:p>
            <a:fld id="{7F8CEE81-9A59-46D7-886E-C1684C3BE9CA}" type="slidenum">
              <a:rPr lang="en-US" smtClean="0"/>
              <a:pPr/>
              <a:t>2</a:t>
            </a:fld>
            <a:endParaRPr lang="en-US"/>
          </a:p>
        </p:txBody>
      </p:sp>
    </p:spTree>
    <p:extLst>
      <p:ext uri="{BB962C8B-B14F-4D97-AF65-F5344CB8AC3E}">
        <p14:creationId xmlns:p14="http://schemas.microsoft.com/office/powerpoint/2010/main" val="1125675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file system and block-level I/O modules of </a:t>
            </a:r>
            <a:r>
              <a:rPr lang="en-US" err="1"/>
              <a:t>HiLFS</a:t>
            </a:r>
            <a:r>
              <a:rPr lang="en-US"/>
              <a:t> translates the requests sent by the library layer to metadata and data operations.</a:t>
            </a:r>
          </a:p>
          <a:p>
            <a:r>
              <a:rPr lang="en-US"/>
              <a:t>For instance, upon a read request, the metadata corresponding to the requested file is communicated to the metadata loader that gets translated to the appropriate block containing the file. The metadata loader then parses out the file </a:t>
            </a:r>
            <a:r>
              <a:rPr lang="en-US" err="1"/>
              <a:t>inode</a:t>
            </a:r>
            <a:r>
              <a:rPr lang="en-US"/>
              <a:t> containing the structure of the file, and passes onto the file walker to determine physical addresses to read by parsing out logical-to-physical block mappings.</a:t>
            </a:r>
          </a:p>
          <a:p>
            <a:r>
              <a:rPr lang="en-US"/>
              <a:t>The set of addresses will then be communicated to the block I/O to fetch directly the content requested by the application.</a:t>
            </a:r>
          </a:p>
          <a:p>
            <a:r>
              <a:rPr lang="en-US"/>
              <a:t>Similar story holds for writes.</a:t>
            </a:r>
          </a:p>
        </p:txBody>
      </p:sp>
      <p:sp>
        <p:nvSpPr>
          <p:cNvPr id="4" name="Slide Number Placeholder 3"/>
          <p:cNvSpPr>
            <a:spLocks noGrp="1"/>
          </p:cNvSpPr>
          <p:nvPr>
            <p:ph type="sldNum" sz="quarter" idx="5"/>
          </p:nvPr>
        </p:nvSpPr>
        <p:spPr/>
        <p:txBody>
          <a:bodyPr/>
          <a:lstStyle/>
          <a:p>
            <a:fld id="{7F8CEE81-9A59-46D7-886E-C1684C3BE9CA}" type="slidenum">
              <a:rPr lang="en-US" smtClean="0"/>
              <a:pPr/>
              <a:t>20</a:t>
            </a:fld>
            <a:endParaRPr lang="en-US"/>
          </a:p>
        </p:txBody>
      </p:sp>
    </p:spTree>
    <p:extLst>
      <p:ext uri="{BB962C8B-B14F-4D97-AF65-F5344CB8AC3E}">
        <p14:creationId xmlns:p14="http://schemas.microsoft.com/office/powerpoint/2010/main" val="42925008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efforts to optimize performance and functionality, we fine-tune our design in two aspects.</a:t>
            </a:r>
          </a:p>
          <a:p>
            <a:r>
              <a:rPr lang="en-US" dirty="0"/>
              <a:t>First, we want to eliminate frequent pointer-chasing done on storage to have a minimal metadata access for each data block.</a:t>
            </a:r>
          </a:p>
          <a:p>
            <a:r>
              <a:rPr lang="en-US" dirty="0"/>
              <a:t>Also, we need storage management to be performed safely and in a resilient manner, by notifying developers of incorrect access to files, and performing metadata backups using periodic snapshot.</a:t>
            </a:r>
          </a:p>
        </p:txBody>
      </p:sp>
      <p:sp>
        <p:nvSpPr>
          <p:cNvPr id="4" name="Slide Number Placeholder 3"/>
          <p:cNvSpPr>
            <a:spLocks noGrp="1"/>
          </p:cNvSpPr>
          <p:nvPr>
            <p:ph type="sldNum" sz="quarter" idx="5"/>
          </p:nvPr>
        </p:nvSpPr>
        <p:spPr/>
        <p:txBody>
          <a:bodyPr/>
          <a:lstStyle/>
          <a:p>
            <a:fld id="{7F8CEE81-9A59-46D7-886E-C1684C3BE9CA}" type="slidenum">
              <a:rPr lang="en-US" smtClean="0"/>
              <a:pPr/>
              <a:t>21</a:t>
            </a:fld>
            <a:endParaRPr lang="en-US"/>
          </a:p>
        </p:txBody>
      </p:sp>
    </p:spTree>
    <p:extLst>
      <p:ext uri="{BB962C8B-B14F-4D97-AF65-F5344CB8AC3E}">
        <p14:creationId xmlns:p14="http://schemas.microsoft.com/office/powerpoint/2010/main" val="1183033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81324-5803-E94D-7920-0E7DDF636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87BE4-2C9E-11FB-7CE1-A9EAF0449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B4EDB2-9BC4-64E5-A220-29D5763E76C2}"/>
              </a:ext>
            </a:extLst>
          </p:cNvPr>
          <p:cNvSpPr>
            <a:spLocks noGrp="1"/>
          </p:cNvSpPr>
          <p:nvPr>
            <p:ph type="body" idx="1"/>
          </p:nvPr>
        </p:nvSpPr>
        <p:spPr/>
        <p:txBody>
          <a:bodyPr/>
          <a:lstStyle/>
          <a:p>
            <a:r>
              <a:rPr lang="en-US"/>
              <a:t>To accelerate file access, </a:t>
            </a:r>
            <a:r>
              <a:rPr lang="en-US" err="1"/>
              <a:t>HiLFS</a:t>
            </a:r>
            <a:r>
              <a:rPr lang="en-US"/>
              <a:t> maintains a cache of file </a:t>
            </a:r>
            <a:r>
              <a:rPr lang="en-US" err="1"/>
              <a:t>inodes</a:t>
            </a:r>
            <a:r>
              <a:rPr lang="en-US"/>
              <a:t> on the on-chip memory. The cache can be configured to be of different capacity, and entries are replaced when the queried file is not found in the cache.</a:t>
            </a:r>
          </a:p>
        </p:txBody>
      </p:sp>
      <p:sp>
        <p:nvSpPr>
          <p:cNvPr id="4" name="Slide Number Placeholder 3">
            <a:extLst>
              <a:ext uri="{FF2B5EF4-FFF2-40B4-BE49-F238E27FC236}">
                <a16:creationId xmlns:a16="http://schemas.microsoft.com/office/drawing/2014/main" id="{63672F27-50F3-A840-B181-1B1CCB4F646C}"/>
              </a:ext>
            </a:extLst>
          </p:cNvPr>
          <p:cNvSpPr>
            <a:spLocks noGrp="1"/>
          </p:cNvSpPr>
          <p:nvPr>
            <p:ph type="sldNum" sz="quarter" idx="5"/>
          </p:nvPr>
        </p:nvSpPr>
        <p:spPr/>
        <p:txBody>
          <a:bodyPr/>
          <a:lstStyle/>
          <a:p>
            <a:fld id="{7F8CEE81-9A59-46D7-886E-C1684C3BE9CA}" type="slidenum">
              <a:rPr lang="en-US" smtClean="0"/>
              <a:pPr/>
              <a:t>22</a:t>
            </a:fld>
            <a:endParaRPr lang="en-US"/>
          </a:p>
        </p:txBody>
      </p:sp>
    </p:spTree>
    <p:extLst>
      <p:ext uri="{BB962C8B-B14F-4D97-AF65-F5344CB8AC3E}">
        <p14:creationId xmlns:p14="http://schemas.microsoft.com/office/powerpoint/2010/main" val="4275064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28C82-43A5-B487-0324-D7963A97F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0BA1EC-94C8-DFB1-3A74-2F735613F7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35E695-954A-24BD-CFDD-4B844DD1CAFA}"/>
              </a:ext>
            </a:extLst>
          </p:cNvPr>
          <p:cNvSpPr>
            <a:spLocks noGrp="1"/>
          </p:cNvSpPr>
          <p:nvPr>
            <p:ph type="body" idx="1"/>
          </p:nvPr>
        </p:nvSpPr>
        <p:spPr/>
        <p:txBody>
          <a:bodyPr/>
          <a:lstStyle/>
          <a:p>
            <a:r>
              <a:rPr lang="en-US"/>
              <a:t>As with POSIX, the request to access invalid files (i.e., incorrect file descriptors) are checked by integrity checkers placed on logics dependent on metadata.</a:t>
            </a:r>
          </a:p>
          <a:p>
            <a:r>
              <a:rPr lang="en-US"/>
              <a:t>In case of a failure, an error value is notified to the developer for handling.</a:t>
            </a:r>
          </a:p>
        </p:txBody>
      </p:sp>
      <p:sp>
        <p:nvSpPr>
          <p:cNvPr id="4" name="Slide Number Placeholder 3">
            <a:extLst>
              <a:ext uri="{FF2B5EF4-FFF2-40B4-BE49-F238E27FC236}">
                <a16:creationId xmlns:a16="http://schemas.microsoft.com/office/drawing/2014/main" id="{CB00EF78-C17A-E0E1-2702-265C116F1DB2}"/>
              </a:ext>
            </a:extLst>
          </p:cNvPr>
          <p:cNvSpPr>
            <a:spLocks noGrp="1"/>
          </p:cNvSpPr>
          <p:nvPr>
            <p:ph type="sldNum" sz="quarter" idx="5"/>
          </p:nvPr>
        </p:nvSpPr>
        <p:spPr/>
        <p:txBody>
          <a:bodyPr/>
          <a:lstStyle/>
          <a:p>
            <a:fld id="{7F8CEE81-9A59-46D7-886E-C1684C3BE9CA}" type="slidenum">
              <a:rPr lang="en-US" smtClean="0"/>
              <a:pPr/>
              <a:t>23</a:t>
            </a:fld>
            <a:endParaRPr lang="en-US"/>
          </a:p>
        </p:txBody>
      </p:sp>
    </p:spTree>
    <p:extLst>
      <p:ext uri="{BB962C8B-B14F-4D97-AF65-F5344CB8AC3E}">
        <p14:creationId xmlns:p14="http://schemas.microsoft.com/office/powerpoint/2010/main" val="1029546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5188E-979A-5645-D131-58B887F4F0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7BBAD-130C-A33D-620E-777BECBC0F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B87D7-F791-C013-409F-2780AD54A239}"/>
              </a:ext>
            </a:extLst>
          </p:cNvPr>
          <p:cNvSpPr>
            <a:spLocks noGrp="1"/>
          </p:cNvSpPr>
          <p:nvPr>
            <p:ph type="body" idx="1"/>
          </p:nvPr>
        </p:nvSpPr>
        <p:spPr/>
        <p:txBody>
          <a:bodyPr/>
          <a:lstStyle/>
          <a:p>
            <a:r>
              <a:rPr lang="en-US"/>
              <a:t>Finally, the on-chip metadata changes are reflected to be periodically backed up by taking its snapshot and saving it to appropriate blocks of reserved blocks inside the storage.</a:t>
            </a:r>
          </a:p>
        </p:txBody>
      </p:sp>
      <p:sp>
        <p:nvSpPr>
          <p:cNvPr id="4" name="Slide Number Placeholder 3">
            <a:extLst>
              <a:ext uri="{FF2B5EF4-FFF2-40B4-BE49-F238E27FC236}">
                <a16:creationId xmlns:a16="http://schemas.microsoft.com/office/drawing/2014/main" id="{55892AE4-74A4-8094-DB8E-B12A10893C7F}"/>
              </a:ext>
            </a:extLst>
          </p:cNvPr>
          <p:cNvSpPr>
            <a:spLocks noGrp="1"/>
          </p:cNvSpPr>
          <p:nvPr>
            <p:ph type="sldNum" sz="quarter" idx="5"/>
          </p:nvPr>
        </p:nvSpPr>
        <p:spPr/>
        <p:txBody>
          <a:bodyPr/>
          <a:lstStyle/>
          <a:p>
            <a:fld id="{7F8CEE81-9A59-46D7-886E-C1684C3BE9CA}" type="slidenum">
              <a:rPr lang="en-US" smtClean="0"/>
              <a:pPr/>
              <a:t>24</a:t>
            </a:fld>
            <a:endParaRPr lang="en-US"/>
          </a:p>
        </p:txBody>
      </p:sp>
    </p:spTree>
    <p:extLst>
      <p:ext uri="{BB962C8B-B14F-4D97-AF65-F5344CB8AC3E}">
        <p14:creationId xmlns:p14="http://schemas.microsoft.com/office/powerpoint/2010/main" val="2533235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CEE81-9A59-46D7-886E-C1684C3BE9CA}" type="slidenum">
              <a:rPr lang="en-US" smtClean="0"/>
              <a:pPr/>
              <a:t>25</a:t>
            </a:fld>
            <a:endParaRPr lang="en-US"/>
          </a:p>
        </p:txBody>
      </p:sp>
    </p:spTree>
    <p:extLst>
      <p:ext uri="{BB962C8B-B14F-4D97-AF65-F5344CB8AC3E}">
        <p14:creationId xmlns:p14="http://schemas.microsoft.com/office/powerpoint/2010/main" val="27842002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04C83-ED4A-D40B-4F4D-D9F148C43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CC215-F745-EF80-1089-9A8DFBB8FC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57C5DB-C719-665D-A515-25352A44996B}"/>
              </a:ext>
            </a:extLst>
          </p:cNvPr>
          <p:cNvSpPr>
            <a:spLocks noGrp="1"/>
          </p:cNvSpPr>
          <p:nvPr>
            <p:ph type="body" idx="1"/>
          </p:nvPr>
        </p:nvSpPr>
        <p:spPr/>
        <p:txBody>
          <a:bodyPr/>
          <a:lstStyle/>
          <a:p>
            <a:r>
              <a:rPr lang="en-US" sz="1200" kern="1200">
                <a:solidFill>
                  <a:schemeClr val="tx1"/>
                </a:solidFill>
                <a:effectLst/>
                <a:latin typeface="Source Sans Pro" panose="020B0503030403020204" pitchFamily="34" charset="0"/>
                <a:ea typeface="+mn-ea"/>
                <a:cs typeface="+mn-cs"/>
              </a:rPr>
              <a:t>We prototype </a:t>
            </a:r>
            <a:r>
              <a:rPr lang="en-US" sz="1200" kern="1200" err="1">
                <a:solidFill>
                  <a:schemeClr val="tx1"/>
                </a:solidFill>
                <a:effectLst/>
                <a:latin typeface="Source Sans Pro" panose="020B0503030403020204" pitchFamily="34" charset="0"/>
                <a:ea typeface="+mn-ea"/>
                <a:cs typeface="+mn-cs"/>
              </a:rPr>
              <a:t>HiLFS</a:t>
            </a:r>
            <a:r>
              <a:rPr lang="en-US" sz="1200" kern="1200">
                <a:solidFill>
                  <a:schemeClr val="tx1"/>
                </a:solidFill>
                <a:effectLst/>
                <a:latin typeface="Source Sans Pro" panose="020B0503030403020204" pitchFamily="34" charset="0"/>
                <a:ea typeface="+mn-ea"/>
                <a:cs typeface="+mn-cs"/>
              </a:rPr>
              <a:t> using Alveo U200 FPGA and </a:t>
            </a:r>
            <a:r>
              <a:rPr lang="en-US" sz="1200" kern="1200" err="1">
                <a:solidFill>
                  <a:schemeClr val="tx1"/>
                </a:solidFill>
                <a:effectLst/>
                <a:latin typeface="Source Sans Pro" panose="020B0503030403020204" pitchFamily="34" charset="0"/>
                <a:ea typeface="+mn-ea"/>
                <a:cs typeface="+mn-cs"/>
              </a:rPr>
              <a:t>Solidigm</a:t>
            </a:r>
            <a:r>
              <a:rPr lang="en-US" sz="1200" kern="1200">
                <a:solidFill>
                  <a:schemeClr val="tx1"/>
                </a:solidFill>
                <a:effectLst/>
                <a:latin typeface="Source Sans Pro" panose="020B0503030403020204" pitchFamily="34" charset="0"/>
                <a:ea typeface="+mn-ea"/>
                <a:cs typeface="+mn-cs"/>
              </a:rPr>
              <a:t> SSD using Vitis HLS 2024.2. We evaluate the design on synthetic and realistic benchmarks, covering database and large-language model, </a:t>
            </a:r>
            <a:r>
              <a:rPr lang="en-US" sz="1200" kern="1200" err="1">
                <a:solidFill>
                  <a:schemeClr val="tx1"/>
                </a:solidFill>
                <a:effectLst/>
                <a:latin typeface="Source Sans Pro" panose="020B0503030403020204" pitchFamily="34" charset="0"/>
                <a:ea typeface="+mn-ea"/>
                <a:cs typeface="+mn-cs"/>
              </a:rPr>
              <a:t>Mixtral</a:t>
            </a:r>
            <a:r>
              <a:rPr lang="en-US" sz="1200" kern="1200">
                <a:solidFill>
                  <a:schemeClr val="tx1"/>
                </a:solidFill>
                <a:effectLst/>
                <a:latin typeface="Source Sans Pro" panose="020B0503030403020204" pitchFamily="34" charset="0"/>
                <a:ea typeface="+mn-ea"/>
                <a:cs typeface="+mn-cs"/>
              </a:rPr>
              <a:t> 8x7B.</a:t>
            </a:r>
            <a:endParaRPr lang="en-US"/>
          </a:p>
        </p:txBody>
      </p:sp>
      <p:sp>
        <p:nvSpPr>
          <p:cNvPr id="4" name="Slide Number Placeholder 3">
            <a:extLst>
              <a:ext uri="{FF2B5EF4-FFF2-40B4-BE49-F238E27FC236}">
                <a16:creationId xmlns:a16="http://schemas.microsoft.com/office/drawing/2014/main" id="{25D4C034-89A8-1277-FCD4-7BC712BBEEE3}"/>
              </a:ext>
            </a:extLst>
          </p:cNvPr>
          <p:cNvSpPr>
            <a:spLocks noGrp="1"/>
          </p:cNvSpPr>
          <p:nvPr>
            <p:ph type="sldNum" sz="quarter" idx="5"/>
          </p:nvPr>
        </p:nvSpPr>
        <p:spPr/>
        <p:txBody>
          <a:bodyPr/>
          <a:lstStyle/>
          <a:p>
            <a:fld id="{7F8CEE81-9A59-46D7-886E-C1684C3BE9CA}" type="slidenum">
              <a:rPr lang="en-US" smtClean="0"/>
              <a:t>26</a:t>
            </a:fld>
            <a:endParaRPr lang="en-US"/>
          </a:p>
        </p:txBody>
      </p:sp>
    </p:spTree>
    <p:extLst>
      <p:ext uri="{BB962C8B-B14F-4D97-AF65-F5344CB8AC3E}">
        <p14:creationId xmlns:p14="http://schemas.microsoft.com/office/powerpoint/2010/main" val="1225669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A60C8-3DD7-43C8-D89F-9B70B53A6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607670-6624-9552-2A9C-43836F59586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2D3ADE9-483A-5866-460E-3B6DA03908C6}"/>
              </a:ext>
            </a:extLst>
          </p:cNvPr>
          <p:cNvSpPr>
            <a:spLocks noGrp="1"/>
          </p:cNvSpPr>
          <p:nvPr>
            <p:ph type="body" idx="1"/>
          </p:nvPr>
        </p:nvSpPr>
        <p:spPr/>
        <p:txBody>
          <a:bodyPr/>
          <a:lstStyle/>
          <a:p>
            <a:r>
              <a:rPr lang="en-US" sz="1200" kern="1200">
                <a:solidFill>
                  <a:schemeClr val="tx1"/>
                </a:solidFill>
                <a:effectLst/>
                <a:latin typeface="Source Sans Pro" panose="020B0503030403020204" pitchFamily="34" charset="0"/>
                <a:ea typeface="+mn-ea"/>
                <a:cs typeface="+mn-cs"/>
              </a:rPr>
              <a:t>On all benchmarks, we see an improvement in programmability by </a:t>
            </a:r>
            <a:r>
              <a:rPr lang="en-US" sz="1200" kern="1200" err="1">
                <a:solidFill>
                  <a:schemeClr val="tx1"/>
                </a:solidFill>
                <a:effectLst/>
                <a:latin typeface="Source Sans Pro" panose="020B0503030403020204" pitchFamily="34" charset="0"/>
                <a:ea typeface="+mn-ea"/>
                <a:cs typeface="+mn-cs"/>
              </a:rPr>
              <a:t>HiLFS</a:t>
            </a:r>
            <a:r>
              <a:rPr lang="en-US" sz="1200" kern="1200">
                <a:solidFill>
                  <a:schemeClr val="tx1"/>
                </a:solidFill>
                <a:effectLst/>
                <a:latin typeface="Source Sans Pro" panose="020B0503030403020204" pitchFamily="34" charset="0"/>
                <a:ea typeface="+mn-ea"/>
                <a:cs typeface="+mn-cs"/>
              </a:rPr>
              <a:t>, compared to Non-P2P/P2P case and DONGLE case.</a:t>
            </a:r>
            <a:endParaRPr lang="en-US"/>
          </a:p>
        </p:txBody>
      </p:sp>
      <p:sp>
        <p:nvSpPr>
          <p:cNvPr id="4" name="Slide Number Placeholder 3">
            <a:extLst>
              <a:ext uri="{FF2B5EF4-FFF2-40B4-BE49-F238E27FC236}">
                <a16:creationId xmlns:a16="http://schemas.microsoft.com/office/drawing/2014/main" id="{7629C166-9203-2847-1F41-68C716F6BCBA}"/>
              </a:ext>
            </a:extLst>
          </p:cNvPr>
          <p:cNvSpPr>
            <a:spLocks noGrp="1"/>
          </p:cNvSpPr>
          <p:nvPr>
            <p:ph type="sldNum" sz="quarter" idx="5"/>
          </p:nvPr>
        </p:nvSpPr>
        <p:spPr/>
        <p:txBody>
          <a:bodyPr/>
          <a:lstStyle/>
          <a:p>
            <a:fld id="{7F8CEE81-9A59-46D7-886E-C1684C3BE9CA}" type="slidenum">
              <a:rPr lang="en-US" smtClean="0"/>
              <a:t>27</a:t>
            </a:fld>
            <a:endParaRPr lang="en-US"/>
          </a:p>
        </p:txBody>
      </p:sp>
    </p:spTree>
    <p:extLst>
      <p:ext uri="{BB962C8B-B14F-4D97-AF65-F5344CB8AC3E}">
        <p14:creationId xmlns:p14="http://schemas.microsoft.com/office/powerpoint/2010/main" val="1019814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1C83A-3B9F-019D-500B-C070478CF6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5AB2EF-5211-EE26-F228-85919EB6E4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3C4B4B-CA47-3852-A80B-02A846964F41}"/>
              </a:ext>
            </a:extLst>
          </p:cNvPr>
          <p:cNvSpPr>
            <a:spLocks noGrp="1"/>
          </p:cNvSpPr>
          <p:nvPr>
            <p:ph type="body" idx="1"/>
          </p:nvPr>
        </p:nvSpPr>
        <p:spPr/>
        <p:txBody>
          <a:bodyPr/>
          <a:lstStyle/>
          <a:p>
            <a:r>
              <a:rPr lang="en-US" sz="1200" kern="1200">
                <a:solidFill>
                  <a:schemeClr val="tx1"/>
                </a:solidFill>
                <a:effectLst/>
                <a:latin typeface="Source Sans Pro" panose="020B0503030403020204" pitchFamily="34" charset="0"/>
                <a:ea typeface="+mn-ea"/>
                <a:cs typeface="+mn-cs"/>
              </a:rPr>
              <a:t>On geomean, </a:t>
            </a:r>
            <a:r>
              <a:rPr lang="en-US" sz="1200" kern="1200" err="1">
                <a:solidFill>
                  <a:schemeClr val="tx1"/>
                </a:solidFill>
                <a:effectLst/>
                <a:latin typeface="Source Sans Pro" panose="020B0503030403020204" pitchFamily="34" charset="0"/>
                <a:ea typeface="+mn-ea"/>
                <a:cs typeface="+mn-cs"/>
              </a:rPr>
              <a:t>HiLFS</a:t>
            </a:r>
            <a:r>
              <a:rPr lang="en-US" sz="1200" kern="1200">
                <a:solidFill>
                  <a:schemeClr val="tx1"/>
                </a:solidFill>
                <a:effectLst/>
                <a:latin typeface="Source Sans Pro" panose="020B0503030403020204" pitchFamily="34" charset="0"/>
                <a:ea typeface="+mn-ea"/>
                <a:cs typeface="+mn-cs"/>
              </a:rPr>
              <a:t> achieves a 1.5x and 5.3x improvement compared to Non-P2P/P2P and DONGLE, respectively. These improvements highlight the benefit of bypassing host-tethered logic of P2P and providing an abstraction for manual address management required by DONGLE.</a:t>
            </a:r>
            <a:endParaRPr lang="en-US"/>
          </a:p>
        </p:txBody>
      </p:sp>
      <p:sp>
        <p:nvSpPr>
          <p:cNvPr id="4" name="Slide Number Placeholder 3">
            <a:extLst>
              <a:ext uri="{FF2B5EF4-FFF2-40B4-BE49-F238E27FC236}">
                <a16:creationId xmlns:a16="http://schemas.microsoft.com/office/drawing/2014/main" id="{9F5DAC1F-BFA9-4E31-FE16-08E8966BDDA9}"/>
              </a:ext>
            </a:extLst>
          </p:cNvPr>
          <p:cNvSpPr>
            <a:spLocks noGrp="1"/>
          </p:cNvSpPr>
          <p:nvPr>
            <p:ph type="sldNum" sz="quarter" idx="5"/>
          </p:nvPr>
        </p:nvSpPr>
        <p:spPr/>
        <p:txBody>
          <a:bodyPr/>
          <a:lstStyle/>
          <a:p>
            <a:fld id="{7F8CEE81-9A59-46D7-886E-C1684C3BE9CA}" type="slidenum">
              <a:rPr lang="en-US" smtClean="0"/>
              <a:t>28</a:t>
            </a:fld>
            <a:endParaRPr lang="en-US"/>
          </a:p>
        </p:txBody>
      </p:sp>
    </p:spTree>
    <p:extLst>
      <p:ext uri="{BB962C8B-B14F-4D97-AF65-F5344CB8AC3E}">
        <p14:creationId xmlns:p14="http://schemas.microsoft.com/office/powerpoint/2010/main" val="14369242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Source Sans Pro" panose="020B0503030403020204" pitchFamily="34" charset="0"/>
                <a:ea typeface="+mn-ea"/>
                <a:cs typeface="+mn-cs"/>
              </a:rPr>
              <a:t>For performance, we normalize the results across the maximum SSD bandwidth, and compute the geomean with best-performing result on all benchmarks. More detailed evaluation can be found in the full manuscript.</a:t>
            </a:r>
            <a:endParaRPr lang="en-US"/>
          </a:p>
        </p:txBody>
      </p:sp>
      <p:sp>
        <p:nvSpPr>
          <p:cNvPr id="4" name="Slide Number Placeholder 3"/>
          <p:cNvSpPr>
            <a:spLocks noGrp="1"/>
          </p:cNvSpPr>
          <p:nvPr>
            <p:ph type="sldNum" sz="quarter" idx="5"/>
          </p:nvPr>
        </p:nvSpPr>
        <p:spPr/>
        <p:txBody>
          <a:bodyPr/>
          <a:lstStyle/>
          <a:p>
            <a:fld id="{7F8CEE81-9A59-46D7-886E-C1684C3BE9CA}" type="slidenum">
              <a:rPr lang="en-US" smtClean="0"/>
              <a:pPr/>
              <a:t>29</a:t>
            </a:fld>
            <a:endParaRPr lang="en-US"/>
          </a:p>
        </p:txBody>
      </p:sp>
    </p:spTree>
    <p:extLst>
      <p:ext uri="{BB962C8B-B14F-4D97-AF65-F5344CB8AC3E}">
        <p14:creationId xmlns:p14="http://schemas.microsoft.com/office/powerpoint/2010/main" val="3916670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paradigm named Sparse Mixture-of-Experts, exemplified by models like DeepSeek R1, brings a storage access pattern that depends dynamically on different input.</a:t>
            </a:r>
          </a:p>
          <a:p>
            <a:r>
              <a:rPr lang="en-US"/>
              <a:t>For instance, the accessed storage region for input A may be different from input B.</a:t>
            </a:r>
          </a:p>
          <a:p>
            <a:r>
              <a:rPr lang="en-US"/>
              <a:t>This data-dependent access further complicates the storage logic needed to be specified by developers when programming large applications.</a:t>
            </a:r>
          </a:p>
        </p:txBody>
      </p:sp>
      <p:sp>
        <p:nvSpPr>
          <p:cNvPr id="4" name="Slide Number Placeholder 3"/>
          <p:cNvSpPr>
            <a:spLocks noGrp="1"/>
          </p:cNvSpPr>
          <p:nvPr>
            <p:ph type="sldNum" sz="quarter" idx="5"/>
          </p:nvPr>
        </p:nvSpPr>
        <p:spPr/>
        <p:txBody>
          <a:bodyPr/>
          <a:lstStyle/>
          <a:p>
            <a:fld id="{7F8CEE81-9A59-46D7-886E-C1684C3BE9CA}" type="slidenum">
              <a:rPr lang="en-US" smtClean="0"/>
              <a:pPr/>
              <a:t>3</a:t>
            </a:fld>
            <a:endParaRPr lang="en-US"/>
          </a:p>
        </p:txBody>
      </p:sp>
    </p:spTree>
    <p:extLst>
      <p:ext uri="{BB962C8B-B14F-4D97-AF65-F5344CB8AC3E}">
        <p14:creationId xmlns:p14="http://schemas.microsoft.com/office/powerpoint/2010/main" val="1701008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4DCE1-36E2-A6F3-A5A2-E0522C2FC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EFEF5-D1D9-2CAA-D9A1-37755ABBF1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A1A57-DF79-A2EA-1A50-DAB5D24E57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Source Sans Pro" panose="020B0503030403020204" pitchFamily="34" charset="0"/>
                <a:ea typeface="+mn-ea"/>
                <a:cs typeface="+mn-cs"/>
              </a:rPr>
              <a:t>Compared to the two baseline models (Non-P2P and P2P), </a:t>
            </a:r>
            <a:r>
              <a:rPr lang="en-US" sz="1200" kern="1200" dirty="0" err="1">
                <a:solidFill>
                  <a:schemeClr val="tx1"/>
                </a:solidFill>
                <a:effectLst/>
                <a:latin typeface="Source Sans Pro" panose="020B0503030403020204" pitchFamily="34" charset="0"/>
                <a:ea typeface="+mn-ea"/>
                <a:cs typeface="+mn-cs"/>
              </a:rPr>
              <a:t>HiLFS</a:t>
            </a:r>
            <a:r>
              <a:rPr lang="en-US" sz="1200" kern="1200" dirty="0">
                <a:solidFill>
                  <a:schemeClr val="tx1"/>
                </a:solidFill>
                <a:effectLst/>
                <a:latin typeface="Source Sans Pro" panose="020B0503030403020204" pitchFamily="34" charset="0"/>
                <a:ea typeface="+mn-ea"/>
                <a:cs typeface="+mn-cs"/>
              </a:rPr>
              <a:t> shows a net increase in performance, showcasing the benefit of having bypassed CPU completely. But note that there is a slight performance degradation compared against DONGLE. This mainly originates from the translation logic added on top of raw block-level access.</a:t>
            </a:r>
          </a:p>
        </p:txBody>
      </p:sp>
      <p:sp>
        <p:nvSpPr>
          <p:cNvPr id="4" name="Slide Number Placeholder 3">
            <a:extLst>
              <a:ext uri="{FF2B5EF4-FFF2-40B4-BE49-F238E27FC236}">
                <a16:creationId xmlns:a16="http://schemas.microsoft.com/office/drawing/2014/main" id="{DD2E5D3B-713D-C014-AA91-894A9A265330}"/>
              </a:ext>
            </a:extLst>
          </p:cNvPr>
          <p:cNvSpPr>
            <a:spLocks noGrp="1"/>
          </p:cNvSpPr>
          <p:nvPr>
            <p:ph type="sldNum" sz="quarter" idx="5"/>
          </p:nvPr>
        </p:nvSpPr>
        <p:spPr/>
        <p:txBody>
          <a:bodyPr/>
          <a:lstStyle/>
          <a:p>
            <a:fld id="{7F8CEE81-9A59-46D7-886E-C1684C3BE9CA}" type="slidenum">
              <a:rPr lang="en-US" smtClean="0"/>
              <a:pPr/>
              <a:t>30</a:t>
            </a:fld>
            <a:endParaRPr lang="en-US"/>
          </a:p>
        </p:txBody>
      </p:sp>
    </p:spTree>
    <p:extLst>
      <p:ext uri="{BB962C8B-B14F-4D97-AF65-F5344CB8AC3E}">
        <p14:creationId xmlns:p14="http://schemas.microsoft.com/office/powerpoint/2010/main" val="4064466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7258D-8F28-65F9-E991-D61DE1FB1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EC4E4-A995-6F9A-C4F5-F6D124BD28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AD5AAD-6183-08E6-95EC-361D6EEA73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Source Sans Pro" panose="020B0503030403020204" pitchFamily="34" charset="0"/>
                <a:ea typeface="+mn-ea"/>
                <a:cs typeface="+mn-cs"/>
              </a:rPr>
              <a:t>We also compare our </a:t>
            </a:r>
            <a:r>
              <a:rPr lang="en-US" sz="1200" kern="1200" dirty="0" err="1">
                <a:solidFill>
                  <a:schemeClr val="tx1"/>
                </a:solidFill>
                <a:effectLst/>
                <a:latin typeface="Source Sans Pro" panose="020B0503030403020204" pitchFamily="34" charset="0"/>
                <a:ea typeface="+mn-ea"/>
                <a:cs typeface="+mn-cs"/>
              </a:rPr>
              <a:t>Mixtral</a:t>
            </a:r>
            <a:r>
              <a:rPr lang="en-US" sz="1200" kern="1200" dirty="0">
                <a:solidFill>
                  <a:schemeClr val="tx1"/>
                </a:solidFill>
                <a:effectLst/>
                <a:latin typeface="Source Sans Pro" panose="020B0503030403020204" pitchFamily="34" charset="0"/>
                <a:ea typeface="+mn-ea"/>
                <a:cs typeface="+mn-cs"/>
              </a:rPr>
              <a:t> benchmark against GPU without and with considering GDS. For both, we see that </a:t>
            </a:r>
            <a:r>
              <a:rPr lang="en-US" sz="1200" kern="1200" dirty="0" err="1">
                <a:solidFill>
                  <a:schemeClr val="tx1"/>
                </a:solidFill>
                <a:effectLst/>
                <a:latin typeface="Source Sans Pro" panose="020B0503030403020204" pitchFamily="34" charset="0"/>
                <a:ea typeface="+mn-ea"/>
                <a:cs typeface="+mn-cs"/>
              </a:rPr>
              <a:t>HiLFS</a:t>
            </a:r>
            <a:r>
              <a:rPr lang="en-US" sz="1200" kern="1200" dirty="0">
                <a:solidFill>
                  <a:schemeClr val="tx1"/>
                </a:solidFill>
                <a:effectLst/>
                <a:latin typeface="Source Sans Pro" panose="020B0503030403020204" pitchFamily="34" charset="0"/>
                <a:ea typeface="+mn-ea"/>
                <a:cs typeface="+mn-cs"/>
              </a:rPr>
              <a:t> is able to generate a more performant result.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Source Sans Pro" panose="020B0503030403020204" pitchFamily="34" charset="0"/>
                <a:ea typeface="+mn-ea"/>
                <a:cs typeface="+mn-cs"/>
              </a:rPr>
              <a:t>HiLFS</a:t>
            </a:r>
            <a:r>
              <a:rPr lang="en-US" sz="1200" kern="1200" dirty="0">
                <a:solidFill>
                  <a:schemeClr val="tx1"/>
                </a:solidFill>
                <a:effectLst/>
                <a:latin typeface="Source Sans Pro" panose="020B0503030403020204" pitchFamily="34" charset="0"/>
                <a:ea typeface="+mn-ea"/>
                <a:cs typeface="+mn-cs"/>
              </a:rPr>
              <a:t> yields 3x better performance-per-Watt than GPU + GDS and even larger benefit with GPU-only.</a:t>
            </a:r>
            <a:endParaRPr lang="en-US" dirty="0"/>
          </a:p>
        </p:txBody>
      </p:sp>
      <p:sp>
        <p:nvSpPr>
          <p:cNvPr id="4" name="Slide Number Placeholder 3">
            <a:extLst>
              <a:ext uri="{FF2B5EF4-FFF2-40B4-BE49-F238E27FC236}">
                <a16:creationId xmlns:a16="http://schemas.microsoft.com/office/drawing/2014/main" id="{A3363BB3-72B6-7912-7F2A-C4545A136F68}"/>
              </a:ext>
            </a:extLst>
          </p:cNvPr>
          <p:cNvSpPr>
            <a:spLocks noGrp="1"/>
          </p:cNvSpPr>
          <p:nvPr>
            <p:ph type="sldNum" sz="quarter" idx="5"/>
          </p:nvPr>
        </p:nvSpPr>
        <p:spPr/>
        <p:txBody>
          <a:bodyPr/>
          <a:lstStyle/>
          <a:p>
            <a:fld id="{7F8CEE81-9A59-46D7-886E-C1684C3BE9CA}" type="slidenum">
              <a:rPr lang="en-US" smtClean="0"/>
              <a:pPr/>
              <a:t>31</a:t>
            </a:fld>
            <a:endParaRPr lang="en-US"/>
          </a:p>
        </p:txBody>
      </p:sp>
    </p:spTree>
    <p:extLst>
      <p:ext uri="{BB962C8B-B14F-4D97-AF65-F5344CB8AC3E}">
        <p14:creationId xmlns:p14="http://schemas.microsoft.com/office/powerpoint/2010/main" val="14269146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456D7-4F9B-5B03-3756-A972F069E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575014-CD1D-F30B-C7A3-8804769897C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75D841-D00F-622E-DA43-8D9172546913}"/>
              </a:ext>
            </a:extLst>
          </p:cNvPr>
          <p:cNvSpPr>
            <a:spLocks noGrp="1"/>
          </p:cNvSpPr>
          <p:nvPr>
            <p:ph type="body" idx="1"/>
          </p:nvPr>
        </p:nvSpPr>
        <p:spPr/>
        <p:txBody>
          <a:bodyPr/>
          <a:lstStyle/>
          <a:p>
            <a:pPr marL="0" indent="0">
              <a:buFont typeface="Arial" panose="020B0604020202020204" pitchFamily="34" charset="0"/>
              <a:buNone/>
            </a:pPr>
            <a:r>
              <a:rPr lang="en-US" dirty="0">
                <a:sym typeface="Wingdings" panose="05000000000000000000" pitchFamily="2" charset="2"/>
              </a:rPr>
              <a:t>To conclude, we see that by allowing FPGA to also have better usability through software-like interface, HLS developers can explore domains that were previously not easily explorable, in particular due to inefficient storage management capability. Through </a:t>
            </a:r>
            <a:r>
              <a:rPr lang="en-US" dirty="0" err="1">
                <a:sym typeface="Wingdings" panose="05000000000000000000" pitchFamily="2" charset="2"/>
              </a:rPr>
              <a:t>HiLFS</a:t>
            </a:r>
            <a:r>
              <a:rPr lang="en-US" dirty="0">
                <a:sym typeface="Wingdings" panose="05000000000000000000" pitchFamily="2" charset="2"/>
              </a:rPr>
              <a:t>, we will be able to close the gap between the two platforms when considering modern data- and I/O-intensive models with complex storage requirement like Sparse Mixture-of-Experts model.</a:t>
            </a:r>
          </a:p>
          <a:p>
            <a:pPr marL="0" indent="0">
              <a:buFont typeface="Arial" panose="020B0604020202020204" pitchFamily="34" charset="0"/>
              <a:buNone/>
            </a:pPr>
            <a:r>
              <a:rPr lang="en-US" dirty="0">
                <a:sym typeface="Wingdings" panose="05000000000000000000" pitchFamily="2" charset="2"/>
              </a:rPr>
              <a:t>(Tune the parameters)</a:t>
            </a:r>
          </a:p>
        </p:txBody>
      </p:sp>
      <p:sp>
        <p:nvSpPr>
          <p:cNvPr id="4" name="Slide Number Placeholder 3">
            <a:extLst>
              <a:ext uri="{FF2B5EF4-FFF2-40B4-BE49-F238E27FC236}">
                <a16:creationId xmlns:a16="http://schemas.microsoft.com/office/drawing/2014/main" id="{E64A26F1-16A9-334B-AA31-91D72CD6B4AC}"/>
              </a:ext>
            </a:extLst>
          </p:cNvPr>
          <p:cNvSpPr>
            <a:spLocks noGrp="1"/>
          </p:cNvSpPr>
          <p:nvPr>
            <p:ph type="sldNum" sz="quarter" idx="5"/>
          </p:nvPr>
        </p:nvSpPr>
        <p:spPr/>
        <p:txBody>
          <a:bodyPr/>
          <a:lstStyle/>
          <a:p>
            <a:fld id="{7F8CEE81-9A59-46D7-886E-C1684C3BE9CA}" type="slidenum">
              <a:rPr lang="en-US" smtClean="0"/>
              <a:t>33</a:t>
            </a:fld>
            <a:endParaRPr lang="en-US"/>
          </a:p>
        </p:txBody>
      </p:sp>
    </p:spTree>
    <p:extLst>
      <p:ext uri="{BB962C8B-B14F-4D97-AF65-F5344CB8AC3E}">
        <p14:creationId xmlns:p14="http://schemas.microsoft.com/office/powerpoint/2010/main" val="3690836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6A2BD-0C6A-37FF-3F18-40C5A8BA2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25BED-E046-08F3-2020-E20FBE54C1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494B71-8C80-55FB-42F9-542D9B9B212B}"/>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mj-lt"/>
              <a:buNone/>
              <a:tabLst/>
              <a:defRPr/>
            </a:pPr>
            <a:r>
              <a:rPr lang="en-US"/>
              <a:t>With that, thank you for listening and I will be happy to answer any questions.</a:t>
            </a:r>
          </a:p>
        </p:txBody>
      </p:sp>
      <p:sp>
        <p:nvSpPr>
          <p:cNvPr id="4" name="Slide Number Placeholder 3">
            <a:extLst>
              <a:ext uri="{FF2B5EF4-FFF2-40B4-BE49-F238E27FC236}">
                <a16:creationId xmlns:a16="http://schemas.microsoft.com/office/drawing/2014/main" id="{EF3EA745-7BCC-8E5E-69C9-B9B92A355AF7}"/>
              </a:ext>
            </a:extLst>
          </p:cNvPr>
          <p:cNvSpPr>
            <a:spLocks noGrp="1"/>
          </p:cNvSpPr>
          <p:nvPr>
            <p:ph type="sldNum" sz="quarter" idx="5"/>
          </p:nvPr>
        </p:nvSpPr>
        <p:spPr/>
        <p:txBody>
          <a:bodyPr/>
          <a:lstStyle/>
          <a:p>
            <a:fld id="{7F8CEE81-9A59-46D7-886E-C1684C3BE9CA}" type="slidenum">
              <a:rPr lang="en-US" smtClean="0"/>
              <a:t>34</a:t>
            </a:fld>
            <a:endParaRPr lang="en-US"/>
          </a:p>
        </p:txBody>
      </p:sp>
    </p:spTree>
    <p:extLst>
      <p:ext uri="{BB962C8B-B14F-4D97-AF65-F5344CB8AC3E}">
        <p14:creationId xmlns:p14="http://schemas.microsoft.com/office/powerpoint/2010/main" val="3813085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both FPGA and GPU have been able to support earlier models, we see growing gap between models supported by the two platforms on recent ones.</a:t>
            </a:r>
          </a:p>
          <a:p>
            <a:r>
              <a:rPr lang="en-US" dirty="0"/>
              <a:t>We ask the question, why does this gap exist?</a:t>
            </a:r>
          </a:p>
        </p:txBody>
      </p:sp>
      <p:sp>
        <p:nvSpPr>
          <p:cNvPr id="4" name="Slide Number Placeholder 3"/>
          <p:cNvSpPr>
            <a:spLocks noGrp="1"/>
          </p:cNvSpPr>
          <p:nvPr>
            <p:ph type="sldNum" sz="quarter" idx="5"/>
          </p:nvPr>
        </p:nvSpPr>
        <p:spPr/>
        <p:txBody>
          <a:bodyPr/>
          <a:lstStyle/>
          <a:p>
            <a:fld id="{7F8CEE81-9A59-46D7-886E-C1684C3BE9CA}" type="slidenum">
              <a:rPr lang="en-US" smtClean="0"/>
              <a:pPr/>
              <a:t>4</a:t>
            </a:fld>
            <a:endParaRPr lang="en-US"/>
          </a:p>
        </p:txBody>
      </p:sp>
    </p:spTree>
    <p:extLst>
      <p:ext uri="{BB962C8B-B14F-4D97-AF65-F5344CB8AC3E}">
        <p14:creationId xmlns:p14="http://schemas.microsoft.com/office/powerpoint/2010/main" val="3047096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answer this, we will first debunk strategies GPUs and FPGAs have employed in tackling this trend.</a:t>
            </a:r>
          </a:p>
          <a:p>
            <a:r>
              <a:rPr lang="en-US"/>
              <a:t>Then, we propose our solution that aim to address the limitations of FPGA in supporting modern models like GPU does.</a:t>
            </a:r>
          </a:p>
          <a:p>
            <a:r>
              <a:rPr lang="en-US"/>
              <a:t>We demonstrate the effectiveness of our design through evaluation result and conclude the presentation.</a:t>
            </a:r>
          </a:p>
        </p:txBody>
      </p:sp>
      <p:sp>
        <p:nvSpPr>
          <p:cNvPr id="4" name="Slide Number Placeholder 3"/>
          <p:cNvSpPr>
            <a:spLocks noGrp="1"/>
          </p:cNvSpPr>
          <p:nvPr>
            <p:ph type="sldNum" sz="quarter" idx="5"/>
          </p:nvPr>
        </p:nvSpPr>
        <p:spPr/>
        <p:txBody>
          <a:bodyPr/>
          <a:lstStyle/>
          <a:p>
            <a:fld id="{7F8CEE81-9A59-46D7-886E-C1684C3BE9CA}" type="slidenum">
              <a:rPr lang="en-US" smtClean="0"/>
              <a:pPr/>
              <a:t>5</a:t>
            </a:fld>
            <a:endParaRPr lang="en-US"/>
          </a:p>
        </p:txBody>
      </p:sp>
    </p:spTree>
    <p:extLst>
      <p:ext uri="{BB962C8B-B14F-4D97-AF65-F5344CB8AC3E}">
        <p14:creationId xmlns:p14="http://schemas.microsoft.com/office/powerpoint/2010/main" val="2318854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CEE81-9A59-46D7-886E-C1684C3BE9CA}" type="slidenum">
              <a:rPr lang="en-US" smtClean="0"/>
              <a:pPr/>
              <a:t>6</a:t>
            </a:fld>
            <a:endParaRPr lang="en-US"/>
          </a:p>
        </p:txBody>
      </p:sp>
    </p:spTree>
    <p:extLst>
      <p:ext uri="{BB962C8B-B14F-4D97-AF65-F5344CB8AC3E}">
        <p14:creationId xmlns:p14="http://schemas.microsoft.com/office/powerpoint/2010/main" val="708621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GPUs need data from storage, it has to rely on the host CPU to first migrate the data from storage to host memory, and then to the GPU memory.</a:t>
            </a:r>
          </a:p>
          <a:p>
            <a:r>
              <a:rPr lang="en-US"/>
              <a:t>This intermediary copy degrades performance, especially troublesome for storage-dependent models. To alleviate this, modern GPU and </a:t>
            </a:r>
            <a:r>
              <a:rPr lang="en-US" err="1"/>
              <a:t>NVMe</a:t>
            </a:r>
            <a:r>
              <a:rPr lang="en-US"/>
              <a:t> SSD support GPUDirect Storage technology (abbreviated as GDS) that enables a direct transfer of data between the two.</a:t>
            </a:r>
          </a:p>
        </p:txBody>
      </p:sp>
      <p:sp>
        <p:nvSpPr>
          <p:cNvPr id="4" name="Slide Number Placeholder 3"/>
          <p:cNvSpPr>
            <a:spLocks noGrp="1"/>
          </p:cNvSpPr>
          <p:nvPr>
            <p:ph type="sldNum" sz="quarter" idx="5"/>
          </p:nvPr>
        </p:nvSpPr>
        <p:spPr/>
        <p:txBody>
          <a:bodyPr/>
          <a:lstStyle/>
          <a:p>
            <a:fld id="{7F8CEE81-9A59-46D7-886E-C1684C3BE9CA}" type="slidenum">
              <a:rPr lang="en-US" smtClean="0"/>
              <a:pPr/>
              <a:t>7</a:t>
            </a:fld>
            <a:endParaRPr lang="en-US"/>
          </a:p>
        </p:txBody>
      </p:sp>
    </p:spTree>
    <p:extLst>
      <p:ext uri="{BB962C8B-B14F-4D97-AF65-F5344CB8AC3E}">
        <p14:creationId xmlns:p14="http://schemas.microsoft.com/office/powerpoint/2010/main" val="2669658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provide a software support for GPU devices with GDS, GPU’s software file system support like </a:t>
            </a:r>
            <a:r>
              <a:rPr lang="en-US" err="1"/>
              <a:t>cuFile</a:t>
            </a:r>
            <a:r>
              <a:rPr lang="en-US"/>
              <a:t> enables storage-aware programming in GPU through simple library calls.</a:t>
            </a:r>
          </a:p>
          <a:p>
            <a:r>
              <a:rPr lang="en-US"/>
              <a:t>When the GPU kernel needs data from storage, the kernel first suspends its operation, allowing file access APIs to setup and read data from storage, before resuming the algorithm on the kernel.</a:t>
            </a:r>
          </a:p>
          <a:p>
            <a:r>
              <a:rPr lang="en-US"/>
              <a:t>Despite the simplified view of storage access, the cost of halting the kernel and traversing OS storage stack becomes a bottleneck for storage-dependent design.</a:t>
            </a:r>
          </a:p>
        </p:txBody>
      </p:sp>
      <p:sp>
        <p:nvSpPr>
          <p:cNvPr id="4" name="Slide Number Placeholder 3"/>
          <p:cNvSpPr>
            <a:spLocks noGrp="1"/>
          </p:cNvSpPr>
          <p:nvPr>
            <p:ph type="sldNum" sz="quarter" idx="5"/>
          </p:nvPr>
        </p:nvSpPr>
        <p:spPr/>
        <p:txBody>
          <a:bodyPr/>
          <a:lstStyle/>
          <a:p>
            <a:fld id="{7F8CEE81-9A59-46D7-886E-C1684C3BE9CA}" type="slidenum">
              <a:rPr lang="en-US" smtClean="0"/>
              <a:pPr/>
              <a:t>8</a:t>
            </a:fld>
            <a:endParaRPr lang="en-US"/>
          </a:p>
        </p:txBody>
      </p:sp>
    </p:spTree>
    <p:extLst>
      <p:ext uri="{BB962C8B-B14F-4D97-AF65-F5344CB8AC3E}">
        <p14:creationId xmlns:p14="http://schemas.microsoft.com/office/powerpoint/2010/main" val="1559619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BFAD7-63A0-35B8-854A-E11BDDB51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0A536B-C617-3E05-B59F-EFAAEAF64E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7D44E4-CA57-7147-34C8-61157FFF6372}"/>
              </a:ext>
            </a:extLst>
          </p:cNvPr>
          <p:cNvSpPr>
            <a:spLocks noGrp="1"/>
          </p:cNvSpPr>
          <p:nvPr>
            <p:ph type="body" idx="1"/>
          </p:nvPr>
        </p:nvSpPr>
        <p:spPr/>
        <p:txBody>
          <a:bodyPr/>
          <a:lstStyle/>
          <a:p>
            <a:r>
              <a:rPr lang="en-US" sz="1200" kern="1200" dirty="0">
                <a:solidFill>
                  <a:schemeClr val="tx1"/>
                </a:solidFill>
                <a:effectLst/>
                <a:latin typeface="Source Sans Pro" panose="020B0503030403020204" pitchFamily="34" charset="0"/>
                <a:ea typeface="+mn-ea"/>
                <a:cs typeface="+mn-cs"/>
              </a:rPr>
              <a:t>Recently, approaches like </a:t>
            </a:r>
            <a:r>
              <a:rPr lang="en-US" sz="1200" kern="1200" dirty="0" err="1">
                <a:solidFill>
                  <a:schemeClr val="tx1"/>
                </a:solidFill>
                <a:effectLst/>
                <a:latin typeface="Source Sans Pro" panose="020B0503030403020204" pitchFamily="34" charset="0"/>
                <a:ea typeface="+mn-ea"/>
                <a:cs typeface="+mn-cs"/>
              </a:rPr>
              <a:t>GeminiFS</a:t>
            </a:r>
            <a:r>
              <a:rPr lang="en-US" sz="1200" kern="1200" dirty="0">
                <a:solidFill>
                  <a:schemeClr val="tx1"/>
                </a:solidFill>
                <a:effectLst/>
                <a:latin typeface="Source Sans Pro" panose="020B0503030403020204" pitchFamily="34" charset="0"/>
                <a:ea typeface="+mn-ea"/>
                <a:cs typeface="+mn-cs"/>
              </a:rPr>
              <a:t> provides a file-level API for GPU, accelerating the file access by attempting to bypass CPU.</a:t>
            </a:r>
          </a:p>
          <a:p>
            <a:r>
              <a:rPr lang="en-US" sz="1200" kern="1200" dirty="0">
                <a:solidFill>
                  <a:schemeClr val="tx1"/>
                </a:solidFill>
                <a:effectLst/>
                <a:latin typeface="Source Sans Pro" panose="020B0503030403020204" pitchFamily="34" charset="0"/>
                <a:ea typeface="+mn-ea"/>
                <a:cs typeface="+mn-cs"/>
              </a:rPr>
              <a:t>However, dynamically opening and closing a file still requires CPU involvement, as the metadata need to be fetched from the host OS.</a:t>
            </a:r>
          </a:p>
          <a:p>
            <a:r>
              <a:rPr lang="en-US" sz="1200" kern="1200" dirty="0">
                <a:solidFill>
                  <a:schemeClr val="tx1"/>
                </a:solidFill>
                <a:effectLst/>
                <a:latin typeface="Source Sans Pro" panose="020B0503030403020204" pitchFamily="34" charset="0"/>
                <a:ea typeface="+mn-ea"/>
                <a:cs typeface="+mn-cs"/>
              </a:rPr>
              <a:t>Similar to before, the kernel needs to halt, hand over the control to host to fetch appropriate file metadata, before the kernel can independently work with storage data.</a:t>
            </a:r>
          </a:p>
          <a:p>
            <a:r>
              <a:rPr lang="en-US" sz="1200" kern="1200" dirty="0">
                <a:solidFill>
                  <a:schemeClr val="tx1"/>
                </a:solidFill>
                <a:effectLst/>
                <a:latin typeface="Source Sans Pro" panose="020B0503030403020204" pitchFamily="34" charset="0"/>
                <a:ea typeface="+mn-ea"/>
                <a:cs typeface="+mn-cs"/>
              </a:rPr>
              <a:t>Though some file-level APIs are available for GPU to bypass CPU within same file access, adapting the design to use new files incur overhead.</a:t>
            </a:r>
          </a:p>
        </p:txBody>
      </p:sp>
      <p:sp>
        <p:nvSpPr>
          <p:cNvPr id="4" name="Slide Number Placeholder 3">
            <a:extLst>
              <a:ext uri="{FF2B5EF4-FFF2-40B4-BE49-F238E27FC236}">
                <a16:creationId xmlns:a16="http://schemas.microsoft.com/office/drawing/2014/main" id="{A06CF67A-B38C-FDC5-21C0-7A377707F7EC}"/>
              </a:ext>
            </a:extLst>
          </p:cNvPr>
          <p:cNvSpPr>
            <a:spLocks noGrp="1"/>
          </p:cNvSpPr>
          <p:nvPr>
            <p:ph type="sldNum" sz="quarter" idx="5"/>
          </p:nvPr>
        </p:nvSpPr>
        <p:spPr/>
        <p:txBody>
          <a:bodyPr/>
          <a:lstStyle/>
          <a:p>
            <a:fld id="{7F8CEE81-9A59-46D7-886E-C1684C3BE9CA}" type="slidenum">
              <a:rPr lang="en-US" smtClean="0"/>
              <a:pPr/>
              <a:t>9</a:t>
            </a:fld>
            <a:endParaRPr lang="en-US"/>
          </a:p>
        </p:txBody>
      </p:sp>
    </p:spTree>
    <p:extLst>
      <p:ext uri="{BB962C8B-B14F-4D97-AF65-F5344CB8AC3E}">
        <p14:creationId xmlns:p14="http://schemas.microsoft.com/office/powerpoint/2010/main" val="27615405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60E7B-5617-050C-F169-71B8494F9459}"/>
              </a:ext>
            </a:extLst>
          </p:cNvPr>
          <p:cNvSpPr>
            <a:spLocks noGrp="1"/>
          </p:cNvSpPr>
          <p:nvPr>
            <p:ph type="ctrTitle"/>
          </p:nvPr>
        </p:nvSpPr>
        <p:spPr>
          <a:xfrm>
            <a:off x="1524000" y="1122363"/>
            <a:ext cx="9144000" cy="2387600"/>
          </a:xfrm>
        </p:spPr>
        <p:txBody>
          <a:bodyPr anchor="b"/>
          <a:lstStyle>
            <a:lvl1pPr algn="ctr">
              <a:defRPr sz="6000">
                <a:solidFill>
                  <a:schemeClr val="tx1"/>
                </a:solidFill>
                <a:latin typeface="Source Sans Pro SemiBold" panose="020B0603030403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C976B6A-6A20-E90A-6124-913C0A382B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5B115C-9D50-B462-B1CA-3DB7091B9F14}"/>
              </a:ext>
            </a:extLst>
          </p:cNvPr>
          <p:cNvSpPr>
            <a:spLocks noGrp="1"/>
          </p:cNvSpPr>
          <p:nvPr>
            <p:ph type="dt" sz="half" idx="10"/>
          </p:nvPr>
        </p:nvSpPr>
        <p:spPr/>
        <p:txBody>
          <a:bodyPr/>
          <a:lstStyle/>
          <a:p>
            <a:fld id="{7ECA3D91-729C-44B1-A023-63BD11F42B6D}" type="datetime1">
              <a:rPr lang="en-US" smtClean="0"/>
              <a:t>2/22/2026</a:t>
            </a:fld>
            <a:endParaRPr lang="en-US"/>
          </a:p>
        </p:txBody>
      </p:sp>
      <p:sp>
        <p:nvSpPr>
          <p:cNvPr id="5" name="Footer Placeholder 4">
            <a:extLst>
              <a:ext uri="{FF2B5EF4-FFF2-40B4-BE49-F238E27FC236}">
                <a16:creationId xmlns:a16="http://schemas.microsoft.com/office/drawing/2014/main" id="{BAE4A373-DC0A-9CA1-F0EE-51E7376B5D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5F555-243D-A53D-B3E2-F79F0187FA63}"/>
              </a:ext>
            </a:extLst>
          </p:cNvPr>
          <p:cNvSpPr>
            <a:spLocks noGrp="1"/>
          </p:cNvSpPr>
          <p:nvPr>
            <p:ph type="sldNum" sz="quarter" idx="12"/>
          </p:nvPr>
        </p:nvSpPr>
        <p:spPr/>
        <p:txBody>
          <a:bodyPr/>
          <a:lstStyle/>
          <a:p>
            <a:fld id="{31C50FC6-D399-4DE2-B556-887BEDCDB353}"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DEA2CA3-2717-98D6-BA8A-D7B6153BCD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87" y="626574"/>
            <a:ext cx="3072428" cy="1004684"/>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01EAEFEB-3882-8438-75AB-36FE41817B0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60956"/>
          <a:stretch/>
        </p:blipFill>
        <p:spPr>
          <a:xfrm>
            <a:off x="8678013" y="671716"/>
            <a:ext cx="987006" cy="1004684"/>
          </a:xfrm>
          <a:prstGeom prst="rect">
            <a:avLst/>
          </a:prstGeom>
        </p:spPr>
      </p:pic>
      <p:sp>
        <p:nvSpPr>
          <p:cNvPr id="9" name="Subtitle 2">
            <a:extLst>
              <a:ext uri="{FF2B5EF4-FFF2-40B4-BE49-F238E27FC236}">
                <a16:creationId xmlns:a16="http://schemas.microsoft.com/office/drawing/2014/main" id="{412C6C27-8075-CB20-2775-CCFDAA25F877}"/>
              </a:ext>
            </a:extLst>
          </p:cNvPr>
          <p:cNvSpPr txBox="1">
            <a:spLocks/>
          </p:cNvSpPr>
          <p:nvPr userDrawn="1"/>
        </p:nvSpPr>
        <p:spPr>
          <a:xfrm>
            <a:off x="9721361" y="626574"/>
            <a:ext cx="2470639" cy="1305399"/>
          </a:xfrm>
          <a:prstGeom prst="rect">
            <a:avLst/>
          </a:prstGeom>
        </p:spPr>
        <p:txBody>
          <a:bodyPr vert="horz" lIns="91440" tIns="45720" rIns="91440" bIns="45720" rtlCol="0">
            <a:normAutofit/>
          </a:bodyPr>
          <a:lstStyle>
            <a:lvl1pPr marL="0" indent="0" algn="ctr" defTabSz="1005840" rtl="0" eaLnBrk="1" latinLnBrk="0" hangingPunct="1">
              <a:lnSpc>
                <a:spcPct val="90000"/>
              </a:lnSpc>
              <a:spcBef>
                <a:spcPts val="11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502920" indent="0" algn="ctr" defTabSz="1005840" rtl="0" eaLnBrk="1" latinLnBrk="0" hangingPunct="1">
              <a:lnSpc>
                <a:spcPct val="90000"/>
              </a:lnSpc>
              <a:spcBef>
                <a:spcPts val="550"/>
              </a:spcBef>
              <a:buFont typeface="Arial" panose="020B0604020202020204" pitchFamily="34" charset="0"/>
              <a:buNone/>
              <a:defRPr sz="2200" kern="1200">
                <a:solidFill>
                  <a:schemeClr val="tx1"/>
                </a:solidFill>
                <a:latin typeface="+mn-lt"/>
                <a:ea typeface="+mn-ea"/>
                <a:cs typeface="+mn-cs"/>
              </a:defRPr>
            </a:lvl2pPr>
            <a:lvl3pPr marL="1005840" indent="0" algn="ctr" defTabSz="1005840" rtl="0" eaLnBrk="1" latinLnBrk="0" hangingPunct="1">
              <a:lnSpc>
                <a:spcPct val="90000"/>
              </a:lnSpc>
              <a:spcBef>
                <a:spcPts val="550"/>
              </a:spcBef>
              <a:buFont typeface="Arial" panose="020B0604020202020204" pitchFamily="34" charset="0"/>
              <a:buNone/>
              <a:defRPr sz="1980" kern="1200">
                <a:solidFill>
                  <a:schemeClr val="tx1"/>
                </a:solidFill>
                <a:latin typeface="+mn-lt"/>
                <a:ea typeface="+mn-ea"/>
                <a:cs typeface="+mn-cs"/>
              </a:defRPr>
            </a:lvl3pPr>
            <a:lvl4pPr marL="150876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4pPr>
            <a:lvl5pPr marL="201168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5pPr>
            <a:lvl6pPr marL="251460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6pPr>
            <a:lvl7pPr marL="301752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7pPr>
            <a:lvl8pPr marL="352044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8pPr>
            <a:lvl9pPr marL="4023360" indent="0" algn="ctr" defTabSz="1005840" rtl="0" eaLnBrk="1" latinLnBrk="0" hangingPunct="1">
              <a:lnSpc>
                <a:spcPct val="90000"/>
              </a:lnSpc>
              <a:spcBef>
                <a:spcPts val="550"/>
              </a:spcBef>
              <a:buFont typeface="Arial" panose="020B0604020202020204" pitchFamily="34" charset="0"/>
              <a:buNone/>
              <a:defRPr sz="1760" kern="1200">
                <a:solidFill>
                  <a:schemeClr val="tx1"/>
                </a:solidFill>
                <a:latin typeface="+mn-lt"/>
                <a:ea typeface="+mn-ea"/>
                <a:cs typeface="+mn-cs"/>
              </a:defRPr>
            </a:lvl9pPr>
          </a:lstStyle>
          <a:p>
            <a:pPr algn="l"/>
            <a:r>
              <a:rPr lang="en-US" sz="2600">
                <a:latin typeface="Agency FB" panose="020B0503020202020204" pitchFamily="34" charset="0"/>
              </a:rPr>
              <a:t>Penn</a:t>
            </a:r>
            <a:br>
              <a:rPr lang="en-US" sz="2600">
                <a:latin typeface="Agency FB" panose="020B0503020202020204" pitchFamily="34" charset="0"/>
              </a:rPr>
            </a:br>
            <a:r>
              <a:rPr lang="en-US" sz="2600">
                <a:latin typeface="Agency FB" panose="020B0503020202020204" pitchFamily="34" charset="0"/>
              </a:rPr>
              <a:t>Computational</a:t>
            </a:r>
            <a:br>
              <a:rPr lang="en-US" sz="2600">
                <a:latin typeface="Agency FB" panose="020B0503020202020204" pitchFamily="34" charset="0"/>
              </a:rPr>
            </a:br>
            <a:r>
              <a:rPr lang="en-US" sz="2600">
                <a:latin typeface="Agency FB" panose="020B0503020202020204" pitchFamily="34" charset="0"/>
              </a:rPr>
              <a:t>Intelligence Lab</a:t>
            </a:r>
          </a:p>
        </p:txBody>
      </p:sp>
    </p:spTree>
    <p:extLst>
      <p:ext uri="{BB962C8B-B14F-4D97-AF65-F5344CB8AC3E}">
        <p14:creationId xmlns:p14="http://schemas.microsoft.com/office/powerpoint/2010/main" val="36314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60074-8BD1-9298-0540-15AEABB2C0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48389A-7741-82D1-9DFC-774FE25CE3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18D42-8F00-151A-957F-AF232821E30D}"/>
              </a:ext>
            </a:extLst>
          </p:cNvPr>
          <p:cNvSpPr>
            <a:spLocks noGrp="1"/>
          </p:cNvSpPr>
          <p:nvPr>
            <p:ph type="dt" sz="half" idx="10"/>
          </p:nvPr>
        </p:nvSpPr>
        <p:spPr/>
        <p:txBody>
          <a:bodyPr/>
          <a:lstStyle/>
          <a:p>
            <a:fld id="{524463F5-767F-42D4-A455-F3C4FC1E41F6}" type="datetime1">
              <a:rPr lang="en-US" smtClean="0"/>
              <a:t>2/22/2026</a:t>
            </a:fld>
            <a:endParaRPr lang="en-US"/>
          </a:p>
        </p:txBody>
      </p:sp>
      <p:sp>
        <p:nvSpPr>
          <p:cNvPr id="5" name="Footer Placeholder 4">
            <a:extLst>
              <a:ext uri="{FF2B5EF4-FFF2-40B4-BE49-F238E27FC236}">
                <a16:creationId xmlns:a16="http://schemas.microsoft.com/office/drawing/2014/main" id="{5D4F772B-1F63-6B1E-6790-E0AF914DD6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4B5C49-27D3-06DC-281B-5614D654F1A7}"/>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2503308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50AAFE-0796-E5C9-D093-2537611B23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0AF2CA-0BC7-0782-6424-C848026FB3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D50EC-382E-EF06-52A3-EB3D90F7AF6E}"/>
              </a:ext>
            </a:extLst>
          </p:cNvPr>
          <p:cNvSpPr>
            <a:spLocks noGrp="1"/>
          </p:cNvSpPr>
          <p:nvPr>
            <p:ph type="dt" sz="half" idx="10"/>
          </p:nvPr>
        </p:nvSpPr>
        <p:spPr/>
        <p:txBody>
          <a:bodyPr/>
          <a:lstStyle/>
          <a:p>
            <a:fld id="{E6E27CAB-10C6-4718-912F-C116E843B12C}" type="datetime1">
              <a:rPr lang="en-US" smtClean="0"/>
              <a:t>2/22/2026</a:t>
            </a:fld>
            <a:endParaRPr lang="en-US"/>
          </a:p>
        </p:txBody>
      </p:sp>
      <p:sp>
        <p:nvSpPr>
          <p:cNvPr id="5" name="Footer Placeholder 4">
            <a:extLst>
              <a:ext uri="{FF2B5EF4-FFF2-40B4-BE49-F238E27FC236}">
                <a16:creationId xmlns:a16="http://schemas.microsoft.com/office/drawing/2014/main" id="{AB21BE21-28EB-042E-ADD0-1B2C2B4050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C3632A-3A49-797B-5D26-E4B758CD7BCF}"/>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1436508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C7F7C-4D3B-A5DE-BAD8-9EA2036674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635CB4-1D58-CE2C-3716-7392230904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A77337-7575-2177-ADEC-637BD54E039A}"/>
              </a:ext>
            </a:extLst>
          </p:cNvPr>
          <p:cNvSpPr>
            <a:spLocks noGrp="1"/>
          </p:cNvSpPr>
          <p:nvPr>
            <p:ph type="dt" sz="half" idx="10"/>
          </p:nvPr>
        </p:nvSpPr>
        <p:spPr/>
        <p:txBody>
          <a:bodyPr/>
          <a:lstStyle/>
          <a:p>
            <a:fld id="{80EE338B-B4A1-4BB0-922D-66CB009B9AAB}" type="datetime1">
              <a:rPr lang="en-US" smtClean="0"/>
              <a:t>2/22/2026</a:t>
            </a:fld>
            <a:endParaRPr lang="en-US"/>
          </a:p>
        </p:txBody>
      </p:sp>
      <p:sp>
        <p:nvSpPr>
          <p:cNvPr id="5" name="Footer Placeholder 4">
            <a:extLst>
              <a:ext uri="{FF2B5EF4-FFF2-40B4-BE49-F238E27FC236}">
                <a16:creationId xmlns:a16="http://schemas.microsoft.com/office/drawing/2014/main" id="{9A92ED58-065D-0BA3-39FF-F9CC5E0A76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B53E50-D026-2789-4B27-5E4CDAAD21F5}"/>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2545053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D0D7B-A110-ACF7-CA39-477580802E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D65E90-5C3B-8CED-DA23-31B0474D1E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9A37B5-2CD1-E183-FBB1-8FA0BE0968F4}"/>
              </a:ext>
            </a:extLst>
          </p:cNvPr>
          <p:cNvSpPr>
            <a:spLocks noGrp="1"/>
          </p:cNvSpPr>
          <p:nvPr>
            <p:ph type="dt" sz="half" idx="10"/>
          </p:nvPr>
        </p:nvSpPr>
        <p:spPr/>
        <p:txBody>
          <a:bodyPr/>
          <a:lstStyle/>
          <a:p>
            <a:fld id="{BE26211C-929C-4F19-9873-77A4993FD428}" type="datetime1">
              <a:rPr lang="en-US" smtClean="0"/>
              <a:t>2/22/2026</a:t>
            </a:fld>
            <a:endParaRPr lang="en-US"/>
          </a:p>
        </p:txBody>
      </p:sp>
      <p:sp>
        <p:nvSpPr>
          <p:cNvPr id="5" name="Footer Placeholder 4">
            <a:extLst>
              <a:ext uri="{FF2B5EF4-FFF2-40B4-BE49-F238E27FC236}">
                <a16:creationId xmlns:a16="http://schemas.microsoft.com/office/drawing/2014/main" id="{6B7EC2A3-16B0-1465-C315-E320197855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7931B-65AA-CFC5-B2A2-9BDB8CC248B8}"/>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2258612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6BD1E-CCED-32BA-F91B-1297EE133C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EDFE96-7DAA-7B31-CB75-53A02644A3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7E8B30-968C-01BC-BE00-3DD2EAAE50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7132AB-88F2-4E4A-C8FB-8E152D34A1E3}"/>
              </a:ext>
            </a:extLst>
          </p:cNvPr>
          <p:cNvSpPr>
            <a:spLocks noGrp="1"/>
          </p:cNvSpPr>
          <p:nvPr>
            <p:ph type="dt" sz="half" idx="10"/>
          </p:nvPr>
        </p:nvSpPr>
        <p:spPr/>
        <p:txBody>
          <a:bodyPr/>
          <a:lstStyle/>
          <a:p>
            <a:fld id="{3DFFB6B5-09C3-4577-8E45-7E38F2DCD251}" type="datetime1">
              <a:rPr lang="en-US" smtClean="0"/>
              <a:t>2/22/2026</a:t>
            </a:fld>
            <a:endParaRPr lang="en-US"/>
          </a:p>
        </p:txBody>
      </p:sp>
      <p:sp>
        <p:nvSpPr>
          <p:cNvPr id="6" name="Footer Placeholder 5">
            <a:extLst>
              <a:ext uri="{FF2B5EF4-FFF2-40B4-BE49-F238E27FC236}">
                <a16:creationId xmlns:a16="http://schemas.microsoft.com/office/drawing/2014/main" id="{4701DDC4-9355-9C16-E2FA-A9C233E6D6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4A600A-F1E1-FB4D-956F-E3FDA684DF86}"/>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2244674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523A-7025-34C9-4EA8-1D050383AD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B5730C-5FE6-BFBE-B42C-1AB4285B3F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46BDAA-8742-B994-BEF8-A721A99B1B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2A91B3-F6EE-F144-7AD7-FBC991D450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7A893-D102-E3EC-DA7A-85D7718D7B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302290-D0C3-6DEC-D1D3-5D3CFDB7930E}"/>
              </a:ext>
            </a:extLst>
          </p:cNvPr>
          <p:cNvSpPr>
            <a:spLocks noGrp="1"/>
          </p:cNvSpPr>
          <p:nvPr>
            <p:ph type="dt" sz="half" idx="10"/>
          </p:nvPr>
        </p:nvSpPr>
        <p:spPr/>
        <p:txBody>
          <a:bodyPr/>
          <a:lstStyle/>
          <a:p>
            <a:fld id="{B5D26FBA-346B-40B8-9290-13F016DD5978}" type="datetime1">
              <a:rPr lang="en-US" smtClean="0"/>
              <a:t>2/22/2026</a:t>
            </a:fld>
            <a:endParaRPr lang="en-US"/>
          </a:p>
        </p:txBody>
      </p:sp>
      <p:sp>
        <p:nvSpPr>
          <p:cNvPr id="8" name="Footer Placeholder 7">
            <a:extLst>
              <a:ext uri="{FF2B5EF4-FFF2-40B4-BE49-F238E27FC236}">
                <a16:creationId xmlns:a16="http://schemas.microsoft.com/office/drawing/2014/main" id="{3260DFEF-6EFD-26F2-61FC-623498D4E3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11B4E7-8ECA-75D3-0A0D-AF27B16BD874}"/>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28530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04534-DB93-4F92-3E4F-06F850E499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8E9852-6A23-DF05-BFDC-A04A2B0B18A8}"/>
              </a:ext>
            </a:extLst>
          </p:cNvPr>
          <p:cNvSpPr>
            <a:spLocks noGrp="1"/>
          </p:cNvSpPr>
          <p:nvPr>
            <p:ph type="dt" sz="half" idx="10"/>
          </p:nvPr>
        </p:nvSpPr>
        <p:spPr/>
        <p:txBody>
          <a:bodyPr/>
          <a:lstStyle/>
          <a:p>
            <a:fld id="{C6B69B8C-2A4E-4A89-AA7B-D8D1307B991E}" type="datetime1">
              <a:rPr lang="en-US" smtClean="0"/>
              <a:t>2/22/2026</a:t>
            </a:fld>
            <a:endParaRPr lang="en-US"/>
          </a:p>
        </p:txBody>
      </p:sp>
      <p:sp>
        <p:nvSpPr>
          <p:cNvPr id="4" name="Footer Placeholder 3">
            <a:extLst>
              <a:ext uri="{FF2B5EF4-FFF2-40B4-BE49-F238E27FC236}">
                <a16:creationId xmlns:a16="http://schemas.microsoft.com/office/drawing/2014/main" id="{C2AA4593-A1FE-800E-3D7B-37974FC78A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650711-D45C-63D2-1EC8-7A98DA3186A0}"/>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478930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923751-51F4-98DF-10E3-90E2A02BB97C}"/>
              </a:ext>
            </a:extLst>
          </p:cNvPr>
          <p:cNvSpPr>
            <a:spLocks noGrp="1"/>
          </p:cNvSpPr>
          <p:nvPr>
            <p:ph type="dt" sz="half" idx="10"/>
          </p:nvPr>
        </p:nvSpPr>
        <p:spPr/>
        <p:txBody>
          <a:bodyPr/>
          <a:lstStyle/>
          <a:p>
            <a:fld id="{094DAF97-B96F-414B-9FD3-D9278DF7AE12}" type="datetime1">
              <a:rPr lang="en-US" smtClean="0"/>
              <a:t>2/22/2026</a:t>
            </a:fld>
            <a:endParaRPr lang="en-US"/>
          </a:p>
        </p:txBody>
      </p:sp>
      <p:sp>
        <p:nvSpPr>
          <p:cNvPr id="3" name="Footer Placeholder 2">
            <a:extLst>
              <a:ext uri="{FF2B5EF4-FFF2-40B4-BE49-F238E27FC236}">
                <a16:creationId xmlns:a16="http://schemas.microsoft.com/office/drawing/2014/main" id="{A6CD3970-0510-999C-ED43-0E5892EE9E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82A50B1-6D16-2559-9353-6605B9487E62}"/>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832501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84150-EB8A-0ECD-B77E-3F24208F11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24C4D-7874-FA5C-E5D2-60E64FC631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CC9A01-E225-428B-15A9-0A4607088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47FBC2-E04E-B5ED-A945-3582C75464A7}"/>
              </a:ext>
            </a:extLst>
          </p:cNvPr>
          <p:cNvSpPr>
            <a:spLocks noGrp="1"/>
          </p:cNvSpPr>
          <p:nvPr>
            <p:ph type="dt" sz="half" idx="10"/>
          </p:nvPr>
        </p:nvSpPr>
        <p:spPr/>
        <p:txBody>
          <a:bodyPr/>
          <a:lstStyle/>
          <a:p>
            <a:fld id="{D33B8827-142F-49E9-B86D-C0ECE6E4809D}" type="datetime1">
              <a:rPr lang="en-US" smtClean="0"/>
              <a:t>2/22/2026</a:t>
            </a:fld>
            <a:endParaRPr lang="en-US"/>
          </a:p>
        </p:txBody>
      </p:sp>
      <p:sp>
        <p:nvSpPr>
          <p:cNvPr id="6" name="Footer Placeholder 5">
            <a:extLst>
              <a:ext uri="{FF2B5EF4-FFF2-40B4-BE49-F238E27FC236}">
                <a16:creationId xmlns:a16="http://schemas.microsoft.com/office/drawing/2014/main" id="{0E55B98A-AFA3-2DA6-D76B-383152CDCE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E1C1E6-F7F5-25C5-E168-EDBB98F092D2}"/>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1280598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6760D-A1E9-643B-5B32-FBD8E9C0A6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8FCC4C-56B2-42D3-2590-C6B4DD4412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80A493-31AF-CE3B-6FA5-3B11E83EB4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D8E1FD-CB29-2004-80A5-014FDA1EE442}"/>
              </a:ext>
            </a:extLst>
          </p:cNvPr>
          <p:cNvSpPr>
            <a:spLocks noGrp="1"/>
          </p:cNvSpPr>
          <p:nvPr>
            <p:ph type="dt" sz="half" idx="10"/>
          </p:nvPr>
        </p:nvSpPr>
        <p:spPr/>
        <p:txBody>
          <a:bodyPr/>
          <a:lstStyle/>
          <a:p>
            <a:fld id="{2F4DCC4E-785D-4D79-978F-A5744DCB1F7A}" type="datetime1">
              <a:rPr lang="en-US" smtClean="0"/>
              <a:t>2/22/2026</a:t>
            </a:fld>
            <a:endParaRPr lang="en-US"/>
          </a:p>
        </p:txBody>
      </p:sp>
      <p:sp>
        <p:nvSpPr>
          <p:cNvPr id="6" name="Footer Placeholder 5">
            <a:extLst>
              <a:ext uri="{FF2B5EF4-FFF2-40B4-BE49-F238E27FC236}">
                <a16:creationId xmlns:a16="http://schemas.microsoft.com/office/drawing/2014/main" id="{197BABFB-A049-E4DB-F318-8EEFBB679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FDCB7-FD8D-B33E-507C-3D763B36D20E}"/>
              </a:ext>
            </a:extLst>
          </p:cNvPr>
          <p:cNvSpPr>
            <a:spLocks noGrp="1"/>
          </p:cNvSpPr>
          <p:nvPr>
            <p:ph type="sldNum" sz="quarter" idx="12"/>
          </p:nvPr>
        </p:nvSpPr>
        <p:spPr/>
        <p:txBody>
          <a:bodyPr/>
          <a:lstStyle/>
          <a:p>
            <a:fld id="{31C50FC6-D399-4DE2-B556-887BEDCDB353}" type="slidenum">
              <a:rPr lang="en-US" smtClean="0"/>
              <a:t>‹#›</a:t>
            </a:fld>
            <a:endParaRPr lang="en-US"/>
          </a:p>
        </p:txBody>
      </p:sp>
    </p:spTree>
    <p:extLst>
      <p:ext uri="{BB962C8B-B14F-4D97-AF65-F5344CB8AC3E}">
        <p14:creationId xmlns:p14="http://schemas.microsoft.com/office/powerpoint/2010/main" val="34302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04CB6E-0728-6C23-7A61-3A8C3375F8E4}"/>
              </a:ext>
            </a:extLst>
          </p:cNvPr>
          <p:cNvSpPr>
            <a:spLocks noGrp="1"/>
          </p:cNvSpPr>
          <p:nvPr>
            <p:ph type="title"/>
          </p:nvPr>
        </p:nvSpPr>
        <p:spPr>
          <a:xfrm>
            <a:off x="838200" y="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DDC348-5994-EA2B-4D4B-AFA5969670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3F9C0A-4269-18E5-FA4F-1BF80576B3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defRPr>
            </a:lvl1pPr>
          </a:lstStyle>
          <a:p>
            <a:fld id="{2B25C1F3-0A01-4D6B-B753-C462E61A2FD0}" type="datetime1">
              <a:rPr lang="en-US" smtClean="0"/>
              <a:pPr/>
              <a:t>2/22/2026</a:t>
            </a:fld>
            <a:endParaRPr lang="en-US"/>
          </a:p>
        </p:txBody>
      </p:sp>
      <p:sp>
        <p:nvSpPr>
          <p:cNvPr id="5" name="Footer Placeholder 4">
            <a:extLst>
              <a:ext uri="{FF2B5EF4-FFF2-40B4-BE49-F238E27FC236}">
                <a16:creationId xmlns:a16="http://schemas.microsoft.com/office/drawing/2014/main" id="{11385E34-B2B6-7F80-C5C7-6ABED02B34F2}"/>
              </a:ext>
            </a:extLst>
          </p:cNvPr>
          <p:cNvSpPr>
            <a:spLocks noGrp="1"/>
          </p:cNvSpPr>
          <p:nvPr>
            <p:ph type="ftr" sz="quarter" idx="3"/>
          </p:nvPr>
        </p:nvSpPr>
        <p:spPr>
          <a:xfrm>
            <a:off x="4038600" y="6486979"/>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defRPr>
            </a:lvl1pPr>
          </a:lstStyle>
          <a:p>
            <a:endParaRPr lang="en-US"/>
          </a:p>
        </p:txBody>
      </p:sp>
      <p:sp>
        <p:nvSpPr>
          <p:cNvPr id="6" name="Slide Number Placeholder 5">
            <a:extLst>
              <a:ext uri="{FF2B5EF4-FFF2-40B4-BE49-F238E27FC236}">
                <a16:creationId xmlns:a16="http://schemas.microsoft.com/office/drawing/2014/main" id="{D6F0E5FA-269B-27C7-F0CA-CF1612F2B71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defRPr>
            </a:lvl1pPr>
          </a:lstStyle>
          <a:p>
            <a:fld id="{31C50FC6-D399-4DE2-B556-887BEDCDB353}" type="slidenum">
              <a:rPr lang="en-US" smtClean="0"/>
              <a:pPr/>
              <a:t>‹#›</a:t>
            </a:fld>
            <a:endParaRPr lang="en-US"/>
          </a:p>
        </p:txBody>
      </p:sp>
    </p:spTree>
    <p:extLst>
      <p:ext uri="{BB962C8B-B14F-4D97-AF65-F5344CB8AC3E}">
        <p14:creationId xmlns:p14="http://schemas.microsoft.com/office/powerpoint/2010/main" val="996092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kern="1200">
          <a:solidFill>
            <a:srgbClr val="011F5B"/>
          </a:solidFill>
          <a:latin typeface="+mj-lt"/>
          <a:ea typeface="Source Sans Pro SemiBold" panose="020B06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8.jpe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chart" Target="../charts/chart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chart" Target="../charts/chart6.xml"/></Relationships>
</file>

<file path=ppt/slides/_rels/slide2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chart" Target="../charts/char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C4733-87D6-4765-0200-74CC69CA8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A9B13-6612-7DDD-8EBB-A8BE624AE696}"/>
              </a:ext>
            </a:extLst>
          </p:cNvPr>
          <p:cNvSpPr>
            <a:spLocks noGrp="1"/>
          </p:cNvSpPr>
          <p:nvPr>
            <p:ph type="ctrTitle"/>
          </p:nvPr>
        </p:nvSpPr>
        <p:spPr>
          <a:xfrm>
            <a:off x="1524000" y="2703770"/>
            <a:ext cx="9144000" cy="1450460"/>
          </a:xfrm>
        </p:spPr>
        <p:txBody>
          <a:bodyPr>
            <a:normAutofit/>
          </a:bodyPr>
          <a:lstStyle/>
          <a:p>
            <a:r>
              <a:rPr lang="en-US" sz="4800">
                <a:latin typeface="Source Sans Pro SemiBold" panose="020B0603030403020204" pitchFamily="34" charset="0"/>
                <a:ea typeface="Source Sans Pro SemiBold" panose="020B0603030403020204" pitchFamily="34" charset="0"/>
                <a:cs typeface="Calibri" panose="020F0502020204030204" pitchFamily="34" charset="0"/>
              </a:rPr>
              <a:t>HiLFS: FPGA-Orchestrated File System for High-Level Synthesis</a:t>
            </a:r>
          </a:p>
        </p:txBody>
      </p:sp>
      <p:sp>
        <p:nvSpPr>
          <p:cNvPr id="3" name="Subtitle 2">
            <a:extLst>
              <a:ext uri="{FF2B5EF4-FFF2-40B4-BE49-F238E27FC236}">
                <a16:creationId xmlns:a16="http://schemas.microsoft.com/office/drawing/2014/main" id="{EB93387F-05BA-16D6-34A3-FCFDA2267627}"/>
              </a:ext>
            </a:extLst>
          </p:cNvPr>
          <p:cNvSpPr>
            <a:spLocks noGrp="1"/>
          </p:cNvSpPr>
          <p:nvPr>
            <p:ph type="subTitle" idx="1"/>
          </p:nvPr>
        </p:nvSpPr>
        <p:spPr>
          <a:xfrm>
            <a:off x="1524000" y="4713344"/>
            <a:ext cx="9144000" cy="1450460"/>
          </a:xfrm>
        </p:spPr>
        <p:txBody>
          <a:bodyPr>
            <a:normAutofit/>
          </a:bodyPr>
          <a:lstStyle/>
          <a:p>
            <a:r>
              <a:rPr lang="en-US" err="1">
                <a:ea typeface="Source Sans Pro" panose="020B0503030403020204" pitchFamily="34" charset="0"/>
              </a:rPr>
              <a:t>YoungSeok</a:t>
            </a:r>
            <a:r>
              <a:rPr lang="en-US">
                <a:ea typeface="Source Sans Pro" panose="020B0503030403020204" pitchFamily="34" charset="0"/>
              </a:rPr>
              <a:t> Na*</a:t>
            </a:r>
            <a:r>
              <a:rPr lang="en-US"/>
              <a:t>, Linus Y. Wong*, André DeHon, Jing (Jane) Li</a:t>
            </a:r>
          </a:p>
          <a:p>
            <a:r>
              <a:rPr lang="en-US"/>
              <a:t>University of Pennsylvania</a:t>
            </a:r>
          </a:p>
          <a:p>
            <a:r>
              <a:rPr lang="en-US" sz="1900" i="1"/>
              <a:t>* Both authors contributed equally to the paper</a:t>
            </a:r>
          </a:p>
        </p:txBody>
      </p:sp>
    </p:spTree>
    <p:extLst>
      <p:ext uri="{BB962C8B-B14F-4D97-AF65-F5344CB8AC3E}">
        <p14:creationId xmlns:p14="http://schemas.microsoft.com/office/powerpoint/2010/main" val="299702814"/>
      </p:ext>
    </p:extLst>
  </p:cSld>
  <p:clrMapOvr>
    <a:masterClrMapping/>
  </p:clrMapOvr>
  <mc:AlternateContent xmlns:mc="http://schemas.openxmlformats.org/markup-compatibility/2006" xmlns:p14="http://schemas.microsoft.com/office/powerpoint/2010/main">
    <mc:Choice Requires="p14">
      <p:transition spd="slow" p14:dur="2000" advTm="2145"/>
    </mc:Choice>
    <mc:Fallback xmlns="">
      <p:transition spd="slow" advTm="21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F8ACA-2299-8CCC-EDCF-EC3B8E058FCE}"/>
              </a:ext>
            </a:extLst>
          </p:cNvPr>
          <p:cNvSpPr>
            <a:spLocks noGrp="1"/>
          </p:cNvSpPr>
          <p:nvPr>
            <p:ph type="title"/>
          </p:nvPr>
        </p:nvSpPr>
        <p:spPr>
          <a:xfrm>
            <a:off x="838200" y="0"/>
            <a:ext cx="10515600" cy="1325563"/>
          </a:xfrm>
        </p:spPr>
        <p:txBody>
          <a:bodyPr/>
          <a:lstStyle/>
          <a:p>
            <a:r>
              <a:rPr lang="en-US"/>
              <a:t>Summary of GPU Strategies</a:t>
            </a:r>
          </a:p>
        </p:txBody>
      </p:sp>
      <p:sp>
        <p:nvSpPr>
          <p:cNvPr id="3" name="Content Placeholder 2">
            <a:extLst>
              <a:ext uri="{FF2B5EF4-FFF2-40B4-BE49-F238E27FC236}">
                <a16:creationId xmlns:a16="http://schemas.microsoft.com/office/drawing/2014/main" id="{FE198754-816C-9B2B-C985-4836A0FE2D0D}"/>
              </a:ext>
            </a:extLst>
          </p:cNvPr>
          <p:cNvSpPr>
            <a:spLocks noGrp="1"/>
          </p:cNvSpPr>
          <p:nvPr>
            <p:ph idx="1"/>
          </p:nvPr>
        </p:nvSpPr>
        <p:spPr>
          <a:xfrm>
            <a:off x="838200" y="1534510"/>
            <a:ext cx="10515600" cy="4642453"/>
          </a:xfrm>
        </p:spPr>
        <p:txBody>
          <a:bodyPr/>
          <a:lstStyle/>
          <a:p>
            <a:r>
              <a:rPr lang="en-US"/>
              <a:t>Improved </a:t>
            </a:r>
            <a:r>
              <a:rPr lang="en-US" err="1"/>
              <a:t>datapath</a:t>
            </a:r>
            <a:r>
              <a:rPr lang="en-US"/>
              <a:t> through GDS</a:t>
            </a:r>
          </a:p>
          <a:p>
            <a:r>
              <a:rPr lang="en-US"/>
              <a:t>Simple file abstraction available on the host and GPU</a:t>
            </a:r>
          </a:p>
        </p:txBody>
      </p:sp>
      <p:sp>
        <p:nvSpPr>
          <p:cNvPr id="5" name="Slide Number Placeholder 4">
            <a:extLst>
              <a:ext uri="{FF2B5EF4-FFF2-40B4-BE49-F238E27FC236}">
                <a16:creationId xmlns:a16="http://schemas.microsoft.com/office/drawing/2014/main" id="{A7BC9B1F-4307-C50F-C704-063CCD25F5A9}"/>
              </a:ext>
            </a:extLst>
          </p:cNvPr>
          <p:cNvSpPr>
            <a:spLocks noGrp="1"/>
          </p:cNvSpPr>
          <p:nvPr>
            <p:ph type="sldNum" sz="quarter" idx="12"/>
          </p:nvPr>
        </p:nvSpPr>
        <p:spPr>
          <a:xfrm>
            <a:off x="9448800" y="6492875"/>
            <a:ext cx="2743200" cy="365125"/>
          </a:xfrm>
        </p:spPr>
        <p:txBody>
          <a:bodyPr/>
          <a:lstStyle/>
          <a:p>
            <a:fld id="{31C50FC6-D399-4DE2-B556-887BEDCDB353}" type="slidenum">
              <a:rPr lang="en-US" smtClean="0"/>
              <a:pPr/>
              <a:t>10</a:t>
            </a:fld>
            <a:endParaRPr lang="en-US"/>
          </a:p>
        </p:txBody>
      </p:sp>
      <p:cxnSp>
        <p:nvCxnSpPr>
          <p:cNvPr id="6" name="Straight Connector 5">
            <a:extLst>
              <a:ext uri="{FF2B5EF4-FFF2-40B4-BE49-F238E27FC236}">
                <a16:creationId xmlns:a16="http://schemas.microsoft.com/office/drawing/2014/main" id="{2303ACA2-ECDB-32C7-A7EB-1ED8915F6BA6}"/>
              </a:ext>
            </a:extLst>
          </p:cNvPr>
          <p:cNvCxnSpPr>
            <a:cxnSpLocks/>
            <a:stCxn id="4" idx="3"/>
            <a:endCxn id="7" idx="2"/>
          </p:cNvCxnSpPr>
          <p:nvPr/>
        </p:nvCxnSpPr>
        <p:spPr>
          <a:xfrm>
            <a:off x="6730293" y="3790253"/>
            <a:ext cx="1809255" cy="24919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0A66049D-7A72-2AF8-4D0F-CD904F0A246A}"/>
              </a:ext>
            </a:extLst>
          </p:cNvPr>
          <p:cNvSpPr/>
          <p:nvPr/>
        </p:nvSpPr>
        <p:spPr>
          <a:xfrm>
            <a:off x="8539548" y="3720576"/>
            <a:ext cx="1430153" cy="637733"/>
          </a:xfrm>
          <a:prstGeom prst="ellipse">
            <a:avLst/>
          </a:prstGeom>
          <a:ln w="38100">
            <a:solidFill>
              <a:schemeClr val="accent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err="1"/>
              <a:t>cuFile</a:t>
            </a:r>
            <a:endParaRPr lang="en-US"/>
          </a:p>
        </p:txBody>
      </p:sp>
      <p:cxnSp>
        <p:nvCxnSpPr>
          <p:cNvPr id="14" name="Straight Connector 13">
            <a:extLst>
              <a:ext uri="{FF2B5EF4-FFF2-40B4-BE49-F238E27FC236}">
                <a16:creationId xmlns:a16="http://schemas.microsoft.com/office/drawing/2014/main" id="{9AFC1668-7BB5-A4CB-7A2C-F6977792FC23}"/>
              </a:ext>
            </a:extLst>
          </p:cNvPr>
          <p:cNvCxnSpPr>
            <a:cxnSpLocks/>
            <a:stCxn id="4" idx="1"/>
            <a:endCxn id="15" idx="6"/>
          </p:cNvCxnSpPr>
          <p:nvPr/>
        </p:nvCxnSpPr>
        <p:spPr>
          <a:xfrm flipH="1">
            <a:off x="3392806" y="3790253"/>
            <a:ext cx="2011924" cy="24919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E4837197-5A7C-CF6A-7CA9-F21E461BE087}"/>
              </a:ext>
            </a:extLst>
          </p:cNvPr>
          <p:cNvSpPr/>
          <p:nvPr/>
        </p:nvSpPr>
        <p:spPr>
          <a:xfrm>
            <a:off x="1962652" y="3720576"/>
            <a:ext cx="1430154" cy="637733"/>
          </a:xfrm>
          <a:prstGeom prst="ellipse">
            <a:avLst/>
          </a:prstGeom>
          <a:ln w="38100">
            <a:solidFill>
              <a:schemeClr val="accent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err="1"/>
              <a:t>G_open</a:t>
            </a:r>
            <a:endParaRPr lang="en-US"/>
          </a:p>
        </p:txBody>
      </p:sp>
      <p:cxnSp>
        <p:nvCxnSpPr>
          <p:cNvPr id="17" name="Straight Connector 16">
            <a:extLst>
              <a:ext uri="{FF2B5EF4-FFF2-40B4-BE49-F238E27FC236}">
                <a16:creationId xmlns:a16="http://schemas.microsoft.com/office/drawing/2014/main" id="{66E050F3-5358-23F6-C4B8-2A5F1D0D3A8B}"/>
              </a:ext>
            </a:extLst>
          </p:cNvPr>
          <p:cNvCxnSpPr>
            <a:cxnSpLocks/>
            <a:stCxn id="9" idx="1"/>
            <a:endCxn id="18" idx="6"/>
          </p:cNvCxnSpPr>
          <p:nvPr/>
        </p:nvCxnSpPr>
        <p:spPr>
          <a:xfrm flipH="1" flipV="1">
            <a:off x="3392806" y="4677176"/>
            <a:ext cx="383686" cy="82643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156DFF77-3F5E-6991-077A-91B102AAC9F1}"/>
              </a:ext>
            </a:extLst>
          </p:cNvPr>
          <p:cNvSpPr/>
          <p:nvPr/>
        </p:nvSpPr>
        <p:spPr>
          <a:xfrm>
            <a:off x="1962652" y="4358309"/>
            <a:ext cx="1430154" cy="637733"/>
          </a:xfrm>
          <a:prstGeom prst="ellipse">
            <a:avLst/>
          </a:prstGeom>
          <a:ln w="38100">
            <a:solidFill>
              <a:schemeClr val="accent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err="1"/>
              <a:t>G_read</a:t>
            </a:r>
            <a:endParaRPr lang="en-US"/>
          </a:p>
        </p:txBody>
      </p:sp>
      <p:grpSp>
        <p:nvGrpSpPr>
          <p:cNvPr id="35" name="Group 34">
            <a:extLst>
              <a:ext uri="{FF2B5EF4-FFF2-40B4-BE49-F238E27FC236}">
                <a16:creationId xmlns:a16="http://schemas.microsoft.com/office/drawing/2014/main" id="{84460818-FB18-1294-2873-FA28FAB8F5DB}"/>
              </a:ext>
            </a:extLst>
          </p:cNvPr>
          <p:cNvGrpSpPr/>
          <p:nvPr/>
        </p:nvGrpSpPr>
        <p:grpSpPr>
          <a:xfrm>
            <a:off x="3776492" y="2885865"/>
            <a:ext cx="4582695" cy="3500045"/>
            <a:chOff x="3756382" y="2849916"/>
            <a:chExt cx="4582695" cy="3500045"/>
          </a:xfrm>
        </p:grpSpPr>
        <p:sp>
          <p:nvSpPr>
            <p:cNvPr id="4" name="Rectangle: Rounded Corners 3">
              <a:extLst>
                <a:ext uri="{FF2B5EF4-FFF2-40B4-BE49-F238E27FC236}">
                  <a16:creationId xmlns:a16="http://schemas.microsoft.com/office/drawing/2014/main" id="{5E2C6BA0-FA77-8D0B-F0DC-483D0E8FE776}"/>
                </a:ext>
              </a:extLst>
            </p:cNvPr>
            <p:cNvSpPr/>
            <p:nvPr/>
          </p:nvSpPr>
          <p:spPr>
            <a:xfrm>
              <a:off x="5384620" y="3538734"/>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8" name="Rectangle: Rounded Corners 7">
              <a:extLst>
                <a:ext uri="{FF2B5EF4-FFF2-40B4-BE49-F238E27FC236}">
                  <a16:creationId xmlns:a16="http://schemas.microsoft.com/office/drawing/2014/main" id="{9C61B059-A11E-9FED-55DF-2F4D6D5625F8}"/>
                </a:ext>
              </a:extLst>
            </p:cNvPr>
            <p:cNvSpPr/>
            <p:nvPr/>
          </p:nvSpPr>
          <p:spPr>
            <a:xfrm>
              <a:off x="7013514" y="5256426"/>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9" name="Rectangle: Rounded Corners 8">
              <a:extLst>
                <a:ext uri="{FF2B5EF4-FFF2-40B4-BE49-F238E27FC236}">
                  <a16:creationId xmlns:a16="http://schemas.microsoft.com/office/drawing/2014/main" id="{688284D5-0085-06DF-81AE-319F091E7CF9}"/>
                </a:ext>
              </a:extLst>
            </p:cNvPr>
            <p:cNvSpPr/>
            <p:nvPr/>
          </p:nvSpPr>
          <p:spPr>
            <a:xfrm>
              <a:off x="3756382" y="5252092"/>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GPU</a:t>
              </a:r>
            </a:p>
          </p:txBody>
        </p:sp>
        <p:cxnSp>
          <p:nvCxnSpPr>
            <p:cNvPr id="10" name="Straight Arrow Connector 9">
              <a:extLst>
                <a:ext uri="{FF2B5EF4-FFF2-40B4-BE49-F238E27FC236}">
                  <a16:creationId xmlns:a16="http://schemas.microsoft.com/office/drawing/2014/main" id="{3229D2D5-DEE2-8228-C589-97941333EDD2}"/>
                </a:ext>
              </a:extLst>
            </p:cNvPr>
            <p:cNvCxnSpPr>
              <a:cxnSpLocks/>
              <a:stCxn id="4" idx="2"/>
              <a:endCxn id="11" idx="0"/>
            </p:cNvCxnSpPr>
            <p:nvPr/>
          </p:nvCxnSpPr>
          <p:spPr>
            <a:xfrm>
              <a:off x="6047402" y="3969874"/>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Diamond 10">
              <a:extLst>
                <a:ext uri="{FF2B5EF4-FFF2-40B4-BE49-F238E27FC236}">
                  <a16:creationId xmlns:a16="http://schemas.microsoft.com/office/drawing/2014/main" id="{EE87E69E-8121-8C06-15E3-42F08630A87A}"/>
                </a:ext>
              </a:extLst>
            </p:cNvPr>
            <p:cNvSpPr/>
            <p:nvPr/>
          </p:nvSpPr>
          <p:spPr>
            <a:xfrm>
              <a:off x="5172043" y="4322360"/>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12" name="Connector: Elbow 11">
              <a:extLst>
                <a:ext uri="{FF2B5EF4-FFF2-40B4-BE49-F238E27FC236}">
                  <a16:creationId xmlns:a16="http://schemas.microsoft.com/office/drawing/2014/main" id="{33EA1ECE-B795-4AC6-14D2-1300502E0663}"/>
                </a:ext>
              </a:extLst>
            </p:cNvPr>
            <p:cNvCxnSpPr>
              <a:stCxn id="9" idx="0"/>
              <a:endCxn id="11" idx="1"/>
            </p:cNvCxnSpPr>
            <p:nvPr/>
          </p:nvCxnSpPr>
          <p:spPr>
            <a:xfrm rot="5400000" flipH="1" flipV="1">
              <a:off x="4528942" y="4608992"/>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2C09A6FD-52AF-E4FC-058E-DCC59391E617}"/>
                </a:ext>
              </a:extLst>
            </p:cNvPr>
            <p:cNvCxnSpPr>
              <a:stCxn id="11" idx="3"/>
              <a:endCxn id="8" idx="0"/>
            </p:cNvCxnSpPr>
            <p:nvPr/>
          </p:nvCxnSpPr>
          <p:spPr>
            <a:xfrm>
              <a:off x="6922761" y="4718769"/>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2556723F-A599-AA15-4A3E-B19672FE8D17}"/>
                </a:ext>
              </a:extLst>
            </p:cNvPr>
            <p:cNvSpPr/>
            <p:nvPr/>
          </p:nvSpPr>
          <p:spPr>
            <a:xfrm>
              <a:off x="5384619" y="2849916"/>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19" name="Straight Connector 18">
              <a:extLst>
                <a:ext uri="{FF2B5EF4-FFF2-40B4-BE49-F238E27FC236}">
                  <a16:creationId xmlns:a16="http://schemas.microsoft.com/office/drawing/2014/main" id="{8EE9F570-1084-2EC1-89EB-FBFA48B241F1}"/>
                </a:ext>
              </a:extLst>
            </p:cNvPr>
            <p:cNvCxnSpPr>
              <a:stCxn id="16" idx="2"/>
              <a:endCxn id="4" idx="0"/>
            </p:cNvCxnSpPr>
            <p:nvPr/>
          </p:nvCxnSpPr>
          <p:spPr>
            <a:xfrm>
              <a:off x="6047401" y="3281056"/>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17316B83-53B8-0886-7EE5-5A2AB3BC9E41}"/>
                </a:ext>
              </a:extLst>
            </p:cNvPr>
            <p:cNvSpPr/>
            <p:nvPr/>
          </p:nvSpPr>
          <p:spPr>
            <a:xfrm>
              <a:off x="3756382" y="5918821"/>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GPU DRAM</a:t>
              </a:r>
            </a:p>
          </p:txBody>
        </p:sp>
        <p:cxnSp>
          <p:nvCxnSpPr>
            <p:cNvPr id="21" name="Straight Connector 20">
              <a:extLst>
                <a:ext uri="{FF2B5EF4-FFF2-40B4-BE49-F238E27FC236}">
                  <a16:creationId xmlns:a16="http://schemas.microsoft.com/office/drawing/2014/main" id="{DA6847D9-AB8D-0701-02C8-4C98D6B095F7}"/>
                </a:ext>
              </a:extLst>
            </p:cNvPr>
            <p:cNvCxnSpPr>
              <a:stCxn id="9" idx="2"/>
              <a:endCxn id="20" idx="0"/>
            </p:cNvCxnSpPr>
            <p:nvPr/>
          </p:nvCxnSpPr>
          <p:spPr>
            <a:xfrm>
              <a:off x="4419164" y="5683233"/>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77BE588B-4639-516E-6FA5-9D5C3F4F9CB7}"/>
                </a:ext>
              </a:extLst>
            </p:cNvPr>
            <p:cNvCxnSpPr>
              <a:cxnSpLocks/>
              <a:stCxn id="8" idx="2"/>
              <a:endCxn id="20" idx="3"/>
            </p:cNvCxnSpPr>
            <p:nvPr/>
          </p:nvCxnSpPr>
          <p:spPr>
            <a:xfrm rot="5400000">
              <a:off x="6153542" y="4611637"/>
              <a:ext cx="451158" cy="2594351"/>
            </a:xfrm>
            <a:prstGeom prst="bentConnector2">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sp>
          <p:nvSpPr>
            <p:cNvPr id="32" name="Star: 10 Points 31">
              <a:extLst>
                <a:ext uri="{FF2B5EF4-FFF2-40B4-BE49-F238E27FC236}">
                  <a16:creationId xmlns:a16="http://schemas.microsoft.com/office/drawing/2014/main" id="{1A69E1BE-D5CB-EAE3-A14D-6D207FF0EE43}"/>
                </a:ext>
              </a:extLst>
            </p:cNvPr>
            <p:cNvSpPr/>
            <p:nvPr/>
          </p:nvSpPr>
          <p:spPr>
            <a:xfrm>
              <a:off x="6943437" y="5908812"/>
              <a:ext cx="967658" cy="426807"/>
            </a:xfrm>
            <a:prstGeom prst="star10">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en-US"/>
                <a:t>GDS</a:t>
              </a:r>
            </a:p>
          </p:txBody>
        </p:sp>
        <p:cxnSp>
          <p:nvCxnSpPr>
            <p:cNvPr id="33" name="Connector: Curved 32">
              <a:extLst>
                <a:ext uri="{FF2B5EF4-FFF2-40B4-BE49-F238E27FC236}">
                  <a16:creationId xmlns:a16="http://schemas.microsoft.com/office/drawing/2014/main" id="{C551244C-D69E-4366-54AE-A807D1A4ACF0}"/>
                </a:ext>
              </a:extLst>
            </p:cNvPr>
            <p:cNvCxnSpPr>
              <a:cxnSpLocks/>
            </p:cNvCxnSpPr>
            <p:nvPr/>
          </p:nvCxnSpPr>
          <p:spPr>
            <a:xfrm rot="5400000" flipH="1" flipV="1">
              <a:off x="6041053" y="3953376"/>
              <a:ext cx="12700" cy="2597433"/>
            </a:xfrm>
            <a:prstGeom prst="curvedConnector3">
              <a:avLst>
                <a:gd name="adj1" fmla="val 10764244"/>
              </a:avLst>
            </a:prstGeom>
            <a:ln w="38100">
              <a:solidFill>
                <a:srgbClr val="FF000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3987731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8F9DB-63F8-9383-A01F-0BD73A791683}"/>
              </a:ext>
            </a:extLst>
          </p:cNvPr>
          <p:cNvSpPr>
            <a:spLocks noGrp="1"/>
          </p:cNvSpPr>
          <p:nvPr>
            <p:ph type="title"/>
          </p:nvPr>
        </p:nvSpPr>
        <p:spPr/>
        <p:txBody>
          <a:bodyPr/>
          <a:lstStyle/>
          <a:p>
            <a:r>
              <a:rPr lang="en-US"/>
              <a:t>Current Strategies: FPGA Peer-to-Peer (P2P)</a:t>
            </a:r>
          </a:p>
        </p:txBody>
      </p:sp>
      <p:sp>
        <p:nvSpPr>
          <p:cNvPr id="4" name="Slide Number Placeholder 3">
            <a:extLst>
              <a:ext uri="{FF2B5EF4-FFF2-40B4-BE49-F238E27FC236}">
                <a16:creationId xmlns:a16="http://schemas.microsoft.com/office/drawing/2014/main" id="{B757D738-F462-40F2-066C-9566B3C5E084}"/>
              </a:ext>
            </a:extLst>
          </p:cNvPr>
          <p:cNvSpPr>
            <a:spLocks noGrp="1"/>
          </p:cNvSpPr>
          <p:nvPr>
            <p:ph type="sldNum" sz="quarter" idx="12"/>
          </p:nvPr>
        </p:nvSpPr>
        <p:spPr/>
        <p:txBody>
          <a:bodyPr/>
          <a:lstStyle/>
          <a:p>
            <a:fld id="{31C50FC6-D399-4DE2-B556-887BEDCDB353}" type="slidenum">
              <a:rPr lang="en-US" smtClean="0"/>
              <a:t>11</a:t>
            </a:fld>
            <a:endParaRPr lang="en-US"/>
          </a:p>
        </p:txBody>
      </p:sp>
      <p:sp>
        <p:nvSpPr>
          <p:cNvPr id="8" name="Rectangle: Rounded Corners 7">
            <a:extLst>
              <a:ext uri="{FF2B5EF4-FFF2-40B4-BE49-F238E27FC236}">
                <a16:creationId xmlns:a16="http://schemas.microsoft.com/office/drawing/2014/main" id="{F011C09D-99C9-8ABA-A62B-0E2F6A1AA985}"/>
              </a:ext>
            </a:extLst>
          </p:cNvPr>
          <p:cNvSpPr/>
          <p:nvPr/>
        </p:nvSpPr>
        <p:spPr>
          <a:xfrm>
            <a:off x="2360164" y="2526187"/>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9" name="Rectangle: Rounded Corners 8">
            <a:extLst>
              <a:ext uri="{FF2B5EF4-FFF2-40B4-BE49-F238E27FC236}">
                <a16:creationId xmlns:a16="http://schemas.microsoft.com/office/drawing/2014/main" id="{1AEC8AB1-4A47-BD4F-55BE-201FEAA94CE2}"/>
              </a:ext>
            </a:extLst>
          </p:cNvPr>
          <p:cNvSpPr/>
          <p:nvPr/>
        </p:nvSpPr>
        <p:spPr>
          <a:xfrm>
            <a:off x="3989058" y="4243879"/>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0" name="Rectangle: Rounded Corners 9">
            <a:extLst>
              <a:ext uri="{FF2B5EF4-FFF2-40B4-BE49-F238E27FC236}">
                <a16:creationId xmlns:a16="http://schemas.microsoft.com/office/drawing/2014/main" id="{10C9B574-56B4-D3B3-1B10-D7B9E2ED8F3A}"/>
              </a:ext>
            </a:extLst>
          </p:cNvPr>
          <p:cNvSpPr/>
          <p:nvPr/>
        </p:nvSpPr>
        <p:spPr>
          <a:xfrm>
            <a:off x="731926" y="4239545"/>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FPGA</a:t>
            </a:r>
          </a:p>
        </p:txBody>
      </p:sp>
      <p:cxnSp>
        <p:nvCxnSpPr>
          <p:cNvPr id="11" name="Straight Arrow Connector 10">
            <a:extLst>
              <a:ext uri="{FF2B5EF4-FFF2-40B4-BE49-F238E27FC236}">
                <a16:creationId xmlns:a16="http://schemas.microsoft.com/office/drawing/2014/main" id="{9FEC9F42-80F1-AF6C-7CF1-6E3C0032F584}"/>
              </a:ext>
            </a:extLst>
          </p:cNvPr>
          <p:cNvCxnSpPr>
            <a:cxnSpLocks/>
            <a:stCxn id="8" idx="2"/>
            <a:endCxn id="12" idx="0"/>
          </p:cNvCxnSpPr>
          <p:nvPr/>
        </p:nvCxnSpPr>
        <p:spPr>
          <a:xfrm>
            <a:off x="3022946" y="2957327"/>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Diamond 11">
            <a:extLst>
              <a:ext uri="{FF2B5EF4-FFF2-40B4-BE49-F238E27FC236}">
                <a16:creationId xmlns:a16="http://schemas.microsoft.com/office/drawing/2014/main" id="{80DBDE3B-9EB2-CE90-1D78-7F984968CA86}"/>
              </a:ext>
            </a:extLst>
          </p:cNvPr>
          <p:cNvSpPr/>
          <p:nvPr/>
        </p:nvSpPr>
        <p:spPr>
          <a:xfrm>
            <a:off x="2147587" y="3309813"/>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13" name="Connector: Elbow 12">
            <a:extLst>
              <a:ext uri="{FF2B5EF4-FFF2-40B4-BE49-F238E27FC236}">
                <a16:creationId xmlns:a16="http://schemas.microsoft.com/office/drawing/2014/main" id="{F7AB2437-F89D-EC28-C39F-B494CFD9DAF3}"/>
              </a:ext>
            </a:extLst>
          </p:cNvPr>
          <p:cNvCxnSpPr>
            <a:stCxn id="10" idx="0"/>
            <a:endCxn id="12" idx="1"/>
          </p:cNvCxnSpPr>
          <p:nvPr/>
        </p:nvCxnSpPr>
        <p:spPr>
          <a:xfrm rot="5400000" flipH="1" flipV="1">
            <a:off x="1504486" y="3596445"/>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F627DABC-7A97-E328-EC40-8C66F6A06FDC}"/>
              </a:ext>
            </a:extLst>
          </p:cNvPr>
          <p:cNvCxnSpPr>
            <a:stCxn id="12" idx="3"/>
            <a:endCxn id="9" idx="0"/>
          </p:cNvCxnSpPr>
          <p:nvPr/>
        </p:nvCxnSpPr>
        <p:spPr>
          <a:xfrm>
            <a:off x="3898305" y="3706222"/>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25122DBF-F15C-CE0A-A22B-E28FD0968CD3}"/>
              </a:ext>
            </a:extLst>
          </p:cNvPr>
          <p:cNvSpPr/>
          <p:nvPr/>
        </p:nvSpPr>
        <p:spPr>
          <a:xfrm>
            <a:off x="2360163" y="1837369"/>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16" name="Straight Connector 15">
            <a:extLst>
              <a:ext uri="{FF2B5EF4-FFF2-40B4-BE49-F238E27FC236}">
                <a16:creationId xmlns:a16="http://schemas.microsoft.com/office/drawing/2014/main" id="{32089F99-4A8D-ABF2-96E4-160D23752EC5}"/>
              </a:ext>
            </a:extLst>
          </p:cNvPr>
          <p:cNvCxnSpPr>
            <a:stCxn id="15" idx="2"/>
            <a:endCxn id="8" idx="0"/>
          </p:cNvCxnSpPr>
          <p:nvPr/>
        </p:nvCxnSpPr>
        <p:spPr>
          <a:xfrm>
            <a:off x="3022945" y="2268509"/>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4534115E-D35E-B109-B4EB-1539D5C4499B}"/>
              </a:ext>
            </a:extLst>
          </p:cNvPr>
          <p:cNvSpPr/>
          <p:nvPr/>
        </p:nvSpPr>
        <p:spPr>
          <a:xfrm>
            <a:off x="731926" y="4906274"/>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FPGA DRAM</a:t>
            </a:r>
          </a:p>
        </p:txBody>
      </p:sp>
      <p:cxnSp>
        <p:nvCxnSpPr>
          <p:cNvPr id="18" name="Straight Connector 17">
            <a:extLst>
              <a:ext uri="{FF2B5EF4-FFF2-40B4-BE49-F238E27FC236}">
                <a16:creationId xmlns:a16="http://schemas.microsoft.com/office/drawing/2014/main" id="{011BDCC4-CA1D-71B0-8D2E-78A1C608ED97}"/>
              </a:ext>
            </a:extLst>
          </p:cNvPr>
          <p:cNvCxnSpPr>
            <a:stCxn id="10" idx="2"/>
            <a:endCxn id="17" idx="0"/>
          </p:cNvCxnSpPr>
          <p:nvPr/>
        </p:nvCxnSpPr>
        <p:spPr>
          <a:xfrm>
            <a:off x="1394708" y="4670686"/>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E01BE952-2F2B-D543-2B84-9298594B61A3}"/>
              </a:ext>
            </a:extLst>
          </p:cNvPr>
          <p:cNvCxnSpPr>
            <a:cxnSpLocks/>
            <a:stCxn id="9" idx="3"/>
            <a:endCxn id="15" idx="3"/>
          </p:cNvCxnSpPr>
          <p:nvPr/>
        </p:nvCxnSpPr>
        <p:spPr>
          <a:xfrm flipH="1" flipV="1">
            <a:off x="3685726" y="2052939"/>
            <a:ext cx="1628895" cy="2404344"/>
          </a:xfrm>
          <a:prstGeom prst="bentConnector3">
            <a:avLst>
              <a:gd name="adj1" fmla="val -14034"/>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0DA4901-647A-2883-B8F2-056E0303A2EF}"/>
              </a:ext>
            </a:extLst>
          </p:cNvPr>
          <p:cNvCxnSpPr>
            <a:cxnSpLocks/>
          </p:cNvCxnSpPr>
          <p:nvPr/>
        </p:nvCxnSpPr>
        <p:spPr>
          <a:xfrm flipV="1">
            <a:off x="1858894" y="3027062"/>
            <a:ext cx="951476"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2E8EC19-1879-6174-0094-52E5243BC367}"/>
              </a:ext>
            </a:extLst>
          </p:cNvPr>
          <p:cNvCxnSpPr>
            <a:cxnSpLocks/>
          </p:cNvCxnSpPr>
          <p:nvPr/>
        </p:nvCxnSpPr>
        <p:spPr>
          <a:xfrm>
            <a:off x="3235523" y="3027062"/>
            <a:ext cx="951475"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3A4B3876-F722-8882-D4EC-908D8F2311D1}"/>
              </a:ext>
            </a:extLst>
          </p:cNvPr>
          <p:cNvSpPr/>
          <p:nvPr/>
        </p:nvSpPr>
        <p:spPr>
          <a:xfrm>
            <a:off x="2093684" y="3288250"/>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23" name="Oval 22">
            <a:extLst>
              <a:ext uri="{FF2B5EF4-FFF2-40B4-BE49-F238E27FC236}">
                <a16:creationId xmlns:a16="http://schemas.microsoft.com/office/drawing/2014/main" id="{52B0D581-F0AA-0AB4-D0A0-FFCE195BC3B7}"/>
              </a:ext>
            </a:extLst>
          </p:cNvPr>
          <p:cNvSpPr/>
          <p:nvPr/>
        </p:nvSpPr>
        <p:spPr>
          <a:xfrm>
            <a:off x="3685726" y="3309813"/>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cxnSp>
        <p:nvCxnSpPr>
          <p:cNvPr id="24" name="Straight Arrow Connector 23">
            <a:extLst>
              <a:ext uri="{FF2B5EF4-FFF2-40B4-BE49-F238E27FC236}">
                <a16:creationId xmlns:a16="http://schemas.microsoft.com/office/drawing/2014/main" id="{4ADC0C57-A9D8-AC0B-E289-E186BADB3EF6}"/>
              </a:ext>
            </a:extLst>
          </p:cNvPr>
          <p:cNvCxnSpPr>
            <a:cxnSpLocks/>
          </p:cNvCxnSpPr>
          <p:nvPr/>
        </p:nvCxnSpPr>
        <p:spPr>
          <a:xfrm flipH="1" flipV="1">
            <a:off x="3737007" y="3002466"/>
            <a:ext cx="877141" cy="1090526"/>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BF77AA54-8C15-C6E4-80AF-5BBB73DEAEA5}"/>
              </a:ext>
            </a:extLst>
          </p:cNvPr>
          <p:cNvSpPr/>
          <p:nvPr/>
        </p:nvSpPr>
        <p:spPr>
          <a:xfrm>
            <a:off x="4491455" y="3576660"/>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cxnSp>
        <p:nvCxnSpPr>
          <p:cNvPr id="26" name="Straight Arrow Connector 25">
            <a:extLst>
              <a:ext uri="{FF2B5EF4-FFF2-40B4-BE49-F238E27FC236}">
                <a16:creationId xmlns:a16="http://schemas.microsoft.com/office/drawing/2014/main" id="{BB262DFD-1B5A-5320-CC6D-46A2A5A5FABE}"/>
              </a:ext>
            </a:extLst>
          </p:cNvPr>
          <p:cNvCxnSpPr>
            <a:cxnSpLocks/>
          </p:cNvCxnSpPr>
          <p:nvPr/>
        </p:nvCxnSpPr>
        <p:spPr>
          <a:xfrm flipH="1">
            <a:off x="1384744" y="3032253"/>
            <a:ext cx="841186" cy="1106438"/>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8C655FEC-DF70-B554-4455-F9B713756BFB}"/>
              </a:ext>
            </a:extLst>
          </p:cNvPr>
          <p:cNvSpPr/>
          <p:nvPr/>
        </p:nvSpPr>
        <p:spPr>
          <a:xfrm>
            <a:off x="1321239" y="3576661"/>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grpSp>
        <p:nvGrpSpPr>
          <p:cNvPr id="37" name="Group 36">
            <a:extLst>
              <a:ext uri="{FF2B5EF4-FFF2-40B4-BE49-F238E27FC236}">
                <a16:creationId xmlns:a16="http://schemas.microsoft.com/office/drawing/2014/main" id="{387CFF38-FA72-3D8A-4D82-427E44F99539}"/>
              </a:ext>
            </a:extLst>
          </p:cNvPr>
          <p:cNvGrpSpPr/>
          <p:nvPr/>
        </p:nvGrpSpPr>
        <p:grpSpPr>
          <a:xfrm>
            <a:off x="449606" y="1049399"/>
            <a:ext cx="1806424" cy="595454"/>
            <a:chOff x="9331587" y="5162987"/>
            <a:chExt cx="1806424" cy="595454"/>
          </a:xfrm>
        </p:grpSpPr>
        <p:sp>
          <p:nvSpPr>
            <p:cNvPr id="38" name="Arrow: Up 37">
              <a:extLst>
                <a:ext uri="{FF2B5EF4-FFF2-40B4-BE49-F238E27FC236}">
                  <a16:creationId xmlns:a16="http://schemas.microsoft.com/office/drawing/2014/main" id="{D6D49CAE-C5F6-8496-51F7-1B126CADA3B7}"/>
                </a:ext>
              </a:extLst>
            </p:cNvPr>
            <p:cNvSpPr/>
            <p:nvPr/>
          </p:nvSpPr>
          <p:spPr>
            <a:xfrm rot="5400000">
              <a:off x="9588453" y="5280917"/>
              <a:ext cx="133540" cy="647272"/>
            </a:xfrm>
            <a:prstGeom prst="up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9" name="Straight Arrow Connector 38">
              <a:extLst>
                <a:ext uri="{FF2B5EF4-FFF2-40B4-BE49-F238E27FC236}">
                  <a16:creationId xmlns:a16="http://schemas.microsoft.com/office/drawing/2014/main" id="{C2D9D45F-2FE9-302A-5E6A-8B2AA1544DF6}"/>
                </a:ext>
              </a:extLst>
            </p:cNvPr>
            <p:cNvCxnSpPr>
              <a:cxnSpLocks/>
            </p:cNvCxnSpPr>
            <p:nvPr/>
          </p:nvCxnSpPr>
          <p:spPr bwMode="auto">
            <a:xfrm>
              <a:off x="9331587" y="5316876"/>
              <a:ext cx="647272" cy="0"/>
            </a:xfrm>
            <a:prstGeom prst="straightConnector1">
              <a:avLst/>
            </a:prstGeom>
            <a:noFill/>
            <a:ln w="38100">
              <a:solidFill>
                <a:srgbClr val="FF0000"/>
              </a:solidFill>
              <a:prstDash val="sysDash"/>
              <a:round/>
              <a:headEnd/>
              <a:tailEnd type="triangle"/>
            </a:ln>
            <a:extLst>
              <a:ext uri="{909E8E84-426E-40DD-AFC4-6F175D3DCCD1}">
                <a14:hiddenFill xmlns:a14="http://schemas.microsoft.com/office/drawing/2010/main">
                  <a:noFill/>
                </a14:hiddenFill>
              </a:ext>
            </a:extLst>
          </p:spPr>
        </p:cxnSp>
        <p:sp>
          <p:nvSpPr>
            <p:cNvPr id="40" name="TextBox 39">
              <a:extLst>
                <a:ext uri="{FF2B5EF4-FFF2-40B4-BE49-F238E27FC236}">
                  <a16:creationId xmlns:a16="http://schemas.microsoft.com/office/drawing/2014/main" id="{448E88F1-8175-192C-5457-BE876202ABFD}"/>
                </a:ext>
              </a:extLst>
            </p:cNvPr>
            <p:cNvSpPr txBox="1"/>
            <p:nvPr/>
          </p:nvSpPr>
          <p:spPr>
            <a:xfrm>
              <a:off x="9982374" y="5162987"/>
              <a:ext cx="1155637" cy="307777"/>
            </a:xfrm>
            <a:prstGeom prst="rect">
              <a:avLst/>
            </a:prstGeom>
            <a:noFill/>
          </p:spPr>
          <p:txBody>
            <a:bodyPr wrap="none" rtlCol="0">
              <a:spAutoFit/>
            </a:bodyPr>
            <a:lstStyle/>
            <a:p>
              <a:r>
                <a:rPr lang="en-US" sz="1400"/>
                <a:t>Control Path</a:t>
              </a:r>
            </a:p>
          </p:txBody>
        </p:sp>
        <p:sp>
          <p:nvSpPr>
            <p:cNvPr id="41" name="TextBox 40">
              <a:extLst>
                <a:ext uri="{FF2B5EF4-FFF2-40B4-BE49-F238E27FC236}">
                  <a16:creationId xmlns:a16="http://schemas.microsoft.com/office/drawing/2014/main" id="{FAE30F0F-D4BF-F57C-C064-0EBFE167AAE9}"/>
                </a:ext>
              </a:extLst>
            </p:cNvPr>
            <p:cNvSpPr txBox="1"/>
            <p:nvPr/>
          </p:nvSpPr>
          <p:spPr>
            <a:xfrm>
              <a:off x="9978859" y="5450664"/>
              <a:ext cx="942374" cy="307777"/>
            </a:xfrm>
            <a:prstGeom prst="rect">
              <a:avLst/>
            </a:prstGeom>
            <a:noFill/>
          </p:spPr>
          <p:txBody>
            <a:bodyPr wrap="none" rtlCol="0">
              <a:spAutoFit/>
            </a:bodyPr>
            <a:lstStyle/>
            <a:p>
              <a:r>
                <a:rPr lang="en-US" sz="1400"/>
                <a:t>Data Path</a:t>
              </a:r>
            </a:p>
          </p:txBody>
        </p:sp>
      </p:grpSp>
      <p:sp>
        <p:nvSpPr>
          <p:cNvPr id="54" name="Rectangle 53">
            <a:extLst>
              <a:ext uri="{FF2B5EF4-FFF2-40B4-BE49-F238E27FC236}">
                <a16:creationId xmlns:a16="http://schemas.microsoft.com/office/drawing/2014/main" id="{24132843-6192-DEA2-1401-30400D6B6398}"/>
              </a:ext>
            </a:extLst>
          </p:cNvPr>
          <p:cNvSpPr/>
          <p:nvPr/>
        </p:nvSpPr>
        <p:spPr>
          <a:xfrm>
            <a:off x="3935953" y="5738473"/>
            <a:ext cx="4320094" cy="812549"/>
          </a:xfrm>
          <a:prstGeom prst="rect">
            <a:avLst/>
          </a:prstGeom>
          <a:solidFill>
            <a:schemeClr val="accent4">
              <a:lumMod val="20000"/>
              <a:lumOff val="80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70C0"/>
                </a:solidFill>
              </a:rPr>
              <a:t>Direct data path from SSD to FPGA DRAM</a:t>
            </a:r>
          </a:p>
        </p:txBody>
      </p:sp>
      <p:cxnSp>
        <p:nvCxnSpPr>
          <p:cNvPr id="58" name="Connector: Elbow 57">
            <a:extLst>
              <a:ext uri="{FF2B5EF4-FFF2-40B4-BE49-F238E27FC236}">
                <a16:creationId xmlns:a16="http://schemas.microsoft.com/office/drawing/2014/main" id="{3574481A-6A5A-AB8B-C7C4-C94D5CC129E9}"/>
              </a:ext>
            </a:extLst>
          </p:cNvPr>
          <p:cNvCxnSpPr>
            <a:cxnSpLocks/>
            <a:stCxn id="15" idx="1"/>
            <a:endCxn id="17" idx="1"/>
          </p:cNvCxnSpPr>
          <p:nvPr/>
        </p:nvCxnSpPr>
        <p:spPr>
          <a:xfrm rot="10800000" flipV="1">
            <a:off x="731927" y="2052938"/>
            <a:ext cx="1628237" cy="3068905"/>
          </a:xfrm>
          <a:prstGeom prst="bentConnector3">
            <a:avLst>
              <a:gd name="adj1" fmla="val 123136"/>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sp>
        <p:nvSpPr>
          <p:cNvPr id="88" name="Rectangle: Rounded Corners 87">
            <a:extLst>
              <a:ext uri="{FF2B5EF4-FFF2-40B4-BE49-F238E27FC236}">
                <a16:creationId xmlns:a16="http://schemas.microsoft.com/office/drawing/2014/main" id="{0F04A68B-B739-B73D-BEE8-244258CD7200}"/>
              </a:ext>
            </a:extLst>
          </p:cNvPr>
          <p:cNvSpPr/>
          <p:nvPr/>
        </p:nvSpPr>
        <p:spPr>
          <a:xfrm>
            <a:off x="8790694" y="2453672"/>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89" name="Rectangle: Rounded Corners 88">
            <a:extLst>
              <a:ext uri="{FF2B5EF4-FFF2-40B4-BE49-F238E27FC236}">
                <a16:creationId xmlns:a16="http://schemas.microsoft.com/office/drawing/2014/main" id="{01B3A999-9620-C512-D8C4-459D8ADC851C}"/>
              </a:ext>
            </a:extLst>
          </p:cNvPr>
          <p:cNvSpPr/>
          <p:nvPr/>
        </p:nvSpPr>
        <p:spPr>
          <a:xfrm>
            <a:off x="10419588" y="4171364"/>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90" name="Rectangle: Rounded Corners 89">
            <a:extLst>
              <a:ext uri="{FF2B5EF4-FFF2-40B4-BE49-F238E27FC236}">
                <a16:creationId xmlns:a16="http://schemas.microsoft.com/office/drawing/2014/main" id="{A32719CB-D4F7-41B4-1B5D-26B4B60F5E2F}"/>
              </a:ext>
            </a:extLst>
          </p:cNvPr>
          <p:cNvSpPr/>
          <p:nvPr/>
        </p:nvSpPr>
        <p:spPr>
          <a:xfrm>
            <a:off x="7162456" y="4167030"/>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FPGA</a:t>
            </a:r>
          </a:p>
        </p:txBody>
      </p:sp>
      <p:cxnSp>
        <p:nvCxnSpPr>
          <p:cNvPr id="91" name="Straight Arrow Connector 90">
            <a:extLst>
              <a:ext uri="{FF2B5EF4-FFF2-40B4-BE49-F238E27FC236}">
                <a16:creationId xmlns:a16="http://schemas.microsoft.com/office/drawing/2014/main" id="{1585873A-8E27-469D-6337-228049ACAB6B}"/>
              </a:ext>
            </a:extLst>
          </p:cNvPr>
          <p:cNvCxnSpPr>
            <a:cxnSpLocks/>
            <a:stCxn id="88" idx="2"/>
            <a:endCxn id="92" idx="0"/>
          </p:cNvCxnSpPr>
          <p:nvPr/>
        </p:nvCxnSpPr>
        <p:spPr>
          <a:xfrm>
            <a:off x="9453476" y="2884812"/>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 name="Diamond 91">
            <a:extLst>
              <a:ext uri="{FF2B5EF4-FFF2-40B4-BE49-F238E27FC236}">
                <a16:creationId xmlns:a16="http://schemas.microsoft.com/office/drawing/2014/main" id="{98FFD245-7A31-258D-1C53-74E910E56B1B}"/>
              </a:ext>
            </a:extLst>
          </p:cNvPr>
          <p:cNvSpPr/>
          <p:nvPr/>
        </p:nvSpPr>
        <p:spPr>
          <a:xfrm>
            <a:off x="8578117" y="3237298"/>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93" name="Connector: Elbow 92">
            <a:extLst>
              <a:ext uri="{FF2B5EF4-FFF2-40B4-BE49-F238E27FC236}">
                <a16:creationId xmlns:a16="http://schemas.microsoft.com/office/drawing/2014/main" id="{2CB2C09B-9AC1-C771-C76E-BDA52EF16877}"/>
              </a:ext>
            </a:extLst>
          </p:cNvPr>
          <p:cNvCxnSpPr>
            <a:stCxn id="90" idx="0"/>
            <a:endCxn id="92" idx="1"/>
          </p:cNvCxnSpPr>
          <p:nvPr/>
        </p:nvCxnSpPr>
        <p:spPr>
          <a:xfrm rot="5400000" flipH="1" flipV="1">
            <a:off x="7935016" y="3523930"/>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Connector: Elbow 93">
            <a:extLst>
              <a:ext uri="{FF2B5EF4-FFF2-40B4-BE49-F238E27FC236}">
                <a16:creationId xmlns:a16="http://schemas.microsoft.com/office/drawing/2014/main" id="{80B0280A-5867-56D3-187F-B27C8B93A313}"/>
              </a:ext>
            </a:extLst>
          </p:cNvPr>
          <p:cNvCxnSpPr>
            <a:stCxn id="92" idx="3"/>
            <a:endCxn id="89" idx="0"/>
          </p:cNvCxnSpPr>
          <p:nvPr/>
        </p:nvCxnSpPr>
        <p:spPr>
          <a:xfrm>
            <a:off x="10328835" y="3633707"/>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Rectangle: Rounded Corners 94">
            <a:extLst>
              <a:ext uri="{FF2B5EF4-FFF2-40B4-BE49-F238E27FC236}">
                <a16:creationId xmlns:a16="http://schemas.microsoft.com/office/drawing/2014/main" id="{86307944-1D60-E530-EC81-21272DD9A3A6}"/>
              </a:ext>
            </a:extLst>
          </p:cNvPr>
          <p:cNvSpPr/>
          <p:nvPr/>
        </p:nvSpPr>
        <p:spPr>
          <a:xfrm>
            <a:off x="8790693" y="1764854"/>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96" name="Straight Connector 95">
            <a:extLst>
              <a:ext uri="{FF2B5EF4-FFF2-40B4-BE49-F238E27FC236}">
                <a16:creationId xmlns:a16="http://schemas.microsoft.com/office/drawing/2014/main" id="{BC14445B-5022-5B7C-B119-05F576033BF4}"/>
              </a:ext>
            </a:extLst>
          </p:cNvPr>
          <p:cNvCxnSpPr>
            <a:stCxn id="95" idx="2"/>
            <a:endCxn id="88" idx="0"/>
          </p:cNvCxnSpPr>
          <p:nvPr/>
        </p:nvCxnSpPr>
        <p:spPr>
          <a:xfrm>
            <a:off x="9453475" y="2195994"/>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Rectangle: Rounded Corners 96">
            <a:extLst>
              <a:ext uri="{FF2B5EF4-FFF2-40B4-BE49-F238E27FC236}">
                <a16:creationId xmlns:a16="http://schemas.microsoft.com/office/drawing/2014/main" id="{8F6047CD-7F73-C59E-5A75-1EC9222E2615}"/>
              </a:ext>
            </a:extLst>
          </p:cNvPr>
          <p:cNvSpPr/>
          <p:nvPr/>
        </p:nvSpPr>
        <p:spPr>
          <a:xfrm>
            <a:off x="7162456" y="4833759"/>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FPGA DRAM</a:t>
            </a:r>
          </a:p>
        </p:txBody>
      </p:sp>
      <p:cxnSp>
        <p:nvCxnSpPr>
          <p:cNvPr id="98" name="Straight Connector 97">
            <a:extLst>
              <a:ext uri="{FF2B5EF4-FFF2-40B4-BE49-F238E27FC236}">
                <a16:creationId xmlns:a16="http://schemas.microsoft.com/office/drawing/2014/main" id="{6BC4705B-5D0F-3558-E353-BB0763C4B8B2}"/>
              </a:ext>
            </a:extLst>
          </p:cNvPr>
          <p:cNvCxnSpPr>
            <a:stCxn id="90" idx="2"/>
            <a:endCxn id="97" idx="0"/>
          </p:cNvCxnSpPr>
          <p:nvPr/>
        </p:nvCxnSpPr>
        <p:spPr>
          <a:xfrm>
            <a:off x="7825238" y="4598171"/>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Connector: Elbow 98">
            <a:extLst>
              <a:ext uri="{FF2B5EF4-FFF2-40B4-BE49-F238E27FC236}">
                <a16:creationId xmlns:a16="http://schemas.microsoft.com/office/drawing/2014/main" id="{39358931-8095-260A-285A-7CA72E0BF7D0}"/>
              </a:ext>
            </a:extLst>
          </p:cNvPr>
          <p:cNvCxnSpPr>
            <a:cxnSpLocks/>
            <a:stCxn id="89" idx="2"/>
            <a:endCxn id="97" idx="3"/>
          </p:cNvCxnSpPr>
          <p:nvPr/>
        </p:nvCxnSpPr>
        <p:spPr>
          <a:xfrm rot="5400000">
            <a:off x="9559616" y="3526575"/>
            <a:ext cx="451158" cy="2594351"/>
          </a:xfrm>
          <a:prstGeom prst="bentConnector2">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81DF97C1-394B-5FE8-B621-34E3E17DA35F}"/>
              </a:ext>
            </a:extLst>
          </p:cNvPr>
          <p:cNvCxnSpPr>
            <a:cxnSpLocks/>
          </p:cNvCxnSpPr>
          <p:nvPr/>
        </p:nvCxnSpPr>
        <p:spPr>
          <a:xfrm flipV="1">
            <a:off x="8289424" y="2954547"/>
            <a:ext cx="951476"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74E10B39-5F25-086D-9558-9113A5DAE715}"/>
              </a:ext>
            </a:extLst>
          </p:cNvPr>
          <p:cNvCxnSpPr>
            <a:cxnSpLocks/>
          </p:cNvCxnSpPr>
          <p:nvPr/>
        </p:nvCxnSpPr>
        <p:spPr>
          <a:xfrm>
            <a:off x="9666053" y="2954547"/>
            <a:ext cx="951475"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F1ED04F5-96C7-B402-1230-268CB0591DF9}"/>
              </a:ext>
            </a:extLst>
          </p:cNvPr>
          <p:cNvSpPr/>
          <p:nvPr/>
        </p:nvSpPr>
        <p:spPr>
          <a:xfrm>
            <a:off x="8524214" y="3215735"/>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103" name="Oval 102">
            <a:extLst>
              <a:ext uri="{FF2B5EF4-FFF2-40B4-BE49-F238E27FC236}">
                <a16:creationId xmlns:a16="http://schemas.microsoft.com/office/drawing/2014/main" id="{504C0D97-24E7-5E9D-83B5-0B34888AD0F9}"/>
              </a:ext>
            </a:extLst>
          </p:cNvPr>
          <p:cNvSpPr/>
          <p:nvPr/>
        </p:nvSpPr>
        <p:spPr>
          <a:xfrm>
            <a:off x="10116256" y="3237298"/>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cxnSp>
        <p:nvCxnSpPr>
          <p:cNvPr id="104" name="Straight Arrow Connector 103">
            <a:extLst>
              <a:ext uri="{FF2B5EF4-FFF2-40B4-BE49-F238E27FC236}">
                <a16:creationId xmlns:a16="http://schemas.microsoft.com/office/drawing/2014/main" id="{4348EECC-F783-D558-2BEE-10ACEE67F614}"/>
              </a:ext>
            </a:extLst>
          </p:cNvPr>
          <p:cNvCxnSpPr>
            <a:cxnSpLocks/>
          </p:cNvCxnSpPr>
          <p:nvPr/>
        </p:nvCxnSpPr>
        <p:spPr>
          <a:xfrm flipH="1" flipV="1">
            <a:off x="10167537" y="2929951"/>
            <a:ext cx="877141" cy="1090526"/>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715C53E9-21F6-FF12-9B00-59B376A1DE53}"/>
              </a:ext>
            </a:extLst>
          </p:cNvPr>
          <p:cNvSpPr/>
          <p:nvPr/>
        </p:nvSpPr>
        <p:spPr>
          <a:xfrm>
            <a:off x="10921985" y="3504145"/>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cxnSp>
        <p:nvCxnSpPr>
          <p:cNvPr id="106" name="Straight Arrow Connector 105">
            <a:extLst>
              <a:ext uri="{FF2B5EF4-FFF2-40B4-BE49-F238E27FC236}">
                <a16:creationId xmlns:a16="http://schemas.microsoft.com/office/drawing/2014/main" id="{44751B32-EE10-3106-09E0-27CC2DF46565}"/>
              </a:ext>
            </a:extLst>
          </p:cNvPr>
          <p:cNvCxnSpPr>
            <a:cxnSpLocks/>
          </p:cNvCxnSpPr>
          <p:nvPr/>
        </p:nvCxnSpPr>
        <p:spPr>
          <a:xfrm flipH="1">
            <a:off x="7815274" y="2959738"/>
            <a:ext cx="841186" cy="1106438"/>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7" name="Oval 106">
            <a:extLst>
              <a:ext uri="{FF2B5EF4-FFF2-40B4-BE49-F238E27FC236}">
                <a16:creationId xmlns:a16="http://schemas.microsoft.com/office/drawing/2014/main" id="{4C9831BB-BB77-1E70-5121-1A5F833EB5F1}"/>
              </a:ext>
            </a:extLst>
          </p:cNvPr>
          <p:cNvSpPr/>
          <p:nvPr/>
        </p:nvSpPr>
        <p:spPr>
          <a:xfrm>
            <a:off x="7751769" y="350414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sp>
        <p:nvSpPr>
          <p:cNvPr id="111" name="Arrow: Right 110">
            <a:extLst>
              <a:ext uri="{FF2B5EF4-FFF2-40B4-BE49-F238E27FC236}">
                <a16:creationId xmlns:a16="http://schemas.microsoft.com/office/drawing/2014/main" id="{F25D2D3C-8ACD-6B88-2142-40FA8D5FB683}"/>
              </a:ext>
            </a:extLst>
          </p:cNvPr>
          <p:cNvSpPr/>
          <p:nvPr/>
        </p:nvSpPr>
        <p:spPr>
          <a:xfrm>
            <a:off x="6002249" y="3158105"/>
            <a:ext cx="757184" cy="285784"/>
          </a:xfrm>
          <a:prstGeom prst="rightArrow">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6F93C88D-3C15-6A85-6FD0-B86D089B033A}"/>
              </a:ext>
            </a:extLst>
          </p:cNvPr>
          <p:cNvSpPr/>
          <p:nvPr/>
        </p:nvSpPr>
        <p:spPr>
          <a:xfrm>
            <a:off x="4534315" y="1258809"/>
            <a:ext cx="1325563" cy="625855"/>
          </a:xfrm>
          <a:prstGeom prst="rect">
            <a:avLst/>
          </a:prstGeom>
          <a:solidFill>
            <a:schemeClr val="accent6">
              <a:lumMod val="20000"/>
              <a:lumOff val="80000"/>
            </a:schemeClr>
          </a:solidFill>
          <a:ln w="38100">
            <a:noFill/>
          </a:ln>
          <a:effectLst>
            <a:softEdge rad="190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a:t>Non-P2P</a:t>
            </a:r>
          </a:p>
        </p:txBody>
      </p:sp>
      <p:sp>
        <p:nvSpPr>
          <p:cNvPr id="5" name="Rectangle 4">
            <a:extLst>
              <a:ext uri="{FF2B5EF4-FFF2-40B4-BE49-F238E27FC236}">
                <a16:creationId xmlns:a16="http://schemas.microsoft.com/office/drawing/2014/main" id="{907F46C3-7E34-11C8-56C5-4EBB71AAEE4E}"/>
              </a:ext>
            </a:extLst>
          </p:cNvPr>
          <p:cNvSpPr/>
          <p:nvPr/>
        </p:nvSpPr>
        <p:spPr>
          <a:xfrm>
            <a:off x="6889870" y="1263762"/>
            <a:ext cx="1325563" cy="625855"/>
          </a:xfrm>
          <a:prstGeom prst="rect">
            <a:avLst/>
          </a:prstGeom>
          <a:solidFill>
            <a:schemeClr val="accent6">
              <a:lumMod val="20000"/>
              <a:lumOff val="80000"/>
            </a:schemeClr>
          </a:solidFill>
          <a:ln w="38100">
            <a:noFill/>
          </a:ln>
          <a:effectLst>
            <a:softEdge rad="190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a:t>P2P</a:t>
            </a:r>
          </a:p>
        </p:txBody>
      </p:sp>
      <p:sp>
        <p:nvSpPr>
          <p:cNvPr id="6" name="Arrow: Right 5">
            <a:extLst>
              <a:ext uri="{FF2B5EF4-FFF2-40B4-BE49-F238E27FC236}">
                <a16:creationId xmlns:a16="http://schemas.microsoft.com/office/drawing/2014/main" id="{0D6F70F9-02AF-62AF-6EF1-2B50F845A3F8}"/>
              </a:ext>
            </a:extLst>
          </p:cNvPr>
          <p:cNvSpPr/>
          <p:nvPr/>
        </p:nvSpPr>
        <p:spPr>
          <a:xfrm>
            <a:off x="6002249" y="1414843"/>
            <a:ext cx="757184" cy="285784"/>
          </a:xfrm>
          <a:prstGeom prst="rightArrow">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9394219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10" presetClass="entr" presetSubtype="0" fill="hold" nodeType="with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fade">
                                      <p:cBhvr>
                                        <p:cTn id="35" dur="500"/>
                                        <p:tgtEl>
                                          <p:spTgt spid="5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1"/>
                                        </p:tgtEl>
                                        <p:attrNameLst>
                                          <p:attrName>style.visibility</p:attrName>
                                        </p:attrNameLst>
                                      </p:cBhvr>
                                      <p:to>
                                        <p:strVal val="visible"/>
                                      </p:to>
                                    </p:set>
                                    <p:animEffect transition="in" filter="fade">
                                      <p:cBhvr>
                                        <p:cTn id="40" dur="500"/>
                                        <p:tgtEl>
                                          <p:spTgt spid="111"/>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88"/>
                                        </p:tgtEl>
                                        <p:attrNameLst>
                                          <p:attrName>style.visibility</p:attrName>
                                        </p:attrNameLst>
                                      </p:cBhvr>
                                      <p:to>
                                        <p:strVal val="visible"/>
                                      </p:to>
                                    </p:set>
                                    <p:animEffect transition="in" filter="fade">
                                      <p:cBhvr>
                                        <p:cTn id="44" dur="500"/>
                                        <p:tgtEl>
                                          <p:spTgt spid="8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9"/>
                                        </p:tgtEl>
                                        <p:attrNameLst>
                                          <p:attrName>style.visibility</p:attrName>
                                        </p:attrNameLst>
                                      </p:cBhvr>
                                      <p:to>
                                        <p:strVal val="visible"/>
                                      </p:to>
                                    </p:set>
                                    <p:animEffect transition="in" filter="fade">
                                      <p:cBhvr>
                                        <p:cTn id="47" dur="500"/>
                                        <p:tgtEl>
                                          <p:spTgt spid="8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90"/>
                                        </p:tgtEl>
                                        <p:attrNameLst>
                                          <p:attrName>style.visibility</p:attrName>
                                        </p:attrNameLst>
                                      </p:cBhvr>
                                      <p:to>
                                        <p:strVal val="visible"/>
                                      </p:to>
                                    </p:set>
                                    <p:animEffect transition="in" filter="fade">
                                      <p:cBhvr>
                                        <p:cTn id="50" dur="500"/>
                                        <p:tgtEl>
                                          <p:spTgt spid="90"/>
                                        </p:tgtEl>
                                      </p:cBhvr>
                                    </p:animEffect>
                                  </p:childTnLst>
                                </p:cTn>
                              </p:par>
                              <p:par>
                                <p:cTn id="51" presetID="10" presetClass="entr" presetSubtype="0" fill="hold" nodeType="withEffect">
                                  <p:stCondLst>
                                    <p:cond delay="0"/>
                                  </p:stCondLst>
                                  <p:childTnLst>
                                    <p:set>
                                      <p:cBhvr>
                                        <p:cTn id="52" dur="1" fill="hold">
                                          <p:stCondLst>
                                            <p:cond delay="0"/>
                                          </p:stCondLst>
                                        </p:cTn>
                                        <p:tgtEl>
                                          <p:spTgt spid="91"/>
                                        </p:tgtEl>
                                        <p:attrNameLst>
                                          <p:attrName>style.visibility</p:attrName>
                                        </p:attrNameLst>
                                      </p:cBhvr>
                                      <p:to>
                                        <p:strVal val="visible"/>
                                      </p:to>
                                    </p:set>
                                    <p:animEffect transition="in" filter="fade">
                                      <p:cBhvr>
                                        <p:cTn id="53" dur="500"/>
                                        <p:tgtEl>
                                          <p:spTgt spid="91"/>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92"/>
                                        </p:tgtEl>
                                        <p:attrNameLst>
                                          <p:attrName>style.visibility</p:attrName>
                                        </p:attrNameLst>
                                      </p:cBhvr>
                                      <p:to>
                                        <p:strVal val="visible"/>
                                      </p:to>
                                    </p:set>
                                    <p:animEffect transition="in" filter="fade">
                                      <p:cBhvr>
                                        <p:cTn id="56" dur="500"/>
                                        <p:tgtEl>
                                          <p:spTgt spid="92"/>
                                        </p:tgtEl>
                                      </p:cBhvr>
                                    </p:animEffect>
                                  </p:childTnLst>
                                </p:cTn>
                              </p:par>
                              <p:par>
                                <p:cTn id="57" presetID="10" presetClass="entr" presetSubtype="0" fill="hold" nodeType="withEffect">
                                  <p:stCondLst>
                                    <p:cond delay="0"/>
                                  </p:stCondLst>
                                  <p:childTnLst>
                                    <p:set>
                                      <p:cBhvr>
                                        <p:cTn id="58" dur="1" fill="hold">
                                          <p:stCondLst>
                                            <p:cond delay="0"/>
                                          </p:stCondLst>
                                        </p:cTn>
                                        <p:tgtEl>
                                          <p:spTgt spid="93"/>
                                        </p:tgtEl>
                                        <p:attrNameLst>
                                          <p:attrName>style.visibility</p:attrName>
                                        </p:attrNameLst>
                                      </p:cBhvr>
                                      <p:to>
                                        <p:strVal val="visible"/>
                                      </p:to>
                                    </p:set>
                                    <p:animEffect transition="in" filter="fade">
                                      <p:cBhvr>
                                        <p:cTn id="59" dur="500"/>
                                        <p:tgtEl>
                                          <p:spTgt spid="93"/>
                                        </p:tgtEl>
                                      </p:cBhvr>
                                    </p:animEffect>
                                  </p:childTnLst>
                                </p:cTn>
                              </p:par>
                              <p:par>
                                <p:cTn id="60" presetID="10" presetClass="entr" presetSubtype="0" fill="hold" nodeType="withEffect">
                                  <p:stCondLst>
                                    <p:cond delay="0"/>
                                  </p:stCondLst>
                                  <p:childTnLst>
                                    <p:set>
                                      <p:cBhvr>
                                        <p:cTn id="61" dur="1" fill="hold">
                                          <p:stCondLst>
                                            <p:cond delay="0"/>
                                          </p:stCondLst>
                                        </p:cTn>
                                        <p:tgtEl>
                                          <p:spTgt spid="94"/>
                                        </p:tgtEl>
                                        <p:attrNameLst>
                                          <p:attrName>style.visibility</p:attrName>
                                        </p:attrNameLst>
                                      </p:cBhvr>
                                      <p:to>
                                        <p:strVal val="visible"/>
                                      </p:to>
                                    </p:set>
                                    <p:animEffect transition="in" filter="fade">
                                      <p:cBhvr>
                                        <p:cTn id="62" dur="500"/>
                                        <p:tgtEl>
                                          <p:spTgt spid="9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95"/>
                                        </p:tgtEl>
                                        <p:attrNameLst>
                                          <p:attrName>style.visibility</p:attrName>
                                        </p:attrNameLst>
                                      </p:cBhvr>
                                      <p:to>
                                        <p:strVal val="visible"/>
                                      </p:to>
                                    </p:set>
                                    <p:animEffect transition="in" filter="fade">
                                      <p:cBhvr>
                                        <p:cTn id="65" dur="500"/>
                                        <p:tgtEl>
                                          <p:spTgt spid="95"/>
                                        </p:tgtEl>
                                      </p:cBhvr>
                                    </p:animEffect>
                                  </p:childTnLst>
                                </p:cTn>
                              </p:par>
                              <p:par>
                                <p:cTn id="66" presetID="10" presetClass="entr" presetSubtype="0" fill="hold" nodeType="withEffect">
                                  <p:stCondLst>
                                    <p:cond delay="0"/>
                                  </p:stCondLst>
                                  <p:childTnLst>
                                    <p:set>
                                      <p:cBhvr>
                                        <p:cTn id="67" dur="1" fill="hold">
                                          <p:stCondLst>
                                            <p:cond delay="0"/>
                                          </p:stCondLst>
                                        </p:cTn>
                                        <p:tgtEl>
                                          <p:spTgt spid="96"/>
                                        </p:tgtEl>
                                        <p:attrNameLst>
                                          <p:attrName>style.visibility</p:attrName>
                                        </p:attrNameLst>
                                      </p:cBhvr>
                                      <p:to>
                                        <p:strVal val="visible"/>
                                      </p:to>
                                    </p:set>
                                    <p:animEffect transition="in" filter="fade">
                                      <p:cBhvr>
                                        <p:cTn id="68" dur="500"/>
                                        <p:tgtEl>
                                          <p:spTgt spid="96"/>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500"/>
                                        <p:tgtEl>
                                          <p:spTgt spid="97"/>
                                        </p:tgtEl>
                                      </p:cBhvr>
                                    </p:animEffect>
                                  </p:childTnLst>
                                </p:cTn>
                              </p:par>
                              <p:par>
                                <p:cTn id="72" presetID="10" presetClass="entr" presetSubtype="0" fill="hold" nodeType="withEffect">
                                  <p:stCondLst>
                                    <p:cond delay="0"/>
                                  </p:stCondLst>
                                  <p:childTnLst>
                                    <p:set>
                                      <p:cBhvr>
                                        <p:cTn id="73" dur="1" fill="hold">
                                          <p:stCondLst>
                                            <p:cond delay="0"/>
                                          </p:stCondLst>
                                        </p:cTn>
                                        <p:tgtEl>
                                          <p:spTgt spid="98"/>
                                        </p:tgtEl>
                                        <p:attrNameLst>
                                          <p:attrName>style.visibility</p:attrName>
                                        </p:attrNameLst>
                                      </p:cBhvr>
                                      <p:to>
                                        <p:strVal val="visible"/>
                                      </p:to>
                                    </p:set>
                                    <p:animEffect transition="in" filter="fade">
                                      <p:cBhvr>
                                        <p:cTn id="74" dur="500"/>
                                        <p:tgtEl>
                                          <p:spTgt spid="98"/>
                                        </p:tgtEl>
                                      </p:cBhvr>
                                    </p:animEffect>
                                  </p:childTnLst>
                                </p:cTn>
                              </p:par>
                              <p:par>
                                <p:cTn id="75" presetID="10" presetClass="entr" presetSubtype="0" fill="hold" nodeType="withEffect">
                                  <p:stCondLst>
                                    <p:cond delay="0"/>
                                  </p:stCondLst>
                                  <p:childTnLst>
                                    <p:set>
                                      <p:cBhvr>
                                        <p:cTn id="76" dur="1" fill="hold">
                                          <p:stCondLst>
                                            <p:cond delay="0"/>
                                          </p:stCondLst>
                                        </p:cTn>
                                        <p:tgtEl>
                                          <p:spTgt spid="100"/>
                                        </p:tgtEl>
                                        <p:attrNameLst>
                                          <p:attrName>style.visibility</p:attrName>
                                        </p:attrNameLst>
                                      </p:cBhvr>
                                      <p:to>
                                        <p:strVal val="visible"/>
                                      </p:to>
                                    </p:set>
                                    <p:animEffect transition="in" filter="fade">
                                      <p:cBhvr>
                                        <p:cTn id="77" dur="500"/>
                                        <p:tgtEl>
                                          <p:spTgt spid="100"/>
                                        </p:tgtEl>
                                      </p:cBhvr>
                                    </p:animEffect>
                                  </p:childTnLst>
                                </p:cTn>
                              </p:par>
                              <p:par>
                                <p:cTn id="78" presetID="10" presetClass="entr" presetSubtype="0" fill="hold" nodeType="withEffect">
                                  <p:stCondLst>
                                    <p:cond delay="0"/>
                                  </p:stCondLst>
                                  <p:childTnLst>
                                    <p:set>
                                      <p:cBhvr>
                                        <p:cTn id="79" dur="1" fill="hold">
                                          <p:stCondLst>
                                            <p:cond delay="0"/>
                                          </p:stCondLst>
                                        </p:cTn>
                                        <p:tgtEl>
                                          <p:spTgt spid="101"/>
                                        </p:tgtEl>
                                        <p:attrNameLst>
                                          <p:attrName>style.visibility</p:attrName>
                                        </p:attrNameLst>
                                      </p:cBhvr>
                                      <p:to>
                                        <p:strVal val="visible"/>
                                      </p:to>
                                    </p:set>
                                    <p:animEffect transition="in" filter="fade">
                                      <p:cBhvr>
                                        <p:cTn id="80" dur="500"/>
                                        <p:tgtEl>
                                          <p:spTgt spid="10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02"/>
                                        </p:tgtEl>
                                        <p:attrNameLst>
                                          <p:attrName>style.visibility</p:attrName>
                                        </p:attrNameLst>
                                      </p:cBhvr>
                                      <p:to>
                                        <p:strVal val="visible"/>
                                      </p:to>
                                    </p:set>
                                    <p:animEffect transition="in" filter="fade">
                                      <p:cBhvr>
                                        <p:cTn id="83" dur="500"/>
                                        <p:tgtEl>
                                          <p:spTgt spid="102"/>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03"/>
                                        </p:tgtEl>
                                        <p:attrNameLst>
                                          <p:attrName>style.visibility</p:attrName>
                                        </p:attrNameLst>
                                      </p:cBhvr>
                                      <p:to>
                                        <p:strVal val="visible"/>
                                      </p:to>
                                    </p:set>
                                    <p:animEffect transition="in" filter="fade">
                                      <p:cBhvr>
                                        <p:cTn id="86" dur="500"/>
                                        <p:tgtEl>
                                          <p:spTgt spid="103"/>
                                        </p:tgtEl>
                                      </p:cBhvr>
                                    </p:animEffect>
                                  </p:childTnLst>
                                </p:cTn>
                              </p:par>
                              <p:par>
                                <p:cTn id="87" presetID="10" presetClass="entr" presetSubtype="0" fill="hold" nodeType="withEffect">
                                  <p:stCondLst>
                                    <p:cond delay="0"/>
                                  </p:stCondLst>
                                  <p:childTnLst>
                                    <p:set>
                                      <p:cBhvr>
                                        <p:cTn id="88" dur="1" fill="hold">
                                          <p:stCondLst>
                                            <p:cond delay="0"/>
                                          </p:stCondLst>
                                        </p:cTn>
                                        <p:tgtEl>
                                          <p:spTgt spid="104"/>
                                        </p:tgtEl>
                                        <p:attrNameLst>
                                          <p:attrName>style.visibility</p:attrName>
                                        </p:attrNameLst>
                                      </p:cBhvr>
                                      <p:to>
                                        <p:strVal val="visible"/>
                                      </p:to>
                                    </p:set>
                                    <p:animEffect transition="in" filter="fade">
                                      <p:cBhvr>
                                        <p:cTn id="89" dur="500"/>
                                        <p:tgtEl>
                                          <p:spTgt spid="104"/>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05"/>
                                        </p:tgtEl>
                                        <p:attrNameLst>
                                          <p:attrName>style.visibility</p:attrName>
                                        </p:attrNameLst>
                                      </p:cBhvr>
                                      <p:to>
                                        <p:strVal val="visible"/>
                                      </p:to>
                                    </p:set>
                                    <p:animEffect transition="in" filter="fade">
                                      <p:cBhvr>
                                        <p:cTn id="92" dur="500"/>
                                        <p:tgtEl>
                                          <p:spTgt spid="105"/>
                                        </p:tgtEl>
                                      </p:cBhvr>
                                    </p:animEffect>
                                  </p:childTnLst>
                                </p:cTn>
                              </p:par>
                              <p:par>
                                <p:cTn id="93" presetID="10" presetClass="entr" presetSubtype="0" fill="hold" nodeType="withEffect">
                                  <p:stCondLst>
                                    <p:cond delay="0"/>
                                  </p:stCondLst>
                                  <p:childTnLst>
                                    <p:set>
                                      <p:cBhvr>
                                        <p:cTn id="94" dur="1" fill="hold">
                                          <p:stCondLst>
                                            <p:cond delay="0"/>
                                          </p:stCondLst>
                                        </p:cTn>
                                        <p:tgtEl>
                                          <p:spTgt spid="106"/>
                                        </p:tgtEl>
                                        <p:attrNameLst>
                                          <p:attrName>style.visibility</p:attrName>
                                        </p:attrNameLst>
                                      </p:cBhvr>
                                      <p:to>
                                        <p:strVal val="visible"/>
                                      </p:to>
                                    </p:set>
                                    <p:animEffect transition="in" filter="fade">
                                      <p:cBhvr>
                                        <p:cTn id="95" dur="500"/>
                                        <p:tgtEl>
                                          <p:spTgt spid="106"/>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07"/>
                                        </p:tgtEl>
                                        <p:attrNameLst>
                                          <p:attrName>style.visibility</p:attrName>
                                        </p:attrNameLst>
                                      </p:cBhvr>
                                      <p:to>
                                        <p:strVal val="visible"/>
                                      </p:to>
                                    </p:set>
                                    <p:animEffect transition="in" filter="fade">
                                      <p:cBhvr>
                                        <p:cTn id="98" dur="500"/>
                                        <p:tgtEl>
                                          <p:spTgt spid="107"/>
                                        </p:tgtEl>
                                      </p:cBhvr>
                                    </p:animEffect>
                                  </p:childTnLst>
                                </p:cTn>
                              </p:par>
                            </p:childTnLst>
                          </p:cTn>
                        </p:par>
                        <p:par>
                          <p:cTn id="99" fill="hold">
                            <p:stCondLst>
                              <p:cond delay="1000"/>
                            </p:stCondLst>
                            <p:childTnLst>
                              <p:par>
                                <p:cTn id="100" presetID="10" presetClass="entr" presetSubtype="0" fill="hold" nodeType="afterEffect">
                                  <p:stCondLst>
                                    <p:cond delay="0"/>
                                  </p:stCondLst>
                                  <p:childTnLst>
                                    <p:set>
                                      <p:cBhvr>
                                        <p:cTn id="101" dur="1" fill="hold">
                                          <p:stCondLst>
                                            <p:cond delay="0"/>
                                          </p:stCondLst>
                                        </p:cTn>
                                        <p:tgtEl>
                                          <p:spTgt spid="99"/>
                                        </p:tgtEl>
                                        <p:attrNameLst>
                                          <p:attrName>style.visibility</p:attrName>
                                        </p:attrNameLst>
                                      </p:cBhvr>
                                      <p:to>
                                        <p:strVal val="visible"/>
                                      </p:to>
                                    </p:set>
                                    <p:animEffect transition="in" filter="fade">
                                      <p:cBhvr>
                                        <p:cTn id="102" dur="500"/>
                                        <p:tgtEl>
                                          <p:spTgt spid="99"/>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54"/>
                                        </p:tgtEl>
                                        <p:attrNameLst>
                                          <p:attrName>style.visibility</p:attrName>
                                        </p:attrNameLst>
                                      </p:cBhvr>
                                      <p:to>
                                        <p:strVal val="visible"/>
                                      </p:to>
                                    </p:set>
                                    <p:animEffect transition="in" filter="fade">
                                      <p:cBhvr>
                                        <p:cTn id="105" dur="500"/>
                                        <p:tgtEl>
                                          <p:spTgt spid="54"/>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3"/>
                                        </p:tgtEl>
                                        <p:attrNameLst>
                                          <p:attrName>style.visibility</p:attrName>
                                        </p:attrNameLst>
                                      </p:cBhvr>
                                      <p:to>
                                        <p:strVal val="visible"/>
                                      </p:to>
                                    </p:set>
                                    <p:animEffect transition="in" filter="fade">
                                      <p:cBhvr>
                                        <p:cTn id="110" dur="500"/>
                                        <p:tgtEl>
                                          <p:spTgt spid="3"/>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5"/>
                                        </p:tgtEl>
                                        <p:attrNameLst>
                                          <p:attrName>style.visibility</p:attrName>
                                        </p:attrNameLst>
                                      </p:cBhvr>
                                      <p:to>
                                        <p:strVal val="visible"/>
                                      </p:to>
                                    </p:set>
                                    <p:animEffect transition="in" filter="fade">
                                      <p:cBhvr>
                                        <p:cTn id="113" dur="500"/>
                                        <p:tgtEl>
                                          <p:spTgt spid="5"/>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6"/>
                                        </p:tgtEl>
                                        <p:attrNameLst>
                                          <p:attrName>style.visibility</p:attrName>
                                        </p:attrNameLst>
                                      </p:cBhvr>
                                      <p:to>
                                        <p:strVal val="visible"/>
                                      </p:to>
                                    </p:set>
                                    <p:animEffect transition="in" filter="fade">
                                      <p:cBhvr>
                                        <p:cTn id="1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animBg="1"/>
      <p:bldP spid="27" grpId="0" animBg="1"/>
      <p:bldP spid="54" grpId="0" animBg="1"/>
      <p:bldP spid="88" grpId="0" animBg="1"/>
      <p:bldP spid="89" grpId="0" animBg="1"/>
      <p:bldP spid="90" grpId="0" animBg="1"/>
      <p:bldP spid="92" grpId="0" animBg="1"/>
      <p:bldP spid="95" grpId="0" animBg="1"/>
      <p:bldP spid="97" grpId="0" animBg="1"/>
      <p:bldP spid="102" grpId="0" animBg="1"/>
      <p:bldP spid="103" grpId="0" animBg="1"/>
      <p:bldP spid="105" grpId="0" animBg="1"/>
      <p:bldP spid="107" grpId="0" animBg="1"/>
      <p:bldP spid="111" grpId="0" animBg="1"/>
      <p:bldP spid="3"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546BF-E6A1-F831-CEE0-AB8E588CFA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A80BAA-2B7C-7E42-16EE-0F4166D685A0}"/>
              </a:ext>
            </a:extLst>
          </p:cNvPr>
          <p:cNvSpPr>
            <a:spLocks noGrp="1"/>
          </p:cNvSpPr>
          <p:nvPr>
            <p:ph type="title"/>
          </p:nvPr>
        </p:nvSpPr>
        <p:spPr/>
        <p:txBody>
          <a:bodyPr/>
          <a:lstStyle/>
          <a:p>
            <a:r>
              <a:rPr lang="en-US"/>
              <a:t>Current Strategies: FPGA Software File System</a:t>
            </a:r>
          </a:p>
        </p:txBody>
      </p:sp>
      <p:sp>
        <p:nvSpPr>
          <p:cNvPr id="4" name="Slide Number Placeholder 3">
            <a:extLst>
              <a:ext uri="{FF2B5EF4-FFF2-40B4-BE49-F238E27FC236}">
                <a16:creationId xmlns:a16="http://schemas.microsoft.com/office/drawing/2014/main" id="{369FD976-DA9F-5324-4A5E-F81C226BDE9C}"/>
              </a:ext>
            </a:extLst>
          </p:cNvPr>
          <p:cNvSpPr>
            <a:spLocks noGrp="1"/>
          </p:cNvSpPr>
          <p:nvPr>
            <p:ph type="sldNum" sz="quarter" idx="12"/>
          </p:nvPr>
        </p:nvSpPr>
        <p:spPr/>
        <p:txBody>
          <a:bodyPr/>
          <a:lstStyle/>
          <a:p>
            <a:fld id="{31C50FC6-D399-4DE2-B556-887BEDCDB353}" type="slidenum">
              <a:rPr lang="en-US" smtClean="0"/>
              <a:t>12</a:t>
            </a:fld>
            <a:endParaRPr lang="en-US"/>
          </a:p>
        </p:txBody>
      </p:sp>
      <p:sp>
        <p:nvSpPr>
          <p:cNvPr id="8" name="Rectangle: Rounded Corners 7">
            <a:extLst>
              <a:ext uri="{FF2B5EF4-FFF2-40B4-BE49-F238E27FC236}">
                <a16:creationId xmlns:a16="http://schemas.microsoft.com/office/drawing/2014/main" id="{8ED7A20B-9560-7498-1C9B-7D686F0BF0A5}"/>
              </a:ext>
            </a:extLst>
          </p:cNvPr>
          <p:cNvSpPr/>
          <p:nvPr/>
        </p:nvSpPr>
        <p:spPr>
          <a:xfrm>
            <a:off x="2360164" y="2526187"/>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9" name="Rectangle: Rounded Corners 8">
            <a:extLst>
              <a:ext uri="{FF2B5EF4-FFF2-40B4-BE49-F238E27FC236}">
                <a16:creationId xmlns:a16="http://schemas.microsoft.com/office/drawing/2014/main" id="{CAEA1580-FA46-B49C-E85D-06EC6F25F71B}"/>
              </a:ext>
            </a:extLst>
          </p:cNvPr>
          <p:cNvSpPr/>
          <p:nvPr/>
        </p:nvSpPr>
        <p:spPr>
          <a:xfrm>
            <a:off x="3989058" y="4243879"/>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0" name="Rectangle: Rounded Corners 9">
            <a:extLst>
              <a:ext uri="{FF2B5EF4-FFF2-40B4-BE49-F238E27FC236}">
                <a16:creationId xmlns:a16="http://schemas.microsoft.com/office/drawing/2014/main" id="{880D92D7-1EA1-49D1-13C1-F34DA7B12B04}"/>
              </a:ext>
            </a:extLst>
          </p:cNvPr>
          <p:cNvSpPr/>
          <p:nvPr/>
        </p:nvSpPr>
        <p:spPr>
          <a:xfrm>
            <a:off x="731926" y="4239545"/>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FPGA</a:t>
            </a:r>
          </a:p>
        </p:txBody>
      </p:sp>
      <p:cxnSp>
        <p:nvCxnSpPr>
          <p:cNvPr id="11" name="Straight Arrow Connector 10">
            <a:extLst>
              <a:ext uri="{FF2B5EF4-FFF2-40B4-BE49-F238E27FC236}">
                <a16:creationId xmlns:a16="http://schemas.microsoft.com/office/drawing/2014/main" id="{8753333C-1928-C303-CDFA-455895FDAE2E}"/>
              </a:ext>
            </a:extLst>
          </p:cNvPr>
          <p:cNvCxnSpPr>
            <a:cxnSpLocks/>
            <a:stCxn id="8" idx="2"/>
            <a:endCxn id="12" idx="0"/>
          </p:cNvCxnSpPr>
          <p:nvPr/>
        </p:nvCxnSpPr>
        <p:spPr>
          <a:xfrm>
            <a:off x="3022946" y="2957327"/>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Diamond 11">
            <a:extLst>
              <a:ext uri="{FF2B5EF4-FFF2-40B4-BE49-F238E27FC236}">
                <a16:creationId xmlns:a16="http://schemas.microsoft.com/office/drawing/2014/main" id="{49161F65-BBF7-1982-A910-AE1DEB1703F3}"/>
              </a:ext>
            </a:extLst>
          </p:cNvPr>
          <p:cNvSpPr/>
          <p:nvPr/>
        </p:nvSpPr>
        <p:spPr>
          <a:xfrm>
            <a:off x="2147587" y="3309813"/>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13" name="Connector: Elbow 12">
            <a:extLst>
              <a:ext uri="{FF2B5EF4-FFF2-40B4-BE49-F238E27FC236}">
                <a16:creationId xmlns:a16="http://schemas.microsoft.com/office/drawing/2014/main" id="{49B5C104-85AC-4275-4FA9-1BAA5C5B6DE4}"/>
              </a:ext>
            </a:extLst>
          </p:cNvPr>
          <p:cNvCxnSpPr>
            <a:stCxn id="10" idx="0"/>
            <a:endCxn id="12" idx="1"/>
          </p:cNvCxnSpPr>
          <p:nvPr/>
        </p:nvCxnSpPr>
        <p:spPr>
          <a:xfrm rot="5400000" flipH="1" flipV="1">
            <a:off x="1504486" y="3596445"/>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A23F6081-9152-7B7F-9212-C830754AC599}"/>
              </a:ext>
            </a:extLst>
          </p:cNvPr>
          <p:cNvCxnSpPr>
            <a:stCxn id="12" idx="3"/>
            <a:endCxn id="9" idx="0"/>
          </p:cNvCxnSpPr>
          <p:nvPr/>
        </p:nvCxnSpPr>
        <p:spPr>
          <a:xfrm>
            <a:off x="3898305" y="3706222"/>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2686EDD2-48E7-60FE-486F-D022EA9201D5}"/>
              </a:ext>
            </a:extLst>
          </p:cNvPr>
          <p:cNvSpPr/>
          <p:nvPr/>
        </p:nvSpPr>
        <p:spPr>
          <a:xfrm>
            <a:off x="2360163" y="1837369"/>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16" name="Straight Connector 15">
            <a:extLst>
              <a:ext uri="{FF2B5EF4-FFF2-40B4-BE49-F238E27FC236}">
                <a16:creationId xmlns:a16="http://schemas.microsoft.com/office/drawing/2014/main" id="{9E0B0A65-6C5F-953A-B21A-5DD64C61A9C1}"/>
              </a:ext>
            </a:extLst>
          </p:cNvPr>
          <p:cNvCxnSpPr>
            <a:stCxn id="15" idx="2"/>
            <a:endCxn id="8" idx="0"/>
          </p:cNvCxnSpPr>
          <p:nvPr/>
        </p:nvCxnSpPr>
        <p:spPr>
          <a:xfrm>
            <a:off x="3022945" y="2268509"/>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F868E713-F430-563E-6096-F3EA15DB00B4}"/>
              </a:ext>
            </a:extLst>
          </p:cNvPr>
          <p:cNvSpPr/>
          <p:nvPr/>
        </p:nvSpPr>
        <p:spPr>
          <a:xfrm>
            <a:off x="731926" y="4906274"/>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FPGA DRAM</a:t>
            </a:r>
          </a:p>
        </p:txBody>
      </p:sp>
      <p:cxnSp>
        <p:nvCxnSpPr>
          <p:cNvPr id="18" name="Straight Connector 17">
            <a:extLst>
              <a:ext uri="{FF2B5EF4-FFF2-40B4-BE49-F238E27FC236}">
                <a16:creationId xmlns:a16="http://schemas.microsoft.com/office/drawing/2014/main" id="{043686CE-F86C-3196-E329-ACD6694F4492}"/>
              </a:ext>
            </a:extLst>
          </p:cNvPr>
          <p:cNvCxnSpPr>
            <a:stCxn id="10" idx="2"/>
            <a:endCxn id="17" idx="0"/>
          </p:cNvCxnSpPr>
          <p:nvPr/>
        </p:nvCxnSpPr>
        <p:spPr>
          <a:xfrm>
            <a:off x="1394708" y="4670686"/>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24B10A8-A831-1F22-3505-61265FB911ED}"/>
              </a:ext>
            </a:extLst>
          </p:cNvPr>
          <p:cNvCxnSpPr>
            <a:cxnSpLocks/>
          </p:cNvCxnSpPr>
          <p:nvPr/>
        </p:nvCxnSpPr>
        <p:spPr>
          <a:xfrm flipV="1">
            <a:off x="1858894" y="3027062"/>
            <a:ext cx="951476"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D3AAE58-B47C-C9C7-6D82-8F9815F682C9}"/>
              </a:ext>
            </a:extLst>
          </p:cNvPr>
          <p:cNvCxnSpPr>
            <a:cxnSpLocks/>
          </p:cNvCxnSpPr>
          <p:nvPr/>
        </p:nvCxnSpPr>
        <p:spPr>
          <a:xfrm>
            <a:off x="3235523" y="3027062"/>
            <a:ext cx="951475"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7CF5B831-2DDE-6C5E-CED9-5EAF79AC46A4}"/>
              </a:ext>
            </a:extLst>
          </p:cNvPr>
          <p:cNvSpPr/>
          <p:nvPr/>
        </p:nvSpPr>
        <p:spPr>
          <a:xfrm>
            <a:off x="2093684" y="3288250"/>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23" name="Oval 22">
            <a:extLst>
              <a:ext uri="{FF2B5EF4-FFF2-40B4-BE49-F238E27FC236}">
                <a16:creationId xmlns:a16="http://schemas.microsoft.com/office/drawing/2014/main" id="{0DC438F3-13EE-DFD5-D1A5-B358A77359C5}"/>
              </a:ext>
            </a:extLst>
          </p:cNvPr>
          <p:cNvSpPr/>
          <p:nvPr/>
        </p:nvSpPr>
        <p:spPr>
          <a:xfrm>
            <a:off x="3685726" y="3309813"/>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cxnSp>
        <p:nvCxnSpPr>
          <p:cNvPr id="24" name="Straight Arrow Connector 23">
            <a:extLst>
              <a:ext uri="{FF2B5EF4-FFF2-40B4-BE49-F238E27FC236}">
                <a16:creationId xmlns:a16="http://schemas.microsoft.com/office/drawing/2014/main" id="{D6D5DCAF-0CEB-709C-FE33-36462E43FFC3}"/>
              </a:ext>
            </a:extLst>
          </p:cNvPr>
          <p:cNvCxnSpPr>
            <a:cxnSpLocks/>
          </p:cNvCxnSpPr>
          <p:nvPr/>
        </p:nvCxnSpPr>
        <p:spPr>
          <a:xfrm flipH="1" flipV="1">
            <a:off x="3737007" y="3002466"/>
            <a:ext cx="877141" cy="1090526"/>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4678EE36-8BBD-9066-ACC0-B98F182CA4FD}"/>
              </a:ext>
            </a:extLst>
          </p:cNvPr>
          <p:cNvSpPr/>
          <p:nvPr/>
        </p:nvSpPr>
        <p:spPr>
          <a:xfrm>
            <a:off x="4491455" y="3576660"/>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cxnSp>
        <p:nvCxnSpPr>
          <p:cNvPr id="26" name="Straight Arrow Connector 25">
            <a:extLst>
              <a:ext uri="{FF2B5EF4-FFF2-40B4-BE49-F238E27FC236}">
                <a16:creationId xmlns:a16="http://schemas.microsoft.com/office/drawing/2014/main" id="{DE025BD2-7294-50CF-19F7-39D12D05C162}"/>
              </a:ext>
            </a:extLst>
          </p:cNvPr>
          <p:cNvCxnSpPr>
            <a:cxnSpLocks/>
          </p:cNvCxnSpPr>
          <p:nvPr/>
        </p:nvCxnSpPr>
        <p:spPr>
          <a:xfrm flipH="1">
            <a:off x="1384744" y="3032253"/>
            <a:ext cx="841186" cy="1106438"/>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5BB8E5AC-D3D3-B8B5-C2E2-8FA80E6241D9}"/>
              </a:ext>
            </a:extLst>
          </p:cNvPr>
          <p:cNvSpPr/>
          <p:nvPr/>
        </p:nvSpPr>
        <p:spPr>
          <a:xfrm>
            <a:off x="1321239" y="3576661"/>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cxnSp>
        <p:nvCxnSpPr>
          <p:cNvPr id="36" name="Straight Connector 35">
            <a:extLst>
              <a:ext uri="{FF2B5EF4-FFF2-40B4-BE49-F238E27FC236}">
                <a16:creationId xmlns:a16="http://schemas.microsoft.com/office/drawing/2014/main" id="{82DF3DEB-12DC-9437-8B3E-AAF304373190}"/>
              </a:ext>
            </a:extLst>
          </p:cNvPr>
          <p:cNvCxnSpPr>
            <a:cxnSpLocks/>
          </p:cNvCxnSpPr>
          <p:nvPr/>
        </p:nvCxnSpPr>
        <p:spPr>
          <a:xfrm>
            <a:off x="6096000" y="1325563"/>
            <a:ext cx="0" cy="5232683"/>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D61C944B-E5D1-C8A9-A8D7-5236823E4B0D}"/>
              </a:ext>
            </a:extLst>
          </p:cNvPr>
          <p:cNvGrpSpPr/>
          <p:nvPr/>
        </p:nvGrpSpPr>
        <p:grpSpPr>
          <a:xfrm>
            <a:off x="449606" y="1049399"/>
            <a:ext cx="1806424" cy="595454"/>
            <a:chOff x="9331587" y="5162987"/>
            <a:chExt cx="1806424" cy="595454"/>
          </a:xfrm>
        </p:grpSpPr>
        <p:sp>
          <p:nvSpPr>
            <p:cNvPr id="38" name="Arrow: Up 37">
              <a:extLst>
                <a:ext uri="{FF2B5EF4-FFF2-40B4-BE49-F238E27FC236}">
                  <a16:creationId xmlns:a16="http://schemas.microsoft.com/office/drawing/2014/main" id="{9EA7EEF6-2F80-7024-CF49-2A37C4880021}"/>
                </a:ext>
              </a:extLst>
            </p:cNvPr>
            <p:cNvSpPr/>
            <p:nvPr/>
          </p:nvSpPr>
          <p:spPr>
            <a:xfrm rot="5400000">
              <a:off x="9588453" y="5280917"/>
              <a:ext cx="133540" cy="647272"/>
            </a:xfrm>
            <a:prstGeom prst="up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9" name="Straight Arrow Connector 38">
              <a:extLst>
                <a:ext uri="{FF2B5EF4-FFF2-40B4-BE49-F238E27FC236}">
                  <a16:creationId xmlns:a16="http://schemas.microsoft.com/office/drawing/2014/main" id="{C9DA74BA-C8CC-BF07-92FE-9ABD696A1A96}"/>
                </a:ext>
              </a:extLst>
            </p:cNvPr>
            <p:cNvCxnSpPr>
              <a:cxnSpLocks/>
            </p:cNvCxnSpPr>
            <p:nvPr/>
          </p:nvCxnSpPr>
          <p:spPr bwMode="auto">
            <a:xfrm>
              <a:off x="9331587" y="5316876"/>
              <a:ext cx="647272" cy="0"/>
            </a:xfrm>
            <a:prstGeom prst="straightConnector1">
              <a:avLst/>
            </a:prstGeom>
            <a:noFill/>
            <a:ln w="38100">
              <a:solidFill>
                <a:srgbClr val="FF0000"/>
              </a:solidFill>
              <a:prstDash val="sysDash"/>
              <a:round/>
              <a:headEnd/>
              <a:tailEnd type="triangle"/>
            </a:ln>
            <a:extLst>
              <a:ext uri="{909E8E84-426E-40DD-AFC4-6F175D3DCCD1}">
                <a14:hiddenFill xmlns:a14="http://schemas.microsoft.com/office/drawing/2010/main">
                  <a:noFill/>
                </a14:hiddenFill>
              </a:ext>
            </a:extLst>
          </p:spPr>
        </p:cxnSp>
        <p:sp>
          <p:nvSpPr>
            <p:cNvPr id="40" name="TextBox 39">
              <a:extLst>
                <a:ext uri="{FF2B5EF4-FFF2-40B4-BE49-F238E27FC236}">
                  <a16:creationId xmlns:a16="http://schemas.microsoft.com/office/drawing/2014/main" id="{CA42D65A-9D49-03A8-3876-66CC0DDC562C}"/>
                </a:ext>
              </a:extLst>
            </p:cNvPr>
            <p:cNvSpPr txBox="1"/>
            <p:nvPr/>
          </p:nvSpPr>
          <p:spPr>
            <a:xfrm>
              <a:off x="9982374" y="5162987"/>
              <a:ext cx="1155637" cy="307777"/>
            </a:xfrm>
            <a:prstGeom prst="rect">
              <a:avLst/>
            </a:prstGeom>
            <a:noFill/>
          </p:spPr>
          <p:txBody>
            <a:bodyPr wrap="none" rtlCol="0">
              <a:spAutoFit/>
            </a:bodyPr>
            <a:lstStyle/>
            <a:p>
              <a:r>
                <a:rPr lang="en-US" sz="1400"/>
                <a:t>Control Path</a:t>
              </a:r>
            </a:p>
          </p:txBody>
        </p:sp>
        <p:sp>
          <p:nvSpPr>
            <p:cNvPr id="41" name="TextBox 40">
              <a:extLst>
                <a:ext uri="{FF2B5EF4-FFF2-40B4-BE49-F238E27FC236}">
                  <a16:creationId xmlns:a16="http://schemas.microsoft.com/office/drawing/2014/main" id="{A259A929-08BE-C6B2-1A52-F56808AC6196}"/>
                </a:ext>
              </a:extLst>
            </p:cNvPr>
            <p:cNvSpPr txBox="1"/>
            <p:nvPr/>
          </p:nvSpPr>
          <p:spPr>
            <a:xfrm>
              <a:off x="9978859" y="5450664"/>
              <a:ext cx="942374" cy="307777"/>
            </a:xfrm>
            <a:prstGeom prst="rect">
              <a:avLst/>
            </a:prstGeom>
            <a:noFill/>
          </p:spPr>
          <p:txBody>
            <a:bodyPr wrap="none" rtlCol="0">
              <a:spAutoFit/>
            </a:bodyPr>
            <a:lstStyle/>
            <a:p>
              <a:r>
                <a:rPr lang="en-US" sz="1400"/>
                <a:t>Data Path</a:t>
              </a:r>
            </a:p>
          </p:txBody>
        </p:sp>
      </p:grpSp>
      <p:sp>
        <p:nvSpPr>
          <p:cNvPr id="42" name="Rectangle: Single Corner Snipped 41">
            <a:extLst>
              <a:ext uri="{FF2B5EF4-FFF2-40B4-BE49-F238E27FC236}">
                <a16:creationId xmlns:a16="http://schemas.microsoft.com/office/drawing/2014/main" id="{7B3A10E4-9404-63CB-4A45-9A42BD5FCF6B}"/>
              </a:ext>
            </a:extLst>
          </p:cNvPr>
          <p:cNvSpPr/>
          <p:nvPr/>
        </p:nvSpPr>
        <p:spPr>
          <a:xfrm>
            <a:off x="6729213" y="1590883"/>
            <a:ext cx="2327240" cy="2926080"/>
          </a:xfrm>
          <a:prstGeom prst="snip1Rect">
            <a:avLst/>
          </a:prstGeom>
        </p:spPr>
        <p:style>
          <a:lnRef idx="2">
            <a:schemeClr val="dk1"/>
          </a:lnRef>
          <a:fillRef idx="1">
            <a:schemeClr val="lt1"/>
          </a:fillRef>
          <a:effectRef idx="0">
            <a:schemeClr val="dk1"/>
          </a:effectRef>
          <a:fontRef idx="minor">
            <a:schemeClr val="dk1"/>
          </a:fontRef>
        </p:style>
        <p:txBody>
          <a:bodyPr lIns="91440" rIns="0" rtlCol="0" anchor="t" anchorCtr="0"/>
          <a:lstStyle/>
          <a:p>
            <a:pPr algn="ctr"/>
            <a:r>
              <a:rPr lang="en-US" b="1"/>
              <a:t>Host</a:t>
            </a:r>
          </a:p>
        </p:txBody>
      </p:sp>
      <p:sp>
        <p:nvSpPr>
          <p:cNvPr id="43" name="Rectangle 42">
            <a:extLst>
              <a:ext uri="{FF2B5EF4-FFF2-40B4-BE49-F238E27FC236}">
                <a16:creationId xmlns:a16="http://schemas.microsoft.com/office/drawing/2014/main" id="{2F8607FC-678C-3A82-5002-23DA6A5EE211}"/>
              </a:ext>
            </a:extLst>
          </p:cNvPr>
          <p:cNvSpPr/>
          <p:nvPr/>
        </p:nvSpPr>
        <p:spPr>
          <a:xfrm>
            <a:off x="6729213" y="2893738"/>
            <a:ext cx="2327240" cy="25954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int </a:t>
            </a:r>
            <a:r>
              <a:rPr lang="en-US" sz="1400" err="1"/>
              <a:t>fd</a:t>
            </a:r>
            <a:r>
              <a:rPr lang="en-US" sz="1400"/>
              <a:t> = </a:t>
            </a:r>
            <a:r>
              <a:rPr lang="en-US" sz="1400" b="1"/>
              <a:t>open</a:t>
            </a:r>
            <a:r>
              <a:rPr lang="en-US" sz="1400"/>
              <a:t>(“</a:t>
            </a:r>
            <a:r>
              <a:rPr lang="en-US" sz="1400" err="1"/>
              <a:t>fname</a:t>
            </a:r>
            <a:r>
              <a:rPr lang="en-US" sz="1400"/>
              <a:t>”, …);</a:t>
            </a:r>
          </a:p>
        </p:txBody>
      </p:sp>
      <p:sp>
        <p:nvSpPr>
          <p:cNvPr id="44" name="Rectangle: Single Corner Snipped 43">
            <a:extLst>
              <a:ext uri="{FF2B5EF4-FFF2-40B4-BE49-F238E27FC236}">
                <a16:creationId xmlns:a16="http://schemas.microsoft.com/office/drawing/2014/main" id="{B46E79AC-D45E-B969-75CB-4F781DBB4A8F}"/>
              </a:ext>
            </a:extLst>
          </p:cNvPr>
          <p:cNvSpPr/>
          <p:nvPr/>
        </p:nvSpPr>
        <p:spPr>
          <a:xfrm>
            <a:off x="9294304" y="1590883"/>
            <a:ext cx="2286000" cy="2926080"/>
          </a:xfrm>
          <a:prstGeom prst="snip1Rect">
            <a:avLst/>
          </a:prstGeom>
        </p:spPr>
        <p:style>
          <a:lnRef idx="2">
            <a:schemeClr val="dk1"/>
          </a:lnRef>
          <a:fillRef idx="1">
            <a:schemeClr val="lt1"/>
          </a:fillRef>
          <a:effectRef idx="0">
            <a:schemeClr val="dk1"/>
          </a:effectRef>
          <a:fontRef idx="minor">
            <a:schemeClr val="dk1"/>
          </a:fontRef>
        </p:style>
        <p:txBody>
          <a:bodyPr lIns="91440" rIns="0" rtlCol="0" anchor="t" anchorCtr="0"/>
          <a:lstStyle/>
          <a:p>
            <a:pPr algn="ctr"/>
            <a:r>
              <a:rPr lang="en-US" b="1"/>
              <a:t>HLS</a:t>
            </a:r>
          </a:p>
        </p:txBody>
      </p:sp>
      <p:sp>
        <p:nvSpPr>
          <p:cNvPr id="45" name="Rectangle 44">
            <a:extLst>
              <a:ext uri="{FF2B5EF4-FFF2-40B4-BE49-F238E27FC236}">
                <a16:creationId xmlns:a16="http://schemas.microsoft.com/office/drawing/2014/main" id="{D45E7B21-C1DB-9287-BDCC-F601B6DDC267}"/>
              </a:ext>
            </a:extLst>
          </p:cNvPr>
          <p:cNvSpPr/>
          <p:nvPr/>
        </p:nvSpPr>
        <p:spPr>
          <a:xfrm>
            <a:off x="9294304" y="3626552"/>
            <a:ext cx="2286000" cy="603212"/>
          </a:xfrm>
          <a:prstGeom prst="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Algorithm</a:t>
            </a:r>
          </a:p>
        </p:txBody>
      </p:sp>
      <p:sp>
        <p:nvSpPr>
          <p:cNvPr id="46" name="Rectangle 45">
            <a:extLst>
              <a:ext uri="{FF2B5EF4-FFF2-40B4-BE49-F238E27FC236}">
                <a16:creationId xmlns:a16="http://schemas.microsoft.com/office/drawing/2014/main" id="{9C51216A-CEA5-14BF-413F-906E2EF81D8E}"/>
              </a:ext>
            </a:extLst>
          </p:cNvPr>
          <p:cNvSpPr/>
          <p:nvPr/>
        </p:nvSpPr>
        <p:spPr>
          <a:xfrm>
            <a:off x="6729213" y="3153285"/>
            <a:ext cx="2327240" cy="25954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int bytes = </a:t>
            </a:r>
            <a:r>
              <a:rPr lang="en-US" sz="1400" b="1" err="1"/>
              <a:t>pread</a:t>
            </a:r>
            <a:r>
              <a:rPr lang="en-US" sz="1400"/>
              <a:t>(</a:t>
            </a:r>
            <a:r>
              <a:rPr lang="en-US" sz="1400" err="1"/>
              <a:t>fd</a:t>
            </a:r>
            <a:r>
              <a:rPr lang="en-US" sz="1400"/>
              <a:t>, …);</a:t>
            </a:r>
          </a:p>
        </p:txBody>
      </p:sp>
      <p:sp>
        <p:nvSpPr>
          <p:cNvPr id="47" name="Rectangle 46">
            <a:extLst>
              <a:ext uri="{FF2B5EF4-FFF2-40B4-BE49-F238E27FC236}">
                <a16:creationId xmlns:a16="http://schemas.microsoft.com/office/drawing/2014/main" id="{550AF72A-EE6C-DEE8-F349-6B7C8298DAA7}"/>
              </a:ext>
            </a:extLst>
          </p:cNvPr>
          <p:cNvSpPr/>
          <p:nvPr/>
        </p:nvSpPr>
        <p:spPr>
          <a:xfrm>
            <a:off x="6727860" y="3412831"/>
            <a:ext cx="2327240" cy="220071"/>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HLS resume</a:t>
            </a:r>
          </a:p>
        </p:txBody>
      </p:sp>
      <p:sp>
        <p:nvSpPr>
          <p:cNvPr id="49" name="Rectangle 48">
            <a:extLst>
              <a:ext uri="{FF2B5EF4-FFF2-40B4-BE49-F238E27FC236}">
                <a16:creationId xmlns:a16="http://schemas.microsoft.com/office/drawing/2014/main" id="{EA07DDC8-70BB-1B53-5172-6EEC02C7F659}"/>
              </a:ext>
            </a:extLst>
          </p:cNvPr>
          <p:cNvSpPr/>
          <p:nvPr/>
        </p:nvSpPr>
        <p:spPr>
          <a:xfrm>
            <a:off x="9294304" y="2649670"/>
            <a:ext cx="2286000" cy="244068"/>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Suspend</a:t>
            </a:r>
          </a:p>
        </p:txBody>
      </p:sp>
      <p:sp>
        <p:nvSpPr>
          <p:cNvPr id="50" name="Oval 49">
            <a:extLst>
              <a:ext uri="{FF2B5EF4-FFF2-40B4-BE49-F238E27FC236}">
                <a16:creationId xmlns:a16="http://schemas.microsoft.com/office/drawing/2014/main" id="{D47118F3-19DF-BB27-98A7-12D01C075A59}"/>
              </a:ext>
            </a:extLst>
          </p:cNvPr>
          <p:cNvSpPr/>
          <p:nvPr/>
        </p:nvSpPr>
        <p:spPr>
          <a:xfrm>
            <a:off x="9378437" y="2643661"/>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51" name="Oval 50">
            <a:extLst>
              <a:ext uri="{FF2B5EF4-FFF2-40B4-BE49-F238E27FC236}">
                <a16:creationId xmlns:a16="http://schemas.microsoft.com/office/drawing/2014/main" id="{0B23F42F-5944-8FC9-31BB-FA30B7C89FE6}"/>
              </a:ext>
            </a:extLst>
          </p:cNvPr>
          <p:cNvSpPr/>
          <p:nvPr/>
        </p:nvSpPr>
        <p:spPr>
          <a:xfrm>
            <a:off x="6596503" y="2957327"/>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sp>
        <p:nvSpPr>
          <p:cNvPr id="52" name="Oval 51">
            <a:extLst>
              <a:ext uri="{FF2B5EF4-FFF2-40B4-BE49-F238E27FC236}">
                <a16:creationId xmlns:a16="http://schemas.microsoft.com/office/drawing/2014/main" id="{80DCB17B-BB45-E539-1344-C0C71C931F4C}"/>
              </a:ext>
            </a:extLst>
          </p:cNvPr>
          <p:cNvSpPr/>
          <p:nvPr/>
        </p:nvSpPr>
        <p:spPr>
          <a:xfrm>
            <a:off x="6729213" y="3115311"/>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sp>
        <p:nvSpPr>
          <p:cNvPr id="53" name="Oval 52">
            <a:extLst>
              <a:ext uri="{FF2B5EF4-FFF2-40B4-BE49-F238E27FC236}">
                <a16:creationId xmlns:a16="http://schemas.microsoft.com/office/drawing/2014/main" id="{D04D0551-C048-5581-C803-9474716622F6}"/>
              </a:ext>
            </a:extLst>
          </p:cNvPr>
          <p:cNvSpPr/>
          <p:nvPr/>
        </p:nvSpPr>
        <p:spPr>
          <a:xfrm>
            <a:off x="6848881" y="3389742"/>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sp>
        <p:nvSpPr>
          <p:cNvPr id="54" name="Rectangle 53">
            <a:extLst>
              <a:ext uri="{FF2B5EF4-FFF2-40B4-BE49-F238E27FC236}">
                <a16:creationId xmlns:a16="http://schemas.microsoft.com/office/drawing/2014/main" id="{03F01DF7-F634-5BEC-35B3-3F380863D41F}"/>
              </a:ext>
            </a:extLst>
          </p:cNvPr>
          <p:cNvSpPr/>
          <p:nvPr/>
        </p:nvSpPr>
        <p:spPr>
          <a:xfrm>
            <a:off x="3969330" y="5767369"/>
            <a:ext cx="4253339" cy="812549"/>
          </a:xfrm>
          <a:prstGeom prst="rect">
            <a:avLst/>
          </a:prstGeom>
          <a:solidFill>
            <a:schemeClr val="accent4">
              <a:lumMod val="20000"/>
              <a:lumOff val="80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70C0"/>
                </a:solidFill>
              </a:rPr>
              <a:t>Simple software interface</a:t>
            </a:r>
          </a:p>
          <a:p>
            <a:pPr algn="ctr"/>
            <a:r>
              <a:rPr lang="en-US" b="1">
                <a:solidFill>
                  <a:srgbClr val="0070C0"/>
                </a:solidFill>
              </a:rPr>
              <a:t>Host-dependent file logic</a:t>
            </a:r>
          </a:p>
        </p:txBody>
      </p:sp>
      <p:cxnSp>
        <p:nvCxnSpPr>
          <p:cNvPr id="61" name="Connector: Elbow 60">
            <a:extLst>
              <a:ext uri="{FF2B5EF4-FFF2-40B4-BE49-F238E27FC236}">
                <a16:creationId xmlns:a16="http://schemas.microsoft.com/office/drawing/2014/main" id="{0383E84E-13F0-9740-69B4-899333FFADEB}"/>
              </a:ext>
            </a:extLst>
          </p:cNvPr>
          <p:cNvCxnSpPr>
            <a:cxnSpLocks/>
            <a:stCxn id="9" idx="2"/>
            <a:endCxn id="17" idx="3"/>
          </p:cNvCxnSpPr>
          <p:nvPr/>
        </p:nvCxnSpPr>
        <p:spPr>
          <a:xfrm rot="5400000">
            <a:off x="3129086" y="3599090"/>
            <a:ext cx="451158" cy="2594351"/>
          </a:xfrm>
          <a:prstGeom prst="bentConnector2">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44775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fade">
                                      <p:cBhvr>
                                        <p:cTn id="14" dur="500"/>
                                        <p:tgtEl>
                                          <p:spTgt spid="5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fade">
                                      <p:cBhvr>
                                        <p:cTn id="20" dur="500"/>
                                        <p:tgtEl>
                                          <p:spTgt spid="5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500"/>
                                        <p:tgtEl>
                                          <p:spTgt spid="4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fade">
                                      <p:cBhvr>
                                        <p:cTn id="3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animBg="1"/>
      <p:bldP spid="46" grpId="0" animBg="1"/>
      <p:bldP spid="47" grpId="0" animBg="1"/>
      <p:bldP spid="49" grpId="0" animBg="1"/>
      <p:bldP spid="50" grpId="0" animBg="1"/>
      <p:bldP spid="51" grpId="0" animBg="1"/>
      <p:bldP spid="52" grpId="0" animBg="1"/>
      <p:bldP spid="53" grpId="0" animBg="1"/>
      <p:bldP spid="5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484BA-D454-B394-A16D-FE287C0BFF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AE1C6D-72D7-3430-F017-62A331BAE32D}"/>
              </a:ext>
            </a:extLst>
          </p:cNvPr>
          <p:cNvSpPr>
            <a:spLocks noGrp="1"/>
          </p:cNvSpPr>
          <p:nvPr>
            <p:ph type="title"/>
          </p:nvPr>
        </p:nvSpPr>
        <p:spPr/>
        <p:txBody>
          <a:bodyPr/>
          <a:lstStyle/>
          <a:p>
            <a:r>
              <a:rPr lang="en-US"/>
              <a:t>Current Strategies: DONGLE</a:t>
            </a:r>
          </a:p>
        </p:txBody>
      </p:sp>
      <p:sp>
        <p:nvSpPr>
          <p:cNvPr id="4" name="Slide Number Placeholder 3">
            <a:extLst>
              <a:ext uri="{FF2B5EF4-FFF2-40B4-BE49-F238E27FC236}">
                <a16:creationId xmlns:a16="http://schemas.microsoft.com/office/drawing/2014/main" id="{272B32D5-D8AF-ED73-D07A-ED7587AC628A}"/>
              </a:ext>
            </a:extLst>
          </p:cNvPr>
          <p:cNvSpPr>
            <a:spLocks noGrp="1"/>
          </p:cNvSpPr>
          <p:nvPr>
            <p:ph type="sldNum" sz="quarter" idx="12"/>
          </p:nvPr>
        </p:nvSpPr>
        <p:spPr/>
        <p:txBody>
          <a:bodyPr/>
          <a:lstStyle/>
          <a:p>
            <a:fld id="{31C50FC6-D399-4DE2-B556-887BEDCDB353}" type="slidenum">
              <a:rPr lang="en-US" smtClean="0"/>
              <a:t>13</a:t>
            </a:fld>
            <a:endParaRPr lang="en-US"/>
          </a:p>
        </p:txBody>
      </p:sp>
      <p:sp>
        <p:nvSpPr>
          <p:cNvPr id="8" name="Rectangle: Rounded Corners 7">
            <a:extLst>
              <a:ext uri="{FF2B5EF4-FFF2-40B4-BE49-F238E27FC236}">
                <a16:creationId xmlns:a16="http://schemas.microsoft.com/office/drawing/2014/main" id="{7B240786-5355-BAA8-8599-D2559C3532BD}"/>
              </a:ext>
            </a:extLst>
          </p:cNvPr>
          <p:cNvSpPr/>
          <p:nvPr/>
        </p:nvSpPr>
        <p:spPr>
          <a:xfrm>
            <a:off x="2469446" y="2369981"/>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9" name="Rectangle: Rounded Corners 8">
            <a:extLst>
              <a:ext uri="{FF2B5EF4-FFF2-40B4-BE49-F238E27FC236}">
                <a16:creationId xmlns:a16="http://schemas.microsoft.com/office/drawing/2014/main" id="{874EC8B4-7975-F685-6AE1-72E82656F9BF}"/>
              </a:ext>
            </a:extLst>
          </p:cNvPr>
          <p:cNvSpPr/>
          <p:nvPr/>
        </p:nvSpPr>
        <p:spPr>
          <a:xfrm>
            <a:off x="4098340" y="4087673"/>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0" name="Rectangle: Rounded Corners 9">
            <a:extLst>
              <a:ext uri="{FF2B5EF4-FFF2-40B4-BE49-F238E27FC236}">
                <a16:creationId xmlns:a16="http://schemas.microsoft.com/office/drawing/2014/main" id="{0C44FCBB-FF86-635C-60BB-F05BECAEA494}"/>
              </a:ext>
            </a:extLst>
          </p:cNvPr>
          <p:cNvSpPr/>
          <p:nvPr/>
        </p:nvSpPr>
        <p:spPr>
          <a:xfrm>
            <a:off x="841208" y="4083339"/>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FPGA</a:t>
            </a:r>
          </a:p>
        </p:txBody>
      </p:sp>
      <p:cxnSp>
        <p:nvCxnSpPr>
          <p:cNvPr id="11" name="Straight Arrow Connector 10">
            <a:extLst>
              <a:ext uri="{FF2B5EF4-FFF2-40B4-BE49-F238E27FC236}">
                <a16:creationId xmlns:a16="http://schemas.microsoft.com/office/drawing/2014/main" id="{008D3CBC-E234-746A-5EA6-E616E88E85BA}"/>
              </a:ext>
            </a:extLst>
          </p:cNvPr>
          <p:cNvCxnSpPr>
            <a:cxnSpLocks/>
            <a:stCxn id="8" idx="2"/>
            <a:endCxn id="12" idx="0"/>
          </p:cNvCxnSpPr>
          <p:nvPr/>
        </p:nvCxnSpPr>
        <p:spPr>
          <a:xfrm>
            <a:off x="3132228" y="2801121"/>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Diamond 11">
            <a:extLst>
              <a:ext uri="{FF2B5EF4-FFF2-40B4-BE49-F238E27FC236}">
                <a16:creationId xmlns:a16="http://schemas.microsoft.com/office/drawing/2014/main" id="{2E63DF4A-A4C5-0654-2E6D-89A077164500}"/>
              </a:ext>
            </a:extLst>
          </p:cNvPr>
          <p:cNvSpPr/>
          <p:nvPr/>
        </p:nvSpPr>
        <p:spPr>
          <a:xfrm>
            <a:off x="2256869" y="3153607"/>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13" name="Connector: Elbow 12">
            <a:extLst>
              <a:ext uri="{FF2B5EF4-FFF2-40B4-BE49-F238E27FC236}">
                <a16:creationId xmlns:a16="http://schemas.microsoft.com/office/drawing/2014/main" id="{95EF3637-554D-77B9-01CE-A80166C47C8E}"/>
              </a:ext>
            </a:extLst>
          </p:cNvPr>
          <p:cNvCxnSpPr>
            <a:stCxn id="10" idx="0"/>
            <a:endCxn id="12" idx="1"/>
          </p:cNvCxnSpPr>
          <p:nvPr/>
        </p:nvCxnSpPr>
        <p:spPr>
          <a:xfrm rot="5400000" flipH="1" flipV="1">
            <a:off x="1613768" y="3440239"/>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78972E3E-4C50-3BE6-5CAE-16033FD42922}"/>
              </a:ext>
            </a:extLst>
          </p:cNvPr>
          <p:cNvCxnSpPr>
            <a:stCxn id="12" idx="3"/>
            <a:endCxn id="9" idx="0"/>
          </p:cNvCxnSpPr>
          <p:nvPr/>
        </p:nvCxnSpPr>
        <p:spPr>
          <a:xfrm>
            <a:off x="4007587" y="3550016"/>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5E572B70-DF84-CE78-6165-9521713A33B6}"/>
              </a:ext>
            </a:extLst>
          </p:cNvPr>
          <p:cNvSpPr/>
          <p:nvPr/>
        </p:nvSpPr>
        <p:spPr>
          <a:xfrm>
            <a:off x="2469445" y="1681163"/>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16" name="Straight Connector 15">
            <a:extLst>
              <a:ext uri="{FF2B5EF4-FFF2-40B4-BE49-F238E27FC236}">
                <a16:creationId xmlns:a16="http://schemas.microsoft.com/office/drawing/2014/main" id="{1FBB1B07-479A-4393-8344-53E28C95F690}"/>
              </a:ext>
            </a:extLst>
          </p:cNvPr>
          <p:cNvCxnSpPr>
            <a:stCxn id="15" idx="2"/>
            <a:endCxn id="8" idx="0"/>
          </p:cNvCxnSpPr>
          <p:nvPr/>
        </p:nvCxnSpPr>
        <p:spPr>
          <a:xfrm>
            <a:off x="3132227" y="2112303"/>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D59B2194-7722-11C3-B64B-90F035DFA113}"/>
              </a:ext>
            </a:extLst>
          </p:cNvPr>
          <p:cNvSpPr/>
          <p:nvPr/>
        </p:nvSpPr>
        <p:spPr>
          <a:xfrm>
            <a:off x="841208" y="4750068"/>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FPGA DRAM</a:t>
            </a:r>
          </a:p>
        </p:txBody>
      </p:sp>
      <p:cxnSp>
        <p:nvCxnSpPr>
          <p:cNvPr id="18" name="Straight Connector 17">
            <a:extLst>
              <a:ext uri="{FF2B5EF4-FFF2-40B4-BE49-F238E27FC236}">
                <a16:creationId xmlns:a16="http://schemas.microsoft.com/office/drawing/2014/main" id="{7223C5FB-D49C-3EF9-08F0-C4E7CA7A87C7}"/>
              </a:ext>
            </a:extLst>
          </p:cNvPr>
          <p:cNvCxnSpPr>
            <a:stCxn id="10" idx="2"/>
            <a:endCxn id="17" idx="0"/>
          </p:cNvCxnSpPr>
          <p:nvPr/>
        </p:nvCxnSpPr>
        <p:spPr>
          <a:xfrm>
            <a:off x="1503990" y="4514480"/>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E98159C-4DE6-38D5-F66D-7FD499B96BA4}"/>
              </a:ext>
            </a:extLst>
          </p:cNvPr>
          <p:cNvCxnSpPr>
            <a:cxnSpLocks/>
          </p:cNvCxnSpPr>
          <p:nvPr/>
        </p:nvCxnSpPr>
        <p:spPr>
          <a:xfrm>
            <a:off x="6096000" y="1325563"/>
            <a:ext cx="0" cy="5232683"/>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467F060-C659-B824-10C3-F8C076301B31}"/>
              </a:ext>
            </a:extLst>
          </p:cNvPr>
          <p:cNvGrpSpPr/>
          <p:nvPr/>
        </p:nvGrpSpPr>
        <p:grpSpPr>
          <a:xfrm>
            <a:off x="449606" y="1049399"/>
            <a:ext cx="1806424" cy="595454"/>
            <a:chOff x="9331587" y="5162987"/>
            <a:chExt cx="1806424" cy="595454"/>
          </a:xfrm>
        </p:grpSpPr>
        <p:sp>
          <p:nvSpPr>
            <p:cNvPr id="7" name="Arrow: Up 6">
              <a:extLst>
                <a:ext uri="{FF2B5EF4-FFF2-40B4-BE49-F238E27FC236}">
                  <a16:creationId xmlns:a16="http://schemas.microsoft.com/office/drawing/2014/main" id="{F4318897-3CEE-8B87-0AC0-19577A1DB7B4}"/>
                </a:ext>
              </a:extLst>
            </p:cNvPr>
            <p:cNvSpPr/>
            <p:nvPr/>
          </p:nvSpPr>
          <p:spPr>
            <a:xfrm rot="5400000">
              <a:off x="9588453" y="5280917"/>
              <a:ext cx="133540" cy="647272"/>
            </a:xfrm>
            <a:prstGeom prst="up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8" name="Straight Arrow Connector 27">
              <a:extLst>
                <a:ext uri="{FF2B5EF4-FFF2-40B4-BE49-F238E27FC236}">
                  <a16:creationId xmlns:a16="http://schemas.microsoft.com/office/drawing/2014/main" id="{9E968CF8-0A0B-0AFB-6C4A-16AF586FC2F5}"/>
                </a:ext>
              </a:extLst>
            </p:cNvPr>
            <p:cNvCxnSpPr>
              <a:cxnSpLocks/>
            </p:cNvCxnSpPr>
            <p:nvPr/>
          </p:nvCxnSpPr>
          <p:spPr bwMode="auto">
            <a:xfrm>
              <a:off x="9331587" y="5316876"/>
              <a:ext cx="647272" cy="0"/>
            </a:xfrm>
            <a:prstGeom prst="straightConnector1">
              <a:avLst/>
            </a:prstGeom>
            <a:noFill/>
            <a:ln w="38100">
              <a:solidFill>
                <a:srgbClr val="FF0000"/>
              </a:solidFill>
              <a:prstDash val="sysDash"/>
              <a:round/>
              <a:headEnd/>
              <a:tailEnd type="triangle"/>
            </a:ln>
            <a:extLst>
              <a:ext uri="{909E8E84-426E-40DD-AFC4-6F175D3DCCD1}">
                <a14:hiddenFill xmlns:a14="http://schemas.microsoft.com/office/drawing/2010/main">
                  <a:noFill/>
                </a14:hiddenFill>
              </a:ext>
            </a:extLst>
          </p:spPr>
        </p:cxnSp>
        <p:sp>
          <p:nvSpPr>
            <p:cNvPr id="35" name="TextBox 34">
              <a:extLst>
                <a:ext uri="{FF2B5EF4-FFF2-40B4-BE49-F238E27FC236}">
                  <a16:creationId xmlns:a16="http://schemas.microsoft.com/office/drawing/2014/main" id="{D11C3BDF-DD5D-CDBB-E780-0AB8599476E2}"/>
                </a:ext>
              </a:extLst>
            </p:cNvPr>
            <p:cNvSpPr txBox="1"/>
            <p:nvPr/>
          </p:nvSpPr>
          <p:spPr>
            <a:xfrm>
              <a:off x="9982374" y="5162987"/>
              <a:ext cx="1155637" cy="307777"/>
            </a:xfrm>
            <a:prstGeom prst="rect">
              <a:avLst/>
            </a:prstGeom>
            <a:noFill/>
          </p:spPr>
          <p:txBody>
            <a:bodyPr wrap="none" rtlCol="0">
              <a:spAutoFit/>
            </a:bodyPr>
            <a:lstStyle/>
            <a:p>
              <a:r>
                <a:rPr lang="en-US" sz="1400"/>
                <a:t>Control Path</a:t>
              </a:r>
            </a:p>
          </p:txBody>
        </p:sp>
        <p:sp>
          <p:nvSpPr>
            <p:cNvPr id="36" name="TextBox 35">
              <a:extLst>
                <a:ext uri="{FF2B5EF4-FFF2-40B4-BE49-F238E27FC236}">
                  <a16:creationId xmlns:a16="http://schemas.microsoft.com/office/drawing/2014/main" id="{E4D1B9EE-596A-203C-3081-360D9AA85CA4}"/>
                </a:ext>
              </a:extLst>
            </p:cNvPr>
            <p:cNvSpPr txBox="1"/>
            <p:nvPr/>
          </p:nvSpPr>
          <p:spPr>
            <a:xfrm>
              <a:off x="9978859" y="5450664"/>
              <a:ext cx="942374" cy="307777"/>
            </a:xfrm>
            <a:prstGeom prst="rect">
              <a:avLst/>
            </a:prstGeom>
            <a:noFill/>
          </p:spPr>
          <p:txBody>
            <a:bodyPr wrap="none" rtlCol="0">
              <a:spAutoFit/>
            </a:bodyPr>
            <a:lstStyle/>
            <a:p>
              <a:r>
                <a:rPr lang="en-US" sz="1400"/>
                <a:t>Data Path</a:t>
              </a:r>
            </a:p>
          </p:txBody>
        </p:sp>
      </p:grpSp>
      <p:sp>
        <p:nvSpPr>
          <p:cNvPr id="37" name="TextBox 36">
            <a:extLst>
              <a:ext uri="{FF2B5EF4-FFF2-40B4-BE49-F238E27FC236}">
                <a16:creationId xmlns:a16="http://schemas.microsoft.com/office/drawing/2014/main" id="{E0AF435C-4AF1-9F75-910E-38E8925AB7FA}"/>
              </a:ext>
            </a:extLst>
          </p:cNvPr>
          <p:cNvSpPr txBox="1"/>
          <p:nvPr/>
        </p:nvSpPr>
        <p:spPr>
          <a:xfrm>
            <a:off x="0" y="6550223"/>
            <a:ext cx="5136342" cy="307777"/>
          </a:xfrm>
          <a:prstGeom prst="rect">
            <a:avLst/>
          </a:prstGeom>
          <a:noFill/>
        </p:spPr>
        <p:txBody>
          <a:bodyPr wrap="none" rtlCol="0">
            <a:spAutoFit/>
          </a:bodyPr>
          <a:lstStyle/>
          <a:p>
            <a:r>
              <a:rPr lang="en-US" sz="1400" i="1">
                <a:solidFill>
                  <a:schemeClr val="bg2">
                    <a:lumMod val="50000"/>
                  </a:schemeClr>
                </a:solidFill>
              </a:rPr>
              <a:t>DONGLE: Direct FPGA-Orchestrated </a:t>
            </a:r>
            <a:r>
              <a:rPr lang="en-US" sz="1400" i="1" err="1">
                <a:solidFill>
                  <a:schemeClr val="bg2">
                    <a:lumMod val="50000"/>
                  </a:schemeClr>
                </a:solidFill>
              </a:rPr>
              <a:t>NVMe</a:t>
            </a:r>
            <a:r>
              <a:rPr lang="en-US" sz="1400" i="1">
                <a:solidFill>
                  <a:schemeClr val="bg2">
                    <a:lumMod val="50000"/>
                  </a:schemeClr>
                </a:solidFill>
              </a:rPr>
              <a:t> Storage for HLS (FPGA ’23)</a:t>
            </a:r>
          </a:p>
        </p:txBody>
      </p:sp>
      <p:sp>
        <p:nvSpPr>
          <p:cNvPr id="38" name="Rectangle 37">
            <a:extLst>
              <a:ext uri="{FF2B5EF4-FFF2-40B4-BE49-F238E27FC236}">
                <a16:creationId xmlns:a16="http://schemas.microsoft.com/office/drawing/2014/main" id="{53034D1F-8755-0951-C0D1-A0F63BDDB00F}"/>
              </a:ext>
            </a:extLst>
          </p:cNvPr>
          <p:cNvSpPr/>
          <p:nvPr/>
        </p:nvSpPr>
        <p:spPr>
          <a:xfrm>
            <a:off x="3930696" y="5767369"/>
            <a:ext cx="4343981" cy="812549"/>
          </a:xfrm>
          <a:prstGeom prst="rect">
            <a:avLst/>
          </a:prstGeom>
          <a:solidFill>
            <a:schemeClr val="accent4">
              <a:lumMod val="20000"/>
              <a:lumOff val="80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70C0"/>
                </a:solidFill>
              </a:rPr>
              <a:t>FPGA-initiated storage control</a:t>
            </a:r>
          </a:p>
          <a:p>
            <a:pPr algn="ctr"/>
            <a:r>
              <a:rPr lang="en-US" b="1">
                <a:solidFill>
                  <a:srgbClr val="0070C0"/>
                </a:solidFill>
              </a:rPr>
              <a:t>Cumbersome raw block-level addressing</a:t>
            </a:r>
          </a:p>
        </p:txBody>
      </p:sp>
      <p:sp>
        <p:nvSpPr>
          <p:cNvPr id="39" name="Rectangle: Single Corner Snipped 38">
            <a:extLst>
              <a:ext uri="{FF2B5EF4-FFF2-40B4-BE49-F238E27FC236}">
                <a16:creationId xmlns:a16="http://schemas.microsoft.com/office/drawing/2014/main" id="{C2D591EF-9568-64B3-AE73-73486CC06D4A}"/>
              </a:ext>
            </a:extLst>
          </p:cNvPr>
          <p:cNvSpPr/>
          <p:nvPr/>
        </p:nvSpPr>
        <p:spPr>
          <a:xfrm>
            <a:off x="8054162" y="1586833"/>
            <a:ext cx="2286000" cy="2926080"/>
          </a:xfrm>
          <a:prstGeom prst="snip1Rect">
            <a:avLst/>
          </a:prstGeom>
        </p:spPr>
        <p:style>
          <a:lnRef idx="2">
            <a:schemeClr val="dk1"/>
          </a:lnRef>
          <a:fillRef idx="1">
            <a:schemeClr val="lt1"/>
          </a:fillRef>
          <a:effectRef idx="0">
            <a:schemeClr val="dk1"/>
          </a:effectRef>
          <a:fontRef idx="minor">
            <a:schemeClr val="dk1"/>
          </a:fontRef>
        </p:style>
        <p:txBody>
          <a:bodyPr lIns="91440" rIns="0" rtlCol="0" anchor="t" anchorCtr="0"/>
          <a:lstStyle/>
          <a:p>
            <a:pPr algn="ctr"/>
            <a:r>
              <a:rPr lang="en-US"/>
              <a:t>HLS</a:t>
            </a:r>
          </a:p>
        </p:txBody>
      </p:sp>
      <p:sp>
        <p:nvSpPr>
          <p:cNvPr id="40" name="Rectangle 39">
            <a:extLst>
              <a:ext uri="{FF2B5EF4-FFF2-40B4-BE49-F238E27FC236}">
                <a16:creationId xmlns:a16="http://schemas.microsoft.com/office/drawing/2014/main" id="{8EA16D04-0B6B-2CAE-B522-03482C606F45}"/>
              </a:ext>
            </a:extLst>
          </p:cNvPr>
          <p:cNvSpPr/>
          <p:nvPr/>
        </p:nvSpPr>
        <p:spPr>
          <a:xfrm>
            <a:off x="8054162" y="3622502"/>
            <a:ext cx="2286000" cy="603212"/>
          </a:xfrm>
          <a:prstGeom prst="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Algorithm</a:t>
            </a:r>
          </a:p>
        </p:txBody>
      </p:sp>
      <p:sp>
        <p:nvSpPr>
          <p:cNvPr id="41" name="Rectangle 40">
            <a:extLst>
              <a:ext uri="{FF2B5EF4-FFF2-40B4-BE49-F238E27FC236}">
                <a16:creationId xmlns:a16="http://schemas.microsoft.com/office/drawing/2014/main" id="{FFFDE3C5-3D7F-4C95-83E4-D68D1FC49520}"/>
              </a:ext>
            </a:extLst>
          </p:cNvPr>
          <p:cNvSpPr/>
          <p:nvPr/>
        </p:nvSpPr>
        <p:spPr>
          <a:xfrm>
            <a:off x="8054162" y="2324100"/>
            <a:ext cx="2286000" cy="1298402"/>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err="1">
                <a:solidFill>
                  <a:schemeClr val="tx1"/>
                </a:solidFill>
              </a:rPr>
              <a:t>ap_uint</a:t>
            </a:r>
            <a:r>
              <a:rPr lang="en-US" sz="1400">
                <a:solidFill>
                  <a:schemeClr val="tx1"/>
                </a:solidFill>
              </a:rPr>
              <a:t>&lt;512&gt; x =</a:t>
            </a:r>
          </a:p>
          <a:p>
            <a:pPr algn="ctr"/>
            <a:r>
              <a:rPr lang="en-US" sz="1400" err="1">
                <a:solidFill>
                  <a:schemeClr val="tx1"/>
                </a:solidFill>
              </a:rPr>
              <a:t>ssd</a:t>
            </a:r>
            <a:r>
              <a:rPr lang="en-US" sz="1400">
                <a:solidFill>
                  <a:schemeClr val="tx1"/>
                </a:solidFill>
              </a:rPr>
              <a:t>[4 * </a:t>
            </a:r>
            <a:r>
              <a:rPr lang="en-US" sz="1400" b="1">
                <a:solidFill>
                  <a:schemeClr val="tx1"/>
                </a:solidFill>
              </a:rPr>
              <a:t>OFFSET_LAYER </a:t>
            </a:r>
            <a:r>
              <a:rPr lang="en-US" sz="1400">
                <a:solidFill>
                  <a:schemeClr val="tx1"/>
                </a:solidFill>
              </a:rPr>
              <a:t>+ \</a:t>
            </a:r>
          </a:p>
          <a:p>
            <a:pPr algn="ctr"/>
            <a:r>
              <a:rPr lang="en-US" sz="1400">
                <a:solidFill>
                  <a:schemeClr val="tx1"/>
                </a:solidFill>
              </a:rPr>
              <a:t>2 * </a:t>
            </a:r>
            <a:r>
              <a:rPr lang="en-US" sz="1400" b="1">
                <a:solidFill>
                  <a:schemeClr val="tx1"/>
                </a:solidFill>
              </a:rPr>
              <a:t>OFFSET_EXPERT</a:t>
            </a:r>
            <a:r>
              <a:rPr lang="en-US" sz="1400" b="1">
                <a:solidFill>
                  <a:schemeClr val="accent1"/>
                </a:solidFill>
              </a:rPr>
              <a:t> </a:t>
            </a:r>
            <a:r>
              <a:rPr lang="en-US" sz="1400">
                <a:solidFill>
                  <a:schemeClr val="tx1"/>
                </a:solidFill>
              </a:rPr>
              <a:t>+ \</a:t>
            </a:r>
          </a:p>
          <a:p>
            <a:pPr algn="ctr"/>
            <a:r>
              <a:rPr lang="en-US" sz="1400" b="1">
                <a:solidFill>
                  <a:schemeClr val="tx1"/>
                </a:solidFill>
              </a:rPr>
              <a:t>OFFSET_WEIGHT</a:t>
            </a:r>
            <a:r>
              <a:rPr lang="en-US" sz="1400">
                <a:solidFill>
                  <a:schemeClr val="tx1"/>
                </a:solidFill>
              </a:rPr>
              <a:t>];</a:t>
            </a:r>
          </a:p>
        </p:txBody>
      </p:sp>
      <p:cxnSp>
        <p:nvCxnSpPr>
          <p:cNvPr id="31" name="Straight Arrow Connector 30">
            <a:extLst>
              <a:ext uri="{FF2B5EF4-FFF2-40B4-BE49-F238E27FC236}">
                <a16:creationId xmlns:a16="http://schemas.microsoft.com/office/drawing/2014/main" id="{F079D839-1E8B-9ADF-946C-D2CF78E02FAE}"/>
              </a:ext>
            </a:extLst>
          </p:cNvPr>
          <p:cNvCxnSpPr>
            <a:cxnSpLocks/>
          </p:cNvCxnSpPr>
          <p:nvPr/>
        </p:nvCxnSpPr>
        <p:spPr>
          <a:xfrm>
            <a:off x="2166771" y="4209934"/>
            <a:ext cx="1931569" cy="0"/>
          </a:xfrm>
          <a:prstGeom prst="straightConnector1">
            <a:avLst/>
          </a:prstGeom>
          <a:ln w="38100">
            <a:solidFill>
              <a:srgbClr val="FF000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A76485C-3BED-C28B-66E9-33BA625ADAA3}"/>
              </a:ext>
            </a:extLst>
          </p:cNvPr>
          <p:cNvCxnSpPr>
            <a:cxnSpLocks/>
          </p:cNvCxnSpPr>
          <p:nvPr/>
        </p:nvCxnSpPr>
        <p:spPr>
          <a:xfrm>
            <a:off x="2166771" y="4425696"/>
            <a:ext cx="1931569" cy="0"/>
          </a:xfrm>
          <a:prstGeom prst="straightConnector1">
            <a:avLst/>
          </a:prstGeom>
          <a:ln w="76200">
            <a:solidFill>
              <a:srgbClr val="3333FF"/>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31093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556BE-AA9A-25F4-87BF-013EC62311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A70EF2-5D48-D022-48A6-263227FCBC42}"/>
              </a:ext>
            </a:extLst>
          </p:cNvPr>
          <p:cNvSpPr>
            <a:spLocks noGrp="1"/>
          </p:cNvSpPr>
          <p:nvPr>
            <p:ph type="title"/>
          </p:nvPr>
        </p:nvSpPr>
        <p:spPr/>
        <p:txBody>
          <a:bodyPr/>
          <a:lstStyle/>
          <a:p>
            <a:r>
              <a:rPr lang="en-US"/>
              <a:t>Tradeoff: Abstraction versus Performance</a:t>
            </a:r>
          </a:p>
        </p:txBody>
      </p:sp>
      <p:sp>
        <p:nvSpPr>
          <p:cNvPr id="22" name="Content Placeholder 21">
            <a:extLst>
              <a:ext uri="{FF2B5EF4-FFF2-40B4-BE49-F238E27FC236}">
                <a16:creationId xmlns:a16="http://schemas.microsoft.com/office/drawing/2014/main" id="{5806845D-8F57-F1B5-713B-E2F8A0B08AEB}"/>
              </a:ext>
            </a:extLst>
          </p:cNvPr>
          <p:cNvSpPr>
            <a:spLocks noGrp="1"/>
          </p:cNvSpPr>
          <p:nvPr>
            <p:ph sz="half" idx="2"/>
          </p:nvPr>
        </p:nvSpPr>
        <p:spPr/>
        <p:txBody>
          <a:bodyPr/>
          <a:lstStyle/>
          <a:p>
            <a:r>
              <a:rPr lang="en-US"/>
              <a:t>Either:</a:t>
            </a:r>
          </a:p>
          <a:p>
            <a:pPr lvl="1"/>
            <a:r>
              <a:rPr lang="en-US"/>
              <a:t>Simple interface like File System</a:t>
            </a:r>
          </a:p>
          <a:p>
            <a:pPr lvl="2"/>
            <a:r>
              <a:rPr lang="en-US"/>
              <a:t>Host-mediated access</a:t>
            </a:r>
          </a:p>
          <a:p>
            <a:pPr lvl="1"/>
            <a:r>
              <a:rPr lang="en-US"/>
              <a:t>Performant access</a:t>
            </a:r>
          </a:p>
          <a:p>
            <a:pPr lvl="2"/>
            <a:r>
              <a:rPr lang="en-US"/>
              <a:t>Direct path between FPGA and SSD</a:t>
            </a:r>
          </a:p>
          <a:p>
            <a:pPr lvl="2"/>
            <a:r>
              <a:rPr lang="en-US"/>
              <a:t>Low-level block programming</a:t>
            </a:r>
          </a:p>
          <a:p>
            <a:endParaRPr lang="en-US"/>
          </a:p>
        </p:txBody>
      </p:sp>
      <p:sp>
        <p:nvSpPr>
          <p:cNvPr id="4" name="Slide Number Placeholder 3">
            <a:extLst>
              <a:ext uri="{FF2B5EF4-FFF2-40B4-BE49-F238E27FC236}">
                <a16:creationId xmlns:a16="http://schemas.microsoft.com/office/drawing/2014/main" id="{BBF7A439-82BD-7793-253F-83F3115D88C2}"/>
              </a:ext>
            </a:extLst>
          </p:cNvPr>
          <p:cNvSpPr>
            <a:spLocks noGrp="1"/>
          </p:cNvSpPr>
          <p:nvPr>
            <p:ph type="sldNum" sz="quarter" idx="12"/>
          </p:nvPr>
        </p:nvSpPr>
        <p:spPr/>
        <p:txBody>
          <a:bodyPr/>
          <a:lstStyle/>
          <a:p>
            <a:fld id="{31C50FC6-D399-4DE2-B556-887BEDCDB353}" type="slidenum">
              <a:rPr lang="en-US" smtClean="0"/>
              <a:t>14</a:t>
            </a:fld>
            <a:endParaRPr lang="en-US"/>
          </a:p>
        </p:txBody>
      </p:sp>
      <p:sp>
        <p:nvSpPr>
          <p:cNvPr id="24" name="Rectangle: Rounded Corners 23">
            <a:extLst>
              <a:ext uri="{FF2B5EF4-FFF2-40B4-BE49-F238E27FC236}">
                <a16:creationId xmlns:a16="http://schemas.microsoft.com/office/drawing/2014/main" id="{F3382AC5-BFB6-432B-74E6-3AEA174C6517}"/>
              </a:ext>
            </a:extLst>
          </p:cNvPr>
          <p:cNvSpPr/>
          <p:nvPr/>
        </p:nvSpPr>
        <p:spPr>
          <a:xfrm>
            <a:off x="2467092" y="2369659"/>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25" name="Rectangle: Rounded Corners 24">
            <a:extLst>
              <a:ext uri="{FF2B5EF4-FFF2-40B4-BE49-F238E27FC236}">
                <a16:creationId xmlns:a16="http://schemas.microsoft.com/office/drawing/2014/main" id="{C2C6DB41-E2AF-EA09-EF4D-C6B44655B27C}"/>
              </a:ext>
            </a:extLst>
          </p:cNvPr>
          <p:cNvSpPr/>
          <p:nvPr/>
        </p:nvSpPr>
        <p:spPr>
          <a:xfrm>
            <a:off x="4095986" y="4087351"/>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26" name="Rectangle: Rounded Corners 25">
            <a:extLst>
              <a:ext uri="{FF2B5EF4-FFF2-40B4-BE49-F238E27FC236}">
                <a16:creationId xmlns:a16="http://schemas.microsoft.com/office/drawing/2014/main" id="{80FA0387-7AC1-DB6F-6616-10521B6C53C1}"/>
              </a:ext>
            </a:extLst>
          </p:cNvPr>
          <p:cNvSpPr/>
          <p:nvPr/>
        </p:nvSpPr>
        <p:spPr>
          <a:xfrm>
            <a:off x="838200" y="4083017"/>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FPGA</a:t>
            </a:r>
          </a:p>
        </p:txBody>
      </p:sp>
      <p:cxnSp>
        <p:nvCxnSpPr>
          <p:cNvPr id="27" name="Straight Arrow Connector 26">
            <a:extLst>
              <a:ext uri="{FF2B5EF4-FFF2-40B4-BE49-F238E27FC236}">
                <a16:creationId xmlns:a16="http://schemas.microsoft.com/office/drawing/2014/main" id="{AB970B73-194A-B52A-AC66-BEF05BC13C50}"/>
              </a:ext>
            </a:extLst>
          </p:cNvPr>
          <p:cNvCxnSpPr>
            <a:cxnSpLocks/>
            <a:stCxn id="24" idx="2"/>
            <a:endCxn id="28" idx="0"/>
          </p:cNvCxnSpPr>
          <p:nvPr/>
        </p:nvCxnSpPr>
        <p:spPr>
          <a:xfrm>
            <a:off x="3129874" y="2800799"/>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Diamond 27">
            <a:extLst>
              <a:ext uri="{FF2B5EF4-FFF2-40B4-BE49-F238E27FC236}">
                <a16:creationId xmlns:a16="http://schemas.microsoft.com/office/drawing/2014/main" id="{A53CB109-84A5-937C-6877-419B45AAB33E}"/>
              </a:ext>
            </a:extLst>
          </p:cNvPr>
          <p:cNvSpPr/>
          <p:nvPr/>
        </p:nvSpPr>
        <p:spPr>
          <a:xfrm>
            <a:off x="2254515" y="3153285"/>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29" name="Connector: Elbow 28">
            <a:extLst>
              <a:ext uri="{FF2B5EF4-FFF2-40B4-BE49-F238E27FC236}">
                <a16:creationId xmlns:a16="http://schemas.microsoft.com/office/drawing/2014/main" id="{8EAE5DE0-62F9-13F7-7D62-78C49D8D7C46}"/>
              </a:ext>
            </a:extLst>
          </p:cNvPr>
          <p:cNvCxnSpPr>
            <a:stCxn id="26" idx="0"/>
            <a:endCxn id="28" idx="1"/>
          </p:cNvCxnSpPr>
          <p:nvPr/>
        </p:nvCxnSpPr>
        <p:spPr>
          <a:xfrm rot="5400000" flipH="1" flipV="1">
            <a:off x="1611087" y="3439590"/>
            <a:ext cx="533323" cy="753533"/>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CE744D28-8A31-0C58-29CF-6D158068EAD0}"/>
              </a:ext>
            </a:extLst>
          </p:cNvPr>
          <p:cNvCxnSpPr>
            <a:stCxn id="28" idx="3"/>
            <a:endCxn id="25" idx="0"/>
          </p:cNvCxnSpPr>
          <p:nvPr/>
        </p:nvCxnSpPr>
        <p:spPr>
          <a:xfrm>
            <a:off x="4005233" y="3549694"/>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B0325D7A-7F20-223C-688B-5CB5D250E3D7}"/>
              </a:ext>
            </a:extLst>
          </p:cNvPr>
          <p:cNvSpPr/>
          <p:nvPr/>
        </p:nvSpPr>
        <p:spPr>
          <a:xfrm>
            <a:off x="2467091" y="1680841"/>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32" name="Straight Connector 31">
            <a:extLst>
              <a:ext uri="{FF2B5EF4-FFF2-40B4-BE49-F238E27FC236}">
                <a16:creationId xmlns:a16="http://schemas.microsoft.com/office/drawing/2014/main" id="{BE18228B-269B-7E03-B962-E1EE55FC28FA}"/>
              </a:ext>
            </a:extLst>
          </p:cNvPr>
          <p:cNvCxnSpPr>
            <a:stCxn id="31" idx="2"/>
            <a:endCxn id="24" idx="0"/>
          </p:cNvCxnSpPr>
          <p:nvPr/>
        </p:nvCxnSpPr>
        <p:spPr>
          <a:xfrm>
            <a:off x="3129873" y="2111981"/>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46008730-35D3-59F7-D107-C81AA871AC18}"/>
              </a:ext>
            </a:extLst>
          </p:cNvPr>
          <p:cNvSpPr/>
          <p:nvPr/>
        </p:nvSpPr>
        <p:spPr>
          <a:xfrm>
            <a:off x="838200" y="4746019"/>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FPGA DRAM</a:t>
            </a:r>
          </a:p>
        </p:txBody>
      </p:sp>
      <p:cxnSp>
        <p:nvCxnSpPr>
          <p:cNvPr id="36" name="Straight Connector 35">
            <a:extLst>
              <a:ext uri="{FF2B5EF4-FFF2-40B4-BE49-F238E27FC236}">
                <a16:creationId xmlns:a16="http://schemas.microsoft.com/office/drawing/2014/main" id="{48E6BAD7-69BA-1189-F902-23A72D98F126}"/>
              </a:ext>
            </a:extLst>
          </p:cNvPr>
          <p:cNvCxnSpPr>
            <a:stCxn id="26" idx="2"/>
            <a:endCxn id="35" idx="0"/>
          </p:cNvCxnSpPr>
          <p:nvPr/>
        </p:nvCxnSpPr>
        <p:spPr>
          <a:xfrm>
            <a:off x="1500982" y="4514158"/>
            <a:ext cx="0" cy="2318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BD2C2694-68FC-B835-05FB-34DDF8423F9D}"/>
              </a:ext>
            </a:extLst>
          </p:cNvPr>
          <p:cNvSpPr/>
          <p:nvPr/>
        </p:nvSpPr>
        <p:spPr>
          <a:xfrm>
            <a:off x="1693503" y="4084938"/>
            <a:ext cx="200872" cy="20087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4" name="Rectangle 33">
            <a:extLst>
              <a:ext uri="{FF2B5EF4-FFF2-40B4-BE49-F238E27FC236}">
                <a16:creationId xmlns:a16="http://schemas.microsoft.com/office/drawing/2014/main" id="{921837B7-CC48-7C7A-2A7E-5EED9680CAB9}"/>
              </a:ext>
            </a:extLst>
          </p:cNvPr>
          <p:cNvSpPr/>
          <p:nvPr/>
        </p:nvSpPr>
        <p:spPr>
          <a:xfrm>
            <a:off x="4290936" y="4084938"/>
            <a:ext cx="200872" cy="20087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38" name="Connector: Curved 37">
            <a:extLst>
              <a:ext uri="{FF2B5EF4-FFF2-40B4-BE49-F238E27FC236}">
                <a16:creationId xmlns:a16="http://schemas.microsoft.com/office/drawing/2014/main" id="{41FD0DED-FB09-7A8D-0641-6F9690041596}"/>
              </a:ext>
            </a:extLst>
          </p:cNvPr>
          <p:cNvCxnSpPr>
            <a:cxnSpLocks/>
            <a:stCxn id="33" idx="0"/>
            <a:endCxn id="34" idx="0"/>
          </p:cNvCxnSpPr>
          <p:nvPr/>
        </p:nvCxnSpPr>
        <p:spPr>
          <a:xfrm rot="5400000" flipH="1" flipV="1">
            <a:off x="3092655" y="2786222"/>
            <a:ext cx="12700" cy="2597433"/>
          </a:xfrm>
          <a:prstGeom prst="curvedConnector3">
            <a:avLst>
              <a:gd name="adj1" fmla="val 10764244"/>
            </a:avLst>
          </a:prstGeom>
          <a:ln w="38100">
            <a:solidFill>
              <a:srgbClr val="FF000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54D6E744-4CDA-43BC-02BC-68C51B64B9DC}"/>
              </a:ext>
            </a:extLst>
          </p:cNvPr>
          <p:cNvGrpSpPr/>
          <p:nvPr/>
        </p:nvGrpSpPr>
        <p:grpSpPr>
          <a:xfrm>
            <a:off x="449606" y="1049399"/>
            <a:ext cx="1806424" cy="595454"/>
            <a:chOff x="9331587" y="5162987"/>
            <a:chExt cx="1806424" cy="595454"/>
          </a:xfrm>
        </p:grpSpPr>
        <p:sp>
          <p:nvSpPr>
            <p:cNvPr id="5" name="Arrow: Up 4">
              <a:extLst>
                <a:ext uri="{FF2B5EF4-FFF2-40B4-BE49-F238E27FC236}">
                  <a16:creationId xmlns:a16="http://schemas.microsoft.com/office/drawing/2014/main" id="{FC1EFAD4-A8C9-840B-3247-48916246BC89}"/>
                </a:ext>
              </a:extLst>
            </p:cNvPr>
            <p:cNvSpPr/>
            <p:nvPr/>
          </p:nvSpPr>
          <p:spPr>
            <a:xfrm rot="5400000">
              <a:off x="9588453" y="5280917"/>
              <a:ext cx="133540" cy="647272"/>
            </a:xfrm>
            <a:prstGeom prst="up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 name="Straight Arrow Connector 5">
              <a:extLst>
                <a:ext uri="{FF2B5EF4-FFF2-40B4-BE49-F238E27FC236}">
                  <a16:creationId xmlns:a16="http://schemas.microsoft.com/office/drawing/2014/main" id="{0A278D40-99DE-AD24-D346-4CC4D8D13692}"/>
                </a:ext>
              </a:extLst>
            </p:cNvPr>
            <p:cNvCxnSpPr>
              <a:cxnSpLocks/>
            </p:cNvCxnSpPr>
            <p:nvPr/>
          </p:nvCxnSpPr>
          <p:spPr bwMode="auto">
            <a:xfrm>
              <a:off x="9331587" y="5316876"/>
              <a:ext cx="647272" cy="0"/>
            </a:xfrm>
            <a:prstGeom prst="straightConnector1">
              <a:avLst/>
            </a:prstGeom>
            <a:noFill/>
            <a:ln w="38100">
              <a:solidFill>
                <a:srgbClr val="FF0000"/>
              </a:solidFill>
              <a:prstDash val="sysDash"/>
              <a:round/>
              <a:headEnd/>
              <a:tailEnd type="triangle"/>
            </a:ln>
            <a:extLst>
              <a:ext uri="{909E8E84-426E-40DD-AFC4-6F175D3DCCD1}">
                <a14:hiddenFill xmlns:a14="http://schemas.microsoft.com/office/drawing/2010/main">
                  <a:noFill/>
                </a14:hiddenFill>
              </a:ext>
            </a:extLst>
          </p:spPr>
        </p:cxnSp>
        <p:sp>
          <p:nvSpPr>
            <p:cNvPr id="7" name="TextBox 6">
              <a:extLst>
                <a:ext uri="{FF2B5EF4-FFF2-40B4-BE49-F238E27FC236}">
                  <a16:creationId xmlns:a16="http://schemas.microsoft.com/office/drawing/2014/main" id="{FE6A5933-3647-1A89-1F0F-F1F627181C57}"/>
                </a:ext>
              </a:extLst>
            </p:cNvPr>
            <p:cNvSpPr txBox="1"/>
            <p:nvPr/>
          </p:nvSpPr>
          <p:spPr>
            <a:xfrm>
              <a:off x="9982374" y="5162987"/>
              <a:ext cx="1155637" cy="307777"/>
            </a:xfrm>
            <a:prstGeom prst="rect">
              <a:avLst/>
            </a:prstGeom>
            <a:noFill/>
          </p:spPr>
          <p:txBody>
            <a:bodyPr wrap="none" rtlCol="0">
              <a:spAutoFit/>
            </a:bodyPr>
            <a:lstStyle/>
            <a:p>
              <a:r>
                <a:rPr lang="en-US" sz="1400"/>
                <a:t>Control Path</a:t>
              </a:r>
            </a:p>
          </p:txBody>
        </p:sp>
        <p:sp>
          <p:nvSpPr>
            <p:cNvPr id="8" name="TextBox 7">
              <a:extLst>
                <a:ext uri="{FF2B5EF4-FFF2-40B4-BE49-F238E27FC236}">
                  <a16:creationId xmlns:a16="http://schemas.microsoft.com/office/drawing/2014/main" id="{3F49F3B7-1187-D5B6-DA02-455F126C9A2A}"/>
                </a:ext>
              </a:extLst>
            </p:cNvPr>
            <p:cNvSpPr txBox="1"/>
            <p:nvPr/>
          </p:nvSpPr>
          <p:spPr>
            <a:xfrm>
              <a:off x="9978859" y="5450664"/>
              <a:ext cx="942374" cy="307777"/>
            </a:xfrm>
            <a:prstGeom prst="rect">
              <a:avLst/>
            </a:prstGeom>
            <a:noFill/>
          </p:spPr>
          <p:txBody>
            <a:bodyPr wrap="none" rtlCol="0">
              <a:spAutoFit/>
            </a:bodyPr>
            <a:lstStyle/>
            <a:p>
              <a:r>
                <a:rPr lang="en-US" sz="1400"/>
                <a:t>Data Path</a:t>
              </a:r>
            </a:p>
          </p:txBody>
        </p:sp>
      </p:grpSp>
      <p:cxnSp>
        <p:nvCxnSpPr>
          <p:cNvPr id="13" name="Connector: Elbow 12">
            <a:extLst>
              <a:ext uri="{FF2B5EF4-FFF2-40B4-BE49-F238E27FC236}">
                <a16:creationId xmlns:a16="http://schemas.microsoft.com/office/drawing/2014/main" id="{3AAFEF51-CDAD-4961-66ED-BDFF32E70055}"/>
              </a:ext>
            </a:extLst>
          </p:cNvPr>
          <p:cNvCxnSpPr>
            <a:cxnSpLocks/>
            <a:stCxn id="25" idx="1"/>
          </p:cNvCxnSpPr>
          <p:nvPr/>
        </p:nvCxnSpPr>
        <p:spPr>
          <a:xfrm rot="10800000" flipV="1">
            <a:off x="2188304" y="4300755"/>
            <a:ext cx="1907682" cy="328192"/>
          </a:xfrm>
          <a:prstGeom prst="bentConnector3">
            <a:avLst>
              <a:gd name="adj1" fmla="val 50000"/>
            </a:avLst>
          </a:prstGeom>
          <a:ln w="76200">
            <a:solidFill>
              <a:srgbClr val="3333FF"/>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30569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animEffect transition="in" filter="fade">
                                      <p:cBhvr>
                                        <p:cTn id="11" dur="500"/>
                                        <p:tgtEl>
                                          <p:spTgt spid="2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2">
                                            <p:txEl>
                                              <p:pRg st="2" end="2"/>
                                            </p:txEl>
                                          </p:spTgt>
                                        </p:tgtEl>
                                        <p:attrNameLst>
                                          <p:attrName>style.visibility</p:attrName>
                                        </p:attrNameLst>
                                      </p:cBhvr>
                                      <p:to>
                                        <p:strVal val="visible"/>
                                      </p:to>
                                    </p:set>
                                    <p:animEffect transition="in" filter="fade">
                                      <p:cBhvr>
                                        <p:cTn id="16" dur="500"/>
                                        <p:tgtEl>
                                          <p:spTgt spid="22">
                                            <p:txEl>
                                              <p:pRg st="2" end="2"/>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2">
                                            <p:txEl>
                                              <p:pRg st="3" end="3"/>
                                            </p:txEl>
                                          </p:spTgt>
                                        </p:tgtEl>
                                        <p:attrNameLst>
                                          <p:attrName>style.visibility</p:attrName>
                                        </p:attrNameLst>
                                      </p:cBhvr>
                                      <p:to>
                                        <p:strVal val="visible"/>
                                      </p:to>
                                    </p:set>
                                    <p:animEffect transition="in" filter="fade">
                                      <p:cBhvr>
                                        <p:cTn id="31" dur="500"/>
                                        <p:tgtEl>
                                          <p:spTgt spid="22">
                                            <p:txEl>
                                              <p:pRg st="3" end="3"/>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2">
                                            <p:txEl>
                                              <p:pRg st="4" end="4"/>
                                            </p:txEl>
                                          </p:spTgt>
                                        </p:tgtEl>
                                        <p:attrNameLst>
                                          <p:attrName>style.visibility</p:attrName>
                                        </p:attrNameLst>
                                      </p:cBhvr>
                                      <p:to>
                                        <p:strVal val="visible"/>
                                      </p:to>
                                    </p:set>
                                    <p:animEffect transition="in" filter="fade">
                                      <p:cBhvr>
                                        <p:cTn id="35" dur="500"/>
                                        <p:tgtEl>
                                          <p:spTgt spid="22">
                                            <p:txEl>
                                              <p:pRg st="4" end="4"/>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fade">
                                      <p:cBhvr>
                                        <p:cTn id="43" dur="500"/>
                                        <p:tgtEl>
                                          <p:spTgt spid="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36845-971F-6857-12D5-4FF45DB82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A8EA2-F2F8-6337-4769-25C0BA2F0EC0}"/>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4474F18F-E268-F227-4F6F-20E151C9DF0C}"/>
              </a:ext>
            </a:extLst>
          </p:cNvPr>
          <p:cNvSpPr>
            <a:spLocks noGrp="1"/>
          </p:cNvSpPr>
          <p:nvPr>
            <p:ph idx="1"/>
          </p:nvPr>
        </p:nvSpPr>
        <p:spPr/>
        <p:txBody>
          <a:bodyPr/>
          <a:lstStyle/>
          <a:p>
            <a:r>
              <a:rPr lang="en-US">
                <a:solidFill>
                  <a:schemeClr val="tx1">
                    <a:alpha val="10000"/>
                  </a:schemeClr>
                </a:solidFill>
              </a:rPr>
              <a:t>Current Storage Strategies</a:t>
            </a:r>
          </a:p>
          <a:p>
            <a:r>
              <a:rPr lang="en-US"/>
              <a:t>Our Solution</a:t>
            </a:r>
          </a:p>
          <a:p>
            <a:r>
              <a:rPr lang="en-US">
                <a:solidFill>
                  <a:schemeClr val="tx1">
                    <a:alpha val="10000"/>
                  </a:schemeClr>
                </a:solidFill>
              </a:rPr>
              <a:t>Evaluation</a:t>
            </a:r>
          </a:p>
          <a:p>
            <a:r>
              <a:rPr lang="en-US">
                <a:solidFill>
                  <a:schemeClr val="tx1">
                    <a:alpha val="10000"/>
                  </a:schemeClr>
                </a:solidFill>
              </a:rPr>
              <a:t>Conclusion</a:t>
            </a:r>
          </a:p>
        </p:txBody>
      </p:sp>
      <p:sp>
        <p:nvSpPr>
          <p:cNvPr id="4" name="Slide Number Placeholder 3">
            <a:extLst>
              <a:ext uri="{FF2B5EF4-FFF2-40B4-BE49-F238E27FC236}">
                <a16:creationId xmlns:a16="http://schemas.microsoft.com/office/drawing/2014/main" id="{8752314D-6D7A-0D9A-BD5E-76308D8AF97A}"/>
              </a:ext>
            </a:extLst>
          </p:cNvPr>
          <p:cNvSpPr>
            <a:spLocks noGrp="1"/>
          </p:cNvSpPr>
          <p:nvPr>
            <p:ph type="sldNum" sz="quarter" idx="12"/>
          </p:nvPr>
        </p:nvSpPr>
        <p:spPr/>
        <p:txBody>
          <a:bodyPr/>
          <a:lstStyle/>
          <a:p>
            <a:fld id="{31C50FC6-D399-4DE2-B556-887BEDCDB353}" type="slidenum">
              <a:rPr lang="en-US" smtClean="0"/>
              <a:t>15</a:t>
            </a:fld>
            <a:endParaRPr lang="en-US"/>
          </a:p>
        </p:txBody>
      </p:sp>
    </p:spTree>
    <p:extLst>
      <p:ext uri="{BB962C8B-B14F-4D97-AF65-F5344CB8AC3E}">
        <p14:creationId xmlns:p14="http://schemas.microsoft.com/office/powerpoint/2010/main" val="2277108829"/>
      </p:ext>
    </p:ext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336D5-F3FC-D6CA-A2E9-088AE73C0F3B}"/>
              </a:ext>
            </a:extLst>
          </p:cNvPr>
          <p:cNvSpPr>
            <a:spLocks noGrp="1"/>
          </p:cNvSpPr>
          <p:nvPr>
            <p:ph type="title"/>
          </p:nvPr>
        </p:nvSpPr>
        <p:spPr/>
        <p:txBody>
          <a:bodyPr/>
          <a:lstStyle/>
          <a:p>
            <a:r>
              <a:rPr lang="en-US" err="1"/>
              <a:t>HiLFS</a:t>
            </a:r>
            <a:r>
              <a:rPr lang="en-US"/>
              <a:t> Design Goals</a:t>
            </a:r>
          </a:p>
        </p:txBody>
      </p:sp>
      <p:sp>
        <p:nvSpPr>
          <p:cNvPr id="3" name="Content Placeholder 2">
            <a:extLst>
              <a:ext uri="{FF2B5EF4-FFF2-40B4-BE49-F238E27FC236}">
                <a16:creationId xmlns:a16="http://schemas.microsoft.com/office/drawing/2014/main" id="{4D73E4B2-0B32-4132-E388-B504AC9BDC8A}"/>
              </a:ext>
            </a:extLst>
          </p:cNvPr>
          <p:cNvSpPr>
            <a:spLocks noGrp="1"/>
          </p:cNvSpPr>
          <p:nvPr>
            <p:ph idx="1"/>
          </p:nvPr>
        </p:nvSpPr>
        <p:spPr/>
        <p:txBody>
          <a:bodyPr>
            <a:normAutofit/>
          </a:bodyPr>
          <a:lstStyle/>
          <a:p>
            <a:r>
              <a:rPr lang="en-US"/>
              <a:t>Better usability for HLS developers</a:t>
            </a:r>
          </a:p>
          <a:p>
            <a:pPr lvl="1"/>
            <a:r>
              <a:rPr lang="en-US"/>
              <a:t>Low-level block access is cumbersome and error-prone</a:t>
            </a:r>
          </a:p>
          <a:p>
            <a:r>
              <a:rPr lang="en-US"/>
              <a:t>Efficient management of storage space</a:t>
            </a:r>
          </a:p>
          <a:p>
            <a:pPr lvl="1"/>
            <a:r>
              <a:rPr lang="en-US"/>
              <a:t>Performant means to orchestrate data</a:t>
            </a:r>
          </a:p>
          <a:p>
            <a:pPr lvl="1"/>
            <a:r>
              <a:rPr lang="en-US"/>
              <a:t>Bypass CPU OS storage stack</a:t>
            </a:r>
          </a:p>
        </p:txBody>
      </p:sp>
      <p:sp>
        <p:nvSpPr>
          <p:cNvPr id="4" name="Slide Number Placeholder 3">
            <a:extLst>
              <a:ext uri="{FF2B5EF4-FFF2-40B4-BE49-F238E27FC236}">
                <a16:creationId xmlns:a16="http://schemas.microsoft.com/office/drawing/2014/main" id="{48290F49-C041-9C31-C62F-E72BCF942AF5}"/>
              </a:ext>
            </a:extLst>
          </p:cNvPr>
          <p:cNvSpPr>
            <a:spLocks noGrp="1"/>
          </p:cNvSpPr>
          <p:nvPr>
            <p:ph type="sldNum" sz="quarter" idx="12"/>
          </p:nvPr>
        </p:nvSpPr>
        <p:spPr/>
        <p:txBody>
          <a:bodyPr/>
          <a:lstStyle/>
          <a:p>
            <a:fld id="{31C50FC6-D399-4DE2-B556-887BEDCDB353}" type="slidenum">
              <a:rPr lang="en-US" smtClean="0"/>
              <a:t>16</a:t>
            </a:fld>
            <a:endParaRPr lang="en-US"/>
          </a:p>
        </p:txBody>
      </p:sp>
    </p:spTree>
    <p:extLst>
      <p:ext uri="{BB962C8B-B14F-4D97-AF65-F5344CB8AC3E}">
        <p14:creationId xmlns:p14="http://schemas.microsoft.com/office/powerpoint/2010/main" val="369580362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E36CD-1284-5099-BFE3-862F26069EB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F76755A-0E8F-2B56-464A-4E63BE367637}"/>
              </a:ext>
            </a:extLst>
          </p:cNvPr>
          <p:cNvSpPr>
            <a:spLocks noGrp="1"/>
          </p:cNvSpPr>
          <p:nvPr>
            <p:ph type="title"/>
          </p:nvPr>
        </p:nvSpPr>
        <p:spPr>
          <a:xfrm>
            <a:off x="838200" y="0"/>
            <a:ext cx="10515600" cy="1325563"/>
          </a:xfrm>
        </p:spPr>
        <p:txBody>
          <a:bodyPr/>
          <a:lstStyle/>
          <a:p>
            <a:r>
              <a:rPr lang="en-US"/>
              <a:t>HiLFS Overview</a:t>
            </a:r>
          </a:p>
        </p:txBody>
      </p:sp>
      <p:sp>
        <p:nvSpPr>
          <p:cNvPr id="4" name="Content Placeholder 3">
            <a:extLst>
              <a:ext uri="{FF2B5EF4-FFF2-40B4-BE49-F238E27FC236}">
                <a16:creationId xmlns:a16="http://schemas.microsoft.com/office/drawing/2014/main" id="{D96EB1BB-3DEE-3540-BEE6-ABB24CD1FDA1}"/>
              </a:ext>
            </a:extLst>
          </p:cNvPr>
          <p:cNvSpPr>
            <a:spLocks noGrp="1"/>
          </p:cNvSpPr>
          <p:nvPr>
            <p:ph idx="1"/>
          </p:nvPr>
        </p:nvSpPr>
        <p:spPr>
          <a:xfrm>
            <a:off x="737896" y="1410686"/>
            <a:ext cx="10515600" cy="5072664"/>
          </a:xfrm>
        </p:spPr>
        <p:txBody>
          <a:bodyPr>
            <a:normAutofit/>
          </a:bodyPr>
          <a:lstStyle/>
          <a:p>
            <a:r>
              <a:rPr lang="en-US" sz="3200"/>
              <a:t>A fully FPGA-offloaded file system for HLS developers</a:t>
            </a:r>
          </a:p>
          <a:p>
            <a:pPr lvl="1"/>
            <a:r>
              <a:rPr lang="en-US" sz="2800">
                <a:latin typeface="+mj-lt"/>
              </a:rPr>
              <a:t>Usability: </a:t>
            </a:r>
            <a:r>
              <a:rPr lang="en-US" sz="2800">
                <a:latin typeface="+mn-lt"/>
              </a:rPr>
              <a:t>File-level interface for storage like software</a:t>
            </a:r>
            <a:endParaRPr lang="en-US" sz="2800"/>
          </a:p>
          <a:p>
            <a:pPr lvl="1"/>
            <a:r>
              <a:rPr lang="en-US" sz="2800">
                <a:latin typeface="+mj-lt"/>
              </a:rPr>
              <a:t>Performant:</a:t>
            </a:r>
            <a:r>
              <a:rPr lang="en-US" sz="2800" b="1">
                <a:latin typeface="+mj-lt"/>
              </a:rPr>
              <a:t> </a:t>
            </a:r>
            <a:r>
              <a:rPr lang="en-US" sz="2800">
                <a:latin typeface="+mn-lt"/>
              </a:rPr>
              <a:t>Direct storage management, bypassing CPU</a:t>
            </a:r>
          </a:p>
        </p:txBody>
      </p:sp>
      <p:sp>
        <p:nvSpPr>
          <p:cNvPr id="2" name="Slide Number Placeholder 1">
            <a:extLst>
              <a:ext uri="{FF2B5EF4-FFF2-40B4-BE49-F238E27FC236}">
                <a16:creationId xmlns:a16="http://schemas.microsoft.com/office/drawing/2014/main" id="{141F7A21-928E-4D6F-3CC6-D68D2322CCC6}"/>
              </a:ext>
            </a:extLst>
          </p:cNvPr>
          <p:cNvSpPr>
            <a:spLocks noGrp="1"/>
          </p:cNvSpPr>
          <p:nvPr>
            <p:ph type="sldNum" sz="quarter" idx="12"/>
          </p:nvPr>
        </p:nvSpPr>
        <p:spPr/>
        <p:txBody>
          <a:bodyPr/>
          <a:lstStyle/>
          <a:p>
            <a:fld id="{31C50FC6-D399-4DE2-B556-887BEDCDB353}" type="slidenum">
              <a:rPr lang="en-US" smtClean="0"/>
              <a:t>17</a:t>
            </a:fld>
            <a:endParaRPr lang="en-US"/>
          </a:p>
        </p:txBody>
      </p:sp>
      <p:grpSp>
        <p:nvGrpSpPr>
          <p:cNvPr id="50" name="Group 49">
            <a:extLst>
              <a:ext uri="{FF2B5EF4-FFF2-40B4-BE49-F238E27FC236}">
                <a16:creationId xmlns:a16="http://schemas.microsoft.com/office/drawing/2014/main" id="{D4306F32-3D4E-A203-B91A-93A5D74804A7}"/>
              </a:ext>
            </a:extLst>
          </p:cNvPr>
          <p:cNvGrpSpPr/>
          <p:nvPr/>
        </p:nvGrpSpPr>
        <p:grpSpPr>
          <a:xfrm>
            <a:off x="1543966" y="4167321"/>
            <a:ext cx="2996269" cy="1728247"/>
            <a:chOff x="1003090" y="4144483"/>
            <a:chExt cx="2996269" cy="1728247"/>
          </a:xfrm>
        </p:grpSpPr>
        <p:sp>
          <p:nvSpPr>
            <p:cNvPr id="23" name="TextBox 22">
              <a:extLst>
                <a:ext uri="{FF2B5EF4-FFF2-40B4-BE49-F238E27FC236}">
                  <a16:creationId xmlns:a16="http://schemas.microsoft.com/office/drawing/2014/main" id="{0034ED1E-DA52-B6FD-F1B4-C8DCC391B47E}"/>
                </a:ext>
              </a:extLst>
            </p:cNvPr>
            <p:cNvSpPr txBox="1"/>
            <p:nvPr/>
          </p:nvSpPr>
          <p:spPr>
            <a:xfrm flipH="1">
              <a:off x="2298448" y="4917588"/>
              <a:ext cx="409788" cy="430887"/>
            </a:xfrm>
            <a:prstGeom prst="rect">
              <a:avLst/>
            </a:prstGeom>
            <a:noFill/>
          </p:spPr>
          <p:txBody>
            <a:bodyPr wrap="square" lIns="109728" tIns="0" rIns="0" bIns="0" rtlCol="0">
              <a:spAutoFit/>
            </a:bodyPr>
            <a:lstStyle/>
            <a:p>
              <a:r>
                <a:rPr lang="en-US" sz="2800" b="1"/>
                <a:t>≈</a:t>
              </a:r>
            </a:p>
          </p:txBody>
        </p:sp>
        <p:grpSp>
          <p:nvGrpSpPr>
            <p:cNvPr id="49" name="Group 48">
              <a:extLst>
                <a:ext uri="{FF2B5EF4-FFF2-40B4-BE49-F238E27FC236}">
                  <a16:creationId xmlns:a16="http://schemas.microsoft.com/office/drawing/2014/main" id="{7C4B3B76-C4BE-4E3C-901C-89B8CCAFA63C}"/>
                </a:ext>
              </a:extLst>
            </p:cNvPr>
            <p:cNvGrpSpPr/>
            <p:nvPr/>
          </p:nvGrpSpPr>
          <p:grpSpPr>
            <a:xfrm>
              <a:off x="1003090" y="4144483"/>
              <a:ext cx="1288202" cy="1728247"/>
              <a:chOff x="1003090" y="4144483"/>
              <a:chExt cx="1288202" cy="1728247"/>
            </a:xfrm>
          </p:grpSpPr>
          <p:sp>
            <p:nvSpPr>
              <p:cNvPr id="19" name="Rectangle: Single Corner Snipped 18">
                <a:extLst>
                  <a:ext uri="{FF2B5EF4-FFF2-40B4-BE49-F238E27FC236}">
                    <a16:creationId xmlns:a16="http://schemas.microsoft.com/office/drawing/2014/main" id="{0F2F499A-761C-078D-ADF4-327E9D70C3DB}"/>
                  </a:ext>
                </a:extLst>
              </p:cNvPr>
              <p:cNvSpPr/>
              <p:nvPr/>
            </p:nvSpPr>
            <p:spPr>
              <a:xfrm>
                <a:off x="1004198" y="4144483"/>
                <a:ext cx="1286540" cy="1728247"/>
              </a:xfrm>
              <a:prstGeom prst="snip1Rect">
                <a:avLst/>
              </a:prstGeom>
            </p:spPr>
            <p:style>
              <a:lnRef idx="2">
                <a:schemeClr val="dk1"/>
              </a:lnRef>
              <a:fillRef idx="1">
                <a:schemeClr val="lt1"/>
              </a:fillRef>
              <a:effectRef idx="0">
                <a:schemeClr val="dk1"/>
              </a:effectRef>
              <a:fontRef idx="minor">
                <a:schemeClr val="dk1"/>
              </a:fontRef>
            </p:style>
            <p:txBody>
              <a:bodyPr rIns="0" rtlCol="0" anchor="t"/>
              <a:lstStyle/>
              <a:p>
                <a:pPr algn="ctr"/>
                <a:r>
                  <a:rPr lang="en-US"/>
                  <a:t>Software</a:t>
                </a:r>
              </a:p>
            </p:txBody>
          </p:sp>
          <p:sp>
            <p:nvSpPr>
              <p:cNvPr id="21" name="Rectangle 20">
                <a:extLst>
                  <a:ext uri="{FF2B5EF4-FFF2-40B4-BE49-F238E27FC236}">
                    <a16:creationId xmlns:a16="http://schemas.microsoft.com/office/drawing/2014/main" id="{51421B44-A1C4-5351-AFB5-F66A57589318}"/>
                  </a:ext>
                </a:extLst>
              </p:cNvPr>
              <p:cNvSpPr/>
              <p:nvPr/>
            </p:nvSpPr>
            <p:spPr>
              <a:xfrm>
                <a:off x="1004198" y="4698385"/>
                <a:ext cx="1286540" cy="285058"/>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a:t>Setup</a:t>
                </a:r>
              </a:p>
            </p:txBody>
          </p:sp>
          <p:sp>
            <p:nvSpPr>
              <p:cNvPr id="5" name="Rectangle 4">
                <a:extLst>
                  <a:ext uri="{FF2B5EF4-FFF2-40B4-BE49-F238E27FC236}">
                    <a16:creationId xmlns:a16="http://schemas.microsoft.com/office/drawing/2014/main" id="{759538A1-FB17-0B7B-7A67-1384365908E2}"/>
                  </a:ext>
                </a:extLst>
              </p:cNvPr>
              <p:cNvSpPr/>
              <p:nvPr/>
            </p:nvSpPr>
            <p:spPr>
              <a:xfrm>
                <a:off x="1003644" y="4981017"/>
                <a:ext cx="1287648" cy="281473"/>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a:t>Storage access</a:t>
                </a:r>
              </a:p>
            </p:txBody>
          </p:sp>
          <p:sp>
            <p:nvSpPr>
              <p:cNvPr id="6" name="Rectangle 5">
                <a:extLst>
                  <a:ext uri="{FF2B5EF4-FFF2-40B4-BE49-F238E27FC236}">
                    <a16:creationId xmlns:a16="http://schemas.microsoft.com/office/drawing/2014/main" id="{26C22F2F-5EC8-65C9-7D4F-75CF2555E59C}"/>
                  </a:ext>
                </a:extLst>
              </p:cNvPr>
              <p:cNvSpPr/>
              <p:nvPr/>
            </p:nvSpPr>
            <p:spPr>
              <a:xfrm>
                <a:off x="1003090" y="5262490"/>
                <a:ext cx="1286540" cy="443526"/>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a:t>Algorithm</a:t>
                </a:r>
              </a:p>
            </p:txBody>
          </p:sp>
        </p:grpSp>
        <p:grpSp>
          <p:nvGrpSpPr>
            <p:cNvPr id="48" name="Group 47">
              <a:extLst>
                <a:ext uri="{FF2B5EF4-FFF2-40B4-BE49-F238E27FC236}">
                  <a16:creationId xmlns:a16="http://schemas.microsoft.com/office/drawing/2014/main" id="{A69C3EC6-A814-6103-A33C-BE32C90E22AB}"/>
                </a:ext>
              </a:extLst>
            </p:cNvPr>
            <p:cNvGrpSpPr/>
            <p:nvPr/>
          </p:nvGrpSpPr>
          <p:grpSpPr>
            <a:xfrm>
              <a:off x="2711712" y="4144483"/>
              <a:ext cx="1287647" cy="1728247"/>
              <a:chOff x="2978410" y="4144483"/>
              <a:chExt cx="1287647" cy="1728247"/>
            </a:xfrm>
          </p:grpSpPr>
          <p:sp>
            <p:nvSpPr>
              <p:cNvPr id="20" name="Rectangle: Single Corner Snipped 19">
                <a:extLst>
                  <a:ext uri="{FF2B5EF4-FFF2-40B4-BE49-F238E27FC236}">
                    <a16:creationId xmlns:a16="http://schemas.microsoft.com/office/drawing/2014/main" id="{A05E029F-797C-1D7B-DD26-9C2C64C59263}"/>
                  </a:ext>
                </a:extLst>
              </p:cNvPr>
              <p:cNvSpPr/>
              <p:nvPr/>
            </p:nvSpPr>
            <p:spPr>
              <a:xfrm>
                <a:off x="2978964" y="4144483"/>
                <a:ext cx="1286540" cy="1728247"/>
              </a:xfrm>
              <a:prstGeom prst="snip1Rect">
                <a:avLst/>
              </a:prstGeom>
            </p:spPr>
            <p:style>
              <a:lnRef idx="2">
                <a:schemeClr val="dk1"/>
              </a:lnRef>
              <a:fillRef idx="1">
                <a:schemeClr val="lt1"/>
              </a:fillRef>
              <a:effectRef idx="0">
                <a:schemeClr val="dk1"/>
              </a:effectRef>
              <a:fontRef idx="minor">
                <a:schemeClr val="dk1"/>
              </a:fontRef>
            </p:style>
            <p:txBody>
              <a:bodyPr rIns="0" rtlCol="0" anchor="t"/>
              <a:lstStyle/>
              <a:p>
                <a:pPr algn="ctr"/>
                <a:r>
                  <a:rPr lang="en-US"/>
                  <a:t>HLS</a:t>
                </a:r>
              </a:p>
            </p:txBody>
          </p:sp>
          <p:sp>
            <p:nvSpPr>
              <p:cNvPr id="22" name="Rectangle 21">
                <a:extLst>
                  <a:ext uri="{FF2B5EF4-FFF2-40B4-BE49-F238E27FC236}">
                    <a16:creationId xmlns:a16="http://schemas.microsoft.com/office/drawing/2014/main" id="{2E998720-5D6B-FD2B-1262-8126CBB138B1}"/>
                  </a:ext>
                </a:extLst>
              </p:cNvPr>
              <p:cNvSpPr/>
              <p:nvPr/>
            </p:nvSpPr>
            <p:spPr>
              <a:xfrm>
                <a:off x="2978964" y="4698385"/>
                <a:ext cx="1286540" cy="285058"/>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a:t>Setup</a:t>
                </a:r>
              </a:p>
            </p:txBody>
          </p:sp>
          <p:sp>
            <p:nvSpPr>
              <p:cNvPr id="7" name="Rectangle 6">
                <a:extLst>
                  <a:ext uri="{FF2B5EF4-FFF2-40B4-BE49-F238E27FC236}">
                    <a16:creationId xmlns:a16="http://schemas.microsoft.com/office/drawing/2014/main" id="{D10C02E3-7611-FA13-BEAA-1D0A755C17A2}"/>
                  </a:ext>
                </a:extLst>
              </p:cNvPr>
              <p:cNvSpPr/>
              <p:nvPr/>
            </p:nvSpPr>
            <p:spPr>
              <a:xfrm>
                <a:off x="2978410" y="5262490"/>
                <a:ext cx="1286540" cy="442553"/>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a:t>Algorithm</a:t>
                </a:r>
              </a:p>
            </p:txBody>
          </p:sp>
          <p:sp>
            <p:nvSpPr>
              <p:cNvPr id="8" name="Rectangle 7">
                <a:extLst>
                  <a:ext uri="{FF2B5EF4-FFF2-40B4-BE49-F238E27FC236}">
                    <a16:creationId xmlns:a16="http://schemas.microsoft.com/office/drawing/2014/main" id="{3C51C378-F02A-3DDE-D10D-495BF372B0DF}"/>
                  </a:ext>
                </a:extLst>
              </p:cNvPr>
              <p:cNvSpPr/>
              <p:nvPr/>
            </p:nvSpPr>
            <p:spPr>
              <a:xfrm>
                <a:off x="2982090" y="4981017"/>
                <a:ext cx="1283967" cy="285058"/>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a:t>Storage access</a:t>
                </a:r>
              </a:p>
            </p:txBody>
          </p:sp>
        </p:grpSp>
      </p:grpSp>
      <p:grpSp>
        <p:nvGrpSpPr>
          <p:cNvPr id="34" name="Group 33">
            <a:extLst>
              <a:ext uri="{FF2B5EF4-FFF2-40B4-BE49-F238E27FC236}">
                <a16:creationId xmlns:a16="http://schemas.microsoft.com/office/drawing/2014/main" id="{2296CEE2-5FCA-70ED-CAFC-FA10F134A091}"/>
              </a:ext>
            </a:extLst>
          </p:cNvPr>
          <p:cNvGrpSpPr/>
          <p:nvPr/>
        </p:nvGrpSpPr>
        <p:grpSpPr>
          <a:xfrm>
            <a:off x="4770911" y="4940426"/>
            <a:ext cx="269615" cy="306483"/>
            <a:chOff x="6762214" y="4915981"/>
            <a:chExt cx="269615" cy="185349"/>
          </a:xfrm>
        </p:grpSpPr>
        <p:cxnSp>
          <p:nvCxnSpPr>
            <p:cNvPr id="17" name="Straight Connector 16">
              <a:extLst>
                <a:ext uri="{FF2B5EF4-FFF2-40B4-BE49-F238E27FC236}">
                  <a16:creationId xmlns:a16="http://schemas.microsoft.com/office/drawing/2014/main" id="{3A8DB38B-221F-BC79-FB3D-7F90C2A577FD}"/>
                </a:ext>
              </a:extLst>
            </p:cNvPr>
            <p:cNvCxnSpPr>
              <a:cxnSpLocks/>
            </p:cNvCxnSpPr>
            <p:nvPr/>
          </p:nvCxnSpPr>
          <p:spPr>
            <a:xfrm>
              <a:off x="6762214" y="4915981"/>
              <a:ext cx="0" cy="1853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78BEE65-F31C-F165-D04D-365AA070E73E}"/>
                </a:ext>
              </a:extLst>
            </p:cNvPr>
            <p:cNvCxnSpPr>
              <a:cxnSpLocks/>
            </p:cNvCxnSpPr>
            <p:nvPr/>
          </p:nvCxnSpPr>
          <p:spPr>
            <a:xfrm>
              <a:off x="6762214" y="5009039"/>
              <a:ext cx="2696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FFF484CE-638D-ACA6-6E37-E9F3086605A1}"/>
              </a:ext>
            </a:extLst>
          </p:cNvPr>
          <p:cNvGrpSpPr/>
          <p:nvPr/>
        </p:nvGrpSpPr>
        <p:grpSpPr>
          <a:xfrm>
            <a:off x="5124436" y="4229543"/>
            <a:ext cx="1933899" cy="1728247"/>
            <a:chOff x="4958816" y="1325563"/>
            <a:chExt cx="2108328" cy="1884129"/>
          </a:xfrm>
        </p:grpSpPr>
        <p:pic>
          <p:nvPicPr>
            <p:cNvPr id="14" name="Picture 14">
              <a:extLst>
                <a:ext uri="{FF2B5EF4-FFF2-40B4-BE49-F238E27FC236}">
                  <a16:creationId xmlns:a16="http://schemas.microsoft.com/office/drawing/2014/main" id="{0333A52E-0FCB-55E3-EE1B-52D0F9813ECC}"/>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58816" y="1325563"/>
              <a:ext cx="2108328" cy="188412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a:extLst>
                <a:ext uri="{FF2B5EF4-FFF2-40B4-BE49-F238E27FC236}">
                  <a16:creationId xmlns:a16="http://schemas.microsoft.com/office/drawing/2014/main" id="{69A97506-53DF-842E-6190-71A04CB7B383}"/>
                </a:ext>
              </a:extLst>
            </p:cNvPr>
            <p:cNvPicPr>
              <a:picLocks noChangeAspect="1" noChangeArrowheads="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l="13137" t="13341" r="13559" b="12828"/>
            <a:stretch/>
          </p:blipFill>
          <p:spPr bwMode="auto">
            <a:xfrm>
              <a:off x="5964920" y="2013849"/>
              <a:ext cx="559920" cy="563947"/>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8">
            <a:extLst>
              <a:ext uri="{FF2B5EF4-FFF2-40B4-BE49-F238E27FC236}">
                <a16:creationId xmlns:a16="http://schemas.microsoft.com/office/drawing/2014/main" id="{6F5862D6-EC0A-A04C-6872-724FD953A17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4110" t="21033" r="33994" b="21688"/>
          <a:stretch/>
        </p:blipFill>
        <p:spPr bwMode="auto">
          <a:xfrm>
            <a:off x="9518652" y="4428237"/>
            <a:ext cx="889502" cy="1330858"/>
          </a:xfrm>
          <a:prstGeom prst="rect">
            <a:avLst/>
          </a:prstGeom>
          <a:noFill/>
          <a:extLst>
            <a:ext uri="{909E8E84-426E-40DD-AFC4-6F175D3DCCD1}">
              <a14:hiddenFill xmlns:a14="http://schemas.microsoft.com/office/drawing/2010/main">
                <a:solidFill>
                  <a:srgbClr val="FFFFFF"/>
                </a:solidFill>
              </a14:hiddenFill>
            </a:ext>
          </a:extLst>
        </p:spPr>
      </p:pic>
      <p:grpSp>
        <p:nvGrpSpPr>
          <p:cNvPr id="54" name="Group 53">
            <a:extLst>
              <a:ext uri="{FF2B5EF4-FFF2-40B4-BE49-F238E27FC236}">
                <a16:creationId xmlns:a16="http://schemas.microsoft.com/office/drawing/2014/main" id="{C17980F1-690D-5782-5B94-ACE8F97234C4}"/>
              </a:ext>
            </a:extLst>
          </p:cNvPr>
          <p:cNvGrpSpPr/>
          <p:nvPr/>
        </p:nvGrpSpPr>
        <p:grpSpPr>
          <a:xfrm>
            <a:off x="7481249" y="3670412"/>
            <a:ext cx="1614488" cy="1270014"/>
            <a:chOff x="9277117" y="3823653"/>
            <a:chExt cx="1614488" cy="1270014"/>
          </a:xfrm>
        </p:grpSpPr>
        <p:grpSp>
          <p:nvGrpSpPr>
            <p:cNvPr id="53" name="Group 52">
              <a:extLst>
                <a:ext uri="{FF2B5EF4-FFF2-40B4-BE49-F238E27FC236}">
                  <a16:creationId xmlns:a16="http://schemas.microsoft.com/office/drawing/2014/main" id="{C9CD4483-44B6-E297-FC5F-8164034BCA8A}"/>
                </a:ext>
              </a:extLst>
            </p:cNvPr>
            <p:cNvGrpSpPr/>
            <p:nvPr/>
          </p:nvGrpSpPr>
          <p:grpSpPr>
            <a:xfrm>
              <a:off x="9333787" y="3922330"/>
              <a:ext cx="1509168" cy="1081525"/>
              <a:chOff x="9333787" y="3922330"/>
              <a:chExt cx="1509168" cy="1081525"/>
            </a:xfrm>
          </p:grpSpPr>
          <p:sp>
            <p:nvSpPr>
              <p:cNvPr id="16" name="Rectangle 15">
                <a:extLst>
                  <a:ext uri="{FF2B5EF4-FFF2-40B4-BE49-F238E27FC236}">
                    <a16:creationId xmlns:a16="http://schemas.microsoft.com/office/drawing/2014/main" id="{28EBFA33-F107-EE5A-64F7-D411FEE67D41}"/>
                  </a:ext>
                </a:extLst>
              </p:cNvPr>
              <p:cNvSpPr/>
              <p:nvPr/>
            </p:nvSpPr>
            <p:spPr>
              <a:xfrm>
                <a:off x="9631831" y="3922330"/>
                <a:ext cx="914400" cy="427607"/>
              </a:xfrm>
              <a:prstGeom prst="rect">
                <a:avLst/>
              </a:prstGeom>
              <a:solidFill>
                <a:schemeClr val="accent3"/>
              </a:solidFill>
            </p:spPr>
            <p:style>
              <a:lnRef idx="2">
                <a:schemeClr val="dk1"/>
              </a:lnRef>
              <a:fillRef idx="1">
                <a:schemeClr val="lt1"/>
              </a:fillRef>
              <a:effectRef idx="0">
                <a:schemeClr val="dk1"/>
              </a:effectRef>
              <a:fontRef idx="minor">
                <a:schemeClr val="dk1"/>
              </a:fontRef>
            </p:style>
            <p:txBody>
              <a:bodyPr rtlCol="0" anchor="ctr"/>
              <a:lstStyle/>
              <a:p>
                <a:pPr algn="ctr"/>
                <a:r>
                  <a:rPr lang="en-US"/>
                  <a:t>file</a:t>
                </a:r>
              </a:p>
            </p:txBody>
          </p:sp>
          <p:sp>
            <p:nvSpPr>
              <p:cNvPr id="32" name="Rectangle 31">
                <a:extLst>
                  <a:ext uri="{FF2B5EF4-FFF2-40B4-BE49-F238E27FC236}">
                    <a16:creationId xmlns:a16="http://schemas.microsoft.com/office/drawing/2014/main" id="{2A24484C-87D1-08C5-E7D1-A5F43BE61B48}"/>
                  </a:ext>
                </a:extLst>
              </p:cNvPr>
              <p:cNvSpPr/>
              <p:nvPr/>
            </p:nvSpPr>
            <p:spPr>
              <a:xfrm>
                <a:off x="9333787" y="4705811"/>
                <a:ext cx="298044" cy="29804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3" name="Rectangle 32">
                <a:extLst>
                  <a:ext uri="{FF2B5EF4-FFF2-40B4-BE49-F238E27FC236}">
                    <a16:creationId xmlns:a16="http://schemas.microsoft.com/office/drawing/2014/main" id="{825E90F7-3EE8-B084-C91D-99E05E10797C}"/>
                  </a:ext>
                </a:extLst>
              </p:cNvPr>
              <p:cNvSpPr/>
              <p:nvPr/>
            </p:nvSpPr>
            <p:spPr>
              <a:xfrm>
                <a:off x="9737495" y="4705811"/>
                <a:ext cx="298044" cy="29804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5" name="Rectangle 34">
                <a:extLst>
                  <a:ext uri="{FF2B5EF4-FFF2-40B4-BE49-F238E27FC236}">
                    <a16:creationId xmlns:a16="http://schemas.microsoft.com/office/drawing/2014/main" id="{C09D4119-D61D-5CAA-F750-F97B11220288}"/>
                  </a:ext>
                </a:extLst>
              </p:cNvPr>
              <p:cNvSpPr/>
              <p:nvPr/>
            </p:nvSpPr>
            <p:spPr>
              <a:xfrm>
                <a:off x="10141203" y="4705811"/>
                <a:ext cx="298044" cy="2980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6" name="Rectangle 35">
                <a:extLst>
                  <a:ext uri="{FF2B5EF4-FFF2-40B4-BE49-F238E27FC236}">
                    <a16:creationId xmlns:a16="http://schemas.microsoft.com/office/drawing/2014/main" id="{17E1F112-6291-3BCC-E995-25CB9D83F10D}"/>
                  </a:ext>
                </a:extLst>
              </p:cNvPr>
              <p:cNvSpPr/>
              <p:nvPr/>
            </p:nvSpPr>
            <p:spPr>
              <a:xfrm>
                <a:off x="10544911" y="4705811"/>
                <a:ext cx="298044" cy="298044"/>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C72F87F5-3803-C925-EB7E-C6012BB9B30F}"/>
                  </a:ext>
                </a:extLst>
              </p:cNvPr>
              <p:cNvCxnSpPr>
                <a:stCxn id="16" idx="2"/>
                <a:endCxn id="32" idx="0"/>
              </p:cNvCxnSpPr>
              <p:nvPr/>
            </p:nvCxnSpPr>
            <p:spPr>
              <a:xfrm flipH="1">
                <a:off x="9482809" y="4349937"/>
                <a:ext cx="606222"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C7EC9EB-EC0C-D068-9CB8-959FB8CB1633}"/>
                  </a:ext>
                </a:extLst>
              </p:cNvPr>
              <p:cNvCxnSpPr>
                <a:stCxn id="16" idx="2"/>
                <a:endCxn id="33" idx="0"/>
              </p:cNvCxnSpPr>
              <p:nvPr/>
            </p:nvCxnSpPr>
            <p:spPr>
              <a:xfrm flipH="1">
                <a:off x="9886517" y="4349937"/>
                <a:ext cx="202514"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3259AE1-A120-4F16-C5A4-7AFFAD258C6C}"/>
                  </a:ext>
                </a:extLst>
              </p:cNvPr>
              <p:cNvCxnSpPr>
                <a:stCxn id="16" idx="2"/>
                <a:endCxn id="35" idx="0"/>
              </p:cNvCxnSpPr>
              <p:nvPr/>
            </p:nvCxnSpPr>
            <p:spPr>
              <a:xfrm>
                <a:off x="10089031" y="4349937"/>
                <a:ext cx="201194"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C477634-D20F-FAFB-6722-E623425EEBAD}"/>
                  </a:ext>
                </a:extLst>
              </p:cNvPr>
              <p:cNvCxnSpPr>
                <a:stCxn id="16" idx="2"/>
                <a:endCxn id="36" idx="0"/>
              </p:cNvCxnSpPr>
              <p:nvPr/>
            </p:nvCxnSpPr>
            <p:spPr>
              <a:xfrm>
                <a:off x="10089031" y="4349937"/>
                <a:ext cx="604902"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2" name="Rectangle 51">
              <a:extLst>
                <a:ext uri="{FF2B5EF4-FFF2-40B4-BE49-F238E27FC236}">
                  <a16:creationId xmlns:a16="http://schemas.microsoft.com/office/drawing/2014/main" id="{0BADCF90-5568-84D1-2C92-1502E9D170BE}"/>
                </a:ext>
              </a:extLst>
            </p:cNvPr>
            <p:cNvSpPr/>
            <p:nvPr/>
          </p:nvSpPr>
          <p:spPr>
            <a:xfrm>
              <a:off x="9277117" y="3823653"/>
              <a:ext cx="1614488" cy="1270014"/>
            </a:xfrm>
            <a:prstGeom prst="rect">
              <a:avLst/>
            </a:prstGeom>
            <a:noFill/>
            <a:ln>
              <a:solidFill>
                <a:schemeClr val="accent5"/>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cxnSp>
        <p:nvCxnSpPr>
          <p:cNvPr id="28" name="Straight Arrow Connector 27">
            <a:extLst>
              <a:ext uri="{FF2B5EF4-FFF2-40B4-BE49-F238E27FC236}">
                <a16:creationId xmlns:a16="http://schemas.microsoft.com/office/drawing/2014/main" id="{BEBB3CC0-DA8B-A843-A0BD-9F82D11A724F}"/>
              </a:ext>
            </a:extLst>
          </p:cNvPr>
          <p:cNvCxnSpPr>
            <a:stCxn id="14" idx="3"/>
            <a:endCxn id="13" idx="1"/>
          </p:cNvCxnSpPr>
          <p:nvPr/>
        </p:nvCxnSpPr>
        <p:spPr>
          <a:xfrm flipV="1">
            <a:off x="7058335" y="5093666"/>
            <a:ext cx="2460317" cy="1"/>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4366636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nodeType="with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fade">
                                      <p:cBhvr>
                                        <p:cTn id="35" dur="500"/>
                                        <p:tgtEl>
                                          <p:spTgt spid="54"/>
                                        </p:tgtEl>
                                      </p:cBhvr>
                                    </p:animEffect>
                                  </p:childTnLst>
                                </p:cTn>
                              </p:par>
                              <p:par>
                                <p:cTn id="36" presetID="10" presetClass="entr" presetSubtype="0"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92710-0A2C-272E-6FA6-63758656BADA}"/>
              </a:ext>
            </a:extLst>
          </p:cNvPr>
          <p:cNvSpPr>
            <a:spLocks noGrp="1"/>
          </p:cNvSpPr>
          <p:nvPr>
            <p:ph type="title"/>
          </p:nvPr>
        </p:nvSpPr>
        <p:spPr/>
        <p:txBody>
          <a:bodyPr/>
          <a:lstStyle/>
          <a:p>
            <a:r>
              <a:rPr lang="en-US"/>
              <a:t>File-level Access to Storage like Software</a:t>
            </a:r>
          </a:p>
        </p:txBody>
      </p:sp>
      <p:sp>
        <p:nvSpPr>
          <p:cNvPr id="4" name="Slide Number Placeholder 3">
            <a:extLst>
              <a:ext uri="{FF2B5EF4-FFF2-40B4-BE49-F238E27FC236}">
                <a16:creationId xmlns:a16="http://schemas.microsoft.com/office/drawing/2014/main" id="{3599A05E-4338-0444-BDC0-5DCEE4D381AF}"/>
              </a:ext>
            </a:extLst>
          </p:cNvPr>
          <p:cNvSpPr>
            <a:spLocks noGrp="1"/>
          </p:cNvSpPr>
          <p:nvPr>
            <p:ph type="sldNum" sz="quarter" idx="12"/>
          </p:nvPr>
        </p:nvSpPr>
        <p:spPr/>
        <p:txBody>
          <a:bodyPr/>
          <a:lstStyle/>
          <a:p>
            <a:fld id="{31C50FC6-D399-4DE2-B556-887BEDCDB353}" type="slidenum">
              <a:rPr lang="en-US" smtClean="0"/>
              <a:t>18</a:t>
            </a:fld>
            <a:endParaRPr lang="en-US"/>
          </a:p>
        </p:txBody>
      </p:sp>
      <p:sp>
        <p:nvSpPr>
          <p:cNvPr id="5" name="Rectangle 4">
            <a:extLst>
              <a:ext uri="{FF2B5EF4-FFF2-40B4-BE49-F238E27FC236}">
                <a16:creationId xmlns:a16="http://schemas.microsoft.com/office/drawing/2014/main" id="{CBD0A21D-3CE9-C198-70D0-943F73007E8B}"/>
              </a:ext>
            </a:extLst>
          </p:cNvPr>
          <p:cNvSpPr/>
          <p:nvPr/>
        </p:nvSpPr>
        <p:spPr>
          <a:xfrm>
            <a:off x="838200" y="1457200"/>
            <a:ext cx="2743200" cy="4405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a:solidFill>
                  <a:schemeClr val="tx1"/>
                </a:solidFill>
              </a:rPr>
              <a:t>FPGA</a:t>
            </a:r>
          </a:p>
        </p:txBody>
      </p:sp>
      <p:sp>
        <p:nvSpPr>
          <p:cNvPr id="6" name="Rectangle 5">
            <a:extLst>
              <a:ext uri="{FF2B5EF4-FFF2-40B4-BE49-F238E27FC236}">
                <a16:creationId xmlns:a16="http://schemas.microsoft.com/office/drawing/2014/main" id="{DB9CE913-3A88-1EB1-0DCB-744049C80ED8}"/>
              </a:ext>
            </a:extLst>
          </p:cNvPr>
          <p:cNvSpPr/>
          <p:nvPr/>
        </p:nvSpPr>
        <p:spPr>
          <a:xfrm>
            <a:off x="1212433" y="1897331"/>
            <a:ext cx="2047908" cy="35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HLS App</a:t>
            </a:r>
          </a:p>
        </p:txBody>
      </p:sp>
      <p:sp>
        <p:nvSpPr>
          <p:cNvPr id="7" name="Rectangle 6">
            <a:extLst>
              <a:ext uri="{FF2B5EF4-FFF2-40B4-BE49-F238E27FC236}">
                <a16:creationId xmlns:a16="http://schemas.microsoft.com/office/drawing/2014/main" id="{5DB1E4CE-E39A-A238-DC77-9268BC3B0301}"/>
              </a:ext>
            </a:extLst>
          </p:cNvPr>
          <p:cNvSpPr/>
          <p:nvPr/>
        </p:nvSpPr>
        <p:spPr>
          <a:xfrm>
            <a:off x="1212433" y="2250826"/>
            <a:ext cx="2047906" cy="308837"/>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US" err="1"/>
              <a:t>HiLFS</a:t>
            </a:r>
            <a:r>
              <a:rPr lang="en-US"/>
              <a:t> Library</a:t>
            </a:r>
          </a:p>
        </p:txBody>
      </p:sp>
      <p:sp>
        <p:nvSpPr>
          <p:cNvPr id="8" name="Rectangle 7">
            <a:extLst>
              <a:ext uri="{FF2B5EF4-FFF2-40B4-BE49-F238E27FC236}">
                <a16:creationId xmlns:a16="http://schemas.microsoft.com/office/drawing/2014/main" id="{AEDC71FE-36FF-6ACF-721F-B943F56F75B2}"/>
              </a:ext>
            </a:extLst>
          </p:cNvPr>
          <p:cNvSpPr/>
          <p:nvPr/>
        </p:nvSpPr>
        <p:spPr>
          <a:xfrm>
            <a:off x="1011101" y="3164853"/>
            <a:ext cx="2452671" cy="8755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err="1">
                <a:solidFill>
                  <a:schemeClr val="tx1"/>
                </a:solidFill>
              </a:rPr>
              <a:t>HiLFS</a:t>
            </a:r>
            <a:r>
              <a:rPr lang="en-US">
                <a:solidFill>
                  <a:schemeClr val="tx1"/>
                </a:solidFill>
              </a:rPr>
              <a:t> File System</a:t>
            </a:r>
          </a:p>
        </p:txBody>
      </p:sp>
      <p:cxnSp>
        <p:nvCxnSpPr>
          <p:cNvPr id="9" name="Straight Arrow Connector 8">
            <a:extLst>
              <a:ext uri="{FF2B5EF4-FFF2-40B4-BE49-F238E27FC236}">
                <a16:creationId xmlns:a16="http://schemas.microsoft.com/office/drawing/2014/main" id="{AFA065A9-64B8-8532-92D6-CC4797D642E4}"/>
              </a:ext>
            </a:extLst>
          </p:cNvPr>
          <p:cNvCxnSpPr>
            <a:cxnSpLocks/>
            <a:stCxn id="11" idx="2"/>
            <a:endCxn id="10" idx="0"/>
          </p:cNvCxnSpPr>
          <p:nvPr/>
        </p:nvCxnSpPr>
        <p:spPr>
          <a:xfrm>
            <a:off x="2237436" y="5521107"/>
            <a:ext cx="654" cy="606643"/>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F503FCB-CDDF-E870-8AB2-491AAF6874CA}"/>
              </a:ext>
            </a:extLst>
          </p:cNvPr>
          <p:cNvSpPr/>
          <p:nvPr/>
        </p:nvSpPr>
        <p:spPr>
          <a:xfrm>
            <a:off x="1420281" y="6127750"/>
            <a:ext cx="1635617" cy="365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1" name="Rectangle 10">
            <a:extLst>
              <a:ext uri="{FF2B5EF4-FFF2-40B4-BE49-F238E27FC236}">
                <a16:creationId xmlns:a16="http://schemas.microsoft.com/office/drawing/2014/main" id="{91BB196D-D8ED-4A87-E6EB-058501D0E56D}"/>
              </a:ext>
            </a:extLst>
          </p:cNvPr>
          <p:cNvSpPr/>
          <p:nvPr/>
        </p:nvSpPr>
        <p:spPr>
          <a:xfrm>
            <a:off x="1011101" y="4645575"/>
            <a:ext cx="2452669" cy="8755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HiLFS</a:t>
            </a:r>
            <a:r>
              <a:rPr lang="en-US">
                <a:solidFill>
                  <a:schemeClr val="tx1"/>
                </a:solidFill>
              </a:rPr>
              <a:t> Block I/O</a:t>
            </a:r>
          </a:p>
        </p:txBody>
      </p:sp>
      <p:cxnSp>
        <p:nvCxnSpPr>
          <p:cNvPr id="12" name="Straight Arrow Connector 11">
            <a:extLst>
              <a:ext uri="{FF2B5EF4-FFF2-40B4-BE49-F238E27FC236}">
                <a16:creationId xmlns:a16="http://schemas.microsoft.com/office/drawing/2014/main" id="{B874E304-44D0-75B0-37A7-62E02AFC9F3B}"/>
              </a:ext>
            </a:extLst>
          </p:cNvPr>
          <p:cNvCxnSpPr>
            <a:stCxn id="7" idx="2"/>
            <a:endCxn id="8" idx="0"/>
          </p:cNvCxnSpPr>
          <p:nvPr/>
        </p:nvCxnSpPr>
        <p:spPr>
          <a:xfrm>
            <a:off x="2236386" y="2559663"/>
            <a:ext cx="105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F9DFB68-0C83-DDF1-D07D-53B659136267}"/>
              </a:ext>
            </a:extLst>
          </p:cNvPr>
          <p:cNvCxnSpPr>
            <a:stCxn id="8" idx="2"/>
            <a:endCxn id="11" idx="0"/>
          </p:cNvCxnSpPr>
          <p:nvPr/>
        </p:nvCxnSpPr>
        <p:spPr>
          <a:xfrm flipH="1">
            <a:off x="2237436" y="4040385"/>
            <a:ext cx="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C8B1EFC2-1341-29B7-FC3D-2FFBF4DCE8B7}"/>
              </a:ext>
            </a:extLst>
          </p:cNvPr>
          <p:cNvSpPr/>
          <p:nvPr/>
        </p:nvSpPr>
        <p:spPr>
          <a:xfrm>
            <a:off x="3955633" y="1457200"/>
            <a:ext cx="7791718" cy="5035675"/>
          </a:xfrm>
          <a:prstGeom prst="roundRect">
            <a:avLst/>
          </a:prstGeom>
          <a:ln w="38100">
            <a:solidFill>
              <a:schemeClr val="accent5">
                <a:lumMod val="60000"/>
                <a:lumOff val="40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9EE5C4B1-1AD4-A4FC-4927-1CDD30FDEB7D}"/>
              </a:ext>
            </a:extLst>
          </p:cNvPr>
          <p:cNvCxnSpPr>
            <a:cxnSpLocks/>
          </p:cNvCxnSpPr>
          <p:nvPr/>
        </p:nvCxnSpPr>
        <p:spPr>
          <a:xfrm flipV="1">
            <a:off x="3260339" y="1457200"/>
            <a:ext cx="1400561" cy="440131"/>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F4F0083-C425-B685-F769-7145105F0B2E}"/>
              </a:ext>
            </a:extLst>
          </p:cNvPr>
          <p:cNvCxnSpPr/>
          <p:nvPr/>
        </p:nvCxnSpPr>
        <p:spPr>
          <a:xfrm>
            <a:off x="3260339" y="2559663"/>
            <a:ext cx="695294" cy="3302569"/>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97E4088-E537-7780-A176-74E9C1E0CB73}"/>
              </a:ext>
            </a:extLst>
          </p:cNvPr>
          <p:cNvCxnSpPr/>
          <p:nvPr/>
        </p:nvCxnSpPr>
        <p:spPr>
          <a:xfrm>
            <a:off x="4089400" y="3142006"/>
            <a:ext cx="7581900"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7509D75-658A-FC28-37F7-7DD4CA4A896C}"/>
              </a:ext>
            </a:extLst>
          </p:cNvPr>
          <p:cNvSpPr txBox="1"/>
          <p:nvPr/>
        </p:nvSpPr>
        <p:spPr>
          <a:xfrm>
            <a:off x="4037995" y="2832127"/>
            <a:ext cx="790601" cy="307777"/>
          </a:xfrm>
          <a:prstGeom prst="rect">
            <a:avLst/>
          </a:prstGeom>
          <a:noFill/>
        </p:spPr>
        <p:txBody>
          <a:bodyPr wrap="none" rtlCol="0">
            <a:spAutoFit/>
          </a:bodyPr>
          <a:lstStyle/>
          <a:p>
            <a:r>
              <a:rPr lang="en-US" sz="1400" i="1"/>
              <a:t>HLS App</a:t>
            </a:r>
          </a:p>
        </p:txBody>
      </p:sp>
      <p:sp>
        <p:nvSpPr>
          <p:cNvPr id="28" name="TextBox 27">
            <a:extLst>
              <a:ext uri="{FF2B5EF4-FFF2-40B4-BE49-F238E27FC236}">
                <a16:creationId xmlns:a16="http://schemas.microsoft.com/office/drawing/2014/main" id="{1987BCBD-FD17-9FBF-E688-DFAEEDC9DF51}"/>
              </a:ext>
            </a:extLst>
          </p:cNvPr>
          <p:cNvSpPr txBox="1"/>
          <p:nvPr/>
        </p:nvSpPr>
        <p:spPr>
          <a:xfrm>
            <a:off x="4037995" y="3139904"/>
            <a:ext cx="1181734" cy="307777"/>
          </a:xfrm>
          <a:prstGeom prst="rect">
            <a:avLst/>
          </a:prstGeom>
          <a:noFill/>
        </p:spPr>
        <p:txBody>
          <a:bodyPr wrap="none" rtlCol="0">
            <a:spAutoFit/>
          </a:bodyPr>
          <a:lstStyle/>
          <a:p>
            <a:r>
              <a:rPr lang="en-US" sz="1400" i="1" err="1"/>
              <a:t>HiLFS</a:t>
            </a:r>
            <a:r>
              <a:rPr lang="en-US" sz="1400" i="1"/>
              <a:t> Library</a:t>
            </a:r>
          </a:p>
        </p:txBody>
      </p:sp>
      <p:sp>
        <p:nvSpPr>
          <p:cNvPr id="14" name="Rectangle 13">
            <a:extLst>
              <a:ext uri="{FF2B5EF4-FFF2-40B4-BE49-F238E27FC236}">
                <a16:creationId xmlns:a16="http://schemas.microsoft.com/office/drawing/2014/main" id="{63F55C79-DC20-CABF-63B9-74CF641FE616}"/>
              </a:ext>
            </a:extLst>
          </p:cNvPr>
          <p:cNvSpPr/>
          <p:nvPr/>
        </p:nvSpPr>
        <p:spPr>
          <a:xfrm>
            <a:off x="5915082" y="1882471"/>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hilfs_open</a:t>
            </a:r>
            <a:endParaRPr lang="en-US"/>
          </a:p>
        </p:txBody>
      </p:sp>
      <p:sp>
        <p:nvSpPr>
          <p:cNvPr id="31" name="Rectangle 30">
            <a:extLst>
              <a:ext uri="{FF2B5EF4-FFF2-40B4-BE49-F238E27FC236}">
                <a16:creationId xmlns:a16="http://schemas.microsoft.com/office/drawing/2014/main" id="{446D70DB-73DF-B05E-99DB-41C7C65B8D24}"/>
              </a:ext>
            </a:extLst>
          </p:cNvPr>
          <p:cNvSpPr/>
          <p:nvPr/>
        </p:nvSpPr>
        <p:spPr>
          <a:xfrm>
            <a:off x="7880350" y="1860506"/>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hilfs_close</a:t>
            </a:r>
            <a:endParaRPr lang="en-US"/>
          </a:p>
        </p:txBody>
      </p:sp>
      <p:sp>
        <p:nvSpPr>
          <p:cNvPr id="32" name="Rectangle 31">
            <a:extLst>
              <a:ext uri="{FF2B5EF4-FFF2-40B4-BE49-F238E27FC236}">
                <a16:creationId xmlns:a16="http://schemas.microsoft.com/office/drawing/2014/main" id="{3F128D98-2AB1-7926-B9E8-FB81FB75F7E7}"/>
              </a:ext>
            </a:extLst>
          </p:cNvPr>
          <p:cNvSpPr/>
          <p:nvPr/>
        </p:nvSpPr>
        <p:spPr>
          <a:xfrm>
            <a:off x="5240546" y="2513343"/>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hilfs_read</a:t>
            </a:r>
            <a:endParaRPr lang="en-US"/>
          </a:p>
        </p:txBody>
      </p:sp>
      <p:sp>
        <p:nvSpPr>
          <p:cNvPr id="35" name="Rectangle 34">
            <a:extLst>
              <a:ext uri="{FF2B5EF4-FFF2-40B4-BE49-F238E27FC236}">
                <a16:creationId xmlns:a16="http://schemas.microsoft.com/office/drawing/2014/main" id="{A11A26E5-67D9-F133-ADF6-7FC723CBB943}"/>
              </a:ext>
            </a:extLst>
          </p:cNvPr>
          <p:cNvSpPr/>
          <p:nvPr/>
        </p:nvSpPr>
        <p:spPr>
          <a:xfrm>
            <a:off x="7012819" y="2513343"/>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hilfs_write</a:t>
            </a:r>
            <a:endParaRPr lang="en-US"/>
          </a:p>
        </p:txBody>
      </p:sp>
      <p:sp>
        <p:nvSpPr>
          <p:cNvPr id="36" name="Rectangle 35">
            <a:extLst>
              <a:ext uri="{FF2B5EF4-FFF2-40B4-BE49-F238E27FC236}">
                <a16:creationId xmlns:a16="http://schemas.microsoft.com/office/drawing/2014/main" id="{E4A5E0C5-7561-E521-CEE3-01F06900D107}"/>
              </a:ext>
            </a:extLst>
          </p:cNvPr>
          <p:cNvSpPr/>
          <p:nvPr/>
        </p:nvSpPr>
        <p:spPr>
          <a:xfrm>
            <a:off x="8785092" y="2506813"/>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hilfs_lseek</a:t>
            </a:r>
            <a:endParaRPr lang="en-US"/>
          </a:p>
        </p:txBody>
      </p:sp>
    </p:spTree>
    <p:extLst>
      <p:ext uri="{BB962C8B-B14F-4D97-AF65-F5344CB8AC3E}">
        <p14:creationId xmlns:p14="http://schemas.microsoft.com/office/powerpoint/2010/main" val="342215239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grpId="0" nodeType="afterEffect">
                                  <p:stCondLst>
                                    <p:cond delay="0"/>
                                  </p:stCondLst>
                                  <p:childTnLst>
                                    <p:animClr clrSpc="rgb" dir="cw">
                                      <p:cBhvr>
                                        <p:cTn id="6" dur="500" fill="hold"/>
                                        <p:tgtEl>
                                          <p:spTgt spid="6"/>
                                        </p:tgtEl>
                                        <p:attrNameLst>
                                          <p:attrName>fillcolor</p:attrName>
                                        </p:attrNameLst>
                                      </p:cBhvr>
                                      <p:to>
                                        <a:srgbClr val="BDD7EE"/>
                                      </p:to>
                                    </p:animClr>
                                    <p:set>
                                      <p:cBhvr>
                                        <p:cTn id="7" dur="500" fill="hold"/>
                                        <p:tgtEl>
                                          <p:spTgt spid="6"/>
                                        </p:tgtEl>
                                        <p:attrNameLst>
                                          <p:attrName>fill.type</p:attrName>
                                        </p:attrNameLst>
                                      </p:cBhvr>
                                      <p:to>
                                        <p:strVal val="solid"/>
                                      </p:to>
                                    </p:set>
                                    <p:set>
                                      <p:cBhvr>
                                        <p:cTn id="8" dur="500" fill="hold"/>
                                        <p:tgtEl>
                                          <p:spTgt spid="6"/>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500" fill="hold"/>
                                        <p:tgtEl>
                                          <p:spTgt spid="7"/>
                                        </p:tgtEl>
                                        <p:attrNameLst>
                                          <p:attrName>fillcolor</p:attrName>
                                        </p:attrNameLst>
                                      </p:cBhvr>
                                      <p:to>
                                        <a:srgbClr val="BDD7EE"/>
                                      </p:to>
                                    </p:animClr>
                                    <p:set>
                                      <p:cBhvr>
                                        <p:cTn id="11" dur="500" fill="hold"/>
                                        <p:tgtEl>
                                          <p:spTgt spid="7"/>
                                        </p:tgtEl>
                                        <p:attrNameLst>
                                          <p:attrName>fill.type</p:attrName>
                                        </p:attrNameLst>
                                      </p:cBhvr>
                                      <p:to>
                                        <p:strVal val="solid"/>
                                      </p:to>
                                    </p:set>
                                    <p:set>
                                      <p:cBhvr>
                                        <p:cTn id="12" dur="500" fill="hold"/>
                                        <p:tgtEl>
                                          <p:spTgt spid="7"/>
                                        </p:tgtEl>
                                        <p:attrNameLst>
                                          <p:attrName>fill.on</p:attrName>
                                        </p:attrNameLst>
                                      </p:cBhvr>
                                      <p:to>
                                        <p:strVal val="true"/>
                                      </p:to>
                                    </p:se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500"/>
                                        <p:tgtEl>
                                          <p:spTgt spid="3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7" grpId="0" animBg="1"/>
      <p:bldP spid="27" grpId="0"/>
      <p:bldP spid="28" grpId="0"/>
      <p:bldP spid="14" grpId="0" animBg="1"/>
      <p:bldP spid="31" grpId="0" animBg="1"/>
      <p:bldP spid="32" grpId="0" animBg="1"/>
      <p:bldP spid="35" grpId="0" animBg="1"/>
      <p:bldP spid="3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AC7EF-41B0-442E-C6F1-407B2BA74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A0B96-DE91-3261-7342-EB601081A1A8}"/>
              </a:ext>
            </a:extLst>
          </p:cNvPr>
          <p:cNvSpPr>
            <a:spLocks noGrp="1"/>
          </p:cNvSpPr>
          <p:nvPr>
            <p:ph type="title"/>
          </p:nvPr>
        </p:nvSpPr>
        <p:spPr/>
        <p:txBody>
          <a:bodyPr/>
          <a:lstStyle/>
          <a:p>
            <a:r>
              <a:rPr lang="en-US"/>
              <a:t>File-level Access to Storage like Software</a:t>
            </a:r>
          </a:p>
        </p:txBody>
      </p:sp>
      <p:sp>
        <p:nvSpPr>
          <p:cNvPr id="4" name="Slide Number Placeholder 3">
            <a:extLst>
              <a:ext uri="{FF2B5EF4-FFF2-40B4-BE49-F238E27FC236}">
                <a16:creationId xmlns:a16="http://schemas.microsoft.com/office/drawing/2014/main" id="{1B30092B-7088-598A-F9DA-C3E6D08B0A78}"/>
              </a:ext>
            </a:extLst>
          </p:cNvPr>
          <p:cNvSpPr>
            <a:spLocks noGrp="1"/>
          </p:cNvSpPr>
          <p:nvPr>
            <p:ph type="sldNum" sz="quarter" idx="12"/>
          </p:nvPr>
        </p:nvSpPr>
        <p:spPr/>
        <p:txBody>
          <a:bodyPr/>
          <a:lstStyle/>
          <a:p>
            <a:fld id="{31C50FC6-D399-4DE2-B556-887BEDCDB353}" type="slidenum">
              <a:rPr lang="en-US" smtClean="0"/>
              <a:t>19</a:t>
            </a:fld>
            <a:endParaRPr lang="en-US"/>
          </a:p>
        </p:txBody>
      </p:sp>
      <p:sp>
        <p:nvSpPr>
          <p:cNvPr id="5" name="Rectangle 4">
            <a:extLst>
              <a:ext uri="{FF2B5EF4-FFF2-40B4-BE49-F238E27FC236}">
                <a16:creationId xmlns:a16="http://schemas.microsoft.com/office/drawing/2014/main" id="{E9AA732F-9B5B-102C-C96B-3EF29E97EEB4}"/>
              </a:ext>
            </a:extLst>
          </p:cNvPr>
          <p:cNvSpPr/>
          <p:nvPr/>
        </p:nvSpPr>
        <p:spPr>
          <a:xfrm>
            <a:off x="838200" y="1457200"/>
            <a:ext cx="2743200" cy="4405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a:solidFill>
                  <a:schemeClr val="tx1"/>
                </a:solidFill>
              </a:rPr>
              <a:t>FPGA</a:t>
            </a:r>
          </a:p>
        </p:txBody>
      </p:sp>
      <p:sp>
        <p:nvSpPr>
          <p:cNvPr id="6" name="Rectangle 5">
            <a:extLst>
              <a:ext uri="{FF2B5EF4-FFF2-40B4-BE49-F238E27FC236}">
                <a16:creationId xmlns:a16="http://schemas.microsoft.com/office/drawing/2014/main" id="{974CE1EA-7A51-0942-E8E1-D27FFB1FEA60}"/>
              </a:ext>
            </a:extLst>
          </p:cNvPr>
          <p:cNvSpPr/>
          <p:nvPr/>
        </p:nvSpPr>
        <p:spPr>
          <a:xfrm>
            <a:off x="1212433" y="1897331"/>
            <a:ext cx="2047908" cy="358091"/>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HLS App</a:t>
            </a:r>
          </a:p>
        </p:txBody>
      </p:sp>
      <p:sp>
        <p:nvSpPr>
          <p:cNvPr id="7" name="Rectangle 6">
            <a:extLst>
              <a:ext uri="{FF2B5EF4-FFF2-40B4-BE49-F238E27FC236}">
                <a16:creationId xmlns:a16="http://schemas.microsoft.com/office/drawing/2014/main" id="{0622B407-1904-7B92-D807-D9914DB0B599}"/>
              </a:ext>
            </a:extLst>
          </p:cNvPr>
          <p:cNvSpPr/>
          <p:nvPr/>
        </p:nvSpPr>
        <p:spPr>
          <a:xfrm>
            <a:off x="1212433" y="2250826"/>
            <a:ext cx="2047906" cy="308837"/>
          </a:xfrm>
          <a:prstGeom prst="rect">
            <a:avLst/>
          </a:prstGeom>
          <a:solidFill>
            <a:schemeClr val="accent5">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err="1"/>
              <a:t>HiLFS</a:t>
            </a:r>
            <a:r>
              <a:rPr lang="en-US"/>
              <a:t> Library</a:t>
            </a:r>
          </a:p>
        </p:txBody>
      </p:sp>
      <p:sp>
        <p:nvSpPr>
          <p:cNvPr id="8" name="Rectangle 7">
            <a:extLst>
              <a:ext uri="{FF2B5EF4-FFF2-40B4-BE49-F238E27FC236}">
                <a16:creationId xmlns:a16="http://schemas.microsoft.com/office/drawing/2014/main" id="{02E4A146-43A4-A62F-85D6-C6665DF18344}"/>
              </a:ext>
            </a:extLst>
          </p:cNvPr>
          <p:cNvSpPr/>
          <p:nvPr/>
        </p:nvSpPr>
        <p:spPr>
          <a:xfrm>
            <a:off x="1011101" y="3164853"/>
            <a:ext cx="2452671" cy="8755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err="1">
                <a:solidFill>
                  <a:schemeClr val="tx1"/>
                </a:solidFill>
              </a:rPr>
              <a:t>HiLFS</a:t>
            </a:r>
            <a:r>
              <a:rPr lang="en-US">
                <a:solidFill>
                  <a:schemeClr val="tx1"/>
                </a:solidFill>
              </a:rPr>
              <a:t> File System</a:t>
            </a:r>
          </a:p>
        </p:txBody>
      </p:sp>
      <p:cxnSp>
        <p:nvCxnSpPr>
          <p:cNvPr id="9" name="Straight Arrow Connector 8">
            <a:extLst>
              <a:ext uri="{FF2B5EF4-FFF2-40B4-BE49-F238E27FC236}">
                <a16:creationId xmlns:a16="http://schemas.microsoft.com/office/drawing/2014/main" id="{398B6CA0-4961-FB2E-6487-8B8CDE20EE52}"/>
              </a:ext>
            </a:extLst>
          </p:cNvPr>
          <p:cNvCxnSpPr>
            <a:cxnSpLocks/>
            <a:stCxn id="11" idx="2"/>
            <a:endCxn id="10" idx="0"/>
          </p:cNvCxnSpPr>
          <p:nvPr/>
        </p:nvCxnSpPr>
        <p:spPr>
          <a:xfrm>
            <a:off x="2237436" y="5521107"/>
            <a:ext cx="654" cy="606643"/>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183218E-4A1F-2821-C760-43100521BB30}"/>
              </a:ext>
            </a:extLst>
          </p:cNvPr>
          <p:cNvSpPr/>
          <p:nvPr/>
        </p:nvSpPr>
        <p:spPr>
          <a:xfrm>
            <a:off x="1420281" y="6127750"/>
            <a:ext cx="1635617" cy="365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1" name="Rectangle 10">
            <a:extLst>
              <a:ext uri="{FF2B5EF4-FFF2-40B4-BE49-F238E27FC236}">
                <a16:creationId xmlns:a16="http://schemas.microsoft.com/office/drawing/2014/main" id="{275A7647-8011-DB8C-5E48-9EC2CC3B0CAC}"/>
              </a:ext>
            </a:extLst>
          </p:cNvPr>
          <p:cNvSpPr/>
          <p:nvPr/>
        </p:nvSpPr>
        <p:spPr>
          <a:xfrm>
            <a:off x="1011101" y="4645575"/>
            <a:ext cx="2452669" cy="8755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HiLFS</a:t>
            </a:r>
            <a:r>
              <a:rPr lang="en-US">
                <a:solidFill>
                  <a:schemeClr val="tx1"/>
                </a:solidFill>
              </a:rPr>
              <a:t> Block I/O</a:t>
            </a:r>
          </a:p>
        </p:txBody>
      </p:sp>
      <p:cxnSp>
        <p:nvCxnSpPr>
          <p:cNvPr id="12" name="Straight Arrow Connector 11">
            <a:extLst>
              <a:ext uri="{FF2B5EF4-FFF2-40B4-BE49-F238E27FC236}">
                <a16:creationId xmlns:a16="http://schemas.microsoft.com/office/drawing/2014/main" id="{B3E4FD89-6350-99A8-F4D0-3F8BAACE33DA}"/>
              </a:ext>
            </a:extLst>
          </p:cNvPr>
          <p:cNvCxnSpPr>
            <a:stCxn id="7" idx="2"/>
            <a:endCxn id="8" idx="0"/>
          </p:cNvCxnSpPr>
          <p:nvPr/>
        </p:nvCxnSpPr>
        <p:spPr>
          <a:xfrm>
            <a:off x="2236386" y="2559663"/>
            <a:ext cx="105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5034150-6A6F-8FF5-B2DD-FC448906600A}"/>
              </a:ext>
            </a:extLst>
          </p:cNvPr>
          <p:cNvCxnSpPr>
            <a:stCxn id="8" idx="2"/>
            <a:endCxn id="11" idx="0"/>
          </p:cNvCxnSpPr>
          <p:nvPr/>
        </p:nvCxnSpPr>
        <p:spPr>
          <a:xfrm flipH="1">
            <a:off x="2237436" y="4040385"/>
            <a:ext cx="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1A409367-8728-7556-B4D7-A8956CEA586C}"/>
              </a:ext>
            </a:extLst>
          </p:cNvPr>
          <p:cNvSpPr/>
          <p:nvPr/>
        </p:nvSpPr>
        <p:spPr>
          <a:xfrm>
            <a:off x="3955633" y="1457200"/>
            <a:ext cx="7791718" cy="5035675"/>
          </a:xfrm>
          <a:prstGeom prst="roundRect">
            <a:avLst/>
          </a:prstGeom>
          <a:ln w="38100">
            <a:solidFill>
              <a:schemeClr val="accent5">
                <a:lumMod val="60000"/>
                <a:lumOff val="40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4C4BD488-33E9-21CE-73D9-DD1FE690FC96}"/>
              </a:ext>
            </a:extLst>
          </p:cNvPr>
          <p:cNvCxnSpPr>
            <a:cxnSpLocks/>
          </p:cNvCxnSpPr>
          <p:nvPr/>
        </p:nvCxnSpPr>
        <p:spPr>
          <a:xfrm flipV="1">
            <a:off x="3260339" y="1457200"/>
            <a:ext cx="1400561" cy="440131"/>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4391D37-12D4-94D9-98E7-52121676FD3C}"/>
              </a:ext>
            </a:extLst>
          </p:cNvPr>
          <p:cNvCxnSpPr/>
          <p:nvPr/>
        </p:nvCxnSpPr>
        <p:spPr>
          <a:xfrm>
            <a:off x="3260339" y="2559663"/>
            <a:ext cx="695294" cy="3302569"/>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FA4779A-0A5D-8C3C-394F-2ED2BAC52537}"/>
              </a:ext>
            </a:extLst>
          </p:cNvPr>
          <p:cNvCxnSpPr/>
          <p:nvPr/>
        </p:nvCxnSpPr>
        <p:spPr>
          <a:xfrm>
            <a:off x="4089400" y="3142006"/>
            <a:ext cx="7581900"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9398D02-B5F0-910B-0A59-BE114FE044FE}"/>
              </a:ext>
            </a:extLst>
          </p:cNvPr>
          <p:cNvSpPr txBox="1"/>
          <p:nvPr/>
        </p:nvSpPr>
        <p:spPr>
          <a:xfrm>
            <a:off x="4037995" y="2832127"/>
            <a:ext cx="790601" cy="307777"/>
          </a:xfrm>
          <a:prstGeom prst="rect">
            <a:avLst/>
          </a:prstGeom>
          <a:noFill/>
        </p:spPr>
        <p:txBody>
          <a:bodyPr wrap="none" rtlCol="0">
            <a:spAutoFit/>
          </a:bodyPr>
          <a:lstStyle/>
          <a:p>
            <a:r>
              <a:rPr lang="en-US" sz="1400" i="1"/>
              <a:t>HLS App</a:t>
            </a:r>
          </a:p>
        </p:txBody>
      </p:sp>
      <p:sp>
        <p:nvSpPr>
          <p:cNvPr id="28" name="TextBox 27">
            <a:extLst>
              <a:ext uri="{FF2B5EF4-FFF2-40B4-BE49-F238E27FC236}">
                <a16:creationId xmlns:a16="http://schemas.microsoft.com/office/drawing/2014/main" id="{C95D7A7A-C789-5066-D06C-1A491B699AA5}"/>
              </a:ext>
            </a:extLst>
          </p:cNvPr>
          <p:cNvSpPr txBox="1"/>
          <p:nvPr/>
        </p:nvSpPr>
        <p:spPr>
          <a:xfrm>
            <a:off x="4037995" y="3139904"/>
            <a:ext cx="1181734" cy="307777"/>
          </a:xfrm>
          <a:prstGeom prst="rect">
            <a:avLst/>
          </a:prstGeom>
          <a:noFill/>
        </p:spPr>
        <p:txBody>
          <a:bodyPr wrap="none" rtlCol="0">
            <a:spAutoFit/>
          </a:bodyPr>
          <a:lstStyle/>
          <a:p>
            <a:r>
              <a:rPr lang="en-US" sz="1400" i="1" err="1"/>
              <a:t>HiLFS</a:t>
            </a:r>
            <a:r>
              <a:rPr lang="en-US" sz="1400" i="1"/>
              <a:t> Library</a:t>
            </a:r>
          </a:p>
        </p:txBody>
      </p:sp>
      <p:sp>
        <p:nvSpPr>
          <p:cNvPr id="14" name="Rectangle 13">
            <a:extLst>
              <a:ext uri="{FF2B5EF4-FFF2-40B4-BE49-F238E27FC236}">
                <a16:creationId xmlns:a16="http://schemas.microsoft.com/office/drawing/2014/main" id="{D3649025-80EC-5E75-9D3B-27CBFEFB15B0}"/>
              </a:ext>
            </a:extLst>
          </p:cNvPr>
          <p:cNvSpPr/>
          <p:nvPr/>
        </p:nvSpPr>
        <p:spPr>
          <a:xfrm>
            <a:off x="6937432" y="2365758"/>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hilfs_open</a:t>
            </a:r>
            <a:endParaRPr lang="en-US"/>
          </a:p>
        </p:txBody>
      </p:sp>
      <p:sp>
        <p:nvSpPr>
          <p:cNvPr id="3" name="Rectangle 2">
            <a:extLst>
              <a:ext uri="{FF2B5EF4-FFF2-40B4-BE49-F238E27FC236}">
                <a16:creationId xmlns:a16="http://schemas.microsoft.com/office/drawing/2014/main" id="{100FC46E-7041-6B95-6809-4B3F23C68E62}"/>
              </a:ext>
            </a:extLst>
          </p:cNvPr>
          <p:cNvSpPr/>
          <p:nvPr/>
        </p:nvSpPr>
        <p:spPr>
          <a:xfrm>
            <a:off x="5670339" y="3870120"/>
            <a:ext cx="4120529" cy="19133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D36E0DF1-468C-3AD8-1A41-C509CFFE9035}"/>
              </a:ext>
            </a:extLst>
          </p:cNvPr>
          <p:cNvCxnSpPr>
            <a:cxnSpLocks/>
            <a:stCxn id="14" idx="2"/>
            <a:endCxn id="3" idx="0"/>
          </p:cNvCxnSpPr>
          <p:nvPr/>
        </p:nvCxnSpPr>
        <p:spPr>
          <a:xfrm flipH="1">
            <a:off x="7730604" y="2753567"/>
            <a:ext cx="2346" cy="1116553"/>
          </a:xfrm>
          <a:prstGeom prst="straightConnector1">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963AA14-30B5-502E-9085-AAC6BE4246C2}"/>
              </a:ext>
            </a:extLst>
          </p:cNvPr>
          <p:cNvCxnSpPr>
            <a:cxnSpLocks/>
            <a:stCxn id="3" idx="2"/>
          </p:cNvCxnSpPr>
          <p:nvPr/>
        </p:nvCxnSpPr>
        <p:spPr>
          <a:xfrm flipH="1">
            <a:off x="7730111" y="5783506"/>
            <a:ext cx="493" cy="868772"/>
          </a:xfrm>
          <a:prstGeom prst="straightConnector1">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32C2DEB-3295-DB84-6E22-44332C765A0F}"/>
              </a:ext>
            </a:extLst>
          </p:cNvPr>
          <p:cNvSpPr/>
          <p:nvPr/>
        </p:nvSpPr>
        <p:spPr>
          <a:xfrm>
            <a:off x="6175432" y="4293653"/>
            <a:ext cx="914400" cy="49468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fd</a:t>
            </a:r>
            <a:endParaRPr lang="en-US"/>
          </a:p>
        </p:txBody>
      </p:sp>
      <p:sp>
        <p:nvSpPr>
          <p:cNvPr id="29" name="Rectangle 28">
            <a:extLst>
              <a:ext uri="{FF2B5EF4-FFF2-40B4-BE49-F238E27FC236}">
                <a16:creationId xmlns:a16="http://schemas.microsoft.com/office/drawing/2014/main" id="{05B75933-CD4F-DB59-2A53-8210854065BE}"/>
              </a:ext>
            </a:extLst>
          </p:cNvPr>
          <p:cNvSpPr/>
          <p:nvPr/>
        </p:nvSpPr>
        <p:spPr>
          <a:xfrm>
            <a:off x="8149954" y="4288092"/>
            <a:ext cx="1309167" cy="49468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lseek_pos</a:t>
            </a:r>
            <a:endParaRPr lang="en-US"/>
          </a:p>
        </p:txBody>
      </p:sp>
      <p:sp>
        <p:nvSpPr>
          <p:cNvPr id="30" name="Rectangle 29">
            <a:extLst>
              <a:ext uri="{FF2B5EF4-FFF2-40B4-BE49-F238E27FC236}">
                <a16:creationId xmlns:a16="http://schemas.microsoft.com/office/drawing/2014/main" id="{D6958D58-6B2E-21A0-3F86-EF31DCC3256F}"/>
              </a:ext>
            </a:extLst>
          </p:cNvPr>
          <p:cNvSpPr/>
          <p:nvPr/>
        </p:nvSpPr>
        <p:spPr>
          <a:xfrm>
            <a:off x="7075527" y="5153459"/>
            <a:ext cx="1309167" cy="49468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inode</a:t>
            </a:r>
            <a:endParaRPr lang="en-US"/>
          </a:p>
        </p:txBody>
      </p:sp>
      <p:sp>
        <p:nvSpPr>
          <p:cNvPr id="31" name="TextBox 30">
            <a:extLst>
              <a:ext uri="{FF2B5EF4-FFF2-40B4-BE49-F238E27FC236}">
                <a16:creationId xmlns:a16="http://schemas.microsoft.com/office/drawing/2014/main" id="{46CF3BF9-15C4-4F44-D7FE-58DF4A308303}"/>
              </a:ext>
            </a:extLst>
          </p:cNvPr>
          <p:cNvSpPr txBox="1"/>
          <p:nvPr/>
        </p:nvSpPr>
        <p:spPr>
          <a:xfrm>
            <a:off x="6107823" y="3949584"/>
            <a:ext cx="1061509" cy="369332"/>
          </a:xfrm>
          <a:prstGeom prst="rect">
            <a:avLst/>
          </a:prstGeom>
          <a:solidFill>
            <a:schemeClr val="accent6">
              <a:lumMod val="20000"/>
              <a:lumOff val="80000"/>
            </a:schemeClr>
          </a:solidFill>
          <a:effectLst>
            <a:softEdge rad="63500"/>
          </a:effectLst>
        </p:spPr>
        <p:txBody>
          <a:bodyPr wrap="none" rtlCol="0">
            <a:spAutoFit/>
          </a:bodyPr>
          <a:lstStyle/>
          <a:p>
            <a:r>
              <a:rPr lang="en-US"/>
              <a:t>identifier</a:t>
            </a:r>
          </a:p>
        </p:txBody>
      </p:sp>
      <p:sp>
        <p:nvSpPr>
          <p:cNvPr id="32" name="TextBox 31">
            <a:extLst>
              <a:ext uri="{FF2B5EF4-FFF2-40B4-BE49-F238E27FC236}">
                <a16:creationId xmlns:a16="http://schemas.microsoft.com/office/drawing/2014/main" id="{94027499-B481-9CD1-0B7C-C3D0B070CFA9}"/>
              </a:ext>
            </a:extLst>
          </p:cNvPr>
          <p:cNvSpPr txBox="1"/>
          <p:nvPr/>
        </p:nvSpPr>
        <p:spPr>
          <a:xfrm>
            <a:off x="8291254" y="3944023"/>
            <a:ext cx="1026243" cy="369332"/>
          </a:xfrm>
          <a:prstGeom prst="rect">
            <a:avLst/>
          </a:prstGeom>
          <a:solidFill>
            <a:schemeClr val="accent6">
              <a:lumMod val="20000"/>
              <a:lumOff val="80000"/>
            </a:schemeClr>
          </a:solidFill>
          <a:effectLst>
            <a:softEdge rad="63500"/>
          </a:effectLst>
        </p:spPr>
        <p:txBody>
          <a:bodyPr wrap="none" rtlCol="0">
            <a:spAutoFit/>
          </a:bodyPr>
          <a:lstStyle/>
          <a:p>
            <a:r>
              <a:rPr lang="en-US"/>
              <a:t>property</a:t>
            </a:r>
          </a:p>
        </p:txBody>
      </p:sp>
      <p:sp>
        <p:nvSpPr>
          <p:cNvPr id="33" name="TextBox 32">
            <a:extLst>
              <a:ext uri="{FF2B5EF4-FFF2-40B4-BE49-F238E27FC236}">
                <a16:creationId xmlns:a16="http://schemas.microsoft.com/office/drawing/2014/main" id="{F1EE6970-576D-CF6A-39A8-C4B665271B83}"/>
              </a:ext>
            </a:extLst>
          </p:cNvPr>
          <p:cNvSpPr txBox="1"/>
          <p:nvPr/>
        </p:nvSpPr>
        <p:spPr>
          <a:xfrm>
            <a:off x="7196149" y="4809390"/>
            <a:ext cx="1067921" cy="369332"/>
          </a:xfrm>
          <a:prstGeom prst="rect">
            <a:avLst/>
          </a:prstGeom>
          <a:solidFill>
            <a:schemeClr val="accent6">
              <a:lumMod val="20000"/>
              <a:lumOff val="80000"/>
            </a:schemeClr>
          </a:solidFill>
          <a:effectLst>
            <a:softEdge rad="63500"/>
          </a:effectLst>
        </p:spPr>
        <p:txBody>
          <a:bodyPr wrap="none" rtlCol="0">
            <a:spAutoFit/>
          </a:bodyPr>
          <a:lstStyle/>
          <a:p>
            <a:r>
              <a:rPr lang="en-US"/>
              <a:t>structure</a:t>
            </a:r>
          </a:p>
        </p:txBody>
      </p:sp>
    </p:spTree>
    <p:extLst>
      <p:ext uri="{BB962C8B-B14F-4D97-AF65-F5344CB8AC3E}">
        <p14:creationId xmlns:p14="http://schemas.microsoft.com/office/powerpoint/2010/main" val="178056448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500"/>
                                        <p:tgtEl>
                                          <p:spTgt spid="3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5" grpId="0" animBg="1"/>
      <p:bldP spid="29" grpId="0" animBg="1"/>
      <p:bldP spid="30" grpId="0" animBg="1"/>
      <p:bldP spid="31" grpId="0" animBg="1"/>
      <p:bldP spid="32" grpId="0" animBg="1"/>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81666949-245F-42F7-31EC-D50D6EFB1D82}"/>
              </a:ext>
            </a:extLst>
          </p:cNvPr>
          <p:cNvGraphicFramePr>
            <a:graphicFrameLocks/>
          </p:cNvGraphicFramePr>
          <p:nvPr>
            <p:extLst>
              <p:ext uri="{D42A27DB-BD31-4B8C-83A1-F6EECF244321}">
                <p14:modId xmlns:p14="http://schemas.microsoft.com/office/powerpoint/2010/main" val="3010817336"/>
              </p:ext>
            </p:extLst>
          </p:nvPr>
        </p:nvGraphicFramePr>
        <p:xfrm>
          <a:off x="838200" y="1319378"/>
          <a:ext cx="10515600" cy="555955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D8429E28-0E7C-8D03-E749-81E77528DEB2}"/>
              </a:ext>
            </a:extLst>
          </p:cNvPr>
          <p:cNvSpPr>
            <a:spLocks noGrp="1"/>
          </p:cNvSpPr>
          <p:nvPr>
            <p:ph type="title"/>
          </p:nvPr>
        </p:nvSpPr>
        <p:spPr/>
        <p:txBody>
          <a:bodyPr/>
          <a:lstStyle/>
          <a:p>
            <a:r>
              <a:rPr lang="en-US"/>
              <a:t>Rise of Data- and I/O-intensive Applications</a:t>
            </a:r>
          </a:p>
        </p:txBody>
      </p:sp>
      <p:sp>
        <p:nvSpPr>
          <p:cNvPr id="4" name="Slide Number Placeholder 3">
            <a:extLst>
              <a:ext uri="{FF2B5EF4-FFF2-40B4-BE49-F238E27FC236}">
                <a16:creationId xmlns:a16="http://schemas.microsoft.com/office/drawing/2014/main" id="{D4C75260-3758-2A38-3E43-BB633354B363}"/>
              </a:ext>
            </a:extLst>
          </p:cNvPr>
          <p:cNvSpPr>
            <a:spLocks noGrp="1"/>
          </p:cNvSpPr>
          <p:nvPr>
            <p:ph type="sldNum" sz="quarter" idx="12"/>
          </p:nvPr>
        </p:nvSpPr>
        <p:spPr/>
        <p:txBody>
          <a:bodyPr/>
          <a:lstStyle/>
          <a:p>
            <a:fld id="{31C50FC6-D399-4DE2-B556-887BEDCDB353}" type="slidenum">
              <a:rPr lang="en-US" smtClean="0"/>
              <a:t>2</a:t>
            </a:fld>
            <a:endParaRPr lang="en-US"/>
          </a:p>
        </p:txBody>
      </p:sp>
      <p:sp>
        <p:nvSpPr>
          <p:cNvPr id="9" name="Rectangle 8">
            <a:extLst>
              <a:ext uri="{FF2B5EF4-FFF2-40B4-BE49-F238E27FC236}">
                <a16:creationId xmlns:a16="http://schemas.microsoft.com/office/drawing/2014/main" id="{A0D617A4-2D46-C1A2-BF08-915A0B1F4790}"/>
              </a:ext>
            </a:extLst>
          </p:cNvPr>
          <p:cNvSpPr/>
          <p:nvPr/>
        </p:nvSpPr>
        <p:spPr>
          <a:xfrm>
            <a:off x="3967850" y="1722330"/>
            <a:ext cx="3037820" cy="644071"/>
          </a:xfrm>
          <a:prstGeom prst="rect">
            <a:avLst/>
          </a:prstGeom>
          <a:solidFill>
            <a:schemeClr val="accent4">
              <a:lumMod val="20000"/>
              <a:lumOff val="80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chemeClr val="tx1"/>
                </a:solidFill>
              </a:rPr>
              <a:t>Large Storage Demand</a:t>
            </a:r>
          </a:p>
        </p:txBody>
      </p:sp>
      <p:grpSp>
        <p:nvGrpSpPr>
          <p:cNvPr id="5" name="Group 4">
            <a:extLst>
              <a:ext uri="{FF2B5EF4-FFF2-40B4-BE49-F238E27FC236}">
                <a16:creationId xmlns:a16="http://schemas.microsoft.com/office/drawing/2014/main" id="{74203386-50E7-C131-5CD3-7C5079958952}"/>
              </a:ext>
            </a:extLst>
          </p:cNvPr>
          <p:cNvGrpSpPr/>
          <p:nvPr/>
        </p:nvGrpSpPr>
        <p:grpSpPr>
          <a:xfrm>
            <a:off x="2323329" y="1829537"/>
            <a:ext cx="8476181" cy="4242440"/>
            <a:chOff x="2374717" y="2101680"/>
            <a:chExt cx="8476181" cy="4242440"/>
          </a:xfrm>
        </p:grpSpPr>
        <p:sp>
          <p:nvSpPr>
            <p:cNvPr id="6" name="TextBox 5">
              <a:extLst>
                <a:ext uri="{FF2B5EF4-FFF2-40B4-BE49-F238E27FC236}">
                  <a16:creationId xmlns:a16="http://schemas.microsoft.com/office/drawing/2014/main" id="{D3883C00-796D-953E-936F-D457F61777B9}"/>
                </a:ext>
              </a:extLst>
            </p:cNvPr>
            <p:cNvSpPr txBox="1"/>
            <p:nvPr/>
          </p:nvSpPr>
          <p:spPr>
            <a:xfrm>
              <a:off x="9241804" y="3654457"/>
              <a:ext cx="886781" cy="307777"/>
            </a:xfrm>
            <a:prstGeom prst="rect">
              <a:avLst/>
            </a:prstGeom>
            <a:noFill/>
          </p:spPr>
          <p:txBody>
            <a:bodyPr wrap="none" rtlCol="0">
              <a:spAutoFit/>
            </a:bodyPr>
            <a:lstStyle/>
            <a:p>
              <a:r>
                <a:rPr lang="en-US" sz="1400" err="1"/>
                <a:t>LlaMa</a:t>
              </a:r>
              <a:r>
                <a:rPr lang="en-US" sz="1400"/>
                <a:t> 3.1</a:t>
              </a:r>
            </a:p>
          </p:txBody>
        </p:sp>
        <p:sp>
          <p:nvSpPr>
            <p:cNvPr id="8" name="TextBox 7">
              <a:extLst>
                <a:ext uri="{FF2B5EF4-FFF2-40B4-BE49-F238E27FC236}">
                  <a16:creationId xmlns:a16="http://schemas.microsoft.com/office/drawing/2014/main" id="{7CD594D4-D2DC-D6CA-C310-F9606A94CCD9}"/>
                </a:ext>
              </a:extLst>
            </p:cNvPr>
            <p:cNvSpPr txBox="1"/>
            <p:nvPr/>
          </p:nvSpPr>
          <p:spPr>
            <a:xfrm>
              <a:off x="9685194" y="2101680"/>
              <a:ext cx="1165704" cy="307777"/>
            </a:xfrm>
            <a:prstGeom prst="rect">
              <a:avLst/>
            </a:prstGeom>
            <a:noFill/>
          </p:spPr>
          <p:txBody>
            <a:bodyPr wrap="none" rtlCol="0">
              <a:spAutoFit/>
            </a:bodyPr>
            <a:lstStyle/>
            <a:p>
              <a:r>
                <a:rPr lang="en-US" sz="1400"/>
                <a:t>DeepSeek R1</a:t>
              </a:r>
            </a:p>
          </p:txBody>
        </p:sp>
        <p:sp>
          <p:nvSpPr>
            <p:cNvPr id="10" name="TextBox 9">
              <a:extLst>
                <a:ext uri="{FF2B5EF4-FFF2-40B4-BE49-F238E27FC236}">
                  <a16:creationId xmlns:a16="http://schemas.microsoft.com/office/drawing/2014/main" id="{FAC27048-5B22-3050-0140-93254AFA01E8}"/>
                </a:ext>
              </a:extLst>
            </p:cNvPr>
            <p:cNvSpPr txBox="1"/>
            <p:nvPr/>
          </p:nvSpPr>
          <p:spPr>
            <a:xfrm>
              <a:off x="2374717" y="6023266"/>
              <a:ext cx="764953" cy="307777"/>
            </a:xfrm>
            <a:prstGeom prst="rect">
              <a:avLst/>
            </a:prstGeom>
            <a:noFill/>
          </p:spPr>
          <p:txBody>
            <a:bodyPr wrap="none" rtlCol="0">
              <a:spAutoFit/>
            </a:bodyPr>
            <a:lstStyle/>
            <a:p>
              <a:r>
                <a:rPr lang="en-US" sz="1400" err="1"/>
                <a:t>AlexNet</a:t>
              </a:r>
              <a:endParaRPr lang="en-US" sz="1400"/>
            </a:p>
          </p:txBody>
        </p:sp>
        <p:sp>
          <p:nvSpPr>
            <p:cNvPr id="11" name="TextBox 10">
              <a:extLst>
                <a:ext uri="{FF2B5EF4-FFF2-40B4-BE49-F238E27FC236}">
                  <a16:creationId xmlns:a16="http://schemas.microsoft.com/office/drawing/2014/main" id="{3DA4EC25-04D5-3664-49E2-1E827E79DFF6}"/>
                </a:ext>
              </a:extLst>
            </p:cNvPr>
            <p:cNvSpPr txBox="1"/>
            <p:nvPr/>
          </p:nvSpPr>
          <p:spPr>
            <a:xfrm>
              <a:off x="3086527" y="6036343"/>
              <a:ext cx="678391" cy="307777"/>
            </a:xfrm>
            <a:prstGeom prst="rect">
              <a:avLst/>
            </a:prstGeom>
            <a:noFill/>
          </p:spPr>
          <p:txBody>
            <a:bodyPr wrap="none" rtlCol="0">
              <a:spAutoFit/>
            </a:bodyPr>
            <a:lstStyle/>
            <a:p>
              <a:r>
                <a:rPr lang="en-US" sz="1400"/>
                <a:t>VGG16</a:t>
              </a:r>
            </a:p>
          </p:txBody>
        </p:sp>
        <p:sp>
          <p:nvSpPr>
            <p:cNvPr id="12" name="TextBox 11">
              <a:extLst>
                <a:ext uri="{FF2B5EF4-FFF2-40B4-BE49-F238E27FC236}">
                  <a16:creationId xmlns:a16="http://schemas.microsoft.com/office/drawing/2014/main" id="{FC29FF3F-111D-106E-42A8-BCB0F12BD96D}"/>
                </a:ext>
              </a:extLst>
            </p:cNvPr>
            <p:cNvSpPr txBox="1"/>
            <p:nvPr/>
          </p:nvSpPr>
          <p:spPr>
            <a:xfrm>
              <a:off x="3812347" y="6019700"/>
              <a:ext cx="766557" cy="307777"/>
            </a:xfrm>
            <a:prstGeom prst="rect">
              <a:avLst/>
            </a:prstGeom>
            <a:noFill/>
          </p:spPr>
          <p:txBody>
            <a:bodyPr wrap="none" rtlCol="0">
              <a:spAutoFit/>
            </a:bodyPr>
            <a:lstStyle/>
            <a:p>
              <a:r>
                <a:rPr lang="en-US" sz="1400"/>
                <a:t>YOLOv1</a:t>
              </a:r>
            </a:p>
          </p:txBody>
        </p:sp>
        <p:sp>
          <p:nvSpPr>
            <p:cNvPr id="13" name="TextBox 12">
              <a:extLst>
                <a:ext uri="{FF2B5EF4-FFF2-40B4-BE49-F238E27FC236}">
                  <a16:creationId xmlns:a16="http://schemas.microsoft.com/office/drawing/2014/main" id="{50BA2FC0-07A2-3166-46B3-8D583881AF89}"/>
                </a:ext>
              </a:extLst>
            </p:cNvPr>
            <p:cNvSpPr txBox="1"/>
            <p:nvPr/>
          </p:nvSpPr>
          <p:spPr>
            <a:xfrm>
              <a:off x="4527417" y="6019699"/>
              <a:ext cx="1093569" cy="307777"/>
            </a:xfrm>
            <a:prstGeom prst="rect">
              <a:avLst/>
            </a:prstGeom>
            <a:noFill/>
          </p:spPr>
          <p:txBody>
            <a:bodyPr wrap="none" rtlCol="0">
              <a:spAutoFit/>
            </a:bodyPr>
            <a:lstStyle/>
            <a:p>
              <a:r>
                <a:rPr lang="en-US" sz="1400" err="1"/>
                <a:t>WideResNet</a:t>
              </a:r>
              <a:endParaRPr lang="en-US" sz="1400"/>
            </a:p>
          </p:txBody>
        </p:sp>
        <p:sp>
          <p:nvSpPr>
            <p:cNvPr id="14" name="TextBox 13">
              <a:extLst>
                <a:ext uri="{FF2B5EF4-FFF2-40B4-BE49-F238E27FC236}">
                  <a16:creationId xmlns:a16="http://schemas.microsoft.com/office/drawing/2014/main" id="{7747A63A-83BC-77B4-EF2D-4C1E4B8F9210}"/>
                </a:ext>
              </a:extLst>
            </p:cNvPr>
            <p:cNvSpPr txBox="1"/>
            <p:nvPr/>
          </p:nvSpPr>
          <p:spPr>
            <a:xfrm>
              <a:off x="5748179" y="6019699"/>
              <a:ext cx="583814" cy="307777"/>
            </a:xfrm>
            <a:prstGeom prst="rect">
              <a:avLst/>
            </a:prstGeom>
            <a:noFill/>
          </p:spPr>
          <p:txBody>
            <a:bodyPr wrap="none" rtlCol="0">
              <a:spAutoFit/>
            </a:bodyPr>
            <a:lstStyle/>
            <a:p>
              <a:r>
                <a:rPr lang="en-US" sz="1400"/>
                <a:t>BERT</a:t>
              </a:r>
            </a:p>
          </p:txBody>
        </p:sp>
        <p:sp>
          <p:nvSpPr>
            <p:cNvPr id="15" name="TextBox 14">
              <a:extLst>
                <a:ext uri="{FF2B5EF4-FFF2-40B4-BE49-F238E27FC236}">
                  <a16:creationId xmlns:a16="http://schemas.microsoft.com/office/drawing/2014/main" id="{B92F8E6B-89D5-0699-24FC-AEE83BDBAF67}"/>
                </a:ext>
              </a:extLst>
            </p:cNvPr>
            <p:cNvSpPr txBox="1"/>
            <p:nvPr/>
          </p:nvSpPr>
          <p:spPr>
            <a:xfrm>
              <a:off x="6376810" y="6019698"/>
              <a:ext cx="582211" cy="307777"/>
            </a:xfrm>
            <a:prstGeom prst="rect">
              <a:avLst/>
            </a:prstGeom>
            <a:noFill/>
          </p:spPr>
          <p:txBody>
            <a:bodyPr wrap="none" rtlCol="0">
              <a:spAutoFit/>
            </a:bodyPr>
            <a:lstStyle/>
            <a:p>
              <a:r>
                <a:rPr lang="en-US" sz="1400"/>
                <a:t>GPT2</a:t>
              </a:r>
            </a:p>
          </p:txBody>
        </p:sp>
        <p:sp>
          <p:nvSpPr>
            <p:cNvPr id="16" name="TextBox 15">
              <a:extLst>
                <a:ext uri="{FF2B5EF4-FFF2-40B4-BE49-F238E27FC236}">
                  <a16:creationId xmlns:a16="http://schemas.microsoft.com/office/drawing/2014/main" id="{C635234C-C8AC-CFF2-3FB1-BB907A458079}"/>
                </a:ext>
              </a:extLst>
            </p:cNvPr>
            <p:cNvSpPr txBox="1"/>
            <p:nvPr/>
          </p:nvSpPr>
          <p:spPr>
            <a:xfrm>
              <a:off x="7082959" y="6007031"/>
              <a:ext cx="418704" cy="307777"/>
            </a:xfrm>
            <a:prstGeom prst="rect">
              <a:avLst/>
            </a:prstGeom>
            <a:noFill/>
          </p:spPr>
          <p:txBody>
            <a:bodyPr wrap="none" rtlCol="0">
              <a:spAutoFit/>
            </a:bodyPr>
            <a:lstStyle/>
            <a:p>
              <a:r>
                <a:rPr lang="en-US" sz="1400" err="1"/>
                <a:t>ViT</a:t>
              </a:r>
              <a:endParaRPr lang="en-US" sz="1400"/>
            </a:p>
          </p:txBody>
        </p:sp>
        <p:sp>
          <p:nvSpPr>
            <p:cNvPr id="17" name="TextBox 16">
              <a:extLst>
                <a:ext uri="{FF2B5EF4-FFF2-40B4-BE49-F238E27FC236}">
                  <a16:creationId xmlns:a16="http://schemas.microsoft.com/office/drawing/2014/main" id="{00709F66-0F76-1270-980A-2CECE2A56804}"/>
                </a:ext>
              </a:extLst>
            </p:cNvPr>
            <p:cNvSpPr txBox="1"/>
            <p:nvPr/>
          </p:nvSpPr>
          <p:spPr>
            <a:xfrm>
              <a:off x="7700446" y="6013850"/>
              <a:ext cx="886781" cy="307777"/>
            </a:xfrm>
            <a:prstGeom prst="rect">
              <a:avLst/>
            </a:prstGeom>
            <a:noFill/>
          </p:spPr>
          <p:txBody>
            <a:bodyPr wrap="none" rtlCol="0">
              <a:spAutoFit/>
            </a:bodyPr>
            <a:lstStyle/>
            <a:p>
              <a:r>
                <a:rPr lang="en-US" sz="1400"/>
                <a:t>OPT-6.7B</a:t>
              </a:r>
            </a:p>
          </p:txBody>
        </p:sp>
        <p:sp>
          <p:nvSpPr>
            <p:cNvPr id="18" name="TextBox 17">
              <a:extLst>
                <a:ext uri="{FF2B5EF4-FFF2-40B4-BE49-F238E27FC236}">
                  <a16:creationId xmlns:a16="http://schemas.microsoft.com/office/drawing/2014/main" id="{D42F2877-AC50-3456-93AD-B08C34336041}"/>
                </a:ext>
              </a:extLst>
            </p:cNvPr>
            <p:cNvSpPr txBox="1"/>
            <p:nvPr/>
          </p:nvSpPr>
          <p:spPr>
            <a:xfrm>
              <a:off x="8626892" y="5991989"/>
              <a:ext cx="968535" cy="307777"/>
            </a:xfrm>
            <a:prstGeom prst="rect">
              <a:avLst/>
            </a:prstGeom>
            <a:noFill/>
          </p:spPr>
          <p:txBody>
            <a:bodyPr wrap="none" rtlCol="0">
              <a:spAutoFit/>
            </a:bodyPr>
            <a:lstStyle/>
            <a:p>
              <a:r>
                <a:rPr lang="en-US" sz="1400"/>
                <a:t>LlaMa2-7B</a:t>
              </a:r>
            </a:p>
          </p:txBody>
        </p:sp>
        <p:sp>
          <p:nvSpPr>
            <p:cNvPr id="19" name="TextBox 18">
              <a:extLst>
                <a:ext uri="{FF2B5EF4-FFF2-40B4-BE49-F238E27FC236}">
                  <a16:creationId xmlns:a16="http://schemas.microsoft.com/office/drawing/2014/main" id="{F32DA98D-4A24-14D4-95D7-E240CFE11731}"/>
                </a:ext>
              </a:extLst>
            </p:cNvPr>
            <p:cNvSpPr txBox="1"/>
            <p:nvPr/>
          </p:nvSpPr>
          <p:spPr>
            <a:xfrm>
              <a:off x="8626892" y="5600242"/>
              <a:ext cx="1058303" cy="307777"/>
            </a:xfrm>
            <a:prstGeom prst="rect">
              <a:avLst/>
            </a:prstGeom>
            <a:noFill/>
          </p:spPr>
          <p:txBody>
            <a:bodyPr wrap="none" rtlCol="0">
              <a:spAutoFit/>
            </a:bodyPr>
            <a:lstStyle/>
            <a:p>
              <a:r>
                <a:rPr lang="en-US" sz="1400"/>
                <a:t>LlaMa2-70B</a:t>
              </a:r>
            </a:p>
          </p:txBody>
        </p:sp>
        <p:sp>
          <p:nvSpPr>
            <p:cNvPr id="20" name="TextBox 19">
              <a:extLst>
                <a:ext uri="{FF2B5EF4-FFF2-40B4-BE49-F238E27FC236}">
                  <a16:creationId xmlns:a16="http://schemas.microsoft.com/office/drawing/2014/main" id="{E0DB4415-0BC4-43C0-2A7C-0D27B278EEC2}"/>
                </a:ext>
              </a:extLst>
            </p:cNvPr>
            <p:cNvSpPr txBox="1"/>
            <p:nvPr/>
          </p:nvSpPr>
          <p:spPr>
            <a:xfrm>
              <a:off x="8143836" y="4981101"/>
              <a:ext cx="744114" cy="307777"/>
            </a:xfrm>
            <a:prstGeom prst="rect">
              <a:avLst/>
            </a:prstGeom>
            <a:noFill/>
          </p:spPr>
          <p:txBody>
            <a:bodyPr wrap="none" rtlCol="0">
              <a:spAutoFit/>
            </a:bodyPr>
            <a:lstStyle/>
            <a:p>
              <a:r>
                <a:rPr lang="en-US" sz="1400"/>
                <a:t>BLOOM</a:t>
              </a:r>
            </a:p>
          </p:txBody>
        </p:sp>
        <p:sp>
          <p:nvSpPr>
            <p:cNvPr id="21" name="TextBox 20">
              <a:extLst>
                <a:ext uri="{FF2B5EF4-FFF2-40B4-BE49-F238E27FC236}">
                  <a16:creationId xmlns:a16="http://schemas.microsoft.com/office/drawing/2014/main" id="{336C3ABC-9A62-8B13-3D37-48AAD8D642D8}"/>
                </a:ext>
              </a:extLst>
            </p:cNvPr>
            <p:cNvSpPr txBox="1"/>
            <p:nvPr/>
          </p:nvSpPr>
          <p:spPr>
            <a:xfrm>
              <a:off x="9514096" y="5981524"/>
              <a:ext cx="888385" cy="307777"/>
            </a:xfrm>
            <a:prstGeom prst="rect">
              <a:avLst/>
            </a:prstGeom>
            <a:noFill/>
          </p:spPr>
          <p:txBody>
            <a:bodyPr wrap="none" rtlCol="0">
              <a:spAutoFit/>
            </a:bodyPr>
            <a:lstStyle/>
            <a:p>
              <a:r>
                <a:rPr lang="en-US" sz="1400"/>
                <a:t>Mamba-2</a:t>
              </a:r>
            </a:p>
          </p:txBody>
        </p:sp>
      </p:grpSp>
      <p:grpSp>
        <p:nvGrpSpPr>
          <p:cNvPr id="25" name="Group 24">
            <a:extLst>
              <a:ext uri="{FF2B5EF4-FFF2-40B4-BE49-F238E27FC236}">
                <a16:creationId xmlns:a16="http://schemas.microsoft.com/office/drawing/2014/main" id="{A800D147-558F-3A1A-6CDC-4EC6FDD82374}"/>
              </a:ext>
            </a:extLst>
          </p:cNvPr>
          <p:cNvGrpSpPr/>
          <p:nvPr/>
        </p:nvGrpSpPr>
        <p:grpSpPr>
          <a:xfrm>
            <a:off x="1102654" y="2572874"/>
            <a:ext cx="6250645" cy="2418225"/>
            <a:chOff x="1102654" y="2572874"/>
            <a:chExt cx="6250645" cy="2418225"/>
          </a:xfrm>
        </p:grpSpPr>
        <p:sp>
          <p:nvSpPr>
            <p:cNvPr id="3" name="Oval 2">
              <a:extLst>
                <a:ext uri="{FF2B5EF4-FFF2-40B4-BE49-F238E27FC236}">
                  <a16:creationId xmlns:a16="http://schemas.microsoft.com/office/drawing/2014/main" id="{006579FB-7F34-C691-9CA0-C71C484AD913}"/>
                </a:ext>
              </a:extLst>
            </p:cNvPr>
            <p:cNvSpPr/>
            <p:nvPr/>
          </p:nvSpPr>
          <p:spPr>
            <a:xfrm>
              <a:off x="1102654" y="2706721"/>
              <a:ext cx="495300" cy="1193999"/>
            </a:xfrm>
            <a:prstGeom prst="ellipse">
              <a:avLst/>
            </a:prstGeom>
            <a:noFill/>
            <a:ln>
              <a:solidFill>
                <a:srgbClr val="FF0000"/>
              </a:solidFill>
              <a:prstDash val="lg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C0373A76-B1FC-9D4A-BDD9-57F8E5DE8257}"/>
                </a:ext>
              </a:extLst>
            </p:cNvPr>
            <p:cNvCxnSpPr>
              <a:cxnSpLocks/>
              <a:stCxn id="3" idx="0"/>
            </p:cNvCxnSpPr>
            <p:nvPr/>
          </p:nvCxnSpPr>
          <p:spPr>
            <a:xfrm flipV="1">
              <a:off x="1350304" y="2572874"/>
              <a:ext cx="2670634" cy="133847"/>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31A5E74-7F84-56F3-E596-3D4BDBF4C116}"/>
                </a:ext>
              </a:extLst>
            </p:cNvPr>
            <p:cNvCxnSpPr>
              <a:cxnSpLocks/>
              <a:stCxn id="3" idx="4"/>
            </p:cNvCxnSpPr>
            <p:nvPr/>
          </p:nvCxnSpPr>
          <p:spPr>
            <a:xfrm>
              <a:off x="1350304" y="3900720"/>
              <a:ext cx="2440600" cy="1054997"/>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B5BF2FCF-3CE0-B30D-130F-7E4F2A669778}"/>
                </a:ext>
              </a:extLst>
            </p:cNvPr>
            <p:cNvSpPr/>
            <p:nvPr/>
          </p:nvSpPr>
          <p:spPr>
            <a:xfrm>
              <a:off x="3620222" y="2572874"/>
              <a:ext cx="3733077" cy="2418225"/>
            </a:xfrm>
            <a:prstGeom prst="roundRect">
              <a:avLst/>
            </a:prstGeom>
            <a:ln>
              <a:solidFill>
                <a:srgbClr val="FF0000"/>
              </a:solidFill>
              <a:prstDash val="lg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E1A30160-41A1-6867-EE0F-E3F244B0F909}"/>
              </a:ext>
            </a:extLst>
          </p:cNvPr>
          <p:cNvGrpSpPr/>
          <p:nvPr/>
        </p:nvGrpSpPr>
        <p:grpSpPr>
          <a:xfrm>
            <a:off x="4117213" y="3473573"/>
            <a:ext cx="1219200" cy="787781"/>
            <a:chOff x="4180157" y="3498314"/>
            <a:chExt cx="1219200" cy="787781"/>
          </a:xfrm>
        </p:grpSpPr>
        <p:sp>
          <p:nvSpPr>
            <p:cNvPr id="35" name="Flowchart: Document 34">
              <a:extLst>
                <a:ext uri="{FF2B5EF4-FFF2-40B4-BE49-F238E27FC236}">
                  <a16:creationId xmlns:a16="http://schemas.microsoft.com/office/drawing/2014/main" id="{62E8F52C-AADE-2B52-0D28-439DA6BAFEC5}"/>
                </a:ext>
              </a:extLst>
            </p:cNvPr>
            <p:cNvSpPr/>
            <p:nvPr/>
          </p:nvSpPr>
          <p:spPr>
            <a:xfrm>
              <a:off x="4484957" y="3498314"/>
              <a:ext cx="914400" cy="612648"/>
            </a:xfrm>
            <a:prstGeom prst="flowChartDocumen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7" name="Flowchart: Document 36">
              <a:extLst>
                <a:ext uri="{FF2B5EF4-FFF2-40B4-BE49-F238E27FC236}">
                  <a16:creationId xmlns:a16="http://schemas.microsoft.com/office/drawing/2014/main" id="{EB4B6EC4-82F1-3C37-FE60-014CE9018108}"/>
                </a:ext>
              </a:extLst>
            </p:cNvPr>
            <p:cNvSpPr/>
            <p:nvPr/>
          </p:nvSpPr>
          <p:spPr>
            <a:xfrm>
              <a:off x="4320218" y="3575450"/>
              <a:ext cx="914400" cy="612648"/>
            </a:xfrm>
            <a:prstGeom prst="flowChartDocumen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8" name="Flowchart: Document 37">
              <a:extLst>
                <a:ext uri="{FF2B5EF4-FFF2-40B4-BE49-F238E27FC236}">
                  <a16:creationId xmlns:a16="http://schemas.microsoft.com/office/drawing/2014/main" id="{17174B89-BCDC-4901-F638-CDD0CB3AC990}"/>
                </a:ext>
              </a:extLst>
            </p:cNvPr>
            <p:cNvSpPr/>
            <p:nvPr/>
          </p:nvSpPr>
          <p:spPr>
            <a:xfrm>
              <a:off x="4180157" y="3673447"/>
              <a:ext cx="914400" cy="612648"/>
            </a:xfrm>
            <a:prstGeom prst="flowChartDocument">
              <a:avLst/>
            </a:prstGeom>
            <a:solidFill>
              <a:schemeClr val="accent5">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600"/>
                <a:t>weights</a:t>
              </a:r>
            </a:p>
          </p:txBody>
        </p:sp>
      </p:grpSp>
      <p:grpSp>
        <p:nvGrpSpPr>
          <p:cNvPr id="44" name="Group 43">
            <a:extLst>
              <a:ext uri="{FF2B5EF4-FFF2-40B4-BE49-F238E27FC236}">
                <a16:creationId xmlns:a16="http://schemas.microsoft.com/office/drawing/2014/main" id="{E69F6232-FEB4-06C6-D039-2C6681501B79}"/>
              </a:ext>
            </a:extLst>
          </p:cNvPr>
          <p:cNvGrpSpPr/>
          <p:nvPr/>
        </p:nvGrpSpPr>
        <p:grpSpPr>
          <a:xfrm>
            <a:off x="5802783" y="2908181"/>
            <a:ext cx="1327402" cy="1463751"/>
            <a:chOff x="5802783" y="2997081"/>
            <a:chExt cx="1327402" cy="1463751"/>
          </a:xfrm>
        </p:grpSpPr>
        <p:sp>
          <p:nvSpPr>
            <p:cNvPr id="33" name="Rectangle: Rounded Corners 32">
              <a:extLst>
                <a:ext uri="{FF2B5EF4-FFF2-40B4-BE49-F238E27FC236}">
                  <a16:creationId xmlns:a16="http://schemas.microsoft.com/office/drawing/2014/main" id="{E1A2A73C-519B-D6B1-BF0D-F837B6AA66C6}"/>
                </a:ext>
              </a:extLst>
            </p:cNvPr>
            <p:cNvSpPr/>
            <p:nvPr/>
          </p:nvSpPr>
          <p:spPr>
            <a:xfrm>
              <a:off x="5804622" y="2997081"/>
              <a:ext cx="1325563" cy="1463751"/>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t" anchorCtr="0"/>
            <a:lstStyle/>
            <a:p>
              <a:pPr algn="ctr"/>
              <a:r>
                <a:rPr lang="en-US"/>
                <a:t>SSD</a:t>
              </a:r>
            </a:p>
          </p:txBody>
        </p:sp>
        <p:sp>
          <p:nvSpPr>
            <p:cNvPr id="40" name="Rectangle 39">
              <a:extLst>
                <a:ext uri="{FF2B5EF4-FFF2-40B4-BE49-F238E27FC236}">
                  <a16:creationId xmlns:a16="http://schemas.microsoft.com/office/drawing/2014/main" id="{BCF5EC21-55DC-8216-AA99-39836B6D8714}"/>
                </a:ext>
              </a:extLst>
            </p:cNvPr>
            <p:cNvSpPr/>
            <p:nvPr/>
          </p:nvSpPr>
          <p:spPr>
            <a:xfrm>
              <a:off x="5802783" y="3479923"/>
              <a:ext cx="1325562" cy="781431"/>
            </a:xfrm>
            <a:prstGeom prst="rect">
              <a:avLst/>
            </a:prstGeom>
            <a:pattFill prst="wdUpDiag">
              <a:fgClr>
                <a:schemeClr val="accent1"/>
              </a:fgClr>
              <a:bgClr>
                <a:srgbClr val="D9D9D9"/>
              </a:bgClr>
            </a:patt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cxnSp>
        <p:nvCxnSpPr>
          <p:cNvPr id="42" name="Straight Arrow Connector 41">
            <a:extLst>
              <a:ext uri="{FF2B5EF4-FFF2-40B4-BE49-F238E27FC236}">
                <a16:creationId xmlns:a16="http://schemas.microsoft.com/office/drawing/2014/main" id="{CE55F414-E7FD-7CE1-C365-9FAC6D2755A6}"/>
              </a:ext>
            </a:extLst>
          </p:cNvPr>
          <p:cNvCxnSpPr>
            <a:cxnSpLocks/>
            <a:stCxn id="35" idx="3"/>
            <a:endCxn id="40" idx="1"/>
          </p:cNvCxnSpPr>
          <p:nvPr/>
        </p:nvCxnSpPr>
        <p:spPr>
          <a:xfrm>
            <a:off x="5336413" y="3779897"/>
            <a:ext cx="466370" cy="18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65144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11968-AA9C-4748-29D3-F534027D2F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1911C7-4AF9-1A5C-2DCE-D3E3BFA7AA75}"/>
              </a:ext>
            </a:extLst>
          </p:cNvPr>
          <p:cNvSpPr>
            <a:spLocks noGrp="1"/>
          </p:cNvSpPr>
          <p:nvPr>
            <p:ph type="title"/>
          </p:nvPr>
        </p:nvSpPr>
        <p:spPr/>
        <p:txBody>
          <a:bodyPr/>
          <a:lstStyle/>
          <a:p>
            <a:r>
              <a:rPr lang="en-US"/>
              <a:t>Direct Storage Management</a:t>
            </a:r>
          </a:p>
        </p:txBody>
      </p:sp>
      <p:sp>
        <p:nvSpPr>
          <p:cNvPr id="4" name="Slide Number Placeholder 3">
            <a:extLst>
              <a:ext uri="{FF2B5EF4-FFF2-40B4-BE49-F238E27FC236}">
                <a16:creationId xmlns:a16="http://schemas.microsoft.com/office/drawing/2014/main" id="{87F77099-A77A-9578-E7A1-F3EA8B26F075}"/>
              </a:ext>
            </a:extLst>
          </p:cNvPr>
          <p:cNvSpPr>
            <a:spLocks noGrp="1"/>
          </p:cNvSpPr>
          <p:nvPr>
            <p:ph type="sldNum" sz="quarter" idx="12"/>
          </p:nvPr>
        </p:nvSpPr>
        <p:spPr/>
        <p:txBody>
          <a:bodyPr/>
          <a:lstStyle/>
          <a:p>
            <a:fld id="{31C50FC6-D399-4DE2-B556-887BEDCDB353}" type="slidenum">
              <a:rPr lang="en-US" smtClean="0"/>
              <a:t>20</a:t>
            </a:fld>
            <a:endParaRPr lang="en-US"/>
          </a:p>
        </p:txBody>
      </p:sp>
      <p:sp>
        <p:nvSpPr>
          <p:cNvPr id="5" name="Rectangle 4">
            <a:extLst>
              <a:ext uri="{FF2B5EF4-FFF2-40B4-BE49-F238E27FC236}">
                <a16:creationId xmlns:a16="http://schemas.microsoft.com/office/drawing/2014/main" id="{5FBAFA6E-CA5D-E43C-77FF-0980D8CA2E29}"/>
              </a:ext>
            </a:extLst>
          </p:cNvPr>
          <p:cNvSpPr/>
          <p:nvPr/>
        </p:nvSpPr>
        <p:spPr>
          <a:xfrm>
            <a:off x="838200" y="1457200"/>
            <a:ext cx="2743200" cy="4405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a:solidFill>
                  <a:schemeClr val="tx1"/>
                </a:solidFill>
              </a:rPr>
              <a:t>FPGA</a:t>
            </a:r>
          </a:p>
        </p:txBody>
      </p:sp>
      <p:sp>
        <p:nvSpPr>
          <p:cNvPr id="6" name="Rectangle 5">
            <a:extLst>
              <a:ext uri="{FF2B5EF4-FFF2-40B4-BE49-F238E27FC236}">
                <a16:creationId xmlns:a16="http://schemas.microsoft.com/office/drawing/2014/main" id="{99C65207-4A45-83D9-1E18-F89C358762F5}"/>
              </a:ext>
            </a:extLst>
          </p:cNvPr>
          <p:cNvSpPr/>
          <p:nvPr/>
        </p:nvSpPr>
        <p:spPr>
          <a:xfrm>
            <a:off x="1212433" y="1897331"/>
            <a:ext cx="2047908" cy="35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HLS App</a:t>
            </a:r>
          </a:p>
        </p:txBody>
      </p:sp>
      <p:sp>
        <p:nvSpPr>
          <p:cNvPr id="7" name="Rectangle 6">
            <a:extLst>
              <a:ext uri="{FF2B5EF4-FFF2-40B4-BE49-F238E27FC236}">
                <a16:creationId xmlns:a16="http://schemas.microsoft.com/office/drawing/2014/main" id="{D29E1B3D-592E-838B-147F-CE220E4CFF26}"/>
              </a:ext>
            </a:extLst>
          </p:cNvPr>
          <p:cNvSpPr/>
          <p:nvPr/>
        </p:nvSpPr>
        <p:spPr>
          <a:xfrm>
            <a:off x="1212433" y="2250826"/>
            <a:ext cx="2047906" cy="30883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err="1"/>
              <a:t>HiLFS</a:t>
            </a:r>
            <a:r>
              <a:rPr lang="en-US"/>
              <a:t> Library</a:t>
            </a:r>
          </a:p>
        </p:txBody>
      </p:sp>
      <p:sp>
        <p:nvSpPr>
          <p:cNvPr id="8" name="Rectangle 7">
            <a:extLst>
              <a:ext uri="{FF2B5EF4-FFF2-40B4-BE49-F238E27FC236}">
                <a16:creationId xmlns:a16="http://schemas.microsoft.com/office/drawing/2014/main" id="{11856AD4-DC31-4437-F5FD-A5215DC5644E}"/>
              </a:ext>
            </a:extLst>
          </p:cNvPr>
          <p:cNvSpPr/>
          <p:nvPr/>
        </p:nvSpPr>
        <p:spPr>
          <a:xfrm>
            <a:off x="1011101" y="3164853"/>
            <a:ext cx="2452671" cy="8755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err="1">
                <a:solidFill>
                  <a:schemeClr val="tx1"/>
                </a:solidFill>
              </a:rPr>
              <a:t>HiLFS</a:t>
            </a:r>
            <a:r>
              <a:rPr lang="en-US">
                <a:solidFill>
                  <a:schemeClr val="tx1"/>
                </a:solidFill>
              </a:rPr>
              <a:t> File System</a:t>
            </a:r>
          </a:p>
        </p:txBody>
      </p:sp>
      <p:cxnSp>
        <p:nvCxnSpPr>
          <p:cNvPr id="9" name="Straight Arrow Connector 8">
            <a:extLst>
              <a:ext uri="{FF2B5EF4-FFF2-40B4-BE49-F238E27FC236}">
                <a16:creationId xmlns:a16="http://schemas.microsoft.com/office/drawing/2014/main" id="{C14A983E-4E78-37B9-5AD3-39B2B03172F8}"/>
              </a:ext>
            </a:extLst>
          </p:cNvPr>
          <p:cNvCxnSpPr>
            <a:cxnSpLocks/>
            <a:stCxn id="11" idx="2"/>
            <a:endCxn id="10" idx="0"/>
          </p:cNvCxnSpPr>
          <p:nvPr/>
        </p:nvCxnSpPr>
        <p:spPr>
          <a:xfrm>
            <a:off x="2237436" y="5521107"/>
            <a:ext cx="654" cy="606643"/>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EDB2AE4-177A-1A89-C2D8-5A9026B5C47A}"/>
              </a:ext>
            </a:extLst>
          </p:cNvPr>
          <p:cNvSpPr/>
          <p:nvPr/>
        </p:nvSpPr>
        <p:spPr>
          <a:xfrm>
            <a:off x="1420281" y="6127750"/>
            <a:ext cx="1635617" cy="365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1" name="Rectangle 10">
            <a:extLst>
              <a:ext uri="{FF2B5EF4-FFF2-40B4-BE49-F238E27FC236}">
                <a16:creationId xmlns:a16="http://schemas.microsoft.com/office/drawing/2014/main" id="{38978012-B982-57D9-6FCA-D22AD2574990}"/>
              </a:ext>
            </a:extLst>
          </p:cNvPr>
          <p:cNvSpPr/>
          <p:nvPr/>
        </p:nvSpPr>
        <p:spPr>
          <a:xfrm>
            <a:off x="1011101" y="4645575"/>
            <a:ext cx="2452669" cy="8755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HiLFS</a:t>
            </a:r>
            <a:r>
              <a:rPr lang="en-US">
                <a:solidFill>
                  <a:schemeClr val="tx1"/>
                </a:solidFill>
              </a:rPr>
              <a:t> Block I/O</a:t>
            </a:r>
          </a:p>
        </p:txBody>
      </p:sp>
      <p:cxnSp>
        <p:nvCxnSpPr>
          <p:cNvPr id="12" name="Straight Arrow Connector 11">
            <a:extLst>
              <a:ext uri="{FF2B5EF4-FFF2-40B4-BE49-F238E27FC236}">
                <a16:creationId xmlns:a16="http://schemas.microsoft.com/office/drawing/2014/main" id="{63B97F45-BE97-EDE6-8169-A3A31C77BDCA}"/>
              </a:ext>
            </a:extLst>
          </p:cNvPr>
          <p:cNvCxnSpPr>
            <a:stCxn id="7" idx="2"/>
            <a:endCxn id="8" idx="0"/>
          </p:cNvCxnSpPr>
          <p:nvPr/>
        </p:nvCxnSpPr>
        <p:spPr>
          <a:xfrm>
            <a:off x="2236386" y="2559663"/>
            <a:ext cx="105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7E13A9F-CF31-2B12-9469-31916F18AC68}"/>
              </a:ext>
            </a:extLst>
          </p:cNvPr>
          <p:cNvCxnSpPr>
            <a:stCxn id="8" idx="2"/>
            <a:endCxn id="11" idx="0"/>
          </p:cNvCxnSpPr>
          <p:nvPr/>
        </p:nvCxnSpPr>
        <p:spPr>
          <a:xfrm flipH="1">
            <a:off x="2237436" y="4040385"/>
            <a:ext cx="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BE886014-A8C6-05C3-D4AC-8C253B13FA78}"/>
              </a:ext>
            </a:extLst>
          </p:cNvPr>
          <p:cNvSpPr/>
          <p:nvPr/>
        </p:nvSpPr>
        <p:spPr>
          <a:xfrm>
            <a:off x="3955633" y="1457200"/>
            <a:ext cx="7791718" cy="5035675"/>
          </a:xfrm>
          <a:prstGeom prst="roundRect">
            <a:avLst/>
          </a:prstGeom>
          <a:ln w="38100">
            <a:solidFill>
              <a:schemeClr val="accent5">
                <a:lumMod val="60000"/>
                <a:lumOff val="40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C5A2E165-13E6-CC29-DE3B-43FC213247E1}"/>
              </a:ext>
            </a:extLst>
          </p:cNvPr>
          <p:cNvCxnSpPr>
            <a:cxnSpLocks/>
          </p:cNvCxnSpPr>
          <p:nvPr/>
        </p:nvCxnSpPr>
        <p:spPr>
          <a:xfrm flipV="1">
            <a:off x="3463770" y="1897331"/>
            <a:ext cx="592965" cy="1267522"/>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94A77E-FA87-6561-A3F9-B36013B6FC91}"/>
              </a:ext>
            </a:extLst>
          </p:cNvPr>
          <p:cNvCxnSpPr>
            <a:cxnSpLocks/>
          </p:cNvCxnSpPr>
          <p:nvPr/>
        </p:nvCxnSpPr>
        <p:spPr>
          <a:xfrm>
            <a:off x="3463770" y="5521107"/>
            <a:ext cx="784380" cy="784443"/>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E502125-BEE4-C4F7-8AB4-A7011BA2F2B2}"/>
              </a:ext>
            </a:extLst>
          </p:cNvPr>
          <p:cNvCxnSpPr/>
          <p:nvPr/>
        </p:nvCxnSpPr>
        <p:spPr>
          <a:xfrm>
            <a:off x="4056735" y="4003027"/>
            <a:ext cx="7581900"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85ED31A-CC84-D908-D192-58408BB8A8A3}"/>
              </a:ext>
            </a:extLst>
          </p:cNvPr>
          <p:cNvSpPr txBox="1"/>
          <p:nvPr/>
        </p:nvSpPr>
        <p:spPr>
          <a:xfrm>
            <a:off x="4005330" y="3693148"/>
            <a:ext cx="1460656" cy="307777"/>
          </a:xfrm>
          <a:prstGeom prst="rect">
            <a:avLst/>
          </a:prstGeom>
          <a:noFill/>
        </p:spPr>
        <p:txBody>
          <a:bodyPr wrap="none" rtlCol="0">
            <a:spAutoFit/>
          </a:bodyPr>
          <a:lstStyle/>
          <a:p>
            <a:r>
              <a:rPr lang="en-US" sz="1400" i="1" err="1"/>
              <a:t>HiLFS</a:t>
            </a:r>
            <a:r>
              <a:rPr lang="en-US" sz="1400" i="1"/>
              <a:t> File System</a:t>
            </a:r>
          </a:p>
        </p:txBody>
      </p:sp>
      <p:sp>
        <p:nvSpPr>
          <p:cNvPr id="38" name="TextBox 37">
            <a:extLst>
              <a:ext uri="{FF2B5EF4-FFF2-40B4-BE49-F238E27FC236}">
                <a16:creationId xmlns:a16="http://schemas.microsoft.com/office/drawing/2014/main" id="{DF9DB980-90A4-B703-C2E0-E374F26633BD}"/>
              </a:ext>
            </a:extLst>
          </p:cNvPr>
          <p:cNvSpPr txBox="1"/>
          <p:nvPr/>
        </p:nvSpPr>
        <p:spPr>
          <a:xfrm>
            <a:off x="4005330" y="4000925"/>
            <a:ext cx="1295547" cy="307777"/>
          </a:xfrm>
          <a:prstGeom prst="rect">
            <a:avLst/>
          </a:prstGeom>
          <a:noFill/>
        </p:spPr>
        <p:txBody>
          <a:bodyPr wrap="none" rtlCol="0">
            <a:spAutoFit/>
          </a:bodyPr>
          <a:lstStyle/>
          <a:p>
            <a:r>
              <a:rPr lang="en-US" sz="1400" i="1" err="1"/>
              <a:t>HiLFS</a:t>
            </a:r>
            <a:r>
              <a:rPr lang="en-US" sz="1400" i="1"/>
              <a:t> Block I/O</a:t>
            </a:r>
          </a:p>
        </p:txBody>
      </p:sp>
      <p:sp>
        <p:nvSpPr>
          <p:cNvPr id="43" name="Rectangle 42">
            <a:extLst>
              <a:ext uri="{FF2B5EF4-FFF2-40B4-BE49-F238E27FC236}">
                <a16:creationId xmlns:a16="http://schemas.microsoft.com/office/drawing/2014/main" id="{2C84F9DD-602E-ABF3-1E8A-1CAABA937D4D}"/>
              </a:ext>
            </a:extLst>
          </p:cNvPr>
          <p:cNvSpPr/>
          <p:nvPr/>
        </p:nvSpPr>
        <p:spPr>
          <a:xfrm>
            <a:off x="1420521" y="6127750"/>
            <a:ext cx="380656" cy="365125"/>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Rectangle 43">
            <a:extLst>
              <a:ext uri="{FF2B5EF4-FFF2-40B4-BE49-F238E27FC236}">
                <a16:creationId xmlns:a16="http://schemas.microsoft.com/office/drawing/2014/main" id="{F7426BBC-2048-1FC8-28E0-BC4B208565CB}"/>
              </a:ext>
            </a:extLst>
          </p:cNvPr>
          <p:cNvSpPr/>
          <p:nvPr/>
        </p:nvSpPr>
        <p:spPr>
          <a:xfrm>
            <a:off x="5263208" y="2476182"/>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Metadata Loader</a:t>
            </a:r>
          </a:p>
        </p:txBody>
      </p:sp>
      <p:sp>
        <p:nvSpPr>
          <p:cNvPr id="45" name="Rectangle 44">
            <a:extLst>
              <a:ext uri="{FF2B5EF4-FFF2-40B4-BE49-F238E27FC236}">
                <a16:creationId xmlns:a16="http://schemas.microsoft.com/office/drawing/2014/main" id="{4D6A52E7-7E06-1086-9C13-38B45D085D31}"/>
              </a:ext>
            </a:extLst>
          </p:cNvPr>
          <p:cNvSpPr/>
          <p:nvPr/>
        </p:nvSpPr>
        <p:spPr>
          <a:xfrm>
            <a:off x="8508914" y="1645930"/>
            <a:ext cx="2214622" cy="1800536"/>
          </a:xfrm>
          <a:prstGeom prst="rect">
            <a:avLst/>
          </a:prstGeom>
        </p:spPr>
        <p:style>
          <a:lnRef idx="2">
            <a:schemeClr val="dk1"/>
          </a:lnRef>
          <a:fillRef idx="1">
            <a:schemeClr val="lt1"/>
          </a:fillRef>
          <a:effectRef idx="0">
            <a:schemeClr val="dk1"/>
          </a:effectRef>
          <a:fontRef idx="minor">
            <a:schemeClr val="dk1"/>
          </a:fontRef>
        </p:style>
        <p:txBody>
          <a:bodyPr rtlCol="0" anchor="t" anchorCtr="0"/>
          <a:lstStyle/>
          <a:p>
            <a:pPr algn="ctr"/>
            <a:r>
              <a:rPr lang="en-US"/>
              <a:t>File Walker</a:t>
            </a:r>
          </a:p>
        </p:txBody>
      </p:sp>
      <p:sp>
        <p:nvSpPr>
          <p:cNvPr id="3" name="Rectangle 2">
            <a:extLst>
              <a:ext uri="{FF2B5EF4-FFF2-40B4-BE49-F238E27FC236}">
                <a16:creationId xmlns:a16="http://schemas.microsoft.com/office/drawing/2014/main" id="{D0F7E3B4-B754-E8BE-3D45-403EE4BCBF37}"/>
              </a:ext>
            </a:extLst>
          </p:cNvPr>
          <p:cNvSpPr/>
          <p:nvPr/>
        </p:nvSpPr>
        <p:spPr>
          <a:xfrm>
            <a:off x="5465986" y="974068"/>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hilfs_read</a:t>
            </a:r>
            <a:endParaRPr lang="en-US"/>
          </a:p>
        </p:txBody>
      </p:sp>
      <p:cxnSp>
        <p:nvCxnSpPr>
          <p:cNvPr id="15" name="Straight Arrow Connector 14">
            <a:extLst>
              <a:ext uri="{FF2B5EF4-FFF2-40B4-BE49-F238E27FC236}">
                <a16:creationId xmlns:a16="http://schemas.microsoft.com/office/drawing/2014/main" id="{11874F9A-9E1C-3625-42D3-E91FCBA21D84}"/>
              </a:ext>
            </a:extLst>
          </p:cNvPr>
          <p:cNvCxnSpPr>
            <a:stCxn id="3" idx="2"/>
            <a:endCxn id="44" idx="0"/>
          </p:cNvCxnSpPr>
          <p:nvPr/>
        </p:nvCxnSpPr>
        <p:spPr>
          <a:xfrm flipH="1">
            <a:off x="6257634" y="1361877"/>
            <a:ext cx="3870" cy="1114305"/>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D22BF03-3175-269D-0A1D-15CF9688F0B2}"/>
              </a:ext>
            </a:extLst>
          </p:cNvPr>
          <p:cNvSpPr/>
          <p:nvPr/>
        </p:nvSpPr>
        <p:spPr>
          <a:xfrm>
            <a:off x="5263208" y="4383137"/>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Block Reader</a:t>
            </a:r>
          </a:p>
        </p:txBody>
      </p:sp>
      <p:sp>
        <p:nvSpPr>
          <p:cNvPr id="22" name="Rectangle 21">
            <a:extLst>
              <a:ext uri="{FF2B5EF4-FFF2-40B4-BE49-F238E27FC236}">
                <a16:creationId xmlns:a16="http://schemas.microsoft.com/office/drawing/2014/main" id="{60037347-E895-983A-A9A2-05C837C2A43F}"/>
              </a:ext>
            </a:extLst>
          </p:cNvPr>
          <p:cNvSpPr/>
          <p:nvPr/>
        </p:nvSpPr>
        <p:spPr>
          <a:xfrm>
            <a:off x="8559635" y="4387122"/>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Block Writer</a:t>
            </a:r>
          </a:p>
        </p:txBody>
      </p:sp>
      <p:sp>
        <p:nvSpPr>
          <p:cNvPr id="23" name="Rectangle 22">
            <a:extLst>
              <a:ext uri="{FF2B5EF4-FFF2-40B4-BE49-F238E27FC236}">
                <a16:creationId xmlns:a16="http://schemas.microsoft.com/office/drawing/2014/main" id="{B994AA8D-11B4-73B3-FC42-06E49D2FA41C}"/>
              </a:ext>
            </a:extLst>
          </p:cNvPr>
          <p:cNvSpPr/>
          <p:nvPr/>
        </p:nvSpPr>
        <p:spPr>
          <a:xfrm>
            <a:off x="6853259" y="5471458"/>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Block Driver</a:t>
            </a:r>
          </a:p>
          <a:p>
            <a:pPr algn="ctr"/>
            <a:r>
              <a:rPr lang="en-US"/>
              <a:t>(using DONGLE)</a:t>
            </a:r>
          </a:p>
        </p:txBody>
      </p:sp>
      <p:cxnSp>
        <p:nvCxnSpPr>
          <p:cNvPr id="27" name="Connector: Elbow 26">
            <a:extLst>
              <a:ext uri="{FF2B5EF4-FFF2-40B4-BE49-F238E27FC236}">
                <a16:creationId xmlns:a16="http://schemas.microsoft.com/office/drawing/2014/main" id="{E99DC5A3-E4D8-6013-C28A-778C7F83CBA2}"/>
              </a:ext>
            </a:extLst>
          </p:cNvPr>
          <p:cNvCxnSpPr>
            <a:stCxn id="20" idx="2"/>
            <a:endCxn id="23" idx="1"/>
          </p:cNvCxnSpPr>
          <p:nvPr/>
        </p:nvCxnSpPr>
        <p:spPr>
          <a:xfrm rot="16200000" flipH="1">
            <a:off x="6217523" y="5248195"/>
            <a:ext cx="675847" cy="595625"/>
          </a:xfrm>
          <a:prstGeom prst="bentConnector2">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FEE51AB1-71EC-0D27-87BC-452B7C6BC4BB}"/>
              </a:ext>
            </a:extLst>
          </p:cNvPr>
          <p:cNvCxnSpPr>
            <a:endCxn id="22" idx="2"/>
          </p:cNvCxnSpPr>
          <p:nvPr/>
        </p:nvCxnSpPr>
        <p:spPr>
          <a:xfrm flipV="1">
            <a:off x="8842111" y="5212070"/>
            <a:ext cx="711950" cy="671862"/>
          </a:xfrm>
          <a:prstGeom prst="bentConnector2">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EC4A22BD-F6F3-3679-FDB5-1FE6BBF7C78C}"/>
              </a:ext>
            </a:extLst>
          </p:cNvPr>
          <p:cNvCxnSpPr>
            <a:stCxn id="44" idx="2"/>
            <a:endCxn id="20" idx="0"/>
          </p:cNvCxnSpPr>
          <p:nvPr/>
        </p:nvCxnSpPr>
        <p:spPr>
          <a:xfrm>
            <a:off x="6257634" y="3301130"/>
            <a:ext cx="0" cy="1082007"/>
          </a:xfrm>
          <a:prstGeom prst="straightConnector1">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EAA94C64-D079-3526-A5A2-FFB6C141E370}"/>
              </a:ext>
            </a:extLst>
          </p:cNvPr>
          <p:cNvGrpSpPr/>
          <p:nvPr/>
        </p:nvGrpSpPr>
        <p:grpSpPr>
          <a:xfrm>
            <a:off x="8861641" y="2197585"/>
            <a:ext cx="1509168" cy="1081525"/>
            <a:chOff x="9326275" y="3765426"/>
            <a:chExt cx="1509168" cy="1081525"/>
          </a:xfrm>
        </p:grpSpPr>
        <p:sp>
          <p:nvSpPr>
            <p:cNvPr id="36" name="Rectangle 35">
              <a:extLst>
                <a:ext uri="{FF2B5EF4-FFF2-40B4-BE49-F238E27FC236}">
                  <a16:creationId xmlns:a16="http://schemas.microsoft.com/office/drawing/2014/main" id="{00A89552-BEFE-2DC0-CFD7-9206F8D07DAE}"/>
                </a:ext>
              </a:extLst>
            </p:cNvPr>
            <p:cNvSpPr/>
            <p:nvPr/>
          </p:nvSpPr>
          <p:spPr>
            <a:xfrm>
              <a:off x="9624319" y="3765426"/>
              <a:ext cx="914400" cy="427607"/>
            </a:xfrm>
            <a:prstGeom prst="rect">
              <a:avLst/>
            </a:prstGeom>
            <a:solidFill>
              <a:schemeClr val="accent3"/>
            </a:solidFill>
          </p:spPr>
          <p:style>
            <a:lnRef idx="2">
              <a:schemeClr val="dk1"/>
            </a:lnRef>
            <a:fillRef idx="1">
              <a:schemeClr val="lt1"/>
            </a:fillRef>
            <a:effectRef idx="0">
              <a:schemeClr val="dk1"/>
            </a:effectRef>
            <a:fontRef idx="minor">
              <a:schemeClr val="dk1"/>
            </a:fontRef>
          </p:style>
          <p:txBody>
            <a:bodyPr rtlCol="0" anchor="ctr"/>
            <a:lstStyle/>
            <a:p>
              <a:pPr algn="ctr"/>
              <a:r>
                <a:rPr lang="en-US"/>
                <a:t>file</a:t>
              </a:r>
            </a:p>
          </p:txBody>
        </p:sp>
        <p:sp>
          <p:nvSpPr>
            <p:cNvPr id="37" name="Rectangle 36">
              <a:extLst>
                <a:ext uri="{FF2B5EF4-FFF2-40B4-BE49-F238E27FC236}">
                  <a16:creationId xmlns:a16="http://schemas.microsoft.com/office/drawing/2014/main" id="{D04B60B0-F412-B676-12D9-BEF527F3EEF6}"/>
                </a:ext>
              </a:extLst>
            </p:cNvPr>
            <p:cNvSpPr/>
            <p:nvPr/>
          </p:nvSpPr>
          <p:spPr>
            <a:xfrm>
              <a:off x="9326275" y="4548907"/>
              <a:ext cx="298044" cy="29804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Rectangle 38">
              <a:extLst>
                <a:ext uri="{FF2B5EF4-FFF2-40B4-BE49-F238E27FC236}">
                  <a16:creationId xmlns:a16="http://schemas.microsoft.com/office/drawing/2014/main" id="{FB30A2CD-57F9-379E-44C5-DA322333E039}"/>
                </a:ext>
              </a:extLst>
            </p:cNvPr>
            <p:cNvSpPr/>
            <p:nvPr/>
          </p:nvSpPr>
          <p:spPr>
            <a:xfrm>
              <a:off x="9729983" y="4548907"/>
              <a:ext cx="298044" cy="29804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0" name="Rectangle 39">
              <a:extLst>
                <a:ext uri="{FF2B5EF4-FFF2-40B4-BE49-F238E27FC236}">
                  <a16:creationId xmlns:a16="http://schemas.microsoft.com/office/drawing/2014/main" id="{8EF293B3-A613-54D9-9727-4511A227E1CA}"/>
                </a:ext>
              </a:extLst>
            </p:cNvPr>
            <p:cNvSpPr/>
            <p:nvPr/>
          </p:nvSpPr>
          <p:spPr>
            <a:xfrm>
              <a:off x="10133691" y="4548907"/>
              <a:ext cx="298044" cy="2980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1" name="Rectangle 40">
              <a:extLst>
                <a:ext uri="{FF2B5EF4-FFF2-40B4-BE49-F238E27FC236}">
                  <a16:creationId xmlns:a16="http://schemas.microsoft.com/office/drawing/2014/main" id="{4CA316BC-9F2E-6320-A6AA-6603DDE800EF}"/>
                </a:ext>
              </a:extLst>
            </p:cNvPr>
            <p:cNvSpPr/>
            <p:nvPr/>
          </p:nvSpPr>
          <p:spPr>
            <a:xfrm>
              <a:off x="10537399" y="4548907"/>
              <a:ext cx="298044" cy="298044"/>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EA7B7646-4325-AF11-8872-A23038479B22}"/>
                </a:ext>
              </a:extLst>
            </p:cNvPr>
            <p:cNvCxnSpPr>
              <a:stCxn id="36" idx="2"/>
              <a:endCxn id="37" idx="0"/>
            </p:cNvCxnSpPr>
            <p:nvPr/>
          </p:nvCxnSpPr>
          <p:spPr>
            <a:xfrm flipH="1">
              <a:off x="9475297" y="4193033"/>
              <a:ext cx="606222"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26CBC8C-E5A0-75A7-4CB1-B72797788F7C}"/>
                </a:ext>
              </a:extLst>
            </p:cNvPr>
            <p:cNvCxnSpPr>
              <a:stCxn id="36" idx="2"/>
              <a:endCxn id="39" idx="0"/>
            </p:cNvCxnSpPr>
            <p:nvPr/>
          </p:nvCxnSpPr>
          <p:spPr>
            <a:xfrm flipH="1">
              <a:off x="9879005" y="4193033"/>
              <a:ext cx="202514"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9DC04BA-2848-27F1-5CE0-E3C8CA7A7318}"/>
                </a:ext>
              </a:extLst>
            </p:cNvPr>
            <p:cNvCxnSpPr>
              <a:stCxn id="36" idx="2"/>
              <a:endCxn id="40" idx="0"/>
            </p:cNvCxnSpPr>
            <p:nvPr/>
          </p:nvCxnSpPr>
          <p:spPr>
            <a:xfrm>
              <a:off x="10081519" y="4193033"/>
              <a:ext cx="201194"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DC47D52-67AC-69E9-F236-B49F94C8BBEB}"/>
                </a:ext>
              </a:extLst>
            </p:cNvPr>
            <p:cNvCxnSpPr>
              <a:stCxn id="36" idx="2"/>
              <a:endCxn id="41" idx="0"/>
            </p:cNvCxnSpPr>
            <p:nvPr/>
          </p:nvCxnSpPr>
          <p:spPr>
            <a:xfrm>
              <a:off x="10081519" y="4193033"/>
              <a:ext cx="604902"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1" name="Connector: Elbow 50">
            <a:extLst>
              <a:ext uri="{FF2B5EF4-FFF2-40B4-BE49-F238E27FC236}">
                <a16:creationId xmlns:a16="http://schemas.microsoft.com/office/drawing/2014/main" id="{9C8B60F5-1A29-4721-C865-851479B564B4}"/>
              </a:ext>
            </a:extLst>
          </p:cNvPr>
          <p:cNvCxnSpPr>
            <a:stCxn id="44" idx="3"/>
            <a:endCxn id="45" idx="1"/>
          </p:cNvCxnSpPr>
          <p:nvPr/>
        </p:nvCxnSpPr>
        <p:spPr>
          <a:xfrm flipV="1">
            <a:off x="7252060" y="2546198"/>
            <a:ext cx="1256854" cy="342458"/>
          </a:xfrm>
          <a:prstGeom prst="bentConnector3">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809A7801-DB55-44AB-C67F-FA1A2F4C8539}"/>
              </a:ext>
            </a:extLst>
          </p:cNvPr>
          <p:cNvCxnSpPr>
            <a:stCxn id="45" idx="2"/>
            <a:endCxn id="20" idx="0"/>
          </p:cNvCxnSpPr>
          <p:nvPr/>
        </p:nvCxnSpPr>
        <p:spPr>
          <a:xfrm rot="5400000">
            <a:off x="7468595" y="2235506"/>
            <a:ext cx="936671" cy="3358591"/>
          </a:xfrm>
          <a:prstGeom prst="bentConnector3">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54D300ED-F484-C327-256D-0E76431CFB7B}"/>
              </a:ext>
            </a:extLst>
          </p:cNvPr>
          <p:cNvCxnSpPr>
            <a:stCxn id="43" idx="2"/>
            <a:endCxn id="23" idx="2"/>
          </p:cNvCxnSpPr>
          <p:nvPr/>
        </p:nvCxnSpPr>
        <p:spPr>
          <a:xfrm rot="5400000" flipH="1" flipV="1">
            <a:off x="4631032" y="3276223"/>
            <a:ext cx="196469" cy="6236836"/>
          </a:xfrm>
          <a:prstGeom prst="bentConnector3">
            <a:avLst>
              <a:gd name="adj1" fmla="val -116354"/>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FEC918D-584B-577F-8342-3CB21508CCC7}"/>
              </a:ext>
            </a:extLst>
          </p:cNvPr>
          <p:cNvSpPr/>
          <p:nvPr/>
        </p:nvSpPr>
        <p:spPr>
          <a:xfrm>
            <a:off x="5926193" y="182278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26" name="Oval 25">
            <a:extLst>
              <a:ext uri="{FF2B5EF4-FFF2-40B4-BE49-F238E27FC236}">
                <a16:creationId xmlns:a16="http://schemas.microsoft.com/office/drawing/2014/main" id="{2728EDAD-F06B-933E-D731-362E959E6B2F}"/>
              </a:ext>
            </a:extLst>
          </p:cNvPr>
          <p:cNvSpPr/>
          <p:nvPr/>
        </p:nvSpPr>
        <p:spPr>
          <a:xfrm>
            <a:off x="6313891" y="5533641"/>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sp>
        <p:nvSpPr>
          <p:cNvPr id="28" name="Oval 27">
            <a:extLst>
              <a:ext uri="{FF2B5EF4-FFF2-40B4-BE49-F238E27FC236}">
                <a16:creationId xmlns:a16="http://schemas.microsoft.com/office/drawing/2014/main" id="{53383C50-AE0E-DDDA-9D7C-8595A089FD81}"/>
              </a:ext>
            </a:extLst>
          </p:cNvPr>
          <p:cNvSpPr/>
          <p:nvPr/>
        </p:nvSpPr>
        <p:spPr>
          <a:xfrm>
            <a:off x="7502611" y="6425360"/>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sp>
        <p:nvSpPr>
          <p:cNvPr id="30" name="Oval 29">
            <a:extLst>
              <a:ext uri="{FF2B5EF4-FFF2-40B4-BE49-F238E27FC236}">
                <a16:creationId xmlns:a16="http://schemas.microsoft.com/office/drawing/2014/main" id="{962BCFA5-67A6-C1A7-70C4-10A024E373FF}"/>
              </a:ext>
            </a:extLst>
          </p:cNvPr>
          <p:cNvSpPr/>
          <p:nvPr/>
        </p:nvSpPr>
        <p:spPr>
          <a:xfrm>
            <a:off x="7557576" y="2590618"/>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sp>
        <p:nvSpPr>
          <p:cNvPr id="32" name="Oval 31">
            <a:extLst>
              <a:ext uri="{FF2B5EF4-FFF2-40B4-BE49-F238E27FC236}">
                <a16:creationId xmlns:a16="http://schemas.microsoft.com/office/drawing/2014/main" id="{F6C3B98D-9891-CCB3-FF4E-7B9238AD9857}"/>
              </a:ext>
            </a:extLst>
          </p:cNvPr>
          <p:cNvSpPr/>
          <p:nvPr/>
        </p:nvSpPr>
        <p:spPr>
          <a:xfrm>
            <a:off x="9277479" y="3596959"/>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5</a:t>
            </a:r>
          </a:p>
        </p:txBody>
      </p:sp>
      <p:sp>
        <p:nvSpPr>
          <p:cNvPr id="33" name="Oval 32">
            <a:extLst>
              <a:ext uri="{FF2B5EF4-FFF2-40B4-BE49-F238E27FC236}">
                <a16:creationId xmlns:a16="http://schemas.microsoft.com/office/drawing/2014/main" id="{F64322D1-230A-F429-51A3-3C0405A00B49}"/>
              </a:ext>
            </a:extLst>
          </p:cNvPr>
          <p:cNvSpPr/>
          <p:nvPr/>
        </p:nvSpPr>
        <p:spPr>
          <a:xfrm>
            <a:off x="5913951" y="4085398"/>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spTree>
    <p:extLst>
      <p:ext uri="{BB962C8B-B14F-4D97-AF65-F5344CB8AC3E}">
        <p14:creationId xmlns:p14="http://schemas.microsoft.com/office/powerpoint/2010/main" val="272304660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8"/>
                                        </p:tgtEl>
                                        <p:attrNameLst>
                                          <p:attrName>fillcolor</p:attrName>
                                        </p:attrNameLst>
                                      </p:cBhvr>
                                      <p:to>
                                        <a:srgbClr val="BDD7EE"/>
                                      </p:to>
                                    </p:animClr>
                                    <p:set>
                                      <p:cBhvr>
                                        <p:cTn id="7" dur="500" fill="hold"/>
                                        <p:tgtEl>
                                          <p:spTgt spid="8"/>
                                        </p:tgtEl>
                                        <p:attrNameLst>
                                          <p:attrName>fill.type</p:attrName>
                                        </p:attrNameLst>
                                      </p:cBhvr>
                                      <p:to>
                                        <p:strVal val="solid"/>
                                      </p:to>
                                    </p:set>
                                    <p:set>
                                      <p:cBhvr>
                                        <p:cTn id="8" dur="500" fill="hold"/>
                                        <p:tgtEl>
                                          <p:spTgt spid="8"/>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11"/>
                                        </p:tgtEl>
                                        <p:attrNameLst>
                                          <p:attrName>fillcolor</p:attrName>
                                        </p:attrNameLst>
                                      </p:cBhvr>
                                      <p:to>
                                        <a:srgbClr val="BDD7EE"/>
                                      </p:to>
                                    </p:animClr>
                                    <p:set>
                                      <p:cBhvr>
                                        <p:cTn id="11" dur="500" fill="hold"/>
                                        <p:tgtEl>
                                          <p:spTgt spid="11"/>
                                        </p:tgtEl>
                                        <p:attrNameLst>
                                          <p:attrName>fill.type</p:attrName>
                                        </p:attrNameLst>
                                      </p:cBhvr>
                                      <p:to>
                                        <p:strVal val="solid"/>
                                      </p:to>
                                    </p:set>
                                    <p:set>
                                      <p:cBhvr>
                                        <p:cTn id="12" dur="500" fill="hold"/>
                                        <p:tgtEl>
                                          <p:spTgt spid="11"/>
                                        </p:tgtEl>
                                        <p:attrNameLst>
                                          <p:attrName>fill.on</p:attrName>
                                        </p:attrNameLst>
                                      </p:cBhvr>
                                      <p:to>
                                        <p:strVal val="true"/>
                                      </p:to>
                                    </p:se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par>
                                <p:cTn id="27" presetID="10"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fade">
                                      <p:cBhvr>
                                        <p:cTn id="49" dur="500"/>
                                        <p:tgtEl>
                                          <p:spTgt spid="44"/>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fade">
                                      <p:cBhvr>
                                        <p:cTn id="61" dur="500"/>
                                        <p:tgtEl>
                                          <p:spTgt spid="20"/>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500"/>
                                        <p:tgtEl>
                                          <p:spTgt spid="2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animEffect transition="in" filter="fade">
                                      <p:cBhvr>
                                        <p:cTn id="71" dur="500"/>
                                        <p:tgtEl>
                                          <p:spTgt spid="43"/>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00"/>
                                        <p:tgtEl>
                                          <p:spTgt spid="28"/>
                                        </p:tgtEl>
                                      </p:cBhvr>
                                    </p:animEffect>
                                  </p:childTnLst>
                                </p:cTn>
                              </p:par>
                              <p:par>
                                <p:cTn id="78" presetID="10" presetClass="entr" presetSubtype="0" fill="hold" nodeType="with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fade">
                                      <p:cBhvr>
                                        <p:cTn id="80" dur="500"/>
                                        <p:tgtEl>
                                          <p:spTgt spid="1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51"/>
                                        </p:tgtEl>
                                        <p:attrNameLst>
                                          <p:attrName>style.visibility</p:attrName>
                                        </p:attrNameLst>
                                      </p:cBhvr>
                                      <p:to>
                                        <p:strVal val="visible"/>
                                      </p:to>
                                    </p:set>
                                    <p:animEffect transition="in" filter="fade">
                                      <p:cBhvr>
                                        <p:cTn id="85" dur="500"/>
                                        <p:tgtEl>
                                          <p:spTgt spid="51"/>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fade">
                                      <p:cBhvr>
                                        <p:cTn id="88" dur="500"/>
                                        <p:tgtEl>
                                          <p:spTgt spid="30"/>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45"/>
                                        </p:tgtEl>
                                        <p:attrNameLst>
                                          <p:attrName>style.visibility</p:attrName>
                                        </p:attrNameLst>
                                      </p:cBhvr>
                                      <p:to>
                                        <p:strVal val="visible"/>
                                      </p:to>
                                    </p:set>
                                    <p:animEffect transition="in" filter="fade">
                                      <p:cBhvr>
                                        <p:cTn id="92" dur="500"/>
                                        <p:tgtEl>
                                          <p:spTgt spid="45"/>
                                        </p:tgtEl>
                                      </p:cBhvr>
                                    </p:animEffect>
                                  </p:childTnLst>
                                </p:cTn>
                              </p:par>
                              <p:par>
                                <p:cTn id="93" presetID="10" presetClass="entr" presetSubtype="0" fill="hold" nodeType="withEffect">
                                  <p:stCondLst>
                                    <p:cond delay="0"/>
                                  </p:stCondLst>
                                  <p:childTnLst>
                                    <p:set>
                                      <p:cBhvr>
                                        <p:cTn id="94" dur="1" fill="hold">
                                          <p:stCondLst>
                                            <p:cond delay="0"/>
                                          </p:stCondLst>
                                        </p:cTn>
                                        <p:tgtEl>
                                          <p:spTgt spid="49"/>
                                        </p:tgtEl>
                                        <p:attrNameLst>
                                          <p:attrName>style.visibility</p:attrName>
                                        </p:attrNameLst>
                                      </p:cBhvr>
                                      <p:to>
                                        <p:strVal val="visible"/>
                                      </p:to>
                                    </p:set>
                                    <p:animEffect transition="in" filter="fade">
                                      <p:cBhvr>
                                        <p:cTn id="95" dur="500"/>
                                        <p:tgtEl>
                                          <p:spTgt spid="49"/>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53"/>
                                        </p:tgtEl>
                                        <p:attrNameLst>
                                          <p:attrName>style.visibility</p:attrName>
                                        </p:attrNameLst>
                                      </p:cBhvr>
                                      <p:to>
                                        <p:strVal val="visible"/>
                                      </p:to>
                                    </p:set>
                                    <p:animEffect transition="in" filter="fade">
                                      <p:cBhvr>
                                        <p:cTn id="100" dur="500"/>
                                        <p:tgtEl>
                                          <p:spTgt spid="53"/>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fade">
                                      <p:cBhvr>
                                        <p:cTn id="103" dur="500"/>
                                        <p:tgtEl>
                                          <p:spTgt spid="32"/>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22"/>
                                        </p:tgtEl>
                                        <p:attrNameLst>
                                          <p:attrName>style.visibility</p:attrName>
                                        </p:attrNameLst>
                                      </p:cBhvr>
                                      <p:to>
                                        <p:strVal val="visible"/>
                                      </p:to>
                                    </p:set>
                                    <p:animEffect transition="in" filter="fade">
                                      <p:cBhvr>
                                        <p:cTn id="108" dur="500"/>
                                        <p:tgtEl>
                                          <p:spTgt spid="22"/>
                                        </p:tgtEl>
                                      </p:cBhvr>
                                    </p:animEffect>
                                  </p:childTnLst>
                                </p:cTn>
                              </p:par>
                              <p:par>
                                <p:cTn id="109" presetID="10" presetClass="entr" presetSubtype="0" fill="hold" nodeType="withEffect">
                                  <p:stCondLst>
                                    <p:cond delay="0"/>
                                  </p:stCondLst>
                                  <p:childTnLst>
                                    <p:set>
                                      <p:cBhvr>
                                        <p:cTn id="110" dur="1" fill="hold">
                                          <p:stCondLst>
                                            <p:cond delay="0"/>
                                          </p:stCondLst>
                                        </p:cTn>
                                        <p:tgtEl>
                                          <p:spTgt spid="29"/>
                                        </p:tgtEl>
                                        <p:attrNameLst>
                                          <p:attrName>style.visibility</p:attrName>
                                        </p:attrNameLst>
                                      </p:cBhvr>
                                      <p:to>
                                        <p:strVal val="visible"/>
                                      </p:to>
                                    </p:set>
                                    <p:animEffect transition="in" filter="fade">
                                      <p:cBhvr>
                                        <p:cTn id="11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5" grpId="0"/>
      <p:bldP spid="38" grpId="0"/>
      <p:bldP spid="43" grpId="0" animBg="1"/>
      <p:bldP spid="44" grpId="0" animBg="1"/>
      <p:bldP spid="45" grpId="0" animBg="1"/>
      <p:bldP spid="3" grpId="0" animBg="1"/>
      <p:bldP spid="20" grpId="0" animBg="1"/>
      <p:bldP spid="22" grpId="0" animBg="1"/>
      <p:bldP spid="23" grpId="0" animBg="1"/>
      <p:bldP spid="18" grpId="0" animBg="1"/>
      <p:bldP spid="26" grpId="0" animBg="1"/>
      <p:bldP spid="28" grpId="0" animBg="1"/>
      <p:bldP spid="30" grpId="0" animBg="1"/>
      <p:bldP spid="32" grpId="0" animBg="1"/>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B8B7F-DA9C-FA96-96C2-DF74084429F9}"/>
              </a:ext>
            </a:extLst>
          </p:cNvPr>
          <p:cNvSpPr>
            <a:spLocks noGrp="1"/>
          </p:cNvSpPr>
          <p:nvPr>
            <p:ph type="title"/>
          </p:nvPr>
        </p:nvSpPr>
        <p:spPr/>
        <p:txBody>
          <a:bodyPr/>
          <a:lstStyle/>
          <a:p>
            <a:r>
              <a:rPr lang="en-US"/>
              <a:t>Optimizing </a:t>
            </a:r>
            <a:r>
              <a:rPr lang="en-US" err="1"/>
              <a:t>HiLFS</a:t>
            </a:r>
            <a:endParaRPr lang="en-US"/>
          </a:p>
        </p:txBody>
      </p:sp>
      <p:sp>
        <p:nvSpPr>
          <p:cNvPr id="3" name="Content Placeholder 2">
            <a:extLst>
              <a:ext uri="{FF2B5EF4-FFF2-40B4-BE49-F238E27FC236}">
                <a16:creationId xmlns:a16="http://schemas.microsoft.com/office/drawing/2014/main" id="{A6C5B11B-ACF5-855B-D677-0CA750391866}"/>
              </a:ext>
            </a:extLst>
          </p:cNvPr>
          <p:cNvSpPr>
            <a:spLocks noGrp="1"/>
          </p:cNvSpPr>
          <p:nvPr>
            <p:ph idx="1"/>
          </p:nvPr>
        </p:nvSpPr>
        <p:spPr/>
        <p:txBody>
          <a:bodyPr/>
          <a:lstStyle/>
          <a:p>
            <a:r>
              <a:rPr lang="en-US" dirty="0"/>
              <a:t>Eliminate frequent pointer-chasing in storage</a:t>
            </a:r>
          </a:p>
          <a:p>
            <a:pPr lvl="1"/>
            <a:r>
              <a:rPr lang="en-US" dirty="0"/>
              <a:t>Minimal metadata storage access for each data block</a:t>
            </a:r>
          </a:p>
          <a:p>
            <a:r>
              <a:rPr lang="en-US" dirty="0"/>
              <a:t>Safety/Resilience to faults</a:t>
            </a:r>
          </a:p>
          <a:p>
            <a:pPr lvl="1"/>
            <a:r>
              <a:rPr lang="en-US" dirty="0"/>
              <a:t>Marking/notifying incorrect access to files</a:t>
            </a:r>
          </a:p>
          <a:p>
            <a:pPr lvl="1"/>
            <a:r>
              <a:rPr lang="en-US" dirty="0"/>
              <a:t>Periodic metadata backup through snapshot</a:t>
            </a:r>
          </a:p>
        </p:txBody>
      </p:sp>
      <p:sp>
        <p:nvSpPr>
          <p:cNvPr id="4" name="Slide Number Placeholder 3">
            <a:extLst>
              <a:ext uri="{FF2B5EF4-FFF2-40B4-BE49-F238E27FC236}">
                <a16:creationId xmlns:a16="http://schemas.microsoft.com/office/drawing/2014/main" id="{9747658D-8AAD-0872-B704-62D2272B7A3E}"/>
              </a:ext>
            </a:extLst>
          </p:cNvPr>
          <p:cNvSpPr>
            <a:spLocks noGrp="1"/>
          </p:cNvSpPr>
          <p:nvPr>
            <p:ph type="sldNum" sz="quarter" idx="12"/>
          </p:nvPr>
        </p:nvSpPr>
        <p:spPr/>
        <p:txBody>
          <a:bodyPr/>
          <a:lstStyle/>
          <a:p>
            <a:fld id="{31C50FC6-D399-4DE2-B556-887BEDCDB353}" type="slidenum">
              <a:rPr lang="en-US" smtClean="0"/>
              <a:t>21</a:t>
            </a:fld>
            <a:endParaRPr lang="en-US"/>
          </a:p>
        </p:txBody>
      </p:sp>
    </p:spTree>
    <p:extLst>
      <p:ext uri="{BB962C8B-B14F-4D97-AF65-F5344CB8AC3E}">
        <p14:creationId xmlns:p14="http://schemas.microsoft.com/office/powerpoint/2010/main" val="1635134678"/>
      </p:ext>
    </p:extLst>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7259F-14E7-6ABB-7B6E-235E7D1413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D67BD-E1C1-ACDF-D550-1B6310B6F52C}"/>
              </a:ext>
            </a:extLst>
          </p:cNvPr>
          <p:cNvSpPr>
            <a:spLocks noGrp="1"/>
          </p:cNvSpPr>
          <p:nvPr>
            <p:ph type="title"/>
          </p:nvPr>
        </p:nvSpPr>
        <p:spPr/>
        <p:txBody>
          <a:bodyPr/>
          <a:lstStyle/>
          <a:p>
            <a:r>
              <a:rPr lang="en-US"/>
              <a:t>Fast Metadata Lookup through Metadata Cache</a:t>
            </a:r>
          </a:p>
        </p:txBody>
      </p:sp>
      <p:sp>
        <p:nvSpPr>
          <p:cNvPr id="4" name="Slide Number Placeholder 3">
            <a:extLst>
              <a:ext uri="{FF2B5EF4-FFF2-40B4-BE49-F238E27FC236}">
                <a16:creationId xmlns:a16="http://schemas.microsoft.com/office/drawing/2014/main" id="{BDA9CAA0-3B09-09D9-4F67-4689AEFBFAF7}"/>
              </a:ext>
            </a:extLst>
          </p:cNvPr>
          <p:cNvSpPr>
            <a:spLocks noGrp="1"/>
          </p:cNvSpPr>
          <p:nvPr>
            <p:ph type="sldNum" sz="quarter" idx="12"/>
          </p:nvPr>
        </p:nvSpPr>
        <p:spPr/>
        <p:txBody>
          <a:bodyPr/>
          <a:lstStyle/>
          <a:p>
            <a:fld id="{31C50FC6-D399-4DE2-B556-887BEDCDB353}" type="slidenum">
              <a:rPr lang="en-US" smtClean="0"/>
              <a:t>22</a:t>
            </a:fld>
            <a:endParaRPr lang="en-US"/>
          </a:p>
        </p:txBody>
      </p:sp>
      <p:sp>
        <p:nvSpPr>
          <p:cNvPr id="5" name="Rectangle 4">
            <a:extLst>
              <a:ext uri="{FF2B5EF4-FFF2-40B4-BE49-F238E27FC236}">
                <a16:creationId xmlns:a16="http://schemas.microsoft.com/office/drawing/2014/main" id="{EFD68884-9BA3-7320-BA29-80032FD9D118}"/>
              </a:ext>
            </a:extLst>
          </p:cNvPr>
          <p:cNvSpPr/>
          <p:nvPr/>
        </p:nvSpPr>
        <p:spPr>
          <a:xfrm>
            <a:off x="838200" y="1457200"/>
            <a:ext cx="2743200" cy="4405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a:solidFill>
                  <a:schemeClr val="tx1"/>
                </a:solidFill>
              </a:rPr>
              <a:t>FPGA</a:t>
            </a:r>
          </a:p>
        </p:txBody>
      </p:sp>
      <p:sp>
        <p:nvSpPr>
          <p:cNvPr id="6" name="Rectangle 5">
            <a:extLst>
              <a:ext uri="{FF2B5EF4-FFF2-40B4-BE49-F238E27FC236}">
                <a16:creationId xmlns:a16="http://schemas.microsoft.com/office/drawing/2014/main" id="{13B864EC-8BCB-EC16-B2C7-405079946911}"/>
              </a:ext>
            </a:extLst>
          </p:cNvPr>
          <p:cNvSpPr/>
          <p:nvPr/>
        </p:nvSpPr>
        <p:spPr>
          <a:xfrm>
            <a:off x="1212433" y="1897331"/>
            <a:ext cx="2047908" cy="35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HLS App</a:t>
            </a:r>
          </a:p>
        </p:txBody>
      </p:sp>
      <p:sp>
        <p:nvSpPr>
          <p:cNvPr id="7" name="Rectangle 6">
            <a:extLst>
              <a:ext uri="{FF2B5EF4-FFF2-40B4-BE49-F238E27FC236}">
                <a16:creationId xmlns:a16="http://schemas.microsoft.com/office/drawing/2014/main" id="{BA76583D-270B-72FF-DF05-571FEBE4691B}"/>
              </a:ext>
            </a:extLst>
          </p:cNvPr>
          <p:cNvSpPr/>
          <p:nvPr/>
        </p:nvSpPr>
        <p:spPr>
          <a:xfrm>
            <a:off x="1212433" y="2250826"/>
            <a:ext cx="2047906" cy="30883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err="1"/>
              <a:t>HiLFS</a:t>
            </a:r>
            <a:r>
              <a:rPr lang="en-US"/>
              <a:t> Library</a:t>
            </a:r>
          </a:p>
        </p:txBody>
      </p:sp>
      <p:sp>
        <p:nvSpPr>
          <p:cNvPr id="8" name="Rectangle 7">
            <a:extLst>
              <a:ext uri="{FF2B5EF4-FFF2-40B4-BE49-F238E27FC236}">
                <a16:creationId xmlns:a16="http://schemas.microsoft.com/office/drawing/2014/main" id="{F8F8D47A-5C0B-0965-47FE-DEB4AB430A2B}"/>
              </a:ext>
            </a:extLst>
          </p:cNvPr>
          <p:cNvSpPr/>
          <p:nvPr/>
        </p:nvSpPr>
        <p:spPr>
          <a:xfrm>
            <a:off x="1011101" y="3164853"/>
            <a:ext cx="2452671" cy="875532"/>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err="1">
                <a:solidFill>
                  <a:schemeClr val="tx1"/>
                </a:solidFill>
              </a:rPr>
              <a:t>HiLFS</a:t>
            </a:r>
            <a:r>
              <a:rPr lang="en-US">
                <a:solidFill>
                  <a:schemeClr val="tx1"/>
                </a:solidFill>
              </a:rPr>
              <a:t> File System</a:t>
            </a:r>
          </a:p>
        </p:txBody>
      </p:sp>
      <p:cxnSp>
        <p:nvCxnSpPr>
          <p:cNvPr id="9" name="Straight Arrow Connector 8">
            <a:extLst>
              <a:ext uri="{FF2B5EF4-FFF2-40B4-BE49-F238E27FC236}">
                <a16:creationId xmlns:a16="http://schemas.microsoft.com/office/drawing/2014/main" id="{6FA23F29-65B0-A1B3-9989-916E906C00CB}"/>
              </a:ext>
            </a:extLst>
          </p:cNvPr>
          <p:cNvCxnSpPr>
            <a:cxnSpLocks/>
            <a:stCxn id="11" idx="2"/>
            <a:endCxn id="10" idx="0"/>
          </p:cNvCxnSpPr>
          <p:nvPr/>
        </p:nvCxnSpPr>
        <p:spPr>
          <a:xfrm>
            <a:off x="2237436" y="5521107"/>
            <a:ext cx="654" cy="606643"/>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A1D0955-0FE6-6D9D-ACA8-3E3E11C425EC}"/>
              </a:ext>
            </a:extLst>
          </p:cNvPr>
          <p:cNvSpPr/>
          <p:nvPr/>
        </p:nvSpPr>
        <p:spPr>
          <a:xfrm>
            <a:off x="1420281" y="6127750"/>
            <a:ext cx="1635617" cy="365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1" name="Rectangle 10">
            <a:extLst>
              <a:ext uri="{FF2B5EF4-FFF2-40B4-BE49-F238E27FC236}">
                <a16:creationId xmlns:a16="http://schemas.microsoft.com/office/drawing/2014/main" id="{E98F0AE0-6BFF-E9F2-1ACD-8D82865B53F2}"/>
              </a:ext>
            </a:extLst>
          </p:cNvPr>
          <p:cNvSpPr/>
          <p:nvPr/>
        </p:nvSpPr>
        <p:spPr>
          <a:xfrm>
            <a:off x="1011101" y="4645575"/>
            <a:ext cx="2452669" cy="875532"/>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HiLFS</a:t>
            </a:r>
            <a:r>
              <a:rPr lang="en-US">
                <a:solidFill>
                  <a:schemeClr val="tx1"/>
                </a:solidFill>
              </a:rPr>
              <a:t> Block I/O</a:t>
            </a:r>
          </a:p>
        </p:txBody>
      </p:sp>
      <p:cxnSp>
        <p:nvCxnSpPr>
          <p:cNvPr id="12" name="Straight Arrow Connector 11">
            <a:extLst>
              <a:ext uri="{FF2B5EF4-FFF2-40B4-BE49-F238E27FC236}">
                <a16:creationId xmlns:a16="http://schemas.microsoft.com/office/drawing/2014/main" id="{DD3BEFE0-453E-A4B2-DB96-926656026293}"/>
              </a:ext>
            </a:extLst>
          </p:cNvPr>
          <p:cNvCxnSpPr>
            <a:stCxn id="7" idx="2"/>
            <a:endCxn id="8" idx="0"/>
          </p:cNvCxnSpPr>
          <p:nvPr/>
        </p:nvCxnSpPr>
        <p:spPr>
          <a:xfrm>
            <a:off x="2236386" y="2559663"/>
            <a:ext cx="105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B2882AA-E488-A73F-C17F-3BC0CED13AE6}"/>
              </a:ext>
            </a:extLst>
          </p:cNvPr>
          <p:cNvCxnSpPr>
            <a:stCxn id="8" idx="2"/>
            <a:endCxn id="11" idx="0"/>
          </p:cNvCxnSpPr>
          <p:nvPr/>
        </p:nvCxnSpPr>
        <p:spPr>
          <a:xfrm flipH="1">
            <a:off x="2237436" y="4040385"/>
            <a:ext cx="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07AFA9DC-134E-04C9-3D2C-D8BC52D3B58A}"/>
              </a:ext>
            </a:extLst>
          </p:cNvPr>
          <p:cNvSpPr/>
          <p:nvPr/>
        </p:nvSpPr>
        <p:spPr>
          <a:xfrm>
            <a:off x="3955633" y="1457200"/>
            <a:ext cx="7791718" cy="5035675"/>
          </a:xfrm>
          <a:prstGeom prst="roundRect">
            <a:avLst/>
          </a:prstGeom>
          <a:ln w="38100">
            <a:solidFill>
              <a:schemeClr val="accent5">
                <a:lumMod val="60000"/>
                <a:lumOff val="40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A90E0227-B927-297F-DB8A-995404A1DEB8}"/>
              </a:ext>
            </a:extLst>
          </p:cNvPr>
          <p:cNvCxnSpPr>
            <a:cxnSpLocks/>
          </p:cNvCxnSpPr>
          <p:nvPr/>
        </p:nvCxnSpPr>
        <p:spPr>
          <a:xfrm flipV="1">
            <a:off x="3463770" y="1897331"/>
            <a:ext cx="592965" cy="1267522"/>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1CEE266-6340-7B6D-9F42-D3546712EF37}"/>
              </a:ext>
            </a:extLst>
          </p:cNvPr>
          <p:cNvCxnSpPr>
            <a:cxnSpLocks/>
          </p:cNvCxnSpPr>
          <p:nvPr/>
        </p:nvCxnSpPr>
        <p:spPr>
          <a:xfrm>
            <a:off x="3463770" y="5521107"/>
            <a:ext cx="784380" cy="784443"/>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ED25875-72A8-4530-71A5-B1C08DD1E1F0}"/>
              </a:ext>
            </a:extLst>
          </p:cNvPr>
          <p:cNvCxnSpPr/>
          <p:nvPr/>
        </p:nvCxnSpPr>
        <p:spPr>
          <a:xfrm>
            <a:off x="4056735" y="4003027"/>
            <a:ext cx="7581900"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D1A9738-513C-5395-E791-934BD750B12A}"/>
              </a:ext>
            </a:extLst>
          </p:cNvPr>
          <p:cNvSpPr txBox="1"/>
          <p:nvPr/>
        </p:nvSpPr>
        <p:spPr>
          <a:xfrm>
            <a:off x="4005330" y="3693148"/>
            <a:ext cx="1460656" cy="307777"/>
          </a:xfrm>
          <a:prstGeom prst="rect">
            <a:avLst/>
          </a:prstGeom>
          <a:noFill/>
        </p:spPr>
        <p:txBody>
          <a:bodyPr wrap="none" rtlCol="0">
            <a:spAutoFit/>
          </a:bodyPr>
          <a:lstStyle/>
          <a:p>
            <a:r>
              <a:rPr lang="en-US" sz="1400" i="1" err="1"/>
              <a:t>HiLFS</a:t>
            </a:r>
            <a:r>
              <a:rPr lang="en-US" sz="1400" i="1"/>
              <a:t> File System</a:t>
            </a:r>
          </a:p>
        </p:txBody>
      </p:sp>
      <p:sp>
        <p:nvSpPr>
          <p:cNvPr id="38" name="TextBox 37">
            <a:extLst>
              <a:ext uri="{FF2B5EF4-FFF2-40B4-BE49-F238E27FC236}">
                <a16:creationId xmlns:a16="http://schemas.microsoft.com/office/drawing/2014/main" id="{1948BE29-E652-171C-BE76-05BC5509E4CE}"/>
              </a:ext>
            </a:extLst>
          </p:cNvPr>
          <p:cNvSpPr txBox="1"/>
          <p:nvPr/>
        </p:nvSpPr>
        <p:spPr>
          <a:xfrm>
            <a:off x="4005330" y="4000925"/>
            <a:ext cx="1295547" cy="307777"/>
          </a:xfrm>
          <a:prstGeom prst="rect">
            <a:avLst/>
          </a:prstGeom>
          <a:noFill/>
        </p:spPr>
        <p:txBody>
          <a:bodyPr wrap="none" rtlCol="0">
            <a:spAutoFit/>
          </a:bodyPr>
          <a:lstStyle/>
          <a:p>
            <a:r>
              <a:rPr lang="en-US" sz="1400" i="1" err="1"/>
              <a:t>HiLFS</a:t>
            </a:r>
            <a:r>
              <a:rPr lang="en-US" sz="1400" i="1"/>
              <a:t> Block I/O</a:t>
            </a:r>
          </a:p>
        </p:txBody>
      </p:sp>
      <p:sp>
        <p:nvSpPr>
          <p:cNvPr id="43" name="Rectangle 42">
            <a:extLst>
              <a:ext uri="{FF2B5EF4-FFF2-40B4-BE49-F238E27FC236}">
                <a16:creationId xmlns:a16="http://schemas.microsoft.com/office/drawing/2014/main" id="{1928A0AB-3710-BD59-7071-7FC231D71ECB}"/>
              </a:ext>
            </a:extLst>
          </p:cNvPr>
          <p:cNvSpPr/>
          <p:nvPr/>
        </p:nvSpPr>
        <p:spPr>
          <a:xfrm>
            <a:off x="1420521" y="6127750"/>
            <a:ext cx="380656" cy="365125"/>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Rectangle 43">
            <a:extLst>
              <a:ext uri="{FF2B5EF4-FFF2-40B4-BE49-F238E27FC236}">
                <a16:creationId xmlns:a16="http://schemas.microsoft.com/office/drawing/2014/main" id="{E59A9A88-D6E4-9FD1-30AD-A87CFE0B9B8F}"/>
              </a:ext>
            </a:extLst>
          </p:cNvPr>
          <p:cNvSpPr/>
          <p:nvPr/>
        </p:nvSpPr>
        <p:spPr>
          <a:xfrm>
            <a:off x="5263208" y="2260282"/>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Metadata Loader</a:t>
            </a:r>
          </a:p>
        </p:txBody>
      </p:sp>
      <p:sp>
        <p:nvSpPr>
          <p:cNvPr id="45" name="Rectangle 44">
            <a:extLst>
              <a:ext uri="{FF2B5EF4-FFF2-40B4-BE49-F238E27FC236}">
                <a16:creationId xmlns:a16="http://schemas.microsoft.com/office/drawing/2014/main" id="{D48ADA9D-D417-5503-F4DE-62B5BD638216}"/>
              </a:ext>
            </a:extLst>
          </p:cNvPr>
          <p:cNvSpPr/>
          <p:nvPr/>
        </p:nvSpPr>
        <p:spPr>
          <a:xfrm>
            <a:off x="8508914" y="1645930"/>
            <a:ext cx="2214622" cy="1800536"/>
          </a:xfrm>
          <a:prstGeom prst="rect">
            <a:avLst/>
          </a:prstGeom>
        </p:spPr>
        <p:style>
          <a:lnRef idx="2">
            <a:schemeClr val="dk1"/>
          </a:lnRef>
          <a:fillRef idx="1">
            <a:schemeClr val="lt1"/>
          </a:fillRef>
          <a:effectRef idx="0">
            <a:schemeClr val="dk1"/>
          </a:effectRef>
          <a:fontRef idx="minor">
            <a:schemeClr val="dk1"/>
          </a:fontRef>
        </p:style>
        <p:txBody>
          <a:bodyPr rtlCol="0" anchor="t" anchorCtr="0"/>
          <a:lstStyle/>
          <a:p>
            <a:pPr algn="ctr"/>
            <a:r>
              <a:rPr lang="en-US"/>
              <a:t>File Walker</a:t>
            </a:r>
          </a:p>
        </p:txBody>
      </p:sp>
      <p:sp>
        <p:nvSpPr>
          <p:cNvPr id="3" name="Rectangle 2">
            <a:extLst>
              <a:ext uri="{FF2B5EF4-FFF2-40B4-BE49-F238E27FC236}">
                <a16:creationId xmlns:a16="http://schemas.microsoft.com/office/drawing/2014/main" id="{76884CCB-FF7B-F503-10B2-4761DFF52EC6}"/>
              </a:ext>
            </a:extLst>
          </p:cNvPr>
          <p:cNvSpPr/>
          <p:nvPr/>
        </p:nvSpPr>
        <p:spPr>
          <a:xfrm>
            <a:off x="5465986" y="974068"/>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hilfs_read</a:t>
            </a:r>
            <a:endParaRPr lang="en-US"/>
          </a:p>
        </p:txBody>
      </p:sp>
      <p:cxnSp>
        <p:nvCxnSpPr>
          <p:cNvPr id="15" name="Straight Arrow Connector 14">
            <a:extLst>
              <a:ext uri="{FF2B5EF4-FFF2-40B4-BE49-F238E27FC236}">
                <a16:creationId xmlns:a16="http://schemas.microsoft.com/office/drawing/2014/main" id="{6034D9E0-12CE-8184-C4E9-2BEFF19FCF7B}"/>
              </a:ext>
            </a:extLst>
          </p:cNvPr>
          <p:cNvCxnSpPr>
            <a:stCxn id="3" idx="2"/>
            <a:endCxn id="44" idx="0"/>
          </p:cNvCxnSpPr>
          <p:nvPr/>
        </p:nvCxnSpPr>
        <p:spPr>
          <a:xfrm flipH="1">
            <a:off x="6257634" y="1361877"/>
            <a:ext cx="3870" cy="898405"/>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52C6C319-1E18-BE2C-4A49-F06AFB3952F5}"/>
              </a:ext>
            </a:extLst>
          </p:cNvPr>
          <p:cNvSpPr/>
          <p:nvPr/>
        </p:nvSpPr>
        <p:spPr>
          <a:xfrm>
            <a:off x="5263208" y="4383137"/>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Block Reader</a:t>
            </a:r>
          </a:p>
        </p:txBody>
      </p:sp>
      <p:sp>
        <p:nvSpPr>
          <p:cNvPr id="22" name="Rectangle 21">
            <a:extLst>
              <a:ext uri="{FF2B5EF4-FFF2-40B4-BE49-F238E27FC236}">
                <a16:creationId xmlns:a16="http://schemas.microsoft.com/office/drawing/2014/main" id="{35305DF9-F6D2-2929-ADF6-9F753C454624}"/>
              </a:ext>
            </a:extLst>
          </p:cNvPr>
          <p:cNvSpPr/>
          <p:nvPr/>
        </p:nvSpPr>
        <p:spPr>
          <a:xfrm>
            <a:off x="8559635" y="4387122"/>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Block Writer</a:t>
            </a:r>
          </a:p>
        </p:txBody>
      </p:sp>
      <p:sp>
        <p:nvSpPr>
          <p:cNvPr id="23" name="Rectangle 22">
            <a:extLst>
              <a:ext uri="{FF2B5EF4-FFF2-40B4-BE49-F238E27FC236}">
                <a16:creationId xmlns:a16="http://schemas.microsoft.com/office/drawing/2014/main" id="{0300A2E5-A937-B039-1C58-EF5369263401}"/>
              </a:ext>
            </a:extLst>
          </p:cNvPr>
          <p:cNvSpPr/>
          <p:nvPr/>
        </p:nvSpPr>
        <p:spPr>
          <a:xfrm>
            <a:off x="6853259" y="5471458"/>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Block Driver</a:t>
            </a:r>
          </a:p>
          <a:p>
            <a:pPr algn="ctr"/>
            <a:r>
              <a:rPr lang="en-US"/>
              <a:t>(using DONGLE)</a:t>
            </a:r>
          </a:p>
        </p:txBody>
      </p:sp>
      <p:cxnSp>
        <p:nvCxnSpPr>
          <p:cNvPr id="27" name="Connector: Elbow 26">
            <a:extLst>
              <a:ext uri="{FF2B5EF4-FFF2-40B4-BE49-F238E27FC236}">
                <a16:creationId xmlns:a16="http://schemas.microsoft.com/office/drawing/2014/main" id="{33923557-4344-3CD5-D496-6137EAED3101}"/>
              </a:ext>
            </a:extLst>
          </p:cNvPr>
          <p:cNvCxnSpPr>
            <a:stCxn id="20" idx="2"/>
            <a:endCxn id="23" idx="1"/>
          </p:cNvCxnSpPr>
          <p:nvPr/>
        </p:nvCxnSpPr>
        <p:spPr>
          <a:xfrm rot="16200000" flipH="1">
            <a:off x="6217523" y="5248195"/>
            <a:ext cx="675847" cy="595625"/>
          </a:xfrm>
          <a:prstGeom prst="bentConnector2">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092E93DF-6E50-F3D8-5F9D-689BBF1B8092}"/>
              </a:ext>
            </a:extLst>
          </p:cNvPr>
          <p:cNvCxnSpPr>
            <a:endCxn id="22" idx="2"/>
          </p:cNvCxnSpPr>
          <p:nvPr/>
        </p:nvCxnSpPr>
        <p:spPr>
          <a:xfrm flipV="1">
            <a:off x="8842111" y="5212070"/>
            <a:ext cx="711950" cy="671862"/>
          </a:xfrm>
          <a:prstGeom prst="bentConnector2">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D630D3F-0D8E-4E0D-8C42-B83B6DA7D132}"/>
              </a:ext>
            </a:extLst>
          </p:cNvPr>
          <p:cNvCxnSpPr>
            <a:cxnSpLocks/>
            <a:stCxn id="44" idx="2"/>
            <a:endCxn id="14" idx="0"/>
          </p:cNvCxnSpPr>
          <p:nvPr/>
        </p:nvCxnSpPr>
        <p:spPr>
          <a:xfrm>
            <a:off x="6257634" y="3085230"/>
            <a:ext cx="0" cy="314284"/>
          </a:xfrm>
          <a:prstGeom prst="straightConnector1">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F4B72E01-BEDF-5228-CA88-0F73FA99566D}"/>
              </a:ext>
            </a:extLst>
          </p:cNvPr>
          <p:cNvGrpSpPr/>
          <p:nvPr/>
        </p:nvGrpSpPr>
        <p:grpSpPr>
          <a:xfrm>
            <a:off x="8861641" y="2197585"/>
            <a:ext cx="1509168" cy="1081525"/>
            <a:chOff x="9326275" y="3765426"/>
            <a:chExt cx="1509168" cy="1081525"/>
          </a:xfrm>
        </p:grpSpPr>
        <p:sp>
          <p:nvSpPr>
            <p:cNvPr id="36" name="Rectangle 35">
              <a:extLst>
                <a:ext uri="{FF2B5EF4-FFF2-40B4-BE49-F238E27FC236}">
                  <a16:creationId xmlns:a16="http://schemas.microsoft.com/office/drawing/2014/main" id="{48CA1F9D-2A2E-1528-325B-293F7D30D071}"/>
                </a:ext>
              </a:extLst>
            </p:cNvPr>
            <p:cNvSpPr/>
            <p:nvPr/>
          </p:nvSpPr>
          <p:spPr>
            <a:xfrm>
              <a:off x="9624319" y="3765426"/>
              <a:ext cx="914400" cy="427607"/>
            </a:xfrm>
            <a:prstGeom prst="rect">
              <a:avLst/>
            </a:prstGeom>
            <a:solidFill>
              <a:schemeClr val="accent3"/>
            </a:solidFill>
          </p:spPr>
          <p:style>
            <a:lnRef idx="2">
              <a:schemeClr val="dk1"/>
            </a:lnRef>
            <a:fillRef idx="1">
              <a:schemeClr val="lt1"/>
            </a:fillRef>
            <a:effectRef idx="0">
              <a:schemeClr val="dk1"/>
            </a:effectRef>
            <a:fontRef idx="minor">
              <a:schemeClr val="dk1"/>
            </a:fontRef>
          </p:style>
          <p:txBody>
            <a:bodyPr rtlCol="0" anchor="ctr"/>
            <a:lstStyle/>
            <a:p>
              <a:pPr algn="ctr"/>
              <a:r>
                <a:rPr lang="en-US"/>
                <a:t>file</a:t>
              </a:r>
            </a:p>
          </p:txBody>
        </p:sp>
        <p:sp>
          <p:nvSpPr>
            <p:cNvPr id="37" name="Rectangle 36">
              <a:extLst>
                <a:ext uri="{FF2B5EF4-FFF2-40B4-BE49-F238E27FC236}">
                  <a16:creationId xmlns:a16="http://schemas.microsoft.com/office/drawing/2014/main" id="{D74D7F28-CCE6-64F6-F239-2B0A25E659C3}"/>
                </a:ext>
              </a:extLst>
            </p:cNvPr>
            <p:cNvSpPr/>
            <p:nvPr/>
          </p:nvSpPr>
          <p:spPr>
            <a:xfrm>
              <a:off x="9326275" y="4548907"/>
              <a:ext cx="298044" cy="29804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Rectangle 38">
              <a:extLst>
                <a:ext uri="{FF2B5EF4-FFF2-40B4-BE49-F238E27FC236}">
                  <a16:creationId xmlns:a16="http://schemas.microsoft.com/office/drawing/2014/main" id="{DC7B0BBC-C814-C126-8A33-3CDC7F997C80}"/>
                </a:ext>
              </a:extLst>
            </p:cNvPr>
            <p:cNvSpPr/>
            <p:nvPr/>
          </p:nvSpPr>
          <p:spPr>
            <a:xfrm>
              <a:off x="9729983" y="4548907"/>
              <a:ext cx="298044" cy="29804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0" name="Rectangle 39">
              <a:extLst>
                <a:ext uri="{FF2B5EF4-FFF2-40B4-BE49-F238E27FC236}">
                  <a16:creationId xmlns:a16="http://schemas.microsoft.com/office/drawing/2014/main" id="{C32FC678-B758-BF01-0AE4-C11086ECED26}"/>
                </a:ext>
              </a:extLst>
            </p:cNvPr>
            <p:cNvSpPr/>
            <p:nvPr/>
          </p:nvSpPr>
          <p:spPr>
            <a:xfrm>
              <a:off x="10133691" y="4548907"/>
              <a:ext cx="298044" cy="2980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1" name="Rectangle 40">
              <a:extLst>
                <a:ext uri="{FF2B5EF4-FFF2-40B4-BE49-F238E27FC236}">
                  <a16:creationId xmlns:a16="http://schemas.microsoft.com/office/drawing/2014/main" id="{675FDE9A-780F-1C6B-726E-3607383A63CE}"/>
                </a:ext>
              </a:extLst>
            </p:cNvPr>
            <p:cNvSpPr/>
            <p:nvPr/>
          </p:nvSpPr>
          <p:spPr>
            <a:xfrm>
              <a:off x="10537399" y="4548907"/>
              <a:ext cx="298044" cy="298044"/>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4593D43E-A007-EE0F-5371-D2EAB5E6567B}"/>
                </a:ext>
              </a:extLst>
            </p:cNvPr>
            <p:cNvCxnSpPr>
              <a:stCxn id="36" idx="2"/>
              <a:endCxn id="37" idx="0"/>
            </p:cNvCxnSpPr>
            <p:nvPr/>
          </p:nvCxnSpPr>
          <p:spPr>
            <a:xfrm flipH="1">
              <a:off x="9475297" y="4193033"/>
              <a:ext cx="606222"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D770BA0-2807-340E-95D5-2E424C0FE908}"/>
                </a:ext>
              </a:extLst>
            </p:cNvPr>
            <p:cNvCxnSpPr>
              <a:stCxn id="36" idx="2"/>
              <a:endCxn id="39" idx="0"/>
            </p:cNvCxnSpPr>
            <p:nvPr/>
          </p:nvCxnSpPr>
          <p:spPr>
            <a:xfrm flipH="1">
              <a:off x="9879005" y="4193033"/>
              <a:ext cx="202514"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ACECE8B-BD3E-4012-D5B4-6A64D8AC262D}"/>
                </a:ext>
              </a:extLst>
            </p:cNvPr>
            <p:cNvCxnSpPr>
              <a:stCxn id="36" idx="2"/>
              <a:endCxn id="40" idx="0"/>
            </p:cNvCxnSpPr>
            <p:nvPr/>
          </p:nvCxnSpPr>
          <p:spPr>
            <a:xfrm>
              <a:off x="10081519" y="4193033"/>
              <a:ext cx="201194"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C20AF2A-D175-8C9C-58C1-4E0F8E06A9A6}"/>
                </a:ext>
              </a:extLst>
            </p:cNvPr>
            <p:cNvCxnSpPr>
              <a:stCxn id="36" idx="2"/>
              <a:endCxn id="41" idx="0"/>
            </p:cNvCxnSpPr>
            <p:nvPr/>
          </p:nvCxnSpPr>
          <p:spPr>
            <a:xfrm>
              <a:off x="10081519" y="4193033"/>
              <a:ext cx="604902"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1" name="Connector: Elbow 50">
            <a:extLst>
              <a:ext uri="{FF2B5EF4-FFF2-40B4-BE49-F238E27FC236}">
                <a16:creationId xmlns:a16="http://schemas.microsoft.com/office/drawing/2014/main" id="{B105B406-99A1-6A8F-13C4-1B2145E070CA}"/>
              </a:ext>
            </a:extLst>
          </p:cNvPr>
          <p:cNvCxnSpPr>
            <a:stCxn id="44" idx="3"/>
            <a:endCxn id="45" idx="1"/>
          </p:cNvCxnSpPr>
          <p:nvPr/>
        </p:nvCxnSpPr>
        <p:spPr>
          <a:xfrm flipV="1">
            <a:off x="7252060" y="2546198"/>
            <a:ext cx="1256854" cy="126558"/>
          </a:xfrm>
          <a:prstGeom prst="bentConnector3">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DC7ACCCC-1B88-E155-B771-CBC9D5551F4F}"/>
              </a:ext>
            </a:extLst>
          </p:cNvPr>
          <p:cNvCxnSpPr>
            <a:stCxn id="45" idx="2"/>
            <a:endCxn id="20" idx="0"/>
          </p:cNvCxnSpPr>
          <p:nvPr/>
        </p:nvCxnSpPr>
        <p:spPr>
          <a:xfrm rot="5400000">
            <a:off x="7468595" y="2235506"/>
            <a:ext cx="936671" cy="3358591"/>
          </a:xfrm>
          <a:prstGeom prst="bentConnector3">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E64847BE-E33F-AB10-4E80-107D28B67E5C}"/>
              </a:ext>
            </a:extLst>
          </p:cNvPr>
          <p:cNvSpPr/>
          <p:nvPr/>
        </p:nvSpPr>
        <p:spPr>
          <a:xfrm>
            <a:off x="5263208" y="3399514"/>
            <a:ext cx="1988852" cy="307777"/>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Metadata Cache</a:t>
            </a:r>
          </a:p>
        </p:txBody>
      </p:sp>
      <p:cxnSp>
        <p:nvCxnSpPr>
          <p:cNvPr id="18" name="Connector: Elbow 17">
            <a:extLst>
              <a:ext uri="{FF2B5EF4-FFF2-40B4-BE49-F238E27FC236}">
                <a16:creationId xmlns:a16="http://schemas.microsoft.com/office/drawing/2014/main" id="{4CC10D35-5DAC-337E-3D19-19246B64FBDB}"/>
              </a:ext>
            </a:extLst>
          </p:cNvPr>
          <p:cNvCxnSpPr>
            <a:stCxn id="43" idx="2"/>
            <a:endCxn id="23" idx="2"/>
          </p:cNvCxnSpPr>
          <p:nvPr/>
        </p:nvCxnSpPr>
        <p:spPr>
          <a:xfrm rot="5400000" flipH="1" flipV="1">
            <a:off x="4631032" y="3276223"/>
            <a:ext cx="196469" cy="6236836"/>
          </a:xfrm>
          <a:prstGeom prst="bentConnector3">
            <a:avLst>
              <a:gd name="adj1" fmla="val -116354"/>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0362122"/>
      </p:ext>
    </p:extLst>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0E465-1FD2-BDB0-F5E5-35151878E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574679-EBA8-8B71-913A-C753910BD5CC}"/>
              </a:ext>
            </a:extLst>
          </p:cNvPr>
          <p:cNvSpPr>
            <a:spLocks noGrp="1"/>
          </p:cNvSpPr>
          <p:nvPr>
            <p:ph type="title"/>
          </p:nvPr>
        </p:nvSpPr>
        <p:spPr/>
        <p:txBody>
          <a:bodyPr/>
          <a:lstStyle/>
          <a:p>
            <a:r>
              <a:rPr lang="en-US"/>
              <a:t>Secured Access through Integrity Checks</a:t>
            </a:r>
          </a:p>
        </p:txBody>
      </p:sp>
      <p:sp>
        <p:nvSpPr>
          <p:cNvPr id="4" name="Slide Number Placeholder 3">
            <a:extLst>
              <a:ext uri="{FF2B5EF4-FFF2-40B4-BE49-F238E27FC236}">
                <a16:creationId xmlns:a16="http://schemas.microsoft.com/office/drawing/2014/main" id="{E08B4A43-D5C5-319C-9CE3-D1DA5A62A3BC}"/>
              </a:ext>
            </a:extLst>
          </p:cNvPr>
          <p:cNvSpPr>
            <a:spLocks noGrp="1"/>
          </p:cNvSpPr>
          <p:nvPr>
            <p:ph type="sldNum" sz="quarter" idx="12"/>
          </p:nvPr>
        </p:nvSpPr>
        <p:spPr/>
        <p:txBody>
          <a:bodyPr/>
          <a:lstStyle/>
          <a:p>
            <a:fld id="{31C50FC6-D399-4DE2-B556-887BEDCDB353}" type="slidenum">
              <a:rPr lang="en-US" smtClean="0"/>
              <a:t>23</a:t>
            </a:fld>
            <a:endParaRPr lang="en-US"/>
          </a:p>
        </p:txBody>
      </p:sp>
      <p:sp>
        <p:nvSpPr>
          <p:cNvPr id="5" name="Rectangle 4">
            <a:extLst>
              <a:ext uri="{FF2B5EF4-FFF2-40B4-BE49-F238E27FC236}">
                <a16:creationId xmlns:a16="http://schemas.microsoft.com/office/drawing/2014/main" id="{4206090A-44AB-3CB2-310D-F7D905BFB224}"/>
              </a:ext>
            </a:extLst>
          </p:cNvPr>
          <p:cNvSpPr/>
          <p:nvPr/>
        </p:nvSpPr>
        <p:spPr>
          <a:xfrm>
            <a:off x="838200" y="1457200"/>
            <a:ext cx="2743200" cy="4405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a:solidFill>
                  <a:schemeClr val="tx1"/>
                </a:solidFill>
              </a:rPr>
              <a:t>FPGA</a:t>
            </a:r>
          </a:p>
        </p:txBody>
      </p:sp>
      <p:sp>
        <p:nvSpPr>
          <p:cNvPr id="6" name="Rectangle 5">
            <a:extLst>
              <a:ext uri="{FF2B5EF4-FFF2-40B4-BE49-F238E27FC236}">
                <a16:creationId xmlns:a16="http://schemas.microsoft.com/office/drawing/2014/main" id="{6341A210-C4C4-1B3C-EF0A-63E657512940}"/>
              </a:ext>
            </a:extLst>
          </p:cNvPr>
          <p:cNvSpPr/>
          <p:nvPr/>
        </p:nvSpPr>
        <p:spPr>
          <a:xfrm>
            <a:off x="1212433" y="1897331"/>
            <a:ext cx="2047908" cy="35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HLS App</a:t>
            </a:r>
          </a:p>
        </p:txBody>
      </p:sp>
      <p:sp>
        <p:nvSpPr>
          <p:cNvPr id="7" name="Rectangle 6">
            <a:extLst>
              <a:ext uri="{FF2B5EF4-FFF2-40B4-BE49-F238E27FC236}">
                <a16:creationId xmlns:a16="http://schemas.microsoft.com/office/drawing/2014/main" id="{ABC70E8B-1D8F-1D6F-39E0-81E6926B0E18}"/>
              </a:ext>
            </a:extLst>
          </p:cNvPr>
          <p:cNvSpPr/>
          <p:nvPr/>
        </p:nvSpPr>
        <p:spPr>
          <a:xfrm>
            <a:off x="1212433" y="2250826"/>
            <a:ext cx="2047906" cy="30883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err="1"/>
              <a:t>HiLFS</a:t>
            </a:r>
            <a:r>
              <a:rPr lang="en-US"/>
              <a:t> Library</a:t>
            </a:r>
          </a:p>
        </p:txBody>
      </p:sp>
      <p:sp>
        <p:nvSpPr>
          <p:cNvPr id="8" name="Rectangle 7">
            <a:extLst>
              <a:ext uri="{FF2B5EF4-FFF2-40B4-BE49-F238E27FC236}">
                <a16:creationId xmlns:a16="http://schemas.microsoft.com/office/drawing/2014/main" id="{352C6058-A278-00BA-058B-0315E0CCE2DB}"/>
              </a:ext>
            </a:extLst>
          </p:cNvPr>
          <p:cNvSpPr/>
          <p:nvPr/>
        </p:nvSpPr>
        <p:spPr>
          <a:xfrm>
            <a:off x="1011101" y="3164853"/>
            <a:ext cx="2452671" cy="875532"/>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err="1">
                <a:solidFill>
                  <a:schemeClr val="tx1"/>
                </a:solidFill>
              </a:rPr>
              <a:t>HiLFS</a:t>
            </a:r>
            <a:r>
              <a:rPr lang="en-US">
                <a:solidFill>
                  <a:schemeClr val="tx1"/>
                </a:solidFill>
              </a:rPr>
              <a:t> File System</a:t>
            </a:r>
          </a:p>
        </p:txBody>
      </p:sp>
      <p:cxnSp>
        <p:nvCxnSpPr>
          <p:cNvPr id="9" name="Straight Arrow Connector 8">
            <a:extLst>
              <a:ext uri="{FF2B5EF4-FFF2-40B4-BE49-F238E27FC236}">
                <a16:creationId xmlns:a16="http://schemas.microsoft.com/office/drawing/2014/main" id="{38BBAAD5-6E9C-266A-1639-9E3EDD05CAEA}"/>
              </a:ext>
            </a:extLst>
          </p:cNvPr>
          <p:cNvCxnSpPr>
            <a:cxnSpLocks/>
            <a:stCxn id="11" idx="2"/>
            <a:endCxn id="10" idx="0"/>
          </p:cNvCxnSpPr>
          <p:nvPr/>
        </p:nvCxnSpPr>
        <p:spPr>
          <a:xfrm>
            <a:off x="2237436" y="5521107"/>
            <a:ext cx="654" cy="606643"/>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92AF873-213A-1E82-7037-BEDDFBA0EBC6}"/>
              </a:ext>
            </a:extLst>
          </p:cNvPr>
          <p:cNvSpPr/>
          <p:nvPr/>
        </p:nvSpPr>
        <p:spPr>
          <a:xfrm>
            <a:off x="1420281" y="6127750"/>
            <a:ext cx="1635617" cy="365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1" name="Rectangle 10">
            <a:extLst>
              <a:ext uri="{FF2B5EF4-FFF2-40B4-BE49-F238E27FC236}">
                <a16:creationId xmlns:a16="http://schemas.microsoft.com/office/drawing/2014/main" id="{C8CF41C0-7443-81A4-451D-B1651AE49923}"/>
              </a:ext>
            </a:extLst>
          </p:cNvPr>
          <p:cNvSpPr/>
          <p:nvPr/>
        </p:nvSpPr>
        <p:spPr>
          <a:xfrm>
            <a:off x="1011101" y="4645575"/>
            <a:ext cx="2452669" cy="875532"/>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HiLFS</a:t>
            </a:r>
            <a:r>
              <a:rPr lang="en-US">
                <a:solidFill>
                  <a:schemeClr val="tx1"/>
                </a:solidFill>
              </a:rPr>
              <a:t> Block I/O</a:t>
            </a:r>
          </a:p>
        </p:txBody>
      </p:sp>
      <p:cxnSp>
        <p:nvCxnSpPr>
          <p:cNvPr id="12" name="Straight Arrow Connector 11">
            <a:extLst>
              <a:ext uri="{FF2B5EF4-FFF2-40B4-BE49-F238E27FC236}">
                <a16:creationId xmlns:a16="http://schemas.microsoft.com/office/drawing/2014/main" id="{85F1139B-6BDF-78CB-E27E-E37F267F5431}"/>
              </a:ext>
            </a:extLst>
          </p:cNvPr>
          <p:cNvCxnSpPr>
            <a:stCxn id="7" idx="2"/>
            <a:endCxn id="8" idx="0"/>
          </p:cNvCxnSpPr>
          <p:nvPr/>
        </p:nvCxnSpPr>
        <p:spPr>
          <a:xfrm>
            <a:off x="2236386" y="2559663"/>
            <a:ext cx="105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3748576-A76B-BADF-17CD-6D5D5AB2AD1D}"/>
              </a:ext>
            </a:extLst>
          </p:cNvPr>
          <p:cNvCxnSpPr>
            <a:stCxn id="8" idx="2"/>
            <a:endCxn id="11" idx="0"/>
          </p:cNvCxnSpPr>
          <p:nvPr/>
        </p:nvCxnSpPr>
        <p:spPr>
          <a:xfrm flipH="1">
            <a:off x="2237436" y="4040385"/>
            <a:ext cx="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B37519C3-8098-601E-9EC6-5325D7B17694}"/>
              </a:ext>
            </a:extLst>
          </p:cNvPr>
          <p:cNvSpPr/>
          <p:nvPr/>
        </p:nvSpPr>
        <p:spPr>
          <a:xfrm>
            <a:off x="3955633" y="1457200"/>
            <a:ext cx="7791718" cy="5035675"/>
          </a:xfrm>
          <a:prstGeom prst="roundRect">
            <a:avLst/>
          </a:prstGeom>
          <a:ln w="38100">
            <a:solidFill>
              <a:schemeClr val="accent5">
                <a:lumMod val="60000"/>
                <a:lumOff val="40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3CC2CB1C-B862-EE32-3B3A-BC72BB43DA98}"/>
              </a:ext>
            </a:extLst>
          </p:cNvPr>
          <p:cNvCxnSpPr>
            <a:cxnSpLocks/>
          </p:cNvCxnSpPr>
          <p:nvPr/>
        </p:nvCxnSpPr>
        <p:spPr>
          <a:xfrm flipV="1">
            <a:off x="3463770" y="1897331"/>
            <a:ext cx="592965" cy="1267522"/>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58A28A8-460D-9A0A-23CF-F9D24BB339D1}"/>
              </a:ext>
            </a:extLst>
          </p:cNvPr>
          <p:cNvCxnSpPr>
            <a:cxnSpLocks/>
          </p:cNvCxnSpPr>
          <p:nvPr/>
        </p:nvCxnSpPr>
        <p:spPr>
          <a:xfrm>
            <a:off x="3463770" y="5521107"/>
            <a:ext cx="784380" cy="784443"/>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2ADE976-DBBD-AB05-46C4-761D9825F5FB}"/>
              </a:ext>
            </a:extLst>
          </p:cNvPr>
          <p:cNvCxnSpPr/>
          <p:nvPr/>
        </p:nvCxnSpPr>
        <p:spPr>
          <a:xfrm>
            <a:off x="4056735" y="4003027"/>
            <a:ext cx="7581900"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4B72155-0CA5-7DB4-32B3-F78EADF52396}"/>
              </a:ext>
            </a:extLst>
          </p:cNvPr>
          <p:cNvSpPr txBox="1"/>
          <p:nvPr/>
        </p:nvSpPr>
        <p:spPr>
          <a:xfrm>
            <a:off x="4005330" y="3693148"/>
            <a:ext cx="1460656" cy="307777"/>
          </a:xfrm>
          <a:prstGeom prst="rect">
            <a:avLst/>
          </a:prstGeom>
          <a:noFill/>
        </p:spPr>
        <p:txBody>
          <a:bodyPr wrap="none" rtlCol="0">
            <a:spAutoFit/>
          </a:bodyPr>
          <a:lstStyle/>
          <a:p>
            <a:r>
              <a:rPr lang="en-US" sz="1400" i="1" err="1"/>
              <a:t>HiLFS</a:t>
            </a:r>
            <a:r>
              <a:rPr lang="en-US" sz="1400" i="1"/>
              <a:t> File System</a:t>
            </a:r>
          </a:p>
        </p:txBody>
      </p:sp>
      <p:sp>
        <p:nvSpPr>
          <p:cNvPr id="38" name="TextBox 37">
            <a:extLst>
              <a:ext uri="{FF2B5EF4-FFF2-40B4-BE49-F238E27FC236}">
                <a16:creationId xmlns:a16="http://schemas.microsoft.com/office/drawing/2014/main" id="{EAA85D81-04A1-D2DD-D98F-7EDA69014D14}"/>
              </a:ext>
            </a:extLst>
          </p:cNvPr>
          <p:cNvSpPr txBox="1"/>
          <p:nvPr/>
        </p:nvSpPr>
        <p:spPr>
          <a:xfrm>
            <a:off x="4005330" y="4000925"/>
            <a:ext cx="1295547" cy="307777"/>
          </a:xfrm>
          <a:prstGeom prst="rect">
            <a:avLst/>
          </a:prstGeom>
          <a:noFill/>
        </p:spPr>
        <p:txBody>
          <a:bodyPr wrap="none" rtlCol="0">
            <a:spAutoFit/>
          </a:bodyPr>
          <a:lstStyle/>
          <a:p>
            <a:r>
              <a:rPr lang="en-US" sz="1400" i="1" err="1"/>
              <a:t>HiLFS</a:t>
            </a:r>
            <a:r>
              <a:rPr lang="en-US" sz="1400" i="1"/>
              <a:t> Block I/O</a:t>
            </a:r>
          </a:p>
        </p:txBody>
      </p:sp>
      <p:sp>
        <p:nvSpPr>
          <p:cNvPr id="43" name="Rectangle 42">
            <a:extLst>
              <a:ext uri="{FF2B5EF4-FFF2-40B4-BE49-F238E27FC236}">
                <a16:creationId xmlns:a16="http://schemas.microsoft.com/office/drawing/2014/main" id="{033DB038-2511-50BD-7B05-7228D71ED314}"/>
              </a:ext>
            </a:extLst>
          </p:cNvPr>
          <p:cNvSpPr/>
          <p:nvPr/>
        </p:nvSpPr>
        <p:spPr>
          <a:xfrm>
            <a:off x="1420521" y="6127750"/>
            <a:ext cx="380656" cy="365125"/>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Rectangle 43">
            <a:extLst>
              <a:ext uri="{FF2B5EF4-FFF2-40B4-BE49-F238E27FC236}">
                <a16:creationId xmlns:a16="http://schemas.microsoft.com/office/drawing/2014/main" id="{2DEC750F-D049-B912-050C-9142EBF39B9A}"/>
              </a:ext>
            </a:extLst>
          </p:cNvPr>
          <p:cNvSpPr/>
          <p:nvPr/>
        </p:nvSpPr>
        <p:spPr>
          <a:xfrm>
            <a:off x="5263208" y="2260282"/>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Metadata Loader</a:t>
            </a:r>
          </a:p>
        </p:txBody>
      </p:sp>
      <p:sp>
        <p:nvSpPr>
          <p:cNvPr id="45" name="Rectangle 44">
            <a:extLst>
              <a:ext uri="{FF2B5EF4-FFF2-40B4-BE49-F238E27FC236}">
                <a16:creationId xmlns:a16="http://schemas.microsoft.com/office/drawing/2014/main" id="{6826E67B-14AF-C192-FFBD-BE546AD29401}"/>
              </a:ext>
            </a:extLst>
          </p:cNvPr>
          <p:cNvSpPr/>
          <p:nvPr/>
        </p:nvSpPr>
        <p:spPr>
          <a:xfrm>
            <a:off x="8508914" y="1645930"/>
            <a:ext cx="2214622" cy="1800536"/>
          </a:xfrm>
          <a:prstGeom prst="rect">
            <a:avLst/>
          </a:prstGeom>
        </p:spPr>
        <p:style>
          <a:lnRef idx="2">
            <a:schemeClr val="dk1"/>
          </a:lnRef>
          <a:fillRef idx="1">
            <a:schemeClr val="lt1"/>
          </a:fillRef>
          <a:effectRef idx="0">
            <a:schemeClr val="dk1"/>
          </a:effectRef>
          <a:fontRef idx="minor">
            <a:schemeClr val="dk1"/>
          </a:fontRef>
        </p:style>
        <p:txBody>
          <a:bodyPr rtlCol="0" anchor="t" anchorCtr="0"/>
          <a:lstStyle/>
          <a:p>
            <a:pPr algn="ctr"/>
            <a:r>
              <a:rPr lang="en-US"/>
              <a:t>File Walker</a:t>
            </a:r>
          </a:p>
        </p:txBody>
      </p:sp>
      <p:sp>
        <p:nvSpPr>
          <p:cNvPr id="3" name="Rectangle 2">
            <a:extLst>
              <a:ext uri="{FF2B5EF4-FFF2-40B4-BE49-F238E27FC236}">
                <a16:creationId xmlns:a16="http://schemas.microsoft.com/office/drawing/2014/main" id="{8009FD63-A59B-ED1D-694A-65FB2FC2D06E}"/>
              </a:ext>
            </a:extLst>
          </p:cNvPr>
          <p:cNvSpPr/>
          <p:nvPr/>
        </p:nvSpPr>
        <p:spPr>
          <a:xfrm>
            <a:off x="5465986" y="974068"/>
            <a:ext cx="1591035" cy="3878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err="1"/>
              <a:t>hilfs_read</a:t>
            </a:r>
            <a:endParaRPr lang="en-US"/>
          </a:p>
        </p:txBody>
      </p:sp>
      <p:cxnSp>
        <p:nvCxnSpPr>
          <p:cNvPr id="15" name="Straight Arrow Connector 14">
            <a:extLst>
              <a:ext uri="{FF2B5EF4-FFF2-40B4-BE49-F238E27FC236}">
                <a16:creationId xmlns:a16="http://schemas.microsoft.com/office/drawing/2014/main" id="{C262A03D-8EF0-80A6-953E-E8DB7EC1D75D}"/>
              </a:ext>
            </a:extLst>
          </p:cNvPr>
          <p:cNvCxnSpPr>
            <a:stCxn id="3" idx="2"/>
            <a:endCxn id="44" idx="0"/>
          </p:cNvCxnSpPr>
          <p:nvPr/>
        </p:nvCxnSpPr>
        <p:spPr>
          <a:xfrm flipH="1">
            <a:off x="6257634" y="1361877"/>
            <a:ext cx="3870" cy="898405"/>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0AB304E3-EF24-202A-8CAE-6445106B7756}"/>
              </a:ext>
            </a:extLst>
          </p:cNvPr>
          <p:cNvSpPr/>
          <p:nvPr/>
        </p:nvSpPr>
        <p:spPr>
          <a:xfrm>
            <a:off x="5263208" y="4383137"/>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Block Reader</a:t>
            </a:r>
          </a:p>
        </p:txBody>
      </p:sp>
      <p:sp>
        <p:nvSpPr>
          <p:cNvPr id="22" name="Rectangle 21">
            <a:extLst>
              <a:ext uri="{FF2B5EF4-FFF2-40B4-BE49-F238E27FC236}">
                <a16:creationId xmlns:a16="http://schemas.microsoft.com/office/drawing/2014/main" id="{CE57FF94-2DCC-0570-ECAD-C4CBD63327F3}"/>
              </a:ext>
            </a:extLst>
          </p:cNvPr>
          <p:cNvSpPr/>
          <p:nvPr/>
        </p:nvSpPr>
        <p:spPr>
          <a:xfrm>
            <a:off x="8559635" y="4387122"/>
            <a:ext cx="1988852" cy="8249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Block Writer</a:t>
            </a:r>
          </a:p>
        </p:txBody>
      </p:sp>
      <p:sp>
        <p:nvSpPr>
          <p:cNvPr id="23" name="Rectangle 22">
            <a:extLst>
              <a:ext uri="{FF2B5EF4-FFF2-40B4-BE49-F238E27FC236}">
                <a16:creationId xmlns:a16="http://schemas.microsoft.com/office/drawing/2014/main" id="{819338F3-A4B3-62F2-7171-9F5ED3B7E835}"/>
              </a:ext>
            </a:extLst>
          </p:cNvPr>
          <p:cNvSpPr/>
          <p:nvPr/>
        </p:nvSpPr>
        <p:spPr>
          <a:xfrm>
            <a:off x="6853259" y="5471458"/>
            <a:ext cx="1988852" cy="824948"/>
          </a:xfrm>
          <a:prstGeom prst="rect">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a:t>Block Driver</a:t>
            </a:r>
          </a:p>
          <a:p>
            <a:pPr algn="ctr"/>
            <a:r>
              <a:rPr lang="en-US"/>
              <a:t>(using DONGLE)</a:t>
            </a:r>
          </a:p>
        </p:txBody>
      </p:sp>
      <p:cxnSp>
        <p:nvCxnSpPr>
          <p:cNvPr id="27" name="Connector: Elbow 26">
            <a:extLst>
              <a:ext uri="{FF2B5EF4-FFF2-40B4-BE49-F238E27FC236}">
                <a16:creationId xmlns:a16="http://schemas.microsoft.com/office/drawing/2014/main" id="{B70ED4C3-DE70-D805-C61B-4AE26DD586FB}"/>
              </a:ext>
            </a:extLst>
          </p:cNvPr>
          <p:cNvCxnSpPr>
            <a:stCxn id="20" idx="2"/>
            <a:endCxn id="23" idx="1"/>
          </p:cNvCxnSpPr>
          <p:nvPr/>
        </p:nvCxnSpPr>
        <p:spPr>
          <a:xfrm rot="16200000" flipH="1">
            <a:off x="6217523" y="5248195"/>
            <a:ext cx="675847" cy="595625"/>
          </a:xfrm>
          <a:prstGeom prst="bentConnector2">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0FC0503D-9B45-92FD-09EB-A3772588A8BC}"/>
              </a:ext>
            </a:extLst>
          </p:cNvPr>
          <p:cNvCxnSpPr>
            <a:endCxn id="22" idx="2"/>
          </p:cNvCxnSpPr>
          <p:nvPr/>
        </p:nvCxnSpPr>
        <p:spPr>
          <a:xfrm flipV="1">
            <a:off x="8842111" y="5212070"/>
            <a:ext cx="711950" cy="671862"/>
          </a:xfrm>
          <a:prstGeom prst="bentConnector2">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2B48E21-0866-BAEA-964C-43F1BE65B652}"/>
              </a:ext>
            </a:extLst>
          </p:cNvPr>
          <p:cNvCxnSpPr>
            <a:cxnSpLocks/>
            <a:stCxn id="44" idx="2"/>
            <a:endCxn id="14" idx="0"/>
          </p:cNvCxnSpPr>
          <p:nvPr/>
        </p:nvCxnSpPr>
        <p:spPr>
          <a:xfrm>
            <a:off x="6257634" y="3085230"/>
            <a:ext cx="0" cy="314284"/>
          </a:xfrm>
          <a:prstGeom prst="straightConnector1">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5C10BAB7-87EC-A084-C8CC-1628625C9037}"/>
              </a:ext>
            </a:extLst>
          </p:cNvPr>
          <p:cNvGrpSpPr/>
          <p:nvPr/>
        </p:nvGrpSpPr>
        <p:grpSpPr>
          <a:xfrm>
            <a:off x="8861641" y="2197585"/>
            <a:ext cx="1509168" cy="1081525"/>
            <a:chOff x="9326275" y="3765426"/>
            <a:chExt cx="1509168" cy="1081525"/>
          </a:xfrm>
        </p:grpSpPr>
        <p:sp>
          <p:nvSpPr>
            <p:cNvPr id="36" name="Rectangle 35">
              <a:extLst>
                <a:ext uri="{FF2B5EF4-FFF2-40B4-BE49-F238E27FC236}">
                  <a16:creationId xmlns:a16="http://schemas.microsoft.com/office/drawing/2014/main" id="{40A7EA2A-8DBB-43EC-3E26-D97637C05437}"/>
                </a:ext>
              </a:extLst>
            </p:cNvPr>
            <p:cNvSpPr/>
            <p:nvPr/>
          </p:nvSpPr>
          <p:spPr>
            <a:xfrm>
              <a:off x="9624319" y="3765426"/>
              <a:ext cx="914400" cy="427607"/>
            </a:xfrm>
            <a:prstGeom prst="rect">
              <a:avLst/>
            </a:prstGeom>
            <a:solidFill>
              <a:schemeClr val="accent3"/>
            </a:solidFill>
          </p:spPr>
          <p:style>
            <a:lnRef idx="2">
              <a:schemeClr val="dk1"/>
            </a:lnRef>
            <a:fillRef idx="1">
              <a:schemeClr val="lt1"/>
            </a:fillRef>
            <a:effectRef idx="0">
              <a:schemeClr val="dk1"/>
            </a:effectRef>
            <a:fontRef idx="minor">
              <a:schemeClr val="dk1"/>
            </a:fontRef>
          </p:style>
          <p:txBody>
            <a:bodyPr rtlCol="0" anchor="ctr"/>
            <a:lstStyle/>
            <a:p>
              <a:pPr algn="ctr"/>
              <a:r>
                <a:rPr lang="en-US"/>
                <a:t>file</a:t>
              </a:r>
            </a:p>
          </p:txBody>
        </p:sp>
        <p:sp>
          <p:nvSpPr>
            <p:cNvPr id="37" name="Rectangle 36">
              <a:extLst>
                <a:ext uri="{FF2B5EF4-FFF2-40B4-BE49-F238E27FC236}">
                  <a16:creationId xmlns:a16="http://schemas.microsoft.com/office/drawing/2014/main" id="{B4500CD2-C062-DFF4-3083-DDC64D98868C}"/>
                </a:ext>
              </a:extLst>
            </p:cNvPr>
            <p:cNvSpPr/>
            <p:nvPr/>
          </p:nvSpPr>
          <p:spPr>
            <a:xfrm>
              <a:off x="9326275" y="4548907"/>
              <a:ext cx="298044" cy="29804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Rectangle 38">
              <a:extLst>
                <a:ext uri="{FF2B5EF4-FFF2-40B4-BE49-F238E27FC236}">
                  <a16:creationId xmlns:a16="http://schemas.microsoft.com/office/drawing/2014/main" id="{45A0416B-E98B-972D-1FAC-980A689C250E}"/>
                </a:ext>
              </a:extLst>
            </p:cNvPr>
            <p:cNvSpPr/>
            <p:nvPr/>
          </p:nvSpPr>
          <p:spPr>
            <a:xfrm>
              <a:off x="9729983" y="4548907"/>
              <a:ext cx="298044" cy="29804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0" name="Rectangle 39">
              <a:extLst>
                <a:ext uri="{FF2B5EF4-FFF2-40B4-BE49-F238E27FC236}">
                  <a16:creationId xmlns:a16="http://schemas.microsoft.com/office/drawing/2014/main" id="{A66D3AE6-08FF-0059-7C34-91F608972944}"/>
                </a:ext>
              </a:extLst>
            </p:cNvPr>
            <p:cNvSpPr/>
            <p:nvPr/>
          </p:nvSpPr>
          <p:spPr>
            <a:xfrm>
              <a:off x="10133691" y="4548907"/>
              <a:ext cx="298044" cy="2980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1" name="Rectangle 40">
              <a:extLst>
                <a:ext uri="{FF2B5EF4-FFF2-40B4-BE49-F238E27FC236}">
                  <a16:creationId xmlns:a16="http://schemas.microsoft.com/office/drawing/2014/main" id="{0FC43E2B-6A4A-ADBC-FB39-1710AA0567CA}"/>
                </a:ext>
              </a:extLst>
            </p:cNvPr>
            <p:cNvSpPr/>
            <p:nvPr/>
          </p:nvSpPr>
          <p:spPr>
            <a:xfrm>
              <a:off x="10537399" y="4548907"/>
              <a:ext cx="298044" cy="298044"/>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357D10A8-E819-CCB2-AD99-36D42F60282B}"/>
                </a:ext>
              </a:extLst>
            </p:cNvPr>
            <p:cNvCxnSpPr>
              <a:stCxn id="36" idx="2"/>
              <a:endCxn id="37" idx="0"/>
            </p:cNvCxnSpPr>
            <p:nvPr/>
          </p:nvCxnSpPr>
          <p:spPr>
            <a:xfrm flipH="1">
              <a:off x="9475297" y="4193033"/>
              <a:ext cx="606222"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E356E51-5CAB-F4A0-4799-5CDF901FA6F2}"/>
                </a:ext>
              </a:extLst>
            </p:cNvPr>
            <p:cNvCxnSpPr>
              <a:stCxn id="36" idx="2"/>
              <a:endCxn id="39" idx="0"/>
            </p:cNvCxnSpPr>
            <p:nvPr/>
          </p:nvCxnSpPr>
          <p:spPr>
            <a:xfrm flipH="1">
              <a:off x="9879005" y="4193033"/>
              <a:ext cx="202514"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4A7519B-BC1D-8776-3AD2-D13419F3DE2D}"/>
                </a:ext>
              </a:extLst>
            </p:cNvPr>
            <p:cNvCxnSpPr>
              <a:stCxn id="36" idx="2"/>
              <a:endCxn id="40" idx="0"/>
            </p:cNvCxnSpPr>
            <p:nvPr/>
          </p:nvCxnSpPr>
          <p:spPr>
            <a:xfrm>
              <a:off x="10081519" y="4193033"/>
              <a:ext cx="201194"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1DB3A65-934F-3783-64D3-50F6762FAB32}"/>
                </a:ext>
              </a:extLst>
            </p:cNvPr>
            <p:cNvCxnSpPr>
              <a:stCxn id="36" idx="2"/>
              <a:endCxn id="41" idx="0"/>
            </p:cNvCxnSpPr>
            <p:nvPr/>
          </p:nvCxnSpPr>
          <p:spPr>
            <a:xfrm>
              <a:off x="10081519" y="4193033"/>
              <a:ext cx="604902" cy="355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1" name="Connector: Elbow 50">
            <a:extLst>
              <a:ext uri="{FF2B5EF4-FFF2-40B4-BE49-F238E27FC236}">
                <a16:creationId xmlns:a16="http://schemas.microsoft.com/office/drawing/2014/main" id="{D05EB9C4-9D58-7B81-4B4E-7B5C88EF39F2}"/>
              </a:ext>
            </a:extLst>
          </p:cNvPr>
          <p:cNvCxnSpPr>
            <a:stCxn id="44" idx="3"/>
            <a:endCxn id="45" idx="1"/>
          </p:cNvCxnSpPr>
          <p:nvPr/>
        </p:nvCxnSpPr>
        <p:spPr>
          <a:xfrm flipV="1">
            <a:off x="7252060" y="2546198"/>
            <a:ext cx="1256854" cy="126558"/>
          </a:xfrm>
          <a:prstGeom prst="bentConnector3">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67089B8A-9233-3503-FCD6-ABAE267DB735}"/>
              </a:ext>
            </a:extLst>
          </p:cNvPr>
          <p:cNvCxnSpPr>
            <a:stCxn id="45" idx="2"/>
            <a:endCxn id="20" idx="0"/>
          </p:cNvCxnSpPr>
          <p:nvPr/>
        </p:nvCxnSpPr>
        <p:spPr>
          <a:xfrm rot="5400000">
            <a:off x="7468595" y="2235506"/>
            <a:ext cx="936671" cy="3358591"/>
          </a:xfrm>
          <a:prstGeom prst="bentConnector3">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78AD8834-7680-D48B-9B0E-E53B4EF0DFA0}"/>
              </a:ext>
            </a:extLst>
          </p:cNvPr>
          <p:cNvSpPr/>
          <p:nvPr/>
        </p:nvSpPr>
        <p:spPr>
          <a:xfrm>
            <a:off x="5263208" y="3399514"/>
            <a:ext cx="1988852" cy="307777"/>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Metadata Cache</a:t>
            </a:r>
          </a:p>
        </p:txBody>
      </p:sp>
      <p:sp>
        <p:nvSpPr>
          <p:cNvPr id="16" name="Rectangle 15">
            <a:extLst>
              <a:ext uri="{FF2B5EF4-FFF2-40B4-BE49-F238E27FC236}">
                <a16:creationId xmlns:a16="http://schemas.microsoft.com/office/drawing/2014/main" id="{506F7601-ED6C-1DC7-305E-BB300C91AC56}"/>
              </a:ext>
            </a:extLst>
          </p:cNvPr>
          <p:cNvSpPr/>
          <p:nvPr/>
        </p:nvSpPr>
        <p:spPr>
          <a:xfrm>
            <a:off x="5263208" y="1772488"/>
            <a:ext cx="1988852" cy="301167"/>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600"/>
              <a:t>Integrity Checker</a:t>
            </a:r>
          </a:p>
        </p:txBody>
      </p:sp>
      <p:sp>
        <p:nvSpPr>
          <p:cNvPr id="18" name="Rectangle 17">
            <a:extLst>
              <a:ext uri="{FF2B5EF4-FFF2-40B4-BE49-F238E27FC236}">
                <a16:creationId xmlns:a16="http://schemas.microsoft.com/office/drawing/2014/main" id="{521CA4A1-E1D8-B3C1-6BB4-18F1AC6BC182}"/>
              </a:ext>
            </a:extLst>
          </p:cNvPr>
          <p:cNvSpPr/>
          <p:nvPr/>
        </p:nvSpPr>
        <p:spPr>
          <a:xfrm>
            <a:off x="8688287" y="2641078"/>
            <a:ext cx="1855876" cy="301167"/>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600"/>
              <a:t>Integrity Checker</a:t>
            </a:r>
          </a:p>
        </p:txBody>
      </p:sp>
      <p:cxnSp>
        <p:nvCxnSpPr>
          <p:cNvPr id="24" name="Connector: Elbow 23">
            <a:extLst>
              <a:ext uri="{FF2B5EF4-FFF2-40B4-BE49-F238E27FC236}">
                <a16:creationId xmlns:a16="http://schemas.microsoft.com/office/drawing/2014/main" id="{09CF8A3D-A123-32E6-8F60-41460FCE4C4F}"/>
              </a:ext>
            </a:extLst>
          </p:cNvPr>
          <p:cNvCxnSpPr>
            <a:cxnSpLocks/>
            <a:stCxn id="43" idx="2"/>
            <a:endCxn id="23" idx="2"/>
          </p:cNvCxnSpPr>
          <p:nvPr/>
        </p:nvCxnSpPr>
        <p:spPr>
          <a:xfrm rot="5400000" flipH="1" flipV="1">
            <a:off x="4631032" y="3276223"/>
            <a:ext cx="196469" cy="6236836"/>
          </a:xfrm>
          <a:prstGeom prst="bentConnector3">
            <a:avLst>
              <a:gd name="adj1" fmla="val -116354"/>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039767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A39B5-657E-43D7-9D6C-B73F52645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F14AC7-3391-14E3-8D11-1D06A86815DF}"/>
              </a:ext>
            </a:extLst>
          </p:cNvPr>
          <p:cNvSpPr>
            <a:spLocks noGrp="1"/>
          </p:cNvSpPr>
          <p:nvPr>
            <p:ph type="title"/>
          </p:nvPr>
        </p:nvSpPr>
        <p:spPr/>
        <p:txBody>
          <a:bodyPr/>
          <a:lstStyle/>
          <a:p>
            <a:r>
              <a:rPr lang="en-US"/>
              <a:t>Periodic Metadata Backup</a:t>
            </a:r>
          </a:p>
        </p:txBody>
      </p:sp>
      <p:sp>
        <p:nvSpPr>
          <p:cNvPr id="4" name="Slide Number Placeholder 3">
            <a:extLst>
              <a:ext uri="{FF2B5EF4-FFF2-40B4-BE49-F238E27FC236}">
                <a16:creationId xmlns:a16="http://schemas.microsoft.com/office/drawing/2014/main" id="{14F73E1B-2180-8C99-A104-963F7FAC409F}"/>
              </a:ext>
            </a:extLst>
          </p:cNvPr>
          <p:cNvSpPr>
            <a:spLocks noGrp="1"/>
          </p:cNvSpPr>
          <p:nvPr>
            <p:ph type="sldNum" sz="quarter" idx="12"/>
          </p:nvPr>
        </p:nvSpPr>
        <p:spPr/>
        <p:txBody>
          <a:bodyPr/>
          <a:lstStyle/>
          <a:p>
            <a:fld id="{31C50FC6-D399-4DE2-B556-887BEDCDB353}" type="slidenum">
              <a:rPr lang="en-US" smtClean="0"/>
              <a:t>24</a:t>
            </a:fld>
            <a:endParaRPr lang="en-US"/>
          </a:p>
        </p:txBody>
      </p:sp>
      <p:sp>
        <p:nvSpPr>
          <p:cNvPr id="5" name="Rectangle 4">
            <a:extLst>
              <a:ext uri="{FF2B5EF4-FFF2-40B4-BE49-F238E27FC236}">
                <a16:creationId xmlns:a16="http://schemas.microsoft.com/office/drawing/2014/main" id="{9D8C18BC-3A29-2DEF-DF71-3A5B6E519833}"/>
              </a:ext>
            </a:extLst>
          </p:cNvPr>
          <p:cNvSpPr/>
          <p:nvPr/>
        </p:nvSpPr>
        <p:spPr>
          <a:xfrm>
            <a:off x="838200" y="1457200"/>
            <a:ext cx="2743200" cy="4405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a:solidFill>
                  <a:schemeClr val="tx1"/>
                </a:solidFill>
              </a:rPr>
              <a:t>FPGA</a:t>
            </a:r>
          </a:p>
        </p:txBody>
      </p:sp>
      <p:sp>
        <p:nvSpPr>
          <p:cNvPr id="6" name="Rectangle 5">
            <a:extLst>
              <a:ext uri="{FF2B5EF4-FFF2-40B4-BE49-F238E27FC236}">
                <a16:creationId xmlns:a16="http://schemas.microsoft.com/office/drawing/2014/main" id="{5EE3AF86-414F-6E33-E128-4A497DDAC86F}"/>
              </a:ext>
            </a:extLst>
          </p:cNvPr>
          <p:cNvSpPr/>
          <p:nvPr/>
        </p:nvSpPr>
        <p:spPr>
          <a:xfrm>
            <a:off x="1212433" y="1897331"/>
            <a:ext cx="2047908" cy="35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HLS App</a:t>
            </a:r>
          </a:p>
        </p:txBody>
      </p:sp>
      <p:sp>
        <p:nvSpPr>
          <p:cNvPr id="7" name="Rectangle 6">
            <a:extLst>
              <a:ext uri="{FF2B5EF4-FFF2-40B4-BE49-F238E27FC236}">
                <a16:creationId xmlns:a16="http://schemas.microsoft.com/office/drawing/2014/main" id="{03E6A7AD-7AD2-C254-54CD-596AC93D16A5}"/>
              </a:ext>
            </a:extLst>
          </p:cNvPr>
          <p:cNvSpPr/>
          <p:nvPr/>
        </p:nvSpPr>
        <p:spPr>
          <a:xfrm>
            <a:off x="1212433" y="2250826"/>
            <a:ext cx="2047906" cy="30883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err="1"/>
              <a:t>HiLFS</a:t>
            </a:r>
            <a:r>
              <a:rPr lang="en-US"/>
              <a:t> Library</a:t>
            </a:r>
          </a:p>
        </p:txBody>
      </p:sp>
      <p:sp>
        <p:nvSpPr>
          <p:cNvPr id="8" name="Rectangle 7">
            <a:extLst>
              <a:ext uri="{FF2B5EF4-FFF2-40B4-BE49-F238E27FC236}">
                <a16:creationId xmlns:a16="http://schemas.microsoft.com/office/drawing/2014/main" id="{EC3A8BD4-4D87-FE36-2CB1-4953D08B14EF}"/>
              </a:ext>
            </a:extLst>
          </p:cNvPr>
          <p:cNvSpPr/>
          <p:nvPr/>
        </p:nvSpPr>
        <p:spPr>
          <a:xfrm>
            <a:off x="1011101" y="3164853"/>
            <a:ext cx="2452671" cy="8755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err="1">
                <a:solidFill>
                  <a:schemeClr val="tx1"/>
                </a:solidFill>
              </a:rPr>
              <a:t>HiLFS</a:t>
            </a:r>
            <a:r>
              <a:rPr lang="en-US">
                <a:solidFill>
                  <a:schemeClr val="tx1"/>
                </a:solidFill>
              </a:rPr>
              <a:t> File System</a:t>
            </a:r>
          </a:p>
        </p:txBody>
      </p:sp>
      <p:cxnSp>
        <p:nvCxnSpPr>
          <p:cNvPr id="9" name="Straight Arrow Connector 8">
            <a:extLst>
              <a:ext uri="{FF2B5EF4-FFF2-40B4-BE49-F238E27FC236}">
                <a16:creationId xmlns:a16="http://schemas.microsoft.com/office/drawing/2014/main" id="{CA473477-8F4D-5C71-E7C6-345745B75460}"/>
              </a:ext>
            </a:extLst>
          </p:cNvPr>
          <p:cNvCxnSpPr>
            <a:cxnSpLocks/>
            <a:stCxn id="11" idx="2"/>
            <a:endCxn id="10" idx="0"/>
          </p:cNvCxnSpPr>
          <p:nvPr/>
        </p:nvCxnSpPr>
        <p:spPr>
          <a:xfrm>
            <a:off x="2237436" y="5521107"/>
            <a:ext cx="654" cy="606643"/>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6FDFCEB-26DD-8DA1-027C-0EA1A03E3ECE}"/>
              </a:ext>
            </a:extLst>
          </p:cNvPr>
          <p:cNvSpPr/>
          <p:nvPr/>
        </p:nvSpPr>
        <p:spPr>
          <a:xfrm>
            <a:off x="1420281" y="6127750"/>
            <a:ext cx="1635617" cy="365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11" name="Rectangle 10">
            <a:extLst>
              <a:ext uri="{FF2B5EF4-FFF2-40B4-BE49-F238E27FC236}">
                <a16:creationId xmlns:a16="http://schemas.microsoft.com/office/drawing/2014/main" id="{5B9CAC65-0621-0BA9-CBB6-D849129C541A}"/>
              </a:ext>
            </a:extLst>
          </p:cNvPr>
          <p:cNvSpPr/>
          <p:nvPr/>
        </p:nvSpPr>
        <p:spPr>
          <a:xfrm>
            <a:off x="1011101" y="4645575"/>
            <a:ext cx="2452669" cy="8755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HiLFS</a:t>
            </a:r>
            <a:r>
              <a:rPr lang="en-US">
                <a:solidFill>
                  <a:schemeClr val="tx1"/>
                </a:solidFill>
              </a:rPr>
              <a:t> Block I/O</a:t>
            </a:r>
          </a:p>
        </p:txBody>
      </p:sp>
      <p:cxnSp>
        <p:nvCxnSpPr>
          <p:cNvPr id="12" name="Straight Arrow Connector 11">
            <a:extLst>
              <a:ext uri="{FF2B5EF4-FFF2-40B4-BE49-F238E27FC236}">
                <a16:creationId xmlns:a16="http://schemas.microsoft.com/office/drawing/2014/main" id="{B5AFA782-8468-ED30-C256-22209CD57E4E}"/>
              </a:ext>
            </a:extLst>
          </p:cNvPr>
          <p:cNvCxnSpPr>
            <a:stCxn id="7" idx="2"/>
            <a:endCxn id="8" idx="0"/>
          </p:cNvCxnSpPr>
          <p:nvPr/>
        </p:nvCxnSpPr>
        <p:spPr>
          <a:xfrm>
            <a:off x="2236386" y="2559663"/>
            <a:ext cx="105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2C48876-F352-ED26-1D15-621636981D76}"/>
              </a:ext>
            </a:extLst>
          </p:cNvPr>
          <p:cNvCxnSpPr>
            <a:stCxn id="8" idx="2"/>
            <a:endCxn id="11" idx="0"/>
          </p:cNvCxnSpPr>
          <p:nvPr/>
        </p:nvCxnSpPr>
        <p:spPr>
          <a:xfrm flipH="1">
            <a:off x="2237436" y="4040385"/>
            <a:ext cx="1" cy="60519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EA49A851-D94F-1377-75C9-B4E7A15DF90D}"/>
              </a:ext>
            </a:extLst>
          </p:cNvPr>
          <p:cNvSpPr/>
          <p:nvPr/>
        </p:nvSpPr>
        <p:spPr>
          <a:xfrm>
            <a:off x="3955633" y="1457200"/>
            <a:ext cx="7791718" cy="5035675"/>
          </a:xfrm>
          <a:prstGeom prst="roundRect">
            <a:avLst/>
          </a:prstGeom>
          <a:ln w="38100">
            <a:solidFill>
              <a:schemeClr val="accent5">
                <a:lumMod val="60000"/>
                <a:lumOff val="40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B5BA596A-1C0C-77E3-1F31-A1B13C0BCE83}"/>
              </a:ext>
            </a:extLst>
          </p:cNvPr>
          <p:cNvCxnSpPr>
            <a:cxnSpLocks/>
          </p:cNvCxnSpPr>
          <p:nvPr/>
        </p:nvCxnSpPr>
        <p:spPr>
          <a:xfrm flipV="1">
            <a:off x="3055898" y="1976907"/>
            <a:ext cx="949432" cy="4150843"/>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B6F6FEF-51D6-4490-C564-7DA1911EE44D}"/>
              </a:ext>
            </a:extLst>
          </p:cNvPr>
          <p:cNvCxnSpPr>
            <a:cxnSpLocks/>
          </p:cNvCxnSpPr>
          <p:nvPr/>
        </p:nvCxnSpPr>
        <p:spPr>
          <a:xfrm flipV="1">
            <a:off x="3055898" y="6305550"/>
            <a:ext cx="1192252" cy="187325"/>
          </a:xfrm>
          <a:prstGeom prst="line">
            <a:avLst/>
          </a:prstGeom>
          <a:ln w="3810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0FAD5331-454A-B4E5-EF20-7F072A3EBBA7}"/>
              </a:ext>
            </a:extLst>
          </p:cNvPr>
          <p:cNvSpPr/>
          <p:nvPr/>
        </p:nvSpPr>
        <p:spPr>
          <a:xfrm>
            <a:off x="1420521" y="6127750"/>
            <a:ext cx="380656" cy="365125"/>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0" name="Rectangle 29">
            <a:extLst>
              <a:ext uri="{FF2B5EF4-FFF2-40B4-BE49-F238E27FC236}">
                <a16:creationId xmlns:a16="http://schemas.microsoft.com/office/drawing/2014/main" id="{2EA31854-2691-7C6F-23DB-FE28A9FEA32C}"/>
              </a:ext>
            </a:extLst>
          </p:cNvPr>
          <p:cNvSpPr/>
          <p:nvPr/>
        </p:nvSpPr>
        <p:spPr>
          <a:xfrm>
            <a:off x="6845444" y="3223198"/>
            <a:ext cx="4354878" cy="15036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Data Blocks</a:t>
            </a:r>
          </a:p>
        </p:txBody>
      </p:sp>
      <p:sp>
        <p:nvSpPr>
          <p:cNvPr id="32" name="Rectangle 31">
            <a:extLst>
              <a:ext uri="{FF2B5EF4-FFF2-40B4-BE49-F238E27FC236}">
                <a16:creationId xmlns:a16="http://schemas.microsoft.com/office/drawing/2014/main" id="{A9F87F0F-0503-0D1A-D1D8-7B308EDACE96}"/>
              </a:ext>
            </a:extLst>
          </p:cNvPr>
          <p:cNvSpPr/>
          <p:nvPr/>
        </p:nvSpPr>
        <p:spPr>
          <a:xfrm>
            <a:off x="4552359" y="3223198"/>
            <a:ext cx="2293085" cy="150368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Metadata Blocks</a:t>
            </a:r>
          </a:p>
        </p:txBody>
      </p:sp>
      <p:sp>
        <p:nvSpPr>
          <p:cNvPr id="52" name="Rectangle 51">
            <a:extLst>
              <a:ext uri="{FF2B5EF4-FFF2-40B4-BE49-F238E27FC236}">
                <a16:creationId xmlns:a16="http://schemas.microsoft.com/office/drawing/2014/main" id="{00F7031C-D66F-B4E2-6E89-B04D4E7873F0}"/>
              </a:ext>
            </a:extLst>
          </p:cNvPr>
          <p:cNvSpPr/>
          <p:nvPr/>
        </p:nvSpPr>
        <p:spPr>
          <a:xfrm>
            <a:off x="4696539" y="1053203"/>
            <a:ext cx="1988852" cy="307777"/>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Metadata Cache</a:t>
            </a:r>
          </a:p>
        </p:txBody>
      </p:sp>
      <p:cxnSp>
        <p:nvCxnSpPr>
          <p:cNvPr id="55" name="Straight Arrow Connector 54">
            <a:extLst>
              <a:ext uri="{FF2B5EF4-FFF2-40B4-BE49-F238E27FC236}">
                <a16:creationId xmlns:a16="http://schemas.microsoft.com/office/drawing/2014/main" id="{D5B3C7E6-1B86-8183-6B2D-3506AC276CCD}"/>
              </a:ext>
            </a:extLst>
          </p:cNvPr>
          <p:cNvCxnSpPr>
            <a:stCxn id="52" idx="2"/>
            <a:endCxn id="32" idx="0"/>
          </p:cNvCxnSpPr>
          <p:nvPr/>
        </p:nvCxnSpPr>
        <p:spPr>
          <a:xfrm>
            <a:off x="5690965" y="1360980"/>
            <a:ext cx="7937" cy="1862218"/>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24340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500"/>
                                        <p:tgtEl>
                                          <p:spTgt spid="5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P spid="5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1D3F7-6576-542A-DA9B-092347170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9D95E-7A03-5648-F99E-B701BDFF9D5E}"/>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EBAD1F4B-5543-C81F-8928-0947AE38B4D8}"/>
              </a:ext>
            </a:extLst>
          </p:cNvPr>
          <p:cNvSpPr>
            <a:spLocks noGrp="1"/>
          </p:cNvSpPr>
          <p:nvPr>
            <p:ph idx="1"/>
          </p:nvPr>
        </p:nvSpPr>
        <p:spPr/>
        <p:txBody>
          <a:bodyPr/>
          <a:lstStyle/>
          <a:p>
            <a:r>
              <a:rPr lang="en-US">
                <a:solidFill>
                  <a:schemeClr val="tx1">
                    <a:alpha val="10000"/>
                  </a:schemeClr>
                </a:solidFill>
              </a:rPr>
              <a:t>Current Storage Strategies </a:t>
            </a:r>
          </a:p>
          <a:p>
            <a:r>
              <a:rPr lang="en-US">
                <a:solidFill>
                  <a:schemeClr val="tx1">
                    <a:alpha val="10000"/>
                  </a:schemeClr>
                </a:solidFill>
              </a:rPr>
              <a:t>Our Solution</a:t>
            </a:r>
          </a:p>
          <a:p>
            <a:r>
              <a:rPr lang="en-US"/>
              <a:t>Evaluation</a:t>
            </a:r>
          </a:p>
          <a:p>
            <a:r>
              <a:rPr lang="en-US">
                <a:solidFill>
                  <a:schemeClr val="tx1">
                    <a:alpha val="10000"/>
                  </a:schemeClr>
                </a:solidFill>
              </a:rPr>
              <a:t>Conclusion</a:t>
            </a:r>
          </a:p>
        </p:txBody>
      </p:sp>
      <p:sp>
        <p:nvSpPr>
          <p:cNvPr id="4" name="Slide Number Placeholder 3">
            <a:extLst>
              <a:ext uri="{FF2B5EF4-FFF2-40B4-BE49-F238E27FC236}">
                <a16:creationId xmlns:a16="http://schemas.microsoft.com/office/drawing/2014/main" id="{50FC022F-47CD-76C2-58CC-C84EE5BDF5E5}"/>
              </a:ext>
            </a:extLst>
          </p:cNvPr>
          <p:cNvSpPr>
            <a:spLocks noGrp="1"/>
          </p:cNvSpPr>
          <p:nvPr>
            <p:ph type="sldNum" sz="quarter" idx="12"/>
          </p:nvPr>
        </p:nvSpPr>
        <p:spPr/>
        <p:txBody>
          <a:bodyPr/>
          <a:lstStyle/>
          <a:p>
            <a:fld id="{31C50FC6-D399-4DE2-B556-887BEDCDB353}" type="slidenum">
              <a:rPr lang="en-US" smtClean="0"/>
              <a:t>25</a:t>
            </a:fld>
            <a:endParaRPr lang="en-US"/>
          </a:p>
        </p:txBody>
      </p:sp>
    </p:spTree>
    <p:extLst>
      <p:ext uri="{BB962C8B-B14F-4D97-AF65-F5344CB8AC3E}">
        <p14:creationId xmlns:p14="http://schemas.microsoft.com/office/powerpoint/2010/main" val="2292784426"/>
      </p:ext>
    </p:extLst>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E9F38-0131-FE04-F813-0871B370985E}"/>
            </a:ext>
          </a:extLst>
        </p:cNvPr>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D1B5D22C-1A13-F44A-BAFC-208E208C0D91}"/>
              </a:ext>
            </a:extLst>
          </p:cNvPr>
          <p:cNvGraphicFramePr>
            <a:graphicFrameLocks/>
          </p:cNvGraphicFramePr>
          <p:nvPr>
            <p:extLst>
              <p:ext uri="{D42A27DB-BD31-4B8C-83A1-F6EECF244321}">
                <p14:modId xmlns:p14="http://schemas.microsoft.com/office/powerpoint/2010/main" val="2200719627"/>
              </p:ext>
            </p:extLst>
          </p:nvPr>
        </p:nvGraphicFramePr>
        <p:xfrm>
          <a:off x="5518875" y="1325562"/>
          <a:ext cx="6493653" cy="5532438"/>
        </p:xfrm>
        <a:graphic>
          <a:graphicData uri="http://schemas.openxmlformats.org/drawingml/2006/chart">
            <c:chart xmlns:c="http://schemas.openxmlformats.org/drawingml/2006/chart" xmlns:r="http://schemas.openxmlformats.org/officeDocument/2006/relationships" r:id="rId4"/>
          </a:graphicData>
        </a:graphic>
      </p:graphicFrame>
      <p:pic>
        <p:nvPicPr>
          <p:cNvPr id="12" name="Picture 11" descr="A close-up of a pen&#10;&#10;Description automatically generated with low confidence">
            <a:extLst>
              <a:ext uri="{FF2B5EF4-FFF2-40B4-BE49-F238E27FC236}">
                <a16:creationId xmlns:a16="http://schemas.microsoft.com/office/drawing/2014/main" id="{8F913920-EEB6-BDAD-B43F-DBA587ED88DA}"/>
              </a:ext>
            </a:extLst>
          </p:cNvPr>
          <p:cNvPicPr>
            <a:picLocks noChangeAspect="1"/>
          </p:cNvPicPr>
          <p:nvPr/>
        </p:nvPicPr>
        <p:blipFill rotWithShape="1">
          <a:blip r:embed="rId5">
            <a:extLst>
              <a:ext uri="{28A0092B-C50C-407E-A947-70E740481C1C}">
                <a14:useLocalDpi xmlns:a14="http://schemas.microsoft.com/office/drawing/2010/main" val="0"/>
              </a:ext>
            </a:extLst>
          </a:blip>
          <a:srcRect l="12276" t="4089" r="11740" b="4488"/>
          <a:stretch/>
        </p:blipFill>
        <p:spPr>
          <a:xfrm>
            <a:off x="9302901" y="0"/>
            <a:ext cx="1629106" cy="1372069"/>
          </a:xfrm>
          <a:prstGeom prst="rect">
            <a:avLst/>
          </a:prstGeom>
        </p:spPr>
      </p:pic>
      <p:pic>
        <p:nvPicPr>
          <p:cNvPr id="10" name="Picture 9" descr="Text, whiteboard&#10;&#10;Description automatically generated">
            <a:extLst>
              <a:ext uri="{FF2B5EF4-FFF2-40B4-BE49-F238E27FC236}">
                <a16:creationId xmlns:a16="http://schemas.microsoft.com/office/drawing/2014/main" id="{F290AD00-EF3A-7E5A-CAE8-A5764B859454}"/>
              </a:ext>
            </a:extLst>
          </p:cNvPr>
          <p:cNvPicPr>
            <a:picLocks noChangeAspect="1"/>
          </p:cNvPicPr>
          <p:nvPr/>
        </p:nvPicPr>
        <p:blipFill>
          <a:blip r:embed="rId6">
            <a:extLst>
              <a:ext uri="{28A0092B-C50C-407E-A947-70E740481C1C}">
                <a14:useLocalDpi xmlns:a14="http://schemas.microsoft.com/office/drawing/2010/main" val="0"/>
              </a:ext>
            </a:extLst>
          </a:blip>
          <a:srcRect t="18281" b="17956"/>
          <a:stretch>
            <a:fillRect/>
          </a:stretch>
        </p:blipFill>
        <p:spPr>
          <a:xfrm>
            <a:off x="4538290" y="114828"/>
            <a:ext cx="2276304" cy="1088606"/>
          </a:xfrm>
          <a:prstGeom prst="rect">
            <a:avLst/>
          </a:prstGeom>
        </p:spPr>
      </p:pic>
      <p:sp>
        <p:nvSpPr>
          <p:cNvPr id="2" name="Title 1">
            <a:extLst>
              <a:ext uri="{FF2B5EF4-FFF2-40B4-BE49-F238E27FC236}">
                <a16:creationId xmlns:a16="http://schemas.microsoft.com/office/drawing/2014/main" id="{EE5EDA77-0911-8EFF-9BFC-5929DD01B16F}"/>
              </a:ext>
            </a:extLst>
          </p:cNvPr>
          <p:cNvSpPr>
            <a:spLocks noGrp="1"/>
          </p:cNvSpPr>
          <p:nvPr>
            <p:ph type="title"/>
          </p:nvPr>
        </p:nvSpPr>
        <p:spPr/>
        <p:txBody>
          <a:bodyPr/>
          <a:lstStyle/>
          <a:p>
            <a:r>
              <a:rPr lang="en-US"/>
              <a:t>Evaluation Setup</a:t>
            </a:r>
          </a:p>
        </p:txBody>
      </p:sp>
      <p:graphicFrame>
        <p:nvGraphicFramePr>
          <p:cNvPr id="4" name="Table 6">
            <a:extLst>
              <a:ext uri="{FF2B5EF4-FFF2-40B4-BE49-F238E27FC236}">
                <a16:creationId xmlns:a16="http://schemas.microsoft.com/office/drawing/2014/main" id="{B91AB4DC-DF8E-5D1E-E222-6C392AAB36ED}"/>
              </a:ext>
            </a:extLst>
          </p:cNvPr>
          <p:cNvGraphicFramePr>
            <a:graphicFrameLocks noGrp="1"/>
          </p:cNvGraphicFramePr>
          <p:nvPr>
            <p:extLst>
              <p:ext uri="{D42A27DB-BD31-4B8C-83A1-F6EECF244321}">
                <p14:modId xmlns:p14="http://schemas.microsoft.com/office/powerpoint/2010/main" val="2197858328"/>
              </p:ext>
            </p:extLst>
          </p:nvPr>
        </p:nvGraphicFramePr>
        <p:xfrm>
          <a:off x="413286" y="3748406"/>
          <a:ext cx="5105589" cy="2194560"/>
        </p:xfrm>
        <a:graphic>
          <a:graphicData uri="http://schemas.openxmlformats.org/drawingml/2006/table">
            <a:tbl>
              <a:tblPr firstRow="1" bandRow="1">
                <a:tableStyleId>{9D7B26C5-4107-4FEC-AEDC-1716B250A1EF}</a:tableStyleId>
              </a:tblPr>
              <a:tblGrid>
                <a:gridCol w="2549686">
                  <a:extLst>
                    <a:ext uri="{9D8B030D-6E8A-4147-A177-3AD203B41FA5}">
                      <a16:colId xmlns:a16="http://schemas.microsoft.com/office/drawing/2014/main" val="1477620936"/>
                    </a:ext>
                  </a:extLst>
                </a:gridCol>
                <a:gridCol w="2555903">
                  <a:extLst>
                    <a:ext uri="{9D8B030D-6E8A-4147-A177-3AD203B41FA5}">
                      <a16:colId xmlns:a16="http://schemas.microsoft.com/office/drawing/2014/main" val="2818641381"/>
                    </a:ext>
                  </a:extLst>
                </a:gridCol>
              </a:tblGrid>
              <a:tr h="303920">
                <a:tc gridSpan="2">
                  <a:txBody>
                    <a:bodyPr/>
                    <a:lstStyle/>
                    <a:p>
                      <a:pPr marL="0" algn="ctr" defTabSz="914400" rtl="0" eaLnBrk="1" latinLnBrk="0" hangingPunct="1"/>
                      <a:r>
                        <a:rPr lang="en-US" b="0">
                          <a:latin typeface="Source Sans Pro SemiBold" panose="020B0603030403020204" pitchFamily="34" charset="0"/>
                          <a:ea typeface="Source Sans Pro SemiBold" panose="020B0603030403020204" pitchFamily="34" charset="0"/>
                        </a:rPr>
                        <a:t>Evaluation </a:t>
                      </a:r>
                      <a:r>
                        <a:rPr lang="en-US" sz="1800" b="0" kern="1200">
                          <a:solidFill>
                            <a:schemeClr val="tx1"/>
                          </a:solidFill>
                          <a:latin typeface="Source Sans Pro SemiBold" panose="020B0603030403020204" pitchFamily="34" charset="0"/>
                          <a:ea typeface="Source Sans Pro SemiBold" panose="020B0603030403020204" pitchFamily="34" charset="0"/>
                        </a:rPr>
                        <a:t>Benchmarks</a:t>
                      </a:r>
                      <a:endParaRPr lang="en-US" sz="1800" b="0" kern="1200">
                        <a:solidFill>
                          <a:schemeClr val="tx1"/>
                        </a:solidFill>
                        <a:latin typeface="Source Sans Pro SemiBold" panose="020B0603030403020204" pitchFamily="34" charset="0"/>
                        <a:ea typeface="Source Sans Pro SemiBold" panose="020B0603030403020204" pitchFamily="34" charset="0"/>
                        <a:cs typeface="+mn-cs"/>
                      </a:endParaRPr>
                    </a:p>
                  </a:txBody>
                  <a:tcPr anchor="ctr"/>
                </a:tc>
                <a:tc hMerge="1">
                  <a:txBody>
                    <a:bodyPr/>
                    <a:lstStyle/>
                    <a:p>
                      <a:pPr marL="0" algn="ctr" defTabSz="914400" rtl="0" eaLnBrk="1" latinLnBrk="0" hangingPunct="1"/>
                      <a:endParaRPr lang="en-US" sz="1800" b="0" kern="1200">
                        <a:solidFill>
                          <a:schemeClr val="tx1"/>
                        </a:solidFill>
                        <a:latin typeface="+mn-lt"/>
                        <a:ea typeface="+mn-ea"/>
                        <a:cs typeface="+mn-cs"/>
                      </a:endParaRPr>
                    </a:p>
                  </a:txBody>
                  <a:tcPr anchor="ct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682532607"/>
                  </a:ext>
                </a:extLst>
              </a:tr>
              <a:tr h="303920">
                <a:tc rowSpan="2">
                  <a:txBody>
                    <a:bodyPr/>
                    <a:lstStyle/>
                    <a:p>
                      <a:pPr marL="0" algn="ctr" defTabSz="914400" rtl="0" eaLnBrk="1" latinLnBrk="0" hangingPunct="1"/>
                      <a:r>
                        <a:rPr lang="en-US" sz="1800" b="0" kern="1200">
                          <a:solidFill>
                            <a:schemeClr val="tx1"/>
                          </a:solidFill>
                          <a:latin typeface="Source Sans Pro" panose="020B0503030403020204" pitchFamily="34" charset="0"/>
                          <a:ea typeface="+mn-ea"/>
                          <a:cs typeface="+mn-cs"/>
                        </a:rPr>
                        <a:t>Bandwidth</a:t>
                      </a:r>
                    </a:p>
                  </a:txBody>
                  <a:tcPr anchor="ctr">
                    <a:solidFill>
                      <a:schemeClr val="bg1">
                        <a:alpha val="20000"/>
                      </a:schemeClr>
                    </a:solidFill>
                  </a:tcPr>
                </a:tc>
                <a:tc>
                  <a:txBody>
                    <a:bodyPr/>
                    <a:lstStyle/>
                    <a:p>
                      <a:pPr marL="0" algn="ctr" defTabSz="914400" rtl="0" eaLnBrk="1" latinLnBrk="0" hangingPunct="1"/>
                      <a:r>
                        <a:rPr lang="en-US" sz="1800" b="0" kern="1200">
                          <a:solidFill>
                            <a:schemeClr val="tx1"/>
                          </a:solidFill>
                          <a:latin typeface="Source Sans Pro" panose="020B0503030403020204" pitchFamily="34" charset="0"/>
                        </a:rPr>
                        <a:t>Sequential Read</a:t>
                      </a:r>
                      <a:endParaRPr lang="en-US" sz="1800" b="0" kern="1200">
                        <a:solidFill>
                          <a:schemeClr val="tx1"/>
                        </a:solidFill>
                        <a:latin typeface="Source Sans Pro" panose="020B0503030403020204" pitchFamily="34" charset="0"/>
                        <a:ea typeface="+mn-ea"/>
                        <a:cs typeface="+mn-cs"/>
                      </a:endParaRPr>
                    </a:p>
                  </a:txBody>
                  <a:tcPr anchor="ctr"/>
                </a:tc>
                <a:extLst>
                  <a:ext uri="{0D108BD9-81ED-4DB2-BD59-A6C34878D82A}">
                    <a16:rowId xmlns:a16="http://schemas.microsoft.com/office/drawing/2014/main" val="2592691168"/>
                  </a:ext>
                </a:extLst>
              </a:tr>
              <a:tr h="30392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a:solidFill>
                            <a:schemeClr val="tx1"/>
                          </a:solidFill>
                          <a:latin typeface="+mn-lt"/>
                          <a:ea typeface="+mn-ea"/>
                          <a:cs typeface="+mn-cs"/>
                        </a:rPr>
                        <a:t>Sequential Write</a:t>
                      </a:r>
                    </a:p>
                  </a:txBody>
                  <a:tcPr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a:solidFill>
                            <a:schemeClr val="tx1"/>
                          </a:solidFill>
                          <a:latin typeface="Source Sans Pro" panose="020B0503030403020204" pitchFamily="34" charset="0"/>
                        </a:rPr>
                        <a:t>Sequential Write</a:t>
                      </a:r>
                      <a:endParaRPr lang="en-US" sz="1800" b="0" kern="1200">
                        <a:solidFill>
                          <a:schemeClr val="tx1"/>
                        </a:solidFill>
                        <a:latin typeface="Source Sans Pro" panose="020B0503030403020204" pitchFamily="34" charset="0"/>
                        <a:ea typeface="+mn-ea"/>
                        <a:cs typeface="+mn-cs"/>
                      </a:endParaRPr>
                    </a:p>
                  </a:txBody>
                  <a:tcPr anchor="ctr"/>
                </a:tc>
                <a:extLst>
                  <a:ext uri="{0D108BD9-81ED-4DB2-BD59-A6C34878D82A}">
                    <a16:rowId xmlns:a16="http://schemas.microsoft.com/office/drawing/2014/main" val="1912596649"/>
                  </a:ext>
                </a:extLst>
              </a:tr>
              <a:tr h="303920">
                <a:tc>
                  <a:txBody>
                    <a:bodyPr/>
                    <a:lstStyle/>
                    <a:p>
                      <a:pPr marL="0" algn="ctr" defTabSz="914400" rtl="0" eaLnBrk="1" latinLnBrk="0" hangingPunct="1"/>
                      <a:r>
                        <a:rPr lang="en-US" sz="1800" b="0" kern="1200">
                          <a:solidFill>
                            <a:schemeClr val="tx1"/>
                          </a:solidFill>
                          <a:latin typeface="Source Sans Pro" panose="020B0503030403020204" pitchFamily="34" charset="0"/>
                        </a:rPr>
                        <a:t>Latency</a:t>
                      </a:r>
                      <a:endParaRPr lang="en-US" sz="1800" b="0" kern="1200">
                        <a:solidFill>
                          <a:schemeClr val="tx1"/>
                        </a:solidFill>
                        <a:latin typeface="Source Sans Pro" panose="020B0503030403020204" pitchFamily="34" charset="0"/>
                        <a:ea typeface="+mn-ea"/>
                        <a:cs typeface="+mn-cs"/>
                      </a:endParaRPr>
                    </a:p>
                  </a:txBody>
                  <a:tcPr anchor="ctr"/>
                </a:tc>
                <a:tc>
                  <a:txBody>
                    <a:bodyPr/>
                    <a:lstStyle/>
                    <a:p>
                      <a:pPr marL="0" algn="ctr" defTabSz="914400" rtl="0" eaLnBrk="1" latinLnBrk="0" hangingPunct="1"/>
                      <a:r>
                        <a:rPr lang="en-US" sz="1800" b="0" kern="1200">
                          <a:solidFill>
                            <a:schemeClr val="tx1"/>
                          </a:solidFill>
                          <a:latin typeface="Source Sans Pro" panose="020B0503030403020204" pitchFamily="34" charset="0"/>
                        </a:rPr>
                        <a:t>Random Update</a:t>
                      </a:r>
                      <a:endParaRPr lang="en-US" sz="1800" b="0" kern="1200">
                        <a:solidFill>
                          <a:schemeClr val="tx1"/>
                        </a:solidFill>
                        <a:latin typeface="Source Sans Pro" panose="020B0503030403020204" pitchFamily="34" charset="0"/>
                        <a:ea typeface="+mn-ea"/>
                        <a:cs typeface="+mn-cs"/>
                      </a:endParaRPr>
                    </a:p>
                  </a:txBody>
                  <a:tcPr anchor="ctr"/>
                </a:tc>
                <a:extLst>
                  <a:ext uri="{0D108BD9-81ED-4DB2-BD59-A6C34878D82A}">
                    <a16:rowId xmlns:a16="http://schemas.microsoft.com/office/drawing/2014/main" val="663185103"/>
                  </a:ext>
                </a:extLst>
              </a:tr>
              <a:tr h="303920">
                <a:tc>
                  <a:txBody>
                    <a:bodyPr/>
                    <a:lstStyle/>
                    <a:p>
                      <a:pPr marL="0" algn="ctr" defTabSz="914400" rtl="0" eaLnBrk="1" latinLnBrk="0" hangingPunct="1"/>
                      <a:r>
                        <a:rPr lang="en-US" sz="1800" b="0" kern="1200">
                          <a:solidFill>
                            <a:schemeClr val="tx1"/>
                          </a:solidFill>
                          <a:latin typeface="Source Sans Pro" panose="020B0503030403020204" pitchFamily="34" charset="0"/>
                        </a:rPr>
                        <a:t>Database</a:t>
                      </a:r>
                      <a:endParaRPr lang="en-US" sz="1800" b="0" kern="1200">
                        <a:solidFill>
                          <a:schemeClr val="tx1"/>
                        </a:solidFill>
                        <a:latin typeface="Source Sans Pro" panose="020B0503030403020204" pitchFamily="34" charset="0"/>
                        <a:ea typeface="+mn-ea"/>
                        <a:cs typeface="+mn-cs"/>
                      </a:endParaRPr>
                    </a:p>
                  </a:txBody>
                  <a:tcPr anchor="ctr"/>
                </a:tc>
                <a:tc>
                  <a:txBody>
                    <a:bodyPr/>
                    <a:lstStyle/>
                    <a:p>
                      <a:pPr marL="0" algn="ctr" defTabSz="914400" rtl="0" eaLnBrk="1" latinLnBrk="0" hangingPunct="1"/>
                      <a:r>
                        <a:rPr lang="en-US" sz="1800" b="0" kern="1200">
                          <a:solidFill>
                            <a:schemeClr val="tx1"/>
                          </a:solidFill>
                          <a:latin typeface="Source Sans Pro" panose="020B0503030403020204" pitchFamily="34" charset="0"/>
                        </a:rPr>
                        <a:t>Merge-Join</a:t>
                      </a:r>
                      <a:endParaRPr lang="en-US" sz="1800" b="0" kern="1200">
                        <a:solidFill>
                          <a:schemeClr val="tx1"/>
                        </a:solidFill>
                        <a:latin typeface="Source Sans Pro" panose="020B0503030403020204" pitchFamily="34" charset="0"/>
                        <a:ea typeface="+mn-ea"/>
                        <a:cs typeface="+mn-cs"/>
                      </a:endParaRPr>
                    </a:p>
                  </a:txBody>
                  <a:tcPr anchor="ctr"/>
                </a:tc>
                <a:extLst>
                  <a:ext uri="{0D108BD9-81ED-4DB2-BD59-A6C34878D82A}">
                    <a16:rowId xmlns:a16="http://schemas.microsoft.com/office/drawing/2014/main" val="1312277842"/>
                  </a:ext>
                </a:extLst>
              </a:tr>
              <a:tr h="122594">
                <a:tc>
                  <a:txBody>
                    <a:bodyPr/>
                    <a:lstStyle/>
                    <a:p>
                      <a:pPr marL="0" algn="ctr" defTabSz="914400" rtl="0" eaLnBrk="1" latinLnBrk="0" hangingPunct="1"/>
                      <a:r>
                        <a:rPr lang="en-US" sz="1800" b="0" kern="1200">
                          <a:solidFill>
                            <a:schemeClr val="tx1"/>
                          </a:solidFill>
                          <a:latin typeface="Source Sans Pro" panose="020B0503030403020204" pitchFamily="34" charset="0"/>
                        </a:rPr>
                        <a:t>Large-Language Model</a:t>
                      </a:r>
                      <a:endParaRPr lang="en-US" sz="1800" b="0" kern="1200">
                        <a:solidFill>
                          <a:schemeClr val="tx1"/>
                        </a:solidFill>
                        <a:latin typeface="Source Sans Pro" panose="020B0503030403020204" pitchFamily="34" charset="0"/>
                        <a:ea typeface="+mn-ea"/>
                        <a:cs typeface="+mn-cs"/>
                      </a:endParaRPr>
                    </a:p>
                  </a:txBody>
                  <a:tcPr anchor="ctr"/>
                </a:tc>
                <a:tc>
                  <a:txBody>
                    <a:bodyPr/>
                    <a:lstStyle/>
                    <a:p>
                      <a:pPr marL="0" algn="ctr" defTabSz="914400" rtl="0" eaLnBrk="1" latinLnBrk="0" hangingPunct="1"/>
                      <a:r>
                        <a:rPr lang="en-US" sz="1800" b="0" kern="1200">
                          <a:solidFill>
                            <a:schemeClr val="tx1"/>
                          </a:solidFill>
                          <a:latin typeface="Source Sans Pro" panose="020B0503030403020204" pitchFamily="34" charset="0"/>
                        </a:rPr>
                        <a:t>Mixtral 8x7B</a:t>
                      </a:r>
                      <a:endParaRPr lang="en-US" sz="1800" b="0" kern="1200">
                        <a:solidFill>
                          <a:schemeClr val="tx1"/>
                        </a:solidFill>
                        <a:latin typeface="Source Sans Pro" panose="020B0503030403020204" pitchFamily="34" charset="0"/>
                        <a:ea typeface="+mn-ea"/>
                        <a:cs typeface="+mn-cs"/>
                      </a:endParaRPr>
                    </a:p>
                  </a:txBody>
                  <a:tcPr anchor="ctr"/>
                </a:tc>
                <a:extLst>
                  <a:ext uri="{0D108BD9-81ED-4DB2-BD59-A6C34878D82A}">
                    <a16:rowId xmlns:a16="http://schemas.microsoft.com/office/drawing/2014/main" val="1809860076"/>
                  </a:ext>
                </a:extLst>
              </a:tr>
            </a:tbl>
          </a:graphicData>
        </a:graphic>
      </p:graphicFrame>
      <p:sp>
        <p:nvSpPr>
          <p:cNvPr id="9" name="Slide Number Placeholder 8">
            <a:extLst>
              <a:ext uri="{FF2B5EF4-FFF2-40B4-BE49-F238E27FC236}">
                <a16:creationId xmlns:a16="http://schemas.microsoft.com/office/drawing/2014/main" id="{E6663D65-6AE1-87DA-CABB-B37E8FA009D5}"/>
              </a:ext>
            </a:extLst>
          </p:cNvPr>
          <p:cNvSpPr>
            <a:spLocks noGrp="1"/>
          </p:cNvSpPr>
          <p:nvPr>
            <p:ph type="sldNum" sz="quarter" idx="12"/>
          </p:nvPr>
        </p:nvSpPr>
        <p:spPr/>
        <p:txBody>
          <a:bodyPr/>
          <a:lstStyle/>
          <a:p>
            <a:fld id="{31C50FC6-D399-4DE2-B556-887BEDCDB353}" type="slidenum">
              <a:rPr lang="en-US" smtClean="0"/>
              <a:t>26</a:t>
            </a:fld>
            <a:endParaRPr lang="en-US"/>
          </a:p>
        </p:txBody>
      </p:sp>
      <p:pic>
        <p:nvPicPr>
          <p:cNvPr id="11" name="Picture 10">
            <a:extLst>
              <a:ext uri="{FF2B5EF4-FFF2-40B4-BE49-F238E27FC236}">
                <a16:creationId xmlns:a16="http://schemas.microsoft.com/office/drawing/2014/main" id="{81477992-A4EA-30DD-D4E7-52F8D7CF67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5563" y="165294"/>
            <a:ext cx="2001590" cy="1206775"/>
          </a:xfrm>
          <a:prstGeom prst="rect">
            <a:avLst/>
          </a:prstGeom>
        </p:spPr>
      </p:pic>
      <p:graphicFrame>
        <p:nvGraphicFramePr>
          <p:cNvPr id="3" name="Table 6">
            <a:extLst>
              <a:ext uri="{FF2B5EF4-FFF2-40B4-BE49-F238E27FC236}">
                <a16:creationId xmlns:a16="http://schemas.microsoft.com/office/drawing/2014/main" id="{B7D45C09-F389-3C81-B5DF-A68882FA2BB8}"/>
              </a:ext>
            </a:extLst>
          </p:cNvPr>
          <p:cNvGraphicFramePr>
            <a:graphicFrameLocks noGrp="1"/>
          </p:cNvGraphicFramePr>
          <p:nvPr>
            <p:extLst>
              <p:ext uri="{D42A27DB-BD31-4B8C-83A1-F6EECF244321}">
                <p14:modId xmlns:p14="http://schemas.microsoft.com/office/powerpoint/2010/main" val="3873346601"/>
              </p:ext>
            </p:extLst>
          </p:nvPr>
        </p:nvGraphicFramePr>
        <p:xfrm>
          <a:off x="413285" y="1325563"/>
          <a:ext cx="5105590" cy="2194560"/>
        </p:xfrm>
        <a:graphic>
          <a:graphicData uri="http://schemas.openxmlformats.org/drawingml/2006/table">
            <a:tbl>
              <a:tblPr firstRow="1" bandRow="1">
                <a:tableStyleId>{9D7B26C5-4107-4FEC-AEDC-1716B250A1EF}</a:tableStyleId>
              </a:tblPr>
              <a:tblGrid>
                <a:gridCol w="2406142">
                  <a:extLst>
                    <a:ext uri="{9D8B030D-6E8A-4147-A177-3AD203B41FA5}">
                      <a16:colId xmlns:a16="http://schemas.microsoft.com/office/drawing/2014/main" val="1477620936"/>
                    </a:ext>
                  </a:extLst>
                </a:gridCol>
                <a:gridCol w="2699448">
                  <a:extLst>
                    <a:ext uri="{9D8B030D-6E8A-4147-A177-3AD203B41FA5}">
                      <a16:colId xmlns:a16="http://schemas.microsoft.com/office/drawing/2014/main" val="2240593135"/>
                    </a:ext>
                  </a:extLst>
                </a:gridCol>
              </a:tblGrid>
              <a:tr h="133324">
                <a:tc gridSpan="2">
                  <a:txBody>
                    <a:bodyPr/>
                    <a:lstStyle/>
                    <a:p>
                      <a:pPr algn="ctr"/>
                      <a:r>
                        <a:rPr lang="en-US" b="0">
                          <a:latin typeface="Source Sans Pro SemiBold" panose="020B0603030403020204" pitchFamily="34" charset="0"/>
                          <a:ea typeface="Source Sans Pro SemiBold" panose="020B0603030403020204" pitchFamily="34" charset="0"/>
                        </a:rPr>
                        <a:t>Evaluation Hardware</a:t>
                      </a:r>
                    </a:p>
                  </a:txBody>
                  <a:tcPr anchor="ctr"/>
                </a:tc>
                <a:tc hMerge="1">
                  <a:txBody>
                    <a:bodyPr/>
                    <a:lstStyle/>
                    <a:p>
                      <a:pPr algn="ctr"/>
                      <a:endParaRPr lang="en-US" b="0"/>
                    </a:p>
                  </a:txBody>
                  <a:tcPr anchor="ct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2347436"/>
                  </a:ext>
                </a:extLst>
              </a:tr>
              <a:tr h="133324">
                <a:tc>
                  <a:txBody>
                    <a:bodyPr/>
                    <a:lstStyle/>
                    <a:p>
                      <a:pPr algn="ctr"/>
                      <a:r>
                        <a:rPr lang="en-US" b="0">
                          <a:latin typeface="Source Sans Pro" panose="020B0503030403020204" pitchFamily="34" charset="0"/>
                        </a:rPr>
                        <a:t>FPGA</a:t>
                      </a:r>
                    </a:p>
                  </a:txBody>
                  <a:tcPr anchor="ctr"/>
                </a:tc>
                <a:tc>
                  <a:txBody>
                    <a:bodyPr/>
                    <a:lstStyle/>
                    <a:p>
                      <a:pPr algn="ctr"/>
                      <a:r>
                        <a:rPr lang="en-US" b="0">
                          <a:latin typeface="Source Sans Pro" panose="020B0503030403020204" pitchFamily="34" charset="0"/>
                        </a:rPr>
                        <a:t>AMD/Xilinx </a:t>
                      </a:r>
                      <a:r>
                        <a:rPr lang="en-US" b="0"/>
                        <a:t>Alveo U200</a:t>
                      </a:r>
                    </a:p>
                  </a:txBody>
                  <a:tcPr anchor="ctr"/>
                </a:tc>
                <a:extLst>
                  <a:ext uri="{0D108BD9-81ED-4DB2-BD59-A6C34878D82A}">
                    <a16:rowId xmlns:a16="http://schemas.microsoft.com/office/drawing/2014/main" val="949311608"/>
                  </a:ext>
                </a:extLst>
              </a:tr>
              <a:tr h="133324">
                <a:tc>
                  <a:txBody>
                    <a:bodyPr/>
                    <a:lstStyle/>
                    <a:p>
                      <a:pPr algn="ctr"/>
                      <a:r>
                        <a:rPr lang="en-US">
                          <a:latin typeface="Source Sans Pro" panose="020B0503030403020204" pitchFamily="34" charset="0"/>
                        </a:rPr>
                        <a:t>SSD</a:t>
                      </a:r>
                    </a:p>
                  </a:txBody>
                  <a:tcPr anchor="ctr"/>
                </a:tc>
                <a:tc>
                  <a:txBody>
                    <a:bodyPr/>
                    <a:lstStyle/>
                    <a:p>
                      <a:pPr algn="ctr"/>
                      <a:r>
                        <a:rPr lang="en-US" err="1">
                          <a:latin typeface="Source Sans Pro" panose="020B0503030403020204" pitchFamily="34" charset="0"/>
                        </a:rPr>
                        <a:t>Solidigm</a:t>
                      </a:r>
                      <a:r>
                        <a:rPr lang="en-US"/>
                        <a:t> DC P4610 1.6TB</a:t>
                      </a:r>
                    </a:p>
                  </a:txBody>
                  <a:tcPr anchor="ctr"/>
                </a:tc>
                <a:extLst>
                  <a:ext uri="{0D108BD9-81ED-4DB2-BD59-A6C34878D82A}">
                    <a16:rowId xmlns:a16="http://schemas.microsoft.com/office/drawing/2014/main" val="3108161635"/>
                  </a:ext>
                </a:extLst>
              </a:tr>
              <a:tr h="303920">
                <a:tc>
                  <a:txBody>
                    <a:bodyPr/>
                    <a:lstStyle/>
                    <a:p>
                      <a:pPr algn="ctr"/>
                      <a:r>
                        <a:rPr lang="en-US">
                          <a:solidFill>
                            <a:schemeClr val="tx1"/>
                          </a:solidFill>
                          <a:latin typeface="Source Sans Pro" panose="020B0503030403020204" pitchFamily="34" charset="0"/>
                        </a:rPr>
                        <a:t>HLS Compiler</a:t>
                      </a:r>
                    </a:p>
                  </a:txBody>
                  <a:tcPr anchor="ctr"/>
                </a:tc>
                <a:tc>
                  <a:txBody>
                    <a:bodyPr/>
                    <a:lstStyle/>
                    <a:p>
                      <a:pPr algn="ctr"/>
                      <a:r>
                        <a:rPr lang="en-US">
                          <a:solidFill>
                            <a:schemeClr val="tx1"/>
                          </a:solidFill>
                          <a:latin typeface="Source Sans Pro" panose="020B0503030403020204" pitchFamily="34" charset="0"/>
                        </a:rPr>
                        <a:t>Vitis HLS 2024.2</a:t>
                      </a:r>
                    </a:p>
                  </a:txBody>
                  <a:tcPr anchor="ctr"/>
                </a:tc>
                <a:extLst>
                  <a:ext uri="{0D108BD9-81ED-4DB2-BD59-A6C34878D82A}">
                    <a16:rowId xmlns:a16="http://schemas.microsoft.com/office/drawing/2014/main" val="3596970870"/>
                  </a:ext>
                </a:extLst>
              </a:tr>
              <a:tr h="303920">
                <a:tc>
                  <a:txBody>
                    <a:bodyPr/>
                    <a:lstStyle/>
                    <a:p>
                      <a:pPr algn="ctr"/>
                      <a:r>
                        <a:rPr lang="en-US">
                          <a:latin typeface="Source Sans Pro" panose="020B0503030403020204" pitchFamily="34" charset="0"/>
                        </a:rPr>
                        <a:t>Implementation Tool</a:t>
                      </a:r>
                    </a:p>
                  </a:txBody>
                  <a:tcPr anchor="ctr"/>
                </a:tc>
                <a:tc>
                  <a:txBody>
                    <a:bodyPr/>
                    <a:lstStyle/>
                    <a:p>
                      <a:pPr algn="ctr"/>
                      <a:r>
                        <a:rPr lang="en-US" err="1">
                          <a:latin typeface="Source Sans Pro" panose="020B0503030403020204" pitchFamily="34" charset="0"/>
                        </a:rPr>
                        <a:t>Vivado</a:t>
                      </a:r>
                      <a:r>
                        <a:rPr lang="en-US"/>
                        <a:t> 2020.2</a:t>
                      </a:r>
                    </a:p>
                  </a:txBody>
                  <a:tcPr anchor="ctr"/>
                </a:tc>
                <a:extLst>
                  <a:ext uri="{0D108BD9-81ED-4DB2-BD59-A6C34878D82A}">
                    <a16:rowId xmlns:a16="http://schemas.microsoft.com/office/drawing/2014/main" val="715771498"/>
                  </a:ext>
                </a:extLst>
              </a:tr>
              <a:tr h="303920">
                <a:tc>
                  <a:txBody>
                    <a:bodyPr/>
                    <a:lstStyle/>
                    <a:p>
                      <a:pPr algn="ctr"/>
                      <a:r>
                        <a:rPr lang="en-US" b="0">
                          <a:solidFill>
                            <a:schemeClr val="tx1"/>
                          </a:solidFill>
                          <a:latin typeface="Source Sans Pro" panose="020B0503030403020204" pitchFamily="34" charset="0"/>
                        </a:rPr>
                        <a:t>GPU</a:t>
                      </a:r>
                    </a:p>
                  </a:txBody>
                  <a:tcPr anchor="ctr"/>
                </a:tc>
                <a:tc>
                  <a:txBody>
                    <a:bodyPr/>
                    <a:lstStyle/>
                    <a:p>
                      <a:pPr algn="ctr"/>
                      <a:r>
                        <a:rPr lang="en-US" b="0">
                          <a:solidFill>
                            <a:schemeClr val="tx1"/>
                          </a:solidFill>
                        </a:rPr>
                        <a:t>NVIDIA Titan RTX</a:t>
                      </a:r>
                    </a:p>
                  </a:txBody>
                  <a:tcPr anchor="ctr"/>
                </a:tc>
                <a:extLst>
                  <a:ext uri="{0D108BD9-81ED-4DB2-BD59-A6C34878D82A}">
                    <a16:rowId xmlns:a16="http://schemas.microsoft.com/office/drawing/2014/main" val="128657500"/>
                  </a:ext>
                </a:extLst>
              </a:tr>
            </a:tbl>
          </a:graphicData>
        </a:graphic>
      </p:graphicFrame>
      <p:sp>
        <p:nvSpPr>
          <p:cNvPr id="14" name="TextBox 13">
            <a:extLst>
              <a:ext uri="{FF2B5EF4-FFF2-40B4-BE49-F238E27FC236}">
                <a16:creationId xmlns:a16="http://schemas.microsoft.com/office/drawing/2014/main" id="{5D726BEF-94D0-BCAC-0934-B3B13F2A91FD}"/>
              </a:ext>
            </a:extLst>
          </p:cNvPr>
          <p:cNvSpPr txBox="1"/>
          <p:nvPr/>
        </p:nvSpPr>
        <p:spPr>
          <a:xfrm>
            <a:off x="10624464" y="5455482"/>
            <a:ext cx="846707" cy="646331"/>
          </a:xfrm>
          <a:prstGeom prst="rect">
            <a:avLst/>
          </a:prstGeom>
          <a:noFill/>
        </p:spPr>
        <p:txBody>
          <a:bodyPr wrap="square" rtlCol="0">
            <a:spAutoFit/>
          </a:bodyPr>
          <a:lstStyle/>
          <a:p>
            <a:r>
              <a:rPr lang="en-US" err="1"/>
              <a:t>Mixtral</a:t>
            </a:r>
            <a:endParaRPr lang="en-US"/>
          </a:p>
          <a:p>
            <a:r>
              <a:rPr lang="en-US"/>
              <a:t>8x7B</a:t>
            </a:r>
          </a:p>
        </p:txBody>
      </p:sp>
    </p:spTree>
    <p:custDataLst>
      <p:tags r:id="rId1"/>
    </p:custDataLst>
    <p:extLst>
      <p:ext uri="{BB962C8B-B14F-4D97-AF65-F5344CB8AC3E}">
        <p14:creationId xmlns:p14="http://schemas.microsoft.com/office/powerpoint/2010/main" val="384914339"/>
      </p:ext>
    </p:extLst>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D31B0-268A-12D3-5B66-1ED56194E1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A5AFE2-B097-27E9-2134-12140262D391}"/>
              </a:ext>
            </a:extLst>
          </p:cNvPr>
          <p:cNvSpPr>
            <a:spLocks noGrp="1"/>
          </p:cNvSpPr>
          <p:nvPr>
            <p:ph type="title"/>
          </p:nvPr>
        </p:nvSpPr>
        <p:spPr>
          <a:xfrm>
            <a:off x="838200" y="0"/>
            <a:ext cx="10515600" cy="1325563"/>
          </a:xfrm>
        </p:spPr>
        <p:txBody>
          <a:bodyPr/>
          <a:lstStyle/>
          <a:p>
            <a:r>
              <a:rPr lang="en-US" b="0"/>
              <a:t>Programmability Results</a:t>
            </a:r>
            <a:endParaRPr lang="en-US"/>
          </a:p>
        </p:txBody>
      </p:sp>
      <p:sp>
        <p:nvSpPr>
          <p:cNvPr id="9" name="Slide Number Placeholder 8">
            <a:extLst>
              <a:ext uri="{FF2B5EF4-FFF2-40B4-BE49-F238E27FC236}">
                <a16:creationId xmlns:a16="http://schemas.microsoft.com/office/drawing/2014/main" id="{3867B76E-539C-108A-6FA7-1D7D3A20B04B}"/>
              </a:ext>
            </a:extLst>
          </p:cNvPr>
          <p:cNvSpPr>
            <a:spLocks noGrp="1"/>
          </p:cNvSpPr>
          <p:nvPr>
            <p:ph type="sldNum" sz="quarter" idx="12"/>
          </p:nvPr>
        </p:nvSpPr>
        <p:spPr/>
        <p:txBody>
          <a:bodyPr/>
          <a:lstStyle/>
          <a:p>
            <a:fld id="{31C50FC6-D399-4DE2-B556-887BEDCDB353}" type="slidenum">
              <a:rPr lang="en-US" smtClean="0"/>
              <a:t>27</a:t>
            </a:fld>
            <a:endParaRPr lang="en-US"/>
          </a:p>
        </p:txBody>
      </p:sp>
      <p:graphicFrame>
        <p:nvGraphicFramePr>
          <p:cNvPr id="3" name="Chart 2">
            <a:extLst>
              <a:ext uri="{FF2B5EF4-FFF2-40B4-BE49-F238E27FC236}">
                <a16:creationId xmlns:a16="http://schemas.microsoft.com/office/drawing/2014/main" id="{44C320D4-395D-CC41-11A9-93EB9FF1C01B}"/>
              </a:ext>
            </a:extLst>
          </p:cNvPr>
          <p:cNvGraphicFramePr>
            <a:graphicFrameLocks/>
          </p:cNvGraphicFramePr>
          <p:nvPr>
            <p:extLst>
              <p:ext uri="{D42A27DB-BD31-4B8C-83A1-F6EECF244321}">
                <p14:modId xmlns:p14="http://schemas.microsoft.com/office/powerpoint/2010/main" val="1211588020"/>
              </p:ext>
            </p:extLst>
          </p:nvPr>
        </p:nvGraphicFramePr>
        <p:xfrm>
          <a:off x="838200" y="843914"/>
          <a:ext cx="10515600" cy="6014086"/>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392806670"/>
      </p:ext>
    </p:extLst>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312FB-BAE6-5B08-EFC4-3A30E7812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615D62-5757-F4A9-42AF-757883C1F525}"/>
              </a:ext>
            </a:extLst>
          </p:cNvPr>
          <p:cNvSpPr>
            <a:spLocks noGrp="1"/>
          </p:cNvSpPr>
          <p:nvPr>
            <p:ph type="title"/>
          </p:nvPr>
        </p:nvSpPr>
        <p:spPr>
          <a:xfrm>
            <a:off x="838200" y="0"/>
            <a:ext cx="10515600" cy="1325563"/>
          </a:xfrm>
        </p:spPr>
        <p:txBody>
          <a:bodyPr/>
          <a:lstStyle/>
          <a:p>
            <a:r>
              <a:rPr lang="en-US" b="0"/>
              <a:t>Programmability Results</a:t>
            </a:r>
            <a:endParaRPr lang="en-US"/>
          </a:p>
        </p:txBody>
      </p:sp>
      <p:sp>
        <p:nvSpPr>
          <p:cNvPr id="9" name="Slide Number Placeholder 8">
            <a:extLst>
              <a:ext uri="{FF2B5EF4-FFF2-40B4-BE49-F238E27FC236}">
                <a16:creationId xmlns:a16="http://schemas.microsoft.com/office/drawing/2014/main" id="{F4794F20-2268-8D6D-26AC-AF808D8A79BD}"/>
              </a:ext>
            </a:extLst>
          </p:cNvPr>
          <p:cNvSpPr>
            <a:spLocks noGrp="1"/>
          </p:cNvSpPr>
          <p:nvPr>
            <p:ph type="sldNum" sz="quarter" idx="12"/>
          </p:nvPr>
        </p:nvSpPr>
        <p:spPr/>
        <p:txBody>
          <a:bodyPr/>
          <a:lstStyle/>
          <a:p>
            <a:fld id="{31C50FC6-D399-4DE2-B556-887BEDCDB353}" type="slidenum">
              <a:rPr lang="en-US" smtClean="0"/>
              <a:t>28</a:t>
            </a:fld>
            <a:endParaRPr lang="en-US"/>
          </a:p>
        </p:txBody>
      </p:sp>
      <p:graphicFrame>
        <p:nvGraphicFramePr>
          <p:cNvPr id="3" name="Chart 2">
            <a:extLst>
              <a:ext uri="{FF2B5EF4-FFF2-40B4-BE49-F238E27FC236}">
                <a16:creationId xmlns:a16="http://schemas.microsoft.com/office/drawing/2014/main" id="{48BB128F-A111-05B4-F244-BD4C7C87C7DA}"/>
              </a:ext>
            </a:extLst>
          </p:cNvPr>
          <p:cNvGraphicFramePr>
            <a:graphicFrameLocks/>
          </p:cNvGraphicFramePr>
          <p:nvPr>
            <p:extLst>
              <p:ext uri="{D42A27DB-BD31-4B8C-83A1-F6EECF244321}">
                <p14:modId xmlns:p14="http://schemas.microsoft.com/office/powerpoint/2010/main" val="3926673768"/>
              </p:ext>
            </p:extLst>
          </p:nvPr>
        </p:nvGraphicFramePr>
        <p:xfrm>
          <a:off x="838200" y="843914"/>
          <a:ext cx="10515600" cy="6014086"/>
        </p:xfrm>
        <a:graphic>
          <a:graphicData uri="http://schemas.openxmlformats.org/drawingml/2006/chart">
            <c:chart xmlns:c="http://schemas.openxmlformats.org/drawingml/2006/chart" xmlns:r="http://schemas.openxmlformats.org/officeDocument/2006/relationships" r:id="rId4"/>
          </a:graphicData>
        </a:graphic>
      </p:graphicFrame>
      <p:cxnSp>
        <p:nvCxnSpPr>
          <p:cNvPr id="6" name="Straight Connector 5">
            <a:extLst>
              <a:ext uri="{FF2B5EF4-FFF2-40B4-BE49-F238E27FC236}">
                <a16:creationId xmlns:a16="http://schemas.microsoft.com/office/drawing/2014/main" id="{AF09E04D-22A4-D648-69CA-CB5C5557CD17}"/>
              </a:ext>
            </a:extLst>
          </p:cNvPr>
          <p:cNvCxnSpPr>
            <a:cxnSpLocks/>
          </p:cNvCxnSpPr>
          <p:nvPr/>
        </p:nvCxnSpPr>
        <p:spPr>
          <a:xfrm>
            <a:off x="10119360" y="3601720"/>
            <a:ext cx="79248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1FE486B-382A-D21F-27A6-BB2FC2687288}"/>
              </a:ext>
            </a:extLst>
          </p:cNvPr>
          <p:cNvCxnSpPr>
            <a:cxnSpLocks/>
          </p:cNvCxnSpPr>
          <p:nvPr/>
        </p:nvCxnSpPr>
        <p:spPr>
          <a:xfrm>
            <a:off x="9723120" y="5603240"/>
            <a:ext cx="118872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47C2D54-D060-9B69-891B-FE396EFF6950}"/>
              </a:ext>
            </a:extLst>
          </p:cNvPr>
          <p:cNvCxnSpPr/>
          <p:nvPr/>
        </p:nvCxnSpPr>
        <p:spPr>
          <a:xfrm>
            <a:off x="10591800" y="5597130"/>
            <a:ext cx="0" cy="23471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C2119DF-5784-9D3F-FF3D-0B30AC5653DE}"/>
              </a:ext>
            </a:extLst>
          </p:cNvPr>
          <p:cNvCxnSpPr>
            <a:cxnSpLocks/>
          </p:cNvCxnSpPr>
          <p:nvPr/>
        </p:nvCxnSpPr>
        <p:spPr>
          <a:xfrm>
            <a:off x="10734040" y="3601720"/>
            <a:ext cx="0" cy="2230120"/>
          </a:xfrm>
          <a:prstGeom prst="straightConnector1">
            <a:avLst/>
          </a:prstGeom>
          <a:ln w="95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0779798-9A80-DFAA-A2DB-1D0D56CA7AAC}"/>
              </a:ext>
            </a:extLst>
          </p:cNvPr>
          <p:cNvSpPr/>
          <p:nvPr/>
        </p:nvSpPr>
        <p:spPr>
          <a:xfrm>
            <a:off x="10196232" y="4122023"/>
            <a:ext cx="1075616" cy="369332"/>
          </a:xfrm>
          <a:prstGeom prst="rect">
            <a:avLst/>
          </a:prstGeom>
          <a:solidFill>
            <a:schemeClr val="accent2">
              <a:lumMod val="20000"/>
              <a:lumOff val="80000"/>
            </a:schemeClr>
          </a:solidFill>
          <a:ln w="28575">
            <a:noFill/>
          </a:ln>
          <a:effectLst>
            <a:softEdge rad="63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B050"/>
                </a:solidFill>
              </a:rPr>
              <a:t>5.3x less</a:t>
            </a:r>
          </a:p>
        </p:txBody>
      </p:sp>
      <p:sp>
        <p:nvSpPr>
          <p:cNvPr id="21" name="Rectangle 20">
            <a:extLst>
              <a:ext uri="{FF2B5EF4-FFF2-40B4-BE49-F238E27FC236}">
                <a16:creationId xmlns:a16="http://schemas.microsoft.com/office/drawing/2014/main" id="{2CCCA803-FE5F-4661-968B-C1DA7F03CA3B}"/>
              </a:ext>
            </a:extLst>
          </p:cNvPr>
          <p:cNvSpPr/>
          <p:nvPr/>
        </p:nvSpPr>
        <p:spPr>
          <a:xfrm>
            <a:off x="9658424" y="5244069"/>
            <a:ext cx="1075616" cy="369332"/>
          </a:xfrm>
          <a:prstGeom prst="rect">
            <a:avLst/>
          </a:prstGeom>
          <a:solidFill>
            <a:schemeClr val="accent1">
              <a:lumMod val="20000"/>
              <a:lumOff val="80000"/>
            </a:schemeClr>
          </a:solidFill>
          <a:ln w="28575">
            <a:noFill/>
          </a:ln>
          <a:effectLst>
            <a:softEdge rad="63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B050"/>
                </a:solidFill>
              </a:rPr>
              <a:t>1.5x less</a:t>
            </a:r>
          </a:p>
        </p:txBody>
      </p:sp>
      <p:sp>
        <p:nvSpPr>
          <p:cNvPr id="5" name="Rectangle 4">
            <a:extLst>
              <a:ext uri="{FF2B5EF4-FFF2-40B4-BE49-F238E27FC236}">
                <a16:creationId xmlns:a16="http://schemas.microsoft.com/office/drawing/2014/main" id="{613E83B0-EE3C-BBE2-7015-CB865615E643}"/>
              </a:ext>
            </a:extLst>
          </p:cNvPr>
          <p:cNvSpPr/>
          <p:nvPr/>
        </p:nvSpPr>
        <p:spPr>
          <a:xfrm>
            <a:off x="9610283" y="3429000"/>
            <a:ext cx="1661565" cy="2650852"/>
          </a:xfrm>
          <a:prstGeom prst="rect">
            <a:avLst/>
          </a:prstGeom>
          <a:noFill/>
          <a:ln w="38100">
            <a:solidFill>
              <a:srgbClr val="FF0000"/>
            </a:solidFill>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6779953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CF50F-519D-9CF9-C13B-A9A2E5DB0300}"/>
              </a:ext>
            </a:extLst>
          </p:cNvPr>
          <p:cNvSpPr>
            <a:spLocks noGrp="1"/>
          </p:cNvSpPr>
          <p:nvPr>
            <p:ph type="title"/>
          </p:nvPr>
        </p:nvSpPr>
        <p:spPr/>
        <p:txBody>
          <a:bodyPr/>
          <a:lstStyle/>
          <a:p>
            <a:r>
              <a:rPr lang="en-US"/>
              <a:t>Performance Results</a:t>
            </a:r>
          </a:p>
        </p:txBody>
      </p:sp>
      <p:sp>
        <p:nvSpPr>
          <p:cNvPr id="3" name="Slide Number Placeholder 2">
            <a:extLst>
              <a:ext uri="{FF2B5EF4-FFF2-40B4-BE49-F238E27FC236}">
                <a16:creationId xmlns:a16="http://schemas.microsoft.com/office/drawing/2014/main" id="{3ADF153D-F4A6-8BE7-3064-EA7F675E7FF2}"/>
              </a:ext>
            </a:extLst>
          </p:cNvPr>
          <p:cNvSpPr>
            <a:spLocks noGrp="1"/>
          </p:cNvSpPr>
          <p:nvPr>
            <p:ph type="sldNum" sz="quarter" idx="12"/>
          </p:nvPr>
        </p:nvSpPr>
        <p:spPr/>
        <p:txBody>
          <a:bodyPr/>
          <a:lstStyle/>
          <a:p>
            <a:fld id="{31C50FC6-D399-4DE2-B556-887BEDCDB353}" type="slidenum">
              <a:rPr lang="en-US" smtClean="0"/>
              <a:t>29</a:t>
            </a:fld>
            <a:endParaRPr lang="en-US"/>
          </a:p>
        </p:txBody>
      </p:sp>
      <p:graphicFrame>
        <p:nvGraphicFramePr>
          <p:cNvPr id="5" name="Chart 4">
            <a:extLst>
              <a:ext uri="{FF2B5EF4-FFF2-40B4-BE49-F238E27FC236}">
                <a16:creationId xmlns:a16="http://schemas.microsoft.com/office/drawing/2014/main" id="{8284686F-2BBF-052E-4A3F-0DB86813311C}"/>
              </a:ext>
            </a:extLst>
          </p:cNvPr>
          <p:cNvGraphicFramePr>
            <a:graphicFrameLocks/>
          </p:cNvGraphicFramePr>
          <p:nvPr>
            <p:extLst>
              <p:ext uri="{D42A27DB-BD31-4B8C-83A1-F6EECF244321}">
                <p14:modId xmlns:p14="http://schemas.microsoft.com/office/powerpoint/2010/main" val="2142728436"/>
              </p:ext>
            </p:extLst>
          </p:nvPr>
        </p:nvGraphicFramePr>
        <p:xfrm>
          <a:off x="838200" y="917448"/>
          <a:ext cx="10515600" cy="594055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824159DB-984F-01E2-FA92-8157489AD1AC}"/>
              </a:ext>
            </a:extLst>
          </p:cNvPr>
          <p:cNvCxnSpPr>
            <a:cxnSpLocks/>
          </p:cNvCxnSpPr>
          <p:nvPr/>
        </p:nvCxnSpPr>
        <p:spPr>
          <a:xfrm>
            <a:off x="2071304" y="1566558"/>
            <a:ext cx="9113997"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0993AAB-EFD5-466E-B363-1690307C45EB}"/>
              </a:ext>
            </a:extLst>
          </p:cNvPr>
          <p:cNvSpPr txBox="1"/>
          <p:nvPr/>
        </p:nvSpPr>
        <p:spPr>
          <a:xfrm>
            <a:off x="9329623" y="1185971"/>
            <a:ext cx="1979102" cy="369332"/>
          </a:xfrm>
          <a:prstGeom prst="rect">
            <a:avLst/>
          </a:prstGeom>
          <a:noFill/>
        </p:spPr>
        <p:txBody>
          <a:bodyPr wrap="square" rtlCol="0">
            <a:spAutoFit/>
          </a:bodyPr>
          <a:lstStyle/>
          <a:p>
            <a:r>
              <a:rPr lang="en-US"/>
              <a:t>Maximum SSD BW</a:t>
            </a:r>
          </a:p>
        </p:txBody>
      </p:sp>
    </p:spTree>
    <p:extLst>
      <p:ext uri="{BB962C8B-B14F-4D97-AF65-F5344CB8AC3E}">
        <p14:creationId xmlns:p14="http://schemas.microsoft.com/office/powerpoint/2010/main" val="2471147383"/>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E97DD-1363-7181-40E8-A4A97F9D1DC8}"/>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893F70C-D765-E283-7D5B-506E98D6B2E7}"/>
              </a:ext>
            </a:extLst>
          </p:cNvPr>
          <p:cNvGraphicFramePr>
            <a:graphicFrameLocks/>
          </p:cNvGraphicFramePr>
          <p:nvPr>
            <p:extLst>
              <p:ext uri="{D42A27DB-BD31-4B8C-83A1-F6EECF244321}">
                <p14:modId xmlns:p14="http://schemas.microsoft.com/office/powerpoint/2010/main" val="2494304046"/>
              </p:ext>
            </p:extLst>
          </p:nvPr>
        </p:nvGraphicFramePr>
        <p:xfrm>
          <a:off x="838200" y="1319378"/>
          <a:ext cx="10515600" cy="5538622"/>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5">
            <a:extLst>
              <a:ext uri="{FF2B5EF4-FFF2-40B4-BE49-F238E27FC236}">
                <a16:creationId xmlns:a16="http://schemas.microsoft.com/office/drawing/2014/main" id="{8BEAC90D-84DC-992A-18D2-CD8BB1107299}"/>
              </a:ext>
            </a:extLst>
          </p:cNvPr>
          <p:cNvGrpSpPr/>
          <p:nvPr/>
        </p:nvGrpSpPr>
        <p:grpSpPr>
          <a:xfrm>
            <a:off x="2323329" y="1829537"/>
            <a:ext cx="8476181" cy="4242440"/>
            <a:chOff x="2374717" y="2101680"/>
            <a:chExt cx="8476181" cy="4242440"/>
          </a:xfrm>
        </p:grpSpPr>
        <p:sp>
          <p:nvSpPr>
            <p:cNvPr id="8" name="TextBox 7">
              <a:extLst>
                <a:ext uri="{FF2B5EF4-FFF2-40B4-BE49-F238E27FC236}">
                  <a16:creationId xmlns:a16="http://schemas.microsoft.com/office/drawing/2014/main" id="{B4087E37-4270-C0FC-D7FA-4CF54842CAE1}"/>
                </a:ext>
              </a:extLst>
            </p:cNvPr>
            <p:cNvSpPr txBox="1"/>
            <p:nvPr/>
          </p:nvSpPr>
          <p:spPr>
            <a:xfrm>
              <a:off x="9241804" y="3654457"/>
              <a:ext cx="886781" cy="307777"/>
            </a:xfrm>
            <a:prstGeom prst="rect">
              <a:avLst/>
            </a:prstGeom>
            <a:noFill/>
          </p:spPr>
          <p:txBody>
            <a:bodyPr wrap="none" rtlCol="0">
              <a:spAutoFit/>
            </a:bodyPr>
            <a:lstStyle/>
            <a:p>
              <a:r>
                <a:rPr lang="en-US" sz="1400" err="1">
                  <a:solidFill>
                    <a:schemeClr val="tx1">
                      <a:alpha val="10000"/>
                    </a:schemeClr>
                  </a:solidFill>
                </a:rPr>
                <a:t>LlaMa</a:t>
              </a:r>
              <a:r>
                <a:rPr lang="en-US" sz="1400">
                  <a:solidFill>
                    <a:schemeClr val="tx1">
                      <a:alpha val="10000"/>
                    </a:schemeClr>
                  </a:solidFill>
                </a:rPr>
                <a:t> 3.1</a:t>
              </a:r>
            </a:p>
          </p:txBody>
        </p:sp>
        <p:sp>
          <p:nvSpPr>
            <p:cNvPr id="9" name="TextBox 8">
              <a:extLst>
                <a:ext uri="{FF2B5EF4-FFF2-40B4-BE49-F238E27FC236}">
                  <a16:creationId xmlns:a16="http://schemas.microsoft.com/office/drawing/2014/main" id="{08EB13D6-541D-C778-83FB-865DDFF40119}"/>
                </a:ext>
              </a:extLst>
            </p:cNvPr>
            <p:cNvSpPr txBox="1"/>
            <p:nvPr/>
          </p:nvSpPr>
          <p:spPr>
            <a:xfrm>
              <a:off x="9685194" y="2101680"/>
              <a:ext cx="1165704" cy="307777"/>
            </a:xfrm>
            <a:prstGeom prst="rect">
              <a:avLst/>
            </a:prstGeom>
            <a:noFill/>
          </p:spPr>
          <p:txBody>
            <a:bodyPr wrap="none" rtlCol="0">
              <a:spAutoFit/>
            </a:bodyPr>
            <a:lstStyle/>
            <a:p>
              <a:r>
                <a:rPr lang="en-US" sz="1400"/>
                <a:t>DeepSeek R1</a:t>
              </a:r>
            </a:p>
          </p:txBody>
        </p:sp>
        <p:sp>
          <p:nvSpPr>
            <p:cNvPr id="10" name="TextBox 9">
              <a:extLst>
                <a:ext uri="{FF2B5EF4-FFF2-40B4-BE49-F238E27FC236}">
                  <a16:creationId xmlns:a16="http://schemas.microsoft.com/office/drawing/2014/main" id="{54682F3D-7ED3-1EE6-3088-AB53500CDF85}"/>
                </a:ext>
              </a:extLst>
            </p:cNvPr>
            <p:cNvSpPr txBox="1"/>
            <p:nvPr/>
          </p:nvSpPr>
          <p:spPr>
            <a:xfrm>
              <a:off x="2374717" y="6023266"/>
              <a:ext cx="764953" cy="307777"/>
            </a:xfrm>
            <a:prstGeom prst="rect">
              <a:avLst/>
            </a:prstGeom>
            <a:noFill/>
          </p:spPr>
          <p:txBody>
            <a:bodyPr wrap="none" rtlCol="0">
              <a:spAutoFit/>
            </a:bodyPr>
            <a:lstStyle/>
            <a:p>
              <a:r>
                <a:rPr lang="en-US" sz="1400" err="1">
                  <a:solidFill>
                    <a:schemeClr val="tx1">
                      <a:alpha val="10000"/>
                    </a:schemeClr>
                  </a:solidFill>
                </a:rPr>
                <a:t>AlexNet</a:t>
              </a:r>
              <a:endParaRPr lang="en-US" sz="1400">
                <a:solidFill>
                  <a:schemeClr val="tx1">
                    <a:alpha val="10000"/>
                  </a:schemeClr>
                </a:solidFill>
              </a:endParaRPr>
            </a:p>
          </p:txBody>
        </p:sp>
        <p:sp>
          <p:nvSpPr>
            <p:cNvPr id="11" name="TextBox 10">
              <a:extLst>
                <a:ext uri="{FF2B5EF4-FFF2-40B4-BE49-F238E27FC236}">
                  <a16:creationId xmlns:a16="http://schemas.microsoft.com/office/drawing/2014/main" id="{9092E012-000D-B603-8FC7-DB9408B902B6}"/>
                </a:ext>
              </a:extLst>
            </p:cNvPr>
            <p:cNvSpPr txBox="1"/>
            <p:nvPr/>
          </p:nvSpPr>
          <p:spPr>
            <a:xfrm>
              <a:off x="3086527" y="6036343"/>
              <a:ext cx="678391" cy="307777"/>
            </a:xfrm>
            <a:prstGeom prst="rect">
              <a:avLst/>
            </a:prstGeom>
            <a:noFill/>
          </p:spPr>
          <p:txBody>
            <a:bodyPr wrap="none" rtlCol="0">
              <a:spAutoFit/>
            </a:bodyPr>
            <a:lstStyle/>
            <a:p>
              <a:r>
                <a:rPr lang="en-US" sz="1400">
                  <a:solidFill>
                    <a:schemeClr val="tx1">
                      <a:alpha val="10000"/>
                    </a:schemeClr>
                  </a:solidFill>
                </a:rPr>
                <a:t>VGG16</a:t>
              </a:r>
            </a:p>
          </p:txBody>
        </p:sp>
        <p:sp>
          <p:nvSpPr>
            <p:cNvPr id="12" name="TextBox 11">
              <a:extLst>
                <a:ext uri="{FF2B5EF4-FFF2-40B4-BE49-F238E27FC236}">
                  <a16:creationId xmlns:a16="http://schemas.microsoft.com/office/drawing/2014/main" id="{E7B87FAA-2269-28C4-DCAD-63C794E272B6}"/>
                </a:ext>
              </a:extLst>
            </p:cNvPr>
            <p:cNvSpPr txBox="1"/>
            <p:nvPr/>
          </p:nvSpPr>
          <p:spPr>
            <a:xfrm>
              <a:off x="3812347" y="6019700"/>
              <a:ext cx="766557" cy="307777"/>
            </a:xfrm>
            <a:prstGeom prst="rect">
              <a:avLst/>
            </a:prstGeom>
            <a:noFill/>
          </p:spPr>
          <p:txBody>
            <a:bodyPr wrap="none" rtlCol="0">
              <a:spAutoFit/>
            </a:bodyPr>
            <a:lstStyle/>
            <a:p>
              <a:r>
                <a:rPr lang="en-US" sz="1400">
                  <a:solidFill>
                    <a:schemeClr val="tx1">
                      <a:alpha val="10000"/>
                    </a:schemeClr>
                  </a:solidFill>
                </a:rPr>
                <a:t>YOLOv1</a:t>
              </a:r>
            </a:p>
          </p:txBody>
        </p:sp>
        <p:sp>
          <p:nvSpPr>
            <p:cNvPr id="13" name="TextBox 12">
              <a:extLst>
                <a:ext uri="{FF2B5EF4-FFF2-40B4-BE49-F238E27FC236}">
                  <a16:creationId xmlns:a16="http://schemas.microsoft.com/office/drawing/2014/main" id="{6041C589-EDBF-FCE8-7A8B-87B5A9C4C4AD}"/>
                </a:ext>
              </a:extLst>
            </p:cNvPr>
            <p:cNvSpPr txBox="1"/>
            <p:nvPr/>
          </p:nvSpPr>
          <p:spPr>
            <a:xfrm>
              <a:off x="4527417" y="6019699"/>
              <a:ext cx="1093569" cy="307777"/>
            </a:xfrm>
            <a:prstGeom prst="rect">
              <a:avLst/>
            </a:prstGeom>
            <a:noFill/>
          </p:spPr>
          <p:txBody>
            <a:bodyPr wrap="none" rtlCol="0">
              <a:spAutoFit/>
            </a:bodyPr>
            <a:lstStyle/>
            <a:p>
              <a:r>
                <a:rPr lang="en-US" sz="1400" err="1">
                  <a:solidFill>
                    <a:schemeClr val="tx1">
                      <a:alpha val="10000"/>
                    </a:schemeClr>
                  </a:solidFill>
                </a:rPr>
                <a:t>WideResNet</a:t>
              </a:r>
              <a:endParaRPr lang="en-US" sz="1400">
                <a:solidFill>
                  <a:schemeClr val="tx1">
                    <a:alpha val="10000"/>
                  </a:schemeClr>
                </a:solidFill>
              </a:endParaRPr>
            </a:p>
          </p:txBody>
        </p:sp>
        <p:sp>
          <p:nvSpPr>
            <p:cNvPr id="14" name="TextBox 13">
              <a:extLst>
                <a:ext uri="{FF2B5EF4-FFF2-40B4-BE49-F238E27FC236}">
                  <a16:creationId xmlns:a16="http://schemas.microsoft.com/office/drawing/2014/main" id="{81516B6D-C0CB-7453-2245-7359BFD42451}"/>
                </a:ext>
              </a:extLst>
            </p:cNvPr>
            <p:cNvSpPr txBox="1"/>
            <p:nvPr/>
          </p:nvSpPr>
          <p:spPr>
            <a:xfrm>
              <a:off x="5748179" y="6019699"/>
              <a:ext cx="583814" cy="307777"/>
            </a:xfrm>
            <a:prstGeom prst="rect">
              <a:avLst/>
            </a:prstGeom>
            <a:noFill/>
          </p:spPr>
          <p:txBody>
            <a:bodyPr wrap="none" rtlCol="0">
              <a:spAutoFit/>
            </a:bodyPr>
            <a:lstStyle/>
            <a:p>
              <a:r>
                <a:rPr lang="en-US" sz="1400">
                  <a:solidFill>
                    <a:schemeClr val="tx1">
                      <a:alpha val="10000"/>
                    </a:schemeClr>
                  </a:solidFill>
                </a:rPr>
                <a:t>BERT</a:t>
              </a:r>
            </a:p>
          </p:txBody>
        </p:sp>
        <p:sp>
          <p:nvSpPr>
            <p:cNvPr id="15" name="TextBox 14">
              <a:extLst>
                <a:ext uri="{FF2B5EF4-FFF2-40B4-BE49-F238E27FC236}">
                  <a16:creationId xmlns:a16="http://schemas.microsoft.com/office/drawing/2014/main" id="{A56C33BA-10B7-5CD6-2909-DD1A56D5AAA9}"/>
                </a:ext>
              </a:extLst>
            </p:cNvPr>
            <p:cNvSpPr txBox="1"/>
            <p:nvPr/>
          </p:nvSpPr>
          <p:spPr>
            <a:xfrm>
              <a:off x="6376810" y="6019698"/>
              <a:ext cx="582211" cy="307777"/>
            </a:xfrm>
            <a:prstGeom prst="rect">
              <a:avLst/>
            </a:prstGeom>
            <a:noFill/>
          </p:spPr>
          <p:txBody>
            <a:bodyPr wrap="none" rtlCol="0">
              <a:spAutoFit/>
            </a:bodyPr>
            <a:lstStyle/>
            <a:p>
              <a:r>
                <a:rPr lang="en-US" sz="1400">
                  <a:solidFill>
                    <a:schemeClr val="tx1">
                      <a:alpha val="10000"/>
                    </a:schemeClr>
                  </a:solidFill>
                </a:rPr>
                <a:t>GPT2</a:t>
              </a:r>
            </a:p>
          </p:txBody>
        </p:sp>
        <p:sp>
          <p:nvSpPr>
            <p:cNvPr id="16" name="TextBox 15">
              <a:extLst>
                <a:ext uri="{FF2B5EF4-FFF2-40B4-BE49-F238E27FC236}">
                  <a16:creationId xmlns:a16="http://schemas.microsoft.com/office/drawing/2014/main" id="{0D8ADD01-9F3A-4E2F-AD44-6E4A76EB9F84}"/>
                </a:ext>
              </a:extLst>
            </p:cNvPr>
            <p:cNvSpPr txBox="1"/>
            <p:nvPr/>
          </p:nvSpPr>
          <p:spPr>
            <a:xfrm>
              <a:off x="7082959" y="6007031"/>
              <a:ext cx="418704" cy="307777"/>
            </a:xfrm>
            <a:prstGeom prst="rect">
              <a:avLst/>
            </a:prstGeom>
            <a:noFill/>
          </p:spPr>
          <p:txBody>
            <a:bodyPr wrap="none" rtlCol="0">
              <a:spAutoFit/>
            </a:bodyPr>
            <a:lstStyle/>
            <a:p>
              <a:r>
                <a:rPr lang="en-US" sz="1400" err="1">
                  <a:solidFill>
                    <a:schemeClr val="tx1">
                      <a:alpha val="10000"/>
                    </a:schemeClr>
                  </a:solidFill>
                </a:rPr>
                <a:t>ViT</a:t>
              </a:r>
              <a:endParaRPr lang="en-US" sz="1400">
                <a:solidFill>
                  <a:schemeClr val="tx1">
                    <a:alpha val="10000"/>
                  </a:schemeClr>
                </a:solidFill>
              </a:endParaRPr>
            </a:p>
          </p:txBody>
        </p:sp>
        <p:sp>
          <p:nvSpPr>
            <p:cNvPr id="17" name="TextBox 16">
              <a:extLst>
                <a:ext uri="{FF2B5EF4-FFF2-40B4-BE49-F238E27FC236}">
                  <a16:creationId xmlns:a16="http://schemas.microsoft.com/office/drawing/2014/main" id="{7A60CC89-BF0E-3D21-6C2C-AEEA1DB0FE4C}"/>
                </a:ext>
              </a:extLst>
            </p:cNvPr>
            <p:cNvSpPr txBox="1"/>
            <p:nvPr/>
          </p:nvSpPr>
          <p:spPr>
            <a:xfrm>
              <a:off x="7700446" y="6013850"/>
              <a:ext cx="886781" cy="307777"/>
            </a:xfrm>
            <a:prstGeom prst="rect">
              <a:avLst/>
            </a:prstGeom>
            <a:noFill/>
          </p:spPr>
          <p:txBody>
            <a:bodyPr wrap="none" rtlCol="0">
              <a:spAutoFit/>
            </a:bodyPr>
            <a:lstStyle/>
            <a:p>
              <a:r>
                <a:rPr lang="en-US" sz="1400">
                  <a:solidFill>
                    <a:schemeClr val="tx1">
                      <a:alpha val="10000"/>
                    </a:schemeClr>
                  </a:solidFill>
                </a:rPr>
                <a:t>OPT-6.7B</a:t>
              </a:r>
            </a:p>
          </p:txBody>
        </p:sp>
        <p:sp>
          <p:nvSpPr>
            <p:cNvPr id="18" name="TextBox 17">
              <a:extLst>
                <a:ext uri="{FF2B5EF4-FFF2-40B4-BE49-F238E27FC236}">
                  <a16:creationId xmlns:a16="http://schemas.microsoft.com/office/drawing/2014/main" id="{E914CB07-5BF4-A96F-7312-5EE79760E06B}"/>
                </a:ext>
              </a:extLst>
            </p:cNvPr>
            <p:cNvSpPr txBox="1"/>
            <p:nvPr/>
          </p:nvSpPr>
          <p:spPr>
            <a:xfrm>
              <a:off x="8626892" y="5991989"/>
              <a:ext cx="968535" cy="307777"/>
            </a:xfrm>
            <a:prstGeom prst="rect">
              <a:avLst/>
            </a:prstGeom>
            <a:noFill/>
          </p:spPr>
          <p:txBody>
            <a:bodyPr wrap="none" rtlCol="0">
              <a:spAutoFit/>
            </a:bodyPr>
            <a:lstStyle/>
            <a:p>
              <a:r>
                <a:rPr lang="en-US" sz="1400">
                  <a:solidFill>
                    <a:schemeClr val="tx1">
                      <a:alpha val="10000"/>
                    </a:schemeClr>
                  </a:solidFill>
                </a:rPr>
                <a:t>LlaMa2-7B</a:t>
              </a:r>
            </a:p>
          </p:txBody>
        </p:sp>
        <p:sp>
          <p:nvSpPr>
            <p:cNvPr id="19" name="TextBox 18">
              <a:extLst>
                <a:ext uri="{FF2B5EF4-FFF2-40B4-BE49-F238E27FC236}">
                  <a16:creationId xmlns:a16="http://schemas.microsoft.com/office/drawing/2014/main" id="{9BEA4BA0-3DAC-8DF2-9529-700FE3E0ED91}"/>
                </a:ext>
              </a:extLst>
            </p:cNvPr>
            <p:cNvSpPr txBox="1"/>
            <p:nvPr/>
          </p:nvSpPr>
          <p:spPr>
            <a:xfrm>
              <a:off x="8626892" y="5600242"/>
              <a:ext cx="1058303" cy="307777"/>
            </a:xfrm>
            <a:prstGeom prst="rect">
              <a:avLst/>
            </a:prstGeom>
            <a:noFill/>
          </p:spPr>
          <p:txBody>
            <a:bodyPr wrap="none" rtlCol="0">
              <a:spAutoFit/>
            </a:bodyPr>
            <a:lstStyle/>
            <a:p>
              <a:r>
                <a:rPr lang="en-US" sz="1400">
                  <a:solidFill>
                    <a:schemeClr val="tx1">
                      <a:alpha val="10000"/>
                    </a:schemeClr>
                  </a:solidFill>
                </a:rPr>
                <a:t>LlaMa2-70B</a:t>
              </a:r>
            </a:p>
          </p:txBody>
        </p:sp>
        <p:sp>
          <p:nvSpPr>
            <p:cNvPr id="20" name="TextBox 19">
              <a:extLst>
                <a:ext uri="{FF2B5EF4-FFF2-40B4-BE49-F238E27FC236}">
                  <a16:creationId xmlns:a16="http://schemas.microsoft.com/office/drawing/2014/main" id="{650BCFC6-8794-E01B-3A7C-99075AEE55B7}"/>
                </a:ext>
              </a:extLst>
            </p:cNvPr>
            <p:cNvSpPr txBox="1"/>
            <p:nvPr/>
          </p:nvSpPr>
          <p:spPr>
            <a:xfrm>
              <a:off x="8143836" y="4981101"/>
              <a:ext cx="744114" cy="307777"/>
            </a:xfrm>
            <a:prstGeom prst="rect">
              <a:avLst/>
            </a:prstGeom>
            <a:noFill/>
          </p:spPr>
          <p:txBody>
            <a:bodyPr wrap="none" rtlCol="0">
              <a:spAutoFit/>
            </a:bodyPr>
            <a:lstStyle/>
            <a:p>
              <a:r>
                <a:rPr lang="en-US" sz="1400">
                  <a:solidFill>
                    <a:schemeClr val="tx1">
                      <a:alpha val="10000"/>
                    </a:schemeClr>
                  </a:solidFill>
                </a:rPr>
                <a:t>BLOOM</a:t>
              </a:r>
            </a:p>
          </p:txBody>
        </p:sp>
        <p:sp>
          <p:nvSpPr>
            <p:cNvPr id="21" name="TextBox 20">
              <a:extLst>
                <a:ext uri="{FF2B5EF4-FFF2-40B4-BE49-F238E27FC236}">
                  <a16:creationId xmlns:a16="http://schemas.microsoft.com/office/drawing/2014/main" id="{E27AC83E-26E6-9E52-142B-73FD983742DF}"/>
                </a:ext>
              </a:extLst>
            </p:cNvPr>
            <p:cNvSpPr txBox="1"/>
            <p:nvPr/>
          </p:nvSpPr>
          <p:spPr>
            <a:xfrm>
              <a:off x="9514096" y="5981524"/>
              <a:ext cx="888385" cy="307777"/>
            </a:xfrm>
            <a:prstGeom prst="rect">
              <a:avLst/>
            </a:prstGeom>
            <a:noFill/>
          </p:spPr>
          <p:txBody>
            <a:bodyPr wrap="none" rtlCol="0">
              <a:spAutoFit/>
            </a:bodyPr>
            <a:lstStyle/>
            <a:p>
              <a:r>
                <a:rPr lang="en-US" sz="1400">
                  <a:solidFill>
                    <a:schemeClr val="tx1">
                      <a:alpha val="10000"/>
                    </a:schemeClr>
                  </a:solidFill>
                </a:rPr>
                <a:t>Mamba-2</a:t>
              </a:r>
            </a:p>
          </p:txBody>
        </p:sp>
      </p:grpSp>
      <p:sp>
        <p:nvSpPr>
          <p:cNvPr id="2" name="Title 1">
            <a:extLst>
              <a:ext uri="{FF2B5EF4-FFF2-40B4-BE49-F238E27FC236}">
                <a16:creationId xmlns:a16="http://schemas.microsoft.com/office/drawing/2014/main" id="{C0372EBC-A661-F5AD-25A6-70EF8164F821}"/>
              </a:ext>
            </a:extLst>
          </p:cNvPr>
          <p:cNvSpPr>
            <a:spLocks noGrp="1"/>
          </p:cNvSpPr>
          <p:nvPr>
            <p:ph type="title"/>
          </p:nvPr>
        </p:nvSpPr>
        <p:spPr/>
        <p:txBody>
          <a:bodyPr/>
          <a:lstStyle/>
          <a:p>
            <a:r>
              <a:rPr lang="en-US"/>
              <a:t>Complexity of Sparse Mixture-of-Expert Models</a:t>
            </a:r>
          </a:p>
        </p:txBody>
      </p:sp>
      <p:sp>
        <p:nvSpPr>
          <p:cNvPr id="4" name="Slide Number Placeholder 3">
            <a:extLst>
              <a:ext uri="{FF2B5EF4-FFF2-40B4-BE49-F238E27FC236}">
                <a16:creationId xmlns:a16="http://schemas.microsoft.com/office/drawing/2014/main" id="{68361DD8-D45B-C891-61EC-5CAF90A3B0F1}"/>
              </a:ext>
            </a:extLst>
          </p:cNvPr>
          <p:cNvSpPr>
            <a:spLocks noGrp="1"/>
          </p:cNvSpPr>
          <p:nvPr>
            <p:ph type="sldNum" sz="quarter" idx="12"/>
          </p:nvPr>
        </p:nvSpPr>
        <p:spPr/>
        <p:txBody>
          <a:bodyPr/>
          <a:lstStyle/>
          <a:p>
            <a:fld id="{31C50FC6-D399-4DE2-B556-887BEDCDB353}" type="slidenum">
              <a:rPr lang="en-US" smtClean="0"/>
              <a:t>3</a:t>
            </a:fld>
            <a:endParaRPr lang="en-US"/>
          </a:p>
        </p:txBody>
      </p:sp>
      <p:sp>
        <p:nvSpPr>
          <p:cNvPr id="37" name="Rectangle 36">
            <a:extLst>
              <a:ext uri="{FF2B5EF4-FFF2-40B4-BE49-F238E27FC236}">
                <a16:creationId xmlns:a16="http://schemas.microsoft.com/office/drawing/2014/main" id="{33E2653D-4096-17F9-59B4-9661E8A1477A}"/>
              </a:ext>
            </a:extLst>
          </p:cNvPr>
          <p:cNvSpPr/>
          <p:nvPr/>
        </p:nvSpPr>
        <p:spPr>
          <a:xfrm>
            <a:off x="3967850" y="1928378"/>
            <a:ext cx="3037820" cy="644071"/>
          </a:xfrm>
          <a:prstGeom prst="rect">
            <a:avLst/>
          </a:prstGeom>
          <a:solidFill>
            <a:schemeClr val="accent4">
              <a:lumMod val="20000"/>
              <a:lumOff val="80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chemeClr val="tx1"/>
                </a:solidFill>
              </a:rPr>
              <a:t>Large Storage Demand</a:t>
            </a:r>
          </a:p>
          <a:p>
            <a:pPr algn="ctr"/>
            <a:r>
              <a:rPr lang="en-US" b="1" i="1">
                <a:solidFill>
                  <a:schemeClr val="tx1"/>
                </a:solidFill>
              </a:rPr>
              <a:t>AND</a:t>
            </a:r>
            <a:r>
              <a:rPr lang="en-US" b="1">
                <a:solidFill>
                  <a:schemeClr val="tx1"/>
                </a:solidFill>
              </a:rPr>
              <a:t> Data-dependent Access</a:t>
            </a:r>
          </a:p>
        </p:txBody>
      </p:sp>
      <p:sp>
        <p:nvSpPr>
          <p:cNvPr id="44" name="Rectangle: Rounded Corners 43">
            <a:extLst>
              <a:ext uri="{FF2B5EF4-FFF2-40B4-BE49-F238E27FC236}">
                <a16:creationId xmlns:a16="http://schemas.microsoft.com/office/drawing/2014/main" id="{8F5C086D-4717-254D-F5E5-435D26DCB3AF}"/>
              </a:ext>
            </a:extLst>
          </p:cNvPr>
          <p:cNvSpPr/>
          <p:nvPr/>
        </p:nvSpPr>
        <p:spPr>
          <a:xfrm>
            <a:off x="4674322" y="3114229"/>
            <a:ext cx="1325563" cy="1463751"/>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t" anchorCtr="0"/>
          <a:lstStyle/>
          <a:p>
            <a:pPr algn="ctr"/>
            <a:r>
              <a:rPr lang="en-US"/>
              <a:t>SSD</a:t>
            </a:r>
          </a:p>
        </p:txBody>
      </p:sp>
      <p:sp>
        <p:nvSpPr>
          <p:cNvPr id="45" name="Rectangle 44">
            <a:extLst>
              <a:ext uri="{FF2B5EF4-FFF2-40B4-BE49-F238E27FC236}">
                <a16:creationId xmlns:a16="http://schemas.microsoft.com/office/drawing/2014/main" id="{A219C545-C0FF-F8DE-BF8D-61F8392254D2}"/>
              </a:ext>
            </a:extLst>
          </p:cNvPr>
          <p:cNvSpPr/>
          <p:nvPr/>
        </p:nvSpPr>
        <p:spPr>
          <a:xfrm>
            <a:off x="4672483" y="3597071"/>
            <a:ext cx="1325562" cy="781431"/>
          </a:xfrm>
          <a:prstGeom prst="rect">
            <a:avLst/>
          </a:prstGeom>
          <a:pattFill prst="wdUpDiag">
            <a:fgClr>
              <a:schemeClr val="accent1"/>
            </a:fgClr>
            <a:bgClr>
              <a:srgbClr val="D9D9D9"/>
            </a:bgClr>
          </a:patt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6" name="Rectangle 45">
            <a:extLst>
              <a:ext uri="{FF2B5EF4-FFF2-40B4-BE49-F238E27FC236}">
                <a16:creationId xmlns:a16="http://schemas.microsoft.com/office/drawing/2014/main" id="{A77F1ECB-B4C0-841E-1170-FE5ED3EBD648}"/>
              </a:ext>
            </a:extLst>
          </p:cNvPr>
          <p:cNvSpPr/>
          <p:nvPr/>
        </p:nvSpPr>
        <p:spPr>
          <a:xfrm>
            <a:off x="4672483" y="3597072"/>
            <a:ext cx="1325562" cy="80310"/>
          </a:xfrm>
          <a:prstGeom prst="rect">
            <a:avLst/>
          </a:prstGeom>
          <a:pattFill prst="wdUpDiag">
            <a:fgClr>
              <a:schemeClr val="accent1"/>
            </a:fgClr>
            <a:bgClr>
              <a:srgbClr val="D9D9D9"/>
            </a:bgClr>
          </a:patt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7" name="Rectangle 46">
            <a:extLst>
              <a:ext uri="{FF2B5EF4-FFF2-40B4-BE49-F238E27FC236}">
                <a16:creationId xmlns:a16="http://schemas.microsoft.com/office/drawing/2014/main" id="{58547BA9-C84E-47BC-1A88-CD4A08FDE269}"/>
              </a:ext>
            </a:extLst>
          </p:cNvPr>
          <p:cNvSpPr/>
          <p:nvPr/>
        </p:nvSpPr>
        <p:spPr>
          <a:xfrm>
            <a:off x="4672483" y="3954877"/>
            <a:ext cx="1325562" cy="80310"/>
          </a:xfrm>
          <a:prstGeom prst="rect">
            <a:avLst/>
          </a:prstGeom>
          <a:pattFill prst="wdUpDiag">
            <a:fgClr>
              <a:schemeClr val="accent1"/>
            </a:fgClr>
            <a:bgClr>
              <a:srgbClr val="D9D9D9"/>
            </a:bgClr>
          </a:patt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8" name="Rectangle 47">
            <a:extLst>
              <a:ext uri="{FF2B5EF4-FFF2-40B4-BE49-F238E27FC236}">
                <a16:creationId xmlns:a16="http://schemas.microsoft.com/office/drawing/2014/main" id="{D5C4A96C-CE15-24D6-DFB1-CD617214A060}"/>
              </a:ext>
            </a:extLst>
          </p:cNvPr>
          <p:cNvSpPr/>
          <p:nvPr/>
        </p:nvSpPr>
        <p:spPr>
          <a:xfrm>
            <a:off x="4672483" y="4214607"/>
            <a:ext cx="1325562" cy="80310"/>
          </a:xfrm>
          <a:prstGeom prst="rect">
            <a:avLst/>
          </a:prstGeom>
          <a:pattFill prst="wdUpDiag">
            <a:fgClr>
              <a:schemeClr val="accent1"/>
            </a:fgClr>
            <a:bgClr>
              <a:srgbClr val="D9D9D9"/>
            </a:bgClr>
          </a:patt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9" name="Rectangle 48">
            <a:extLst>
              <a:ext uri="{FF2B5EF4-FFF2-40B4-BE49-F238E27FC236}">
                <a16:creationId xmlns:a16="http://schemas.microsoft.com/office/drawing/2014/main" id="{E665C705-6486-194D-27CE-AA8489473F7E}"/>
              </a:ext>
            </a:extLst>
          </p:cNvPr>
          <p:cNvSpPr/>
          <p:nvPr/>
        </p:nvSpPr>
        <p:spPr>
          <a:xfrm>
            <a:off x="4673818" y="3775457"/>
            <a:ext cx="1325562" cy="80310"/>
          </a:xfrm>
          <a:prstGeom prst="rect">
            <a:avLst/>
          </a:prstGeom>
          <a:pattFill prst="wdUpDiag">
            <a:fgClr>
              <a:schemeClr val="accent1"/>
            </a:fgClr>
            <a:bgClr>
              <a:srgbClr val="D9D9D9"/>
            </a:bgClr>
          </a:patt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1" name="Rectangle 50">
            <a:extLst>
              <a:ext uri="{FF2B5EF4-FFF2-40B4-BE49-F238E27FC236}">
                <a16:creationId xmlns:a16="http://schemas.microsoft.com/office/drawing/2014/main" id="{3746E173-A379-B280-9543-E98B7162D334}"/>
              </a:ext>
            </a:extLst>
          </p:cNvPr>
          <p:cNvSpPr/>
          <p:nvPr/>
        </p:nvSpPr>
        <p:spPr>
          <a:xfrm>
            <a:off x="3531036" y="3786383"/>
            <a:ext cx="914400" cy="34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Input B</a:t>
            </a:r>
          </a:p>
        </p:txBody>
      </p:sp>
      <p:sp>
        <p:nvSpPr>
          <p:cNvPr id="50" name="Rectangle 49">
            <a:extLst>
              <a:ext uri="{FF2B5EF4-FFF2-40B4-BE49-F238E27FC236}">
                <a16:creationId xmlns:a16="http://schemas.microsoft.com/office/drawing/2014/main" id="{5133E343-4AD8-BEA4-9BDE-1BE1ACC40D00}"/>
              </a:ext>
            </a:extLst>
          </p:cNvPr>
          <p:cNvSpPr/>
          <p:nvPr/>
        </p:nvSpPr>
        <p:spPr>
          <a:xfrm>
            <a:off x="3527643" y="3784267"/>
            <a:ext cx="914400" cy="34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Input A</a:t>
            </a:r>
          </a:p>
        </p:txBody>
      </p:sp>
      <p:sp>
        <p:nvSpPr>
          <p:cNvPr id="7" name="Oval 6">
            <a:extLst>
              <a:ext uri="{FF2B5EF4-FFF2-40B4-BE49-F238E27FC236}">
                <a16:creationId xmlns:a16="http://schemas.microsoft.com/office/drawing/2014/main" id="{4E3755FD-45D8-35E1-FCC4-C29AAE8601FE}"/>
              </a:ext>
            </a:extLst>
          </p:cNvPr>
          <p:cNvSpPr/>
          <p:nvPr/>
        </p:nvSpPr>
        <p:spPr>
          <a:xfrm>
            <a:off x="9448800" y="1796061"/>
            <a:ext cx="1527033" cy="592587"/>
          </a:xfrm>
          <a:prstGeom prst="ellipse">
            <a:avLst/>
          </a:prstGeom>
          <a:noFill/>
          <a:ln w="381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4781345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par>
                                <p:cTn id="17" presetID="10" presetClass="exit" presetSubtype="0" fill="hold" grpId="0" nodeType="withEffect">
                                  <p:stCondLst>
                                    <p:cond delay="0"/>
                                  </p:stCondLst>
                                  <p:childTnLst>
                                    <p:animEffect transition="out" filter="fade">
                                      <p:cBhvr>
                                        <p:cTn id="18" dur="500"/>
                                        <p:tgtEl>
                                          <p:spTgt spid="45"/>
                                        </p:tgtEl>
                                      </p:cBhvr>
                                    </p:animEffect>
                                    <p:set>
                                      <p:cBhvr>
                                        <p:cTn id="19" dur="1" fill="hold">
                                          <p:stCondLst>
                                            <p:cond delay="499"/>
                                          </p:stCondLst>
                                        </p:cTn>
                                        <p:tgtEl>
                                          <p:spTgt spid="45"/>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500"/>
                                        <p:tgtEl>
                                          <p:spTgt spid="4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500"/>
                                        <p:tgtEl>
                                          <p:spTgt spid="4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46"/>
                                        </p:tgtEl>
                                      </p:cBhvr>
                                    </p:animEffect>
                                    <p:set>
                                      <p:cBhvr>
                                        <p:cTn id="30" dur="1" fill="hold">
                                          <p:stCondLst>
                                            <p:cond delay="499"/>
                                          </p:stCondLst>
                                        </p:cTn>
                                        <p:tgtEl>
                                          <p:spTgt spid="46"/>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47"/>
                                        </p:tgtEl>
                                      </p:cBhvr>
                                    </p:animEffect>
                                    <p:set>
                                      <p:cBhvr>
                                        <p:cTn id="33" dur="1" fill="hold">
                                          <p:stCondLst>
                                            <p:cond delay="499"/>
                                          </p:stCondLst>
                                        </p:cTn>
                                        <p:tgtEl>
                                          <p:spTgt spid="47"/>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fade">
                                      <p:cBhvr>
                                        <p:cTn id="36" dur="500"/>
                                        <p:tgtEl>
                                          <p:spTgt spid="4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10" presetClass="exit" presetSubtype="0" fill="hold" grpId="1" nodeType="withEffect">
                                  <p:stCondLst>
                                    <p:cond delay="0"/>
                                  </p:stCondLst>
                                  <p:childTnLst>
                                    <p:animEffect transition="out" filter="fade">
                                      <p:cBhvr>
                                        <p:cTn id="41" dur="500"/>
                                        <p:tgtEl>
                                          <p:spTgt spid="50"/>
                                        </p:tgtEl>
                                      </p:cBhvr>
                                    </p:animEffect>
                                    <p:set>
                                      <p:cBhvr>
                                        <p:cTn id="42" dur="1" fill="hold">
                                          <p:stCondLst>
                                            <p:cond delay="499"/>
                                          </p:stCondLst>
                                        </p:cTn>
                                        <p:tgtEl>
                                          <p:spTgt spid="50"/>
                                        </p:tgtEl>
                                        <p:attrNameLst>
                                          <p:attrName>style.visibility</p:attrName>
                                        </p:attrNameLst>
                                      </p:cBhvr>
                                      <p:to>
                                        <p:strVal val="hidden"/>
                                      </p:to>
                                    </p:set>
                                  </p:childTnLst>
                                </p:cTn>
                              </p:par>
                              <p:par>
                                <p:cTn id="43" presetID="10" presetClass="entr" presetSubtype="0" fill="hold" grpId="0" nodeType="withEffect">
                                  <p:stCondLst>
                                    <p:cond delay="0"/>
                                  </p:stCondLst>
                                  <p:childTnLst>
                                    <p:set>
                                      <p:cBhvr>
                                        <p:cTn id="44" dur="1" fill="hold">
                                          <p:stCondLst>
                                            <p:cond delay="0"/>
                                          </p:stCondLst>
                                        </p:cTn>
                                        <p:tgtEl>
                                          <p:spTgt spid="51"/>
                                        </p:tgtEl>
                                        <p:attrNameLst>
                                          <p:attrName>style.visibility</p:attrName>
                                        </p:attrNameLst>
                                      </p:cBhvr>
                                      <p:to>
                                        <p:strVal val="visible"/>
                                      </p:to>
                                    </p:set>
                                    <p:animEffect transition="in" filter="fade">
                                      <p:cBhvr>
                                        <p:cTn id="45"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5" grpId="0" animBg="1"/>
      <p:bldP spid="46" grpId="0" animBg="1"/>
      <p:bldP spid="46" grpId="1" animBg="1"/>
      <p:bldP spid="47" grpId="0" animBg="1"/>
      <p:bldP spid="47" grpId="1" animBg="1"/>
      <p:bldP spid="48" grpId="0" animBg="1"/>
      <p:bldP spid="49" grpId="0" animBg="1"/>
      <p:bldP spid="51" grpId="0" animBg="1"/>
      <p:bldP spid="50" grpId="0" animBg="1"/>
      <p:bldP spid="50" grpId="1"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9135C-2F67-93DB-BCD7-C291EF5BAF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B1D2E-78FE-ADEA-1939-945B9C92E40C}"/>
              </a:ext>
            </a:extLst>
          </p:cNvPr>
          <p:cNvSpPr>
            <a:spLocks noGrp="1"/>
          </p:cNvSpPr>
          <p:nvPr>
            <p:ph type="title"/>
          </p:nvPr>
        </p:nvSpPr>
        <p:spPr/>
        <p:txBody>
          <a:bodyPr/>
          <a:lstStyle/>
          <a:p>
            <a:r>
              <a:rPr lang="en-US"/>
              <a:t>Performance Results</a:t>
            </a:r>
          </a:p>
        </p:txBody>
      </p:sp>
      <p:sp>
        <p:nvSpPr>
          <p:cNvPr id="3" name="Slide Number Placeholder 2">
            <a:extLst>
              <a:ext uri="{FF2B5EF4-FFF2-40B4-BE49-F238E27FC236}">
                <a16:creationId xmlns:a16="http://schemas.microsoft.com/office/drawing/2014/main" id="{F4314FBA-1BF4-8472-0F8E-D2F35BAB2212}"/>
              </a:ext>
            </a:extLst>
          </p:cNvPr>
          <p:cNvSpPr>
            <a:spLocks noGrp="1"/>
          </p:cNvSpPr>
          <p:nvPr>
            <p:ph type="sldNum" sz="quarter" idx="12"/>
          </p:nvPr>
        </p:nvSpPr>
        <p:spPr/>
        <p:txBody>
          <a:bodyPr/>
          <a:lstStyle/>
          <a:p>
            <a:fld id="{31C50FC6-D399-4DE2-B556-887BEDCDB353}" type="slidenum">
              <a:rPr lang="en-US" smtClean="0"/>
              <a:t>30</a:t>
            </a:fld>
            <a:endParaRPr lang="en-US"/>
          </a:p>
        </p:txBody>
      </p:sp>
      <p:graphicFrame>
        <p:nvGraphicFramePr>
          <p:cNvPr id="5" name="Chart 4">
            <a:extLst>
              <a:ext uri="{FF2B5EF4-FFF2-40B4-BE49-F238E27FC236}">
                <a16:creationId xmlns:a16="http://schemas.microsoft.com/office/drawing/2014/main" id="{5111FE22-50A1-5969-7434-B2899D5AB8A4}"/>
              </a:ext>
            </a:extLst>
          </p:cNvPr>
          <p:cNvGraphicFramePr>
            <a:graphicFrameLocks/>
          </p:cNvGraphicFramePr>
          <p:nvPr>
            <p:extLst>
              <p:ext uri="{D42A27DB-BD31-4B8C-83A1-F6EECF244321}">
                <p14:modId xmlns:p14="http://schemas.microsoft.com/office/powerpoint/2010/main" val="976755218"/>
              </p:ext>
            </p:extLst>
          </p:nvPr>
        </p:nvGraphicFramePr>
        <p:xfrm>
          <a:off x="838200" y="917448"/>
          <a:ext cx="10515600" cy="594055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67625401-7C26-B9CF-CF59-E42104EE3AA7}"/>
              </a:ext>
            </a:extLst>
          </p:cNvPr>
          <p:cNvCxnSpPr>
            <a:cxnSpLocks/>
          </p:cNvCxnSpPr>
          <p:nvPr/>
        </p:nvCxnSpPr>
        <p:spPr>
          <a:xfrm>
            <a:off x="9858564" y="2602541"/>
            <a:ext cx="1101721"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E6F4150-6B32-681A-5087-1CAA23901B66}"/>
              </a:ext>
            </a:extLst>
          </p:cNvPr>
          <p:cNvCxnSpPr>
            <a:cxnSpLocks/>
          </p:cNvCxnSpPr>
          <p:nvPr/>
        </p:nvCxnSpPr>
        <p:spPr>
          <a:xfrm flipV="1">
            <a:off x="10042151" y="2602541"/>
            <a:ext cx="0" cy="141234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8D54F67-C944-CB26-F978-ED78DF9824AD}"/>
              </a:ext>
            </a:extLst>
          </p:cNvPr>
          <p:cNvSpPr/>
          <p:nvPr/>
        </p:nvSpPr>
        <p:spPr>
          <a:xfrm>
            <a:off x="9484325" y="3124045"/>
            <a:ext cx="748478" cy="369332"/>
          </a:xfrm>
          <a:prstGeom prst="rect">
            <a:avLst/>
          </a:prstGeom>
          <a:solidFill>
            <a:schemeClr val="accent1">
              <a:lumMod val="20000"/>
              <a:lumOff val="80000"/>
            </a:schemeClr>
          </a:solidFill>
          <a:ln w="28575">
            <a:noFill/>
          </a:ln>
          <a:effectLst>
            <a:softEdge rad="63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B050"/>
                </a:solidFill>
              </a:rPr>
              <a:t>+30%</a:t>
            </a:r>
          </a:p>
        </p:txBody>
      </p:sp>
      <p:cxnSp>
        <p:nvCxnSpPr>
          <p:cNvPr id="10" name="Straight Arrow Connector 9">
            <a:extLst>
              <a:ext uri="{FF2B5EF4-FFF2-40B4-BE49-F238E27FC236}">
                <a16:creationId xmlns:a16="http://schemas.microsoft.com/office/drawing/2014/main" id="{EED26920-6975-5A05-CD6D-A78978BE2FB5}"/>
              </a:ext>
            </a:extLst>
          </p:cNvPr>
          <p:cNvCxnSpPr>
            <a:cxnSpLocks/>
          </p:cNvCxnSpPr>
          <p:nvPr/>
        </p:nvCxnSpPr>
        <p:spPr>
          <a:xfrm flipV="1">
            <a:off x="10309768" y="2602541"/>
            <a:ext cx="0" cy="837273"/>
          </a:xfrm>
          <a:prstGeom prst="straightConnector1">
            <a:avLst/>
          </a:prstGeom>
          <a:ln w="95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3873990-E138-3401-E142-0665623D8A17}"/>
              </a:ext>
            </a:extLst>
          </p:cNvPr>
          <p:cNvSpPr/>
          <p:nvPr/>
        </p:nvSpPr>
        <p:spPr>
          <a:xfrm>
            <a:off x="10120065" y="2823490"/>
            <a:ext cx="748478" cy="369332"/>
          </a:xfrm>
          <a:prstGeom prst="rect">
            <a:avLst/>
          </a:prstGeom>
          <a:solidFill>
            <a:schemeClr val="accent2">
              <a:lumMod val="20000"/>
              <a:lumOff val="80000"/>
            </a:schemeClr>
          </a:solidFill>
          <a:ln w="28575">
            <a:noFill/>
          </a:ln>
          <a:effectLst>
            <a:softEdge rad="63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B050"/>
                </a:solidFill>
              </a:rPr>
              <a:t>+18%</a:t>
            </a:r>
          </a:p>
        </p:txBody>
      </p:sp>
      <p:cxnSp>
        <p:nvCxnSpPr>
          <p:cNvPr id="15" name="Straight Connector 14">
            <a:extLst>
              <a:ext uri="{FF2B5EF4-FFF2-40B4-BE49-F238E27FC236}">
                <a16:creationId xmlns:a16="http://schemas.microsoft.com/office/drawing/2014/main" id="{2B9B2A8C-27D1-AA60-570A-1FB959A8F782}"/>
              </a:ext>
            </a:extLst>
          </p:cNvPr>
          <p:cNvCxnSpPr>
            <a:cxnSpLocks/>
          </p:cNvCxnSpPr>
          <p:nvPr/>
        </p:nvCxnSpPr>
        <p:spPr>
          <a:xfrm flipH="1">
            <a:off x="10482295" y="1912007"/>
            <a:ext cx="47799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569859E-B228-D93E-5DFD-0B8622EED903}"/>
              </a:ext>
            </a:extLst>
          </p:cNvPr>
          <p:cNvCxnSpPr>
            <a:cxnSpLocks/>
          </p:cNvCxnSpPr>
          <p:nvPr/>
        </p:nvCxnSpPr>
        <p:spPr>
          <a:xfrm>
            <a:off x="10863290" y="1912007"/>
            <a:ext cx="0" cy="690534"/>
          </a:xfrm>
          <a:prstGeom prst="straightConnector1">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7B349FFD-4E43-5019-CDAE-5251D531604A}"/>
              </a:ext>
            </a:extLst>
          </p:cNvPr>
          <p:cNvSpPr/>
          <p:nvPr/>
        </p:nvSpPr>
        <p:spPr>
          <a:xfrm>
            <a:off x="10707976" y="2081038"/>
            <a:ext cx="748478" cy="369332"/>
          </a:xfrm>
          <a:prstGeom prst="rect">
            <a:avLst/>
          </a:prstGeom>
          <a:solidFill>
            <a:schemeClr val="accent3">
              <a:lumMod val="20000"/>
              <a:lumOff val="80000"/>
            </a:schemeClr>
          </a:solidFill>
          <a:ln w="28575">
            <a:noFill/>
          </a:ln>
          <a:effectLst>
            <a:softEdge rad="63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FF0000"/>
                </a:solidFill>
              </a:rPr>
              <a:t>-14%</a:t>
            </a:r>
          </a:p>
        </p:txBody>
      </p:sp>
      <p:sp>
        <p:nvSpPr>
          <p:cNvPr id="22" name="Rectangle 21">
            <a:extLst>
              <a:ext uri="{FF2B5EF4-FFF2-40B4-BE49-F238E27FC236}">
                <a16:creationId xmlns:a16="http://schemas.microsoft.com/office/drawing/2014/main" id="{0BB359F8-82B7-191E-85D4-01719A7013AD}"/>
              </a:ext>
            </a:extLst>
          </p:cNvPr>
          <p:cNvSpPr/>
          <p:nvPr/>
        </p:nvSpPr>
        <p:spPr>
          <a:xfrm>
            <a:off x="9512584" y="1796297"/>
            <a:ext cx="1925702" cy="2611333"/>
          </a:xfrm>
          <a:prstGeom prst="rect">
            <a:avLst/>
          </a:prstGeom>
          <a:noFill/>
          <a:ln w="38100">
            <a:solidFill>
              <a:srgbClr val="FF0000"/>
            </a:solidFill>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343D3D95-32F4-069A-95EB-1444492FC3AF}"/>
              </a:ext>
            </a:extLst>
          </p:cNvPr>
          <p:cNvCxnSpPr>
            <a:cxnSpLocks/>
          </p:cNvCxnSpPr>
          <p:nvPr/>
        </p:nvCxnSpPr>
        <p:spPr>
          <a:xfrm>
            <a:off x="2071304" y="1566558"/>
            <a:ext cx="9113997"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6D2A474-A5B7-4D85-1F3A-20822616A670}"/>
              </a:ext>
            </a:extLst>
          </p:cNvPr>
          <p:cNvSpPr txBox="1"/>
          <p:nvPr/>
        </p:nvSpPr>
        <p:spPr>
          <a:xfrm>
            <a:off x="9329623" y="1185971"/>
            <a:ext cx="1979102" cy="369332"/>
          </a:xfrm>
          <a:prstGeom prst="rect">
            <a:avLst/>
          </a:prstGeom>
          <a:noFill/>
        </p:spPr>
        <p:txBody>
          <a:bodyPr wrap="square" rtlCol="0">
            <a:spAutoFit/>
          </a:bodyPr>
          <a:lstStyle/>
          <a:p>
            <a:r>
              <a:rPr lang="en-US"/>
              <a:t>Maximum SSD BW</a:t>
            </a:r>
          </a:p>
        </p:txBody>
      </p:sp>
    </p:spTree>
    <p:extLst>
      <p:ext uri="{BB962C8B-B14F-4D97-AF65-F5344CB8AC3E}">
        <p14:creationId xmlns:p14="http://schemas.microsoft.com/office/powerpoint/2010/main" val="333982446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7" grpId="0" animBg="1"/>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1206-ECF5-535F-7C6B-F1254FED21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A62ED-4EC0-7558-615A-BD5692CA0EF8}"/>
              </a:ext>
            </a:extLst>
          </p:cNvPr>
          <p:cNvSpPr>
            <a:spLocks noGrp="1"/>
          </p:cNvSpPr>
          <p:nvPr>
            <p:ph type="title"/>
          </p:nvPr>
        </p:nvSpPr>
        <p:spPr/>
        <p:txBody>
          <a:bodyPr/>
          <a:lstStyle/>
          <a:p>
            <a:r>
              <a:rPr lang="en-US"/>
              <a:t>Performance Results</a:t>
            </a:r>
          </a:p>
        </p:txBody>
      </p:sp>
      <p:sp>
        <p:nvSpPr>
          <p:cNvPr id="3" name="Slide Number Placeholder 2">
            <a:extLst>
              <a:ext uri="{FF2B5EF4-FFF2-40B4-BE49-F238E27FC236}">
                <a16:creationId xmlns:a16="http://schemas.microsoft.com/office/drawing/2014/main" id="{7463D85C-F7A8-5CED-33D9-926CC542C253}"/>
              </a:ext>
            </a:extLst>
          </p:cNvPr>
          <p:cNvSpPr>
            <a:spLocks noGrp="1"/>
          </p:cNvSpPr>
          <p:nvPr>
            <p:ph type="sldNum" sz="quarter" idx="12"/>
          </p:nvPr>
        </p:nvSpPr>
        <p:spPr/>
        <p:txBody>
          <a:bodyPr/>
          <a:lstStyle/>
          <a:p>
            <a:fld id="{31C50FC6-D399-4DE2-B556-887BEDCDB353}" type="slidenum">
              <a:rPr lang="en-US" smtClean="0"/>
              <a:t>31</a:t>
            </a:fld>
            <a:endParaRPr lang="en-US"/>
          </a:p>
        </p:txBody>
      </p:sp>
      <p:graphicFrame>
        <p:nvGraphicFramePr>
          <p:cNvPr id="5" name="Chart 4">
            <a:extLst>
              <a:ext uri="{FF2B5EF4-FFF2-40B4-BE49-F238E27FC236}">
                <a16:creationId xmlns:a16="http://schemas.microsoft.com/office/drawing/2014/main" id="{540B12B7-63C7-6BD1-22DA-1C4BE1CDC619}"/>
              </a:ext>
            </a:extLst>
          </p:cNvPr>
          <p:cNvGraphicFramePr>
            <a:graphicFrameLocks/>
          </p:cNvGraphicFramePr>
          <p:nvPr>
            <p:extLst>
              <p:ext uri="{D42A27DB-BD31-4B8C-83A1-F6EECF244321}">
                <p14:modId xmlns:p14="http://schemas.microsoft.com/office/powerpoint/2010/main" val="3076645860"/>
              </p:ext>
            </p:extLst>
          </p:nvPr>
        </p:nvGraphicFramePr>
        <p:xfrm>
          <a:off x="838200" y="917448"/>
          <a:ext cx="10515600" cy="5940552"/>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E3C1959C-7743-F090-8482-D8F5A5F60D66}"/>
              </a:ext>
            </a:extLst>
          </p:cNvPr>
          <p:cNvCxnSpPr>
            <a:cxnSpLocks/>
          </p:cNvCxnSpPr>
          <p:nvPr/>
        </p:nvCxnSpPr>
        <p:spPr>
          <a:xfrm>
            <a:off x="2064970" y="3645486"/>
            <a:ext cx="7757261"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A9BF6B3-6559-D919-60E3-35D4C437BD8A}"/>
              </a:ext>
            </a:extLst>
          </p:cNvPr>
          <p:cNvCxnSpPr>
            <a:cxnSpLocks/>
          </p:cNvCxnSpPr>
          <p:nvPr/>
        </p:nvCxnSpPr>
        <p:spPr>
          <a:xfrm>
            <a:off x="2064970" y="3149934"/>
            <a:ext cx="814442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16793B6-7AD6-FB26-9D79-B5762FAA9B1C}"/>
              </a:ext>
            </a:extLst>
          </p:cNvPr>
          <p:cNvSpPr txBox="1"/>
          <p:nvPr/>
        </p:nvSpPr>
        <p:spPr>
          <a:xfrm>
            <a:off x="8344240" y="3276154"/>
            <a:ext cx="607859" cy="369332"/>
          </a:xfrm>
          <a:prstGeom prst="rect">
            <a:avLst/>
          </a:prstGeom>
          <a:solidFill>
            <a:schemeClr val="accent5">
              <a:lumMod val="40000"/>
              <a:lumOff val="60000"/>
            </a:schemeClr>
          </a:solidFill>
          <a:effectLst>
            <a:softEdge rad="63500"/>
          </a:effectLst>
        </p:spPr>
        <p:txBody>
          <a:bodyPr wrap="none" rtlCol="0">
            <a:spAutoFit/>
          </a:bodyPr>
          <a:lstStyle/>
          <a:p>
            <a:r>
              <a:rPr lang="en-US"/>
              <a:t>GPU</a:t>
            </a:r>
          </a:p>
        </p:txBody>
      </p:sp>
      <p:sp>
        <p:nvSpPr>
          <p:cNvPr id="19" name="TextBox 18">
            <a:extLst>
              <a:ext uri="{FF2B5EF4-FFF2-40B4-BE49-F238E27FC236}">
                <a16:creationId xmlns:a16="http://schemas.microsoft.com/office/drawing/2014/main" id="{BED7BF25-A7AB-7A81-97BD-39B6145F90C9}"/>
              </a:ext>
            </a:extLst>
          </p:cNvPr>
          <p:cNvSpPr txBox="1"/>
          <p:nvPr/>
        </p:nvSpPr>
        <p:spPr>
          <a:xfrm>
            <a:off x="7724441" y="2774015"/>
            <a:ext cx="1225015" cy="369332"/>
          </a:xfrm>
          <a:prstGeom prst="rect">
            <a:avLst/>
          </a:prstGeom>
          <a:solidFill>
            <a:schemeClr val="accent6">
              <a:lumMod val="40000"/>
              <a:lumOff val="60000"/>
            </a:schemeClr>
          </a:solidFill>
          <a:effectLst>
            <a:softEdge rad="63500"/>
          </a:effectLst>
        </p:spPr>
        <p:txBody>
          <a:bodyPr wrap="none" rtlCol="0">
            <a:spAutoFit/>
          </a:bodyPr>
          <a:lstStyle/>
          <a:p>
            <a:r>
              <a:rPr lang="en-US"/>
              <a:t>GPU + GDS</a:t>
            </a:r>
          </a:p>
        </p:txBody>
      </p:sp>
      <p:cxnSp>
        <p:nvCxnSpPr>
          <p:cNvPr id="23" name="Straight Connector 22">
            <a:extLst>
              <a:ext uri="{FF2B5EF4-FFF2-40B4-BE49-F238E27FC236}">
                <a16:creationId xmlns:a16="http://schemas.microsoft.com/office/drawing/2014/main" id="{B74D8DCF-4859-02FE-D534-526160724C4D}"/>
              </a:ext>
            </a:extLst>
          </p:cNvPr>
          <p:cNvCxnSpPr>
            <a:cxnSpLocks/>
          </p:cNvCxnSpPr>
          <p:nvPr/>
        </p:nvCxnSpPr>
        <p:spPr>
          <a:xfrm>
            <a:off x="9234834" y="2706867"/>
            <a:ext cx="1162681"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A630746-024A-48A9-BF23-9CDFD3DF2829}"/>
              </a:ext>
            </a:extLst>
          </p:cNvPr>
          <p:cNvCxnSpPr>
            <a:cxnSpLocks/>
          </p:cNvCxnSpPr>
          <p:nvPr/>
        </p:nvCxnSpPr>
        <p:spPr>
          <a:xfrm flipV="1">
            <a:off x="9822231" y="2706867"/>
            <a:ext cx="0" cy="933103"/>
          </a:xfrm>
          <a:prstGeom prst="straightConnector1">
            <a:avLst/>
          </a:prstGeom>
          <a:ln w="952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216CEDDA-5591-10EB-C777-E86168C72EAB}"/>
              </a:ext>
            </a:extLst>
          </p:cNvPr>
          <p:cNvSpPr/>
          <p:nvPr/>
        </p:nvSpPr>
        <p:spPr>
          <a:xfrm>
            <a:off x="9460912" y="3208527"/>
            <a:ext cx="748478" cy="369332"/>
          </a:xfrm>
          <a:prstGeom prst="rect">
            <a:avLst/>
          </a:prstGeom>
          <a:solidFill>
            <a:schemeClr val="accent5">
              <a:lumMod val="40000"/>
              <a:lumOff val="60000"/>
            </a:schemeClr>
          </a:solidFill>
          <a:ln w="28575">
            <a:noFill/>
          </a:ln>
          <a:effectLst>
            <a:softEdge rad="63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B050"/>
                </a:solidFill>
              </a:rPr>
              <a:t>+19%</a:t>
            </a:r>
          </a:p>
        </p:txBody>
      </p:sp>
      <p:cxnSp>
        <p:nvCxnSpPr>
          <p:cNvPr id="34" name="Straight Arrow Connector 33">
            <a:extLst>
              <a:ext uri="{FF2B5EF4-FFF2-40B4-BE49-F238E27FC236}">
                <a16:creationId xmlns:a16="http://schemas.microsoft.com/office/drawing/2014/main" id="{364DD508-9B5A-0A1C-1FF6-6266FE06ACF2}"/>
              </a:ext>
            </a:extLst>
          </p:cNvPr>
          <p:cNvCxnSpPr>
            <a:cxnSpLocks/>
          </p:cNvCxnSpPr>
          <p:nvPr/>
        </p:nvCxnSpPr>
        <p:spPr>
          <a:xfrm flipV="1">
            <a:off x="10209390" y="2706866"/>
            <a:ext cx="0" cy="436481"/>
          </a:xfrm>
          <a:prstGeom prst="straightConnector1">
            <a:avLst/>
          </a:prstGeom>
          <a:ln w="95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99AA5C74-267A-D561-99B1-B8CACAB57C93}"/>
              </a:ext>
            </a:extLst>
          </p:cNvPr>
          <p:cNvSpPr/>
          <p:nvPr/>
        </p:nvSpPr>
        <p:spPr>
          <a:xfrm>
            <a:off x="9867093" y="2751306"/>
            <a:ext cx="748478" cy="369332"/>
          </a:xfrm>
          <a:prstGeom prst="rect">
            <a:avLst/>
          </a:prstGeom>
          <a:solidFill>
            <a:schemeClr val="accent6">
              <a:lumMod val="40000"/>
              <a:lumOff val="60000"/>
            </a:schemeClr>
          </a:solidFill>
          <a:ln w="28575">
            <a:noFill/>
          </a:ln>
          <a:effectLst>
            <a:softEdge rad="63500"/>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B050"/>
                </a:solidFill>
              </a:rPr>
              <a:t>+8%</a:t>
            </a:r>
          </a:p>
        </p:txBody>
      </p:sp>
      <p:sp>
        <p:nvSpPr>
          <p:cNvPr id="41" name="Rectangle 40">
            <a:extLst>
              <a:ext uri="{FF2B5EF4-FFF2-40B4-BE49-F238E27FC236}">
                <a16:creationId xmlns:a16="http://schemas.microsoft.com/office/drawing/2014/main" id="{D804986B-B0FA-8FEB-C968-7463613074D0}"/>
              </a:ext>
            </a:extLst>
          </p:cNvPr>
          <p:cNvSpPr/>
          <p:nvPr/>
        </p:nvSpPr>
        <p:spPr>
          <a:xfrm>
            <a:off x="7761849" y="2292439"/>
            <a:ext cx="2853722" cy="2525672"/>
          </a:xfrm>
          <a:prstGeom prst="rect">
            <a:avLst/>
          </a:prstGeom>
          <a:noFill/>
          <a:ln w="38100">
            <a:solidFill>
              <a:srgbClr val="FF0000"/>
            </a:solidFill>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ED8AE047-4251-9073-C614-8AADBA5B994A}"/>
              </a:ext>
            </a:extLst>
          </p:cNvPr>
          <p:cNvCxnSpPr>
            <a:cxnSpLocks/>
          </p:cNvCxnSpPr>
          <p:nvPr/>
        </p:nvCxnSpPr>
        <p:spPr>
          <a:xfrm>
            <a:off x="2071304" y="1566558"/>
            <a:ext cx="9113997"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00325B5-64B5-727B-66B0-D16EA4C6B1FA}"/>
              </a:ext>
            </a:extLst>
          </p:cNvPr>
          <p:cNvSpPr txBox="1"/>
          <p:nvPr/>
        </p:nvSpPr>
        <p:spPr>
          <a:xfrm>
            <a:off x="9329623" y="1185971"/>
            <a:ext cx="1979102" cy="369332"/>
          </a:xfrm>
          <a:prstGeom prst="rect">
            <a:avLst/>
          </a:prstGeom>
          <a:noFill/>
        </p:spPr>
        <p:txBody>
          <a:bodyPr wrap="square" rtlCol="0">
            <a:spAutoFit/>
          </a:bodyPr>
          <a:lstStyle/>
          <a:p>
            <a:r>
              <a:rPr lang="en-US"/>
              <a:t>Maximum SSD BW</a:t>
            </a:r>
          </a:p>
        </p:txBody>
      </p:sp>
    </p:spTree>
    <p:extLst>
      <p:ext uri="{BB962C8B-B14F-4D97-AF65-F5344CB8AC3E}">
        <p14:creationId xmlns:p14="http://schemas.microsoft.com/office/powerpoint/2010/main" val="416762853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par>
                                <p:cTn id="37" presetID="10" presetClass="entr" presetSubtype="0"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32" grpId="0" animBg="1"/>
      <p:bldP spid="36" grpId="0" animBg="1"/>
      <p:bldP spid="4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7167E-15AE-9635-6A11-54392CE9B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5982EF-6181-CBC7-D911-73A155C8F1B8}"/>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05723D8E-CBA6-2C87-5E09-D4B7F8BB5A0C}"/>
              </a:ext>
            </a:extLst>
          </p:cNvPr>
          <p:cNvSpPr>
            <a:spLocks noGrp="1"/>
          </p:cNvSpPr>
          <p:nvPr>
            <p:ph idx="1"/>
          </p:nvPr>
        </p:nvSpPr>
        <p:spPr/>
        <p:txBody>
          <a:bodyPr/>
          <a:lstStyle/>
          <a:p>
            <a:r>
              <a:rPr lang="en-US">
                <a:solidFill>
                  <a:schemeClr val="tx1">
                    <a:alpha val="10000"/>
                  </a:schemeClr>
                </a:solidFill>
              </a:rPr>
              <a:t>Current Storage Strategies </a:t>
            </a:r>
          </a:p>
          <a:p>
            <a:r>
              <a:rPr lang="en-US">
                <a:solidFill>
                  <a:schemeClr val="tx1">
                    <a:alpha val="10000"/>
                  </a:schemeClr>
                </a:solidFill>
              </a:rPr>
              <a:t>Our Solution</a:t>
            </a:r>
          </a:p>
          <a:p>
            <a:r>
              <a:rPr lang="en-US">
                <a:solidFill>
                  <a:schemeClr val="tx1">
                    <a:alpha val="10000"/>
                  </a:schemeClr>
                </a:solidFill>
              </a:rPr>
              <a:t>Evaluation</a:t>
            </a:r>
          </a:p>
          <a:p>
            <a:r>
              <a:rPr lang="en-US"/>
              <a:t>Conclusion</a:t>
            </a:r>
          </a:p>
        </p:txBody>
      </p:sp>
      <p:sp>
        <p:nvSpPr>
          <p:cNvPr id="4" name="Slide Number Placeholder 3">
            <a:extLst>
              <a:ext uri="{FF2B5EF4-FFF2-40B4-BE49-F238E27FC236}">
                <a16:creationId xmlns:a16="http://schemas.microsoft.com/office/drawing/2014/main" id="{F7F0BC47-729C-4FDC-E7A2-854A364591C5}"/>
              </a:ext>
            </a:extLst>
          </p:cNvPr>
          <p:cNvSpPr>
            <a:spLocks noGrp="1"/>
          </p:cNvSpPr>
          <p:nvPr>
            <p:ph type="sldNum" sz="quarter" idx="12"/>
          </p:nvPr>
        </p:nvSpPr>
        <p:spPr/>
        <p:txBody>
          <a:bodyPr/>
          <a:lstStyle/>
          <a:p>
            <a:fld id="{31C50FC6-D399-4DE2-B556-887BEDCDB353}" type="slidenum">
              <a:rPr lang="en-US" smtClean="0"/>
              <a:t>32</a:t>
            </a:fld>
            <a:endParaRPr lang="en-US"/>
          </a:p>
        </p:txBody>
      </p:sp>
    </p:spTree>
    <p:extLst>
      <p:ext uri="{BB962C8B-B14F-4D97-AF65-F5344CB8AC3E}">
        <p14:creationId xmlns:p14="http://schemas.microsoft.com/office/powerpoint/2010/main" val="915009698"/>
      </p:ext>
    </p:extLst>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B622B-47A3-CD67-06C0-162D05E47A58}"/>
            </a:ext>
          </a:extLst>
        </p:cNvPr>
        <p:cNvGrpSpPr/>
        <p:nvPr/>
      </p:nvGrpSpPr>
      <p:grpSpPr>
        <a:xfrm>
          <a:off x="0" y="0"/>
          <a:ext cx="0" cy="0"/>
          <a:chOff x="0" y="0"/>
          <a:chExt cx="0" cy="0"/>
        </a:xfrm>
      </p:grpSpPr>
      <p:graphicFrame>
        <p:nvGraphicFramePr>
          <p:cNvPr id="21" name="Chart 20">
            <a:extLst>
              <a:ext uri="{FF2B5EF4-FFF2-40B4-BE49-F238E27FC236}">
                <a16:creationId xmlns:a16="http://schemas.microsoft.com/office/drawing/2014/main" id="{3EFA4EAA-9229-9D94-9B99-4852DB6335F1}"/>
              </a:ext>
            </a:extLst>
          </p:cNvPr>
          <p:cNvGraphicFramePr>
            <a:graphicFrameLocks/>
          </p:cNvGraphicFramePr>
          <p:nvPr>
            <p:extLst>
              <p:ext uri="{D42A27DB-BD31-4B8C-83A1-F6EECF244321}">
                <p14:modId xmlns:p14="http://schemas.microsoft.com/office/powerpoint/2010/main" val="80139808"/>
              </p:ext>
            </p:extLst>
          </p:nvPr>
        </p:nvGraphicFramePr>
        <p:xfrm>
          <a:off x="838200" y="1288119"/>
          <a:ext cx="10515600" cy="5568696"/>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CC04C046-B0D3-813A-76C8-FEDE1D79E0AE}"/>
              </a:ext>
            </a:extLst>
          </p:cNvPr>
          <p:cNvSpPr>
            <a:spLocks noGrp="1"/>
          </p:cNvSpPr>
          <p:nvPr>
            <p:ph type="title"/>
          </p:nvPr>
        </p:nvSpPr>
        <p:spPr/>
        <p:txBody>
          <a:bodyPr/>
          <a:lstStyle/>
          <a:p>
            <a:r>
              <a:rPr lang="en-US"/>
              <a:t>Closing the Gap with </a:t>
            </a:r>
            <a:r>
              <a:rPr lang="en-US" err="1"/>
              <a:t>HiLFS</a:t>
            </a:r>
            <a:endParaRPr lang="en-US"/>
          </a:p>
        </p:txBody>
      </p:sp>
      <p:sp>
        <p:nvSpPr>
          <p:cNvPr id="6" name="Slide Number Placeholder 5">
            <a:extLst>
              <a:ext uri="{FF2B5EF4-FFF2-40B4-BE49-F238E27FC236}">
                <a16:creationId xmlns:a16="http://schemas.microsoft.com/office/drawing/2014/main" id="{6AFA0866-FBAA-7216-821C-789E283BF2F1}"/>
              </a:ext>
            </a:extLst>
          </p:cNvPr>
          <p:cNvSpPr>
            <a:spLocks noGrp="1"/>
          </p:cNvSpPr>
          <p:nvPr>
            <p:ph type="sldNum" sz="quarter" idx="12"/>
          </p:nvPr>
        </p:nvSpPr>
        <p:spPr/>
        <p:txBody>
          <a:bodyPr/>
          <a:lstStyle/>
          <a:p>
            <a:fld id="{31C50FC6-D399-4DE2-B556-887BEDCDB353}" type="slidenum">
              <a:rPr lang="en-US" smtClean="0"/>
              <a:t>33</a:t>
            </a:fld>
            <a:endParaRPr lang="en-US"/>
          </a:p>
        </p:txBody>
      </p:sp>
      <p:sp>
        <p:nvSpPr>
          <p:cNvPr id="8" name="Arrow: Up 7">
            <a:extLst>
              <a:ext uri="{FF2B5EF4-FFF2-40B4-BE49-F238E27FC236}">
                <a16:creationId xmlns:a16="http://schemas.microsoft.com/office/drawing/2014/main" id="{8B1F1B82-D88A-E485-0569-ED840A771275}"/>
              </a:ext>
            </a:extLst>
          </p:cNvPr>
          <p:cNvSpPr/>
          <p:nvPr/>
        </p:nvSpPr>
        <p:spPr>
          <a:xfrm>
            <a:off x="10186516" y="2413258"/>
            <a:ext cx="247566" cy="3705500"/>
          </a:xfrm>
          <a:prstGeom prst="upArrow">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3" name="Group 2">
            <a:extLst>
              <a:ext uri="{FF2B5EF4-FFF2-40B4-BE49-F238E27FC236}">
                <a16:creationId xmlns:a16="http://schemas.microsoft.com/office/drawing/2014/main" id="{52A8126B-3200-669D-F92C-6373666A236E}"/>
              </a:ext>
            </a:extLst>
          </p:cNvPr>
          <p:cNvGrpSpPr/>
          <p:nvPr/>
        </p:nvGrpSpPr>
        <p:grpSpPr>
          <a:xfrm>
            <a:off x="2323329" y="1931137"/>
            <a:ext cx="8476181" cy="4242440"/>
            <a:chOff x="2374717" y="2101680"/>
            <a:chExt cx="8476181" cy="4242440"/>
          </a:xfrm>
        </p:grpSpPr>
        <p:sp>
          <p:nvSpPr>
            <p:cNvPr id="4" name="TextBox 3">
              <a:extLst>
                <a:ext uri="{FF2B5EF4-FFF2-40B4-BE49-F238E27FC236}">
                  <a16:creationId xmlns:a16="http://schemas.microsoft.com/office/drawing/2014/main" id="{DBF7DB60-B807-5B1E-B789-D204A4E554E2}"/>
                </a:ext>
              </a:extLst>
            </p:cNvPr>
            <p:cNvSpPr txBox="1"/>
            <p:nvPr/>
          </p:nvSpPr>
          <p:spPr>
            <a:xfrm>
              <a:off x="9029884" y="3654457"/>
              <a:ext cx="886781" cy="307777"/>
            </a:xfrm>
            <a:prstGeom prst="rect">
              <a:avLst/>
            </a:prstGeom>
            <a:noFill/>
          </p:spPr>
          <p:txBody>
            <a:bodyPr wrap="none" rtlCol="0">
              <a:spAutoFit/>
            </a:bodyPr>
            <a:lstStyle/>
            <a:p>
              <a:r>
                <a:rPr lang="en-US" sz="1400" err="1"/>
                <a:t>LlaMa</a:t>
              </a:r>
              <a:r>
                <a:rPr lang="en-US" sz="1400"/>
                <a:t> 3.1</a:t>
              </a:r>
            </a:p>
          </p:txBody>
        </p:sp>
        <p:sp>
          <p:nvSpPr>
            <p:cNvPr id="5" name="TextBox 4">
              <a:extLst>
                <a:ext uri="{FF2B5EF4-FFF2-40B4-BE49-F238E27FC236}">
                  <a16:creationId xmlns:a16="http://schemas.microsoft.com/office/drawing/2014/main" id="{3437548A-C41F-DE30-ECD5-1B07F3A1B8CF}"/>
                </a:ext>
              </a:extLst>
            </p:cNvPr>
            <p:cNvSpPr txBox="1"/>
            <p:nvPr/>
          </p:nvSpPr>
          <p:spPr>
            <a:xfrm>
              <a:off x="9685194" y="2101680"/>
              <a:ext cx="1165704" cy="307777"/>
            </a:xfrm>
            <a:prstGeom prst="rect">
              <a:avLst/>
            </a:prstGeom>
            <a:solidFill>
              <a:schemeClr val="accent2">
                <a:lumMod val="20000"/>
                <a:lumOff val="80000"/>
              </a:schemeClr>
            </a:solidFill>
            <a:effectLst>
              <a:softEdge rad="63500"/>
            </a:effectLst>
          </p:spPr>
          <p:txBody>
            <a:bodyPr wrap="none" rtlCol="0">
              <a:spAutoFit/>
            </a:bodyPr>
            <a:lstStyle/>
            <a:p>
              <a:r>
                <a:rPr lang="en-US" sz="1400"/>
                <a:t>DeepSeek R1</a:t>
              </a:r>
            </a:p>
          </p:txBody>
        </p:sp>
        <p:sp>
          <p:nvSpPr>
            <p:cNvPr id="9" name="TextBox 8">
              <a:extLst>
                <a:ext uri="{FF2B5EF4-FFF2-40B4-BE49-F238E27FC236}">
                  <a16:creationId xmlns:a16="http://schemas.microsoft.com/office/drawing/2014/main" id="{2CA97780-9590-2DCA-DFA2-35D3EFB9435F}"/>
                </a:ext>
              </a:extLst>
            </p:cNvPr>
            <p:cNvSpPr txBox="1"/>
            <p:nvPr/>
          </p:nvSpPr>
          <p:spPr>
            <a:xfrm>
              <a:off x="2374717" y="6023266"/>
              <a:ext cx="764953" cy="307777"/>
            </a:xfrm>
            <a:prstGeom prst="rect">
              <a:avLst/>
            </a:prstGeom>
            <a:noFill/>
          </p:spPr>
          <p:txBody>
            <a:bodyPr wrap="none" rtlCol="0">
              <a:spAutoFit/>
            </a:bodyPr>
            <a:lstStyle/>
            <a:p>
              <a:r>
                <a:rPr lang="en-US" sz="1400" err="1"/>
                <a:t>AlexNet</a:t>
              </a:r>
              <a:endParaRPr lang="en-US" sz="1400"/>
            </a:p>
          </p:txBody>
        </p:sp>
        <p:sp>
          <p:nvSpPr>
            <p:cNvPr id="10" name="TextBox 9">
              <a:extLst>
                <a:ext uri="{FF2B5EF4-FFF2-40B4-BE49-F238E27FC236}">
                  <a16:creationId xmlns:a16="http://schemas.microsoft.com/office/drawing/2014/main" id="{F057DA7B-5D28-06AD-E837-FCD897F33623}"/>
                </a:ext>
              </a:extLst>
            </p:cNvPr>
            <p:cNvSpPr txBox="1"/>
            <p:nvPr/>
          </p:nvSpPr>
          <p:spPr>
            <a:xfrm>
              <a:off x="3086527" y="6036343"/>
              <a:ext cx="678391" cy="307777"/>
            </a:xfrm>
            <a:prstGeom prst="rect">
              <a:avLst/>
            </a:prstGeom>
            <a:noFill/>
          </p:spPr>
          <p:txBody>
            <a:bodyPr wrap="none" rtlCol="0">
              <a:spAutoFit/>
            </a:bodyPr>
            <a:lstStyle/>
            <a:p>
              <a:r>
                <a:rPr lang="en-US" sz="1400"/>
                <a:t>VGG16</a:t>
              </a:r>
            </a:p>
          </p:txBody>
        </p:sp>
        <p:sp>
          <p:nvSpPr>
            <p:cNvPr id="11" name="TextBox 10">
              <a:extLst>
                <a:ext uri="{FF2B5EF4-FFF2-40B4-BE49-F238E27FC236}">
                  <a16:creationId xmlns:a16="http://schemas.microsoft.com/office/drawing/2014/main" id="{05F86C59-242F-FBDC-ACC0-59DD393BEDD3}"/>
                </a:ext>
              </a:extLst>
            </p:cNvPr>
            <p:cNvSpPr txBox="1"/>
            <p:nvPr/>
          </p:nvSpPr>
          <p:spPr>
            <a:xfrm>
              <a:off x="3812347" y="6019700"/>
              <a:ext cx="766557" cy="307777"/>
            </a:xfrm>
            <a:prstGeom prst="rect">
              <a:avLst/>
            </a:prstGeom>
            <a:noFill/>
          </p:spPr>
          <p:txBody>
            <a:bodyPr wrap="none" rtlCol="0">
              <a:spAutoFit/>
            </a:bodyPr>
            <a:lstStyle/>
            <a:p>
              <a:r>
                <a:rPr lang="en-US" sz="1400"/>
                <a:t>YOLOv1</a:t>
              </a:r>
            </a:p>
          </p:txBody>
        </p:sp>
        <p:sp>
          <p:nvSpPr>
            <p:cNvPr id="12" name="TextBox 11">
              <a:extLst>
                <a:ext uri="{FF2B5EF4-FFF2-40B4-BE49-F238E27FC236}">
                  <a16:creationId xmlns:a16="http://schemas.microsoft.com/office/drawing/2014/main" id="{80A7353A-964D-A0F2-B2C2-B8673FFD9BAF}"/>
                </a:ext>
              </a:extLst>
            </p:cNvPr>
            <p:cNvSpPr txBox="1"/>
            <p:nvPr/>
          </p:nvSpPr>
          <p:spPr>
            <a:xfrm>
              <a:off x="4527417" y="6019699"/>
              <a:ext cx="1093569" cy="307777"/>
            </a:xfrm>
            <a:prstGeom prst="rect">
              <a:avLst/>
            </a:prstGeom>
            <a:noFill/>
          </p:spPr>
          <p:txBody>
            <a:bodyPr wrap="none" rtlCol="0">
              <a:spAutoFit/>
            </a:bodyPr>
            <a:lstStyle/>
            <a:p>
              <a:r>
                <a:rPr lang="en-US" sz="1400" err="1"/>
                <a:t>WideResNet</a:t>
              </a:r>
              <a:endParaRPr lang="en-US" sz="1400"/>
            </a:p>
          </p:txBody>
        </p:sp>
        <p:sp>
          <p:nvSpPr>
            <p:cNvPr id="13" name="TextBox 12">
              <a:extLst>
                <a:ext uri="{FF2B5EF4-FFF2-40B4-BE49-F238E27FC236}">
                  <a16:creationId xmlns:a16="http://schemas.microsoft.com/office/drawing/2014/main" id="{B9485570-3BAD-8AAF-13EF-3C934FADC908}"/>
                </a:ext>
              </a:extLst>
            </p:cNvPr>
            <p:cNvSpPr txBox="1"/>
            <p:nvPr/>
          </p:nvSpPr>
          <p:spPr>
            <a:xfrm>
              <a:off x="5748179" y="6019699"/>
              <a:ext cx="583814" cy="307777"/>
            </a:xfrm>
            <a:prstGeom prst="rect">
              <a:avLst/>
            </a:prstGeom>
            <a:noFill/>
          </p:spPr>
          <p:txBody>
            <a:bodyPr wrap="none" rtlCol="0">
              <a:spAutoFit/>
            </a:bodyPr>
            <a:lstStyle/>
            <a:p>
              <a:r>
                <a:rPr lang="en-US" sz="1400"/>
                <a:t>BERT</a:t>
              </a:r>
            </a:p>
          </p:txBody>
        </p:sp>
        <p:sp>
          <p:nvSpPr>
            <p:cNvPr id="14" name="TextBox 13">
              <a:extLst>
                <a:ext uri="{FF2B5EF4-FFF2-40B4-BE49-F238E27FC236}">
                  <a16:creationId xmlns:a16="http://schemas.microsoft.com/office/drawing/2014/main" id="{FFE3139D-FA62-8EAD-F936-B5A42B37AA47}"/>
                </a:ext>
              </a:extLst>
            </p:cNvPr>
            <p:cNvSpPr txBox="1"/>
            <p:nvPr/>
          </p:nvSpPr>
          <p:spPr>
            <a:xfrm>
              <a:off x="6376810" y="6019698"/>
              <a:ext cx="582211" cy="307777"/>
            </a:xfrm>
            <a:prstGeom prst="rect">
              <a:avLst/>
            </a:prstGeom>
            <a:noFill/>
          </p:spPr>
          <p:txBody>
            <a:bodyPr wrap="none" rtlCol="0">
              <a:spAutoFit/>
            </a:bodyPr>
            <a:lstStyle/>
            <a:p>
              <a:r>
                <a:rPr lang="en-US" sz="1400"/>
                <a:t>GPT2</a:t>
              </a:r>
            </a:p>
          </p:txBody>
        </p:sp>
        <p:sp>
          <p:nvSpPr>
            <p:cNvPr id="15" name="TextBox 14">
              <a:extLst>
                <a:ext uri="{FF2B5EF4-FFF2-40B4-BE49-F238E27FC236}">
                  <a16:creationId xmlns:a16="http://schemas.microsoft.com/office/drawing/2014/main" id="{228B2A16-597B-FE57-71A8-62FFB12DBD2E}"/>
                </a:ext>
              </a:extLst>
            </p:cNvPr>
            <p:cNvSpPr txBox="1"/>
            <p:nvPr/>
          </p:nvSpPr>
          <p:spPr>
            <a:xfrm>
              <a:off x="7045045" y="6036343"/>
              <a:ext cx="418704" cy="307777"/>
            </a:xfrm>
            <a:prstGeom prst="rect">
              <a:avLst/>
            </a:prstGeom>
            <a:noFill/>
          </p:spPr>
          <p:txBody>
            <a:bodyPr wrap="none" rtlCol="0">
              <a:spAutoFit/>
            </a:bodyPr>
            <a:lstStyle/>
            <a:p>
              <a:r>
                <a:rPr lang="en-US" sz="1400" err="1"/>
                <a:t>ViT</a:t>
              </a:r>
              <a:endParaRPr lang="en-US" sz="1400"/>
            </a:p>
          </p:txBody>
        </p:sp>
        <p:sp>
          <p:nvSpPr>
            <p:cNvPr id="16" name="TextBox 15">
              <a:extLst>
                <a:ext uri="{FF2B5EF4-FFF2-40B4-BE49-F238E27FC236}">
                  <a16:creationId xmlns:a16="http://schemas.microsoft.com/office/drawing/2014/main" id="{55564E72-C841-C9FD-661A-02DE4388EFD5}"/>
                </a:ext>
              </a:extLst>
            </p:cNvPr>
            <p:cNvSpPr txBox="1"/>
            <p:nvPr/>
          </p:nvSpPr>
          <p:spPr>
            <a:xfrm>
              <a:off x="7700446" y="6013850"/>
              <a:ext cx="886781" cy="307777"/>
            </a:xfrm>
            <a:prstGeom prst="rect">
              <a:avLst/>
            </a:prstGeom>
            <a:noFill/>
          </p:spPr>
          <p:txBody>
            <a:bodyPr wrap="none" rtlCol="0">
              <a:spAutoFit/>
            </a:bodyPr>
            <a:lstStyle/>
            <a:p>
              <a:r>
                <a:rPr lang="en-US" sz="1400"/>
                <a:t>OPT-6.7B</a:t>
              </a:r>
            </a:p>
          </p:txBody>
        </p:sp>
        <p:sp>
          <p:nvSpPr>
            <p:cNvPr id="17" name="TextBox 16">
              <a:extLst>
                <a:ext uri="{FF2B5EF4-FFF2-40B4-BE49-F238E27FC236}">
                  <a16:creationId xmlns:a16="http://schemas.microsoft.com/office/drawing/2014/main" id="{7751D399-F98E-DB85-2A11-791461F90C25}"/>
                </a:ext>
              </a:extLst>
            </p:cNvPr>
            <p:cNvSpPr txBox="1"/>
            <p:nvPr/>
          </p:nvSpPr>
          <p:spPr>
            <a:xfrm>
              <a:off x="8626892" y="5991989"/>
              <a:ext cx="968535" cy="307777"/>
            </a:xfrm>
            <a:prstGeom prst="rect">
              <a:avLst/>
            </a:prstGeom>
            <a:noFill/>
          </p:spPr>
          <p:txBody>
            <a:bodyPr wrap="none" rtlCol="0">
              <a:spAutoFit/>
            </a:bodyPr>
            <a:lstStyle/>
            <a:p>
              <a:r>
                <a:rPr lang="en-US" sz="1400"/>
                <a:t>LlaMa2-7B</a:t>
              </a:r>
            </a:p>
          </p:txBody>
        </p:sp>
        <p:sp>
          <p:nvSpPr>
            <p:cNvPr id="18" name="TextBox 17">
              <a:extLst>
                <a:ext uri="{FF2B5EF4-FFF2-40B4-BE49-F238E27FC236}">
                  <a16:creationId xmlns:a16="http://schemas.microsoft.com/office/drawing/2014/main" id="{DED34CF9-211A-A3C7-4D26-ED02271F8F52}"/>
                </a:ext>
              </a:extLst>
            </p:cNvPr>
            <p:cNvSpPr txBox="1"/>
            <p:nvPr/>
          </p:nvSpPr>
          <p:spPr>
            <a:xfrm>
              <a:off x="8626892" y="5600242"/>
              <a:ext cx="1058303" cy="307777"/>
            </a:xfrm>
            <a:prstGeom prst="rect">
              <a:avLst/>
            </a:prstGeom>
            <a:noFill/>
          </p:spPr>
          <p:txBody>
            <a:bodyPr wrap="none" rtlCol="0">
              <a:spAutoFit/>
            </a:bodyPr>
            <a:lstStyle/>
            <a:p>
              <a:r>
                <a:rPr lang="en-US" sz="1400"/>
                <a:t>LlaMa2-70B</a:t>
              </a:r>
            </a:p>
          </p:txBody>
        </p:sp>
        <p:sp>
          <p:nvSpPr>
            <p:cNvPr id="19" name="TextBox 18">
              <a:extLst>
                <a:ext uri="{FF2B5EF4-FFF2-40B4-BE49-F238E27FC236}">
                  <a16:creationId xmlns:a16="http://schemas.microsoft.com/office/drawing/2014/main" id="{D28CC5D4-C027-6187-4698-D671D68C0E44}"/>
                </a:ext>
              </a:extLst>
            </p:cNvPr>
            <p:cNvSpPr txBox="1"/>
            <p:nvPr/>
          </p:nvSpPr>
          <p:spPr>
            <a:xfrm>
              <a:off x="8143836" y="4981101"/>
              <a:ext cx="744114" cy="307777"/>
            </a:xfrm>
            <a:prstGeom prst="rect">
              <a:avLst/>
            </a:prstGeom>
            <a:noFill/>
          </p:spPr>
          <p:txBody>
            <a:bodyPr wrap="none" rtlCol="0">
              <a:spAutoFit/>
            </a:bodyPr>
            <a:lstStyle/>
            <a:p>
              <a:r>
                <a:rPr lang="en-US" sz="1400"/>
                <a:t>BLOOM</a:t>
              </a:r>
            </a:p>
          </p:txBody>
        </p:sp>
        <p:sp>
          <p:nvSpPr>
            <p:cNvPr id="20" name="TextBox 19">
              <a:extLst>
                <a:ext uri="{FF2B5EF4-FFF2-40B4-BE49-F238E27FC236}">
                  <a16:creationId xmlns:a16="http://schemas.microsoft.com/office/drawing/2014/main" id="{28C6E6C5-F4AA-329C-EFBC-E698910E00F5}"/>
                </a:ext>
              </a:extLst>
            </p:cNvPr>
            <p:cNvSpPr txBox="1"/>
            <p:nvPr/>
          </p:nvSpPr>
          <p:spPr>
            <a:xfrm>
              <a:off x="9514096" y="5981524"/>
              <a:ext cx="888385" cy="307777"/>
            </a:xfrm>
            <a:prstGeom prst="rect">
              <a:avLst/>
            </a:prstGeom>
            <a:noFill/>
          </p:spPr>
          <p:txBody>
            <a:bodyPr wrap="none" rtlCol="0">
              <a:spAutoFit/>
            </a:bodyPr>
            <a:lstStyle/>
            <a:p>
              <a:r>
                <a:rPr lang="en-US" sz="1400"/>
                <a:t>Mamba-2</a:t>
              </a:r>
            </a:p>
          </p:txBody>
        </p:sp>
      </p:grpSp>
      <p:sp>
        <p:nvSpPr>
          <p:cNvPr id="23" name="TextBox 22">
            <a:extLst>
              <a:ext uri="{FF2B5EF4-FFF2-40B4-BE49-F238E27FC236}">
                <a16:creationId xmlns:a16="http://schemas.microsoft.com/office/drawing/2014/main" id="{669B48D0-E3D7-4A4B-DBBD-4F57AFD02A79}"/>
              </a:ext>
            </a:extLst>
          </p:cNvPr>
          <p:cNvSpPr txBox="1"/>
          <p:nvPr/>
        </p:nvSpPr>
        <p:spPr>
          <a:xfrm>
            <a:off x="9070510" y="5627987"/>
            <a:ext cx="1099981" cy="307777"/>
          </a:xfrm>
          <a:prstGeom prst="rect">
            <a:avLst/>
          </a:prstGeom>
          <a:solidFill>
            <a:schemeClr val="accent2">
              <a:lumMod val="20000"/>
              <a:lumOff val="80000"/>
            </a:schemeClr>
          </a:solidFill>
          <a:ln>
            <a:solidFill>
              <a:schemeClr val="accent1">
                <a:lumMod val="20000"/>
                <a:lumOff val="80000"/>
              </a:schemeClr>
            </a:solidFill>
          </a:ln>
          <a:effectLst>
            <a:softEdge rad="63500"/>
          </a:effectLst>
        </p:spPr>
        <p:txBody>
          <a:bodyPr wrap="none" rtlCol="0">
            <a:spAutoFit/>
          </a:bodyPr>
          <a:lstStyle/>
          <a:p>
            <a:r>
              <a:rPr lang="en-US" sz="1400" err="1"/>
              <a:t>Mixtral</a:t>
            </a:r>
            <a:r>
              <a:rPr lang="en-US" sz="1400"/>
              <a:t> 8x7B</a:t>
            </a:r>
          </a:p>
        </p:txBody>
      </p:sp>
      <p:sp>
        <p:nvSpPr>
          <p:cNvPr id="24" name="TextBox 23">
            <a:extLst>
              <a:ext uri="{FF2B5EF4-FFF2-40B4-BE49-F238E27FC236}">
                <a16:creationId xmlns:a16="http://schemas.microsoft.com/office/drawing/2014/main" id="{41AD84A7-878A-1A5D-C9A1-193A67773658}"/>
              </a:ext>
            </a:extLst>
          </p:cNvPr>
          <p:cNvSpPr txBox="1"/>
          <p:nvPr/>
        </p:nvSpPr>
        <p:spPr>
          <a:xfrm>
            <a:off x="9387585" y="3961043"/>
            <a:ext cx="689612" cy="307777"/>
          </a:xfrm>
          <a:prstGeom prst="rect">
            <a:avLst/>
          </a:prstGeom>
          <a:solidFill>
            <a:schemeClr val="accent2">
              <a:lumMod val="20000"/>
              <a:lumOff val="80000"/>
            </a:schemeClr>
          </a:solidFill>
          <a:ln>
            <a:solidFill>
              <a:schemeClr val="accent1">
                <a:lumMod val="20000"/>
                <a:lumOff val="80000"/>
              </a:schemeClr>
            </a:solidFill>
          </a:ln>
          <a:effectLst>
            <a:softEdge rad="63500"/>
          </a:effectLst>
        </p:spPr>
        <p:txBody>
          <a:bodyPr wrap="none" rtlCol="0">
            <a:spAutoFit/>
          </a:bodyPr>
          <a:lstStyle/>
          <a:p>
            <a:r>
              <a:rPr lang="en-US" sz="1400"/>
              <a:t>Grok-1</a:t>
            </a:r>
          </a:p>
        </p:txBody>
      </p:sp>
      <p:sp>
        <p:nvSpPr>
          <p:cNvPr id="25" name="TextBox 24">
            <a:extLst>
              <a:ext uri="{FF2B5EF4-FFF2-40B4-BE49-F238E27FC236}">
                <a16:creationId xmlns:a16="http://schemas.microsoft.com/office/drawing/2014/main" id="{052DCDFF-C777-AD79-6E51-53DB3F4B7BDC}"/>
              </a:ext>
            </a:extLst>
          </p:cNvPr>
          <p:cNvSpPr txBox="1"/>
          <p:nvPr/>
        </p:nvSpPr>
        <p:spPr>
          <a:xfrm>
            <a:off x="9053188" y="4397265"/>
            <a:ext cx="1146468" cy="307777"/>
          </a:xfrm>
          <a:prstGeom prst="rect">
            <a:avLst/>
          </a:prstGeom>
          <a:solidFill>
            <a:schemeClr val="accent2">
              <a:lumMod val="20000"/>
              <a:lumOff val="80000"/>
            </a:schemeClr>
          </a:solidFill>
          <a:ln>
            <a:solidFill>
              <a:schemeClr val="accent1">
                <a:lumMod val="20000"/>
                <a:lumOff val="80000"/>
              </a:schemeClr>
            </a:solidFill>
          </a:ln>
          <a:effectLst>
            <a:softEdge rad="63500"/>
          </a:effectLst>
        </p:spPr>
        <p:txBody>
          <a:bodyPr wrap="none" rtlCol="0">
            <a:spAutoFit/>
          </a:bodyPr>
          <a:lstStyle/>
          <a:p>
            <a:r>
              <a:rPr lang="en-US" sz="1400"/>
              <a:t>DeepSeek v2</a:t>
            </a:r>
          </a:p>
        </p:txBody>
      </p:sp>
      <p:sp>
        <p:nvSpPr>
          <p:cNvPr id="26" name="TextBox 25">
            <a:extLst>
              <a:ext uri="{FF2B5EF4-FFF2-40B4-BE49-F238E27FC236}">
                <a16:creationId xmlns:a16="http://schemas.microsoft.com/office/drawing/2014/main" id="{9760B016-6DF5-4A70-E6E4-498310D76455}"/>
              </a:ext>
            </a:extLst>
          </p:cNvPr>
          <p:cNvSpPr txBox="1"/>
          <p:nvPr/>
        </p:nvSpPr>
        <p:spPr>
          <a:xfrm>
            <a:off x="8756162" y="916119"/>
            <a:ext cx="2717411" cy="307777"/>
          </a:xfrm>
          <a:prstGeom prst="rect">
            <a:avLst/>
          </a:prstGeom>
          <a:solidFill>
            <a:schemeClr val="accent2">
              <a:lumMod val="20000"/>
              <a:lumOff val="80000"/>
            </a:schemeClr>
          </a:solidFill>
          <a:effectLst>
            <a:softEdge rad="63500"/>
          </a:effectLst>
        </p:spPr>
        <p:txBody>
          <a:bodyPr wrap="none" rtlCol="0">
            <a:spAutoFit/>
          </a:bodyPr>
          <a:lstStyle/>
          <a:p>
            <a:r>
              <a:rPr lang="en-US" sz="1400" dirty="0"/>
              <a:t>Sparse Mixture-of-Experts models</a:t>
            </a:r>
          </a:p>
        </p:txBody>
      </p:sp>
    </p:spTree>
    <p:custDataLst>
      <p:tags r:id="rId1"/>
    </p:custDataLst>
    <p:extLst>
      <p:ext uri="{BB962C8B-B14F-4D97-AF65-F5344CB8AC3E}">
        <p14:creationId xmlns:p14="http://schemas.microsoft.com/office/powerpoint/2010/main" val="955197578"/>
      </p:ext>
    </p:extLst>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B27C3-DFD5-649E-0088-CFD8EC0733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3A54B2-5B06-2F4E-F3DD-9B364A45586F}"/>
              </a:ext>
            </a:extLst>
          </p:cNvPr>
          <p:cNvSpPr>
            <a:spLocks noGrp="1"/>
          </p:cNvSpPr>
          <p:nvPr>
            <p:ph type="ctrTitle"/>
          </p:nvPr>
        </p:nvSpPr>
        <p:spPr>
          <a:xfrm>
            <a:off x="1524000" y="2703770"/>
            <a:ext cx="9144000" cy="1450460"/>
          </a:xfrm>
        </p:spPr>
        <p:txBody>
          <a:bodyPr>
            <a:normAutofit/>
          </a:bodyPr>
          <a:lstStyle/>
          <a:p>
            <a:r>
              <a:rPr lang="en-US" sz="4800">
                <a:latin typeface="Source Sans Pro" panose="020B0503030403020204" pitchFamily="34" charset="0"/>
                <a:ea typeface="Source Sans Pro" panose="020B0503030403020204" pitchFamily="34" charset="0"/>
                <a:cs typeface="Calibri" panose="020F0502020204030204" pitchFamily="34" charset="0"/>
              </a:rPr>
              <a:t>Thank you!</a:t>
            </a:r>
          </a:p>
        </p:txBody>
      </p:sp>
    </p:spTree>
    <p:extLst>
      <p:ext uri="{BB962C8B-B14F-4D97-AF65-F5344CB8AC3E}">
        <p14:creationId xmlns:p14="http://schemas.microsoft.com/office/powerpoint/2010/main" val="1028566185"/>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318BF-231F-BD15-256F-DECD3869B768}"/>
            </a:ext>
          </a:extLst>
        </p:cNvPr>
        <p:cNvGrpSpPr/>
        <p:nvPr/>
      </p:nvGrpSpPr>
      <p:grpSpPr>
        <a:xfrm>
          <a:off x="0" y="0"/>
          <a:ext cx="0" cy="0"/>
          <a:chOff x="0" y="0"/>
          <a:chExt cx="0" cy="0"/>
        </a:xfrm>
      </p:grpSpPr>
      <p:graphicFrame>
        <p:nvGraphicFramePr>
          <p:cNvPr id="41" name="Chart 40">
            <a:extLst>
              <a:ext uri="{FF2B5EF4-FFF2-40B4-BE49-F238E27FC236}">
                <a16:creationId xmlns:a16="http://schemas.microsoft.com/office/drawing/2014/main" id="{E148D639-C001-D088-9AFA-7008F4E1FD4A}"/>
              </a:ext>
            </a:extLst>
          </p:cNvPr>
          <p:cNvGraphicFramePr>
            <a:graphicFrameLocks/>
          </p:cNvGraphicFramePr>
          <p:nvPr>
            <p:extLst>
              <p:ext uri="{D42A27DB-BD31-4B8C-83A1-F6EECF244321}">
                <p14:modId xmlns:p14="http://schemas.microsoft.com/office/powerpoint/2010/main" val="2476077446"/>
              </p:ext>
            </p:extLst>
          </p:nvPr>
        </p:nvGraphicFramePr>
        <p:xfrm>
          <a:off x="838199" y="1289304"/>
          <a:ext cx="10515601" cy="556869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8BD647F2-0B50-D2B6-DB11-4B0D9CA4A5C2}"/>
              </a:ext>
            </a:extLst>
          </p:cNvPr>
          <p:cNvSpPr>
            <a:spLocks noGrp="1"/>
          </p:cNvSpPr>
          <p:nvPr>
            <p:ph type="title"/>
          </p:nvPr>
        </p:nvSpPr>
        <p:spPr/>
        <p:txBody>
          <a:bodyPr/>
          <a:lstStyle/>
          <a:p>
            <a:r>
              <a:rPr lang="en-US"/>
              <a:t>Growing Gap between FPGA and GPU</a:t>
            </a:r>
          </a:p>
        </p:txBody>
      </p:sp>
      <p:sp>
        <p:nvSpPr>
          <p:cNvPr id="4" name="Slide Number Placeholder 3">
            <a:extLst>
              <a:ext uri="{FF2B5EF4-FFF2-40B4-BE49-F238E27FC236}">
                <a16:creationId xmlns:a16="http://schemas.microsoft.com/office/drawing/2014/main" id="{9206FE4F-2625-2583-9667-3CE6E500E066}"/>
              </a:ext>
            </a:extLst>
          </p:cNvPr>
          <p:cNvSpPr>
            <a:spLocks noGrp="1"/>
          </p:cNvSpPr>
          <p:nvPr>
            <p:ph type="sldNum" sz="quarter" idx="12"/>
          </p:nvPr>
        </p:nvSpPr>
        <p:spPr/>
        <p:txBody>
          <a:bodyPr/>
          <a:lstStyle/>
          <a:p>
            <a:fld id="{31C50FC6-D399-4DE2-B556-887BEDCDB353}" type="slidenum">
              <a:rPr lang="en-US" smtClean="0"/>
              <a:t>4</a:t>
            </a:fld>
            <a:endParaRPr lang="en-US"/>
          </a:p>
        </p:txBody>
      </p:sp>
      <p:grpSp>
        <p:nvGrpSpPr>
          <p:cNvPr id="26" name="Group 25">
            <a:extLst>
              <a:ext uri="{FF2B5EF4-FFF2-40B4-BE49-F238E27FC236}">
                <a16:creationId xmlns:a16="http://schemas.microsoft.com/office/drawing/2014/main" id="{6C4A9EA9-03CD-00C8-4722-8699FB41DA7F}"/>
              </a:ext>
            </a:extLst>
          </p:cNvPr>
          <p:cNvGrpSpPr/>
          <p:nvPr/>
        </p:nvGrpSpPr>
        <p:grpSpPr>
          <a:xfrm>
            <a:off x="2323329" y="1829537"/>
            <a:ext cx="8476181" cy="4242440"/>
            <a:chOff x="2374717" y="2101680"/>
            <a:chExt cx="8476181" cy="4242440"/>
          </a:xfrm>
        </p:grpSpPr>
        <p:sp>
          <p:nvSpPr>
            <p:cNvPr id="27" name="TextBox 26">
              <a:extLst>
                <a:ext uri="{FF2B5EF4-FFF2-40B4-BE49-F238E27FC236}">
                  <a16:creationId xmlns:a16="http://schemas.microsoft.com/office/drawing/2014/main" id="{D549D606-E01E-DB66-81C5-4D190C451395}"/>
                </a:ext>
              </a:extLst>
            </p:cNvPr>
            <p:cNvSpPr txBox="1"/>
            <p:nvPr/>
          </p:nvSpPr>
          <p:spPr>
            <a:xfrm>
              <a:off x="9241804" y="3654457"/>
              <a:ext cx="886781" cy="307777"/>
            </a:xfrm>
            <a:prstGeom prst="rect">
              <a:avLst/>
            </a:prstGeom>
            <a:noFill/>
          </p:spPr>
          <p:txBody>
            <a:bodyPr wrap="none" rtlCol="0">
              <a:spAutoFit/>
            </a:bodyPr>
            <a:lstStyle/>
            <a:p>
              <a:r>
                <a:rPr lang="en-US" sz="1400" err="1"/>
                <a:t>LlaMa</a:t>
              </a:r>
              <a:r>
                <a:rPr lang="en-US" sz="1400"/>
                <a:t> 3.1</a:t>
              </a:r>
            </a:p>
          </p:txBody>
        </p:sp>
        <p:sp>
          <p:nvSpPr>
            <p:cNvPr id="28" name="TextBox 27">
              <a:extLst>
                <a:ext uri="{FF2B5EF4-FFF2-40B4-BE49-F238E27FC236}">
                  <a16:creationId xmlns:a16="http://schemas.microsoft.com/office/drawing/2014/main" id="{CF4029A9-08C7-BC28-C4B1-DEB07A1BCADD}"/>
                </a:ext>
              </a:extLst>
            </p:cNvPr>
            <p:cNvSpPr txBox="1"/>
            <p:nvPr/>
          </p:nvSpPr>
          <p:spPr>
            <a:xfrm>
              <a:off x="9685194" y="2101680"/>
              <a:ext cx="1165704" cy="307777"/>
            </a:xfrm>
            <a:prstGeom prst="rect">
              <a:avLst/>
            </a:prstGeom>
            <a:noFill/>
          </p:spPr>
          <p:txBody>
            <a:bodyPr wrap="none" rtlCol="0">
              <a:spAutoFit/>
            </a:bodyPr>
            <a:lstStyle/>
            <a:p>
              <a:r>
                <a:rPr lang="en-US" sz="1400"/>
                <a:t>DeepSeek R1</a:t>
              </a:r>
            </a:p>
          </p:txBody>
        </p:sp>
        <p:sp>
          <p:nvSpPr>
            <p:cNvPr id="29" name="TextBox 28">
              <a:extLst>
                <a:ext uri="{FF2B5EF4-FFF2-40B4-BE49-F238E27FC236}">
                  <a16:creationId xmlns:a16="http://schemas.microsoft.com/office/drawing/2014/main" id="{5F8B94B3-34CC-46C6-48D9-9FDB154D2155}"/>
                </a:ext>
              </a:extLst>
            </p:cNvPr>
            <p:cNvSpPr txBox="1"/>
            <p:nvPr/>
          </p:nvSpPr>
          <p:spPr>
            <a:xfrm>
              <a:off x="2374717" y="6023266"/>
              <a:ext cx="764953" cy="307777"/>
            </a:xfrm>
            <a:prstGeom prst="rect">
              <a:avLst/>
            </a:prstGeom>
            <a:noFill/>
          </p:spPr>
          <p:txBody>
            <a:bodyPr wrap="none" rtlCol="0">
              <a:spAutoFit/>
            </a:bodyPr>
            <a:lstStyle/>
            <a:p>
              <a:r>
                <a:rPr lang="en-US" sz="1400" err="1"/>
                <a:t>AlexNet</a:t>
              </a:r>
              <a:endParaRPr lang="en-US" sz="1400"/>
            </a:p>
          </p:txBody>
        </p:sp>
        <p:sp>
          <p:nvSpPr>
            <p:cNvPr id="30" name="TextBox 29">
              <a:extLst>
                <a:ext uri="{FF2B5EF4-FFF2-40B4-BE49-F238E27FC236}">
                  <a16:creationId xmlns:a16="http://schemas.microsoft.com/office/drawing/2014/main" id="{8E177552-B7C8-ED3A-1581-915B1C597F65}"/>
                </a:ext>
              </a:extLst>
            </p:cNvPr>
            <p:cNvSpPr txBox="1"/>
            <p:nvPr/>
          </p:nvSpPr>
          <p:spPr>
            <a:xfrm>
              <a:off x="3086527" y="6036343"/>
              <a:ext cx="678391" cy="307777"/>
            </a:xfrm>
            <a:prstGeom prst="rect">
              <a:avLst/>
            </a:prstGeom>
            <a:noFill/>
          </p:spPr>
          <p:txBody>
            <a:bodyPr wrap="none" rtlCol="0">
              <a:spAutoFit/>
            </a:bodyPr>
            <a:lstStyle/>
            <a:p>
              <a:r>
                <a:rPr lang="en-US" sz="1400"/>
                <a:t>VGG16</a:t>
              </a:r>
            </a:p>
          </p:txBody>
        </p:sp>
        <p:sp>
          <p:nvSpPr>
            <p:cNvPr id="31" name="TextBox 30">
              <a:extLst>
                <a:ext uri="{FF2B5EF4-FFF2-40B4-BE49-F238E27FC236}">
                  <a16:creationId xmlns:a16="http://schemas.microsoft.com/office/drawing/2014/main" id="{D19323E2-01EE-BE6C-A7A9-575C131D7A1A}"/>
                </a:ext>
              </a:extLst>
            </p:cNvPr>
            <p:cNvSpPr txBox="1"/>
            <p:nvPr/>
          </p:nvSpPr>
          <p:spPr>
            <a:xfrm>
              <a:off x="3812347" y="6019700"/>
              <a:ext cx="766557" cy="307777"/>
            </a:xfrm>
            <a:prstGeom prst="rect">
              <a:avLst/>
            </a:prstGeom>
            <a:noFill/>
          </p:spPr>
          <p:txBody>
            <a:bodyPr wrap="none" rtlCol="0">
              <a:spAutoFit/>
            </a:bodyPr>
            <a:lstStyle/>
            <a:p>
              <a:r>
                <a:rPr lang="en-US" sz="1400"/>
                <a:t>YOLOv1</a:t>
              </a:r>
            </a:p>
          </p:txBody>
        </p:sp>
        <p:sp>
          <p:nvSpPr>
            <p:cNvPr id="32" name="TextBox 31">
              <a:extLst>
                <a:ext uri="{FF2B5EF4-FFF2-40B4-BE49-F238E27FC236}">
                  <a16:creationId xmlns:a16="http://schemas.microsoft.com/office/drawing/2014/main" id="{684393C1-6EBA-E4CB-A2AE-0CEB614D1AE9}"/>
                </a:ext>
              </a:extLst>
            </p:cNvPr>
            <p:cNvSpPr txBox="1"/>
            <p:nvPr/>
          </p:nvSpPr>
          <p:spPr>
            <a:xfrm>
              <a:off x="4527417" y="6019699"/>
              <a:ext cx="1093569" cy="307777"/>
            </a:xfrm>
            <a:prstGeom prst="rect">
              <a:avLst/>
            </a:prstGeom>
            <a:noFill/>
          </p:spPr>
          <p:txBody>
            <a:bodyPr wrap="none" rtlCol="0">
              <a:spAutoFit/>
            </a:bodyPr>
            <a:lstStyle/>
            <a:p>
              <a:r>
                <a:rPr lang="en-US" sz="1400" err="1"/>
                <a:t>WideResNet</a:t>
              </a:r>
              <a:endParaRPr lang="en-US" sz="1400"/>
            </a:p>
          </p:txBody>
        </p:sp>
        <p:sp>
          <p:nvSpPr>
            <p:cNvPr id="33" name="TextBox 32">
              <a:extLst>
                <a:ext uri="{FF2B5EF4-FFF2-40B4-BE49-F238E27FC236}">
                  <a16:creationId xmlns:a16="http://schemas.microsoft.com/office/drawing/2014/main" id="{96897D32-4632-3200-5277-0539AC9CD883}"/>
                </a:ext>
              </a:extLst>
            </p:cNvPr>
            <p:cNvSpPr txBox="1"/>
            <p:nvPr/>
          </p:nvSpPr>
          <p:spPr>
            <a:xfrm>
              <a:off x="5748179" y="6019699"/>
              <a:ext cx="583814" cy="307777"/>
            </a:xfrm>
            <a:prstGeom prst="rect">
              <a:avLst/>
            </a:prstGeom>
            <a:noFill/>
          </p:spPr>
          <p:txBody>
            <a:bodyPr wrap="none" rtlCol="0">
              <a:spAutoFit/>
            </a:bodyPr>
            <a:lstStyle/>
            <a:p>
              <a:r>
                <a:rPr lang="en-US" sz="1400"/>
                <a:t>BERT</a:t>
              </a:r>
            </a:p>
          </p:txBody>
        </p:sp>
        <p:sp>
          <p:nvSpPr>
            <p:cNvPr id="34" name="TextBox 33">
              <a:extLst>
                <a:ext uri="{FF2B5EF4-FFF2-40B4-BE49-F238E27FC236}">
                  <a16:creationId xmlns:a16="http://schemas.microsoft.com/office/drawing/2014/main" id="{B93CEA34-A620-276A-FDAB-FA481D0BF1A4}"/>
                </a:ext>
              </a:extLst>
            </p:cNvPr>
            <p:cNvSpPr txBox="1"/>
            <p:nvPr/>
          </p:nvSpPr>
          <p:spPr>
            <a:xfrm>
              <a:off x="6376810" y="6019698"/>
              <a:ext cx="582211" cy="307777"/>
            </a:xfrm>
            <a:prstGeom prst="rect">
              <a:avLst/>
            </a:prstGeom>
            <a:noFill/>
          </p:spPr>
          <p:txBody>
            <a:bodyPr wrap="none" rtlCol="0">
              <a:spAutoFit/>
            </a:bodyPr>
            <a:lstStyle/>
            <a:p>
              <a:r>
                <a:rPr lang="en-US" sz="1400"/>
                <a:t>GPT2</a:t>
              </a:r>
            </a:p>
          </p:txBody>
        </p:sp>
        <p:sp>
          <p:nvSpPr>
            <p:cNvPr id="35" name="TextBox 34">
              <a:extLst>
                <a:ext uri="{FF2B5EF4-FFF2-40B4-BE49-F238E27FC236}">
                  <a16:creationId xmlns:a16="http://schemas.microsoft.com/office/drawing/2014/main" id="{00888FD2-5506-3F5C-38EA-E2ABFF2EAA7B}"/>
                </a:ext>
              </a:extLst>
            </p:cNvPr>
            <p:cNvSpPr txBox="1"/>
            <p:nvPr/>
          </p:nvSpPr>
          <p:spPr>
            <a:xfrm>
              <a:off x="7082959" y="6007031"/>
              <a:ext cx="418704" cy="307777"/>
            </a:xfrm>
            <a:prstGeom prst="rect">
              <a:avLst/>
            </a:prstGeom>
            <a:noFill/>
          </p:spPr>
          <p:txBody>
            <a:bodyPr wrap="none" rtlCol="0">
              <a:spAutoFit/>
            </a:bodyPr>
            <a:lstStyle/>
            <a:p>
              <a:r>
                <a:rPr lang="en-US" sz="1400" err="1"/>
                <a:t>ViT</a:t>
              </a:r>
              <a:endParaRPr lang="en-US" sz="1400"/>
            </a:p>
          </p:txBody>
        </p:sp>
        <p:sp>
          <p:nvSpPr>
            <p:cNvPr id="36" name="TextBox 35">
              <a:extLst>
                <a:ext uri="{FF2B5EF4-FFF2-40B4-BE49-F238E27FC236}">
                  <a16:creationId xmlns:a16="http://schemas.microsoft.com/office/drawing/2014/main" id="{67033C11-4104-3B92-0852-562CBEC7A6DE}"/>
                </a:ext>
              </a:extLst>
            </p:cNvPr>
            <p:cNvSpPr txBox="1"/>
            <p:nvPr/>
          </p:nvSpPr>
          <p:spPr>
            <a:xfrm>
              <a:off x="7700446" y="6013850"/>
              <a:ext cx="886781" cy="307777"/>
            </a:xfrm>
            <a:prstGeom prst="rect">
              <a:avLst/>
            </a:prstGeom>
            <a:noFill/>
          </p:spPr>
          <p:txBody>
            <a:bodyPr wrap="none" rtlCol="0">
              <a:spAutoFit/>
            </a:bodyPr>
            <a:lstStyle/>
            <a:p>
              <a:r>
                <a:rPr lang="en-US" sz="1400"/>
                <a:t>OPT-6.7B</a:t>
              </a:r>
            </a:p>
          </p:txBody>
        </p:sp>
        <p:sp>
          <p:nvSpPr>
            <p:cNvPr id="37" name="TextBox 36">
              <a:extLst>
                <a:ext uri="{FF2B5EF4-FFF2-40B4-BE49-F238E27FC236}">
                  <a16:creationId xmlns:a16="http://schemas.microsoft.com/office/drawing/2014/main" id="{34CD8A8D-18ED-FA5E-D563-E3EFB92FA6CC}"/>
                </a:ext>
              </a:extLst>
            </p:cNvPr>
            <p:cNvSpPr txBox="1"/>
            <p:nvPr/>
          </p:nvSpPr>
          <p:spPr>
            <a:xfrm>
              <a:off x="8626892" y="5991989"/>
              <a:ext cx="968535" cy="307777"/>
            </a:xfrm>
            <a:prstGeom prst="rect">
              <a:avLst/>
            </a:prstGeom>
            <a:noFill/>
          </p:spPr>
          <p:txBody>
            <a:bodyPr wrap="none" rtlCol="0">
              <a:spAutoFit/>
            </a:bodyPr>
            <a:lstStyle/>
            <a:p>
              <a:r>
                <a:rPr lang="en-US" sz="1400"/>
                <a:t>LlaMa2-7B</a:t>
              </a:r>
            </a:p>
          </p:txBody>
        </p:sp>
        <p:sp>
          <p:nvSpPr>
            <p:cNvPr id="38" name="TextBox 37">
              <a:extLst>
                <a:ext uri="{FF2B5EF4-FFF2-40B4-BE49-F238E27FC236}">
                  <a16:creationId xmlns:a16="http://schemas.microsoft.com/office/drawing/2014/main" id="{677445DE-6441-62EE-116C-20A69F5C2F6C}"/>
                </a:ext>
              </a:extLst>
            </p:cNvPr>
            <p:cNvSpPr txBox="1"/>
            <p:nvPr/>
          </p:nvSpPr>
          <p:spPr>
            <a:xfrm>
              <a:off x="8626892" y="5600242"/>
              <a:ext cx="1058303" cy="307777"/>
            </a:xfrm>
            <a:prstGeom prst="rect">
              <a:avLst/>
            </a:prstGeom>
            <a:noFill/>
          </p:spPr>
          <p:txBody>
            <a:bodyPr wrap="none" rtlCol="0">
              <a:spAutoFit/>
            </a:bodyPr>
            <a:lstStyle/>
            <a:p>
              <a:r>
                <a:rPr lang="en-US" sz="1400"/>
                <a:t>LlaMa2-70B</a:t>
              </a:r>
            </a:p>
          </p:txBody>
        </p:sp>
        <p:sp>
          <p:nvSpPr>
            <p:cNvPr id="39" name="TextBox 38">
              <a:extLst>
                <a:ext uri="{FF2B5EF4-FFF2-40B4-BE49-F238E27FC236}">
                  <a16:creationId xmlns:a16="http://schemas.microsoft.com/office/drawing/2014/main" id="{12ABD16A-CC87-E69D-4CA4-DEBE46886A70}"/>
                </a:ext>
              </a:extLst>
            </p:cNvPr>
            <p:cNvSpPr txBox="1"/>
            <p:nvPr/>
          </p:nvSpPr>
          <p:spPr>
            <a:xfrm>
              <a:off x="8143836" y="4981101"/>
              <a:ext cx="744114" cy="307777"/>
            </a:xfrm>
            <a:prstGeom prst="rect">
              <a:avLst/>
            </a:prstGeom>
            <a:noFill/>
          </p:spPr>
          <p:txBody>
            <a:bodyPr wrap="none" rtlCol="0">
              <a:spAutoFit/>
            </a:bodyPr>
            <a:lstStyle/>
            <a:p>
              <a:r>
                <a:rPr lang="en-US" sz="1400"/>
                <a:t>BLOOM</a:t>
              </a:r>
            </a:p>
          </p:txBody>
        </p:sp>
        <p:sp>
          <p:nvSpPr>
            <p:cNvPr id="40" name="TextBox 39">
              <a:extLst>
                <a:ext uri="{FF2B5EF4-FFF2-40B4-BE49-F238E27FC236}">
                  <a16:creationId xmlns:a16="http://schemas.microsoft.com/office/drawing/2014/main" id="{A77AA51A-FE76-A8C5-094F-9C1AF0D5F189}"/>
                </a:ext>
              </a:extLst>
            </p:cNvPr>
            <p:cNvSpPr txBox="1"/>
            <p:nvPr/>
          </p:nvSpPr>
          <p:spPr>
            <a:xfrm>
              <a:off x="9514096" y="5981524"/>
              <a:ext cx="888385" cy="307777"/>
            </a:xfrm>
            <a:prstGeom prst="rect">
              <a:avLst/>
            </a:prstGeom>
            <a:noFill/>
          </p:spPr>
          <p:txBody>
            <a:bodyPr wrap="none" rtlCol="0">
              <a:spAutoFit/>
            </a:bodyPr>
            <a:lstStyle/>
            <a:p>
              <a:r>
                <a:rPr lang="en-US" sz="1400"/>
                <a:t>Mamba-2</a:t>
              </a:r>
            </a:p>
          </p:txBody>
        </p:sp>
      </p:grpSp>
      <p:sp>
        <p:nvSpPr>
          <p:cNvPr id="25" name="TextBox 24">
            <a:extLst>
              <a:ext uri="{FF2B5EF4-FFF2-40B4-BE49-F238E27FC236}">
                <a16:creationId xmlns:a16="http://schemas.microsoft.com/office/drawing/2014/main" id="{404A7CCF-B286-DF50-5690-A2A901182488}"/>
              </a:ext>
            </a:extLst>
          </p:cNvPr>
          <p:cNvSpPr txBox="1"/>
          <p:nvPr/>
        </p:nvSpPr>
        <p:spPr>
          <a:xfrm>
            <a:off x="10477670" y="4641573"/>
            <a:ext cx="1067921" cy="369332"/>
          </a:xfrm>
          <a:prstGeom prst="rect">
            <a:avLst/>
          </a:prstGeom>
          <a:noFill/>
        </p:spPr>
        <p:txBody>
          <a:bodyPr wrap="none" rtlCol="0">
            <a:spAutoFit/>
          </a:bodyPr>
          <a:lstStyle/>
          <a:p>
            <a:r>
              <a:rPr lang="en-US"/>
              <a:t>100x Gap</a:t>
            </a:r>
          </a:p>
        </p:txBody>
      </p:sp>
      <p:sp>
        <p:nvSpPr>
          <p:cNvPr id="24" name="Arrow: Up-Down 23">
            <a:extLst>
              <a:ext uri="{FF2B5EF4-FFF2-40B4-BE49-F238E27FC236}">
                <a16:creationId xmlns:a16="http://schemas.microsoft.com/office/drawing/2014/main" id="{1437ADAE-BDF2-DEE4-219F-6686BE3E5370}"/>
              </a:ext>
            </a:extLst>
          </p:cNvPr>
          <p:cNvSpPr/>
          <p:nvPr/>
        </p:nvSpPr>
        <p:spPr>
          <a:xfrm>
            <a:off x="10367051" y="2487000"/>
            <a:ext cx="173108" cy="3416106"/>
          </a:xfrm>
          <a:prstGeom prst="upDownArrow">
            <a:avLst/>
          </a:prstGeom>
          <a:solidFill>
            <a:srgbClr val="FF0000"/>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Oval 20">
            <a:extLst>
              <a:ext uri="{FF2B5EF4-FFF2-40B4-BE49-F238E27FC236}">
                <a16:creationId xmlns:a16="http://schemas.microsoft.com/office/drawing/2014/main" id="{E6CCDAC9-D935-5C54-FC7A-E139856F0696}"/>
              </a:ext>
            </a:extLst>
          </p:cNvPr>
          <p:cNvSpPr/>
          <p:nvPr/>
        </p:nvSpPr>
        <p:spPr>
          <a:xfrm>
            <a:off x="7960088" y="5929285"/>
            <a:ext cx="2340537" cy="365125"/>
          </a:xfrm>
          <a:prstGeom prst="ellipse">
            <a:avLst/>
          </a:prstGeom>
          <a:noFill/>
          <a:ln>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3" name="Oval 22">
            <a:extLst>
              <a:ext uri="{FF2B5EF4-FFF2-40B4-BE49-F238E27FC236}">
                <a16:creationId xmlns:a16="http://schemas.microsoft.com/office/drawing/2014/main" id="{710B756B-9012-221E-A5F6-C61588C53E16}"/>
              </a:ext>
            </a:extLst>
          </p:cNvPr>
          <p:cNvSpPr/>
          <p:nvPr/>
        </p:nvSpPr>
        <p:spPr>
          <a:xfrm>
            <a:off x="2123453" y="5555478"/>
            <a:ext cx="5449344" cy="1002767"/>
          </a:xfrm>
          <a:prstGeom prst="ellipse">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 name="Oval 21">
            <a:extLst>
              <a:ext uri="{FF2B5EF4-FFF2-40B4-BE49-F238E27FC236}">
                <a16:creationId xmlns:a16="http://schemas.microsoft.com/office/drawing/2014/main" id="{8E79D9EB-7477-98FC-AA22-48AFA072BA91}"/>
              </a:ext>
            </a:extLst>
          </p:cNvPr>
          <p:cNvSpPr/>
          <p:nvPr/>
        </p:nvSpPr>
        <p:spPr>
          <a:xfrm rot="17758183">
            <a:off x="7512821" y="3059580"/>
            <a:ext cx="4231020" cy="1799207"/>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06487642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animBg="1"/>
      <p:bldP spid="21" grpId="0" animBg="1"/>
      <p:bldP spid="23"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43459-038B-B0EA-7B9F-3D9502EEDE20}"/>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C15CFF4B-59F7-F658-E8F1-099E9C4E153B}"/>
              </a:ext>
            </a:extLst>
          </p:cNvPr>
          <p:cNvSpPr>
            <a:spLocks noGrp="1"/>
          </p:cNvSpPr>
          <p:nvPr>
            <p:ph idx="1"/>
          </p:nvPr>
        </p:nvSpPr>
        <p:spPr/>
        <p:txBody>
          <a:bodyPr/>
          <a:lstStyle/>
          <a:p>
            <a:r>
              <a:rPr lang="en-US"/>
              <a:t>Current Storage Strategies</a:t>
            </a:r>
          </a:p>
          <a:p>
            <a:r>
              <a:rPr lang="en-US"/>
              <a:t>Our Solution</a:t>
            </a:r>
          </a:p>
          <a:p>
            <a:r>
              <a:rPr lang="en-US"/>
              <a:t>Evaluation</a:t>
            </a:r>
          </a:p>
          <a:p>
            <a:r>
              <a:rPr lang="en-US"/>
              <a:t>Conclusion</a:t>
            </a:r>
          </a:p>
        </p:txBody>
      </p:sp>
      <p:sp>
        <p:nvSpPr>
          <p:cNvPr id="4" name="Slide Number Placeholder 3">
            <a:extLst>
              <a:ext uri="{FF2B5EF4-FFF2-40B4-BE49-F238E27FC236}">
                <a16:creationId xmlns:a16="http://schemas.microsoft.com/office/drawing/2014/main" id="{B218C23A-8612-D4C0-F650-62CF6F614BAC}"/>
              </a:ext>
            </a:extLst>
          </p:cNvPr>
          <p:cNvSpPr>
            <a:spLocks noGrp="1"/>
          </p:cNvSpPr>
          <p:nvPr>
            <p:ph type="sldNum" sz="quarter" idx="12"/>
          </p:nvPr>
        </p:nvSpPr>
        <p:spPr/>
        <p:txBody>
          <a:bodyPr/>
          <a:lstStyle/>
          <a:p>
            <a:fld id="{31C50FC6-D399-4DE2-B556-887BEDCDB353}" type="slidenum">
              <a:rPr lang="en-US" smtClean="0"/>
              <a:t>5</a:t>
            </a:fld>
            <a:endParaRPr lang="en-US"/>
          </a:p>
        </p:txBody>
      </p:sp>
    </p:spTree>
    <p:extLst>
      <p:ext uri="{BB962C8B-B14F-4D97-AF65-F5344CB8AC3E}">
        <p14:creationId xmlns:p14="http://schemas.microsoft.com/office/powerpoint/2010/main" val="128440072"/>
      </p:ext>
    </p:extLst>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9FB8-32CB-340F-B205-8641F9436B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B683F-4AFC-10C7-7648-E5237C4EA41A}"/>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B654CDAC-BFA4-C142-9EEA-E98BD874705F}"/>
              </a:ext>
            </a:extLst>
          </p:cNvPr>
          <p:cNvSpPr>
            <a:spLocks noGrp="1"/>
          </p:cNvSpPr>
          <p:nvPr>
            <p:ph idx="1"/>
          </p:nvPr>
        </p:nvSpPr>
        <p:spPr/>
        <p:txBody>
          <a:bodyPr/>
          <a:lstStyle/>
          <a:p>
            <a:r>
              <a:rPr lang="en-US"/>
              <a:t>Current Storage Strategies</a:t>
            </a:r>
          </a:p>
          <a:p>
            <a:r>
              <a:rPr lang="en-US">
                <a:solidFill>
                  <a:schemeClr val="tx1">
                    <a:alpha val="10000"/>
                  </a:schemeClr>
                </a:solidFill>
              </a:rPr>
              <a:t>Our Solution</a:t>
            </a:r>
          </a:p>
          <a:p>
            <a:r>
              <a:rPr lang="en-US">
                <a:solidFill>
                  <a:schemeClr val="tx1">
                    <a:alpha val="10000"/>
                  </a:schemeClr>
                </a:solidFill>
              </a:rPr>
              <a:t>Evaluation</a:t>
            </a:r>
          </a:p>
          <a:p>
            <a:r>
              <a:rPr lang="en-US">
                <a:solidFill>
                  <a:schemeClr val="tx1">
                    <a:alpha val="10000"/>
                  </a:schemeClr>
                </a:solidFill>
              </a:rPr>
              <a:t>Conclusion</a:t>
            </a:r>
          </a:p>
        </p:txBody>
      </p:sp>
      <p:sp>
        <p:nvSpPr>
          <p:cNvPr id="4" name="Slide Number Placeholder 3">
            <a:extLst>
              <a:ext uri="{FF2B5EF4-FFF2-40B4-BE49-F238E27FC236}">
                <a16:creationId xmlns:a16="http://schemas.microsoft.com/office/drawing/2014/main" id="{CBC05286-F7E8-3454-F157-4F5266F8F16D}"/>
              </a:ext>
            </a:extLst>
          </p:cNvPr>
          <p:cNvSpPr>
            <a:spLocks noGrp="1"/>
          </p:cNvSpPr>
          <p:nvPr>
            <p:ph type="sldNum" sz="quarter" idx="12"/>
          </p:nvPr>
        </p:nvSpPr>
        <p:spPr/>
        <p:txBody>
          <a:bodyPr/>
          <a:lstStyle/>
          <a:p>
            <a:fld id="{31C50FC6-D399-4DE2-B556-887BEDCDB353}" type="slidenum">
              <a:rPr lang="en-US" smtClean="0"/>
              <a:t>6</a:t>
            </a:fld>
            <a:endParaRPr lang="en-US"/>
          </a:p>
        </p:txBody>
      </p:sp>
    </p:spTree>
    <p:extLst>
      <p:ext uri="{BB962C8B-B14F-4D97-AF65-F5344CB8AC3E}">
        <p14:creationId xmlns:p14="http://schemas.microsoft.com/office/powerpoint/2010/main" val="167740647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5553D-497B-441A-2281-1AEC87E7CAFE}"/>
              </a:ext>
            </a:extLst>
          </p:cNvPr>
          <p:cNvSpPr>
            <a:spLocks noGrp="1"/>
          </p:cNvSpPr>
          <p:nvPr>
            <p:ph type="title"/>
          </p:nvPr>
        </p:nvSpPr>
        <p:spPr/>
        <p:txBody>
          <a:bodyPr/>
          <a:lstStyle/>
          <a:p>
            <a:r>
              <a:rPr lang="en-US"/>
              <a:t>Current Strategies: </a:t>
            </a:r>
            <a:r>
              <a:rPr lang="en-US" err="1"/>
              <a:t>GPUDirect</a:t>
            </a:r>
            <a:r>
              <a:rPr lang="en-US"/>
              <a:t> Storage (GDS)</a:t>
            </a:r>
          </a:p>
        </p:txBody>
      </p:sp>
      <p:sp>
        <p:nvSpPr>
          <p:cNvPr id="4" name="Slide Number Placeholder 3">
            <a:extLst>
              <a:ext uri="{FF2B5EF4-FFF2-40B4-BE49-F238E27FC236}">
                <a16:creationId xmlns:a16="http://schemas.microsoft.com/office/drawing/2014/main" id="{3E6D266B-9147-AC02-C8A7-3CD72BCACBD4}"/>
              </a:ext>
            </a:extLst>
          </p:cNvPr>
          <p:cNvSpPr>
            <a:spLocks noGrp="1"/>
          </p:cNvSpPr>
          <p:nvPr>
            <p:ph type="sldNum" sz="quarter" idx="12"/>
          </p:nvPr>
        </p:nvSpPr>
        <p:spPr/>
        <p:txBody>
          <a:bodyPr/>
          <a:lstStyle/>
          <a:p>
            <a:fld id="{31C50FC6-D399-4DE2-B556-887BEDCDB353}" type="slidenum">
              <a:rPr lang="en-US" smtClean="0"/>
              <a:t>7</a:t>
            </a:fld>
            <a:endParaRPr lang="en-US"/>
          </a:p>
        </p:txBody>
      </p:sp>
      <p:sp>
        <p:nvSpPr>
          <p:cNvPr id="5" name="Rectangle: Rounded Corners 4">
            <a:extLst>
              <a:ext uri="{FF2B5EF4-FFF2-40B4-BE49-F238E27FC236}">
                <a16:creationId xmlns:a16="http://schemas.microsoft.com/office/drawing/2014/main" id="{AA415971-8B89-989F-F502-5BB49313D405}"/>
              </a:ext>
            </a:extLst>
          </p:cNvPr>
          <p:cNvSpPr/>
          <p:nvPr/>
        </p:nvSpPr>
        <p:spPr>
          <a:xfrm>
            <a:off x="2468607" y="2370863"/>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6" name="Rectangle: Rounded Corners 5">
            <a:extLst>
              <a:ext uri="{FF2B5EF4-FFF2-40B4-BE49-F238E27FC236}">
                <a16:creationId xmlns:a16="http://schemas.microsoft.com/office/drawing/2014/main" id="{548FCAFD-762F-8EF9-8562-9725E208396D}"/>
              </a:ext>
            </a:extLst>
          </p:cNvPr>
          <p:cNvSpPr/>
          <p:nvPr/>
        </p:nvSpPr>
        <p:spPr>
          <a:xfrm>
            <a:off x="4097501" y="4088555"/>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7" name="Rectangle: Rounded Corners 6">
            <a:extLst>
              <a:ext uri="{FF2B5EF4-FFF2-40B4-BE49-F238E27FC236}">
                <a16:creationId xmlns:a16="http://schemas.microsoft.com/office/drawing/2014/main" id="{52C81BF1-FCA6-AFF6-472E-A99B2B05F553}"/>
              </a:ext>
            </a:extLst>
          </p:cNvPr>
          <p:cNvSpPr/>
          <p:nvPr/>
        </p:nvSpPr>
        <p:spPr>
          <a:xfrm>
            <a:off x="840369" y="4084221"/>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GPU</a:t>
            </a:r>
          </a:p>
        </p:txBody>
      </p:sp>
      <p:cxnSp>
        <p:nvCxnSpPr>
          <p:cNvPr id="8" name="Straight Arrow Connector 7">
            <a:extLst>
              <a:ext uri="{FF2B5EF4-FFF2-40B4-BE49-F238E27FC236}">
                <a16:creationId xmlns:a16="http://schemas.microsoft.com/office/drawing/2014/main" id="{C8EF1706-EDDF-E87F-9D80-1514BBDA1637}"/>
              </a:ext>
            </a:extLst>
          </p:cNvPr>
          <p:cNvCxnSpPr>
            <a:cxnSpLocks/>
            <a:stCxn id="5" idx="2"/>
            <a:endCxn id="9" idx="0"/>
          </p:cNvCxnSpPr>
          <p:nvPr/>
        </p:nvCxnSpPr>
        <p:spPr>
          <a:xfrm>
            <a:off x="3131389" y="2802003"/>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Diamond 8">
            <a:extLst>
              <a:ext uri="{FF2B5EF4-FFF2-40B4-BE49-F238E27FC236}">
                <a16:creationId xmlns:a16="http://schemas.microsoft.com/office/drawing/2014/main" id="{A9FC4984-2D29-A8D6-49C8-D081BC70358D}"/>
              </a:ext>
            </a:extLst>
          </p:cNvPr>
          <p:cNvSpPr/>
          <p:nvPr/>
        </p:nvSpPr>
        <p:spPr>
          <a:xfrm>
            <a:off x="2256030" y="3154489"/>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10" name="Connector: Elbow 9">
            <a:extLst>
              <a:ext uri="{FF2B5EF4-FFF2-40B4-BE49-F238E27FC236}">
                <a16:creationId xmlns:a16="http://schemas.microsoft.com/office/drawing/2014/main" id="{A4A2CDFE-500F-1BC6-1C96-0AC81D8E610F}"/>
              </a:ext>
            </a:extLst>
          </p:cNvPr>
          <p:cNvCxnSpPr>
            <a:stCxn id="7" idx="0"/>
            <a:endCxn id="9" idx="1"/>
          </p:cNvCxnSpPr>
          <p:nvPr/>
        </p:nvCxnSpPr>
        <p:spPr>
          <a:xfrm rot="5400000" flipH="1" flipV="1">
            <a:off x="1612929" y="3441121"/>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or: Elbow 10">
            <a:extLst>
              <a:ext uri="{FF2B5EF4-FFF2-40B4-BE49-F238E27FC236}">
                <a16:creationId xmlns:a16="http://schemas.microsoft.com/office/drawing/2014/main" id="{DE8354A0-C35C-843A-EE85-E695DA7F4E63}"/>
              </a:ext>
            </a:extLst>
          </p:cNvPr>
          <p:cNvCxnSpPr>
            <a:stCxn id="9" idx="3"/>
            <a:endCxn id="6" idx="0"/>
          </p:cNvCxnSpPr>
          <p:nvPr/>
        </p:nvCxnSpPr>
        <p:spPr>
          <a:xfrm>
            <a:off x="4006748" y="3550898"/>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0BAEE52-6CF2-D047-6A41-383D9F6EE753}"/>
              </a:ext>
            </a:extLst>
          </p:cNvPr>
          <p:cNvSpPr/>
          <p:nvPr/>
        </p:nvSpPr>
        <p:spPr>
          <a:xfrm>
            <a:off x="2468606" y="1682045"/>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13" name="Straight Connector 12">
            <a:extLst>
              <a:ext uri="{FF2B5EF4-FFF2-40B4-BE49-F238E27FC236}">
                <a16:creationId xmlns:a16="http://schemas.microsoft.com/office/drawing/2014/main" id="{D92819AE-C24D-D80C-A855-A831F0DB4AB6}"/>
              </a:ext>
            </a:extLst>
          </p:cNvPr>
          <p:cNvCxnSpPr>
            <a:stCxn id="12" idx="2"/>
            <a:endCxn id="5" idx="0"/>
          </p:cNvCxnSpPr>
          <p:nvPr/>
        </p:nvCxnSpPr>
        <p:spPr>
          <a:xfrm>
            <a:off x="3131388" y="2113185"/>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9562843E-0D60-7705-10C7-ABE94DE970E6}"/>
              </a:ext>
            </a:extLst>
          </p:cNvPr>
          <p:cNvSpPr/>
          <p:nvPr/>
        </p:nvSpPr>
        <p:spPr>
          <a:xfrm>
            <a:off x="840369" y="4750950"/>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GPU DRAM</a:t>
            </a:r>
          </a:p>
        </p:txBody>
      </p:sp>
      <p:cxnSp>
        <p:nvCxnSpPr>
          <p:cNvPr id="15" name="Straight Connector 14">
            <a:extLst>
              <a:ext uri="{FF2B5EF4-FFF2-40B4-BE49-F238E27FC236}">
                <a16:creationId xmlns:a16="http://schemas.microsoft.com/office/drawing/2014/main" id="{0E898312-399C-C871-4F66-9BD726E78A95}"/>
              </a:ext>
            </a:extLst>
          </p:cNvPr>
          <p:cNvCxnSpPr>
            <a:stCxn id="7" idx="2"/>
            <a:endCxn id="14" idx="0"/>
          </p:cNvCxnSpPr>
          <p:nvPr/>
        </p:nvCxnSpPr>
        <p:spPr>
          <a:xfrm>
            <a:off x="1503151" y="4515362"/>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D518160C-A108-B3F4-E25C-9C13FA218279}"/>
              </a:ext>
            </a:extLst>
          </p:cNvPr>
          <p:cNvCxnSpPr>
            <a:cxnSpLocks/>
            <a:stCxn id="6" idx="3"/>
            <a:endCxn id="12" idx="3"/>
          </p:cNvCxnSpPr>
          <p:nvPr/>
        </p:nvCxnSpPr>
        <p:spPr>
          <a:xfrm flipH="1" flipV="1">
            <a:off x="3794169" y="1897615"/>
            <a:ext cx="1628895" cy="2404344"/>
          </a:xfrm>
          <a:prstGeom prst="bentConnector3">
            <a:avLst>
              <a:gd name="adj1" fmla="val -14034"/>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AE4F992-B061-33B7-E4C9-34AB496CD802}"/>
              </a:ext>
            </a:extLst>
          </p:cNvPr>
          <p:cNvCxnSpPr>
            <a:cxnSpLocks/>
          </p:cNvCxnSpPr>
          <p:nvPr/>
        </p:nvCxnSpPr>
        <p:spPr>
          <a:xfrm flipV="1">
            <a:off x="1967337" y="2871738"/>
            <a:ext cx="951476"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DCF0577-2875-256A-C325-A9F6F1020D46}"/>
              </a:ext>
            </a:extLst>
          </p:cNvPr>
          <p:cNvCxnSpPr>
            <a:cxnSpLocks/>
          </p:cNvCxnSpPr>
          <p:nvPr/>
        </p:nvCxnSpPr>
        <p:spPr>
          <a:xfrm>
            <a:off x="3343966" y="2871738"/>
            <a:ext cx="951475"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CB1C005-96B0-21DE-04C1-40D07D456CF3}"/>
              </a:ext>
            </a:extLst>
          </p:cNvPr>
          <p:cNvSpPr/>
          <p:nvPr/>
        </p:nvSpPr>
        <p:spPr>
          <a:xfrm>
            <a:off x="2202127" y="313292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21" name="Oval 20">
            <a:extLst>
              <a:ext uri="{FF2B5EF4-FFF2-40B4-BE49-F238E27FC236}">
                <a16:creationId xmlns:a16="http://schemas.microsoft.com/office/drawing/2014/main" id="{5DB84419-0C03-4ED5-712F-F25E08D2DF16}"/>
              </a:ext>
            </a:extLst>
          </p:cNvPr>
          <p:cNvSpPr/>
          <p:nvPr/>
        </p:nvSpPr>
        <p:spPr>
          <a:xfrm>
            <a:off x="3794169" y="3154489"/>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cxnSp>
        <p:nvCxnSpPr>
          <p:cNvPr id="22" name="Connector: Elbow 21">
            <a:extLst>
              <a:ext uri="{FF2B5EF4-FFF2-40B4-BE49-F238E27FC236}">
                <a16:creationId xmlns:a16="http://schemas.microsoft.com/office/drawing/2014/main" id="{7A8F504C-40FD-3A4D-EEDB-CA6BC75474D8}"/>
              </a:ext>
            </a:extLst>
          </p:cNvPr>
          <p:cNvCxnSpPr>
            <a:cxnSpLocks/>
            <a:stCxn id="12" idx="1"/>
            <a:endCxn id="14" idx="1"/>
          </p:cNvCxnSpPr>
          <p:nvPr/>
        </p:nvCxnSpPr>
        <p:spPr>
          <a:xfrm rot="10800000" flipV="1">
            <a:off x="840370" y="1897614"/>
            <a:ext cx="1628237" cy="3068905"/>
          </a:xfrm>
          <a:prstGeom prst="bentConnector3">
            <a:avLst>
              <a:gd name="adj1" fmla="val 125569"/>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1BBD36F-C833-5A63-D894-B697E181706B}"/>
              </a:ext>
            </a:extLst>
          </p:cNvPr>
          <p:cNvCxnSpPr>
            <a:cxnSpLocks/>
          </p:cNvCxnSpPr>
          <p:nvPr/>
        </p:nvCxnSpPr>
        <p:spPr>
          <a:xfrm flipH="1" flipV="1">
            <a:off x="3845450" y="2847142"/>
            <a:ext cx="877141" cy="1090526"/>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DB1C15DF-E50D-7E7E-F91F-C7D5B01760B9}"/>
              </a:ext>
            </a:extLst>
          </p:cNvPr>
          <p:cNvSpPr/>
          <p:nvPr/>
        </p:nvSpPr>
        <p:spPr>
          <a:xfrm>
            <a:off x="4599898" y="342133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cxnSp>
        <p:nvCxnSpPr>
          <p:cNvPr id="25" name="Straight Arrow Connector 24">
            <a:extLst>
              <a:ext uri="{FF2B5EF4-FFF2-40B4-BE49-F238E27FC236}">
                <a16:creationId xmlns:a16="http://schemas.microsoft.com/office/drawing/2014/main" id="{4C0B862F-A835-E724-1044-CC5266280448}"/>
              </a:ext>
            </a:extLst>
          </p:cNvPr>
          <p:cNvCxnSpPr>
            <a:cxnSpLocks/>
          </p:cNvCxnSpPr>
          <p:nvPr/>
        </p:nvCxnSpPr>
        <p:spPr>
          <a:xfrm flipH="1">
            <a:off x="1493187" y="2876929"/>
            <a:ext cx="841186" cy="1106438"/>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ECA2FD9C-3996-E5C5-890D-23D1529E9904}"/>
              </a:ext>
            </a:extLst>
          </p:cNvPr>
          <p:cNvSpPr/>
          <p:nvPr/>
        </p:nvSpPr>
        <p:spPr>
          <a:xfrm>
            <a:off x="1429682" y="3421337"/>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sp>
        <p:nvSpPr>
          <p:cNvPr id="52" name="Rectangle: Rounded Corners 51">
            <a:extLst>
              <a:ext uri="{FF2B5EF4-FFF2-40B4-BE49-F238E27FC236}">
                <a16:creationId xmlns:a16="http://schemas.microsoft.com/office/drawing/2014/main" id="{F28FEE6B-B22A-EE0C-DF80-8FE60818E7DE}"/>
              </a:ext>
            </a:extLst>
          </p:cNvPr>
          <p:cNvSpPr/>
          <p:nvPr/>
        </p:nvSpPr>
        <p:spPr>
          <a:xfrm>
            <a:off x="8595769" y="2370863"/>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53" name="Rectangle: Rounded Corners 52">
            <a:extLst>
              <a:ext uri="{FF2B5EF4-FFF2-40B4-BE49-F238E27FC236}">
                <a16:creationId xmlns:a16="http://schemas.microsoft.com/office/drawing/2014/main" id="{052206ED-9591-23B8-E2A4-924826AD09ED}"/>
              </a:ext>
            </a:extLst>
          </p:cNvPr>
          <p:cNvSpPr/>
          <p:nvPr/>
        </p:nvSpPr>
        <p:spPr>
          <a:xfrm>
            <a:off x="10224663" y="4088555"/>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54" name="Rectangle: Rounded Corners 53">
            <a:extLst>
              <a:ext uri="{FF2B5EF4-FFF2-40B4-BE49-F238E27FC236}">
                <a16:creationId xmlns:a16="http://schemas.microsoft.com/office/drawing/2014/main" id="{B7543925-47B9-E3F0-73C5-11885AADF12E}"/>
              </a:ext>
            </a:extLst>
          </p:cNvPr>
          <p:cNvSpPr/>
          <p:nvPr/>
        </p:nvSpPr>
        <p:spPr>
          <a:xfrm>
            <a:off x="6967531" y="4084221"/>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GPU</a:t>
            </a:r>
          </a:p>
        </p:txBody>
      </p:sp>
      <p:cxnSp>
        <p:nvCxnSpPr>
          <p:cNvPr id="55" name="Straight Arrow Connector 54">
            <a:extLst>
              <a:ext uri="{FF2B5EF4-FFF2-40B4-BE49-F238E27FC236}">
                <a16:creationId xmlns:a16="http://schemas.microsoft.com/office/drawing/2014/main" id="{6446BAB8-5796-8767-31E8-7A125CE2994A}"/>
              </a:ext>
            </a:extLst>
          </p:cNvPr>
          <p:cNvCxnSpPr>
            <a:cxnSpLocks/>
            <a:stCxn id="52" idx="2"/>
            <a:endCxn id="56" idx="0"/>
          </p:cNvCxnSpPr>
          <p:nvPr/>
        </p:nvCxnSpPr>
        <p:spPr>
          <a:xfrm>
            <a:off x="9258551" y="2802003"/>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Diamond 55">
            <a:extLst>
              <a:ext uri="{FF2B5EF4-FFF2-40B4-BE49-F238E27FC236}">
                <a16:creationId xmlns:a16="http://schemas.microsoft.com/office/drawing/2014/main" id="{3A190430-A8F9-FDB9-3753-40296BEC3B04}"/>
              </a:ext>
            </a:extLst>
          </p:cNvPr>
          <p:cNvSpPr/>
          <p:nvPr/>
        </p:nvSpPr>
        <p:spPr>
          <a:xfrm>
            <a:off x="8383192" y="3154489"/>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57" name="Connector: Elbow 56">
            <a:extLst>
              <a:ext uri="{FF2B5EF4-FFF2-40B4-BE49-F238E27FC236}">
                <a16:creationId xmlns:a16="http://schemas.microsoft.com/office/drawing/2014/main" id="{E0380A23-81E6-5F74-9C7B-DF44931D7E52}"/>
              </a:ext>
            </a:extLst>
          </p:cNvPr>
          <p:cNvCxnSpPr>
            <a:stCxn id="54" idx="0"/>
            <a:endCxn id="56" idx="1"/>
          </p:cNvCxnSpPr>
          <p:nvPr/>
        </p:nvCxnSpPr>
        <p:spPr>
          <a:xfrm rot="5400000" flipH="1" flipV="1">
            <a:off x="7740091" y="3441121"/>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94E6A816-3269-A83C-34B9-A1F00B47344F}"/>
              </a:ext>
            </a:extLst>
          </p:cNvPr>
          <p:cNvCxnSpPr>
            <a:stCxn id="56" idx="3"/>
            <a:endCxn id="53" idx="0"/>
          </p:cNvCxnSpPr>
          <p:nvPr/>
        </p:nvCxnSpPr>
        <p:spPr>
          <a:xfrm>
            <a:off x="10133910" y="3550898"/>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Rectangle: Rounded Corners 58">
            <a:extLst>
              <a:ext uri="{FF2B5EF4-FFF2-40B4-BE49-F238E27FC236}">
                <a16:creationId xmlns:a16="http://schemas.microsoft.com/office/drawing/2014/main" id="{C6B3A79E-8B2E-1370-7153-689E3F182310}"/>
              </a:ext>
            </a:extLst>
          </p:cNvPr>
          <p:cNvSpPr/>
          <p:nvPr/>
        </p:nvSpPr>
        <p:spPr>
          <a:xfrm>
            <a:off x="8595768" y="1682045"/>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60" name="Straight Connector 59">
            <a:extLst>
              <a:ext uri="{FF2B5EF4-FFF2-40B4-BE49-F238E27FC236}">
                <a16:creationId xmlns:a16="http://schemas.microsoft.com/office/drawing/2014/main" id="{5616AA9D-1D35-70D6-883C-4173421497D6}"/>
              </a:ext>
            </a:extLst>
          </p:cNvPr>
          <p:cNvCxnSpPr>
            <a:stCxn id="59" idx="2"/>
            <a:endCxn id="52" idx="0"/>
          </p:cNvCxnSpPr>
          <p:nvPr/>
        </p:nvCxnSpPr>
        <p:spPr>
          <a:xfrm>
            <a:off x="9258550" y="2113185"/>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Rectangle: Rounded Corners 60">
            <a:extLst>
              <a:ext uri="{FF2B5EF4-FFF2-40B4-BE49-F238E27FC236}">
                <a16:creationId xmlns:a16="http://schemas.microsoft.com/office/drawing/2014/main" id="{C5A2E844-FE3F-0D91-2710-6411000BFD34}"/>
              </a:ext>
            </a:extLst>
          </p:cNvPr>
          <p:cNvSpPr/>
          <p:nvPr/>
        </p:nvSpPr>
        <p:spPr>
          <a:xfrm>
            <a:off x="6967531" y="4750950"/>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GPU DRAM</a:t>
            </a:r>
          </a:p>
        </p:txBody>
      </p:sp>
      <p:cxnSp>
        <p:nvCxnSpPr>
          <p:cNvPr id="62" name="Straight Connector 61">
            <a:extLst>
              <a:ext uri="{FF2B5EF4-FFF2-40B4-BE49-F238E27FC236}">
                <a16:creationId xmlns:a16="http://schemas.microsoft.com/office/drawing/2014/main" id="{579CE5BE-7EE1-601C-3D85-01B316766668}"/>
              </a:ext>
            </a:extLst>
          </p:cNvPr>
          <p:cNvCxnSpPr>
            <a:stCxn id="54" idx="2"/>
            <a:endCxn id="61" idx="0"/>
          </p:cNvCxnSpPr>
          <p:nvPr/>
        </p:nvCxnSpPr>
        <p:spPr>
          <a:xfrm>
            <a:off x="7630313" y="4515362"/>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Connector: Elbow 62">
            <a:extLst>
              <a:ext uri="{FF2B5EF4-FFF2-40B4-BE49-F238E27FC236}">
                <a16:creationId xmlns:a16="http://schemas.microsoft.com/office/drawing/2014/main" id="{6BA17E10-A5DE-82C7-BE39-36AD8F4F3AA3}"/>
              </a:ext>
            </a:extLst>
          </p:cNvPr>
          <p:cNvCxnSpPr>
            <a:cxnSpLocks/>
            <a:stCxn id="53" idx="2"/>
            <a:endCxn id="61" idx="3"/>
          </p:cNvCxnSpPr>
          <p:nvPr/>
        </p:nvCxnSpPr>
        <p:spPr>
          <a:xfrm rot="5400000">
            <a:off x="9364691" y="3443766"/>
            <a:ext cx="451158" cy="2594351"/>
          </a:xfrm>
          <a:prstGeom prst="bentConnector2">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DADD49B0-4E41-6970-0BA6-9441AD545672}"/>
              </a:ext>
            </a:extLst>
          </p:cNvPr>
          <p:cNvCxnSpPr>
            <a:cxnSpLocks/>
          </p:cNvCxnSpPr>
          <p:nvPr/>
        </p:nvCxnSpPr>
        <p:spPr>
          <a:xfrm flipV="1">
            <a:off x="8094499" y="2871738"/>
            <a:ext cx="951476"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9FACF968-8BD3-DF4A-DD74-EDE7E94635F0}"/>
              </a:ext>
            </a:extLst>
          </p:cNvPr>
          <p:cNvCxnSpPr>
            <a:cxnSpLocks/>
          </p:cNvCxnSpPr>
          <p:nvPr/>
        </p:nvCxnSpPr>
        <p:spPr>
          <a:xfrm>
            <a:off x="9471128" y="2871738"/>
            <a:ext cx="951475"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6" name="Oval 65">
            <a:extLst>
              <a:ext uri="{FF2B5EF4-FFF2-40B4-BE49-F238E27FC236}">
                <a16:creationId xmlns:a16="http://schemas.microsoft.com/office/drawing/2014/main" id="{E8284570-C3DC-AC1D-5B28-4AF1E8D55A79}"/>
              </a:ext>
            </a:extLst>
          </p:cNvPr>
          <p:cNvSpPr/>
          <p:nvPr/>
        </p:nvSpPr>
        <p:spPr>
          <a:xfrm>
            <a:off x="8329289" y="313292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67" name="Oval 66">
            <a:extLst>
              <a:ext uri="{FF2B5EF4-FFF2-40B4-BE49-F238E27FC236}">
                <a16:creationId xmlns:a16="http://schemas.microsoft.com/office/drawing/2014/main" id="{04CDB762-69B7-C3A3-363C-8D4D80741A01}"/>
              </a:ext>
            </a:extLst>
          </p:cNvPr>
          <p:cNvSpPr/>
          <p:nvPr/>
        </p:nvSpPr>
        <p:spPr>
          <a:xfrm>
            <a:off x="9921331" y="3154489"/>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cxnSp>
        <p:nvCxnSpPr>
          <p:cNvPr id="69" name="Straight Arrow Connector 68">
            <a:extLst>
              <a:ext uri="{FF2B5EF4-FFF2-40B4-BE49-F238E27FC236}">
                <a16:creationId xmlns:a16="http://schemas.microsoft.com/office/drawing/2014/main" id="{1345A6C9-5AFF-2176-1890-13BB22DB8ADA}"/>
              </a:ext>
            </a:extLst>
          </p:cNvPr>
          <p:cNvCxnSpPr>
            <a:cxnSpLocks/>
          </p:cNvCxnSpPr>
          <p:nvPr/>
        </p:nvCxnSpPr>
        <p:spPr>
          <a:xfrm flipH="1" flipV="1">
            <a:off x="9972612" y="2847142"/>
            <a:ext cx="877141" cy="1090526"/>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0" name="Oval 69">
            <a:extLst>
              <a:ext uri="{FF2B5EF4-FFF2-40B4-BE49-F238E27FC236}">
                <a16:creationId xmlns:a16="http://schemas.microsoft.com/office/drawing/2014/main" id="{45E542E5-2E47-3FB9-CF6A-E6AAF53D3539}"/>
              </a:ext>
            </a:extLst>
          </p:cNvPr>
          <p:cNvSpPr/>
          <p:nvPr/>
        </p:nvSpPr>
        <p:spPr>
          <a:xfrm>
            <a:off x="10727060" y="342133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cxnSp>
        <p:nvCxnSpPr>
          <p:cNvPr id="71" name="Straight Arrow Connector 70">
            <a:extLst>
              <a:ext uri="{FF2B5EF4-FFF2-40B4-BE49-F238E27FC236}">
                <a16:creationId xmlns:a16="http://schemas.microsoft.com/office/drawing/2014/main" id="{51190AD3-D2D3-00ED-3C1E-19754424A6E7}"/>
              </a:ext>
            </a:extLst>
          </p:cNvPr>
          <p:cNvCxnSpPr>
            <a:cxnSpLocks/>
          </p:cNvCxnSpPr>
          <p:nvPr/>
        </p:nvCxnSpPr>
        <p:spPr>
          <a:xfrm flipH="1">
            <a:off x="7620349" y="2876929"/>
            <a:ext cx="841186" cy="1106438"/>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75C034DE-AA0D-B6A4-3CE9-C88B50DDC2FF}"/>
              </a:ext>
            </a:extLst>
          </p:cNvPr>
          <p:cNvSpPr/>
          <p:nvPr/>
        </p:nvSpPr>
        <p:spPr>
          <a:xfrm>
            <a:off x="7556844" y="3421337"/>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sp>
        <p:nvSpPr>
          <p:cNvPr id="30" name="Star: 10 Points 29">
            <a:extLst>
              <a:ext uri="{FF2B5EF4-FFF2-40B4-BE49-F238E27FC236}">
                <a16:creationId xmlns:a16="http://schemas.microsoft.com/office/drawing/2014/main" id="{D6AA9320-D0C8-FE02-784A-803E80A92362}"/>
              </a:ext>
            </a:extLst>
          </p:cNvPr>
          <p:cNvSpPr/>
          <p:nvPr/>
        </p:nvSpPr>
        <p:spPr>
          <a:xfrm>
            <a:off x="10186751" y="4760657"/>
            <a:ext cx="932269" cy="426807"/>
          </a:xfrm>
          <a:prstGeom prst="star10">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en-US"/>
              <a:t>GDS</a:t>
            </a:r>
          </a:p>
        </p:txBody>
      </p:sp>
      <p:sp>
        <p:nvSpPr>
          <p:cNvPr id="75" name="Arrow: Right 74">
            <a:extLst>
              <a:ext uri="{FF2B5EF4-FFF2-40B4-BE49-F238E27FC236}">
                <a16:creationId xmlns:a16="http://schemas.microsoft.com/office/drawing/2014/main" id="{CDA35234-A2EE-5ADE-C303-5521878879B1}"/>
              </a:ext>
            </a:extLst>
          </p:cNvPr>
          <p:cNvSpPr/>
          <p:nvPr/>
        </p:nvSpPr>
        <p:spPr>
          <a:xfrm>
            <a:off x="6002249" y="3158105"/>
            <a:ext cx="757184" cy="285784"/>
          </a:xfrm>
          <a:prstGeom prst="rightArrow">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6" name="Rectangle 75">
            <a:extLst>
              <a:ext uri="{FF2B5EF4-FFF2-40B4-BE49-F238E27FC236}">
                <a16:creationId xmlns:a16="http://schemas.microsoft.com/office/drawing/2014/main" id="{80C393F3-CEF9-ADBD-A5F7-3FD52CC474D4}"/>
              </a:ext>
            </a:extLst>
          </p:cNvPr>
          <p:cNvSpPr/>
          <p:nvPr/>
        </p:nvSpPr>
        <p:spPr>
          <a:xfrm>
            <a:off x="3731249" y="5680326"/>
            <a:ext cx="4729502" cy="812549"/>
          </a:xfrm>
          <a:prstGeom prst="rect">
            <a:avLst/>
          </a:prstGeom>
          <a:solidFill>
            <a:schemeClr val="accent4">
              <a:lumMod val="20000"/>
              <a:lumOff val="80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70C0"/>
                </a:solidFill>
              </a:rPr>
              <a:t>Increased performance with direct data path</a:t>
            </a:r>
          </a:p>
        </p:txBody>
      </p:sp>
      <p:grpSp>
        <p:nvGrpSpPr>
          <p:cNvPr id="77" name="Group 76">
            <a:extLst>
              <a:ext uri="{FF2B5EF4-FFF2-40B4-BE49-F238E27FC236}">
                <a16:creationId xmlns:a16="http://schemas.microsoft.com/office/drawing/2014/main" id="{93495EB8-2081-8F87-F429-8B55A9A2DBC7}"/>
              </a:ext>
            </a:extLst>
          </p:cNvPr>
          <p:cNvGrpSpPr/>
          <p:nvPr/>
        </p:nvGrpSpPr>
        <p:grpSpPr>
          <a:xfrm>
            <a:off x="449606" y="1049399"/>
            <a:ext cx="1806424" cy="595454"/>
            <a:chOff x="9331587" y="5162987"/>
            <a:chExt cx="1806424" cy="595454"/>
          </a:xfrm>
        </p:grpSpPr>
        <p:sp>
          <p:nvSpPr>
            <p:cNvPr id="78" name="Arrow: Up 77">
              <a:extLst>
                <a:ext uri="{FF2B5EF4-FFF2-40B4-BE49-F238E27FC236}">
                  <a16:creationId xmlns:a16="http://schemas.microsoft.com/office/drawing/2014/main" id="{1A237639-E0D0-AF64-5C98-FB97B4DAEE35}"/>
                </a:ext>
              </a:extLst>
            </p:cNvPr>
            <p:cNvSpPr/>
            <p:nvPr/>
          </p:nvSpPr>
          <p:spPr>
            <a:xfrm rot="5400000">
              <a:off x="9588453" y="5280917"/>
              <a:ext cx="133540" cy="647272"/>
            </a:xfrm>
            <a:prstGeom prst="up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9" name="Straight Arrow Connector 78">
              <a:extLst>
                <a:ext uri="{FF2B5EF4-FFF2-40B4-BE49-F238E27FC236}">
                  <a16:creationId xmlns:a16="http://schemas.microsoft.com/office/drawing/2014/main" id="{3FED95CE-4F6A-8BD7-1A1E-BF1809C2ADC9}"/>
                </a:ext>
              </a:extLst>
            </p:cNvPr>
            <p:cNvCxnSpPr>
              <a:cxnSpLocks/>
            </p:cNvCxnSpPr>
            <p:nvPr/>
          </p:nvCxnSpPr>
          <p:spPr bwMode="auto">
            <a:xfrm>
              <a:off x="9331587" y="5316876"/>
              <a:ext cx="647272" cy="0"/>
            </a:xfrm>
            <a:prstGeom prst="straightConnector1">
              <a:avLst/>
            </a:prstGeom>
            <a:noFill/>
            <a:ln w="38100">
              <a:solidFill>
                <a:srgbClr val="FF0000"/>
              </a:solidFill>
              <a:prstDash val="sysDash"/>
              <a:round/>
              <a:headEnd/>
              <a:tailEnd type="triangle"/>
            </a:ln>
            <a:extLst>
              <a:ext uri="{909E8E84-426E-40DD-AFC4-6F175D3DCCD1}">
                <a14:hiddenFill xmlns:a14="http://schemas.microsoft.com/office/drawing/2010/main">
                  <a:noFill/>
                </a14:hiddenFill>
              </a:ext>
            </a:extLst>
          </p:spPr>
        </p:cxnSp>
        <p:sp>
          <p:nvSpPr>
            <p:cNvPr id="80" name="TextBox 79">
              <a:extLst>
                <a:ext uri="{FF2B5EF4-FFF2-40B4-BE49-F238E27FC236}">
                  <a16:creationId xmlns:a16="http://schemas.microsoft.com/office/drawing/2014/main" id="{0AC31ABF-7A85-08C7-2359-A25556DA7FB7}"/>
                </a:ext>
              </a:extLst>
            </p:cNvPr>
            <p:cNvSpPr txBox="1"/>
            <p:nvPr/>
          </p:nvSpPr>
          <p:spPr>
            <a:xfrm>
              <a:off x="9982374" y="5162987"/>
              <a:ext cx="1155637" cy="307777"/>
            </a:xfrm>
            <a:prstGeom prst="rect">
              <a:avLst/>
            </a:prstGeom>
            <a:noFill/>
          </p:spPr>
          <p:txBody>
            <a:bodyPr wrap="none" rtlCol="0">
              <a:spAutoFit/>
            </a:bodyPr>
            <a:lstStyle/>
            <a:p>
              <a:r>
                <a:rPr lang="en-US" sz="1400"/>
                <a:t>Control Path</a:t>
              </a:r>
            </a:p>
          </p:txBody>
        </p:sp>
        <p:sp>
          <p:nvSpPr>
            <p:cNvPr id="81" name="TextBox 80">
              <a:extLst>
                <a:ext uri="{FF2B5EF4-FFF2-40B4-BE49-F238E27FC236}">
                  <a16:creationId xmlns:a16="http://schemas.microsoft.com/office/drawing/2014/main" id="{8E9B5846-35B5-0F3B-7822-9A53856FDD76}"/>
                </a:ext>
              </a:extLst>
            </p:cNvPr>
            <p:cNvSpPr txBox="1"/>
            <p:nvPr/>
          </p:nvSpPr>
          <p:spPr>
            <a:xfrm>
              <a:off x="9978859" y="5450664"/>
              <a:ext cx="942374" cy="307777"/>
            </a:xfrm>
            <a:prstGeom prst="rect">
              <a:avLst/>
            </a:prstGeom>
            <a:noFill/>
          </p:spPr>
          <p:txBody>
            <a:bodyPr wrap="none" rtlCol="0">
              <a:spAutoFit/>
            </a:bodyPr>
            <a:lstStyle/>
            <a:p>
              <a:r>
                <a:rPr lang="en-US" sz="1400"/>
                <a:t>Data Path</a:t>
              </a:r>
            </a:p>
          </p:txBody>
        </p:sp>
      </p:grpSp>
    </p:spTree>
    <p:extLst>
      <p:ext uri="{BB962C8B-B14F-4D97-AF65-F5344CB8AC3E}">
        <p14:creationId xmlns:p14="http://schemas.microsoft.com/office/powerpoint/2010/main" val="1390371140"/>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par>
                                <p:cTn id="15" presetID="10"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0"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fade">
                                      <p:cBhvr>
                                        <p:cTn id="42" dur="500"/>
                                        <p:tgtEl>
                                          <p:spTgt spid="75"/>
                                        </p:tgtEl>
                                      </p:cBhvr>
                                    </p:animEffect>
                                  </p:childTnLst>
                                </p:cTn>
                              </p:par>
                            </p:childTnLst>
                          </p:cTn>
                        </p:par>
                        <p:par>
                          <p:cTn id="43" fill="hold">
                            <p:stCondLst>
                              <p:cond delay="500"/>
                            </p:stCondLst>
                            <p:childTnLst>
                              <p:par>
                                <p:cTn id="44" presetID="10" presetClass="entr" presetSubtype="0" fill="hold" nodeType="after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fade">
                                      <p:cBhvr>
                                        <p:cTn id="46" dur="500"/>
                                        <p:tgtEl>
                                          <p:spTgt spid="5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4"/>
                                        </p:tgtEl>
                                        <p:attrNameLst>
                                          <p:attrName>style.visibility</p:attrName>
                                        </p:attrNameLst>
                                      </p:cBhvr>
                                      <p:to>
                                        <p:strVal val="visible"/>
                                      </p:to>
                                    </p:set>
                                    <p:animEffect transition="in" filter="fade">
                                      <p:cBhvr>
                                        <p:cTn id="49" dur="500"/>
                                        <p:tgtEl>
                                          <p:spTgt spid="54"/>
                                        </p:tgtEl>
                                      </p:cBhvr>
                                    </p:animEffect>
                                  </p:childTnLst>
                                </p:cTn>
                              </p:par>
                              <p:par>
                                <p:cTn id="50" presetID="10" presetClass="entr" presetSubtype="0" fill="hold" nodeType="with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fade">
                                      <p:cBhvr>
                                        <p:cTn id="52" dur="500"/>
                                        <p:tgtEl>
                                          <p:spTgt spid="6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1"/>
                                        </p:tgtEl>
                                        <p:attrNameLst>
                                          <p:attrName>style.visibility</p:attrName>
                                        </p:attrNameLst>
                                      </p:cBhvr>
                                      <p:to>
                                        <p:strVal val="visible"/>
                                      </p:to>
                                    </p:set>
                                    <p:animEffect transition="in" filter="fade">
                                      <p:cBhvr>
                                        <p:cTn id="55" dur="500"/>
                                        <p:tgtEl>
                                          <p:spTgt spid="6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6"/>
                                        </p:tgtEl>
                                        <p:attrNameLst>
                                          <p:attrName>style.visibility</p:attrName>
                                        </p:attrNameLst>
                                      </p:cBhvr>
                                      <p:to>
                                        <p:strVal val="visible"/>
                                      </p:to>
                                    </p:set>
                                    <p:animEffect transition="in" filter="fade">
                                      <p:cBhvr>
                                        <p:cTn id="58" dur="500"/>
                                        <p:tgtEl>
                                          <p:spTgt spid="56"/>
                                        </p:tgtEl>
                                      </p:cBhvr>
                                    </p:animEffect>
                                  </p:childTnLst>
                                </p:cTn>
                              </p:par>
                              <p:par>
                                <p:cTn id="59" presetID="10" presetClass="entr" presetSubtype="0" fill="hold" nodeType="with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fade">
                                      <p:cBhvr>
                                        <p:cTn id="61" dur="500"/>
                                        <p:tgtEl>
                                          <p:spTgt spid="55"/>
                                        </p:tgtEl>
                                      </p:cBhvr>
                                    </p:animEffect>
                                  </p:childTnLst>
                                </p:cTn>
                              </p:par>
                              <p:par>
                                <p:cTn id="62" presetID="10" presetClass="entr" presetSubtype="0" fill="hold" nodeType="with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fade">
                                      <p:cBhvr>
                                        <p:cTn id="64" dur="500"/>
                                        <p:tgtEl>
                                          <p:spTgt spid="6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59"/>
                                        </p:tgtEl>
                                        <p:attrNameLst>
                                          <p:attrName>style.visibility</p:attrName>
                                        </p:attrNameLst>
                                      </p:cBhvr>
                                      <p:to>
                                        <p:strVal val="visible"/>
                                      </p:to>
                                    </p:set>
                                    <p:animEffect transition="in" filter="fade">
                                      <p:cBhvr>
                                        <p:cTn id="67" dur="500"/>
                                        <p:tgtEl>
                                          <p:spTgt spid="5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52"/>
                                        </p:tgtEl>
                                        <p:attrNameLst>
                                          <p:attrName>style.visibility</p:attrName>
                                        </p:attrNameLst>
                                      </p:cBhvr>
                                      <p:to>
                                        <p:strVal val="visible"/>
                                      </p:to>
                                    </p:set>
                                    <p:animEffect transition="in" filter="fade">
                                      <p:cBhvr>
                                        <p:cTn id="70" dur="500"/>
                                        <p:tgtEl>
                                          <p:spTgt spid="52"/>
                                        </p:tgtEl>
                                      </p:cBhvr>
                                    </p:animEffect>
                                  </p:childTnLst>
                                </p:cTn>
                              </p:par>
                              <p:par>
                                <p:cTn id="71" presetID="10" presetClass="entr" presetSubtype="0" fill="hold"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500"/>
                                        <p:tgtEl>
                                          <p:spTgt spid="5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fade">
                                      <p:cBhvr>
                                        <p:cTn id="76" dur="500"/>
                                        <p:tgtEl>
                                          <p:spTgt spid="53"/>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fade">
                                      <p:cBhvr>
                                        <p:cTn id="79" dur="500"/>
                                        <p:tgtEl>
                                          <p:spTgt spid="66"/>
                                        </p:tgtEl>
                                      </p:cBhvr>
                                    </p:animEffect>
                                  </p:childTnLst>
                                </p:cTn>
                              </p:par>
                              <p:par>
                                <p:cTn id="80" presetID="10" presetClass="entr" presetSubtype="0" fill="hold" nodeType="withEffect">
                                  <p:stCondLst>
                                    <p:cond delay="0"/>
                                  </p:stCondLst>
                                  <p:childTnLst>
                                    <p:set>
                                      <p:cBhvr>
                                        <p:cTn id="81" dur="1" fill="hold">
                                          <p:stCondLst>
                                            <p:cond delay="0"/>
                                          </p:stCondLst>
                                        </p:cTn>
                                        <p:tgtEl>
                                          <p:spTgt spid="64"/>
                                        </p:tgtEl>
                                        <p:attrNameLst>
                                          <p:attrName>style.visibility</p:attrName>
                                        </p:attrNameLst>
                                      </p:cBhvr>
                                      <p:to>
                                        <p:strVal val="visible"/>
                                      </p:to>
                                    </p:set>
                                    <p:animEffect transition="in" filter="fade">
                                      <p:cBhvr>
                                        <p:cTn id="82" dur="500"/>
                                        <p:tgtEl>
                                          <p:spTgt spid="64"/>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67"/>
                                        </p:tgtEl>
                                        <p:attrNameLst>
                                          <p:attrName>style.visibility</p:attrName>
                                        </p:attrNameLst>
                                      </p:cBhvr>
                                      <p:to>
                                        <p:strVal val="visible"/>
                                      </p:to>
                                    </p:set>
                                    <p:animEffect transition="in" filter="fade">
                                      <p:cBhvr>
                                        <p:cTn id="85" dur="500"/>
                                        <p:tgtEl>
                                          <p:spTgt spid="67"/>
                                        </p:tgtEl>
                                      </p:cBhvr>
                                    </p:animEffect>
                                  </p:childTnLst>
                                </p:cTn>
                              </p:par>
                              <p:par>
                                <p:cTn id="86" presetID="10" presetClass="entr" presetSubtype="0" fill="hold" nodeType="withEffect">
                                  <p:stCondLst>
                                    <p:cond delay="0"/>
                                  </p:stCondLst>
                                  <p:childTnLst>
                                    <p:set>
                                      <p:cBhvr>
                                        <p:cTn id="87" dur="1" fill="hold">
                                          <p:stCondLst>
                                            <p:cond delay="0"/>
                                          </p:stCondLst>
                                        </p:cTn>
                                        <p:tgtEl>
                                          <p:spTgt spid="65"/>
                                        </p:tgtEl>
                                        <p:attrNameLst>
                                          <p:attrName>style.visibility</p:attrName>
                                        </p:attrNameLst>
                                      </p:cBhvr>
                                      <p:to>
                                        <p:strVal val="visible"/>
                                      </p:to>
                                    </p:set>
                                    <p:animEffect transition="in" filter="fade">
                                      <p:cBhvr>
                                        <p:cTn id="88" dur="500"/>
                                        <p:tgtEl>
                                          <p:spTgt spid="65"/>
                                        </p:tgtEl>
                                      </p:cBhvr>
                                    </p:animEffect>
                                  </p:childTnLst>
                                </p:cTn>
                              </p:par>
                              <p:par>
                                <p:cTn id="89" presetID="10" presetClass="entr" presetSubtype="0" fill="hold" nodeType="withEffect">
                                  <p:stCondLst>
                                    <p:cond delay="0"/>
                                  </p:stCondLst>
                                  <p:childTnLst>
                                    <p:set>
                                      <p:cBhvr>
                                        <p:cTn id="90" dur="1" fill="hold">
                                          <p:stCondLst>
                                            <p:cond delay="0"/>
                                          </p:stCondLst>
                                        </p:cTn>
                                        <p:tgtEl>
                                          <p:spTgt spid="69"/>
                                        </p:tgtEl>
                                        <p:attrNameLst>
                                          <p:attrName>style.visibility</p:attrName>
                                        </p:attrNameLst>
                                      </p:cBhvr>
                                      <p:to>
                                        <p:strVal val="visible"/>
                                      </p:to>
                                    </p:set>
                                    <p:animEffect transition="in" filter="fade">
                                      <p:cBhvr>
                                        <p:cTn id="91" dur="500"/>
                                        <p:tgtEl>
                                          <p:spTgt spid="6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70"/>
                                        </p:tgtEl>
                                        <p:attrNameLst>
                                          <p:attrName>style.visibility</p:attrName>
                                        </p:attrNameLst>
                                      </p:cBhvr>
                                      <p:to>
                                        <p:strVal val="visible"/>
                                      </p:to>
                                    </p:set>
                                    <p:animEffect transition="in" filter="fade">
                                      <p:cBhvr>
                                        <p:cTn id="94" dur="500"/>
                                        <p:tgtEl>
                                          <p:spTgt spid="7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fade">
                                      <p:cBhvr>
                                        <p:cTn id="97" dur="500"/>
                                        <p:tgtEl>
                                          <p:spTgt spid="72"/>
                                        </p:tgtEl>
                                      </p:cBhvr>
                                    </p:animEffect>
                                  </p:childTnLst>
                                </p:cTn>
                              </p:par>
                              <p:par>
                                <p:cTn id="98" presetID="10" presetClass="entr" presetSubtype="0" fill="hold" nodeType="withEffect">
                                  <p:stCondLst>
                                    <p:cond delay="0"/>
                                  </p:stCondLst>
                                  <p:childTnLst>
                                    <p:set>
                                      <p:cBhvr>
                                        <p:cTn id="99" dur="1" fill="hold">
                                          <p:stCondLst>
                                            <p:cond delay="0"/>
                                          </p:stCondLst>
                                        </p:cTn>
                                        <p:tgtEl>
                                          <p:spTgt spid="71"/>
                                        </p:tgtEl>
                                        <p:attrNameLst>
                                          <p:attrName>style.visibility</p:attrName>
                                        </p:attrNameLst>
                                      </p:cBhvr>
                                      <p:to>
                                        <p:strVal val="visible"/>
                                      </p:to>
                                    </p:set>
                                    <p:animEffect transition="in" filter="fade">
                                      <p:cBhvr>
                                        <p:cTn id="100" dur="500"/>
                                        <p:tgtEl>
                                          <p:spTgt spid="71"/>
                                        </p:tgtEl>
                                      </p:cBhvr>
                                    </p:animEffect>
                                  </p:childTnLst>
                                </p:cTn>
                              </p:par>
                            </p:childTnLst>
                          </p:cTn>
                        </p:par>
                        <p:par>
                          <p:cTn id="101" fill="hold">
                            <p:stCondLst>
                              <p:cond delay="1000"/>
                            </p:stCondLst>
                            <p:childTnLst>
                              <p:par>
                                <p:cTn id="102" presetID="10" presetClass="entr" presetSubtype="0" fill="hold" nodeType="afterEffect">
                                  <p:stCondLst>
                                    <p:cond delay="0"/>
                                  </p:stCondLst>
                                  <p:childTnLst>
                                    <p:set>
                                      <p:cBhvr>
                                        <p:cTn id="103" dur="1" fill="hold">
                                          <p:stCondLst>
                                            <p:cond delay="0"/>
                                          </p:stCondLst>
                                        </p:cTn>
                                        <p:tgtEl>
                                          <p:spTgt spid="63"/>
                                        </p:tgtEl>
                                        <p:attrNameLst>
                                          <p:attrName>style.visibility</p:attrName>
                                        </p:attrNameLst>
                                      </p:cBhvr>
                                      <p:to>
                                        <p:strVal val="visible"/>
                                      </p:to>
                                    </p:set>
                                    <p:animEffect transition="in" filter="fade">
                                      <p:cBhvr>
                                        <p:cTn id="104" dur="500"/>
                                        <p:tgtEl>
                                          <p:spTgt spid="63"/>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fade">
                                      <p:cBhvr>
                                        <p:cTn id="107" dur="500"/>
                                        <p:tgtEl>
                                          <p:spTgt spid="30"/>
                                        </p:tgtEl>
                                      </p:cBhvr>
                                    </p:animEffect>
                                  </p:childTnLst>
                                </p:cTn>
                              </p:par>
                            </p:childTnLst>
                          </p:cTn>
                        </p:par>
                        <p:par>
                          <p:cTn id="108" fill="hold">
                            <p:stCondLst>
                              <p:cond delay="1500"/>
                            </p:stCondLst>
                            <p:childTnLst>
                              <p:par>
                                <p:cTn id="109" presetID="10" presetClass="entr" presetSubtype="0" fill="hold" grpId="0" nodeType="afterEffect">
                                  <p:stCondLst>
                                    <p:cond delay="0"/>
                                  </p:stCondLst>
                                  <p:childTnLst>
                                    <p:set>
                                      <p:cBhvr>
                                        <p:cTn id="110" dur="1" fill="hold">
                                          <p:stCondLst>
                                            <p:cond delay="0"/>
                                          </p:stCondLst>
                                        </p:cTn>
                                        <p:tgtEl>
                                          <p:spTgt spid="76"/>
                                        </p:tgtEl>
                                        <p:attrNameLst>
                                          <p:attrName>style.visibility</p:attrName>
                                        </p:attrNameLst>
                                      </p:cBhvr>
                                      <p:to>
                                        <p:strVal val="visible"/>
                                      </p:to>
                                    </p:set>
                                    <p:animEffect transition="in" filter="fade">
                                      <p:cBhvr>
                                        <p:cTn id="111"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4" grpId="0" animBg="1"/>
      <p:bldP spid="26" grpId="0" animBg="1"/>
      <p:bldP spid="52" grpId="0" animBg="1"/>
      <p:bldP spid="53" grpId="0" animBg="1"/>
      <p:bldP spid="54" grpId="0" animBg="1"/>
      <p:bldP spid="56" grpId="0" animBg="1"/>
      <p:bldP spid="59" grpId="0" animBg="1"/>
      <p:bldP spid="61" grpId="0" animBg="1"/>
      <p:bldP spid="66" grpId="0" animBg="1"/>
      <p:bldP spid="67" grpId="0" animBg="1"/>
      <p:bldP spid="70" grpId="0" animBg="1"/>
      <p:bldP spid="72" grpId="0" animBg="1"/>
      <p:bldP spid="30" grpId="0" animBg="1"/>
      <p:bldP spid="75" grpId="0" animBg="1"/>
      <p:bldP spid="7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A6183-91C7-AE53-D6A8-1E50E5A6AF6E}"/>
              </a:ext>
            </a:extLst>
          </p:cNvPr>
          <p:cNvSpPr>
            <a:spLocks noGrp="1"/>
          </p:cNvSpPr>
          <p:nvPr>
            <p:ph type="title"/>
          </p:nvPr>
        </p:nvSpPr>
        <p:spPr>
          <a:xfrm>
            <a:off x="838199" y="0"/>
            <a:ext cx="10681951" cy="1325563"/>
          </a:xfrm>
        </p:spPr>
        <p:txBody>
          <a:bodyPr/>
          <a:lstStyle/>
          <a:p>
            <a:r>
              <a:rPr lang="en-US"/>
              <a:t>Current Strategies: GPU Software File System (</a:t>
            </a:r>
            <a:r>
              <a:rPr lang="en-US" err="1"/>
              <a:t>cuFile</a:t>
            </a:r>
            <a:r>
              <a:rPr lang="en-US"/>
              <a:t>)</a:t>
            </a:r>
          </a:p>
        </p:txBody>
      </p:sp>
      <p:sp>
        <p:nvSpPr>
          <p:cNvPr id="4" name="Slide Number Placeholder 3">
            <a:extLst>
              <a:ext uri="{FF2B5EF4-FFF2-40B4-BE49-F238E27FC236}">
                <a16:creationId xmlns:a16="http://schemas.microsoft.com/office/drawing/2014/main" id="{5D866401-03B7-3A0B-EC48-0101CE711DC3}"/>
              </a:ext>
            </a:extLst>
          </p:cNvPr>
          <p:cNvSpPr>
            <a:spLocks noGrp="1"/>
          </p:cNvSpPr>
          <p:nvPr>
            <p:ph type="sldNum" sz="quarter" idx="12"/>
          </p:nvPr>
        </p:nvSpPr>
        <p:spPr/>
        <p:txBody>
          <a:bodyPr/>
          <a:lstStyle/>
          <a:p>
            <a:fld id="{31C50FC6-D399-4DE2-B556-887BEDCDB353}" type="slidenum">
              <a:rPr lang="en-US" smtClean="0"/>
              <a:t>8</a:t>
            </a:fld>
            <a:endParaRPr lang="en-US"/>
          </a:p>
        </p:txBody>
      </p:sp>
      <p:sp>
        <p:nvSpPr>
          <p:cNvPr id="6" name="Rectangle: Rounded Corners 5">
            <a:extLst>
              <a:ext uri="{FF2B5EF4-FFF2-40B4-BE49-F238E27FC236}">
                <a16:creationId xmlns:a16="http://schemas.microsoft.com/office/drawing/2014/main" id="{B620A8A5-507E-69B2-4EFF-FECA8E647688}"/>
              </a:ext>
            </a:extLst>
          </p:cNvPr>
          <p:cNvSpPr/>
          <p:nvPr/>
        </p:nvSpPr>
        <p:spPr>
          <a:xfrm>
            <a:off x="2473994" y="2370389"/>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7" name="Rectangle: Rounded Corners 6">
            <a:extLst>
              <a:ext uri="{FF2B5EF4-FFF2-40B4-BE49-F238E27FC236}">
                <a16:creationId xmlns:a16="http://schemas.microsoft.com/office/drawing/2014/main" id="{D662AB3B-04B1-C16A-8982-C62B3FD6FC9E}"/>
              </a:ext>
            </a:extLst>
          </p:cNvPr>
          <p:cNvSpPr/>
          <p:nvPr/>
        </p:nvSpPr>
        <p:spPr>
          <a:xfrm>
            <a:off x="4102888" y="4088081"/>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8" name="Rectangle: Rounded Corners 7">
            <a:extLst>
              <a:ext uri="{FF2B5EF4-FFF2-40B4-BE49-F238E27FC236}">
                <a16:creationId xmlns:a16="http://schemas.microsoft.com/office/drawing/2014/main" id="{A9BDE920-8B1A-A493-7684-FA2A5A4F2E11}"/>
              </a:ext>
            </a:extLst>
          </p:cNvPr>
          <p:cNvSpPr/>
          <p:nvPr/>
        </p:nvSpPr>
        <p:spPr>
          <a:xfrm>
            <a:off x="845756" y="4083747"/>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GPU</a:t>
            </a:r>
          </a:p>
        </p:txBody>
      </p:sp>
      <p:cxnSp>
        <p:nvCxnSpPr>
          <p:cNvPr id="9" name="Straight Arrow Connector 8">
            <a:extLst>
              <a:ext uri="{FF2B5EF4-FFF2-40B4-BE49-F238E27FC236}">
                <a16:creationId xmlns:a16="http://schemas.microsoft.com/office/drawing/2014/main" id="{48115881-3401-21CD-6C15-3D1B6CFE244F}"/>
              </a:ext>
            </a:extLst>
          </p:cNvPr>
          <p:cNvCxnSpPr>
            <a:cxnSpLocks/>
            <a:stCxn id="6" idx="2"/>
            <a:endCxn id="10" idx="0"/>
          </p:cNvCxnSpPr>
          <p:nvPr/>
        </p:nvCxnSpPr>
        <p:spPr>
          <a:xfrm>
            <a:off x="3136776" y="2801529"/>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Diamond 9">
            <a:extLst>
              <a:ext uri="{FF2B5EF4-FFF2-40B4-BE49-F238E27FC236}">
                <a16:creationId xmlns:a16="http://schemas.microsoft.com/office/drawing/2014/main" id="{01EF01AB-62AA-B546-0A8D-53ED1B2D43FD}"/>
              </a:ext>
            </a:extLst>
          </p:cNvPr>
          <p:cNvSpPr/>
          <p:nvPr/>
        </p:nvSpPr>
        <p:spPr>
          <a:xfrm>
            <a:off x="2261417" y="3154015"/>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11" name="Connector: Elbow 10">
            <a:extLst>
              <a:ext uri="{FF2B5EF4-FFF2-40B4-BE49-F238E27FC236}">
                <a16:creationId xmlns:a16="http://schemas.microsoft.com/office/drawing/2014/main" id="{D17087F8-4A19-5264-7B32-812609CAF8CB}"/>
              </a:ext>
            </a:extLst>
          </p:cNvPr>
          <p:cNvCxnSpPr>
            <a:stCxn id="8" idx="0"/>
            <a:endCxn id="10" idx="1"/>
          </p:cNvCxnSpPr>
          <p:nvPr/>
        </p:nvCxnSpPr>
        <p:spPr>
          <a:xfrm rot="5400000" flipH="1" flipV="1">
            <a:off x="1618316" y="3440647"/>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2AE560F1-DEEE-8CE9-4D18-0233F5C7CA3A}"/>
              </a:ext>
            </a:extLst>
          </p:cNvPr>
          <p:cNvCxnSpPr>
            <a:stCxn id="10" idx="3"/>
            <a:endCxn id="7" idx="0"/>
          </p:cNvCxnSpPr>
          <p:nvPr/>
        </p:nvCxnSpPr>
        <p:spPr>
          <a:xfrm>
            <a:off x="4012135" y="3550424"/>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8AF75BB7-65CA-FE0D-7F1E-29DC60F17C05}"/>
              </a:ext>
            </a:extLst>
          </p:cNvPr>
          <p:cNvSpPr/>
          <p:nvPr/>
        </p:nvSpPr>
        <p:spPr>
          <a:xfrm>
            <a:off x="2473993" y="1681571"/>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14" name="Straight Connector 13">
            <a:extLst>
              <a:ext uri="{FF2B5EF4-FFF2-40B4-BE49-F238E27FC236}">
                <a16:creationId xmlns:a16="http://schemas.microsoft.com/office/drawing/2014/main" id="{B78336D1-911D-4547-7BED-62FA353E60A5}"/>
              </a:ext>
            </a:extLst>
          </p:cNvPr>
          <p:cNvCxnSpPr>
            <a:stCxn id="13" idx="2"/>
            <a:endCxn id="6" idx="0"/>
          </p:cNvCxnSpPr>
          <p:nvPr/>
        </p:nvCxnSpPr>
        <p:spPr>
          <a:xfrm>
            <a:off x="3136775" y="2112711"/>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27755D40-E5AC-5E11-4DDD-4AD4F753EF07}"/>
              </a:ext>
            </a:extLst>
          </p:cNvPr>
          <p:cNvSpPr/>
          <p:nvPr/>
        </p:nvSpPr>
        <p:spPr>
          <a:xfrm>
            <a:off x="845756" y="4750476"/>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GPU DRAM</a:t>
            </a:r>
          </a:p>
        </p:txBody>
      </p:sp>
      <p:cxnSp>
        <p:nvCxnSpPr>
          <p:cNvPr id="16" name="Straight Connector 15">
            <a:extLst>
              <a:ext uri="{FF2B5EF4-FFF2-40B4-BE49-F238E27FC236}">
                <a16:creationId xmlns:a16="http://schemas.microsoft.com/office/drawing/2014/main" id="{678CD1A2-155D-7F35-7ADF-F11AABB0E36B}"/>
              </a:ext>
            </a:extLst>
          </p:cNvPr>
          <p:cNvCxnSpPr>
            <a:stCxn id="8" idx="2"/>
            <a:endCxn id="15" idx="0"/>
          </p:cNvCxnSpPr>
          <p:nvPr/>
        </p:nvCxnSpPr>
        <p:spPr>
          <a:xfrm>
            <a:off x="1508538" y="4514888"/>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F5D0F072-6A32-942F-98DA-C0C94905B08E}"/>
              </a:ext>
            </a:extLst>
          </p:cNvPr>
          <p:cNvCxnSpPr>
            <a:cxnSpLocks/>
            <a:stCxn id="7" idx="2"/>
            <a:endCxn id="15" idx="3"/>
          </p:cNvCxnSpPr>
          <p:nvPr/>
        </p:nvCxnSpPr>
        <p:spPr>
          <a:xfrm rot="5400000">
            <a:off x="3242916" y="3443292"/>
            <a:ext cx="451158" cy="2594351"/>
          </a:xfrm>
          <a:prstGeom prst="bentConnector2">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765977F-D865-3C5B-7538-2101E5BC1DCD}"/>
              </a:ext>
            </a:extLst>
          </p:cNvPr>
          <p:cNvCxnSpPr>
            <a:cxnSpLocks/>
          </p:cNvCxnSpPr>
          <p:nvPr/>
        </p:nvCxnSpPr>
        <p:spPr>
          <a:xfrm flipV="1">
            <a:off x="1972724" y="2871264"/>
            <a:ext cx="951476"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D99032C-7947-3B75-0C2B-2D7D332C8F60}"/>
              </a:ext>
            </a:extLst>
          </p:cNvPr>
          <p:cNvCxnSpPr>
            <a:cxnSpLocks/>
          </p:cNvCxnSpPr>
          <p:nvPr/>
        </p:nvCxnSpPr>
        <p:spPr>
          <a:xfrm>
            <a:off x="3349353" y="2871264"/>
            <a:ext cx="951475"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FAEE1D74-4E48-BCDF-EDA0-C2ED43F68827}"/>
              </a:ext>
            </a:extLst>
          </p:cNvPr>
          <p:cNvSpPr/>
          <p:nvPr/>
        </p:nvSpPr>
        <p:spPr>
          <a:xfrm>
            <a:off x="2207514" y="3132452"/>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21" name="Oval 20">
            <a:extLst>
              <a:ext uri="{FF2B5EF4-FFF2-40B4-BE49-F238E27FC236}">
                <a16:creationId xmlns:a16="http://schemas.microsoft.com/office/drawing/2014/main" id="{91C5440B-54B9-82B1-3D4A-4B7883185671}"/>
              </a:ext>
            </a:extLst>
          </p:cNvPr>
          <p:cNvSpPr/>
          <p:nvPr/>
        </p:nvSpPr>
        <p:spPr>
          <a:xfrm>
            <a:off x="3799556" y="3154015"/>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cxnSp>
        <p:nvCxnSpPr>
          <p:cNvPr id="22" name="Straight Arrow Connector 21">
            <a:extLst>
              <a:ext uri="{FF2B5EF4-FFF2-40B4-BE49-F238E27FC236}">
                <a16:creationId xmlns:a16="http://schemas.microsoft.com/office/drawing/2014/main" id="{B7822D0D-6DBC-68DC-CB3D-103E16E4B234}"/>
              </a:ext>
            </a:extLst>
          </p:cNvPr>
          <p:cNvCxnSpPr>
            <a:cxnSpLocks/>
          </p:cNvCxnSpPr>
          <p:nvPr/>
        </p:nvCxnSpPr>
        <p:spPr>
          <a:xfrm flipH="1" flipV="1">
            <a:off x="3850837" y="2846668"/>
            <a:ext cx="877141" cy="1090526"/>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C9BB3A7-6603-6B99-554C-D94FB293570E}"/>
              </a:ext>
            </a:extLst>
          </p:cNvPr>
          <p:cNvSpPr/>
          <p:nvPr/>
        </p:nvSpPr>
        <p:spPr>
          <a:xfrm>
            <a:off x="4605285" y="3420862"/>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cxnSp>
        <p:nvCxnSpPr>
          <p:cNvPr id="24" name="Straight Arrow Connector 23">
            <a:extLst>
              <a:ext uri="{FF2B5EF4-FFF2-40B4-BE49-F238E27FC236}">
                <a16:creationId xmlns:a16="http://schemas.microsoft.com/office/drawing/2014/main" id="{C045A332-1D97-F280-95FE-1CCD900DC563}"/>
              </a:ext>
            </a:extLst>
          </p:cNvPr>
          <p:cNvCxnSpPr>
            <a:cxnSpLocks/>
          </p:cNvCxnSpPr>
          <p:nvPr/>
        </p:nvCxnSpPr>
        <p:spPr>
          <a:xfrm flipH="1">
            <a:off x="1498574" y="2876455"/>
            <a:ext cx="841186" cy="1106438"/>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DD49C647-4E26-649B-B188-218913BCB0D8}"/>
              </a:ext>
            </a:extLst>
          </p:cNvPr>
          <p:cNvSpPr/>
          <p:nvPr/>
        </p:nvSpPr>
        <p:spPr>
          <a:xfrm>
            <a:off x="1435069" y="3420863"/>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sp>
        <p:nvSpPr>
          <p:cNvPr id="26" name="Star: 10 Points 25">
            <a:extLst>
              <a:ext uri="{FF2B5EF4-FFF2-40B4-BE49-F238E27FC236}">
                <a16:creationId xmlns:a16="http://schemas.microsoft.com/office/drawing/2014/main" id="{09644A1E-654F-8C8A-0FB0-DE827F68407A}"/>
              </a:ext>
            </a:extLst>
          </p:cNvPr>
          <p:cNvSpPr/>
          <p:nvPr/>
        </p:nvSpPr>
        <p:spPr>
          <a:xfrm>
            <a:off x="4032811" y="4740467"/>
            <a:ext cx="967658" cy="426807"/>
          </a:xfrm>
          <a:prstGeom prst="star10">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en-US"/>
              <a:t>GDS</a:t>
            </a:r>
          </a:p>
        </p:txBody>
      </p:sp>
      <p:sp>
        <p:nvSpPr>
          <p:cNvPr id="34" name="Rectangle: Single Corner Snipped 33">
            <a:extLst>
              <a:ext uri="{FF2B5EF4-FFF2-40B4-BE49-F238E27FC236}">
                <a16:creationId xmlns:a16="http://schemas.microsoft.com/office/drawing/2014/main" id="{28F2E765-4119-57A3-A6BE-371F540CE7AB}"/>
              </a:ext>
            </a:extLst>
          </p:cNvPr>
          <p:cNvSpPr/>
          <p:nvPr/>
        </p:nvSpPr>
        <p:spPr>
          <a:xfrm>
            <a:off x="6770453" y="1590883"/>
            <a:ext cx="2286000" cy="2926080"/>
          </a:xfrm>
          <a:prstGeom prst="snip1Rect">
            <a:avLst/>
          </a:prstGeom>
        </p:spPr>
        <p:style>
          <a:lnRef idx="2">
            <a:schemeClr val="dk1"/>
          </a:lnRef>
          <a:fillRef idx="1">
            <a:schemeClr val="lt1"/>
          </a:fillRef>
          <a:effectRef idx="0">
            <a:schemeClr val="dk1"/>
          </a:effectRef>
          <a:fontRef idx="minor">
            <a:schemeClr val="dk1"/>
          </a:fontRef>
        </p:style>
        <p:txBody>
          <a:bodyPr lIns="91440" rIns="0" rtlCol="0" anchor="t" anchorCtr="0"/>
          <a:lstStyle/>
          <a:p>
            <a:pPr algn="ctr"/>
            <a:r>
              <a:rPr lang="en-US"/>
              <a:t>Host</a:t>
            </a:r>
          </a:p>
        </p:txBody>
      </p:sp>
      <p:sp>
        <p:nvSpPr>
          <p:cNvPr id="35" name="Rectangle: Single Corner Snipped 34">
            <a:extLst>
              <a:ext uri="{FF2B5EF4-FFF2-40B4-BE49-F238E27FC236}">
                <a16:creationId xmlns:a16="http://schemas.microsoft.com/office/drawing/2014/main" id="{6D69EF17-320F-BEDA-83A2-6FDE5192F0AC}"/>
              </a:ext>
            </a:extLst>
          </p:cNvPr>
          <p:cNvSpPr/>
          <p:nvPr/>
        </p:nvSpPr>
        <p:spPr>
          <a:xfrm>
            <a:off x="9294304" y="1590883"/>
            <a:ext cx="2286000" cy="2926080"/>
          </a:xfrm>
          <a:prstGeom prst="snip1Rect">
            <a:avLst/>
          </a:prstGeom>
        </p:spPr>
        <p:style>
          <a:lnRef idx="2">
            <a:schemeClr val="dk1"/>
          </a:lnRef>
          <a:fillRef idx="1">
            <a:schemeClr val="lt1"/>
          </a:fillRef>
          <a:effectRef idx="0">
            <a:schemeClr val="dk1"/>
          </a:effectRef>
          <a:fontRef idx="minor">
            <a:schemeClr val="dk1"/>
          </a:fontRef>
        </p:style>
        <p:txBody>
          <a:bodyPr lIns="91440" rIns="0" rtlCol="0" anchor="t" anchorCtr="0"/>
          <a:lstStyle/>
          <a:p>
            <a:pPr algn="ctr"/>
            <a:r>
              <a:rPr lang="en-US"/>
              <a:t>CUDA</a:t>
            </a:r>
          </a:p>
        </p:txBody>
      </p:sp>
      <p:cxnSp>
        <p:nvCxnSpPr>
          <p:cNvPr id="40" name="Straight Connector 39">
            <a:extLst>
              <a:ext uri="{FF2B5EF4-FFF2-40B4-BE49-F238E27FC236}">
                <a16:creationId xmlns:a16="http://schemas.microsoft.com/office/drawing/2014/main" id="{C8E85E94-F245-7FEB-4FDF-CFD057CD7BC3}"/>
              </a:ext>
            </a:extLst>
          </p:cNvPr>
          <p:cNvCxnSpPr>
            <a:cxnSpLocks/>
          </p:cNvCxnSpPr>
          <p:nvPr/>
        </p:nvCxnSpPr>
        <p:spPr>
          <a:xfrm>
            <a:off x="6096000" y="1325563"/>
            <a:ext cx="0" cy="5232683"/>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7E391D3F-0B55-6FCF-BF99-C75B1FD3A2B1}"/>
              </a:ext>
            </a:extLst>
          </p:cNvPr>
          <p:cNvGrpSpPr/>
          <p:nvPr/>
        </p:nvGrpSpPr>
        <p:grpSpPr>
          <a:xfrm>
            <a:off x="449606" y="1049399"/>
            <a:ext cx="1806424" cy="595454"/>
            <a:chOff x="9331587" y="5162987"/>
            <a:chExt cx="1806424" cy="595454"/>
          </a:xfrm>
        </p:grpSpPr>
        <p:sp>
          <p:nvSpPr>
            <p:cNvPr id="44" name="Arrow: Up 43">
              <a:extLst>
                <a:ext uri="{FF2B5EF4-FFF2-40B4-BE49-F238E27FC236}">
                  <a16:creationId xmlns:a16="http://schemas.microsoft.com/office/drawing/2014/main" id="{ADC84009-5480-11F0-FE5A-F0C85BBAFD75}"/>
                </a:ext>
              </a:extLst>
            </p:cNvPr>
            <p:cNvSpPr/>
            <p:nvPr/>
          </p:nvSpPr>
          <p:spPr>
            <a:xfrm rot="5400000">
              <a:off x="9588453" y="5280917"/>
              <a:ext cx="133540" cy="647272"/>
            </a:xfrm>
            <a:prstGeom prst="up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5" name="Straight Arrow Connector 44">
              <a:extLst>
                <a:ext uri="{FF2B5EF4-FFF2-40B4-BE49-F238E27FC236}">
                  <a16:creationId xmlns:a16="http://schemas.microsoft.com/office/drawing/2014/main" id="{F0805369-E049-A27A-68D1-E04090041A48}"/>
                </a:ext>
              </a:extLst>
            </p:cNvPr>
            <p:cNvCxnSpPr>
              <a:cxnSpLocks/>
            </p:cNvCxnSpPr>
            <p:nvPr/>
          </p:nvCxnSpPr>
          <p:spPr bwMode="auto">
            <a:xfrm>
              <a:off x="9331587" y="5316876"/>
              <a:ext cx="647272" cy="0"/>
            </a:xfrm>
            <a:prstGeom prst="straightConnector1">
              <a:avLst/>
            </a:prstGeom>
            <a:noFill/>
            <a:ln w="38100">
              <a:solidFill>
                <a:srgbClr val="FF0000"/>
              </a:solidFill>
              <a:prstDash val="sysDash"/>
              <a:round/>
              <a:headEnd/>
              <a:tailEnd type="triangle"/>
            </a:ln>
            <a:extLst>
              <a:ext uri="{909E8E84-426E-40DD-AFC4-6F175D3DCCD1}">
                <a14:hiddenFill xmlns:a14="http://schemas.microsoft.com/office/drawing/2010/main">
                  <a:noFill/>
                </a14:hiddenFill>
              </a:ext>
            </a:extLst>
          </p:spPr>
        </p:cxnSp>
        <p:sp>
          <p:nvSpPr>
            <p:cNvPr id="46" name="TextBox 45">
              <a:extLst>
                <a:ext uri="{FF2B5EF4-FFF2-40B4-BE49-F238E27FC236}">
                  <a16:creationId xmlns:a16="http://schemas.microsoft.com/office/drawing/2014/main" id="{E2FE1F1B-98BE-2434-C43F-3F6A08BA03AD}"/>
                </a:ext>
              </a:extLst>
            </p:cNvPr>
            <p:cNvSpPr txBox="1"/>
            <p:nvPr/>
          </p:nvSpPr>
          <p:spPr>
            <a:xfrm>
              <a:off x="9982374" y="5162987"/>
              <a:ext cx="1155637" cy="307777"/>
            </a:xfrm>
            <a:prstGeom prst="rect">
              <a:avLst/>
            </a:prstGeom>
            <a:noFill/>
          </p:spPr>
          <p:txBody>
            <a:bodyPr wrap="none" rtlCol="0">
              <a:spAutoFit/>
            </a:bodyPr>
            <a:lstStyle/>
            <a:p>
              <a:r>
                <a:rPr lang="en-US" sz="1400"/>
                <a:t>Control Path</a:t>
              </a:r>
            </a:p>
          </p:txBody>
        </p:sp>
        <p:sp>
          <p:nvSpPr>
            <p:cNvPr id="47" name="TextBox 46">
              <a:extLst>
                <a:ext uri="{FF2B5EF4-FFF2-40B4-BE49-F238E27FC236}">
                  <a16:creationId xmlns:a16="http://schemas.microsoft.com/office/drawing/2014/main" id="{F1DCEA19-0EA3-FF66-97BB-94670996E737}"/>
                </a:ext>
              </a:extLst>
            </p:cNvPr>
            <p:cNvSpPr txBox="1"/>
            <p:nvPr/>
          </p:nvSpPr>
          <p:spPr>
            <a:xfrm>
              <a:off x="9978859" y="5450664"/>
              <a:ext cx="942374" cy="307777"/>
            </a:xfrm>
            <a:prstGeom prst="rect">
              <a:avLst/>
            </a:prstGeom>
            <a:noFill/>
          </p:spPr>
          <p:txBody>
            <a:bodyPr wrap="none" rtlCol="0">
              <a:spAutoFit/>
            </a:bodyPr>
            <a:lstStyle/>
            <a:p>
              <a:r>
                <a:rPr lang="en-US" sz="1400"/>
                <a:t>Data Path</a:t>
              </a:r>
            </a:p>
          </p:txBody>
        </p:sp>
      </p:grpSp>
      <p:sp>
        <p:nvSpPr>
          <p:cNvPr id="48" name="Rectangle 47">
            <a:extLst>
              <a:ext uri="{FF2B5EF4-FFF2-40B4-BE49-F238E27FC236}">
                <a16:creationId xmlns:a16="http://schemas.microsoft.com/office/drawing/2014/main" id="{CFC62066-D02C-4F66-EB76-8C5074DEC4C8}"/>
              </a:ext>
            </a:extLst>
          </p:cNvPr>
          <p:cNvSpPr/>
          <p:nvPr/>
        </p:nvSpPr>
        <p:spPr>
          <a:xfrm>
            <a:off x="3969330" y="5768013"/>
            <a:ext cx="4253339" cy="812549"/>
          </a:xfrm>
          <a:prstGeom prst="rect">
            <a:avLst/>
          </a:prstGeom>
          <a:solidFill>
            <a:schemeClr val="accent4">
              <a:lumMod val="20000"/>
              <a:lumOff val="80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70C0"/>
                </a:solidFill>
              </a:rPr>
              <a:t>Simple software interface</a:t>
            </a:r>
          </a:p>
          <a:p>
            <a:pPr algn="ctr"/>
            <a:r>
              <a:rPr lang="en-US" b="1">
                <a:solidFill>
                  <a:srgbClr val="0070C0"/>
                </a:solidFill>
              </a:rPr>
              <a:t>Host-dependent, slow file logic</a:t>
            </a:r>
          </a:p>
        </p:txBody>
      </p:sp>
      <p:sp>
        <p:nvSpPr>
          <p:cNvPr id="50" name="Rectangle 49">
            <a:extLst>
              <a:ext uri="{FF2B5EF4-FFF2-40B4-BE49-F238E27FC236}">
                <a16:creationId xmlns:a16="http://schemas.microsoft.com/office/drawing/2014/main" id="{60C2A4BC-B3C0-8989-6329-21FF9BA55B21}"/>
              </a:ext>
            </a:extLst>
          </p:cNvPr>
          <p:cNvSpPr/>
          <p:nvPr/>
        </p:nvSpPr>
        <p:spPr>
          <a:xfrm>
            <a:off x="9292076" y="3860624"/>
            <a:ext cx="2286000" cy="603212"/>
          </a:xfrm>
          <a:prstGeom prst="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Algorithm</a:t>
            </a:r>
          </a:p>
        </p:txBody>
      </p:sp>
      <p:sp>
        <p:nvSpPr>
          <p:cNvPr id="3" name="Rectangle 2">
            <a:extLst>
              <a:ext uri="{FF2B5EF4-FFF2-40B4-BE49-F238E27FC236}">
                <a16:creationId xmlns:a16="http://schemas.microsoft.com/office/drawing/2014/main" id="{17B72D80-ABB8-5329-651D-E3CEC9460D6C}"/>
              </a:ext>
            </a:extLst>
          </p:cNvPr>
          <p:cNvSpPr/>
          <p:nvPr/>
        </p:nvSpPr>
        <p:spPr>
          <a:xfrm>
            <a:off x="6774772" y="2686630"/>
            <a:ext cx="2286000" cy="254935"/>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int </a:t>
            </a:r>
            <a:r>
              <a:rPr lang="en-US" sz="1400" err="1"/>
              <a:t>fd</a:t>
            </a:r>
            <a:r>
              <a:rPr lang="en-US" sz="1400"/>
              <a:t> = </a:t>
            </a:r>
            <a:r>
              <a:rPr lang="en-US" sz="1400" b="1"/>
              <a:t>open</a:t>
            </a:r>
            <a:r>
              <a:rPr lang="en-US" sz="1400"/>
              <a:t>();</a:t>
            </a:r>
          </a:p>
        </p:txBody>
      </p:sp>
      <p:sp>
        <p:nvSpPr>
          <p:cNvPr id="5" name="Rectangle 4">
            <a:extLst>
              <a:ext uri="{FF2B5EF4-FFF2-40B4-BE49-F238E27FC236}">
                <a16:creationId xmlns:a16="http://schemas.microsoft.com/office/drawing/2014/main" id="{90D9E5D0-4DF9-228E-076A-700137026A2A}"/>
              </a:ext>
            </a:extLst>
          </p:cNvPr>
          <p:cNvSpPr/>
          <p:nvPr/>
        </p:nvSpPr>
        <p:spPr>
          <a:xfrm>
            <a:off x="6770453" y="3647765"/>
            <a:ext cx="2286000" cy="220071"/>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CUDA Launch</a:t>
            </a:r>
          </a:p>
        </p:txBody>
      </p:sp>
      <p:sp>
        <p:nvSpPr>
          <p:cNvPr id="27" name="Rectangle 26">
            <a:extLst>
              <a:ext uri="{FF2B5EF4-FFF2-40B4-BE49-F238E27FC236}">
                <a16:creationId xmlns:a16="http://schemas.microsoft.com/office/drawing/2014/main" id="{AA632EFF-2C8C-7A28-9CED-27D5175B826C}"/>
              </a:ext>
            </a:extLst>
          </p:cNvPr>
          <p:cNvSpPr/>
          <p:nvPr/>
        </p:nvSpPr>
        <p:spPr>
          <a:xfrm>
            <a:off x="9294304" y="2344870"/>
            <a:ext cx="2286000" cy="244068"/>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Suspend</a:t>
            </a:r>
          </a:p>
        </p:txBody>
      </p:sp>
      <p:sp>
        <p:nvSpPr>
          <p:cNvPr id="28" name="Rectangle 27">
            <a:extLst>
              <a:ext uri="{FF2B5EF4-FFF2-40B4-BE49-F238E27FC236}">
                <a16:creationId xmlns:a16="http://schemas.microsoft.com/office/drawing/2014/main" id="{35F275B1-4415-23B1-3E1D-5B512E3C3128}"/>
              </a:ext>
            </a:extLst>
          </p:cNvPr>
          <p:cNvSpPr/>
          <p:nvPr/>
        </p:nvSpPr>
        <p:spPr>
          <a:xfrm>
            <a:off x="6774772" y="2941589"/>
            <a:ext cx="2286000" cy="704360"/>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err="1"/>
              <a:t>cuFileDriverOpen</a:t>
            </a:r>
            <a:r>
              <a:rPr lang="en-US" sz="1400"/>
              <a:t>();</a:t>
            </a:r>
          </a:p>
          <a:p>
            <a:pPr algn="ctr"/>
            <a:r>
              <a:rPr lang="en-US" sz="1400" b="1" err="1"/>
              <a:t>cuFileBufRegister</a:t>
            </a:r>
            <a:r>
              <a:rPr lang="en-US" sz="1400"/>
              <a:t>();</a:t>
            </a:r>
          </a:p>
          <a:p>
            <a:pPr algn="ctr"/>
            <a:r>
              <a:rPr lang="en-US" sz="1400" b="1" err="1"/>
              <a:t>cuFileRead</a:t>
            </a:r>
            <a:r>
              <a:rPr lang="en-US" sz="1400"/>
              <a:t>();</a:t>
            </a:r>
          </a:p>
        </p:txBody>
      </p:sp>
      <p:sp>
        <p:nvSpPr>
          <p:cNvPr id="29" name="Oval 28">
            <a:extLst>
              <a:ext uri="{FF2B5EF4-FFF2-40B4-BE49-F238E27FC236}">
                <a16:creationId xmlns:a16="http://schemas.microsoft.com/office/drawing/2014/main" id="{F016027D-611A-464E-D322-1AFE7AF68874}"/>
              </a:ext>
            </a:extLst>
          </p:cNvPr>
          <p:cNvSpPr/>
          <p:nvPr/>
        </p:nvSpPr>
        <p:spPr>
          <a:xfrm>
            <a:off x="9316090" y="2338861"/>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30" name="Oval 29">
            <a:extLst>
              <a:ext uri="{FF2B5EF4-FFF2-40B4-BE49-F238E27FC236}">
                <a16:creationId xmlns:a16="http://schemas.microsoft.com/office/drawing/2014/main" id="{B9A767C6-D119-05EF-EA79-D778481C4C03}"/>
              </a:ext>
            </a:extLst>
          </p:cNvPr>
          <p:cNvSpPr/>
          <p:nvPr/>
        </p:nvSpPr>
        <p:spPr>
          <a:xfrm>
            <a:off x="6810952" y="2814734"/>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sp>
        <p:nvSpPr>
          <p:cNvPr id="31" name="Oval 30">
            <a:extLst>
              <a:ext uri="{FF2B5EF4-FFF2-40B4-BE49-F238E27FC236}">
                <a16:creationId xmlns:a16="http://schemas.microsoft.com/office/drawing/2014/main" id="{C7951EDF-B5CC-6D1B-9D3B-F4B0114C64EF}"/>
              </a:ext>
            </a:extLst>
          </p:cNvPr>
          <p:cNvSpPr/>
          <p:nvPr/>
        </p:nvSpPr>
        <p:spPr>
          <a:xfrm>
            <a:off x="6810952" y="3104547"/>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sp>
        <p:nvSpPr>
          <p:cNvPr id="32" name="Oval 31">
            <a:extLst>
              <a:ext uri="{FF2B5EF4-FFF2-40B4-BE49-F238E27FC236}">
                <a16:creationId xmlns:a16="http://schemas.microsoft.com/office/drawing/2014/main" id="{74D4C474-2A13-B527-409A-35162069D2EE}"/>
              </a:ext>
            </a:extLst>
          </p:cNvPr>
          <p:cNvSpPr/>
          <p:nvPr/>
        </p:nvSpPr>
        <p:spPr>
          <a:xfrm>
            <a:off x="6819553" y="3639505"/>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spTree>
    <p:extLst>
      <p:ext uri="{BB962C8B-B14F-4D97-AF65-F5344CB8AC3E}">
        <p14:creationId xmlns:p14="http://schemas.microsoft.com/office/powerpoint/2010/main" val="253512387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500"/>
                                        <p:tgtEl>
                                          <p:spTgt spid="5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0" grpId="0" animBg="1"/>
      <p:bldP spid="3" grpId="0" animBg="1"/>
      <p:bldP spid="5" grpId="0" animBg="1"/>
      <p:bldP spid="27" grpId="0" animBg="1"/>
      <p:bldP spid="28" grpId="0" animBg="1"/>
      <p:bldP spid="29" grpId="0" animBg="1"/>
      <p:bldP spid="30" grpId="0" animBg="1"/>
      <p:bldP spid="31" grpId="0" animBg="1"/>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0B44B-1BA4-B353-8BCF-8CED305A5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A2A975-1560-2875-510C-F21431FC2014}"/>
              </a:ext>
            </a:extLst>
          </p:cNvPr>
          <p:cNvSpPr>
            <a:spLocks noGrp="1"/>
          </p:cNvSpPr>
          <p:nvPr>
            <p:ph type="title"/>
          </p:nvPr>
        </p:nvSpPr>
        <p:spPr>
          <a:xfrm>
            <a:off x="838199" y="0"/>
            <a:ext cx="10952747" cy="1325563"/>
          </a:xfrm>
        </p:spPr>
        <p:txBody>
          <a:bodyPr/>
          <a:lstStyle/>
          <a:p>
            <a:r>
              <a:rPr lang="en-US"/>
              <a:t>Current Strategies: GPU File System (GDS + </a:t>
            </a:r>
            <a:r>
              <a:rPr lang="en-US" err="1"/>
              <a:t>GeminiFS</a:t>
            </a:r>
            <a:r>
              <a:rPr lang="en-US"/>
              <a:t>)</a:t>
            </a:r>
          </a:p>
        </p:txBody>
      </p:sp>
      <p:sp>
        <p:nvSpPr>
          <p:cNvPr id="5" name="Slide Number Placeholder 4">
            <a:extLst>
              <a:ext uri="{FF2B5EF4-FFF2-40B4-BE49-F238E27FC236}">
                <a16:creationId xmlns:a16="http://schemas.microsoft.com/office/drawing/2014/main" id="{0A055DA6-376C-87A7-2CB6-5F49B0504CF1}"/>
              </a:ext>
            </a:extLst>
          </p:cNvPr>
          <p:cNvSpPr>
            <a:spLocks noGrp="1"/>
          </p:cNvSpPr>
          <p:nvPr>
            <p:ph type="sldNum" sz="quarter" idx="12"/>
          </p:nvPr>
        </p:nvSpPr>
        <p:spPr/>
        <p:txBody>
          <a:bodyPr/>
          <a:lstStyle/>
          <a:p>
            <a:fld id="{31C50FC6-D399-4DE2-B556-887BEDCDB353}" type="slidenum">
              <a:rPr lang="en-US" smtClean="0"/>
              <a:t>9</a:t>
            </a:fld>
            <a:endParaRPr lang="en-US"/>
          </a:p>
        </p:txBody>
      </p:sp>
      <p:sp>
        <p:nvSpPr>
          <p:cNvPr id="18" name="Rectangle: Rounded Corners 17">
            <a:extLst>
              <a:ext uri="{FF2B5EF4-FFF2-40B4-BE49-F238E27FC236}">
                <a16:creationId xmlns:a16="http://schemas.microsoft.com/office/drawing/2014/main" id="{A67C2610-6B17-788A-849D-CD2114EF101C}"/>
              </a:ext>
            </a:extLst>
          </p:cNvPr>
          <p:cNvSpPr/>
          <p:nvPr/>
        </p:nvSpPr>
        <p:spPr>
          <a:xfrm>
            <a:off x="2468607" y="2370863"/>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Host</a:t>
            </a:r>
          </a:p>
        </p:txBody>
      </p:sp>
      <p:sp>
        <p:nvSpPr>
          <p:cNvPr id="19" name="Rectangle: Rounded Corners 18">
            <a:extLst>
              <a:ext uri="{FF2B5EF4-FFF2-40B4-BE49-F238E27FC236}">
                <a16:creationId xmlns:a16="http://schemas.microsoft.com/office/drawing/2014/main" id="{DB69CDAD-B1A6-ECE7-AB48-128DCB072446}"/>
              </a:ext>
            </a:extLst>
          </p:cNvPr>
          <p:cNvSpPr/>
          <p:nvPr/>
        </p:nvSpPr>
        <p:spPr>
          <a:xfrm>
            <a:off x="4097501" y="4088555"/>
            <a:ext cx="1325563" cy="42680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SSD</a:t>
            </a:r>
          </a:p>
        </p:txBody>
      </p:sp>
      <p:sp>
        <p:nvSpPr>
          <p:cNvPr id="20" name="Rectangle: Rounded Corners 19">
            <a:extLst>
              <a:ext uri="{FF2B5EF4-FFF2-40B4-BE49-F238E27FC236}">
                <a16:creationId xmlns:a16="http://schemas.microsoft.com/office/drawing/2014/main" id="{16F09EE4-334A-8CA1-DE29-60644EBBD180}"/>
              </a:ext>
            </a:extLst>
          </p:cNvPr>
          <p:cNvSpPr/>
          <p:nvPr/>
        </p:nvSpPr>
        <p:spPr>
          <a:xfrm>
            <a:off x="840369" y="4084221"/>
            <a:ext cx="1325563" cy="431141"/>
          </a:xfrm>
          <a:prstGeom prst="roundRect">
            <a:avLst/>
          </a:prstGeo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t>GPU</a:t>
            </a:r>
          </a:p>
        </p:txBody>
      </p:sp>
      <p:cxnSp>
        <p:nvCxnSpPr>
          <p:cNvPr id="21" name="Straight Arrow Connector 20">
            <a:extLst>
              <a:ext uri="{FF2B5EF4-FFF2-40B4-BE49-F238E27FC236}">
                <a16:creationId xmlns:a16="http://schemas.microsoft.com/office/drawing/2014/main" id="{BFB36162-0498-6ED8-A1BB-33D55CDEAEF9}"/>
              </a:ext>
            </a:extLst>
          </p:cNvPr>
          <p:cNvCxnSpPr>
            <a:cxnSpLocks/>
            <a:stCxn id="18" idx="2"/>
            <a:endCxn id="22" idx="0"/>
          </p:cNvCxnSpPr>
          <p:nvPr/>
        </p:nvCxnSpPr>
        <p:spPr>
          <a:xfrm>
            <a:off x="3131389" y="2802003"/>
            <a:ext cx="0" cy="35248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Diamond 21">
            <a:extLst>
              <a:ext uri="{FF2B5EF4-FFF2-40B4-BE49-F238E27FC236}">
                <a16:creationId xmlns:a16="http://schemas.microsoft.com/office/drawing/2014/main" id="{8C22083C-0942-0677-697C-331847A62AC0}"/>
              </a:ext>
            </a:extLst>
          </p:cNvPr>
          <p:cNvSpPr/>
          <p:nvPr/>
        </p:nvSpPr>
        <p:spPr>
          <a:xfrm>
            <a:off x="2256030" y="3154489"/>
            <a:ext cx="1750718" cy="792817"/>
          </a:xfrm>
          <a:prstGeom prst="diamond">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PCIe Switch</a:t>
            </a:r>
          </a:p>
        </p:txBody>
      </p:sp>
      <p:cxnSp>
        <p:nvCxnSpPr>
          <p:cNvPr id="23" name="Connector: Elbow 22">
            <a:extLst>
              <a:ext uri="{FF2B5EF4-FFF2-40B4-BE49-F238E27FC236}">
                <a16:creationId xmlns:a16="http://schemas.microsoft.com/office/drawing/2014/main" id="{5AB3B8D6-9A7C-1421-D1E8-570D2C7A21F0}"/>
              </a:ext>
            </a:extLst>
          </p:cNvPr>
          <p:cNvCxnSpPr>
            <a:stCxn id="20" idx="0"/>
            <a:endCxn id="22" idx="1"/>
          </p:cNvCxnSpPr>
          <p:nvPr/>
        </p:nvCxnSpPr>
        <p:spPr>
          <a:xfrm rot="5400000" flipH="1" flipV="1">
            <a:off x="1612929" y="3441121"/>
            <a:ext cx="533323" cy="752879"/>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A8828F69-4C50-C213-7324-2116972FF9AB}"/>
              </a:ext>
            </a:extLst>
          </p:cNvPr>
          <p:cNvCxnSpPr>
            <a:stCxn id="22" idx="3"/>
            <a:endCxn id="19" idx="0"/>
          </p:cNvCxnSpPr>
          <p:nvPr/>
        </p:nvCxnSpPr>
        <p:spPr>
          <a:xfrm>
            <a:off x="4006748" y="3550898"/>
            <a:ext cx="753535" cy="53765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E13DAD8A-A647-2565-BBFD-F9C175B71CC8}"/>
              </a:ext>
            </a:extLst>
          </p:cNvPr>
          <p:cNvSpPr/>
          <p:nvPr/>
        </p:nvSpPr>
        <p:spPr>
          <a:xfrm>
            <a:off x="2468606" y="1682045"/>
            <a:ext cx="1325563" cy="431140"/>
          </a:xfrm>
          <a:prstGeom prst="round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a:t>CPU DRAM</a:t>
            </a:r>
          </a:p>
        </p:txBody>
      </p:sp>
      <p:cxnSp>
        <p:nvCxnSpPr>
          <p:cNvPr id="26" name="Straight Connector 25">
            <a:extLst>
              <a:ext uri="{FF2B5EF4-FFF2-40B4-BE49-F238E27FC236}">
                <a16:creationId xmlns:a16="http://schemas.microsoft.com/office/drawing/2014/main" id="{F97578F2-7635-8CFA-AA00-0E7A7419C093}"/>
              </a:ext>
            </a:extLst>
          </p:cNvPr>
          <p:cNvCxnSpPr>
            <a:stCxn id="25" idx="2"/>
            <a:endCxn id="18" idx="0"/>
          </p:cNvCxnSpPr>
          <p:nvPr/>
        </p:nvCxnSpPr>
        <p:spPr>
          <a:xfrm>
            <a:off x="3131388" y="2113185"/>
            <a:ext cx="1" cy="257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510DEFB2-912E-914E-BA9D-C53D10171661}"/>
              </a:ext>
            </a:extLst>
          </p:cNvPr>
          <p:cNvSpPr/>
          <p:nvPr/>
        </p:nvSpPr>
        <p:spPr>
          <a:xfrm>
            <a:off x="840369" y="4750950"/>
            <a:ext cx="1325563" cy="431140"/>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t>GPU DRAM</a:t>
            </a:r>
          </a:p>
        </p:txBody>
      </p:sp>
      <p:cxnSp>
        <p:nvCxnSpPr>
          <p:cNvPr id="28" name="Straight Connector 27">
            <a:extLst>
              <a:ext uri="{FF2B5EF4-FFF2-40B4-BE49-F238E27FC236}">
                <a16:creationId xmlns:a16="http://schemas.microsoft.com/office/drawing/2014/main" id="{6831DA4E-DABE-308F-7926-A071D8EB76DD}"/>
              </a:ext>
            </a:extLst>
          </p:cNvPr>
          <p:cNvCxnSpPr>
            <a:stCxn id="20" idx="2"/>
            <a:endCxn id="27" idx="0"/>
          </p:cNvCxnSpPr>
          <p:nvPr/>
        </p:nvCxnSpPr>
        <p:spPr>
          <a:xfrm>
            <a:off x="1503151" y="4515362"/>
            <a:ext cx="0" cy="235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3CC7B476-B7E0-C51D-B933-82BC44E86EF5}"/>
              </a:ext>
            </a:extLst>
          </p:cNvPr>
          <p:cNvCxnSpPr>
            <a:stCxn id="19" idx="2"/>
            <a:endCxn id="27" idx="3"/>
          </p:cNvCxnSpPr>
          <p:nvPr/>
        </p:nvCxnSpPr>
        <p:spPr>
          <a:xfrm rot="5400000">
            <a:off x="3237529" y="3443766"/>
            <a:ext cx="451158" cy="2594351"/>
          </a:xfrm>
          <a:prstGeom prst="bentConnector2">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2669665-AABA-0EFD-30BF-77DA022461DD}"/>
              </a:ext>
            </a:extLst>
          </p:cNvPr>
          <p:cNvCxnSpPr>
            <a:cxnSpLocks/>
          </p:cNvCxnSpPr>
          <p:nvPr/>
        </p:nvCxnSpPr>
        <p:spPr>
          <a:xfrm flipV="1">
            <a:off x="1967337" y="2871738"/>
            <a:ext cx="951476"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1F6C263-6AD9-A0BA-42C0-4C382A5C857B}"/>
              </a:ext>
            </a:extLst>
          </p:cNvPr>
          <p:cNvCxnSpPr>
            <a:cxnSpLocks/>
          </p:cNvCxnSpPr>
          <p:nvPr/>
        </p:nvCxnSpPr>
        <p:spPr>
          <a:xfrm>
            <a:off x="3343966" y="2871738"/>
            <a:ext cx="951475" cy="1144302"/>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624DA6E5-02FB-7842-1470-24FC7A6A80E2}"/>
              </a:ext>
            </a:extLst>
          </p:cNvPr>
          <p:cNvSpPr/>
          <p:nvPr/>
        </p:nvSpPr>
        <p:spPr>
          <a:xfrm>
            <a:off x="2202127" y="313292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41" name="Oval 40">
            <a:extLst>
              <a:ext uri="{FF2B5EF4-FFF2-40B4-BE49-F238E27FC236}">
                <a16:creationId xmlns:a16="http://schemas.microsoft.com/office/drawing/2014/main" id="{4CB69C97-1CC0-F652-C169-484B0426CF47}"/>
              </a:ext>
            </a:extLst>
          </p:cNvPr>
          <p:cNvSpPr/>
          <p:nvPr/>
        </p:nvSpPr>
        <p:spPr>
          <a:xfrm>
            <a:off x="3794169" y="3154489"/>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cxnSp>
        <p:nvCxnSpPr>
          <p:cNvPr id="43" name="Connector: Elbow 42">
            <a:extLst>
              <a:ext uri="{FF2B5EF4-FFF2-40B4-BE49-F238E27FC236}">
                <a16:creationId xmlns:a16="http://schemas.microsoft.com/office/drawing/2014/main" id="{3264D837-F58E-0124-5E73-31AF8CF51509}"/>
              </a:ext>
            </a:extLst>
          </p:cNvPr>
          <p:cNvCxnSpPr>
            <a:cxnSpLocks/>
            <a:stCxn id="25" idx="1"/>
            <a:endCxn id="27" idx="1"/>
          </p:cNvCxnSpPr>
          <p:nvPr/>
        </p:nvCxnSpPr>
        <p:spPr>
          <a:xfrm rot="10800000" flipV="1">
            <a:off x="840370" y="1897614"/>
            <a:ext cx="1628237" cy="3068905"/>
          </a:xfrm>
          <a:prstGeom prst="bentConnector3">
            <a:avLst>
              <a:gd name="adj1" fmla="val 125569"/>
            </a:avLst>
          </a:prstGeom>
          <a:ln w="76200">
            <a:solidFill>
              <a:srgbClr val="3333FF"/>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A672015-3C7E-9A4E-4DDD-FAF2D7BB730E}"/>
              </a:ext>
            </a:extLst>
          </p:cNvPr>
          <p:cNvCxnSpPr>
            <a:cxnSpLocks/>
          </p:cNvCxnSpPr>
          <p:nvPr/>
        </p:nvCxnSpPr>
        <p:spPr>
          <a:xfrm flipH="1" flipV="1">
            <a:off x="3845450" y="2847142"/>
            <a:ext cx="877141" cy="1090526"/>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C228D0BE-C1F8-C4E1-B932-7FA326F05E35}"/>
              </a:ext>
            </a:extLst>
          </p:cNvPr>
          <p:cNvSpPr/>
          <p:nvPr/>
        </p:nvSpPr>
        <p:spPr>
          <a:xfrm>
            <a:off x="4599898" y="342133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cxnSp>
        <p:nvCxnSpPr>
          <p:cNvPr id="48" name="Straight Arrow Connector 47">
            <a:extLst>
              <a:ext uri="{FF2B5EF4-FFF2-40B4-BE49-F238E27FC236}">
                <a16:creationId xmlns:a16="http://schemas.microsoft.com/office/drawing/2014/main" id="{7FCFFF05-4D50-424F-5E14-2BC253181306}"/>
              </a:ext>
            </a:extLst>
          </p:cNvPr>
          <p:cNvCxnSpPr>
            <a:cxnSpLocks/>
          </p:cNvCxnSpPr>
          <p:nvPr/>
        </p:nvCxnSpPr>
        <p:spPr>
          <a:xfrm flipH="1">
            <a:off x="1493187" y="2876929"/>
            <a:ext cx="841186" cy="1106438"/>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DFCE3D6F-2DE6-ACF1-FC7F-65101DAF1F33}"/>
              </a:ext>
            </a:extLst>
          </p:cNvPr>
          <p:cNvSpPr/>
          <p:nvPr/>
        </p:nvSpPr>
        <p:spPr>
          <a:xfrm>
            <a:off x="1429682" y="3421337"/>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sp>
        <p:nvSpPr>
          <p:cNvPr id="3" name="TextBox 2">
            <a:extLst>
              <a:ext uri="{FF2B5EF4-FFF2-40B4-BE49-F238E27FC236}">
                <a16:creationId xmlns:a16="http://schemas.microsoft.com/office/drawing/2014/main" id="{649D121E-0A88-290B-8436-A4B3D64C9AF3}"/>
              </a:ext>
            </a:extLst>
          </p:cNvPr>
          <p:cNvSpPr txBox="1"/>
          <p:nvPr/>
        </p:nvSpPr>
        <p:spPr>
          <a:xfrm>
            <a:off x="0" y="6550223"/>
            <a:ext cx="4176143" cy="307777"/>
          </a:xfrm>
          <a:prstGeom prst="rect">
            <a:avLst/>
          </a:prstGeom>
          <a:noFill/>
        </p:spPr>
        <p:txBody>
          <a:bodyPr wrap="none" rtlCol="0">
            <a:spAutoFit/>
          </a:bodyPr>
          <a:lstStyle/>
          <a:p>
            <a:r>
              <a:rPr lang="en-US" sz="1400" i="1" err="1">
                <a:solidFill>
                  <a:schemeClr val="bg2">
                    <a:lumMod val="50000"/>
                  </a:schemeClr>
                </a:solidFill>
              </a:rPr>
              <a:t>GeminiFS</a:t>
            </a:r>
            <a:r>
              <a:rPr lang="en-US" sz="1400" i="1">
                <a:solidFill>
                  <a:schemeClr val="bg2">
                    <a:lumMod val="50000"/>
                  </a:schemeClr>
                </a:solidFill>
              </a:rPr>
              <a:t>: A Companion File System for GPUs (FAST ’25)</a:t>
            </a:r>
          </a:p>
        </p:txBody>
      </p:sp>
      <p:sp>
        <p:nvSpPr>
          <p:cNvPr id="10" name="TextBox 9">
            <a:extLst>
              <a:ext uri="{FF2B5EF4-FFF2-40B4-BE49-F238E27FC236}">
                <a16:creationId xmlns:a16="http://schemas.microsoft.com/office/drawing/2014/main" id="{55FA557E-D4E3-23C8-0CB1-886800ED334A}"/>
              </a:ext>
            </a:extLst>
          </p:cNvPr>
          <p:cNvSpPr txBox="1"/>
          <p:nvPr/>
        </p:nvSpPr>
        <p:spPr>
          <a:xfrm>
            <a:off x="430691" y="1937773"/>
            <a:ext cx="998991" cy="338554"/>
          </a:xfrm>
          <a:prstGeom prst="rect">
            <a:avLst/>
          </a:prstGeom>
          <a:noFill/>
        </p:spPr>
        <p:txBody>
          <a:bodyPr wrap="none" rtlCol="0">
            <a:spAutoFit/>
          </a:bodyPr>
          <a:lstStyle/>
          <a:p>
            <a:r>
              <a:rPr lang="en-US" sz="1600">
                <a:solidFill>
                  <a:srgbClr val="3333FF"/>
                </a:solidFill>
              </a:rPr>
              <a:t>Metadata</a:t>
            </a:r>
          </a:p>
        </p:txBody>
      </p:sp>
      <p:sp>
        <p:nvSpPr>
          <p:cNvPr id="53" name="Rectangle: Single Corner Snipped 52">
            <a:extLst>
              <a:ext uri="{FF2B5EF4-FFF2-40B4-BE49-F238E27FC236}">
                <a16:creationId xmlns:a16="http://schemas.microsoft.com/office/drawing/2014/main" id="{FC72B9A2-6668-4633-79CD-3AE73D41BC40}"/>
              </a:ext>
            </a:extLst>
          </p:cNvPr>
          <p:cNvSpPr/>
          <p:nvPr/>
        </p:nvSpPr>
        <p:spPr>
          <a:xfrm>
            <a:off x="6770453" y="1590883"/>
            <a:ext cx="2286000" cy="2926080"/>
          </a:xfrm>
          <a:prstGeom prst="snip1Rect">
            <a:avLst/>
          </a:prstGeom>
        </p:spPr>
        <p:style>
          <a:lnRef idx="2">
            <a:schemeClr val="dk1"/>
          </a:lnRef>
          <a:fillRef idx="1">
            <a:schemeClr val="lt1"/>
          </a:fillRef>
          <a:effectRef idx="0">
            <a:schemeClr val="dk1"/>
          </a:effectRef>
          <a:fontRef idx="minor">
            <a:schemeClr val="dk1"/>
          </a:fontRef>
        </p:style>
        <p:txBody>
          <a:bodyPr lIns="91440" rIns="0" rtlCol="0" anchor="t" anchorCtr="0"/>
          <a:lstStyle/>
          <a:p>
            <a:pPr algn="ctr"/>
            <a:r>
              <a:rPr lang="en-US"/>
              <a:t>Host</a:t>
            </a:r>
          </a:p>
        </p:txBody>
      </p:sp>
      <p:sp>
        <p:nvSpPr>
          <p:cNvPr id="54" name="Rectangle 53">
            <a:extLst>
              <a:ext uri="{FF2B5EF4-FFF2-40B4-BE49-F238E27FC236}">
                <a16:creationId xmlns:a16="http://schemas.microsoft.com/office/drawing/2014/main" id="{04DA7B13-F569-F3DA-2103-C8F4861B23EE}"/>
              </a:ext>
            </a:extLst>
          </p:cNvPr>
          <p:cNvSpPr/>
          <p:nvPr/>
        </p:nvSpPr>
        <p:spPr>
          <a:xfrm>
            <a:off x="6770453" y="2893738"/>
            <a:ext cx="2286000" cy="25954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err="1"/>
              <a:t>dev_fd</a:t>
            </a:r>
            <a:r>
              <a:rPr lang="en-US" sz="1400"/>
              <a:t> </a:t>
            </a:r>
            <a:r>
              <a:rPr lang="en-US" sz="1400" err="1"/>
              <a:t>fd</a:t>
            </a:r>
            <a:r>
              <a:rPr lang="en-US" sz="1400"/>
              <a:t> = </a:t>
            </a:r>
            <a:r>
              <a:rPr lang="en-US" sz="1400" b="1" err="1"/>
              <a:t>G_open</a:t>
            </a:r>
            <a:r>
              <a:rPr lang="en-US" sz="1400"/>
              <a:t>();</a:t>
            </a:r>
          </a:p>
        </p:txBody>
      </p:sp>
      <p:sp>
        <p:nvSpPr>
          <p:cNvPr id="55" name="Rectangle: Single Corner Snipped 54">
            <a:extLst>
              <a:ext uri="{FF2B5EF4-FFF2-40B4-BE49-F238E27FC236}">
                <a16:creationId xmlns:a16="http://schemas.microsoft.com/office/drawing/2014/main" id="{0CC5B6A3-3309-AA4B-2A15-5BA60409FB17}"/>
              </a:ext>
            </a:extLst>
          </p:cNvPr>
          <p:cNvSpPr/>
          <p:nvPr/>
        </p:nvSpPr>
        <p:spPr>
          <a:xfrm>
            <a:off x="9294304" y="1590883"/>
            <a:ext cx="2286000" cy="2926080"/>
          </a:xfrm>
          <a:prstGeom prst="snip1Rect">
            <a:avLst/>
          </a:prstGeom>
        </p:spPr>
        <p:style>
          <a:lnRef idx="2">
            <a:schemeClr val="dk1"/>
          </a:lnRef>
          <a:fillRef idx="1">
            <a:schemeClr val="lt1"/>
          </a:fillRef>
          <a:effectRef idx="0">
            <a:schemeClr val="dk1"/>
          </a:effectRef>
          <a:fontRef idx="minor">
            <a:schemeClr val="dk1"/>
          </a:fontRef>
        </p:style>
        <p:txBody>
          <a:bodyPr lIns="91440" rIns="0" rtlCol="0" anchor="t" anchorCtr="0"/>
          <a:lstStyle/>
          <a:p>
            <a:pPr algn="ctr"/>
            <a:r>
              <a:rPr lang="en-US"/>
              <a:t>CUDA</a:t>
            </a:r>
          </a:p>
        </p:txBody>
      </p:sp>
      <p:sp>
        <p:nvSpPr>
          <p:cNvPr id="56" name="Rectangle 55">
            <a:extLst>
              <a:ext uri="{FF2B5EF4-FFF2-40B4-BE49-F238E27FC236}">
                <a16:creationId xmlns:a16="http://schemas.microsoft.com/office/drawing/2014/main" id="{CDA59455-A10E-2063-19F9-77E4F5E93020}"/>
              </a:ext>
            </a:extLst>
          </p:cNvPr>
          <p:cNvSpPr/>
          <p:nvPr/>
        </p:nvSpPr>
        <p:spPr>
          <a:xfrm>
            <a:off x="9294304" y="3623899"/>
            <a:ext cx="2286000" cy="603212"/>
          </a:xfrm>
          <a:prstGeom prst="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Algorithm</a:t>
            </a:r>
          </a:p>
        </p:txBody>
      </p:sp>
      <p:sp>
        <p:nvSpPr>
          <p:cNvPr id="75" name="Rectangle 74">
            <a:extLst>
              <a:ext uri="{FF2B5EF4-FFF2-40B4-BE49-F238E27FC236}">
                <a16:creationId xmlns:a16="http://schemas.microsoft.com/office/drawing/2014/main" id="{A4B60D26-C58D-C06A-1907-EA81B277FBF3}"/>
              </a:ext>
            </a:extLst>
          </p:cNvPr>
          <p:cNvSpPr/>
          <p:nvPr/>
        </p:nvSpPr>
        <p:spPr>
          <a:xfrm>
            <a:off x="6770453" y="3155856"/>
            <a:ext cx="2286000" cy="220071"/>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CUDA Launch</a:t>
            </a:r>
          </a:p>
        </p:txBody>
      </p:sp>
      <p:sp>
        <p:nvSpPr>
          <p:cNvPr id="76" name="Rectangle 75">
            <a:extLst>
              <a:ext uri="{FF2B5EF4-FFF2-40B4-BE49-F238E27FC236}">
                <a16:creationId xmlns:a16="http://schemas.microsoft.com/office/drawing/2014/main" id="{7444E206-AC67-9BAC-7E8B-D6DE7756D895}"/>
              </a:ext>
            </a:extLst>
          </p:cNvPr>
          <p:cNvSpPr/>
          <p:nvPr/>
        </p:nvSpPr>
        <p:spPr>
          <a:xfrm>
            <a:off x="9294304" y="3393480"/>
            <a:ext cx="2286000" cy="234221"/>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int bytes = </a:t>
            </a:r>
            <a:r>
              <a:rPr lang="en-US" sz="1400" b="1" err="1"/>
              <a:t>G_read</a:t>
            </a:r>
            <a:r>
              <a:rPr lang="en-US" sz="1400"/>
              <a:t>(</a:t>
            </a:r>
            <a:r>
              <a:rPr lang="en-US" sz="1400" err="1"/>
              <a:t>fd</a:t>
            </a:r>
            <a:r>
              <a:rPr lang="en-US" sz="1400"/>
              <a:t>);</a:t>
            </a:r>
          </a:p>
        </p:txBody>
      </p:sp>
      <p:sp>
        <p:nvSpPr>
          <p:cNvPr id="77" name="Rectangle 76">
            <a:extLst>
              <a:ext uri="{FF2B5EF4-FFF2-40B4-BE49-F238E27FC236}">
                <a16:creationId xmlns:a16="http://schemas.microsoft.com/office/drawing/2014/main" id="{58FE6047-2077-58F4-798D-EC29B4BC6E0D}"/>
              </a:ext>
            </a:extLst>
          </p:cNvPr>
          <p:cNvSpPr/>
          <p:nvPr/>
        </p:nvSpPr>
        <p:spPr>
          <a:xfrm>
            <a:off x="9294304" y="2649670"/>
            <a:ext cx="2286000" cy="244068"/>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a:t>Suspend</a:t>
            </a:r>
          </a:p>
        </p:txBody>
      </p:sp>
      <p:sp>
        <p:nvSpPr>
          <p:cNvPr id="78" name="Oval 77">
            <a:extLst>
              <a:ext uri="{FF2B5EF4-FFF2-40B4-BE49-F238E27FC236}">
                <a16:creationId xmlns:a16="http://schemas.microsoft.com/office/drawing/2014/main" id="{359971D3-3026-14B2-69C2-D1BC0A5EA959}"/>
              </a:ext>
            </a:extLst>
          </p:cNvPr>
          <p:cNvSpPr/>
          <p:nvPr/>
        </p:nvSpPr>
        <p:spPr>
          <a:xfrm>
            <a:off x="9378437" y="2643661"/>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1</a:t>
            </a:r>
          </a:p>
        </p:txBody>
      </p:sp>
      <p:sp>
        <p:nvSpPr>
          <p:cNvPr id="79" name="Oval 78">
            <a:extLst>
              <a:ext uri="{FF2B5EF4-FFF2-40B4-BE49-F238E27FC236}">
                <a16:creationId xmlns:a16="http://schemas.microsoft.com/office/drawing/2014/main" id="{7C294B6E-3E95-C780-240D-FDF81F04E487}"/>
              </a:ext>
            </a:extLst>
          </p:cNvPr>
          <p:cNvSpPr/>
          <p:nvPr/>
        </p:nvSpPr>
        <p:spPr>
          <a:xfrm>
            <a:off x="6551253" y="2807496"/>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2</a:t>
            </a:r>
          </a:p>
        </p:txBody>
      </p:sp>
      <p:sp>
        <p:nvSpPr>
          <p:cNvPr id="80" name="Oval 79">
            <a:extLst>
              <a:ext uri="{FF2B5EF4-FFF2-40B4-BE49-F238E27FC236}">
                <a16:creationId xmlns:a16="http://schemas.microsoft.com/office/drawing/2014/main" id="{7A0678B8-AEB2-D379-25E2-68DE85055198}"/>
              </a:ext>
            </a:extLst>
          </p:cNvPr>
          <p:cNvSpPr/>
          <p:nvPr/>
        </p:nvSpPr>
        <p:spPr>
          <a:xfrm>
            <a:off x="6683963" y="2965480"/>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3</a:t>
            </a:r>
          </a:p>
        </p:txBody>
      </p:sp>
      <p:sp>
        <p:nvSpPr>
          <p:cNvPr id="81" name="Oval 80">
            <a:extLst>
              <a:ext uri="{FF2B5EF4-FFF2-40B4-BE49-F238E27FC236}">
                <a16:creationId xmlns:a16="http://schemas.microsoft.com/office/drawing/2014/main" id="{80B53876-D21F-C1B3-9A6C-7835D93FE27F}"/>
              </a:ext>
            </a:extLst>
          </p:cNvPr>
          <p:cNvSpPr/>
          <p:nvPr/>
        </p:nvSpPr>
        <p:spPr>
          <a:xfrm>
            <a:off x="6990032" y="3140852"/>
            <a:ext cx="265420" cy="250077"/>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solidFill>
                  <a:srgbClr val="FF0000"/>
                </a:solidFill>
              </a:rPr>
              <a:t>4</a:t>
            </a:r>
          </a:p>
        </p:txBody>
      </p:sp>
      <p:cxnSp>
        <p:nvCxnSpPr>
          <p:cNvPr id="58" name="Straight Connector 57">
            <a:extLst>
              <a:ext uri="{FF2B5EF4-FFF2-40B4-BE49-F238E27FC236}">
                <a16:creationId xmlns:a16="http://schemas.microsoft.com/office/drawing/2014/main" id="{37436BEC-FB57-D39B-A264-F5560AB8B081}"/>
              </a:ext>
            </a:extLst>
          </p:cNvPr>
          <p:cNvCxnSpPr>
            <a:cxnSpLocks/>
          </p:cNvCxnSpPr>
          <p:nvPr/>
        </p:nvCxnSpPr>
        <p:spPr>
          <a:xfrm>
            <a:off x="6096000" y="1325563"/>
            <a:ext cx="0" cy="5232683"/>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59" name="Group 58">
            <a:extLst>
              <a:ext uri="{FF2B5EF4-FFF2-40B4-BE49-F238E27FC236}">
                <a16:creationId xmlns:a16="http://schemas.microsoft.com/office/drawing/2014/main" id="{115CD499-C3D7-C914-8B74-98716C8A717D}"/>
              </a:ext>
            </a:extLst>
          </p:cNvPr>
          <p:cNvGrpSpPr/>
          <p:nvPr/>
        </p:nvGrpSpPr>
        <p:grpSpPr>
          <a:xfrm>
            <a:off x="449606" y="1049399"/>
            <a:ext cx="1806424" cy="595454"/>
            <a:chOff x="9331587" y="5162987"/>
            <a:chExt cx="1806424" cy="595454"/>
          </a:xfrm>
        </p:grpSpPr>
        <p:sp>
          <p:nvSpPr>
            <p:cNvPr id="60" name="Arrow: Up 59">
              <a:extLst>
                <a:ext uri="{FF2B5EF4-FFF2-40B4-BE49-F238E27FC236}">
                  <a16:creationId xmlns:a16="http://schemas.microsoft.com/office/drawing/2014/main" id="{47C1FD76-1B77-A162-D5A2-7BB37C16D608}"/>
                </a:ext>
              </a:extLst>
            </p:cNvPr>
            <p:cNvSpPr/>
            <p:nvPr/>
          </p:nvSpPr>
          <p:spPr>
            <a:xfrm rot="5400000">
              <a:off x="9588453" y="5280917"/>
              <a:ext cx="133540" cy="647272"/>
            </a:xfrm>
            <a:prstGeom prst="up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1" name="Straight Arrow Connector 60">
              <a:extLst>
                <a:ext uri="{FF2B5EF4-FFF2-40B4-BE49-F238E27FC236}">
                  <a16:creationId xmlns:a16="http://schemas.microsoft.com/office/drawing/2014/main" id="{AF2778C4-8B63-9CDE-E22D-E8ACF73C4932}"/>
                </a:ext>
              </a:extLst>
            </p:cNvPr>
            <p:cNvCxnSpPr>
              <a:cxnSpLocks/>
            </p:cNvCxnSpPr>
            <p:nvPr/>
          </p:nvCxnSpPr>
          <p:spPr bwMode="auto">
            <a:xfrm>
              <a:off x="9331587" y="5316876"/>
              <a:ext cx="647272" cy="0"/>
            </a:xfrm>
            <a:prstGeom prst="straightConnector1">
              <a:avLst/>
            </a:prstGeom>
            <a:noFill/>
            <a:ln w="38100">
              <a:solidFill>
                <a:srgbClr val="FF0000"/>
              </a:solidFill>
              <a:prstDash val="sysDash"/>
              <a:round/>
              <a:headEnd/>
              <a:tailEnd type="triangle"/>
            </a:ln>
            <a:extLst>
              <a:ext uri="{909E8E84-426E-40DD-AFC4-6F175D3DCCD1}">
                <a14:hiddenFill xmlns:a14="http://schemas.microsoft.com/office/drawing/2010/main">
                  <a:noFill/>
                </a14:hiddenFill>
              </a:ext>
            </a:extLst>
          </p:spPr>
        </p:cxnSp>
        <p:sp>
          <p:nvSpPr>
            <p:cNvPr id="62" name="TextBox 61">
              <a:extLst>
                <a:ext uri="{FF2B5EF4-FFF2-40B4-BE49-F238E27FC236}">
                  <a16:creationId xmlns:a16="http://schemas.microsoft.com/office/drawing/2014/main" id="{C93BE8F9-7F1C-461F-EEE6-11AD9E60CD3D}"/>
                </a:ext>
              </a:extLst>
            </p:cNvPr>
            <p:cNvSpPr txBox="1"/>
            <p:nvPr/>
          </p:nvSpPr>
          <p:spPr>
            <a:xfrm>
              <a:off x="9982374" y="5162987"/>
              <a:ext cx="1155637" cy="307777"/>
            </a:xfrm>
            <a:prstGeom prst="rect">
              <a:avLst/>
            </a:prstGeom>
            <a:noFill/>
          </p:spPr>
          <p:txBody>
            <a:bodyPr wrap="none" rtlCol="0">
              <a:spAutoFit/>
            </a:bodyPr>
            <a:lstStyle/>
            <a:p>
              <a:r>
                <a:rPr lang="en-US" sz="1400"/>
                <a:t>Control Path</a:t>
              </a:r>
            </a:p>
          </p:txBody>
        </p:sp>
        <p:sp>
          <p:nvSpPr>
            <p:cNvPr id="63" name="TextBox 62">
              <a:extLst>
                <a:ext uri="{FF2B5EF4-FFF2-40B4-BE49-F238E27FC236}">
                  <a16:creationId xmlns:a16="http://schemas.microsoft.com/office/drawing/2014/main" id="{EA3396E8-684D-9DD0-FE04-5A5696BA3B65}"/>
                </a:ext>
              </a:extLst>
            </p:cNvPr>
            <p:cNvSpPr txBox="1"/>
            <p:nvPr/>
          </p:nvSpPr>
          <p:spPr>
            <a:xfrm>
              <a:off x="9978859" y="5450664"/>
              <a:ext cx="942374" cy="307777"/>
            </a:xfrm>
            <a:prstGeom prst="rect">
              <a:avLst/>
            </a:prstGeom>
            <a:noFill/>
          </p:spPr>
          <p:txBody>
            <a:bodyPr wrap="none" rtlCol="0">
              <a:spAutoFit/>
            </a:bodyPr>
            <a:lstStyle/>
            <a:p>
              <a:r>
                <a:rPr lang="en-US" sz="1400"/>
                <a:t>Data Path</a:t>
              </a:r>
            </a:p>
          </p:txBody>
        </p:sp>
      </p:grpSp>
      <p:sp>
        <p:nvSpPr>
          <p:cNvPr id="64" name="Rectangle 63">
            <a:extLst>
              <a:ext uri="{FF2B5EF4-FFF2-40B4-BE49-F238E27FC236}">
                <a16:creationId xmlns:a16="http://schemas.microsoft.com/office/drawing/2014/main" id="{BEB5461E-6AAF-4802-A570-95001B4FB7EB}"/>
              </a:ext>
            </a:extLst>
          </p:cNvPr>
          <p:cNvSpPr/>
          <p:nvPr/>
        </p:nvSpPr>
        <p:spPr>
          <a:xfrm>
            <a:off x="3969330" y="5767369"/>
            <a:ext cx="4253339" cy="812549"/>
          </a:xfrm>
          <a:prstGeom prst="rect">
            <a:avLst/>
          </a:prstGeom>
          <a:solidFill>
            <a:schemeClr val="accent4">
              <a:lumMod val="20000"/>
              <a:lumOff val="80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b="1">
                <a:solidFill>
                  <a:srgbClr val="0070C0"/>
                </a:solidFill>
              </a:rPr>
              <a:t>File-level interface on GPU</a:t>
            </a:r>
          </a:p>
          <a:p>
            <a:pPr algn="ctr"/>
            <a:r>
              <a:rPr lang="en-US" b="1">
                <a:solidFill>
                  <a:srgbClr val="0070C0"/>
                </a:solidFill>
              </a:rPr>
              <a:t>Bypassing CPU only within same files</a:t>
            </a:r>
          </a:p>
        </p:txBody>
      </p:sp>
      <p:sp>
        <p:nvSpPr>
          <p:cNvPr id="65" name="Star: 10 Points 64">
            <a:extLst>
              <a:ext uri="{FF2B5EF4-FFF2-40B4-BE49-F238E27FC236}">
                <a16:creationId xmlns:a16="http://schemas.microsoft.com/office/drawing/2014/main" id="{681F24DE-B061-9D4B-45D1-466510FB495B}"/>
              </a:ext>
            </a:extLst>
          </p:cNvPr>
          <p:cNvSpPr/>
          <p:nvPr/>
        </p:nvSpPr>
        <p:spPr>
          <a:xfrm>
            <a:off x="4020252" y="4740941"/>
            <a:ext cx="967658" cy="426807"/>
          </a:xfrm>
          <a:prstGeom prst="star10">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en-US"/>
              <a:t>GDS</a:t>
            </a:r>
          </a:p>
        </p:txBody>
      </p:sp>
    </p:spTree>
    <p:extLst>
      <p:ext uri="{BB962C8B-B14F-4D97-AF65-F5344CB8AC3E}">
        <p14:creationId xmlns:p14="http://schemas.microsoft.com/office/powerpoint/2010/main" val="40708642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fade">
                                      <p:cBhvr>
                                        <p:cTn id="10" dur="500"/>
                                        <p:tgtEl>
                                          <p:spTgt spid="7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9"/>
                                        </p:tgtEl>
                                        <p:attrNameLst>
                                          <p:attrName>style.visibility</p:attrName>
                                        </p:attrNameLst>
                                      </p:cBhvr>
                                      <p:to>
                                        <p:strVal val="visible"/>
                                      </p:to>
                                    </p:set>
                                    <p:animEffect transition="in" filter="fade">
                                      <p:cBhvr>
                                        <p:cTn id="15" dur="500"/>
                                        <p:tgtEl>
                                          <p:spTgt spid="7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0"/>
                                        </p:tgtEl>
                                        <p:attrNameLst>
                                          <p:attrName>style.visibility</p:attrName>
                                        </p:attrNameLst>
                                      </p:cBhvr>
                                      <p:to>
                                        <p:strVal val="visible"/>
                                      </p:to>
                                    </p:set>
                                    <p:animEffect transition="in" filter="fade">
                                      <p:cBhvr>
                                        <p:cTn id="18" dur="500"/>
                                        <p:tgtEl>
                                          <p:spTgt spid="8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fade">
                                      <p:cBhvr>
                                        <p:cTn id="21" dur="500"/>
                                        <p:tgtEl>
                                          <p:spTgt spid="5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fade">
                                      <p:cBhvr>
                                        <p:cTn id="32" dur="500"/>
                                        <p:tgtEl>
                                          <p:spTgt spid="8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fade">
                                      <p:cBhvr>
                                        <p:cTn id="35" dur="500"/>
                                        <p:tgtEl>
                                          <p:spTgt spid="75"/>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fade">
                                      <p:cBhvr>
                                        <p:cTn id="39" dur="500"/>
                                        <p:tgtEl>
                                          <p:spTgt spid="76"/>
                                        </p:tgtEl>
                                      </p:cBhvr>
                                    </p:animEffect>
                                  </p:childTnLst>
                                </p:cTn>
                              </p:par>
                            </p:childTnLst>
                          </p:cTn>
                        </p:par>
                        <p:par>
                          <p:cTn id="40" fill="hold">
                            <p:stCondLst>
                              <p:cond delay="1000"/>
                            </p:stCondLst>
                            <p:childTnLst>
                              <p:par>
                                <p:cTn id="41" presetID="10" presetClass="entr" presetSubtype="0" fill="hold" grpId="0" nodeType="after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fade">
                                      <p:cBhvr>
                                        <p:cTn id="43" dur="500"/>
                                        <p:tgtEl>
                                          <p:spTgt spid="5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4"/>
                                        </p:tgtEl>
                                        <p:attrNameLst>
                                          <p:attrName>style.visibility</p:attrName>
                                        </p:attrNameLst>
                                      </p:cBhvr>
                                      <p:to>
                                        <p:strVal val="visible"/>
                                      </p:to>
                                    </p:set>
                                    <p:animEffect transition="in" filter="fade">
                                      <p:cBhvr>
                                        <p:cTn id="48"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4" grpId="0" animBg="1"/>
      <p:bldP spid="56" grpId="0" animBg="1"/>
      <p:bldP spid="75" grpId="0" animBg="1"/>
      <p:bldP spid="76" grpId="0" animBg="1"/>
      <p:bldP spid="77" grpId="0" animBg="1"/>
      <p:bldP spid="78" grpId="0" animBg="1"/>
      <p:bldP spid="79" grpId="0" animBg="1"/>
      <p:bldP spid="80" grpId="0" animBg="1"/>
      <p:bldP spid="81" grpId="0" animBg="1"/>
      <p:bldP spid="6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1|5.4|5.9|6.9"/>
</p:tagLst>
</file>

<file path=ppt/tags/tag2.xml><?xml version="1.0" encoding="utf-8"?>
<p:tagLst xmlns:a="http://schemas.openxmlformats.org/drawingml/2006/main" xmlns:r="http://schemas.openxmlformats.org/officeDocument/2006/relationships" xmlns:p="http://schemas.openxmlformats.org/presentationml/2006/main">
  <p:tag name="TIMING" val="|11.1|12.8|5.7"/>
</p:tagLst>
</file>

<file path=ppt/tags/tag3.xml><?xml version="1.0" encoding="utf-8"?>
<p:tagLst xmlns:a="http://schemas.openxmlformats.org/drawingml/2006/main" xmlns:r="http://schemas.openxmlformats.org/officeDocument/2006/relationships" xmlns:p="http://schemas.openxmlformats.org/presentationml/2006/main">
  <p:tag name="TIMING" val="|16.3|17.7"/>
</p:tagLst>
</file>

<file path=ppt/tags/tag4.xml><?xml version="1.0" encoding="utf-8"?>
<p:tagLst xmlns:a="http://schemas.openxmlformats.org/drawingml/2006/main" xmlns:r="http://schemas.openxmlformats.org/officeDocument/2006/relationships" xmlns:p="http://schemas.openxmlformats.org/presentationml/2006/main">
  <p:tag name="TIMING" val="|16.3|17.7"/>
</p:tagLst>
</file>

<file path=ppt/tags/tag5.xml><?xml version="1.0" encoding="utf-8"?>
<p:tagLst xmlns:a="http://schemas.openxmlformats.org/drawingml/2006/main" xmlns:r="http://schemas.openxmlformats.org/officeDocument/2006/relationships" xmlns:p="http://schemas.openxmlformats.org/presentationml/2006/main">
  <p:tag name="TIMING" val="|4.2|10.3|10|13.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nnCI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dk1"/>
        </a:lnRef>
        <a:fillRef idx="1">
          <a:schemeClr val="lt1"/>
        </a:fillRef>
        <a:effectRef idx="0">
          <a:schemeClr val="dk1"/>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E77937E883CE479030A2EE85425CBB" ma:contentTypeVersion="4" ma:contentTypeDescription="Create a new document." ma:contentTypeScope="" ma:versionID="2769dfbb2ef6df840632413a5c178f75">
  <xsd:schema xmlns:xsd="http://www.w3.org/2001/XMLSchema" xmlns:xs="http://www.w3.org/2001/XMLSchema" xmlns:p="http://schemas.microsoft.com/office/2006/metadata/properties" xmlns:ns2="676aa2ce-945b-4474-8fea-02219fad41ad" targetNamespace="http://schemas.microsoft.com/office/2006/metadata/properties" ma:root="true" ma:fieldsID="109848bb7bd0223243f60752fe0b774b" ns2:_="">
    <xsd:import namespace="676aa2ce-945b-4474-8fea-02219fad41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6aa2ce-945b-4474-8fea-02219fad41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0D1368-4357-4BB0-AA1B-BA48784FA818}">
  <ds:schemaRefs>
    <ds:schemaRef ds:uri="http://schemas.microsoft.com/office/2006/documentManagement/types"/>
    <ds:schemaRef ds:uri="http://purl.org/dc/dcmitype/"/>
    <ds:schemaRef ds:uri="676aa2ce-945b-4474-8fea-02219fad41ad"/>
    <ds:schemaRef ds:uri="http://schemas.microsoft.com/office/2006/metadata/properties"/>
    <ds:schemaRef ds:uri="http://purl.org/dc/elements/1.1/"/>
    <ds:schemaRef ds:uri="http://schemas.microsoft.com/office/infopath/2007/PartnerControl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5423EFF-A56F-476B-B3F7-729A259FCA59}">
  <ds:schemaRefs>
    <ds:schemaRef ds:uri="676aa2ce-945b-4474-8fea-02219fad41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1CC78506-B14D-4EE4-8DF4-D37C452001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2845</Words>
  <Application>Microsoft Office PowerPoint</Application>
  <PresentationFormat>Widescreen</PresentationFormat>
  <Paragraphs>594</Paragraphs>
  <Slides>34</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Source Sans Pro SemiBold</vt:lpstr>
      <vt:lpstr>Agency FB</vt:lpstr>
      <vt:lpstr>Arial</vt:lpstr>
      <vt:lpstr>Wingdings</vt:lpstr>
      <vt:lpstr>Source Sans Pro</vt:lpstr>
      <vt:lpstr>Office Theme</vt:lpstr>
      <vt:lpstr>HiLFS: FPGA-Orchestrated File System for High-Level Synthesis</vt:lpstr>
      <vt:lpstr>Rise of Data- and I/O-intensive Applications</vt:lpstr>
      <vt:lpstr>Complexity of Sparse Mixture-of-Expert Models</vt:lpstr>
      <vt:lpstr>Growing Gap between FPGA and GPU</vt:lpstr>
      <vt:lpstr>Outline</vt:lpstr>
      <vt:lpstr>Outline</vt:lpstr>
      <vt:lpstr>Current Strategies: GPUDirect Storage (GDS)</vt:lpstr>
      <vt:lpstr>Current Strategies: GPU Software File System (cuFile)</vt:lpstr>
      <vt:lpstr>Current Strategies: GPU File System (GDS + GeminiFS)</vt:lpstr>
      <vt:lpstr>Summary of GPU Strategies</vt:lpstr>
      <vt:lpstr>Current Strategies: FPGA Peer-to-Peer (P2P)</vt:lpstr>
      <vt:lpstr>Current Strategies: FPGA Software File System</vt:lpstr>
      <vt:lpstr>Current Strategies: DONGLE</vt:lpstr>
      <vt:lpstr>Tradeoff: Abstraction versus Performance</vt:lpstr>
      <vt:lpstr>Outline</vt:lpstr>
      <vt:lpstr>HiLFS Design Goals</vt:lpstr>
      <vt:lpstr>HiLFS Overview</vt:lpstr>
      <vt:lpstr>File-level Access to Storage like Software</vt:lpstr>
      <vt:lpstr>File-level Access to Storage like Software</vt:lpstr>
      <vt:lpstr>Direct Storage Management</vt:lpstr>
      <vt:lpstr>Optimizing HiLFS</vt:lpstr>
      <vt:lpstr>Fast Metadata Lookup through Metadata Cache</vt:lpstr>
      <vt:lpstr>Secured Access through Integrity Checks</vt:lpstr>
      <vt:lpstr>Periodic Metadata Backup</vt:lpstr>
      <vt:lpstr>Outline</vt:lpstr>
      <vt:lpstr>Evaluation Setup</vt:lpstr>
      <vt:lpstr>Programmability Results</vt:lpstr>
      <vt:lpstr>Programmability Results</vt:lpstr>
      <vt:lpstr>Performance Results</vt:lpstr>
      <vt:lpstr>Performance Results</vt:lpstr>
      <vt:lpstr>Performance Results</vt:lpstr>
      <vt:lpstr>Outline</vt:lpstr>
      <vt:lpstr>Closing the Gap with HiLFS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 Memory for HLS</dc:title>
  <dc:creator>Wong, Linus</dc:creator>
  <cp:lastModifiedBy>Na, YoungSeok</cp:lastModifiedBy>
  <cp:revision>1</cp:revision>
  <dcterms:created xsi:type="dcterms:W3CDTF">2022-12-08T22:26:31Z</dcterms:created>
  <dcterms:modified xsi:type="dcterms:W3CDTF">2026-02-23T06:10:03Z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0x010100EBE77937E883CE479030A2EE85425CBB</vt:lpwstr>
  </property>
  <property fmtid="{D5CDD505-2E9C-101B-9397-08002B2CF9AE}" pid="3" name="MediaServiceImageTags">
    <vt:lpwstr/>
  </property>
</Properties>
</file>