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82"/>
  </p:notesMasterIdLst>
  <p:sldIdLst>
    <p:sldId id="257" r:id="rId6"/>
    <p:sldId id="531" r:id="rId7"/>
    <p:sldId id="455" r:id="rId8"/>
    <p:sldId id="529" r:id="rId9"/>
    <p:sldId id="530" r:id="rId10"/>
    <p:sldId id="259" r:id="rId11"/>
    <p:sldId id="425" r:id="rId12"/>
    <p:sldId id="324" r:id="rId13"/>
    <p:sldId id="427" r:id="rId14"/>
    <p:sldId id="426" r:id="rId15"/>
    <p:sldId id="538" r:id="rId16"/>
    <p:sldId id="537" r:id="rId17"/>
    <p:sldId id="261" r:id="rId18"/>
    <p:sldId id="490" r:id="rId19"/>
    <p:sldId id="456" r:id="rId20"/>
    <p:sldId id="457" r:id="rId21"/>
    <p:sldId id="540" r:id="rId22"/>
    <p:sldId id="534" r:id="rId23"/>
    <p:sldId id="458" r:id="rId24"/>
    <p:sldId id="459" r:id="rId25"/>
    <p:sldId id="461" r:id="rId26"/>
    <p:sldId id="460" r:id="rId27"/>
    <p:sldId id="528" r:id="rId28"/>
    <p:sldId id="539" r:id="rId29"/>
    <p:sldId id="494" r:id="rId30"/>
    <p:sldId id="466" r:id="rId31"/>
    <p:sldId id="535" r:id="rId32"/>
    <p:sldId id="542" r:id="rId33"/>
    <p:sldId id="536" r:id="rId34"/>
    <p:sldId id="499" r:id="rId35"/>
    <p:sldId id="504" r:id="rId36"/>
    <p:sldId id="501" r:id="rId37"/>
    <p:sldId id="541" r:id="rId38"/>
    <p:sldId id="502" r:id="rId39"/>
    <p:sldId id="503" r:id="rId40"/>
    <p:sldId id="505" r:id="rId41"/>
    <p:sldId id="506" r:id="rId42"/>
    <p:sldId id="474" r:id="rId43"/>
    <p:sldId id="491" r:id="rId44"/>
    <p:sldId id="507" r:id="rId45"/>
    <p:sldId id="508" r:id="rId46"/>
    <p:sldId id="463" r:id="rId47"/>
    <p:sldId id="478" r:id="rId48"/>
    <p:sldId id="520" r:id="rId49"/>
    <p:sldId id="509" r:id="rId50"/>
    <p:sldId id="510" r:id="rId51"/>
    <p:sldId id="533" r:id="rId52"/>
    <p:sldId id="521" r:id="rId53"/>
    <p:sldId id="512" r:id="rId54"/>
    <p:sldId id="513" r:id="rId55"/>
    <p:sldId id="532" r:id="rId56"/>
    <p:sldId id="523" r:id="rId57"/>
    <p:sldId id="519" r:id="rId58"/>
    <p:sldId id="316" r:id="rId59"/>
    <p:sldId id="317" r:id="rId60"/>
    <p:sldId id="281" r:id="rId61"/>
    <p:sldId id="437" r:id="rId62"/>
    <p:sldId id="527" r:id="rId63"/>
    <p:sldId id="526" r:id="rId64"/>
    <p:sldId id="525" r:id="rId65"/>
    <p:sldId id="433" r:id="rId66"/>
    <p:sldId id="361" r:id="rId67"/>
    <p:sldId id="358" r:id="rId68"/>
    <p:sldId id="289" r:id="rId69"/>
    <p:sldId id="429" r:id="rId70"/>
    <p:sldId id="439" r:id="rId71"/>
    <p:sldId id="496" r:id="rId72"/>
    <p:sldId id="321" r:id="rId73"/>
    <p:sldId id="428" r:id="rId74"/>
    <p:sldId id="372" r:id="rId75"/>
    <p:sldId id="374" r:id="rId76"/>
    <p:sldId id="375" r:id="rId77"/>
    <p:sldId id="376" r:id="rId78"/>
    <p:sldId id="326" r:id="rId79"/>
    <p:sldId id="366" r:id="rId80"/>
    <p:sldId id="304" r:id="rId81"/>
    <p:sldId id="367" r:id="rId82"/>
    <p:sldId id="368" r:id="rId83"/>
    <p:sldId id="369" r:id="rId84"/>
    <p:sldId id="370" r:id="rId85"/>
    <p:sldId id="371" r:id="rId86"/>
    <p:sldId id="395" r:id="rId87"/>
    <p:sldId id="394" r:id="rId88"/>
    <p:sldId id="365" r:id="rId89"/>
    <p:sldId id="377" r:id="rId90"/>
    <p:sldId id="397" r:id="rId91"/>
    <p:sldId id="393" r:id="rId92"/>
    <p:sldId id="396" r:id="rId93"/>
    <p:sldId id="398" r:id="rId94"/>
    <p:sldId id="399" r:id="rId95"/>
    <p:sldId id="400" r:id="rId96"/>
    <p:sldId id="401" r:id="rId97"/>
    <p:sldId id="403" r:id="rId98"/>
    <p:sldId id="292" r:id="rId99"/>
    <p:sldId id="408" r:id="rId100"/>
    <p:sldId id="409" r:id="rId101"/>
    <p:sldId id="410" r:id="rId102"/>
    <p:sldId id="411" r:id="rId103"/>
    <p:sldId id="412" r:id="rId104"/>
    <p:sldId id="430" r:id="rId105"/>
    <p:sldId id="413" r:id="rId106"/>
    <p:sldId id="414" r:id="rId107"/>
    <p:sldId id="432" r:id="rId108"/>
    <p:sldId id="415" r:id="rId109"/>
    <p:sldId id="383" r:id="rId110"/>
    <p:sldId id="417" r:id="rId111"/>
    <p:sldId id="416" r:id="rId112"/>
    <p:sldId id="418" r:id="rId113"/>
    <p:sldId id="279" r:id="rId114"/>
    <p:sldId id="419" r:id="rId115"/>
    <p:sldId id="420" r:id="rId116"/>
    <p:sldId id="421" r:id="rId117"/>
    <p:sldId id="422" r:id="rId118"/>
    <p:sldId id="423" r:id="rId119"/>
    <p:sldId id="360" r:id="rId120"/>
    <p:sldId id="440" r:id="rId121"/>
    <p:sldId id="441" r:id="rId122"/>
    <p:sldId id="443" r:id="rId123"/>
    <p:sldId id="442" r:id="rId124"/>
    <p:sldId id="444" r:id="rId125"/>
    <p:sldId id="445" r:id="rId126"/>
    <p:sldId id="446" r:id="rId127"/>
    <p:sldId id="447" r:id="rId128"/>
    <p:sldId id="448" r:id="rId129"/>
    <p:sldId id="454" r:id="rId130"/>
    <p:sldId id="449" r:id="rId131"/>
    <p:sldId id="450" r:id="rId132"/>
    <p:sldId id="451" r:id="rId133"/>
    <p:sldId id="453" r:id="rId134"/>
    <p:sldId id="431" r:id="rId135"/>
    <p:sldId id="424" r:id="rId136"/>
    <p:sldId id="296" r:id="rId137"/>
    <p:sldId id="267" r:id="rId138"/>
    <p:sldId id="269" r:id="rId139"/>
    <p:sldId id="263" r:id="rId140"/>
    <p:sldId id="262" r:id="rId141"/>
    <p:sldId id="268" r:id="rId142"/>
    <p:sldId id="347" r:id="rId143"/>
    <p:sldId id="348" r:id="rId144"/>
    <p:sldId id="349" r:id="rId145"/>
    <p:sldId id="350" r:id="rId146"/>
    <p:sldId id="351" r:id="rId147"/>
    <p:sldId id="352" r:id="rId148"/>
    <p:sldId id="353" r:id="rId149"/>
    <p:sldId id="354" r:id="rId150"/>
    <p:sldId id="355" r:id="rId151"/>
    <p:sldId id="356" r:id="rId152"/>
    <p:sldId id="357" r:id="rId153"/>
    <p:sldId id="331" r:id="rId154"/>
    <p:sldId id="332" r:id="rId155"/>
    <p:sldId id="334" r:id="rId156"/>
    <p:sldId id="335" r:id="rId157"/>
    <p:sldId id="336" r:id="rId158"/>
    <p:sldId id="337" r:id="rId159"/>
    <p:sldId id="339" r:id="rId160"/>
    <p:sldId id="340" r:id="rId161"/>
    <p:sldId id="338" r:id="rId162"/>
    <p:sldId id="363" r:id="rId163"/>
    <p:sldId id="362" r:id="rId164"/>
    <p:sldId id="333" r:id="rId165"/>
    <p:sldId id="320" r:id="rId166"/>
    <p:sldId id="327" r:id="rId167"/>
    <p:sldId id="328" r:id="rId168"/>
    <p:sldId id="325" r:id="rId169"/>
    <p:sldId id="330" r:id="rId170"/>
    <p:sldId id="342" r:id="rId171"/>
    <p:sldId id="298" r:id="rId172"/>
    <p:sldId id="378" r:id="rId173"/>
    <p:sldId id="379" r:id="rId174"/>
    <p:sldId id="380" r:id="rId175"/>
    <p:sldId id="381" r:id="rId176"/>
    <p:sldId id="382" r:id="rId177"/>
    <p:sldId id="404" r:id="rId178"/>
    <p:sldId id="405" r:id="rId179"/>
    <p:sldId id="406" r:id="rId180"/>
    <p:sldId id="407" r:id="rId18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5A11"/>
    <a:srgbClr val="BF9000"/>
    <a:srgbClr val="8FAADC"/>
    <a:srgbClr val="FF00FF"/>
    <a:srgbClr val="FFFFFF"/>
    <a:srgbClr val="0000FF"/>
    <a:srgbClr val="008000"/>
    <a:srgbClr val="767171"/>
    <a:srgbClr val="D0CECE"/>
    <a:srgbClr val="5482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A3BEBF-C333-4FC7-BE86-7C9F7BD0568A}" v="3492" dt="2026-02-23T19:43:08.8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3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2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63" Type="http://schemas.openxmlformats.org/officeDocument/2006/relationships/slide" Target="slides/slide58.xml"/><Relationship Id="rId84" Type="http://schemas.openxmlformats.org/officeDocument/2006/relationships/slide" Target="slides/slide79.xml"/><Relationship Id="rId138" Type="http://schemas.openxmlformats.org/officeDocument/2006/relationships/slide" Target="slides/slide133.xml"/><Relationship Id="rId159" Type="http://schemas.openxmlformats.org/officeDocument/2006/relationships/slide" Target="slides/slide154.xml"/><Relationship Id="rId170" Type="http://schemas.openxmlformats.org/officeDocument/2006/relationships/slide" Target="slides/slide165.xml"/><Relationship Id="rId107" Type="http://schemas.openxmlformats.org/officeDocument/2006/relationships/slide" Target="slides/slide102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53" Type="http://schemas.openxmlformats.org/officeDocument/2006/relationships/slide" Target="slides/slide48.xml"/><Relationship Id="rId74" Type="http://schemas.openxmlformats.org/officeDocument/2006/relationships/slide" Target="slides/slide69.xml"/><Relationship Id="rId128" Type="http://schemas.openxmlformats.org/officeDocument/2006/relationships/slide" Target="slides/slide123.xml"/><Relationship Id="rId149" Type="http://schemas.openxmlformats.org/officeDocument/2006/relationships/slide" Target="slides/slide144.xml"/><Relationship Id="rId5" Type="http://schemas.openxmlformats.org/officeDocument/2006/relationships/slideMaster" Target="slideMasters/slideMaster2.xml"/><Relationship Id="rId95" Type="http://schemas.openxmlformats.org/officeDocument/2006/relationships/slide" Target="slides/slide90.xml"/><Relationship Id="rId160" Type="http://schemas.openxmlformats.org/officeDocument/2006/relationships/slide" Target="slides/slide155.xml"/><Relationship Id="rId181" Type="http://schemas.openxmlformats.org/officeDocument/2006/relationships/slide" Target="slides/slide176.xml"/><Relationship Id="rId22" Type="http://schemas.openxmlformats.org/officeDocument/2006/relationships/slide" Target="slides/slide17.xml"/><Relationship Id="rId43" Type="http://schemas.openxmlformats.org/officeDocument/2006/relationships/slide" Target="slides/slide38.xml"/><Relationship Id="rId64" Type="http://schemas.openxmlformats.org/officeDocument/2006/relationships/slide" Target="slides/slide59.xml"/><Relationship Id="rId118" Type="http://schemas.openxmlformats.org/officeDocument/2006/relationships/slide" Target="slides/slide113.xml"/><Relationship Id="rId139" Type="http://schemas.openxmlformats.org/officeDocument/2006/relationships/slide" Target="slides/slide134.xml"/><Relationship Id="rId85" Type="http://schemas.openxmlformats.org/officeDocument/2006/relationships/slide" Target="slides/slide80.xml"/><Relationship Id="rId150" Type="http://schemas.openxmlformats.org/officeDocument/2006/relationships/slide" Target="slides/slide145.xml"/><Relationship Id="rId171" Type="http://schemas.openxmlformats.org/officeDocument/2006/relationships/slide" Target="slides/slide166.xml"/><Relationship Id="rId12" Type="http://schemas.openxmlformats.org/officeDocument/2006/relationships/slide" Target="slides/slide7.xml"/><Relationship Id="rId33" Type="http://schemas.openxmlformats.org/officeDocument/2006/relationships/slide" Target="slides/slide28.xml"/><Relationship Id="rId108" Type="http://schemas.openxmlformats.org/officeDocument/2006/relationships/slide" Target="slides/slide103.xml"/><Relationship Id="rId129" Type="http://schemas.openxmlformats.org/officeDocument/2006/relationships/slide" Target="slides/slide124.xml"/><Relationship Id="rId54" Type="http://schemas.openxmlformats.org/officeDocument/2006/relationships/slide" Target="slides/slide49.xml"/><Relationship Id="rId75" Type="http://schemas.openxmlformats.org/officeDocument/2006/relationships/slide" Target="slides/slide70.xml"/><Relationship Id="rId96" Type="http://schemas.openxmlformats.org/officeDocument/2006/relationships/slide" Target="slides/slide91.xml"/><Relationship Id="rId140" Type="http://schemas.openxmlformats.org/officeDocument/2006/relationships/slide" Target="slides/slide135.xml"/><Relationship Id="rId161" Type="http://schemas.openxmlformats.org/officeDocument/2006/relationships/slide" Target="slides/slide156.xml"/><Relationship Id="rId182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3" Type="http://schemas.openxmlformats.org/officeDocument/2006/relationships/slide" Target="slides/slide18.xml"/><Relationship Id="rId119" Type="http://schemas.openxmlformats.org/officeDocument/2006/relationships/slide" Target="slides/slide114.xml"/><Relationship Id="rId44" Type="http://schemas.openxmlformats.org/officeDocument/2006/relationships/slide" Target="slides/slide39.xml"/><Relationship Id="rId65" Type="http://schemas.openxmlformats.org/officeDocument/2006/relationships/slide" Target="slides/slide60.xml"/><Relationship Id="rId86" Type="http://schemas.openxmlformats.org/officeDocument/2006/relationships/slide" Target="slides/slide81.xml"/><Relationship Id="rId130" Type="http://schemas.openxmlformats.org/officeDocument/2006/relationships/slide" Target="slides/slide125.xml"/><Relationship Id="rId151" Type="http://schemas.openxmlformats.org/officeDocument/2006/relationships/slide" Target="slides/slide146.xml"/><Relationship Id="rId172" Type="http://schemas.openxmlformats.org/officeDocument/2006/relationships/slide" Target="slides/slide167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109" Type="http://schemas.openxmlformats.org/officeDocument/2006/relationships/slide" Target="slides/slide10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04" Type="http://schemas.openxmlformats.org/officeDocument/2006/relationships/slide" Target="slides/slide99.xml"/><Relationship Id="rId120" Type="http://schemas.openxmlformats.org/officeDocument/2006/relationships/slide" Target="slides/slide115.xml"/><Relationship Id="rId125" Type="http://schemas.openxmlformats.org/officeDocument/2006/relationships/slide" Target="slides/slide120.xml"/><Relationship Id="rId141" Type="http://schemas.openxmlformats.org/officeDocument/2006/relationships/slide" Target="slides/slide136.xml"/><Relationship Id="rId146" Type="http://schemas.openxmlformats.org/officeDocument/2006/relationships/slide" Target="slides/slide141.xml"/><Relationship Id="rId167" Type="http://schemas.openxmlformats.org/officeDocument/2006/relationships/slide" Target="slides/slide162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162" Type="http://schemas.openxmlformats.org/officeDocument/2006/relationships/slide" Target="slides/slide157.xml"/><Relationship Id="rId183" Type="http://schemas.openxmlformats.org/officeDocument/2006/relationships/presProps" Target="presProps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110" Type="http://schemas.openxmlformats.org/officeDocument/2006/relationships/slide" Target="slides/slide105.xml"/><Relationship Id="rId115" Type="http://schemas.openxmlformats.org/officeDocument/2006/relationships/slide" Target="slides/slide110.xml"/><Relationship Id="rId131" Type="http://schemas.openxmlformats.org/officeDocument/2006/relationships/slide" Target="slides/slide126.xml"/><Relationship Id="rId136" Type="http://schemas.openxmlformats.org/officeDocument/2006/relationships/slide" Target="slides/slide131.xml"/><Relationship Id="rId157" Type="http://schemas.openxmlformats.org/officeDocument/2006/relationships/slide" Target="slides/slide152.xml"/><Relationship Id="rId178" Type="http://schemas.openxmlformats.org/officeDocument/2006/relationships/slide" Target="slides/slide173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52" Type="http://schemas.openxmlformats.org/officeDocument/2006/relationships/slide" Target="slides/slide147.xml"/><Relationship Id="rId173" Type="http://schemas.openxmlformats.org/officeDocument/2006/relationships/slide" Target="slides/slide168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105" Type="http://schemas.openxmlformats.org/officeDocument/2006/relationships/slide" Target="slides/slide100.xml"/><Relationship Id="rId126" Type="http://schemas.openxmlformats.org/officeDocument/2006/relationships/slide" Target="slides/slide121.xml"/><Relationship Id="rId147" Type="http://schemas.openxmlformats.org/officeDocument/2006/relationships/slide" Target="slides/slide142.xml"/><Relationship Id="rId168" Type="http://schemas.openxmlformats.org/officeDocument/2006/relationships/slide" Target="slides/slide163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121" Type="http://schemas.openxmlformats.org/officeDocument/2006/relationships/slide" Target="slides/slide116.xml"/><Relationship Id="rId142" Type="http://schemas.openxmlformats.org/officeDocument/2006/relationships/slide" Target="slides/slide137.xml"/><Relationship Id="rId163" Type="http://schemas.openxmlformats.org/officeDocument/2006/relationships/slide" Target="slides/slide158.xml"/><Relationship Id="rId184" Type="http://schemas.openxmlformats.org/officeDocument/2006/relationships/viewProps" Target="viewProps.xml"/><Relationship Id="rId3" Type="http://schemas.openxmlformats.org/officeDocument/2006/relationships/customXml" Target="../customXml/item3.xml"/><Relationship Id="rId25" Type="http://schemas.openxmlformats.org/officeDocument/2006/relationships/slide" Target="slides/slide20.xml"/><Relationship Id="rId46" Type="http://schemas.openxmlformats.org/officeDocument/2006/relationships/slide" Target="slides/slide41.xml"/><Relationship Id="rId67" Type="http://schemas.openxmlformats.org/officeDocument/2006/relationships/slide" Target="slides/slide62.xml"/><Relationship Id="rId116" Type="http://schemas.openxmlformats.org/officeDocument/2006/relationships/slide" Target="slides/slide111.xml"/><Relationship Id="rId137" Type="http://schemas.openxmlformats.org/officeDocument/2006/relationships/slide" Target="slides/slide132.xml"/><Relationship Id="rId158" Type="http://schemas.openxmlformats.org/officeDocument/2006/relationships/slide" Target="slides/slide153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62" Type="http://schemas.openxmlformats.org/officeDocument/2006/relationships/slide" Target="slides/slide57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111" Type="http://schemas.openxmlformats.org/officeDocument/2006/relationships/slide" Target="slides/slide106.xml"/><Relationship Id="rId132" Type="http://schemas.openxmlformats.org/officeDocument/2006/relationships/slide" Target="slides/slide127.xml"/><Relationship Id="rId153" Type="http://schemas.openxmlformats.org/officeDocument/2006/relationships/slide" Target="slides/slide148.xml"/><Relationship Id="rId174" Type="http://schemas.openxmlformats.org/officeDocument/2006/relationships/slide" Target="slides/slide169.xml"/><Relationship Id="rId179" Type="http://schemas.openxmlformats.org/officeDocument/2006/relationships/slide" Target="slides/slide174.xml"/><Relationship Id="rId15" Type="http://schemas.openxmlformats.org/officeDocument/2006/relationships/slide" Target="slides/slide10.xml"/><Relationship Id="rId36" Type="http://schemas.openxmlformats.org/officeDocument/2006/relationships/slide" Target="slides/slide31.xml"/><Relationship Id="rId57" Type="http://schemas.openxmlformats.org/officeDocument/2006/relationships/slide" Target="slides/slide52.xml"/><Relationship Id="rId106" Type="http://schemas.openxmlformats.org/officeDocument/2006/relationships/slide" Target="slides/slide101.xml"/><Relationship Id="rId127" Type="http://schemas.openxmlformats.org/officeDocument/2006/relationships/slide" Target="slides/slide12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52" Type="http://schemas.openxmlformats.org/officeDocument/2006/relationships/slide" Target="slides/slide47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slide" Target="slides/slide96.xml"/><Relationship Id="rId122" Type="http://schemas.openxmlformats.org/officeDocument/2006/relationships/slide" Target="slides/slide117.xml"/><Relationship Id="rId143" Type="http://schemas.openxmlformats.org/officeDocument/2006/relationships/slide" Target="slides/slide138.xml"/><Relationship Id="rId148" Type="http://schemas.openxmlformats.org/officeDocument/2006/relationships/slide" Target="slides/slide143.xml"/><Relationship Id="rId164" Type="http://schemas.openxmlformats.org/officeDocument/2006/relationships/slide" Target="slides/slide159.xml"/><Relationship Id="rId169" Type="http://schemas.openxmlformats.org/officeDocument/2006/relationships/slide" Target="slides/slide164.xml"/><Relationship Id="rId18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80" Type="http://schemas.openxmlformats.org/officeDocument/2006/relationships/slide" Target="slides/slide175.xml"/><Relationship Id="rId26" Type="http://schemas.openxmlformats.org/officeDocument/2006/relationships/slide" Target="slides/slide21.xml"/><Relationship Id="rId47" Type="http://schemas.openxmlformats.org/officeDocument/2006/relationships/slide" Target="slides/slide42.xml"/><Relationship Id="rId68" Type="http://schemas.openxmlformats.org/officeDocument/2006/relationships/slide" Target="slides/slide63.xml"/><Relationship Id="rId89" Type="http://schemas.openxmlformats.org/officeDocument/2006/relationships/slide" Target="slides/slide84.xml"/><Relationship Id="rId112" Type="http://schemas.openxmlformats.org/officeDocument/2006/relationships/slide" Target="slides/slide107.xml"/><Relationship Id="rId133" Type="http://schemas.openxmlformats.org/officeDocument/2006/relationships/slide" Target="slides/slide128.xml"/><Relationship Id="rId154" Type="http://schemas.openxmlformats.org/officeDocument/2006/relationships/slide" Target="slides/slide149.xml"/><Relationship Id="rId175" Type="http://schemas.openxmlformats.org/officeDocument/2006/relationships/slide" Target="slides/slide170.xml"/><Relationship Id="rId16" Type="http://schemas.openxmlformats.org/officeDocument/2006/relationships/slide" Target="slides/slide11.xml"/><Relationship Id="rId37" Type="http://schemas.openxmlformats.org/officeDocument/2006/relationships/slide" Target="slides/slide32.xml"/><Relationship Id="rId58" Type="http://schemas.openxmlformats.org/officeDocument/2006/relationships/slide" Target="slides/slide53.xml"/><Relationship Id="rId79" Type="http://schemas.openxmlformats.org/officeDocument/2006/relationships/slide" Target="slides/slide74.xml"/><Relationship Id="rId102" Type="http://schemas.openxmlformats.org/officeDocument/2006/relationships/slide" Target="slides/slide97.xml"/><Relationship Id="rId123" Type="http://schemas.openxmlformats.org/officeDocument/2006/relationships/slide" Target="slides/slide118.xml"/><Relationship Id="rId144" Type="http://schemas.openxmlformats.org/officeDocument/2006/relationships/slide" Target="slides/slide139.xml"/><Relationship Id="rId90" Type="http://schemas.openxmlformats.org/officeDocument/2006/relationships/slide" Target="slides/slide85.xml"/><Relationship Id="rId165" Type="http://schemas.openxmlformats.org/officeDocument/2006/relationships/slide" Target="slides/slide160.xml"/><Relationship Id="rId186" Type="http://schemas.openxmlformats.org/officeDocument/2006/relationships/tableStyles" Target="tableStyles.xml"/><Relationship Id="rId27" Type="http://schemas.openxmlformats.org/officeDocument/2006/relationships/slide" Target="slides/slide22.xml"/><Relationship Id="rId48" Type="http://schemas.openxmlformats.org/officeDocument/2006/relationships/slide" Target="slides/slide43.xml"/><Relationship Id="rId69" Type="http://schemas.openxmlformats.org/officeDocument/2006/relationships/slide" Target="slides/slide64.xml"/><Relationship Id="rId113" Type="http://schemas.openxmlformats.org/officeDocument/2006/relationships/slide" Target="slides/slide108.xml"/><Relationship Id="rId134" Type="http://schemas.openxmlformats.org/officeDocument/2006/relationships/slide" Target="slides/slide129.xml"/><Relationship Id="rId80" Type="http://schemas.openxmlformats.org/officeDocument/2006/relationships/slide" Target="slides/slide75.xml"/><Relationship Id="rId155" Type="http://schemas.openxmlformats.org/officeDocument/2006/relationships/slide" Target="slides/slide150.xml"/><Relationship Id="rId176" Type="http://schemas.openxmlformats.org/officeDocument/2006/relationships/slide" Target="slides/slide171.xml"/><Relationship Id="rId17" Type="http://schemas.openxmlformats.org/officeDocument/2006/relationships/slide" Target="slides/slide12.xml"/><Relationship Id="rId38" Type="http://schemas.openxmlformats.org/officeDocument/2006/relationships/slide" Target="slides/slide33.xml"/><Relationship Id="rId59" Type="http://schemas.openxmlformats.org/officeDocument/2006/relationships/slide" Target="slides/slide54.xml"/><Relationship Id="rId103" Type="http://schemas.openxmlformats.org/officeDocument/2006/relationships/slide" Target="slides/slide98.xml"/><Relationship Id="rId124" Type="http://schemas.openxmlformats.org/officeDocument/2006/relationships/slide" Target="slides/slide119.xml"/><Relationship Id="rId70" Type="http://schemas.openxmlformats.org/officeDocument/2006/relationships/slide" Target="slides/slide65.xml"/><Relationship Id="rId91" Type="http://schemas.openxmlformats.org/officeDocument/2006/relationships/slide" Target="slides/slide86.xml"/><Relationship Id="rId145" Type="http://schemas.openxmlformats.org/officeDocument/2006/relationships/slide" Target="slides/slide140.xml"/><Relationship Id="rId166" Type="http://schemas.openxmlformats.org/officeDocument/2006/relationships/slide" Target="slides/slide161.xml"/><Relationship Id="rId187" Type="http://schemas.microsoft.com/office/2015/10/relationships/revisionInfo" Target="revisionInfo.xml"/><Relationship Id="rId1" Type="http://schemas.openxmlformats.org/officeDocument/2006/relationships/customXml" Target="../customXml/item1.xml"/><Relationship Id="rId28" Type="http://schemas.openxmlformats.org/officeDocument/2006/relationships/slide" Target="slides/slide23.xml"/><Relationship Id="rId49" Type="http://schemas.openxmlformats.org/officeDocument/2006/relationships/slide" Target="slides/slide44.xml"/><Relationship Id="rId114" Type="http://schemas.openxmlformats.org/officeDocument/2006/relationships/slide" Target="slides/slide109.xml"/><Relationship Id="rId60" Type="http://schemas.openxmlformats.org/officeDocument/2006/relationships/slide" Target="slides/slide55.xml"/><Relationship Id="rId81" Type="http://schemas.openxmlformats.org/officeDocument/2006/relationships/slide" Target="slides/slide76.xml"/><Relationship Id="rId135" Type="http://schemas.openxmlformats.org/officeDocument/2006/relationships/slide" Target="slides/slide130.xml"/><Relationship Id="rId156" Type="http://schemas.openxmlformats.org/officeDocument/2006/relationships/slide" Target="slides/slide151.xml"/><Relationship Id="rId177" Type="http://schemas.openxmlformats.org/officeDocument/2006/relationships/slide" Target="slides/slide17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9658D0-3DAA-44A5-AE49-3651C0B5ADFC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E0AA19-C46C-4E59-B2D6-19A71DB01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9895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7D52E-1E91-0446-889D-B4CEC1F68556}" type="slidenum">
              <a:rPr lang="en-FR" smtClean="0"/>
              <a:t>1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21992579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0F532-64E0-149D-E0A5-9537306E6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4CECDF-E1E1-9AA7-0F0B-58116A98DE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536B15-BCE3-AE2C-CCA4-2197B30B78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271B81-065D-7452-F79F-7C16867E66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A7D52E-1E91-0446-889D-B4CEC1F68556}" type="slidenum">
              <a:rPr kumimoji="0" lang="en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61095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40BF5-C45C-F36E-34A8-860A1A469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284740-946B-4282-66DB-1D9B476751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29B91F-BBF1-3E12-D7FC-79F4D8787C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7F7899-8C57-975C-6E53-11F118004F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A7D52E-1E91-0446-889D-B4CEC1F68556}" type="slidenum">
              <a:rPr kumimoji="0" lang="en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45206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254C4-8DED-5322-74E1-40385F0B6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41A808-38DF-FE05-C066-EBABB32AD3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08576F-CC1A-3C8F-F989-A147D1F074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59F789-4887-3FC0-60C8-74F65ED295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A7D52E-1E91-0446-889D-B4CEC1F68556}" type="slidenum">
              <a:rPr kumimoji="0" lang="en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97895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DD40B-39DE-CA91-4BAB-1B24EA09E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787FE2-AD55-9A3F-6F71-782DAAA431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53470D-7AD1-4C75-1D6D-3E51F24743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DD55FA-00E9-4CE2-A1D5-9CB448CED8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A7D52E-1E91-0446-889D-B4CEC1F68556}" type="slidenum">
              <a:rPr kumimoji="0" lang="en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95252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F3F3C-0682-A169-4903-23E98B36A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3F155D-B026-D342-360C-9A8B9AF774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F28405-20BA-8B41-A572-6CB0CD9D6D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B2150E-F4C4-E261-064D-71DD6CAD20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A7D52E-1E91-0446-889D-B4CEC1F68556}" type="slidenum">
              <a:rPr kumimoji="0" lang="en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25353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E0AA19-C46C-4E59-B2D6-19A71DB01A7B}" type="slidenum">
              <a:rPr lang="en-GB" smtClean="0"/>
              <a:t>66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63084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8EE22-9993-95A0-CBDF-CF87BB197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321BAC-B94C-6BC4-69DD-EB60371A6F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1B501B-84AE-AA2C-13C7-8E9BDD2334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BE5B59-D829-55A8-B541-541E5E488D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A7D52E-1E91-0446-889D-B4CEC1F68556}" type="slidenum">
              <a:rPr kumimoji="0" lang="en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36880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E0AA19-C46C-4E59-B2D6-19A71DB01A7B}" type="slidenum">
              <a:rPr lang="en-GB" smtClean="0"/>
              <a:t>100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34090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E0AA19-C46C-4E59-B2D6-19A71DB01A7B}" type="slidenum">
              <a:rPr lang="en-GB" smtClean="0"/>
              <a:t>137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3519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8956E-7199-99A1-E4BE-CEF476E89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D60867-0F9D-345B-5696-1A49E96BA3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FBFC8D-19F4-438A-02C6-438744D17B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A524F7-A3E7-B73B-276D-3ADA546E51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A7D52E-1E91-0446-889D-B4CEC1F68556}" type="slidenum">
              <a:rPr kumimoji="0" lang="en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55074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2C476D-7C39-490B-5B15-C0850EE9A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0C99C2-3911-D007-60E4-12E9DF2722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1CC625-0160-B094-5307-AE8EA2F66E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73565B-5C03-5A73-3BCA-F74274B6FB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A7D52E-1E91-0446-889D-B4CEC1F68556}" type="slidenum">
              <a:rPr kumimoji="0" lang="en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5950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76ED5-FEC3-2EDF-FDA5-C53757A23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073EE9-E28F-6D14-02B7-FCE71D98F9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CE17F8-8BB1-11CA-7686-031C096217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8D8131-B1EF-A4AD-FDD7-0904647608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A7D52E-1E91-0446-889D-B4CEC1F68556}" type="slidenum">
              <a:rPr kumimoji="0" lang="en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38417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4ED4B0-2AFF-DD5F-AA54-20B793E18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AA2188-D937-1E95-A174-DDF9B492A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9B12BE-8B5E-2CA3-1194-57A86C749A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9A93F6-53E6-FC58-E585-DE77F7F2C5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A7D52E-1E91-0446-889D-B4CEC1F68556}" type="slidenum">
              <a:rPr kumimoji="0" lang="en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0951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A7D52E-1E91-0446-889D-B4CEC1F68556}" type="slidenum">
              <a:rPr kumimoji="0" lang="en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5353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8ABCC-E6DA-B12A-3DE8-6BDC72E11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1B230E-F55C-D61E-D215-CEDD39B87A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F65021-84C1-D81B-3304-F63BD72E45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4D1EA-E14D-AB31-7475-754BC0BD7C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A7D52E-1E91-0446-889D-B4CEC1F68556}" type="slidenum">
              <a:rPr kumimoji="0" lang="en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99751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BBB78-31E2-BB39-9676-C63B2E6232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C02EF7-C21E-20E7-551C-7B8BEFEEAA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5A364E-A55F-4C49-69AA-29122983FC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EF4CD-F412-15DF-3819-C75C24FE17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A7D52E-1E91-0446-889D-B4CEC1F68556}" type="slidenum">
              <a:rPr kumimoji="0" lang="en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38824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650714-4CD9-9FD6-48A7-39C767C90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1A8E30-D9C7-567E-3C0F-12C239909A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C0A4E8-75E4-4FF8-2A83-C99640CD90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817542-2072-05F1-A5D4-F608C08DF8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A7D52E-1E91-0446-889D-B4CEC1F68556}" type="slidenum">
              <a:rPr kumimoji="0" lang="en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6781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CBD4A-856E-D223-83D4-684250C012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20D03B-95A4-2937-8CBF-A04023131B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8490D5-75E2-44A5-D404-AB55585ED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426D0-E246-4AFE-84A2-77ADF77880F4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F569A-C603-1042-0C7A-AF7E7164D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12D362-B260-5E51-41B0-302E6A280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070F-7698-4A15-BBE3-146BEA0AF1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9775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E14BD-FBA8-2AC7-8D38-EE981E863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60DE8D-B792-B231-D4E1-56F047DCB6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F74BCA-1BFE-1066-90E5-E37F542F3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426D0-E246-4AFE-84A2-77ADF77880F4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6C69B-756D-B7B5-C8FD-840F6A3A6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8533DA-E6D4-B458-6C99-BA4724FB4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070F-7698-4A15-BBE3-146BEA0AF1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07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2FFB10-40A7-9275-A362-DF5A3ACF84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16C253-FB12-D324-E4EF-6191D43F1A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0E4F4A-F86A-F3CA-7C3A-1692C7253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426D0-E246-4AFE-84A2-77ADF77880F4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5E6C4F-BF93-8E1F-1666-54DEF2BED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A523D0-53AF-01ED-6B12-3E18EEBA3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070F-7698-4A15-BBE3-146BEA0AF1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0694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5A861-316A-4725-1035-7DBD29CF51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2E4950-C889-0BC0-1C3D-78628FDA77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70678E-F96E-BDBE-F12D-11FAF5CE3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93223-9FF9-45ED-902A-C8880944E332}" type="datetime1">
              <a:rPr lang="fr-FR" smtClean="0"/>
              <a:t>23/02/2026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083E02-07E1-9855-882F-BDD0B255F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D712FC-D320-161C-9C5F-0B4C91F74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31610950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C1DD7-C0E2-4E47-3A4D-B8949D40B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56" y="176298"/>
            <a:ext cx="10515600" cy="8248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F41F8-FC5D-B502-F059-84EF2670B8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EE8155-BBA9-1728-B592-D1287DA74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24A82-CF7B-4C65-8F37-E690474041FE}" type="datetime1">
              <a:rPr lang="fr-FR" smtClean="0"/>
              <a:t>23/02/2026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3A0015-B50A-7215-1A7C-4F64B4290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AD5DF8-2650-0E55-18F7-F2FB88833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248D6"/>
                </a:solidFill>
              </a:defRPr>
            </a:lvl1pPr>
          </a:lstStyle>
          <a:p>
            <a:fld id="{D7CB08BF-E596-EF4F-AE51-DAF4B045921B}" type="slidenum">
              <a:rPr lang="en-FR" smtClean="0"/>
              <a:pPr/>
              <a:t>‹#›</a:t>
            </a:fld>
            <a:endParaRPr lang="en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00D0CD0-BA4C-9AC7-D181-D38C3FE5126A}"/>
              </a:ext>
            </a:extLst>
          </p:cNvPr>
          <p:cNvSpPr/>
          <p:nvPr userDrawn="1"/>
        </p:nvSpPr>
        <p:spPr>
          <a:xfrm>
            <a:off x="-1044" y="-12526"/>
            <a:ext cx="12192000" cy="1013672"/>
          </a:xfrm>
          <a:prstGeom prst="rect">
            <a:avLst/>
          </a:prstGeom>
          <a:solidFill>
            <a:srgbClr val="4248D6"/>
          </a:solidFill>
          <a:ln w="28575">
            <a:solidFill>
              <a:srgbClr val="4248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1AA49F2-6209-C957-3228-C44DD497E3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52756" y="92528"/>
            <a:ext cx="803189" cy="80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680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BD374-084B-CF4E-84A5-C0DC9416B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D9F0CF-65C3-D626-E1B5-C2FF72CC58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0052E-A228-EF06-850B-492E564D5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6E41-C1E5-475C-B6F8-D8F6D37428DC}" type="datetime1">
              <a:rPr lang="fr-FR" smtClean="0"/>
              <a:t>23/02/2026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092079-5692-F0C3-66AD-D0ED3083F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7076FB-7043-5818-2FFE-F8227680C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63103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3D8B5-DB12-CB3F-E03C-1740706CA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1C234-4A7F-BE41-747B-B43C9D9078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D9A97D-E13D-B315-F9DE-80025C460E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8C408D-6317-C986-0E69-5A865B00A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49866-FFF1-44BC-A245-B1A8D44C05D8}" type="datetime1">
              <a:rPr lang="fr-FR" smtClean="0"/>
              <a:t>23/02/2026</a:t>
            </a:fld>
            <a:endParaRPr lang="en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CD3DF1-9573-8AD4-BF2F-133AB4232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F8E035-7D6C-FF2D-2901-7795BB1F6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457441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476A0-E95B-927F-BA7C-B0E496595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B340B1-40C3-B6AA-1269-F9252C21A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AC823D-7933-9FF4-8FC1-D5E8BBFCDA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28924C-4E46-961E-7699-53094F39A7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6DB0D1-7BF9-5F4D-0091-581B110407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CB8EE2-43E0-1BFA-7D1F-3DA2B79A9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46A6A-EF32-4FC1-9F6D-0D003445A7E7}" type="datetime1">
              <a:rPr lang="fr-FR" smtClean="0"/>
              <a:t>23/02/2026</a:t>
            </a:fld>
            <a:endParaRPr lang="en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5EA5D7-8310-EF78-0B99-712FB41C5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1AB344-A422-5A02-EED1-FAA10EC99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25226149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E24F4-C131-611A-1AF4-558EC6280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13619E-1BB4-E839-DE5C-B6554BF8E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4BF19-B845-4569-A5F8-59CF96D6FBFC}" type="datetime1">
              <a:rPr lang="fr-FR" smtClean="0"/>
              <a:t>23/02/2026</a:t>
            </a:fld>
            <a:endParaRPr lang="en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92CD21-60F9-876F-FE10-E0B647787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87BB36-5ADD-25E9-A5C6-112640D83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33939379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6A5F92-9429-1859-C7AC-1A2DD794E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1C500-D383-4E82-AC5B-70B7CFD4EDD8}" type="datetime1">
              <a:rPr lang="fr-FR" smtClean="0"/>
              <a:t>23/02/2026</a:t>
            </a:fld>
            <a:endParaRPr lang="en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8381B3-F196-2518-0C61-B8BED2675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888463-CDC4-FCF9-FE42-12147A399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1870164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3A6AD-CD50-04EA-048D-64A54655A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70A7D1-99B1-CA47-4B28-E0DE8E05F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DAD3D2-5BD2-8EF8-2F65-0084AA4F7F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4F9D36-046A-6AA2-99BA-EDA84C9D1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0DE4A-0D65-4546-AC5E-4B6E42421822}" type="datetime1">
              <a:rPr lang="fr-FR" smtClean="0"/>
              <a:t>23/02/2026</a:t>
            </a:fld>
            <a:endParaRPr lang="en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1585B3-FB7E-A2BE-51A5-978B66C0D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FD607B-9EE6-573C-C98F-6ACAFA755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1444087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DC738-D5A9-C615-7B40-D64D64894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A26D0-9148-EA55-B446-A0F4AB47F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264C56-A3D5-7059-8169-62ACD1D48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426D0-E246-4AFE-84A2-77ADF77880F4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80A47-CC82-557B-A17A-0520D8903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B5E2BD-575A-3C47-425E-66F51315D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070F-7698-4A15-BBE3-146BEA0AF1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8844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22FE0-69C7-F5C1-BAE7-37137EA84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749C57-C539-46B2-8AD3-EBBE4E1136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E445BB-93AC-B18C-EEE8-4FE5CB4799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F7BC11-87B0-AFCA-DF98-17C61774A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9D0C5-990D-4875-8555-986041CBF331}" type="datetime1">
              <a:rPr lang="fr-FR" smtClean="0"/>
              <a:t>23/02/2026</a:t>
            </a:fld>
            <a:endParaRPr lang="en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491E8C-F4C4-5406-B1D5-B33A4B975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3F9186-6264-6F66-DC32-432AA56B5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37092250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59809-D16D-C2F9-582C-49B422401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6A32CD-1310-85AD-FAA1-ABAE4A3269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92E950-C3C4-A6A3-3126-6063BADF7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76D44-EF79-42BC-8020-5CCD1BD4BF25}" type="datetime1">
              <a:rPr lang="fr-FR" smtClean="0"/>
              <a:t>23/02/2026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D1C52C-0CA7-4E00-D071-289C2E6C7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D9CB3-5E99-2956-D04F-D796F519A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27285668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6710FF-A884-01A2-E90C-B7C2F0C46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26CABD-72D8-8426-DC0E-FDAA9C068D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881C05-2D95-9FC3-7167-CDF7D408E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90717-2485-47B6-BFC6-BAE0DE957F1E}" type="datetime1">
              <a:rPr lang="fr-FR" smtClean="0"/>
              <a:t>23/02/2026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75E307-B0B9-BE6D-B797-BC580DD2D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83A3C9-DCC1-B916-DAAA-DF80A9C5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3141765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4D9B4-C863-A0B8-CA1D-CF68138A8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0271A-7BA8-75AE-0011-06909B62A5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C29AFE-0452-9D41-9605-D27ADFF4A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426D0-E246-4AFE-84A2-77ADF77880F4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FB8CB-94DD-4ABE-4D8D-C659CC2B5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58015D-71AD-3AAE-79C9-F4DBE5D1F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070F-7698-4A15-BBE3-146BEA0AF1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1108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C1822-8A4E-AB4D-240D-0A855FE6A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075C5B-CD24-E7FC-C575-231DFA6EA1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8CF35B-D0B2-18F0-3264-A517403EDA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7EB5EC-D8A8-732C-4F62-F45E527A3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426D0-E246-4AFE-84A2-77ADF77880F4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0365F6-638A-7C22-130F-5C310F266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2A4869-0407-50E9-BEFC-D97BC4F9E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070F-7698-4A15-BBE3-146BEA0AF1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4003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1CDD4-B6A4-385A-B7E5-9C2048E5D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76CEEF-2615-0B53-76CA-AB0933F316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C881A0-7090-DB00-AF3A-82C065584A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ED6474-A33F-6A74-A98F-4547DE46B8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A47ABE-F82B-0502-68FD-2128C02379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0E34D1-B6CC-8D9A-F2C8-0D349BE25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426D0-E246-4AFE-84A2-77ADF77880F4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0C6808-8675-A773-0CCB-3D9D61911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BAD917-70F4-A8EF-788F-2226ED332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070F-7698-4A15-BBE3-146BEA0AF1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502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23D0F-6678-F143-141D-30E2B7A48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C5E53B-B292-4AC4-98E9-57AC24DCB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426D0-E246-4AFE-84A2-77ADF77880F4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32F666-7FC5-0F87-C52E-5357601C8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300794-0C8C-015C-B8E3-B6193808C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070F-7698-4A15-BBE3-146BEA0AF1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587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236C2C-4E25-1C6C-BB07-B61A8E59B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426D0-E246-4AFE-84A2-77ADF77880F4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6FE6F4-AE1B-0A00-399D-843462F50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3B3902-1703-A209-FC0C-C4518D98A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070F-7698-4A15-BBE3-146BEA0AF1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3362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C5DAE-CCDB-5B83-AEC8-B33FCE544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6D21D-DA82-6113-F993-45D102DFE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4599D8-DE75-4812-02D9-7F459912C3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12CA6D-8BDC-4B97-7697-0F89E7762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426D0-E246-4AFE-84A2-77ADF77880F4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1541E7-F0A9-737F-F5D6-A2F292AC3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D9AAEF-22AB-4A37-C331-A811F7C21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070F-7698-4A15-BBE3-146BEA0AF1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2921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88949-1CF7-2755-A2A4-2157B646F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1A9288-99CB-22EE-2890-FB793B2D16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10DDE7-E813-E640-E5F5-9DDFBFD424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FD0953-33D8-9B67-58D1-EE39BF184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426D0-E246-4AFE-84A2-77ADF77880F4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A66345-42FF-98DA-341D-0751A6285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3035CB-7C50-7670-9A19-9ADBB78DA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A070F-7698-4A15-BBE3-146BEA0AF1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35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34C5BE-F9A4-46D4-0C55-173A439F6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4FE5FF-112D-1338-C413-C9691FEB85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21FDF6-F6E2-4015-6090-A585DB3AB8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6426D0-E246-4AFE-84A2-77ADF77880F4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BF6335-DCC2-661D-BD86-9D07312631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01185C-0FCE-2401-A18D-4B1369E946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AA070F-7698-4A15-BBE3-146BEA0AF1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4488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F7E4F4-2A0C-E22E-5E8D-7F652B45E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BF4050-D248-A843-9543-8D12458BA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FE7FC8-12F1-696F-0615-4302DAD21E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F9A1D-B488-4D5C-96ED-3E479C7801E0}" type="datetime1">
              <a:rPr lang="fr-FR" smtClean="0"/>
              <a:t>23/02/2026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C72CB7-7304-13FE-3E6F-0BAF7272FB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6EE7E3-CCAD-1076-93FB-76379B4984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B08BF-E596-EF4F-AE51-DAF4B045921B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251965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xilinx.com/products/design-tools/vivado/integration/esl-design.html" TargetMode="External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D6500-9DC3-799B-4E0C-2489211D66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6108" y="1214438"/>
            <a:ext cx="9619785" cy="2387600"/>
          </a:xfrm>
        </p:spPr>
        <p:txBody>
          <a:bodyPr>
            <a:normAutofit fontScale="90000"/>
          </a:bodyPr>
          <a:lstStyle/>
          <a:p>
            <a:r>
              <a:rPr lang="en-US" b="1"/>
              <a:t>HACE</a:t>
            </a:r>
            <a:r>
              <a:rPr lang="en-US"/>
              <a:t>: HLS-Tool-Agnostic CDFG Extraction from RTL Designs</a:t>
            </a:r>
            <a:endParaRPr lang="en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FB3D68-B721-5E50-A2F4-A1FB23E0CB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br>
              <a:rPr lang="en-FR"/>
            </a:br>
            <a:br>
              <a:rPr lang="en-FR"/>
            </a:br>
            <a:r>
              <a:rPr lang="en-FR" u="sng"/>
              <a:t>Carmine Rizzi</a:t>
            </a:r>
            <a:r>
              <a:rPr lang="en-US"/>
              <a:t>, Sebastian Pfeiler, and Lana Josipović</a:t>
            </a:r>
            <a:br>
              <a:rPr lang="en-FR"/>
            </a:br>
            <a:br>
              <a:rPr lang="en-FR"/>
            </a:br>
            <a:r>
              <a:rPr lang="en-US">
                <a:solidFill>
                  <a:schemeClr val="bg2">
                    <a:lumMod val="75000"/>
                  </a:schemeClr>
                </a:solidFill>
              </a:rPr>
              <a:t>February</a:t>
            </a:r>
            <a:r>
              <a:rPr lang="en-FR">
                <a:solidFill>
                  <a:schemeClr val="bg2">
                    <a:lumMod val="75000"/>
                  </a:schemeClr>
                </a:solidFill>
              </a:rPr>
              <a:t> 202</a:t>
            </a:r>
            <a:r>
              <a:rPr lang="en-US">
                <a:solidFill>
                  <a:schemeClr val="bg2">
                    <a:lumMod val="75000"/>
                  </a:schemeClr>
                </a:solidFill>
              </a:rPr>
              <a:t>6</a:t>
            </a:r>
            <a:endParaRPr lang="en-FR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9" name="Picture 8" descr="A picture containing computer, computer&#10;&#10;Description automatically generated">
            <a:extLst>
              <a:ext uri="{FF2B5EF4-FFF2-40B4-BE49-F238E27FC236}">
                <a16:creationId xmlns:a16="http://schemas.microsoft.com/office/drawing/2014/main" id="{6FF9EA22-0178-066C-CDF8-D05AEFD037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5817639"/>
            <a:ext cx="2438400" cy="4064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CCC8CDF7-3779-3C49-B8D1-3E08A6DA6D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52756" y="94129"/>
            <a:ext cx="803189" cy="80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943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FE0A3-3E70-AB75-AAF6-4DB83B5CF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7FB97-B7CE-97CE-1F51-E9B849930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Compare Schedulers of HLS Tools?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AEC42-66C7-3C20-20C8-5C16AE0DC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CB08BF-E596-EF4F-AE51-DAF4B045921B}" type="slidenum">
              <a:rPr kumimoji="0" lang="en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248D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FR" sz="1200" b="0" i="0" u="none" strike="noStrike" kern="1200" cap="none" spc="0" normalizeH="0" baseline="0" noProof="0">
              <a:ln>
                <a:noFill/>
              </a:ln>
              <a:solidFill>
                <a:srgbClr val="4248D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55B2431-F1FC-9DFB-0995-B7A3A85AFE41}"/>
              </a:ext>
            </a:extLst>
          </p:cNvPr>
          <p:cNvSpPr/>
          <p:nvPr/>
        </p:nvSpPr>
        <p:spPr>
          <a:xfrm>
            <a:off x="918608" y="2306053"/>
            <a:ext cx="2694135" cy="248779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2DDE970-A082-6A26-8AB6-446F9C75FA8A}"/>
              </a:ext>
            </a:extLst>
          </p:cNvPr>
          <p:cNvSpPr txBox="1"/>
          <p:nvPr/>
        </p:nvSpPr>
        <p:spPr>
          <a:xfrm>
            <a:off x="1788758" y="2453694"/>
            <a:ext cx="9672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err="1">
                <a:solidFill>
                  <a:schemeClr val="bg1"/>
                </a:solidFill>
              </a:rPr>
              <a:t>LegUp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451A6079-2D51-68CB-6720-0BBB825354E9}"/>
              </a:ext>
            </a:extLst>
          </p:cNvPr>
          <p:cNvSpPr/>
          <p:nvPr/>
        </p:nvSpPr>
        <p:spPr>
          <a:xfrm>
            <a:off x="1075096" y="2943866"/>
            <a:ext cx="2381158" cy="46166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Frontend </a:t>
            </a:r>
            <a:r>
              <a:rPr lang="en-US" err="1"/>
              <a:t>LegUp</a:t>
            </a:r>
            <a:endParaRPr lang="en-GB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04225477-8914-4C4B-AFAD-C5D9E0D9FAE0}"/>
              </a:ext>
            </a:extLst>
          </p:cNvPr>
          <p:cNvSpPr/>
          <p:nvPr/>
        </p:nvSpPr>
        <p:spPr>
          <a:xfrm>
            <a:off x="1075096" y="4022763"/>
            <a:ext cx="2381158" cy="46166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Scheduler </a:t>
            </a:r>
            <a:r>
              <a:rPr lang="en-US" err="1"/>
              <a:t>LegUp</a:t>
            </a:r>
            <a:endParaRPr lang="en-GB"/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210F0F3E-8A57-BA99-EC7E-B5CAF2605256}"/>
              </a:ext>
            </a:extLst>
          </p:cNvPr>
          <p:cNvCxnSpPr>
            <a:cxnSpLocks/>
            <a:stCxn id="39" idx="2"/>
            <a:endCxn id="40" idx="0"/>
          </p:cNvCxnSpPr>
          <p:nvPr/>
        </p:nvCxnSpPr>
        <p:spPr>
          <a:xfrm>
            <a:off x="2265675" y="3405531"/>
            <a:ext cx="0" cy="61723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172FD33C-723C-5891-F688-0C323CB28502}"/>
              </a:ext>
            </a:extLst>
          </p:cNvPr>
          <p:cNvSpPr txBox="1"/>
          <p:nvPr/>
        </p:nvSpPr>
        <p:spPr>
          <a:xfrm>
            <a:off x="2328652" y="3405531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CDFG A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A994E11B-8B58-80CF-3D95-1C510C1A8586}"/>
              </a:ext>
            </a:extLst>
          </p:cNvPr>
          <p:cNvCxnSpPr>
            <a:cxnSpLocks/>
          </p:cNvCxnSpPr>
          <p:nvPr/>
        </p:nvCxnSpPr>
        <p:spPr>
          <a:xfrm>
            <a:off x="2265675" y="1904611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32872778-BD2F-4D41-3BD1-10200FE2E7AF}"/>
              </a:ext>
            </a:extLst>
          </p:cNvPr>
          <p:cNvSpPr txBox="1"/>
          <p:nvPr/>
        </p:nvSpPr>
        <p:spPr>
          <a:xfrm>
            <a:off x="1471176" y="1441055"/>
            <a:ext cx="1602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covariance </a:t>
            </a:r>
            <a:endParaRPr lang="en-GB" sz="2400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A86A482E-A945-1C5E-E39D-587A08A1EEB6}"/>
              </a:ext>
            </a:extLst>
          </p:cNvPr>
          <p:cNvCxnSpPr>
            <a:cxnSpLocks/>
          </p:cNvCxnSpPr>
          <p:nvPr/>
        </p:nvCxnSpPr>
        <p:spPr>
          <a:xfrm>
            <a:off x="2272392" y="4793850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F335D4E-FA51-1ECF-60DC-9B74B0B5F485}"/>
              </a:ext>
            </a:extLst>
          </p:cNvPr>
          <p:cNvSpPr txBox="1"/>
          <p:nvPr/>
        </p:nvSpPr>
        <p:spPr>
          <a:xfrm>
            <a:off x="1596602" y="5093952"/>
            <a:ext cx="1338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5D19E58D-B075-5B2C-4797-E1C210DA15E9}"/>
              </a:ext>
            </a:extLst>
          </p:cNvPr>
          <p:cNvSpPr/>
          <p:nvPr/>
        </p:nvSpPr>
        <p:spPr>
          <a:xfrm>
            <a:off x="4728568" y="2306053"/>
            <a:ext cx="2694135" cy="2487797"/>
          </a:xfrm>
          <a:prstGeom prst="roundRect">
            <a:avLst/>
          </a:prstGeom>
          <a:solidFill>
            <a:srgbClr val="EF8B4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17C89C78-217A-0EA3-CD06-09AB48D42227}"/>
              </a:ext>
            </a:extLst>
          </p:cNvPr>
          <p:cNvSpPr txBox="1"/>
          <p:nvPr/>
        </p:nvSpPr>
        <p:spPr>
          <a:xfrm>
            <a:off x="5532669" y="2453694"/>
            <a:ext cx="10859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Bambu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95B1A669-A317-AA2C-8E0F-B592946D38F9}"/>
              </a:ext>
            </a:extLst>
          </p:cNvPr>
          <p:cNvSpPr/>
          <p:nvPr/>
        </p:nvSpPr>
        <p:spPr>
          <a:xfrm>
            <a:off x="4885056" y="2943866"/>
            <a:ext cx="2381158" cy="46166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Frontend Bambu</a:t>
            </a:r>
            <a:endParaRPr lang="en-GB"/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0318FEA6-787A-2D37-7BBF-2EB2CAC6D59D}"/>
              </a:ext>
            </a:extLst>
          </p:cNvPr>
          <p:cNvSpPr/>
          <p:nvPr/>
        </p:nvSpPr>
        <p:spPr>
          <a:xfrm>
            <a:off x="4885056" y="4022763"/>
            <a:ext cx="2381158" cy="46166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Scheduler Bambu</a:t>
            </a:r>
            <a:endParaRPr lang="en-GB"/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87975BF2-C9FF-9C35-B77E-1A4AF835C806}"/>
              </a:ext>
            </a:extLst>
          </p:cNvPr>
          <p:cNvCxnSpPr>
            <a:cxnSpLocks/>
            <a:stCxn id="73" idx="2"/>
            <a:endCxn id="74" idx="0"/>
          </p:cNvCxnSpPr>
          <p:nvPr/>
        </p:nvCxnSpPr>
        <p:spPr>
          <a:xfrm>
            <a:off x="6075635" y="3405531"/>
            <a:ext cx="0" cy="61723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7B21C70C-A16D-4831-9771-7BC94B58F3FA}"/>
              </a:ext>
            </a:extLst>
          </p:cNvPr>
          <p:cNvSpPr txBox="1"/>
          <p:nvPr/>
        </p:nvSpPr>
        <p:spPr>
          <a:xfrm>
            <a:off x="6138612" y="3405531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CDFG B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ACC3CB0A-1947-9030-CD63-D709E43DCD8D}"/>
              </a:ext>
            </a:extLst>
          </p:cNvPr>
          <p:cNvCxnSpPr>
            <a:cxnSpLocks/>
          </p:cNvCxnSpPr>
          <p:nvPr/>
        </p:nvCxnSpPr>
        <p:spPr>
          <a:xfrm>
            <a:off x="6075635" y="1904611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9881E97E-316A-6192-B8FA-88C5F65B6FFF}"/>
              </a:ext>
            </a:extLst>
          </p:cNvPr>
          <p:cNvSpPr txBox="1"/>
          <p:nvPr/>
        </p:nvSpPr>
        <p:spPr>
          <a:xfrm>
            <a:off x="5309267" y="1441055"/>
            <a:ext cx="15327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covariance</a:t>
            </a:r>
            <a:endParaRPr lang="en-GB" sz="2400"/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D93E96E8-90ED-6E0E-E2BD-263727DC1BD7}"/>
              </a:ext>
            </a:extLst>
          </p:cNvPr>
          <p:cNvCxnSpPr>
            <a:cxnSpLocks/>
          </p:cNvCxnSpPr>
          <p:nvPr/>
        </p:nvCxnSpPr>
        <p:spPr>
          <a:xfrm>
            <a:off x="6082352" y="4793850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34E732A-74C6-22B5-9E76-DB51AADC5007}"/>
              </a:ext>
            </a:extLst>
          </p:cNvPr>
          <p:cNvSpPr txBox="1"/>
          <p:nvPr/>
        </p:nvSpPr>
        <p:spPr>
          <a:xfrm>
            <a:off x="5406562" y="5093952"/>
            <a:ext cx="1338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62D4FA-157E-7CEC-E05A-ED1404BD318C}"/>
              </a:ext>
            </a:extLst>
          </p:cNvPr>
          <p:cNvSpPr txBox="1"/>
          <p:nvPr/>
        </p:nvSpPr>
        <p:spPr>
          <a:xfrm>
            <a:off x="5010022" y="5398669"/>
            <a:ext cx="24740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1824 LUTs (+78%)</a:t>
            </a:r>
            <a:endParaRPr lang="en-GB" sz="240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143B90F-0A8C-013F-6BBF-9F5E3BC427D0}"/>
              </a:ext>
            </a:extLst>
          </p:cNvPr>
          <p:cNvCxnSpPr>
            <a:cxnSpLocks/>
          </p:cNvCxnSpPr>
          <p:nvPr/>
        </p:nvCxnSpPr>
        <p:spPr>
          <a:xfrm>
            <a:off x="9700592" y="1941483"/>
            <a:ext cx="0" cy="97416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845D07B-D5F9-0800-94F3-15F3755BA23A}"/>
              </a:ext>
            </a:extLst>
          </p:cNvPr>
          <p:cNvSpPr txBox="1"/>
          <p:nvPr/>
        </p:nvSpPr>
        <p:spPr>
          <a:xfrm>
            <a:off x="8906093" y="1441055"/>
            <a:ext cx="1602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covariance </a:t>
            </a:r>
            <a:endParaRPr lang="en-GB" sz="240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E00F733-4435-7AEB-CD86-9365E04AA06C}"/>
              </a:ext>
            </a:extLst>
          </p:cNvPr>
          <p:cNvSpPr/>
          <p:nvPr/>
        </p:nvSpPr>
        <p:spPr>
          <a:xfrm>
            <a:off x="8538528" y="2906001"/>
            <a:ext cx="2381158" cy="46166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Frontend </a:t>
            </a:r>
            <a:r>
              <a:rPr lang="en-US" err="1"/>
              <a:t>LegUp</a:t>
            </a:r>
            <a:endParaRPr lang="en-GB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EB19513-B720-BFC8-F3F9-10A6FE6120D1}"/>
              </a:ext>
            </a:extLst>
          </p:cNvPr>
          <p:cNvSpPr/>
          <p:nvPr/>
        </p:nvSpPr>
        <p:spPr>
          <a:xfrm>
            <a:off x="8538528" y="3984898"/>
            <a:ext cx="2381158" cy="46166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Scheduler Bambu</a:t>
            </a:r>
            <a:endParaRPr lang="en-GB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6FDC262-7BE5-99E5-C9A7-D186FEDDBCCF}"/>
              </a:ext>
            </a:extLst>
          </p:cNvPr>
          <p:cNvCxnSpPr>
            <a:cxnSpLocks/>
            <a:stCxn id="13" idx="2"/>
            <a:endCxn id="14" idx="0"/>
          </p:cNvCxnSpPr>
          <p:nvPr/>
        </p:nvCxnSpPr>
        <p:spPr>
          <a:xfrm>
            <a:off x="9729107" y="3367666"/>
            <a:ext cx="0" cy="61723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4010B4A-CEAE-F422-2E04-7EA5BB4275AD}"/>
              </a:ext>
            </a:extLst>
          </p:cNvPr>
          <p:cNvSpPr txBox="1"/>
          <p:nvPr/>
        </p:nvSpPr>
        <p:spPr>
          <a:xfrm>
            <a:off x="9792084" y="3367666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 A</a:t>
            </a:r>
            <a:endParaRPr lang="en-GB" sz="240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54B6D55-0A94-4A0C-0CB5-AA707DACF1DF}"/>
              </a:ext>
            </a:extLst>
          </p:cNvPr>
          <p:cNvCxnSpPr>
            <a:cxnSpLocks/>
            <a:stCxn id="14" idx="2"/>
          </p:cNvCxnSpPr>
          <p:nvPr/>
        </p:nvCxnSpPr>
        <p:spPr>
          <a:xfrm>
            <a:off x="9729107" y="4446563"/>
            <a:ext cx="6717" cy="71086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C05CED8-90B9-5919-ED51-B647460A5F56}"/>
              </a:ext>
            </a:extLst>
          </p:cNvPr>
          <p:cNvSpPr txBox="1"/>
          <p:nvPr/>
        </p:nvSpPr>
        <p:spPr>
          <a:xfrm>
            <a:off x="9060034" y="5056087"/>
            <a:ext cx="1338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6BE244D-1D04-53D4-A54F-33CC28F57F3C}"/>
              </a:ext>
            </a:extLst>
          </p:cNvPr>
          <p:cNvSpPr txBox="1"/>
          <p:nvPr/>
        </p:nvSpPr>
        <p:spPr>
          <a:xfrm>
            <a:off x="8601504" y="5411081"/>
            <a:ext cx="23811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1138 LUTs (+11%)</a:t>
            </a:r>
            <a:endParaRPr lang="en-GB" sz="240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76CF85A-D30E-D5F3-994B-43003A406CF6}"/>
              </a:ext>
            </a:extLst>
          </p:cNvPr>
          <p:cNvSpPr/>
          <p:nvPr/>
        </p:nvSpPr>
        <p:spPr>
          <a:xfrm>
            <a:off x="1935974" y="6307305"/>
            <a:ext cx="8320052" cy="36512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Comparing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end-to-end does not determine the better scheduler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A4BFE9A-0B19-9996-5BEB-5D32E2EE1C5B}"/>
              </a:ext>
            </a:extLst>
          </p:cNvPr>
          <p:cNvSpPr txBox="1"/>
          <p:nvPr/>
        </p:nvSpPr>
        <p:spPr>
          <a:xfrm>
            <a:off x="1512417" y="5411082"/>
            <a:ext cx="15065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1026 LUTs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1766284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0607A7E-3B8D-E0F0-26B5-F7AF5F670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D30B565B-E161-12DD-443D-2A7AFE1057E5}"/>
              </a:ext>
            </a:extLst>
          </p:cNvPr>
          <p:cNvSpPr/>
          <p:nvPr/>
        </p:nvSpPr>
        <p:spPr>
          <a:xfrm>
            <a:off x="295998" y="2056648"/>
            <a:ext cx="3521115" cy="3974506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4B77B4-9A3D-4FF8-2FFB-EE9151A8F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Assignment Graph to FSM-Datapath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F71CEA-6B3B-6ADF-FFA5-4DBE9BA87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100</a:t>
            </a:fld>
            <a:endParaRPr lang="en-FR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D4FE8EE-15D6-B8E8-95B7-8F9FCC6B64FA}"/>
              </a:ext>
            </a:extLst>
          </p:cNvPr>
          <p:cNvSpPr txBox="1"/>
          <p:nvPr/>
        </p:nvSpPr>
        <p:spPr>
          <a:xfrm>
            <a:off x="238452" y="1238082"/>
            <a:ext cx="36362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with only control flow nodes</a:t>
            </a:r>
            <a:endParaRPr lang="en-GB" sz="240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3659858-BE70-FBF7-3945-A2AFCAAC9E78}"/>
              </a:ext>
            </a:extLst>
          </p:cNvPr>
          <p:cNvCxnSpPr>
            <a:cxnSpLocks/>
          </p:cNvCxnSpPr>
          <p:nvPr/>
        </p:nvCxnSpPr>
        <p:spPr>
          <a:xfrm flipH="1">
            <a:off x="490678" y="222623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A711CD16-501F-E25D-7034-C41C5BD84948}"/>
              </a:ext>
            </a:extLst>
          </p:cNvPr>
          <p:cNvSpPr txBox="1"/>
          <p:nvPr/>
        </p:nvSpPr>
        <p:spPr>
          <a:xfrm>
            <a:off x="714767" y="204585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E442C27E-3221-2D4F-8485-1FAEB6B57840}"/>
              </a:ext>
            </a:extLst>
          </p:cNvPr>
          <p:cNvCxnSpPr>
            <a:cxnSpLocks/>
          </p:cNvCxnSpPr>
          <p:nvPr/>
        </p:nvCxnSpPr>
        <p:spPr>
          <a:xfrm flipH="1">
            <a:off x="499045" y="249257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0D92AE04-FF64-442B-6246-45AB0E39A434}"/>
              </a:ext>
            </a:extLst>
          </p:cNvPr>
          <p:cNvSpPr txBox="1"/>
          <p:nvPr/>
        </p:nvSpPr>
        <p:spPr>
          <a:xfrm>
            <a:off x="723134" y="231219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F67B55E-B60E-054A-9563-D97B5E9D605A}"/>
              </a:ext>
            </a:extLst>
          </p:cNvPr>
          <p:cNvSpPr/>
          <p:nvPr/>
        </p:nvSpPr>
        <p:spPr>
          <a:xfrm>
            <a:off x="1640302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E352856-3459-2424-D17F-278464F01397}"/>
              </a:ext>
            </a:extLst>
          </p:cNvPr>
          <p:cNvSpPr/>
          <p:nvPr/>
        </p:nvSpPr>
        <p:spPr>
          <a:xfrm>
            <a:off x="2281867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D97FFCD-C28C-FE72-493C-C5484A334527}"/>
              </a:ext>
            </a:extLst>
          </p:cNvPr>
          <p:cNvCxnSpPr>
            <a:cxnSpLocks/>
            <a:stCxn id="14" idx="3"/>
            <a:endCxn id="19" idx="1"/>
          </p:cNvCxnSpPr>
          <p:nvPr/>
        </p:nvCxnSpPr>
        <p:spPr>
          <a:xfrm>
            <a:off x="2084440" y="4048010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FF57C533-D4F7-975D-C33C-AB1B771CF001}"/>
              </a:ext>
            </a:extLst>
          </p:cNvPr>
          <p:cNvSpPr/>
          <p:nvPr/>
        </p:nvSpPr>
        <p:spPr>
          <a:xfrm>
            <a:off x="1201158" y="3344623"/>
            <a:ext cx="360000" cy="360000"/>
          </a:xfrm>
          <a:prstGeom prst="ellipse">
            <a:avLst/>
          </a:prstGeom>
          <a:solidFill>
            <a:srgbClr val="FFD966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32" name="Connector: Curved 31">
            <a:extLst>
              <a:ext uri="{FF2B5EF4-FFF2-40B4-BE49-F238E27FC236}">
                <a16:creationId xmlns:a16="http://schemas.microsoft.com/office/drawing/2014/main" id="{64285EC1-2F0C-C863-E298-D47901171DFB}"/>
              </a:ext>
            </a:extLst>
          </p:cNvPr>
          <p:cNvCxnSpPr>
            <a:cxnSpLocks/>
            <a:stCxn id="28" idx="6"/>
            <a:endCxn id="19" idx="0"/>
          </p:cNvCxnSpPr>
          <p:nvPr/>
        </p:nvCxnSpPr>
        <p:spPr>
          <a:xfrm>
            <a:off x="1561158" y="3524623"/>
            <a:ext cx="942778" cy="343387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614CD80F-ECF1-A1C4-DD13-F490C41343D3}"/>
              </a:ext>
            </a:extLst>
          </p:cNvPr>
          <p:cNvSpPr/>
          <p:nvPr/>
        </p:nvSpPr>
        <p:spPr>
          <a:xfrm>
            <a:off x="1159082" y="281853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82996645-05CA-02BB-6170-6A51EB2B8E1E}"/>
              </a:ext>
            </a:extLst>
          </p:cNvPr>
          <p:cNvCxnSpPr>
            <a:cxnSpLocks/>
            <a:stCxn id="48" idx="2"/>
            <a:endCxn id="28" idx="0"/>
          </p:cNvCxnSpPr>
          <p:nvPr/>
        </p:nvCxnSpPr>
        <p:spPr>
          <a:xfrm>
            <a:off x="1381151" y="3178534"/>
            <a:ext cx="7" cy="166089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Curved 51">
            <a:extLst>
              <a:ext uri="{FF2B5EF4-FFF2-40B4-BE49-F238E27FC236}">
                <a16:creationId xmlns:a16="http://schemas.microsoft.com/office/drawing/2014/main" id="{0B284368-C8A1-C389-8542-E967C4346387}"/>
              </a:ext>
            </a:extLst>
          </p:cNvPr>
          <p:cNvCxnSpPr>
            <a:cxnSpLocks/>
          </p:cNvCxnSpPr>
          <p:nvPr/>
        </p:nvCxnSpPr>
        <p:spPr>
          <a:xfrm rot="16200000" flipV="1">
            <a:off x="1770854" y="3134927"/>
            <a:ext cx="470666" cy="995499"/>
          </a:xfrm>
          <a:prstGeom prst="curvedConnector3">
            <a:avLst>
              <a:gd name="adj1" fmla="val 115249"/>
            </a:avLst>
          </a:prstGeom>
          <a:ln w="38100">
            <a:solidFill>
              <a:srgbClr val="DA68CA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0E232C3-F0BE-1532-3DB4-9869C310B1DA}"/>
              </a:ext>
            </a:extLst>
          </p:cNvPr>
          <p:cNvSpPr txBox="1"/>
          <p:nvPr/>
        </p:nvSpPr>
        <p:spPr>
          <a:xfrm>
            <a:off x="6678055" y="1756429"/>
            <a:ext cx="5510803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Identify FSM state node</a:t>
            </a:r>
            <a:endParaRPr lang="en-GB" sz="2400">
              <a:solidFill>
                <a:schemeClr val="bg2">
                  <a:lumMod val="9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/>
              <a:t>Design FSM from the FSM state node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Inputs of the FSM state node represent FSM transitions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The </a:t>
            </a:r>
            <a:r>
              <a:rPr lang="en-US" sz="2000">
                <a:solidFill>
                  <a:srgbClr val="00B050"/>
                </a:solidFill>
              </a:rPr>
              <a:t>assigned value</a:t>
            </a:r>
            <a:r>
              <a:rPr lang="en-US" sz="2000"/>
              <a:t> is the next state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The </a:t>
            </a:r>
            <a:r>
              <a:rPr lang="en-US" sz="2000">
                <a:solidFill>
                  <a:srgbClr val="DA68CA"/>
                </a:solidFill>
              </a:rPr>
              <a:t>condition</a:t>
            </a:r>
            <a:r>
              <a:rPr lang="en-US" sz="2000"/>
              <a:t> encodes the current state</a:t>
            </a:r>
          </a:p>
          <a:p>
            <a:pPr marL="457200" indent="-457200">
              <a:buFont typeface="+mj-lt"/>
              <a:buAutoNum type="arabicPeriod"/>
            </a:pPr>
            <a:endParaRPr lang="en-US" sz="2400"/>
          </a:p>
          <a:p>
            <a:pPr marL="457200" indent="-457200">
              <a:buFont typeface="+mj-lt"/>
              <a:buAutoNum type="arabicPeriod"/>
            </a:pPr>
            <a:endParaRPr lang="en-US" sz="2400"/>
          </a:p>
          <a:p>
            <a:pPr marL="457200" indent="-457200">
              <a:buFont typeface="+mj-lt"/>
              <a:buAutoNum type="arabicPeriod"/>
            </a:pPr>
            <a:endParaRPr lang="en-US" sz="240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76A281F-1111-DD46-60F7-AB87AF915AC7}"/>
              </a:ext>
            </a:extLst>
          </p:cNvPr>
          <p:cNvCxnSpPr>
            <a:cxnSpLocks/>
          </p:cNvCxnSpPr>
          <p:nvPr/>
        </p:nvCxnSpPr>
        <p:spPr>
          <a:xfrm>
            <a:off x="3817113" y="4203853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ED33452-B54D-D607-AFDD-AE1F464C0FAF}"/>
              </a:ext>
            </a:extLst>
          </p:cNvPr>
          <p:cNvSpPr txBox="1"/>
          <p:nvPr/>
        </p:nvSpPr>
        <p:spPr>
          <a:xfrm>
            <a:off x="4048374" y="1576974"/>
            <a:ext cx="23163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</a:t>
            </a:r>
            <a:endParaRPr lang="en-GB" sz="240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3C6BA45-1F89-C020-C72F-8C8F301D536E}"/>
              </a:ext>
            </a:extLst>
          </p:cNvPr>
          <p:cNvSpPr/>
          <p:nvPr/>
        </p:nvSpPr>
        <p:spPr>
          <a:xfrm>
            <a:off x="4127377" y="2045858"/>
            <a:ext cx="2378559" cy="3985295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8483E88-3B4B-EC43-CEB2-AACC539AF670}"/>
              </a:ext>
            </a:extLst>
          </p:cNvPr>
          <p:cNvSpPr/>
          <p:nvPr/>
        </p:nvSpPr>
        <p:spPr>
          <a:xfrm>
            <a:off x="1296928" y="6172805"/>
            <a:ext cx="1656325" cy="513553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</a:t>
            </a:r>
            <a:r>
              <a:rPr lang="en-US">
                <a:solidFill>
                  <a:srgbClr val="DA68CA"/>
                </a:solidFill>
              </a:rPr>
              <a:t>== S0</a:t>
            </a:r>
            <a:r>
              <a:rPr lang="en-US"/>
              <a:t>) {</a:t>
            </a:r>
          </a:p>
          <a:p>
            <a:r>
              <a:rPr lang="en-US">
                <a:solidFill>
                  <a:schemeClr val="bg1"/>
                </a:solidFill>
              </a:rPr>
              <a:t>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 </a:t>
            </a:r>
            <a:r>
              <a:rPr lang="en-US">
                <a:solidFill>
                  <a:srgbClr val="00B050"/>
                </a:solidFill>
              </a:rPr>
              <a:t>= S1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95663036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FC43080-C744-3BA6-AF4A-7890AEDAC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18C9F3EA-1AF9-746F-B7A8-92B7376FB836}"/>
              </a:ext>
            </a:extLst>
          </p:cNvPr>
          <p:cNvSpPr/>
          <p:nvPr/>
        </p:nvSpPr>
        <p:spPr>
          <a:xfrm>
            <a:off x="295998" y="2056648"/>
            <a:ext cx="3521115" cy="3974506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A0493B-DB21-678E-F74A-EF07BBE87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Assignment Graph to FSM-Datapath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6ACBDF-AC1E-0E63-5BA8-AD9FDB8BB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101</a:t>
            </a:fld>
            <a:endParaRPr lang="en-FR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AB3F725-2376-7A7C-C6E4-6C5D68EC1DE5}"/>
              </a:ext>
            </a:extLst>
          </p:cNvPr>
          <p:cNvSpPr txBox="1"/>
          <p:nvPr/>
        </p:nvSpPr>
        <p:spPr>
          <a:xfrm>
            <a:off x="238452" y="1238082"/>
            <a:ext cx="36362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with only control flow nodes</a:t>
            </a:r>
            <a:endParaRPr lang="en-GB" sz="240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BF5C1784-1967-FE2E-1353-A278DD86B226}"/>
              </a:ext>
            </a:extLst>
          </p:cNvPr>
          <p:cNvCxnSpPr>
            <a:cxnSpLocks/>
          </p:cNvCxnSpPr>
          <p:nvPr/>
        </p:nvCxnSpPr>
        <p:spPr>
          <a:xfrm flipH="1">
            <a:off x="490678" y="222623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F6581A5E-2EC4-95BB-71D5-9F0D5ED1F65D}"/>
              </a:ext>
            </a:extLst>
          </p:cNvPr>
          <p:cNvSpPr txBox="1"/>
          <p:nvPr/>
        </p:nvSpPr>
        <p:spPr>
          <a:xfrm>
            <a:off x="714767" y="204585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F58BAC8-4165-F235-3553-25CB4529B2E9}"/>
              </a:ext>
            </a:extLst>
          </p:cNvPr>
          <p:cNvCxnSpPr>
            <a:cxnSpLocks/>
          </p:cNvCxnSpPr>
          <p:nvPr/>
        </p:nvCxnSpPr>
        <p:spPr>
          <a:xfrm flipH="1">
            <a:off x="499045" y="249257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7C7A1977-CB94-C5B4-BC4F-9B096F59BAA3}"/>
              </a:ext>
            </a:extLst>
          </p:cNvPr>
          <p:cNvSpPr txBox="1"/>
          <p:nvPr/>
        </p:nvSpPr>
        <p:spPr>
          <a:xfrm>
            <a:off x="723134" y="231219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3F0009F-3EEA-8906-0C1C-CDB60DFD56C5}"/>
              </a:ext>
            </a:extLst>
          </p:cNvPr>
          <p:cNvSpPr/>
          <p:nvPr/>
        </p:nvSpPr>
        <p:spPr>
          <a:xfrm>
            <a:off x="1640302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75868B9-4E3B-FBAF-5172-5E2F727E2F18}"/>
              </a:ext>
            </a:extLst>
          </p:cNvPr>
          <p:cNvSpPr/>
          <p:nvPr/>
        </p:nvSpPr>
        <p:spPr>
          <a:xfrm>
            <a:off x="2281867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F2D5FCA-FBA5-00C8-C7D5-B700AF48D21B}"/>
              </a:ext>
            </a:extLst>
          </p:cNvPr>
          <p:cNvCxnSpPr>
            <a:cxnSpLocks/>
            <a:stCxn id="14" idx="3"/>
            <a:endCxn id="19" idx="1"/>
          </p:cNvCxnSpPr>
          <p:nvPr/>
        </p:nvCxnSpPr>
        <p:spPr>
          <a:xfrm>
            <a:off x="2084440" y="4048010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D924706C-BEA3-4EF5-3D75-8A7CFB5F1EF4}"/>
              </a:ext>
            </a:extLst>
          </p:cNvPr>
          <p:cNvSpPr/>
          <p:nvPr/>
        </p:nvSpPr>
        <p:spPr>
          <a:xfrm>
            <a:off x="1201158" y="3344623"/>
            <a:ext cx="360000" cy="360000"/>
          </a:xfrm>
          <a:prstGeom prst="ellipse">
            <a:avLst/>
          </a:prstGeom>
          <a:solidFill>
            <a:srgbClr val="FFD966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32" name="Connector: Curved 31">
            <a:extLst>
              <a:ext uri="{FF2B5EF4-FFF2-40B4-BE49-F238E27FC236}">
                <a16:creationId xmlns:a16="http://schemas.microsoft.com/office/drawing/2014/main" id="{2D607B1E-937C-0360-282E-56FE5FE1C496}"/>
              </a:ext>
            </a:extLst>
          </p:cNvPr>
          <p:cNvCxnSpPr>
            <a:cxnSpLocks/>
            <a:stCxn id="28" idx="6"/>
            <a:endCxn id="19" idx="0"/>
          </p:cNvCxnSpPr>
          <p:nvPr/>
        </p:nvCxnSpPr>
        <p:spPr>
          <a:xfrm>
            <a:off x="1561158" y="3524623"/>
            <a:ext cx="942778" cy="343387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21E7DCB3-A3CD-0D59-161B-49969E85B8E9}"/>
              </a:ext>
            </a:extLst>
          </p:cNvPr>
          <p:cNvSpPr/>
          <p:nvPr/>
        </p:nvSpPr>
        <p:spPr>
          <a:xfrm>
            <a:off x="1159082" y="281853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1CD3FB6-7757-E907-C699-905E2D07F1BB}"/>
              </a:ext>
            </a:extLst>
          </p:cNvPr>
          <p:cNvCxnSpPr>
            <a:cxnSpLocks/>
            <a:stCxn id="48" idx="2"/>
            <a:endCxn id="28" idx="0"/>
          </p:cNvCxnSpPr>
          <p:nvPr/>
        </p:nvCxnSpPr>
        <p:spPr>
          <a:xfrm>
            <a:off x="1381151" y="3178534"/>
            <a:ext cx="7" cy="166089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Curved 51">
            <a:extLst>
              <a:ext uri="{FF2B5EF4-FFF2-40B4-BE49-F238E27FC236}">
                <a16:creationId xmlns:a16="http://schemas.microsoft.com/office/drawing/2014/main" id="{12A964CD-3D48-E6F5-0276-6CAE6117CDCC}"/>
              </a:ext>
            </a:extLst>
          </p:cNvPr>
          <p:cNvCxnSpPr>
            <a:cxnSpLocks/>
          </p:cNvCxnSpPr>
          <p:nvPr/>
        </p:nvCxnSpPr>
        <p:spPr>
          <a:xfrm rot="16200000" flipV="1">
            <a:off x="1770854" y="3134927"/>
            <a:ext cx="470666" cy="995499"/>
          </a:xfrm>
          <a:prstGeom prst="curvedConnector3">
            <a:avLst>
              <a:gd name="adj1" fmla="val 115249"/>
            </a:avLst>
          </a:prstGeom>
          <a:ln w="38100">
            <a:solidFill>
              <a:srgbClr val="DA68CA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FCD964D-F696-4CEA-3953-18805481E3BA}"/>
              </a:ext>
            </a:extLst>
          </p:cNvPr>
          <p:cNvSpPr txBox="1"/>
          <p:nvPr/>
        </p:nvSpPr>
        <p:spPr>
          <a:xfrm>
            <a:off x="6678055" y="1756429"/>
            <a:ext cx="5510803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Identify FSM state node</a:t>
            </a:r>
            <a:endParaRPr lang="en-GB" sz="2400">
              <a:solidFill>
                <a:schemeClr val="bg2">
                  <a:lumMod val="9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/>
              <a:t>Design FSM from the FSM state node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Inputs of the FSM state node represent FSM transitions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The </a:t>
            </a:r>
            <a:r>
              <a:rPr lang="en-US" sz="2000">
                <a:solidFill>
                  <a:srgbClr val="00B050"/>
                </a:solidFill>
              </a:rPr>
              <a:t>assigned value</a:t>
            </a:r>
            <a:r>
              <a:rPr lang="en-US" sz="2000"/>
              <a:t> is the next state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The </a:t>
            </a:r>
            <a:r>
              <a:rPr lang="en-US" sz="2000">
                <a:solidFill>
                  <a:srgbClr val="DA68CA"/>
                </a:solidFill>
              </a:rPr>
              <a:t>condition</a:t>
            </a:r>
            <a:r>
              <a:rPr lang="en-US" sz="2000"/>
              <a:t> encodes the current state</a:t>
            </a:r>
          </a:p>
          <a:p>
            <a:pPr marL="457200" indent="-457200">
              <a:buFont typeface="+mj-lt"/>
              <a:buAutoNum type="arabicPeriod"/>
            </a:pPr>
            <a:endParaRPr lang="en-US" sz="2400"/>
          </a:p>
          <a:p>
            <a:pPr marL="457200" indent="-457200">
              <a:buFont typeface="+mj-lt"/>
              <a:buAutoNum type="arabicPeriod"/>
            </a:pPr>
            <a:endParaRPr lang="en-US" sz="2400"/>
          </a:p>
          <a:p>
            <a:pPr marL="457200" indent="-457200">
              <a:buFont typeface="+mj-lt"/>
              <a:buAutoNum type="arabicPeriod"/>
            </a:pPr>
            <a:endParaRPr lang="en-US" sz="240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7525302-5148-2F8D-FAC7-689CD812190E}"/>
              </a:ext>
            </a:extLst>
          </p:cNvPr>
          <p:cNvCxnSpPr>
            <a:cxnSpLocks/>
          </p:cNvCxnSpPr>
          <p:nvPr/>
        </p:nvCxnSpPr>
        <p:spPr>
          <a:xfrm>
            <a:off x="3817113" y="4203853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7FEF5947-6235-B48D-58E8-601209AA6851}"/>
              </a:ext>
            </a:extLst>
          </p:cNvPr>
          <p:cNvSpPr txBox="1"/>
          <p:nvPr/>
        </p:nvSpPr>
        <p:spPr>
          <a:xfrm>
            <a:off x="4048374" y="1576974"/>
            <a:ext cx="23163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</a:t>
            </a:r>
            <a:endParaRPr lang="en-GB" sz="240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3871742-2577-B220-C974-0FACC1FCEE7B}"/>
              </a:ext>
            </a:extLst>
          </p:cNvPr>
          <p:cNvSpPr/>
          <p:nvPr/>
        </p:nvSpPr>
        <p:spPr>
          <a:xfrm>
            <a:off x="4127377" y="2045858"/>
            <a:ext cx="2378559" cy="3985295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DA89D6C-AE27-9296-7E32-E390A54AD1CA}"/>
              </a:ext>
            </a:extLst>
          </p:cNvPr>
          <p:cNvSpPr/>
          <p:nvPr/>
        </p:nvSpPr>
        <p:spPr>
          <a:xfrm>
            <a:off x="5028656" y="2844017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A527FE1-B22C-CFDB-007D-07C4304365AD}"/>
              </a:ext>
            </a:extLst>
          </p:cNvPr>
          <p:cNvSpPr/>
          <p:nvPr/>
        </p:nvSpPr>
        <p:spPr>
          <a:xfrm>
            <a:off x="5028656" y="4191210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FB35369-8FF3-DBD4-CA28-794D4CE3E6F9}"/>
              </a:ext>
            </a:extLst>
          </p:cNvPr>
          <p:cNvCxnSpPr>
            <a:cxnSpLocks/>
          </p:cNvCxnSpPr>
          <p:nvPr/>
        </p:nvCxnSpPr>
        <p:spPr>
          <a:xfrm>
            <a:off x="5316227" y="3420017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094293B-A093-4DA0-2FB3-37A9A4AC4151}"/>
              </a:ext>
            </a:extLst>
          </p:cNvPr>
          <p:cNvSpPr/>
          <p:nvPr/>
        </p:nvSpPr>
        <p:spPr>
          <a:xfrm>
            <a:off x="1296928" y="6172805"/>
            <a:ext cx="1656325" cy="513553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</a:t>
            </a:r>
            <a:r>
              <a:rPr lang="en-US">
                <a:solidFill>
                  <a:srgbClr val="DA68CA"/>
                </a:solidFill>
              </a:rPr>
              <a:t>== S0</a:t>
            </a:r>
            <a:r>
              <a:rPr lang="en-US"/>
              <a:t>) {</a:t>
            </a:r>
          </a:p>
          <a:p>
            <a:r>
              <a:rPr lang="en-US">
                <a:solidFill>
                  <a:schemeClr val="bg1"/>
                </a:solidFill>
              </a:rPr>
              <a:t>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 </a:t>
            </a:r>
            <a:r>
              <a:rPr lang="en-US">
                <a:solidFill>
                  <a:srgbClr val="00B050"/>
                </a:solidFill>
              </a:rPr>
              <a:t>= S1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18081256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DA3E146-D94F-E948-9296-CE8BFAA32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B4D63AB4-8C21-435A-15D9-D8085F1192B5}"/>
              </a:ext>
            </a:extLst>
          </p:cNvPr>
          <p:cNvSpPr/>
          <p:nvPr/>
        </p:nvSpPr>
        <p:spPr>
          <a:xfrm>
            <a:off x="295998" y="2056648"/>
            <a:ext cx="3521115" cy="3974506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E96F3F-37E4-5873-9600-99193D258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Assignment Graph to FSM-Datapath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382F72-2CC7-B862-6ED5-257CE631C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102</a:t>
            </a:fld>
            <a:endParaRPr lang="en-FR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C197B00-F780-2C96-0051-EE105DB26100}"/>
              </a:ext>
            </a:extLst>
          </p:cNvPr>
          <p:cNvSpPr txBox="1"/>
          <p:nvPr/>
        </p:nvSpPr>
        <p:spPr>
          <a:xfrm>
            <a:off x="238452" y="1238082"/>
            <a:ext cx="36362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with only control flow nodes</a:t>
            </a:r>
            <a:endParaRPr lang="en-GB" sz="240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92A5B578-84CE-50BB-3F0A-9B8F1BFC19FD}"/>
              </a:ext>
            </a:extLst>
          </p:cNvPr>
          <p:cNvCxnSpPr>
            <a:cxnSpLocks/>
          </p:cNvCxnSpPr>
          <p:nvPr/>
        </p:nvCxnSpPr>
        <p:spPr>
          <a:xfrm flipH="1">
            <a:off x="490678" y="222623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54788DE8-2687-8C67-06A4-D07E8C110B90}"/>
              </a:ext>
            </a:extLst>
          </p:cNvPr>
          <p:cNvSpPr txBox="1"/>
          <p:nvPr/>
        </p:nvSpPr>
        <p:spPr>
          <a:xfrm>
            <a:off x="714767" y="204585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EA2B4835-1D74-4132-D920-9A870A10CF13}"/>
              </a:ext>
            </a:extLst>
          </p:cNvPr>
          <p:cNvCxnSpPr>
            <a:cxnSpLocks/>
          </p:cNvCxnSpPr>
          <p:nvPr/>
        </p:nvCxnSpPr>
        <p:spPr>
          <a:xfrm flipH="1">
            <a:off x="499045" y="249257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C781B05E-0DCB-7F02-86ED-1F09F057E378}"/>
              </a:ext>
            </a:extLst>
          </p:cNvPr>
          <p:cNvSpPr txBox="1"/>
          <p:nvPr/>
        </p:nvSpPr>
        <p:spPr>
          <a:xfrm>
            <a:off x="723134" y="231219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1D10257-0189-52DE-B7EF-824C3CDDFB7D}"/>
              </a:ext>
            </a:extLst>
          </p:cNvPr>
          <p:cNvSpPr/>
          <p:nvPr/>
        </p:nvSpPr>
        <p:spPr>
          <a:xfrm>
            <a:off x="1640302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589A085-195D-2233-B1AC-E2D21A73C19C}"/>
              </a:ext>
            </a:extLst>
          </p:cNvPr>
          <p:cNvSpPr/>
          <p:nvPr/>
        </p:nvSpPr>
        <p:spPr>
          <a:xfrm>
            <a:off x="2281867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4CAECF5-FAA0-1F99-812A-DD31F80D1D93}"/>
              </a:ext>
            </a:extLst>
          </p:cNvPr>
          <p:cNvCxnSpPr>
            <a:cxnSpLocks/>
            <a:stCxn id="14" idx="3"/>
            <a:endCxn id="19" idx="1"/>
          </p:cNvCxnSpPr>
          <p:nvPr/>
        </p:nvCxnSpPr>
        <p:spPr>
          <a:xfrm>
            <a:off x="2084440" y="4048010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72C4FD97-88D0-A85A-9668-802EE34C7439}"/>
              </a:ext>
            </a:extLst>
          </p:cNvPr>
          <p:cNvSpPr/>
          <p:nvPr/>
        </p:nvSpPr>
        <p:spPr>
          <a:xfrm>
            <a:off x="1201158" y="3344623"/>
            <a:ext cx="360000" cy="360000"/>
          </a:xfrm>
          <a:prstGeom prst="ellipse">
            <a:avLst/>
          </a:prstGeom>
          <a:solidFill>
            <a:srgbClr val="FFD966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7255F5D4-3603-3524-5C53-8F7E6546C852}"/>
              </a:ext>
            </a:extLst>
          </p:cNvPr>
          <p:cNvSpPr/>
          <p:nvPr/>
        </p:nvSpPr>
        <p:spPr>
          <a:xfrm>
            <a:off x="1628953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8123A8A-0167-DAC5-3C3F-C6C6222CC7E4}"/>
              </a:ext>
            </a:extLst>
          </p:cNvPr>
          <p:cNvSpPr/>
          <p:nvPr/>
        </p:nvSpPr>
        <p:spPr>
          <a:xfrm>
            <a:off x="2270518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2EA27AD5-CBCB-A958-0E9F-1210B90B07E8}"/>
              </a:ext>
            </a:extLst>
          </p:cNvPr>
          <p:cNvCxnSpPr>
            <a:cxnSpLocks/>
            <a:stCxn id="29" idx="3"/>
            <a:endCxn id="30" idx="1"/>
          </p:cNvCxnSpPr>
          <p:nvPr/>
        </p:nvCxnSpPr>
        <p:spPr>
          <a:xfrm>
            <a:off x="2073091" y="5197654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Curved 31">
            <a:extLst>
              <a:ext uri="{FF2B5EF4-FFF2-40B4-BE49-F238E27FC236}">
                <a16:creationId xmlns:a16="http://schemas.microsoft.com/office/drawing/2014/main" id="{DB50BE55-4871-655D-59F9-4EBC5523BC5C}"/>
              </a:ext>
            </a:extLst>
          </p:cNvPr>
          <p:cNvCxnSpPr>
            <a:cxnSpLocks/>
            <a:stCxn id="28" idx="6"/>
            <a:endCxn id="19" idx="0"/>
          </p:cNvCxnSpPr>
          <p:nvPr/>
        </p:nvCxnSpPr>
        <p:spPr>
          <a:xfrm>
            <a:off x="1561158" y="3524623"/>
            <a:ext cx="942778" cy="343387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or: Curved 39">
            <a:extLst>
              <a:ext uri="{FF2B5EF4-FFF2-40B4-BE49-F238E27FC236}">
                <a16:creationId xmlns:a16="http://schemas.microsoft.com/office/drawing/2014/main" id="{8E0CF308-EC76-7787-D306-CA90717CB65B}"/>
              </a:ext>
            </a:extLst>
          </p:cNvPr>
          <p:cNvCxnSpPr>
            <a:cxnSpLocks/>
            <a:stCxn id="28" idx="4"/>
            <a:endCxn id="30" idx="0"/>
          </p:cNvCxnSpPr>
          <p:nvPr/>
        </p:nvCxnSpPr>
        <p:spPr>
          <a:xfrm rot="16200000" flipH="1">
            <a:off x="1280357" y="3805423"/>
            <a:ext cx="1313031" cy="1111429"/>
          </a:xfrm>
          <a:prstGeom prst="curvedConnector3">
            <a:avLst>
              <a:gd name="adj1" fmla="val 60996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Curved 44">
            <a:extLst>
              <a:ext uri="{FF2B5EF4-FFF2-40B4-BE49-F238E27FC236}">
                <a16:creationId xmlns:a16="http://schemas.microsoft.com/office/drawing/2014/main" id="{D0ED249B-5AE8-2798-A493-DE5E4ED0D7E0}"/>
              </a:ext>
            </a:extLst>
          </p:cNvPr>
          <p:cNvCxnSpPr>
            <a:cxnSpLocks/>
            <a:stCxn id="46" idx="0"/>
            <a:endCxn id="28" idx="3"/>
          </p:cNvCxnSpPr>
          <p:nvPr/>
        </p:nvCxnSpPr>
        <p:spPr>
          <a:xfrm rot="5400000" flipH="1" flipV="1">
            <a:off x="296441" y="4608013"/>
            <a:ext cx="1913549" cy="1328"/>
          </a:xfrm>
          <a:prstGeom prst="curvedConnector3">
            <a:avLst>
              <a:gd name="adj1" fmla="val 50000"/>
            </a:avLst>
          </a:prstGeom>
          <a:ln w="38100">
            <a:solidFill>
              <a:srgbClr val="DA68CA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A70BFC15-2807-1028-F8EA-EBCFE23E9A4B}"/>
              </a:ext>
            </a:extLst>
          </p:cNvPr>
          <p:cNvSpPr/>
          <p:nvPr/>
        </p:nvSpPr>
        <p:spPr>
          <a:xfrm>
            <a:off x="996665" y="5565451"/>
            <a:ext cx="511771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47" name="Connector: Curved 46">
            <a:extLst>
              <a:ext uri="{FF2B5EF4-FFF2-40B4-BE49-F238E27FC236}">
                <a16:creationId xmlns:a16="http://schemas.microsoft.com/office/drawing/2014/main" id="{431EA275-85F5-9021-F4E2-375E305D1225}"/>
              </a:ext>
            </a:extLst>
          </p:cNvPr>
          <p:cNvCxnSpPr>
            <a:cxnSpLocks/>
            <a:stCxn id="30" idx="2"/>
            <a:endCxn id="46" idx="3"/>
          </p:cNvCxnSpPr>
          <p:nvPr/>
        </p:nvCxnSpPr>
        <p:spPr>
          <a:xfrm rot="5400000">
            <a:off x="1816614" y="5069477"/>
            <a:ext cx="367797" cy="984151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44F2AC4E-A293-5217-4E06-6F29C60F147F}"/>
              </a:ext>
            </a:extLst>
          </p:cNvPr>
          <p:cNvSpPr/>
          <p:nvPr/>
        </p:nvSpPr>
        <p:spPr>
          <a:xfrm>
            <a:off x="1159082" y="281853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EED1B8FF-FB6E-1313-F26C-D99C44028B05}"/>
              </a:ext>
            </a:extLst>
          </p:cNvPr>
          <p:cNvCxnSpPr>
            <a:cxnSpLocks/>
            <a:stCxn id="48" idx="2"/>
            <a:endCxn id="28" idx="0"/>
          </p:cNvCxnSpPr>
          <p:nvPr/>
        </p:nvCxnSpPr>
        <p:spPr>
          <a:xfrm>
            <a:off x="1381151" y="3178534"/>
            <a:ext cx="7" cy="16608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623E4098-4DA9-D5F8-D0C7-8C8063C96B40}"/>
              </a:ext>
            </a:extLst>
          </p:cNvPr>
          <p:cNvCxnSpPr>
            <a:cxnSpLocks/>
            <a:endCxn id="28" idx="2"/>
          </p:cNvCxnSpPr>
          <p:nvPr/>
        </p:nvCxnSpPr>
        <p:spPr>
          <a:xfrm>
            <a:off x="978099" y="3523534"/>
            <a:ext cx="223059" cy="1089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Curved 51">
            <a:extLst>
              <a:ext uri="{FF2B5EF4-FFF2-40B4-BE49-F238E27FC236}">
                <a16:creationId xmlns:a16="http://schemas.microsoft.com/office/drawing/2014/main" id="{06743F56-5733-05BA-6D9B-38F5A2099581}"/>
              </a:ext>
            </a:extLst>
          </p:cNvPr>
          <p:cNvCxnSpPr>
            <a:cxnSpLocks/>
          </p:cNvCxnSpPr>
          <p:nvPr/>
        </p:nvCxnSpPr>
        <p:spPr>
          <a:xfrm rot="16200000" flipV="1">
            <a:off x="1770854" y="3134927"/>
            <a:ext cx="470666" cy="995499"/>
          </a:xfrm>
          <a:prstGeom prst="curvedConnector3">
            <a:avLst>
              <a:gd name="adj1" fmla="val 115249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or: Curved 52">
            <a:extLst>
              <a:ext uri="{FF2B5EF4-FFF2-40B4-BE49-F238E27FC236}">
                <a16:creationId xmlns:a16="http://schemas.microsoft.com/office/drawing/2014/main" id="{A668D6AE-7013-3A12-5AF7-C0B4558288A1}"/>
              </a:ext>
            </a:extLst>
          </p:cNvPr>
          <p:cNvCxnSpPr>
            <a:cxnSpLocks/>
          </p:cNvCxnSpPr>
          <p:nvPr/>
        </p:nvCxnSpPr>
        <p:spPr>
          <a:xfrm flipV="1">
            <a:off x="2726005" y="4041090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or: Curved 53">
            <a:extLst>
              <a:ext uri="{FF2B5EF4-FFF2-40B4-BE49-F238E27FC236}">
                <a16:creationId xmlns:a16="http://schemas.microsoft.com/office/drawing/2014/main" id="{4D285765-2DC5-DC96-3594-AC134CF895A1}"/>
              </a:ext>
            </a:extLst>
          </p:cNvPr>
          <p:cNvCxnSpPr>
            <a:cxnSpLocks/>
          </p:cNvCxnSpPr>
          <p:nvPr/>
        </p:nvCxnSpPr>
        <p:spPr>
          <a:xfrm flipV="1">
            <a:off x="2714656" y="5190734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2E9FD6F9-E034-6B8D-872D-78E92B241282}"/>
              </a:ext>
            </a:extLst>
          </p:cNvPr>
          <p:cNvCxnSpPr>
            <a:cxnSpLocks/>
          </p:cNvCxnSpPr>
          <p:nvPr/>
        </p:nvCxnSpPr>
        <p:spPr>
          <a:xfrm flipH="1">
            <a:off x="1508436" y="5745451"/>
            <a:ext cx="1533467" cy="0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86FF7F3-644A-96CF-FBB7-16006A767719}"/>
              </a:ext>
            </a:extLst>
          </p:cNvPr>
          <p:cNvSpPr txBox="1"/>
          <p:nvPr/>
        </p:nvSpPr>
        <p:spPr>
          <a:xfrm>
            <a:off x="3032114" y="385867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797BCC-4F05-C5BB-78DE-2D5094BE8C69}"/>
              </a:ext>
            </a:extLst>
          </p:cNvPr>
          <p:cNvSpPr txBox="1"/>
          <p:nvPr/>
        </p:nvSpPr>
        <p:spPr>
          <a:xfrm>
            <a:off x="3032114" y="5001996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Cond2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03EB09-FD6D-C729-23F9-34C3F1FF4F6B}"/>
              </a:ext>
            </a:extLst>
          </p:cNvPr>
          <p:cNvSpPr txBox="1"/>
          <p:nvPr/>
        </p:nvSpPr>
        <p:spPr>
          <a:xfrm>
            <a:off x="3029871" y="5549794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Cond3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19FD15-E5C4-9421-AC60-17B4822150CF}"/>
              </a:ext>
            </a:extLst>
          </p:cNvPr>
          <p:cNvSpPr txBox="1"/>
          <p:nvPr/>
        </p:nvSpPr>
        <p:spPr>
          <a:xfrm>
            <a:off x="6678055" y="1756429"/>
            <a:ext cx="5510803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Identify FSM state node</a:t>
            </a:r>
            <a:endParaRPr lang="en-GB" sz="2400">
              <a:solidFill>
                <a:schemeClr val="bg2">
                  <a:lumMod val="9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/>
              <a:t>Design FSM from the FSM state node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Inputs of the FSM state node represent FSM transitions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The </a:t>
            </a:r>
            <a:r>
              <a:rPr lang="en-US" sz="2000">
                <a:solidFill>
                  <a:srgbClr val="00B050"/>
                </a:solidFill>
              </a:rPr>
              <a:t>assigned value</a:t>
            </a:r>
            <a:r>
              <a:rPr lang="en-US" sz="2000"/>
              <a:t> is the next state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The </a:t>
            </a:r>
            <a:r>
              <a:rPr lang="en-US" sz="2000">
                <a:solidFill>
                  <a:srgbClr val="DA68CA"/>
                </a:solidFill>
              </a:rPr>
              <a:t>condition</a:t>
            </a:r>
            <a:r>
              <a:rPr lang="en-US" sz="2000"/>
              <a:t> encodes the current state</a:t>
            </a:r>
          </a:p>
          <a:p>
            <a:pPr marL="457200" indent="-457200">
              <a:buFont typeface="+mj-lt"/>
              <a:buAutoNum type="arabicPeriod"/>
            </a:pPr>
            <a:endParaRPr lang="en-US" sz="2400"/>
          </a:p>
          <a:p>
            <a:pPr marL="457200" indent="-457200">
              <a:buFont typeface="+mj-lt"/>
              <a:buAutoNum type="arabicPeriod"/>
            </a:pPr>
            <a:endParaRPr lang="en-US" sz="2400"/>
          </a:p>
          <a:p>
            <a:pPr marL="457200" indent="-457200">
              <a:buFont typeface="+mj-lt"/>
              <a:buAutoNum type="arabicPeriod"/>
            </a:pPr>
            <a:endParaRPr lang="en-US" sz="240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7995965-13FD-8987-FB4A-638EADD1C53E}"/>
              </a:ext>
            </a:extLst>
          </p:cNvPr>
          <p:cNvCxnSpPr>
            <a:cxnSpLocks/>
          </p:cNvCxnSpPr>
          <p:nvPr/>
        </p:nvCxnSpPr>
        <p:spPr>
          <a:xfrm>
            <a:off x="3817113" y="4203853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BC8A840-EBA0-53EB-250C-8AEF7CFA4E83}"/>
              </a:ext>
            </a:extLst>
          </p:cNvPr>
          <p:cNvSpPr txBox="1"/>
          <p:nvPr/>
        </p:nvSpPr>
        <p:spPr>
          <a:xfrm>
            <a:off x="4048374" y="1576974"/>
            <a:ext cx="23163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</a:t>
            </a:r>
            <a:endParaRPr lang="en-GB" sz="240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0C2C045-D595-F8B5-2D6C-C80417AB71F8}"/>
              </a:ext>
            </a:extLst>
          </p:cNvPr>
          <p:cNvSpPr/>
          <p:nvPr/>
        </p:nvSpPr>
        <p:spPr>
          <a:xfrm>
            <a:off x="4127377" y="2045858"/>
            <a:ext cx="2378559" cy="3985295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72BC10E-9883-1AE2-1DEE-9E1B2EB7DEA8}"/>
              </a:ext>
            </a:extLst>
          </p:cNvPr>
          <p:cNvSpPr/>
          <p:nvPr/>
        </p:nvSpPr>
        <p:spPr>
          <a:xfrm>
            <a:off x="5028656" y="2844017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18EC76B-3690-DCB6-7B92-82B1CAF1A905}"/>
              </a:ext>
            </a:extLst>
          </p:cNvPr>
          <p:cNvSpPr/>
          <p:nvPr/>
        </p:nvSpPr>
        <p:spPr>
          <a:xfrm>
            <a:off x="5028656" y="4191210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5C06B28-25B6-4217-C826-CB955B9D4F12}"/>
              </a:ext>
            </a:extLst>
          </p:cNvPr>
          <p:cNvCxnSpPr>
            <a:cxnSpLocks/>
          </p:cNvCxnSpPr>
          <p:nvPr/>
        </p:nvCxnSpPr>
        <p:spPr>
          <a:xfrm>
            <a:off x="5316227" y="3420017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8A75434-476B-1823-CEFF-DFD57C828B59}"/>
              </a:ext>
            </a:extLst>
          </p:cNvPr>
          <p:cNvSpPr/>
          <p:nvPr/>
        </p:nvSpPr>
        <p:spPr>
          <a:xfrm>
            <a:off x="533961" y="334353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</p:spTree>
    <p:extLst>
      <p:ext uri="{BB962C8B-B14F-4D97-AF65-F5344CB8AC3E}">
        <p14:creationId xmlns:p14="http://schemas.microsoft.com/office/powerpoint/2010/main" val="253562314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0A7A93C-2343-F032-8EA1-331421F75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FAF8340F-1ABC-4EC3-A21A-1F894DC8FB0C}"/>
              </a:ext>
            </a:extLst>
          </p:cNvPr>
          <p:cNvSpPr/>
          <p:nvPr/>
        </p:nvSpPr>
        <p:spPr>
          <a:xfrm>
            <a:off x="295998" y="2056648"/>
            <a:ext cx="3521115" cy="3974506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DB1F2F-B97E-68C9-3AC8-C0BF63B3F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Assignment Graph to FSM-Datapath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C2BB5-5D2F-C833-AD36-31C9E2C04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103</a:t>
            </a:fld>
            <a:endParaRPr lang="en-FR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106B494-4A32-F138-03A8-7F41D2BBCAB0}"/>
              </a:ext>
            </a:extLst>
          </p:cNvPr>
          <p:cNvSpPr txBox="1"/>
          <p:nvPr/>
        </p:nvSpPr>
        <p:spPr>
          <a:xfrm>
            <a:off x="238452" y="1238082"/>
            <a:ext cx="36362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with only control flow nodes</a:t>
            </a:r>
            <a:endParaRPr lang="en-GB" sz="240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0F30AF3B-DFA0-A56E-D3E9-9A41E25D2254}"/>
              </a:ext>
            </a:extLst>
          </p:cNvPr>
          <p:cNvCxnSpPr>
            <a:cxnSpLocks/>
          </p:cNvCxnSpPr>
          <p:nvPr/>
        </p:nvCxnSpPr>
        <p:spPr>
          <a:xfrm flipH="1">
            <a:off x="490678" y="222623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B0F6738B-E179-B5B4-EBFE-879D4E02514C}"/>
              </a:ext>
            </a:extLst>
          </p:cNvPr>
          <p:cNvSpPr txBox="1"/>
          <p:nvPr/>
        </p:nvSpPr>
        <p:spPr>
          <a:xfrm>
            <a:off x="714767" y="204585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242029E7-14A4-BAFF-E2C7-457A710CB031}"/>
              </a:ext>
            </a:extLst>
          </p:cNvPr>
          <p:cNvCxnSpPr>
            <a:cxnSpLocks/>
          </p:cNvCxnSpPr>
          <p:nvPr/>
        </p:nvCxnSpPr>
        <p:spPr>
          <a:xfrm flipH="1">
            <a:off x="499045" y="249257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66607C2B-CB2D-005E-28BE-8581977C14CE}"/>
              </a:ext>
            </a:extLst>
          </p:cNvPr>
          <p:cNvSpPr txBox="1"/>
          <p:nvPr/>
        </p:nvSpPr>
        <p:spPr>
          <a:xfrm>
            <a:off x="723134" y="231219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7A04520-F297-9D24-B5A5-67EEE8EB8355}"/>
              </a:ext>
            </a:extLst>
          </p:cNvPr>
          <p:cNvSpPr/>
          <p:nvPr/>
        </p:nvSpPr>
        <p:spPr>
          <a:xfrm>
            <a:off x="1201158" y="3344623"/>
            <a:ext cx="360000" cy="360000"/>
          </a:xfrm>
          <a:prstGeom prst="ellipse">
            <a:avLst/>
          </a:prstGeom>
          <a:solidFill>
            <a:srgbClr val="FFD966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88CF3DDF-3544-2F40-7B8D-A1E3C6F07370}"/>
              </a:ext>
            </a:extLst>
          </p:cNvPr>
          <p:cNvSpPr/>
          <p:nvPr/>
        </p:nvSpPr>
        <p:spPr>
          <a:xfrm>
            <a:off x="1628953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5BD40A5C-B660-2AAB-A4A7-74DDAD78F169}"/>
              </a:ext>
            </a:extLst>
          </p:cNvPr>
          <p:cNvSpPr/>
          <p:nvPr/>
        </p:nvSpPr>
        <p:spPr>
          <a:xfrm>
            <a:off x="2270518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652FC70-7633-7AAC-537B-44C923789F98}"/>
              </a:ext>
            </a:extLst>
          </p:cNvPr>
          <p:cNvCxnSpPr>
            <a:cxnSpLocks/>
            <a:stCxn id="29" idx="3"/>
            <a:endCxn id="30" idx="1"/>
          </p:cNvCxnSpPr>
          <p:nvPr/>
        </p:nvCxnSpPr>
        <p:spPr>
          <a:xfrm>
            <a:off x="2073091" y="5197654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or: Curved 39">
            <a:extLst>
              <a:ext uri="{FF2B5EF4-FFF2-40B4-BE49-F238E27FC236}">
                <a16:creationId xmlns:a16="http://schemas.microsoft.com/office/drawing/2014/main" id="{DF7F9A7E-A816-DFE3-1BC8-7D48FE854CA3}"/>
              </a:ext>
            </a:extLst>
          </p:cNvPr>
          <p:cNvCxnSpPr>
            <a:cxnSpLocks/>
            <a:stCxn id="28" idx="4"/>
            <a:endCxn id="30" idx="0"/>
          </p:cNvCxnSpPr>
          <p:nvPr/>
        </p:nvCxnSpPr>
        <p:spPr>
          <a:xfrm rot="16200000" flipH="1">
            <a:off x="1280357" y="3805423"/>
            <a:ext cx="1313031" cy="1111429"/>
          </a:xfrm>
          <a:prstGeom prst="curvedConnector3">
            <a:avLst>
              <a:gd name="adj1" fmla="val 60996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Curved 44">
            <a:extLst>
              <a:ext uri="{FF2B5EF4-FFF2-40B4-BE49-F238E27FC236}">
                <a16:creationId xmlns:a16="http://schemas.microsoft.com/office/drawing/2014/main" id="{C80C01E3-587D-10A0-6001-B96ECA2E1344}"/>
              </a:ext>
            </a:extLst>
          </p:cNvPr>
          <p:cNvCxnSpPr>
            <a:cxnSpLocks/>
            <a:stCxn id="46" idx="0"/>
            <a:endCxn id="28" idx="3"/>
          </p:cNvCxnSpPr>
          <p:nvPr/>
        </p:nvCxnSpPr>
        <p:spPr>
          <a:xfrm rot="5400000" flipH="1" flipV="1">
            <a:off x="296441" y="4608013"/>
            <a:ext cx="1913549" cy="1328"/>
          </a:xfrm>
          <a:prstGeom prst="curvedConnector3">
            <a:avLst>
              <a:gd name="adj1" fmla="val 50000"/>
            </a:avLst>
          </a:prstGeom>
          <a:ln w="38100">
            <a:solidFill>
              <a:srgbClr val="DA68CA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3BB1E2B7-63C0-F73F-B270-02A7ACBB2B07}"/>
              </a:ext>
            </a:extLst>
          </p:cNvPr>
          <p:cNvSpPr/>
          <p:nvPr/>
        </p:nvSpPr>
        <p:spPr>
          <a:xfrm>
            <a:off x="996665" y="5565451"/>
            <a:ext cx="511771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47" name="Connector: Curved 46">
            <a:extLst>
              <a:ext uri="{FF2B5EF4-FFF2-40B4-BE49-F238E27FC236}">
                <a16:creationId xmlns:a16="http://schemas.microsoft.com/office/drawing/2014/main" id="{213E01C3-089C-FDB6-1CA1-8F68241C378C}"/>
              </a:ext>
            </a:extLst>
          </p:cNvPr>
          <p:cNvCxnSpPr>
            <a:cxnSpLocks/>
            <a:stCxn id="30" idx="2"/>
            <a:endCxn id="46" idx="3"/>
          </p:cNvCxnSpPr>
          <p:nvPr/>
        </p:nvCxnSpPr>
        <p:spPr>
          <a:xfrm rot="5400000">
            <a:off x="1816614" y="5069477"/>
            <a:ext cx="367797" cy="984151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EF8C52A-F71B-C4DE-9DFC-A674B4E78205}"/>
              </a:ext>
            </a:extLst>
          </p:cNvPr>
          <p:cNvCxnSpPr>
            <a:cxnSpLocks/>
            <a:endCxn id="28" idx="2"/>
          </p:cNvCxnSpPr>
          <p:nvPr/>
        </p:nvCxnSpPr>
        <p:spPr>
          <a:xfrm>
            <a:off x="978099" y="3523534"/>
            <a:ext cx="223059" cy="1089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F3BEE1D-E88E-2901-8C5C-28F3FD943675}"/>
              </a:ext>
            </a:extLst>
          </p:cNvPr>
          <p:cNvCxnSpPr>
            <a:cxnSpLocks/>
          </p:cNvCxnSpPr>
          <p:nvPr/>
        </p:nvCxnSpPr>
        <p:spPr>
          <a:xfrm flipH="1">
            <a:off x="1508436" y="5745451"/>
            <a:ext cx="1533467" cy="0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1DDD026-C9DF-6511-0618-6DC340277F54}"/>
              </a:ext>
            </a:extLst>
          </p:cNvPr>
          <p:cNvSpPr txBox="1"/>
          <p:nvPr/>
        </p:nvSpPr>
        <p:spPr>
          <a:xfrm>
            <a:off x="3029871" y="5549794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Cond3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0468EA-DF6A-6533-FCD7-6F59F3E8D266}"/>
              </a:ext>
            </a:extLst>
          </p:cNvPr>
          <p:cNvSpPr txBox="1"/>
          <p:nvPr/>
        </p:nvSpPr>
        <p:spPr>
          <a:xfrm>
            <a:off x="6678055" y="1756429"/>
            <a:ext cx="5510803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Identify FSM state node</a:t>
            </a:r>
            <a:endParaRPr lang="en-GB" sz="2400">
              <a:solidFill>
                <a:schemeClr val="bg2">
                  <a:lumMod val="9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/>
              <a:t>Design FSM from the FSM state node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Inputs of the FSM state node represent FSM transitions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The </a:t>
            </a:r>
            <a:r>
              <a:rPr lang="en-US" sz="2000">
                <a:solidFill>
                  <a:srgbClr val="00B050"/>
                </a:solidFill>
              </a:rPr>
              <a:t>assigned value</a:t>
            </a:r>
            <a:r>
              <a:rPr lang="en-US" sz="2000"/>
              <a:t> is the next state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The </a:t>
            </a:r>
            <a:r>
              <a:rPr lang="en-US" sz="2000">
                <a:solidFill>
                  <a:srgbClr val="DA68CA"/>
                </a:solidFill>
              </a:rPr>
              <a:t>condition</a:t>
            </a:r>
            <a:r>
              <a:rPr lang="en-US" sz="2000"/>
              <a:t> encodes the current state</a:t>
            </a:r>
          </a:p>
          <a:p>
            <a:pPr marL="457200" indent="-457200">
              <a:buFont typeface="+mj-lt"/>
              <a:buAutoNum type="arabicPeriod"/>
            </a:pPr>
            <a:endParaRPr lang="en-US" sz="2400"/>
          </a:p>
          <a:p>
            <a:pPr marL="457200" indent="-457200">
              <a:buFont typeface="+mj-lt"/>
              <a:buAutoNum type="arabicPeriod"/>
            </a:pPr>
            <a:endParaRPr lang="en-US" sz="2400"/>
          </a:p>
          <a:p>
            <a:pPr marL="457200" indent="-457200">
              <a:buFont typeface="+mj-lt"/>
              <a:buAutoNum type="arabicPeriod"/>
            </a:pPr>
            <a:endParaRPr lang="en-US" sz="240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E9FFCF5-D5F8-CD7C-A7B6-CFEFAFD4A849}"/>
              </a:ext>
            </a:extLst>
          </p:cNvPr>
          <p:cNvCxnSpPr>
            <a:cxnSpLocks/>
          </p:cNvCxnSpPr>
          <p:nvPr/>
        </p:nvCxnSpPr>
        <p:spPr>
          <a:xfrm>
            <a:off x="3817113" y="4203853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3139522-B5F0-E7AA-B84C-BE5FA07EAF60}"/>
              </a:ext>
            </a:extLst>
          </p:cNvPr>
          <p:cNvSpPr txBox="1"/>
          <p:nvPr/>
        </p:nvSpPr>
        <p:spPr>
          <a:xfrm>
            <a:off x="4048374" y="1576974"/>
            <a:ext cx="23163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</a:t>
            </a:r>
            <a:endParaRPr lang="en-GB" sz="240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F4CD308-2F96-DED4-9B38-F1D250BC9BA5}"/>
              </a:ext>
            </a:extLst>
          </p:cNvPr>
          <p:cNvSpPr/>
          <p:nvPr/>
        </p:nvSpPr>
        <p:spPr>
          <a:xfrm>
            <a:off x="4127377" y="2045858"/>
            <a:ext cx="2378559" cy="3985295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7EC2315-BAEC-73C1-0B25-6B48448EC200}"/>
              </a:ext>
            </a:extLst>
          </p:cNvPr>
          <p:cNvSpPr/>
          <p:nvPr/>
        </p:nvSpPr>
        <p:spPr>
          <a:xfrm>
            <a:off x="5028656" y="2844017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9AA1F51-FFD2-B801-DD85-84D3EEBE549B}"/>
              </a:ext>
            </a:extLst>
          </p:cNvPr>
          <p:cNvSpPr/>
          <p:nvPr/>
        </p:nvSpPr>
        <p:spPr>
          <a:xfrm>
            <a:off x="5028656" y="4191210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A3E7511-D525-A165-1082-994A0754D5B1}"/>
              </a:ext>
            </a:extLst>
          </p:cNvPr>
          <p:cNvCxnSpPr>
            <a:cxnSpLocks/>
          </p:cNvCxnSpPr>
          <p:nvPr/>
        </p:nvCxnSpPr>
        <p:spPr>
          <a:xfrm>
            <a:off x="5316227" y="3420017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84E0A65-8007-8CD8-0BF0-7FB2BC78119B}"/>
              </a:ext>
            </a:extLst>
          </p:cNvPr>
          <p:cNvSpPr/>
          <p:nvPr/>
        </p:nvSpPr>
        <p:spPr>
          <a:xfrm>
            <a:off x="533961" y="334353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88FA91E-D923-DF73-FD81-84D8680E47CF}"/>
              </a:ext>
            </a:extLst>
          </p:cNvPr>
          <p:cNvSpPr/>
          <p:nvPr/>
        </p:nvSpPr>
        <p:spPr>
          <a:xfrm>
            <a:off x="650509" y="6192679"/>
            <a:ext cx="2812089" cy="513553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 </a:t>
            </a:r>
            <a:r>
              <a:rPr lang="en-US">
                <a:solidFill>
                  <a:srgbClr val="DA68CA"/>
                </a:solidFill>
              </a:rPr>
              <a:t>Cond3 &amp;&amp; </a:t>
            </a:r>
            <a:r>
              <a:rPr lang="en-US"/>
              <a:t>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</a:t>
            </a:r>
            <a:r>
              <a:rPr lang="en-US">
                <a:solidFill>
                  <a:srgbClr val="DA68CA"/>
                </a:solidFill>
              </a:rPr>
              <a:t>== S1</a:t>
            </a:r>
            <a:r>
              <a:rPr lang="en-US"/>
              <a:t>) {</a:t>
            </a:r>
          </a:p>
          <a:p>
            <a:r>
              <a:rPr lang="en-US">
                <a:solidFill>
                  <a:schemeClr val="bg1"/>
                </a:solidFill>
              </a:rPr>
              <a:t>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 </a:t>
            </a:r>
            <a:r>
              <a:rPr lang="en-US">
                <a:solidFill>
                  <a:srgbClr val="00B050"/>
                </a:solidFill>
              </a:rPr>
              <a:t>= S0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39989814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77B9717-517B-DC6F-841F-C2DED65E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A5653C30-4C3A-4A75-6E01-C85A20385B0D}"/>
              </a:ext>
            </a:extLst>
          </p:cNvPr>
          <p:cNvSpPr/>
          <p:nvPr/>
        </p:nvSpPr>
        <p:spPr>
          <a:xfrm>
            <a:off x="295998" y="2056648"/>
            <a:ext cx="3521115" cy="3974506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24967A-4E93-4EB7-2BF1-5894DC42E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Assignment Graph to FSM-Datapath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F3410D-FC14-68BC-9C20-C97B99DF4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104</a:t>
            </a:fld>
            <a:endParaRPr lang="en-FR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BE17985-5D28-399C-7F71-DA48348B953C}"/>
              </a:ext>
            </a:extLst>
          </p:cNvPr>
          <p:cNvSpPr txBox="1"/>
          <p:nvPr/>
        </p:nvSpPr>
        <p:spPr>
          <a:xfrm>
            <a:off x="238452" y="1238082"/>
            <a:ext cx="36362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with only control flow nodes</a:t>
            </a:r>
            <a:endParaRPr lang="en-GB" sz="240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306D0B67-D86D-71BD-B4B7-1A56F66716B6}"/>
              </a:ext>
            </a:extLst>
          </p:cNvPr>
          <p:cNvCxnSpPr>
            <a:cxnSpLocks/>
          </p:cNvCxnSpPr>
          <p:nvPr/>
        </p:nvCxnSpPr>
        <p:spPr>
          <a:xfrm flipH="1">
            <a:off x="490678" y="222623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AD27C2CA-2642-D850-99AA-B00ABAA6C8C8}"/>
              </a:ext>
            </a:extLst>
          </p:cNvPr>
          <p:cNvSpPr txBox="1"/>
          <p:nvPr/>
        </p:nvSpPr>
        <p:spPr>
          <a:xfrm>
            <a:off x="714767" y="204585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A176981-8AC1-64E9-9DAF-309F847A2B5F}"/>
              </a:ext>
            </a:extLst>
          </p:cNvPr>
          <p:cNvCxnSpPr>
            <a:cxnSpLocks/>
          </p:cNvCxnSpPr>
          <p:nvPr/>
        </p:nvCxnSpPr>
        <p:spPr>
          <a:xfrm flipH="1">
            <a:off x="499045" y="249257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4D24F15E-113F-9ABC-5ED5-31EC559E0595}"/>
              </a:ext>
            </a:extLst>
          </p:cNvPr>
          <p:cNvSpPr txBox="1"/>
          <p:nvPr/>
        </p:nvSpPr>
        <p:spPr>
          <a:xfrm>
            <a:off x="723134" y="231219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32ACDA6-5B84-2DBF-B5C0-69A496D51820}"/>
              </a:ext>
            </a:extLst>
          </p:cNvPr>
          <p:cNvSpPr/>
          <p:nvPr/>
        </p:nvSpPr>
        <p:spPr>
          <a:xfrm>
            <a:off x="1201158" y="3344623"/>
            <a:ext cx="360000" cy="360000"/>
          </a:xfrm>
          <a:prstGeom prst="ellipse">
            <a:avLst/>
          </a:prstGeom>
          <a:solidFill>
            <a:srgbClr val="FFD966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E54427B-E86A-B6DC-14D6-C9368B4ABD4D}"/>
              </a:ext>
            </a:extLst>
          </p:cNvPr>
          <p:cNvSpPr/>
          <p:nvPr/>
        </p:nvSpPr>
        <p:spPr>
          <a:xfrm>
            <a:off x="1628953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9D352467-EA17-2AC5-2760-58A3E83F2D75}"/>
              </a:ext>
            </a:extLst>
          </p:cNvPr>
          <p:cNvSpPr/>
          <p:nvPr/>
        </p:nvSpPr>
        <p:spPr>
          <a:xfrm>
            <a:off x="2270518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C1A093C-F75A-9500-D82C-A3B50B490F7A}"/>
              </a:ext>
            </a:extLst>
          </p:cNvPr>
          <p:cNvCxnSpPr>
            <a:cxnSpLocks/>
            <a:stCxn id="29" idx="3"/>
            <a:endCxn id="30" idx="1"/>
          </p:cNvCxnSpPr>
          <p:nvPr/>
        </p:nvCxnSpPr>
        <p:spPr>
          <a:xfrm>
            <a:off x="2073091" y="5197654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or: Curved 39">
            <a:extLst>
              <a:ext uri="{FF2B5EF4-FFF2-40B4-BE49-F238E27FC236}">
                <a16:creationId xmlns:a16="http://schemas.microsoft.com/office/drawing/2014/main" id="{278AA0DB-E754-CCE1-E390-D56D77AB9282}"/>
              </a:ext>
            </a:extLst>
          </p:cNvPr>
          <p:cNvCxnSpPr>
            <a:cxnSpLocks/>
            <a:stCxn id="28" idx="4"/>
            <a:endCxn id="30" idx="0"/>
          </p:cNvCxnSpPr>
          <p:nvPr/>
        </p:nvCxnSpPr>
        <p:spPr>
          <a:xfrm rot="16200000" flipH="1">
            <a:off x="1280357" y="3805423"/>
            <a:ext cx="1313031" cy="1111429"/>
          </a:xfrm>
          <a:prstGeom prst="curvedConnector3">
            <a:avLst>
              <a:gd name="adj1" fmla="val 60996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Curved 44">
            <a:extLst>
              <a:ext uri="{FF2B5EF4-FFF2-40B4-BE49-F238E27FC236}">
                <a16:creationId xmlns:a16="http://schemas.microsoft.com/office/drawing/2014/main" id="{E33FD7BE-AFAF-0B1B-40F4-4E6EC5013F4B}"/>
              </a:ext>
            </a:extLst>
          </p:cNvPr>
          <p:cNvCxnSpPr>
            <a:cxnSpLocks/>
            <a:stCxn id="46" idx="0"/>
            <a:endCxn id="28" idx="3"/>
          </p:cNvCxnSpPr>
          <p:nvPr/>
        </p:nvCxnSpPr>
        <p:spPr>
          <a:xfrm rot="5400000" flipH="1" flipV="1">
            <a:off x="296441" y="4608013"/>
            <a:ext cx="1913549" cy="1328"/>
          </a:xfrm>
          <a:prstGeom prst="curvedConnector3">
            <a:avLst>
              <a:gd name="adj1" fmla="val 50000"/>
            </a:avLst>
          </a:prstGeom>
          <a:ln w="38100">
            <a:solidFill>
              <a:srgbClr val="DA68CA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7A934E5B-D856-F48E-715E-C559CC6D97C0}"/>
              </a:ext>
            </a:extLst>
          </p:cNvPr>
          <p:cNvSpPr/>
          <p:nvPr/>
        </p:nvSpPr>
        <p:spPr>
          <a:xfrm>
            <a:off x="996665" y="5565451"/>
            <a:ext cx="511771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47" name="Connector: Curved 46">
            <a:extLst>
              <a:ext uri="{FF2B5EF4-FFF2-40B4-BE49-F238E27FC236}">
                <a16:creationId xmlns:a16="http://schemas.microsoft.com/office/drawing/2014/main" id="{9D0DD9E7-95F8-839B-E2F3-F7357E337B4E}"/>
              </a:ext>
            </a:extLst>
          </p:cNvPr>
          <p:cNvCxnSpPr>
            <a:cxnSpLocks/>
            <a:stCxn id="30" idx="2"/>
            <a:endCxn id="46" idx="3"/>
          </p:cNvCxnSpPr>
          <p:nvPr/>
        </p:nvCxnSpPr>
        <p:spPr>
          <a:xfrm rot="5400000">
            <a:off x="1816614" y="5069477"/>
            <a:ext cx="367797" cy="984151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0B172E3A-0B64-E0BA-6446-0A060DAC5FB4}"/>
              </a:ext>
            </a:extLst>
          </p:cNvPr>
          <p:cNvCxnSpPr>
            <a:cxnSpLocks/>
            <a:endCxn id="28" idx="2"/>
          </p:cNvCxnSpPr>
          <p:nvPr/>
        </p:nvCxnSpPr>
        <p:spPr>
          <a:xfrm>
            <a:off x="978099" y="3523534"/>
            <a:ext cx="223059" cy="1089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89B3DFFF-CF1A-25C1-5C66-D4DCD7B4EA9E}"/>
              </a:ext>
            </a:extLst>
          </p:cNvPr>
          <p:cNvCxnSpPr>
            <a:cxnSpLocks/>
          </p:cNvCxnSpPr>
          <p:nvPr/>
        </p:nvCxnSpPr>
        <p:spPr>
          <a:xfrm flipH="1">
            <a:off x="1508436" y="5745451"/>
            <a:ext cx="1533467" cy="0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20E4FE2-3D5A-F158-6793-0B0ADCACB4A2}"/>
              </a:ext>
            </a:extLst>
          </p:cNvPr>
          <p:cNvSpPr txBox="1"/>
          <p:nvPr/>
        </p:nvSpPr>
        <p:spPr>
          <a:xfrm>
            <a:off x="3029871" y="5549794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Cond3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8473BA-380F-65F2-E334-3BBADBAC1D24}"/>
              </a:ext>
            </a:extLst>
          </p:cNvPr>
          <p:cNvSpPr txBox="1"/>
          <p:nvPr/>
        </p:nvSpPr>
        <p:spPr>
          <a:xfrm>
            <a:off x="6678055" y="1756429"/>
            <a:ext cx="5510803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Identify FSM state node</a:t>
            </a:r>
            <a:endParaRPr lang="en-GB" sz="2400">
              <a:solidFill>
                <a:schemeClr val="bg2">
                  <a:lumMod val="9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/>
              <a:t>Design FSM from the FSM state node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Inputs of the FSM state node represent FSM transitions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The </a:t>
            </a:r>
            <a:r>
              <a:rPr lang="en-US" sz="2000">
                <a:solidFill>
                  <a:srgbClr val="00B050"/>
                </a:solidFill>
              </a:rPr>
              <a:t>assigned value</a:t>
            </a:r>
            <a:r>
              <a:rPr lang="en-US" sz="2000"/>
              <a:t> is the next state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The </a:t>
            </a:r>
            <a:r>
              <a:rPr lang="en-US" sz="2000">
                <a:solidFill>
                  <a:srgbClr val="DA68CA"/>
                </a:solidFill>
              </a:rPr>
              <a:t>condition</a:t>
            </a:r>
            <a:r>
              <a:rPr lang="en-US" sz="2000"/>
              <a:t> encodes the current state</a:t>
            </a:r>
          </a:p>
          <a:p>
            <a:pPr marL="457200" indent="-457200">
              <a:buFont typeface="+mj-lt"/>
              <a:buAutoNum type="arabicPeriod"/>
            </a:pPr>
            <a:endParaRPr lang="en-US" sz="2400"/>
          </a:p>
          <a:p>
            <a:pPr marL="457200" indent="-457200">
              <a:buFont typeface="+mj-lt"/>
              <a:buAutoNum type="arabicPeriod"/>
            </a:pPr>
            <a:endParaRPr lang="en-US" sz="2400"/>
          </a:p>
          <a:p>
            <a:pPr marL="457200" indent="-457200">
              <a:buFont typeface="+mj-lt"/>
              <a:buAutoNum type="arabicPeriod"/>
            </a:pPr>
            <a:endParaRPr lang="en-US" sz="240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7E0815D-B87D-09D7-5E21-06C511F0DC5F}"/>
              </a:ext>
            </a:extLst>
          </p:cNvPr>
          <p:cNvCxnSpPr>
            <a:cxnSpLocks/>
          </p:cNvCxnSpPr>
          <p:nvPr/>
        </p:nvCxnSpPr>
        <p:spPr>
          <a:xfrm>
            <a:off x="3817113" y="4203853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2406CF8-9369-513F-E0A9-2CA6A9482B51}"/>
              </a:ext>
            </a:extLst>
          </p:cNvPr>
          <p:cNvSpPr txBox="1"/>
          <p:nvPr/>
        </p:nvSpPr>
        <p:spPr>
          <a:xfrm>
            <a:off x="4048374" y="1576974"/>
            <a:ext cx="23163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</a:t>
            </a:r>
            <a:endParaRPr lang="en-GB" sz="240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C7D74E0-7BBA-8E46-6309-87C8D32AEF25}"/>
              </a:ext>
            </a:extLst>
          </p:cNvPr>
          <p:cNvSpPr/>
          <p:nvPr/>
        </p:nvSpPr>
        <p:spPr>
          <a:xfrm>
            <a:off x="4127377" y="2045858"/>
            <a:ext cx="2378559" cy="3985295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7FBC82F-509B-D84F-CC0A-7180587F003D}"/>
              </a:ext>
            </a:extLst>
          </p:cNvPr>
          <p:cNvSpPr/>
          <p:nvPr/>
        </p:nvSpPr>
        <p:spPr>
          <a:xfrm>
            <a:off x="5028656" y="2844017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F58F79F-C16D-EE66-1577-198C1D739023}"/>
              </a:ext>
            </a:extLst>
          </p:cNvPr>
          <p:cNvSpPr/>
          <p:nvPr/>
        </p:nvSpPr>
        <p:spPr>
          <a:xfrm>
            <a:off x="5028656" y="4191210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B90AEB2-6D46-9961-748D-8FC10639B1FF}"/>
              </a:ext>
            </a:extLst>
          </p:cNvPr>
          <p:cNvCxnSpPr>
            <a:cxnSpLocks/>
          </p:cNvCxnSpPr>
          <p:nvPr/>
        </p:nvCxnSpPr>
        <p:spPr>
          <a:xfrm>
            <a:off x="5316227" y="3420017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50151B7-CFAD-16AB-FCBD-5C164975E8FE}"/>
              </a:ext>
            </a:extLst>
          </p:cNvPr>
          <p:cNvSpPr/>
          <p:nvPr/>
        </p:nvSpPr>
        <p:spPr>
          <a:xfrm>
            <a:off x="533961" y="334353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cxnSp>
        <p:nvCxnSpPr>
          <p:cNvPr id="5" name="Connector: Curved 4">
            <a:extLst>
              <a:ext uri="{FF2B5EF4-FFF2-40B4-BE49-F238E27FC236}">
                <a16:creationId xmlns:a16="http://schemas.microsoft.com/office/drawing/2014/main" id="{11524931-1F46-B8B2-D2BE-C09CCED2F79F}"/>
              </a:ext>
            </a:extLst>
          </p:cNvPr>
          <p:cNvCxnSpPr>
            <a:cxnSpLocks/>
            <a:stCxn id="8" idx="6"/>
            <a:endCxn id="7" idx="6"/>
          </p:cNvCxnSpPr>
          <p:nvPr/>
        </p:nvCxnSpPr>
        <p:spPr>
          <a:xfrm flipV="1">
            <a:off x="5604656" y="3132017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DEC4BC7-F8D0-E075-C99A-83BE73EC5AED}"/>
              </a:ext>
            </a:extLst>
          </p:cNvPr>
          <p:cNvSpPr txBox="1"/>
          <p:nvPr/>
        </p:nvSpPr>
        <p:spPr>
          <a:xfrm>
            <a:off x="5658938" y="4294544"/>
            <a:ext cx="8054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Cond3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1E28A0D-6242-E3FA-D8FD-09792A95026C}"/>
              </a:ext>
            </a:extLst>
          </p:cNvPr>
          <p:cNvSpPr/>
          <p:nvPr/>
        </p:nvSpPr>
        <p:spPr>
          <a:xfrm>
            <a:off x="650509" y="6192679"/>
            <a:ext cx="2812089" cy="513553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 </a:t>
            </a:r>
            <a:r>
              <a:rPr lang="en-US">
                <a:solidFill>
                  <a:srgbClr val="DA68CA"/>
                </a:solidFill>
              </a:rPr>
              <a:t>Cond3 &amp;&amp; </a:t>
            </a:r>
            <a:r>
              <a:rPr lang="en-US"/>
              <a:t>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</a:t>
            </a:r>
            <a:r>
              <a:rPr lang="en-US">
                <a:solidFill>
                  <a:srgbClr val="DA68CA"/>
                </a:solidFill>
              </a:rPr>
              <a:t>== S1</a:t>
            </a:r>
            <a:r>
              <a:rPr lang="en-US"/>
              <a:t>) {</a:t>
            </a:r>
          </a:p>
          <a:p>
            <a:r>
              <a:rPr lang="en-US">
                <a:solidFill>
                  <a:schemeClr val="bg1"/>
                </a:solidFill>
              </a:rPr>
              <a:t>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 </a:t>
            </a:r>
            <a:r>
              <a:rPr lang="en-US">
                <a:solidFill>
                  <a:srgbClr val="00B050"/>
                </a:solidFill>
              </a:rPr>
              <a:t>= S0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84339279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8E0F242-9E50-7A2B-667A-8EA99F337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D7070-F098-AC0D-3539-833E3D511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HACE Overview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5DDD9B-C1CD-DCFE-244F-C08628E1B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105</a:t>
            </a:fld>
            <a:endParaRPr lang="en-F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7A6F39-3E08-D762-DFBF-E62EEB3F427E}"/>
              </a:ext>
            </a:extLst>
          </p:cNvPr>
          <p:cNvSpPr txBox="1"/>
          <p:nvPr/>
        </p:nvSpPr>
        <p:spPr>
          <a:xfrm>
            <a:off x="0" y="453637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6D02090-01A7-633C-75E7-086AA52D2E78}"/>
              </a:ext>
            </a:extLst>
          </p:cNvPr>
          <p:cNvCxnSpPr>
            <a:cxnSpLocks/>
          </p:cNvCxnSpPr>
          <p:nvPr/>
        </p:nvCxnSpPr>
        <p:spPr>
          <a:xfrm>
            <a:off x="1654594" y="372922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A81C0BA-A84D-CE6B-539D-86CDAA2CEB5D}"/>
              </a:ext>
            </a:extLst>
          </p:cNvPr>
          <p:cNvSpPr txBox="1"/>
          <p:nvPr/>
        </p:nvSpPr>
        <p:spPr>
          <a:xfrm>
            <a:off x="11301509" y="3605854"/>
            <a:ext cx="890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CD3CEC9-74F8-5DDE-45FC-15DBF7D6D626}"/>
              </a:ext>
            </a:extLst>
          </p:cNvPr>
          <p:cNvCxnSpPr>
            <a:cxnSpLocks/>
          </p:cNvCxnSpPr>
          <p:nvPr/>
        </p:nvCxnSpPr>
        <p:spPr>
          <a:xfrm>
            <a:off x="11045003" y="3831541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4F8958E-E188-B1AD-21FC-E783A5B8BACA}"/>
              </a:ext>
            </a:extLst>
          </p:cNvPr>
          <p:cNvSpPr/>
          <p:nvPr/>
        </p:nvSpPr>
        <p:spPr>
          <a:xfrm>
            <a:off x="2722905" y="1119225"/>
            <a:ext cx="8322098" cy="5672100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0E4DFC-1A11-2FE3-D156-0E3C5E046413}"/>
              </a:ext>
            </a:extLst>
          </p:cNvPr>
          <p:cNvSpPr txBox="1"/>
          <p:nvPr/>
        </p:nvSpPr>
        <p:spPr>
          <a:xfrm>
            <a:off x="2722905" y="1119225"/>
            <a:ext cx="8679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accent4">
                    <a:lumMod val="75000"/>
                  </a:schemeClr>
                </a:solidFill>
              </a:rPr>
              <a:t>HACE</a:t>
            </a:r>
            <a:endParaRPr lang="en-GB" sz="240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3BC0741-EF68-986F-3D26-9C56DF4C5AD9}"/>
              </a:ext>
            </a:extLst>
          </p:cNvPr>
          <p:cNvSpPr/>
          <p:nvPr/>
        </p:nvSpPr>
        <p:spPr>
          <a:xfrm>
            <a:off x="6747534" y="1730443"/>
            <a:ext cx="4162941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EC92133C-73F3-39BA-550B-41587107B492}"/>
              </a:ext>
            </a:extLst>
          </p:cNvPr>
          <p:cNvCxnSpPr>
            <a:cxnSpLocks/>
          </p:cNvCxnSpPr>
          <p:nvPr/>
        </p:nvCxnSpPr>
        <p:spPr>
          <a:xfrm flipH="1">
            <a:off x="6987866" y="1900033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58DBA4AB-F0BE-22CD-BC55-F6ADACB76528}"/>
              </a:ext>
            </a:extLst>
          </p:cNvPr>
          <p:cNvSpPr txBox="1"/>
          <p:nvPr/>
        </p:nvSpPr>
        <p:spPr>
          <a:xfrm>
            <a:off x="7211955" y="1719654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179A139F-1E1F-2C5C-6F25-84850CA7DAA6}"/>
              </a:ext>
            </a:extLst>
          </p:cNvPr>
          <p:cNvCxnSpPr>
            <a:cxnSpLocks/>
          </p:cNvCxnSpPr>
          <p:nvPr/>
        </p:nvCxnSpPr>
        <p:spPr>
          <a:xfrm flipH="1">
            <a:off x="6996233" y="216636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17F3DB1B-F523-AFB6-419C-5A466FCE1699}"/>
              </a:ext>
            </a:extLst>
          </p:cNvPr>
          <p:cNvSpPr txBox="1"/>
          <p:nvPr/>
        </p:nvSpPr>
        <p:spPr>
          <a:xfrm>
            <a:off x="7220322" y="198598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590FF830-BE1B-FE8F-CD52-DA222D43D3D8}"/>
              </a:ext>
            </a:extLst>
          </p:cNvPr>
          <p:cNvSpPr/>
          <p:nvPr/>
        </p:nvSpPr>
        <p:spPr>
          <a:xfrm>
            <a:off x="7403067" y="2844017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EEEC86F0-36A0-8246-CBBF-547216C1459C}"/>
              </a:ext>
            </a:extLst>
          </p:cNvPr>
          <p:cNvSpPr/>
          <p:nvPr/>
        </p:nvSpPr>
        <p:spPr>
          <a:xfrm>
            <a:off x="7402208" y="4191210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25434D0B-8405-4D8E-5B62-D90571BDE104}"/>
              </a:ext>
            </a:extLst>
          </p:cNvPr>
          <p:cNvCxnSpPr>
            <a:cxnSpLocks/>
            <a:stCxn id="89" idx="4"/>
          </p:cNvCxnSpPr>
          <p:nvPr/>
        </p:nvCxnSpPr>
        <p:spPr>
          <a:xfrm flipH="1">
            <a:off x="7690208" y="3420017"/>
            <a:ext cx="859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ctor: Curved 98">
            <a:extLst>
              <a:ext uri="{FF2B5EF4-FFF2-40B4-BE49-F238E27FC236}">
                <a16:creationId xmlns:a16="http://schemas.microsoft.com/office/drawing/2014/main" id="{D4C939FD-DAA9-BEE3-9CFF-D2CD0BAA493C}"/>
              </a:ext>
            </a:extLst>
          </p:cNvPr>
          <p:cNvCxnSpPr>
            <a:cxnSpLocks/>
            <a:stCxn id="90" idx="6"/>
            <a:endCxn id="144" idx="2"/>
          </p:cNvCxnSpPr>
          <p:nvPr/>
        </p:nvCxnSpPr>
        <p:spPr>
          <a:xfrm>
            <a:off x="7978208" y="4479210"/>
            <a:ext cx="1476343" cy="675774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ctor: Curved 100">
            <a:extLst>
              <a:ext uri="{FF2B5EF4-FFF2-40B4-BE49-F238E27FC236}">
                <a16:creationId xmlns:a16="http://schemas.microsoft.com/office/drawing/2014/main" id="{A919E391-FC13-BD3E-E13E-E4B30E54FA84}"/>
              </a:ext>
            </a:extLst>
          </p:cNvPr>
          <p:cNvCxnSpPr>
            <a:cxnSpLocks/>
            <a:stCxn id="89" idx="6"/>
            <a:endCxn id="118" idx="2"/>
          </p:cNvCxnSpPr>
          <p:nvPr/>
        </p:nvCxnSpPr>
        <p:spPr>
          <a:xfrm>
            <a:off x="7979067" y="3132017"/>
            <a:ext cx="1475484" cy="84420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C6F886CC-1853-9C93-FF4C-09876A9CEFFB}"/>
              </a:ext>
            </a:extLst>
          </p:cNvPr>
          <p:cNvSpPr/>
          <p:nvPr/>
        </p:nvSpPr>
        <p:spPr>
          <a:xfrm>
            <a:off x="6833851" y="2357097"/>
            <a:ext cx="1853764" cy="3338571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69057970-D181-29FE-1D40-FBEAD1176896}"/>
              </a:ext>
            </a:extLst>
          </p:cNvPr>
          <p:cNvSpPr txBox="1"/>
          <p:nvPr/>
        </p:nvSpPr>
        <p:spPr>
          <a:xfrm>
            <a:off x="6834912" y="2376211"/>
            <a:ext cx="7540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FSM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107" name="Rectangle: Rounded Corners 106">
            <a:extLst>
              <a:ext uri="{FF2B5EF4-FFF2-40B4-BE49-F238E27FC236}">
                <a16:creationId xmlns:a16="http://schemas.microsoft.com/office/drawing/2014/main" id="{6EC942F3-3644-020A-FB4E-985DB9DBE578}"/>
              </a:ext>
            </a:extLst>
          </p:cNvPr>
          <p:cNvSpPr/>
          <p:nvPr/>
        </p:nvSpPr>
        <p:spPr>
          <a:xfrm>
            <a:off x="8942898" y="1976360"/>
            <a:ext cx="1853764" cy="3692197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94E5B854-4BCE-C204-5502-A305C6EBB81A}"/>
              </a:ext>
            </a:extLst>
          </p:cNvPr>
          <p:cNvSpPr txBox="1"/>
          <p:nvPr/>
        </p:nvSpPr>
        <p:spPr>
          <a:xfrm>
            <a:off x="8974550" y="1969913"/>
            <a:ext cx="14647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Datapath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ACC31620-2299-059B-8DDE-007125C74CF5}"/>
              </a:ext>
            </a:extLst>
          </p:cNvPr>
          <p:cNvCxnSpPr>
            <a:cxnSpLocks/>
          </p:cNvCxnSpPr>
          <p:nvPr/>
        </p:nvCxnSpPr>
        <p:spPr>
          <a:xfrm>
            <a:off x="6450715" y="382639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986EB6CB-4408-B21F-B7C8-752265238BDD}"/>
              </a:ext>
            </a:extLst>
          </p:cNvPr>
          <p:cNvSpPr txBox="1"/>
          <p:nvPr/>
        </p:nvSpPr>
        <p:spPr>
          <a:xfrm>
            <a:off x="6742618" y="5779509"/>
            <a:ext cx="28391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FSM-Datapath Graph</a:t>
            </a:r>
            <a:endParaRPr lang="en-GB" sz="2400"/>
          </a:p>
        </p:txBody>
      </p:sp>
      <p:sp>
        <p:nvSpPr>
          <p:cNvPr id="112" name="Rectangle: Rounded Corners 111">
            <a:extLst>
              <a:ext uri="{FF2B5EF4-FFF2-40B4-BE49-F238E27FC236}">
                <a16:creationId xmlns:a16="http://schemas.microsoft.com/office/drawing/2014/main" id="{C174B2EB-6136-5529-AFAA-C29BB6DF0FDA}"/>
              </a:ext>
            </a:extLst>
          </p:cNvPr>
          <p:cNvSpPr/>
          <p:nvPr/>
        </p:nvSpPr>
        <p:spPr>
          <a:xfrm>
            <a:off x="10093268" y="320041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83208C1C-C243-0B61-2C53-4247A5A4C3D6}"/>
              </a:ext>
            </a:extLst>
          </p:cNvPr>
          <p:cNvSpPr/>
          <p:nvPr/>
        </p:nvSpPr>
        <p:spPr>
          <a:xfrm>
            <a:off x="9171207" y="2605629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116" name="Rectangle: Rounded Corners 115">
            <a:extLst>
              <a:ext uri="{FF2B5EF4-FFF2-40B4-BE49-F238E27FC236}">
                <a16:creationId xmlns:a16="http://schemas.microsoft.com/office/drawing/2014/main" id="{2B83D123-CAA1-DAEB-F40C-B83030FF2F01}"/>
              </a:ext>
            </a:extLst>
          </p:cNvPr>
          <p:cNvSpPr/>
          <p:nvPr/>
        </p:nvSpPr>
        <p:spPr>
          <a:xfrm>
            <a:off x="9423724" y="321972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99713CD9-6081-95F2-09D3-4DA93A31D661}"/>
              </a:ext>
            </a:extLst>
          </p:cNvPr>
          <p:cNvCxnSpPr>
            <a:cxnSpLocks/>
          </p:cNvCxnSpPr>
          <p:nvPr/>
        </p:nvCxnSpPr>
        <p:spPr>
          <a:xfrm>
            <a:off x="9622182" y="297257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Oval 117">
            <a:extLst>
              <a:ext uri="{FF2B5EF4-FFF2-40B4-BE49-F238E27FC236}">
                <a16:creationId xmlns:a16="http://schemas.microsoft.com/office/drawing/2014/main" id="{7846408C-EF66-EA00-579F-0FBFCBE00606}"/>
              </a:ext>
            </a:extLst>
          </p:cNvPr>
          <p:cNvSpPr/>
          <p:nvPr/>
        </p:nvSpPr>
        <p:spPr>
          <a:xfrm>
            <a:off x="9454551" y="3796223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61781A38-0AFE-9942-4C56-6691436C3FB3}"/>
              </a:ext>
            </a:extLst>
          </p:cNvPr>
          <p:cNvCxnSpPr>
            <a:cxnSpLocks/>
          </p:cNvCxnSpPr>
          <p:nvPr/>
        </p:nvCxnSpPr>
        <p:spPr>
          <a:xfrm rot="5400000">
            <a:off x="9972674" y="327985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C6CA36FA-4277-C403-7967-5836F61A011B}"/>
              </a:ext>
            </a:extLst>
          </p:cNvPr>
          <p:cNvCxnSpPr>
            <a:cxnSpLocks/>
          </p:cNvCxnSpPr>
          <p:nvPr/>
        </p:nvCxnSpPr>
        <p:spPr>
          <a:xfrm>
            <a:off x="9623121" y="356838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Oval 143">
            <a:extLst>
              <a:ext uri="{FF2B5EF4-FFF2-40B4-BE49-F238E27FC236}">
                <a16:creationId xmlns:a16="http://schemas.microsoft.com/office/drawing/2014/main" id="{D29CF594-3A1B-1DEA-62FE-B737B5C7A33A}"/>
              </a:ext>
            </a:extLst>
          </p:cNvPr>
          <p:cNvSpPr/>
          <p:nvPr/>
        </p:nvSpPr>
        <p:spPr>
          <a:xfrm>
            <a:off x="9454551" y="4974984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152" name="Rectangle: Rounded Corners 151">
            <a:extLst>
              <a:ext uri="{FF2B5EF4-FFF2-40B4-BE49-F238E27FC236}">
                <a16:creationId xmlns:a16="http://schemas.microsoft.com/office/drawing/2014/main" id="{6834073D-8559-150A-D2ED-ECD4C38A0A0C}"/>
              </a:ext>
            </a:extLst>
          </p:cNvPr>
          <p:cNvSpPr/>
          <p:nvPr/>
        </p:nvSpPr>
        <p:spPr>
          <a:xfrm>
            <a:off x="62342" y="3153850"/>
            <a:ext cx="2254807" cy="1376596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 </a:t>
            </a:r>
            <a:r>
              <a:rPr lang="en-US">
                <a:solidFill>
                  <a:schemeClr val="bg1"/>
                </a:solidFill>
              </a:rPr>
              <a:t>+ 1; </a:t>
            </a:r>
            <a:r>
              <a:rPr lang="en-US"/>
              <a:t>}</a:t>
            </a:r>
          </a:p>
        </p:txBody>
      </p:sp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98233CEF-D219-CF14-690D-3FCDEC45B417}"/>
              </a:ext>
            </a:extLst>
          </p:cNvPr>
          <p:cNvCxnSpPr>
            <a:cxnSpLocks/>
          </p:cNvCxnSpPr>
          <p:nvPr/>
        </p:nvCxnSpPr>
        <p:spPr>
          <a:xfrm>
            <a:off x="2375942" y="384183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Rectangle: Rounded Corners 164">
            <a:extLst>
              <a:ext uri="{FF2B5EF4-FFF2-40B4-BE49-F238E27FC236}">
                <a16:creationId xmlns:a16="http://schemas.microsoft.com/office/drawing/2014/main" id="{70246DB6-60F8-2A11-5A0F-E9571D5148DD}"/>
              </a:ext>
            </a:extLst>
          </p:cNvPr>
          <p:cNvSpPr/>
          <p:nvPr/>
        </p:nvSpPr>
        <p:spPr>
          <a:xfrm>
            <a:off x="10111288" y="437917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66" name="Rectangle: Rounded Corners 165">
            <a:extLst>
              <a:ext uri="{FF2B5EF4-FFF2-40B4-BE49-F238E27FC236}">
                <a16:creationId xmlns:a16="http://schemas.microsoft.com/office/drawing/2014/main" id="{DBD80552-385C-0E2F-757D-C6EFFDD55001}"/>
              </a:ext>
            </a:extLst>
          </p:cNvPr>
          <p:cNvSpPr/>
          <p:nvPr/>
        </p:nvSpPr>
        <p:spPr>
          <a:xfrm>
            <a:off x="9441744" y="439848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67" name="Straight Arrow Connector 166">
            <a:extLst>
              <a:ext uri="{FF2B5EF4-FFF2-40B4-BE49-F238E27FC236}">
                <a16:creationId xmlns:a16="http://schemas.microsoft.com/office/drawing/2014/main" id="{E07C7FB8-E1E6-14E4-A688-E7CDA2B94CC3}"/>
              </a:ext>
            </a:extLst>
          </p:cNvPr>
          <p:cNvCxnSpPr>
            <a:cxnSpLocks/>
          </p:cNvCxnSpPr>
          <p:nvPr/>
        </p:nvCxnSpPr>
        <p:spPr>
          <a:xfrm>
            <a:off x="9640202" y="415133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Arrow Connector 167">
            <a:extLst>
              <a:ext uri="{FF2B5EF4-FFF2-40B4-BE49-F238E27FC236}">
                <a16:creationId xmlns:a16="http://schemas.microsoft.com/office/drawing/2014/main" id="{6F7EA2D9-FA65-06AF-99E7-E7E48744499B}"/>
              </a:ext>
            </a:extLst>
          </p:cNvPr>
          <p:cNvCxnSpPr>
            <a:cxnSpLocks/>
          </p:cNvCxnSpPr>
          <p:nvPr/>
        </p:nvCxnSpPr>
        <p:spPr>
          <a:xfrm rot="5400000">
            <a:off x="9990694" y="4458617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Arrow Connector 168">
            <a:extLst>
              <a:ext uri="{FF2B5EF4-FFF2-40B4-BE49-F238E27FC236}">
                <a16:creationId xmlns:a16="http://schemas.microsoft.com/office/drawing/2014/main" id="{CD916D0B-1A8E-5BDE-912D-D6A60CE79C3F}"/>
              </a:ext>
            </a:extLst>
          </p:cNvPr>
          <p:cNvCxnSpPr>
            <a:cxnSpLocks/>
          </p:cNvCxnSpPr>
          <p:nvPr/>
        </p:nvCxnSpPr>
        <p:spPr>
          <a:xfrm>
            <a:off x="9641141" y="474714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8F7106C-C20E-A562-C93B-98CD2866C6C7}"/>
              </a:ext>
            </a:extLst>
          </p:cNvPr>
          <p:cNvSpPr txBox="1"/>
          <p:nvPr/>
        </p:nvSpPr>
        <p:spPr>
          <a:xfrm>
            <a:off x="2771891" y="2877484"/>
            <a:ext cx="362376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</a:p>
          <a:p>
            <a:endParaRPr lang="en-US" sz="2400"/>
          </a:p>
          <a:p>
            <a:r>
              <a:rPr lang="en-US" sz="2400"/>
              <a:t>It is a directed graph that makes </a:t>
            </a:r>
            <a:r>
              <a:rPr lang="en-US" sz="2400">
                <a:solidFill>
                  <a:srgbClr val="FF0000"/>
                </a:solidFill>
              </a:rPr>
              <a:t>dataflow</a:t>
            </a:r>
            <a:r>
              <a:rPr lang="en-US" sz="2400"/>
              <a:t> and </a:t>
            </a:r>
            <a:r>
              <a:rPr lang="en-US" sz="2400">
                <a:solidFill>
                  <a:srgbClr val="FF0000"/>
                </a:solidFill>
              </a:rPr>
              <a:t>control</a:t>
            </a:r>
            <a:r>
              <a:rPr lang="en-US" sz="2400"/>
              <a:t> information explicit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7EEB1F1-E1DB-4A68-43A2-F785347D930E}"/>
              </a:ext>
            </a:extLst>
          </p:cNvPr>
          <p:cNvSpPr/>
          <p:nvPr/>
        </p:nvSpPr>
        <p:spPr>
          <a:xfrm>
            <a:off x="6740669" y="1749603"/>
            <a:ext cx="4162940" cy="4478374"/>
          </a:xfrm>
          <a:prstGeom prst="roundRect">
            <a:avLst>
              <a:gd name="adj" fmla="val 5211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016867A-71C2-0FCD-F4B5-378EA14C4E86}"/>
              </a:ext>
            </a:extLst>
          </p:cNvPr>
          <p:cNvSpPr/>
          <p:nvPr/>
        </p:nvSpPr>
        <p:spPr>
          <a:xfrm>
            <a:off x="11332145" y="3681724"/>
            <a:ext cx="797514" cy="324456"/>
          </a:xfrm>
          <a:prstGeom prst="roundRect">
            <a:avLst>
              <a:gd name="adj" fmla="val 5211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83190CC-5F62-A038-7DAF-C3EC1BA71C13}"/>
              </a:ext>
            </a:extLst>
          </p:cNvPr>
          <p:cNvSpPr txBox="1"/>
          <p:nvPr/>
        </p:nvSpPr>
        <p:spPr>
          <a:xfrm>
            <a:off x="105039" y="6158482"/>
            <a:ext cx="5777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/>
              <a:t>RTL code</a:t>
            </a:r>
            <a:endParaRPr lang="en-GB" sz="140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57CBED2-EF52-8437-B3C1-6BB1EF07F76E}"/>
              </a:ext>
            </a:extLst>
          </p:cNvPr>
          <p:cNvSpPr/>
          <p:nvPr/>
        </p:nvSpPr>
        <p:spPr>
          <a:xfrm>
            <a:off x="872906" y="6266203"/>
            <a:ext cx="633677" cy="307777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HACE</a:t>
            </a:r>
            <a:endParaRPr lang="en-GB" sz="140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B81593E-2424-CFBA-F67F-E4FA3BBDE0D2}"/>
              </a:ext>
            </a:extLst>
          </p:cNvPr>
          <p:cNvCxnSpPr>
            <a:cxnSpLocks/>
          </p:cNvCxnSpPr>
          <p:nvPr/>
        </p:nvCxnSpPr>
        <p:spPr>
          <a:xfrm flipV="1">
            <a:off x="602877" y="6420092"/>
            <a:ext cx="270029" cy="399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C88FD45-4DD2-5255-392E-4FAD62AA14C5}"/>
              </a:ext>
            </a:extLst>
          </p:cNvPr>
          <p:cNvSpPr txBox="1"/>
          <p:nvPr/>
        </p:nvSpPr>
        <p:spPr>
          <a:xfrm>
            <a:off x="1713585" y="6266203"/>
            <a:ext cx="63367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/>
              <a:t>CDFG</a:t>
            </a:r>
            <a:endParaRPr lang="en-GB" sz="140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01BF89B-09E5-121A-9ACA-E0CF7244204D}"/>
              </a:ext>
            </a:extLst>
          </p:cNvPr>
          <p:cNvCxnSpPr>
            <a:cxnSpLocks/>
          </p:cNvCxnSpPr>
          <p:nvPr/>
        </p:nvCxnSpPr>
        <p:spPr>
          <a:xfrm flipV="1">
            <a:off x="1506583" y="6420091"/>
            <a:ext cx="270029" cy="399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27171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AF5D3CC-1844-5901-B41B-6000ADBD8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B4A40-3ABC-A501-BE1A-BD7D0DEBC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FSM-Datapath Graph to CDFG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E60ACB-491A-C0B9-A22B-BB476253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106</a:t>
            </a:fld>
            <a:endParaRPr lang="en-FR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1F9AF88-2079-968A-0C38-62BF2651CD7E}"/>
              </a:ext>
            </a:extLst>
          </p:cNvPr>
          <p:cNvSpPr/>
          <p:nvPr/>
        </p:nvSpPr>
        <p:spPr>
          <a:xfrm>
            <a:off x="382695" y="2016151"/>
            <a:ext cx="6267892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C7B6931-0D5F-8682-AA85-F7D36F55E932}"/>
              </a:ext>
            </a:extLst>
          </p:cNvPr>
          <p:cNvSpPr txBox="1"/>
          <p:nvPr/>
        </p:nvSpPr>
        <p:spPr>
          <a:xfrm>
            <a:off x="382695" y="1457158"/>
            <a:ext cx="46767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DE0BF8A-A9F4-C196-79CA-31C5FF9CBABF}"/>
              </a:ext>
            </a:extLst>
          </p:cNvPr>
          <p:cNvCxnSpPr>
            <a:cxnSpLocks/>
          </p:cNvCxnSpPr>
          <p:nvPr/>
        </p:nvCxnSpPr>
        <p:spPr>
          <a:xfrm flipH="1">
            <a:off x="623027" y="218574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F350C62E-BF7E-02EC-938B-54ADF53505CC}"/>
              </a:ext>
            </a:extLst>
          </p:cNvPr>
          <p:cNvSpPr txBox="1"/>
          <p:nvPr/>
        </p:nvSpPr>
        <p:spPr>
          <a:xfrm>
            <a:off x="847116" y="200536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EA5A9F6-2AF5-76B0-664B-2E26CF8DB095}"/>
              </a:ext>
            </a:extLst>
          </p:cNvPr>
          <p:cNvCxnSpPr>
            <a:cxnSpLocks/>
          </p:cNvCxnSpPr>
          <p:nvPr/>
        </p:nvCxnSpPr>
        <p:spPr>
          <a:xfrm flipH="1">
            <a:off x="631394" y="2452075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8271C94C-C3A8-502C-8946-1BB856B8A1A2}"/>
              </a:ext>
            </a:extLst>
          </p:cNvPr>
          <p:cNvSpPr txBox="1"/>
          <p:nvPr/>
        </p:nvSpPr>
        <p:spPr>
          <a:xfrm>
            <a:off x="855483" y="2271696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E1231DE-8026-2CA2-B054-AD235AE62726}"/>
              </a:ext>
            </a:extLst>
          </p:cNvPr>
          <p:cNvSpPr/>
          <p:nvPr/>
        </p:nvSpPr>
        <p:spPr>
          <a:xfrm>
            <a:off x="1316454" y="297150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EB997B9-FB04-DA37-B8B9-2DC1197F4268}"/>
              </a:ext>
            </a:extLst>
          </p:cNvPr>
          <p:cNvSpPr/>
          <p:nvPr/>
        </p:nvSpPr>
        <p:spPr>
          <a:xfrm>
            <a:off x="1316454" y="4318695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D60403D-DB6B-28A5-28B1-4C91466771CF}"/>
              </a:ext>
            </a:extLst>
          </p:cNvPr>
          <p:cNvCxnSpPr>
            <a:cxnSpLocks/>
          </p:cNvCxnSpPr>
          <p:nvPr/>
        </p:nvCxnSpPr>
        <p:spPr>
          <a:xfrm>
            <a:off x="1604025" y="3547502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Curved 6">
            <a:extLst>
              <a:ext uri="{FF2B5EF4-FFF2-40B4-BE49-F238E27FC236}">
                <a16:creationId xmlns:a16="http://schemas.microsoft.com/office/drawing/2014/main" id="{6D29EF05-F83F-8C2C-C0DC-9F844B855280}"/>
              </a:ext>
            </a:extLst>
          </p:cNvPr>
          <p:cNvCxnSpPr>
            <a:cxnSpLocks/>
            <a:stCxn id="5" idx="6"/>
            <a:endCxn id="3" idx="6"/>
          </p:cNvCxnSpPr>
          <p:nvPr/>
        </p:nvCxnSpPr>
        <p:spPr>
          <a:xfrm flipV="1">
            <a:off x="1892454" y="3259502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C7A6E630-D585-3F4B-2043-1AD509CC8F6E}"/>
              </a:ext>
            </a:extLst>
          </p:cNvPr>
          <p:cNvCxnSpPr>
            <a:cxnSpLocks/>
            <a:endCxn id="23" idx="2"/>
          </p:cNvCxnSpPr>
          <p:nvPr/>
        </p:nvCxnSpPr>
        <p:spPr>
          <a:xfrm>
            <a:off x="3446495" y="3673819"/>
            <a:ext cx="391756" cy="120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B760F9B-A082-646A-95B9-D88C2CFB2A90}"/>
              </a:ext>
            </a:extLst>
          </p:cNvPr>
          <p:cNvSpPr/>
          <p:nvPr/>
        </p:nvSpPr>
        <p:spPr>
          <a:xfrm>
            <a:off x="4476968" y="301897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28C555D-5705-A9AB-4C88-F905E4BAD264}"/>
              </a:ext>
            </a:extLst>
          </p:cNvPr>
          <p:cNvSpPr/>
          <p:nvPr/>
        </p:nvSpPr>
        <p:spPr>
          <a:xfrm>
            <a:off x="3554907" y="2424197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BA622A2-97B6-4C8E-CD93-D129B790A796}"/>
              </a:ext>
            </a:extLst>
          </p:cNvPr>
          <p:cNvSpPr/>
          <p:nvPr/>
        </p:nvSpPr>
        <p:spPr>
          <a:xfrm>
            <a:off x="3807424" y="303829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41E3A8B-8D35-0E64-F71D-ED164F9784A1}"/>
              </a:ext>
            </a:extLst>
          </p:cNvPr>
          <p:cNvCxnSpPr>
            <a:cxnSpLocks/>
          </p:cNvCxnSpPr>
          <p:nvPr/>
        </p:nvCxnSpPr>
        <p:spPr>
          <a:xfrm>
            <a:off x="4005882" y="279114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24B1BB1D-D460-1C10-2F21-D20BD6EC492A}"/>
              </a:ext>
            </a:extLst>
          </p:cNvPr>
          <p:cNvSpPr/>
          <p:nvPr/>
        </p:nvSpPr>
        <p:spPr>
          <a:xfrm>
            <a:off x="3838251" y="3614791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B09D615-CFBE-D175-335B-20B5140ED5AF}"/>
              </a:ext>
            </a:extLst>
          </p:cNvPr>
          <p:cNvCxnSpPr>
            <a:cxnSpLocks/>
          </p:cNvCxnSpPr>
          <p:nvPr/>
        </p:nvCxnSpPr>
        <p:spPr>
          <a:xfrm rot="5400000">
            <a:off x="4356374" y="309842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8025FD4-05B8-DC70-0249-4AA2A2C73A9D}"/>
              </a:ext>
            </a:extLst>
          </p:cNvPr>
          <p:cNvCxnSpPr>
            <a:cxnSpLocks/>
          </p:cNvCxnSpPr>
          <p:nvPr/>
        </p:nvCxnSpPr>
        <p:spPr>
          <a:xfrm>
            <a:off x="4006821" y="338695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>
            <a:extLst>
              <a:ext uri="{FF2B5EF4-FFF2-40B4-BE49-F238E27FC236}">
                <a16:creationId xmlns:a16="http://schemas.microsoft.com/office/drawing/2014/main" id="{DBD1A8BA-00B9-86DA-9245-7FDCEF0CD735}"/>
              </a:ext>
            </a:extLst>
          </p:cNvPr>
          <p:cNvSpPr/>
          <p:nvPr/>
        </p:nvSpPr>
        <p:spPr>
          <a:xfrm>
            <a:off x="3844841" y="4793552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644D43C0-1606-EBF2-E92C-24B22566166F}"/>
              </a:ext>
            </a:extLst>
          </p:cNvPr>
          <p:cNvSpPr/>
          <p:nvPr/>
        </p:nvSpPr>
        <p:spPr>
          <a:xfrm>
            <a:off x="4494988" y="419774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2EF0CC43-B16F-9791-5E6C-FBD79C590690}"/>
              </a:ext>
            </a:extLst>
          </p:cNvPr>
          <p:cNvSpPr/>
          <p:nvPr/>
        </p:nvSpPr>
        <p:spPr>
          <a:xfrm>
            <a:off x="3825444" y="421705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1FC81C41-962F-4CB2-25E1-6F53C45AC084}"/>
              </a:ext>
            </a:extLst>
          </p:cNvPr>
          <p:cNvCxnSpPr>
            <a:cxnSpLocks/>
          </p:cNvCxnSpPr>
          <p:nvPr/>
        </p:nvCxnSpPr>
        <p:spPr>
          <a:xfrm>
            <a:off x="4023902" y="396990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34B84DA-7211-59F0-FB6E-C0C5CA474726}"/>
              </a:ext>
            </a:extLst>
          </p:cNvPr>
          <p:cNvCxnSpPr>
            <a:cxnSpLocks/>
          </p:cNvCxnSpPr>
          <p:nvPr/>
        </p:nvCxnSpPr>
        <p:spPr>
          <a:xfrm rot="5400000">
            <a:off x="4374394" y="427718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D0FE23D-53C6-7B28-5D12-EA5D076C5C42}"/>
              </a:ext>
            </a:extLst>
          </p:cNvPr>
          <p:cNvCxnSpPr>
            <a:cxnSpLocks/>
          </p:cNvCxnSpPr>
          <p:nvPr/>
        </p:nvCxnSpPr>
        <p:spPr>
          <a:xfrm>
            <a:off x="4024841" y="456571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5AC2E22F-21E6-2CA1-50F3-48FD7C2333DC}"/>
              </a:ext>
            </a:extLst>
          </p:cNvPr>
          <p:cNvSpPr txBox="1"/>
          <p:nvPr/>
        </p:nvSpPr>
        <p:spPr>
          <a:xfrm>
            <a:off x="3087762" y="3489153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6" name="Connector: Curved 45">
            <a:extLst>
              <a:ext uri="{FF2B5EF4-FFF2-40B4-BE49-F238E27FC236}">
                <a16:creationId xmlns:a16="http://schemas.microsoft.com/office/drawing/2014/main" id="{2DFFB5DD-E3E5-8F4B-86A4-21A901EB25A1}"/>
              </a:ext>
            </a:extLst>
          </p:cNvPr>
          <p:cNvCxnSpPr>
            <a:cxnSpLocks/>
          </p:cNvCxnSpPr>
          <p:nvPr/>
        </p:nvCxnSpPr>
        <p:spPr>
          <a:xfrm>
            <a:off x="3446495" y="4859047"/>
            <a:ext cx="391756" cy="120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B1C3135D-1DDE-A1FD-CD7B-CBC5B09F9A87}"/>
              </a:ext>
            </a:extLst>
          </p:cNvPr>
          <p:cNvSpPr txBox="1"/>
          <p:nvPr/>
        </p:nvSpPr>
        <p:spPr>
          <a:xfrm>
            <a:off x="3087762" y="4674381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D03675DC-585A-107A-A7D9-4C76B21F2730}"/>
              </a:ext>
            </a:extLst>
          </p:cNvPr>
          <p:cNvSpPr/>
          <p:nvPr/>
        </p:nvSpPr>
        <p:spPr>
          <a:xfrm>
            <a:off x="3807424" y="532663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811E185D-1838-4046-03A8-6F184F7F5988}"/>
              </a:ext>
            </a:extLst>
          </p:cNvPr>
          <p:cNvCxnSpPr>
            <a:cxnSpLocks/>
            <a:stCxn id="38" idx="4"/>
            <a:endCxn id="48" idx="0"/>
          </p:cNvCxnSpPr>
          <p:nvPr/>
        </p:nvCxnSpPr>
        <p:spPr>
          <a:xfrm>
            <a:off x="4024841" y="5153552"/>
            <a:ext cx="4652" cy="17307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3AAA551D-CFB5-40ED-41EF-D8FCA9C58611}"/>
              </a:ext>
            </a:extLst>
          </p:cNvPr>
          <p:cNvSpPr/>
          <p:nvPr/>
        </p:nvSpPr>
        <p:spPr>
          <a:xfrm>
            <a:off x="4477269" y="532663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D5C3A73B-5E71-CB87-F214-5CD5F58DD1F2}"/>
              </a:ext>
            </a:extLst>
          </p:cNvPr>
          <p:cNvCxnSpPr>
            <a:cxnSpLocks/>
          </p:cNvCxnSpPr>
          <p:nvPr/>
        </p:nvCxnSpPr>
        <p:spPr>
          <a:xfrm rot="5400000">
            <a:off x="4356675" y="540607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EAB80D0-BB96-AA60-A4D4-CE0F90D6159B}"/>
              </a:ext>
            </a:extLst>
          </p:cNvPr>
          <p:cNvCxnSpPr>
            <a:cxnSpLocks/>
          </p:cNvCxnSpPr>
          <p:nvPr/>
        </p:nvCxnSpPr>
        <p:spPr>
          <a:xfrm flipH="1">
            <a:off x="3571875" y="5506631"/>
            <a:ext cx="235549" cy="0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F5AD054-D468-D6C8-8043-207344CD25BF}"/>
              </a:ext>
            </a:extLst>
          </p:cNvPr>
          <p:cNvSpPr txBox="1"/>
          <p:nvPr/>
        </p:nvSpPr>
        <p:spPr>
          <a:xfrm>
            <a:off x="2945613" y="530415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BDE3E9-90F3-796C-C915-33CC077A50FA}"/>
              </a:ext>
            </a:extLst>
          </p:cNvPr>
          <p:cNvSpPr txBox="1"/>
          <p:nvPr/>
        </p:nvSpPr>
        <p:spPr>
          <a:xfrm>
            <a:off x="1999148" y="4373074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297475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9C211AC-8144-7935-9666-8FD6D51B4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11BB2-7D01-0A6C-74B2-B4BF66998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FSM-Datapath Graph to CDFG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CE0D75-B262-F928-4F8D-900A89D0C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107</a:t>
            </a:fld>
            <a:endParaRPr lang="en-FR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13F7465-1C56-9DF2-FD2D-82DBC806F7C2}"/>
              </a:ext>
            </a:extLst>
          </p:cNvPr>
          <p:cNvSpPr/>
          <p:nvPr/>
        </p:nvSpPr>
        <p:spPr>
          <a:xfrm>
            <a:off x="382695" y="2016151"/>
            <a:ext cx="6267892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0F498C8-76F0-D8C2-27C8-86DBE51B5742}"/>
              </a:ext>
            </a:extLst>
          </p:cNvPr>
          <p:cNvSpPr txBox="1"/>
          <p:nvPr/>
        </p:nvSpPr>
        <p:spPr>
          <a:xfrm>
            <a:off x="382695" y="1457158"/>
            <a:ext cx="46767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29D04CD-C12A-EFF1-A9B8-5D94D8AB246D}"/>
              </a:ext>
            </a:extLst>
          </p:cNvPr>
          <p:cNvCxnSpPr>
            <a:cxnSpLocks/>
          </p:cNvCxnSpPr>
          <p:nvPr/>
        </p:nvCxnSpPr>
        <p:spPr>
          <a:xfrm flipH="1">
            <a:off x="623027" y="218574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1E3A49A7-F70A-B8CE-DAFD-D9C44E172D8B}"/>
              </a:ext>
            </a:extLst>
          </p:cNvPr>
          <p:cNvSpPr txBox="1"/>
          <p:nvPr/>
        </p:nvSpPr>
        <p:spPr>
          <a:xfrm>
            <a:off x="847116" y="200536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676DF7C-4039-C521-DDDC-7B5D847EF936}"/>
              </a:ext>
            </a:extLst>
          </p:cNvPr>
          <p:cNvCxnSpPr>
            <a:cxnSpLocks/>
          </p:cNvCxnSpPr>
          <p:nvPr/>
        </p:nvCxnSpPr>
        <p:spPr>
          <a:xfrm flipH="1">
            <a:off x="631394" y="2452075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E8724F68-BD46-8649-8D67-89C33E6FB076}"/>
              </a:ext>
            </a:extLst>
          </p:cNvPr>
          <p:cNvSpPr txBox="1"/>
          <p:nvPr/>
        </p:nvSpPr>
        <p:spPr>
          <a:xfrm>
            <a:off x="855483" y="2271696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4855F3F-C2F7-A9DB-6DD4-3983686B6E06}"/>
              </a:ext>
            </a:extLst>
          </p:cNvPr>
          <p:cNvSpPr/>
          <p:nvPr/>
        </p:nvSpPr>
        <p:spPr>
          <a:xfrm>
            <a:off x="1316454" y="297150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E199E68-55D2-8BD6-BD31-D6AEC6603CD6}"/>
              </a:ext>
            </a:extLst>
          </p:cNvPr>
          <p:cNvSpPr/>
          <p:nvPr/>
        </p:nvSpPr>
        <p:spPr>
          <a:xfrm>
            <a:off x="1316454" y="4318695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174ADC0-F938-CA19-FED0-6B766177AB98}"/>
              </a:ext>
            </a:extLst>
          </p:cNvPr>
          <p:cNvCxnSpPr>
            <a:cxnSpLocks/>
          </p:cNvCxnSpPr>
          <p:nvPr/>
        </p:nvCxnSpPr>
        <p:spPr>
          <a:xfrm>
            <a:off x="1604025" y="3547502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Curved 6">
            <a:extLst>
              <a:ext uri="{FF2B5EF4-FFF2-40B4-BE49-F238E27FC236}">
                <a16:creationId xmlns:a16="http://schemas.microsoft.com/office/drawing/2014/main" id="{31EFA26D-1EF7-5501-89E5-E5FE1F8EDA35}"/>
              </a:ext>
            </a:extLst>
          </p:cNvPr>
          <p:cNvCxnSpPr>
            <a:cxnSpLocks/>
            <a:stCxn id="5" idx="6"/>
            <a:endCxn id="3" idx="6"/>
          </p:cNvCxnSpPr>
          <p:nvPr/>
        </p:nvCxnSpPr>
        <p:spPr>
          <a:xfrm flipV="1">
            <a:off x="1892454" y="3259502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DFE5BD88-09E2-13E6-E1A6-5071460BB308}"/>
              </a:ext>
            </a:extLst>
          </p:cNvPr>
          <p:cNvCxnSpPr>
            <a:cxnSpLocks/>
            <a:endCxn id="23" idx="2"/>
          </p:cNvCxnSpPr>
          <p:nvPr/>
        </p:nvCxnSpPr>
        <p:spPr>
          <a:xfrm>
            <a:off x="3446495" y="3673819"/>
            <a:ext cx="391756" cy="120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CD48747-8DCA-A533-3C32-9B535BC0A608}"/>
              </a:ext>
            </a:extLst>
          </p:cNvPr>
          <p:cNvSpPr/>
          <p:nvPr/>
        </p:nvSpPr>
        <p:spPr>
          <a:xfrm>
            <a:off x="4476968" y="301897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8B9B393-5DAD-C751-8FA3-A41554333F92}"/>
              </a:ext>
            </a:extLst>
          </p:cNvPr>
          <p:cNvSpPr/>
          <p:nvPr/>
        </p:nvSpPr>
        <p:spPr>
          <a:xfrm>
            <a:off x="3554907" y="2424197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7306DB2-9A8D-BB25-D491-162D25B6817C}"/>
              </a:ext>
            </a:extLst>
          </p:cNvPr>
          <p:cNvSpPr/>
          <p:nvPr/>
        </p:nvSpPr>
        <p:spPr>
          <a:xfrm>
            <a:off x="3807424" y="303829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97F7742-9839-3E21-F7AD-24380F0E8097}"/>
              </a:ext>
            </a:extLst>
          </p:cNvPr>
          <p:cNvCxnSpPr>
            <a:cxnSpLocks/>
          </p:cNvCxnSpPr>
          <p:nvPr/>
        </p:nvCxnSpPr>
        <p:spPr>
          <a:xfrm>
            <a:off x="4005882" y="279114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05C1D2F5-486A-A3B3-BF37-DBF0595F0053}"/>
              </a:ext>
            </a:extLst>
          </p:cNvPr>
          <p:cNvSpPr/>
          <p:nvPr/>
        </p:nvSpPr>
        <p:spPr>
          <a:xfrm>
            <a:off x="3838251" y="3614791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68B5213-9C6F-8131-CC7A-6B9274B4B1F4}"/>
              </a:ext>
            </a:extLst>
          </p:cNvPr>
          <p:cNvCxnSpPr>
            <a:cxnSpLocks/>
          </p:cNvCxnSpPr>
          <p:nvPr/>
        </p:nvCxnSpPr>
        <p:spPr>
          <a:xfrm rot="5400000">
            <a:off x="4356374" y="309842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996C9E37-42CA-E7BD-7662-9BD0D4DC2F06}"/>
              </a:ext>
            </a:extLst>
          </p:cNvPr>
          <p:cNvCxnSpPr>
            <a:cxnSpLocks/>
          </p:cNvCxnSpPr>
          <p:nvPr/>
        </p:nvCxnSpPr>
        <p:spPr>
          <a:xfrm>
            <a:off x="4006821" y="338695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>
            <a:extLst>
              <a:ext uri="{FF2B5EF4-FFF2-40B4-BE49-F238E27FC236}">
                <a16:creationId xmlns:a16="http://schemas.microsoft.com/office/drawing/2014/main" id="{0BED729D-2B7A-ED9D-7CF0-632588956285}"/>
              </a:ext>
            </a:extLst>
          </p:cNvPr>
          <p:cNvSpPr/>
          <p:nvPr/>
        </p:nvSpPr>
        <p:spPr>
          <a:xfrm>
            <a:off x="3844841" y="4793552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3243E7E0-EF90-DDCA-9AFA-F35155CB79E4}"/>
              </a:ext>
            </a:extLst>
          </p:cNvPr>
          <p:cNvSpPr/>
          <p:nvPr/>
        </p:nvSpPr>
        <p:spPr>
          <a:xfrm>
            <a:off x="4494988" y="419774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7CCDA31E-978B-3E1A-B324-18831DD09D1A}"/>
              </a:ext>
            </a:extLst>
          </p:cNvPr>
          <p:cNvSpPr/>
          <p:nvPr/>
        </p:nvSpPr>
        <p:spPr>
          <a:xfrm>
            <a:off x="3825444" y="421705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112580D-C505-5151-27C5-0305214F8BD9}"/>
              </a:ext>
            </a:extLst>
          </p:cNvPr>
          <p:cNvCxnSpPr>
            <a:cxnSpLocks/>
          </p:cNvCxnSpPr>
          <p:nvPr/>
        </p:nvCxnSpPr>
        <p:spPr>
          <a:xfrm>
            <a:off x="4023902" y="396990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F0788E80-A62D-2FF7-EF95-0623D6D3E6D5}"/>
              </a:ext>
            </a:extLst>
          </p:cNvPr>
          <p:cNvCxnSpPr>
            <a:cxnSpLocks/>
          </p:cNvCxnSpPr>
          <p:nvPr/>
        </p:nvCxnSpPr>
        <p:spPr>
          <a:xfrm rot="5400000">
            <a:off x="4374394" y="427718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5E2EA8E6-54E4-A4C5-C95D-5351FCE44F2B}"/>
              </a:ext>
            </a:extLst>
          </p:cNvPr>
          <p:cNvCxnSpPr>
            <a:cxnSpLocks/>
          </p:cNvCxnSpPr>
          <p:nvPr/>
        </p:nvCxnSpPr>
        <p:spPr>
          <a:xfrm>
            <a:off x="4024841" y="456571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70D23C2F-6871-A981-BA4F-830527622E6C}"/>
              </a:ext>
            </a:extLst>
          </p:cNvPr>
          <p:cNvSpPr txBox="1"/>
          <p:nvPr/>
        </p:nvSpPr>
        <p:spPr>
          <a:xfrm>
            <a:off x="3087762" y="3489153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6" name="Connector: Curved 45">
            <a:extLst>
              <a:ext uri="{FF2B5EF4-FFF2-40B4-BE49-F238E27FC236}">
                <a16:creationId xmlns:a16="http://schemas.microsoft.com/office/drawing/2014/main" id="{8DFB03B6-EF18-FD38-4A8C-CBBAAF362D05}"/>
              </a:ext>
            </a:extLst>
          </p:cNvPr>
          <p:cNvCxnSpPr>
            <a:cxnSpLocks/>
          </p:cNvCxnSpPr>
          <p:nvPr/>
        </p:nvCxnSpPr>
        <p:spPr>
          <a:xfrm>
            <a:off x="3446495" y="4859047"/>
            <a:ext cx="391756" cy="120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3F726036-AADF-8F6F-7E5B-D17977A8C0E5}"/>
              </a:ext>
            </a:extLst>
          </p:cNvPr>
          <p:cNvSpPr txBox="1"/>
          <p:nvPr/>
        </p:nvSpPr>
        <p:spPr>
          <a:xfrm>
            <a:off x="3087762" y="4674381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AA030E53-27F1-DFCB-2492-E7647464DCD6}"/>
              </a:ext>
            </a:extLst>
          </p:cNvPr>
          <p:cNvSpPr/>
          <p:nvPr/>
        </p:nvSpPr>
        <p:spPr>
          <a:xfrm>
            <a:off x="3807424" y="532663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9149ACFA-E05E-F64D-73A1-358AD144152D}"/>
              </a:ext>
            </a:extLst>
          </p:cNvPr>
          <p:cNvCxnSpPr>
            <a:cxnSpLocks/>
            <a:stCxn id="38" idx="4"/>
            <a:endCxn id="48" idx="0"/>
          </p:cNvCxnSpPr>
          <p:nvPr/>
        </p:nvCxnSpPr>
        <p:spPr>
          <a:xfrm>
            <a:off x="4024841" y="5153552"/>
            <a:ext cx="4652" cy="17307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1C78DF02-47B4-2D6E-8154-7D227713599F}"/>
              </a:ext>
            </a:extLst>
          </p:cNvPr>
          <p:cNvSpPr/>
          <p:nvPr/>
        </p:nvSpPr>
        <p:spPr>
          <a:xfrm>
            <a:off x="4477269" y="532663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8A8089B3-C78C-AB25-66A2-8D0FE36EC8B6}"/>
              </a:ext>
            </a:extLst>
          </p:cNvPr>
          <p:cNvCxnSpPr>
            <a:cxnSpLocks/>
          </p:cNvCxnSpPr>
          <p:nvPr/>
        </p:nvCxnSpPr>
        <p:spPr>
          <a:xfrm rot="5400000">
            <a:off x="4356675" y="540607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EB9608C4-D147-7290-EC20-B7ECF957CBCE}"/>
              </a:ext>
            </a:extLst>
          </p:cNvPr>
          <p:cNvSpPr txBox="1"/>
          <p:nvPr/>
        </p:nvSpPr>
        <p:spPr>
          <a:xfrm>
            <a:off x="1999148" y="4373074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B7A935D6-102E-CBFB-06BA-AD08B40FA22D}"/>
              </a:ext>
            </a:extLst>
          </p:cNvPr>
          <p:cNvSpPr/>
          <p:nvPr/>
        </p:nvSpPr>
        <p:spPr>
          <a:xfrm>
            <a:off x="1316025" y="5312451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2627F185-8DF2-E7C2-1942-D5689B0B64E7}"/>
              </a:ext>
            </a:extLst>
          </p:cNvPr>
          <p:cNvCxnSpPr>
            <a:cxnSpLocks/>
            <a:stCxn id="5" idx="4"/>
            <a:endCxn id="66" idx="0"/>
          </p:cNvCxnSpPr>
          <p:nvPr/>
        </p:nvCxnSpPr>
        <p:spPr>
          <a:xfrm flipH="1">
            <a:off x="1604025" y="4894695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60BD3668-7478-56B7-AAAE-1C4FE56A38FC}"/>
              </a:ext>
            </a:extLst>
          </p:cNvPr>
          <p:cNvSpPr txBox="1"/>
          <p:nvPr/>
        </p:nvSpPr>
        <p:spPr>
          <a:xfrm>
            <a:off x="922077" y="4875456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AAC6943-6692-C3EE-A451-4F963E1C20AC}"/>
              </a:ext>
            </a:extLst>
          </p:cNvPr>
          <p:cNvCxnSpPr>
            <a:cxnSpLocks/>
          </p:cNvCxnSpPr>
          <p:nvPr/>
        </p:nvCxnSpPr>
        <p:spPr>
          <a:xfrm flipH="1">
            <a:off x="3571875" y="5506631"/>
            <a:ext cx="235549" cy="0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042AB5E-4C02-C327-3165-07DF00128575}"/>
              </a:ext>
            </a:extLst>
          </p:cNvPr>
          <p:cNvSpPr txBox="1"/>
          <p:nvPr/>
        </p:nvSpPr>
        <p:spPr>
          <a:xfrm>
            <a:off x="2945613" y="530415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29109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1CB1379-2AB7-AF14-3100-736629782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4DD81-E121-3738-5CC8-F3ED2E02D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FSM-Datapath Graph to CDFG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511F3F-D3FE-1A92-8BC5-61775CF22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108</a:t>
            </a:fld>
            <a:endParaRPr lang="en-FR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ED0E17D-744D-B235-C792-F3DC54F8A03C}"/>
              </a:ext>
            </a:extLst>
          </p:cNvPr>
          <p:cNvSpPr/>
          <p:nvPr/>
        </p:nvSpPr>
        <p:spPr>
          <a:xfrm>
            <a:off x="382695" y="2016151"/>
            <a:ext cx="6267892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3489AC-C8EF-280D-F4EB-16075AC209DA}"/>
              </a:ext>
            </a:extLst>
          </p:cNvPr>
          <p:cNvSpPr txBox="1"/>
          <p:nvPr/>
        </p:nvSpPr>
        <p:spPr>
          <a:xfrm>
            <a:off x="6854255" y="1756429"/>
            <a:ext cx="533460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/>
              <a:t>Construct the CFG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HACE merges straight sequences of FSM states into basic blocks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AF0F1D1-C941-D363-6D34-CFB26B532AD8}"/>
              </a:ext>
            </a:extLst>
          </p:cNvPr>
          <p:cNvSpPr txBox="1"/>
          <p:nvPr/>
        </p:nvSpPr>
        <p:spPr>
          <a:xfrm>
            <a:off x="382695" y="1457158"/>
            <a:ext cx="46767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C81CDD8-6841-4EB1-59AF-65FEB1AD30E0}"/>
              </a:ext>
            </a:extLst>
          </p:cNvPr>
          <p:cNvCxnSpPr>
            <a:cxnSpLocks/>
          </p:cNvCxnSpPr>
          <p:nvPr/>
        </p:nvCxnSpPr>
        <p:spPr>
          <a:xfrm flipH="1">
            <a:off x="623027" y="218574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9FE5A885-2F0D-52C6-0109-9A508A204BD8}"/>
              </a:ext>
            </a:extLst>
          </p:cNvPr>
          <p:cNvSpPr txBox="1"/>
          <p:nvPr/>
        </p:nvSpPr>
        <p:spPr>
          <a:xfrm>
            <a:off x="847116" y="200536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0859E1E-79DB-42EB-E845-80D4E712AE12}"/>
              </a:ext>
            </a:extLst>
          </p:cNvPr>
          <p:cNvCxnSpPr>
            <a:cxnSpLocks/>
          </p:cNvCxnSpPr>
          <p:nvPr/>
        </p:nvCxnSpPr>
        <p:spPr>
          <a:xfrm flipH="1">
            <a:off x="631394" y="2452075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DAB7F5F-7072-6A07-ECA2-481672A6A20C}"/>
              </a:ext>
            </a:extLst>
          </p:cNvPr>
          <p:cNvSpPr txBox="1"/>
          <p:nvPr/>
        </p:nvSpPr>
        <p:spPr>
          <a:xfrm>
            <a:off x="855483" y="2271696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A949DCF-510C-3507-B00A-6E53540D7E61}"/>
              </a:ext>
            </a:extLst>
          </p:cNvPr>
          <p:cNvSpPr/>
          <p:nvPr/>
        </p:nvSpPr>
        <p:spPr>
          <a:xfrm>
            <a:off x="1316454" y="297150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D1FB338-8809-F7E4-B5AB-94035EF4BA91}"/>
              </a:ext>
            </a:extLst>
          </p:cNvPr>
          <p:cNvSpPr/>
          <p:nvPr/>
        </p:nvSpPr>
        <p:spPr>
          <a:xfrm>
            <a:off x="1316454" y="4318695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A92AE24-F960-E858-F76F-3F34AA3E3235}"/>
              </a:ext>
            </a:extLst>
          </p:cNvPr>
          <p:cNvCxnSpPr>
            <a:cxnSpLocks/>
          </p:cNvCxnSpPr>
          <p:nvPr/>
        </p:nvCxnSpPr>
        <p:spPr>
          <a:xfrm>
            <a:off x="1604025" y="3547502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Curved 6">
            <a:extLst>
              <a:ext uri="{FF2B5EF4-FFF2-40B4-BE49-F238E27FC236}">
                <a16:creationId xmlns:a16="http://schemas.microsoft.com/office/drawing/2014/main" id="{EDFA19FF-C42E-BB13-17F6-0BC007933BE1}"/>
              </a:ext>
            </a:extLst>
          </p:cNvPr>
          <p:cNvCxnSpPr>
            <a:cxnSpLocks/>
            <a:stCxn id="5" idx="6"/>
            <a:endCxn id="3" idx="6"/>
          </p:cNvCxnSpPr>
          <p:nvPr/>
        </p:nvCxnSpPr>
        <p:spPr>
          <a:xfrm flipV="1">
            <a:off x="1892454" y="3259502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ED3213C1-4599-5EF5-6759-F0EE11CDB1D8}"/>
              </a:ext>
            </a:extLst>
          </p:cNvPr>
          <p:cNvCxnSpPr>
            <a:cxnSpLocks/>
            <a:endCxn id="23" idx="2"/>
          </p:cNvCxnSpPr>
          <p:nvPr/>
        </p:nvCxnSpPr>
        <p:spPr>
          <a:xfrm>
            <a:off x="3446495" y="3673819"/>
            <a:ext cx="391756" cy="120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0A1D8E0-856F-C018-8117-AB6CD3EBE96A}"/>
              </a:ext>
            </a:extLst>
          </p:cNvPr>
          <p:cNvSpPr/>
          <p:nvPr/>
        </p:nvSpPr>
        <p:spPr>
          <a:xfrm>
            <a:off x="4476968" y="301897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C906B36-91A6-0B24-5651-B02505FCDD7D}"/>
              </a:ext>
            </a:extLst>
          </p:cNvPr>
          <p:cNvSpPr/>
          <p:nvPr/>
        </p:nvSpPr>
        <p:spPr>
          <a:xfrm>
            <a:off x="3554907" y="2424197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0DCC047-D6B0-3BC7-ABBB-785ADE4FD5E5}"/>
              </a:ext>
            </a:extLst>
          </p:cNvPr>
          <p:cNvSpPr/>
          <p:nvPr/>
        </p:nvSpPr>
        <p:spPr>
          <a:xfrm>
            <a:off x="3807424" y="303829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44CBCB9-CCC9-A91E-9EA0-FD7F0F308AD3}"/>
              </a:ext>
            </a:extLst>
          </p:cNvPr>
          <p:cNvCxnSpPr>
            <a:cxnSpLocks/>
          </p:cNvCxnSpPr>
          <p:nvPr/>
        </p:nvCxnSpPr>
        <p:spPr>
          <a:xfrm>
            <a:off x="4005882" y="279114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70D99FC2-0C48-0857-53CD-FA604955E208}"/>
              </a:ext>
            </a:extLst>
          </p:cNvPr>
          <p:cNvSpPr/>
          <p:nvPr/>
        </p:nvSpPr>
        <p:spPr>
          <a:xfrm>
            <a:off x="3838251" y="3614791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309843D1-35BF-5A4E-2EF6-2C084876217D}"/>
              </a:ext>
            </a:extLst>
          </p:cNvPr>
          <p:cNvCxnSpPr>
            <a:cxnSpLocks/>
          </p:cNvCxnSpPr>
          <p:nvPr/>
        </p:nvCxnSpPr>
        <p:spPr>
          <a:xfrm rot="5400000">
            <a:off x="4356374" y="309842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03383D2F-1CFF-4785-B297-33D43F445811}"/>
              </a:ext>
            </a:extLst>
          </p:cNvPr>
          <p:cNvCxnSpPr>
            <a:cxnSpLocks/>
          </p:cNvCxnSpPr>
          <p:nvPr/>
        </p:nvCxnSpPr>
        <p:spPr>
          <a:xfrm>
            <a:off x="4006821" y="338695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>
            <a:extLst>
              <a:ext uri="{FF2B5EF4-FFF2-40B4-BE49-F238E27FC236}">
                <a16:creationId xmlns:a16="http://schemas.microsoft.com/office/drawing/2014/main" id="{718DE758-F860-18E5-2B76-989ADAE02596}"/>
              </a:ext>
            </a:extLst>
          </p:cNvPr>
          <p:cNvSpPr/>
          <p:nvPr/>
        </p:nvSpPr>
        <p:spPr>
          <a:xfrm>
            <a:off x="3844841" y="4793552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927E560C-CD2B-55F1-5A2A-37A61EF882F1}"/>
              </a:ext>
            </a:extLst>
          </p:cNvPr>
          <p:cNvSpPr/>
          <p:nvPr/>
        </p:nvSpPr>
        <p:spPr>
          <a:xfrm>
            <a:off x="4494988" y="419774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EE805B1D-70AB-566F-8C2A-E018EDD92529}"/>
              </a:ext>
            </a:extLst>
          </p:cNvPr>
          <p:cNvSpPr/>
          <p:nvPr/>
        </p:nvSpPr>
        <p:spPr>
          <a:xfrm>
            <a:off x="3825444" y="421705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869EF488-3E3B-0158-547E-57B4C2DEE48D}"/>
              </a:ext>
            </a:extLst>
          </p:cNvPr>
          <p:cNvCxnSpPr>
            <a:cxnSpLocks/>
          </p:cNvCxnSpPr>
          <p:nvPr/>
        </p:nvCxnSpPr>
        <p:spPr>
          <a:xfrm>
            <a:off x="4023902" y="396990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4EC7198F-146C-5295-6822-1F5E51F422D0}"/>
              </a:ext>
            </a:extLst>
          </p:cNvPr>
          <p:cNvCxnSpPr>
            <a:cxnSpLocks/>
          </p:cNvCxnSpPr>
          <p:nvPr/>
        </p:nvCxnSpPr>
        <p:spPr>
          <a:xfrm rot="5400000">
            <a:off x="4374394" y="427718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1D49E22-A0EF-F26F-A46C-3D0EA02CDB55}"/>
              </a:ext>
            </a:extLst>
          </p:cNvPr>
          <p:cNvCxnSpPr>
            <a:cxnSpLocks/>
          </p:cNvCxnSpPr>
          <p:nvPr/>
        </p:nvCxnSpPr>
        <p:spPr>
          <a:xfrm>
            <a:off x="4024841" y="456571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A0C69A2A-81FC-DC39-FE41-85680D8FD48A}"/>
              </a:ext>
            </a:extLst>
          </p:cNvPr>
          <p:cNvSpPr txBox="1"/>
          <p:nvPr/>
        </p:nvSpPr>
        <p:spPr>
          <a:xfrm>
            <a:off x="3087762" y="3489153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6" name="Connector: Curved 45">
            <a:extLst>
              <a:ext uri="{FF2B5EF4-FFF2-40B4-BE49-F238E27FC236}">
                <a16:creationId xmlns:a16="http://schemas.microsoft.com/office/drawing/2014/main" id="{90E2A317-65A3-E8A9-A62B-4B1C2FDF8A62}"/>
              </a:ext>
            </a:extLst>
          </p:cNvPr>
          <p:cNvCxnSpPr>
            <a:cxnSpLocks/>
          </p:cNvCxnSpPr>
          <p:nvPr/>
        </p:nvCxnSpPr>
        <p:spPr>
          <a:xfrm>
            <a:off x="3446495" y="4859047"/>
            <a:ext cx="391756" cy="120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7956A853-5542-C1AF-2451-1408996FD350}"/>
              </a:ext>
            </a:extLst>
          </p:cNvPr>
          <p:cNvSpPr txBox="1"/>
          <p:nvPr/>
        </p:nvSpPr>
        <p:spPr>
          <a:xfrm>
            <a:off x="3087762" y="4674381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55D9806-8914-BA0F-2519-3483D21DBBAC}"/>
              </a:ext>
            </a:extLst>
          </p:cNvPr>
          <p:cNvSpPr/>
          <p:nvPr/>
        </p:nvSpPr>
        <p:spPr>
          <a:xfrm>
            <a:off x="3807424" y="532663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FA12F74E-EE18-86EF-94C6-94F7A8303E49}"/>
              </a:ext>
            </a:extLst>
          </p:cNvPr>
          <p:cNvCxnSpPr>
            <a:cxnSpLocks/>
            <a:stCxn id="38" idx="4"/>
            <a:endCxn id="48" idx="0"/>
          </p:cNvCxnSpPr>
          <p:nvPr/>
        </p:nvCxnSpPr>
        <p:spPr>
          <a:xfrm>
            <a:off x="4024841" y="5153552"/>
            <a:ext cx="4652" cy="17307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69C7FC29-34BD-A6D2-969C-70FC854F1DE2}"/>
              </a:ext>
            </a:extLst>
          </p:cNvPr>
          <p:cNvSpPr/>
          <p:nvPr/>
        </p:nvSpPr>
        <p:spPr>
          <a:xfrm>
            <a:off x="4477269" y="532663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F07FE493-6BE2-3D78-02AF-0D34C36B0414}"/>
              </a:ext>
            </a:extLst>
          </p:cNvPr>
          <p:cNvCxnSpPr>
            <a:cxnSpLocks/>
          </p:cNvCxnSpPr>
          <p:nvPr/>
        </p:nvCxnSpPr>
        <p:spPr>
          <a:xfrm rot="5400000">
            <a:off x="4356675" y="540607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Oval 65">
            <a:extLst>
              <a:ext uri="{FF2B5EF4-FFF2-40B4-BE49-F238E27FC236}">
                <a16:creationId xmlns:a16="http://schemas.microsoft.com/office/drawing/2014/main" id="{C6E24CAD-0643-E78F-FF5E-B4985091ACC1}"/>
              </a:ext>
            </a:extLst>
          </p:cNvPr>
          <p:cNvSpPr/>
          <p:nvPr/>
        </p:nvSpPr>
        <p:spPr>
          <a:xfrm>
            <a:off x="1316025" y="5312451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EABC102E-758A-14B2-F249-D74DE719D9E8}"/>
              </a:ext>
            </a:extLst>
          </p:cNvPr>
          <p:cNvCxnSpPr>
            <a:cxnSpLocks/>
            <a:stCxn id="5" idx="4"/>
            <a:endCxn id="66" idx="0"/>
          </p:cNvCxnSpPr>
          <p:nvPr/>
        </p:nvCxnSpPr>
        <p:spPr>
          <a:xfrm flipH="1">
            <a:off x="1604025" y="4894695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703D28B-E550-D983-A821-4BBF6EBE8455}"/>
              </a:ext>
            </a:extLst>
          </p:cNvPr>
          <p:cNvCxnSpPr>
            <a:cxnSpLocks/>
          </p:cNvCxnSpPr>
          <p:nvPr/>
        </p:nvCxnSpPr>
        <p:spPr>
          <a:xfrm flipH="1">
            <a:off x="3571875" y="5506631"/>
            <a:ext cx="235549" cy="0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3F4C933-F65B-CE1C-4A17-7818C53BBFD5}"/>
              </a:ext>
            </a:extLst>
          </p:cNvPr>
          <p:cNvSpPr txBox="1"/>
          <p:nvPr/>
        </p:nvSpPr>
        <p:spPr>
          <a:xfrm>
            <a:off x="2945613" y="530415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A969D0-9AE1-F2A1-8A77-F7F3C792A340}"/>
              </a:ext>
            </a:extLst>
          </p:cNvPr>
          <p:cNvSpPr txBox="1"/>
          <p:nvPr/>
        </p:nvSpPr>
        <p:spPr>
          <a:xfrm>
            <a:off x="1999148" y="4373074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58A868-06E4-C921-5C5E-94FD577F776E}"/>
              </a:ext>
            </a:extLst>
          </p:cNvPr>
          <p:cNvSpPr txBox="1"/>
          <p:nvPr/>
        </p:nvSpPr>
        <p:spPr>
          <a:xfrm>
            <a:off x="922077" y="4875456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91268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7D86E97-FC49-266B-A377-09231C3C2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9160B-7F39-41A4-C176-874A3AD78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FSM-Datapath Graph to CDFG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B54791-2734-0E54-FB2A-EA9837BB6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109</a:t>
            </a:fld>
            <a:endParaRPr lang="en-FR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B6F4F3B-A091-4AC2-11ED-779A092B6D58}"/>
              </a:ext>
            </a:extLst>
          </p:cNvPr>
          <p:cNvSpPr/>
          <p:nvPr/>
        </p:nvSpPr>
        <p:spPr>
          <a:xfrm>
            <a:off x="382695" y="2016151"/>
            <a:ext cx="6267892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C7BEA2-047D-4508-97FD-2DE7A1910C65}"/>
              </a:ext>
            </a:extLst>
          </p:cNvPr>
          <p:cNvSpPr txBox="1"/>
          <p:nvPr/>
        </p:nvSpPr>
        <p:spPr>
          <a:xfrm>
            <a:off x="6854255" y="1756429"/>
            <a:ext cx="533460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/>
              <a:t>Construct the CFG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HACE merges straight sequences of FSM states into basic blocks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460A52-60D0-DF6E-1AC6-2739CD04AB1A}"/>
              </a:ext>
            </a:extLst>
          </p:cNvPr>
          <p:cNvSpPr txBox="1"/>
          <p:nvPr/>
        </p:nvSpPr>
        <p:spPr>
          <a:xfrm>
            <a:off x="382695" y="1457158"/>
            <a:ext cx="46767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3A7E10B-8B22-8F4E-90D4-6223912BD03F}"/>
              </a:ext>
            </a:extLst>
          </p:cNvPr>
          <p:cNvCxnSpPr>
            <a:cxnSpLocks/>
          </p:cNvCxnSpPr>
          <p:nvPr/>
        </p:nvCxnSpPr>
        <p:spPr>
          <a:xfrm flipH="1">
            <a:off x="623027" y="218574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18FC7C93-8328-2E05-4D1B-5C4B3ED24155}"/>
              </a:ext>
            </a:extLst>
          </p:cNvPr>
          <p:cNvSpPr txBox="1"/>
          <p:nvPr/>
        </p:nvSpPr>
        <p:spPr>
          <a:xfrm>
            <a:off x="847116" y="200536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6BA83DD-8B30-CB4A-BF24-0C7F6CDD9C74}"/>
              </a:ext>
            </a:extLst>
          </p:cNvPr>
          <p:cNvCxnSpPr>
            <a:cxnSpLocks/>
          </p:cNvCxnSpPr>
          <p:nvPr/>
        </p:nvCxnSpPr>
        <p:spPr>
          <a:xfrm flipH="1">
            <a:off x="631394" y="2452075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4E6C7B0E-F81A-3766-1FE6-C5D5531460A3}"/>
              </a:ext>
            </a:extLst>
          </p:cNvPr>
          <p:cNvSpPr txBox="1"/>
          <p:nvPr/>
        </p:nvSpPr>
        <p:spPr>
          <a:xfrm>
            <a:off x="855483" y="2271696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ABFB3A5-9DB5-28DF-F0DB-74C101F906BB}"/>
              </a:ext>
            </a:extLst>
          </p:cNvPr>
          <p:cNvSpPr/>
          <p:nvPr/>
        </p:nvSpPr>
        <p:spPr>
          <a:xfrm>
            <a:off x="1316454" y="297150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460C0F-77AC-E55B-80BF-7E22C2098C34}"/>
              </a:ext>
            </a:extLst>
          </p:cNvPr>
          <p:cNvSpPr/>
          <p:nvPr/>
        </p:nvSpPr>
        <p:spPr>
          <a:xfrm>
            <a:off x="1316454" y="4318695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3AD9637-682D-7073-0C24-EFF8DEEB8D61}"/>
              </a:ext>
            </a:extLst>
          </p:cNvPr>
          <p:cNvCxnSpPr>
            <a:cxnSpLocks/>
          </p:cNvCxnSpPr>
          <p:nvPr/>
        </p:nvCxnSpPr>
        <p:spPr>
          <a:xfrm>
            <a:off x="1604025" y="3547502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Curved 6">
            <a:extLst>
              <a:ext uri="{FF2B5EF4-FFF2-40B4-BE49-F238E27FC236}">
                <a16:creationId xmlns:a16="http://schemas.microsoft.com/office/drawing/2014/main" id="{20A0248E-F862-047A-D2A1-458D987AF3F7}"/>
              </a:ext>
            </a:extLst>
          </p:cNvPr>
          <p:cNvCxnSpPr>
            <a:cxnSpLocks/>
            <a:stCxn id="5" idx="6"/>
            <a:endCxn id="3" idx="6"/>
          </p:cNvCxnSpPr>
          <p:nvPr/>
        </p:nvCxnSpPr>
        <p:spPr>
          <a:xfrm flipV="1">
            <a:off x="1892454" y="3259502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01C19CEF-96CD-2BFA-F766-2DFEB304EEDF}"/>
              </a:ext>
            </a:extLst>
          </p:cNvPr>
          <p:cNvCxnSpPr>
            <a:cxnSpLocks/>
            <a:endCxn id="23" idx="2"/>
          </p:cNvCxnSpPr>
          <p:nvPr/>
        </p:nvCxnSpPr>
        <p:spPr>
          <a:xfrm>
            <a:off x="3446495" y="3673819"/>
            <a:ext cx="391756" cy="120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1041D9B-481D-FF16-0856-FB2C65AF699E}"/>
              </a:ext>
            </a:extLst>
          </p:cNvPr>
          <p:cNvSpPr/>
          <p:nvPr/>
        </p:nvSpPr>
        <p:spPr>
          <a:xfrm>
            <a:off x="4476968" y="301897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A70CB3-1E4F-9D33-6E3B-C073795C51C3}"/>
              </a:ext>
            </a:extLst>
          </p:cNvPr>
          <p:cNvSpPr/>
          <p:nvPr/>
        </p:nvSpPr>
        <p:spPr>
          <a:xfrm>
            <a:off x="3554907" y="2424197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B2AFEFC-07AC-CEDA-8214-658E49FC08FC}"/>
              </a:ext>
            </a:extLst>
          </p:cNvPr>
          <p:cNvSpPr/>
          <p:nvPr/>
        </p:nvSpPr>
        <p:spPr>
          <a:xfrm>
            <a:off x="3807424" y="303829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94E564D-463C-2E31-C019-265193533A06}"/>
              </a:ext>
            </a:extLst>
          </p:cNvPr>
          <p:cNvCxnSpPr>
            <a:cxnSpLocks/>
          </p:cNvCxnSpPr>
          <p:nvPr/>
        </p:nvCxnSpPr>
        <p:spPr>
          <a:xfrm>
            <a:off x="4005882" y="279114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BD3B3A8A-F04F-B720-E407-32240579E519}"/>
              </a:ext>
            </a:extLst>
          </p:cNvPr>
          <p:cNvSpPr/>
          <p:nvPr/>
        </p:nvSpPr>
        <p:spPr>
          <a:xfrm>
            <a:off x="3838251" y="3614791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730CF2E2-3231-355A-59AE-F5294F5765AC}"/>
              </a:ext>
            </a:extLst>
          </p:cNvPr>
          <p:cNvCxnSpPr>
            <a:cxnSpLocks/>
          </p:cNvCxnSpPr>
          <p:nvPr/>
        </p:nvCxnSpPr>
        <p:spPr>
          <a:xfrm rot="5400000">
            <a:off x="4356374" y="309842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B857AAAA-FD5B-5FB6-F3A6-B5CC564275BB}"/>
              </a:ext>
            </a:extLst>
          </p:cNvPr>
          <p:cNvCxnSpPr>
            <a:cxnSpLocks/>
          </p:cNvCxnSpPr>
          <p:nvPr/>
        </p:nvCxnSpPr>
        <p:spPr>
          <a:xfrm>
            <a:off x="4006821" y="338695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>
            <a:extLst>
              <a:ext uri="{FF2B5EF4-FFF2-40B4-BE49-F238E27FC236}">
                <a16:creationId xmlns:a16="http://schemas.microsoft.com/office/drawing/2014/main" id="{67AECA6D-15A2-7C45-13C6-D52C95AF1F6A}"/>
              </a:ext>
            </a:extLst>
          </p:cNvPr>
          <p:cNvSpPr/>
          <p:nvPr/>
        </p:nvSpPr>
        <p:spPr>
          <a:xfrm>
            <a:off x="3844841" y="4793552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5F70010-5A63-BB7E-2230-CE52003E1952}"/>
              </a:ext>
            </a:extLst>
          </p:cNvPr>
          <p:cNvSpPr/>
          <p:nvPr/>
        </p:nvSpPr>
        <p:spPr>
          <a:xfrm>
            <a:off x="4494988" y="419774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20854618-329F-3634-DA6B-E8ACBA812335}"/>
              </a:ext>
            </a:extLst>
          </p:cNvPr>
          <p:cNvSpPr/>
          <p:nvPr/>
        </p:nvSpPr>
        <p:spPr>
          <a:xfrm>
            <a:off x="3825444" y="421705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41951D20-FBF6-1AB5-6471-F272D3851CEF}"/>
              </a:ext>
            </a:extLst>
          </p:cNvPr>
          <p:cNvCxnSpPr>
            <a:cxnSpLocks/>
          </p:cNvCxnSpPr>
          <p:nvPr/>
        </p:nvCxnSpPr>
        <p:spPr>
          <a:xfrm>
            <a:off x="4023902" y="396990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A505BEF3-2056-5502-6DB7-DF7254B49826}"/>
              </a:ext>
            </a:extLst>
          </p:cNvPr>
          <p:cNvCxnSpPr>
            <a:cxnSpLocks/>
          </p:cNvCxnSpPr>
          <p:nvPr/>
        </p:nvCxnSpPr>
        <p:spPr>
          <a:xfrm rot="5400000">
            <a:off x="4374394" y="427718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6FC22E9-C89D-772D-5EAB-98DD5F18D6EA}"/>
              </a:ext>
            </a:extLst>
          </p:cNvPr>
          <p:cNvCxnSpPr>
            <a:cxnSpLocks/>
          </p:cNvCxnSpPr>
          <p:nvPr/>
        </p:nvCxnSpPr>
        <p:spPr>
          <a:xfrm>
            <a:off x="4024841" y="456571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DCF699B1-7CE2-FE71-8F81-751C2DA67EE3}"/>
              </a:ext>
            </a:extLst>
          </p:cNvPr>
          <p:cNvSpPr txBox="1"/>
          <p:nvPr/>
        </p:nvSpPr>
        <p:spPr>
          <a:xfrm>
            <a:off x="3087762" y="3489153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6" name="Connector: Curved 45">
            <a:extLst>
              <a:ext uri="{FF2B5EF4-FFF2-40B4-BE49-F238E27FC236}">
                <a16:creationId xmlns:a16="http://schemas.microsoft.com/office/drawing/2014/main" id="{58957A0E-2A39-986E-EB19-911581B6D74D}"/>
              </a:ext>
            </a:extLst>
          </p:cNvPr>
          <p:cNvCxnSpPr>
            <a:cxnSpLocks/>
          </p:cNvCxnSpPr>
          <p:nvPr/>
        </p:nvCxnSpPr>
        <p:spPr>
          <a:xfrm>
            <a:off x="3446495" y="4859047"/>
            <a:ext cx="391756" cy="120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C42FB03F-8A03-8AA7-FFE1-E6860F3B2A4B}"/>
              </a:ext>
            </a:extLst>
          </p:cNvPr>
          <p:cNvSpPr txBox="1"/>
          <p:nvPr/>
        </p:nvSpPr>
        <p:spPr>
          <a:xfrm>
            <a:off x="3087762" y="4674381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DDAC8AEA-F946-8253-7547-EFEAA1107C4E}"/>
              </a:ext>
            </a:extLst>
          </p:cNvPr>
          <p:cNvSpPr/>
          <p:nvPr/>
        </p:nvSpPr>
        <p:spPr>
          <a:xfrm>
            <a:off x="3807424" y="532663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71BB647A-3498-7C9F-E4E5-23460C2A24F7}"/>
              </a:ext>
            </a:extLst>
          </p:cNvPr>
          <p:cNvCxnSpPr>
            <a:cxnSpLocks/>
            <a:stCxn id="38" idx="4"/>
            <a:endCxn id="48" idx="0"/>
          </p:cNvCxnSpPr>
          <p:nvPr/>
        </p:nvCxnSpPr>
        <p:spPr>
          <a:xfrm>
            <a:off x="4024841" y="5153552"/>
            <a:ext cx="4652" cy="17307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DA51CF04-645E-10F7-2202-93301DFBDA63}"/>
              </a:ext>
            </a:extLst>
          </p:cNvPr>
          <p:cNvSpPr/>
          <p:nvPr/>
        </p:nvSpPr>
        <p:spPr>
          <a:xfrm>
            <a:off x="4477269" y="532663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5658F4BC-6337-7472-B063-7AB8F2D5050C}"/>
              </a:ext>
            </a:extLst>
          </p:cNvPr>
          <p:cNvCxnSpPr>
            <a:cxnSpLocks/>
          </p:cNvCxnSpPr>
          <p:nvPr/>
        </p:nvCxnSpPr>
        <p:spPr>
          <a:xfrm rot="5400000">
            <a:off x="4356675" y="540607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Oval 65">
            <a:extLst>
              <a:ext uri="{FF2B5EF4-FFF2-40B4-BE49-F238E27FC236}">
                <a16:creationId xmlns:a16="http://schemas.microsoft.com/office/drawing/2014/main" id="{DA8A55C7-BA4D-45F3-4D52-AE9EE0B84DFC}"/>
              </a:ext>
            </a:extLst>
          </p:cNvPr>
          <p:cNvSpPr/>
          <p:nvPr/>
        </p:nvSpPr>
        <p:spPr>
          <a:xfrm>
            <a:off x="1316025" y="5312451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DCF0F22F-1700-22C3-632B-0B9B29B1A036}"/>
              </a:ext>
            </a:extLst>
          </p:cNvPr>
          <p:cNvCxnSpPr>
            <a:cxnSpLocks/>
            <a:stCxn id="5" idx="4"/>
            <a:endCxn id="66" idx="0"/>
          </p:cNvCxnSpPr>
          <p:nvPr/>
        </p:nvCxnSpPr>
        <p:spPr>
          <a:xfrm flipH="1">
            <a:off x="1604025" y="4894695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56166AE6-F748-D6C9-4681-F1BA97184736}"/>
              </a:ext>
            </a:extLst>
          </p:cNvPr>
          <p:cNvSpPr/>
          <p:nvPr/>
        </p:nvSpPr>
        <p:spPr>
          <a:xfrm>
            <a:off x="1000749" y="2828125"/>
            <a:ext cx="951040" cy="2142249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0E172F30-9640-0EA2-5420-D48A136E4D62}"/>
              </a:ext>
            </a:extLst>
          </p:cNvPr>
          <p:cNvSpPr txBox="1"/>
          <p:nvPr/>
        </p:nvSpPr>
        <p:spPr>
          <a:xfrm>
            <a:off x="978007" y="2798439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F0FDC161-1FA5-28C5-6A60-05454737FFB0}"/>
              </a:ext>
            </a:extLst>
          </p:cNvPr>
          <p:cNvSpPr/>
          <p:nvPr/>
        </p:nvSpPr>
        <p:spPr>
          <a:xfrm>
            <a:off x="1000749" y="5230370"/>
            <a:ext cx="946388" cy="75501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4DF5D184-790C-5F00-B0E5-C6C48E2E58F8}"/>
              </a:ext>
            </a:extLst>
          </p:cNvPr>
          <p:cNvSpPr txBox="1"/>
          <p:nvPr/>
        </p:nvSpPr>
        <p:spPr>
          <a:xfrm>
            <a:off x="982395" y="5186964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A9BD7C1C-27FB-E46E-6425-770CC7FEB4FE}"/>
              </a:ext>
            </a:extLst>
          </p:cNvPr>
          <p:cNvCxnSpPr>
            <a:cxnSpLocks/>
          </p:cNvCxnSpPr>
          <p:nvPr/>
        </p:nvCxnSpPr>
        <p:spPr>
          <a:xfrm flipH="1">
            <a:off x="3571875" y="5506631"/>
            <a:ext cx="235549" cy="0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>
            <a:extLst>
              <a:ext uri="{FF2B5EF4-FFF2-40B4-BE49-F238E27FC236}">
                <a16:creationId xmlns:a16="http://schemas.microsoft.com/office/drawing/2014/main" id="{5488CAB8-6137-37DF-DFD4-C68CDA7EC8B6}"/>
              </a:ext>
            </a:extLst>
          </p:cNvPr>
          <p:cNvSpPr txBox="1"/>
          <p:nvPr/>
        </p:nvSpPr>
        <p:spPr>
          <a:xfrm>
            <a:off x="2945613" y="530415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1EE3B0-E058-87D5-E217-0BABE611EE1C}"/>
              </a:ext>
            </a:extLst>
          </p:cNvPr>
          <p:cNvSpPr txBox="1"/>
          <p:nvPr/>
        </p:nvSpPr>
        <p:spPr>
          <a:xfrm>
            <a:off x="1999148" y="4373074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56857D-ADBE-D270-FC60-48094BF26F2E}"/>
              </a:ext>
            </a:extLst>
          </p:cNvPr>
          <p:cNvSpPr txBox="1"/>
          <p:nvPr/>
        </p:nvSpPr>
        <p:spPr>
          <a:xfrm>
            <a:off x="922077" y="4875456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831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64148-8CFF-6D3B-8A6B-40E1EC7B1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326BD-CFCD-6573-391E-6D7136FCB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Compare Schedulers of HLS Tools?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97A5C2-705B-7793-E404-337917839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CB08BF-E596-EF4F-AE51-DAF4B045921B}" type="slidenum">
              <a:rPr kumimoji="0" lang="en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248D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FR" sz="1200" b="0" i="0" u="none" strike="noStrike" kern="1200" cap="none" spc="0" normalizeH="0" baseline="0" noProof="0">
              <a:ln>
                <a:noFill/>
              </a:ln>
              <a:solidFill>
                <a:srgbClr val="4248D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FCB5C5A-61FB-C92B-037A-5B70990967EF}"/>
              </a:ext>
            </a:extLst>
          </p:cNvPr>
          <p:cNvSpPr/>
          <p:nvPr/>
        </p:nvSpPr>
        <p:spPr>
          <a:xfrm>
            <a:off x="918608" y="2306053"/>
            <a:ext cx="2694135" cy="248779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2E5D91F-49B3-BE35-00DB-75792BBAAF14}"/>
              </a:ext>
            </a:extLst>
          </p:cNvPr>
          <p:cNvSpPr txBox="1"/>
          <p:nvPr/>
        </p:nvSpPr>
        <p:spPr>
          <a:xfrm>
            <a:off x="1788758" y="2453694"/>
            <a:ext cx="9672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err="1">
                <a:solidFill>
                  <a:schemeClr val="bg1"/>
                </a:solidFill>
              </a:rPr>
              <a:t>LegUp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8C502753-C983-9368-70A6-48FEDC17DA13}"/>
              </a:ext>
            </a:extLst>
          </p:cNvPr>
          <p:cNvSpPr/>
          <p:nvPr/>
        </p:nvSpPr>
        <p:spPr>
          <a:xfrm>
            <a:off x="1075096" y="2943866"/>
            <a:ext cx="2381158" cy="46166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Frontend </a:t>
            </a:r>
            <a:r>
              <a:rPr lang="en-US" err="1"/>
              <a:t>LegUp</a:t>
            </a:r>
            <a:endParaRPr lang="en-GB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4712F55B-7624-D6DD-9E24-BD08DE0244ED}"/>
              </a:ext>
            </a:extLst>
          </p:cNvPr>
          <p:cNvSpPr/>
          <p:nvPr/>
        </p:nvSpPr>
        <p:spPr>
          <a:xfrm>
            <a:off x="1075096" y="4022763"/>
            <a:ext cx="2381158" cy="46166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Scheduler </a:t>
            </a:r>
            <a:r>
              <a:rPr lang="en-US" err="1"/>
              <a:t>LegUp</a:t>
            </a:r>
            <a:endParaRPr lang="en-GB"/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79CC314C-F24A-7A19-861F-4AD6340E82EA}"/>
              </a:ext>
            </a:extLst>
          </p:cNvPr>
          <p:cNvCxnSpPr>
            <a:cxnSpLocks/>
            <a:stCxn id="39" idx="2"/>
            <a:endCxn id="40" idx="0"/>
          </p:cNvCxnSpPr>
          <p:nvPr/>
        </p:nvCxnSpPr>
        <p:spPr>
          <a:xfrm>
            <a:off x="2265675" y="3405531"/>
            <a:ext cx="0" cy="61723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7DD86584-DB92-31A2-16E3-1219458ACB92}"/>
              </a:ext>
            </a:extLst>
          </p:cNvPr>
          <p:cNvSpPr txBox="1"/>
          <p:nvPr/>
        </p:nvSpPr>
        <p:spPr>
          <a:xfrm>
            <a:off x="2328652" y="3405531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CDFG A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200E7017-1FB6-E8C2-B1F5-CAE5E73B1D20}"/>
              </a:ext>
            </a:extLst>
          </p:cNvPr>
          <p:cNvCxnSpPr>
            <a:cxnSpLocks/>
          </p:cNvCxnSpPr>
          <p:nvPr/>
        </p:nvCxnSpPr>
        <p:spPr>
          <a:xfrm>
            <a:off x="2265675" y="1904611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FCBBA0EB-2EC1-FA8E-6775-2551721182C8}"/>
              </a:ext>
            </a:extLst>
          </p:cNvPr>
          <p:cNvSpPr txBox="1"/>
          <p:nvPr/>
        </p:nvSpPr>
        <p:spPr>
          <a:xfrm>
            <a:off x="1471176" y="1441055"/>
            <a:ext cx="1602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covariance </a:t>
            </a:r>
            <a:endParaRPr lang="en-GB" sz="2400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E569E2A1-533A-5943-4DD0-7A01B1E9FA07}"/>
              </a:ext>
            </a:extLst>
          </p:cNvPr>
          <p:cNvCxnSpPr>
            <a:cxnSpLocks/>
          </p:cNvCxnSpPr>
          <p:nvPr/>
        </p:nvCxnSpPr>
        <p:spPr>
          <a:xfrm>
            <a:off x="2272392" y="4793850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A54B99E-1AB9-35D5-329B-0CEBBC379187}"/>
              </a:ext>
            </a:extLst>
          </p:cNvPr>
          <p:cNvSpPr txBox="1"/>
          <p:nvPr/>
        </p:nvSpPr>
        <p:spPr>
          <a:xfrm>
            <a:off x="1596602" y="5093952"/>
            <a:ext cx="1338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D5339082-DF13-DB6F-6BCE-8FB4C438BE38}"/>
              </a:ext>
            </a:extLst>
          </p:cNvPr>
          <p:cNvSpPr/>
          <p:nvPr/>
        </p:nvSpPr>
        <p:spPr>
          <a:xfrm>
            <a:off x="4728568" y="2306053"/>
            <a:ext cx="2694135" cy="2487797"/>
          </a:xfrm>
          <a:prstGeom prst="roundRect">
            <a:avLst/>
          </a:prstGeom>
          <a:solidFill>
            <a:srgbClr val="EF8B4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2550B99-1829-084A-FC23-86329E300F6A}"/>
              </a:ext>
            </a:extLst>
          </p:cNvPr>
          <p:cNvSpPr txBox="1"/>
          <p:nvPr/>
        </p:nvSpPr>
        <p:spPr>
          <a:xfrm>
            <a:off x="5532669" y="2453694"/>
            <a:ext cx="10859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Bambu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B956A9D3-383E-C436-166B-620564BC0A7B}"/>
              </a:ext>
            </a:extLst>
          </p:cNvPr>
          <p:cNvSpPr/>
          <p:nvPr/>
        </p:nvSpPr>
        <p:spPr>
          <a:xfrm>
            <a:off x="4885056" y="2943866"/>
            <a:ext cx="2381158" cy="46166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Frontend Bambu</a:t>
            </a:r>
            <a:endParaRPr lang="en-GB"/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C845140A-1083-1EED-EEC5-86053911C353}"/>
              </a:ext>
            </a:extLst>
          </p:cNvPr>
          <p:cNvSpPr/>
          <p:nvPr/>
        </p:nvSpPr>
        <p:spPr>
          <a:xfrm>
            <a:off x="4885056" y="4022763"/>
            <a:ext cx="2381158" cy="46166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Scheduler Bambu</a:t>
            </a:r>
            <a:endParaRPr lang="en-GB"/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D68E3730-1D6F-B7D8-05F5-2B23B72D27A3}"/>
              </a:ext>
            </a:extLst>
          </p:cNvPr>
          <p:cNvCxnSpPr>
            <a:cxnSpLocks/>
            <a:stCxn id="73" idx="2"/>
            <a:endCxn id="74" idx="0"/>
          </p:cNvCxnSpPr>
          <p:nvPr/>
        </p:nvCxnSpPr>
        <p:spPr>
          <a:xfrm>
            <a:off x="6075635" y="3405531"/>
            <a:ext cx="0" cy="61723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073BE16E-2549-63B5-5E09-0E2183415225}"/>
              </a:ext>
            </a:extLst>
          </p:cNvPr>
          <p:cNvSpPr txBox="1"/>
          <p:nvPr/>
        </p:nvSpPr>
        <p:spPr>
          <a:xfrm>
            <a:off x="6138612" y="3405531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CDFG B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043BB0C8-F13B-0BD2-E8F2-43C6A98D0FF5}"/>
              </a:ext>
            </a:extLst>
          </p:cNvPr>
          <p:cNvCxnSpPr>
            <a:cxnSpLocks/>
          </p:cNvCxnSpPr>
          <p:nvPr/>
        </p:nvCxnSpPr>
        <p:spPr>
          <a:xfrm>
            <a:off x="6075635" y="1904611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226AD3F0-E70E-F581-3CA0-72AFA51143B1}"/>
              </a:ext>
            </a:extLst>
          </p:cNvPr>
          <p:cNvSpPr txBox="1"/>
          <p:nvPr/>
        </p:nvSpPr>
        <p:spPr>
          <a:xfrm>
            <a:off x="5309267" y="1441055"/>
            <a:ext cx="15327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covariance</a:t>
            </a:r>
            <a:endParaRPr lang="en-GB" sz="2400"/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10837A8B-B282-9EE2-643A-BADCF0028910}"/>
              </a:ext>
            </a:extLst>
          </p:cNvPr>
          <p:cNvCxnSpPr>
            <a:cxnSpLocks/>
          </p:cNvCxnSpPr>
          <p:nvPr/>
        </p:nvCxnSpPr>
        <p:spPr>
          <a:xfrm>
            <a:off x="6082352" y="4793850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0C6E104-DBB0-D5AA-C781-18142438671A}"/>
              </a:ext>
            </a:extLst>
          </p:cNvPr>
          <p:cNvSpPr txBox="1"/>
          <p:nvPr/>
        </p:nvSpPr>
        <p:spPr>
          <a:xfrm>
            <a:off x="5406562" y="5093952"/>
            <a:ext cx="1338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273914-6F5B-6F21-F22A-FEFB2BED8495}"/>
              </a:ext>
            </a:extLst>
          </p:cNvPr>
          <p:cNvSpPr txBox="1"/>
          <p:nvPr/>
        </p:nvSpPr>
        <p:spPr>
          <a:xfrm>
            <a:off x="5010022" y="5398669"/>
            <a:ext cx="24740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1824 LUTs (+78%)</a:t>
            </a:r>
            <a:endParaRPr lang="en-GB" sz="240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3C7E56A-E409-4168-E854-8F542AE94572}"/>
              </a:ext>
            </a:extLst>
          </p:cNvPr>
          <p:cNvCxnSpPr>
            <a:cxnSpLocks/>
          </p:cNvCxnSpPr>
          <p:nvPr/>
        </p:nvCxnSpPr>
        <p:spPr>
          <a:xfrm>
            <a:off x="9700592" y="1941483"/>
            <a:ext cx="0" cy="97416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FC055EC-88E9-1FE6-D050-D001BF6F90B0}"/>
              </a:ext>
            </a:extLst>
          </p:cNvPr>
          <p:cNvSpPr txBox="1"/>
          <p:nvPr/>
        </p:nvSpPr>
        <p:spPr>
          <a:xfrm>
            <a:off x="8906093" y="1441055"/>
            <a:ext cx="1602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covariance </a:t>
            </a:r>
            <a:endParaRPr lang="en-GB" sz="240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E3E6508-8782-4B1B-20F2-9E4DCEDDB76D}"/>
              </a:ext>
            </a:extLst>
          </p:cNvPr>
          <p:cNvSpPr/>
          <p:nvPr/>
        </p:nvSpPr>
        <p:spPr>
          <a:xfrm>
            <a:off x="8538528" y="2906001"/>
            <a:ext cx="2381158" cy="461665"/>
          </a:xfrm>
          <a:prstGeom prst="roundRect">
            <a:avLst/>
          </a:prstGeom>
          <a:solidFill>
            <a:srgbClr val="C55A1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Frontend Bambu</a:t>
            </a:r>
            <a:endParaRPr lang="en-GB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CBD3B66-65AF-351A-8A20-941FC469B011}"/>
              </a:ext>
            </a:extLst>
          </p:cNvPr>
          <p:cNvSpPr/>
          <p:nvPr/>
        </p:nvSpPr>
        <p:spPr>
          <a:xfrm>
            <a:off x="8538528" y="3984898"/>
            <a:ext cx="2381158" cy="46166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Scheduler </a:t>
            </a:r>
            <a:r>
              <a:rPr lang="en-US" err="1"/>
              <a:t>LegUp</a:t>
            </a:r>
            <a:endParaRPr lang="en-GB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03D432D-6E99-B022-68E1-9ABE826FB044}"/>
              </a:ext>
            </a:extLst>
          </p:cNvPr>
          <p:cNvCxnSpPr>
            <a:cxnSpLocks/>
            <a:stCxn id="13" idx="2"/>
            <a:endCxn id="14" idx="0"/>
          </p:cNvCxnSpPr>
          <p:nvPr/>
        </p:nvCxnSpPr>
        <p:spPr>
          <a:xfrm>
            <a:off x="9729107" y="3367666"/>
            <a:ext cx="0" cy="61723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B24AA50-0E96-A63D-2B70-F60DEF4CAD75}"/>
              </a:ext>
            </a:extLst>
          </p:cNvPr>
          <p:cNvSpPr txBox="1"/>
          <p:nvPr/>
        </p:nvSpPr>
        <p:spPr>
          <a:xfrm>
            <a:off x="9792084" y="3367666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 A</a:t>
            </a:r>
            <a:endParaRPr lang="en-GB" sz="240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C981344-DC4C-2A5B-27D6-D8F18DCBF4AA}"/>
              </a:ext>
            </a:extLst>
          </p:cNvPr>
          <p:cNvCxnSpPr>
            <a:cxnSpLocks/>
            <a:stCxn id="14" idx="2"/>
          </p:cNvCxnSpPr>
          <p:nvPr/>
        </p:nvCxnSpPr>
        <p:spPr>
          <a:xfrm>
            <a:off x="9729107" y="4446563"/>
            <a:ext cx="6717" cy="71086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D12468BF-E88C-AA24-807E-709CB0E2F410}"/>
              </a:ext>
            </a:extLst>
          </p:cNvPr>
          <p:cNvSpPr txBox="1"/>
          <p:nvPr/>
        </p:nvSpPr>
        <p:spPr>
          <a:xfrm>
            <a:off x="9060034" y="5056087"/>
            <a:ext cx="1338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99C018-750C-CB38-B4C2-8A3536EBC12D}"/>
              </a:ext>
            </a:extLst>
          </p:cNvPr>
          <p:cNvSpPr txBox="1"/>
          <p:nvPr/>
        </p:nvSpPr>
        <p:spPr>
          <a:xfrm>
            <a:off x="1512417" y="5411082"/>
            <a:ext cx="15065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1026 LUTs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1022739663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43A3FD3-0E63-BBDF-52D6-3D432C79D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5E064-972A-2FDE-67F0-846758230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FSM-Datapath Graph to CDFG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5A6796-977D-3D2B-2F75-82EFF170F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110</a:t>
            </a:fld>
            <a:endParaRPr lang="en-FR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7032FBA-5F04-44B5-628A-085493ED2EFF}"/>
              </a:ext>
            </a:extLst>
          </p:cNvPr>
          <p:cNvSpPr/>
          <p:nvPr/>
        </p:nvSpPr>
        <p:spPr>
          <a:xfrm>
            <a:off x="382695" y="2016151"/>
            <a:ext cx="6267892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357D76-7AA7-9337-0543-98ED67FE2FA9}"/>
              </a:ext>
            </a:extLst>
          </p:cNvPr>
          <p:cNvSpPr txBox="1"/>
          <p:nvPr/>
        </p:nvSpPr>
        <p:spPr>
          <a:xfrm>
            <a:off x="6854255" y="1756429"/>
            <a:ext cx="533460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Construct the CFG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/>
              <a:t>Associate operations with BBs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HACE labels operations with assigned states with their corresponding BBs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9EBB62C-A020-679B-9390-D7DC37521FE2}"/>
              </a:ext>
            </a:extLst>
          </p:cNvPr>
          <p:cNvSpPr txBox="1"/>
          <p:nvPr/>
        </p:nvSpPr>
        <p:spPr>
          <a:xfrm>
            <a:off x="382695" y="1457158"/>
            <a:ext cx="46767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6BC72F9-6581-2EE0-F27D-97EEA7201560}"/>
              </a:ext>
            </a:extLst>
          </p:cNvPr>
          <p:cNvCxnSpPr>
            <a:cxnSpLocks/>
          </p:cNvCxnSpPr>
          <p:nvPr/>
        </p:nvCxnSpPr>
        <p:spPr>
          <a:xfrm flipH="1">
            <a:off x="623027" y="218574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8C458449-B785-3556-5148-3EDC67DA2916}"/>
              </a:ext>
            </a:extLst>
          </p:cNvPr>
          <p:cNvSpPr txBox="1"/>
          <p:nvPr/>
        </p:nvSpPr>
        <p:spPr>
          <a:xfrm>
            <a:off x="847116" y="200536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8AF2342-11C2-56D8-21FD-F385D027CFEC}"/>
              </a:ext>
            </a:extLst>
          </p:cNvPr>
          <p:cNvCxnSpPr>
            <a:cxnSpLocks/>
          </p:cNvCxnSpPr>
          <p:nvPr/>
        </p:nvCxnSpPr>
        <p:spPr>
          <a:xfrm flipH="1">
            <a:off x="631394" y="2452075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97227B7C-0AB2-F816-2542-34F6A3CBFA29}"/>
              </a:ext>
            </a:extLst>
          </p:cNvPr>
          <p:cNvSpPr txBox="1"/>
          <p:nvPr/>
        </p:nvSpPr>
        <p:spPr>
          <a:xfrm>
            <a:off x="855483" y="2271696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1F6C776-C4E6-9D24-6B6A-950AB2E351F5}"/>
              </a:ext>
            </a:extLst>
          </p:cNvPr>
          <p:cNvSpPr/>
          <p:nvPr/>
        </p:nvSpPr>
        <p:spPr>
          <a:xfrm>
            <a:off x="1316454" y="297150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ED5EBBB-1BB7-07D0-405C-9E0A80BA3133}"/>
              </a:ext>
            </a:extLst>
          </p:cNvPr>
          <p:cNvSpPr/>
          <p:nvPr/>
        </p:nvSpPr>
        <p:spPr>
          <a:xfrm>
            <a:off x="1316454" y="4318695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BA349E0-FF13-CC66-C3B6-652C4B5AF305}"/>
              </a:ext>
            </a:extLst>
          </p:cNvPr>
          <p:cNvCxnSpPr>
            <a:cxnSpLocks/>
          </p:cNvCxnSpPr>
          <p:nvPr/>
        </p:nvCxnSpPr>
        <p:spPr>
          <a:xfrm>
            <a:off x="1604025" y="3547502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Curved 6">
            <a:extLst>
              <a:ext uri="{FF2B5EF4-FFF2-40B4-BE49-F238E27FC236}">
                <a16:creationId xmlns:a16="http://schemas.microsoft.com/office/drawing/2014/main" id="{C742A6D4-4FAD-36A1-AA18-2512B3DA9817}"/>
              </a:ext>
            </a:extLst>
          </p:cNvPr>
          <p:cNvCxnSpPr>
            <a:cxnSpLocks/>
            <a:stCxn id="5" idx="6"/>
            <a:endCxn id="3" idx="6"/>
          </p:cNvCxnSpPr>
          <p:nvPr/>
        </p:nvCxnSpPr>
        <p:spPr>
          <a:xfrm flipV="1">
            <a:off x="1892454" y="3259502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1B0B58DE-914E-DEEB-D004-C8B5C951E187}"/>
              </a:ext>
            </a:extLst>
          </p:cNvPr>
          <p:cNvCxnSpPr>
            <a:cxnSpLocks/>
            <a:endCxn id="23" idx="2"/>
          </p:cNvCxnSpPr>
          <p:nvPr/>
        </p:nvCxnSpPr>
        <p:spPr>
          <a:xfrm>
            <a:off x="3446495" y="3673819"/>
            <a:ext cx="391756" cy="120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4B595B2-2265-87F6-E4B2-C2D98EA526AB}"/>
              </a:ext>
            </a:extLst>
          </p:cNvPr>
          <p:cNvSpPr/>
          <p:nvPr/>
        </p:nvSpPr>
        <p:spPr>
          <a:xfrm>
            <a:off x="4476968" y="301897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BE5810E-0432-8038-7091-E56A76CDAAF5}"/>
              </a:ext>
            </a:extLst>
          </p:cNvPr>
          <p:cNvSpPr/>
          <p:nvPr/>
        </p:nvSpPr>
        <p:spPr>
          <a:xfrm>
            <a:off x="3554907" y="2424197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25CF476-CADC-2488-2A88-CCD8F6BAEAD9}"/>
              </a:ext>
            </a:extLst>
          </p:cNvPr>
          <p:cNvSpPr/>
          <p:nvPr/>
        </p:nvSpPr>
        <p:spPr>
          <a:xfrm>
            <a:off x="3807424" y="303829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3A7994C-A9C9-3781-3D89-400F66BC090B}"/>
              </a:ext>
            </a:extLst>
          </p:cNvPr>
          <p:cNvCxnSpPr>
            <a:cxnSpLocks/>
          </p:cNvCxnSpPr>
          <p:nvPr/>
        </p:nvCxnSpPr>
        <p:spPr>
          <a:xfrm>
            <a:off x="4005882" y="279114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98134836-9F53-94E7-0459-2CBEB645A182}"/>
              </a:ext>
            </a:extLst>
          </p:cNvPr>
          <p:cNvSpPr/>
          <p:nvPr/>
        </p:nvSpPr>
        <p:spPr>
          <a:xfrm>
            <a:off x="3838251" y="3614791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AB289B05-1308-EDAE-3C03-35E508536953}"/>
              </a:ext>
            </a:extLst>
          </p:cNvPr>
          <p:cNvCxnSpPr>
            <a:cxnSpLocks/>
          </p:cNvCxnSpPr>
          <p:nvPr/>
        </p:nvCxnSpPr>
        <p:spPr>
          <a:xfrm rot="5400000">
            <a:off x="4356374" y="309842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1F08A957-B765-C82D-EA86-FCDA3C6AA28C}"/>
              </a:ext>
            </a:extLst>
          </p:cNvPr>
          <p:cNvCxnSpPr>
            <a:cxnSpLocks/>
          </p:cNvCxnSpPr>
          <p:nvPr/>
        </p:nvCxnSpPr>
        <p:spPr>
          <a:xfrm>
            <a:off x="4006821" y="338695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>
            <a:extLst>
              <a:ext uri="{FF2B5EF4-FFF2-40B4-BE49-F238E27FC236}">
                <a16:creationId xmlns:a16="http://schemas.microsoft.com/office/drawing/2014/main" id="{9493D517-8F2C-F41F-C492-4F6127C65F4C}"/>
              </a:ext>
            </a:extLst>
          </p:cNvPr>
          <p:cNvSpPr/>
          <p:nvPr/>
        </p:nvSpPr>
        <p:spPr>
          <a:xfrm>
            <a:off x="3844841" y="4793552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E0D83288-8E85-EB54-2274-0A7A71D38400}"/>
              </a:ext>
            </a:extLst>
          </p:cNvPr>
          <p:cNvSpPr/>
          <p:nvPr/>
        </p:nvSpPr>
        <p:spPr>
          <a:xfrm>
            <a:off x="4494988" y="419774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48DF96EE-2B20-04D3-165F-E26B36A253F2}"/>
              </a:ext>
            </a:extLst>
          </p:cNvPr>
          <p:cNvSpPr/>
          <p:nvPr/>
        </p:nvSpPr>
        <p:spPr>
          <a:xfrm>
            <a:off x="3825444" y="421705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8CB34985-129F-5F22-7202-C8AE82C551FA}"/>
              </a:ext>
            </a:extLst>
          </p:cNvPr>
          <p:cNvCxnSpPr>
            <a:cxnSpLocks/>
          </p:cNvCxnSpPr>
          <p:nvPr/>
        </p:nvCxnSpPr>
        <p:spPr>
          <a:xfrm>
            <a:off x="4023902" y="396990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C69CC1DB-BB93-0538-A10B-21800CB52D6A}"/>
              </a:ext>
            </a:extLst>
          </p:cNvPr>
          <p:cNvCxnSpPr>
            <a:cxnSpLocks/>
          </p:cNvCxnSpPr>
          <p:nvPr/>
        </p:nvCxnSpPr>
        <p:spPr>
          <a:xfrm rot="5400000">
            <a:off x="4374394" y="427718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F88210B1-6CD0-A820-107E-CEB63C3F88CD}"/>
              </a:ext>
            </a:extLst>
          </p:cNvPr>
          <p:cNvCxnSpPr>
            <a:cxnSpLocks/>
          </p:cNvCxnSpPr>
          <p:nvPr/>
        </p:nvCxnSpPr>
        <p:spPr>
          <a:xfrm>
            <a:off x="4024841" y="456571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2FCCA8E1-ED17-5E5D-5287-219B01453187}"/>
              </a:ext>
            </a:extLst>
          </p:cNvPr>
          <p:cNvSpPr txBox="1"/>
          <p:nvPr/>
        </p:nvSpPr>
        <p:spPr>
          <a:xfrm>
            <a:off x="3087762" y="3489153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6" name="Connector: Curved 45">
            <a:extLst>
              <a:ext uri="{FF2B5EF4-FFF2-40B4-BE49-F238E27FC236}">
                <a16:creationId xmlns:a16="http://schemas.microsoft.com/office/drawing/2014/main" id="{5AD2CD75-58E0-7C5F-5F51-9C5509AA919D}"/>
              </a:ext>
            </a:extLst>
          </p:cNvPr>
          <p:cNvCxnSpPr>
            <a:cxnSpLocks/>
          </p:cNvCxnSpPr>
          <p:nvPr/>
        </p:nvCxnSpPr>
        <p:spPr>
          <a:xfrm>
            <a:off x="3446495" y="4859047"/>
            <a:ext cx="391756" cy="120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814C701D-7A5D-C625-E51D-8AD46E39DC5F}"/>
              </a:ext>
            </a:extLst>
          </p:cNvPr>
          <p:cNvSpPr txBox="1"/>
          <p:nvPr/>
        </p:nvSpPr>
        <p:spPr>
          <a:xfrm>
            <a:off x="3087762" y="4674381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F9E4F2ED-CF94-12F2-0CE9-5AF3CE1966CF}"/>
              </a:ext>
            </a:extLst>
          </p:cNvPr>
          <p:cNvSpPr/>
          <p:nvPr/>
        </p:nvSpPr>
        <p:spPr>
          <a:xfrm>
            <a:off x="3807424" y="532663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71F26FAF-21E3-FFEC-43A2-78B935B983F4}"/>
              </a:ext>
            </a:extLst>
          </p:cNvPr>
          <p:cNvCxnSpPr>
            <a:cxnSpLocks/>
            <a:stCxn id="38" idx="4"/>
            <a:endCxn id="48" idx="0"/>
          </p:cNvCxnSpPr>
          <p:nvPr/>
        </p:nvCxnSpPr>
        <p:spPr>
          <a:xfrm>
            <a:off x="4024841" y="5153552"/>
            <a:ext cx="4652" cy="17307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04E7672A-170E-857B-B1E5-796CE26AA45A}"/>
              </a:ext>
            </a:extLst>
          </p:cNvPr>
          <p:cNvSpPr/>
          <p:nvPr/>
        </p:nvSpPr>
        <p:spPr>
          <a:xfrm>
            <a:off x="4477269" y="532663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5613BC7F-4E44-F8F3-45B7-A66FC023BFA2}"/>
              </a:ext>
            </a:extLst>
          </p:cNvPr>
          <p:cNvCxnSpPr>
            <a:cxnSpLocks/>
          </p:cNvCxnSpPr>
          <p:nvPr/>
        </p:nvCxnSpPr>
        <p:spPr>
          <a:xfrm rot="5400000">
            <a:off x="4356675" y="540607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Oval 65">
            <a:extLst>
              <a:ext uri="{FF2B5EF4-FFF2-40B4-BE49-F238E27FC236}">
                <a16:creationId xmlns:a16="http://schemas.microsoft.com/office/drawing/2014/main" id="{304190DE-0C1B-7A28-DCE2-6A2680AAD5AF}"/>
              </a:ext>
            </a:extLst>
          </p:cNvPr>
          <p:cNvSpPr/>
          <p:nvPr/>
        </p:nvSpPr>
        <p:spPr>
          <a:xfrm>
            <a:off x="1316025" y="5312451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7969043F-3DDE-0273-71A1-C556E2D61D89}"/>
              </a:ext>
            </a:extLst>
          </p:cNvPr>
          <p:cNvCxnSpPr>
            <a:cxnSpLocks/>
            <a:stCxn id="5" idx="4"/>
            <a:endCxn id="66" idx="0"/>
          </p:cNvCxnSpPr>
          <p:nvPr/>
        </p:nvCxnSpPr>
        <p:spPr>
          <a:xfrm flipH="1">
            <a:off x="1604025" y="4894695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B3CDC80-1164-19B6-F02E-CC94A8D82264}"/>
              </a:ext>
            </a:extLst>
          </p:cNvPr>
          <p:cNvCxnSpPr>
            <a:cxnSpLocks/>
          </p:cNvCxnSpPr>
          <p:nvPr/>
        </p:nvCxnSpPr>
        <p:spPr>
          <a:xfrm flipH="1">
            <a:off x="3571875" y="5506631"/>
            <a:ext cx="235549" cy="0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7CEFD3F-E102-EE61-B60A-8826269BCD6F}"/>
              </a:ext>
            </a:extLst>
          </p:cNvPr>
          <p:cNvSpPr txBox="1"/>
          <p:nvPr/>
        </p:nvSpPr>
        <p:spPr>
          <a:xfrm>
            <a:off x="2945613" y="530415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F93B7B1-5F2D-C925-BDFA-D6A9E651AA89}"/>
              </a:ext>
            </a:extLst>
          </p:cNvPr>
          <p:cNvSpPr txBox="1"/>
          <p:nvPr/>
        </p:nvSpPr>
        <p:spPr>
          <a:xfrm>
            <a:off x="1999148" y="4373074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570889C-11A2-7429-EBA6-1317D89D79B6}"/>
              </a:ext>
            </a:extLst>
          </p:cNvPr>
          <p:cNvSpPr txBox="1"/>
          <p:nvPr/>
        </p:nvSpPr>
        <p:spPr>
          <a:xfrm>
            <a:off x="922077" y="4875456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DDE5EFA8-15E5-1CD7-6496-65047F74451F}"/>
              </a:ext>
            </a:extLst>
          </p:cNvPr>
          <p:cNvSpPr/>
          <p:nvPr/>
        </p:nvSpPr>
        <p:spPr>
          <a:xfrm>
            <a:off x="1000749" y="2828125"/>
            <a:ext cx="951040" cy="2142249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08F0710-A098-8941-B798-069C5D839C1A}"/>
              </a:ext>
            </a:extLst>
          </p:cNvPr>
          <p:cNvSpPr txBox="1"/>
          <p:nvPr/>
        </p:nvSpPr>
        <p:spPr>
          <a:xfrm>
            <a:off x="978007" y="2798439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05CA21D-B639-AC98-ED74-D0E2D7E49F62}"/>
              </a:ext>
            </a:extLst>
          </p:cNvPr>
          <p:cNvSpPr/>
          <p:nvPr/>
        </p:nvSpPr>
        <p:spPr>
          <a:xfrm>
            <a:off x="1000749" y="5230370"/>
            <a:ext cx="946388" cy="75501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5300911-5F01-62BC-C840-BB4BB2E48690}"/>
              </a:ext>
            </a:extLst>
          </p:cNvPr>
          <p:cNvSpPr txBox="1"/>
          <p:nvPr/>
        </p:nvSpPr>
        <p:spPr>
          <a:xfrm>
            <a:off x="982395" y="5186964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33085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9C27A07-79A6-F5FE-1A97-76D08DA4B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68212-3761-292E-38AC-93418D1C7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FSM-Datapath Graph to CDFG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1353EB-AC52-08AE-2B79-57DBA460F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111</a:t>
            </a:fld>
            <a:endParaRPr lang="en-FR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496D168-E8AD-C59F-62F7-0974E82D2C11}"/>
              </a:ext>
            </a:extLst>
          </p:cNvPr>
          <p:cNvSpPr/>
          <p:nvPr/>
        </p:nvSpPr>
        <p:spPr>
          <a:xfrm>
            <a:off x="382695" y="2016151"/>
            <a:ext cx="6267892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3DE706-371A-A3BF-3195-424FCAA7AEA2}"/>
              </a:ext>
            </a:extLst>
          </p:cNvPr>
          <p:cNvSpPr txBox="1"/>
          <p:nvPr/>
        </p:nvSpPr>
        <p:spPr>
          <a:xfrm>
            <a:off x="6854255" y="1756429"/>
            <a:ext cx="533460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Construct the CFG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/>
              <a:t>Associate operations with BBs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HACE labels operations with assigned states with their corresponding BBs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02EC0E-5A39-78DD-DF5B-42FA08C6C5C3}"/>
              </a:ext>
            </a:extLst>
          </p:cNvPr>
          <p:cNvSpPr txBox="1"/>
          <p:nvPr/>
        </p:nvSpPr>
        <p:spPr>
          <a:xfrm>
            <a:off x="382695" y="1457158"/>
            <a:ext cx="46767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8B13082-C677-3719-BE43-0160E8409E77}"/>
              </a:ext>
            </a:extLst>
          </p:cNvPr>
          <p:cNvCxnSpPr>
            <a:cxnSpLocks/>
          </p:cNvCxnSpPr>
          <p:nvPr/>
        </p:nvCxnSpPr>
        <p:spPr>
          <a:xfrm flipH="1">
            <a:off x="623027" y="218574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CB909E0C-4086-775F-76DE-DB9DFA7B5121}"/>
              </a:ext>
            </a:extLst>
          </p:cNvPr>
          <p:cNvSpPr txBox="1"/>
          <p:nvPr/>
        </p:nvSpPr>
        <p:spPr>
          <a:xfrm>
            <a:off x="847116" y="200536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4D4D9B7-AE06-8427-7990-0F343418C9BE}"/>
              </a:ext>
            </a:extLst>
          </p:cNvPr>
          <p:cNvCxnSpPr>
            <a:cxnSpLocks/>
          </p:cNvCxnSpPr>
          <p:nvPr/>
        </p:nvCxnSpPr>
        <p:spPr>
          <a:xfrm flipH="1">
            <a:off x="631394" y="2452075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AB1B809E-B0A7-9AF7-BEC9-5CF677701B09}"/>
              </a:ext>
            </a:extLst>
          </p:cNvPr>
          <p:cNvSpPr txBox="1"/>
          <p:nvPr/>
        </p:nvSpPr>
        <p:spPr>
          <a:xfrm>
            <a:off x="855483" y="2271696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C7FABD9-C356-6641-1C1F-81805873BDA1}"/>
              </a:ext>
            </a:extLst>
          </p:cNvPr>
          <p:cNvSpPr/>
          <p:nvPr/>
        </p:nvSpPr>
        <p:spPr>
          <a:xfrm>
            <a:off x="1316454" y="297150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5A22E7A-BF81-8448-98D8-00C6F54E6A77}"/>
              </a:ext>
            </a:extLst>
          </p:cNvPr>
          <p:cNvSpPr/>
          <p:nvPr/>
        </p:nvSpPr>
        <p:spPr>
          <a:xfrm>
            <a:off x="1316454" y="4318695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06A0232-3C66-D911-26A4-0AF89525816A}"/>
              </a:ext>
            </a:extLst>
          </p:cNvPr>
          <p:cNvCxnSpPr>
            <a:cxnSpLocks/>
          </p:cNvCxnSpPr>
          <p:nvPr/>
        </p:nvCxnSpPr>
        <p:spPr>
          <a:xfrm>
            <a:off x="1604025" y="3547502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Curved 6">
            <a:extLst>
              <a:ext uri="{FF2B5EF4-FFF2-40B4-BE49-F238E27FC236}">
                <a16:creationId xmlns:a16="http://schemas.microsoft.com/office/drawing/2014/main" id="{C078D93F-8A42-C58A-4060-B64CE008343E}"/>
              </a:ext>
            </a:extLst>
          </p:cNvPr>
          <p:cNvCxnSpPr>
            <a:cxnSpLocks/>
            <a:stCxn id="5" idx="6"/>
            <a:endCxn id="3" idx="6"/>
          </p:cNvCxnSpPr>
          <p:nvPr/>
        </p:nvCxnSpPr>
        <p:spPr>
          <a:xfrm flipV="1">
            <a:off x="1892454" y="3259502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9938804-347E-32E1-34B4-1EF04D599A9D}"/>
              </a:ext>
            </a:extLst>
          </p:cNvPr>
          <p:cNvSpPr/>
          <p:nvPr/>
        </p:nvSpPr>
        <p:spPr>
          <a:xfrm>
            <a:off x="4476968" y="301897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9923262-0986-0201-E2DA-CD0F37CF9F77}"/>
              </a:ext>
            </a:extLst>
          </p:cNvPr>
          <p:cNvSpPr/>
          <p:nvPr/>
        </p:nvSpPr>
        <p:spPr>
          <a:xfrm>
            <a:off x="3554907" y="2424197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462FAD1-0AAD-C20E-9E16-E983B6145862}"/>
              </a:ext>
            </a:extLst>
          </p:cNvPr>
          <p:cNvSpPr/>
          <p:nvPr/>
        </p:nvSpPr>
        <p:spPr>
          <a:xfrm>
            <a:off x="3807424" y="303829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11AB541-7917-1F31-B22C-E6A05D777A02}"/>
              </a:ext>
            </a:extLst>
          </p:cNvPr>
          <p:cNvCxnSpPr>
            <a:cxnSpLocks/>
          </p:cNvCxnSpPr>
          <p:nvPr/>
        </p:nvCxnSpPr>
        <p:spPr>
          <a:xfrm>
            <a:off x="4005882" y="279114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CC40362B-C8D8-52BC-7FD3-82DA6CC2F321}"/>
              </a:ext>
            </a:extLst>
          </p:cNvPr>
          <p:cNvSpPr/>
          <p:nvPr/>
        </p:nvSpPr>
        <p:spPr>
          <a:xfrm>
            <a:off x="3838251" y="3614791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BEE4798-E514-519A-7FEE-B55B57B7CCD6}"/>
              </a:ext>
            </a:extLst>
          </p:cNvPr>
          <p:cNvCxnSpPr>
            <a:cxnSpLocks/>
          </p:cNvCxnSpPr>
          <p:nvPr/>
        </p:nvCxnSpPr>
        <p:spPr>
          <a:xfrm rot="5400000">
            <a:off x="4356374" y="309842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9784E747-996A-8697-685B-C10B228F584A}"/>
              </a:ext>
            </a:extLst>
          </p:cNvPr>
          <p:cNvCxnSpPr>
            <a:cxnSpLocks/>
          </p:cNvCxnSpPr>
          <p:nvPr/>
        </p:nvCxnSpPr>
        <p:spPr>
          <a:xfrm>
            <a:off x="4006821" y="338695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>
            <a:extLst>
              <a:ext uri="{FF2B5EF4-FFF2-40B4-BE49-F238E27FC236}">
                <a16:creationId xmlns:a16="http://schemas.microsoft.com/office/drawing/2014/main" id="{246B8809-FB38-28C8-6FDB-85189D76B8A1}"/>
              </a:ext>
            </a:extLst>
          </p:cNvPr>
          <p:cNvSpPr/>
          <p:nvPr/>
        </p:nvSpPr>
        <p:spPr>
          <a:xfrm>
            <a:off x="3844841" y="4793552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026E3840-86AC-BA4D-EB7E-D76888AE7664}"/>
              </a:ext>
            </a:extLst>
          </p:cNvPr>
          <p:cNvSpPr/>
          <p:nvPr/>
        </p:nvSpPr>
        <p:spPr>
          <a:xfrm>
            <a:off x="4494988" y="419774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C26263E3-6E55-BFA3-184F-8641D52204B0}"/>
              </a:ext>
            </a:extLst>
          </p:cNvPr>
          <p:cNvSpPr/>
          <p:nvPr/>
        </p:nvSpPr>
        <p:spPr>
          <a:xfrm>
            <a:off x="3825444" y="421705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9C847F60-6E0D-8F42-4BE5-0AAA38FDF205}"/>
              </a:ext>
            </a:extLst>
          </p:cNvPr>
          <p:cNvCxnSpPr>
            <a:cxnSpLocks/>
          </p:cNvCxnSpPr>
          <p:nvPr/>
        </p:nvCxnSpPr>
        <p:spPr>
          <a:xfrm>
            <a:off x="4023902" y="396990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4DE8E23E-F656-364D-FBC8-F8C2BE009741}"/>
              </a:ext>
            </a:extLst>
          </p:cNvPr>
          <p:cNvCxnSpPr>
            <a:cxnSpLocks/>
          </p:cNvCxnSpPr>
          <p:nvPr/>
        </p:nvCxnSpPr>
        <p:spPr>
          <a:xfrm rot="5400000">
            <a:off x="4374394" y="427718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DC6881D8-6B07-2F0A-C259-F5774E81EF2F}"/>
              </a:ext>
            </a:extLst>
          </p:cNvPr>
          <p:cNvCxnSpPr>
            <a:cxnSpLocks/>
          </p:cNvCxnSpPr>
          <p:nvPr/>
        </p:nvCxnSpPr>
        <p:spPr>
          <a:xfrm>
            <a:off x="4024841" y="456571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4D9D4042-6BD2-9AA7-3E7C-C8F7043C313B}"/>
              </a:ext>
            </a:extLst>
          </p:cNvPr>
          <p:cNvSpPr/>
          <p:nvPr/>
        </p:nvSpPr>
        <p:spPr>
          <a:xfrm>
            <a:off x="3807424" y="532663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09D1ED4B-14B3-5C40-0F7A-BC8C7669F3EA}"/>
              </a:ext>
            </a:extLst>
          </p:cNvPr>
          <p:cNvCxnSpPr>
            <a:cxnSpLocks/>
            <a:stCxn id="38" idx="4"/>
            <a:endCxn id="48" idx="0"/>
          </p:cNvCxnSpPr>
          <p:nvPr/>
        </p:nvCxnSpPr>
        <p:spPr>
          <a:xfrm>
            <a:off x="4024841" y="5153552"/>
            <a:ext cx="4652" cy="17307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3191BC15-7A86-FCF7-8985-47E0589772F1}"/>
              </a:ext>
            </a:extLst>
          </p:cNvPr>
          <p:cNvSpPr/>
          <p:nvPr/>
        </p:nvSpPr>
        <p:spPr>
          <a:xfrm>
            <a:off x="4477269" y="532663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D23837EC-55C5-4A56-8204-1BA15C9A0600}"/>
              </a:ext>
            </a:extLst>
          </p:cNvPr>
          <p:cNvCxnSpPr>
            <a:cxnSpLocks/>
          </p:cNvCxnSpPr>
          <p:nvPr/>
        </p:nvCxnSpPr>
        <p:spPr>
          <a:xfrm rot="5400000">
            <a:off x="4356675" y="540607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Oval 65">
            <a:extLst>
              <a:ext uri="{FF2B5EF4-FFF2-40B4-BE49-F238E27FC236}">
                <a16:creationId xmlns:a16="http://schemas.microsoft.com/office/drawing/2014/main" id="{E43237B9-C84A-7CC7-B103-E2C31AF2F13F}"/>
              </a:ext>
            </a:extLst>
          </p:cNvPr>
          <p:cNvSpPr/>
          <p:nvPr/>
        </p:nvSpPr>
        <p:spPr>
          <a:xfrm>
            <a:off x="1316025" y="5312451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57604BFE-0DB1-8A23-FB80-9D9553C70C43}"/>
              </a:ext>
            </a:extLst>
          </p:cNvPr>
          <p:cNvCxnSpPr>
            <a:cxnSpLocks/>
            <a:stCxn id="5" idx="4"/>
            <a:endCxn id="66" idx="0"/>
          </p:cNvCxnSpPr>
          <p:nvPr/>
        </p:nvCxnSpPr>
        <p:spPr>
          <a:xfrm flipH="1">
            <a:off x="1604025" y="4894695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FB86083-55E6-7A42-345F-E5A03736F19C}"/>
              </a:ext>
            </a:extLst>
          </p:cNvPr>
          <p:cNvSpPr/>
          <p:nvPr/>
        </p:nvSpPr>
        <p:spPr>
          <a:xfrm>
            <a:off x="5329629" y="5365561"/>
            <a:ext cx="1029046" cy="52289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FAA5CC-B343-79E0-01D4-CA49E9BEBDE4}"/>
              </a:ext>
            </a:extLst>
          </p:cNvPr>
          <p:cNvSpPr txBox="1"/>
          <p:nvPr/>
        </p:nvSpPr>
        <p:spPr>
          <a:xfrm>
            <a:off x="5311275" y="5322155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70C0C76-74A3-A8CD-535C-BD083FF473F8}"/>
              </a:ext>
            </a:extLst>
          </p:cNvPr>
          <p:cNvCxnSpPr>
            <a:cxnSpLocks/>
          </p:cNvCxnSpPr>
          <p:nvPr/>
        </p:nvCxnSpPr>
        <p:spPr>
          <a:xfrm flipH="1">
            <a:off x="3571875" y="5506631"/>
            <a:ext cx="235549" cy="0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F7CCEE96-596C-FA0B-5182-B5F3B009C2BF}"/>
              </a:ext>
            </a:extLst>
          </p:cNvPr>
          <p:cNvSpPr txBox="1"/>
          <p:nvPr/>
        </p:nvSpPr>
        <p:spPr>
          <a:xfrm>
            <a:off x="2945613" y="530415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A1CED5D-33E8-35D2-3198-E68FDD1A674B}"/>
              </a:ext>
            </a:extLst>
          </p:cNvPr>
          <p:cNvSpPr/>
          <p:nvPr/>
        </p:nvSpPr>
        <p:spPr>
          <a:xfrm>
            <a:off x="2929857" y="2323914"/>
            <a:ext cx="2191464" cy="3564537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37D3B63-8399-10BA-BACD-56DD3EA91517}"/>
              </a:ext>
            </a:extLst>
          </p:cNvPr>
          <p:cNvSpPr txBox="1"/>
          <p:nvPr/>
        </p:nvSpPr>
        <p:spPr>
          <a:xfrm>
            <a:off x="2937972" y="2424197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B25A1A-94F7-BE50-63A3-D6B489BD1E81}"/>
              </a:ext>
            </a:extLst>
          </p:cNvPr>
          <p:cNvSpPr txBox="1"/>
          <p:nvPr/>
        </p:nvSpPr>
        <p:spPr>
          <a:xfrm>
            <a:off x="1999148" y="4373074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468F70-BC9E-5AAB-096E-1403CC7131FE}"/>
              </a:ext>
            </a:extLst>
          </p:cNvPr>
          <p:cNvSpPr txBox="1"/>
          <p:nvPr/>
        </p:nvSpPr>
        <p:spPr>
          <a:xfrm>
            <a:off x="922077" y="4875456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4066064-E8C5-C2AB-D4F7-9A782FC88362}"/>
              </a:ext>
            </a:extLst>
          </p:cNvPr>
          <p:cNvSpPr/>
          <p:nvPr/>
        </p:nvSpPr>
        <p:spPr>
          <a:xfrm>
            <a:off x="1000749" y="2828125"/>
            <a:ext cx="951040" cy="2142249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E12828E-702C-042F-2084-466ED45DA45A}"/>
              </a:ext>
            </a:extLst>
          </p:cNvPr>
          <p:cNvSpPr txBox="1"/>
          <p:nvPr/>
        </p:nvSpPr>
        <p:spPr>
          <a:xfrm>
            <a:off x="978007" y="2798439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A5B692FE-0CFC-EE55-84CE-37E80769069D}"/>
              </a:ext>
            </a:extLst>
          </p:cNvPr>
          <p:cNvSpPr/>
          <p:nvPr/>
        </p:nvSpPr>
        <p:spPr>
          <a:xfrm>
            <a:off x="1000749" y="5230370"/>
            <a:ext cx="946388" cy="75501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7AD69E9-76B8-075E-D2B0-D4B161FE4FCF}"/>
              </a:ext>
            </a:extLst>
          </p:cNvPr>
          <p:cNvSpPr txBox="1"/>
          <p:nvPr/>
        </p:nvSpPr>
        <p:spPr>
          <a:xfrm>
            <a:off x="982395" y="5186964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34707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EBDD3D3-24F7-1015-FA9D-BB10E8237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2AFA3-8AD5-11B5-8D2C-2C0A99C7E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FSM-Datapath Graph to CDFG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F685D6-1DAE-EB21-3C4E-F5679E363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112</a:t>
            </a:fld>
            <a:endParaRPr lang="en-FR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228662E-858F-DF16-1A5C-36954D190E97}"/>
              </a:ext>
            </a:extLst>
          </p:cNvPr>
          <p:cNvSpPr/>
          <p:nvPr/>
        </p:nvSpPr>
        <p:spPr>
          <a:xfrm>
            <a:off x="382695" y="2016151"/>
            <a:ext cx="6267892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702D77-21AF-E65B-3271-4FBA5BCD9A29}"/>
              </a:ext>
            </a:extLst>
          </p:cNvPr>
          <p:cNvSpPr txBox="1"/>
          <p:nvPr/>
        </p:nvSpPr>
        <p:spPr>
          <a:xfrm>
            <a:off x="6854255" y="1756429"/>
            <a:ext cx="5334605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Construct the CFG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Associate operations with BBs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/>
              <a:t>Generate branches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HACE generates a branch for each BB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If the BB has no successors, it is a </a:t>
            </a:r>
            <a:r>
              <a:rPr lang="en-US" sz="2000" b="1"/>
              <a:t>return</a:t>
            </a:r>
            <a:endParaRPr lang="en-US" sz="200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If the BB has a single successor, it is an </a:t>
            </a:r>
            <a:r>
              <a:rPr lang="en-US" sz="2000" b="1"/>
              <a:t>unconditional branch</a:t>
            </a:r>
            <a:endParaRPr lang="en-US" sz="200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Otherwise, it is a </a:t>
            </a:r>
            <a:r>
              <a:rPr lang="en-US" sz="2000" b="1"/>
              <a:t>conditional branch</a:t>
            </a:r>
            <a:endParaRPr lang="en-US" sz="20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1E2322B-C557-46FE-F4BC-EC754B85B0E2}"/>
              </a:ext>
            </a:extLst>
          </p:cNvPr>
          <p:cNvSpPr txBox="1"/>
          <p:nvPr/>
        </p:nvSpPr>
        <p:spPr>
          <a:xfrm>
            <a:off x="382695" y="1457158"/>
            <a:ext cx="46767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90C06D2-3B17-BAE2-D289-6685644CF197}"/>
              </a:ext>
            </a:extLst>
          </p:cNvPr>
          <p:cNvCxnSpPr>
            <a:cxnSpLocks/>
          </p:cNvCxnSpPr>
          <p:nvPr/>
        </p:nvCxnSpPr>
        <p:spPr>
          <a:xfrm flipH="1">
            <a:off x="623027" y="218574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FA0B82D3-D8B4-D032-A098-638F7352A914}"/>
              </a:ext>
            </a:extLst>
          </p:cNvPr>
          <p:cNvSpPr txBox="1"/>
          <p:nvPr/>
        </p:nvSpPr>
        <p:spPr>
          <a:xfrm>
            <a:off x="847116" y="200536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B689D485-B7B7-044C-CF39-6F9EF8D92EC8}"/>
              </a:ext>
            </a:extLst>
          </p:cNvPr>
          <p:cNvCxnSpPr>
            <a:cxnSpLocks/>
          </p:cNvCxnSpPr>
          <p:nvPr/>
        </p:nvCxnSpPr>
        <p:spPr>
          <a:xfrm flipH="1">
            <a:off x="631394" y="2452075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1F9931B7-A46F-6327-90A8-3A37E80E835C}"/>
              </a:ext>
            </a:extLst>
          </p:cNvPr>
          <p:cNvSpPr txBox="1"/>
          <p:nvPr/>
        </p:nvSpPr>
        <p:spPr>
          <a:xfrm>
            <a:off x="855483" y="2271696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1484968-079D-7B33-E330-FE0E5078FCEF}"/>
              </a:ext>
            </a:extLst>
          </p:cNvPr>
          <p:cNvSpPr/>
          <p:nvPr/>
        </p:nvSpPr>
        <p:spPr>
          <a:xfrm>
            <a:off x="1316454" y="297150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92BB59B-29E5-4B96-CAD0-9C24E566CA6D}"/>
              </a:ext>
            </a:extLst>
          </p:cNvPr>
          <p:cNvSpPr/>
          <p:nvPr/>
        </p:nvSpPr>
        <p:spPr>
          <a:xfrm>
            <a:off x="1316454" y="4318695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8E8AEEE-DF95-95F2-6D7C-7CC223DE22A5}"/>
              </a:ext>
            </a:extLst>
          </p:cNvPr>
          <p:cNvCxnSpPr>
            <a:cxnSpLocks/>
          </p:cNvCxnSpPr>
          <p:nvPr/>
        </p:nvCxnSpPr>
        <p:spPr>
          <a:xfrm>
            <a:off x="1604025" y="3547502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Curved 6">
            <a:extLst>
              <a:ext uri="{FF2B5EF4-FFF2-40B4-BE49-F238E27FC236}">
                <a16:creationId xmlns:a16="http://schemas.microsoft.com/office/drawing/2014/main" id="{591D0B53-2C04-D90D-0D1D-27EE0688E1F4}"/>
              </a:ext>
            </a:extLst>
          </p:cNvPr>
          <p:cNvCxnSpPr>
            <a:cxnSpLocks/>
            <a:stCxn id="5" idx="6"/>
            <a:endCxn id="3" idx="6"/>
          </p:cNvCxnSpPr>
          <p:nvPr/>
        </p:nvCxnSpPr>
        <p:spPr>
          <a:xfrm flipV="1">
            <a:off x="1892454" y="3259502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2AF2E84-4510-754B-EACF-A3EE77C9C83F}"/>
              </a:ext>
            </a:extLst>
          </p:cNvPr>
          <p:cNvSpPr/>
          <p:nvPr/>
        </p:nvSpPr>
        <p:spPr>
          <a:xfrm>
            <a:off x="4476968" y="301897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9115F85-4933-6D2C-C2BB-F875BE5786FC}"/>
              </a:ext>
            </a:extLst>
          </p:cNvPr>
          <p:cNvSpPr/>
          <p:nvPr/>
        </p:nvSpPr>
        <p:spPr>
          <a:xfrm>
            <a:off x="3554907" y="2424197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54B5C8C-5EC2-A901-3346-49F6BC555FAC}"/>
              </a:ext>
            </a:extLst>
          </p:cNvPr>
          <p:cNvSpPr/>
          <p:nvPr/>
        </p:nvSpPr>
        <p:spPr>
          <a:xfrm>
            <a:off x="3807424" y="303829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CB7DB0C-18CB-34D8-95A8-0C18D617B152}"/>
              </a:ext>
            </a:extLst>
          </p:cNvPr>
          <p:cNvCxnSpPr>
            <a:cxnSpLocks/>
          </p:cNvCxnSpPr>
          <p:nvPr/>
        </p:nvCxnSpPr>
        <p:spPr>
          <a:xfrm>
            <a:off x="4005882" y="279114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C9432CA3-2C84-4127-9C22-7612DD690726}"/>
              </a:ext>
            </a:extLst>
          </p:cNvPr>
          <p:cNvSpPr/>
          <p:nvPr/>
        </p:nvSpPr>
        <p:spPr>
          <a:xfrm>
            <a:off x="3838251" y="3614791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2CBB0756-0AAE-98BA-EB6A-605DDAEC1C4A}"/>
              </a:ext>
            </a:extLst>
          </p:cNvPr>
          <p:cNvCxnSpPr>
            <a:cxnSpLocks/>
          </p:cNvCxnSpPr>
          <p:nvPr/>
        </p:nvCxnSpPr>
        <p:spPr>
          <a:xfrm rot="5400000">
            <a:off x="4356374" y="309842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579297DD-BF96-DDB2-75FF-3CFCF88EF07A}"/>
              </a:ext>
            </a:extLst>
          </p:cNvPr>
          <p:cNvCxnSpPr>
            <a:cxnSpLocks/>
          </p:cNvCxnSpPr>
          <p:nvPr/>
        </p:nvCxnSpPr>
        <p:spPr>
          <a:xfrm>
            <a:off x="4006821" y="338695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>
            <a:extLst>
              <a:ext uri="{FF2B5EF4-FFF2-40B4-BE49-F238E27FC236}">
                <a16:creationId xmlns:a16="http://schemas.microsoft.com/office/drawing/2014/main" id="{EE3AA945-562F-497A-AE99-0F9BE571120F}"/>
              </a:ext>
            </a:extLst>
          </p:cNvPr>
          <p:cNvSpPr/>
          <p:nvPr/>
        </p:nvSpPr>
        <p:spPr>
          <a:xfrm>
            <a:off x="3844841" y="4793552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63DE97F1-E77E-148F-89AB-95DC30DFEF3E}"/>
              </a:ext>
            </a:extLst>
          </p:cNvPr>
          <p:cNvSpPr/>
          <p:nvPr/>
        </p:nvSpPr>
        <p:spPr>
          <a:xfrm>
            <a:off x="4494988" y="419774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2F3CA215-DD67-86B0-CE7A-821B6787BC05}"/>
              </a:ext>
            </a:extLst>
          </p:cNvPr>
          <p:cNvSpPr/>
          <p:nvPr/>
        </p:nvSpPr>
        <p:spPr>
          <a:xfrm>
            <a:off x="3825444" y="421705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9E7CB5F8-3AA9-8AF3-F5EF-71414B85A2E8}"/>
              </a:ext>
            </a:extLst>
          </p:cNvPr>
          <p:cNvCxnSpPr>
            <a:cxnSpLocks/>
          </p:cNvCxnSpPr>
          <p:nvPr/>
        </p:nvCxnSpPr>
        <p:spPr>
          <a:xfrm>
            <a:off x="4023902" y="396990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FEAD91E3-A132-E2B8-1123-DE2D9AD01C41}"/>
              </a:ext>
            </a:extLst>
          </p:cNvPr>
          <p:cNvCxnSpPr>
            <a:cxnSpLocks/>
          </p:cNvCxnSpPr>
          <p:nvPr/>
        </p:nvCxnSpPr>
        <p:spPr>
          <a:xfrm rot="5400000">
            <a:off x="4374394" y="427718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E3440DD5-10EF-862B-B287-F1B4B5CDEC9F}"/>
              </a:ext>
            </a:extLst>
          </p:cNvPr>
          <p:cNvCxnSpPr>
            <a:cxnSpLocks/>
          </p:cNvCxnSpPr>
          <p:nvPr/>
        </p:nvCxnSpPr>
        <p:spPr>
          <a:xfrm>
            <a:off x="4024841" y="456571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2E2AA71A-DBF0-7F0B-3530-815A11595530}"/>
              </a:ext>
            </a:extLst>
          </p:cNvPr>
          <p:cNvSpPr/>
          <p:nvPr/>
        </p:nvSpPr>
        <p:spPr>
          <a:xfrm>
            <a:off x="3807424" y="532663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DF2F6D03-CEF5-EAD5-1988-4F213F575CD9}"/>
              </a:ext>
            </a:extLst>
          </p:cNvPr>
          <p:cNvCxnSpPr>
            <a:cxnSpLocks/>
            <a:stCxn id="38" idx="4"/>
            <a:endCxn id="48" idx="0"/>
          </p:cNvCxnSpPr>
          <p:nvPr/>
        </p:nvCxnSpPr>
        <p:spPr>
          <a:xfrm>
            <a:off x="4024841" y="5153552"/>
            <a:ext cx="4652" cy="17307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341EF117-5BB2-F9B9-B5A3-93804244DDA3}"/>
              </a:ext>
            </a:extLst>
          </p:cNvPr>
          <p:cNvSpPr/>
          <p:nvPr/>
        </p:nvSpPr>
        <p:spPr>
          <a:xfrm>
            <a:off x="4477269" y="532663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F0E9729B-52AB-101F-833E-6C7F7F82B5B6}"/>
              </a:ext>
            </a:extLst>
          </p:cNvPr>
          <p:cNvCxnSpPr>
            <a:cxnSpLocks/>
          </p:cNvCxnSpPr>
          <p:nvPr/>
        </p:nvCxnSpPr>
        <p:spPr>
          <a:xfrm rot="5400000">
            <a:off x="4356675" y="540607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179394E8-E3E9-6A1B-2BF1-FA08EC42C122}"/>
              </a:ext>
            </a:extLst>
          </p:cNvPr>
          <p:cNvCxnSpPr>
            <a:cxnSpLocks/>
            <a:stCxn id="48" idx="1"/>
          </p:cNvCxnSpPr>
          <p:nvPr/>
        </p:nvCxnSpPr>
        <p:spPr>
          <a:xfrm flipH="1">
            <a:off x="3571875" y="5506631"/>
            <a:ext cx="235549" cy="0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DCB115BB-D731-5C49-2DF8-4ABD41F0FB96}"/>
              </a:ext>
            </a:extLst>
          </p:cNvPr>
          <p:cNvSpPr txBox="1"/>
          <p:nvPr/>
        </p:nvSpPr>
        <p:spPr>
          <a:xfrm>
            <a:off x="2945613" y="530415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57410313-9027-9765-FA15-7BBCB54473D9}"/>
              </a:ext>
            </a:extLst>
          </p:cNvPr>
          <p:cNvSpPr/>
          <p:nvPr/>
        </p:nvSpPr>
        <p:spPr>
          <a:xfrm>
            <a:off x="1316025" y="5312451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DAB458A0-2580-22E5-CA25-879DBBF21722}"/>
              </a:ext>
            </a:extLst>
          </p:cNvPr>
          <p:cNvCxnSpPr>
            <a:cxnSpLocks/>
            <a:stCxn id="5" idx="4"/>
            <a:endCxn id="66" idx="0"/>
          </p:cNvCxnSpPr>
          <p:nvPr/>
        </p:nvCxnSpPr>
        <p:spPr>
          <a:xfrm flipH="1">
            <a:off x="1604025" y="4894695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02BB58C-1719-3CEF-5FBF-ECB5FA7E82C4}"/>
              </a:ext>
            </a:extLst>
          </p:cNvPr>
          <p:cNvSpPr/>
          <p:nvPr/>
        </p:nvSpPr>
        <p:spPr>
          <a:xfrm>
            <a:off x="5329629" y="5365561"/>
            <a:ext cx="1029046" cy="52289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7D35349-F395-E835-3C93-3DC7F38F2056}"/>
              </a:ext>
            </a:extLst>
          </p:cNvPr>
          <p:cNvSpPr txBox="1"/>
          <p:nvPr/>
        </p:nvSpPr>
        <p:spPr>
          <a:xfrm>
            <a:off x="5311275" y="5322155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9584337-E601-D5AB-5F8F-463952C91F24}"/>
              </a:ext>
            </a:extLst>
          </p:cNvPr>
          <p:cNvSpPr/>
          <p:nvPr/>
        </p:nvSpPr>
        <p:spPr>
          <a:xfrm>
            <a:off x="2929857" y="2323914"/>
            <a:ext cx="2191464" cy="3564537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7385D9-4CF0-C3A4-8A37-4B880B62AC4B}"/>
              </a:ext>
            </a:extLst>
          </p:cNvPr>
          <p:cNvSpPr txBox="1"/>
          <p:nvPr/>
        </p:nvSpPr>
        <p:spPr>
          <a:xfrm>
            <a:off x="2937972" y="2424197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B86ED6A-E8BF-EAEC-0419-AF9975F7006D}"/>
              </a:ext>
            </a:extLst>
          </p:cNvPr>
          <p:cNvSpPr txBox="1"/>
          <p:nvPr/>
        </p:nvSpPr>
        <p:spPr>
          <a:xfrm>
            <a:off x="1999148" y="4373074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FEC42BF-C40D-F9F1-6BD0-2A6E881B8C46}"/>
              </a:ext>
            </a:extLst>
          </p:cNvPr>
          <p:cNvSpPr txBox="1"/>
          <p:nvPr/>
        </p:nvSpPr>
        <p:spPr>
          <a:xfrm>
            <a:off x="922077" y="4875456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A557F747-7304-FB14-175E-B8F24EBA9B9B}"/>
              </a:ext>
            </a:extLst>
          </p:cNvPr>
          <p:cNvSpPr/>
          <p:nvPr/>
        </p:nvSpPr>
        <p:spPr>
          <a:xfrm>
            <a:off x="1000749" y="2828125"/>
            <a:ext cx="951040" cy="2142249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20890D3-552B-7CBB-FDAB-9B2FA5C6AF7F}"/>
              </a:ext>
            </a:extLst>
          </p:cNvPr>
          <p:cNvSpPr txBox="1"/>
          <p:nvPr/>
        </p:nvSpPr>
        <p:spPr>
          <a:xfrm>
            <a:off x="978007" y="2798439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CF790662-A22F-EE0A-0F17-42509158113E}"/>
              </a:ext>
            </a:extLst>
          </p:cNvPr>
          <p:cNvSpPr/>
          <p:nvPr/>
        </p:nvSpPr>
        <p:spPr>
          <a:xfrm>
            <a:off x="1000749" y="5230370"/>
            <a:ext cx="946388" cy="75501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BE4BE9F-F024-BEDD-70FE-CE074F97D9FD}"/>
              </a:ext>
            </a:extLst>
          </p:cNvPr>
          <p:cNvSpPr txBox="1"/>
          <p:nvPr/>
        </p:nvSpPr>
        <p:spPr>
          <a:xfrm>
            <a:off x="982395" y="5186964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363345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A2E7C92-1F8C-309F-F31A-B59D4B851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7EF9D-D52F-C2F3-BCAE-CE61C6F09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FSM-Datapath Graph to CDFG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CB93E2-5E4F-12B3-DDBB-B35C28EF2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113</a:t>
            </a:fld>
            <a:endParaRPr lang="en-FR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6A4C8C7-2B09-EF03-DADA-81799448BFC4}"/>
              </a:ext>
            </a:extLst>
          </p:cNvPr>
          <p:cNvSpPr/>
          <p:nvPr/>
        </p:nvSpPr>
        <p:spPr>
          <a:xfrm>
            <a:off x="382695" y="2016151"/>
            <a:ext cx="6267892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6127340-E38D-52FA-7542-102733F8FE50}"/>
              </a:ext>
            </a:extLst>
          </p:cNvPr>
          <p:cNvSpPr txBox="1"/>
          <p:nvPr/>
        </p:nvSpPr>
        <p:spPr>
          <a:xfrm>
            <a:off x="6854255" y="1756429"/>
            <a:ext cx="5334605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Construct the CFG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Associate operations with BBs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/>
              <a:t>Generate branches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HACE generates a branch for each BB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If the BB has no successors, it is a </a:t>
            </a:r>
            <a:r>
              <a:rPr lang="en-US" sz="2000" b="1"/>
              <a:t>return</a:t>
            </a:r>
            <a:endParaRPr lang="en-US" sz="200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If the BB has a single successor, it is an </a:t>
            </a:r>
            <a:r>
              <a:rPr lang="en-US" sz="2000" b="1"/>
              <a:t>unconditional branch</a:t>
            </a:r>
            <a:endParaRPr lang="en-US" sz="200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Otherwise, it is a </a:t>
            </a:r>
            <a:r>
              <a:rPr lang="en-US" sz="2000" b="1"/>
              <a:t>conditional branch</a:t>
            </a:r>
            <a:endParaRPr lang="en-US" sz="20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996611-3B34-A98F-A977-19B277E7B078}"/>
              </a:ext>
            </a:extLst>
          </p:cNvPr>
          <p:cNvSpPr txBox="1"/>
          <p:nvPr/>
        </p:nvSpPr>
        <p:spPr>
          <a:xfrm>
            <a:off x="382695" y="1457158"/>
            <a:ext cx="46767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56583CB-A5F9-B1A1-DD8B-530506329547}"/>
              </a:ext>
            </a:extLst>
          </p:cNvPr>
          <p:cNvCxnSpPr>
            <a:cxnSpLocks/>
          </p:cNvCxnSpPr>
          <p:nvPr/>
        </p:nvCxnSpPr>
        <p:spPr>
          <a:xfrm flipH="1">
            <a:off x="623027" y="218574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06A9AF9-DB1D-0CA4-C727-FD8C16608273}"/>
              </a:ext>
            </a:extLst>
          </p:cNvPr>
          <p:cNvSpPr txBox="1"/>
          <p:nvPr/>
        </p:nvSpPr>
        <p:spPr>
          <a:xfrm>
            <a:off x="847116" y="200536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08BB587-4555-AF61-0372-F19687E1C6AF}"/>
              </a:ext>
            </a:extLst>
          </p:cNvPr>
          <p:cNvCxnSpPr>
            <a:cxnSpLocks/>
          </p:cNvCxnSpPr>
          <p:nvPr/>
        </p:nvCxnSpPr>
        <p:spPr>
          <a:xfrm flipH="1">
            <a:off x="631394" y="2452075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5C1100CD-C919-FB80-00B3-5E3B1D0A9652}"/>
              </a:ext>
            </a:extLst>
          </p:cNvPr>
          <p:cNvSpPr txBox="1"/>
          <p:nvPr/>
        </p:nvSpPr>
        <p:spPr>
          <a:xfrm>
            <a:off x="855483" y="2271696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76EA1B3-7890-8E72-5DED-677A94092253}"/>
              </a:ext>
            </a:extLst>
          </p:cNvPr>
          <p:cNvSpPr/>
          <p:nvPr/>
        </p:nvSpPr>
        <p:spPr>
          <a:xfrm>
            <a:off x="1316454" y="297150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F1DBCF0-E119-7FDD-B4F9-08C4924FCB46}"/>
              </a:ext>
            </a:extLst>
          </p:cNvPr>
          <p:cNvSpPr/>
          <p:nvPr/>
        </p:nvSpPr>
        <p:spPr>
          <a:xfrm>
            <a:off x="1316454" y="4318695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C2DC778-89D4-6CF3-DB28-33327E7226EC}"/>
              </a:ext>
            </a:extLst>
          </p:cNvPr>
          <p:cNvCxnSpPr>
            <a:cxnSpLocks/>
          </p:cNvCxnSpPr>
          <p:nvPr/>
        </p:nvCxnSpPr>
        <p:spPr>
          <a:xfrm>
            <a:off x="1604025" y="3547502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Curved 6">
            <a:extLst>
              <a:ext uri="{FF2B5EF4-FFF2-40B4-BE49-F238E27FC236}">
                <a16:creationId xmlns:a16="http://schemas.microsoft.com/office/drawing/2014/main" id="{FB5B65EB-8B46-977F-3A17-8BEC5602A571}"/>
              </a:ext>
            </a:extLst>
          </p:cNvPr>
          <p:cNvCxnSpPr>
            <a:cxnSpLocks/>
            <a:stCxn id="5" idx="6"/>
            <a:endCxn id="3" idx="6"/>
          </p:cNvCxnSpPr>
          <p:nvPr/>
        </p:nvCxnSpPr>
        <p:spPr>
          <a:xfrm flipV="1">
            <a:off x="1892454" y="3259502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15BDF1F-04A8-3685-80B4-88B310AD6560}"/>
              </a:ext>
            </a:extLst>
          </p:cNvPr>
          <p:cNvSpPr/>
          <p:nvPr/>
        </p:nvSpPr>
        <p:spPr>
          <a:xfrm>
            <a:off x="4476968" y="301897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A535AB8-7E65-6E52-9207-9E7FC2B49FF7}"/>
              </a:ext>
            </a:extLst>
          </p:cNvPr>
          <p:cNvSpPr/>
          <p:nvPr/>
        </p:nvSpPr>
        <p:spPr>
          <a:xfrm>
            <a:off x="3554907" y="2424197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FCB676A-7973-C524-5FD3-E38D77C5231A}"/>
              </a:ext>
            </a:extLst>
          </p:cNvPr>
          <p:cNvSpPr/>
          <p:nvPr/>
        </p:nvSpPr>
        <p:spPr>
          <a:xfrm>
            <a:off x="3807424" y="303829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B4AFD29-96F2-55AB-3F2B-048631C5AE79}"/>
              </a:ext>
            </a:extLst>
          </p:cNvPr>
          <p:cNvCxnSpPr>
            <a:cxnSpLocks/>
          </p:cNvCxnSpPr>
          <p:nvPr/>
        </p:nvCxnSpPr>
        <p:spPr>
          <a:xfrm>
            <a:off x="4005882" y="279114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69419039-47A9-CB41-49BD-5B9FB83A816A}"/>
              </a:ext>
            </a:extLst>
          </p:cNvPr>
          <p:cNvSpPr/>
          <p:nvPr/>
        </p:nvSpPr>
        <p:spPr>
          <a:xfrm>
            <a:off x="3838251" y="3614791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59C3E35-3920-AC26-766E-BFC8E032ADC7}"/>
              </a:ext>
            </a:extLst>
          </p:cNvPr>
          <p:cNvCxnSpPr>
            <a:cxnSpLocks/>
          </p:cNvCxnSpPr>
          <p:nvPr/>
        </p:nvCxnSpPr>
        <p:spPr>
          <a:xfrm rot="5400000">
            <a:off x="4356374" y="309842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F1AF781-C18B-6707-E2AB-C8F5F153B209}"/>
              </a:ext>
            </a:extLst>
          </p:cNvPr>
          <p:cNvCxnSpPr>
            <a:cxnSpLocks/>
          </p:cNvCxnSpPr>
          <p:nvPr/>
        </p:nvCxnSpPr>
        <p:spPr>
          <a:xfrm>
            <a:off x="4006821" y="338695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>
            <a:extLst>
              <a:ext uri="{FF2B5EF4-FFF2-40B4-BE49-F238E27FC236}">
                <a16:creationId xmlns:a16="http://schemas.microsoft.com/office/drawing/2014/main" id="{9EBD1180-7DD7-6C80-A046-D4AFFFBE7DDB}"/>
              </a:ext>
            </a:extLst>
          </p:cNvPr>
          <p:cNvSpPr/>
          <p:nvPr/>
        </p:nvSpPr>
        <p:spPr>
          <a:xfrm>
            <a:off x="3844841" y="4793552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35A24D24-9504-FA29-6544-699F3A6B5E3B}"/>
              </a:ext>
            </a:extLst>
          </p:cNvPr>
          <p:cNvSpPr/>
          <p:nvPr/>
        </p:nvSpPr>
        <p:spPr>
          <a:xfrm>
            <a:off x="4494988" y="419774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E1DE5211-EEAC-4F36-F998-67131CD15E23}"/>
              </a:ext>
            </a:extLst>
          </p:cNvPr>
          <p:cNvSpPr/>
          <p:nvPr/>
        </p:nvSpPr>
        <p:spPr>
          <a:xfrm>
            <a:off x="3825444" y="421705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B23C054F-B362-9013-5F8B-32A37DC0FA89}"/>
              </a:ext>
            </a:extLst>
          </p:cNvPr>
          <p:cNvCxnSpPr>
            <a:cxnSpLocks/>
          </p:cNvCxnSpPr>
          <p:nvPr/>
        </p:nvCxnSpPr>
        <p:spPr>
          <a:xfrm>
            <a:off x="4023902" y="396990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2E703DE2-54F8-D8F4-73F7-68960BA39010}"/>
              </a:ext>
            </a:extLst>
          </p:cNvPr>
          <p:cNvCxnSpPr>
            <a:cxnSpLocks/>
          </p:cNvCxnSpPr>
          <p:nvPr/>
        </p:nvCxnSpPr>
        <p:spPr>
          <a:xfrm rot="5400000">
            <a:off x="4374394" y="427718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D5B83A8-BBF2-0D0F-6380-5E0A5DDBDED1}"/>
              </a:ext>
            </a:extLst>
          </p:cNvPr>
          <p:cNvCxnSpPr>
            <a:cxnSpLocks/>
          </p:cNvCxnSpPr>
          <p:nvPr/>
        </p:nvCxnSpPr>
        <p:spPr>
          <a:xfrm>
            <a:off x="4024841" y="456571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4DDDC37D-9447-3EAC-839F-5DC8A1652B2D}"/>
              </a:ext>
            </a:extLst>
          </p:cNvPr>
          <p:cNvSpPr/>
          <p:nvPr/>
        </p:nvSpPr>
        <p:spPr>
          <a:xfrm>
            <a:off x="3807424" y="532663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D421CF5A-024C-C8AE-AB10-5FBC361931E8}"/>
              </a:ext>
            </a:extLst>
          </p:cNvPr>
          <p:cNvCxnSpPr>
            <a:cxnSpLocks/>
            <a:stCxn id="38" idx="4"/>
            <a:endCxn id="48" idx="0"/>
          </p:cNvCxnSpPr>
          <p:nvPr/>
        </p:nvCxnSpPr>
        <p:spPr>
          <a:xfrm>
            <a:off x="4024841" y="5153552"/>
            <a:ext cx="4652" cy="17307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0D16F2DE-957F-4E4F-1CC8-11B530F6ED98}"/>
              </a:ext>
            </a:extLst>
          </p:cNvPr>
          <p:cNvSpPr/>
          <p:nvPr/>
        </p:nvSpPr>
        <p:spPr>
          <a:xfrm>
            <a:off x="4477269" y="532663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1739A991-65FA-CBFF-A790-1991C858433C}"/>
              </a:ext>
            </a:extLst>
          </p:cNvPr>
          <p:cNvCxnSpPr>
            <a:cxnSpLocks/>
          </p:cNvCxnSpPr>
          <p:nvPr/>
        </p:nvCxnSpPr>
        <p:spPr>
          <a:xfrm rot="5400000">
            <a:off x="4356675" y="540607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410A56F7-FEE4-C765-3507-4477A959C37F}"/>
              </a:ext>
            </a:extLst>
          </p:cNvPr>
          <p:cNvCxnSpPr>
            <a:cxnSpLocks/>
            <a:stCxn id="48" idx="1"/>
            <a:endCxn id="10" idx="3"/>
          </p:cNvCxnSpPr>
          <p:nvPr/>
        </p:nvCxnSpPr>
        <p:spPr>
          <a:xfrm flipH="1" flipV="1">
            <a:off x="3546207" y="5502155"/>
            <a:ext cx="261217" cy="4476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1D490E54-D7B1-8F16-5D47-98BE6C79CA69}"/>
              </a:ext>
            </a:extLst>
          </p:cNvPr>
          <p:cNvSpPr/>
          <p:nvPr/>
        </p:nvSpPr>
        <p:spPr>
          <a:xfrm>
            <a:off x="2929857" y="2323914"/>
            <a:ext cx="2191464" cy="3564537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1070D8A-85AA-E0CB-E526-C9B4EF4FFC62}"/>
              </a:ext>
            </a:extLst>
          </p:cNvPr>
          <p:cNvSpPr txBox="1"/>
          <p:nvPr/>
        </p:nvSpPr>
        <p:spPr>
          <a:xfrm>
            <a:off x="2937972" y="2424197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3649EC53-EF90-23DF-3628-736F92EC29CE}"/>
              </a:ext>
            </a:extLst>
          </p:cNvPr>
          <p:cNvSpPr/>
          <p:nvPr/>
        </p:nvSpPr>
        <p:spPr>
          <a:xfrm>
            <a:off x="5329629" y="5365561"/>
            <a:ext cx="1029046" cy="52289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9AB5C8F-CD3B-4DB2-C2DF-D8FCADB4E7F3}"/>
              </a:ext>
            </a:extLst>
          </p:cNvPr>
          <p:cNvSpPr txBox="1"/>
          <p:nvPr/>
        </p:nvSpPr>
        <p:spPr>
          <a:xfrm>
            <a:off x="5311275" y="5322155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1563A636-F7BC-030D-9E8B-4EB9038D237A}"/>
              </a:ext>
            </a:extLst>
          </p:cNvPr>
          <p:cNvSpPr/>
          <p:nvPr/>
        </p:nvSpPr>
        <p:spPr>
          <a:xfrm>
            <a:off x="1316025" y="5312451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AAA36104-7A70-AA70-76D7-EA68C39CE0F8}"/>
              </a:ext>
            </a:extLst>
          </p:cNvPr>
          <p:cNvCxnSpPr>
            <a:cxnSpLocks/>
            <a:stCxn id="5" idx="4"/>
            <a:endCxn id="66" idx="0"/>
          </p:cNvCxnSpPr>
          <p:nvPr/>
        </p:nvCxnSpPr>
        <p:spPr>
          <a:xfrm flipH="1">
            <a:off x="1604025" y="4894695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01CB370-27B4-A63F-198A-27E093FD5DC9}"/>
              </a:ext>
            </a:extLst>
          </p:cNvPr>
          <p:cNvSpPr/>
          <p:nvPr/>
        </p:nvSpPr>
        <p:spPr>
          <a:xfrm>
            <a:off x="5697322" y="5444274"/>
            <a:ext cx="580517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ret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ED3F5AC-D60C-7294-5D7A-2D97D55BBFD3}"/>
              </a:ext>
            </a:extLst>
          </p:cNvPr>
          <p:cNvSpPr/>
          <p:nvPr/>
        </p:nvSpPr>
        <p:spPr>
          <a:xfrm>
            <a:off x="3102069" y="53221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br</a:t>
            </a:r>
            <a:endParaRPr lang="en-US"/>
          </a:p>
        </p:txBody>
      </p: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49A00997-58CF-42CA-C15D-DFB0B86004BB}"/>
              </a:ext>
            </a:extLst>
          </p:cNvPr>
          <p:cNvCxnSpPr>
            <a:cxnSpLocks/>
            <a:stCxn id="10" idx="2"/>
            <a:endCxn id="64" idx="1"/>
          </p:cNvCxnSpPr>
          <p:nvPr/>
        </p:nvCxnSpPr>
        <p:spPr>
          <a:xfrm rot="5400000" flipH="1" flipV="1">
            <a:off x="4299308" y="4651835"/>
            <a:ext cx="55149" cy="2005491"/>
          </a:xfrm>
          <a:prstGeom prst="curvedConnector4">
            <a:avLst>
              <a:gd name="adj1" fmla="val -595862"/>
              <a:gd name="adj2" fmla="val 88783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20C34B9F-3C87-3A4B-BD8A-0627323B87BD}"/>
              </a:ext>
            </a:extLst>
          </p:cNvPr>
          <p:cNvCxnSpPr>
            <a:cxnSpLocks/>
            <a:stCxn id="10" idx="1"/>
            <a:endCxn id="62" idx="1"/>
          </p:cNvCxnSpPr>
          <p:nvPr/>
        </p:nvCxnSpPr>
        <p:spPr>
          <a:xfrm rot="10800000">
            <a:off x="2929857" y="4106183"/>
            <a:ext cx="172212" cy="1395972"/>
          </a:xfrm>
          <a:prstGeom prst="curvedConnector3">
            <a:avLst>
              <a:gd name="adj1" fmla="val 232743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BADA707-CD74-B341-0357-6BFFC42BAB5F}"/>
              </a:ext>
            </a:extLst>
          </p:cNvPr>
          <p:cNvSpPr txBox="1"/>
          <p:nvPr/>
        </p:nvSpPr>
        <p:spPr>
          <a:xfrm>
            <a:off x="1999148" y="4373074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59F0C49-EDF0-E104-7D8E-6887C8AC744B}"/>
              </a:ext>
            </a:extLst>
          </p:cNvPr>
          <p:cNvSpPr txBox="1"/>
          <p:nvPr/>
        </p:nvSpPr>
        <p:spPr>
          <a:xfrm>
            <a:off x="922077" y="4875456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2EA7558-8CFC-3F43-D269-192B7E0742A8}"/>
              </a:ext>
            </a:extLst>
          </p:cNvPr>
          <p:cNvSpPr/>
          <p:nvPr/>
        </p:nvSpPr>
        <p:spPr>
          <a:xfrm>
            <a:off x="1000749" y="2828125"/>
            <a:ext cx="951040" cy="2142249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00386C-9DAB-024B-E5A2-973A994B5C02}"/>
              </a:ext>
            </a:extLst>
          </p:cNvPr>
          <p:cNvSpPr txBox="1"/>
          <p:nvPr/>
        </p:nvSpPr>
        <p:spPr>
          <a:xfrm>
            <a:off x="978007" y="2798439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C98F46C8-AA26-37E0-6AD1-6A2C30021A97}"/>
              </a:ext>
            </a:extLst>
          </p:cNvPr>
          <p:cNvSpPr/>
          <p:nvPr/>
        </p:nvSpPr>
        <p:spPr>
          <a:xfrm>
            <a:off x="1000749" y="5230370"/>
            <a:ext cx="946388" cy="75501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1E750E7-B037-63C2-C275-0DF712CA1F43}"/>
              </a:ext>
            </a:extLst>
          </p:cNvPr>
          <p:cNvSpPr txBox="1"/>
          <p:nvPr/>
        </p:nvSpPr>
        <p:spPr>
          <a:xfrm>
            <a:off x="982395" y="5186964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253210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05A4DC2-77BC-F73D-D988-C45E5E38B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67789-1820-99AF-CDAC-8350702B1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FSM-Datapath Graph to CDFG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2C7131-0E63-F302-7A3A-FB8C514AE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114</a:t>
            </a:fld>
            <a:endParaRPr lang="en-FR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198BB38-AB70-4FE7-AB4C-37FC70758614}"/>
              </a:ext>
            </a:extLst>
          </p:cNvPr>
          <p:cNvSpPr/>
          <p:nvPr/>
        </p:nvSpPr>
        <p:spPr>
          <a:xfrm>
            <a:off x="382695" y="2016151"/>
            <a:ext cx="6267892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383FC1-6CF9-E082-2C90-8F9830E7BFB8}"/>
              </a:ext>
            </a:extLst>
          </p:cNvPr>
          <p:cNvSpPr txBox="1"/>
          <p:nvPr/>
        </p:nvSpPr>
        <p:spPr>
          <a:xfrm>
            <a:off x="6854255" y="1756429"/>
            <a:ext cx="5334605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Construct the CFG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Associate operations with BBs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Generate branches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/>
              <a:t>Generate MLIR IR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Convert all operations into MLIR dialects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F16CBB-A204-380E-7D5D-E76D0FF3444E}"/>
              </a:ext>
            </a:extLst>
          </p:cNvPr>
          <p:cNvSpPr txBox="1"/>
          <p:nvPr/>
        </p:nvSpPr>
        <p:spPr>
          <a:xfrm>
            <a:off x="382695" y="1457158"/>
            <a:ext cx="46767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C5C3D38-0DD2-7B87-D093-090569EED5A6}"/>
              </a:ext>
            </a:extLst>
          </p:cNvPr>
          <p:cNvCxnSpPr>
            <a:cxnSpLocks/>
          </p:cNvCxnSpPr>
          <p:nvPr/>
        </p:nvCxnSpPr>
        <p:spPr>
          <a:xfrm flipH="1">
            <a:off x="623027" y="218574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E6C0F88-65AB-0D05-1F90-941D2B19436B}"/>
              </a:ext>
            </a:extLst>
          </p:cNvPr>
          <p:cNvSpPr txBox="1"/>
          <p:nvPr/>
        </p:nvSpPr>
        <p:spPr>
          <a:xfrm>
            <a:off x="847116" y="200536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823D0F3-AE96-90AB-48DA-0906C68F5FF3}"/>
              </a:ext>
            </a:extLst>
          </p:cNvPr>
          <p:cNvCxnSpPr>
            <a:cxnSpLocks/>
          </p:cNvCxnSpPr>
          <p:nvPr/>
        </p:nvCxnSpPr>
        <p:spPr>
          <a:xfrm flipH="1">
            <a:off x="631394" y="2452075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0159D09D-D4DB-9BAC-2ABE-425B0B760EFE}"/>
              </a:ext>
            </a:extLst>
          </p:cNvPr>
          <p:cNvSpPr txBox="1"/>
          <p:nvPr/>
        </p:nvSpPr>
        <p:spPr>
          <a:xfrm>
            <a:off x="855483" y="2271696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55ECE3-AC45-0914-21E6-9BE6B2172992}"/>
              </a:ext>
            </a:extLst>
          </p:cNvPr>
          <p:cNvSpPr/>
          <p:nvPr/>
        </p:nvSpPr>
        <p:spPr>
          <a:xfrm>
            <a:off x="1316454" y="297150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1502C9C-04D4-510A-1C3A-82A9003A0330}"/>
              </a:ext>
            </a:extLst>
          </p:cNvPr>
          <p:cNvSpPr/>
          <p:nvPr/>
        </p:nvSpPr>
        <p:spPr>
          <a:xfrm>
            <a:off x="1316454" y="4318695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C95001D-2132-90D7-0FF5-0092C2BB7504}"/>
              </a:ext>
            </a:extLst>
          </p:cNvPr>
          <p:cNvCxnSpPr>
            <a:cxnSpLocks/>
          </p:cNvCxnSpPr>
          <p:nvPr/>
        </p:nvCxnSpPr>
        <p:spPr>
          <a:xfrm>
            <a:off x="1604025" y="3547502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Curved 6">
            <a:extLst>
              <a:ext uri="{FF2B5EF4-FFF2-40B4-BE49-F238E27FC236}">
                <a16:creationId xmlns:a16="http://schemas.microsoft.com/office/drawing/2014/main" id="{94853BFE-3D5F-58D4-B58A-CC9F89F8EB67}"/>
              </a:ext>
            </a:extLst>
          </p:cNvPr>
          <p:cNvCxnSpPr>
            <a:cxnSpLocks/>
            <a:stCxn id="5" idx="6"/>
            <a:endCxn id="3" idx="6"/>
          </p:cNvCxnSpPr>
          <p:nvPr/>
        </p:nvCxnSpPr>
        <p:spPr>
          <a:xfrm flipV="1">
            <a:off x="1892454" y="3259502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5674C15-5514-84AF-AA62-1B9F743D4A33}"/>
              </a:ext>
            </a:extLst>
          </p:cNvPr>
          <p:cNvSpPr/>
          <p:nvPr/>
        </p:nvSpPr>
        <p:spPr>
          <a:xfrm>
            <a:off x="4476968" y="301897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5E3F2B8-8FD7-FFF8-8B92-27C4DCFB40A8}"/>
              </a:ext>
            </a:extLst>
          </p:cNvPr>
          <p:cNvSpPr/>
          <p:nvPr/>
        </p:nvSpPr>
        <p:spPr>
          <a:xfrm>
            <a:off x="3554907" y="2424197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1E838D8-0EB2-9B38-0798-45CAE39FD5F7}"/>
              </a:ext>
            </a:extLst>
          </p:cNvPr>
          <p:cNvSpPr/>
          <p:nvPr/>
        </p:nvSpPr>
        <p:spPr>
          <a:xfrm>
            <a:off x="3807424" y="303829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08B8F0C-F10F-2A73-1D35-717D1E1142C0}"/>
              </a:ext>
            </a:extLst>
          </p:cNvPr>
          <p:cNvCxnSpPr>
            <a:cxnSpLocks/>
          </p:cNvCxnSpPr>
          <p:nvPr/>
        </p:nvCxnSpPr>
        <p:spPr>
          <a:xfrm>
            <a:off x="4005882" y="279114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FD8CB0D5-896A-9772-E1EA-02B221BCC451}"/>
              </a:ext>
            </a:extLst>
          </p:cNvPr>
          <p:cNvSpPr/>
          <p:nvPr/>
        </p:nvSpPr>
        <p:spPr>
          <a:xfrm>
            <a:off x="3838251" y="3614791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155B0D51-310E-C027-7B12-5FF778DB7EC5}"/>
              </a:ext>
            </a:extLst>
          </p:cNvPr>
          <p:cNvCxnSpPr>
            <a:cxnSpLocks/>
          </p:cNvCxnSpPr>
          <p:nvPr/>
        </p:nvCxnSpPr>
        <p:spPr>
          <a:xfrm rot="5400000">
            <a:off x="4356374" y="309842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583DB699-4BF1-2F79-9157-EB511F53BF55}"/>
              </a:ext>
            </a:extLst>
          </p:cNvPr>
          <p:cNvCxnSpPr>
            <a:cxnSpLocks/>
          </p:cNvCxnSpPr>
          <p:nvPr/>
        </p:nvCxnSpPr>
        <p:spPr>
          <a:xfrm>
            <a:off x="4006821" y="338695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>
            <a:extLst>
              <a:ext uri="{FF2B5EF4-FFF2-40B4-BE49-F238E27FC236}">
                <a16:creationId xmlns:a16="http://schemas.microsoft.com/office/drawing/2014/main" id="{7487F980-ED20-CC18-A64A-11A8AEC8AAEF}"/>
              </a:ext>
            </a:extLst>
          </p:cNvPr>
          <p:cNvSpPr/>
          <p:nvPr/>
        </p:nvSpPr>
        <p:spPr>
          <a:xfrm>
            <a:off x="3844841" y="4793552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9CF2CC53-B5D8-E70C-C7C5-CC11D98EA02F}"/>
              </a:ext>
            </a:extLst>
          </p:cNvPr>
          <p:cNvSpPr/>
          <p:nvPr/>
        </p:nvSpPr>
        <p:spPr>
          <a:xfrm>
            <a:off x="4494988" y="419774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69956C6-DC24-1F31-9EFE-989700B6BEA1}"/>
              </a:ext>
            </a:extLst>
          </p:cNvPr>
          <p:cNvSpPr/>
          <p:nvPr/>
        </p:nvSpPr>
        <p:spPr>
          <a:xfrm>
            <a:off x="3825444" y="421705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42B5435C-8CB4-9D54-3658-FE434A5A43FC}"/>
              </a:ext>
            </a:extLst>
          </p:cNvPr>
          <p:cNvCxnSpPr>
            <a:cxnSpLocks/>
          </p:cNvCxnSpPr>
          <p:nvPr/>
        </p:nvCxnSpPr>
        <p:spPr>
          <a:xfrm>
            <a:off x="4023902" y="396990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8E547DB-CFB8-5219-55FB-DDA7800C696A}"/>
              </a:ext>
            </a:extLst>
          </p:cNvPr>
          <p:cNvCxnSpPr>
            <a:cxnSpLocks/>
          </p:cNvCxnSpPr>
          <p:nvPr/>
        </p:nvCxnSpPr>
        <p:spPr>
          <a:xfrm rot="5400000">
            <a:off x="4374394" y="427718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34B3FABC-7BFD-668C-E00E-B6EA1196345C}"/>
              </a:ext>
            </a:extLst>
          </p:cNvPr>
          <p:cNvCxnSpPr>
            <a:cxnSpLocks/>
          </p:cNvCxnSpPr>
          <p:nvPr/>
        </p:nvCxnSpPr>
        <p:spPr>
          <a:xfrm>
            <a:off x="4024841" y="456571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27B19262-D203-1D9A-DCD5-3B9077D17FC7}"/>
              </a:ext>
            </a:extLst>
          </p:cNvPr>
          <p:cNvSpPr/>
          <p:nvPr/>
        </p:nvSpPr>
        <p:spPr>
          <a:xfrm>
            <a:off x="3807424" y="532663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B2897697-699B-6C86-37B6-1AF659FDDF60}"/>
              </a:ext>
            </a:extLst>
          </p:cNvPr>
          <p:cNvCxnSpPr>
            <a:cxnSpLocks/>
            <a:stCxn id="38" idx="4"/>
            <a:endCxn id="48" idx="0"/>
          </p:cNvCxnSpPr>
          <p:nvPr/>
        </p:nvCxnSpPr>
        <p:spPr>
          <a:xfrm>
            <a:off x="4024841" y="5153552"/>
            <a:ext cx="4652" cy="17307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2AA55451-7EA0-1FE2-3A88-B79062BDA4B2}"/>
              </a:ext>
            </a:extLst>
          </p:cNvPr>
          <p:cNvSpPr/>
          <p:nvPr/>
        </p:nvSpPr>
        <p:spPr>
          <a:xfrm>
            <a:off x="4477269" y="532663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FE851125-7433-A813-CF54-03BD6E228120}"/>
              </a:ext>
            </a:extLst>
          </p:cNvPr>
          <p:cNvCxnSpPr>
            <a:cxnSpLocks/>
          </p:cNvCxnSpPr>
          <p:nvPr/>
        </p:nvCxnSpPr>
        <p:spPr>
          <a:xfrm rot="5400000">
            <a:off x="4356675" y="540607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54B83009-2597-F75B-84A4-C20A30E5FCAE}"/>
              </a:ext>
            </a:extLst>
          </p:cNvPr>
          <p:cNvCxnSpPr>
            <a:cxnSpLocks/>
            <a:stCxn id="48" idx="1"/>
            <a:endCxn id="10" idx="3"/>
          </p:cNvCxnSpPr>
          <p:nvPr/>
        </p:nvCxnSpPr>
        <p:spPr>
          <a:xfrm flipH="1" flipV="1">
            <a:off x="3546207" y="5502155"/>
            <a:ext cx="261217" cy="4476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63E79B87-94D7-98BB-5EFB-F046804BD8E9}"/>
              </a:ext>
            </a:extLst>
          </p:cNvPr>
          <p:cNvSpPr/>
          <p:nvPr/>
        </p:nvSpPr>
        <p:spPr>
          <a:xfrm>
            <a:off x="2929857" y="2323914"/>
            <a:ext cx="2191464" cy="3564537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4D7C70D-A8DE-BE6F-77F9-80F610EF1A50}"/>
              </a:ext>
            </a:extLst>
          </p:cNvPr>
          <p:cNvSpPr txBox="1"/>
          <p:nvPr/>
        </p:nvSpPr>
        <p:spPr>
          <a:xfrm>
            <a:off x="2937972" y="2424197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FA77737-5745-C02A-E2EE-C1FA945616D9}"/>
              </a:ext>
            </a:extLst>
          </p:cNvPr>
          <p:cNvSpPr/>
          <p:nvPr/>
        </p:nvSpPr>
        <p:spPr>
          <a:xfrm>
            <a:off x="1316025" y="5312451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BEA4A8AB-4BFD-2B41-2BF5-BA8BAD8F3A49}"/>
              </a:ext>
            </a:extLst>
          </p:cNvPr>
          <p:cNvCxnSpPr>
            <a:cxnSpLocks/>
            <a:stCxn id="5" idx="4"/>
            <a:endCxn id="66" idx="0"/>
          </p:cNvCxnSpPr>
          <p:nvPr/>
        </p:nvCxnSpPr>
        <p:spPr>
          <a:xfrm flipH="1">
            <a:off x="1604025" y="4894695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2DFFC82-42D7-61F6-F547-DB684C2A802F}"/>
              </a:ext>
            </a:extLst>
          </p:cNvPr>
          <p:cNvSpPr/>
          <p:nvPr/>
        </p:nvSpPr>
        <p:spPr>
          <a:xfrm>
            <a:off x="5697322" y="5444274"/>
            <a:ext cx="580517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ret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634AFA0-D364-FF49-56DB-93A33F0F697F}"/>
              </a:ext>
            </a:extLst>
          </p:cNvPr>
          <p:cNvSpPr/>
          <p:nvPr/>
        </p:nvSpPr>
        <p:spPr>
          <a:xfrm>
            <a:off x="3102069" y="53221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br</a:t>
            </a:r>
            <a:endParaRPr lang="en-US"/>
          </a:p>
        </p:txBody>
      </p: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0D73B129-E268-7858-8856-1C5234B8D1F3}"/>
              </a:ext>
            </a:extLst>
          </p:cNvPr>
          <p:cNvCxnSpPr>
            <a:cxnSpLocks/>
            <a:stCxn id="10" idx="1"/>
            <a:endCxn id="62" idx="1"/>
          </p:cNvCxnSpPr>
          <p:nvPr/>
        </p:nvCxnSpPr>
        <p:spPr>
          <a:xfrm rot="10800000">
            <a:off x="2929857" y="4106183"/>
            <a:ext cx="172212" cy="1395972"/>
          </a:xfrm>
          <a:prstGeom prst="curvedConnector3">
            <a:avLst>
              <a:gd name="adj1" fmla="val 232743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4A9AC2B-9683-FAC3-CE25-C964C5552268}"/>
              </a:ext>
            </a:extLst>
          </p:cNvPr>
          <p:cNvSpPr/>
          <p:nvPr/>
        </p:nvSpPr>
        <p:spPr>
          <a:xfrm>
            <a:off x="2547826" y="6152740"/>
            <a:ext cx="7096348" cy="66218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rgbClr val="FF0000"/>
                </a:solidFill>
              </a:rPr>
              <a:t>HACE encodes CDFGs in a standard open-source format which works directly with any LLVM or MLIR tool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7D7A633-6297-C2CC-60DF-67F44D0ACD88}"/>
              </a:ext>
            </a:extLst>
          </p:cNvPr>
          <p:cNvSpPr/>
          <p:nvPr/>
        </p:nvSpPr>
        <p:spPr>
          <a:xfrm>
            <a:off x="5329629" y="5365561"/>
            <a:ext cx="1029046" cy="52289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1C81830-3EB1-E827-E7A3-BB36AF11E4EE}"/>
              </a:ext>
            </a:extLst>
          </p:cNvPr>
          <p:cNvSpPr txBox="1"/>
          <p:nvPr/>
        </p:nvSpPr>
        <p:spPr>
          <a:xfrm>
            <a:off x="5311275" y="5322155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28" name="Connector: Curved 27">
            <a:extLst>
              <a:ext uri="{FF2B5EF4-FFF2-40B4-BE49-F238E27FC236}">
                <a16:creationId xmlns:a16="http://schemas.microsoft.com/office/drawing/2014/main" id="{E27A399B-C44B-A177-8879-3AD7131A3221}"/>
              </a:ext>
            </a:extLst>
          </p:cNvPr>
          <p:cNvCxnSpPr>
            <a:cxnSpLocks/>
            <a:endCxn id="26" idx="1"/>
          </p:cNvCxnSpPr>
          <p:nvPr/>
        </p:nvCxnSpPr>
        <p:spPr>
          <a:xfrm rot="5400000" flipH="1" flipV="1">
            <a:off x="4299308" y="4651835"/>
            <a:ext cx="55149" cy="2005491"/>
          </a:xfrm>
          <a:prstGeom prst="curvedConnector4">
            <a:avLst>
              <a:gd name="adj1" fmla="val -595862"/>
              <a:gd name="adj2" fmla="val 88783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298732D-33D3-34AA-5BC9-99486CA4C4A8}"/>
              </a:ext>
            </a:extLst>
          </p:cNvPr>
          <p:cNvSpPr txBox="1"/>
          <p:nvPr/>
        </p:nvSpPr>
        <p:spPr>
          <a:xfrm>
            <a:off x="1999148" y="4373074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CFB60A6-FE1D-0D52-F6D3-0F4B58CCC9DB}"/>
              </a:ext>
            </a:extLst>
          </p:cNvPr>
          <p:cNvSpPr txBox="1"/>
          <p:nvPr/>
        </p:nvSpPr>
        <p:spPr>
          <a:xfrm>
            <a:off x="922077" y="4875456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C9E5C65C-6F58-249E-A96A-50EA34C4BFD4}"/>
              </a:ext>
            </a:extLst>
          </p:cNvPr>
          <p:cNvSpPr/>
          <p:nvPr/>
        </p:nvSpPr>
        <p:spPr>
          <a:xfrm>
            <a:off x="1000749" y="2828125"/>
            <a:ext cx="951040" cy="2142249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1E6184B-88ED-9548-8187-F7C6B651AD83}"/>
              </a:ext>
            </a:extLst>
          </p:cNvPr>
          <p:cNvSpPr txBox="1"/>
          <p:nvPr/>
        </p:nvSpPr>
        <p:spPr>
          <a:xfrm>
            <a:off x="978007" y="2798439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FDA4305B-4F9F-1365-D5E9-A732FD2FC1F2}"/>
              </a:ext>
            </a:extLst>
          </p:cNvPr>
          <p:cNvSpPr/>
          <p:nvPr/>
        </p:nvSpPr>
        <p:spPr>
          <a:xfrm>
            <a:off x="1000749" y="5230370"/>
            <a:ext cx="946388" cy="75501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59039E0-5F79-6414-9C73-0F7D430E0A84}"/>
              </a:ext>
            </a:extLst>
          </p:cNvPr>
          <p:cNvSpPr txBox="1"/>
          <p:nvPr/>
        </p:nvSpPr>
        <p:spPr>
          <a:xfrm>
            <a:off x="982395" y="5186964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34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3D676-70D5-F91C-83E4-6D2657395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Backup slides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2A213A-1B4B-29F3-B813-537CB1801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D72531-F026-0B73-B38F-A4BBE1FDF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115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954839036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2F92C5A-1977-9E77-9313-5872C15E0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7292896-131A-2019-6C66-460244E4BDA1}"/>
              </a:ext>
            </a:extLst>
          </p:cNvPr>
          <p:cNvSpPr/>
          <p:nvPr/>
        </p:nvSpPr>
        <p:spPr>
          <a:xfrm>
            <a:off x="5200899" y="1912268"/>
            <a:ext cx="599882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6CC9B1A-9D5D-B4C1-FF09-8D468419D88B}"/>
              </a:ext>
            </a:extLst>
          </p:cNvPr>
          <p:cNvCxnSpPr>
            <a:cxnSpLocks/>
          </p:cNvCxnSpPr>
          <p:nvPr/>
        </p:nvCxnSpPr>
        <p:spPr>
          <a:xfrm flipH="1">
            <a:off x="537790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5E884C8-D95B-4BB6-898A-D9A3902B7DAD}"/>
              </a:ext>
            </a:extLst>
          </p:cNvPr>
          <p:cNvSpPr txBox="1"/>
          <p:nvPr/>
        </p:nvSpPr>
        <p:spPr>
          <a:xfrm>
            <a:off x="560199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A0B0F3E-C1D0-FF75-2B2A-55108C79A212}"/>
              </a:ext>
            </a:extLst>
          </p:cNvPr>
          <p:cNvCxnSpPr>
            <a:cxnSpLocks/>
          </p:cNvCxnSpPr>
          <p:nvPr/>
        </p:nvCxnSpPr>
        <p:spPr>
          <a:xfrm flipH="1">
            <a:off x="538627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18945E6-AF6E-6CCF-4752-A4A90A8A9549}"/>
              </a:ext>
            </a:extLst>
          </p:cNvPr>
          <p:cNvSpPr txBox="1"/>
          <p:nvPr/>
        </p:nvSpPr>
        <p:spPr>
          <a:xfrm>
            <a:off x="561036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0CC9EBC-F041-1AC6-A2D5-AD58F77F28A6}"/>
              </a:ext>
            </a:extLst>
          </p:cNvPr>
          <p:cNvCxnSpPr>
            <a:cxnSpLocks/>
            <a:endCxn id="36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8126C60B-97C0-72DC-579D-C3A03200D3BA}"/>
              </a:ext>
            </a:extLst>
          </p:cNvPr>
          <p:cNvSpPr/>
          <p:nvPr/>
        </p:nvSpPr>
        <p:spPr>
          <a:xfrm>
            <a:off x="2618472" y="3731374"/>
            <a:ext cx="238115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73BB0B8-F87B-99D5-828C-970045FE8C5B}"/>
              </a:ext>
            </a:extLst>
          </p:cNvPr>
          <p:cNvSpPr txBox="1"/>
          <p:nvPr/>
        </p:nvSpPr>
        <p:spPr>
          <a:xfrm>
            <a:off x="511528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4E2A60AC-7F72-9079-D6FA-A89B13F46A44}"/>
              </a:ext>
            </a:extLst>
          </p:cNvPr>
          <p:cNvCxnSpPr>
            <a:cxnSpLocks/>
          </p:cNvCxnSpPr>
          <p:nvPr/>
        </p:nvCxnSpPr>
        <p:spPr>
          <a:xfrm flipV="1">
            <a:off x="499963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4C26710-FFCC-F16B-9EFE-8EB7E4EE5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CDFG Extraction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AA3E1D-D0D3-68D3-D0ED-F9EE3A962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116</a:t>
            </a:fld>
            <a:endParaRPr lang="en-FR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52E80BC-49E7-C8C5-90B7-0C38E18FDC54}"/>
              </a:ext>
            </a:extLst>
          </p:cNvPr>
          <p:cNvSpPr/>
          <p:nvPr/>
        </p:nvSpPr>
        <p:spPr>
          <a:xfrm>
            <a:off x="904896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C959A70-0F3C-998F-64B8-FE2BF0E59850}"/>
              </a:ext>
            </a:extLst>
          </p:cNvPr>
          <p:cNvSpPr/>
          <p:nvPr/>
        </p:nvSpPr>
        <p:spPr>
          <a:xfrm>
            <a:off x="812690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7CC26C0-952D-C362-653E-84CDBB44CDB6}"/>
              </a:ext>
            </a:extLst>
          </p:cNvPr>
          <p:cNvSpPr/>
          <p:nvPr/>
        </p:nvSpPr>
        <p:spPr>
          <a:xfrm>
            <a:off x="835656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D775DA6-60DE-308C-1BD1-02D121590D19}"/>
              </a:ext>
            </a:extLst>
          </p:cNvPr>
          <p:cNvCxnSpPr>
            <a:cxnSpLocks/>
            <a:endCxn id="17" idx="0"/>
          </p:cNvCxnSpPr>
          <p:nvPr/>
        </p:nvCxnSpPr>
        <p:spPr>
          <a:xfrm>
            <a:off x="857788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35D40CF-6D93-E06C-5D47-5E8BC14E4E47}"/>
              </a:ext>
            </a:extLst>
          </p:cNvPr>
          <p:cNvCxnSpPr>
            <a:cxnSpLocks/>
          </p:cNvCxnSpPr>
          <p:nvPr/>
        </p:nvCxnSpPr>
        <p:spPr>
          <a:xfrm rot="5400000">
            <a:off x="892837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0822F820-07A8-5DB7-33A6-29C3420A9129}"/>
              </a:ext>
            </a:extLst>
          </p:cNvPr>
          <p:cNvSpPr/>
          <p:nvPr/>
        </p:nvSpPr>
        <p:spPr>
          <a:xfrm>
            <a:off x="904412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ACCBC36-030F-C9ED-5A41-2D2552B4BFAB}"/>
              </a:ext>
            </a:extLst>
          </p:cNvPr>
          <p:cNvSpPr/>
          <p:nvPr/>
        </p:nvSpPr>
        <p:spPr>
          <a:xfrm>
            <a:off x="835266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49C3BE2-6E81-217C-5885-24FC70C49380}"/>
              </a:ext>
            </a:extLst>
          </p:cNvPr>
          <p:cNvCxnSpPr>
            <a:cxnSpLocks/>
          </p:cNvCxnSpPr>
          <p:nvPr/>
        </p:nvCxnSpPr>
        <p:spPr>
          <a:xfrm rot="5400000">
            <a:off x="892353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C68E702-D1AA-1060-4680-A4880332FDF5}"/>
              </a:ext>
            </a:extLst>
          </p:cNvPr>
          <p:cNvSpPr/>
          <p:nvPr/>
        </p:nvSpPr>
        <p:spPr>
          <a:xfrm>
            <a:off x="835656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7EE3293-0A7B-7EBF-DC88-5097FF8A3D4C}"/>
              </a:ext>
            </a:extLst>
          </p:cNvPr>
          <p:cNvSpPr/>
          <p:nvPr/>
        </p:nvSpPr>
        <p:spPr>
          <a:xfrm>
            <a:off x="902640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E8C84BE-2958-E52C-492E-D196E0D0FEA3}"/>
              </a:ext>
            </a:extLst>
          </p:cNvPr>
          <p:cNvCxnSpPr>
            <a:cxnSpLocks/>
          </p:cNvCxnSpPr>
          <p:nvPr/>
        </p:nvCxnSpPr>
        <p:spPr>
          <a:xfrm rot="5400000">
            <a:off x="890581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D966BAB9-E3C9-9E0C-2002-8EFEEB995362}"/>
              </a:ext>
            </a:extLst>
          </p:cNvPr>
          <p:cNvCxnSpPr>
            <a:cxnSpLocks/>
            <a:stCxn id="28" idx="1"/>
            <a:endCxn id="38" idx="3"/>
          </p:cNvCxnSpPr>
          <p:nvPr/>
        </p:nvCxnSpPr>
        <p:spPr>
          <a:xfrm flipH="1" flipV="1">
            <a:off x="8095347" y="5398272"/>
            <a:ext cx="261217" cy="4476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0352803D-8D0E-7B3D-E7A3-4BE61C50D7C2}"/>
              </a:ext>
            </a:extLst>
          </p:cNvPr>
          <p:cNvSpPr/>
          <p:nvPr/>
        </p:nvSpPr>
        <p:spPr>
          <a:xfrm>
            <a:off x="7478997" y="2220031"/>
            <a:ext cx="2191464" cy="3564537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D5608BE-03B0-950B-8CA2-66CDFB09D0D0}"/>
              </a:ext>
            </a:extLst>
          </p:cNvPr>
          <p:cNvSpPr txBox="1"/>
          <p:nvPr/>
        </p:nvSpPr>
        <p:spPr>
          <a:xfrm>
            <a:off x="7487112" y="2320314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31FBB093-E42C-91FD-4B42-1622620517BB}"/>
              </a:ext>
            </a:extLst>
          </p:cNvPr>
          <p:cNvSpPr/>
          <p:nvPr/>
        </p:nvSpPr>
        <p:spPr>
          <a:xfrm>
            <a:off x="10246462" y="5340391"/>
            <a:ext cx="580517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ret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44734535-AA76-9CB1-312F-5A225F916294}"/>
              </a:ext>
            </a:extLst>
          </p:cNvPr>
          <p:cNvSpPr/>
          <p:nvPr/>
        </p:nvSpPr>
        <p:spPr>
          <a:xfrm>
            <a:off x="7651209" y="521827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br</a:t>
            </a:r>
            <a:endParaRPr lang="en-US"/>
          </a:p>
        </p:txBody>
      </p:sp>
      <p:cxnSp>
        <p:nvCxnSpPr>
          <p:cNvPr id="39" name="Connector: Curved 38">
            <a:extLst>
              <a:ext uri="{FF2B5EF4-FFF2-40B4-BE49-F238E27FC236}">
                <a16:creationId xmlns:a16="http://schemas.microsoft.com/office/drawing/2014/main" id="{EAB8341E-C5B4-1145-CD7A-20D936C6FDA1}"/>
              </a:ext>
            </a:extLst>
          </p:cNvPr>
          <p:cNvCxnSpPr>
            <a:cxnSpLocks/>
            <a:stCxn id="38" idx="1"/>
            <a:endCxn id="33" idx="1"/>
          </p:cNvCxnSpPr>
          <p:nvPr/>
        </p:nvCxnSpPr>
        <p:spPr>
          <a:xfrm rot="10800000">
            <a:off x="7478997" y="4002300"/>
            <a:ext cx="172212" cy="1395972"/>
          </a:xfrm>
          <a:prstGeom prst="curvedConnector3">
            <a:avLst>
              <a:gd name="adj1" fmla="val 232743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D7D5FE1B-8286-3E3B-BCE0-29A26EF78D25}"/>
              </a:ext>
            </a:extLst>
          </p:cNvPr>
          <p:cNvSpPr/>
          <p:nvPr/>
        </p:nvSpPr>
        <p:spPr>
          <a:xfrm>
            <a:off x="9878769" y="5261678"/>
            <a:ext cx="1029046" cy="52289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92D3595-F6D8-2083-EC1B-DE08D06ACB6F}"/>
              </a:ext>
            </a:extLst>
          </p:cNvPr>
          <p:cNvSpPr txBox="1"/>
          <p:nvPr/>
        </p:nvSpPr>
        <p:spPr>
          <a:xfrm>
            <a:off x="9860415" y="5218272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42" name="Connector: Curved 41">
            <a:extLst>
              <a:ext uri="{FF2B5EF4-FFF2-40B4-BE49-F238E27FC236}">
                <a16:creationId xmlns:a16="http://schemas.microsoft.com/office/drawing/2014/main" id="{E0C34DC8-B3B4-F31E-B6B5-820C82A4DB93}"/>
              </a:ext>
            </a:extLst>
          </p:cNvPr>
          <p:cNvCxnSpPr>
            <a:cxnSpLocks/>
            <a:endCxn id="40" idx="1"/>
          </p:cNvCxnSpPr>
          <p:nvPr/>
        </p:nvCxnSpPr>
        <p:spPr>
          <a:xfrm rot="5400000" flipH="1" flipV="1">
            <a:off x="8848448" y="4547952"/>
            <a:ext cx="55149" cy="2005491"/>
          </a:xfrm>
          <a:prstGeom prst="curvedConnector4">
            <a:avLst>
              <a:gd name="adj1" fmla="val -595862"/>
              <a:gd name="adj2" fmla="val 88783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C839F005-A7D4-6FB1-39C0-9BFF09E979E0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95FB8E56-63D8-1AD0-615C-638C4508D287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 </a:t>
            </a:r>
            <a:r>
              <a:rPr lang="en-US">
                <a:solidFill>
                  <a:schemeClr val="bg1"/>
                </a:solidFill>
              </a:rPr>
              <a:t>+ 1;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S0)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S1; 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S1){</a:t>
            </a:r>
          </a:p>
          <a:p>
            <a:r>
              <a:rPr lang="en-US"/>
              <a:t>  if (</a:t>
            </a:r>
            <a:r>
              <a:rPr lang="en-US" err="1">
                <a:solidFill>
                  <a:srgbClr val="F4B183"/>
                </a:solidFill>
              </a:rPr>
              <a:t>i</a:t>
            </a:r>
            <a:r>
              <a:rPr lang="en-US">
                <a:solidFill>
                  <a:srgbClr val="F4B183"/>
                </a:solidFill>
              </a:rPr>
              <a:t> </a:t>
            </a:r>
            <a:r>
              <a:rPr lang="en-US"/>
              <a:t>&lt;= 5)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S1; </a:t>
            </a:r>
          </a:p>
          <a:p>
            <a:r>
              <a:rPr lang="en-US"/>
              <a:t> } else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S2; }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F7C57FD-C152-DFFD-0D09-779E69AEE268}"/>
              </a:ext>
            </a:extLst>
          </p:cNvPr>
          <p:cNvSpPr/>
          <p:nvPr/>
        </p:nvSpPr>
        <p:spPr>
          <a:xfrm>
            <a:off x="8394729" y="3540925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001CA3A-2F4F-0CD8-8B9A-EB8F00778347}"/>
              </a:ext>
            </a:extLst>
          </p:cNvPr>
          <p:cNvCxnSpPr>
            <a:cxnSpLocks/>
            <a:stCxn id="17" idx="2"/>
            <a:endCxn id="3" idx="0"/>
          </p:cNvCxnSpPr>
          <p:nvPr/>
        </p:nvCxnSpPr>
        <p:spPr>
          <a:xfrm flipH="1">
            <a:off x="8574729" y="3319063"/>
            <a:ext cx="3904" cy="22186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93619E9-1F0A-6420-6529-FD8AA189D8AE}"/>
              </a:ext>
            </a:extLst>
          </p:cNvPr>
          <p:cNvCxnSpPr>
            <a:cxnSpLocks/>
            <a:stCxn id="3" idx="4"/>
            <a:endCxn id="24" idx="0"/>
          </p:cNvCxnSpPr>
          <p:nvPr/>
        </p:nvCxnSpPr>
        <p:spPr>
          <a:xfrm>
            <a:off x="8574729" y="3900925"/>
            <a:ext cx="0" cy="20629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E899F847-BB00-B82A-F43C-BCA43FC18323}"/>
              </a:ext>
            </a:extLst>
          </p:cNvPr>
          <p:cNvSpPr/>
          <p:nvPr/>
        </p:nvSpPr>
        <p:spPr>
          <a:xfrm>
            <a:off x="8394729" y="4669402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B72805A-821F-94DE-3D21-838C7E780D48}"/>
              </a:ext>
            </a:extLst>
          </p:cNvPr>
          <p:cNvCxnSpPr>
            <a:cxnSpLocks/>
            <a:stCxn id="24" idx="2"/>
            <a:endCxn id="25" idx="0"/>
          </p:cNvCxnSpPr>
          <p:nvPr/>
        </p:nvCxnSpPr>
        <p:spPr>
          <a:xfrm>
            <a:off x="8574729" y="4467221"/>
            <a:ext cx="0" cy="202181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B472042-6C4A-74A6-E6D8-18022F0D5E9B}"/>
              </a:ext>
            </a:extLst>
          </p:cNvPr>
          <p:cNvCxnSpPr>
            <a:cxnSpLocks/>
            <a:stCxn id="25" idx="4"/>
            <a:endCxn id="28" idx="0"/>
          </p:cNvCxnSpPr>
          <p:nvPr/>
        </p:nvCxnSpPr>
        <p:spPr>
          <a:xfrm>
            <a:off x="8574729" y="5029402"/>
            <a:ext cx="3904" cy="19334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AD7E5F46-A94F-411B-E024-93B86FE52D61}"/>
              </a:ext>
            </a:extLst>
          </p:cNvPr>
          <p:cNvSpPr/>
          <p:nvPr/>
        </p:nvSpPr>
        <p:spPr>
          <a:xfrm>
            <a:off x="7981065" y="3512558"/>
            <a:ext cx="1586874" cy="15607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6EEE01E-1C56-C287-945A-27CD65A8D0F4}"/>
              </a:ext>
            </a:extLst>
          </p:cNvPr>
          <p:cNvSpPr/>
          <p:nvPr/>
        </p:nvSpPr>
        <p:spPr>
          <a:xfrm>
            <a:off x="337588" y="3226303"/>
            <a:ext cx="1289332" cy="3651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84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B06E376-2EA4-9766-43A7-3B5262655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06579-E924-B8CC-C899-772F4BF92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CDFG Extraction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33FCC1-C1F6-B99B-D3CB-5E147657E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117</a:t>
            </a:fld>
            <a:endParaRPr lang="en-FR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2D73D6E-9B63-61BA-5408-D38181BE13EA}"/>
              </a:ext>
            </a:extLst>
          </p:cNvPr>
          <p:cNvSpPr/>
          <p:nvPr/>
        </p:nvSpPr>
        <p:spPr>
          <a:xfrm>
            <a:off x="5200899" y="1912268"/>
            <a:ext cx="599882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0DA9004-CD2B-16AB-08DB-C532AC16EF4D}"/>
              </a:ext>
            </a:extLst>
          </p:cNvPr>
          <p:cNvCxnSpPr>
            <a:cxnSpLocks/>
          </p:cNvCxnSpPr>
          <p:nvPr/>
        </p:nvCxnSpPr>
        <p:spPr>
          <a:xfrm flipH="1">
            <a:off x="537790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35D25BEE-DD1E-48F1-B739-1BEBDDBD98DC}"/>
              </a:ext>
            </a:extLst>
          </p:cNvPr>
          <p:cNvSpPr txBox="1"/>
          <p:nvPr/>
        </p:nvSpPr>
        <p:spPr>
          <a:xfrm>
            <a:off x="560199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43B31F5-6951-5DC6-2380-96D9224EDC81}"/>
              </a:ext>
            </a:extLst>
          </p:cNvPr>
          <p:cNvCxnSpPr>
            <a:cxnSpLocks/>
          </p:cNvCxnSpPr>
          <p:nvPr/>
        </p:nvCxnSpPr>
        <p:spPr>
          <a:xfrm flipH="1">
            <a:off x="538627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5D6B6AF-0815-390E-57E7-7A089227944B}"/>
              </a:ext>
            </a:extLst>
          </p:cNvPr>
          <p:cNvSpPr txBox="1"/>
          <p:nvPr/>
        </p:nvSpPr>
        <p:spPr>
          <a:xfrm>
            <a:off x="561036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1A58CD7-FE51-2101-0208-2D3C665BAB22}"/>
              </a:ext>
            </a:extLst>
          </p:cNvPr>
          <p:cNvSpPr/>
          <p:nvPr/>
        </p:nvSpPr>
        <p:spPr>
          <a:xfrm>
            <a:off x="904896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B0A7421-B959-DBDD-5727-A4433B55784C}"/>
              </a:ext>
            </a:extLst>
          </p:cNvPr>
          <p:cNvSpPr/>
          <p:nvPr/>
        </p:nvSpPr>
        <p:spPr>
          <a:xfrm>
            <a:off x="812690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AA1E09E-110B-7667-398A-3EDB99F557AA}"/>
              </a:ext>
            </a:extLst>
          </p:cNvPr>
          <p:cNvSpPr/>
          <p:nvPr/>
        </p:nvSpPr>
        <p:spPr>
          <a:xfrm>
            <a:off x="835656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EFAD64A-3F64-E64A-A1FE-E97134870FF7}"/>
              </a:ext>
            </a:extLst>
          </p:cNvPr>
          <p:cNvCxnSpPr>
            <a:cxnSpLocks/>
            <a:endCxn id="17" idx="0"/>
          </p:cNvCxnSpPr>
          <p:nvPr/>
        </p:nvCxnSpPr>
        <p:spPr>
          <a:xfrm>
            <a:off x="857788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1BB044B-2493-61AD-8C19-D6CD978A19DC}"/>
              </a:ext>
            </a:extLst>
          </p:cNvPr>
          <p:cNvCxnSpPr>
            <a:cxnSpLocks/>
          </p:cNvCxnSpPr>
          <p:nvPr/>
        </p:nvCxnSpPr>
        <p:spPr>
          <a:xfrm rot="5400000">
            <a:off x="892837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6AC22C7-ACD5-7D75-3801-C2F7DD2DDA12}"/>
              </a:ext>
            </a:extLst>
          </p:cNvPr>
          <p:cNvSpPr/>
          <p:nvPr/>
        </p:nvSpPr>
        <p:spPr>
          <a:xfrm>
            <a:off x="904412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663880BE-FCA4-876B-50AD-C645D768B133}"/>
              </a:ext>
            </a:extLst>
          </p:cNvPr>
          <p:cNvSpPr/>
          <p:nvPr/>
        </p:nvSpPr>
        <p:spPr>
          <a:xfrm>
            <a:off x="835266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F8CAF82-1C35-70F4-3B5D-3A5B7D1BF718}"/>
              </a:ext>
            </a:extLst>
          </p:cNvPr>
          <p:cNvCxnSpPr>
            <a:cxnSpLocks/>
          </p:cNvCxnSpPr>
          <p:nvPr/>
        </p:nvCxnSpPr>
        <p:spPr>
          <a:xfrm rot="5400000">
            <a:off x="892353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FEFB7266-9790-4BE5-17E7-8760078DE69D}"/>
              </a:ext>
            </a:extLst>
          </p:cNvPr>
          <p:cNvSpPr/>
          <p:nvPr/>
        </p:nvSpPr>
        <p:spPr>
          <a:xfrm>
            <a:off x="835656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EB7598EA-8AC0-0A66-E233-C79D5FF88721}"/>
              </a:ext>
            </a:extLst>
          </p:cNvPr>
          <p:cNvSpPr/>
          <p:nvPr/>
        </p:nvSpPr>
        <p:spPr>
          <a:xfrm>
            <a:off x="902640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ABC8748-A020-D8A1-9C90-FA1A6AECD425}"/>
              </a:ext>
            </a:extLst>
          </p:cNvPr>
          <p:cNvCxnSpPr>
            <a:cxnSpLocks/>
          </p:cNvCxnSpPr>
          <p:nvPr/>
        </p:nvCxnSpPr>
        <p:spPr>
          <a:xfrm rot="5400000">
            <a:off x="890581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510310A4-9ED8-9212-5371-B0F0249F032A}"/>
              </a:ext>
            </a:extLst>
          </p:cNvPr>
          <p:cNvCxnSpPr>
            <a:cxnSpLocks/>
            <a:stCxn id="28" idx="1"/>
            <a:endCxn id="38" idx="3"/>
          </p:cNvCxnSpPr>
          <p:nvPr/>
        </p:nvCxnSpPr>
        <p:spPr>
          <a:xfrm flipH="1" flipV="1">
            <a:off x="8095347" y="5398272"/>
            <a:ext cx="261217" cy="4476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4E0D4B39-6E9F-B9A9-F128-4ED95786541D}"/>
              </a:ext>
            </a:extLst>
          </p:cNvPr>
          <p:cNvSpPr/>
          <p:nvPr/>
        </p:nvSpPr>
        <p:spPr>
          <a:xfrm>
            <a:off x="7478997" y="2220031"/>
            <a:ext cx="2191464" cy="3564537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A74FB6E-5186-A293-739F-06CB4E3EA449}"/>
              </a:ext>
            </a:extLst>
          </p:cNvPr>
          <p:cNvSpPr txBox="1"/>
          <p:nvPr/>
        </p:nvSpPr>
        <p:spPr>
          <a:xfrm>
            <a:off x="7487112" y="2320314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6B3A36A7-A436-682F-2039-B15147188FFD}"/>
              </a:ext>
            </a:extLst>
          </p:cNvPr>
          <p:cNvSpPr/>
          <p:nvPr/>
        </p:nvSpPr>
        <p:spPr>
          <a:xfrm>
            <a:off x="10246462" y="5340391"/>
            <a:ext cx="580517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ret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26ADFF93-E5DE-0D50-A89E-8E41581A8FE9}"/>
              </a:ext>
            </a:extLst>
          </p:cNvPr>
          <p:cNvSpPr/>
          <p:nvPr/>
        </p:nvSpPr>
        <p:spPr>
          <a:xfrm>
            <a:off x="7651209" y="521827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br</a:t>
            </a:r>
            <a:endParaRPr lang="en-US"/>
          </a:p>
        </p:txBody>
      </p:sp>
      <p:cxnSp>
        <p:nvCxnSpPr>
          <p:cNvPr id="39" name="Connector: Curved 38">
            <a:extLst>
              <a:ext uri="{FF2B5EF4-FFF2-40B4-BE49-F238E27FC236}">
                <a16:creationId xmlns:a16="http://schemas.microsoft.com/office/drawing/2014/main" id="{F0650CC6-55AB-CA5E-9E1C-8DB523750115}"/>
              </a:ext>
            </a:extLst>
          </p:cNvPr>
          <p:cNvCxnSpPr>
            <a:cxnSpLocks/>
            <a:stCxn id="38" idx="1"/>
            <a:endCxn id="33" idx="1"/>
          </p:cNvCxnSpPr>
          <p:nvPr/>
        </p:nvCxnSpPr>
        <p:spPr>
          <a:xfrm rot="10800000">
            <a:off x="7478997" y="4002300"/>
            <a:ext cx="172212" cy="1395972"/>
          </a:xfrm>
          <a:prstGeom prst="curvedConnector3">
            <a:avLst>
              <a:gd name="adj1" fmla="val 232743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791A928C-5D07-D962-047C-96AA83320BA4}"/>
              </a:ext>
            </a:extLst>
          </p:cNvPr>
          <p:cNvSpPr/>
          <p:nvPr/>
        </p:nvSpPr>
        <p:spPr>
          <a:xfrm>
            <a:off x="9878769" y="5261678"/>
            <a:ext cx="1029046" cy="52289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074A7AF-729D-F2BB-B9D4-14CD70735261}"/>
              </a:ext>
            </a:extLst>
          </p:cNvPr>
          <p:cNvSpPr txBox="1"/>
          <p:nvPr/>
        </p:nvSpPr>
        <p:spPr>
          <a:xfrm>
            <a:off x="9860415" y="5218272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42" name="Connector: Curved 41">
            <a:extLst>
              <a:ext uri="{FF2B5EF4-FFF2-40B4-BE49-F238E27FC236}">
                <a16:creationId xmlns:a16="http://schemas.microsoft.com/office/drawing/2014/main" id="{FF2D8DC8-B0BD-9DD6-F8E6-BEF6151E3FC2}"/>
              </a:ext>
            </a:extLst>
          </p:cNvPr>
          <p:cNvCxnSpPr>
            <a:cxnSpLocks/>
            <a:endCxn id="40" idx="1"/>
          </p:cNvCxnSpPr>
          <p:nvPr/>
        </p:nvCxnSpPr>
        <p:spPr>
          <a:xfrm rot="5400000" flipH="1" flipV="1">
            <a:off x="8848448" y="4547952"/>
            <a:ext cx="55149" cy="2005491"/>
          </a:xfrm>
          <a:prstGeom prst="curvedConnector4">
            <a:avLst>
              <a:gd name="adj1" fmla="val -595862"/>
              <a:gd name="adj2" fmla="val 88783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4E27B2C6-3DD1-1381-23F0-912FF099F17C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DFB2FAF-1449-F5FF-D8FD-F4F4EBF7E499}"/>
              </a:ext>
            </a:extLst>
          </p:cNvPr>
          <p:cNvCxnSpPr>
            <a:cxnSpLocks/>
            <a:stCxn id="51" idx="3"/>
            <a:endCxn id="52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D43B4FDA-8BC6-CA13-FAD0-984A751D544E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 </a:t>
            </a:r>
            <a:r>
              <a:rPr lang="en-US">
                <a:solidFill>
                  <a:schemeClr val="bg1"/>
                </a:solidFill>
              </a:rPr>
              <a:t>+ 1;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S0)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S1; 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S1){</a:t>
            </a:r>
          </a:p>
          <a:p>
            <a:r>
              <a:rPr lang="en-US"/>
              <a:t>  if (</a:t>
            </a:r>
            <a:r>
              <a:rPr lang="en-US" err="1">
                <a:solidFill>
                  <a:srgbClr val="F4B183"/>
                </a:solidFill>
              </a:rPr>
              <a:t>i</a:t>
            </a:r>
            <a:r>
              <a:rPr lang="en-US">
                <a:solidFill>
                  <a:srgbClr val="F4B183"/>
                </a:solidFill>
              </a:rPr>
              <a:t> </a:t>
            </a:r>
            <a:r>
              <a:rPr lang="en-US"/>
              <a:t>&lt;= 5)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S1; </a:t>
            </a:r>
          </a:p>
          <a:p>
            <a:r>
              <a:rPr lang="en-US"/>
              <a:t> } else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S2; }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C3B0DE67-690D-14E3-3A2A-81D27D5084D4}"/>
              </a:ext>
            </a:extLst>
          </p:cNvPr>
          <p:cNvSpPr/>
          <p:nvPr/>
        </p:nvSpPr>
        <p:spPr>
          <a:xfrm>
            <a:off x="2618472" y="3731374"/>
            <a:ext cx="238115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9F6D140-C3D3-5DFD-91EE-ADD45081A258}"/>
              </a:ext>
            </a:extLst>
          </p:cNvPr>
          <p:cNvSpPr/>
          <p:nvPr/>
        </p:nvSpPr>
        <p:spPr>
          <a:xfrm>
            <a:off x="8394729" y="3540925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AB67049-6767-7916-ED74-E5015698FE32}"/>
              </a:ext>
            </a:extLst>
          </p:cNvPr>
          <p:cNvCxnSpPr>
            <a:cxnSpLocks/>
            <a:stCxn id="17" idx="2"/>
            <a:endCxn id="3" idx="0"/>
          </p:cNvCxnSpPr>
          <p:nvPr/>
        </p:nvCxnSpPr>
        <p:spPr>
          <a:xfrm flipH="1">
            <a:off x="8574729" y="3319063"/>
            <a:ext cx="3904" cy="22186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04DC67C-D35B-15D4-67C8-E5DC7D3674B8}"/>
              </a:ext>
            </a:extLst>
          </p:cNvPr>
          <p:cNvCxnSpPr>
            <a:cxnSpLocks/>
            <a:stCxn id="3" idx="4"/>
            <a:endCxn id="24" idx="0"/>
          </p:cNvCxnSpPr>
          <p:nvPr/>
        </p:nvCxnSpPr>
        <p:spPr>
          <a:xfrm>
            <a:off x="8574729" y="3900925"/>
            <a:ext cx="0" cy="20629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C2A90938-E0AE-A3B7-9E5E-C7A6618BC15B}"/>
              </a:ext>
            </a:extLst>
          </p:cNvPr>
          <p:cNvSpPr/>
          <p:nvPr/>
        </p:nvSpPr>
        <p:spPr>
          <a:xfrm>
            <a:off x="8394729" y="4669402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728FB9C-706A-18AE-3DF4-62F3C5CFC790}"/>
              </a:ext>
            </a:extLst>
          </p:cNvPr>
          <p:cNvCxnSpPr>
            <a:cxnSpLocks/>
            <a:stCxn id="24" idx="2"/>
            <a:endCxn id="25" idx="0"/>
          </p:cNvCxnSpPr>
          <p:nvPr/>
        </p:nvCxnSpPr>
        <p:spPr>
          <a:xfrm>
            <a:off x="8574729" y="4467221"/>
            <a:ext cx="0" cy="202181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895EE3C-E3BD-C2F7-5037-AA99456D8133}"/>
              </a:ext>
            </a:extLst>
          </p:cNvPr>
          <p:cNvCxnSpPr>
            <a:cxnSpLocks/>
            <a:stCxn id="25" idx="4"/>
            <a:endCxn id="28" idx="0"/>
          </p:cNvCxnSpPr>
          <p:nvPr/>
        </p:nvCxnSpPr>
        <p:spPr>
          <a:xfrm>
            <a:off x="8574729" y="5029402"/>
            <a:ext cx="3904" cy="19334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EC6E3867-D2E4-B766-9EE4-3DFB241FC33F}"/>
              </a:ext>
            </a:extLst>
          </p:cNvPr>
          <p:cNvSpPr/>
          <p:nvPr/>
        </p:nvSpPr>
        <p:spPr>
          <a:xfrm>
            <a:off x="8114730" y="4608222"/>
            <a:ext cx="1425507" cy="10921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BF47C96-1B9D-9E75-55D6-49C3B9E6C2EC}"/>
              </a:ext>
            </a:extLst>
          </p:cNvPr>
          <p:cNvSpPr/>
          <p:nvPr/>
        </p:nvSpPr>
        <p:spPr>
          <a:xfrm>
            <a:off x="705275" y="4335121"/>
            <a:ext cx="586315" cy="3651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CD39BD8-A7CE-85B6-18E2-E65F3E5489A9}"/>
              </a:ext>
            </a:extLst>
          </p:cNvPr>
          <p:cNvSpPr/>
          <p:nvPr/>
        </p:nvSpPr>
        <p:spPr>
          <a:xfrm>
            <a:off x="3099297" y="6234140"/>
            <a:ext cx="5993407" cy="46168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rgbClr val="FF0000"/>
                </a:solidFill>
              </a:rPr>
              <a:t>How do we know which nodes belong to a BB?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FC0CF75-CAC8-F137-D9BC-0FBC11FE5BEC}"/>
              </a:ext>
            </a:extLst>
          </p:cNvPr>
          <p:cNvSpPr txBox="1"/>
          <p:nvPr/>
        </p:nvSpPr>
        <p:spPr>
          <a:xfrm>
            <a:off x="511528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9D7C7897-65F2-FE7B-7521-F84C227EADBD}"/>
              </a:ext>
            </a:extLst>
          </p:cNvPr>
          <p:cNvCxnSpPr>
            <a:cxnSpLocks/>
          </p:cNvCxnSpPr>
          <p:nvPr/>
        </p:nvCxnSpPr>
        <p:spPr>
          <a:xfrm flipV="1">
            <a:off x="499963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5713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6E931D2-1C9D-68D1-794E-D5AAEB7EA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B4D03-9028-A76D-63D2-5AF88A9D5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CDFG Extraction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15D45F-C4D4-AF09-FC27-89E8A1ACC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118</a:t>
            </a:fld>
            <a:endParaRPr lang="en-FR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4F9E3CF-00D3-A62E-F001-A1B09BE0B3E4}"/>
              </a:ext>
            </a:extLst>
          </p:cNvPr>
          <p:cNvSpPr/>
          <p:nvPr/>
        </p:nvSpPr>
        <p:spPr>
          <a:xfrm>
            <a:off x="5200899" y="1912268"/>
            <a:ext cx="599882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07FA2B3-6057-50FE-23F2-B8920E9B669D}"/>
              </a:ext>
            </a:extLst>
          </p:cNvPr>
          <p:cNvCxnSpPr>
            <a:cxnSpLocks/>
          </p:cNvCxnSpPr>
          <p:nvPr/>
        </p:nvCxnSpPr>
        <p:spPr>
          <a:xfrm flipH="1">
            <a:off x="537790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19B61BD-2D93-3162-23A0-EB3C0B6C51CF}"/>
              </a:ext>
            </a:extLst>
          </p:cNvPr>
          <p:cNvSpPr txBox="1"/>
          <p:nvPr/>
        </p:nvSpPr>
        <p:spPr>
          <a:xfrm>
            <a:off x="560199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F33E0D5-298F-48BA-B509-4661AD8426C9}"/>
              </a:ext>
            </a:extLst>
          </p:cNvPr>
          <p:cNvCxnSpPr>
            <a:cxnSpLocks/>
          </p:cNvCxnSpPr>
          <p:nvPr/>
        </p:nvCxnSpPr>
        <p:spPr>
          <a:xfrm flipH="1">
            <a:off x="538627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0F0A4F9-1052-CBFE-B4EC-9BADEA4FBAF9}"/>
              </a:ext>
            </a:extLst>
          </p:cNvPr>
          <p:cNvSpPr txBox="1"/>
          <p:nvPr/>
        </p:nvSpPr>
        <p:spPr>
          <a:xfrm>
            <a:off x="561036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778C73B-FC22-B70B-E336-B396479BF8B2}"/>
              </a:ext>
            </a:extLst>
          </p:cNvPr>
          <p:cNvSpPr/>
          <p:nvPr/>
        </p:nvSpPr>
        <p:spPr>
          <a:xfrm>
            <a:off x="904896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D42F68C-FD9B-6061-907F-F63D76F9B193}"/>
              </a:ext>
            </a:extLst>
          </p:cNvPr>
          <p:cNvSpPr/>
          <p:nvPr/>
        </p:nvSpPr>
        <p:spPr>
          <a:xfrm>
            <a:off x="812690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DCD393D-2001-D6E5-1614-3CB07A7B893D}"/>
              </a:ext>
            </a:extLst>
          </p:cNvPr>
          <p:cNvSpPr/>
          <p:nvPr/>
        </p:nvSpPr>
        <p:spPr>
          <a:xfrm>
            <a:off x="835656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A54B6C3-47BC-3870-018A-2957A5290211}"/>
              </a:ext>
            </a:extLst>
          </p:cNvPr>
          <p:cNvCxnSpPr>
            <a:cxnSpLocks/>
            <a:endCxn id="17" idx="0"/>
          </p:cNvCxnSpPr>
          <p:nvPr/>
        </p:nvCxnSpPr>
        <p:spPr>
          <a:xfrm>
            <a:off x="857788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362C880-E785-9640-B0DD-0DD2CE16CBF5}"/>
              </a:ext>
            </a:extLst>
          </p:cNvPr>
          <p:cNvCxnSpPr>
            <a:cxnSpLocks/>
          </p:cNvCxnSpPr>
          <p:nvPr/>
        </p:nvCxnSpPr>
        <p:spPr>
          <a:xfrm rot="5400000">
            <a:off x="892837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3E47C14-2244-3BF2-EB29-ADB6264C75FC}"/>
              </a:ext>
            </a:extLst>
          </p:cNvPr>
          <p:cNvSpPr/>
          <p:nvPr/>
        </p:nvSpPr>
        <p:spPr>
          <a:xfrm>
            <a:off x="904412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3C2DC4F-BE99-A06F-F536-60B47F744238}"/>
              </a:ext>
            </a:extLst>
          </p:cNvPr>
          <p:cNvSpPr/>
          <p:nvPr/>
        </p:nvSpPr>
        <p:spPr>
          <a:xfrm>
            <a:off x="835266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20EE762-25FA-FC83-3198-53B2C007A3B3}"/>
              </a:ext>
            </a:extLst>
          </p:cNvPr>
          <p:cNvCxnSpPr>
            <a:cxnSpLocks/>
          </p:cNvCxnSpPr>
          <p:nvPr/>
        </p:nvCxnSpPr>
        <p:spPr>
          <a:xfrm rot="5400000">
            <a:off x="892353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5609CDC7-62CB-3B47-3F9F-71B40990179D}"/>
              </a:ext>
            </a:extLst>
          </p:cNvPr>
          <p:cNvSpPr/>
          <p:nvPr/>
        </p:nvSpPr>
        <p:spPr>
          <a:xfrm>
            <a:off x="835656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7E5EC415-5C35-D5D0-927A-FB91FB76DB1F}"/>
              </a:ext>
            </a:extLst>
          </p:cNvPr>
          <p:cNvSpPr/>
          <p:nvPr/>
        </p:nvSpPr>
        <p:spPr>
          <a:xfrm>
            <a:off x="902640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BCC5A36B-0FE0-75C6-FAF2-AFE09C48EFE3}"/>
              </a:ext>
            </a:extLst>
          </p:cNvPr>
          <p:cNvCxnSpPr>
            <a:cxnSpLocks/>
          </p:cNvCxnSpPr>
          <p:nvPr/>
        </p:nvCxnSpPr>
        <p:spPr>
          <a:xfrm rot="5400000">
            <a:off x="890581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45FEC9E-48A3-F8F1-91CD-691DFA2270B7}"/>
              </a:ext>
            </a:extLst>
          </p:cNvPr>
          <p:cNvCxnSpPr>
            <a:cxnSpLocks/>
            <a:stCxn id="28" idx="1"/>
            <a:endCxn id="38" idx="3"/>
          </p:cNvCxnSpPr>
          <p:nvPr/>
        </p:nvCxnSpPr>
        <p:spPr>
          <a:xfrm flipH="1" flipV="1">
            <a:off x="8095347" y="5398272"/>
            <a:ext cx="261217" cy="4476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93983878-28C2-717C-26C9-07B490067359}"/>
              </a:ext>
            </a:extLst>
          </p:cNvPr>
          <p:cNvSpPr/>
          <p:nvPr/>
        </p:nvSpPr>
        <p:spPr>
          <a:xfrm>
            <a:off x="7478997" y="2220031"/>
            <a:ext cx="2191464" cy="3564537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2E120C7-5057-5859-287C-32C07E25E35A}"/>
              </a:ext>
            </a:extLst>
          </p:cNvPr>
          <p:cNvSpPr txBox="1"/>
          <p:nvPr/>
        </p:nvSpPr>
        <p:spPr>
          <a:xfrm>
            <a:off x="7487112" y="2320314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37F2DB9-6FBC-310F-E0C7-208810CA8C36}"/>
              </a:ext>
            </a:extLst>
          </p:cNvPr>
          <p:cNvSpPr/>
          <p:nvPr/>
        </p:nvSpPr>
        <p:spPr>
          <a:xfrm>
            <a:off x="10246462" y="5340391"/>
            <a:ext cx="580517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ret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0F31EEA-10DA-8CF1-0E15-62B32829C19D}"/>
              </a:ext>
            </a:extLst>
          </p:cNvPr>
          <p:cNvSpPr/>
          <p:nvPr/>
        </p:nvSpPr>
        <p:spPr>
          <a:xfrm>
            <a:off x="7651209" y="521827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br</a:t>
            </a:r>
            <a:endParaRPr lang="en-US"/>
          </a:p>
        </p:txBody>
      </p:sp>
      <p:cxnSp>
        <p:nvCxnSpPr>
          <p:cNvPr id="39" name="Connector: Curved 38">
            <a:extLst>
              <a:ext uri="{FF2B5EF4-FFF2-40B4-BE49-F238E27FC236}">
                <a16:creationId xmlns:a16="http://schemas.microsoft.com/office/drawing/2014/main" id="{E87D103D-F2AE-754E-6486-DFBB5FCBA474}"/>
              </a:ext>
            </a:extLst>
          </p:cNvPr>
          <p:cNvCxnSpPr>
            <a:cxnSpLocks/>
            <a:stCxn id="38" idx="1"/>
            <a:endCxn id="33" idx="1"/>
          </p:cNvCxnSpPr>
          <p:nvPr/>
        </p:nvCxnSpPr>
        <p:spPr>
          <a:xfrm rot="10800000">
            <a:off x="7478997" y="4002300"/>
            <a:ext cx="172212" cy="1395972"/>
          </a:xfrm>
          <a:prstGeom prst="curvedConnector3">
            <a:avLst>
              <a:gd name="adj1" fmla="val 232743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1320ACDF-0504-8919-EEBF-A61DE915BE31}"/>
              </a:ext>
            </a:extLst>
          </p:cNvPr>
          <p:cNvSpPr/>
          <p:nvPr/>
        </p:nvSpPr>
        <p:spPr>
          <a:xfrm>
            <a:off x="9878769" y="5261678"/>
            <a:ext cx="1029046" cy="52289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F47016D-F32A-5D18-9858-5630AB8D5838}"/>
              </a:ext>
            </a:extLst>
          </p:cNvPr>
          <p:cNvSpPr txBox="1"/>
          <p:nvPr/>
        </p:nvSpPr>
        <p:spPr>
          <a:xfrm>
            <a:off x="9860415" y="5218272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42" name="Connector: Curved 41">
            <a:extLst>
              <a:ext uri="{FF2B5EF4-FFF2-40B4-BE49-F238E27FC236}">
                <a16:creationId xmlns:a16="http://schemas.microsoft.com/office/drawing/2014/main" id="{5DD6550A-C15B-0B38-9E70-532010C3A5FD}"/>
              </a:ext>
            </a:extLst>
          </p:cNvPr>
          <p:cNvCxnSpPr>
            <a:cxnSpLocks/>
            <a:endCxn id="40" idx="1"/>
          </p:cNvCxnSpPr>
          <p:nvPr/>
        </p:nvCxnSpPr>
        <p:spPr>
          <a:xfrm rot="5400000" flipH="1" flipV="1">
            <a:off x="8848448" y="4547952"/>
            <a:ext cx="55149" cy="2005491"/>
          </a:xfrm>
          <a:prstGeom prst="curvedConnector4">
            <a:avLst>
              <a:gd name="adj1" fmla="val -595862"/>
              <a:gd name="adj2" fmla="val 88783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83D9D52D-3DC2-28B0-EB57-BD86981B5BA7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E6F8FF1F-59AA-F540-7B39-3F1DB892CF19}"/>
              </a:ext>
            </a:extLst>
          </p:cNvPr>
          <p:cNvCxnSpPr>
            <a:cxnSpLocks/>
            <a:stCxn id="51" idx="3"/>
            <a:endCxn id="52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53EFA505-28EB-96DB-8504-51654CDF8E8B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 </a:t>
            </a:r>
            <a:r>
              <a:rPr lang="en-US">
                <a:solidFill>
                  <a:schemeClr val="bg1"/>
                </a:solidFill>
              </a:rPr>
              <a:t>+ 1;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S0)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S1; 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S1){</a:t>
            </a:r>
          </a:p>
          <a:p>
            <a:r>
              <a:rPr lang="en-US"/>
              <a:t>  if (</a:t>
            </a:r>
            <a:r>
              <a:rPr lang="en-US" err="1">
                <a:solidFill>
                  <a:srgbClr val="F4B183"/>
                </a:solidFill>
              </a:rPr>
              <a:t>i</a:t>
            </a:r>
            <a:r>
              <a:rPr lang="en-US">
                <a:solidFill>
                  <a:srgbClr val="F4B183"/>
                </a:solidFill>
              </a:rPr>
              <a:t> </a:t>
            </a:r>
            <a:r>
              <a:rPr lang="en-US"/>
              <a:t>&lt;= 5)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S1; </a:t>
            </a:r>
          </a:p>
          <a:p>
            <a:r>
              <a:rPr lang="en-US"/>
              <a:t> } else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S2; }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F7476EC-75DE-EBA1-D048-A61BCBCD2650}"/>
              </a:ext>
            </a:extLst>
          </p:cNvPr>
          <p:cNvSpPr/>
          <p:nvPr/>
        </p:nvSpPr>
        <p:spPr>
          <a:xfrm>
            <a:off x="2618472" y="3731374"/>
            <a:ext cx="238115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E4C642CF-BFD7-DED0-ECEE-D718169FAEC9}"/>
              </a:ext>
            </a:extLst>
          </p:cNvPr>
          <p:cNvCxnSpPr>
            <a:cxnSpLocks/>
            <a:stCxn id="52" idx="3"/>
            <a:endCxn id="5" idx="1"/>
          </p:cNvCxnSpPr>
          <p:nvPr/>
        </p:nvCxnSpPr>
        <p:spPr>
          <a:xfrm flipV="1">
            <a:off x="499963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E6A3A2B2-C6BA-33DA-FE1C-344C2748317C}"/>
              </a:ext>
            </a:extLst>
          </p:cNvPr>
          <p:cNvSpPr/>
          <p:nvPr/>
        </p:nvSpPr>
        <p:spPr>
          <a:xfrm>
            <a:off x="8394729" y="3540925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73E4763-9A84-C579-B57C-CC7B09C9198C}"/>
              </a:ext>
            </a:extLst>
          </p:cNvPr>
          <p:cNvCxnSpPr>
            <a:cxnSpLocks/>
            <a:stCxn id="17" idx="2"/>
            <a:endCxn id="3" idx="0"/>
          </p:cNvCxnSpPr>
          <p:nvPr/>
        </p:nvCxnSpPr>
        <p:spPr>
          <a:xfrm flipH="1">
            <a:off x="8574729" y="3319063"/>
            <a:ext cx="3904" cy="22186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1EF8B0B-AA40-EF0D-9657-289BB896B99B}"/>
              </a:ext>
            </a:extLst>
          </p:cNvPr>
          <p:cNvCxnSpPr>
            <a:cxnSpLocks/>
            <a:stCxn id="3" idx="4"/>
            <a:endCxn id="24" idx="0"/>
          </p:cNvCxnSpPr>
          <p:nvPr/>
        </p:nvCxnSpPr>
        <p:spPr>
          <a:xfrm>
            <a:off x="8574729" y="3900925"/>
            <a:ext cx="0" cy="20629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9B26DC62-2DAB-B506-001E-72FB54E81E59}"/>
              </a:ext>
            </a:extLst>
          </p:cNvPr>
          <p:cNvSpPr/>
          <p:nvPr/>
        </p:nvSpPr>
        <p:spPr>
          <a:xfrm>
            <a:off x="8394729" y="4669402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02C26C1-CCBD-C321-8F2D-100E0C1E1937}"/>
              </a:ext>
            </a:extLst>
          </p:cNvPr>
          <p:cNvCxnSpPr>
            <a:cxnSpLocks/>
            <a:stCxn id="24" idx="2"/>
            <a:endCxn id="25" idx="0"/>
          </p:cNvCxnSpPr>
          <p:nvPr/>
        </p:nvCxnSpPr>
        <p:spPr>
          <a:xfrm>
            <a:off x="8574729" y="4467221"/>
            <a:ext cx="0" cy="202181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0B21442-2CAC-3721-A903-F5EF7E922769}"/>
              </a:ext>
            </a:extLst>
          </p:cNvPr>
          <p:cNvCxnSpPr>
            <a:cxnSpLocks/>
            <a:stCxn id="25" idx="4"/>
            <a:endCxn id="28" idx="0"/>
          </p:cNvCxnSpPr>
          <p:nvPr/>
        </p:nvCxnSpPr>
        <p:spPr>
          <a:xfrm>
            <a:off x="8574729" y="5029402"/>
            <a:ext cx="3904" cy="19334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32998FC7-3C7E-374E-C5D5-37DA2D3CC66E}"/>
              </a:ext>
            </a:extLst>
          </p:cNvPr>
          <p:cNvSpPr/>
          <p:nvPr/>
        </p:nvSpPr>
        <p:spPr>
          <a:xfrm>
            <a:off x="5693953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7BAB10C-7E0C-03BE-9A00-C9644C6D5C8A}"/>
              </a:ext>
            </a:extLst>
          </p:cNvPr>
          <p:cNvSpPr/>
          <p:nvPr/>
        </p:nvSpPr>
        <p:spPr>
          <a:xfrm>
            <a:off x="5693953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AA52B4D-2483-79D4-797A-562F6294424B}"/>
              </a:ext>
            </a:extLst>
          </p:cNvPr>
          <p:cNvCxnSpPr>
            <a:cxnSpLocks/>
          </p:cNvCxnSpPr>
          <p:nvPr/>
        </p:nvCxnSpPr>
        <p:spPr>
          <a:xfrm>
            <a:off x="5981524" y="3324883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Curved 28">
            <a:extLst>
              <a:ext uri="{FF2B5EF4-FFF2-40B4-BE49-F238E27FC236}">
                <a16:creationId xmlns:a16="http://schemas.microsoft.com/office/drawing/2014/main" id="{7E58A02D-B75B-39D1-F3F8-B9D8248317E5}"/>
              </a:ext>
            </a:extLst>
          </p:cNvPr>
          <p:cNvCxnSpPr>
            <a:cxnSpLocks/>
            <a:stCxn id="21" idx="6"/>
            <a:endCxn id="19" idx="6"/>
          </p:cNvCxnSpPr>
          <p:nvPr/>
        </p:nvCxnSpPr>
        <p:spPr>
          <a:xfrm flipV="1">
            <a:off x="6269953" y="3036883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>
            <a:extLst>
              <a:ext uri="{FF2B5EF4-FFF2-40B4-BE49-F238E27FC236}">
                <a16:creationId xmlns:a16="http://schemas.microsoft.com/office/drawing/2014/main" id="{BCE6240E-4AF3-BF08-F0DE-140E30A6F5A7}"/>
              </a:ext>
            </a:extLst>
          </p:cNvPr>
          <p:cNvSpPr/>
          <p:nvPr/>
        </p:nvSpPr>
        <p:spPr>
          <a:xfrm>
            <a:off x="5693524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36F01DE6-A7A9-1F31-64AD-0498B2230BA6}"/>
              </a:ext>
            </a:extLst>
          </p:cNvPr>
          <p:cNvCxnSpPr>
            <a:cxnSpLocks/>
            <a:stCxn id="21" idx="4"/>
            <a:endCxn id="36" idx="0"/>
          </p:cNvCxnSpPr>
          <p:nvPr/>
        </p:nvCxnSpPr>
        <p:spPr>
          <a:xfrm flipH="1">
            <a:off x="5981524" y="4672076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F4D1DD17-3448-F8FA-4E81-FCBA1082D816}"/>
              </a:ext>
            </a:extLst>
          </p:cNvPr>
          <p:cNvSpPr/>
          <p:nvPr/>
        </p:nvSpPr>
        <p:spPr>
          <a:xfrm>
            <a:off x="5378248" y="2605506"/>
            <a:ext cx="951040" cy="2142249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3D65636-1EDF-51FE-5B64-49E013CA478E}"/>
              </a:ext>
            </a:extLst>
          </p:cNvPr>
          <p:cNvSpPr txBox="1"/>
          <p:nvPr/>
        </p:nvSpPr>
        <p:spPr>
          <a:xfrm>
            <a:off x="5355506" y="2575820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CF43D451-D117-0FDC-9258-ED7D38CBACEA}"/>
              </a:ext>
            </a:extLst>
          </p:cNvPr>
          <p:cNvSpPr/>
          <p:nvPr/>
        </p:nvSpPr>
        <p:spPr>
          <a:xfrm>
            <a:off x="5378248" y="5007751"/>
            <a:ext cx="946388" cy="75501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1EE612B-1270-7FAC-A4F8-31FFD08254A0}"/>
              </a:ext>
            </a:extLst>
          </p:cNvPr>
          <p:cNvSpPr txBox="1"/>
          <p:nvPr/>
        </p:nvSpPr>
        <p:spPr>
          <a:xfrm>
            <a:off x="5359894" y="4964345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11EB368-6430-C74F-B3A1-6553AED76E49}"/>
              </a:ext>
            </a:extLst>
          </p:cNvPr>
          <p:cNvSpPr txBox="1"/>
          <p:nvPr/>
        </p:nvSpPr>
        <p:spPr>
          <a:xfrm>
            <a:off x="6376647" y="4150455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27E029A-50A9-8397-3F03-7BE9AE2D4996}"/>
              </a:ext>
            </a:extLst>
          </p:cNvPr>
          <p:cNvSpPr txBox="1"/>
          <p:nvPr/>
        </p:nvSpPr>
        <p:spPr>
          <a:xfrm>
            <a:off x="5299576" y="465283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396D88-FE76-ED20-320D-00985FEF775E}"/>
              </a:ext>
            </a:extLst>
          </p:cNvPr>
          <p:cNvSpPr txBox="1"/>
          <p:nvPr/>
        </p:nvSpPr>
        <p:spPr>
          <a:xfrm>
            <a:off x="511528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2855798412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83CED6B-E2B7-2D35-6B0B-662A81CDA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3E5A1-D3C6-BF5E-3E38-792858513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CDFG Extraction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9994B0-CDED-D087-B879-CEF1DB66F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119</a:t>
            </a:fld>
            <a:endParaRPr lang="en-FR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ED0CE80-4FE6-19E9-C0DF-2DB67FFAD304}"/>
              </a:ext>
            </a:extLst>
          </p:cNvPr>
          <p:cNvSpPr/>
          <p:nvPr/>
        </p:nvSpPr>
        <p:spPr>
          <a:xfrm>
            <a:off x="5200899" y="1912268"/>
            <a:ext cx="599882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34D0BC4-C53D-9D3D-859E-95F9E7725EED}"/>
              </a:ext>
            </a:extLst>
          </p:cNvPr>
          <p:cNvCxnSpPr>
            <a:cxnSpLocks/>
          </p:cNvCxnSpPr>
          <p:nvPr/>
        </p:nvCxnSpPr>
        <p:spPr>
          <a:xfrm flipH="1">
            <a:off x="537790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BB37D80-E670-40A1-3497-16CCE1AD60B4}"/>
              </a:ext>
            </a:extLst>
          </p:cNvPr>
          <p:cNvSpPr txBox="1"/>
          <p:nvPr/>
        </p:nvSpPr>
        <p:spPr>
          <a:xfrm>
            <a:off x="560199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C339CA5-559A-3DEE-BD84-34CF1B19A0A3}"/>
              </a:ext>
            </a:extLst>
          </p:cNvPr>
          <p:cNvCxnSpPr>
            <a:cxnSpLocks/>
          </p:cNvCxnSpPr>
          <p:nvPr/>
        </p:nvCxnSpPr>
        <p:spPr>
          <a:xfrm flipH="1">
            <a:off x="538627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8D652D2-484C-16FF-1FFA-1BA1CAD64ABA}"/>
              </a:ext>
            </a:extLst>
          </p:cNvPr>
          <p:cNvSpPr txBox="1"/>
          <p:nvPr/>
        </p:nvSpPr>
        <p:spPr>
          <a:xfrm>
            <a:off x="561036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4BA077E-8C0A-77FE-00D3-DF0BDDBE7B52}"/>
              </a:ext>
            </a:extLst>
          </p:cNvPr>
          <p:cNvSpPr/>
          <p:nvPr/>
        </p:nvSpPr>
        <p:spPr>
          <a:xfrm>
            <a:off x="904896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8C77730-CEFB-8173-85D9-51B675F464EB}"/>
              </a:ext>
            </a:extLst>
          </p:cNvPr>
          <p:cNvSpPr/>
          <p:nvPr/>
        </p:nvSpPr>
        <p:spPr>
          <a:xfrm>
            <a:off x="812690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7D92947-1CBA-A5B1-BD2A-9F0C3C55E322}"/>
              </a:ext>
            </a:extLst>
          </p:cNvPr>
          <p:cNvSpPr/>
          <p:nvPr/>
        </p:nvSpPr>
        <p:spPr>
          <a:xfrm>
            <a:off x="835656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D9C51F5-7AC8-9564-FEC1-F9FE96167080}"/>
              </a:ext>
            </a:extLst>
          </p:cNvPr>
          <p:cNvCxnSpPr>
            <a:cxnSpLocks/>
            <a:endCxn id="17" idx="0"/>
          </p:cNvCxnSpPr>
          <p:nvPr/>
        </p:nvCxnSpPr>
        <p:spPr>
          <a:xfrm>
            <a:off x="857788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9FCD71F-F4A6-6480-26EF-4837DB2F87BC}"/>
              </a:ext>
            </a:extLst>
          </p:cNvPr>
          <p:cNvCxnSpPr>
            <a:cxnSpLocks/>
          </p:cNvCxnSpPr>
          <p:nvPr/>
        </p:nvCxnSpPr>
        <p:spPr>
          <a:xfrm rot="5400000">
            <a:off x="892837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D349D923-DD0F-8B0C-D1DB-D0F1BA1C2E61}"/>
              </a:ext>
            </a:extLst>
          </p:cNvPr>
          <p:cNvSpPr/>
          <p:nvPr/>
        </p:nvSpPr>
        <p:spPr>
          <a:xfrm>
            <a:off x="904412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7DF3B78-8CEF-F34C-BDD1-BACDDDDB280A}"/>
              </a:ext>
            </a:extLst>
          </p:cNvPr>
          <p:cNvSpPr/>
          <p:nvPr/>
        </p:nvSpPr>
        <p:spPr>
          <a:xfrm>
            <a:off x="835266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18A5B77-A0A7-E2CB-0757-BE0B25349692}"/>
              </a:ext>
            </a:extLst>
          </p:cNvPr>
          <p:cNvCxnSpPr>
            <a:cxnSpLocks/>
          </p:cNvCxnSpPr>
          <p:nvPr/>
        </p:nvCxnSpPr>
        <p:spPr>
          <a:xfrm rot="5400000">
            <a:off x="892353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19EE16A-5BF6-13F0-5090-470EA9CA595B}"/>
              </a:ext>
            </a:extLst>
          </p:cNvPr>
          <p:cNvSpPr/>
          <p:nvPr/>
        </p:nvSpPr>
        <p:spPr>
          <a:xfrm>
            <a:off x="835656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3F426BF5-E814-7713-0639-2B45CDABEE18}"/>
              </a:ext>
            </a:extLst>
          </p:cNvPr>
          <p:cNvSpPr/>
          <p:nvPr/>
        </p:nvSpPr>
        <p:spPr>
          <a:xfrm>
            <a:off x="902640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8FBEB1B-3909-6DBE-DA58-8425237C7D48}"/>
              </a:ext>
            </a:extLst>
          </p:cNvPr>
          <p:cNvCxnSpPr>
            <a:cxnSpLocks/>
          </p:cNvCxnSpPr>
          <p:nvPr/>
        </p:nvCxnSpPr>
        <p:spPr>
          <a:xfrm rot="5400000">
            <a:off x="890581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AF1C0D32-99DA-F898-F736-1F323F247F21}"/>
              </a:ext>
            </a:extLst>
          </p:cNvPr>
          <p:cNvCxnSpPr>
            <a:cxnSpLocks/>
            <a:stCxn id="28" idx="1"/>
            <a:endCxn id="38" idx="3"/>
          </p:cNvCxnSpPr>
          <p:nvPr/>
        </p:nvCxnSpPr>
        <p:spPr>
          <a:xfrm flipH="1" flipV="1">
            <a:off x="8095347" y="5398272"/>
            <a:ext cx="261217" cy="4476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426D3F2-C497-2D8C-B068-14011B15E21E}"/>
              </a:ext>
            </a:extLst>
          </p:cNvPr>
          <p:cNvSpPr/>
          <p:nvPr/>
        </p:nvSpPr>
        <p:spPr>
          <a:xfrm>
            <a:off x="7478997" y="2220031"/>
            <a:ext cx="2191464" cy="3564537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2449D61-EAAF-FC15-0E7D-4994CD2F5AB0}"/>
              </a:ext>
            </a:extLst>
          </p:cNvPr>
          <p:cNvSpPr txBox="1"/>
          <p:nvPr/>
        </p:nvSpPr>
        <p:spPr>
          <a:xfrm>
            <a:off x="7487112" y="2320314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E23CE638-DDBF-48BD-D711-B3071CF60FB3}"/>
              </a:ext>
            </a:extLst>
          </p:cNvPr>
          <p:cNvSpPr/>
          <p:nvPr/>
        </p:nvSpPr>
        <p:spPr>
          <a:xfrm>
            <a:off x="10246462" y="5340391"/>
            <a:ext cx="580517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ret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5379AE5B-ACAB-5223-9D3C-44459E3FD80F}"/>
              </a:ext>
            </a:extLst>
          </p:cNvPr>
          <p:cNvSpPr/>
          <p:nvPr/>
        </p:nvSpPr>
        <p:spPr>
          <a:xfrm>
            <a:off x="7651209" y="521827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br</a:t>
            </a:r>
            <a:endParaRPr lang="en-US"/>
          </a:p>
        </p:txBody>
      </p:sp>
      <p:cxnSp>
        <p:nvCxnSpPr>
          <p:cNvPr id="39" name="Connector: Curved 38">
            <a:extLst>
              <a:ext uri="{FF2B5EF4-FFF2-40B4-BE49-F238E27FC236}">
                <a16:creationId xmlns:a16="http://schemas.microsoft.com/office/drawing/2014/main" id="{8E8785DA-DD44-AB60-CB40-95CC029D6C83}"/>
              </a:ext>
            </a:extLst>
          </p:cNvPr>
          <p:cNvCxnSpPr>
            <a:cxnSpLocks/>
            <a:stCxn id="38" idx="1"/>
            <a:endCxn id="33" idx="1"/>
          </p:cNvCxnSpPr>
          <p:nvPr/>
        </p:nvCxnSpPr>
        <p:spPr>
          <a:xfrm rot="10800000">
            <a:off x="7478997" y="4002300"/>
            <a:ext cx="172212" cy="1395972"/>
          </a:xfrm>
          <a:prstGeom prst="curvedConnector3">
            <a:avLst>
              <a:gd name="adj1" fmla="val 232743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6188C455-513C-E5BD-CCA8-9F72D2FBFC67}"/>
              </a:ext>
            </a:extLst>
          </p:cNvPr>
          <p:cNvSpPr/>
          <p:nvPr/>
        </p:nvSpPr>
        <p:spPr>
          <a:xfrm>
            <a:off x="9878769" y="5261678"/>
            <a:ext cx="1029046" cy="52289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F1519DD-5DEC-86AC-8BF9-5413269BAF8E}"/>
              </a:ext>
            </a:extLst>
          </p:cNvPr>
          <p:cNvSpPr txBox="1"/>
          <p:nvPr/>
        </p:nvSpPr>
        <p:spPr>
          <a:xfrm>
            <a:off x="9860415" y="5218272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42" name="Connector: Curved 41">
            <a:extLst>
              <a:ext uri="{FF2B5EF4-FFF2-40B4-BE49-F238E27FC236}">
                <a16:creationId xmlns:a16="http://schemas.microsoft.com/office/drawing/2014/main" id="{9A76C951-A573-A681-AA2F-25F489BE5D35}"/>
              </a:ext>
            </a:extLst>
          </p:cNvPr>
          <p:cNvCxnSpPr>
            <a:cxnSpLocks/>
            <a:endCxn id="40" idx="1"/>
          </p:cNvCxnSpPr>
          <p:nvPr/>
        </p:nvCxnSpPr>
        <p:spPr>
          <a:xfrm rot="5400000" flipH="1" flipV="1">
            <a:off x="8848448" y="4547952"/>
            <a:ext cx="55149" cy="2005491"/>
          </a:xfrm>
          <a:prstGeom prst="curvedConnector4">
            <a:avLst>
              <a:gd name="adj1" fmla="val -595862"/>
              <a:gd name="adj2" fmla="val 88783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1609C9E2-CD8A-3765-3EDF-88C98297DFA9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0C65EDC8-0BF3-EDFE-4227-F762494923F6}"/>
              </a:ext>
            </a:extLst>
          </p:cNvPr>
          <p:cNvCxnSpPr>
            <a:cxnSpLocks/>
            <a:stCxn id="51" idx="3"/>
            <a:endCxn id="52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9B8B1374-6008-3D7A-89C2-DDB4A2DCF35D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 </a:t>
            </a:r>
            <a:r>
              <a:rPr lang="en-US">
                <a:solidFill>
                  <a:schemeClr val="bg1"/>
                </a:solidFill>
              </a:rPr>
              <a:t>+ 1;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S0)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S1; 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S1){</a:t>
            </a:r>
          </a:p>
          <a:p>
            <a:r>
              <a:rPr lang="en-US"/>
              <a:t>  if (</a:t>
            </a:r>
            <a:r>
              <a:rPr lang="en-US" err="1">
                <a:solidFill>
                  <a:srgbClr val="F4B183"/>
                </a:solidFill>
              </a:rPr>
              <a:t>i</a:t>
            </a:r>
            <a:r>
              <a:rPr lang="en-US">
                <a:solidFill>
                  <a:srgbClr val="F4B183"/>
                </a:solidFill>
              </a:rPr>
              <a:t> </a:t>
            </a:r>
            <a:r>
              <a:rPr lang="en-US"/>
              <a:t>&lt;= 5)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S1; </a:t>
            </a:r>
          </a:p>
          <a:p>
            <a:r>
              <a:rPr lang="en-US"/>
              <a:t> } else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S2; }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6221DD21-7201-8293-F4EF-F26893689A8A}"/>
              </a:ext>
            </a:extLst>
          </p:cNvPr>
          <p:cNvSpPr/>
          <p:nvPr/>
        </p:nvSpPr>
        <p:spPr>
          <a:xfrm>
            <a:off x="2618472" y="3731374"/>
            <a:ext cx="238115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AA653303-8CB7-BA5D-0873-A37F4A678A0C}"/>
              </a:ext>
            </a:extLst>
          </p:cNvPr>
          <p:cNvCxnSpPr>
            <a:cxnSpLocks/>
            <a:stCxn id="52" idx="3"/>
            <a:endCxn id="5" idx="1"/>
          </p:cNvCxnSpPr>
          <p:nvPr/>
        </p:nvCxnSpPr>
        <p:spPr>
          <a:xfrm flipV="1">
            <a:off x="499963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F1893D54-F507-4FEA-093D-ABF54D87372C}"/>
              </a:ext>
            </a:extLst>
          </p:cNvPr>
          <p:cNvSpPr/>
          <p:nvPr/>
        </p:nvSpPr>
        <p:spPr>
          <a:xfrm>
            <a:off x="8394729" y="3540925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90AC680-49DF-CB47-A9FB-1C33990A2F18}"/>
              </a:ext>
            </a:extLst>
          </p:cNvPr>
          <p:cNvCxnSpPr>
            <a:cxnSpLocks/>
            <a:stCxn id="17" idx="2"/>
            <a:endCxn id="3" idx="0"/>
          </p:cNvCxnSpPr>
          <p:nvPr/>
        </p:nvCxnSpPr>
        <p:spPr>
          <a:xfrm flipH="1">
            <a:off x="8574729" y="3319063"/>
            <a:ext cx="3904" cy="22186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EEEA056-AB50-E32B-537C-150EDE95C6B3}"/>
              </a:ext>
            </a:extLst>
          </p:cNvPr>
          <p:cNvCxnSpPr>
            <a:cxnSpLocks/>
            <a:stCxn id="3" idx="4"/>
            <a:endCxn id="24" idx="0"/>
          </p:cNvCxnSpPr>
          <p:nvPr/>
        </p:nvCxnSpPr>
        <p:spPr>
          <a:xfrm>
            <a:off x="8574729" y="3900925"/>
            <a:ext cx="0" cy="20629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3020DF46-7008-47C7-94D4-296C0B994DE5}"/>
              </a:ext>
            </a:extLst>
          </p:cNvPr>
          <p:cNvSpPr/>
          <p:nvPr/>
        </p:nvSpPr>
        <p:spPr>
          <a:xfrm>
            <a:off x="8394729" y="4669402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52CB554-2C49-8211-EC89-9F92685DEAA4}"/>
              </a:ext>
            </a:extLst>
          </p:cNvPr>
          <p:cNvCxnSpPr>
            <a:cxnSpLocks/>
            <a:stCxn id="24" idx="2"/>
            <a:endCxn id="25" idx="0"/>
          </p:cNvCxnSpPr>
          <p:nvPr/>
        </p:nvCxnSpPr>
        <p:spPr>
          <a:xfrm>
            <a:off x="8574729" y="4467221"/>
            <a:ext cx="0" cy="202181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C924706-5E05-CB20-BA66-5A4388DA2E8F}"/>
              </a:ext>
            </a:extLst>
          </p:cNvPr>
          <p:cNvCxnSpPr>
            <a:cxnSpLocks/>
            <a:stCxn id="25" idx="4"/>
            <a:endCxn id="28" idx="0"/>
          </p:cNvCxnSpPr>
          <p:nvPr/>
        </p:nvCxnSpPr>
        <p:spPr>
          <a:xfrm>
            <a:off x="8574729" y="5029402"/>
            <a:ext cx="3904" cy="19334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7292125C-E4FC-72E0-1583-0623473C6E4C}"/>
              </a:ext>
            </a:extLst>
          </p:cNvPr>
          <p:cNvSpPr/>
          <p:nvPr/>
        </p:nvSpPr>
        <p:spPr>
          <a:xfrm>
            <a:off x="5693953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469E0B3-C436-9FB2-E315-9823722D8B0B}"/>
              </a:ext>
            </a:extLst>
          </p:cNvPr>
          <p:cNvSpPr/>
          <p:nvPr/>
        </p:nvSpPr>
        <p:spPr>
          <a:xfrm>
            <a:off x="5693953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31C4F64-B992-EB39-E61E-36B977C1E728}"/>
              </a:ext>
            </a:extLst>
          </p:cNvPr>
          <p:cNvCxnSpPr>
            <a:cxnSpLocks/>
          </p:cNvCxnSpPr>
          <p:nvPr/>
        </p:nvCxnSpPr>
        <p:spPr>
          <a:xfrm>
            <a:off x="5981524" y="3324883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Curved 28">
            <a:extLst>
              <a:ext uri="{FF2B5EF4-FFF2-40B4-BE49-F238E27FC236}">
                <a16:creationId xmlns:a16="http://schemas.microsoft.com/office/drawing/2014/main" id="{05F31F67-3677-6226-F2DE-29F4DE607957}"/>
              </a:ext>
            </a:extLst>
          </p:cNvPr>
          <p:cNvCxnSpPr>
            <a:cxnSpLocks/>
            <a:stCxn id="21" idx="6"/>
            <a:endCxn id="19" idx="6"/>
          </p:cNvCxnSpPr>
          <p:nvPr/>
        </p:nvCxnSpPr>
        <p:spPr>
          <a:xfrm flipV="1">
            <a:off x="6269953" y="3036883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>
            <a:extLst>
              <a:ext uri="{FF2B5EF4-FFF2-40B4-BE49-F238E27FC236}">
                <a16:creationId xmlns:a16="http://schemas.microsoft.com/office/drawing/2014/main" id="{3BBC882E-CF15-6652-0014-DBE4722A30F4}"/>
              </a:ext>
            </a:extLst>
          </p:cNvPr>
          <p:cNvSpPr/>
          <p:nvPr/>
        </p:nvSpPr>
        <p:spPr>
          <a:xfrm>
            <a:off x="5693524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38EDDE3F-A01E-C46E-EBE8-15A36A6A5B5B}"/>
              </a:ext>
            </a:extLst>
          </p:cNvPr>
          <p:cNvCxnSpPr>
            <a:cxnSpLocks/>
            <a:stCxn id="21" idx="4"/>
            <a:endCxn id="36" idx="0"/>
          </p:cNvCxnSpPr>
          <p:nvPr/>
        </p:nvCxnSpPr>
        <p:spPr>
          <a:xfrm flipH="1">
            <a:off x="5981524" y="4672076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25C9D78D-9D65-CB8E-358F-F9E16A46849C}"/>
              </a:ext>
            </a:extLst>
          </p:cNvPr>
          <p:cNvSpPr/>
          <p:nvPr/>
        </p:nvSpPr>
        <p:spPr>
          <a:xfrm>
            <a:off x="5378248" y="2605506"/>
            <a:ext cx="951040" cy="2142249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4C8929A-739B-041F-CC88-AF1345B89E38}"/>
              </a:ext>
            </a:extLst>
          </p:cNvPr>
          <p:cNvSpPr txBox="1"/>
          <p:nvPr/>
        </p:nvSpPr>
        <p:spPr>
          <a:xfrm>
            <a:off x="5355506" y="2575820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F58F95E2-AB1B-5163-31D1-7728ADE548DB}"/>
              </a:ext>
            </a:extLst>
          </p:cNvPr>
          <p:cNvSpPr/>
          <p:nvPr/>
        </p:nvSpPr>
        <p:spPr>
          <a:xfrm>
            <a:off x="5378248" y="5007751"/>
            <a:ext cx="946388" cy="75501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A9E6ED2-F6B4-7941-3F35-20CF27D4271A}"/>
              </a:ext>
            </a:extLst>
          </p:cNvPr>
          <p:cNvSpPr txBox="1"/>
          <p:nvPr/>
        </p:nvSpPr>
        <p:spPr>
          <a:xfrm>
            <a:off x="5359894" y="4964345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E1C2FC1-A5C1-ABCD-2F73-E427BAD191CB}"/>
              </a:ext>
            </a:extLst>
          </p:cNvPr>
          <p:cNvSpPr txBox="1"/>
          <p:nvPr/>
        </p:nvSpPr>
        <p:spPr>
          <a:xfrm>
            <a:off x="6376647" y="4150455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365C253-3E64-0C36-EB09-D1143B75485F}"/>
              </a:ext>
            </a:extLst>
          </p:cNvPr>
          <p:cNvSpPr txBox="1"/>
          <p:nvPr/>
        </p:nvSpPr>
        <p:spPr>
          <a:xfrm>
            <a:off x="5299576" y="465283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431E09-44EE-0F3B-A875-16E812CA4C07}"/>
              </a:ext>
            </a:extLst>
          </p:cNvPr>
          <p:cNvSpPr txBox="1"/>
          <p:nvPr/>
        </p:nvSpPr>
        <p:spPr>
          <a:xfrm>
            <a:off x="511528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cxnSp>
        <p:nvCxnSpPr>
          <p:cNvPr id="57" name="Connector: Curved 56">
            <a:extLst>
              <a:ext uri="{FF2B5EF4-FFF2-40B4-BE49-F238E27FC236}">
                <a16:creationId xmlns:a16="http://schemas.microsoft.com/office/drawing/2014/main" id="{532D9E71-BF01-0315-75D1-2F43162B0E3A}"/>
              </a:ext>
            </a:extLst>
          </p:cNvPr>
          <p:cNvCxnSpPr>
            <a:cxnSpLocks/>
          </p:cNvCxnSpPr>
          <p:nvPr/>
        </p:nvCxnSpPr>
        <p:spPr>
          <a:xfrm>
            <a:off x="7976674" y="3558673"/>
            <a:ext cx="391756" cy="120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48EC4FAA-8C31-6FB9-ADF1-F297824AB1FD}"/>
              </a:ext>
            </a:extLst>
          </p:cNvPr>
          <p:cNvSpPr txBox="1"/>
          <p:nvPr/>
        </p:nvSpPr>
        <p:spPr>
          <a:xfrm>
            <a:off x="7617941" y="3374007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59" name="Connector: Curved 58">
            <a:extLst>
              <a:ext uri="{FF2B5EF4-FFF2-40B4-BE49-F238E27FC236}">
                <a16:creationId xmlns:a16="http://schemas.microsoft.com/office/drawing/2014/main" id="{C162DC56-2C01-92E8-DC02-712070E3B24D}"/>
              </a:ext>
            </a:extLst>
          </p:cNvPr>
          <p:cNvCxnSpPr>
            <a:cxnSpLocks/>
          </p:cNvCxnSpPr>
          <p:nvPr/>
        </p:nvCxnSpPr>
        <p:spPr>
          <a:xfrm>
            <a:off x="7976674" y="4743901"/>
            <a:ext cx="391756" cy="120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3ABD5D4C-E19E-DED7-9187-017F4635E094}"/>
              </a:ext>
            </a:extLst>
          </p:cNvPr>
          <p:cNvSpPr txBox="1"/>
          <p:nvPr/>
        </p:nvSpPr>
        <p:spPr>
          <a:xfrm>
            <a:off x="7617941" y="4559235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9D95C07-0CEB-B467-C6F2-F0220B6046D2}"/>
              </a:ext>
            </a:extLst>
          </p:cNvPr>
          <p:cNvSpPr/>
          <p:nvPr/>
        </p:nvSpPr>
        <p:spPr>
          <a:xfrm>
            <a:off x="2810418" y="6187973"/>
            <a:ext cx="6571164" cy="46168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rgbClr val="FF0000"/>
                </a:solidFill>
              </a:rPr>
              <a:t>We need an FSM-</a:t>
            </a:r>
            <a:r>
              <a:rPr lang="en-US" sz="2400" err="1">
                <a:solidFill>
                  <a:srgbClr val="FF0000"/>
                </a:solidFill>
              </a:rPr>
              <a:t>datapath</a:t>
            </a:r>
            <a:r>
              <a:rPr lang="en-US" sz="2400">
                <a:solidFill>
                  <a:srgbClr val="FF0000"/>
                </a:solidFill>
              </a:rPr>
              <a:t> graph to obtain a CDFG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5829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AEAF1-351B-31E5-4025-8E85A8CA7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46DEA-AF6B-A763-B1E8-3AEEA0917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Compare Schedulers of HLS Tools?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7B7F2C-1DA7-1090-F15A-414968E89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CB08BF-E596-EF4F-AE51-DAF4B045921B}" type="slidenum">
              <a:rPr kumimoji="0" lang="en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248D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FR" sz="1200" b="0" i="0" u="none" strike="noStrike" kern="1200" cap="none" spc="0" normalizeH="0" baseline="0" noProof="0">
              <a:ln>
                <a:noFill/>
              </a:ln>
              <a:solidFill>
                <a:srgbClr val="4248D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692EB90-714C-D371-09FE-F20E26717FE1}"/>
              </a:ext>
            </a:extLst>
          </p:cNvPr>
          <p:cNvSpPr/>
          <p:nvPr/>
        </p:nvSpPr>
        <p:spPr>
          <a:xfrm>
            <a:off x="918608" y="2306053"/>
            <a:ext cx="2694135" cy="248779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7889997-B305-AD7D-21B2-0D18D4616551}"/>
              </a:ext>
            </a:extLst>
          </p:cNvPr>
          <p:cNvSpPr txBox="1"/>
          <p:nvPr/>
        </p:nvSpPr>
        <p:spPr>
          <a:xfrm>
            <a:off x="1788758" y="2453694"/>
            <a:ext cx="9672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err="1">
                <a:solidFill>
                  <a:schemeClr val="bg1"/>
                </a:solidFill>
              </a:rPr>
              <a:t>LegUp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BC795851-7FEA-18CD-6CC4-F8AB5E0CE711}"/>
              </a:ext>
            </a:extLst>
          </p:cNvPr>
          <p:cNvSpPr/>
          <p:nvPr/>
        </p:nvSpPr>
        <p:spPr>
          <a:xfrm>
            <a:off x="1075096" y="2943866"/>
            <a:ext cx="2381158" cy="46166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Frontend </a:t>
            </a:r>
            <a:r>
              <a:rPr lang="en-US" err="1"/>
              <a:t>LegUp</a:t>
            </a:r>
            <a:endParaRPr lang="en-GB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B5C07C65-1CFF-8545-E9F1-EB87198EC31D}"/>
              </a:ext>
            </a:extLst>
          </p:cNvPr>
          <p:cNvSpPr/>
          <p:nvPr/>
        </p:nvSpPr>
        <p:spPr>
          <a:xfrm>
            <a:off x="1075096" y="4022763"/>
            <a:ext cx="2381158" cy="46166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Scheduler </a:t>
            </a:r>
            <a:r>
              <a:rPr lang="en-US" err="1"/>
              <a:t>LegUp</a:t>
            </a:r>
            <a:endParaRPr lang="en-GB"/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8355F12C-A6E0-1CC8-549C-AD1CF64F2515}"/>
              </a:ext>
            </a:extLst>
          </p:cNvPr>
          <p:cNvCxnSpPr>
            <a:cxnSpLocks/>
            <a:stCxn id="39" idx="2"/>
            <a:endCxn id="40" idx="0"/>
          </p:cNvCxnSpPr>
          <p:nvPr/>
        </p:nvCxnSpPr>
        <p:spPr>
          <a:xfrm>
            <a:off x="2265675" y="3405531"/>
            <a:ext cx="0" cy="61723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B6BF7E4A-7AAB-3423-00AC-2C48557F4974}"/>
              </a:ext>
            </a:extLst>
          </p:cNvPr>
          <p:cNvSpPr txBox="1"/>
          <p:nvPr/>
        </p:nvSpPr>
        <p:spPr>
          <a:xfrm>
            <a:off x="2328652" y="3405531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CDFG A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86210662-36E8-DB92-450B-135B4AE73CFE}"/>
              </a:ext>
            </a:extLst>
          </p:cNvPr>
          <p:cNvCxnSpPr>
            <a:cxnSpLocks/>
          </p:cNvCxnSpPr>
          <p:nvPr/>
        </p:nvCxnSpPr>
        <p:spPr>
          <a:xfrm>
            <a:off x="2265675" y="1904611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173BD302-E960-EAA7-7DDF-D4BB772AFE2C}"/>
              </a:ext>
            </a:extLst>
          </p:cNvPr>
          <p:cNvSpPr txBox="1"/>
          <p:nvPr/>
        </p:nvSpPr>
        <p:spPr>
          <a:xfrm>
            <a:off x="1471176" y="1441055"/>
            <a:ext cx="1602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covariance </a:t>
            </a:r>
            <a:endParaRPr lang="en-GB" sz="2400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947E0714-F34D-5C0A-AF66-839FA77CF85E}"/>
              </a:ext>
            </a:extLst>
          </p:cNvPr>
          <p:cNvCxnSpPr>
            <a:cxnSpLocks/>
          </p:cNvCxnSpPr>
          <p:nvPr/>
        </p:nvCxnSpPr>
        <p:spPr>
          <a:xfrm>
            <a:off x="2272392" y="4793850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5F4EC18-3D3A-FF1C-F1B7-3690E6DF4549}"/>
              </a:ext>
            </a:extLst>
          </p:cNvPr>
          <p:cNvSpPr txBox="1"/>
          <p:nvPr/>
        </p:nvSpPr>
        <p:spPr>
          <a:xfrm>
            <a:off x="1596602" y="5093952"/>
            <a:ext cx="1338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3D89B802-29E1-5462-AEAF-B39097AE2558}"/>
              </a:ext>
            </a:extLst>
          </p:cNvPr>
          <p:cNvSpPr/>
          <p:nvPr/>
        </p:nvSpPr>
        <p:spPr>
          <a:xfrm>
            <a:off x="4728568" y="2306053"/>
            <a:ext cx="2694135" cy="2487797"/>
          </a:xfrm>
          <a:prstGeom prst="roundRect">
            <a:avLst/>
          </a:prstGeom>
          <a:solidFill>
            <a:srgbClr val="EF8B4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042A6EB-0E1A-6DF7-FF3C-667CC22D4888}"/>
              </a:ext>
            </a:extLst>
          </p:cNvPr>
          <p:cNvSpPr txBox="1"/>
          <p:nvPr/>
        </p:nvSpPr>
        <p:spPr>
          <a:xfrm>
            <a:off x="5532669" y="2453694"/>
            <a:ext cx="10859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Bambu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0052E753-8529-52E9-2D4B-AA84B06D5539}"/>
              </a:ext>
            </a:extLst>
          </p:cNvPr>
          <p:cNvSpPr/>
          <p:nvPr/>
        </p:nvSpPr>
        <p:spPr>
          <a:xfrm>
            <a:off x="4885056" y="2943866"/>
            <a:ext cx="2381158" cy="46166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Frontend Bambu</a:t>
            </a:r>
            <a:endParaRPr lang="en-GB"/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224E8F78-A7AD-F04D-DB69-0323762F3DC3}"/>
              </a:ext>
            </a:extLst>
          </p:cNvPr>
          <p:cNvSpPr/>
          <p:nvPr/>
        </p:nvSpPr>
        <p:spPr>
          <a:xfrm>
            <a:off x="4885056" y="4022763"/>
            <a:ext cx="2381158" cy="46166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Scheduler Bambu</a:t>
            </a:r>
            <a:endParaRPr lang="en-GB"/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E5B44EEB-6642-980B-4C85-136739682139}"/>
              </a:ext>
            </a:extLst>
          </p:cNvPr>
          <p:cNvCxnSpPr>
            <a:cxnSpLocks/>
            <a:stCxn id="73" idx="2"/>
            <a:endCxn id="74" idx="0"/>
          </p:cNvCxnSpPr>
          <p:nvPr/>
        </p:nvCxnSpPr>
        <p:spPr>
          <a:xfrm>
            <a:off x="6075635" y="3405531"/>
            <a:ext cx="0" cy="61723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9E94F076-6F57-09A1-238C-5CC16B54477B}"/>
              </a:ext>
            </a:extLst>
          </p:cNvPr>
          <p:cNvSpPr txBox="1"/>
          <p:nvPr/>
        </p:nvSpPr>
        <p:spPr>
          <a:xfrm>
            <a:off x="6138612" y="3405531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CDFG B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E560EE0A-6280-6CE1-3F6F-CC2EC737F974}"/>
              </a:ext>
            </a:extLst>
          </p:cNvPr>
          <p:cNvCxnSpPr>
            <a:cxnSpLocks/>
          </p:cNvCxnSpPr>
          <p:nvPr/>
        </p:nvCxnSpPr>
        <p:spPr>
          <a:xfrm>
            <a:off x="6075635" y="1904611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DCBBA0BD-CD0E-1CED-B323-C93A6272E1A3}"/>
              </a:ext>
            </a:extLst>
          </p:cNvPr>
          <p:cNvSpPr txBox="1"/>
          <p:nvPr/>
        </p:nvSpPr>
        <p:spPr>
          <a:xfrm>
            <a:off x="5309267" y="1441055"/>
            <a:ext cx="15327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covariance</a:t>
            </a:r>
            <a:endParaRPr lang="en-GB" sz="2400"/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AB1BE95E-7FEF-C604-8795-7D796EE36EF4}"/>
              </a:ext>
            </a:extLst>
          </p:cNvPr>
          <p:cNvCxnSpPr>
            <a:cxnSpLocks/>
          </p:cNvCxnSpPr>
          <p:nvPr/>
        </p:nvCxnSpPr>
        <p:spPr>
          <a:xfrm>
            <a:off x="6082352" y="4793850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0579412-CE6F-D2C7-DB2E-F92A234D3C0A}"/>
              </a:ext>
            </a:extLst>
          </p:cNvPr>
          <p:cNvSpPr txBox="1"/>
          <p:nvPr/>
        </p:nvSpPr>
        <p:spPr>
          <a:xfrm>
            <a:off x="5406562" y="5093952"/>
            <a:ext cx="1338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48069E-6883-6788-000B-849E13E6888A}"/>
              </a:ext>
            </a:extLst>
          </p:cNvPr>
          <p:cNvSpPr txBox="1"/>
          <p:nvPr/>
        </p:nvSpPr>
        <p:spPr>
          <a:xfrm>
            <a:off x="5010022" y="5398669"/>
            <a:ext cx="24740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1824 LUTs (+78%)</a:t>
            </a:r>
            <a:endParaRPr lang="en-GB" sz="24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A5010-091C-5C00-0BE2-27CB0C681A5C}"/>
              </a:ext>
            </a:extLst>
          </p:cNvPr>
          <p:cNvSpPr txBox="1"/>
          <p:nvPr/>
        </p:nvSpPr>
        <p:spPr>
          <a:xfrm>
            <a:off x="8906093" y="1441055"/>
            <a:ext cx="1602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covariance </a:t>
            </a:r>
            <a:endParaRPr lang="en-GB" sz="240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A038701-3D84-75B9-3E6F-DFCB8776EF97}"/>
              </a:ext>
            </a:extLst>
          </p:cNvPr>
          <p:cNvSpPr/>
          <p:nvPr/>
        </p:nvSpPr>
        <p:spPr>
          <a:xfrm>
            <a:off x="1778291" y="6233716"/>
            <a:ext cx="8635419" cy="43871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is not possible to use only </a:t>
            </a:r>
            <a:r>
              <a:rPr kumimoji="0" lang="en-US" sz="2400" b="0" i="0" u="none" strike="noStrike" kern="1200" cap="none" spc="0" normalizeH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</a:t>
            </a:r>
            <a:r>
              <a:rPr lang="en-US" sz="2400">
                <a:solidFill>
                  <a:srgbClr val="FF0000"/>
                </a:solidFill>
                <a:latin typeface="Calibri" panose="020F0502020204030204"/>
              </a:rPr>
              <a:t>e 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frontend or backend of all HLS tools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60280B1-9E72-3700-5350-789EE331DA2A}"/>
              </a:ext>
            </a:extLst>
          </p:cNvPr>
          <p:cNvSpPr txBox="1"/>
          <p:nvPr/>
        </p:nvSpPr>
        <p:spPr>
          <a:xfrm>
            <a:off x="1512417" y="5411082"/>
            <a:ext cx="15065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1026 LUTs</a:t>
            </a:r>
            <a:endParaRPr lang="en-GB" sz="240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71D533B-8F41-807B-5572-66609B1C0EC5}"/>
              </a:ext>
            </a:extLst>
          </p:cNvPr>
          <p:cNvCxnSpPr>
            <a:cxnSpLocks/>
          </p:cNvCxnSpPr>
          <p:nvPr/>
        </p:nvCxnSpPr>
        <p:spPr>
          <a:xfrm>
            <a:off x="9700592" y="1941483"/>
            <a:ext cx="0" cy="97416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3E91F01-F37B-91E4-AA94-D6C6D2DD7FC6}"/>
              </a:ext>
            </a:extLst>
          </p:cNvPr>
          <p:cNvSpPr/>
          <p:nvPr/>
        </p:nvSpPr>
        <p:spPr>
          <a:xfrm>
            <a:off x="8538528" y="2906001"/>
            <a:ext cx="2381158" cy="461665"/>
          </a:xfrm>
          <a:prstGeom prst="roundRect">
            <a:avLst/>
          </a:prstGeom>
          <a:solidFill>
            <a:srgbClr val="C55A1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Frontend Bambu</a:t>
            </a:r>
            <a:endParaRPr lang="en-GB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C1909AE-60CA-1773-7E33-8BE37564E405}"/>
              </a:ext>
            </a:extLst>
          </p:cNvPr>
          <p:cNvSpPr/>
          <p:nvPr/>
        </p:nvSpPr>
        <p:spPr>
          <a:xfrm>
            <a:off x="8538528" y="3984898"/>
            <a:ext cx="2381158" cy="46166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Scheduler </a:t>
            </a:r>
            <a:r>
              <a:rPr lang="en-US" err="1"/>
              <a:t>LegUp</a:t>
            </a:r>
            <a:endParaRPr lang="en-GB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4B63A8C-C8F0-E1A2-65B5-7B977C2BE09C}"/>
              </a:ext>
            </a:extLst>
          </p:cNvPr>
          <p:cNvCxnSpPr>
            <a:cxnSpLocks/>
            <a:stCxn id="8" idx="2"/>
            <a:endCxn id="21" idx="0"/>
          </p:cNvCxnSpPr>
          <p:nvPr/>
        </p:nvCxnSpPr>
        <p:spPr>
          <a:xfrm>
            <a:off x="9729107" y="3367666"/>
            <a:ext cx="0" cy="61723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82694BA4-1ACD-9AC1-34CF-64BCAFFC78FC}"/>
              </a:ext>
            </a:extLst>
          </p:cNvPr>
          <p:cNvSpPr txBox="1"/>
          <p:nvPr/>
        </p:nvSpPr>
        <p:spPr>
          <a:xfrm>
            <a:off x="9792084" y="3367666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 A</a:t>
            </a:r>
            <a:endParaRPr lang="en-GB" sz="240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EC24FC5-ED74-8D94-E060-471E8443D95B}"/>
              </a:ext>
            </a:extLst>
          </p:cNvPr>
          <p:cNvCxnSpPr>
            <a:cxnSpLocks/>
            <a:stCxn id="21" idx="2"/>
          </p:cNvCxnSpPr>
          <p:nvPr/>
        </p:nvCxnSpPr>
        <p:spPr>
          <a:xfrm>
            <a:off x="9729107" y="4446563"/>
            <a:ext cx="6717" cy="71086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65C48F8-BCC8-C391-8EA1-E67A7B97EC05}"/>
              </a:ext>
            </a:extLst>
          </p:cNvPr>
          <p:cNvSpPr txBox="1"/>
          <p:nvPr/>
        </p:nvSpPr>
        <p:spPr>
          <a:xfrm>
            <a:off x="9060034" y="5056087"/>
            <a:ext cx="1338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026A930-637E-721E-7BF8-338F9B1FC134}"/>
              </a:ext>
            </a:extLst>
          </p:cNvPr>
          <p:cNvCxnSpPr/>
          <p:nvPr/>
        </p:nvCxnSpPr>
        <p:spPr>
          <a:xfrm flipV="1">
            <a:off x="9456819" y="5517752"/>
            <a:ext cx="517358" cy="35499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25A08C6-7E96-7B94-AA45-22D7EEB44232}"/>
              </a:ext>
            </a:extLst>
          </p:cNvPr>
          <p:cNvCxnSpPr>
            <a:cxnSpLocks/>
          </p:cNvCxnSpPr>
          <p:nvPr/>
        </p:nvCxnSpPr>
        <p:spPr>
          <a:xfrm>
            <a:off x="9475144" y="5503781"/>
            <a:ext cx="517358" cy="35499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5133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5E7C9B7-C686-2E27-5F3A-F52E3D9E4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D765F-00CD-1C67-AF42-54DC9C061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FSM-Datapath Graph Extraction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4F3C26-3507-C9D2-71E7-CDCA7986C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120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75A9FC3-F9B6-522B-306F-63BD0BBA70BD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15EEA94E-83F3-09D0-B6BA-7C49F5B4B53B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 </a:t>
            </a:r>
            <a:r>
              <a:rPr lang="en-US">
                <a:solidFill>
                  <a:schemeClr val="bg1"/>
                </a:solidFill>
              </a:rPr>
              <a:t>+ 1;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S0)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S1; 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S1){</a:t>
            </a:r>
          </a:p>
          <a:p>
            <a:r>
              <a:rPr lang="en-US"/>
              <a:t>  if (</a:t>
            </a:r>
            <a:r>
              <a:rPr lang="en-US" err="1">
                <a:solidFill>
                  <a:srgbClr val="F4B183"/>
                </a:solidFill>
              </a:rPr>
              <a:t>i</a:t>
            </a:r>
            <a:r>
              <a:rPr lang="en-US">
                <a:solidFill>
                  <a:srgbClr val="F4B183"/>
                </a:solidFill>
              </a:rPr>
              <a:t> </a:t>
            </a:r>
            <a:r>
              <a:rPr lang="en-US"/>
              <a:t>&lt;= 5)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S1; </a:t>
            </a:r>
          </a:p>
          <a:p>
            <a:r>
              <a:rPr lang="en-US"/>
              <a:t> } else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S2; }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62F8674-8797-A10D-D59C-145C18F81120}"/>
              </a:ext>
            </a:extLst>
          </p:cNvPr>
          <p:cNvSpPr/>
          <p:nvPr/>
        </p:nvSpPr>
        <p:spPr>
          <a:xfrm>
            <a:off x="3098252" y="6258758"/>
            <a:ext cx="5993407" cy="46168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rgbClr val="FF0000"/>
                </a:solidFill>
              </a:rPr>
              <a:t>How to convert RTL into FSM-</a:t>
            </a:r>
            <a:r>
              <a:rPr lang="en-US" sz="2400" err="1">
                <a:solidFill>
                  <a:srgbClr val="FF0000"/>
                </a:solidFill>
              </a:rPr>
              <a:t>datapath</a:t>
            </a:r>
            <a:r>
              <a:rPr lang="en-US" sz="2400">
                <a:solidFill>
                  <a:srgbClr val="FF0000"/>
                </a:solidFill>
              </a:rPr>
              <a:t> graph?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FBFA4C32-348D-B768-8D6A-A88773188B46}"/>
              </a:ext>
            </a:extLst>
          </p:cNvPr>
          <p:cNvSpPr/>
          <p:nvPr/>
        </p:nvSpPr>
        <p:spPr>
          <a:xfrm>
            <a:off x="3650076" y="1912268"/>
            <a:ext cx="599882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21AA998-CA8A-B20E-2130-DDF931EB2A6D}"/>
              </a:ext>
            </a:extLst>
          </p:cNvPr>
          <p:cNvCxnSpPr>
            <a:cxnSpLocks/>
          </p:cNvCxnSpPr>
          <p:nvPr/>
        </p:nvCxnSpPr>
        <p:spPr>
          <a:xfrm flipH="1">
            <a:off x="3827084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7790DF89-9EB8-D511-55E0-28E6B1E19016}"/>
              </a:ext>
            </a:extLst>
          </p:cNvPr>
          <p:cNvSpPr txBox="1"/>
          <p:nvPr/>
        </p:nvSpPr>
        <p:spPr>
          <a:xfrm>
            <a:off x="4051173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613620B-E1B0-8863-B373-6B7C9A65B205}"/>
              </a:ext>
            </a:extLst>
          </p:cNvPr>
          <p:cNvCxnSpPr>
            <a:cxnSpLocks/>
          </p:cNvCxnSpPr>
          <p:nvPr/>
        </p:nvCxnSpPr>
        <p:spPr>
          <a:xfrm flipH="1">
            <a:off x="3835451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A4732C48-E2C6-617C-E983-B0F70FBE8F29}"/>
              </a:ext>
            </a:extLst>
          </p:cNvPr>
          <p:cNvSpPr txBox="1"/>
          <p:nvPr/>
        </p:nvSpPr>
        <p:spPr>
          <a:xfrm>
            <a:off x="4059540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16CB441A-AE12-6F46-1C08-15263D8BFF73}"/>
              </a:ext>
            </a:extLst>
          </p:cNvPr>
          <p:cNvSpPr/>
          <p:nvPr/>
        </p:nvSpPr>
        <p:spPr>
          <a:xfrm>
            <a:off x="7498145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D5B505FA-7122-99FD-D347-F2F158C852F8}"/>
              </a:ext>
            </a:extLst>
          </p:cNvPr>
          <p:cNvSpPr/>
          <p:nvPr/>
        </p:nvSpPr>
        <p:spPr>
          <a:xfrm>
            <a:off x="6576084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057F18A9-6AD6-FB87-4FF5-3D54A15B1399}"/>
              </a:ext>
            </a:extLst>
          </p:cNvPr>
          <p:cNvSpPr/>
          <p:nvPr/>
        </p:nvSpPr>
        <p:spPr>
          <a:xfrm>
            <a:off x="6805741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ECFF2CEE-F775-BB44-A19E-CBCC829E10F1}"/>
              </a:ext>
            </a:extLst>
          </p:cNvPr>
          <p:cNvCxnSpPr>
            <a:cxnSpLocks/>
            <a:endCxn id="42" idx="0"/>
          </p:cNvCxnSpPr>
          <p:nvPr/>
        </p:nvCxnSpPr>
        <p:spPr>
          <a:xfrm>
            <a:off x="7027059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D0678F4E-7330-E307-A97D-8EF7E7DC928C}"/>
              </a:ext>
            </a:extLst>
          </p:cNvPr>
          <p:cNvCxnSpPr>
            <a:cxnSpLocks/>
          </p:cNvCxnSpPr>
          <p:nvPr/>
        </p:nvCxnSpPr>
        <p:spPr>
          <a:xfrm rot="5400000">
            <a:off x="7377551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C3F0B35C-7F95-F09A-2BA7-2E828C1D603C}"/>
              </a:ext>
            </a:extLst>
          </p:cNvPr>
          <p:cNvSpPr/>
          <p:nvPr/>
        </p:nvSpPr>
        <p:spPr>
          <a:xfrm>
            <a:off x="7493305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09DE8C91-178D-EF7C-B0A9-BC3F83E3EC69}"/>
              </a:ext>
            </a:extLst>
          </p:cNvPr>
          <p:cNvSpPr/>
          <p:nvPr/>
        </p:nvSpPr>
        <p:spPr>
          <a:xfrm>
            <a:off x="6801837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117BB8FD-8424-874D-E81C-D19A2410EC8D}"/>
              </a:ext>
            </a:extLst>
          </p:cNvPr>
          <p:cNvCxnSpPr>
            <a:cxnSpLocks/>
          </p:cNvCxnSpPr>
          <p:nvPr/>
        </p:nvCxnSpPr>
        <p:spPr>
          <a:xfrm rot="5400000">
            <a:off x="7372711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564CB804-A07C-C3F9-D43F-79F8888B1AF6}"/>
              </a:ext>
            </a:extLst>
          </p:cNvPr>
          <p:cNvSpPr/>
          <p:nvPr/>
        </p:nvSpPr>
        <p:spPr>
          <a:xfrm>
            <a:off x="6805741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29255E1B-8F55-1C2E-0BFE-F09F2C8150E5}"/>
              </a:ext>
            </a:extLst>
          </p:cNvPr>
          <p:cNvSpPr/>
          <p:nvPr/>
        </p:nvSpPr>
        <p:spPr>
          <a:xfrm>
            <a:off x="7475586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56CDAE23-A11C-8039-0B90-6642D4404D25}"/>
              </a:ext>
            </a:extLst>
          </p:cNvPr>
          <p:cNvCxnSpPr>
            <a:cxnSpLocks/>
          </p:cNvCxnSpPr>
          <p:nvPr/>
        </p:nvCxnSpPr>
        <p:spPr>
          <a:xfrm rot="5400000">
            <a:off x="7354992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E700F860-3264-1618-9939-D7DDC4A90F5B}"/>
              </a:ext>
            </a:extLst>
          </p:cNvPr>
          <p:cNvCxnSpPr>
            <a:cxnSpLocks/>
            <a:stCxn id="56" idx="1"/>
          </p:cNvCxnSpPr>
          <p:nvPr/>
        </p:nvCxnSpPr>
        <p:spPr>
          <a:xfrm flipH="1" flipV="1">
            <a:off x="6544524" y="5398272"/>
            <a:ext cx="261217" cy="4476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Oval 63">
            <a:extLst>
              <a:ext uri="{FF2B5EF4-FFF2-40B4-BE49-F238E27FC236}">
                <a16:creationId xmlns:a16="http://schemas.microsoft.com/office/drawing/2014/main" id="{4906DE3F-1491-7736-D345-A8EB14AF31C3}"/>
              </a:ext>
            </a:extLst>
          </p:cNvPr>
          <p:cNvSpPr/>
          <p:nvPr/>
        </p:nvSpPr>
        <p:spPr>
          <a:xfrm>
            <a:off x="6843906" y="3540925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9C6765B9-7872-BAF3-E941-9C1BB4A07E12}"/>
              </a:ext>
            </a:extLst>
          </p:cNvPr>
          <p:cNvCxnSpPr>
            <a:cxnSpLocks/>
            <a:stCxn id="42" idx="2"/>
            <a:endCxn id="64" idx="0"/>
          </p:cNvCxnSpPr>
          <p:nvPr/>
        </p:nvCxnSpPr>
        <p:spPr>
          <a:xfrm flipH="1">
            <a:off x="7023906" y="3319063"/>
            <a:ext cx="3904" cy="22186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3030A6AD-EFD1-2D46-F546-3CC8F25D960D}"/>
              </a:ext>
            </a:extLst>
          </p:cNvPr>
          <p:cNvCxnSpPr>
            <a:cxnSpLocks/>
            <a:stCxn id="64" idx="4"/>
            <a:endCxn id="47" idx="0"/>
          </p:cNvCxnSpPr>
          <p:nvPr/>
        </p:nvCxnSpPr>
        <p:spPr>
          <a:xfrm>
            <a:off x="7023906" y="3900925"/>
            <a:ext cx="0" cy="20629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Oval 66">
            <a:extLst>
              <a:ext uri="{FF2B5EF4-FFF2-40B4-BE49-F238E27FC236}">
                <a16:creationId xmlns:a16="http://schemas.microsoft.com/office/drawing/2014/main" id="{DF53B71A-BF9D-6B76-0AE5-2B14D65A12D2}"/>
              </a:ext>
            </a:extLst>
          </p:cNvPr>
          <p:cNvSpPr/>
          <p:nvPr/>
        </p:nvSpPr>
        <p:spPr>
          <a:xfrm>
            <a:off x="6843906" y="4669402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DCC54F4F-E3AD-9965-37D8-3C9C75D50F54}"/>
              </a:ext>
            </a:extLst>
          </p:cNvPr>
          <p:cNvCxnSpPr>
            <a:cxnSpLocks/>
            <a:stCxn id="47" idx="2"/>
            <a:endCxn id="67" idx="0"/>
          </p:cNvCxnSpPr>
          <p:nvPr/>
        </p:nvCxnSpPr>
        <p:spPr>
          <a:xfrm>
            <a:off x="7023906" y="4467221"/>
            <a:ext cx="0" cy="202181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A25374A4-AAE0-DEA9-334E-F6A350D60464}"/>
              </a:ext>
            </a:extLst>
          </p:cNvPr>
          <p:cNvCxnSpPr>
            <a:cxnSpLocks/>
            <a:stCxn id="67" idx="4"/>
            <a:endCxn id="56" idx="0"/>
          </p:cNvCxnSpPr>
          <p:nvPr/>
        </p:nvCxnSpPr>
        <p:spPr>
          <a:xfrm>
            <a:off x="7023906" y="5029402"/>
            <a:ext cx="3904" cy="19334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>
            <a:extLst>
              <a:ext uri="{FF2B5EF4-FFF2-40B4-BE49-F238E27FC236}">
                <a16:creationId xmlns:a16="http://schemas.microsoft.com/office/drawing/2014/main" id="{8F459462-00AA-0302-1A02-4863C08CA351}"/>
              </a:ext>
            </a:extLst>
          </p:cNvPr>
          <p:cNvSpPr/>
          <p:nvPr/>
        </p:nvSpPr>
        <p:spPr>
          <a:xfrm>
            <a:off x="4143130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CC9EFB18-335A-48F5-33B3-D34EC2548479}"/>
              </a:ext>
            </a:extLst>
          </p:cNvPr>
          <p:cNvSpPr/>
          <p:nvPr/>
        </p:nvSpPr>
        <p:spPr>
          <a:xfrm>
            <a:off x="4143130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CA25A96E-5423-6500-809E-71BC83FBCB24}"/>
              </a:ext>
            </a:extLst>
          </p:cNvPr>
          <p:cNvCxnSpPr>
            <a:cxnSpLocks/>
          </p:cNvCxnSpPr>
          <p:nvPr/>
        </p:nvCxnSpPr>
        <p:spPr>
          <a:xfrm>
            <a:off x="4430701" y="3324883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or: Curved 72">
            <a:extLst>
              <a:ext uri="{FF2B5EF4-FFF2-40B4-BE49-F238E27FC236}">
                <a16:creationId xmlns:a16="http://schemas.microsoft.com/office/drawing/2014/main" id="{935D2C90-BF6A-FF86-477B-22DC93B0D08F}"/>
              </a:ext>
            </a:extLst>
          </p:cNvPr>
          <p:cNvCxnSpPr>
            <a:cxnSpLocks/>
            <a:stCxn id="71" idx="6"/>
            <a:endCxn id="70" idx="6"/>
          </p:cNvCxnSpPr>
          <p:nvPr/>
        </p:nvCxnSpPr>
        <p:spPr>
          <a:xfrm flipV="1">
            <a:off x="4719130" y="3036883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73">
            <a:extLst>
              <a:ext uri="{FF2B5EF4-FFF2-40B4-BE49-F238E27FC236}">
                <a16:creationId xmlns:a16="http://schemas.microsoft.com/office/drawing/2014/main" id="{9A109821-8283-8ECD-944D-F63BC9821578}"/>
              </a:ext>
            </a:extLst>
          </p:cNvPr>
          <p:cNvSpPr/>
          <p:nvPr/>
        </p:nvSpPr>
        <p:spPr>
          <a:xfrm>
            <a:off x="4142701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360245D7-E78F-CF31-7BF8-761981D6798C}"/>
              </a:ext>
            </a:extLst>
          </p:cNvPr>
          <p:cNvCxnSpPr>
            <a:cxnSpLocks/>
            <a:stCxn id="71" idx="4"/>
            <a:endCxn id="74" idx="0"/>
          </p:cNvCxnSpPr>
          <p:nvPr/>
        </p:nvCxnSpPr>
        <p:spPr>
          <a:xfrm flipH="1">
            <a:off x="4430701" y="4672076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0B0591B0-21DD-3565-90B4-DD66EB6D036D}"/>
              </a:ext>
            </a:extLst>
          </p:cNvPr>
          <p:cNvSpPr txBox="1"/>
          <p:nvPr/>
        </p:nvSpPr>
        <p:spPr>
          <a:xfrm>
            <a:off x="4825824" y="4150455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C54B68C-4C7B-245E-2DA8-FF5D3A906A55}"/>
              </a:ext>
            </a:extLst>
          </p:cNvPr>
          <p:cNvSpPr txBox="1"/>
          <p:nvPr/>
        </p:nvSpPr>
        <p:spPr>
          <a:xfrm>
            <a:off x="3748753" y="465283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BA7A7A44-204B-1E6A-D0F8-9E0797419212}"/>
              </a:ext>
            </a:extLst>
          </p:cNvPr>
          <p:cNvSpPr txBox="1"/>
          <p:nvPr/>
        </p:nvSpPr>
        <p:spPr>
          <a:xfrm>
            <a:off x="3564459" y="1446152"/>
            <a:ext cx="30513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cxnSp>
        <p:nvCxnSpPr>
          <p:cNvPr id="79" name="Connector: Curved 78">
            <a:extLst>
              <a:ext uri="{FF2B5EF4-FFF2-40B4-BE49-F238E27FC236}">
                <a16:creationId xmlns:a16="http://schemas.microsoft.com/office/drawing/2014/main" id="{FFBDCA65-96D3-24DE-435E-9413776949C4}"/>
              </a:ext>
            </a:extLst>
          </p:cNvPr>
          <p:cNvCxnSpPr>
            <a:cxnSpLocks/>
          </p:cNvCxnSpPr>
          <p:nvPr/>
        </p:nvCxnSpPr>
        <p:spPr>
          <a:xfrm>
            <a:off x="6425851" y="3558673"/>
            <a:ext cx="391756" cy="120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D68E503D-BA60-4292-3CA2-CD501F3E37B9}"/>
              </a:ext>
            </a:extLst>
          </p:cNvPr>
          <p:cNvSpPr txBox="1"/>
          <p:nvPr/>
        </p:nvSpPr>
        <p:spPr>
          <a:xfrm>
            <a:off x="6067118" y="3374007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1" name="Connector: Curved 80">
            <a:extLst>
              <a:ext uri="{FF2B5EF4-FFF2-40B4-BE49-F238E27FC236}">
                <a16:creationId xmlns:a16="http://schemas.microsoft.com/office/drawing/2014/main" id="{0FC53FBA-630D-3CD1-F7EA-61672A2F108A}"/>
              </a:ext>
            </a:extLst>
          </p:cNvPr>
          <p:cNvCxnSpPr>
            <a:cxnSpLocks/>
          </p:cNvCxnSpPr>
          <p:nvPr/>
        </p:nvCxnSpPr>
        <p:spPr>
          <a:xfrm>
            <a:off x="6425851" y="4743901"/>
            <a:ext cx="391756" cy="120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DBEC9A0D-B13A-AB28-D801-55D906A7B586}"/>
              </a:ext>
            </a:extLst>
          </p:cNvPr>
          <p:cNvSpPr txBox="1"/>
          <p:nvPr/>
        </p:nvSpPr>
        <p:spPr>
          <a:xfrm>
            <a:off x="6067118" y="4559235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0A0DE39C-492A-6C31-846B-A5699123C85F}"/>
              </a:ext>
            </a:extLst>
          </p:cNvPr>
          <p:cNvSpPr txBox="1"/>
          <p:nvPr/>
        </p:nvSpPr>
        <p:spPr>
          <a:xfrm>
            <a:off x="5938936" y="5206842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D46838A0-3F95-2CD1-83AB-1F2FBFDA6643}"/>
              </a:ext>
            </a:extLst>
          </p:cNvPr>
          <p:cNvSpPr txBox="1"/>
          <p:nvPr/>
        </p:nvSpPr>
        <p:spPr>
          <a:xfrm>
            <a:off x="10478314" y="3645556"/>
            <a:ext cx="890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A878022B-0EF6-EA8C-B74F-20FFCCFD627A}"/>
              </a:ext>
            </a:extLst>
          </p:cNvPr>
          <p:cNvSpPr/>
          <p:nvPr/>
        </p:nvSpPr>
        <p:spPr>
          <a:xfrm>
            <a:off x="2737045" y="1441887"/>
            <a:ext cx="7453698" cy="4692213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8268C7B-12DA-B124-C3C5-5B08E2C7576D}"/>
              </a:ext>
            </a:extLst>
          </p:cNvPr>
          <p:cNvSpPr txBox="1"/>
          <p:nvPr/>
        </p:nvSpPr>
        <p:spPr>
          <a:xfrm>
            <a:off x="2737044" y="5677988"/>
            <a:ext cx="8679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accent4">
                    <a:lumMod val="75000"/>
                  </a:schemeClr>
                </a:solidFill>
              </a:rPr>
              <a:t>HACE</a:t>
            </a:r>
            <a:endParaRPr lang="en-GB" sz="240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6CC95E00-7160-C5EF-F09B-EFD020A592CB}"/>
              </a:ext>
            </a:extLst>
          </p:cNvPr>
          <p:cNvCxnSpPr>
            <a:cxnSpLocks/>
          </p:cNvCxnSpPr>
          <p:nvPr/>
        </p:nvCxnSpPr>
        <p:spPr>
          <a:xfrm>
            <a:off x="2417204" y="3956449"/>
            <a:ext cx="31984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D0BC244A-B3C6-AF1A-3444-2E9C04C205F3}"/>
              </a:ext>
            </a:extLst>
          </p:cNvPr>
          <p:cNvCxnSpPr>
            <a:cxnSpLocks/>
          </p:cNvCxnSpPr>
          <p:nvPr/>
        </p:nvCxnSpPr>
        <p:spPr>
          <a:xfrm>
            <a:off x="10184132" y="3900925"/>
            <a:ext cx="31984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522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2DC0171-9D07-5BFF-622E-0B1DDF236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AF5D1-3150-C0C2-90C5-07AEA8A09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FSM-Datapath Graph Extraction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B0A163-7FD4-D797-1554-E90AC6D2D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121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B923AD2-28D1-AC6C-DA48-FD338C61F0CD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FBA027BB-E8E4-06B5-7454-EED04F367CDF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 </a:t>
            </a:r>
            <a:r>
              <a:rPr lang="en-US">
                <a:solidFill>
                  <a:schemeClr val="bg1"/>
                </a:solidFill>
              </a:rPr>
              <a:t>+ 1;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S0)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S1; 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S1){</a:t>
            </a:r>
          </a:p>
          <a:p>
            <a:r>
              <a:rPr lang="en-US"/>
              <a:t>  if (</a:t>
            </a:r>
            <a:r>
              <a:rPr lang="en-US" err="1">
                <a:solidFill>
                  <a:srgbClr val="F4B183"/>
                </a:solidFill>
              </a:rPr>
              <a:t>i</a:t>
            </a:r>
            <a:r>
              <a:rPr lang="en-US">
                <a:solidFill>
                  <a:srgbClr val="F4B183"/>
                </a:solidFill>
              </a:rPr>
              <a:t> </a:t>
            </a:r>
            <a:r>
              <a:rPr lang="en-US"/>
              <a:t>&lt;= 5)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S1; </a:t>
            </a:r>
          </a:p>
          <a:p>
            <a:r>
              <a:rPr lang="en-US"/>
              <a:t> } else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S2; }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92A6881-53F2-93D3-254D-C7E99E9FD091}"/>
              </a:ext>
            </a:extLst>
          </p:cNvPr>
          <p:cNvSpPr/>
          <p:nvPr/>
        </p:nvSpPr>
        <p:spPr>
          <a:xfrm>
            <a:off x="319276" y="2422923"/>
            <a:ext cx="2035304" cy="6139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0EB4C66-122B-1BD6-B4BD-FD471E16685E}"/>
              </a:ext>
            </a:extLst>
          </p:cNvPr>
          <p:cNvSpPr/>
          <p:nvPr/>
        </p:nvSpPr>
        <p:spPr>
          <a:xfrm>
            <a:off x="315576" y="3490886"/>
            <a:ext cx="2035304" cy="6139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12726E9-3B80-9FD7-0AF7-DD97D663172A}"/>
              </a:ext>
            </a:extLst>
          </p:cNvPr>
          <p:cNvSpPr/>
          <p:nvPr/>
        </p:nvSpPr>
        <p:spPr>
          <a:xfrm>
            <a:off x="312253" y="4928567"/>
            <a:ext cx="2035304" cy="6139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E0BED174-7D36-5F0D-184D-EAFF364D74D8}"/>
              </a:ext>
            </a:extLst>
          </p:cNvPr>
          <p:cNvSpPr/>
          <p:nvPr/>
        </p:nvSpPr>
        <p:spPr>
          <a:xfrm>
            <a:off x="304782" y="3483879"/>
            <a:ext cx="2035304" cy="20738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2B62E265-6EB7-70BD-D4D8-625DAB5D3505}"/>
              </a:ext>
            </a:extLst>
          </p:cNvPr>
          <p:cNvSpPr/>
          <p:nvPr/>
        </p:nvSpPr>
        <p:spPr>
          <a:xfrm>
            <a:off x="3650076" y="1912268"/>
            <a:ext cx="599882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E45836AC-FCF5-7C2B-AAA3-4D948265334A}"/>
              </a:ext>
            </a:extLst>
          </p:cNvPr>
          <p:cNvCxnSpPr>
            <a:cxnSpLocks/>
          </p:cNvCxnSpPr>
          <p:nvPr/>
        </p:nvCxnSpPr>
        <p:spPr>
          <a:xfrm flipH="1">
            <a:off x="3827084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C8D5F452-4C04-99CC-3402-B922494EE161}"/>
              </a:ext>
            </a:extLst>
          </p:cNvPr>
          <p:cNvSpPr txBox="1"/>
          <p:nvPr/>
        </p:nvSpPr>
        <p:spPr>
          <a:xfrm>
            <a:off x="4051173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9A4D863E-27CF-820A-F0D8-F3354135B292}"/>
              </a:ext>
            </a:extLst>
          </p:cNvPr>
          <p:cNvCxnSpPr>
            <a:cxnSpLocks/>
          </p:cNvCxnSpPr>
          <p:nvPr/>
        </p:nvCxnSpPr>
        <p:spPr>
          <a:xfrm flipH="1">
            <a:off x="3835451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>
            <a:extLst>
              <a:ext uri="{FF2B5EF4-FFF2-40B4-BE49-F238E27FC236}">
                <a16:creationId xmlns:a16="http://schemas.microsoft.com/office/drawing/2014/main" id="{E0DEFED0-B786-C393-2672-8875A5149C41}"/>
              </a:ext>
            </a:extLst>
          </p:cNvPr>
          <p:cNvSpPr txBox="1"/>
          <p:nvPr/>
        </p:nvSpPr>
        <p:spPr>
          <a:xfrm>
            <a:off x="4059540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51A07CB8-D0C1-6BA1-1982-252A95A6FC3C}"/>
              </a:ext>
            </a:extLst>
          </p:cNvPr>
          <p:cNvSpPr/>
          <p:nvPr/>
        </p:nvSpPr>
        <p:spPr>
          <a:xfrm>
            <a:off x="7498145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02" name="Rectangle: Rounded Corners 101">
            <a:extLst>
              <a:ext uri="{FF2B5EF4-FFF2-40B4-BE49-F238E27FC236}">
                <a16:creationId xmlns:a16="http://schemas.microsoft.com/office/drawing/2014/main" id="{2104FFF5-9919-6D87-C2BD-9255CF7D0CCA}"/>
              </a:ext>
            </a:extLst>
          </p:cNvPr>
          <p:cNvSpPr/>
          <p:nvPr/>
        </p:nvSpPr>
        <p:spPr>
          <a:xfrm>
            <a:off x="6576084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76D46DE7-51E4-CA6A-9AA9-4272753B0871}"/>
              </a:ext>
            </a:extLst>
          </p:cNvPr>
          <p:cNvSpPr/>
          <p:nvPr/>
        </p:nvSpPr>
        <p:spPr>
          <a:xfrm>
            <a:off x="6805741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5D3A795C-23D7-F3EF-F83D-CFA31D1E68B8}"/>
              </a:ext>
            </a:extLst>
          </p:cNvPr>
          <p:cNvCxnSpPr>
            <a:cxnSpLocks/>
            <a:endCxn id="103" idx="0"/>
          </p:cNvCxnSpPr>
          <p:nvPr/>
        </p:nvCxnSpPr>
        <p:spPr>
          <a:xfrm>
            <a:off x="7027059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8C242BDB-487E-8005-5B30-72FC2EDEBF05}"/>
              </a:ext>
            </a:extLst>
          </p:cNvPr>
          <p:cNvCxnSpPr>
            <a:cxnSpLocks/>
          </p:cNvCxnSpPr>
          <p:nvPr/>
        </p:nvCxnSpPr>
        <p:spPr>
          <a:xfrm rot="5400000">
            <a:off x="7377551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B5C74E20-8483-B279-8BBB-E583F2A11AC9}"/>
              </a:ext>
            </a:extLst>
          </p:cNvPr>
          <p:cNvSpPr/>
          <p:nvPr/>
        </p:nvSpPr>
        <p:spPr>
          <a:xfrm>
            <a:off x="7493305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07" name="Rectangle: Rounded Corners 106">
            <a:extLst>
              <a:ext uri="{FF2B5EF4-FFF2-40B4-BE49-F238E27FC236}">
                <a16:creationId xmlns:a16="http://schemas.microsoft.com/office/drawing/2014/main" id="{50611AA5-1251-B760-85E7-8D8C62825A61}"/>
              </a:ext>
            </a:extLst>
          </p:cNvPr>
          <p:cNvSpPr/>
          <p:nvPr/>
        </p:nvSpPr>
        <p:spPr>
          <a:xfrm>
            <a:off x="6801837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A681048F-D684-0050-96DC-DD9E210AE5CB}"/>
              </a:ext>
            </a:extLst>
          </p:cNvPr>
          <p:cNvCxnSpPr>
            <a:cxnSpLocks/>
          </p:cNvCxnSpPr>
          <p:nvPr/>
        </p:nvCxnSpPr>
        <p:spPr>
          <a:xfrm rot="5400000">
            <a:off x="7372711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73E448F2-8FE0-A086-54E3-C0663F481F1B}"/>
              </a:ext>
            </a:extLst>
          </p:cNvPr>
          <p:cNvSpPr/>
          <p:nvPr/>
        </p:nvSpPr>
        <p:spPr>
          <a:xfrm>
            <a:off x="6805741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sp>
        <p:nvSpPr>
          <p:cNvPr id="110" name="Rectangle: Rounded Corners 109">
            <a:extLst>
              <a:ext uri="{FF2B5EF4-FFF2-40B4-BE49-F238E27FC236}">
                <a16:creationId xmlns:a16="http://schemas.microsoft.com/office/drawing/2014/main" id="{B2ECD89F-4A4B-FCAB-10FE-40DF0CFE9132}"/>
              </a:ext>
            </a:extLst>
          </p:cNvPr>
          <p:cNvSpPr/>
          <p:nvPr/>
        </p:nvSpPr>
        <p:spPr>
          <a:xfrm>
            <a:off x="7475586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D5E39385-CB5C-9F31-9FFB-BF27F0D92012}"/>
              </a:ext>
            </a:extLst>
          </p:cNvPr>
          <p:cNvCxnSpPr>
            <a:cxnSpLocks/>
          </p:cNvCxnSpPr>
          <p:nvPr/>
        </p:nvCxnSpPr>
        <p:spPr>
          <a:xfrm rot="5400000">
            <a:off x="7354992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803F0837-F5C1-4368-FD96-A6891B9F07FD}"/>
              </a:ext>
            </a:extLst>
          </p:cNvPr>
          <p:cNvCxnSpPr>
            <a:cxnSpLocks/>
            <a:stCxn id="109" idx="1"/>
          </p:cNvCxnSpPr>
          <p:nvPr/>
        </p:nvCxnSpPr>
        <p:spPr>
          <a:xfrm flipH="1" flipV="1">
            <a:off x="6544524" y="5398272"/>
            <a:ext cx="261217" cy="4476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Oval 112">
            <a:extLst>
              <a:ext uri="{FF2B5EF4-FFF2-40B4-BE49-F238E27FC236}">
                <a16:creationId xmlns:a16="http://schemas.microsoft.com/office/drawing/2014/main" id="{5BBBD688-3057-A39A-1180-EA9C94C3AAEB}"/>
              </a:ext>
            </a:extLst>
          </p:cNvPr>
          <p:cNvSpPr/>
          <p:nvPr/>
        </p:nvSpPr>
        <p:spPr>
          <a:xfrm>
            <a:off x="6843906" y="3540925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E2F30314-923C-6895-5709-FA31EEDE3682}"/>
              </a:ext>
            </a:extLst>
          </p:cNvPr>
          <p:cNvCxnSpPr>
            <a:cxnSpLocks/>
            <a:stCxn id="103" idx="2"/>
            <a:endCxn id="113" idx="0"/>
          </p:cNvCxnSpPr>
          <p:nvPr/>
        </p:nvCxnSpPr>
        <p:spPr>
          <a:xfrm flipH="1">
            <a:off x="7023906" y="3319063"/>
            <a:ext cx="3904" cy="22186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5487B002-1FFD-107F-EDA6-E7254DC82A7F}"/>
              </a:ext>
            </a:extLst>
          </p:cNvPr>
          <p:cNvCxnSpPr>
            <a:cxnSpLocks/>
            <a:stCxn id="113" idx="4"/>
            <a:endCxn id="107" idx="0"/>
          </p:cNvCxnSpPr>
          <p:nvPr/>
        </p:nvCxnSpPr>
        <p:spPr>
          <a:xfrm>
            <a:off x="7023906" y="3900925"/>
            <a:ext cx="0" cy="20629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Oval 115">
            <a:extLst>
              <a:ext uri="{FF2B5EF4-FFF2-40B4-BE49-F238E27FC236}">
                <a16:creationId xmlns:a16="http://schemas.microsoft.com/office/drawing/2014/main" id="{65DDD55B-7F4B-9B7C-F6D0-C988BEEB6A6C}"/>
              </a:ext>
            </a:extLst>
          </p:cNvPr>
          <p:cNvSpPr/>
          <p:nvPr/>
        </p:nvSpPr>
        <p:spPr>
          <a:xfrm>
            <a:off x="6843906" y="4669402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7EE4FE3F-739E-3911-A4DD-7D5D968B917C}"/>
              </a:ext>
            </a:extLst>
          </p:cNvPr>
          <p:cNvCxnSpPr>
            <a:cxnSpLocks/>
            <a:stCxn id="107" idx="2"/>
            <a:endCxn id="116" idx="0"/>
          </p:cNvCxnSpPr>
          <p:nvPr/>
        </p:nvCxnSpPr>
        <p:spPr>
          <a:xfrm>
            <a:off x="7023906" y="4467221"/>
            <a:ext cx="0" cy="202181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D14993A2-5AFD-7EDD-1E02-E438DFEED317}"/>
              </a:ext>
            </a:extLst>
          </p:cNvPr>
          <p:cNvCxnSpPr>
            <a:cxnSpLocks/>
            <a:stCxn id="116" idx="4"/>
            <a:endCxn id="109" idx="0"/>
          </p:cNvCxnSpPr>
          <p:nvPr/>
        </p:nvCxnSpPr>
        <p:spPr>
          <a:xfrm>
            <a:off x="7023906" y="5029402"/>
            <a:ext cx="3904" cy="19334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Oval 118">
            <a:extLst>
              <a:ext uri="{FF2B5EF4-FFF2-40B4-BE49-F238E27FC236}">
                <a16:creationId xmlns:a16="http://schemas.microsoft.com/office/drawing/2014/main" id="{5C3C121D-7B10-7038-9531-17F6E8C40BE7}"/>
              </a:ext>
            </a:extLst>
          </p:cNvPr>
          <p:cNvSpPr/>
          <p:nvPr/>
        </p:nvSpPr>
        <p:spPr>
          <a:xfrm>
            <a:off x="4143130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223508D7-4141-4334-813F-9EEBC25CB80E}"/>
              </a:ext>
            </a:extLst>
          </p:cNvPr>
          <p:cNvSpPr/>
          <p:nvPr/>
        </p:nvSpPr>
        <p:spPr>
          <a:xfrm>
            <a:off x="4143130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AB0C5322-D3BA-4772-C51E-F048357518CC}"/>
              </a:ext>
            </a:extLst>
          </p:cNvPr>
          <p:cNvCxnSpPr>
            <a:cxnSpLocks/>
          </p:cNvCxnSpPr>
          <p:nvPr/>
        </p:nvCxnSpPr>
        <p:spPr>
          <a:xfrm>
            <a:off x="4430701" y="3324883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or: Curved 121">
            <a:extLst>
              <a:ext uri="{FF2B5EF4-FFF2-40B4-BE49-F238E27FC236}">
                <a16:creationId xmlns:a16="http://schemas.microsoft.com/office/drawing/2014/main" id="{3219485B-F4A8-18EE-0A1A-FFC7DF5F1906}"/>
              </a:ext>
            </a:extLst>
          </p:cNvPr>
          <p:cNvCxnSpPr>
            <a:cxnSpLocks/>
            <a:stCxn id="120" idx="6"/>
            <a:endCxn id="119" idx="6"/>
          </p:cNvCxnSpPr>
          <p:nvPr/>
        </p:nvCxnSpPr>
        <p:spPr>
          <a:xfrm flipV="1">
            <a:off x="4719130" y="3036883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Oval 122">
            <a:extLst>
              <a:ext uri="{FF2B5EF4-FFF2-40B4-BE49-F238E27FC236}">
                <a16:creationId xmlns:a16="http://schemas.microsoft.com/office/drawing/2014/main" id="{CA14C9A2-097B-F72F-C97C-B7E0FDC0EF36}"/>
              </a:ext>
            </a:extLst>
          </p:cNvPr>
          <p:cNvSpPr/>
          <p:nvPr/>
        </p:nvSpPr>
        <p:spPr>
          <a:xfrm>
            <a:off x="4142701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2ECD6BBD-3690-5BB7-4B0B-CC197EF099D5}"/>
              </a:ext>
            </a:extLst>
          </p:cNvPr>
          <p:cNvCxnSpPr>
            <a:cxnSpLocks/>
            <a:stCxn id="120" idx="4"/>
            <a:endCxn id="123" idx="0"/>
          </p:cNvCxnSpPr>
          <p:nvPr/>
        </p:nvCxnSpPr>
        <p:spPr>
          <a:xfrm flipH="1">
            <a:off x="4430701" y="4672076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xtBox 124">
            <a:extLst>
              <a:ext uri="{FF2B5EF4-FFF2-40B4-BE49-F238E27FC236}">
                <a16:creationId xmlns:a16="http://schemas.microsoft.com/office/drawing/2014/main" id="{94F5A074-2EAF-4D7D-34C0-DB3909927A4D}"/>
              </a:ext>
            </a:extLst>
          </p:cNvPr>
          <p:cNvSpPr txBox="1"/>
          <p:nvPr/>
        </p:nvSpPr>
        <p:spPr>
          <a:xfrm>
            <a:off x="4825824" y="4150455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8723B36B-6209-052A-0234-886239D994A0}"/>
              </a:ext>
            </a:extLst>
          </p:cNvPr>
          <p:cNvSpPr txBox="1"/>
          <p:nvPr/>
        </p:nvSpPr>
        <p:spPr>
          <a:xfrm>
            <a:off x="3748753" y="465283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ADB9C540-F929-1DF4-DEF2-629712E7DE81}"/>
              </a:ext>
            </a:extLst>
          </p:cNvPr>
          <p:cNvSpPr txBox="1"/>
          <p:nvPr/>
        </p:nvSpPr>
        <p:spPr>
          <a:xfrm>
            <a:off x="3564459" y="1446152"/>
            <a:ext cx="30513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cxnSp>
        <p:nvCxnSpPr>
          <p:cNvPr id="128" name="Connector: Curved 127">
            <a:extLst>
              <a:ext uri="{FF2B5EF4-FFF2-40B4-BE49-F238E27FC236}">
                <a16:creationId xmlns:a16="http://schemas.microsoft.com/office/drawing/2014/main" id="{6307F959-0C34-C7CA-62E6-E5DF5049766D}"/>
              </a:ext>
            </a:extLst>
          </p:cNvPr>
          <p:cNvCxnSpPr>
            <a:cxnSpLocks/>
          </p:cNvCxnSpPr>
          <p:nvPr/>
        </p:nvCxnSpPr>
        <p:spPr>
          <a:xfrm>
            <a:off x="6425851" y="3558673"/>
            <a:ext cx="391756" cy="120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TextBox 128">
            <a:extLst>
              <a:ext uri="{FF2B5EF4-FFF2-40B4-BE49-F238E27FC236}">
                <a16:creationId xmlns:a16="http://schemas.microsoft.com/office/drawing/2014/main" id="{EAB7048F-48ED-8954-FB06-C4A875D34B84}"/>
              </a:ext>
            </a:extLst>
          </p:cNvPr>
          <p:cNvSpPr txBox="1"/>
          <p:nvPr/>
        </p:nvSpPr>
        <p:spPr>
          <a:xfrm>
            <a:off x="6067118" y="3374007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30" name="Connector: Curved 129">
            <a:extLst>
              <a:ext uri="{FF2B5EF4-FFF2-40B4-BE49-F238E27FC236}">
                <a16:creationId xmlns:a16="http://schemas.microsoft.com/office/drawing/2014/main" id="{7CED8CDF-09D1-5A95-BAA3-D18687009C02}"/>
              </a:ext>
            </a:extLst>
          </p:cNvPr>
          <p:cNvCxnSpPr>
            <a:cxnSpLocks/>
          </p:cNvCxnSpPr>
          <p:nvPr/>
        </p:nvCxnSpPr>
        <p:spPr>
          <a:xfrm>
            <a:off x="6425851" y="4743901"/>
            <a:ext cx="391756" cy="120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Box 130">
            <a:extLst>
              <a:ext uri="{FF2B5EF4-FFF2-40B4-BE49-F238E27FC236}">
                <a16:creationId xmlns:a16="http://schemas.microsoft.com/office/drawing/2014/main" id="{E0DB0023-FFCA-C9CF-03EC-E9C18A1FB4D2}"/>
              </a:ext>
            </a:extLst>
          </p:cNvPr>
          <p:cNvSpPr txBox="1"/>
          <p:nvPr/>
        </p:nvSpPr>
        <p:spPr>
          <a:xfrm>
            <a:off x="6067118" y="4559235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898987A2-FB82-8642-FB9F-FD2DFFF55133}"/>
              </a:ext>
            </a:extLst>
          </p:cNvPr>
          <p:cNvSpPr txBox="1"/>
          <p:nvPr/>
        </p:nvSpPr>
        <p:spPr>
          <a:xfrm>
            <a:off x="5938936" y="5206842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33" name="Rectangle: Rounded Corners 132">
            <a:extLst>
              <a:ext uri="{FF2B5EF4-FFF2-40B4-BE49-F238E27FC236}">
                <a16:creationId xmlns:a16="http://schemas.microsoft.com/office/drawing/2014/main" id="{D6AC3FD2-8DDB-A08E-E0EA-05511A16DC76}"/>
              </a:ext>
            </a:extLst>
          </p:cNvPr>
          <p:cNvSpPr/>
          <p:nvPr/>
        </p:nvSpPr>
        <p:spPr>
          <a:xfrm>
            <a:off x="5685586" y="1912909"/>
            <a:ext cx="396331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0000"/>
                </a:solidFill>
              </a:rPr>
              <a:t>How to identify the FSM in the RTL?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8D0E5B27-5F10-3667-FA00-EC7BCE876F4C}"/>
              </a:ext>
            </a:extLst>
          </p:cNvPr>
          <p:cNvSpPr txBox="1"/>
          <p:nvPr/>
        </p:nvSpPr>
        <p:spPr>
          <a:xfrm>
            <a:off x="10478314" y="3645556"/>
            <a:ext cx="890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135" name="Rectangle: Rounded Corners 134">
            <a:extLst>
              <a:ext uri="{FF2B5EF4-FFF2-40B4-BE49-F238E27FC236}">
                <a16:creationId xmlns:a16="http://schemas.microsoft.com/office/drawing/2014/main" id="{A69E0FF5-2792-C0B1-B3AD-9F0C4148AF98}"/>
              </a:ext>
            </a:extLst>
          </p:cNvPr>
          <p:cNvSpPr/>
          <p:nvPr/>
        </p:nvSpPr>
        <p:spPr>
          <a:xfrm>
            <a:off x="2737045" y="1441887"/>
            <a:ext cx="7453698" cy="4692213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BE348E6B-18FF-9883-35A8-D9DCC7EF1EE8}"/>
              </a:ext>
            </a:extLst>
          </p:cNvPr>
          <p:cNvSpPr txBox="1"/>
          <p:nvPr/>
        </p:nvSpPr>
        <p:spPr>
          <a:xfrm>
            <a:off x="2737044" y="5677988"/>
            <a:ext cx="8679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accent4">
                    <a:lumMod val="75000"/>
                  </a:schemeClr>
                </a:solidFill>
              </a:rPr>
              <a:t>HACE</a:t>
            </a:r>
            <a:endParaRPr lang="en-GB" sz="240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137" name="Straight Arrow Connector 136">
            <a:extLst>
              <a:ext uri="{FF2B5EF4-FFF2-40B4-BE49-F238E27FC236}">
                <a16:creationId xmlns:a16="http://schemas.microsoft.com/office/drawing/2014/main" id="{E9E43ED1-AD2C-34AF-CAAF-1B26445F1F55}"/>
              </a:ext>
            </a:extLst>
          </p:cNvPr>
          <p:cNvCxnSpPr>
            <a:cxnSpLocks/>
          </p:cNvCxnSpPr>
          <p:nvPr/>
        </p:nvCxnSpPr>
        <p:spPr>
          <a:xfrm>
            <a:off x="2417204" y="3956449"/>
            <a:ext cx="31984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8ED6BE7A-A9FC-BA5F-9EF2-8E2BDEDF5CCC}"/>
              </a:ext>
            </a:extLst>
          </p:cNvPr>
          <p:cNvCxnSpPr>
            <a:cxnSpLocks/>
          </p:cNvCxnSpPr>
          <p:nvPr/>
        </p:nvCxnSpPr>
        <p:spPr>
          <a:xfrm>
            <a:off x="10184132" y="3900925"/>
            <a:ext cx="31984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8552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8" grpId="1" animBg="1"/>
      <p:bldP spid="39" grpId="0" animBg="1"/>
      <p:bldP spid="39" grpId="1" animBg="1"/>
      <p:bldP spid="42" grpId="0" animBg="1"/>
      <p:bldP spid="42" grpId="1" animBg="1"/>
      <p:bldP spid="55" grpId="0" animBg="1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6B5EFE1-F490-4315-C197-4AE8307A4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EAA2E-5157-F779-65C3-B85F75686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FSM-Datapath Graph Extraction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B3DA1B-1C39-92A8-D1C1-D05649F52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122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4A43FA2-AA38-062E-398C-00FB66CD9A9F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744B8335-167F-956C-B1E1-067A218F6762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xyz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xyz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 </a:t>
            </a:r>
            <a:r>
              <a:rPr lang="en-US">
                <a:solidFill>
                  <a:schemeClr val="bg1"/>
                </a:solidFill>
              </a:rPr>
              <a:t>+ 1;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xyz</a:t>
            </a:r>
            <a:r>
              <a:rPr lang="en-US"/>
              <a:t> == S0) {</a:t>
            </a:r>
          </a:p>
          <a:p>
            <a:r>
              <a:rPr lang="en-US"/>
              <a:t> </a:t>
            </a:r>
            <a:r>
              <a:rPr lang="en-US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xyz</a:t>
            </a:r>
            <a:r>
              <a:rPr lang="en-US"/>
              <a:t> = S1; }</a:t>
            </a:r>
          </a:p>
          <a:p>
            <a:r>
              <a:rPr lang="en-US"/>
              <a:t>if (</a:t>
            </a:r>
            <a:r>
              <a:rPr lang="en-US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xyz</a:t>
            </a:r>
            <a:r>
              <a:rPr lang="en-US"/>
              <a:t> == S1){</a:t>
            </a:r>
          </a:p>
          <a:p>
            <a:r>
              <a:rPr lang="en-US"/>
              <a:t>  if (</a:t>
            </a:r>
            <a:r>
              <a:rPr lang="en-US" err="1">
                <a:solidFill>
                  <a:srgbClr val="F4B183"/>
                </a:solidFill>
              </a:rPr>
              <a:t>i</a:t>
            </a:r>
            <a:r>
              <a:rPr lang="en-US">
                <a:solidFill>
                  <a:srgbClr val="F4B183"/>
                </a:solidFill>
              </a:rPr>
              <a:t> </a:t>
            </a:r>
            <a:r>
              <a:rPr lang="en-US"/>
              <a:t>&lt;= 5) {</a:t>
            </a:r>
          </a:p>
          <a:p>
            <a:r>
              <a:rPr lang="en-US"/>
              <a:t> </a:t>
            </a:r>
            <a:r>
              <a:rPr lang="en-US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xyz</a:t>
            </a:r>
            <a:r>
              <a:rPr lang="en-US"/>
              <a:t> = S1; </a:t>
            </a:r>
          </a:p>
          <a:p>
            <a:r>
              <a:rPr lang="en-US"/>
              <a:t> } else {</a:t>
            </a:r>
          </a:p>
          <a:p>
            <a:r>
              <a:rPr lang="en-US"/>
              <a:t> </a:t>
            </a:r>
            <a:r>
              <a:rPr lang="en-US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xyz</a:t>
            </a:r>
            <a:r>
              <a:rPr lang="en-US"/>
              <a:t> = S2; }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1443311-BE33-B69D-118B-03D31505C630}"/>
              </a:ext>
            </a:extLst>
          </p:cNvPr>
          <p:cNvSpPr/>
          <p:nvPr/>
        </p:nvSpPr>
        <p:spPr>
          <a:xfrm>
            <a:off x="1294797" y="6280187"/>
            <a:ext cx="9602406" cy="44500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rgbClr val="FF0000"/>
                </a:solidFill>
              </a:rPr>
              <a:t>FSM identification through name-based approaches are not general enough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0C64732D-BED7-EFAC-EE12-7D55354180CB}"/>
              </a:ext>
            </a:extLst>
          </p:cNvPr>
          <p:cNvSpPr/>
          <p:nvPr/>
        </p:nvSpPr>
        <p:spPr>
          <a:xfrm>
            <a:off x="3650076" y="1912268"/>
            <a:ext cx="599882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62B5BAA-D986-3E6E-4D51-CAAD7B044BDC}"/>
              </a:ext>
            </a:extLst>
          </p:cNvPr>
          <p:cNvCxnSpPr>
            <a:cxnSpLocks/>
          </p:cNvCxnSpPr>
          <p:nvPr/>
        </p:nvCxnSpPr>
        <p:spPr>
          <a:xfrm flipH="1">
            <a:off x="3827084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95B3F307-EAC1-5151-09DB-508DB2BB92F8}"/>
              </a:ext>
            </a:extLst>
          </p:cNvPr>
          <p:cNvSpPr txBox="1"/>
          <p:nvPr/>
        </p:nvSpPr>
        <p:spPr>
          <a:xfrm>
            <a:off x="4051173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B127949-26E3-EF56-851C-93B767D2C6F8}"/>
              </a:ext>
            </a:extLst>
          </p:cNvPr>
          <p:cNvCxnSpPr>
            <a:cxnSpLocks/>
          </p:cNvCxnSpPr>
          <p:nvPr/>
        </p:nvCxnSpPr>
        <p:spPr>
          <a:xfrm flipH="1">
            <a:off x="3835451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427F8D37-3747-F5E5-C147-6B4C3532ABE3}"/>
              </a:ext>
            </a:extLst>
          </p:cNvPr>
          <p:cNvSpPr txBox="1"/>
          <p:nvPr/>
        </p:nvSpPr>
        <p:spPr>
          <a:xfrm>
            <a:off x="4059540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5B7FCFAF-587F-935D-AD14-0ADE90E8BC5A}"/>
              </a:ext>
            </a:extLst>
          </p:cNvPr>
          <p:cNvSpPr/>
          <p:nvPr/>
        </p:nvSpPr>
        <p:spPr>
          <a:xfrm>
            <a:off x="7498145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25A2103E-4DAD-72F1-4713-25F2CA116AB3}"/>
              </a:ext>
            </a:extLst>
          </p:cNvPr>
          <p:cNvSpPr/>
          <p:nvPr/>
        </p:nvSpPr>
        <p:spPr>
          <a:xfrm>
            <a:off x="6576084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CF509B29-8C7B-4E8C-D014-F3DBC8013466}"/>
              </a:ext>
            </a:extLst>
          </p:cNvPr>
          <p:cNvSpPr/>
          <p:nvPr/>
        </p:nvSpPr>
        <p:spPr>
          <a:xfrm>
            <a:off x="6805741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AA99893A-943D-B6A2-7C4B-04CD1C8D74B1}"/>
              </a:ext>
            </a:extLst>
          </p:cNvPr>
          <p:cNvCxnSpPr>
            <a:cxnSpLocks/>
            <a:endCxn id="42" idx="0"/>
          </p:cNvCxnSpPr>
          <p:nvPr/>
        </p:nvCxnSpPr>
        <p:spPr>
          <a:xfrm>
            <a:off x="7027059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E4947523-2D61-BA74-65B3-2FE36F7557B7}"/>
              </a:ext>
            </a:extLst>
          </p:cNvPr>
          <p:cNvCxnSpPr>
            <a:cxnSpLocks/>
          </p:cNvCxnSpPr>
          <p:nvPr/>
        </p:nvCxnSpPr>
        <p:spPr>
          <a:xfrm rot="5400000">
            <a:off x="7377551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7A7F6AF2-4A1E-73DB-E00E-9BEC78DC93BF}"/>
              </a:ext>
            </a:extLst>
          </p:cNvPr>
          <p:cNvSpPr/>
          <p:nvPr/>
        </p:nvSpPr>
        <p:spPr>
          <a:xfrm>
            <a:off x="7493305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84A0C312-0DCE-C0FE-9E7F-9740ACC844E0}"/>
              </a:ext>
            </a:extLst>
          </p:cNvPr>
          <p:cNvSpPr/>
          <p:nvPr/>
        </p:nvSpPr>
        <p:spPr>
          <a:xfrm>
            <a:off x="6801837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27B51404-F9BF-A8FA-0A49-9D2998DE6C16}"/>
              </a:ext>
            </a:extLst>
          </p:cNvPr>
          <p:cNvCxnSpPr>
            <a:cxnSpLocks/>
          </p:cNvCxnSpPr>
          <p:nvPr/>
        </p:nvCxnSpPr>
        <p:spPr>
          <a:xfrm rot="5400000">
            <a:off x="7372711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4AB60552-C04A-8ECA-DF4B-8AAD137B81A1}"/>
              </a:ext>
            </a:extLst>
          </p:cNvPr>
          <p:cNvSpPr/>
          <p:nvPr/>
        </p:nvSpPr>
        <p:spPr>
          <a:xfrm>
            <a:off x="6805741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39706C68-3B7B-B03E-2C4B-7D6C96B2AD41}"/>
              </a:ext>
            </a:extLst>
          </p:cNvPr>
          <p:cNvSpPr/>
          <p:nvPr/>
        </p:nvSpPr>
        <p:spPr>
          <a:xfrm>
            <a:off x="7475586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EB3CFF54-C57E-A125-8224-F11E616257A2}"/>
              </a:ext>
            </a:extLst>
          </p:cNvPr>
          <p:cNvCxnSpPr>
            <a:cxnSpLocks/>
          </p:cNvCxnSpPr>
          <p:nvPr/>
        </p:nvCxnSpPr>
        <p:spPr>
          <a:xfrm rot="5400000">
            <a:off x="7354992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8ADC9C2A-1B4A-1473-39A1-E5AB9A67CDBB}"/>
              </a:ext>
            </a:extLst>
          </p:cNvPr>
          <p:cNvCxnSpPr>
            <a:cxnSpLocks/>
            <a:stCxn id="61" idx="1"/>
          </p:cNvCxnSpPr>
          <p:nvPr/>
        </p:nvCxnSpPr>
        <p:spPr>
          <a:xfrm flipH="1" flipV="1">
            <a:off x="6544524" y="5398272"/>
            <a:ext cx="261217" cy="4476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Oval 64">
            <a:extLst>
              <a:ext uri="{FF2B5EF4-FFF2-40B4-BE49-F238E27FC236}">
                <a16:creationId xmlns:a16="http://schemas.microsoft.com/office/drawing/2014/main" id="{70D7AB38-987A-B011-FB70-377A48C44F42}"/>
              </a:ext>
            </a:extLst>
          </p:cNvPr>
          <p:cNvSpPr/>
          <p:nvPr/>
        </p:nvSpPr>
        <p:spPr>
          <a:xfrm>
            <a:off x="6843906" y="3540925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F8DC8818-3EBB-CF51-7570-4CA7F784B3E9}"/>
              </a:ext>
            </a:extLst>
          </p:cNvPr>
          <p:cNvCxnSpPr>
            <a:cxnSpLocks/>
            <a:stCxn id="42" idx="2"/>
            <a:endCxn id="65" idx="0"/>
          </p:cNvCxnSpPr>
          <p:nvPr/>
        </p:nvCxnSpPr>
        <p:spPr>
          <a:xfrm flipH="1">
            <a:off x="7023906" y="3319063"/>
            <a:ext cx="3904" cy="22186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2E231A13-D003-6E21-1469-D4B0AC225EDF}"/>
              </a:ext>
            </a:extLst>
          </p:cNvPr>
          <p:cNvCxnSpPr>
            <a:cxnSpLocks/>
            <a:stCxn id="65" idx="4"/>
            <a:endCxn id="47" idx="0"/>
          </p:cNvCxnSpPr>
          <p:nvPr/>
        </p:nvCxnSpPr>
        <p:spPr>
          <a:xfrm>
            <a:off x="7023906" y="3900925"/>
            <a:ext cx="0" cy="20629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Oval 67">
            <a:extLst>
              <a:ext uri="{FF2B5EF4-FFF2-40B4-BE49-F238E27FC236}">
                <a16:creationId xmlns:a16="http://schemas.microsoft.com/office/drawing/2014/main" id="{A455114D-D961-70CA-2DFE-D53B8931AFCF}"/>
              </a:ext>
            </a:extLst>
          </p:cNvPr>
          <p:cNvSpPr/>
          <p:nvPr/>
        </p:nvSpPr>
        <p:spPr>
          <a:xfrm>
            <a:off x="6843906" y="4669402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5E553E1F-A60D-5F51-523E-C5259F2BDC17}"/>
              </a:ext>
            </a:extLst>
          </p:cNvPr>
          <p:cNvCxnSpPr>
            <a:cxnSpLocks/>
            <a:stCxn id="47" idx="2"/>
            <a:endCxn id="68" idx="0"/>
          </p:cNvCxnSpPr>
          <p:nvPr/>
        </p:nvCxnSpPr>
        <p:spPr>
          <a:xfrm>
            <a:off x="7023906" y="4467221"/>
            <a:ext cx="0" cy="202181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F7931423-5F88-47CF-B5A1-7F2199436C67}"/>
              </a:ext>
            </a:extLst>
          </p:cNvPr>
          <p:cNvCxnSpPr>
            <a:cxnSpLocks/>
            <a:stCxn id="68" idx="4"/>
            <a:endCxn id="61" idx="0"/>
          </p:cNvCxnSpPr>
          <p:nvPr/>
        </p:nvCxnSpPr>
        <p:spPr>
          <a:xfrm>
            <a:off x="7023906" y="5029402"/>
            <a:ext cx="3904" cy="19334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Oval 70">
            <a:extLst>
              <a:ext uri="{FF2B5EF4-FFF2-40B4-BE49-F238E27FC236}">
                <a16:creationId xmlns:a16="http://schemas.microsoft.com/office/drawing/2014/main" id="{B9A145DE-49C7-894D-14E5-C861DD1E91FA}"/>
              </a:ext>
            </a:extLst>
          </p:cNvPr>
          <p:cNvSpPr/>
          <p:nvPr/>
        </p:nvSpPr>
        <p:spPr>
          <a:xfrm>
            <a:off x="4143130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144E4CA7-B27A-3AA8-4695-F16FE95B0F66}"/>
              </a:ext>
            </a:extLst>
          </p:cNvPr>
          <p:cNvSpPr/>
          <p:nvPr/>
        </p:nvSpPr>
        <p:spPr>
          <a:xfrm>
            <a:off x="4143130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7DA8E22E-AEE0-099D-7606-F744FB3E37BE}"/>
              </a:ext>
            </a:extLst>
          </p:cNvPr>
          <p:cNvCxnSpPr>
            <a:cxnSpLocks/>
          </p:cNvCxnSpPr>
          <p:nvPr/>
        </p:nvCxnSpPr>
        <p:spPr>
          <a:xfrm>
            <a:off x="4430701" y="3324883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or: Curved 73">
            <a:extLst>
              <a:ext uri="{FF2B5EF4-FFF2-40B4-BE49-F238E27FC236}">
                <a16:creationId xmlns:a16="http://schemas.microsoft.com/office/drawing/2014/main" id="{09A7001A-997B-9D05-DC5F-0E0ED9DF881C}"/>
              </a:ext>
            </a:extLst>
          </p:cNvPr>
          <p:cNvCxnSpPr>
            <a:cxnSpLocks/>
            <a:stCxn id="72" idx="6"/>
            <a:endCxn id="71" idx="6"/>
          </p:cNvCxnSpPr>
          <p:nvPr/>
        </p:nvCxnSpPr>
        <p:spPr>
          <a:xfrm flipV="1">
            <a:off x="4719130" y="3036883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Oval 74">
            <a:extLst>
              <a:ext uri="{FF2B5EF4-FFF2-40B4-BE49-F238E27FC236}">
                <a16:creationId xmlns:a16="http://schemas.microsoft.com/office/drawing/2014/main" id="{B090FB95-C5A5-35F5-153D-D524D0C3F4E8}"/>
              </a:ext>
            </a:extLst>
          </p:cNvPr>
          <p:cNvSpPr/>
          <p:nvPr/>
        </p:nvSpPr>
        <p:spPr>
          <a:xfrm>
            <a:off x="4142701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C78E8C9F-FD38-EFBE-20A5-207492D583E0}"/>
              </a:ext>
            </a:extLst>
          </p:cNvPr>
          <p:cNvCxnSpPr>
            <a:cxnSpLocks/>
            <a:stCxn id="72" idx="4"/>
            <a:endCxn id="75" idx="0"/>
          </p:cNvCxnSpPr>
          <p:nvPr/>
        </p:nvCxnSpPr>
        <p:spPr>
          <a:xfrm flipH="1">
            <a:off x="4430701" y="4672076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48997138-66D7-CCA4-67F5-E9E688B92A80}"/>
              </a:ext>
            </a:extLst>
          </p:cNvPr>
          <p:cNvSpPr txBox="1"/>
          <p:nvPr/>
        </p:nvSpPr>
        <p:spPr>
          <a:xfrm>
            <a:off x="4825824" y="4150455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AFACFB1-0B94-4B9B-AE95-F7EB88AD239D}"/>
              </a:ext>
            </a:extLst>
          </p:cNvPr>
          <p:cNvSpPr txBox="1"/>
          <p:nvPr/>
        </p:nvSpPr>
        <p:spPr>
          <a:xfrm>
            <a:off x="3748753" y="465283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A480BC5-6CB0-B064-2B2E-71357A58C3A2}"/>
              </a:ext>
            </a:extLst>
          </p:cNvPr>
          <p:cNvSpPr txBox="1"/>
          <p:nvPr/>
        </p:nvSpPr>
        <p:spPr>
          <a:xfrm>
            <a:off x="3564459" y="1446152"/>
            <a:ext cx="30513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cxnSp>
        <p:nvCxnSpPr>
          <p:cNvPr id="80" name="Connector: Curved 79">
            <a:extLst>
              <a:ext uri="{FF2B5EF4-FFF2-40B4-BE49-F238E27FC236}">
                <a16:creationId xmlns:a16="http://schemas.microsoft.com/office/drawing/2014/main" id="{500957EF-5079-E792-4D03-D5B6812F9FE6}"/>
              </a:ext>
            </a:extLst>
          </p:cNvPr>
          <p:cNvCxnSpPr>
            <a:cxnSpLocks/>
          </p:cNvCxnSpPr>
          <p:nvPr/>
        </p:nvCxnSpPr>
        <p:spPr>
          <a:xfrm>
            <a:off x="6425851" y="3558673"/>
            <a:ext cx="391756" cy="120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3FA6B7F1-A65C-0826-5648-49B3A5CE884E}"/>
              </a:ext>
            </a:extLst>
          </p:cNvPr>
          <p:cNvSpPr txBox="1"/>
          <p:nvPr/>
        </p:nvSpPr>
        <p:spPr>
          <a:xfrm>
            <a:off x="6067118" y="3374007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2" name="Connector: Curved 81">
            <a:extLst>
              <a:ext uri="{FF2B5EF4-FFF2-40B4-BE49-F238E27FC236}">
                <a16:creationId xmlns:a16="http://schemas.microsoft.com/office/drawing/2014/main" id="{A69B23E0-E4C3-2408-0C0A-287462CC5042}"/>
              </a:ext>
            </a:extLst>
          </p:cNvPr>
          <p:cNvCxnSpPr>
            <a:cxnSpLocks/>
          </p:cNvCxnSpPr>
          <p:nvPr/>
        </p:nvCxnSpPr>
        <p:spPr>
          <a:xfrm>
            <a:off x="6425851" y="4743901"/>
            <a:ext cx="391756" cy="120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201A195D-06CD-8C73-EB25-80B0427AB1E6}"/>
              </a:ext>
            </a:extLst>
          </p:cNvPr>
          <p:cNvSpPr txBox="1"/>
          <p:nvPr/>
        </p:nvSpPr>
        <p:spPr>
          <a:xfrm>
            <a:off x="6067118" y="4559235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F652939A-3958-872C-93B4-42D14340E06A}"/>
              </a:ext>
            </a:extLst>
          </p:cNvPr>
          <p:cNvSpPr txBox="1"/>
          <p:nvPr/>
        </p:nvSpPr>
        <p:spPr>
          <a:xfrm>
            <a:off x="5938936" y="5206842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199D1796-CF2A-DBC4-899B-2DD9AF611D1B}"/>
              </a:ext>
            </a:extLst>
          </p:cNvPr>
          <p:cNvSpPr/>
          <p:nvPr/>
        </p:nvSpPr>
        <p:spPr>
          <a:xfrm>
            <a:off x="5685586" y="1912909"/>
            <a:ext cx="396331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0000"/>
                </a:solidFill>
              </a:rPr>
              <a:t>How to identify the FSM in the RTL?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68527F8A-1C23-897C-3130-FA26F28FA2CF}"/>
              </a:ext>
            </a:extLst>
          </p:cNvPr>
          <p:cNvSpPr txBox="1"/>
          <p:nvPr/>
        </p:nvSpPr>
        <p:spPr>
          <a:xfrm>
            <a:off x="10478314" y="3645556"/>
            <a:ext cx="890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78156E0A-A0A2-874E-DDED-DF9FF860D17B}"/>
              </a:ext>
            </a:extLst>
          </p:cNvPr>
          <p:cNvSpPr/>
          <p:nvPr/>
        </p:nvSpPr>
        <p:spPr>
          <a:xfrm>
            <a:off x="2737045" y="1441887"/>
            <a:ext cx="7453698" cy="4692213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51DF48B5-7CB2-DB15-73D2-6A2657CFA802}"/>
              </a:ext>
            </a:extLst>
          </p:cNvPr>
          <p:cNvSpPr txBox="1"/>
          <p:nvPr/>
        </p:nvSpPr>
        <p:spPr>
          <a:xfrm>
            <a:off x="2737044" y="5677988"/>
            <a:ext cx="8679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accent4">
                    <a:lumMod val="75000"/>
                  </a:schemeClr>
                </a:solidFill>
              </a:rPr>
              <a:t>HACE</a:t>
            </a:r>
            <a:endParaRPr lang="en-GB" sz="240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2F4E53DF-DC77-E6C0-0E7F-C8F6AEC346F2}"/>
              </a:ext>
            </a:extLst>
          </p:cNvPr>
          <p:cNvCxnSpPr>
            <a:cxnSpLocks/>
          </p:cNvCxnSpPr>
          <p:nvPr/>
        </p:nvCxnSpPr>
        <p:spPr>
          <a:xfrm>
            <a:off x="2417204" y="3956449"/>
            <a:ext cx="31984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AAC92887-8D5B-502E-2B46-8ACD0564114C}"/>
              </a:ext>
            </a:extLst>
          </p:cNvPr>
          <p:cNvCxnSpPr>
            <a:cxnSpLocks/>
          </p:cNvCxnSpPr>
          <p:nvPr/>
        </p:nvCxnSpPr>
        <p:spPr>
          <a:xfrm>
            <a:off x="10184132" y="3900925"/>
            <a:ext cx="31984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6843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37F54D8-921B-39AA-45F5-8DFC7E119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4E826-3BAC-81F8-ECA0-47C245926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FSM-Datapath Graph Extraction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F4E50A-E042-63F4-8566-761F2911D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123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AC135C5-B485-3CE1-E62C-631A4E0E41C2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24BB94D9-5BB0-3ADF-C59D-4092DE42CC01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 </a:t>
            </a:r>
            <a:r>
              <a:rPr lang="en-US">
                <a:solidFill>
                  <a:schemeClr val="bg1"/>
                </a:solidFill>
              </a:rPr>
              <a:t>+ 1;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S0)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S1; 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S1){</a:t>
            </a:r>
          </a:p>
          <a:p>
            <a:r>
              <a:rPr lang="en-US"/>
              <a:t>  if (</a:t>
            </a:r>
            <a:r>
              <a:rPr lang="en-US" err="1">
                <a:solidFill>
                  <a:srgbClr val="F4B183"/>
                </a:solidFill>
              </a:rPr>
              <a:t>i</a:t>
            </a:r>
            <a:r>
              <a:rPr lang="en-US">
                <a:solidFill>
                  <a:srgbClr val="F4B183"/>
                </a:solidFill>
              </a:rPr>
              <a:t> </a:t>
            </a:r>
            <a:r>
              <a:rPr lang="en-US"/>
              <a:t>&lt;= 5)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S1; </a:t>
            </a:r>
          </a:p>
          <a:p>
            <a:r>
              <a:rPr lang="en-US"/>
              <a:t> } else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S2; }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B58DB1-0310-0F5A-87F3-D15B4BECB694}"/>
              </a:ext>
            </a:extLst>
          </p:cNvPr>
          <p:cNvSpPr/>
          <p:nvPr/>
        </p:nvSpPr>
        <p:spPr>
          <a:xfrm>
            <a:off x="514712" y="2443142"/>
            <a:ext cx="644888" cy="3247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25D192C4-FB32-94E0-11D5-D5AE7704E9BC}"/>
              </a:ext>
            </a:extLst>
          </p:cNvPr>
          <p:cNvSpPr/>
          <p:nvPr/>
        </p:nvSpPr>
        <p:spPr>
          <a:xfrm>
            <a:off x="3650076" y="1912268"/>
            <a:ext cx="599882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B74B24F-5D99-47A9-2AFD-F7C51316096C}"/>
              </a:ext>
            </a:extLst>
          </p:cNvPr>
          <p:cNvCxnSpPr>
            <a:cxnSpLocks/>
          </p:cNvCxnSpPr>
          <p:nvPr/>
        </p:nvCxnSpPr>
        <p:spPr>
          <a:xfrm flipH="1">
            <a:off x="3827084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4628E9EE-EDEB-209A-14AE-89F594C94479}"/>
              </a:ext>
            </a:extLst>
          </p:cNvPr>
          <p:cNvSpPr txBox="1"/>
          <p:nvPr/>
        </p:nvSpPr>
        <p:spPr>
          <a:xfrm>
            <a:off x="4051173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F70896D4-06A5-0B9F-3A0B-1C0EEC852E0E}"/>
              </a:ext>
            </a:extLst>
          </p:cNvPr>
          <p:cNvCxnSpPr>
            <a:cxnSpLocks/>
          </p:cNvCxnSpPr>
          <p:nvPr/>
        </p:nvCxnSpPr>
        <p:spPr>
          <a:xfrm flipH="1">
            <a:off x="3835451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BBCDE211-7461-A0C2-663D-DF89A76B60BC}"/>
              </a:ext>
            </a:extLst>
          </p:cNvPr>
          <p:cNvSpPr txBox="1"/>
          <p:nvPr/>
        </p:nvSpPr>
        <p:spPr>
          <a:xfrm>
            <a:off x="4059540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13B5C53-2661-F1F7-27BE-DEF94266F1FE}"/>
              </a:ext>
            </a:extLst>
          </p:cNvPr>
          <p:cNvSpPr/>
          <p:nvPr/>
        </p:nvSpPr>
        <p:spPr>
          <a:xfrm>
            <a:off x="7498145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CB084F53-5E47-9511-63BE-533F8B93CDFB}"/>
              </a:ext>
            </a:extLst>
          </p:cNvPr>
          <p:cNvSpPr/>
          <p:nvPr/>
        </p:nvSpPr>
        <p:spPr>
          <a:xfrm>
            <a:off x="6576084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C824F514-DCE2-E7D3-7B60-B57DA60EC538}"/>
              </a:ext>
            </a:extLst>
          </p:cNvPr>
          <p:cNvSpPr/>
          <p:nvPr/>
        </p:nvSpPr>
        <p:spPr>
          <a:xfrm>
            <a:off x="6805741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3A8A8739-94C7-1AD8-29E8-E5343F287D5D}"/>
              </a:ext>
            </a:extLst>
          </p:cNvPr>
          <p:cNvCxnSpPr>
            <a:cxnSpLocks/>
            <a:endCxn id="42" idx="0"/>
          </p:cNvCxnSpPr>
          <p:nvPr/>
        </p:nvCxnSpPr>
        <p:spPr>
          <a:xfrm>
            <a:off x="7027059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5E976B76-6214-EFC3-AAE9-7B7A8B151FF6}"/>
              </a:ext>
            </a:extLst>
          </p:cNvPr>
          <p:cNvCxnSpPr>
            <a:cxnSpLocks/>
          </p:cNvCxnSpPr>
          <p:nvPr/>
        </p:nvCxnSpPr>
        <p:spPr>
          <a:xfrm rot="5400000">
            <a:off x="7377551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842D8567-36E9-1CF1-17D5-8CE6CF4F5FD9}"/>
              </a:ext>
            </a:extLst>
          </p:cNvPr>
          <p:cNvSpPr/>
          <p:nvPr/>
        </p:nvSpPr>
        <p:spPr>
          <a:xfrm>
            <a:off x="7493305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06A95584-5DB1-B3DC-2985-4C24ECDB38A5}"/>
              </a:ext>
            </a:extLst>
          </p:cNvPr>
          <p:cNvSpPr/>
          <p:nvPr/>
        </p:nvSpPr>
        <p:spPr>
          <a:xfrm>
            <a:off x="6801837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FBA74F2F-AA7B-60C5-7CFA-583B2D09C77E}"/>
              </a:ext>
            </a:extLst>
          </p:cNvPr>
          <p:cNvCxnSpPr>
            <a:cxnSpLocks/>
          </p:cNvCxnSpPr>
          <p:nvPr/>
        </p:nvCxnSpPr>
        <p:spPr>
          <a:xfrm rot="5400000">
            <a:off x="7372711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7E45F186-391D-8335-4D64-23B86E110A27}"/>
              </a:ext>
            </a:extLst>
          </p:cNvPr>
          <p:cNvSpPr/>
          <p:nvPr/>
        </p:nvSpPr>
        <p:spPr>
          <a:xfrm>
            <a:off x="6805741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991AABEA-A4D7-F3F1-0E8A-07CFDE466121}"/>
              </a:ext>
            </a:extLst>
          </p:cNvPr>
          <p:cNvSpPr/>
          <p:nvPr/>
        </p:nvSpPr>
        <p:spPr>
          <a:xfrm>
            <a:off x="7475586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E396094B-FADD-5FF4-ED62-FC42B68AAF05}"/>
              </a:ext>
            </a:extLst>
          </p:cNvPr>
          <p:cNvCxnSpPr>
            <a:cxnSpLocks/>
          </p:cNvCxnSpPr>
          <p:nvPr/>
        </p:nvCxnSpPr>
        <p:spPr>
          <a:xfrm rot="5400000">
            <a:off x="7354992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2AAB95BA-4262-C426-FB15-6C458C20BEAF}"/>
              </a:ext>
            </a:extLst>
          </p:cNvPr>
          <p:cNvCxnSpPr>
            <a:cxnSpLocks/>
            <a:stCxn id="61" idx="1"/>
          </p:cNvCxnSpPr>
          <p:nvPr/>
        </p:nvCxnSpPr>
        <p:spPr>
          <a:xfrm flipH="1" flipV="1">
            <a:off x="6544524" y="5398272"/>
            <a:ext cx="261217" cy="4476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Oval 64">
            <a:extLst>
              <a:ext uri="{FF2B5EF4-FFF2-40B4-BE49-F238E27FC236}">
                <a16:creationId xmlns:a16="http://schemas.microsoft.com/office/drawing/2014/main" id="{5A20F8FD-BBAC-78DA-63B0-57BA210954DE}"/>
              </a:ext>
            </a:extLst>
          </p:cNvPr>
          <p:cNvSpPr/>
          <p:nvPr/>
        </p:nvSpPr>
        <p:spPr>
          <a:xfrm>
            <a:off x="6843906" y="3540925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2FB9145C-D1B3-5743-E0BC-619C068539FE}"/>
              </a:ext>
            </a:extLst>
          </p:cNvPr>
          <p:cNvCxnSpPr>
            <a:cxnSpLocks/>
            <a:stCxn id="42" idx="2"/>
            <a:endCxn id="65" idx="0"/>
          </p:cNvCxnSpPr>
          <p:nvPr/>
        </p:nvCxnSpPr>
        <p:spPr>
          <a:xfrm flipH="1">
            <a:off x="7023906" y="3319063"/>
            <a:ext cx="3904" cy="22186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C25CD2CB-A79F-AAF2-D4BA-9798187C571D}"/>
              </a:ext>
            </a:extLst>
          </p:cNvPr>
          <p:cNvCxnSpPr>
            <a:cxnSpLocks/>
            <a:stCxn id="65" idx="4"/>
            <a:endCxn id="47" idx="0"/>
          </p:cNvCxnSpPr>
          <p:nvPr/>
        </p:nvCxnSpPr>
        <p:spPr>
          <a:xfrm>
            <a:off x="7023906" y="3900925"/>
            <a:ext cx="0" cy="20629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Oval 67">
            <a:extLst>
              <a:ext uri="{FF2B5EF4-FFF2-40B4-BE49-F238E27FC236}">
                <a16:creationId xmlns:a16="http://schemas.microsoft.com/office/drawing/2014/main" id="{C64DC749-CD84-5EF8-6DC0-2FFF3FD41DBA}"/>
              </a:ext>
            </a:extLst>
          </p:cNvPr>
          <p:cNvSpPr/>
          <p:nvPr/>
        </p:nvSpPr>
        <p:spPr>
          <a:xfrm>
            <a:off x="6843906" y="4669402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DF5F7739-12EB-2702-9F2A-9E25ADA4CCCB}"/>
              </a:ext>
            </a:extLst>
          </p:cNvPr>
          <p:cNvCxnSpPr>
            <a:cxnSpLocks/>
            <a:stCxn id="47" idx="2"/>
            <a:endCxn id="68" idx="0"/>
          </p:cNvCxnSpPr>
          <p:nvPr/>
        </p:nvCxnSpPr>
        <p:spPr>
          <a:xfrm>
            <a:off x="7023906" y="4467221"/>
            <a:ext cx="0" cy="202181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C92694F1-91DC-E373-C785-62B3A81E0C87}"/>
              </a:ext>
            </a:extLst>
          </p:cNvPr>
          <p:cNvCxnSpPr>
            <a:cxnSpLocks/>
            <a:stCxn id="68" idx="4"/>
            <a:endCxn id="61" idx="0"/>
          </p:cNvCxnSpPr>
          <p:nvPr/>
        </p:nvCxnSpPr>
        <p:spPr>
          <a:xfrm>
            <a:off x="7023906" y="5029402"/>
            <a:ext cx="3904" cy="19334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Oval 70">
            <a:extLst>
              <a:ext uri="{FF2B5EF4-FFF2-40B4-BE49-F238E27FC236}">
                <a16:creationId xmlns:a16="http://schemas.microsoft.com/office/drawing/2014/main" id="{1772C7DA-513E-1F0E-C378-B7A7B16D9E7D}"/>
              </a:ext>
            </a:extLst>
          </p:cNvPr>
          <p:cNvSpPr/>
          <p:nvPr/>
        </p:nvSpPr>
        <p:spPr>
          <a:xfrm>
            <a:off x="4143130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FEA1BAFB-8642-0C2F-B955-67C25A7E8177}"/>
              </a:ext>
            </a:extLst>
          </p:cNvPr>
          <p:cNvSpPr/>
          <p:nvPr/>
        </p:nvSpPr>
        <p:spPr>
          <a:xfrm>
            <a:off x="4143130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C209BF9E-EF14-03CE-3E10-328A6874AF4D}"/>
              </a:ext>
            </a:extLst>
          </p:cNvPr>
          <p:cNvCxnSpPr>
            <a:cxnSpLocks/>
          </p:cNvCxnSpPr>
          <p:nvPr/>
        </p:nvCxnSpPr>
        <p:spPr>
          <a:xfrm>
            <a:off x="4430701" y="3324883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or: Curved 73">
            <a:extLst>
              <a:ext uri="{FF2B5EF4-FFF2-40B4-BE49-F238E27FC236}">
                <a16:creationId xmlns:a16="http://schemas.microsoft.com/office/drawing/2014/main" id="{70F0CC49-148C-DA3A-9FC1-0FAC6705FBDA}"/>
              </a:ext>
            </a:extLst>
          </p:cNvPr>
          <p:cNvCxnSpPr>
            <a:cxnSpLocks/>
            <a:stCxn id="72" idx="6"/>
            <a:endCxn id="71" idx="6"/>
          </p:cNvCxnSpPr>
          <p:nvPr/>
        </p:nvCxnSpPr>
        <p:spPr>
          <a:xfrm flipV="1">
            <a:off x="4719130" y="3036883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Oval 74">
            <a:extLst>
              <a:ext uri="{FF2B5EF4-FFF2-40B4-BE49-F238E27FC236}">
                <a16:creationId xmlns:a16="http://schemas.microsoft.com/office/drawing/2014/main" id="{13DA0799-352E-4B04-2409-874F80839308}"/>
              </a:ext>
            </a:extLst>
          </p:cNvPr>
          <p:cNvSpPr/>
          <p:nvPr/>
        </p:nvSpPr>
        <p:spPr>
          <a:xfrm>
            <a:off x="4142701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6326AE81-C44B-A9A0-8689-7E5E73F0DF1B}"/>
              </a:ext>
            </a:extLst>
          </p:cNvPr>
          <p:cNvCxnSpPr>
            <a:cxnSpLocks/>
            <a:stCxn id="72" idx="4"/>
            <a:endCxn id="75" idx="0"/>
          </p:cNvCxnSpPr>
          <p:nvPr/>
        </p:nvCxnSpPr>
        <p:spPr>
          <a:xfrm flipH="1">
            <a:off x="4430701" y="4672076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7D7C2156-72A0-5C39-D906-E98C58BF7E46}"/>
              </a:ext>
            </a:extLst>
          </p:cNvPr>
          <p:cNvSpPr txBox="1"/>
          <p:nvPr/>
        </p:nvSpPr>
        <p:spPr>
          <a:xfrm>
            <a:off x="4825824" y="4150455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BEA03A8-6169-C8C5-399F-05B70C1DA574}"/>
              </a:ext>
            </a:extLst>
          </p:cNvPr>
          <p:cNvSpPr txBox="1"/>
          <p:nvPr/>
        </p:nvSpPr>
        <p:spPr>
          <a:xfrm>
            <a:off x="3748753" y="465283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03FA54F-595F-ECE7-8E55-104F3C5EFADB}"/>
              </a:ext>
            </a:extLst>
          </p:cNvPr>
          <p:cNvSpPr txBox="1"/>
          <p:nvPr/>
        </p:nvSpPr>
        <p:spPr>
          <a:xfrm>
            <a:off x="3564459" y="1446152"/>
            <a:ext cx="30513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cxnSp>
        <p:nvCxnSpPr>
          <p:cNvPr id="80" name="Connector: Curved 79">
            <a:extLst>
              <a:ext uri="{FF2B5EF4-FFF2-40B4-BE49-F238E27FC236}">
                <a16:creationId xmlns:a16="http://schemas.microsoft.com/office/drawing/2014/main" id="{AB3B8B0B-A105-D66C-5C19-7218C67FAC10}"/>
              </a:ext>
            </a:extLst>
          </p:cNvPr>
          <p:cNvCxnSpPr>
            <a:cxnSpLocks/>
          </p:cNvCxnSpPr>
          <p:nvPr/>
        </p:nvCxnSpPr>
        <p:spPr>
          <a:xfrm>
            <a:off x="6425851" y="3558673"/>
            <a:ext cx="391756" cy="120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FCC92317-13DB-6B64-8A2B-94FA684A95A6}"/>
              </a:ext>
            </a:extLst>
          </p:cNvPr>
          <p:cNvSpPr txBox="1"/>
          <p:nvPr/>
        </p:nvSpPr>
        <p:spPr>
          <a:xfrm>
            <a:off x="6067118" y="3374007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2" name="Connector: Curved 81">
            <a:extLst>
              <a:ext uri="{FF2B5EF4-FFF2-40B4-BE49-F238E27FC236}">
                <a16:creationId xmlns:a16="http://schemas.microsoft.com/office/drawing/2014/main" id="{740A7ED2-5B7E-FFEC-F26B-0DBAB95187F8}"/>
              </a:ext>
            </a:extLst>
          </p:cNvPr>
          <p:cNvCxnSpPr>
            <a:cxnSpLocks/>
          </p:cNvCxnSpPr>
          <p:nvPr/>
        </p:nvCxnSpPr>
        <p:spPr>
          <a:xfrm>
            <a:off x="6425851" y="4743901"/>
            <a:ext cx="391756" cy="120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CB263735-FEDC-A7E9-7EFD-1A6984E36B0E}"/>
              </a:ext>
            </a:extLst>
          </p:cNvPr>
          <p:cNvSpPr txBox="1"/>
          <p:nvPr/>
        </p:nvSpPr>
        <p:spPr>
          <a:xfrm>
            <a:off x="6067118" y="4559235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8CA7520-886E-D503-F8DC-6055A7F1507A}"/>
              </a:ext>
            </a:extLst>
          </p:cNvPr>
          <p:cNvSpPr txBox="1"/>
          <p:nvPr/>
        </p:nvSpPr>
        <p:spPr>
          <a:xfrm>
            <a:off x="5938936" y="5206842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F56AB5B7-5DC9-DFAF-DB1B-9FE024D3BB22}"/>
              </a:ext>
            </a:extLst>
          </p:cNvPr>
          <p:cNvSpPr/>
          <p:nvPr/>
        </p:nvSpPr>
        <p:spPr>
          <a:xfrm>
            <a:off x="5685586" y="1912909"/>
            <a:ext cx="396331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0000"/>
                </a:solidFill>
              </a:rPr>
              <a:t>How to identify the FSM in the RTL?</a:t>
            </a:r>
          </a:p>
          <a:p>
            <a:pPr marL="342900" indent="-342900">
              <a:buAutoNum type="arabicPeriod"/>
            </a:pPr>
            <a:r>
              <a:rPr lang="en-US">
                <a:solidFill>
                  <a:srgbClr val="FF0000"/>
                </a:solidFill>
              </a:rPr>
              <a:t>Identify the FSM state variable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6B74E2BE-7E2C-3639-36DB-DD00AE0025D5}"/>
              </a:ext>
            </a:extLst>
          </p:cNvPr>
          <p:cNvSpPr txBox="1"/>
          <p:nvPr/>
        </p:nvSpPr>
        <p:spPr>
          <a:xfrm>
            <a:off x="10478314" y="3645556"/>
            <a:ext cx="890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34AF41F8-B07D-5613-D02F-303DF6273BF3}"/>
              </a:ext>
            </a:extLst>
          </p:cNvPr>
          <p:cNvSpPr/>
          <p:nvPr/>
        </p:nvSpPr>
        <p:spPr>
          <a:xfrm>
            <a:off x="2737045" y="1441887"/>
            <a:ext cx="7453698" cy="4692213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922899EB-BD6F-B821-4858-427DC29129C2}"/>
              </a:ext>
            </a:extLst>
          </p:cNvPr>
          <p:cNvSpPr txBox="1"/>
          <p:nvPr/>
        </p:nvSpPr>
        <p:spPr>
          <a:xfrm>
            <a:off x="2737044" y="5677988"/>
            <a:ext cx="8679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accent4">
                    <a:lumMod val="75000"/>
                  </a:schemeClr>
                </a:solidFill>
              </a:rPr>
              <a:t>HACE</a:t>
            </a:r>
            <a:endParaRPr lang="en-GB" sz="240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73A2269-F0E4-E226-0054-203F38799F89}"/>
              </a:ext>
            </a:extLst>
          </p:cNvPr>
          <p:cNvCxnSpPr>
            <a:cxnSpLocks/>
          </p:cNvCxnSpPr>
          <p:nvPr/>
        </p:nvCxnSpPr>
        <p:spPr>
          <a:xfrm>
            <a:off x="2417204" y="3956449"/>
            <a:ext cx="31984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1112D80D-2DAD-0A9D-C6E7-EDFFF3720B0E}"/>
              </a:ext>
            </a:extLst>
          </p:cNvPr>
          <p:cNvCxnSpPr>
            <a:cxnSpLocks/>
          </p:cNvCxnSpPr>
          <p:nvPr/>
        </p:nvCxnSpPr>
        <p:spPr>
          <a:xfrm>
            <a:off x="10184132" y="3900925"/>
            <a:ext cx="31984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918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F9A823A-DDB8-1D5F-7B69-2D0AA54FF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6E9CE-146A-F55B-CD34-2F86DD0FC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FSM-Datapath Graph Extraction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D31C85-57B6-73D9-A65C-90825C022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124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E4588D6-0D3B-7D9A-75C2-6E1B8CFE7AFB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A8F543C-CDC9-6ACA-A247-3F7EDD3C94A5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 </a:t>
            </a:r>
            <a:r>
              <a:rPr lang="en-US">
                <a:solidFill>
                  <a:schemeClr val="bg1"/>
                </a:solidFill>
              </a:rPr>
              <a:t>+ 1;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S0)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S1; 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S1){</a:t>
            </a:r>
          </a:p>
          <a:p>
            <a:r>
              <a:rPr lang="en-US"/>
              <a:t>  if (</a:t>
            </a:r>
            <a:r>
              <a:rPr lang="en-US" err="1">
                <a:solidFill>
                  <a:srgbClr val="F4B183"/>
                </a:solidFill>
              </a:rPr>
              <a:t>i</a:t>
            </a:r>
            <a:r>
              <a:rPr lang="en-US">
                <a:solidFill>
                  <a:srgbClr val="F4B183"/>
                </a:solidFill>
              </a:rPr>
              <a:t> </a:t>
            </a:r>
            <a:r>
              <a:rPr lang="en-US"/>
              <a:t>&lt;= 5)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S1; </a:t>
            </a:r>
          </a:p>
          <a:p>
            <a:r>
              <a:rPr lang="en-US"/>
              <a:t> } else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S2; }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A0E9FA1-D409-ABFD-9526-A0DB79E615F7}"/>
              </a:ext>
            </a:extLst>
          </p:cNvPr>
          <p:cNvSpPr/>
          <p:nvPr/>
        </p:nvSpPr>
        <p:spPr>
          <a:xfrm>
            <a:off x="3650076" y="1912268"/>
            <a:ext cx="599882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5E5E027-3991-3947-C6D6-5626C8C9A7C4}"/>
              </a:ext>
            </a:extLst>
          </p:cNvPr>
          <p:cNvCxnSpPr>
            <a:cxnSpLocks/>
          </p:cNvCxnSpPr>
          <p:nvPr/>
        </p:nvCxnSpPr>
        <p:spPr>
          <a:xfrm flipH="1">
            <a:off x="3827084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6AD0DD5B-B8DE-1C70-0203-5BF2D87C91F3}"/>
              </a:ext>
            </a:extLst>
          </p:cNvPr>
          <p:cNvSpPr txBox="1"/>
          <p:nvPr/>
        </p:nvSpPr>
        <p:spPr>
          <a:xfrm>
            <a:off x="4051173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AA8E21B8-80BD-415F-A545-2DEA35BD67B5}"/>
              </a:ext>
            </a:extLst>
          </p:cNvPr>
          <p:cNvCxnSpPr>
            <a:cxnSpLocks/>
          </p:cNvCxnSpPr>
          <p:nvPr/>
        </p:nvCxnSpPr>
        <p:spPr>
          <a:xfrm flipH="1">
            <a:off x="3835451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FAB2BB04-B15B-1327-454A-2F4B11F96B5A}"/>
              </a:ext>
            </a:extLst>
          </p:cNvPr>
          <p:cNvSpPr txBox="1"/>
          <p:nvPr/>
        </p:nvSpPr>
        <p:spPr>
          <a:xfrm>
            <a:off x="4059540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A1AC767F-2E1F-036E-1EC5-F9B7DE994209}"/>
              </a:ext>
            </a:extLst>
          </p:cNvPr>
          <p:cNvSpPr/>
          <p:nvPr/>
        </p:nvSpPr>
        <p:spPr>
          <a:xfrm>
            <a:off x="7498145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19A9DEB0-0D18-1428-F4B3-2DF7E914204E}"/>
              </a:ext>
            </a:extLst>
          </p:cNvPr>
          <p:cNvSpPr/>
          <p:nvPr/>
        </p:nvSpPr>
        <p:spPr>
          <a:xfrm>
            <a:off x="6576084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DB3DA131-7CD8-365C-A9A5-ECAD57E484D9}"/>
              </a:ext>
            </a:extLst>
          </p:cNvPr>
          <p:cNvSpPr/>
          <p:nvPr/>
        </p:nvSpPr>
        <p:spPr>
          <a:xfrm>
            <a:off x="6805741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96611A6E-C477-8608-80D9-BB2C4D9D6754}"/>
              </a:ext>
            </a:extLst>
          </p:cNvPr>
          <p:cNvCxnSpPr>
            <a:cxnSpLocks/>
            <a:endCxn id="42" idx="0"/>
          </p:cNvCxnSpPr>
          <p:nvPr/>
        </p:nvCxnSpPr>
        <p:spPr>
          <a:xfrm>
            <a:off x="7027059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983F381F-3B1A-79E1-42F4-31D00072E910}"/>
              </a:ext>
            </a:extLst>
          </p:cNvPr>
          <p:cNvCxnSpPr>
            <a:cxnSpLocks/>
          </p:cNvCxnSpPr>
          <p:nvPr/>
        </p:nvCxnSpPr>
        <p:spPr>
          <a:xfrm rot="5400000">
            <a:off x="7377551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8A8A24C3-738E-1F7F-57AF-7415229F26F2}"/>
              </a:ext>
            </a:extLst>
          </p:cNvPr>
          <p:cNvSpPr/>
          <p:nvPr/>
        </p:nvSpPr>
        <p:spPr>
          <a:xfrm>
            <a:off x="7493305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7B8ACA5D-9789-F2BF-3373-D60576ABAE89}"/>
              </a:ext>
            </a:extLst>
          </p:cNvPr>
          <p:cNvSpPr/>
          <p:nvPr/>
        </p:nvSpPr>
        <p:spPr>
          <a:xfrm>
            <a:off x="6801837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826A0716-AC18-0E3A-1A90-1DFEED3148B4}"/>
              </a:ext>
            </a:extLst>
          </p:cNvPr>
          <p:cNvCxnSpPr>
            <a:cxnSpLocks/>
          </p:cNvCxnSpPr>
          <p:nvPr/>
        </p:nvCxnSpPr>
        <p:spPr>
          <a:xfrm rot="5400000">
            <a:off x="7372711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4926F394-1B6D-B844-EBE0-331D41FA0DB6}"/>
              </a:ext>
            </a:extLst>
          </p:cNvPr>
          <p:cNvSpPr/>
          <p:nvPr/>
        </p:nvSpPr>
        <p:spPr>
          <a:xfrm>
            <a:off x="6805741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36018BE4-8ED4-7B61-D854-AA098C23E7FC}"/>
              </a:ext>
            </a:extLst>
          </p:cNvPr>
          <p:cNvSpPr/>
          <p:nvPr/>
        </p:nvSpPr>
        <p:spPr>
          <a:xfrm>
            <a:off x="7475586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49385E45-452A-519F-ABA1-D6FC7A50870F}"/>
              </a:ext>
            </a:extLst>
          </p:cNvPr>
          <p:cNvCxnSpPr>
            <a:cxnSpLocks/>
          </p:cNvCxnSpPr>
          <p:nvPr/>
        </p:nvCxnSpPr>
        <p:spPr>
          <a:xfrm rot="5400000">
            <a:off x="7354992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EFC20CF1-4722-2D6E-B7CA-ABE45E2AD8E0}"/>
              </a:ext>
            </a:extLst>
          </p:cNvPr>
          <p:cNvCxnSpPr>
            <a:cxnSpLocks/>
            <a:stCxn id="56" idx="1"/>
          </p:cNvCxnSpPr>
          <p:nvPr/>
        </p:nvCxnSpPr>
        <p:spPr>
          <a:xfrm flipH="1" flipV="1">
            <a:off x="6544524" y="5398272"/>
            <a:ext cx="261217" cy="4476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Oval 63">
            <a:extLst>
              <a:ext uri="{FF2B5EF4-FFF2-40B4-BE49-F238E27FC236}">
                <a16:creationId xmlns:a16="http://schemas.microsoft.com/office/drawing/2014/main" id="{F38D833C-34A3-4964-66D7-823BD8AA9E3B}"/>
              </a:ext>
            </a:extLst>
          </p:cNvPr>
          <p:cNvSpPr/>
          <p:nvPr/>
        </p:nvSpPr>
        <p:spPr>
          <a:xfrm>
            <a:off x="6843906" y="3540925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45066660-6012-9006-7FD1-1EA6A20600EE}"/>
              </a:ext>
            </a:extLst>
          </p:cNvPr>
          <p:cNvCxnSpPr>
            <a:cxnSpLocks/>
            <a:stCxn id="42" idx="2"/>
            <a:endCxn id="64" idx="0"/>
          </p:cNvCxnSpPr>
          <p:nvPr/>
        </p:nvCxnSpPr>
        <p:spPr>
          <a:xfrm flipH="1">
            <a:off x="7023906" y="3319063"/>
            <a:ext cx="3904" cy="22186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C56FEA1F-32E9-21BD-804A-39B4883FB803}"/>
              </a:ext>
            </a:extLst>
          </p:cNvPr>
          <p:cNvCxnSpPr>
            <a:cxnSpLocks/>
            <a:stCxn id="64" idx="4"/>
            <a:endCxn id="47" idx="0"/>
          </p:cNvCxnSpPr>
          <p:nvPr/>
        </p:nvCxnSpPr>
        <p:spPr>
          <a:xfrm>
            <a:off x="7023906" y="3900925"/>
            <a:ext cx="0" cy="20629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Oval 66">
            <a:extLst>
              <a:ext uri="{FF2B5EF4-FFF2-40B4-BE49-F238E27FC236}">
                <a16:creationId xmlns:a16="http://schemas.microsoft.com/office/drawing/2014/main" id="{62C7ED96-A436-AF96-D87D-38D026082EC6}"/>
              </a:ext>
            </a:extLst>
          </p:cNvPr>
          <p:cNvSpPr/>
          <p:nvPr/>
        </p:nvSpPr>
        <p:spPr>
          <a:xfrm>
            <a:off x="6843906" y="4669402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F8FD1788-BE7B-A3CE-48F7-A3C07B62BFBA}"/>
              </a:ext>
            </a:extLst>
          </p:cNvPr>
          <p:cNvCxnSpPr>
            <a:cxnSpLocks/>
            <a:stCxn id="47" idx="2"/>
            <a:endCxn id="67" idx="0"/>
          </p:cNvCxnSpPr>
          <p:nvPr/>
        </p:nvCxnSpPr>
        <p:spPr>
          <a:xfrm>
            <a:off x="7023906" y="4467221"/>
            <a:ext cx="0" cy="202181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F82D263C-FE9A-AB3F-BAC2-FA151C7E38BE}"/>
              </a:ext>
            </a:extLst>
          </p:cNvPr>
          <p:cNvCxnSpPr>
            <a:cxnSpLocks/>
            <a:stCxn id="67" idx="4"/>
            <a:endCxn id="56" idx="0"/>
          </p:cNvCxnSpPr>
          <p:nvPr/>
        </p:nvCxnSpPr>
        <p:spPr>
          <a:xfrm>
            <a:off x="7023906" y="5029402"/>
            <a:ext cx="3904" cy="19334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>
            <a:extLst>
              <a:ext uri="{FF2B5EF4-FFF2-40B4-BE49-F238E27FC236}">
                <a16:creationId xmlns:a16="http://schemas.microsoft.com/office/drawing/2014/main" id="{6E6CD12F-5140-D61E-FE39-6B9FEB6190EF}"/>
              </a:ext>
            </a:extLst>
          </p:cNvPr>
          <p:cNvSpPr/>
          <p:nvPr/>
        </p:nvSpPr>
        <p:spPr>
          <a:xfrm>
            <a:off x="4143130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9DACAE98-8399-BCE9-815B-B426053A8F1A}"/>
              </a:ext>
            </a:extLst>
          </p:cNvPr>
          <p:cNvSpPr/>
          <p:nvPr/>
        </p:nvSpPr>
        <p:spPr>
          <a:xfrm>
            <a:off x="4143130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A8E6B689-D8E2-26EB-C304-329AEB1C8E3E}"/>
              </a:ext>
            </a:extLst>
          </p:cNvPr>
          <p:cNvCxnSpPr>
            <a:cxnSpLocks/>
          </p:cNvCxnSpPr>
          <p:nvPr/>
        </p:nvCxnSpPr>
        <p:spPr>
          <a:xfrm>
            <a:off x="4430701" y="3324883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or: Curved 72">
            <a:extLst>
              <a:ext uri="{FF2B5EF4-FFF2-40B4-BE49-F238E27FC236}">
                <a16:creationId xmlns:a16="http://schemas.microsoft.com/office/drawing/2014/main" id="{52BD3AB7-32A4-1E6D-53ED-F55D4441856C}"/>
              </a:ext>
            </a:extLst>
          </p:cNvPr>
          <p:cNvCxnSpPr>
            <a:cxnSpLocks/>
            <a:stCxn id="71" idx="6"/>
            <a:endCxn id="70" idx="6"/>
          </p:cNvCxnSpPr>
          <p:nvPr/>
        </p:nvCxnSpPr>
        <p:spPr>
          <a:xfrm flipV="1">
            <a:off x="4719130" y="3036883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73">
            <a:extLst>
              <a:ext uri="{FF2B5EF4-FFF2-40B4-BE49-F238E27FC236}">
                <a16:creationId xmlns:a16="http://schemas.microsoft.com/office/drawing/2014/main" id="{B5B25A8C-27D8-6E1D-3591-25DAF2532282}"/>
              </a:ext>
            </a:extLst>
          </p:cNvPr>
          <p:cNvSpPr/>
          <p:nvPr/>
        </p:nvSpPr>
        <p:spPr>
          <a:xfrm>
            <a:off x="4142701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61AB5BC9-BE55-3397-D072-E0EC3AACF1A9}"/>
              </a:ext>
            </a:extLst>
          </p:cNvPr>
          <p:cNvCxnSpPr>
            <a:cxnSpLocks/>
            <a:stCxn id="71" idx="4"/>
            <a:endCxn id="74" idx="0"/>
          </p:cNvCxnSpPr>
          <p:nvPr/>
        </p:nvCxnSpPr>
        <p:spPr>
          <a:xfrm flipH="1">
            <a:off x="4430701" y="4672076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B57EE45C-21FC-1080-651A-3AB83B7BC5AA}"/>
              </a:ext>
            </a:extLst>
          </p:cNvPr>
          <p:cNvSpPr txBox="1"/>
          <p:nvPr/>
        </p:nvSpPr>
        <p:spPr>
          <a:xfrm>
            <a:off x="4825824" y="4150455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A85A2891-7CBF-35BA-6364-01F0F0DA5B34}"/>
              </a:ext>
            </a:extLst>
          </p:cNvPr>
          <p:cNvSpPr txBox="1"/>
          <p:nvPr/>
        </p:nvSpPr>
        <p:spPr>
          <a:xfrm>
            <a:off x="3748753" y="465283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B6D45AB-67F6-28A2-20BF-DD0836703190}"/>
              </a:ext>
            </a:extLst>
          </p:cNvPr>
          <p:cNvSpPr txBox="1"/>
          <p:nvPr/>
        </p:nvSpPr>
        <p:spPr>
          <a:xfrm>
            <a:off x="3564459" y="1446152"/>
            <a:ext cx="30513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cxnSp>
        <p:nvCxnSpPr>
          <p:cNvPr id="79" name="Connector: Curved 78">
            <a:extLst>
              <a:ext uri="{FF2B5EF4-FFF2-40B4-BE49-F238E27FC236}">
                <a16:creationId xmlns:a16="http://schemas.microsoft.com/office/drawing/2014/main" id="{A65473C0-9C90-224A-B14E-D6C63180C9CB}"/>
              </a:ext>
            </a:extLst>
          </p:cNvPr>
          <p:cNvCxnSpPr>
            <a:cxnSpLocks/>
          </p:cNvCxnSpPr>
          <p:nvPr/>
        </p:nvCxnSpPr>
        <p:spPr>
          <a:xfrm>
            <a:off x="6425851" y="3558673"/>
            <a:ext cx="391756" cy="120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3AA32344-395B-1845-2EEF-F8F1A480D707}"/>
              </a:ext>
            </a:extLst>
          </p:cNvPr>
          <p:cNvSpPr txBox="1"/>
          <p:nvPr/>
        </p:nvSpPr>
        <p:spPr>
          <a:xfrm>
            <a:off x="6067118" y="3374007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1" name="Connector: Curved 80">
            <a:extLst>
              <a:ext uri="{FF2B5EF4-FFF2-40B4-BE49-F238E27FC236}">
                <a16:creationId xmlns:a16="http://schemas.microsoft.com/office/drawing/2014/main" id="{C56B36B1-548F-1648-EE03-33168473514D}"/>
              </a:ext>
            </a:extLst>
          </p:cNvPr>
          <p:cNvCxnSpPr>
            <a:cxnSpLocks/>
          </p:cNvCxnSpPr>
          <p:nvPr/>
        </p:nvCxnSpPr>
        <p:spPr>
          <a:xfrm>
            <a:off x="6425851" y="4743901"/>
            <a:ext cx="391756" cy="120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2007F468-708D-6800-F569-1CCFA1258540}"/>
              </a:ext>
            </a:extLst>
          </p:cNvPr>
          <p:cNvSpPr txBox="1"/>
          <p:nvPr/>
        </p:nvSpPr>
        <p:spPr>
          <a:xfrm>
            <a:off x="6067118" y="4559235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108EA7D0-06FE-4E91-5DF5-8A27DCB2E23A}"/>
              </a:ext>
            </a:extLst>
          </p:cNvPr>
          <p:cNvSpPr txBox="1"/>
          <p:nvPr/>
        </p:nvSpPr>
        <p:spPr>
          <a:xfrm>
            <a:off x="5938936" y="5206842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8B752148-48AA-B1DB-BB12-54C9B22A980C}"/>
              </a:ext>
            </a:extLst>
          </p:cNvPr>
          <p:cNvSpPr/>
          <p:nvPr/>
        </p:nvSpPr>
        <p:spPr>
          <a:xfrm>
            <a:off x="5685586" y="1912909"/>
            <a:ext cx="396331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0000"/>
                </a:solidFill>
              </a:rPr>
              <a:t>How to identify the FSM in the RTL?</a:t>
            </a:r>
          </a:p>
          <a:p>
            <a:pPr marL="342900" indent="-342900">
              <a:buAutoNum type="arabicPeriod"/>
            </a:pPr>
            <a:r>
              <a:rPr lang="en-US">
                <a:solidFill>
                  <a:srgbClr val="FF0000"/>
                </a:solidFill>
              </a:rPr>
              <a:t>Identify the FSM state variable</a:t>
            </a:r>
          </a:p>
          <a:p>
            <a:pPr marL="342900" indent="-342900">
              <a:buAutoNum type="arabicPeriod"/>
            </a:pPr>
            <a:r>
              <a:rPr lang="en-US">
                <a:solidFill>
                  <a:srgbClr val="FF0000"/>
                </a:solidFill>
              </a:rPr>
              <a:t>Identify the FSM transitions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2487E13-3797-A90E-A947-7D0DF5BD4237}"/>
              </a:ext>
            </a:extLst>
          </p:cNvPr>
          <p:cNvSpPr txBox="1"/>
          <p:nvPr/>
        </p:nvSpPr>
        <p:spPr>
          <a:xfrm>
            <a:off x="10478314" y="3645556"/>
            <a:ext cx="890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C7404BBC-785A-1476-D82E-8808B1956DC7}"/>
              </a:ext>
            </a:extLst>
          </p:cNvPr>
          <p:cNvSpPr/>
          <p:nvPr/>
        </p:nvSpPr>
        <p:spPr>
          <a:xfrm>
            <a:off x="2737045" y="1441887"/>
            <a:ext cx="7453698" cy="4692213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058A2F12-E589-DD64-3078-5DDD3E5D5257}"/>
              </a:ext>
            </a:extLst>
          </p:cNvPr>
          <p:cNvSpPr txBox="1"/>
          <p:nvPr/>
        </p:nvSpPr>
        <p:spPr>
          <a:xfrm>
            <a:off x="2737044" y="5677988"/>
            <a:ext cx="8679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accent4">
                    <a:lumMod val="75000"/>
                  </a:schemeClr>
                </a:solidFill>
              </a:rPr>
              <a:t>HACE</a:t>
            </a:r>
            <a:endParaRPr lang="en-GB" sz="240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AD8598FA-F2E4-2EA5-FDC7-BEC4DCFD8908}"/>
              </a:ext>
            </a:extLst>
          </p:cNvPr>
          <p:cNvCxnSpPr>
            <a:cxnSpLocks/>
          </p:cNvCxnSpPr>
          <p:nvPr/>
        </p:nvCxnSpPr>
        <p:spPr>
          <a:xfrm>
            <a:off x="2417204" y="3956449"/>
            <a:ext cx="31984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33656BDA-9342-2B3C-695C-EAD744830440}"/>
              </a:ext>
            </a:extLst>
          </p:cNvPr>
          <p:cNvCxnSpPr>
            <a:cxnSpLocks/>
          </p:cNvCxnSpPr>
          <p:nvPr/>
        </p:nvCxnSpPr>
        <p:spPr>
          <a:xfrm>
            <a:off x="10184132" y="3900925"/>
            <a:ext cx="31984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8881616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B3379E4-421A-8147-925F-09DC1640F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D581A-67F8-61DF-6C16-2961E7083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FSM-Datapath Graph Extraction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040D27-721F-DFB3-05D0-A5EB810B4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125</a:t>
            </a:fld>
            <a:endParaRPr lang="en-FR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D8DF482-AB79-2AEA-8067-3578E2F5D65A}"/>
              </a:ext>
            </a:extLst>
          </p:cNvPr>
          <p:cNvSpPr/>
          <p:nvPr/>
        </p:nvSpPr>
        <p:spPr>
          <a:xfrm>
            <a:off x="3650076" y="1912268"/>
            <a:ext cx="599882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DC171F1-C77A-D7FF-0A13-8BBCEDC9C50B}"/>
              </a:ext>
            </a:extLst>
          </p:cNvPr>
          <p:cNvCxnSpPr>
            <a:cxnSpLocks/>
          </p:cNvCxnSpPr>
          <p:nvPr/>
        </p:nvCxnSpPr>
        <p:spPr>
          <a:xfrm flipH="1">
            <a:off x="3827084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3738403-CEE5-3729-0638-1525D19041A9}"/>
              </a:ext>
            </a:extLst>
          </p:cNvPr>
          <p:cNvSpPr txBox="1"/>
          <p:nvPr/>
        </p:nvSpPr>
        <p:spPr>
          <a:xfrm>
            <a:off x="4051173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516214F-92F1-2A8E-A290-3A8D9A98D93C}"/>
              </a:ext>
            </a:extLst>
          </p:cNvPr>
          <p:cNvCxnSpPr>
            <a:cxnSpLocks/>
          </p:cNvCxnSpPr>
          <p:nvPr/>
        </p:nvCxnSpPr>
        <p:spPr>
          <a:xfrm flipH="1">
            <a:off x="3835451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97C1A95-F2C8-2545-BC0D-0DB56F7C4A8E}"/>
              </a:ext>
            </a:extLst>
          </p:cNvPr>
          <p:cNvSpPr txBox="1"/>
          <p:nvPr/>
        </p:nvSpPr>
        <p:spPr>
          <a:xfrm>
            <a:off x="4059540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6A71704-5387-1D0E-2C4C-DD58F4BB2124}"/>
              </a:ext>
            </a:extLst>
          </p:cNvPr>
          <p:cNvSpPr/>
          <p:nvPr/>
        </p:nvSpPr>
        <p:spPr>
          <a:xfrm>
            <a:off x="7498145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2B476A5-6933-0D02-D01A-CDE45F57C65E}"/>
              </a:ext>
            </a:extLst>
          </p:cNvPr>
          <p:cNvSpPr/>
          <p:nvPr/>
        </p:nvSpPr>
        <p:spPr>
          <a:xfrm>
            <a:off x="6576084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A020204-D5C6-5044-BD89-E4621720BFF1}"/>
              </a:ext>
            </a:extLst>
          </p:cNvPr>
          <p:cNvSpPr/>
          <p:nvPr/>
        </p:nvSpPr>
        <p:spPr>
          <a:xfrm>
            <a:off x="6805741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B061917-657F-60F5-86CA-101302DA7ECE}"/>
              </a:ext>
            </a:extLst>
          </p:cNvPr>
          <p:cNvCxnSpPr>
            <a:cxnSpLocks/>
            <a:endCxn id="17" idx="0"/>
          </p:cNvCxnSpPr>
          <p:nvPr/>
        </p:nvCxnSpPr>
        <p:spPr>
          <a:xfrm>
            <a:off x="7027059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FF6663A-36A0-4CA2-E323-257BEA9BD1A6}"/>
              </a:ext>
            </a:extLst>
          </p:cNvPr>
          <p:cNvCxnSpPr>
            <a:cxnSpLocks/>
          </p:cNvCxnSpPr>
          <p:nvPr/>
        </p:nvCxnSpPr>
        <p:spPr>
          <a:xfrm rot="5400000">
            <a:off x="7377551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AF13BA3-27CD-D875-E7E7-24DB53EA56ED}"/>
              </a:ext>
            </a:extLst>
          </p:cNvPr>
          <p:cNvSpPr/>
          <p:nvPr/>
        </p:nvSpPr>
        <p:spPr>
          <a:xfrm>
            <a:off x="7493305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296C596-B3FD-5A67-7DB4-F51D2BD5CFB8}"/>
              </a:ext>
            </a:extLst>
          </p:cNvPr>
          <p:cNvSpPr/>
          <p:nvPr/>
        </p:nvSpPr>
        <p:spPr>
          <a:xfrm>
            <a:off x="6801837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B21D9D9-F0AC-8EC3-62D1-CED7F4841505}"/>
              </a:ext>
            </a:extLst>
          </p:cNvPr>
          <p:cNvCxnSpPr>
            <a:cxnSpLocks/>
          </p:cNvCxnSpPr>
          <p:nvPr/>
        </p:nvCxnSpPr>
        <p:spPr>
          <a:xfrm rot="5400000">
            <a:off x="7372711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B1E434C5-E9BA-CD64-C650-581B2D9F5B41}"/>
              </a:ext>
            </a:extLst>
          </p:cNvPr>
          <p:cNvSpPr/>
          <p:nvPr/>
        </p:nvSpPr>
        <p:spPr>
          <a:xfrm>
            <a:off x="6805741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3C67DA34-A663-CB9F-BD23-4E0411DEDD26}"/>
              </a:ext>
            </a:extLst>
          </p:cNvPr>
          <p:cNvSpPr/>
          <p:nvPr/>
        </p:nvSpPr>
        <p:spPr>
          <a:xfrm>
            <a:off x="7475586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FF0DA8AF-019A-BD85-C5F8-D3A157CFA686}"/>
              </a:ext>
            </a:extLst>
          </p:cNvPr>
          <p:cNvCxnSpPr>
            <a:cxnSpLocks/>
          </p:cNvCxnSpPr>
          <p:nvPr/>
        </p:nvCxnSpPr>
        <p:spPr>
          <a:xfrm rot="5400000">
            <a:off x="7354992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AF85C20D-BBD7-1BE2-E0E9-23AAF2664FE8}"/>
              </a:ext>
            </a:extLst>
          </p:cNvPr>
          <p:cNvCxnSpPr>
            <a:cxnSpLocks/>
            <a:stCxn id="28" idx="1"/>
          </p:cNvCxnSpPr>
          <p:nvPr/>
        </p:nvCxnSpPr>
        <p:spPr>
          <a:xfrm flipH="1" flipV="1">
            <a:off x="6544524" y="5398272"/>
            <a:ext cx="261217" cy="4476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2D4C270F-46CE-E124-A7F0-8F17C126690C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3B356208-F211-B3A8-868B-169C3A49FECD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 </a:t>
            </a:r>
            <a:r>
              <a:rPr lang="en-US">
                <a:solidFill>
                  <a:schemeClr val="bg1"/>
                </a:solidFill>
              </a:rPr>
              <a:t>+ 1;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S0)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S1; 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S1){</a:t>
            </a:r>
          </a:p>
          <a:p>
            <a:r>
              <a:rPr lang="en-US"/>
              <a:t>  if (</a:t>
            </a:r>
            <a:r>
              <a:rPr lang="en-US" err="1">
                <a:solidFill>
                  <a:srgbClr val="F4B183"/>
                </a:solidFill>
              </a:rPr>
              <a:t>i</a:t>
            </a:r>
            <a:r>
              <a:rPr lang="en-US">
                <a:solidFill>
                  <a:srgbClr val="F4B183"/>
                </a:solidFill>
              </a:rPr>
              <a:t> </a:t>
            </a:r>
            <a:r>
              <a:rPr lang="en-US"/>
              <a:t>&lt;= 5)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S1; </a:t>
            </a:r>
          </a:p>
          <a:p>
            <a:r>
              <a:rPr lang="en-US"/>
              <a:t> } else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S2; }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1E0A659-95C9-025E-6A9B-1591E6091446}"/>
              </a:ext>
            </a:extLst>
          </p:cNvPr>
          <p:cNvSpPr/>
          <p:nvPr/>
        </p:nvSpPr>
        <p:spPr>
          <a:xfrm>
            <a:off x="6843906" y="3540925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4CC8BA6-B71F-6A5D-9DA7-4996AFEFEF9B}"/>
              </a:ext>
            </a:extLst>
          </p:cNvPr>
          <p:cNvCxnSpPr>
            <a:cxnSpLocks/>
            <a:stCxn id="17" idx="2"/>
            <a:endCxn id="3" idx="0"/>
          </p:cNvCxnSpPr>
          <p:nvPr/>
        </p:nvCxnSpPr>
        <p:spPr>
          <a:xfrm flipH="1">
            <a:off x="7023906" y="3319063"/>
            <a:ext cx="3904" cy="22186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848B105-4D26-0364-771C-BADAD3CE4BD2}"/>
              </a:ext>
            </a:extLst>
          </p:cNvPr>
          <p:cNvCxnSpPr>
            <a:cxnSpLocks/>
            <a:stCxn id="3" idx="4"/>
            <a:endCxn id="24" idx="0"/>
          </p:cNvCxnSpPr>
          <p:nvPr/>
        </p:nvCxnSpPr>
        <p:spPr>
          <a:xfrm>
            <a:off x="7023906" y="3900925"/>
            <a:ext cx="0" cy="20629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84B0B203-22AB-8F42-C594-660FED936217}"/>
              </a:ext>
            </a:extLst>
          </p:cNvPr>
          <p:cNvSpPr/>
          <p:nvPr/>
        </p:nvSpPr>
        <p:spPr>
          <a:xfrm>
            <a:off x="6843906" y="4669402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F87A880-980E-A682-129D-E5B1C5DF9071}"/>
              </a:ext>
            </a:extLst>
          </p:cNvPr>
          <p:cNvCxnSpPr>
            <a:cxnSpLocks/>
            <a:stCxn id="24" idx="2"/>
            <a:endCxn id="25" idx="0"/>
          </p:cNvCxnSpPr>
          <p:nvPr/>
        </p:nvCxnSpPr>
        <p:spPr>
          <a:xfrm>
            <a:off x="7023906" y="4467221"/>
            <a:ext cx="0" cy="202181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DACC670D-59B1-C17A-7505-6AB785F62629}"/>
              </a:ext>
            </a:extLst>
          </p:cNvPr>
          <p:cNvCxnSpPr>
            <a:cxnSpLocks/>
            <a:stCxn id="25" idx="4"/>
            <a:endCxn id="28" idx="0"/>
          </p:cNvCxnSpPr>
          <p:nvPr/>
        </p:nvCxnSpPr>
        <p:spPr>
          <a:xfrm>
            <a:off x="7023906" y="5029402"/>
            <a:ext cx="3904" cy="19334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42D32E08-6CE7-4A12-61B6-8BCF1A162858}"/>
              </a:ext>
            </a:extLst>
          </p:cNvPr>
          <p:cNvSpPr/>
          <p:nvPr/>
        </p:nvSpPr>
        <p:spPr>
          <a:xfrm>
            <a:off x="4143130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6949915-DCCF-F99D-F46E-644391F7600F}"/>
              </a:ext>
            </a:extLst>
          </p:cNvPr>
          <p:cNvSpPr/>
          <p:nvPr/>
        </p:nvSpPr>
        <p:spPr>
          <a:xfrm>
            <a:off x="4143130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9D12B28-F16A-E20A-DB8B-219CD2F5CAC6}"/>
              </a:ext>
            </a:extLst>
          </p:cNvPr>
          <p:cNvCxnSpPr>
            <a:cxnSpLocks/>
          </p:cNvCxnSpPr>
          <p:nvPr/>
        </p:nvCxnSpPr>
        <p:spPr>
          <a:xfrm>
            <a:off x="4430701" y="3324883"/>
            <a:ext cx="568" cy="75935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Curved 28">
            <a:extLst>
              <a:ext uri="{FF2B5EF4-FFF2-40B4-BE49-F238E27FC236}">
                <a16:creationId xmlns:a16="http://schemas.microsoft.com/office/drawing/2014/main" id="{9D079C21-D72B-DDA0-7F0B-F316FDD6249D}"/>
              </a:ext>
            </a:extLst>
          </p:cNvPr>
          <p:cNvCxnSpPr>
            <a:cxnSpLocks/>
            <a:stCxn id="21" idx="6"/>
            <a:endCxn id="19" idx="6"/>
          </p:cNvCxnSpPr>
          <p:nvPr/>
        </p:nvCxnSpPr>
        <p:spPr>
          <a:xfrm flipV="1">
            <a:off x="4719130" y="3036883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>
            <a:extLst>
              <a:ext uri="{FF2B5EF4-FFF2-40B4-BE49-F238E27FC236}">
                <a16:creationId xmlns:a16="http://schemas.microsoft.com/office/drawing/2014/main" id="{32988EEE-BD3B-B159-1E5A-11D9E1A4FA32}"/>
              </a:ext>
            </a:extLst>
          </p:cNvPr>
          <p:cNvSpPr/>
          <p:nvPr/>
        </p:nvSpPr>
        <p:spPr>
          <a:xfrm>
            <a:off x="4142701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F27B3AEA-FBB3-E583-5684-9FFD3A1C0AEC}"/>
              </a:ext>
            </a:extLst>
          </p:cNvPr>
          <p:cNvCxnSpPr>
            <a:cxnSpLocks/>
            <a:stCxn id="21" idx="4"/>
            <a:endCxn id="36" idx="0"/>
          </p:cNvCxnSpPr>
          <p:nvPr/>
        </p:nvCxnSpPr>
        <p:spPr>
          <a:xfrm flipH="1">
            <a:off x="4430701" y="4672076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041EF2ED-2E6E-EB1E-4CE0-BD51F4EA83B4}"/>
              </a:ext>
            </a:extLst>
          </p:cNvPr>
          <p:cNvSpPr txBox="1"/>
          <p:nvPr/>
        </p:nvSpPr>
        <p:spPr>
          <a:xfrm>
            <a:off x="4825824" y="4150455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A81A023-EA25-A731-867F-B0EE96C9FB6C}"/>
              </a:ext>
            </a:extLst>
          </p:cNvPr>
          <p:cNvSpPr txBox="1"/>
          <p:nvPr/>
        </p:nvSpPr>
        <p:spPr>
          <a:xfrm>
            <a:off x="3748753" y="465283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B588B3-954B-3AAC-0608-30A68FE56E80}"/>
              </a:ext>
            </a:extLst>
          </p:cNvPr>
          <p:cNvSpPr txBox="1"/>
          <p:nvPr/>
        </p:nvSpPr>
        <p:spPr>
          <a:xfrm>
            <a:off x="3564459" y="1446152"/>
            <a:ext cx="30513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cxnSp>
        <p:nvCxnSpPr>
          <p:cNvPr id="57" name="Connector: Curved 56">
            <a:extLst>
              <a:ext uri="{FF2B5EF4-FFF2-40B4-BE49-F238E27FC236}">
                <a16:creationId xmlns:a16="http://schemas.microsoft.com/office/drawing/2014/main" id="{F0C9DF65-FBDA-37DA-8202-1C20C5FC8377}"/>
              </a:ext>
            </a:extLst>
          </p:cNvPr>
          <p:cNvCxnSpPr>
            <a:cxnSpLocks/>
          </p:cNvCxnSpPr>
          <p:nvPr/>
        </p:nvCxnSpPr>
        <p:spPr>
          <a:xfrm>
            <a:off x="6425851" y="3558673"/>
            <a:ext cx="391756" cy="120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664F1E07-43C6-FED8-1935-0C6457C1913B}"/>
              </a:ext>
            </a:extLst>
          </p:cNvPr>
          <p:cNvSpPr txBox="1"/>
          <p:nvPr/>
        </p:nvSpPr>
        <p:spPr>
          <a:xfrm>
            <a:off x="6067118" y="3374007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59" name="Connector: Curved 58">
            <a:extLst>
              <a:ext uri="{FF2B5EF4-FFF2-40B4-BE49-F238E27FC236}">
                <a16:creationId xmlns:a16="http://schemas.microsoft.com/office/drawing/2014/main" id="{32F9EAAD-BE24-BFAF-416C-E164728863B4}"/>
              </a:ext>
            </a:extLst>
          </p:cNvPr>
          <p:cNvCxnSpPr>
            <a:cxnSpLocks/>
          </p:cNvCxnSpPr>
          <p:nvPr/>
        </p:nvCxnSpPr>
        <p:spPr>
          <a:xfrm>
            <a:off x="6425851" y="4743901"/>
            <a:ext cx="391756" cy="120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0527E12D-5B4F-C650-55BF-72C2E5FAF47D}"/>
              </a:ext>
            </a:extLst>
          </p:cNvPr>
          <p:cNvSpPr txBox="1"/>
          <p:nvPr/>
        </p:nvSpPr>
        <p:spPr>
          <a:xfrm>
            <a:off x="6067118" y="4559235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D0998A-0AEE-E93E-1B40-716125735787}"/>
              </a:ext>
            </a:extLst>
          </p:cNvPr>
          <p:cNvSpPr txBox="1"/>
          <p:nvPr/>
        </p:nvSpPr>
        <p:spPr>
          <a:xfrm>
            <a:off x="5938936" y="5206842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83C73FD-0654-9367-2749-76AF9C9CA30A}"/>
              </a:ext>
            </a:extLst>
          </p:cNvPr>
          <p:cNvSpPr/>
          <p:nvPr/>
        </p:nvSpPr>
        <p:spPr>
          <a:xfrm>
            <a:off x="347385" y="3540924"/>
            <a:ext cx="1397424" cy="5433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FA137FD-77A6-4D91-8B66-08219BF2E677}"/>
              </a:ext>
            </a:extLst>
          </p:cNvPr>
          <p:cNvSpPr/>
          <p:nvPr/>
        </p:nvSpPr>
        <p:spPr>
          <a:xfrm>
            <a:off x="5685586" y="1912909"/>
            <a:ext cx="396331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0000"/>
                </a:solidFill>
              </a:rPr>
              <a:t>How to identify the FSM in the RTL?</a:t>
            </a:r>
          </a:p>
          <a:p>
            <a:pPr marL="342900" indent="-342900">
              <a:buAutoNum type="arabicPeriod"/>
            </a:pPr>
            <a:r>
              <a:rPr lang="en-US">
                <a:solidFill>
                  <a:srgbClr val="FF0000"/>
                </a:solidFill>
              </a:rPr>
              <a:t>Identify the FSM state variable</a:t>
            </a:r>
          </a:p>
          <a:p>
            <a:pPr marL="342900" indent="-342900">
              <a:buAutoNum type="arabicPeriod"/>
            </a:pPr>
            <a:r>
              <a:rPr lang="en-US">
                <a:solidFill>
                  <a:srgbClr val="FF0000"/>
                </a:solidFill>
              </a:rPr>
              <a:t>Identify the FSM transitions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3F9BC93-3503-A074-F994-B6F09A148859}"/>
              </a:ext>
            </a:extLst>
          </p:cNvPr>
          <p:cNvSpPr txBox="1"/>
          <p:nvPr/>
        </p:nvSpPr>
        <p:spPr>
          <a:xfrm>
            <a:off x="10478314" y="3645556"/>
            <a:ext cx="890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41855D67-A169-BEA7-30E9-49E5491680E0}"/>
              </a:ext>
            </a:extLst>
          </p:cNvPr>
          <p:cNvSpPr/>
          <p:nvPr/>
        </p:nvSpPr>
        <p:spPr>
          <a:xfrm>
            <a:off x="2737045" y="1441887"/>
            <a:ext cx="7453698" cy="4692213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27E21CC-3EA5-F871-52B3-C6FB09C74CAF}"/>
              </a:ext>
            </a:extLst>
          </p:cNvPr>
          <p:cNvSpPr txBox="1"/>
          <p:nvPr/>
        </p:nvSpPr>
        <p:spPr>
          <a:xfrm>
            <a:off x="2737044" y="5677988"/>
            <a:ext cx="8679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accent4">
                    <a:lumMod val="75000"/>
                  </a:schemeClr>
                </a:solidFill>
              </a:rPr>
              <a:t>HACE</a:t>
            </a:r>
            <a:endParaRPr lang="en-GB" sz="240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B431E2E0-26E5-E1E9-38B7-A0ABB94412D2}"/>
              </a:ext>
            </a:extLst>
          </p:cNvPr>
          <p:cNvCxnSpPr>
            <a:cxnSpLocks/>
          </p:cNvCxnSpPr>
          <p:nvPr/>
        </p:nvCxnSpPr>
        <p:spPr>
          <a:xfrm>
            <a:off x="2417204" y="3956449"/>
            <a:ext cx="31984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664345E4-EDFC-B150-9CFF-320C46888AB4}"/>
              </a:ext>
            </a:extLst>
          </p:cNvPr>
          <p:cNvCxnSpPr>
            <a:cxnSpLocks/>
          </p:cNvCxnSpPr>
          <p:nvPr/>
        </p:nvCxnSpPr>
        <p:spPr>
          <a:xfrm>
            <a:off x="10184132" y="3900925"/>
            <a:ext cx="31984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4910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F107207-A897-3F95-D93B-09B59845C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F4D86-59F2-D079-89FB-8480D9E61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FSM-Datapath Graph Extraction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85369C-BDC2-E341-967F-9687CE02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126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B1157FD-2EB5-D6D1-58DE-84027A7B97C1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8BCA810B-0132-9A13-EB6C-D56CEF9E3FCB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 </a:t>
            </a:r>
            <a:r>
              <a:rPr lang="en-US">
                <a:solidFill>
                  <a:schemeClr val="bg1"/>
                </a:solidFill>
              </a:rPr>
              <a:t>+ 1;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S0)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S1; 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S1){</a:t>
            </a:r>
          </a:p>
          <a:p>
            <a:r>
              <a:rPr lang="en-US"/>
              <a:t>  if (</a:t>
            </a:r>
            <a:r>
              <a:rPr lang="en-US" err="1">
                <a:solidFill>
                  <a:srgbClr val="F4B183"/>
                </a:solidFill>
              </a:rPr>
              <a:t>i</a:t>
            </a:r>
            <a:r>
              <a:rPr lang="en-US">
                <a:solidFill>
                  <a:srgbClr val="F4B183"/>
                </a:solidFill>
              </a:rPr>
              <a:t> </a:t>
            </a:r>
            <a:r>
              <a:rPr lang="en-US"/>
              <a:t>&lt;= 5)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S1; </a:t>
            </a:r>
          </a:p>
          <a:p>
            <a:r>
              <a:rPr lang="en-US"/>
              <a:t> } else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S2; }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285F4B62-F2C1-DE28-57A7-1AA45809F4BE}"/>
              </a:ext>
            </a:extLst>
          </p:cNvPr>
          <p:cNvSpPr/>
          <p:nvPr/>
        </p:nvSpPr>
        <p:spPr>
          <a:xfrm>
            <a:off x="3647817" y="1912268"/>
            <a:ext cx="599882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FF0F741-D4B8-A4D8-A638-8A4489281C58}"/>
              </a:ext>
            </a:extLst>
          </p:cNvPr>
          <p:cNvCxnSpPr>
            <a:cxnSpLocks/>
          </p:cNvCxnSpPr>
          <p:nvPr/>
        </p:nvCxnSpPr>
        <p:spPr>
          <a:xfrm flipH="1">
            <a:off x="3824825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94F3B87C-F32D-733F-4F26-2DCD3E04CBDB}"/>
              </a:ext>
            </a:extLst>
          </p:cNvPr>
          <p:cNvSpPr txBox="1"/>
          <p:nvPr/>
        </p:nvSpPr>
        <p:spPr>
          <a:xfrm>
            <a:off x="4048914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F405495-42B2-D910-7EB7-88F4545B4016}"/>
              </a:ext>
            </a:extLst>
          </p:cNvPr>
          <p:cNvCxnSpPr>
            <a:cxnSpLocks/>
          </p:cNvCxnSpPr>
          <p:nvPr/>
        </p:nvCxnSpPr>
        <p:spPr>
          <a:xfrm flipH="1">
            <a:off x="3833192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E8763C16-11B6-A37B-565F-C9D3DDECBAC8}"/>
              </a:ext>
            </a:extLst>
          </p:cNvPr>
          <p:cNvSpPr txBox="1"/>
          <p:nvPr/>
        </p:nvSpPr>
        <p:spPr>
          <a:xfrm>
            <a:off x="4057281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1E7F472C-716E-7393-E9AD-5547C0C5323B}"/>
              </a:ext>
            </a:extLst>
          </p:cNvPr>
          <p:cNvSpPr/>
          <p:nvPr/>
        </p:nvSpPr>
        <p:spPr>
          <a:xfrm>
            <a:off x="7495886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1287062E-9DFB-D997-4049-AF867A6488B4}"/>
              </a:ext>
            </a:extLst>
          </p:cNvPr>
          <p:cNvSpPr/>
          <p:nvPr/>
        </p:nvSpPr>
        <p:spPr>
          <a:xfrm>
            <a:off x="6573825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89340930-0D0E-FEFB-1728-C6C08DF77738}"/>
              </a:ext>
            </a:extLst>
          </p:cNvPr>
          <p:cNvSpPr/>
          <p:nvPr/>
        </p:nvSpPr>
        <p:spPr>
          <a:xfrm>
            <a:off x="6803482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6723FFA5-FE6F-6CF7-2895-920E85668448}"/>
              </a:ext>
            </a:extLst>
          </p:cNvPr>
          <p:cNvCxnSpPr>
            <a:cxnSpLocks/>
            <a:endCxn id="44" idx="0"/>
          </p:cNvCxnSpPr>
          <p:nvPr/>
        </p:nvCxnSpPr>
        <p:spPr>
          <a:xfrm>
            <a:off x="7024800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9B859449-461F-5762-BF2A-44D10957ACFB}"/>
              </a:ext>
            </a:extLst>
          </p:cNvPr>
          <p:cNvCxnSpPr>
            <a:cxnSpLocks/>
          </p:cNvCxnSpPr>
          <p:nvPr/>
        </p:nvCxnSpPr>
        <p:spPr>
          <a:xfrm rot="5400000">
            <a:off x="7375292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C6E623E6-00E9-FECF-6385-13BB8DAB0A36}"/>
              </a:ext>
            </a:extLst>
          </p:cNvPr>
          <p:cNvSpPr/>
          <p:nvPr/>
        </p:nvSpPr>
        <p:spPr>
          <a:xfrm>
            <a:off x="7491046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A5997322-4954-0A13-9F9E-31731024605C}"/>
              </a:ext>
            </a:extLst>
          </p:cNvPr>
          <p:cNvSpPr/>
          <p:nvPr/>
        </p:nvSpPr>
        <p:spPr>
          <a:xfrm>
            <a:off x="6799578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0283E200-C818-2B4C-00C9-9A1A1D48B127}"/>
              </a:ext>
            </a:extLst>
          </p:cNvPr>
          <p:cNvCxnSpPr>
            <a:cxnSpLocks/>
          </p:cNvCxnSpPr>
          <p:nvPr/>
        </p:nvCxnSpPr>
        <p:spPr>
          <a:xfrm rot="5400000">
            <a:off x="7370452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0AA3DE47-697E-D98B-1378-AEFF1335D16F}"/>
              </a:ext>
            </a:extLst>
          </p:cNvPr>
          <p:cNvSpPr/>
          <p:nvPr/>
        </p:nvSpPr>
        <p:spPr>
          <a:xfrm>
            <a:off x="6803482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0A7C3F93-D242-7600-FD24-9E9DA6B0F7E0}"/>
              </a:ext>
            </a:extLst>
          </p:cNvPr>
          <p:cNvSpPr/>
          <p:nvPr/>
        </p:nvSpPr>
        <p:spPr>
          <a:xfrm>
            <a:off x="7473327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98144A66-D050-78CC-9BFE-2DB2EFCB778B}"/>
              </a:ext>
            </a:extLst>
          </p:cNvPr>
          <p:cNvCxnSpPr>
            <a:cxnSpLocks/>
          </p:cNvCxnSpPr>
          <p:nvPr/>
        </p:nvCxnSpPr>
        <p:spPr>
          <a:xfrm rot="5400000">
            <a:off x="7352733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B8D5A35E-3521-7776-3DD7-3149D7F949BD}"/>
              </a:ext>
            </a:extLst>
          </p:cNvPr>
          <p:cNvCxnSpPr>
            <a:cxnSpLocks/>
            <a:stCxn id="61" idx="1"/>
          </p:cNvCxnSpPr>
          <p:nvPr/>
        </p:nvCxnSpPr>
        <p:spPr>
          <a:xfrm flipH="1" flipV="1">
            <a:off x="6542265" y="5398272"/>
            <a:ext cx="261217" cy="4476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Oval 64">
            <a:extLst>
              <a:ext uri="{FF2B5EF4-FFF2-40B4-BE49-F238E27FC236}">
                <a16:creationId xmlns:a16="http://schemas.microsoft.com/office/drawing/2014/main" id="{8FAA6BB7-77B2-15DC-C3D3-E6A3B30437C4}"/>
              </a:ext>
            </a:extLst>
          </p:cNvPr>
          <p:cNvSpPr/>
          <p:nvPr/>
        </p:nvSpPr>
        <p:spPr>
          <a:xfrm>
            <a:off x="6841647" y="3540925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94A3D3D7-2EAD-7B4D-F2E9-E8A12983008E}"/>
              </a:ext>
            </a:extLst>
          </p:cNvPr>
          <p:cNvCxnSpPr>
            <a:cxnSpLocks/>
            <a:stCxn id="44" idx="2"/>
            <a:endCxn id="65" idx="0"/>
          </p:cNvCxnSpPr>
          <p:nvPr/>
        </p:nvCxnSpPr>
        <p:spPr>
          <a:xfrm flipH="1">
            <a:off x="7021647" y="3319063"/>
            <a:ext cx="3904" cy="22186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6D1DB0AF-15BD-3249-3B4E-7BA93CD635EC}"/>
              </a:ext>
            </a:extLst>
          </p:cNvPr>
          <p:cNvCxnSpPr>
            <a:cxnSpLocks/>
            <a:stCxn id="65" idx="4"/>
            <a:endCxn id="55" idx="0"/>
          </p:cNvCxnSpPr>
          <p:nvPr/>
        </p:nvCxnSpPr>
        <p:spPr>
          <a:xfrm>
            <a:off x="7021647" y="3900925"/>
            <a:ext cx="0" cy="20629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Oval 67">
            <a:extLst>
              <a:ext uri="{FF2B5EF4-FFF2-40B4-BE49-F238E27FC236}">
                <a16:creationId xmlns:a16="http://schemas.microsoft.com/office/drawing/2014/main" id="{E4338327-DD33-1130-5E78-76246A5BBBEF}"/>
              </a:ext>
            </a:extLst>
          </p:cNvPr>
          <p:cNvSpPr/>
          <p:nvPr/>
        </p:nvSpPr>
        <p:spPr>
          <a:xfrm>
            <a:off x="6841647" y="4669402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793F9492-232A-C0D5-8C6A-FDC4C052F95D}"/>
              </a:ext>
            </a:extLst>
          </p:cNvPr>
          <p:cNvCxnSpPr>
            <a:cxnSpLocks/>
            <a:stCxn id="55" idx="2"/>
            <a:endCxn id="68" idx="0"/>
          </p:cNvCxnSpPr>
          <p:nvPr/>
        </p:nvCxnSpPr>
        <p:spPr>
          <a:xfrm>
            <a:off x="7021647" y="4467221"/>
            <a:ext cx="0" cy="202181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469159E3-16CA-89A5-46F6-F6E1443B980D}"/>
              </a:ext>
            </a:extLst>
          </p:cNvPr>
          <p:cNvCxnSpPr>
            <a:cxnSpLocks/>
            <a:stCxn id="68" idx="4"/>
            <a:endCxn id="61" idx="0"/>
          </p:cNvCxnSpPr>
          <p:nvPr/>
        </p:nvCxnSpPr>
        <p:spPr>
          <a:xfrm>
            <a:off x="7021647" y="5029402"/>
            <a:ext cx="3904" cy="19334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Oval 70">
            <a:extLst>
              <a:ext uri="{FF2B5EF4-FFF2-40B4-BE49-F238E27FC236}">
                <a16:creationId xmlns:a16="http://schemas.microsoft.com/office/drawing/2014/main" id="{CF931AED-261F-9ABB-4362-DFDFE25846F1}"/>
              </a:ext>
            </a:extLst>
          </p:cNvPr>
          <p:cNvSpPr/>
          <p:nvPr/>
        </p:nvSpPr>
        <p:spPr>
          <a:xfrm>
            <a:off x="4140871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35D81D59-6216-BCDB-DB03-2FA1614B8527}"/>
              </a:ext>
            </a:extLst>
          </p:cNvPr>
          <p:cNvSpPr/>
          <p:nvPr/>
        </p:nvSpPr>
        <p:spPr>
          <a:xfrm>
            <a:off x="4140871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6233AFB1-BCFB-53EF-D21C-3261C377BB6C}"/>
              </a:ext>
            </a:extLst>
          </p:cNvPr>
          <p:cNvCxnSpPr>
            <a:cxnSpLocks/>
          </p:cNvCxnSpPr>
          <p:nvPr/>
        </p:nvCxnSpPr>
        <p:spPr>
          <a:xfrm>
            <a:off x="4428442" y="3324883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or: Curved 73">
            <a:extLst>
              <a:ext uri="{FF2B5EF4-FFF2-40B4-BE49-F238E27FC236}">
                <a16:creationId xmlns:a16="http://schemas.microsoft.com/office/drawing/2014/main" id="{14776087-D259-4EFC-EBC6-8E2D8915EF22}"/>
              </a:ext>
            </a:extLst>
          </p:cNvPr>
          <p:cNvCxnSpPr>
            <a:cxnSpLocks/>
            <a:stCxn id="72" idx="6"/>
            <a:endCxn id="71" idx="6"/>
          </p:cNvCxnSpPr>
          <p:nvPr/>
        </p:nvCxnSpPr>
        <p:spPr>
          <a:xfrm flipV="1">
            <a:off x="4716871" y="3036883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Oval 74">
            <a:extLst>
              <a:ext uri="{FF2B5EF4-FFF2-40B4-BE49-F238E27FC236}">
                <a16:creationId xmlns:a16="http://schemas.microsoft.com/office/drawing/2014/main" id="{0B0FD615-14BB-CA3E-1398-D9B424D86B50}"/>
              </a:ext>
            </a:extLst>
          </p:cNvPr>
          <p:cNvSpPr/>
          <p:nvPr/>
        </p:nvSpPr>
        <p:spPr>
          <a:xfrm>
            <a:off x="4140442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2455C207-88DB-BEAF-1B83-E6A4AEADA4D0}"/>
              </a:ext>
            </a:extLst>
          </p:cNvPr>
          <p:cNvCxnSpPr>
            <a:cxnSpLocks/>
            <a:stCxn id="72" idx="4"/>
            <a:endCxn id="75" idx="0"/>
          </p:cNvCxnSpPr>
          <p:nvPr/>
        </p:nvCxnSpPr>
        <p:spPr>
          <a:xfrm flipH="1">
            <a:off x="4428442" y="4672076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150B6F6B-05ED-A8C8-0FCE-F546CA2D1D35}"/>
              </a:ext>
            </a:extLst>
          </p:cNvPr>
          <p:cNvSpPr txBox="1"/>
          <p:nvPr/>
        </p:nvSpPr>
        <p:spPr>
          <a:xfrm>
            <a:off x="4823565" y="4150455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B4D9364E-5536-5EE0-3B75-E1E4C69F65CE}"/>
              </a:ext>
            </a:extLst>
          </p:cNvPr>
          <p:cNvSpPr txBox="1"/>
          <p:nvPr/>
        </p:nvSpPr>
        <p:spPr>
          <a:xfrm>
            <a:off x="3746494" y="465283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3D72E0A-5915-E0F9-EFF5-B4426E938305}"/>
              </a:ext>
            </a:extLst>
          </p:cNvPr>
          <p:cNvSpPr txBox="1"/>
          <p:nvPr/>
        </p:nvSpPr>
        <p:spPr>
          <a:xfrm>
            <a:off x="3562200" y="1446152"/>
            <a:ext cx="30513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cxnSp>
        <p:nvCxnSpPr>
          <p:cNvPr id="80" name="Connector: Curved 79">
            <a:extLst>
              <a:ext uri="{FF2B5EF4-FFF2-40B4-BE49-F238E27FC236}">
                <a16:creationId xmlns:a16="http://schemas.microsoft.com/office/drawing/2014/main" id="{0E79FA3F-4E13-E4C3-E8D5-84A5CED955E7}"/>
              </a:ext>
            </a:extLst>
          </p:cNvPr>
          <p:cNvCxnSpPr>
            <a:cxnSpLocks/>
          </p:cNvCxnSpPr>
          <p:nvPr/>
        </p:nvCxnSpPr>
        <p:spPr>
          <a:xfrm>
            <a:off x="6423592" y="3558673"/>
            <a:ext cx="391756" cy="120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312F86AE-BE4C-CA6E-78EE-04E96E8C0D53}"/>
              </a:ext>
            </a:extLst>
          </p:cNvPr>
          <p:cNvSpPr txBox="1"/>
          <p:nvPr/>
        </p:nvSpPr>
        <p:spPr>
          <a:xfrm>
            <a:off x="6064859" y="3374007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2" name="Connector: Curved 81">
            <a:extLst>
              <a:ext uri="{FF2B5EF4-FFF2-40B4-BE49-F238E27FC236}">
                <a16:creationId xmlns:a16="http://schemas.microsoft.com/office/drawing/2014/main" id="{3767F4FE-16B1-AF33-2E5D-70634274F452}"/>
              </a:ext>
            </a:extLst>
          </p:cNvPr>
          <p:cNvCxnSpPr>
            <a:cxnSpLocks/>
          </p:cNvCxnSpPr>
          <p:nvPr/>
        </p:nvCxnSpPr>
        <p:spPr>
          <a:xfrm>
            <a:off x="6423592" y="4743901"/>
            <a:ext cx="391756" cy="120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3E146174-3F20-E945-9669-382E9A107C46}"/>
              </a:ext>
            </a:extLst>
          </p:cNvPr>
          <p:cNvSpPr txBox="1"/>
          <p:nvPr/>
        </p:nvSpPr>
        <p:spPr>
          <a:xfrm>
            <a:off x="6064859" y="4559235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05FE19A4-A31B-5124-7BB0-A05F70D98453}"/>
              </a:ext>
            </a:extLst>
          </p:cNvPr>
          <p:cNvSpPr txBox="1"/>
          <p:nvPr/>
        </p:nvSpPr>
        <p:spPr>
          <a:xfrm>
            <a:off x="5936677" y="5206842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14BC8718-4814-1781-8605-39E1ECC179E8}"/>
              </a:ext>
            </a:extLst>
          </p:cNvPr>
          <p:cNvSpPr/>
          <p:nvPr/>
        </p:nvSpPr>
        <p:spPr>
          <a:xfrm>
            <a:off x="3647816" y="1918301"/>
            <a:ext cx="2158768" cy="4091951"/>
          </a:xfrm>
          <a:prstGeom prst="roundRect">
            <a:avLst>
              <a:gd name="adj" fmla="val 9176"/>
            </a:avLst>
          </a:prstGeom>
          <a:solidFill>
            <a:schemeClr val="bg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0000"/>
                </a:solidFill>
              </a:rPr>
              <a:t>How to extract the </a:t>
            </a:r>
            <a:r>
              <a:rPr lang="en-US" err="1">
                <a:solidFill>
                  <a:srgbClr val="FF0000"/>
                </a:solidFill>
              </a:rPr>
              <a:t>datapath</a:t>
            </a:r>
            <a:r>
              <a:rPr lang="en-US">
                <a:solidFill>
                  <a:srgbClr val="FF0000"/>
                </a:solidFill>
              </a:rPr>
              <a:t>?</a:t>
            </a:r>
            <a:br>
              <a:rPr lang="en-US">
                <a:solidFill>
                  <a:srgbClr val="FF0000"/>
                </a:solidFill>
              </a:rPr>
            </a:br>
            <a:endParaRPr lang="en-US">
              <a:solidFill>
                <a:srgbClr val="FF0000"/>
              </a:solidFill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D80A1FC7-94D0-7568-9544-C6C7AAE6D029}"/>
              </a:ext>
            </a:extLst>
          </p:cNvPr>
          <p:cNvSpPr txBox="1"/>
          <p:nvPr/>
        </p:nvSpPr>
        <p:spPr>
          <a:xfrm>
            <a:off x="10478314" y="3645556"/>
            <a:ext cx="890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4795DD09-310B-EB35-81BE-2C3D3C51DF3B}"/>
              </a:ext>
            </a:extLst>
          </p:cNvPr>
          <p:cNvSpPr/>
          <p:nvPr/>
        </p:nvSpPr>
        <p:spPr>
          <a:xfrm>
            <a:off x="2737045" y="1441887"/>
            <a:ext cx="7453698" cy="4692213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0E32F92-CCA3-4127-9275-A6FFCA7EB208}"/>
              </a:ext>
            </a:extLst>
          </p:cNvPr>
          <p:cNvSpPr txBox="1"/>
          <p:nvPr/>
        </p:nvSpPr>
        <p:spPr>
          <a:xfrm>
            <a:off x="2737044" y="5677988"/>
            <a:ext cx="8679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accent4">
                    <a:lumMod val="75000"/>
                  </a:schemeClr>
                </a:solidFill>
              </a:rPr>
              <a:t>HACE</a:t>
            </a:r>
            <a:endParaRPr lang="en-GB" sz="240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F69DFF14-7CCA-0CCE-E4EA-150423E2C489}"/>
              </a:ext>
            </a:extLst>
          </p:cNvPr>
          <p:cNvCxnSpPr>
            <a:cxnSpLocks/>
          </p:cNvCxnSpPr>
          <p:nvPr/>
        </p:nvCxnSpPr>
        <p:spPr>
          <a:xfrm>
            <a:off x="2417204" y="3956449"/>
            <a:ext cx="31984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B6814B52-008C-23B0-2369-98C2C4EE941C}"/>
              </a:ext>
            </a:extLst>
          </p:cNvPr>
          <p:cNvCxnSpPr>
            <a:cxnSpLocks/>
          </p:cNvCxnSpPr>
          <p:nvPr/>
        </p:nvCxnSpPr>
        <p:spPr>
          <a:xfrm>
            <a:off x="10184132" y="3900925"/>
            <a:ext cx="31984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5036505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642FF96-5998-E9D7-8FC1-5047A4E2F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E68FB-1900-51EC-56D8-8467F0B8B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FSM-Datapath Graph Extraction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E3D585-013F-DE2C-3B26-78D106E31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127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D39300C-3D2A-AB0E-0B48-283254253F84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7196EE71-DBD2-BECE-9F1F-D8EC668985CA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 </a:t>
            </a:r>
            <a:r>
              <a:rPr lang="en-US">
                <a:solidFill>
                  <a:schemeClr val="bg1"/>
                </a:solidFill>
              </a:rPr>
              <a:t>+ 1;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S0)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S1; 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S1){</a:t>
            </a:r>
          </a:p>
          <a:p>
            <a:r>
              <a:rPr lang="en-US"/>
              <a:t>  if (</a:t>
            </a:r>
            <a:r>
              <a:rPr lang="en-US" err="1">
                <a:solidFill>
                  <a:srgbClr val="F4B183"/>
                </a:solidFill>
              </a:rPr>
              <a:t>i</a:t>
            </a:r>
            <a:r>
              <a:rPr lang="en-US">
                <a:solidFill>
                  <a:srgbClr val="F4B183"/>
                </a:solidFill>
              </a:rPr>
              <a:t> </a:t>
            </a:r>
            <a:r>
              <a:rPr lang="en-US"/>
              <a:t>&lt;= 5)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S1; </a:t>
            </a:r>
          </a:p>
          <a:p>
            <a:r>
              <a:rPr lang="en-US"/>
              <a:t> } else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S2; }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15020E-CEA4-C311-B132-0CD7DA66FF77}"/>
              </a:ext>
            </a:extLst>
          </p:cNvPr>
          <p:cNvSpPr/>
          <p:nvPr/>
        </p:nvSpPr>
        <p:spPr>
          <a:xfrm>
            <a:off x="319276" y="2726023"/>
            <a:ext cx="2035304" cy="288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A29FE8E-BB19-F285-C61C-2C8E8CBB044D}"/>
              </a:ext>
            </a:extLst>
          </p:cNvPr>
          <p:cNvSpPr/>
          <p:nvPr/>
        </p:nvSpPr>
        <p:spPr>
          <a:xfrm>
            <a:off x="319276" y="3273570"/>
            <a:ext cx="2035304" cy="288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26F2C33-713D-6749-B872-E897A2583912}"/>
              </a:ext>
            </a:extLst>
          </p:cNvPr>
          <p:cNvSpPr/>
          <p:nvPr/>
        </p:nvSpPr>
        <p:spPr>
          <a:xfrm>
            <a:off x="697605" y="4364837"/>
            <a:ext cx="582555" cy="288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3836884A-2355-1F76-0628-1F2428CA8D45}"/>
              </a:ext>
            </a:extLst>
          </p:cNvPr>
          <p:cNvSpPr/>
          <p:nvPr/>
        </p:nvSpPr>
        <p:spPr>
          <a:xfrm>
            <a:off x="3647817" y="1912268"/>
            <a:ext cx="599882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E6EE2334-31ED-C0E5-6020-EEFC0CF7D918}"/>
              </a:ext>
            </a:extLst>
          </p:cNvPr>
          <p:cNvCxnSpPr>
            <a:cxnSpLocks/>
          </p:cNvCxnSpPr>
          <p:nvPr/>
        </p:nvCxnSpPr>
        <p:spPr>
          <a:xfrm flipH="1">
            <a:off x="3824825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86911CD3-2CE1-C931-0420-F5816CFA3D97}"/>
              </a:ext>
            </a:extLst>
          </p:cNvPr>
          <p:cNvSpPr txBox="1"/>
          <p:nvPr/>
        </p:nvSpPr>
        <p:spPr>
          <a:xfrm>
            <a:off x="4048914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66E7FD5A-6EC5-CB1B-D514-90A713B54C68}"/>
              </a:ext>
            </a:extLst>
          </p:cNvPr>
          <p:cNvCxnSpPr>
            <a:cxnSpLocks/>
          </p:cNvCxnSpPr>
          <p:nvPr/>
        </p:nvCxnSpPr>
        <p:spPr>
          <a:xfrm flipH="1">
            <a:off x="3833192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B043D63E-9F18-4B96-DA49-8F5062416468}"/>
              </a:ext>
            </a:extLst>
          </p:cNvPr>
          <p:cNvSpPr txBox="1"/>
          <p:nvPr/>
        </p:nvSpPr>
        <p:spPr>
          <a:xfrm>
            <a:off x="4057281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640343D5-1A83-83D0-F5D1-F980F63E9EC3}"/>
              </a:ext>
            </a:extLst>
          </p:cNvPr>
          <p:cNvSpPr/>
          <p:nvPr/>
        </p:nvSpPr>
        <p:spPr>
          <a:xfrm>
            <a:off x="7495886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EF686DA9-94D9-F938-1C53-931760EAA2C4}"/>
              </a:ext>
            </a:extLst>
          </p:cNvPr>
          <p:cNvSpPr/>
          <p:nvPr/>
        </p:nvSpPr>
        <p:spPr>
          <a:xfrm>
            <a:off x="6573825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ED1B435E-A905-F3AA-D60B-5D40FBE8F86B}"/>
              </a:ext>
            </a:extLst>
          </p:cNvPr>
          <p:cNvSpPr/>
          <p:nvPr/>
        </p:nvSpPr>
        <p:spPr>
          <a:xfrm>
            <a:off x="6803482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E4D1A5B9-62C6-2775-F9B6-A42AB41E6A40}"/>
              </a:ext>
            </a:extLst>
          </p:cNvPr>
          <p:cNvCxnSpPr>
            <a:cxnSpLocks/>
            <a:endCxn id="61" idx="0"/>
          </p:cNvCxnSpPr>
          <p:nvPr/>
        </p:nvCxnSpPr>
        <p:spPr>
          <a:xfrm>
            <a:off x="7024800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40E05C8C-CA84-E664-EFCA-02B27A5AC63A}"/>
              </a:ext>
            </a:extLst>
          </p:cNvPr>
          <p:cNvCxnSpPr>
            <a:cxnSpLocks/>
          </p:cNvCxnSpPr>
          <p:nvPr/>
        </p:nvCxnSpPr>
        <p:spPr>
          <a:xfrm rot="5400000">
            <a:off x="7375292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966D830D-8F0C-DFAB-7EA2-394015B13C18}"/>
              </a:ext>
            </a:extLst>
          </p:cNvPr>
          <p:cNvSpPr/>
          <p:nvPr/>
        </p:nvSpPr>
        <p:spPr>
          <a:xfrm>
            <a:off x="7491046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03C401F8-4D9D-1F83-0157-D358373C72E6}"/>
              </a:ext>
            </a:extLst>
          </p:cNvPr>
          <p:cNvSpPr/>
          <p:nvPr/>
        </p:nvSpPr>
        <p:spPr>
          <a:xfrm>
            <a:off x="6799578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A21E4ADB-B1D3-32EF-551F-90FB426888AB}"/>
              </a:ext>
            </a:extLst>
          </p:cNvPr>
          <p:cNvCxnSpPr>
            <a:cxnSpLocks/>
          </p:cNvCxnSpPr>
          <p:nvPr/>
        </p:nvCxnSpPr>
        <p:spPr>
          <a:xfrm rot="5400000">
            <a:off x="7370452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D27B7680-8B10-7123-4BF5-0037862A26CD}"/>
              </a:ext>
            </a:extLst>
          </p:cNvPr>
          <p:cNvSpPr/>
          <p:nvPr/>
        </p:nvSpPr>
        <p:spPr>
          <a:xfrm>
            <a:off x="6803482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A8276517-6715-DCEB-870C-5A51B386D9A8}"/>
              </a:ext>
            </a:extLst>
          </p:cNvPr>
          <p:cNvSpPr/>
          <p:nvPr/>
        </p:nvSpPr>
        <p:spPr>
          <a:xfrm>
            <a:off x="7473327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481D354E-4B02-AF2B-CDAB-559CCD07B4B9}"/>
              </a:ext>
            </a:extLst>
          </p:cNvPr>
          <p:cNvCxnSpPr>
            <a:cxnSpLocks/>
          </p:cNvCxnSpPr>
          <p:nvPr/>
        </p:nvCxnSpPr>
        <p:spPr>
          <a:xfrm rot="5400000">
            <a:off x="7352733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FD460764-C877-90C9-6DD8-75FC5E6F5474}"/>
              </a:ext>
            </a:extLst>
          </p:cNvPr>
          <p:cNvCxnSpPr>
            <a:cxnSpLocks/>
            <a:stCxn id="67" idx="1"/>
          </p:cNvCxnSpPr>
          <p:nvPr/>
        </p:nvCxnSpPr>
        <p:spPr>
          <a:xfrm flipH="1" flipV="1">
            <a:off x="6542265" y="5398272"/>
            <a:ext cx="261217" cy="4476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Oval 70">
            <a:extLst>
              <a:ext uri="{FF2B5EF4-FFF2-40B4-BE49-F238E27FC236}">
                <a16:creationId xmlns:a16="http://schemas.microsoft.com/office/drawing/2014/main" id="{1A803123-F7A9-062F-1F4B-9F1708F1BF3B}"/>
              </a:ext>
            </a:extLst>
          </p:cNvPr>
          <p:cNvSpPr/>
          <p:nvPr/>
        </p:nvSpPr>
        <p:spPr>
          <a:xfrm>
            <a:off x="6841647" y="3540925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9D9A0207-529B-FEB8-8699-84193A765308}"/>
              </a:ext>
            </a:extLst>
          </p:cNvPr>
          <p:cNvCxnSpPr>
            <a:cxnSpLocks/>
            <a:stCxn id="61" idx="2"/>
            <a:endCxn id="71" idx="0"/>
          </p:cNvCxnSpPr>
          <p:nvPr/>
        </p:nvCxnSpPr>
        <p:spPr>
          <a:xfrm flipH="1">
            <a:off x="7021647" y="3319063"/>
            <a:ext cx="3904" cy="22186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7D41B8B8-0576-61BD-C74F-6C8E535B8642}"/>
              </a:ext>
            </a:extLst>
          </p:cNvPr>
          <p:cNvCxnSpPr>
            <a:cxnSpLocks/>
            <a:stCxn id="71" idx="4"/>
            <a:endCxn id="65" idx="0"/>
          </p:cNvCxnSpPr>
          <p:nvPr/>
        </p:nvCxnSpPr>
        <p:spPr>
          <a:xfrm>
            <a:off x="7021647" y="3900925"/>
            <a:ext cx="0" cy="20629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73">
            <a:extLst>
              <a:ext uri="{FF2B5EF4-FFF2-40B4-BE49-F238E27FC236}">
                <a16:creationId xmlns:a16="http://schemas.microsoft.com/office/drawing/2014/main" id="{F8B8979F-FCE8-0E12-5ABF-DD85E3FC508E}"/>
              </a:ext>
            </a:extLst>
          </p:cNvPr>
          <p:cNvSpPr/>
          <p:nvPr/>
        </p:nvSpPr>
        <p:spPr>
          <a:xfrm>
            <a:off x="6841647" y="4669402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4B49C69A-4ECC-F855-6889-62154A1723AB}"/>
              </a:ext>
            </a:extLst>
          </p:cNvPr>
          <p:cNvCxnSpPr>
            <a:cxnSpLocks/>
            <a:stCxn id="65" idx="2"/>
            <a:endCxn id="74" idx="0"/>
          </p:cNvCxnSpPr>
          <p:nvPr/>
        </p:nvCxnSpPr>
        <p:spPr>
          <a:xfrm>
            <a:off x="7021647" y="4467221"/>
            <a:ext cx="0" cy="202181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2B7269F9-D7A7-ADD8-26C4-83C7EA32D420}"/>
              </a:ext>
            </a:extLst>
          </p:cNvPr>
          <p:cNvCxnSpPr>
            <a:cxnSpLocks/>
            <a:stCxn id="74" idx="4"/>
            <a:endCxn id="67" idx="0"/>
          </p:cNvCxnSpPr>
          <p:nvPr/>
        </p:nvCxnSpPr>
        <p:spPr>
          <a:xfrm>
            <a:off x="7021647" y="5029402"/>
            <a:ext cx="3904" cy="19334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Oval 76">
            <a:extLst>
              <a:ext uri="{FF2B5EF4-FFF2-40B4-BE49-F238E27FC236}">
                <a16:creationId xmlns:a16="http://schemas.microsoft.com/office/drawing/2014/main" id="{294C7E5E-98E3-D38C-48E6-0B6EE9017488}"/>
              </a:ext>
            </a:extLst>
          </p:cNvPr>
          <p:cNvSpPr/>
          <p:nvPr/>
        </p:nvSpPr>
        <p:spPr>
          <a:xfrm>
            <a:off x="4140871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5EF9670-CE2A-CF7F-3F6F-4708E72AC046}"/>
              </a:ext>
            </a:extLst>
          </p:cNvPr>
          <p:cNvSpPr/>
          <p:nvPr/>
        </p:nvSpPr>
        <p:spPr>
          <a:xfrm>
            <a:off x="4140871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A2CD1553-11B4-8FB3-E529-60229BC03EC0}"/>
              </a:ext>
            </a:extLst>
          </p:cNvPr>
          <p:cNvCxnSpPr>
            <a:cxnSpLocks/>
          </p:cNvCxnSpPr>
          <p:nvPr/>
        </p:nvCxnSpPr>
        <p:spPr>
          <a:xfrm>
            <a:off x="4428442" y="3324883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or: Curved 79">
            <a:extLst>
              <a:ext uri="{FF2B5EF4-FFF2-40B4-BE49-F238E27FC236}">
                <a16:creationId xmlns:a16="http://schemas.microsoft.com/office/drawing/2014/main" id="{5DAFD149-F1F9-080E-65A2-DA162C548441}"/>
              </a:ext>
            </a:extLst>
          </p:cNvPr>
          <p:cNvCxnSpPr>
            <a:cxnSpLocks/>
            <a:stCxn id="78" idx="6"/>
            <a:endCxn id="77" idx="6"/>
          </p:cNvCxnSpPr>
          <p:nvPr/>
        </p:nvCxnSpPr>
        <p:spPr>
          <a:xfrm flipV="1">
            <a:off x="4716871" y="3036883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Oval 80">
            <a:extLst>
              <a:ext uri="{FF2B5EF4-FFF2-40B4-BE49-F238E27FC236}">
                <a16:creationId xmlns:a16="http://schemas.microsoft.com/office/drawing/2014/main" id="{C4FC157C-27D0-CF0D-A2AE-005487D15FA4}"/>
              </a:ext>
            </a:extLst>
          </p:cNvPr>
          <p:cNvSpPr/>
          <p:nvPr/>
        </p:nvSpPr>
        <p:spPr>
          <a:xfrm>
            <a:off x="4140442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1AE76644-CF9E-543A-1983-8165D5F712C6}"/>
              </a:ext>
            </a:extLst>
          </p:cNvPr>
          <p:cNvCxnSpPr>
            <a:cxnSpLocks/>
            <a:stCxn id="78" idx="4"/>
            <a:endCxn id="81" idx="0"/>
          </p:cNvCxnSpPr>
          <p:nvPr/>
        </p:nvCxnSpPr>
        <p:spPr>
          <a:xfrm flipH="1">
            <a:off x="4428442" y="4672076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7B81D49E-58F5-5BE9-C587-40C386E9DDF6}"/>
              </a:ext>
            </a:extLst>
          </p:cNvPr>
          <p:cNvSpPr txBox="1"/>
          <p:nvPr/>
        </p:nvSpPr>
        <p:spPr>
          <a:xfrm>
            <a:off x="4823565" y="4150455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294AB2FD-C695-3ED1-98C6-1000F0275BB0}"/>
              </a:ext>
            </a:extLst>
          </p:cNvPr>
          <p:cNvSpPr txBox="1"/>
          <p:nvPr/>
        </p:nvSpPr>
        <p:spPr>
          <a:xfrm>
            <a:off x="3746494" y="465283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BFF49BC5-B636-71A0-6AC5-7B48C47E3C1C}"/>
              </a:ext>
            </a:extLst>
          </p:cNvPr>
          <p:cNvSpPr txBox="1"/>
          <p:nvPr/>
        </p:nvSpPr>
        <p:spPr>
          <a:xfrm>
            <a:off x="3562200" y="1446152"/>
            <a:ext cx="30513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cxnSp>
        <p:nvCxnSpPr>
          <p:cNvPr id="86" name="Connector: Curved 85">
            <a:extLst>
              <a:ext uri="{FF2B5EF4-FFF2-40B4-BE49-F238E27FC236}">
                <a16:creationId xmlns:a16="http://schemas.microsoft.com/office/drawing/2014/main" id="{DF7DAC60-7F2E-CA23-ECF3-93583F9BC30C}"/>
              </a:ext>
            </a:extLst>
          </p:cNvPr>
          <p:cNvCxnSpPr>
            <a:cxnSpLocks/>
          </p:cNvCxnSpPr>
          <p:nvPr/>
        </p:nvCxnSpPr>
        <p:spPr>
          <a:xfrm>
            <a:off x="6423592" y="3558673"/>
            <a:ext cx="391756" cy="120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617E1022-D1FB-30CB-55B0-440624FAC5C0}"/>
              </a:ext>
            </a:extLst>
          </p:cNvPr>
          <p:cNvSpPr txBox="1"/>
          <p:nvPr/>
        </p:nvSpPr>
        <p:spPr>
          <a:xfrm>
            <a:off x="6064859" y="3374007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8" name="Connector: Curved 87">
            <a:extLst>
              <a:ext uri="{FF2B5EF4-FFF2-40B4-BE49-F238E27FC236}">
                <a16:creationId xmlns:a16="http://schemas.microsoft.com/office/drawing/2014/main" id="{2F5E2241-0E6A-0D6B-FE87-A0711D8BB12E}"/>
              </a:ext>
            </a:extLst>
          </p:cNvPr>
          <p:cNvCxnSpPr>
            <a:cxnSpLocks/>
          </p:cNvCxnSpPr>
          <p:nvPr/>
        </p:nvCxnSpPr>
        <p:spPr>
          <a:xfrm>
            <a:off x="6423592" y="4743901"/>
            <a:ext cx="391756" cy="120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50691A41-73A3-698C-6068-F953857A3577}"/>
              </a:ext>
            </a:extLst>
          </p:cNvPr>
          <p:cNvSpPr txBox="1"/>
          <p:nvPr/>
        </p:nvSpPr>
        <p:spPr>
          <a:xfrm>
            <a:off x="6064859" y="4559235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CB47E7B9-53D3-BCC4-00C8-CAFAACD02B73}"/>
              </a:ext>
            </a:extLst>
          </p:cNvPr>
          <p:cNvSpPr txBox="1"/>
          <p:nvPr/>
        </p:nvSpPr>
        <p:spPr>
          <a:xfrm>
            <a:off x="5936677" y="5206842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1FC54123-CF3B-B65E-9C33-0DB9011946C1}"/>
              </a:ext>
            </a:extLst>
          </p:cNvPr>
          <p:cNvSpPr/>
          <p:nvPr/>
        </p:nvSpPr>
        <p:spPr>
          <a:xfrm>
            <a:off x="3647816" y="1918301"/>
            <a:ext cx="2158768" cy="4091951"/>
          </a:xfrm>
          <a:prstGeom prst="roundRect">
            <a:avLst>
              <a:gd name="adj" fmla="val 9176"/>
            </a:avLst>
          </a:prstGeom>
          <a:solidFill>
            <a:schemeClr val="bg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0000"/>
                </a:solidFill>
              </a:rPr>
              <a:t>How to extract the </a:t>
            </a:r>
            <a:r>
              <a:rPr lang="en-US" err="1">
                <a:solidFill>
                  <a:srgbClr val="FF0000"/>
                </a:solidFill>
              </a:rPr>
              <a:t>datapath</a:t>
            </a:r>
            <a:r>
              <a:rPr lang="en-US">
                <a:solidFill>
                  <a:srgbClr val="FF0000"/>
                </a:solidFill>
              </a:rPr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US">
                <a:solidFill>
                  <a:srgbClr val="FF0000"/>
                </a:solidFill>
              </a:rPr>
              <a:t>Separate data and control</a:t>
            </a:r>
            <a:br>
              <a:rPr lang="en-US">
                <a:solidFill>
                  <a:srgbClr val="FF0000"/>
                </a:solidFill>
              </a:rPr>
            </a:br>
            <a:endParaRPr lang="en-US">
              <a:solidFill>
                <a:srgbClr val="FF0000"/>
              </a:solidFill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B4D68661-3315-8535-BEFD-9EB29823F271}"/>
              </a:ext>
            </a:extLst>
          </p:cNvPr>
          <p:cNvSpPr txBox="1"/>
          <p:nvPr/>
        </p:nvSpPr>
        <p:spPr>
          <a:xfrm>
            <a:off x="10478314" y="3645556"/>
            <a:ext cx="890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2A5A5E18-BBDE-DB12-F20C-3932CAFDC38C}"/>
              </a:ext>
            </a:extLst>
          </p:cNvPr>
          <p:cNvSpPr/>
          <p:nvPr/>
        </p:nvSpPr>
        <p:spPr>
          <a:xfrm>
            <a:off x="2737045" y="1441887"/>
            <a:ext cx="7453698" cy="4692213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D10850CB-8206-E654-D6E9-A60FD97A9DB5}"/>
              </a:ext>
            </a:extLst>
          </p:cNvPr>
          <p:cNvSpPr txBox="1"/>
          <p:nvPr/>
        </p:nvSpPr>
        <p:spPr>
          <a:xfrm>
            <a:off x="2737044" y="5677988"/>
            <a:ext cx="8679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accent4">
                    <a:lumMod val="75000"/>
                  </a:schemeClr>
                </a:solidFill>
              </a:rPr>
              <a:t>HACE</a:t>
            </a:r>
            <a:endParaRPr lang="en-GB" sz="240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798A8586-D158-FD3E-0827-E18969EF5CD9}"/>
              </a:ext>
            </a:extLst>
          </p:cNvPr>
          <p:cNvCxnSpPr>
            <a:cxnSpLocks/>
          </p:cNvCxnSpPr>
          <p:nvPr/>
        </p:nvCxnSpPr>
        <p:spPr>
          <a:xfrm>
            <a:off x="2417204" y="3956449"/>
            <a:ext cx="31984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07487007-F6FE-ACC5-C751-0355AFED9682}"/>
              </a:ext>
            </a:extLst>
          </p:cNvPr>
          <p:cNvCxnSpPr>
            <a:cxnSpLocks/>
          </p:cNvCxnSpPr>
          <p:nvPr/>
        </p:nvCxnSpPr>
        <p:spPr>
          <a:xfrm>
            <a:off x="10184132" y="3900925"/>
            <a:ext cx="31984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047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8" grpId="0" animBg="1"/>
      <p:bldP spid="39" grpId="0" animBg="1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7B14CD7-67EB-0222-9EDD-AD37194C0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EA214-30BA-7909-C98F-A3C6059D1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FSM-Datapath Graph Extraction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DB3443-37AD-AC5B-9C20-1E61B6A5E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128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BD16A7F-1C61-D053-1424-A1702309BF0F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99F4031E-437A-A63A-F108-DD24B07822BD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 </a:t>
            </a:r>
            <a:r>
              <a:rPr lang="en-US">
                <a:solidFill>
                  <a:schemeClr val="bg1"/>
                </a:solidFill>
              </a:rPr>
              <a:t>+ 1;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S0)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S1; 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S1){</a:t>
            </a:r>
          </a:p>
          <a:p>
            <a:r>
              <a:rPr lang="en-US"/>
              <a:t>  if (</a:t>
            </a:r>
            <a:r>
              <a:rPr lang="en-US" err="1">
                <a:solidFill>
                  <a:srgbClr val="F4B183"/>
                </a:solidFill>
              </a:rPr>
              <a:t>i</a:t>
            </a:r>
            <a:r>
              <a:rPr lang="en-US">
                <a:solidFill>
                  <a:srgbClr val="F4B183"/>
                </a:solidFill>
              </a:rPr>
              <a:t> </a:t>
            </a:r>
            <a:r>
              <a:rPr lang="en-US"/>
              <a:t>&lt;= 5)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S1; </a:t>
            </a:r>
          </a:p>
          <a:p>
            <a:r>
              <a:rPr lang="en-US"/>
              <a:t> } else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S2; }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96964D-116D-05BF-53EE-BBD8E5F8F714}"/>
              </a:ext>
            </a:extLst>
          </p:cNvPr>
          <p:cNvSpPr/>
          <p:nvPr/>
        </p:nvSpPr>
        <p:spPr>
          <a:xfrm>
            <a:off x="1377196" y="2726023"/>
            <a:ext cx="863083" cy="288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02AD5620-045D-EA3F-DCE5-D2EF7D10ECC1}"/>
              </a:ext>
            </a:extLst>
          </p:cNvPr>
          <p:cNvSpPr/>
          <p:nvPr/>
        </p:nvSpPr>
        <p:spPr>
          <a:xfrm>
            <a:off x="3647817" y="1912268"/>
            <a:ext cx="599882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FA7C208D-5554-19E1-4B7B-46D3DC2687A0}"/>
              </a:ext>
            </a:extLst>
          </p:cNvPr>
          <p:cNvCxnSpPr>
            <a:cxnSpLocks/>
          </p:cNvCxnSpPr>
          <p:nvPr/>
        </p:nvCxnSpPr>
        <p:spPr>
          <a:xfrm flipH="1">
            <a:off x="3824825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764F6C06-A4F3-7C08-ACB3-9289933B9A9A}"/>
              </a:ext>
            </a:extLst>
          </p:cNvPr>
          <p:cNvSpPr txBox="1"/>
          <p:nvPr/>
        </p:nvSpPr>
        <p:spPr>
          <a:xfrm>
            <a:off x="4048914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8E43580F-51D5-8FBA-4DAD-0ED19D784FFD}"/>
              </a:ext>
            </a:extLst>
          </p:cNvPr>
          <p:cNvCxnSpPr>
            <a:cxnSpLocks/>
          </p:cNvCxnSpPr>
          <p:nvPr/>
        </p:nvCxnSpPr>
        <p:spPr>
          <a:xfrm flipH="1">
            <a:off x="3833192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2FD94782-DAF8-B7C3-4CF7-2DEAC80E90A5}"/>
              </a:ext>
            </a:extLst>
          </p:cNvPr>
          <p:cNvSpPr txBox="1"/>
          <p:nvPr/>
        </p:nvSpPr>
        <p:spPr>
          <a:xfrm>
            <a:off x="4057281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9A6CDD0D-27E6-4BB2-B536-BB36E8D7F623}"/>
              </a:ext>
            </a:extLst>
          </p:cNvPr>
          <p:cNvSpPr/>
          <p:nvPr/>
        </p:nvSpPr>
        <p:spPr>
          <a:xfrm>
            <a:off x="7495886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38A518BD-D339-2FB2-C7F2-D9A80A26DE6D}"/>
              </a:ext>
            </a:extLst>
          </p:cNvPr>
          <p:cNvSpPr/>
          <p:nvPr/>
        </p:nvSpPr>
        <p:spPr>
          <a:xfrm>
            <a:off x="6573825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050B6E96-7F18-D745-7CBB-4201AAF6C306}"/>
              </a:ext>
            </a:extLst>
          </p:cNvPr>
          <p:cNvSpPr/>
          <p:nvPr/>
        </p:nvSpPr>
        <p:spPr>
          <a:xfrm>
            <a:off x="6803482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A680FBF-A003-AA64-806E-F8DDC31D80F7}"/>
              </a:ext>
            </a:extLst>
          </p:cNvPr>
          <p:cNvCxnSpPr>
            <a:cxnSpLocks/>
            <a:endCxn id="45" idx="0"/>
          </p:cNvCxnSpPr>
          <p:nvPr/>
        </p:nvCxnSpPr>
        <p:spPr>
          <a:xfrm>
            <a:off x="7024800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540E16B1-0D14-D7BF-A2E3-2F1AC012C736}"/>
              </a:ext>
            </a:extLst>
          </p:cNvPr>
          <p:cNvCxnSpPr>
            <a:cxnSpLocks/>
          </p:cNvCxnSpPr>
          <p:nvPr/>
        </p:nvCxnSpPr>
        <p:spPr>
          <a:xfrm rot="5400000">
            <a:off x="7375292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7AB03FDE-40AC-CD13-6014-87DD4710549C}"/>
              </a:ext>
            </a:extLst>
          </p:cNvPr>
          <p:cNvSpPr/>
          <p:nvPr/>
        </p:nvSpPr>
        <p:spPr>
          <a:xfrm>
            <a:off x="7491046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41BCE180-9D02-48F3-211A-1643EE636C38}"/>
              </a:ext>
            </a:extLst>
          </p:cNvPr>
          <p:cNvSpPr/>
          <p:nvPr/>
        </p:nvSpPr>
        <p:spPr>
          <a:xfrm>
            <a:off x="6799578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8516F704-0DA8-8BB5-2BEB-39050460C40C}"/>
              </a:ext>
            </a:extLst>
          </p:cNvPr>
          <p:cNvCxnSpPr>
            <a:cxnSpLocks/>
          </p:cNvCxnSpPr>
          <p:nvPr/>
        </p:nvCxnSpPr>
        <p:spPr>
          <a:xfrm rot="5400000">
            <a:off x="7370452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D17ECBE3-FFA8-36A2-920B-837EB327EDDD}"/>
              </a:ext>
            </a:extLst>
          </p:cNvPr>
          <p:cNvSpPr/>
          <p:nvPr/>
        </p:nvSpPr>
        <p:spPr>
          <a:xfrm>
            <a:off x="6803482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ABA53443-5FB4-18E8-8C86-4769D9887E79}"/>
              </a:ext>
            </a:extLst>
          </p:cNvPr>
          <p:cNvSpPr/>
          <p:nvPr/>
        </p:nvSpPr>
        <p:spPr>
          <a:xfrm>
            <a:off x="7473327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3368D328-B066-E610-83A3-CA63132E859F}"/>
              </a:ext>
            </a:extLst>
          </p:cNvPr>
          <p:cNvCxnSpPr>
            <a:cxnSpLocks/>
          </p:cNvCxnSpPr>
          <p:nvPr/>
        </p:nvCxnSpPr>
        <p:spPr>
          <a:xfrm rot="5400000">
            <a:off x="7352733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C3F0E923-C8DA-8361-EA34-DAF4D98AE188}"/>
              </a:ext>
            </a:extLst>
          </p:cNvPr>
          <p:cNvCxnSpPr>
            <a:cxnSpLocks/>
            <a:stCxn id="62" idx="1"/>
          </p:cNvCxnSpPr>
          <p:nvPr/>
        </p:nvCxnSpPr>
        <p:spPr>
          <a:xfrm flipH="1" flipV="1">
            <a:off x="6542265" y="5398272"/>
            <a:ext cx="261217" cy="4476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Oval 65">
            <a:extLst>
              <a:ext uri="{FF2B5EF4-FFF2-40B4-BE49-F238E27FC236}">
                <a16:creationId xmlns:a16="http://schemas.microsoft.com/office/drawing/2014/main" id="{D0A39CCA-5B9E-55D1-3232-E76EE39E6DD4}"/>
              </a:ext>
            </a:extLst>
          </p:cNvPr>
          <p:cNvSpPr/>
          <p:nvPr/>
        </p:nvSpPr>
        <p:spPr>
          <a:xfrm>
            <a:off x="6841647" y="3540925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AF9316AD-4264-695C-AF9D-5CF3A7D92AE6}"/>
              </a:ext>
            </a:extLst>
          </p:cNvPr>
          <p:cNvCxnSpPr>
            <a:cxnSpLocks/>
            <a:stCxn id="45" idx="2"/>
            <a:endCxn id="66" idx="0"/>
          </p:cNvCxnSpPr>
          <p:nvPr/>
        </p:nvCxnSpPr>
        <p:spPr>
          <a:xfrm flipH="1">
            <a:off x="7021647" y="3319063"/>
            <a:ext cx="3904" cy="22186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9E089470-26C2-EFD1-9102-2A701133AAA9}"/>
              </a:ext>
            </a:extLst>
          </p:cNvPr>
          <p:cNvCxnSpPr>
            <a:cxnSpLocks/>
            <a:stCxn id="66" idx="4"/>
            <a:endCxn id="56" idx="0"/>
          </p:cNvCxnSpPr>
          <p:nvPr/>
        </p:nvCxnSpPr>
        <p:spPr>
          <a:xfrm>
            <a:off x="7021647" y="3900925"/>
            <a:ext cx="0" cy="20629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Oval 68">
            <a:extLst>
              <a:ext uri="{FF2B5EF4-FFF2-40B4-BE49-F238E27FC236}">
                <a16:creationId xmlns:a16="http://schemas.microsoft.com/office/drawing/2014/main" id="{5BF3F9E7-6773-CC88-AC8A-9CE3EBD33573}"/>
              </a:ext>
            </a:extLst>
          </p:cNvPr>
          <p:cNvSpPr/>
          <p:nvPr/>
        </p:nvSpPr>
        <p:spPr>
          <a:xfrm>
            <a:off x="6841647" y="4669402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759C8C5E-44CF-4BC2-687B-5496EC8BAE6C}"/>
              </a:ext>
            </a:extLst>
          </p:cNvPr>
          <p:cNvCxnSpPr>
            <a:cxnSpLocks/>
            <a:stCxn id="56" idx="2"/>
            <a:endCxn id="69" idx="0"/>
          </p:cNvCxnSpPr>
          <p:nvPr/>
        </p:nvCxnSpPr>
        <p:spPr>
          <a:xfrm>
            <a:off x="7021647" y="4467221"/>
            <a:ext cx="0" cy="202181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0918FC9F-A837-50EA-FE0E-DD0DC29F4595}"/>
              </a:ext>
            </a:extLst>
          </p:cNvPr>
          <p:cNvCxnSpPr>
            <a:cxnSpLocks/>
            <a:stCxn id="69" idx="4"/>
            <a:endCxn id="62" idx="0"/>
          </p:cNvCxnSpPr>
          <p:nvPr/>
        </p:nvCxnSpPr>
        <p:spPr>
          <a:xfrm>
            <a:off x="7021647" y="5029402"/>
            <a:ext cx="3904" cy="19334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Oval 71">
            <a:extLst>
              <a:ext uri="{FF2B5EF4-FFF2-40B4-BE49-F238E27FC236}">
                <a16:creationId xmlns:a16="http://schemas.microsoft.com/office/drawing/2014/main" id="{E1A40054-F87D-8EC7-A512-43AFA647FB97}"/>
              </a:ext>
            </a:extLst>
          </p:cNvPr>
          <p:cNvSpPr/>
          <p:nvPr/>
        </p:nvSpPr>
        <p:spPr>
          <a:xfrm>
            <a:off x="4140871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99BDEE2B-47FC-FC6D-31E4-D72C59443DAE}"/>
              </a:ext>
            </a:extLst>
          </p:cNvPr>
          <p:cNvSpPr/>
          <p:nvPr/>
        </p:nvSpPr>
        <p:spPr>
          <a:xfrm>
            <a:off x="4140871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93B2B6E9-A30B-B670-493C-A5C63EF58D4F}"/>
              </a:ext>
            </a:extLst>
          </p:cNvPr>
          <p:cNvCxnSpPr>
            <a:cxnSpLocks/>
          </p:cNvCxnSpPr>
          <p:nvPr/>
        </p:nvCxnSpPr>
        <p:spPr>
          <a:xfrm>
            <a:off x="4428442" y="3324883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ctor: Curved 74">
            <a:extLst>
              <a:ext uri="{FF2B5EF4-FFF2-40B4-BE49-F238E27FC236}">
                <a16:creationId xmlns:a16="http://schemas.microsoft.com/office/drawing/2014/main" id="{55D72D1D-70AD-6C72-71F1-4A89C8714259}"/>
              </a:ext>
            </a:extLst>
          </p:cNvPr>
          <p:cNvCxnSpPr>
            <a:cxnSpLocks/>
            <a:stCxn id="73" idx="6"/>
            <a:endCxn id="72" idx="6"/>
          </p:cNvCxnSpPr>
          <p:nvPr/>
        </p:nvCxnSpPr>
        <p:spPr>
          <a:xfrm flipV="1">
            <a:off x="4716871" y="3036883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Oval 75">
            <a:extLst>
              <a:ext uri="{FF2B5EF4-FFF2-40B4-BE49-F238E27FC236}">
                <a16:creationId xmlns:a16="http://schemas.microsoft.com/office/drawing/2014/main" id="{335C7CCB-B931-5876-B942-F6D027D36948}"/>
              </a:ext>
            </a:extLst>
          </p:cNvPr>
          <p:cNvSpPr/>
          <p:nvPr/>
        </p:nvSpPr>
        <p:spPr>
          <a:xfrm>
            <a:off x="4140442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905B5349-91D0-9FD4-A90E-D712C95BA2CF}"/>
              </a:ext>
            </a:extLst>
          </p:cNvPr>
          <p:cNvCxnSpPr>
            <a:cxnSpLocks/>
            <a:stCxn id="73" idx="4"/>
            <a:endCxn id="76" idx="0"/>
          </p:cNvCxnSpPr>
          <p:nvPr/>
        </p:nvCxnSpPr>
        <p:spPr>
          <a:xfrm flipH="1">
            <a:off x="4428442" y="4672076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45486D16-1B5D-53F9-3101-D07258459FE3}"/>
              </a:ext>
            </a:extLst>
          </p:cNvPr>
          <p:cNvSpPr txBox="1"/>
          <p:nvPr/>
        </p:nvSpPr>
        <p:spPr>
          <a:xfrm>
            <a:off x="4823565" y="4150455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FD686B7-77AA-66DD-937C-29E2C555469F}"/>
              </a:ext>
            </a:extLst>
          </p:cNvPr>
          <p:cNvSpPr txBox="1"/>
          <p:nvPr/>
        </p:nvSpPr>
        <p:spPr>
          <a:xfrm>
            <a:off x="3746494" y="465283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7B5CDD8-2C64-E9EC-0B68-FC3FCE24A092}"/>
              </a:ext>
            </a:extLst>
          </p:cNvPr>
          <p:cNvSpPr txBox="1"/>
          <p:nvPr/>
        </p:nvSpPr>
        <p:spPr>
          <a:xfrm>
            <a:off x="3562200" y="1446152"/>
            <a:ext cx="30513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cxnSp>
        <p:nvCxnSpPr>
          <p:cNvPr id="81" name="Connector: Curved 80">
            <a:extLst>
              <a:ext uri="{FF2B5EF4-FFF2-40B4-BE49-F238E27FC236}">
                <a16:creationId xmlns:a16="http://schemas.microsoft.com/office/drawing/2014/main" id="{8EA7842F-F7DD-2B6C-3CE9-89B7DF28EF88}"/>
              </a:ext>
            </a:extLst>
          </p:cNvPr>
          <p:cNvCxnSpPr>
            <a:cxnSpLocks/>
          </p:cNvCxnSpPr>
          <p:nvPr/>
        </p:nvCxnSpPr>
        <p:spPr>
          <a:xfrm>
            <a:off x="6423592" y="3558673"/>
            <a:ext cx="391756" cy="120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F5FEBE74-9674-F3EA-FF7D-2907357D23F2}"/>
              </a:ext>
            </a:extLst>
          </p:cNvPr>
          <p:cNvSpPr txBox="1"/>
          <p:nvPr/>
        </p:nvSpPr>
        <p:spPr>
          <a:xfrm>
            <a:off x="6064859" y="3374007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3" name="Connector: Curved 82">
            <a:extLst>
              <a:ext uri="{FF2B5EF4-FFF2-40B4-BE49-F238E27FC236}">
                <a16:creationId xmlns:a16="http://schemas.microsoft.com/office/drawing/2014/main" id="{02FE387F-2C0A-72E1-2980-1A6EE0B984BF}"/>
              </a:ext>
            </a:extLst>
          </p:cNvPr>
          <p:cNvCxnSpPr>
            <a:cxnSpLocks/>
          </p:cNvCxnSpPr>
          <p:nvPr/>
        </p:nvCxnSpPr>
        <p:spPr>
          <a:xfrm>
            <a:off x="6423592" y="4743901"/>
            <a:ext cx="391756" cy="120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8A768C61-8703-AD47-C998-DB07730F0846}"/>
              </a:ext>
            </a:extLst>
          </p:cNvPr>
          <p:cNvSpPr txBox="1"/>
          <p:nvPr/>
        </p:nvSpPr>
        <p:spPr>
          <a:xfrm>
            <a:off x="6064859" y="4559235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B4C3DE2-98C4-B90B-3361-5ABD810EEC55}"/>
              </a:ext>
            </a:extLst>
          </p:cNvPr>
          <p:cNvSpPr txBox="1"/>
          <p:nvPr/>
        </p:nvSpPr>
        <p:spPr>
          <a:xfrm>
            <a:off x="5936677" y="5206842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98C694EA-5F07-D9E2-A88D-8693D9A3AE58}"/>
              </a:ext>
            </a:extLst>
          </p:cNvPr>
          <p:cNvSpPr/>
          <p:nvPr/>
        </p:nvSpPr>
        <p:spPr>
          <a:xfrm>
            <a:off x="3647816" y="1918301"/>
            <a:ext cx="2158768" cy="4091951"/>
          </a:xfrm>
          <a:prstGeom prst="roundRect">
            <a:avLst>
              <a:gd name="adj" fmla="val 9176"/>
            </a:avLst>
          </a:prstGeom>
          <a:solidFill>
            <a:schemeClr val="bg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0000"/>
                </a:solidFill>
              </a:rPr>
              <a:t>How to extract the </a:t>
            </a:r>
            <a:r>
              <a:rPr lang="en-US" err="1">
                <a:solidFill>
                  <a:srgbClr val="FF0000"/>
                </a:solidFill>
              </a:rPr>
              <a:t>datapath</a:t>
            </a:r>
            <a:r>
              <a:rPr lang="en-US">
                <a:solidFill>
                  <a:srgbClr val="FF0000"/>
                </a:solidFill>
              </a:rPr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US">
                <a:solidFill>
                  <a:srgbClr val="FF0000"/>
                </a:solidFill>
              </a:rPr>
              <a:t>Separate data and control</a:t>
            </a:r>
          </a:p>
          <a:p>
            <a:pPr marL="342900" indent="-342900">
              <a:buFont typeface="+mj-lt"/>
              <a:buAutoNum type="arabicPeriod"/>
            </a:pPr>
            <a:r>
              <a:rPr lang="en-US">
                <a:solidFill>
                  <a:srgbClr val="FF0000"/>
                </a:solidFill>
              </a:rPr>
              <a:t>Create memory operations</a:t>
            </a:r>
            <a:br>
              <a:rPr lang="en-US">
                <a:solidFill>
                  <a:srgbClr val="FF0000"/>
                </a:solidFill>
              </a:rPr>
            </a:br>
            <a:endParaRPr lang="en-US">
              <a:solidFill>
                <a:srgbClr val="FF0000"/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3AAAC2F3-8D1C-D5E7-BD73-ACCED05D0F3A}"/>
              </a:ext>
            </a:extLst>
          </p:cNvPr>
          <p:cNvSpPr txBox="1"/>
          <p:nvPr/>
        </p:nvSpPr>
        <p:spPr>
          <a:xfrm>
            <a:off x="10478314" y="3645556"/>
            <a:ext cx="890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B5DB2F03-F04F-9D4E-0EAB-C50C8FFCA761}"/>
              </a:ext>
            </a:extLst>
          </p:cNvPr>
          <p:cNvSpPr/>
          <p:nvPr/>
        </p:nvSpPr>
        <p:spPr>
          <a:xfrm>
            <a:off x="2737045" y="1441887"/>
            <a:ext cx="7453698" cy="4692213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C28668BF-983B-FE40-F5A9-11DACE302698}"/>
              </a:ext>
            </a:extLst>
          </p:cNvPr>
          <p:cNvSpPr txBox="1"/>
          <p:nvPr/>
        </p:nvSpPr>
        <p:spPr>
          <a:xfrm>
            <a:off x="2737044" y="5677988"/>
            <a:ext cx="8679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accent4">
                    <a:lumMod val="75000"/>
                  </a:schemeClr>
                </a:solidFill>
              </a:rPr>
              <a:t>HACE</a:t>
            </a:r>
            <a:endParaRPr lang="en-GB" sz="240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8E9C68B0-BBD8-C3CE-E6EB-A61E0D23DFC1}"/>
              </a:ext>
            </a:extLst>
          </p:cNvPr>
          <p:cNvCxnSpPr>
            <a:cxnSpLocks/>
          </p:cNvCxnSpPr>
          <p:nvPr/>
        </p:nvCxnSpPr>
        <p:spPr>
          <a:xfrm>
            <a:off x="2417204" y="3956449"/>
            <a:ext cx="31984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1F8816D8-76F8-05F1-E95C-8154F4CE182D}"/>
              </a:ext>
            </a:extLst>
          </p:cNvPr>
          <p:cNvCxnSpPr>
            <a:cxnSpLocks/>
          </p:cNvCxnSpPr>
          <p:nvPr/>
        </p:nvCxnSpPr>
        <p:spPr>
          <a:xfrm>
            <a:off x="10184132" y="3900925"/>
            <a:ext cx="31984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1722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3C054AE-BDDA-0645-A2DD-01AF73F87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F6D2F-B17B-B7F3-C29C-4CCAB8F9E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FSM-Datapath Graph Extraction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DED1D-B41D-1682-1B18-5810CA6B6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129</a:t>
            </a:fld>
            <a:endParaRPr lang="en-FR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7ACE085-FBFE-9DA0-FAD7-D2241696633B}"/>
              </a:ext>
            </a:extLst>
          </p:cNvPr>
          <p:cNvSpPr/>
          <p:nvPr/>
        </p:nvSpPr>
        <p:spPr>
          <a:xfrm>
            <a:off x="3647817" y="1912268"/>
            <a:ext cx="599882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FC396BB-7B0E-2E21-E5EB-6B487D43C10C}"/>
              </a:ext>
            </a:extLst>
          </p:cNvPr>
          <p:cNvCxnSpPr>
            <a:cxnSpLocks/>
          </p:cNvCxnSpPr>
          <p:nvPr/>
        </p:nvCxnSpPr>
        <p:spPr>
          <a:xfrm flipH="1">
            <a:off x="3824825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71CC773-9224-21D6-6312-DFE9A62CA8E1}"/>
              </a:ext>
            </a:extLst>
          </p:cNvPr>
          <p:cNvSpPr txBox="1"/>
          <p:nvPr/>
        </p:nvSpPr>
        <p:spPr>
          <a:xfrm>
            <a:off x="4048914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1076891-156A-D630-5E5E-86F379A76DF7}"/>
              </a:ext>
            </a:extLst>
          </p:cNvPr>
          <p:cNvCxnSpPr>
            <a:cxnSpLocks/>
          </p:cNvCxnSpPr>
          <p:nvPr/>
        </p:nvCxnSpPr>
        <p:spPr>
          <a:xfrm flipH="1">
            <a:off x="3833192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98A49EC-6638-1AD2-7EFD-E2B14262569C}"/>
              </a:ext>
            </a:extLst>
          </p:cNvPr>
          <p:cNvSpPr txBox="1"/>
          <p:nvPr/>
        </p:nvSpPr>
        <p:spPr>
          <a:xfrm>
            <a:off x="4057281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C7F3401-041B-AE21-EAF8-9AE6CF3BA1D2}"/>
              </a:ext>
            </a:extLst>
          </p:cNvPr>
          <p:cNvSpPr/>
          <p:nvPr/>
        </p:nvSpPr>
        <p:spPr>
          <a:xfrm>
            <a:off x="7495886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F397F37-9EBD-2FC7-F091-57FDA2F5EA8A}"/>
              </a:ext>
            </a:extLst>
          </p:cNvPr>
          <p:cNvSpPr/>
          <p:nvPr/>
        </p:nvSpPr>
        <p:spPr>
          <a:xfrm>
            <a:off x="6573825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F26FF7D-D093-9316-6591-07686375F0FE}"/>
              </a:ext>
            </a:extLst>
          </p:cNvPr>
          <p:cNvSpPr/>
          <p:nvPr/>
        </p:nvSpPr>
        <p:spPr>
          <a:xfrm>
            <a:off x="6803482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2270F4B-ABD7-8C22-AE52-E4E0C97576E8}"/>
              </a:ext>
            </a:extLst>
          </p:cNvPr>
          <p:cNvCxnSpPr>
            <a:cxnSpLocks/>
            <a:endCxn id="17" idx="0"/>
          </p:cNvCxnSpPr>
          <p:nvPr/>
        </p:nvCxnSpPr>
        <p:spPr>
          <a:xfrm>
            <a:off x="7024800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E241CF0-A6DE-9C1C-B8DD-37208AED8C2A}"/>
              </a:ext>
            </a:extLst>
          </p:cNvPr>
          <p:cNvCxnSpPr>
            <a:cxnSpLocks/>
          </p:cNvCxnSpPr>
          <p:nvPr/>
        </p:nvCxnSpPr>
        <p:spPr>
          <a:xfrm rot="5400000">
            <a:off x="7375292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C3ADB8A-659A-F80E-9BE4-79724D9134C8}"/>
              </a:ext>
            </a:extLst>
          </p:cNvPr>
          <p:cNvSpPr/>
          <p:nvPr/>
        </p:nvSpPr>
        <p:spPr>
          <a:xfrm>
            <a:off x="7491046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D0A320E-A0DB-BCBC-9AEC-07DBAC66C306}"/>
              </a:ext>
            </a:extLst>
          </p:cNvPr>
          <p:cNvSpPr/>
          <p:nvPr/>
        </p:nvSpPr>
        <p:spPr>
          <a:xfrm>
            <a:off x="6799578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47382E1-39E7-6068-E427-3FC1A0794C72}"/>
              </a:ext>
            </a:extLst>
          </p:cNvPr>
          <p:cNvCxnSpPr>
            <a:cxnSpLocks/>
          </p:cNvCxnSpPr>
          <p:nvPr/>
        </p:nvCxnSpPr>
        <p:spPr>
          <a:xfrm rot="5400000">
            <a:off x="7370452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8B70962A-9CA6-F9C3-2AED-10F01BC4AAED}"/>
              </a:ext>
            </a:extLst>
          </p:cNvPr>
          <p:cNvSpPr/>
          <p:nvPr/>
        </p:nvSpPr>
        <p:spPr>
          <a:xfrm>
            <a:off x="6803482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EE388B7-8BCC-17BA-D72F-998A263C6A61}"/>
              </a:ext>
            </a:extLst>
          </p:cNvPr>
          <p:cNvSpPr/>
          <p:nvPr/>
        </p:nvSpPr>
        <p:spPr>
          <a:xfrm>
            <a:off x="7473327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6819055F-AE04-B3FA-B0DB-DF9ED36FE3FB}"/>
              </a:ext>
            </a:extLst>
          </p:cNvPr>
          <p:cNvCxnSpPr>
            <a:cxnSpLocks/>
          </p:cNvCxnSpPr>
          <p:nvPr/>
        </p:nvCxnSpPr>
        <p:spPr>
          <a:xfrm rot="5400000">
            <a:off x="7352733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61E54CC-2FBD-F028-9E7C-2FE667A4F6D6}"/>
              </a:ext>
            </a:extLst>
          </p:cNvPr>
          <p:cNvCxnSpPr>
            <a:cxnSpLocks/>
            <a:stCxn id="28" idx="1"/>
          </p:cNvCxnSpPr>
          <p:nvPr/>
        </p:nvCxnSpPr>
        <p:spPr>
          <a:xfrm flipH="1" flipV="1">
            <a:off x="6542265" y="5398272"/>
            <a:ext cx="261217" cy="4476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8D3D1884-64B7-C83F-7E41-4F6B1AF2ED03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AD066C98-EEBF-CBE9-6C49-5988018EE367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 </a:t>
            </a:r>
            <a:r>
              <a:rPr lang="en-US">
                <a:solidFill>
                  <a:schemeClr val="bg1"/>
                </a:solidFill>
              </a:rPr>
              <a:t>+ 1;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S0)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S1; 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S1){</a:t>
            </a:r>
          </a:p>
          <a:p>
            <a:r>
              <a:rPr lang="en-US"/>
              <a:t>  if (</a:t>
            </a:r>
            <a:r>
              <a:rPr lang="en-US" err="1">
                <a:solidFill>
                  <a:srgbClr val="F4B183"/>
                </a:solidFill>
              </a:rPr>
              <a:t>i</a:t>
            </a:r>
            <a:r>
              <a:rPr lang="en-US">
                <a:solidFill>
                  <a:srgbClr val="F4B183"/>
                </a:solidFill>
              </a:rPr>
              <a:t> </a:t>
            </a:r>
            <a:r>
              <a:rPr lang="en-US"/>
              <a:t>&lt;= 5)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S1; </a:t>
            </a:r>
          </a:p>
          <a:p>
            <a:r>
              <a:rPr lang="en-US"/>
              <a:t> } else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 S2; }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1DF1920-2C0E-A2DF-C0BC-299776641EA3}"/>
              </a:ext>
            </a:extLst>
          </p:cNvPr>
          <p:cNvSpPr/>
          <p:nvPr/>
        </p:nvSpPr>
        <p:spPr>
          <a:xfrm>
            <a:off x="6841647" y="3540925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A506DAD-A806-65FA-4203-79AFE5DA88DE}"/>
              </a:ext>
            </a:extLst>
          </p:cNvPr>
          <p:cNvCxnSpPr>
            <a:cxnSpLocks/>
            <a:stCxn id="17" idx="2"/>
            <a:endCxn id="3" idx="0"/>
          </p:cNvCxnSpPr>
          <p:nvPr/>
        </p:nvCxnSpPr>
        <p:spPr>
          <a:xfrm flipH="1">
            <a:off x="7021647" y="3319063"/>
            <a:ext cx="3904" cy="22186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42E27EA-828F-92EC-3990-2D0C90C742C8}"/>
              </a:ext>
            </a:extLst>
          </p:cNvPr>
          <p:cNvCxnSpPr>
            <a:cxnSpLocks/>
            <a:stCxn id="3" idx="4"/>
            <a:endCxn id="24" idx="0"/>
          </p:cNvCxnSpPr>
          <p:nvPr/>
        </p:nvCxnSpPr>
        <p:spPr>
          <a:xfrm>
            <a:off x="7021647" y="3900925"/>
            <a:ext cx="0" cy="20629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F09C303B-78C3-BDCE-2865-E13748112064}"/>
              </a:ext>
            </a:extLst>
          </p:cNvPr>
          <p:cNvSpPr/>
          <p:nvPr/>
        </p:nvSpPr>
        <p:spPr>
          <a:xfrm>
            <a:off x="6841647" y="4669402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1DAB340-44DD-B171-B12C-80040738CD8C}"/>
              </a:ext>
            </a:extLst>
          </p:cNvPr>
          <p:cNvCxnSpPr>
            <a:cxnSpLocks/>
            <a:stCxn id="24" idx="2"/>
            <a:endCxn id="25" idx="0"/>
          </p:cNvCxnSpPr>
          <p:nvPr/>
        </p:nvCxnSpPr>
        <p:spPr>
          <a:xfrm>
            <a:off x="7021647" y="4467221"/>
            <a:ext cx="0" cy="202181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245BE7A-5FE4-4DD4-6529-1E75574514A3}"/>
              </a:ext>
            </a:extLst>
          </p:cNvPr>
          <p:cNvCxnSpPr>
            <a:cxnSpLocks/>
            <a:stCxn id="25" idx="4"/>
            <a:endCxn id="28" idx="0"/>
          </p:cNvCxnSpPr>
          <p:nvPr/>
        </p:nvCxnSpPr>
        <p:spPr>
          <a:xfrm>
            <a:off x="7021647" y="5029402"/>
            <a:ext cx="3904" cy="19334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8812E8DD-F094-8926-E70B-3C70562CA63C}"/>
              </a:ext>
            </a:extLst>
          </p:cNvPr>
          <p:cNvSpPr/>
          <p:nvPr/>
        </p:nvSpPr>
        <p:spPr>
          <a:xfrm>
            <a:off x="4140871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24C3FDB-730E-6278-F70C-9A0FADC65930}"/>
              </a:ext>
            </a:extLst>
          </p:cNvPr>
          <p:cNvSpPr/>
          <p:nvPr/>
        </p:nvSpPr>
        <p:spPr>
          <a:xfrm>
            <a:off x="4140871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8FD5506-92DF-EC62-8DCA-8B881BA8476F}"/>
              </a:ext>
            </a:extLst>
          </p:cNvPr>
          <p:cNvCxnSpPr>
            <a:cxnSpLocks/>
          </p:cNvCxnSpPr>
          <p:nvPr/>
        </p:nvCxnSpPr>
        <p:spPr>
          <a:xfrm>
            <a:off x="4428442" y="3324883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Curved 28">
            <a:extLst>
              <a:ext uri="{FF2B5EF4-FFF2-40B4-BE49-F238E27FC236}">
                <a16:creationId xmlns:a16="http://schemas.microsoft.com/office/drawing/2014/main" id="{88CF800F-5D8F-8C85-E813-59B23A4F16F3}"/>
              </a:ext>
            </a:extLst>
          </p:cNvPr>
          <p:cNvCxnSpPr>
            <a:cxnSpLocks/>
            <a:stCxn id="21" idx="6"/>
            <a:endCxn id="19" idx="6"/>
          </p:cNvCxnSpPr>
          <p:nvPr/>
        </p:nvCxnSpPr>
        <p:spPr>
          <a:xfrm flipV="1">
            <a:off x="4716871" y="3036883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>
            <a:extLst>
              <a:ext uri="{FF2B5EF4-FFF2-40B4-BE49-F238E27FC236}">
                <a16:creationId xmlns:a16="http://schemas.microsoft.com/office/drawing/2014/main" id="{0D049F2C-F013-6FBB-EF28-A55E8A60724B}"/>
              </a:ext>
            </a:extLst>
          </p:cNvPr>
          <p:cNvSpPr/>
          <p:nvPr/>
        </p:nvSpPr>
        <p:spPr>
          <a:xfrm>
            <a:off x="4140442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7094B6-853F-ED6C-FEA2-8568716A8E28}"/>
              </a:ext>
            </a:extLst>
          </p:cNvPr>
          <p:cNvCxnSpPr>
            <a:cxnSpLocks/>
            <a:stCxn id="21" idx="4"/>
            <a:endCxn id="36" idx="0"/>
          </p:cNvCxnSpPr>
          <p:nvPr/>
        </p:nvCxnSpPr>
        <p:spPr>
          <a:xfrm flipH="1">
            <a:off x="4428442" y="4672076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14110BFC-46F4-CDB6-24A4-9522FC0BBE5A}"/>
              </a:ext>
            </a:extLst>
          </p:cNvPr>
          <p:cNvSpPr txBox="1"/>
          <p:nvPr/>
        </p:nvSpPr>
        <p:spPr>
          <a:xfrm>
            <a:off x="4823565" y="4150455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CE053EB-3975-6447-046B-A4961DDBD5D8}"/>
              </a:ext>
            </a:extLst>
          </p:cNvPr>
          <p:cNvSpPr txBox="1"/>
          <p:nvPr/>
        </p:nvSpPr>
        <p:spPr>
          <a:xfrm>
            <a:off x="3746494" y="465283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2C85E9-30F2-E077-EA4B-8CDB6BD9A71E}"/>
              </a:ext>
            </a:extLst>
          </p:cNvPr>
          <p:cNvSpPr txBox="1"/>
          <p:nvPr/>
        </p:nvSpPr>
        <p:spPr>
          <a:xfrm>
            <a:off x="3562200" y="1446152"/>
            <a:ext cx="30513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cxnSp>
        <p:nvCxnSpPr>
          <p:cNvPr id="57" name="Connector: Curved 56">
            <a:extLst>
              <a:ext uri="{FF2B5EF4-FFF2-40B4-BE49-F238E27FC236}">
                <a16:creationId xmlns:a16="http://schemas.microsoft.com/office/drawing/2014/main" id="{AAEEA550-6A4E-11FD-0497-37750450FB6B}"/>
              </a:ext>
            </a:extLst>
          </p:cNvPr>
          <p:cNvCxnSpPr>
            <a:cxnSpLocks/>
          </p:cNvCxnSpPr>
          <p:nvPr/>
        </p:nvCxnSpPr>
        <p:spPr>
          <a:xfrm>
            <a:off x="6423592" y="3558673"/>
            <a:ext cx="391756" cy="120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B6A92D06-5D91-AA10-81E9-84F5F051D757}"/>
              </a:ext>
            </a:extLst>
          </p:cNvPr>
          <p:cNvSpPr txBox="1"/>
          <p:nvPr/>
        </p:nvSpPr>
        <p:spPr>
          <a:xfrm>
            <a:off x="6064859" y="3374007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59" name="Connector: Curved 58">
            <a:extLst>
              <a:ext uri="{FF2B5EF4-FFF2-40B4-BE49-F238E27FC236}">
                <a16:creationId xmlns:a16="http://schemas.microsoft.com/office/drawing/2014/main" id="{5D024569-0918-87B8-563C-3437C654CD6F}"/>
              </a:ext>
            </a:extLst>
          </p:cNvPr>
          <p:cNvCxnSpPr>
            <a:cxnSpLocks/>
          </p:cNvCxnSpPr>
          <p:nvPr/>
        </p:nvCxnSpPr>
        <p:spPr>
          <a:xfrm>
            <a:off x="6423592" y="4743901"/>
            <a:ext cx="391756" cy="120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2B945BF7-8920-D235-5FC0-BCB3F10658CD}"/>
              </a:ext>
            </a:extLst>
          </p:cNvPr>
          <p:cNvSpPr txBox="1"/>
          <p:nvPr/>
        </p:nvSpPr>
        <p:spPr>
          <a:xfrm>
            <a:off x="6064859" y="4559235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269589-D7BC-D415-4999-DCAA2E3C5659}"/>
              </a:ext>
            </a:extLst>
          </p:cNvPr>
          <p:cNvSpPr txBox="1"/>
          <p:nvPr/>
        </p:nvSpPr>
        <p:spPr>
          <a:xfrm>
            <a:off x="5936677" y="5206842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3DA6385-65D6-B304-E166-7788B71563EA}"/>
              </a:ext>
            </a:extLst>
          </p:cNvPr>
          <p:cNvSpPr/>
          <p:nvPr/>
        </p:nvSpPr>
        <p:spPr>
          <a:xfrm>
            <a:off x="3647816" y="1918301"/>
            <a:ext cx="2158768" cy="4091951"/>
          </a:xfrm>
          <a:prstGeom prst="roundRect">
            <a:avLst>
              <a:gd name="adj" fmla="val 9176"/>
            </a:avLst>
          </a:prstGeom>
          <a:solidFill>
            <a:schemeClr val="bg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0000"/>
                </a:solidFill>
              </a:rPr>
              <a:t>How to extract the </a:t>
            </a:r>
            <a:r>
              <a:rPr lang="en-US" err="1">
                <a:solidFill>
                  <a:srgbClr val="FF0000"/>
                </a:solidFill>
              </a:rPr>
              <a:t>datapath</a:t>
            </a:r>
            <a:r>
              <a:rPr lang="en-US">
                <a:solidFill>
                  <a:srgbClr val="FF0000"/>
                </a:solidFill>
              </a:rPr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en-US">
                <a:solidFill>
                  <a:srgbClr val="FF0000"/>
                </a:solidFill>
              </a:rPr>
              <a:t>Separate data and control</a:t>
            </a:r>
          </a:p>
          <a:p>
            <a:pPr marL="342900" indent="-342900">
              <a:buFont typeface="+mj-lt"/>
              <a:buAutoNum type="arabicPeriod"/>
            </a:pPr>
            <a:r>
              <a:rPr lang="en-US">
                <a:solidFill>
                  <a:srgbClr val="FF0000"/>
                </a:solidFill>
              </a:rPr>
              <a:t>Create memory operations</a:t>
            </a:r>
          </a:p>
          <a:p>
            <a:pPr marL="342900" indent="-342900">
              <a:buFont typeface="+mj-lt"/>
              <a:buAutoNum type="arabicPeriod"/>
            </a:pPr>
            <a:r>
              <a:rPr lang="en-US">
                <a:solidFill>
                  <a:srgbClr val="FF0000"/>
                </a:solidFill>
              </a:rPr>
              <a:t>Separate shared resources</a:t>
            </a:r>
            <a:br>
              <a:rPr lang="en-US">
                <a:solidFill>
                  <a:srgbClr val="FF0000"/>
                </a:solidFill>
              </a:rPr>
            </a:br>
            <a:endParaRPr lang="en-US">
              <a:solidFill>
                <a:srgbClr val="FF000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5D92EFA-0064-F500-3F32-164FBF330C19}"/>
              </a:ext>
            </a:extLst>
          </p:cNvPr>
          <p:cNvSpPr txBox="1"/>
          <p:nvPr/>
        </p:nvSpPr>
        <p:spPr>
          <a:xfrm>
            <a:off x="10478314" y="3645556"/>
            <a:ext cx="890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00FC6FE0-D510-79F6-B46F-F4195A804DF1}"/>
              </a:ext>
            </a:extLst>
          </p:cNvPr>
          <p:cNvSpPr/>
          <p:nvPr/>
        </p:nvSpPr>
        <p:spPr>
          <a:xfrm>
            <a:off x="2737045" y="1441887"/>
            <a:ext cx="7453698" cy="4692213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1CF684F-B0EC-5C83-5305-7F860796E052}"/>
              </a:ext>
            </a:extLst>
          </p:cNvPr>
          <p:cNvSpPr txBox="1"/>
          <p:nvPr/>
        </p:nvSpPr>
        <p:spPr>
          <a:xfrm>
            <a:off x="2737044" y="5677988"/>
            <a:ext cx="8679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accent4">
                    <a:lumMod val="75000"/>
                  </a:schemeClr>
                </a:solidFill>
              </a:rPr>
              <a:t>HACE</a:t>
            </a:r>
            <a:endParaRPr lang="en-GB" sz="240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3353D49-A1E7-3B41-CFE9-93F83A28EB97}"/>
              </a:ext>
            </a:extLst>
          </p:cNvPr>
          <p:cNvCxnSpPr>
            <a:cxnSpLocks/>
          </p:cNvCxnSpPr>
          <p:nvPr/>
        </p:nvCxnSpPr>
        <p:spPr>
          <a:xfrm>
            <a:off x="2417204" y="3956449"/>
            <a:ext cx="31984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48DEDE3-0868-32DB-527C-4AEA94EED15D}"/>
              </a:ext>
            </a:extLst>
          </p:cNvPr>
          <p:cNvCxnSpPr>
            <a:cxnSpLocks/>
          </p:cNvCxnSpPr>
          <p:nvPr/>
        </p:nvCxnSpPr>
        <p:spPr>
          <a:xfrm>
            <a:off x="10184132" y="3900925"/>
            <a:ext cx="31984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F2B5ED6C-8D93-7B58-A0E3-CD16110A57E5}"/>
              </a:ext>
            </a:extLst>
          </p:cNvPr>
          <p:cNvSpPr/>
          <p:nvPr/>
        </p:nvSpPr>
        <p:spPr>
          <a:xfrm>
            <a:off x="1395738" y="6286264"/>
            <a:ext cx="9400525" cy="40493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rgbClr val="FF0000"/>
                </a:solidFill>
              </a:rPr>
              <a:t>HACE raises the RTL code into an FSM-Datapath graph for CDFG extraction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96561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B38EC-9179-F67F-BA91-667E224DA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7AFA7-FCC2-70E2-6409-9CAE1A04D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Compare Schedulers of HLS Tools?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FBAE04-02CF-5EBD-26F2-C307E6D93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CB08BF-E596-EF4F-AE51-DAF4B045921B}" type="slidenum">
              <a:rPr kumimoji="0" lang="en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248D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FR" sz="1200" b="0" i="0" u="none" strike="noStrike" kern="1200" cap="none" spc="0" normalizeH="0" baseline="0" noProof="0">
              <a:ln>
                <a:noFill/>
              </a:ln>
              <a:solidFill>
                <a:srgbClr val="4248D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37FF7F4-7676-8F80-7544-9020C2CAF5CF}"/>
              </a:ext>
            </a:extLst>
          </p:cNvPr>
          <p:cNvSpPr/>
          <p:nvPr/>
        </p:nvSpPr>
        <p:spPr>
          <a:xfrm>
            <a:off x="3003017" y="5875559"/>
            <a:ext cx="6185967" cy="70257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rgbClr val="FF0000"/>
                </a:solidFill>
              </a:rPr>
              <a:t>HACE: an HLS-tool-agnostic framework for CDFG extraction from HLS-produced RTL netlists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0060DEA-4C70-1311-A313-D3582681C89E}"/>
              </a:ext>
            </a:extLst>
          </p:cNvPr>
          <p:cNvSpPr/>
          <p:nvPr/>
        </p:nvSpPr>
        <p:spPr>
          <a:xfrm>
            <a:off x="1735128" y="2306053"/>
            <a:ext cx="2694135" cy="248779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1F1BD06-64B6-4E74-4AB9-99CEF119D654}"/>
              </a:ext>
            </a:extLst>
          </p:cNvPr>
          <p:cNvSpPr txBox="1"/>
          <p:nvPr/>
        </p:nvSpPr>
        <p:spPr>
          <a:xfrm>
            <a:off x="2341541" y="2453694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HLS Tool A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E3F71EB7-E71A-723F-92B6-53F83B0A4CBC}"/>
              </a:ext>
            </a:extLst>
          </p:cNvPr>
          <p:cNvSpPr/>
          <p:nvPr/>
        </p:nvSpPr>
        <p:spPr>
          <a:xfrm>
            <a:off x="1891616" y="2943866"/>
            <a:ext cx="2381158" cy="46166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Frontend A</a:t>
            </a:r>
            <a:endParaRPr lang="en-GB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E69EED44-4829-7473-3978-6DAEA05CD36A}"/>
              </a:ext>
            </a:extLst>
          </p:cNvPr>
          <p:cNvSpPr/>
          <p:nvPr/>
        </p:nvSpPr>
        <p:spPr>
          <a:xfrm>
            <a:off x="1891616" y="4022763"/>
            <a:ext cx="2381158" cy="46166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Scheduler A</a:t>
            </a:r>
            <a:endParaRPr lang="en-GB"/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AE5CD4A4-1972-3903-F557-4817A9395B77}"/>
              </a:ext>
            </a:extLst>
          </p:cNvPr>
          <p:cNvCxnSpPr>
            <a:cxnSpLocks/>
            <a:stCxn id="39" idx="2"/>
            <a:endCxn id="40" idx="0"/>
          </p:cNvCxnSpPr>
          <p:nvPr/>
        </p:nvCxnSpPr>
        <p:spPr>
          <a:xfrm>
            <a:off x="3082195" y="3405531"/>
            <a:ext cx="0" cy="61723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9F3302F2-6B72-FB25-A2DE-ACC3032BA8B3}"/>
              </a:ext>
            </a:extLst>
          </p:cNvPr>
          <p:cNvSpPr txBox="1"/>
          <p:nvPr/>
        </p:nvSpPr>
        <p:spPr>
          <a:xfrm>
            <a:off x="3145172" y="3405531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CDFG A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57C31ED9-1482-7B45-4280-D02DBBAA449A}"/>
              </a:ext>
            </a:extLst>
          </p:cNvPr>
          <p:cNvCxnSpPr>
            <a:cxnSpLocks/>
          </p:cNvCxnSpPr>
          <p:nvPr/>
        </p:nvCxnSpPr>
        <p:spPr>
          <a:xfrm>
            <a:off x="3082195" y="1904611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2D434A22-6AAA-A46F-BC80-66ABE32E3DC6}"/>
              </a:ext>
            </a:extLst>
          </p:cNvPr>
          <p:cNvSpPr txBox="1"/>
          <p:nvPr/>
        </p:nvSpPr>
        <p:spPr>
          <a:xfrm>
            <a:off x="2343957" y="1442808"/>
            <a:ext cx="1602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C/C++ code</a:t>
            </a:r>
            <a:endParaRPr lang="en-GB" sz="240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91D31F9-A446-0463-0730-532FE9F2A931}"/>
              </a:ext>
            </a:extLst>
          </p:cNvPr>
          <p:cNvSpPr txBox="1"/>
          <p:nvPr/>
        </p:nvSpPr>
        <p:spPr>
          <a:xfrm>
            <a:off x="2413122" y="5200830"/>
            <a:ext cx="1338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3E62D3B4-5CE8-5E18-9AAA-F32F02B3E9D9}"/>
              </a:ext>
            </a:extLst>
          </p:cNvPr>
          <p:cNvCxnSpPr>
            <a:cxnSpLocks/>
          </p:cNvCxnSpPr>
          <p:nvPr/>
        </p:nvCxnSpPr>
        <p:spPr>
          <a:xfrm>
            <a:off x="3088912" y="4793850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F20DFAC4-848F-3F62-2E03-43E0221B1C81}"/>
              </a:ext>
            </a:extLst>
          </p:cNvPr>
          <p:cNvSpPr/>
          <p:nvPr/>
        </p:nvSpPr>
        <p:spPr>
          <a:xfrm>
            <a:off x="7762739" y="2306053"/>
            <a:ext cx="2694135" cy="2487797"/>
          </a:xfrm>
          <a:prstGeom prst="roundRect">
            <a:avLst/>
          </a:prstGeom>
          <a:solidFill>
            <a:srgbClr val="EF8B4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DB469E1-338F-CACA-8D9E-1A26709B2517}"/>
              </a:ext>
            </a:extLst>
          </p:cNvPr>
          <p:cNvSpPr txBox="1"/>
          <p:nvPr/>
        </p:nvSpPr>
        <p:spPr>
          <a:xfrm>
            <a:off x="8369152" y="2453694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HLS Tool B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36B8618F-E798-E3F4-C5E3-71EB00401603}"/>
              </a:ext>
            </a:extLst>
          </p:cNvPr>
          <p:cNvSpPr/>
          <p:nvPr/>
        </p:nvSpPr>
        <p:spPr>
          <a:xfrm>
            <a:off x="7919227" y="2943866"/>
            <a:ext cx="2381158" cy="46166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Frontend B</a:t>
            </a:r>
            <a:endParaRPr lang="en-GB"/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62414CAF-49CE-AE54-4F98-75F4DE464064}"/>
              </a:ext>
            </a:extLst>
          </p:cNvPr>
          <p:cNvSpPr/>
          <p:nvPr/>
        </p:nvSpPr>
        <p:spPr>
          <a:xfrm>
            <a:off x="7919227" y="4022763"/>
            <a:ext cx="2381158" cy="46166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Scheduler B</a:t>
            </a:r>
            <a:endParaRPr lang="en-GB"/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B8D23BFA-909F-2D15-48B7-8F957A8EEAFB}"/>
              </a:ext>
            </a:extLst>
          </p:cNvPr>
          <p:cNvCxnSpPr>
            <a:cxnSpLocks/>
            <a:stCxn id="73" idx="2"/>
            <a:endCxn id="74" idx="0"/>
          </p:cNvCxnSpPr>
          <p:nvPr/>
        </p:nvCxnSpPr>
        <p:spPr>
          <a:xfrm>
            <a:off x="9109806" y="3405531"/>
            <a:ext cx="0" cy="61723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5CA1024D-EFDA-29AC-5FD7-56A74295E28E}"/>
              </a:ext>
            </a:extLst>
          </p:cNvPr>
          <p:cNvSpPr txBox="1"/>
          <p:nvPr/>
        </p:nvSpPr>
        <p:spPr>
          <a:xfrm>
            <a:off x="9172783" y="3405531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CDFG B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51041651-D9E6-6536-163E-2DFBFE9B891A}"/>
              </a:ext>
            </a:extLst>
          </p:cNvPr>
          <p:cNvCxnSpPr>
            <a:cxnSpLocks/>
          </p:cNvCxnSpPr>
          <p:nvPr/>
        </p:nvCxnSpPr>
        <p:spPr>
          <a:xfrm>
            <a:off x="9109806" y="1904611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457C667A-52AD-E570-7CCE-0C3B0FB82EAB}"/>
              </a:ext>
            </a:extLst>
          </p:cNvPr>
          <p:cNvSpPr txBox="1"/>
          <p:nvPr/>
        </p:nvSpPr>
        <p:spPr>
          <a:xfrm>
            <a:off x="8371568" y="1442808"/>
            <a:ext cx="1602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C/C++ code</a:t>
            </a:r>
            <a:endParaRPr lang="en-GB" sz="240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0CAB67B-A2E0-C129-2335-D768F7E28B76}"/>
              </a:ext>
            </a:extLst>
          </p:cNvPr>
          <p:cNvSpPr txBox="1"/>
          <p:nvPr/>
        </p:nvSpPr>
        <p:spPr>
          <a:xfrm>
            <a:off x="8440733" y="5200830"/>
            <a:ext cx="1338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1B34FEDE-8FB7-D5CB-4FC6-6990034B5147}"/>
              </a:ext>
            </a:extLst>
          </p:cNvPr>
          <p:cNvCxnSpPr>
            <a:cxnSpLocks/>
          </p:cNvCxnSpPr>
          <p:nvPr/>
        </p:nvCxnSpPr>
        <p:spPr>
          <a:xfrm>
            <a:off x="9116523" y="4793850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CD60BAA-DD8E-C82C-302F-CC675DF2415F}"/>
              </a:ext>
            </a:extLst>
          </p:cNvPr>
          <p:cNvSpPr/>
          <p:nvPr/>
        </p:nvSpPr>
        <p:spPr>
          <a:xfrm>
            <a:off x="4892269" y="5195292"/>
            <a:ext cx="238115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11F6608-5F4D-44E5-6F3B-C8ED1935C113}"/>
              </a:ext>
            </a:extLst>
          </p:cNvPr>
          <p:cNvCxnSpPr>
            <a:cxnSpLocks/>
            <a:stCxn id="56" idx="3"/>
            <a:endCxn id="5" idx="1"/>
          </p:cNvCxnSpPr>
          <p:nvPr/>
        </p:nvCxnSpPr>
        <p:spPr>
          <a:xfrm flipV="1">
            <a:off x="3751268" y="5426125"/>
            <a:ext cx="1141001" cy="553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D71A2026-AD52-FEB9-91AA-1F09685115A1}"/>
              </a:ext>
            </a:extLst>
          </p:cNvPr>
          <p:cNvSpPr txBox="1"/>
          <p:nvPr/>
        </p:nvSpPr>
        <p:spPr>
          <a:xfrm>
            <a:off x="6510656" y="4607387"/>
            <a:ext cx="1338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 A</a:t>
            </a:r>
            <a:endParaRPr lang="en-GB" sz="2400"/>
          </a:p>
        </p:txBody>
      </p:sp>
      <p:cxnSp>
        <p:nvCxnSpPr>
          <p:cNvPr id="8" name="Connector: Curved 7">
            <a:extLst>
              <a:ext uri="{FF2B5EF4-FFF2-40B4-BE49-F238E27FC236}">
                <a16:creationId xmlns:a16="http://schemas.microsoft.com/office/drawing/2014/main" id="{B80A12B1-D6F7-A400-098B-66CAF5F5BBCD}"/>
              </a:ext>
            </a:extLst>
          </p:cNvPr>
          <p:cNvCxnSpPr>
            <a:stCxn id="5" idx="3"/>
            <a:endCxn id="74" idx="1"/>
          </p:cNvCxnSpPr>
          <p:nvPr/>
        </p:nvCxnSpPr>
        <p:spPr>
          <a:xfrm flipV="1">
            <a:off x="7273427" y="4253596"/>
            <a:ext cx="645800" cy="1172529"/>
          </a:xfrm>
          <a:prstGeom prst="curvedConnector3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A70E48C-2B3E-7333-2A19-90CF45B44EE9}"/>
              </a:ext>
            </a:extLst>
          </p:cNvPr>
          <p:cNvSpPr txBox="1"/>
          <p:nvPr/>
        </p:nvSpPr>
        <p:spPr>
          <a:xfrm>
            <a:off x="-26346" y="6356350"/>
            <a:ext cx="47357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solidFill>
                  <a:sysClr val="windowText" lastClr="000000"/>
                </a:solidFill>
              </a:rPr>
              <a:t>HLS = High-Level Synthesis</a:t>
            </a:r>
          </a:p>
          <a:p>
            <a:r>
              <a:rPr lang="en-US" sz="1400">
                <a:solidFill>
                  <a:sysClr val="windowText" lastClr="000000"/>
                </a:solidFill>
              </a:rPr>
              <a:t>CDFG = Control-Data Flow Graph</a:t>
            </a:r>
            <a:endParaRPr lang="en-GB" sz="140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220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 animBg="1"/>
      <p:bldP spid="18" grpId="0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DB504-B1F5-51ED-AD5A-E80160DED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SMT formulation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98478B-C915-BBB2-4BD0-3CCC8A954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130</a:t>
            </a:fld>
            <a:endParaRPr lang="en-FR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6A698ED-5B96-05E3-A59E-98B9AF997AD7}"/>
              </a:ext>
            </a:extLst>
          </p:cNvPr>
          <p:cNvSpPr/>
          <p:nvPr/>
        </p:nvSpPr>
        <p:spPr>
          <a:xfrm>
            <a:off x="1857430" y="3277055"/>
            <a:ext cx="2657255" cy="2483336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5900A46-526E-98E9-157A-0C55A8E8F3E1}"/>
              </a:ext>
            </a:extLst>
          </p:cNvPr>
          <p:cNvCxnSpPr>
            <a:cxnSpLocks/>
          </p:cNvCxnSpPr>
          <p:nvPr/>
        </p:nvCxnSpPr>
        <p:spPr>
          <a:xfrm flipH="1">
            <a:off x="2052110" y="3446644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83DA043-ABD9-6538-88FB-64A5371AA4D7}"/>
              </a:ext>
            </a:extLst>
          </p:cNvPr>
          <p:cNvSpPr txBox="1"/>
          <p:nvPr/>
        </p:nvSpPr>
        <p:spPr>
          <a:xfrm>
            <a:off x="2276199" y="3266265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A80D09A-70AF-17AA-71B8-71D0567236F4}"/>
              </a:ext>
            </a:extLst>
          </p:cNvPr>
          <p:cNvCxnSpPr>
            <a:cxnSpLocks/>
          </p:cNvCxnSpPr>
          <p:nvPr/>
        </p:nvCxnSpPr>
        <p:spPr>
          <a:xfrm flipH="1">
            <a:off x="2060477" y="371297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29DAF3E-D3EB-DB76-9524-F275AAB464A3}"/>
              </a:ext>
            </a:extLst>
          </p:cNvPr>
          <p:cNvSpPr txBox="1"/>
          <p:nvPr/>
        </p:nvSpPr>
        <p:spPr>
          <a:xfrm>
            <a:off x="2284566" y="353259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0CA77CE-5085-EC1A-6E7B-93D0FE00144D}"/>
              </a:ext>
            </a:extLst>
          </p:cNvPr>
          <p:cNvSpPr/>
          <p:nvPr/>
        </p:nvSpPr>
        <p:spPr>
          <a:xfrm>
            <a:off x="3201734" y="508841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0DD5EE8-496E-BFA3-9CF7-18AC507330FD}"/>
              </a:ext>
            </a:extLst>
          </p:cNvPr>
          <p:cNvSpPr/>
          <p:nvPr/>
        </p:nvSpPr>
        <p:spPr>
          <a:xfrm>
            <a:off x="3843299" y="508841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D38B16A-A4E8-2408-BEB5-E273BDEB5BD3}"/>
              </a:ext>
            </a:extLst>
          </p:cNvPr>
          <p:cNvCxnSpPr>
            <a:cxnSpLocks/>
            <a:stCxn id="10" idx="3"/>
            <a:endCxn id="11" idx="1"/>
          </p:cNvCxnSpPr>
          <p:nvPr/>
        </p:nvCxnSpPr>
        <p:spPr>
          <a:xfrm>
            <a:off x="3645872" y="5268417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AB5669B1-2FC0-F005-D6F6-17AF450004D1}"/>
              </a:ext>
            </a:extLst>
          </p:cNvPr>
          <p:cNvSpPr/>
          <p:nvPr/>
        </p:nvSpPr>
        <p:spPr>
          <a:xfrm>
            <a:off x="2762590" y="4565030"/>
            <a:ext cx="360000" cy="360000"/>
          </a:xfrm>
          <a:prstGeom prst="ellipse">
            <a:avLst/>
          </a:prstGeom>
          <a:solidFill>
            <a:srgbClr val="FFD966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0D6BC5A1-74C6-BC1E-3F52-7141333B6061}"/>
              </a:ext>
            </a:extLst>
          </p:cNvPr>
          <p:cNvCxnSpPr>
            <a:cxnSpLocks/>
            <a:stCxn id="13" idx="6"/>
            <a:endCxn id="11" idx="0"/>
          </p:cNvCxnSpPr>
          <p:nvPr/>
        </p:nvCxnSpPr>
        <p:spPr>
          <a:xfrm>
            <a:off x="3122590" y="4745030"/>
            <a:ext cx="942778" cy="343387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B5AFF9E-FC98-FE1D-C093-612C047146B5}"/>
              </a:ext>
            </a:extLst>
          </p:cNvPr>
          <p:cNvSpPr/>
          <p:nvPr/>
        </p:nvSpPr>
        <p:spPr>
          <a:xfrm>
            <a:off x="2720514" y="403894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58F3513-51C7-5AB8-D890-251E5471E1B9}"/>
              </a:ext>
            </a:extLst>
          </p:cNvPr>
          <p:cNvCxnSpPr>
            <a:cxnSpLocks/>
            <a:stCxn id="15" idx="2"/>
            <a:endCxn id="13" idx="0"/>
          </p:cNvCxnSpPr>
          <p:nvPr/>
        </p:nvCxnSpPr>
        <p:spPr>
          <a:xfrm>
            <a:off x="2942583" y="4398941"/>
            <a:ext cx="7" cy="166089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Curved 16">
            <a:extLst>
              <a:ext uri="{FF2B5EF4-FFF2-40B4-BE49-F238E27FC236}">
                <a16:creationId xmlns:a16="http://schemas.microsoft.com/office/drawing/2014/main" id="{C6DCC5CF-AA17-4A0F-C2A2-75BC9835D16D}"/>
              </a:ext>
            </a:extLst>
          </p:cNvPr>
          <p:cNvCxnSpPr>
            <a:cxnSpLocks/>
          </p:cNvCxnSpPr>
          <p:nvPr/>
        </p:nvCxnSpPr>
        <p:spPr>
          <a:xfrm rot="16200000" flipV="1">
            <a:off x="3332286" y="4355334"/>
            <a:ext cx="470666" cy="995499"/>
          </a:xfrm>
          <a:prstGeom prst="curvedConnector3">
            <a:avLst>
              <a:gd name="adj1" fmla="val 115249"/>
            </a:avLst>
          </a:prstGeom>
          <a:ln w="38100">
            <a:solidFill>
              <a:srgbClr val="DA68CA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EB77116-2593-753F-1481-CF7C84BF1DCA}"/>
              </a:ext>
            </a:extLst>
          </p:cNvPr>
          <p:cNvSpPr/>
          <p:nvPr/>
        </p:nvSpPr>
        <p:spPr>
          <a:xfrm>
            <a:off x="2357894" y="6015935"/>
            <a:ext cx="1656325" cy="513553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</a:t>
            </a:r>
            <a:r>
              <a:rPr lang="en-US">
                <a:solidFill>
                  <a:srgbClr val="DA68CA"/>
                </a:solidFill>
              </a:rPr>
              <a:t>== S0</a:t>
            </a:r>
            <a:r>
              <a:rPr lang="en-US"/>
              <a:t>) {</a:t>
            </a:r>
          </a:p>
          <a:p>
            <a:r>
              <a:rPr lang="en-US">
                <a:solidFill>
                  <a:schemeClr val="bg1"/>
                </a:solidFill>
              </a:rPr>
              <a:t>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 </a:t>
            </a:r>
            <a:r>
              <a:rPr lang="en-US">
                <a:solidFill>
                  <a:srgbClr val="00B050"/>
                </a:solidFill>
              </a:rPr>
              <a:t>= S1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D4D6625D-A3F7-FFA3-11EF-09A1B342E57A}"/>
              </a:ext>
            </a:extLst>
          </p:cNvPr>
          <p:cNvSpPr/>
          <p:nvPr/>
        </p:nvSpPr>
        <p:spPr>
          <a:xfrm>
            <a:off x="7028171" y="2977699"/>
            <a:ext cx="2657255" cy="278269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1EA1F4C-D053-E8B4-AFBA-136C21C9BA6E}"/>
              </a:ext>
            </a:extLst>
          </p:cNvPr>
          <p:cNvCxnSpPr>
            <a:cxnSpLocks/>
          </p:cNvCxnSpPr>
          <p:nvPr/>
        </p:nvCxnSpPr>
        <p:spPr>
          <a:xfrm flipH="1">
            <a:off x="7222851" y="3147289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8E6E4BBB-F4B3-E2B0-0C30-706E99051714}"/>
              </a:ext>
            </a:extLst>
          </p:cNvPr>
          <p:cNvSpPr txBox="1"/>
          <p:nvPr/>
        </p:nvSpPr>
        <p:spPr>
          <a:xfrm>
            <a:off x="7446940" y="2966910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42A6B64-A065-2447-F0CB-C6595969B313}"/>
              </a:ext>
            </a:extLst>
          </p:cNvPr>
          <p:cNvCxnSpPr>
            <a:cxnSpLocks/>
          </p:cNvCxnSpPr>
          <p:nvPr/>
        </p:nvCxnSpPr>
        <p:spPr>
          <a:xfrm flipH="1">
            <a:off x="7231218" y="3413623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9821F333-1BBC-6DBE-6ACB-E512428253E8}"/>
              </a:ext>
            </a:extLst>
          </p:cNvPr>
          <p:cNvSpPr txBox="1"/>
          <p:nvPr/>
        </p:nvSpPr>
        <p:spPr>
          <a:xfrm>
            <a:off x="7455307" y="3233244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598FD6C5-8480-BAFA-DB2D-E3278D1DEC52}"/>
              </a:ext>
            </a:extLst>
          </p:cNvPr>
          <p:cNvSpPr/>
          <p:nvPr/>
        </p:nvSpPr>
        <p:spPr>
          <a:xfrm>
            <a:off x="7642808" y="480966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BE2CE3B-76AB-00EB-5506-BAB7933951AF}"/>
              </a:ext>
            </a:extLst>
          </p:cNvPr>
          <p:cNvSpPr/>
          <p:nvPr/>
        </p:nvSpPr>
        <p:spPr>
          <a:xfrm>
            <a:off x="9014040" y="478906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F0BDEBB-8E36-ED14-3DD4-11D52C268B2C}"/>
              </a:ext>
            </a:extLst>
          </p:cNvPr>
          <p:cNvCxnSpPr>
            <a:cxnSpLocks/>
            <a:stCxn id="24" idx="3"/>
          </p:cNvCxnSpPr>
          <p:nvPr/>
        </p:nvCxnSpPr>
        <p:spPr>
          <a:xfrm>
            <a:off x="8086946" y="4989666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FB977CF0-6024-7DA3-65EE-05A3A3AB1994}"/>
              </a:ext>
            </a:extLst>
          </p:cNvPr>
          <p:cNvSpPr/>
          <p:nvPr/>
        </p:nvSpPr>
        <p:spPr>
          <a:xfrm>
            <a:off x="7933331" y="4265675"/>
            <a:ext cx="360000" cy="360000"/>
          </a:xfrm>
          <a:prstGeom prst="ellipse">
            <a:avLst/>
          </a:prstGeom>
          <a:solidFill>
            <a:srgbClr val="FFD966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28" name="Connector: Curved 27">
            <a:extLst>
              <a:ext uri="{FF2B5EF4-FFF2-40B4-BE49-F238E27FC236}">
                <a16:creationId xmlns:a16="http://schemas.microsoft.com/office/drawing/2014/main" id="{C47213A1-A962-64A4-A286-AB70ECFA2059}"/>
              </a:ext>
            </a:extLst>
          </p:cNvPr>
          <p:cNvCxnSpPr>
            <a:cxnSpLocks/>
            <a:stCxn id="27" idx="6"/>
            <a:endCxn id="25" idx="0"/>
          </p:cNvCxnSpPr>
          <p:nvPr/>
        </p:nvCxnSpPr>
        <p:spPr>
          <a:xfrm>
            <a:off x="8293331" y="4445675"/>
            <a:ext cx="942778" cy="343387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02F0AD6D-0B47-20AB-C301-BB5556A9C3F9}"/>
              </a:ext>
            </a:extLst>
          </p:cNvPr>
          <p:cNvSpPr/>
          <p:nvPr/>
        </p:nvSpPr>
        <p:spPr>
          <a:xfrm>
            <a:off x="7891255" y="373958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0F01A59A-C5AF-FA29-CB4C-721E259E5705}"/>
              </a:ext>
            </a:extLst>
          </p:cNvPr>
          <p:cNvCxnSpPr>
            <a:cxnSpLocks/>
            <a:stCxn id="29" idx="2"/>
            <a:endCxn id="27" idx="0"/>
          </p:cNvCxnSpPr>
          <p:nvPr/>
        </p:nvCxnSpPr>
        <p:spPr>
          <a:xfrm>
            <a:off x="8113324" y="4099586"/>
            <a:ext cx="7" cy="166089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or: Curved 30">
            <a:extLst>
              <a:ext uri="{FF2B5EF4-FFF2-40B4-BE49-F238E27FC236}">
                <a16:creationId xmlns:a16="http://schemas.microsoft.com/office/drawing/2014/main" id="{AD9AC047-BF43-A2CA-A557-4968DF5E6DDA}"/>
              </a:ext>
            </a:extLst>
          </p:cNvPr>
          <p:cNvCxnSpPr>
            <a:cxnSpLocks/>
          </p:cNvCxnSpPr>
          <p:nvPr/>
        </p:nvCxnSpPr>
        <p:spPr>
          <a:xfrm rot="16200000" flipV="1">
            <a:off x="8503027" y="4055979"/>
            <a:ext cx="470666" cy="995499"/>
          </a:xfrm>
          <a:prstGeom prst="curvedConnector3">
            <a:avLst>
              <a:gd name="adj1" fmla="val 115249"/>
            </a:avLst>
          </a:prstGeom>
          <a:ln w="38100">
            <a:solidFill>
              <a:srgbClr val="DA68CA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573D7F8C-61D0-7223-E3C6-3BDB84101759}"/>
              </a:ext>
            </a:extLst>
          </p:cNvPr>
          <p:cNvSpPr/>
          <p:nvPr/>
        </p:nvSpPr>
        <p:spPr>
          <a:xfrm>
            <a:off x="6672377" y="6015934"/>
            <a:ext cx="3368842" cy="513553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</a:t>
            </a:r>
            <a:r>
              <a:rPr lang="en-US">
                <a:solidFill>
                  <a:srgbClr val="DA68CA"/>
                </a:solidFill>
              </a:rPr>
              <a:t>== (S0 &amp;&amp; 0XFFFFFFFF)</a:t>
            </a:r>
            <a:r>
              <a:rPr lang="en-US"/>
              <a:t>) {</a:t>
            </a:r>
          </a:p>
          <a:p>
            <a:r>
              <a:rPr lang="en-US">
                <a:solidFill>
                  <a:schemeClr val="bg1"/>
                </a:solidFill>
              </a:rPr>
              <a:t>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 </a:t>
            </a:r>
            <a:r>
              <a:rPr lang="en-US">
                <a:solidFill>
                  <a:srgbClr val="00B050"/>
                </a:solidFill>
              </a:rPr>
              <a:t>= S1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7F814145-6828-62CB-A2E6-ECB353D86764}"/>
              </a:ext>
            </a:extLst>
          </p:cNvPr>
          <p:cNvSpPr/>
          <p:nvPr/>
        </p:nvSpPr>
        <p:spPr>
          <a:xfrm>
            <a:off x="8293331" y="4799852"/>
            <a:ext cx="514323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073BD49D-5894-8C28-D29B-7BB1FE9338C1}"/>
              </a:ext>
            </a:extLst>
          </p:cNvPr>
          <p:cNvCxnSpPr>
            <a:cxnSpLocks/>
          </p:cNvCxnSpPr>
          <p:nvPr/>
        </p:nvCxnSpPr>
        <p:spPr>
          <a:xfrm>
            <a:off x="8807654" y="4995799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7D83B7F8-B9B6-9870-26BE-877287373106}"/>
              </a:ext>
            </a:extLst>
          </p:cNvPr>
          <p:cNvSpPr/>
          <p:nvPr/>
        </p:nvSpPr>
        <p:spPr>
          <a:xfrm>
            <a:off x="7924678" y="5329795"/>
            <a:ext cx="125162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0xFFFFFFFF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182904EE-5BA4-1CB8-2CB5-B3853D7332A5}"/>
              </a:ext>
            </a:extLst>
          </p:cNvPr>
          <p:cNvCxnSpPr>
            <a:cxnSpLocks/>
            <a:endCxn id="33" idx="2"/>
          </p:cNvCxnSpPr>
          <p:nvPr/>
        </p:nvCxnSpPr>
        <p:spPr>
          <a:xfrm flipV="1">
            <a:off x="8550492" y="5159852"/>
            <a:ext cx="1" cy="16702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132C6D1F-0B70-1C6E-7B50-DBA8D517AA20}"/>
              </a:ext>
            </a:extLst>
          </p:cNvPr>
          <p:cNvSpPr txBox="1"/>
          <p:nvPr/>
        </p:nvSpPr>
        <p:spPr>
          <a:xfrm>
            <a:off x="133684" y="1275163"/>
            <a:ext cx="1205831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These two graphs are graphically different but functional equivalent. </a:t>
            </a:r>
          </a:p>
          <a:p>
            <a:r>
              <a:rPr lang="en-US" sz="2400"/>
              <a:t>For both of them, the condition checks if </a:t>
            </a:r>
            <a:r>
              <a:rPr lang="en-US" sz="2400">
                <a:solidFill>
                  <a:srgbClr val="DA68CA"/>
                </a:solidFill>
              </a:rPr>
              <a:t>FSM state == S0</a:t>
            </a:r>
            <a:r>
              <a:rPr lang="en-US" sz="2400"/>
              <a:t>. </a:t>
            </a:r>
          </a:p>
          <a:p>
            <a:r>
              <a:rPr lang="en-US" sz="2400"/>
              <a:t>In order to extract the state that satisfies the conditions, we encode the condition expression as SMT formulation. </a:t>
            </a:r>
          </a:p>
          <a:p>
            <a:pPr marL="457200" indent="-457200">
              <a:buFont typeface="+mj-lt"/>
              <a:buAutoNum type="arabicPeriod"/>
            </a:pPr>
            <a:endParaRPr lang="en-US" sz="2400"/>
          </a:p>
          <a:p>
            <a:pPr marL="457200" indent="-457200">
              <a:buFont typeface="+mj-lt"/>
              <a:buAutoNum type="arabicPeriod"/>
            </a:pP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679506670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62F06-BFB3-477D-9621-8121BB995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Related Work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25045A-E7DE-A115-2754-218106FD8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131</a:t>
            </a:fld>
            <a:endParaRPr lang="en-FR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69BB3F2-2391-9E48-3E3C-E6661FB7D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9885576"/>
              </p:ext>
            </p:extLst>
          </p:nvPr>
        </p:nvGraphicFramePr>
        <p:xfrm>
          <a:off x="1592238" y="1560394"/>
          <a:ext cx="9007525" cy="4370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1505">
                  <a:extLst>
                    <a:ext uri="{9D8B030D-6E8A-4147-A177-3AD203B41FA5}">
                      <a16:colId xmlns:a16="http://schemas.microsoft.com/office/drawing/2014/main" val="1939186904"/>
                    </a:ext>
                  </a:extLst>
                </a:gridCol>
                <a:gridCol w="1801505">
                  <a:extLst>
                    <a:ext uri="{9D8B030D-6E8A-4147-A177-3AD203B41FA5}">
                      <a16:colId xmlns:a16="http://schemas.microsoft.com/office/drawing/2014/main" val="1538547727"/>
                    </a:ext>
                  </a:extLst>
                </a:gridCol>
                <a:gridCol w="1801505">
                  <a:extLst>
                    <a:ext uri="{9D8B030D-6E8A-4147-A177-3AD203B41FA5}">
                      <a16:colId xmlns:a16="http://schemas.microsoft.com/office/drawing/2014/main" val="3854240555"/>
                    </a:ext>
                  </a:extLst>
                </a:gridCol>
                <a:gridCol w="1801505">
                  <a:extLst>
                    <a:ext uri="{9D8B030D-6E8A-4147-A177-3AD203B41FA5}">
                      <a16:colId xmlns:a16="http://schemas.microsoft.com/office/drawing/2014/main" val="1583848770"/>
                    </a:ext>
                  </a:extLst>
                </a:gridCol>
                <a:gridCol w="1801505">
                  <a:extLst>
                    <a:ext uri="{9D8B030D-6E8A-4147-A177-3AD203B41FA5}">
                      <a16:colId xmlns:a16="http://schemas.microsoft.com/office/drawing/2014/main" val="3159662645"/>
                    </a:ext>
                  </a:extLst>
                </a:gridCol>
              </a:tblGrid>
              <a:tr h="827964">
                <a:tc>
                  <a:txBody>
                    <a:bodyPr/>
                    <a:lstStyle/>
                    <a:p>
                      <a:r>
                        <a:rPr lang="en-US"/>
                        <a:t>Tool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Data/Control Separation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FSM Extraction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Operation Scheduling Info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Basic Block Identification</a:t>
                      </a: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2713038"/>
                  </a:ext>
                </a:extLst>
              </a:tr>
              <a:tr h="483688">
                <a:tc>
                  <a:txBody>
                    <a:bodyPr/>
                    <a:lstStyle/>
                    <a:p>
                      <a:r>
                        <a:rPr lang="en-US" err="1"/>
                        <a:t>PyVerilog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0000"/>
                          </a:solidFill>
                        </a:rPr>
                        <a:t>X</a:t>
                      </a:r>
                      <a:endParaRPr lang="en-GB" b="1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>
                          <a:solidFill>
                            <a:srgbClr val="FFC000"/>
                          </a:solidFill>
                        </a:rPr>
                        <a:t>name based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0000"/>
                          </a:solidFill>
                        </a:rPr>
                        <a:t>X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0000"/>
                          </a:solidFill>
                        </a:rPr>
                        <a:t>X</a:t>
                      </a: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1006151"/>
                  </a:ext>
                </a:extLst>
              </a:tr>
              <a:tr h="483688">
                <a:tc>
                  <a:txBody>
                    <a:bodyPr/>
                    <a:lstStyle/>
                    <a:p>
                      <a:r>
                        <a:rPr lang="en-US"/>
                        <a:t>R2C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0000"/>
                          </a:solidFill>
                        </a:rPr>
                        <a:t>X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0000"/>
                          </a:solidFill>
                        </a:rPr>
                        <a:t>X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0000"/>
                          </a:solidFill>
                        </a:rPr>
                        <a:t>X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0000"/>
                          </a:solidFill>
                        </a:rPr>
                        <a:t>X</a:t>
                      </a: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495146"/>
                  </a:ext>
                </a:extLst>
              </a:tr>
              <a:tr h="483688">
                <a:tc>
                  <a:txBody>
                    <a:bodyPr/>
                    <a:lstStyle/>
                    <a:p>
                      <a:r>
                        <a:rPr lang="en-US" err="1"/>
                        <a:t>Yosys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0000"/>
                          </a:solidFill>
                        </a:rPr>
                        <a:t>X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C000"/>
                          </a:solidFill>
                        </a:rPr>
                        <a:t>loop based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0000"/>
                          </a:solidFill>
                        </a:rPr>
                        <a:t>X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0000"/>
                          </a:solidFill>
                        </a:rPr>
                        <a:t>X</a:t>
                      </a: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3460960"/>
                  </a:ext>
                </a:extLst>
              </a:tr>
              <a:tr h="483688">
                <a:tc>
                  <a:txBody>
                    <a:bodyPr/>
                    <a:lstStyle/>
                    <a:p>
                      <a:r>
                        <a:rPr lang="en-US" err="1"/>
                        <a:t>FastSim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B050"/>
                          </a:solidFill>
                        </a:rPr>
                        <a:t>V</a:t>
                      </a:r>
                      <a:endParaRPr lang="en-GB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C000"/>
                          </a:solidFill>
                        </a:rPr>
                        <a:t>unspecified</a:t>
                      </a:r>
                      <a:endParaRPr lang="en-GB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0000"/>
                          </a:solidFill>
                        </a:rPr>
                        <a:t>X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0000"/>
                          </a:solidFill>
                        </a:rPr>
                        <a:t>X</a:t>
                      </a: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080612"/>
                  </a:ext>
                </a:extLst>
              </a:tr>
              <a:tr h="483688">
                <a:tc>
                  <a:txBody>
                    <a:bodyPr/>
                    <a:lstStyle/>
                    <a:p>
                      <a:r>
                        <a:rPr lang="en-US"/>
                        <a:t>VeriIntel2C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0000"/>
                          </a:solidFill>
                        </a:rPr>
                        <a:t>X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0000"/>
                          </a:solidFill>
                        </a:rPr>
                        <a:t>X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0000"/>
                          </a:solidFill>
                        </a:rPr>
                        <a:t>X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0000"/>
                          </a:solidFill>
                        </a:rPr>
                        <a:t>X</a:t>
                      </a: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5122515"/>
                  </a:ext>
                </a:extLst>
              </a:tr>
              <a:tr h="483688">
                <a:tc>
                  <a:txBody>
                    <a:bodyPr/>
                    <a:lstStyle/>
                    <a:p>
                      <a:r>
                        <a:rPr lang="en-US"/>
                        <a:t>MIRROR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0000"/>
                          </a:solidFill>
                        </a:rPr>
                        <a:t>X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C000"/>
                          </a:solidFill>
                        </a:rPr>
                        <a:t>case-statement based</a:t>
                      </a:r>
                      <a:endParaRPr lang="en-GB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>
                          <a:solidFill>
                            <a:srgbClr val="FFC000"/>
                          </a:solidFill>
                        </a:rPr>
                        <a:t>hash based</a:t>
                      </a:r>
                      <a:endParaRPr lang="en-GB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FF0000"/>
                          </a:solidFill>
                        </a:rPr>
                        <a:t>X</a:t>
                      </a: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4004005"/>
                  </a:ext>
                </a:extLst>
              </a:tr>
              <a:tr h="483688">
                <a:tc>
                  <a:txBody>
                    <a:bodyPr/>
                    <a:lstStyle/>
                    <a:p>
                      <a:r>
                        <a:rPr lang="en-US"/>
                        <a:t>HACE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>
                          <a:solidFill>
                            <a:srgbClr val="00B050"/>
                          </a:solidFill>
                        </a:rPr>
                        <a:t>V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B050"/>
                          </a:solidFill>
                        </a:rPr>
                        <a:t>V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B050"/>
                          </a:solidFill>
                        </a:rPr>
                        <a:t>V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rgbClr val="00B050"/>
                          </a:solidFill>
                        </a:rPr>
                        <a:t>V</a:t>
                      </a: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98927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3427634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6C344-67B7-63BD-BFD0-DE495BC53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Outline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16C885-D1CF-6842-B494-12929663D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132</a:t>
            </a:fld>
            <a:endParaRPr lang="en-F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CE9CA3-9274-3C96-EBE5-FC0A115C046C}"/>
              </a:ext>
            </a:extLst>
          </p:cNvPr>
          <p:cNvSpPr txBox="1"/>
          <p:nvPr/>
        </p:nvSpPr>
        <p:spPr>
          <a:xfrm>
            <a:off x="1337574" y="1638251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9A442DF-5F41-74C0-1089-9A1158E3DBAD}"/>
              </a:ext>
            </a:extLst>
          </p:cNvPr>
          <p:cNvCxnSpPr>
            <a:cxnSpLocks/>
          </p:cNvCxnSpPr>
          <p:nvPr/>
        </p:nvCxnSpPr>
        <p:spPr>
          <a:xfrm>
            <a:off x="2571218" y="1869083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915E486-8761-552E-2C55-668E78C0D7AE}"/>
              </a:ext>
            </a:extLst>
          </p:cNvPr>
          <p:cNvSpPr txBox="1"/>
          <p:nvPr/>
        </p:nvSpPr>
        <p:spPr>
          <a:xfrm>
            <a:off x="9306841" y="1638250"/>
            <a:ext cx="890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6694F34-50AC-2EDB-BF03-8E320A27F76F}"/>
              </a:ext>
            </a:extLst>
          </p:cNvPr>
          <p:cNvCxnSpPr>
            <a:cxnSpLocks/>
          </p:cNvCxnSpPr>
          <p:nvPr/>
        </p:nvCxnSpPr>
        <p:spPr>
          <a:xfrm>
            <a:off x="9089976" y="1869083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D365944-37A3-9C3F-45BB-F1EE57E49420}"/>
              </a:ext>
            </a:extLst>
          </p:cNvPr>
          <p:cNvSpPr/>
          <p:nvPr/>
        </p:nvSpPr>
        <p:spPr>
          <a:xfrm>
            <a:off x="2897125" y="1119226"/>
            <a:ext cx="6177886" cy="1289466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69CB6C-01F6-A466-6A37-8B52B89E2224}"/>
              </a:ext>
            </a:extLst>
          </p:cNvPr>
          <p:cNvSpPr txBox="1"/>
          <p:nvPr/>
        </p:nvSpPr>
        <p:spPr>
          <a:xfrm>
            <a:off x="2897123" y="1119226"/>
            <a:ext cx="8679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accent4">
                    <a:lumMod val="75000"/>
                  </a:schemeClr>
                </a:solidFill>
              </a:rPr>
              <a:t>HACE</a:t>
            </a:r>
            <a:endParaRPr lang="en-GB" sz="240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776521-AE39-86F8-4C5C-DFAA122C2B12}"/>
              </a:ext>
            </a:extLst>
          </p:cNvPr>
          <p:cNvSpPr txBox="1"/>
          <p:nvPr/>
        </p:nvSpPr>
        <p:spPr>
          <a:xfrm>
            <a:off x="2897123" y="1463877"/>
            <a:ext cx="20972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Abstract Syntax Tree (AST)</a:t>
            </a:r>
            <a:endParaRPr lang="en-GB" sz="240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9D4C376-78B2-30C0-6069-B0D860126926}"/>
              </a:ext>
            </a:extLst>
          </p:cNvPr>
          <p:cNvCxnSpPr>
            <a:cxnSpLocks/>
          </p:cNvCxnSpPr>
          <p:nvPr/>
        </p:nvCxnSpPr>
        <p:spPr>
          <a:xfrm>
            <a:off x="4988148" y="1879375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9243485-4A36-BBB6-60C2-C8F932CDA536}"/>
              </a:ext>
            </a:extLst>
          </p:cNvPr>
          <p:cNvSpPr txBox="1"/>
          <p:nvPr/>
        </p:nvSpPr>
        <p:spPr>
          <a:xfrm>
            <a:off x="5280051" y="1513453"/>
            <a:ext cx="20972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</a:t>
            </a:r>
          </a:p>
          <a:p>
            <a:r>
              <a:rPr lang="en-US" sz="2400"/>
              <a:t>Graph</a:t>
            </a:r>
            <a:endParaRPr lang="en-GB" sz="240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CD7BDBF-D8A2-713B-E697-3A60953EC89A}"/>
              </a:ext>
            </a:extLst>
          </p:cNvPr>
          <p:cNvCxnSpPr>
            <a:cxnSpLocks/>
          </p:cNvCxnSpPr>
          <p:nvPr/>
        </p:nvCxnSpPr>
        <p:spPr>
          <a:xfrm>
            <a:off x="6851068" y="1879375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D73E6C1D-7136-2E5C-2AE9-EF1D57D5E1DA}"/>
              </a:ext>
            </a:extLst>
          </p:cNvPr>
          <p:cNvSpPr txBox="1"/>
          <p:nvPr/>
        </p:nvSpPr>
        <p:spPr>
          <a:xfrm>
            <a:off x="7142971" y="1513453"/>
            <a:ext cx="20972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FSM-Datapath</a:t>
            </a:r>
          </a:p>
          <a:p>
            <a:r>
              <a:rPr lang="en-US" sz="2400"/>
              <a:t>Graph</a:t>
            </a:r>
            <a:endParaRPr lang="en-GB" sz="240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20A0C14E-09D7-78D8-1281-C278E91E5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156" y="2899243"/>
            <a:ext cx="10515600" cy="3783605"/>
          </a:xfrm>
        </p:spPr>
        <p:txBody>
          <a:bodyPr/>
          <a:lstStyle/>
          <a:p>
            <a:r>
              <a:rPr lang="en-US"/>
              <a:t>From RTL to Assignment Graph</a:t>
            </a:r>
          </a:p>
          <a:p>
            <a:endParaRPr lang="en-US"/>
          </a:p>
          <a:p>
            <a:r>
              <a:rPr lang="en-US"/>
              <a:t>From Assignment Graph to FSM-Datapath Graph</a:t>
            </a:r>
          </a:p>
          <a:p>
            <a:endParaRPr lang="en-US"/>
          </a:p>
          <a:p>
            <a:r>
              <a:rPr lang="en-US"/>
              <a:t>From FSM-Datapath Graph to CDFG</a:t>
            </a:r>
          </a:p>
          <a:p>
            <a:endParaRPr lang="en-US"/>
          </a:p>
          <a:p>
            <a:r>
              <a:rPr lang="en-US"/>
              <a:t>Results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6882155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B8FF209-939D-A520-DCFB-073E8775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47135-79B1-251D-EEFA-DC66F619C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RTL to Assignment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786C0F-2ECC-9235-A081-D02EAE5A1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133</a:t>
            </a:fld>
            <a:endParaRPr lang="en-F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22E2C5-DED5-DEC5-F17E-73D73A31C68B}"/>
              </a:ext>
            </a:extLst>
          </p:cNvPr>
          <p:cNvSpPr txBox="1"/>
          <p:nvPr/>
        </p:nvSpPr>
        <p:spPr>
          <a:xfrm>
            <a:off x="178924" y="1499979"/>
            <a:ext cx="3125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 (simplified)</a:t>
            </a:r>
            <a:endParaRPr lang="en-GB" sz="240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52D9CC8-CF44-70C1-E8EF-DA49E2AB1999}"/>
              </a:ext>
            </a:extLst>
          </p:cNvPr>
          <p:cNvSpPr/>
          <p:nvPr/>
        </p:nvSpPr>
        <p:spPr>
          <a:xfrm>
            <a:off x="271843" y="2054058"/>
            <a:ext cx="293984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2">
                    <a:lumMod val="75000"/>
                  </a:schemeClr>
                </a:solidFill>
              </a:rPr>
              <a:t>sum</a:t>
            </a:r>
            <a:r>
              <a:rPr lang="en-US"/>
              <a:t> = 0; </a:t>
            </a:r>
            <a:r>
              <a:rPr lang="en-US" err="1">
                <a:solidFill>
                  <a:srgbClr val="DA68CA"/>
                </a:solidFill>
              </a:rPr>
              <a:t>i</a:t>
            </a:r>
            <a:r>
              <a:rPr lang="en-US"/>
              <a:t> = 0;</a:t>
            </a:r>
          </a:p>
          <a:p>
            <a:r>
              <a:rPr lang="en-US"/>
              <a:t>} else 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</a:t>
            </a:r>
            <a:r>
              <a:rPr lang="en-US">
                <a:solidFill>
                  <a:schemeClr val="bg1"/>
                </a:solidFill>
              </a:rPr>
              <a:t>== 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/>
              <a:t>read_A</a:t>
            </a:r>
            <a:r>
              <a:rPr lang="en-US"/>
              <a:t> = 1;</a:t>
            </a:r>
          </a:p>
          <a:p>
            <a:r>
              <a:rPr lang="en-US"/>
              <a:t>  </a:t>
            </a:r>
            <a:r>
              <a:rPr lang="en-US" err="1"/>
              <a:t>addr_A</a:t>
            </a:r>
            <a:r>
              <a:rPr lang="en-US"/>
              <a:t> = </a:t>
            </a:r>
            <a:r>
              <a:rPr lang="en-US" err="1">
                <a:solidFill>
                  <a:srgbClr val="DA68CA"/>
                </a:solidFill>
              </a:rPr>
              <a:t>i</a:t>
            </a:r>
            <a:r>
              <a:rPr lang="en-US"/>
              <a:t>;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2">
                    <a:lumMod val="75000"/>
                  </a:schemeClr>
                </a:solidFill>
              </a:rPr>
              <a:t>sum</a:t>
            </a:r>
            <a:r>
              <a:rPr lang="en-US"/>
              <a:t> = </a:t>
            </a:r>
            <a:r>
              <a:rPr lang="en-US">
                <a:solidFill>
                  <a:schemeClr val="accent2">
                    <a:lumMod val="75000"/>
                  </a:schemeClr>
                </a:solidFill>
              </a:rPr>
              <a:t>sum</a:t>
            </a:r>
            <a:r>
              <a:rPr lang="en-US"/>
              <a:t> + </a:t>
            </a:r>
            <a:r>
              <a:rPr lang="en-US" err="1"/>
              <a:t>data_A</a:t>
            </a:r>
            <a:r>
              <a:rPr lang="en-US"/>
              <a:t>;</a:t>
            </a:r>
          </a:p>
          <a:p>
            <a:r>
              <a:rPr lang="en-US"/>
              <a:t>  </a:t>
            </a:r>
            <a:r>
              <a:rPr lang="en-US" err="1">
                <a:solidFill>
                  <a:srgbClr val="DA68CA"/>
                </a:solidFill>
              </a:rPr>
              <a:t>i</a:t>
            </a:r>
            <a:r>
              <a:rPr lang="en-US"/>
              <a:t> = </a:t>
            </a:r>
            <a:r>
              <a:rPr lang="en-US" err="1">
                <a:solidFill>
                  <a:srgbClr val="DA68CA"/>
                </a:solidFill>
              </a:rPr>
              <a:t>i</a:t>
            </a:r>
            <a:r>
              <a:rPr lang="en-US"/>
              <a:t> + 1;} 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;</a:t>
            </a:r>
          </a:p>
          <a:p>
            <a:r>
              <a:rPr lang="en-US"/>
              <a:t>else 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 &amp;&amp; </a:t>
            </a:r>
            <a:r>
              <a:rPr lang="en-US" err="1">
                <a:solidFill>
                  <a:srgbClr val="DA68CA"/>
                </a:solidFill>
              </a:rPr>
              <a:t>i</a:t>
            </a:r>
            <a:r>
              <a:rPr lang="en-US"/>
              <a:t> &lt; 10)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;</a:t>
            </a:r>
          </a:p>
          <a:p>
            <a:r>
              <a:rPr lang="en-US"/>
              <a:t>else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S2</a:t>
            </a:r>
            <a:r>
              <a:rPr lang="en-US"/>
              <a:t>;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2A3E58A-888F-9522-DE4C-8220286589A6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3211691" y="410003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AE67DC1-A30A-71B0-9698-61F36711417A}"/>
              </a:ext>
            </a:extLst>
          </p:cNvPr>
          <p:cNvSpPr txBox="1"/>
          <p:nvPr/>
        </p:nvSpPr>
        <p:spPr>
          <a:xfrm>
            <a:off x="4201165" y="1499979"/>
            <a:ext cx="40497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Datapath and FSM abstraction</a:t>
            </a:r>
            <a:endParaRPr lang="en-GB" sz="240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ECA283E-E5B6-FEC2-978E-F4939AAED801}"/>
              </a:ext>
            </a:extLst>
          </p:cNvPr>
          <p:cNvSpPr/>
          <p:nvPr/>
        </p:nvSpPr>
        <p:spPr>
          <a:xfrm>
            <a:off x="4243079" y="2020881"/>
            <a:ext cx="6117132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AD84D77F-0A3F-B645-2E66-59FF097C636D}"/>
              </a:ext>
            </a:extLst>
          </p:cNvPr>
          <p:cNvSpPr/>
          <p:nvPr/>
        </p:nvSpPr>
        <p:spPr>
          <a:xfrm>
            <a:off x="4511466" y="2750591"/>
            <a:ext cx="2213743" cy="2574300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815DC19-8475-48D3-330E-F1414B5DB64E}"/>
              </a:ext>
            </a:extLst>
          </p:cNvPr>
          <p:cNvSpPr txBox="1"/>
          <p:nvPr/>
        </p:nvSpPr>
        <p:spPr>
          <a:xfrm>
            <a:off x="4547466" y="2750591"/>
            <a:ext cx="7540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accent1">
                    <a:lumMod val="60000"/>
                    <a:lumOff val="40000"/>
                  </a:schemeClr>
                </a:solidFill>
              </a:rPr>
              <a:t>FSM</a:t>
            </a:r>
            <a:endParaRPr lang="en-GB" sz="24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8BB3FFA-7AA4-8B0A-2669-53409475DFE1}"/>
              </a:ext>
            </a:extLst>
          </p:cNvPr>
          <p:cNvCxnSpPr>
            <a:cxnSpLocks/>
          </p:cNvCxnSpPr>
          <p:nvPr/>
        </p:nvCxnSpPr>
        <p:spPr>
          <a:xfrm>
            <a:off x="5445552" y="2624344"/>
            <a:ext cx="0" cy="86201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34E1E26E-F1FE-2938-489F-D0B799E4556C}"/>
              </a:ext>
            </a:extLst>
          </p:cNvPr>
          <p:cNvSpPr/>
          <p:nvPr/>
        </p:nvSpPr>
        <p:spPr>
          <a:xfrm>
            <a:off x="5157552" y="3490902"/>
            <a:ext cx="576000" cy="57600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S1</a:t>
            </a:r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2AAEF6C-20FB-0A4E-B0BA-373D3FF37B7C}"/>
              </a:ext>
            </a:extLst>
          </p:cNvPr>
          <p:cNvCxnSpPr>
            <a:cxnSpLocks/>
            <a:stCxn id="54" idx="0"/>
            <a:endCxn id="31" idx="4"/>
          </p:cNvCxnSpPr>
          <p:nvPr/>
        </p:nvCxnSpPr>
        <p:spPr>
          <a:xfrm flipV="1">
            <a:off x="5445552" y="4066902"/>
            <a:ext cx="0" cy="27864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889BB9D2-FC19-9692-8B57-67A821759A2F}"/>
              </a:ext>
            </a:extLst>
          </p:cNvPr>
          <p:cNvCxnSpPr>
            <a:cxnSpLocks/>
            <a:stCxn id="51" idx="4"/>
            <a:endCxn id="55" idx="0"/>
          </p:cNvCxnSpPr>
          <p:nvPr/>
        </p:nvCxnSpPr>
        <p:spPr>
          <a:xfrm>
            <a:off x="6286720" y="4066902"/>
            <a:ext cx="0" cy="27864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98814BCF-A65D-5D86-7B7D-78CB7883EA80}"/>
              </a:ext>
            </a:extLst>
          </p:cNvPr>
          <p:cNvCxnSpPr>
            <a:cxnSpLocks/>
            <a:stCxn id="31" idx="6"/>
            <a:endCxn id="51" idx="2"/>
          </p:cNvCxnSpPr>
          <p:nvPr/>
        </p:nvCxnSpPr>
        <p:spPr>
          <a:xfrm>
            <a:off x="5733552" y="3778902"/>
            <a:ext cx="265168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1779F56B-8522-1E4F-A040-2E95868C1315}"/>
              </a:ext>
            </a:extLst>
          </p:cNvPr>
          <p:cNvCxnSpPr>
            <a:cxnSpLocks/>
            <a:stCxn id="55" idx="2"/>
            <a:endCxn id="54" idx="6"/>
          </p:cNvCxnSpPr>
          <p:nvPr/>
        </p:nvCxnSpPr>
        <p:spPr>
          <a:xfrm flipH="1">
            <a:off x="5733552" y="4633548"/>
            <a:ext cx="265168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or: Curved 45">
            <a:extLst>
              <a:ext uri="{FF2B5EF4-FFF2-40B4-BE49-F238E27FC236}">
                <a16:creationId xmlns:a16="http://schemas.microsoft.com/office/drawing/2014/main" id="{CF5AD906-3111-612F-63D8-02E9DBC60AA5}"/>
              </a:ext>
            </a:extLst>
          </p:cNvPr>
          <p:cNvCxnSpPr>
            <a:cxnSpLocks/>
            <a:stCxn id="54" idx="2"/>
            <a:endCxn id="31" idx="2"/>
          </p:cNvCxnSpPr>
          <p:nvPr/>
        </p:nvCxnSpPr>
        <p:spPr>
          <a:xfrm rot="10800000">
            <a:off x="5157552" y="3778902"/>
            <a:ext cx="12700" cy="854646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>
            <a:extLst>
              <a:ext uri="{FF2B5EF4-FFF2-40B4-BE49-F238E27FC236}">
                <a16:creationId xmlns:a16="http://schemas.microsoft.com/office/drawing/2014/main" id="{3EA6A494-658F-E5AF-0F54-096AE6C97893}"/>
              </a:ext>
            </a:extLst>
          </p:cNvPr>
          <p:cNvSpPr/>
          <p:nvPr/>
        </p:nvSpPr>
        <p:spPr>
          <a:xfrm>
            <a:off x="5998720" y="3490902"/>
            <a:ext cx="576000" cy="57600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S2</a:t>
            </a:r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94907EFA-372A-08D4-58C5-A714F122F00E}"/>
              </a:ext>
            </a:extLst>
          </p:cNvPr>
          <p:cNvSpPr/>
          <p:nvPr/>
        </p:nvSpPr>
        <p:spPr>
          <a:xfrm>
            <a:off x="5157552" y="4345548"/>
            <a:ext cx="576000" cy="57600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S1</a:t>
            </a:r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93A5581D-35FC-ADAF-8AE1-730163023E64}"/>
              </a:ext>
            </a:extLst>
          </p:cNvPr>
          <p:cNvSpPr/>
          <p:nvPr/>
        </p:nvSpPr>
        <p:spPr>
          <a:xfrm>
            <a:off x="5998720" y="4345548"/>
            <a:ext cx="576000" cy="57600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S2</a:t>
            </a:r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FF2BEA80-4191-8E0E-2ED5-28312B2A6E72}"/>
              </a:ext>
            </a:extLst>
          </p:cNvPr>
          <p:cNvSpPr txBox="1"/>
          <p:nvPr/>
        </p:nvSpPr>
        <p:spPr>
          <a:xfrm>
            <a:off x="5035964" y="2133581"/>
            <a:ext cx="9148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Start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258" name="Straight Arrow Connector 257">
            <a:extLst>
              <a:ext uri="{FF2B5EF4-FFF2-40B4-BE49-F238E27FC236}">
                <a16:creationId xmlns:a16="http://schemas.microsoft.com/office/drawing/2014/main" id="{6DA2F377-AE1E-C85B-8892-E3BB870C75E1}"/>
              </a:ext>
            </a:extLst>
          </p:cNvPr>
          <p:cNvCxnSpPr>
            <a:cxnSpLocks/>
            <a:stCxn id="54" idx="4"/>
          </p:cNvCxnSpPr>
          <p:nvPr/>
        </p:nvCxnSpPr>
        <p:spPr>
          <a:xfrm>
            <a:off x="5445552" y="4921548"/>
            <a:ext cx="0" cy="63649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0" name="TextBox 259">
            <a:extLst>
              <a:ext uri="{FF2B5EF4-FFF2-40B4-BE49-F238E27FC236}">
                <a16:creationId xmlns:a16="http://schemas.microsoft.com/office/drawing/2014/main" id="{A8735EE7-8456-D83E-AA55-36B208713B56}"/>
              </a:ext>
            </a:extLst>
          </p:cNvPr>
          <p:cNvSpPr txBox="1"/>
          <p:nvPr/>
        </p:nvSpPr>
        <p:spPr>
          <a:xfrm>
            <a:off x="5100781" y="5480236"/>
            <a:ext cx="9148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End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293" name="Rectangle: Rounded Corners 292">
            <a:extLst>
              <a:ext uri="{FF2B5EF4-FFF2-40B4-BE49-F238E27FC236}">
                <a16:creationId xmlns:a16="http://schemas.microsoft.com/office/drawing/2014/main" id="{2A49370B-1596-EF3D-EA33-0A1513E9FF49}"/>
              </a:ext>
            </a:extLst>
          </p:cNvPr>
          <p:cNvSpPr/>
          <p:nvPr/>
        </p:nvSpPr>
        <p:spPr>
          <a:xfrm>
            <a:off x="7278378" y="2711136"/>
            <a:ext cx="2061784" cy="2574300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921FC17D-9592-F20F-A293-6D0BE3599128}"/>
              </a:ext>
            </a:extLst>
          </p:cNvPr>
          <p:cNvSpPr txBox="1"/>
          <p:nvPr/>
        </p:nvSpPr>
        <p:spPr>
          <a:xfrm rot="5400000">
            <a:off x="8395888" y="4389898"/>
            <a:ext cx="14647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accent6">
                    <a:lumMod val="60000"/>
                    <a:lumOff val="40000"/>
                  </a:schemeClr>
                </a:solidFill>
              </a:rPr>
              <a:t>Datapath</a:t>
            </a:r>
            <a:endParaRPr lang="en-GB" sz="240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295" name="Straight Arrow Connector 294">
            <a:extLst>
              <a:ext uri="{FF2B5EF4-FFF2-40B4-BE49-F238E27FC236}">
                <a16:creationId xmlns:a16="http://schemas.microsoft.com/office/drawing/2014/main" id="{B4B87B70-1E50-D39D-4261-ACF6AC2B5E1F}"/>
              </a:ext>
            </a:extLst>
          </p:cNvPr>
          <p:cNvCxnSpPr>
            <a:cxnSpLocks/>
            <a:endCxn id="296" idx="0"/>
          </p:cNvCxnSpPr>
          <p:nvPr/>
        </p:nvCxnSpPr>
        <p:spPr>
          <a:xfrm>
            <a:off x="7943536" y="2635565"/>
            <a:ext cx="0" cy="4013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6" name="Oval 295">
            <a:extLst>
              <a:ext uri="{FF2B5EF4-FFF2-40B4-BE49-F238E27FC236}">
                <a16:creationId xmlns:a16="http://schemas.microsoft.com/office/drawing/2014/main" id="{AAE151C4-B9D6-D5CA-BF7F-24D30903B4EF}"/>
              </a:ext>
            </a:extLst>
          </p:cNvPr>
          <p:cNvSpPr/>
          <p:nvPr/>
        </p:nvSpPr>
        <p:spPr>
          <a:xfrm>
            <a:off x="7763536" y="3036910"/>
            <a:ext cx="360000" cy="360000"/>
          </a:xfrm>
          <a:prstGeom prst="ellipse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298" name="Straight Arrow Connector 297">
            <a:extLst>
              <a:ext uri="{FF2B5EF4-FFF2-40B4-BE49-F238E27FC236}">
                <a16:creationId xmlns:a16="http://schemas.microsoft.com/office/drawing/2014/main" id="{93B779B8-2CEF-5A11-196C-C21293F60E0E}"/>
              </a:ext>
            </a:extLst>
          </p:cNvPr>
          <p:cNvCxnSpPr>
            <a:cxnSpLocks/>
            <a:stCxn id="302" idx="3"/>
            <a:endCxn id="303" idx="7"/>
          </p:cNvCxnSpPr>
          <p:nvPr/>
        </p:nvCxnSpPr>
        <p:spPr>
          <a:xfrm flipH="1">
            <a:off x="8070815" y="3344189"/>
            <a:ext cx="460488" cy="397841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Straight Arrow Connector 298">
            <a:extLst>
              <a:ext uri="{FF2B5EF4-FFF2-40B4-BE49-F238E27FC236}">
                <a16:creationId xmlns:a16="http://schemas.microsoft.com/office/drawing/2014/main" id="{3C461161-32D8-3F38-40D8-83BA3BDD610B}"/>
              </a:ext>
            </a:extLst>
          </p:cNvPr>
          <p:cNvCxnSpPr>
            <a:cxnSpLocks/>
            <a:stCxn id="296" idx="6"/>
            <a:endCxn id="302" idx="2"/>
          </p:cNvCxnSpPr>
          <p:nvPr/>
        </p:nvCxnSpPr>
        <p:spPr>
          <a:xfrm>
            <a:off x="8123536" y="3216910"/>
            <a:ext cx="355046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2" name="Oval 301">
            <a:extLst>
              <a:ext uri="{FF2B5EF4-FFF2-40B4-BE49-F238E27FC236}">
                <a16:creationId xmlns:a16="http://schemas.microsoft.com/office/drawing/2014/main" id="{81D73751-2E70-4141-3AFE-EAA77482F3E0}"/>
              </a:ext>
            </a:extLst>
          </p:cNvPr>
          <p:cNvSpPr/>
          <p:nvPr/>
        </p:nvSpPr>
        <p:spPr>
          <a:xfrm>
            <a:off x="8478582" y="3036910"/>
            <a:ext cx="360000" cy="360000"/>
          </a:xfrm>
          <a:prstGeom prst="ellipse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03" name="Oval 302">
            <a:extLst>
              <a:ext uri="{FF2B5EF4-FFF2-40B4-BE49-F238E27FC236}">
                <a16:creationId xmlns:a16="http://schemas.microsoft.com/office/drawing/2014/main" id="{F7918E05-31D1-036A-A701-B5692A9F8541}"/>
              </a:ext>
            </a:extLst>
          </p:cNvPr>
          <p:cNvSpPr/>
          <p:nvPr/>
        </p:nvSpPr>
        <p:spPr>
          <a:xfrm>
            <a:off x="7763536" y="3689309"/>
            <a:ext cx="360000" cy="360000"/>
          </a:xfrm>
          <a:prstGeom prst="ellipse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05" name="TextBox 304">
            <a:extLst>
              <a:ext uri="{FF2B5EF4-FFF2-40B4-BE49-F238E27FC236}">
                <a16:creationId xmlns:a16="http://schemas.microsoft.com/office/drawing/2014/main" id="{29F38735-EC82-849F-2668-0D9903D6770A}"/>
              </a:ext>
            </a:extLst>
          </p:cNvPr>
          <p:cNvSpPr txBox="1"/>
          <p:nvPr/>
        </p:nvSpPr>
        <p:spPr>
          <a:xfrm>
            <a:off x="7568646" y="2133581"/>
            <a:ext cx="18198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Data Inputs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306" name="Straight Arrow Connector 305">
            <a:extLst>
              <a:ext uri="{FF2B5EF4-FFF2-40B4-BE49-F238E27FC236}">
                <a16:creationId xmlns:a16="http://schemas.microsoft.com/office/drawing/2014/main" id="{6D0B8C43-A265-3C61-B6D2-9046E8B6235A}"/>
              </a:ext>
            </a:extLst>
          </p:cNvPr>
          <p:cNvCxnSpPr>
            <a:cxnSpLocks/>
            <a:stCxn id="303" idx="4"/>
          </p:cNvCxnSpPr>
          <p:nvPr/>
        </p:nvCxnSpPr>
        <p:spPr>
          <a:xfrm>
            <a:off x="7943536" y="4049309"/>
            <a:ext cx="0" cy="29239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" name="TextBox 306">
            <a:extLst>
              <a:ext uri="{FF2B5EF4-FFF2-40B4-BE49-F238E27FC236}">
                <a16:creationId xmlns:a16="http://schemas.microsoft.com/office/drawing/2014/main" id="{0CB39E0E-990A-6E06-E6E0-81F5B5DA617A}"/>
              </a:ext>
            </a:extLst>
          </p:cNvPr>
          <p:cNvSpPr txBox="1"/>
          <p:nvPr/>
        </p:nvSpPr>
        <p:spPr>
          <a:xfrm>
            <a:off x="7633463" y="5480236"/>
            <a:ext cx="21170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Data Outputs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321" name="Straight Arrow Connector 320">
            <a:extLst>
              <a:ext uri="{FF2B5EF4-FFF2-40B4-BE49-F238E27FC236}">
                <a16:creationId xmlns:a16="http://schemas.microsoft.com/office/drawing/2014/main" id="{D41545EA-6F88-FA90-4AEA-5430A75B936E}"/>
              </a:ext>
            </a:extLst>
          </p:cNvPr>
          <p:cNvCxnSpPr>
            <a:cxnSpLocks/>
            <a:stCxn id="296" idx="4"/>
            <a:endCxn id="303" idx="0"/>
          </p:cNvCxnSpPr>
          <p:nvPr/>
        </p:nvCxnSpPr>
        <p:spPr>
          <a:xfrm>
            <a:off x="7943536" y="3396910"/>
            <a:ext cx="0" cy="29239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" name="Oval 336">
            <a:extLst>
              <a:ext uri="{FF2B5EF4-FFF2-40B4-BE49-F238E27FC236}">
                <a16:creationId xmlns:a16="http://schemas.microsoft.com/office/drawing/2014/main" id="{5FC59F61-2298-CAD0-04DA-653DAC8D26D8}"/>
              </a:ext>
            </a:extLst>
          </p:cNvPr>
          <p:cNvSpPr/>
          <p:nvPr/>
        </p:nvSpPr>
        <p:spPr>
          <a:xfrm>
            <a:off x="8378034" y="4830902"/>
            <a:ext cx="360000" cy="360000"/>
          </a:xfrm>
          <a:prstGeom prst="ellipse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338" name="Straight Arrow Connector 337">
            <a:extLst>
              <a:ext uri="{FF2B5EF4-FFF2-40B4-BE49-F238E27FC236}">
                <a16:creationId xmlns:a16="http://schemas.microsoft.com/office/drawing/2014/main" id="{7F51217C-68BF-D821-7995-31E6D8CCCA47}"/>
              </a:ext>
            </a:extLst>
          </p:cNvPr>
          <p:cNvCxnSpPr>
            <a:cxnSpLocks/>
            <a:stCxn id="337" idx="4"/>
          </p:cNvCxnSpPr>
          <p:nvPr/>
        </p:nvCxnSpPr>
        <p:spPr>
          <a:xfrm>
            <a:off x="8558034" y="5190902"/>
            <a:ext cx="0" cy="29239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Straight Arrow Connector 339">
            <a:extLst>
              <a:ext uri="{FF2B5EF4-FFF2-40B4-BE49-F238E27FC236}">
                <a16:creationId xmlns:a16="http://schemas.microsoft.com/office/drawing/2014/main" id="{F9DC138D-64DB-EDEB-030F-6471F0E37555}"/>
              </a:ext>
            </a:extLst>
          </p:cNvPr>
          <p:cNvCxnSpPr>
            <a:cxnSpLocks/>
          </p:cNvCxnSpPr>
          <p:nvPr/>
        </p:nvCxnSpPr>
        <p:spPr>
          <a:xfrm>
            <a:off x="8558034" y="4516034"/>
            <a:ext cx="0" cy="29239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Straight Arrow Connector 343">
            <a:extLst>
              <a:ext uri="{FF2B5EF4-FFF2-40B4-BE49-F238E27FC236}">
                <a16:creationId xmlns:a16="http://schemas.microsoft.com/office/drawing/2014/main" id="{5B7F908C-0F86-2146-F57F-2D459D92471C}"/>
              </a:ext>
            </a:extLst>
          </p:cNvPr>
          <p:cNvCxnSpPr>
            <a:cxnSpLocks/>
          </p:cNvCxnSpPr>
          <p:nvPr/>
        </p:nvCxnSpPr>
        <p:spPr>
          <a:xfrm rot="5400000" flipH="1">
            <a:off x="9266768" y="3212275"/>
            <a:ext cx="0" cy="4013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5" name="TextBox 344">
            <a:extLst>
              <a:ext uri="{FF2B5EF4-FFF2-40B4-BE49-F238E27FC236}">
                <a16:creationId xmlns:a16="http://schemas.microsoft.com/office/drawing/2014/main" id="{C4765694-CCFC-CA6D-104C-ABB301D90211}"/>
              </a:ext>
            </a:extLst>
          </p:cNvPr>
          <p:cNvSpPr txBox="1"/>
          <p:nvPr/>
        </p:nvSpPr>
        <p:spPr>
          <a:xfrm rot="5400000" flipH="1">
            <a:off x="8838326" y="3550793"/>
            <a:ext cx="20892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Memory Inputs/Outputs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346" name="Straight Arrow Connector 345">
            <a:extLst>
              <a:ext uri="{FF2B5EF4-FFF2-40B4-BE49-F238E27FC236}">
                <a16:creationId xmlns:a16="http://schemas.microsoft.com/office/drawing/2014/main" id="{F7988B19-B4BA-88DF-0FA9-B3BC683DEDF3}"/>
              </a:ext>
            </a:extLst>
          </p:cNvPr>
          <p:cNvCxnSpPr>
            <a:cxnSpLocks/>
          </p:cNvCxnSpPr>
          <p:nvPr/>
        </p:nvCxnSpPr>
        <p:spPr>
          <a:xfrm rot="16200000">
            <a:off x="9317306" y="3498025"/>
            <a:ext cx="0" cy="4013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Connector: Curved 346">
            <a:extLst>
              <a:ext uri="{FF2B5EF4-FFF2-40B4-BE49-F238E27FC236}">
                <a16:creationId xmlns:a16="http://schemas.microsoft.com/office/drawing/2014/main" id="{3EBCE67A-5181-9607-29CE-20A75D904C0C}"/>
              </a:ext>
            </a:extLst>
          </p:cNvPr>
          <p:cNvCxnSpPr>
            <a:cxnSpLocks/>
            <a:stCxn id="296" idx="2"/>
            <a:endCxn id="31" idx="7"/>
          </p:cNvCxnSpPr>
          <p:nvPr/>
        </p:nvCxnSpPr>
        <p:spPr>
          <a:xfrm rot="10800000" flipV="1">
            <a:off x="5649200" y="3216909"/>
            <a:ext cx="2114337" cy="358345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Connector: Curved 349">
            <a:extLst>
              <a:ext uri="{FF2B5EF4-FFF2-40B4-BE49-F238E27FC236}">
                <a16:creationId xmlns:a16="http://schemas.microsoft.com/office/drawing/2014/main" id="{8AFA7F71-8324-B078-D7B0-B0044250C5FD}"/>
              </a:ext>
            </a:extLst>
          </p:cNvPr>
          <p:cNvCxnSpPr>
            <a:cxnSpLocks/>
            <a:stCxn id="51" idx="6"/>
            <a:endCxn id="303" idx="2"/>
          </p:cNvCxnSpPr>
          <p:nvPr/>
        </p:nvCxnSpPr>
        <p:spPr>
          <a:xfrm>
            <a:off x="6574720" y="3778902"/>
            <a:ext cx="1188816" cy="90407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Connector: Curved 352">
            <a:extLst>
              <a:ext uri="{FF2B5EF4-FFF2-40B4-BE49-F238E27FC236}">
                <a16:creationId xmlns:a16="http://schemas.microsoft.com/office/drawing/2014/main" id="{37DCBE03-8F48-D744-3314-97255D150596}"/>
              </a:ext>
            </a:extLst>
          </p:cNvPr>
          <p:cNvCxnSpPr>
            <a:cxnSpLocks/>
            <a:stCxn id="337" idx="2"/>
            <a:endCxn id="54" idx="5"/>
          </p:cNvCxnSpPr>
          <p:nvPr/>
        </p:nvCxnSpPr>
        <p:spPr>
          <a:xfrm rot="10800000">
            <a:off x="5649200" y="4837196"/>
            <a:ext cx="2728835" cy="173707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6" name="Oval 355">
            <a:extLst>
              <a:ext uri="{FF2B5EF4-FFF2-40B4-BE49-F238E27FC236}">
                <a16:creationId xmlns:a16="http://schemas.microsoft.com/office/drawing/2014/main" id="{1B334B2F-6D71-2E79-3A96-0D241F092C11}"/>
              </a:ext>
            </a:extLst>
          </p:cNvPr>
          <p:cNvSpPr/>
          <p:nvPr/>
        </p:nvSpPr>
        <p:spPr>
          <a:xfrm>
            <a:off x="8378034" y="4146287"/>
            <a:ext cx="360000" cy="360000"/>
          </a:xfrm>
          <a:prstGeom prst="ellipse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357" name="Straight Arrow Connector 356">
            <a:extLst>
              <a:ext uri="{FF2B5EF4-FFF2-40B4-BE49-F238E27FC236}">
                <a16:creationId xmlns:a16="http://schemas.microsoft.com/office/drawing/2014/main" id="{0A1DC121-3EE2-B721-A63E-819C30256894}"/>
              </a:ext>
            </a:extLst>
          </p:cNvPr>
          <p:cNvCxnSpPr>
            <a:cxnSpLocks/>
          </p:cNvCxnSpPr>
          <p:nvPr/>
        </p:nvCxnSpPr>
        <p:spPr>
          <a:xfrm>
            <a:off x="8558034" y="3841793"/>
            <a:ext cx="0" cy="29239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" name="Connector: Curved 357">
            <a:extLst>
              <a:ext uri="{FF2B5EF4-FFF2-40B4-BE49-F238E27FC236}">
                <a16:creationId xmlns:a16="http://schemas.microsoft.com/office/drawing/2014/main" id="{7D11984D-C149-1A4D-0571-09E49C28AA44}"/>
              </a:ext>
            </a:extLst>
          </p:cNvPr>
          <p:cNvCxnSpPr>
            <a:cxnSpLocks/>
            <a:stCxn id="55" idx="6"/>
            <a:endCxn id="356" idx="3"/>
          </p:cNvCxnSpPr>
          <p:nvPr/>
        </p:nvCxnSpPr>
        <p:spPr>
          <a:xfrm flipV="1">
            <a:off x="6574720" y="4453566"/>
            <a:ext cx="1856035" cy="179982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F56A8AF-7797-5D63-BEFF-5209AC35EAA8}"/>
              </a:ext>
            </a:extLst>
          </p:cNvPr>
          <p:cNvCxnSpPr>
            <a:cxnSpLocks/>
          </p:cNvCxnSpPr>
          <p:nvPr/>
        </p:nvCxnSpPr>
        <p:spPr>
          <a:xfrm>
            <a:off x="10343414" y="4104789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18E5534-1329-CA3A-A0FE-DE8FD159D96A}"/>
              </a:ext>
            </a:extLst>
          </p:cNvPr>
          <p:cNvSpPr txBox="1"/>
          <p:nvPr/>
        </p:nvSpPr>
        <p:spPr>
          <a:xfrm>
            <a:off x="11314104" y="3864443"/>
            <a:ext cx="890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2AB9F14-87DC-302B-2C32-06067B53AA54}"/>
              </a:ext>
            </a:extLst>
          </p:cNvPr>
          <p:cNvCxnSpPr>
            <a:cxnSpLocks/>
          </p:cNvCxnSpPr>
          <p:nvPr/>
        </p:nvCxnSpPr>
        <p:spPr>
          <a:xfrm>
            <a:off x="3971517" y="4105179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CEDB62D-5065-236E-AA59-63CDB2A11736}"/>
              </a:ext>
            </a:extLst>
          </p:cNvPr>
          <p:cNvSpPr txBox="1"/>
          <p:nvPr/>
        </p:nvSpPr>
        <p:spPr>
          <a:xfrm>
            <a:off x="3414489" y="3879104"/>
            <a:ext cx="890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???</a:t>
            </a:r>
            <a:endParaRPr lang="en-GB" sz="240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9CA468C-87BF-A1E3-A750-D7D96B9DF64E}"/>
              </a:ext>
            </a:extLst>
          </p:cNvPr>
          <p:cNvCxnSpPr>
            <a:cxnSpLocks/>
          </p:cNvCxnSpPr>
          <p:nvPr/>
        </p:nvCxnSpPr>
        <p:spPr>
          <a:xfrm>
            <a:off x="11097239" y="4095276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38EE089-4D2C-CD4D-B206-D4FC7D976EC4}"/>
              </a:ext>
            </a:extLst>
          </p:cNvPr>
          <p:cNvSpPr txBox="1"/>
          <p:nvPr/>
        </p:nvSpPr>
        <p:spPr>
          <a:xfrm>
            <a:off x="10540212" y="3869201"/>
            <a:ext cx="6327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???</a:t>
            </a:r>
            <a:endParaRPr lang="en-GB" sz="240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E152103-59D6-4457-8F95-98EDEDF58578}"/>
              </a:ext>
            </a:extLst>
          </p:cNvPr>
          <p:cNvSpPr/>
          <p:nvPr/>
        </p:nvSpPr>
        <p:spPr>
          <a:xfrm>
            <a:off x="3515635" y="1126058"/>
            <a:ext cx="7581604" cy="5246982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C2D8302-CE52-B368-B0DF-AD2E73185D45}"/>
              </a:ext>
            </a:extLst>
          </p:cNvPr>
          <p:cNvSpPr txBox="1"/>
          <p:nvPr/>
        </p:nvSpPr>
        <p:spPr>
          <a:xfrm>
            <a:off x="3540263" y="1126888"/>
            <a:ext cx="40497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accent4">
                    <a:lumMod val="75000"/>
                  </a:schemeClr>
                </a:solidFill>
              </a:rPr>
              <a:t>HACE</a:t>
            </a:r>
            <a:endParaRPr lang="en-GB" sz="240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1CB1FE1-B6B2-246F-E915-03F3E0AEBF07}"/>
              </a:ext>
            </a:extLst>
          </p:cNvPr>
          <p:cNvSpPr/>
          <p:nvPr/>
        </p:nvSpPr>
        <p:spPr>
          <a:xfrm>
            <a:off x="3938107" y="5875559"/>
            <a:ext cx="4315786" cy="70257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rgbClr val="FF0000"/>
                </a:solidFill>
              </a:rPr>
              <a:t>How can we derive a graphical representation of the RTL code?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93702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67E2254-6EEA-F70C-BADF-F30D494E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3257C-8B4D-2CCE-D8CE-39AB2CCFD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Assignment Graph to FSM-Datapath Graph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B972DB-3A4F-AE9C-FEB6-3FA1B7774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134</a:t>
            </a:fld>
            <a:endParaRPr lang="en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9FA8A46-6410-50FD-1340-1DE9D8777037}"/>
              </a:ext>
            </a:extLst>
          </p:cNvPr>
          <p:cNvSpPr/>
          <p:nvPr/>
        </p:nvSpPr>
        <p:spPr>
          <a:xfrm>
            <a:off x="295998" y="2056647"/>
            <a:ext cx="5715781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1355ACCB-CAAF-F1E9-4D64-29554A4B44AC}"/>
              </a:ext>
            </a:extLst>
          </p:cNvPr>
          <p:cNvSpPr/>
          <p:nvPr/>
        </p:nvSpPr>
        <p:spPr>
          <a:xfrm>
            <a:off x="3547845" y="4256386"/>
            <a:ext cx="360000" cy="360000"/>
          </a:xfrm>
          <a:prstGeom prst="ellipse">
            <a:avLst/>
          </a:prstGeom>
          <a:solidFill>
            <a:srgbClr val="DA68CA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B0339432-400B-A9A5-41EB-271BE29D5E59}"/>
              </a:ext>
            </a:extLst>
          </p:cNvPr>
          <p:cNvCxnSpPr>
            <a:cxnSpLocks/>
            <a:stCxn id="86" idx="2"/>
            <a:endCxn id="84" idx="0"/>
          </p:cNvCxnSpPr>
          <p:nvPr/>
        </p:nvCxnSpPr>
        <p:spPr>
          <a:xfrm>
            <a:off x="3724801" y="4087241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BCABA8BE-2CB1-9E43-3111-83A157E40E9E}"/>
              </a:ext>
            </a:extLst>
          </p:cNvPr>
          <p:cNvSpPr/>
          <p:nvPr/>
        </p:nvSpPr>
        <p:spPr>
          <a:xfrm>
            <a:off x="3502732" y="372724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6D49DAD2-5791-6B29-1486-D7A375E7A43D}"/>
              </a:ext>
            </a:extLst>
          </p:cNvPr>
          <p:cNvSpPr/>
          <p:nvPr/>
        </p:nvSpPr>
        <p:spPr>
          <a:xfrm>
            <a:off x="3502732" y="483191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5D1DCD8F-EE8C-3F3D-19E3-45E44AE7DFA3}"/>
              </a:ext>
            </a:extLst>
          </p:cNvPr>
          <p:cNvCxnSpPr>
            <a:cxnSpLocks/>
          </p:cNvCxnSpPr>
          <p:nvPr/>
        </p:nvCxnSpPr>
        <p:spPr>
          <a:xfrm flipH="1">
            <a:off x="3724801" y="460407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A603FF66-1B5B-5856-2AAF-9517FE935812}"/>
              </a:ext>
            </a:extLst>
          </p:cNvPr>
          <p:cNvCxnSpPr>
            <a:cxnSpLocks/>
            <a:stCxn id="99" idx="0"/>
          </p:cNvCxnSpPr>
          <p:nvPr/>
        </p:nvCxnSpPr>
        <p:spPr>
          <a:xfrm flipV="1">
            <a:off x="3726846" y="517816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9E312A01-E636-5FCC-DD16-CB6EA7511884}"/>
              </a:ext>
            </a:extLst>
          </p:cNvPr>
          <p:cNvSpPr/>
          <p:nvPr/>
        </p:nvSpPr>
        <p:spPr>
          <a:xfrm>
            <a:off x="3504777" y="540600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04534184-277C-5BCE-B7D5-4E8D0D64CC69}"/>
              </a:ext>
            </a:extLst>
          </p:cNvPr>
          <p:cNvSpPr/>
          <p:nvPr/>
        </p:nvSpPr>
        <p:spPr>
          <a:xfrm>
            <a:off x="2722833" y="426845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49ED319B-41F4-0B0A-464D-EDB646E27226}"/>
              </a:ext>
            </a:extLst>
          </p:cNvPr>
          <p:cNvCxnSpPr>
            <a:cxnSpLocks/>
            <a:stCxn id="105" idx="1"/>
          </p:cNvCxnSpPr>
          <p:nvPr/>
        </p:nvCxnSpPr>
        <p:spPr>
          <a:xfrm flipH="1">
            <a:off x="2474315" y="44484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F4BB8AAA-4CC1-316E-5662-F21701495FFC}"/>
              </a:ext>
            </a:extLst>
          </p:cNvPr>
          <p:cNvCxnSpPr>
            <a:cxnSpLocks/>
            <a:stCxn id="84" idx="2"/>
            <a:endCxn id="105" idx="3"/>
          </p:cNvCxnSpPr>
          <p:nvPr/>
        </p:nvCxnSpPr>
        <p:spPr>
          <a:xfrm flipH="1">
            <a:off x="3166971" y="4436386"/>
            <a:ext cx="380874" cy="12072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03E16DC2-52C8-039D-E2B4-FD3C4491A536}"/>
              </a:ext>
            </a:extLst>
          </p:cNvPr>
          <p:cNvCxnSpPr>
            <a:cxnSpLocks/>
            <a:stCxn id="109" idx="2"/>
            <a:endCxn id="105" idx="0"/>
          </p:cNvCxnSpPr>
          <p:nvPr/>
        </p:nvCxnSpPr>
        <p:spPr>
          <a:xfrm>
            <a:off x="2944902" y="4103893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393A4238-4CC1-AA45-B58A-675E0BD2599C}"/>
              </a:ext>
            </a:extLst>
          </p:cNvPr>
          <p:cNvSpPr/>
          <p:nvPr/>
        </p:nvSpPr>
        <p:spPr>
          <a:xfrm>
            <a:off x="2722833" y="374389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cxnSp>
        <p:nvCxnSpPr>
          <p:cNvPr id="116" name="Connector: Curved 115">
            <a:extLst>
              <a:ext uri="{FF2B5EF4-FFF2-40B4-BE49-F238E27FC236}">
                <a16:creationId xmlns:a16="http://schemas.microsoft.com/office/drawing/2014/main" id="{2048FB4D-14DD-095A-9011-6B2AC9605B5C}"/>
              </a:ext>
            </a:extLst>
          </p:cNvPr>
          <p:cNvCxnSpPr>
            <a:cxnSpLocks/>
            <a:stCxn id="96" idx="3"/>
            <a:endCxn id="84" idx="6"/>
          </p:cNvCxnSpPr>
          <p:nvPr/>
        </p:nvCxnSpPr>
        <p:spPr>
          <a:xfrm flipH="1" flipV="1">
            <a:off x="3907845" y="4436386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Oval 136">
            <a:extLst>
              <a:ext uri="{FF2B5EF4-FFF2-40B4-BE49-F238E27FC236}">
                <a16:creationId xmlns:a16="http://schemas.microsoft.com/office/drawing/2014/main" id="{93B0B842-8D24-BF25-7587-3EAF29C48A74}"/>
              </a:ext>
            </a:extLst>
          </p:cNvPr>
          <p:cNvSpPr/>
          <p:nvPr/>
        </p:nvSpPr>
        <p:spPr>
          <a:xfrm>
            <a:off x="4133464" y="2362425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3078228A-9245-0E8A-8D45-62961DF56FE4}"/>
              </a:ext>
            </a:extLst>
          </p:cNvPr>
          <p:cNvCxnSpPr>
            <a:cxnSpLocks/>
            <a:stCxn id="139" idx="3"/>
            <a:endCxn id="137" idx="2"/>
          </p:cNvCxnSpPr>
          <p:nvPr/>
        </p:nvCxnSpPr>
        <p:spPr>
          <a:xfrm>
            <a:off x="3907831" y="2542425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Rectangle: Rounded Corners 138">
            <a:extLst>
              <a:ext uri="{FF2B5EF4-FFF2-40B4-BE49-F238E27FC236}">
                <a16:creationId xmlns:a16="http://schemas.microsoft.com/office/drawing/2014/main" id="{F7131C71-E0D4-14AD-8AEC-8EB09105BB75}"/>
              </a:ext>
            </a:extLst>
          </p:cNvPr>
          <p:cNvSpPr/>
          <p:nvPr/>
        </p:nvSpPr>
        <p:spPr>
          <a:xfrm>
            <a:off x="3463693" y="236242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cxnSp>
        <p:nvCxnSpPr>
          <p:cNvPr id="145" name="Straight Arrow Connector 144">
            <a:extLst>
              <a:ext uri="{FF2B5EF4-FFF2-40B4-BE49-F238E27FC236}">
                <a16:creationId xmlns:a16="http://schemas.microsoft.com/office/drawing/2014/main" id="{F4EAC74C-7038-800B-3572-3DF8E9E711B0}"/>
              </a:ext>
            </a:extLst>
          </p:cNvPr>
          <p:cNvCxnSpPr>
            <a:cxnSpLocks/>
          </p:cNvCxnSpPr>
          <p:nvPr/>
        </p:nvCxnSpPr>
        <p:spPr>
          <a:xfrm>
            <a:off x="4493464" y="2542425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Rectangle: Rounded Corners 146">
            <a:extLst>
              <a:ext uri="{FF2B5EF4-FFF2-40B4-BE49-F238E27FC236}">
                <a16:creationId xmlns:a16="http://schemas.microsoft.com/office/drawing/2014/main" id="{C0F96FD2-821B-ADE5-17CF-CBFAFFDA6554}"/>
              </a:ext>
            </a:extLst>
          </p:cNvPr>
          <p:cNvSpPr/>
          <p:nvPr/>
        </p:nvSpPr>
        <p:spPr>
          <a:xfrm>
            <a:off x="4757765" y="2362425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read_A</a:t>
            </a:r>
            <a:endParaRPr lang="en-US"/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F856CCE0-952D-93C3-50B9-9E79CC3372B2}"/>
              </a:ext>
            </a:extLst>
          </p:cNvPr>
          <p:cNvSpPr/>
          <p:nvPr/>
        </p:nvSpPr>
        <p:spPr>
          <a:xfrm>
            <a:off x="4882514" y="4263387"/>
            <a:ext cx="360000" cy="360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541F3C39-9FA8-3945-4AF6-5C331A205EDF}"/>
              </a:ext>
            </a:extLst>
          </p:cNvPr>
          <p:cNvCxnSpPr>
            <a:cxnSpLocks/>
            <a:stCxn id="150" idx="2"/>
            <a:endCxn id="148" idx="0"/>
          </p:cNvCxnSpPr>
          <p:nvPr/>
        </p:nvCxnSpPr>
        <p:spPr>
          <a:xfrm>
            <a:off x="5059470" y="4094242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Rectangle: Rounded Corners 149">
            <a:extLst>
              <a:ext uri="{FF2B5EF4-FFF2-40B4-BE49-F238E27FC236}">
                <a16:creationId xmlns:a16="http://schemas.microsoft.com/office/drawing/2014/main" id="{8C38B1E9-3E1D-3AF0-2544-EB61BA68E43A}"/>
              </a:ext>
            </a:extLst>
          </p:cNvPr>
          <p:cNvSpPr/>
          <p:nvPr/>
        </p:nvSpPr>
        <p:spPr>
          <a:xfrm>
            <a:off x="4837401" y="373424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51" name="Rectangle: Rounded Corners 150">
            <a:extLst>
              <a:ext uri="{FF2B5EF4-FFF2-40B4-BE49-F238E27FC236}">
                <a16:creationId xmlns:a16="http://schemas.microsoft.com/office/drawing/2014/main" id="{C40D07C9-38CE-F1CA-D369-61EE5CAB28B7}"/>
              </a:ext>
            </a:extLst>
          </p:cNvPr>
          <p:cNvSpPr/>
          <p:nvPr/>
        </p:nvSpPr>
        <p:spPr>
          <a:xfrm>
            <a:off x="4837401" y="483891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ED1557A6-292D-CCDC-C2BA-D4D389BA7DEB}"/>
              </a:ext>
            </a:extLst>
          </p:cNvPr>
          <p:cNvCxnSpPr>
            <a:cxnSpLocks/>
          </p:cNvCxnSpPr>
          <p:nvPr/>
        </p:nvCxnSpPr>
        <p:spPr>
          <a:xfrm flipH="1">
            <a:off x="5059470" y="461107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FE325D0C-3B6D-ABC7-AA8A-51A76DF87A14}"/>
              </a:ext>
            </a:extLst>
          </p:cNvPr>
          <p:cNvCxnSpPr>
            <a:cxnSpLocks/>
          </p:cNvCxnSpPr>
          <p:nvPr/>
        </p:nvCxnSpPr>
        <p:spPr>
          <a:xfrm flipV="1">
            <a:off x="5061515" y="518517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Rectangle: Rounded Corners 155">
            <a:extLst>
              <a:ext uri="{FF2B5EF4-FFF2-40B4-BE49-F238E27FC236}">
                <a16:creationId xmlns:a16="http://schemas.microsoft.com/office/drawing/2014/main" id="{AB9C5695-695C-2BED-2D8D-5F224A53265B}"/>
              </a:ext>
            </a:extLst>
          </p:cNvPr>
          <p:cNvSpPr/>
          <p:nvPr/>
        </p:nvSpPr>
        <p:spPr>
          <a:xfrm>
            <a:off x="3745429" y="3190889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addr_A</a:t>
            </a:r>
            <a:endParaRPr lang="en-US"/>
          </a:p>
        </p:txBody>
      </p:sp>
      <p:cxnSp>
        <p:nvCxnSpPr>
          <p:cNvPr id="157" name="Connector: Curved 156">
            <a:extLst>
              <a:ext uri="{FF2B5EF4-FFF2-40B4-BE49-F238E27FC236}">
                <a16:creationId xmlns:a16="http://schemas.microsoft.com/office/drawing/2014/main" id="{1C296C00-F1A8-8BEC-1159-67125E26B09F}"/>
              </a:ext>
            </a:extLst>
          </p:cNvPr>
          <p:cNvCxnSpPr>
            <a:cxnSpLocks/>
            <a:stCxn id="84" idx="6"/>
            <a:endCxn id="160" idx="4"/>
          </p:cNvCxnSpPr>
          <p:nvPr/>
        </p:nvCxnSpPr>
        <p:spPr>
          <a:xfrm flipV="1">
            <a:off x="3907845" y="4094242"/>
            <a:ext cx="324418" cy="342144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Oval 159">
            <a:extLst>
              <a:ext uri="{FF2B5EF4-FFF2-40B4-BE49-F238E27FC236}">
                <a16:creationId xmlns:a16="http://schemas.microsoft.com/office/drawing/2014/main" id="{06D5C760-5FD3-0266-D0A3-5E9966D55A36}"/>
              </a:ext>
            </a:extLst>
          </p:cNvPr>
          <p:cNvSpPr/>
          <p:nvPr/>
        </p:nvSpPr>
        <p:spPr>
          <a:xfrm>
            <a:off x="4052263" y="3734242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64" name="Straight Arrow Connector 163">
            <a:extLst>
              <a:ext uri="{FF2B5EF4-FFF2-40B4-BE49-F238E27FC236}">
                <a16:creationId xmlns:a16="http://schemas.microsoft.com/office/drawing/2014/main" id="{3DBB35D8-C169-BF9A-DEE3-452E708C3150}"/>
              </a:ext>
            </a:extLst>
          </p:cNvPr>
          <p:cNvCxnSpPr>
            <a:cxnSpLocks/>
            <a:stCxn id="160" idx="0"/>
            <a:endCxn id="156" idx="2"/>
          </p:cNvCxnSpPr>
          <p:nvPr/>
        </p:nvCxnSpPr>
        <p:spPr>
          <a:xfrm flipV="1">
            <a:off x="4232263" y="3550889"/>
            <a:ext cx="0" cy="18335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Rectangle: Rounded Corners 166">
            <a:extLst>
              <a:ext uri="{FF2B5EF4-FFF2-40B4-BE49-F238E27FC236}">
                <a16:creationId xmlns:a16="http://schemas.microsoft.com/office/drawing/2014/main" id="{84BBBD70-CAFD-1B75-BA0F-66053BC8892A}"/>
              </a:ext>
            </a:extLst>
          </p:cNvPr>
          <p:cNvSpPr/>
          <p:nvPr/>
        </p:nvSpPr>
        <p:spPr>
          <a:xfrm>
            <a:off x="4572636" y="5424747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cxnSp>
        <p:nvCxnSpPr>
          <p:cNvPr id="175" name="Connector: Curved 174">
            <a:extLst>
              <a:ext uri="{FF2B5EF4-FFF2-40B4-BE49-F238E27FC236}">
                <a16:creationId xmlns:a16="http://schemas.microsoft.com/office/drawing/2014/main" id="{7623C82A-E21E-1271-1638-34ED26F9D813}"/>
              </a:ext>
            </a:extLst>
          </p:cNvPr>
          <p:cNvCxnSpPr>
            <a:cxnSpLocks/>
            <a:endCxn id="84" idx="3"/>
          </p:cNvCxnSpPr>
          <p:nvPr/>
        </p:nvCxnSpPr>
        <p:spPr>
          <a:xfrm flipV="1">
            <a:off x="2440484" y="4563665"/>
            <a:ext cx="1160082" cy="474561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Connector: Curved 204">
            <a:extLst>
              <a:ext uri="{FF2B5EF4-FFF2-40B4-BE49-F238E27FC236}">
                <a16:creationId xmlns:a16="http://schemas.microsoft.com/office/drawing/2014/main" id="{74818F40-1069-94CD-72B5-2CC582124080}"/>
              </a:ext>
            </a:extLst>
          </p:cNvPr>
          <p:cNvCxnSpPr>
            <a:cxnSpLocks/>
            <a:endCxn id="208" idx="0"/>
          </p:cNvCxnSpPr>
          <p:nvPr/>
        </p:nvCxnSpPr>
        <p:spPr>
          <a:xfrm>
            <a:off x="2440484" y="5038226"/>
            <a:ext cx="670057" cy="273178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TextBox 207">
            <a:extLst>
              <a:ext uri="{FF2B5EF4-FFF2-40B4-BE49-F238E27FC236}">
                <a16:creationId xmlns:a16="http://schemas.microsoft.com/office/drawing/2014/main" id="{57F090AA-F388-1BD6-E10B-56E97CC3182B}"/>
              </a:ext>
            </a:extLst>
          </p:cNvPr>
          <p:cNvSpPr txBox="1"/>
          <p:nvPr/>
        </p:nvSpPr>
        <p:spPr>
          <a:xfrm>
            <a:off x="2650004" y="5311404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S1Cond</a:t>
            </a:r>
            <a:endParaRPr lang="en-GB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7D940CE2-8B37-03AD-C26B-A73F2E5B8451}"/>
              </a:ext>
            </a:extLst>
          </p:cNvPr>
          <p:cNvSpPr txBox="1"/>
          <p:nvPr/>
        </p:nvSpPr>
        <p:spPr>
          <a:xfrm>
            <a:off x="4888813" y="3274910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S1Cond</a:t>
            </a:r>
            <a:endParaRPr lang="en-GB"/>
          </a:p>
        </p:txBody>
      </p:sp>
      <p:cxnSp>
        <p:nvCxnSpPr>
          <p:cNvPr id="219" name="Connector: Curved 218">
            <a:extLst>
              <a:ext uri="{FF2B5EF4-FFF2-40B4-BE49-F238E27FC236}">
                <a16:creationId xmlns:a16="http://schemas.microsoft.com/office/drawing/2014/main" id="{1FE34962-AFF6-A5DD-6206-CE0FEEBA99E3}"/>
              </a:ext>
            </a:extLst>
          </p:cNvPr>
          <p:cNvCxnSpPr>
            <a:cxnSpLocks/>
            <a:stCxn id="218" idx="1"/>
            <a:endCxn id="160" idx="6"/>
          </p:cNvCxnSpPr>
          <p:nvPr/>
        </p:nvCxnSpPr>
        <p:spPr>
          <a:xfrm rot="10800000" flipV="1">
            <a:off x="4412263" y="3459576"/>
            <a:ext cx="476550" cy="45466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Connector: Curved 224">
            <a:extLst>
              <a:ext uri="{FF2B5EF4-FFF2-40B4-BE49-F238E27FC236}">
                <a16:creationId xmlns:a16="http://schemas.microsoft.com/office/drawing/2014/main" id="{D1F59EFD-F3BA-0649-7900-BFD94D455599}"/>
              </a:ext>
            </a:extLst>
          </p:cNvPr>
          <p:cNvCxnSpPr>
            <a:cxnSpLocks/>
            <a:stCxn id="218" idx="1"/>
            <a:endCxn id="148" idx="2"/>
          </p:cNvCxnSpPr>
          <p:nvPr/>
        </p:nvCxnSpPr>
        <p:spPr>
          <a:xfrm rot="10800000" flipV="1">
            <a:off x="4882515" y="3459575"/>
            <a:ext cx="6299" cy="983811"/>
          </a:xfrm>
          <a:prstGeom prst="curvedConnector3">
            <a:avLst>
              <a:gd name="adj1" fmla="val 3729147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Connector: Curved 235">
            <a:extLst>
              <a:ext uri="{FF2B5EF4-FFF2-40B4-BE49-F238E27FC236}">
                <a16:creationId xmlns:a16="http://schemas.microsoft.com/office/drawing/2014/main" id="{5B85F368-F6C6-43F5-B2A6-05CF816EF1D5}"/>
              </a:ext>
            </a:extLst>
          </p:cNvPr>
          <p:cNvCxnSpPr>
            <a:cxnSpLocks/>
            <a:stCxn id="218" idx="0"/>
            <a:endCxn id="137" idx="4"/>
          </p:cNvCxnSpPr>
          <p:nvPr/>
        </p:nvCxnSpPr>
        <p:spPr>
          <a:xfrm rot="16200000" flipV="1">
            <a:off x="4555165" y="2480725"/>
            <a:ext cx="552485" cy="103588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1" name="TextBox 260">
            <a:extLst>
              <a:ext uri="{FF2B5EF4-FFF2-40B4-BE49-F238E27FC236}">
                <a16:creationId xmlns:a16="http://schemas.microsoft.com/office/drawing/2014/main" id="{2396F45A-5BAF-6393-D535-174BF6EE32CD}"/>
              </a:ext>
            </a:extLst>
          </p:cNvPr>
          <p:cNvSpPr txBox="1"/>
          <p:nvPr/>
        </p:nvSpPr>
        <p:spPr>
          <a:xfrm>
            <a:off x="2850653" y="3305295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S0Cond</a:t>
            </a:r>
            <a:endParaRPr lang="en-GB"/>
          </a:p>
        </p:txBody>
      </p:sp>
      <p:cxnSp>
        <p:nvCxnSpPr>
          <p:cNvPr id="262" name="Connector: Curved 261">
            <a:extLst>
              <a:ext uri="{FF2B5EF4-FFF2-40B4-BE49-F238E27FC236}">
                <a16:creationId xmlns:a16="http://schemas.microsoft.com/office/drawing/2014/main" id="{C341D4F0-7E26-AA19-A667-DD2F6AC26722}"/>
              </a:ext>
            </a:extLst>
          </p:cNvPr>
          <p:cNvCxnSpPr>
            <a:cxnSpLocks/>
            <a:stCxn id="261" idx="2"/>
            <a:endCxn id="84" idx="1"/>
          </p:cNvCxnSpPr>
          <p:nvPr/>
        </p:nvCxnSpPr>
        <p:spPr>
          <a:xfrm rot="16200000" flipH="1">
            <a:off x="3138638" y="3847179"/>
            <a:ext cx="634480" cy="289376"/>
          </a:xfrm>
          <a:prstGeom prst="curvedConnector3">
            <a:avLst>
              <a:gd name="adj1" fmla="val 70016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" name="TextBox 265">
            <a:extLst>
              <a:ext uri="{FF2B5EF4-FFF2-40B4-BE49-F238E27FC236}">
                <a16:creationId xmlns:a16="http://schemas.microsoft.com/office/drawing/2014/main" id="{E2AED5F7-F86E-9C5F-596F-66D7765D9A24}"/>
              </a:ext>
            </a:extLst>
          </p:cNvPr>
          <p:cNvSpPr txBox="1"/>
          <p:nvPr/>
        </p:nvSpPr>
        <p:spPr>
          <a:xfrm>
            <a:off x="3991486" y="5075517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S0Cond</a:t>
            </a:r>
            <a:endParaRPr lang="en-GB"/>
          </a:p>
        </p:txBody>
      </p:sp>
      <p:cxnSp>
        <p:nvCxnSpPr>
          <p:cNvPr id="267" name="Connector: Curved 266">
            <a:extLst>
              <a:ext uri="{FF2B5EF4-FFF2-40B4-BE49-F238E27FC236}">
                <a16:creationId xmlns:a16="http://schemas.microsoft.com/office/drawing/2014/main" id="{F15B5381-C105-BD15-7194-950265DDBBAA}"/>
              </a:ext>
            </a:extLst>
          </p:cNvPr>
          <p:cNvCxnSpPr>
            <a:cxnSpLocks/>
            <a:stCxn id="266" idx="0"/>
            <a:endCxn id="148" idx="3"/>
          </p:cNvCxnSpPr>
          <p:nvPr/>
        </p:nvCxnSpPr>
        <p:spPr>
          <a:xfrm rot="5400000" flipH="1" flipV="1">
            <a:off x="4441204" y="4581486"/>
            <a:ext cx="504851" cy="48321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4" name="TextBox 273">
            <a:extLst>
              <a:ext uri="{FF2B5EF4-FFF2-40B4-BE49-F238E27FC236}">
                <a16:creationId xmlns:a16="http://schemas.microsoft.com/office/drawing/2014/main" id="{B64F80C2-E11D-1E5B-1AB4-8F4827EAACDF}"/>
              </a:ext>
            </a:extLst>
          </p:cNvPr>
          <p:cNvSpPr txBox="1"/>
          <p:nvPr/>
        </p:nvSpPr>
        <p:spPr>
          <a:xfrm>
            <a:off x="295998" y="1218649"/>
            <a:ext cx="56290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with separated data and control flow</a:t>
            </a:r>
            <a:endParaRPr lang="en-GB" sz="2400"/>
          </a:p>
        </p:txBody>
      </p:sp>
      <p:cxnSp>
        <p:nvCxnSpPr>
          <p:cNvPr id="292" name="Connector: Curved 291">
            <a:extLst>
              <a:ext uri="{FF2B5EF4-FFF2-40B4-BE49-F238E27FC236}">
                <a16:creationId xmlns:a16="http://schemas.microsoft.com/office/drawing/2014/main" id="{08C8C7EA-A23A-2985-3EEE-1F70485FABE0}"/>
              </a:ext>
            </a:extLst>
          </p:cNvPr>
          <p:cNvCxnSpPr>
            <a:cxnSpLocks/>
            <a:stCxn id="151" idx="3"/>
            <a:endCxn id="148" idx="6"/>
          </p:cNvCxnSpPr>
          <p:nvPr/>
        </p:nvCxnSpPr>
        <p:spPr>
          <a:xfrm flipH="1" flipV="1">
            <a:off x="5242514" y="4443387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15190A1C-87B4-3229-1D35-2352D4679239}"/>
              </a:ext>
            </a:extLst>
          </p:cNvPr>
          <p:cNvCxnSpPr>
            <a:cxnSpLocks/>
          </p:cNvCxnSpPr>
          <p:nvPr/>
        </p:nvCxnSpPr>
        <p:spPr>
          <a:xfrm flipH="1">
            <a:off x="623027" y="222623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8100EF78-4B3B-A560-2640-EE02A66FE60B}"/>
              </a:ext>
            </a:extLst>
          </p:cNvPr>
          <p:cNvSpPr txBox="1"/>
          <p:nvPr/>
        </p:nvSpPr>
        <p:spPr>
          <a:xfrm>
            <a:off x="847116" y="204585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Control edge</a:t>
            </a:r>
            <a:endParaRPr lang="en-GB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8049F365-5E65-48B1-C1BF-8220BDC933D7}"/>
              </a:ext>
            </a:extLst>
          </p:cNvPr>
          <p:cNvCxnSpPr>
            <a:cxnSpLocks/>
          </p:cNvCxnSpPr>
          <p:nvPr/>
        </p:nvCxnSpPr>
        <p:spPr>
          <a:xfrm flipH="1">
            <a:off x="631394" y="249257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27FEC8C5-901C-9ABD-2649-4795203DCEF3}"/>
              </a:ext>
            </a:extLst>
          </p:cNvPr>
          <p:cNvSpPr txBox="1"/>
          <p:nvPr/>
        </p:nvSpPr>
        <p:spPr>
          <a:xfrm>
            <a:off x="855483" y="231219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edge</a:t>
            </a:r>
            <a:endParaRPr lang="en-GB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7B5FA46A-6CA6-2C75-0E7D-35FB3BBCC7D3}"/>
              </a:ext>
            </a:extLst>
          </p:cNvPr>
          <p:cNvSpPr txBox="1"/>
          <p:nvPr/>
        </p:nvSpPr>
        <p:spPr>
          <a:xfrm>
            <a:off x="6307637" y="3430058"/>
            <a:ext cx="164013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Datapath and FSM abstraction</a:t>
            </a:r>
            <a:endParaRPr lang="en-GB" sz="2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77F884-A97A-F341-EB4B-C786AB45647B}"/>
              </a:ext>
            </a:extLst>
          </p:cNvPr>
          <p:cNvSpPr txBox="1"/>
          <p:nvPr/>
        </p:nvSpPr>
        <p:spPr>
          <a:xfrm>
            <a:off x="846454" y="2577076"/>
            <a:ext cx="15850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Datapath node</a:t>
            </a:r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BAA771A-BF5A-73CC-6826-F206D444E5A1}"/>
              </a:ext>
            </a:extLst>
          </p:cNvPr>
          <p:cNvCxnSpPr>
            <a:cxnSpLocks/>
          </p:cNvCxnSpPr>
          <p:nvPr/>
        </p:nvCxnSpPr>
        <p:spPr>
          <a:xfrm>
            <a:off x="631275" y="2761742"/>
            <a:ext cx="24851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8D43949-603A-DAB4-C1C4-30E515F5C16F}"/>
              </a:ext>
            </a:extLst>
          </p:cNvPr>
          <p:cNvCxnSpPr>
            <a:cxnSpLocks/>
          </p:cNvCxnSpPr>
          <p:nvPr/>
        </p:nvCxnSpPr>
        <p:spPr>
          <a:xfrm>
            <a:off x="6010046" y="4033035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1AA1BBF-53F1-CCD9-01A5-B4C42E25E927}"/>
              </a:ext>
            </a:extLst>
          </p:cNvPr>
          <p:cNvSpPr/>
          <p:nvPr/>
        </p:nvSpPr>
        <p:spPr>
          <a:xfrm>
            <a:off x="3822874" y="5875559"/>
            <a:ext cx="4546252" cy="70257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rgbClr val="FF0000"/>
                </a:solidFill>
              </a:rPr>
              <a:t>The next step is to derive the FSM abstraction from the control flow.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628541F-C9DA-7F34-11E8-0635B1F30BFD}"/>
              </a:ext>
            </a:extLst>
          </p:cNvPr>
          <p:cNvSpPr/>
          <p:nvPr/>
        </p:nvSpPr>
        <p:spPr>
          <a:xfrm>
            <a:off x="1360135" y="4267637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2198763-3FC8-74BD-3EE1-D77EB2ABC9ED}"/>
              </a:ext>
            </a:extLst>
          </p:cNvPr>
          <p:cNvSpPr/>
          <p:nvPr/>
        </p:nvSpPr>
        <p:spPr>
          <a:xfrm>
            <a:off x="648815" y="485547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A9DBAFD-C5C3-7B11-6C7F-131AB86CE098}"/>
              </a:ext>
            </a:extLst>
          </p:cNvPr>
          <p:cNvCxnSpPr>
            <a:cxnSpLocks/>
            <a:stCxn id="10" idx="0"/>
            <a:endCxn id="7" idx="2"/>
          </p:cNvCxnSpPr>
          <p:nvPr/>
        </p:nvCxnSpPr>
        <p:spPr>
          <a:xfrm flipV="1">
            <a:off x="870884" y="521547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396EF0D-B539-BED9-6ED8-30CE69034CA2}"/>
              </a:ext>
            </a:extLst>
          </p:cNvPr>
          <p:cNvSpPr/>
          <p:nvPr/>
        </p:nvSpPr>
        <p:spPr>
          <a:xfrm>
            <a:off x="648815" y="544331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CDA2D62-6B92-389C-9AC6-DC577DB69BFC}"/>
              </a:ext>
            </a:extLst>
          </p:cNvPr>
          <p:cNvSpPr/>
          <p:nvPr/>
        </p:nvSpPr>
        <p:spPr>
          <a:xfrm>
            <a:off x="1987317" y="485547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65ED7C0-ACCD-7877-B0F1-BC8334785773}"/>
              </a:ext>
            </a:extLst>
          </p:cNvPr>
          <p:cNvCxnSpPr>
            <a:cxnSpLocks/>
            <a:stCxn id="16" idx="0"/>
            <a:endCxn id="13" idx="2"/>
          </p:cNvCxnSpPr>
          <p:nvPr/>
        </p:nvCxnSpPr>
        <p:spPr>
          <a:xfrm flipV="1">
            <a:off x="2209386" y="521547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8DDBB85-76FE-E97D-E796-A2E69B407F38}"/>
              </a:ext>
            </a:extLst>
          </p:cNvPr>
          <p:cNvSpPr/>
          <p:nvPr/>
        </p:nvSpPr>
        <p:spPr>
          <a:xfrm>
            <a:off x="1987317" y="544331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92AE181-A2FD-7600-9C75-0FBF76E37F89}"/>
              </a:ext>
            </a:extLst>
          </p:cNvPr>
          <p:cNvCxnSpPr>
            <a:cxnSpLocks/>
            <a:stCxn id="21" idx="1"/>
            <a:endCxn id="6" idx="6"/>
          </p:cNvCxnSpPr>
          <p:nvPr/>
        </p:nvCxnSpPr>
        <p:spPr>
          <a:xfrm flipH="1">
            <a:off x="1720135" y="4447636"/>
            <a:ext cx="233351" cy="1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3130FAA-5971-9AFB-ACCD-129937FE4890}"/>
              </a:ext>
            </a:extLst>
          </p:cNvPr>
          <p:cNvSpPr/>
          <p:nvPr/>
        </p:nvSpPr>
        <p:spPr>
          <a:xfrm>
            <a:off x="1953486" y="4267636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452C0B0-9892-960F-1F5A-8DC1C507FDBB}"/>
              </a:ext>
            </a:extLst>
          </p:cNvPr>
          <p:cNvCxnSpPr>
            <a:cxnSpLocks/>
            <a:endCxn id="21" idx="2"/>
          </p:cNvCxnSpPr>
          <p:nvPr/>
        </p:nvCxnSpPr>
        <p:spPr>
          <a:xfrm flipV="1">
            <a:off x="2209386" y="462763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9896E9D-7DA5-13AD-6A17-FD8DFD2D7F63}"/>
              </a:ext>
            </a:extLst>
          </p:cNvPr>
          <p:cNvCxnSpPr>
            <a:cxnSpLocks/>
            <a:stCxn id="26" idx="2"/>
            <a:endCxn id="6" idx="0"/>
          </p:cNvCxnSpPr>
          <p:nvPr/>
        </p:nvCxnSpPr>
        <p:spPr>
          <a:xfrm>
            <a:off x="1537091" y="4098492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F7F2A751-BD0B-EC33-E973-F1BEFD3FB26B}"/>
              </a:ext>
            </a:extLst>
          </p:cNvPr>
          <p:cNvSpPr/>
          <p:nvPr/>
        </p:nvSpPr>
        <p:spPr>
          <a:xfrm>
            <a:off x="1315022" y="373849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E7127E3-FBCE-BEA5-7E6A-807FF055A2DF}"/>
              </a:ext>
            </a:extLst>
          </p:cNvPr>
          <p:cNvSpPr/>
          <p:nvPr/>
        </p:nvSpPr>
        <p:spPr>
          <a:xfrm flipH="1">
            <a:off x="1804273" y="373849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S2</a:t>
            </a:r>
          </a:p>
        </p:txBody>
      </p:sp>
      <p:cxnSp>
        <p:nvCxnSpPr>
          <p:cNvPr id="29" name="Connector: Curved 28">
            <a:extLst>
              <a:ext uri="{FF2B5EF4-FFF2-40B4-BE49-F238E27FC236}">
                <a16:creationId xmlns:a16="http://schemas.microsoft.com/office/drawing/2014/main" id="{9B49013C-8490-EA2B-6A33-D9289D653C3F}"/>
              </a:ext>
            </a:extLst>
          </p:cNvPr>
          <p:cNvCxnSpPr>
            <a:cxnSpLocks/>
            <a:stCxn id="7" idx="0"/>
            <a:endCxn id="6" idx="3"/>
          </p:cNvCxnSpPr>
          <p:nvPr/>
        </p:nvCxnSpPr>
        <p:spPr>
          <a:xfrm rot="5400000" flipH="1" flipV="1">
            <a:off x="1001591" y="4444210"/>
            <a:ext cx="280559" cy="541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A8B26D3D-A15C-1EA4-9396-488693F1802D}"/>
              </a:ext>
            </a:extLst>
          </p:cNvPr>
          <p:cNvCxnSpPr>
            <a:cxnSpLocks/>
            <a:stCxn id="28" idx="2"/>
            <a:endCxn id="6" idx="7"/>
          </p:cNvCxnSpPr>
          <p:nvPr/>
        </p:nvCxnSpPr>
        <p:spPr>
          <a:xfrm rot="5400000">
            <a:off x="1735945" y="4029961"/>
            <a:ext cx="221866" cy="35892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Curved 33">
            <a:extLst>
              <a:ext uri="{FF2B5EF4-FFF2-40B4-BE49-F238E27FC236}">
                <a16:creationId xmlns:a16="http://schemas.microsoft.com/office/drawing/2014/main" id="{7885A8AD-2534-44CD-2879-06C0D13761D2}"/>
              </a:ext>
            </a:extLst>
          </p:cNvPr>
          <p:cNvCxnSpPr>
            <a:cxnSpLocks/>
            <a:stCxn id="7" idx="3"/>
            <a:endCxn id="35" idx="0"/>
          </p:cNvCxnSpPr>
          <p:nvPr/>
        </p:nvCxnSpPr>
        <p:spPr>
          <a:xfrm>
            <a:off x="1092953" y="5035475"/>
            <a:ext cx="431588" cy="626346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3BFB3126-76F6-CC53-7EAE-762D475EF1A3}"/>
              </a:ext>
            </a:extLst>
          </p:cNvPr>
          <p:cNvSpPr txBox="1"/>
          <p:nvPr/>
        </p:nvSpPr>
        <p:spPr>
          <a:xfrm>
            <a:off x="1080359" y="5661821"/>
            <a:ext cx="8883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S0Cond</a:t>
            </a:r>
            <a:endParaRPr lang="en-GB"/>
          </a:p>
        </p:txBody>
      </p:sp>
      <p:cxnSp>
        <p:nvCxnSpPr>
          <p:cNvPr id="36" name="Connector: Curved 35">
            <a:extLst>
              <a:ext uri="{FF2B5EF4-FFF2-40B4-BE49-F238E27FC236}">
                <a16:creationId xmlns:a16="http://schemas.microsoft.com/office/drawing/2014/main" id="{69B100BF-7A16-CA6E-D3A1-5E85C1DEFCBE}"/>
              </a:ext>
            </a:extLst>
          </p:cNvPr>
          <p:cNvCxnSpPr>
            <a:cxnSpLocks/>
            <a:stCxn id="6" idx="4"/>
            <a:endCxn id="7" idx="3"/>
          </p:cNvCxnSpPr>
          <p:nvPr/>
        </p:nvCxnSpPr>
        <p:spPr>
          <a:xfrm rot="5400000">
            <a:off x="1112625" y="4607965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Curved 36">
            <a:extLst>
              <a:ext uri="{FF2B5EF4-FFF2-40B4-BE49-F238E27FC236}">
                <a16:creationId xmlns:a16="http://schemas.microsoft.com/office/drawing/2014/main" id="{8D62D1A7-A462-384B-943F-5D12759FC7C6}"/>
              </a:ext>
            </a:extLst>
          </p:cNvPr>
          <p:cNvCxnSpPr>
            <a:cxnSpLocks/>
            <a:stCxn id="6" idx="4"/>
            <a:endCxn id="13" idx="1"/>
          </p:cNvCxnSpPr>
          <p:nvPr/>
        </p:nvCxnSpPr>
        <p:spPr>
          <a:xfrm rot="16200000" flipH="1">
            <a:off x="1559807" y="4607965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Curved 37">
            <a:extLst>
              <a:ext uri="{FF2B5EF4-FFF2-40B4-BE49-F238E27FC236}">
                <a16:creationId xmlns:a16="http://schemas.microsoft.com/office/drawing/2014/main" id="{B7BFFD5A-6B42-CF53-3877-C550B51A30CD}"/>
              </a:ext>
            </a:extLst>
          </p:cNvPr>
          <p:cNvCxnSpPr>
            <a:cxnSpLocks/>
            <a:stCxn id="21" idx="0"/>
          </p:cNvCxnSpPr>
          <p:nvPr/>
        </p:nvCxnSpPr>
        <p:spPr>
          <a:xfrm rot="5400000" flipH="1" flipV="1">
            <a:off x="1971518" y="3879360"/>
            <a:ext cx="626145" cy="150409"/>
          </a:xfrm>
          <a:prstGeom prst="curvedConnector3">
            <a:avLst>
              <a:gd name="adj1" fmla="val 20938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1CDEE350-826B-133E-BBA4-322885548895}"/>
              </a:ext>
            </a:extLst>
          </p:cNvPr>
          <p:cNvSpPr/>
          <p:nvPr/>
        </p:nvSpPr>
        <p:spPr>
          <a:xfrm>
            <a:off x="2101635" y="3272159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 !</a:t>
            </a:r>
          </a:p>
        </p:txBody>
      </p:sp>
      <p:cxnSp>
        <p:nvCxnSpPr>
          <p:cNvPr id="55" name="Connector: Curved 54">
            <a:extLst>
              <a:ext uri="{FF2B5EF4-FFF2-40B4-BE49-F238E27FC236}">
                <a16:creationId xmlns:a16="http://schemas.microsoft.com/office/drawing/2014/main" id="{278A69D2-BC80-1EA2-DF3E-9D76BE7B46BC}"/>
              </a:ext>
            </a:extLst>
          </p:cNvPr>
          <p:cNvCxnSpPr>
            <a:cxnSpLocks/>
            <a:endCxn id="56" idx="1"/>
          </p:cNvCxnSpPr>
          <p:nvPr/>
        </p:nvCxnSpPr>
        <p:spPr>
          <a:xfrm rot="10800000" flipH="1">
            <a:off x="648815" y="3219625"/>
            <a:ext cx="256332" cy="1815851"/>
          </a:xfrm>
          <a:prstGeom prst="curvedConnector3">
            <a:avLst>
              <a:gd name="adj1" fmla="val -89181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BB62D89F-66C1-1012-EB15-81F3DE0BE910}"/>
              </a:ext>
            </a:extLst>
          </p:cNvPr>
          <p:cNvSpPr/>
          <p:nvPr/>
        </p:nvSpPr>
        <p:spPr>
          <a:xfrm>
            <a:off x="905147" y="3039624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 !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8EB5BBAC-4B6F-107D-C1BB-3C9A61EB294F}"/>
              </a:ext>
            </a:extLst>
          </p:cNvPr>
          <p:cNvSpPr/>
          <p:nvPr/>
        </p:nvSpPr>
        <p:spPr>
          <a:xfrm>
            <a:off x="624012" y="3852926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58" name="Connector: Curved 57">
            <a:extLst>
              <a:ext uri="{FF2B5EF4-FFF2-40B4-BE49-F238E27FC236}">
                <a16:creationId xmlns:a16="http://schemas.microsoft.com/office/drawing/2014/main" id="{2675C06A-72BB-B2CE-5901-39EE3D628F19}"/>
              </a:ext>
            </a:extLst>
          </p:cNvPr>
          <p:cNvCxnSpPr>
            <a:cxnSpLocks/>
            <a:stCxn id="56" idx="2"/>
            <a:endCxn id="57" idx="0"/>
          </p:cNvCxnSpPr>
          <p:nvPr/>
        </p:nvCxnSpPr>
        <p:spPr>
          <a:xfrm rot="5400000">
            <a:off x="793829" y="3485708"/>
            <a:ext cx="453302" cy="281135"/>
          </a:xfrm>
          <a:prstGeom prst="curvedConnector3">
            <a:avLst>
              <a:gd name="adj1" fmla="val 31935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or: Curved 58">
            <a:extLst>
              <a:ext uri="{FF2B5EF4-FFF2-40B4-BE49-F238E27FC236}">
                <a16:creationId xmlns:a16="http://schemas.microsoft.com/office/drawing/2014/main" id="{F204B61D-87F9-7D54-B3C3-CED526E71E50}"/>
              </a:ext>
            </a:extLst>
          </p:cNvPr>
          <p:cNvCxnSpPr>
            <a:cxnSpLocks/>
            <a:endCxn id="57" idx="0"/>
          </p:cNvCxnSpPr>
          <p:nvPr/>
        </p:nvCxnSpPr>
        <p:spPr>
          <a:xfrm rot="10800000" flipV="1">
            <a:off x="879913" y="3452158"/>
            <a:ext cx="1221723" cy="400767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or: Curved 61">
            <a:extLst>
              <a:ext uri="{FF2B5EF4-FFF2-40B4-BE49-F238E27FC236}">
                <a16:creationId xmlns:a16="http://schemas.microsoft.com/office/drawing/2014/main" id="{3B0EF598-4923-48F6-FA17-91BC720A6F87}"/>
              </a:ext>
            </a:extLst>
          </p:cNvPr>
          <p:cNvCxnSpPr>
            <a:cxnSpLocks/>
            <a:stCxn id="57" idx="2"/>
          </p:cNvCxnSpPr>
          <p:nvPr/>
        </p:nvCxnSpPr>
        <p:spPr>
          <a:xfrm rot="16200000" flipH="1">
            <a:off x="1002668" y="4090169"/>
            <a:ext cx="234711" cy="480223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E2516DC1-6032-C7DF-3594-4060B7759EC7}"/>
              </a:ext>
            </a:extLst>
          </p:cNvPr>
          <p:cNvSpPr/>
          <p:nvPr/>
        </p:nvSpPr>
        <p:spPr>
          <a:xfrm>
            <a:off x="260446" y="3035888"/>
            <a:ext cx="2501413" cy="29933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4842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ACD9B38-2E2A-7FBA-0ADF-6F6A6BD8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FA068-1CD7-28EF-9A66-8713FFB6B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RTL to Assignment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1D59B6-FA3D-899E-2203-747A739F6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135</a:t>
            </a:fld>
            <a:endParaRPr lang="en-FR"/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3556E770-C181-ED71-CA50-5A814C49B07B}"/>
              </a:ext>
            </a:extLst>
          </p:cNvPr>
          <p:cNvSpPr txBox="1"/>
          <p:nvPr/>
        </p:nvSpPr>
        <p:spPr>
          <a:xfrm>
            <a:off x="6255295" y="2032834"/>
            <a:ext cx="551398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is a directed graph with four node types: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operator nodes (e.g., add, </a:t>
            </a:r>
            <a:r>
              <a:rPr lang="en-US" sz="2400" err="1"/>
              <a:t>mul</a:t>
            </a:r>
            <a:r>
              <a:rPr lang="en-US" sz="2400"/>
              <a:t>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assignment nodes,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port nodes for circuit I/</a:t>
            </a:r>
            <a:r>
              <a:rPr lang="en-US" sz="2400" err="1"/>
              <a:t>Os</a:t>
            </a:r>
            <a:r>
              <a:rPr lang="en-US" sz="2400"/>
              <a:t>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constants,</a:t>
            </a:r>
          </a:p>
          <a:p>
            <a:endParaRPr lang="en-US" sz="2400"/>
          </a:p>
          <a:p>
            <a:r>
              <a:rPr lang="en-US" sz="2400"/>
              <a:t>and two types of edges: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/>
              <a:t>data edges,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/>
              <a:t>control edges.</a:t>
            </a:r>
          </a:p>
          <a:p>
            <a:pPr marL="457200" indent="-457200">
              <a:buAutoNum type="alphaLcParenBoth"/>
            </a:pPr>
            <a:endParaRPr lang="en-GB" sz="240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69A1C1A-91CF-6BD8-4BB9-4D5A51D226C1}"/>
              </a:ext>
            </a:extLst>
          </p:cNvPr>
          <p:cNvSpPr/>
          <p:nvPr/>
        </p:nvSpPr>
        <p:spPr>
          <a:xfrm>
            <a:off x="3503594" y="2577586"/>
            <a:ext cx="2464067" cy="2822020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F7E5F6-7570-E6E5-D1A3-E804D36F8E92}"/>
              </a:ext>
            </a:extLst>
          </p:cNvPr>
          <p:cNvSpPr txBox="1"/>
          <p:nvPr/>
        </p:nvSpPr>
        <p:spPr>
          <a:xfrm>
            <a:off x="178924" y="1499979"/>
            <a:ext cx="3125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 (simplified)</a:t>
            </a:r>
            <a:endParaRPr lang="en-GB" sz="240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5192DD2-18DB-CADE-5D34-9A53EDCF435A}"/>
              </a:ext>
            </a:extLst>
          </p:cNvPr>
          <p:cNvSpPr/>
          <p:nvPr/>
        </p:nvSpPr>
        <p:spPr>
          <a:xfrm>
            <a:off x="271843" y="2054058"/>
            <a:ext cx="293984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2">
                    <a:lumMod val="75000"/>
                  </a:schemeClr>
                </a:solidFill>
              </a:rPr>
              <a:t>sum</a:t>
            </a:r>
            <a:r>
              <a:rPr lang="en-US"/>
              <a:t> = 0; </a:t>
            </a:r>
          </a:p>
          <a:p>
            <a:r>
              <a:rPr lang="en-US">
                <a:solidFill>
                  <a:srgbClr val="DA68CA"/>
                </a:solidFill>
              </a:rPr>
              <a:t>  </a:t>
            </a:r>
            <a:r>
              <a:rPr lang="en-US" err="1">
                <a:solidFill>
                  <a:srgbClr val="DA68CA"/>
                </a:solidFill>
              </a:rPr>
              <a:t>i</a:t>
            </a:r>
            <a:r>
              <a:rPr lang="en-US"/>
              <a:t> = 0;</a:t>
            </a:r>
          </a:p>
          <a:p>
            <a:r>
              <a:rPr lang="en-US"/>
              <a:t>} else 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</a:t>
            </a:r>
            <a:r>
              <a:rPr lang="en-US">
                <a:solidFill>
                  <a:schemeClr val="bg1"/>
                </a:solidFill>
              </a:rPr>
              <a:t>== 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/>
              <a:t>read_A</a:t>
            </a:r>
            <a:r>
              <a:rPr lang="en-US"/>
              <a:t> = 1;</a:t>
            </a:r>
          </a:p>
          <a:p>
            <a:r>
              <a:rPr lang="en-US"/>
              <a:t>  </a:t>
            </a:r>
            <a:r>
              <a:rPr lang="en-US" err="1"/>
              <a:t>addr_A</a:t>
            </a:r>
            <a:r>
              <a:rPr lang="en-US"/>
              <a:t> = </a:t>
            </a:r>
            <a:r>
              <a:rPr lang="en-US" err="1">
                <a:solidFill>
                  <a:srgbClr val="DA68CA"/>
                </a:solidFill>
              </a:rPr>
              <a:t>i</a:t>
            </a:r>
            <a:r>
              <a:rPr lang="en-US"/>
              <a:t>;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2">
                    <a:lumMod val="75000"/>
                  </a:schemeClr>
                </a:solidFill>
              </a:rPr>
              <a:t>sum</a:t>
            </a:r>
            <a:r>
              <a:rPr lang="en-US"/>
              <a:t> = </a:t>
            </a:r>
            <a:r>
              <a:rPr lang="en-US">
                <a:solidFill>
                  <a:schemeClr val="accent2">
                    <a:lumMod val="75000"/>
                  </a:schemeClr>
                </a:solidFill>
              </a:rPr>
              <a:t>sum</a:t>
            </a:r>
            <a:r>
              <a:rPr lang="en-US"/>
              <a:t> + </a:t>
            </a:r>
            <a:r>
              <a:rPr lang="en-US" err="1"/>
              <a:t>data_A</a:t>
            </a:r>
            <a:r>
              <a:rPr lang="en-US"/>
              <a:t>;</a:t>
            </a:r>
          </a:p>
          <a:p>
            <a:r>
              <a:rPr lang="en-US"/>
              <a:t>  </a:t>
            </a:r>
            <a:r>
              <a:rPr lang="en-US" err="1">
                <a:solidFill>
                  <a:srgbClr val="DA68CA"/>
                </a:solidFill>
              </a:rPr>
              <a:t>i</a:t>
            </a:r>
            <a:r>
              <a:rPr lang="en-US"/>
              <a:t> = </a:t>
            </a:r>
            <a:r>
              <a:rPr lang="en-US" err="1">
                <a:solidFill>
                  <a:srgbClr val="DA68CA"/>
                </a:solidFill>
              </a:rPr>
              <a:t>i</a:t>
            </a:r>
            <a:r>
              <a:rPr lang="en-US"/>
              <a:t> + 1;} 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;</a:t>
            </a:r>
          </a:p>
          <a:p>
            <a:r>
              <a:rPr lang="en-US"/>
              <a:t>else 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 &amp;&amp; </a:t>
            </a:r>
            <a:r>
              <a:rPr lang="en-US" err="1">
                <a:solidFill>
                  <a:srgbClr val="DA68CA"/>
                </a:solidFill>
              </a:rPr>
              <a:t>i</a:t>
            </a:r>
            <a:r>
              <a:rPr lang="en-US"/>
              <a:t> &lt; 10)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;</a:t>
            </a:r>
          </a:p>
          <a:p>
            <a:r>
              <a:rPr lang="en-US"/>
              <a:t>else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S2</a:t>
            </a:r>
            <a:r>
              <a:rPr lang="en-US"/>
              <a:t>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C7E329-3092-358F-8BA4-44404E2D28B7}"/>
              </a:ext>
            </a:extLst>
          </p:cNvPr>
          <p:cNvSpPr txBox="1"/>
          <p:nvPr/>
        </p:nvSpPr>
        <p:spPr>
          <a:xfrm>
            <a:off x="3445844" y="1742173"/>
            <a:ext cx="246406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Abstract Syntax Tree (AST)</a:t>
            </a:r>
            <a:endParaRPr lang="en-GB" sz="240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AB89170-30A8-BB6B-668D-091AF7CD8957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3211691" y="410003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0DA773B-8B8B-AF28-3563-38DA934EC05A}"/>
              </a:ext>
            </a:extLst>
          </p:cNvPr>
          <p:cNvCxnSpPr>
            <a:cxnSpLocks/>
            <a:stCxn id="10" idx="1"/>
            <a:endCxn id="13" idx="3"/>
          </p:cNvCxnSpPr>
          <p:nvPr/>
        </p:nvCxnSpPr>
        <p:spPr>
          <a:xfrm flipH="1">
            <a:off x="5157990" y="3090300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AC121AB-B598-4D02-A6B2-BC7B8EBA3C48}"/>
              </a:ext>
            </a:extLst>
          </p:cNvPr>
          <p:cNvSpPr/>
          <p:nvPr/>
        </p:nvSpPr>
        <p:spPr>
          <a:xfrm>
            <a:off x="5449047" y="2931981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if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F2B4F-135B-81B4-0896-687AFBB740DF}"/>
              </a:ext>
            </a:extLst>
          </p:cNvPr>
          <p:cNvSpPr/>
          <p:nvPr/>
        </p:nvSpPr>
        <p:spPr>
          <a:xfrm>
            <a:off x="4653576" y="2931981"/>
            <a:ext cx="504414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==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D37F44-5450-9EF1-6CD4-1596ECE51DE6}"/>
              </a:ext>
            </a:extLst>
          </p:cNvPr>
          <p:cNvSpPr/>
          <p:nvPr/>
        </p:nvSpPr>
        <p:spPr>
          <a:xfrm>
            <a:off x="4653576" y="3544245"/>
            <a:ext cx="504414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766E580-9A00-E2AB-25E8-27A431C79D83}"/>
              </a:ext>
            </a:extLst>
          </p:cNvPr>
          <p:cNvCxnSpPr>
            <a:cxnSpLocks/>
            <a:stCxn id="13" idx="2"/>
            <a:endCxn id="14" idx="0"/>
          </p:cNvCxnSpPr>
          <p:nvPr/>
        </p:nvCxnSpPr>
        <p:spPr>
          <a:xfrm>
            <a:off x="4905783" y="3248619"/>
            <a:ext cx="0" cy="295626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5C92154-0250-AD9B-9543-B61AFB9064F9}"/>
              </a:ext>
            </a:extLst>
          </p:cNvPr>
          <p:cNvCxnSpPr>
            <a:cxnSpLocks/>
            <a:endCxn id="17" idx="3"/>
          </p:cNvCxnSpPr>
          <p:nvPr/>
        </p:nvCxnSpPr>
        <p:spPr>
          <a:xfrm flipH="1">
            <a:off x="4362519" y="3090300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E4E2D6EE-6478-9B13-14D9-E34E345AA418}"/>
              </a:ext>
            </a:extLst>
          </p:cNvPr>
          <p:cNvSpPr/>
          <p:nvPr/>
        </p:nvSpPr>
        <p:spPr>
          <a:xfrm>
            <a:off x="3656451" y="2931981"/>
            <a:ext cx="706068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D966"/>
                </a:solidFill>
              </a:rPr>
              <a:t>state</a:t>
            </a:r>
            <a:endParaRPr lang="en-GB">
              <a:solidFill>
                <a:srgbClr val="FFD966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F8CC4DC-DE74-E71C-E0F6-115A9B97637B}"/>
              </a:ext>
            </a:extLst>
          </p:cNvPr>
          <p:cNvSpPr/>
          <p:nvPr/>
        </p:nvSpPr>
        <p:spPr>
          <a:xfrm>
            <a:off x="5445624" y="4150340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7FCA2C1-00D4-571B-2C45-8C6A0FDF514C}"/>
              </a:ext>
            </a:extLst>
          </p:cNvPr>
          <p:cNvCxnSpPr>
            <a:cxnSpLocks/>
            <a:stCxn id="10" idx="2"/>
            <a:endCxn id="18" idx="0"/>
          </p:cNvCxnSpPr>
          <p:nvPr/>
        </p:nvCxnSpPr>
        <p:spPr>
          <a:xfrm flipH="1">
            <a:off x="5628503" y="3248619"/>
            <a:ext cx="3423" cy="901721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8BB330EA-0971-21A8-E180-39DB8314C538}"/>
              </a:ext>
            </a:extLst>
          </p:cNvPr>
          <p:cNvSpPr/>
          <p:nvPr/>
        </p:nvSpPr>
        <p:spPr>
          <a:xfrm>
            <a:off x="5445624" y="4762604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2468337-088C-EA5B-8266-94B61B312E2C}"/>
              </a:ext>
            </a:extLst>
          </p:cNvPr>
          <p:cNvCxnSpPr>
            <a:cxnSpLocks/>
            <a:endCxn id="20" idx="0"/>
          </p:cNvCxnSpPr>
          <p:nvPr/>
        </p:nvCxnSpPr>
        <p:spPr>
          <a:xfrm flipH="1">
            <a:off x="5628503" y="4466978"/>
            <a:ext cx="3423" cy="295626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B7FD442-729A-6D21-96F0-89251F673F30}"/>
              </a:ext>
            </a:extLst>
          </p:cNvPr>
          <p:cNvCxnSpPr>
            <a:cxnSpLocks/>
            <a:stCxn id="18" idx="1"/>
            <a:endCxn id="23" idx="3"/>
          </p:cNvCxnSpPr>
          <p:nvPr/>
        </p:nvCxnSpPr>
        <p:spPr>
          <a:xfrm flipH="1">
            <a:off x="5157990" y="4308659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98A85634-88DD-0E44-9F92-29122443CAA7}"/>
              </a:ext>
            </a:extLst>
          </p:cNvPr>
          <p:cNvSpPr/>
          <p:nvPr/>
        </p:nvSpPr>
        <p:spPr>
          <a:xfrm>
            <a:off x="4568358" y="4150340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B55F25"/>
                </a:solidFill>
              </a:rPr>
              <a:t>sum</a:t>
            </a:r>
            <a:endParaRPr lang="en-GB">
              <a:solidFill>
                <a:srgbClr val="B55F25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FF9538E-D53E-CE39-2175-2A9F705B7877}"/>
              </a:ext>
            </a:extLst>
          </p:cNvPr>
          <p:cNvSpPr txBox="1"/>
          <p:nvPr/>
        </p:nvSpPr>
        <p:spPr>
          <a:xfrm>
            <a:off x="3455468" y="5399606"/>
            <a:ext cx="27431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AST of code portion</a:t>
            </a:r>
          </a:p>
          <a:p>
            <a:r>
              <a:rPr lang="en-US" sz="2400"/>
              <a:t>if (state == S0)</a:t>
            </a:r>
          </a:p>
          <a:p>
            <a:r>
              <a:rPr lang="en-US" sz="2400"/>
              <a:t>  sum = 0;</a:t>
            </a:r>
            <a:endParaRPr lang="en-GB" sz="240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A23E510-D0E3-5A16-46EC-1FABDAF9AB49}"/>
              </a:ext>
            </a:extLst>
          </p:cNvPr>
          <p:cNvCxnSpPr>
            <a:cxnSpLocks/>
          </p:cNvCxnSpPr>
          <p:nvPr/>
        </p:nvCxnSpPr>
        <p:spPr>
          <a:xfrm>
            <a:off x="5964016" y="4100033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1358048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F123C-998F-87E0-F62B-A368E61DE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RTL to Assignment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72276B-F844-6F70-BA55-5B2133A69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136</a:t>
            </a:fld>
            <a:endParaRPr lang="en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18E4445-4FA1-49DC-49F2-87975C63B667}"/>
              </a:ext>
            </a:extLst>
          </p:cNvPr>
          <p:cNvSpPr/>
          <p:nvPr/>
        </p:nvSpPr>
        <p:spPr>
          <a:xfrm>
            <a:off x="6252570" y="2055437"/>
            <a:ext cx="562908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E16475C-DBE4-6381-5254-5DBAE6BFC1F6}"/>
              </a:ext>
            </a:extLst>
          </p:cNvPr>
          <p:cNvSpPr/>
          <p:nvPr/>
        </p:nvSpPr>
        <p:spPr>
          <a:xfrm>
            <a:off x="7239039" y="4269178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01582E45-9E89-F9E6-6B60-5901AE3F05F9}"/>
              </a:ext>
            </a:extLst>
          </p:cNvPr>
          <p:cNvSpPr/>
          <p:nvPr/>
        </p:nvSpPr>
        <p:spPr>
          <a:xfrm>
            <a:off x="6527719" y="485701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8F10CE9-61BC-7711-FD1A-88DC07C8CCC6}"/>
              </a:ext>
            </a:extLst>
          </p:cNvPr>
          <p:cNvCxnSpPr>
            <a:cxnSpLocks/>
            <a:stCxn id="31" idx="0"/>
            <a:endCxn id="27" idx="2"/>
          </p:cNvCxnSpPr>
          <p:nvPr/>
        </p:nvCxnSpPr>
        <p:spPr>
          <a:xfrm flipV="1">
            <a:off x="6749788" y="521701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A855DE7C-DF77-E3CC-2F3F-60AC6227F9C6}"/>
              </a:ext>
            </a:extLst>
          </p:cNvPr>
          <p:cNvSpPr/>
          <p:nvPr/>
        </p:nvSpPr>
        <p:spPr>
          <a:xfrm>
            <a:off x="6527719" y="54448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C8878608-39B7-A001-F3DF-86B0FBD8306D}"/>
              </a:ext>
            </a:extLst>
          </p:cNvPr>
          <p:cNvSpPr/>
          <p:nvPr/>
        </p:nvSpPr>
        <p:spPr>
          <a:xfrm>
            <a:off x="7866221" y="485701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AF9ACF5F-2094-7401-D959-704FF364CAD6}"/>
              </a:ext>
            </a:extLst>
          </p:cNvPr>
          <p:cNvCxnSpPr>
            <a:cxnSpLocks/>
            <a:stCxn id="46" idx="0"/>
            <a:endCxn id="44" idx="2"/>
          </p:cNvCxnSpPr>
          <p:nvPr/>
        </p:nvCxnSpPr>
        <p:spPr>
          <a:xfrm flipV="1">
            <a:off x="8088290" y="521701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CC6CF05B-FF87-1262-AAE0-9A9779F874C2}"/>
              </a:ext>
            </a:extLst>
          </p:cNvPr>
          <p:cNvSpPr/>
          <p:nvPr/>
        </p:nvSpPr>
        <p:spPr>
          <a:xfrm>
            <a:off x="7866221" y="54448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2CF6F7D6-0881-C8E6-B272-6D860975BC8E}"/>
              </a:ext>
            </a:extLst>
          </p:cNvPr>
          <p:cNvCxnSpPr>
            <a:cxnSpLocks/>
            <a:stCxn id="60" idx="1"/>
            <a:endCxn id="18" idx="6"/>
          </p:cNvCxnSpPr>
          <p:nvPr/>
        </p:nvCxnSpPr>
        <p:spPr>
          <a:xfrm flipH="1">
            <a:off x="7599039" y="4449177"/>
            <a:ext cx="233351" cy="1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8B4B2D7A-2BA2-95FB-CE53-5FAAE9C2695F}"/>
              </a:ext>
            </a:extLst>
          </p:cNvPr>
          <p:cNvSpPr/>
          <p:nvPr/>
        </p:nvSpPr>
        <p:spPr>
          <a:xfrm>
            <a:off x="7832390" y="4269177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D6D6D632-05CF-C730-C70E-5210811CADD6}"/>
              </a:ext>
            </a:extLst>
          </p:cNvPr>
          <p:cNvCxnSpPr>
            <a:cxnSpLocks/>
            <a:endCxn id="60" idx="2"/>
          </p:cNvCxnSpPr>
          <p:nvPr/>
        </p:nvCxnSpPr>
        <p:spPr>
          <a:xfrm flipV="1">
            <a:off x="8088290" y="4629177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2E270CAF-F125-60F6-37E5-26470DB53AE8}"/>
              </a:ext>
            </a:extLst>
          </p:cNvPr>
          <p:cNvCxnSpPr>
            <a:cxnSpLocks/>
            <a:stCxn id="69" idx="2"/>
            <a:endCxn id="18" idx="0"/>
          </p:cNvCxnSpPr>
          <p:nvPr/>
        </p:nvCxnSpPr>
        <p:spPr>
          <a:xfrm>
            <a:off x="7415995" y="4100033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FD5010A8-E626-DC88-9567-A6CA862C135D}"/>
              </a:ext>
            </a:extLst>
          </p:cNvPr>
          <p:cNvSpPr/>
          <p:nvPr/>
        </p:nvSpPr>
        <p:spPr>
          <a:xfrm>
            <a:off x="7193926" y="374003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D6919981-EAFD-ECB3-6AC1-0DC651D3ABBD}"/>
              </a:ext>
            </a:extLst>
          </p:cNvPr>
          <p:cNvSpPr/>
          <p:nvPr/>
        </p:nvSpPr>
        <p:spPr>
          <a:xfrm flipH="1">
            <a:off x="7683177" y="374003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S2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37495E93-90B1-7DE4-F744-C559625C9DDF}"/>
              </a:ext>
            </a:extLst>
          </p:cNvPr>
          <p:cNvSpPr/>
          <p:nvPr/>
        </p:nvSpPr>
        <p:spPr>
          <a:xfrm>
            <a:off x="9417720" y="4255176"/>
            <a:ext cx="360000" cy="360000"/>
          </a:xfrm>
          <a:prstGeom prst="ellipse">
            <a:avLst/>
          </a:prstGeom>
          <a:solidFill>
            <a:srgbClr val="DA6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49C70A14-5AD3-651F-05E4-D4B858A272FD}"/>
              </a:ext>
            </a:extLst>
          </p:cNvPr>
          <p:cNvCxnSpPr>
            <a:cxnSpLocks/>
            <a:stCxn id="86" idx="2"/>
            <a:endCxn id="84" idx="0"/>
          </p:cNvCxnSpPr>
          <p:nvPr/>
        </p:nvCxnSpPr>
        <p:spPr>
          <a:xfrm>
            <a:off x="9594676" y="4086031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039A609E-570F-E80B-2392-C558AFAF1426}"/>
              </a:ext>
            </a:extLst>
          </p:cNvPr>
          <p:cNvSpPr/>
          <p:nvPr/>
        </p:nvSpPr>
        <p:spPr>
          <a:xfrm>
            <a:off x="9372607" y="372603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76FCE3E4-E9FB-0B52-6481-83AB862CEC88}"/>
              </a:ext>
            </a:extLst>
          </p:cNvPr>
          <p:cNvSpPr/>
          <p:nvPr/>
        </p:nvSpPr>
        <p:spPr>
          <a:xfrm>
            <a:off x="9372607" y="483070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40A46B8F-556D-5D9B-822A-120220F76B37}"/>
              </a:ext>
            </a:extLst>
          </p:cNvPr>
          <p:cNvCxnSpPr>
            <a:cxnSpLocks/>
          </p:cNvCxnSpPr>
          <p:nvPr/>
        </p:nvCxnSpPr>
        <p:spPr>
          <a:xfrm flipH="1">
            <a:off x="9594676" y="460286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E628A0D7-F9F0-8868-E0F6-F0F7D2DACF3C}"/>
              </a:ext>
            </a:extLst>
          </p:cNvPr>
          <p:cNvCxnSpPr>
            <a:cxnSpLocks/>
            <a:stCxn id="99" idx="0"/>
          </p:cNvCxnSpPr>
          <p:nvPr/>
        </p:nvCxnSpPr>
        <p:spPr>
          <a:xfrm flipV="1">
            <a:off x="9596721" y="517695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05E1D264-6CCD-A3B6-C77F-71A8FC466A92}"/>
              </a:ext>
            </a:extLst>
          </p:cNvPr>
          <p:cNvSpPr/>
          <p:nvPr/>
        </p:nvSpPr>
        <p:spPr>
          <a:xfrm>
            <a:off x="9374652" y="540479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0CC73010-89C0-A19D-0636-A78BEEE750AA}"/>
              </a:ext>
            </a:extLst>
          </p:cNvPr>
          <p:cNvSpPr/>
          <p:nvPr/>
        </p:nvSpPr>
        <p:spPr>
          <a:xfrm>
            <a:off x="8592708" y="42672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0505EE55-7095-3F89-C3AA-615B200675F0}"/>
              </a:ext>
            </a:extLst>
          </p:cNvPr>
          <p:cNvCxnSpPr>
            <a:cxnSpLocks/>
            <a:stCxn id="105" idx="1"/>
            <a:endCxn id="60" idx="3"/>
          </p:cNvCxnSpPr>
          <p:nvPr/>
        </p:nvCxnSpPr>
        <p:spPr>
          <a:xfrm flipH="1">
            <a:off x="8344190" y="444724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85315A50-0ED2-72B8-7FA4-A0DC28921B7C}"/>
              </a:ext>
            </a:extLst>
          </p:cNvPr>
          <p:cNvCxnSpPr>
            <a:cxnSpLocks/>
            <a:stCxn id="84" idx="2"/>
            <a:endCxn id="105" idx="3"/>
          </p:cNvCxnSpPr>
          <p:nvPr/>
        </p:nvCxnSpPr>
        <p:spPr>
          <a:xfrm flipH="1">
            <a:off x="9036846" y="4435176"/>
            <a:ext cx="380874" cy="12072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154C7CA7-2825-0BB6-2C79-2A2D56FD65F8}"/>
              </a:ext>
            </a:extLst>
          </p:cNvPr>
          <p:cNvCxnSpPr>
            <a:cxnSpLocks/>
            <a:stCxn id="109" idx="2"/>
            <a:endCxn id="105" idx="0"/>
          </p:cNvCxnSpPr>
          <p:nvPr/>
        </p:nvCxnSpPr>
        <p:spPr>
          <a:xfrm>
            <a:off x="8814777" y="4102683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C616B411-C613-2674-CB53-6CFD61266F9B}"/>
              </a:ext>
            </a:extLst>
          </p:cNvPr>
          <p:cNvSpPr/>
          <p:nvPr/>
        </p:nvSpPr>
        <p:spPr>
          <a:xfrm>
            <a:off x="8592708" y="374268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cxnSp>
        <p:nvCxnSpPr>
          <p:cNvPr id="116" name="Connector: Curved 115">
            <a:extLst>
              <a:ext uri="{FF2B5EF4-FFF2-40B4-BE49-F238E27FC236}">
                <a16:creationId xmlns:a16="http://schemas.microsoft.com/office/drawing/2014/main" id="{E53B5F78-EB61-E013-50CF-3AA24C86F624}"/>
              </a:ext>
            </a:extLst>
          </p:cNvPr>
          <p:cNvCxnSpPr>
            <a:cxnSpLocks/>
            <a:stCxn id="96" idx="3"/>
            <a:endCxn id="84" idx="6"/>
          </p:cNvCxnSpPr>
          <p:nvPr/>
        </p:nvCxnSpPr>
        <p:spPr>
          <a:xfrm flipH="1" flipV="1">
            <a:off x="9777720" y="4435176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nector: Curved 116">
            <a:extLst>
              <a:ext uri="{FF2B5EF4-FFF2-40B4-BE49-F238E27FC236}">
                <a16:creationId xmlns:a16="http://schemas.microsoft.com/office/drawing/2014/main" id="{435BEED9-CA1E-17BA-42D3-64E77D98DA94}"/>
              </a:ext>
            </a:extLst>
          </p:cNvPr>
          <p:cNvCxnSpPr>
            <a:cxnSpLocks/>
            <a:stCxn id="27" idx="0"/>
            <a:endCxn id="18" idx="3"/>
          </p:cNvCxnSpPr>
          <p:nvPr/>
        </p:nvCxnSpPr>
        <p:spPr>
          <a:xfrm rot="5400000" flipH="1" flipV="1">
            <a:off x="6880495" y="4445751"/>
            <a:ext cx="280559" cy="541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Connector: Curved 125">
            <a:extLst>
              <a:ext uri="{FF2B5EF4-FFF2-40B4-BE49-F238E27FC236}">
                <a16:creationId xmlns:a16="http://schemas.microsoft.com/office/drawing/2014/main" id="{9AD5A994-1330-34B8-49B8-FEBCFFADCDB4}"/>
              </a:ext>
            </a:extLst>
          </p:cNvPr>
          <p:cNvCxnSpPr>
            <a:cxnSpLocks/>
            <a:stCxn id="80" idx="2"/>
            <a:endCxn id="18" idx="7"/>
          </p:cNvCxnSpPr>
          <p:nvPr/>
        </p:nvCxnSpPr>
        <p:spPr>
          <a:xfrm rot="5400000">
            <a:off x="7614849" y="4031502"/>
            <a:ext cx="221866" cy="35892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Oval 136">
            <a:extLst>
              <a:ext uri="{FF2B5EF4-FFF2-40B4-BE49-F238E27FC236}">
                <a16:creationId xmlns:a16="http://schemas.microsoft.com/office/drawing/2014/main" id="{247E7AB0-C7C0-44EF-C518-B67C9676F668}"/>
              </a:ext>
            </a:extLst>
          </p:cNvPr>
          <p:cNvSpPr/>
          <p:nvPr/>
        </p:nvSpPr>
        <p:spPr>
          <a:xfrm>
            <a:off x="10003339" y="2361215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886F07F1-22E1-40E7-E033-7E045409BFFA}"/>
              </a:ext>
            </a:extLst>
          </p:cNvPr>
          <p:cNvCxnSpPr>
            <a:cxnSpLocks/>
            <a:stCxn id="139" idx="3"/>
            <a:endCxn id="137" idx="2"/>
          </p:cNvCxnSpPr>
          <p:nvPr/>
        </p:nvCxnSpPr>
        <p:spPr>
          <a:xfrm>
            <a:off x="9777706" y="2541215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Rectangle: Rounded Corners 138">
            <a:extLst>
              <a:ext uri="{FF2B5EF4-FFF2-40B4-BE49-F238E27FC236}">
                <a16:creationId xmlns:a16="http://schemas.microsoft.com/office/drawing/2014/main" id="{17FC0ACF-1385-1995-1160-3CB106DE43B2}"/>
              </a:ext>
            </a:extLst>
          </p:cNvPr>
          <p:cNvSpPr/>
          <p:nvPr/>
        </p:nvSpPr>
        <p:spPr>
          <a:xfrm>
            <a:off x="9333568" y="236121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cxnSp>
        <p:nvCxnSpPr>
          <p:cNvPr id="145" name="Straight Arrow Connector 144">
            <a:extLst>
              <a:ext uri="{FF2B5EF4-FFF2-40B4-BE49-F238E27FC236}">
                <a16:creationId xmlns:a16="http://schemas.microsoft.com/office/drawing/2014/main" id="{58DDED3E-4E3D-0B58-A02E-5C29B01A6D46}"/>
              </a:ext>
            </a:extLst>
          </p:cNvPr>
          <p:cNvCxnSpPr>
            <a:cxnSpLocks/>
          </p:cNvCxnSpPr>
          <p:nvPr/>
        </p:nvCxnSpPr>
        <p:spPr>
          <a:xfrm>
            <a:off x="10363339" y="2541215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Rectangle: Rounded Corners 146">
            <a:extLst>
              <a:ext uri="{FF2B5EF4-FFF2-40B4-BE49-F238E27FC236}">
                <a16:creationId xmlns:a16="http://schemas.microsoft.com/office/drawing/2014/main" id="{02E4EC23-8CAF-5107-08A9-A514045B526D}"/>
              </a:ext>
            </a:extLst>
          </p:cNvPr>
          <p:cNvSpPr/>
          <p:nvPr/>
        </p:nvSpPr>
        <p:spPr>
          <a:xfrm>
            <a:off x="10627640" y="2361215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read_A</a:t>
            </a:r>
            <a:endParaRPr lang="en-US"/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D9BB2C85-7FC5-F3EB-76D9-EAEC6007E4D6}"/>
              </a:ext>
            </a:extLst>
          </p:cNvPr>
          <p:cNvSpPr/>
          <p:nvPr/>
        </p:nvSpPr>
        <p:spPr>
          <a:xfrm>
            <a:off x="10752389" y="4262177"/>
            <a:ext cx="360000" cy="360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178E81A3-68DD-F0B1-1BF7-A82CD7669C37}"/>
              </a:ext>
            </a:extLst>
          </p:cNvPr>
          <p:cNvCxnSpPr>
            <a:cxnSpLocks/>
            <a:stCxn id="150" idx="2"/>
            <a:endCxn id="148" idx="0"/>
          </p:cNvCxnSpPr>
          <p:nvPr/>
        </p:nvCxnSpPr>
        <p:spPr>
          <a:xfrm>
            <a:off x="10929345" y="4093032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Rectangle: Rounded Corners 149">
            <a:extLst>
              <a:ext uri="{FF2B5EF4-FFF2-40B4-BE49-F238E27FC236}">
                <a16:creationId xmlns:a16="http://schemas.microsoft.com/office/drawing/2014/main" id="{27A5B0F5-9F96-838E-07D8-9E53E1FE9AEC}"/>
              </a:ext>
            </a:extLst>
          </p:cNvPr>
          <p:cNvSpPr/>
          <p:nvPr/>
        </p:nvSpPr>
        <p:spPr>
          <a:xfrm>
            <a:off x="10707276" y="373303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51" name="Rectangle: Rounded Corners 150">
            <a:extLst>
              <a:ext uri="{FF2B5EF4-FFF2-40B4-BE49-F238E27FC236}">
                <a16:creationId xmlns:a16="http://schemas.microsoft.com/office/drawing/2014/main" id="{9203E125-5D97-41B7-FFFD-280A159B6F09}"/>
              </a:ext>
            </a:extLst>
          </p:cNvPr>
          <p:cNvSpPr/>
          <p:nvPr/>
        </p:nvSpPr>
        <p:spPr>
          <a:xfrm>
            <a:off x="10707276" y="483770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6D93B451-81BA-DD6E-B759-8ABC3BFBE435}"/>
              </a:ext>
            </a:extLst>
          </p:cNvPr>
          <p:cNvCxnSpPr>
            <a:cxnSpLocks/>
          </p:cNvCxnSpPr>
          <p:nvPr/>
        </p:nvCxnSpPr>
        <p:spPr>
          <a:xfrm flipH="1">
            <a:off x="10929345" y="460986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E8BE12AA-5F84-874C-C06E-B9DD7F1DC989}"/>
              </a:ext>
            </a:extLst>
          </p:cNvPr>
          <p:cNvCxnSpPr>
            <a:cxnSpLocks/>
          </p:cNvCxnSpPr>
          <p:nvPr/>
        </p:nvCxnSpPr>
        <p:spPr>
          <a:xfrm flipV="1">
            <a:off x="10931390" y="518396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Rectangle: Rounded Corners 155">
            <a:extLst>
              <a:ext uri="{FF2B5EF4-FFF2-40B4-BE49-F238E27FC236}">
                <a16:creationId xmlns:a16="http://schemas.microsoft.com/office/drawing/2014/main" id="{69239AE4-0CCC-E47A-7570-FD9FB3781D5E}"/>
              </a:ext>
            </a:extLst>
          </p:cNvPr>
          <p:cNvSpPr/>
          <p:nvPr/>
        </p:nvSpPr>
        <p:spPr>
          <a:xfrm>
            <a:off x="9615304" y="3189679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addr_A</a:t>
            </a:r>
            <a:endParaRPr lang="en-US"/>
          </a:p>
        </p:txBody>
      </p:sp>
      <p:cxnSp>
        <p:nvCxnSpPr>
          <p:cNvPr id="157" name="Connector: Curved 156">
            <a:extLst>
              <a:ext uri="{FF2B5EF4-FFF2-40B4-BE49-F238E27FC236}">
                <a16:creationId xmlns:a16="http://schemas.microsoft.com/office/drawing/2014/main" id="{29BA18F6-E6ED-064E-3E37-2B57A23A9BE0}"/>
              </a:ext>
            </a:extLst>
          </p:cNvPr>
          <p:cNvCxnSpPr>
            <a:cxnSpLocks/>
            <a:stCxn id="84" idx="6"/>
            <a:endCxn id="160" idx="4"/>
          </p:cNvCxnSpPr>
          <p:nvPr/>
        </p:nvCxnSpPr>
        <p:spPr>
          <a:xfrm flipV="1">
            <a:off x="9777720" y="4093032"/>
            <a:ext cx="324418" cy="342144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Oval 159">
            <a:extLst>
              <a:ext uri="{FF2B5EF4-FFF2-40B4-BE49-F238E27FC236}">
                <a16:creationId xmlns:a16="http://schemas.microsoft.com/office/drawing/2014/main" id="{3E9B5B82-FBB0-74DE-6E94-7534217AF9D6}"/>
              </a:ext>
            </a:extLst>
          </p:cNvPr>
          <p:cNvSpPr/>
          <p:nvPr/>
        </p:nvSpPr>
        <p:spPr>
          <a:xfrm>
            <a:off x="9922138" y="3733032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64" name="Straight Arrow Connector 163">
            <a:extLst>
              <a:ext uri="{FF2B5EF4-FFF2-40B4-BE49-F238E27FC236}">
                <a16:creationId xmlns:a16="http://schemas.microsoft.com/office/drawing/2014/main" id="{F00E7E17-C82E-0509-ED51-06C71F156EA0}"/>
              </a:ext>
            </a:extLst>
          </p:cNvPr>
          <p:cNvCxnSpPr>
            <a:cxnSpLocks/>
            <a:stCxn id="160" idx="0"/>
            <a:endCxn id="156" idx="2"/>
          </p:cNvCxnSpPr>
          <p:nvPr/>
        </p:nvCxnSpPr>
        <p:spPr>
          <a:xfrm flipV="1">
            <a:off x="10102138" y="3549679"/>
            <a:ext cx="0" cy="18335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Rectangle: Rounded Corners 166">
            <a:extLst>
              <a:ext uri="{FF2B5EF4-FFF2-40B4-BE49-F238E27FC236}">
                <a16:creationId xmlns:a16="http://schemas.microsoft.com/office/drawing/2014/main" id="{39E0ABA7-D996-14FD-39E9-1F9C74998E5A}"/>
              </a:ext>
            </a:extLst>
          </p:cNvPr>
          <p:cNvSpPr/>
          <p:nvPr/>
        </p:nvSpPr>
        <p:spPr>
          <a:xfrm>
            <a:off x="10442511" y="5423537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cxnSp>
        <p:nvCxnSpPr>
          <p:cNvPr id="175" name="Connector: Curved 174">
            <a:extLst>
              <a:ext uri="{FF2B5EF4-FFF2-40B4-BE49-F238E27FC236}">
                <a16:creationId xmlns:a16="http://schemas.microsoft.com/office/drawing/2014/main" id="{64DF791B-3519-0BA5-97C9-5AD0C735B4BF}"/>
              </a:ext>
            </a:extLst>
          </p:cNvPr>
          <p:cNvCxnSpPr>
            <a:cxnSpLocks/>
            <a:stCxn id="44" idx="3"/>
            <a:endCxn id="84" idx="3"/>
          </p:cNvCxnSpPr>
          <p:nvPr/>
        </p:nvCxnSpPr>
        <p:spPr>
          <a:xfrm flipV="1">
            <a:off x="8310359" y="4562455"/>
            <a:ext cx="1160082" cy="474561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Connector: Curved 204">
            <a:extLst>
              <a:ext uri="{FF2B5EF4-FFF2-40B4-BE49-F238E27FC236}">
                <a16:creationId xmlns:a16="http://schemas.microsoft.com/office/drawing/2014/main" id="{482009E9-3928-7484-33D7-B6ECFB7AF1CC}"/>
              </a:ext>
            </a:extLst>
          </p:cNvPr>
          <p:cNvCxnSpPr>
            <a:cxnSpLocks/>
            <a:stCxn id="44" idx="3"/>
            <a:endCxn id="208" idx="0"/>
          </p:cNvCxnSpPr>
          <p:nvPr/>
        </p:nvCxnSpPr>
        <p:spPr>
          <a:xfrm>
            <a:off x="8310359" y="5037016"/>
            <a:ext cx="670057" cy="273178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TextBox 207">
            <a:extLst>
              <a:ext uri="{FF2B5EF4-FFF2-40B4-BE49-F238E27FC236}">
                <a16:creationId xmlns:a16="http://schemas.microsoft.com/office/drawing/2014/main" id="{E05DEBB9-0941-7C3F-4F4F-371FE8EFA0EC}"/>
              </a:ext>
            </a:extLst>
          </p:cNvPr>
          <p:cNvSpPr txBox="1"/>
          <p:nvPr/>
        </p:nvSpPr>
        <p:spPr>
          <a:xfrm>
            <a:off x="8519879" y="5310194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S1Cond</a:t>
            </a:r>
            <a:endParaRPr lang="en-GB"/>
          </a:p>
        </p:txBody>
      </p:sp>
      <p:cxnSp>
        <p:nvCxnSpPr>
          <p:cNvPr id="210" name="Connector: Curved 209">
            <a:extLst>
              <a:ext uri="{FF2B5EF4-FFF2-40B4-BE49-F238E27FC236}">
                <a16:creationId xmlns:a16="http://schemas.microsoft.com/office/drawing/2014/main" id="{C01506EB-9094-9B85-BA7A-AF3129E236D8}"/>
              </a:ext>
            </a:extLst>
          </p:cNvPr>
          <p:cNvCxnSpPr>
            <a:cxnSpLocks/>
            <a:stCxn id="27" idx="3"/>
            <a:endCxn id="211" idx="0"/>
          </p:cNvCxnSpPr>
          <p:nvPr/>
        </p:nvCxnSpPr>
        <p:spPr>
          <a:xfrm>
            <a:off x="6971857" y="5037016"/>
            <a:ext cx="431588" cy="626346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" name="TextBox 210">
            <a:extLst>
              <a:ext uri="{FF2B5EF4-FFF2-40B4-BE49-F238E27FC236}">
                <a16:creationId xmlns:a16="http://schemas.microsoft.com/office/drawing/2014/main" id="{F45A6F18-6A5F-0EBC-2274-2E02A80EC5A8}"/>
              </a:ext>
            </a:extLst>
          </p:cNvPr>
          <p:cNvSpPr txBox="1"/>
          <p:nvPr/>
        </p:nvSpPr>
        <p:spPr>
          <a:xfrm>
            <a:off x="6959263" y="5663362"/>
            <a:ext cx="8883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S0Cond</a:t>
            </a:r>
            <a:endParaRPr lang="en-GB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8777A3CE-7FA3-338B-EE9E-4756A3B287F2}"/>
              </a:ext>
            </a:extLst>
          </p:cNvPr>
          <p:cNvSpPr txBox="1"/>
          <p:nvPr/>
        </p:nvSpPr>
        <p:spPr>
          <a:xfrm>
            <a:off x="10758688" y="3273700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S1Cond</a:t>
            </a:r>
            <a:endParaRPr lang="en-GB"/>
          </a:p>
        </p:txBody>
      </p:sp>
      <p:cxnSp>
        <p:nvCxnSpPr>
          <p:cNvPr id="219" name="Connector: Curved 218">
            <a:extLst>
              <a:ext uri="{FF2B5EF4-FFF2-40B4-BE49-F238E27FC236}">
                <a16:creationId xmlns:a16="http://schemas.microsoft.com/office/drawing/2014/main" id="{9EC5F6B0-F12F-56F0-5469-ADABF88178E4}"/>
              </a:ext>
            </a:extLst>
          </p:cNvPr>
          <p:cNvCxnSpPr>
            <a:cxnSpLocks/>
            <a:stCxn id="218" idx="1"/>
            <a:endCxn id="160" idx="6"/>
          </p:cNvCxnSpPr>
          <p:nvPr/>
        </p:nvCxnSpPr>
        <p:spPr>
          <a:xfrm rot="10800000" flipV="1">
            <a:off x="10282138" y="3458366"/>
            <a:ext cx="476550" cy="45466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Connector: Curved 224">
            <a:extLst>
              <a:ext uri="{FF2B5EF4-FFF2-40B4-BE49-F238E27FC236}">
                <a16:creationId xmlns:a16="http://schemas.microsoft.com/office/drawing/2014/main" id="{8199E28E-5D0D-2582-58A4-B2FDD89A49EE}"/>
              </a:ext>
            </a:extLst>
          </p:cNvPr>
          <p:cNvCxnSpPr>
            <a:cxnSpLocks/>
            <a:stCxn id="218" idx="1"/>
            <a:endCxn id="148" idx="2"/>
          </p:cNvCxnSpPr>
          <p:nvPr/>
        </p:nvCxnSpPr>
        <p:spPr>
          <a:xfrm rot="10800000" flipV="1">
            <a:off x="10752390" y="3458365"/>
            <a:ext cx="6299" cy="983811"/>
          </a:xfrm>
          <a:prstGeom prst="curvedConnector3">
            <a:avLst>
              <a:gd name="adj1" fmla="val 3729147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Connector: Curved 235">
            <a:extLst>
              <a:ext uri="{FF2B5EF4-FFF2-40B4-BE49-F238E27FC236}">
                <a16:creationId xmlns:a16="http://schemas.microsoft.com/office/drawing/2014/main" id="{B6D13B64-E9F0-1376-C727-ABFD9898D18D}"/>
              </a:ext>
            </a:extLst>
          </p:cNvPr>
          <p:cNvCxnSpPr>
            <a:cxnSpLocks/>
            <a:stCxn id="218" idx="0"/>
            <a:endCxn id="137" idx="4"/>
          </p:cNvCxnSpPr>
          <p:nvPr/>
        </p:nvCxnSpPr>
        <p:spPr>
          <a:xfrm rot="16200000" flipV="1">
            <a:off x="10425040" y="2479515"/>
            <a:ext cx="552485" cy="103588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1" name="TextBox 260">
            <a:extLst>
              <a:ext uri="{FF2B5EF4-FFF2-40B4-BE49-F238E27FC236}">
                <a16:creationId xmlns:a16="http://schemas.microsoft.com/office/drawing/2014/main" id="{F06CEEED-5742-FE3E-9197-BDBA03C121AC}"/>
              </a:ext>
            </a:extLst>
          </p:cNvPr>
          <p:cNvSpPr txBox="1"/>
          <p:nvPr/>
        </p:nvSpPr>
        <p:spPr>
          <a:xfrm>
            <a:off x="8720528" y="3304085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S0Cond</a:t>
            </a:r>
            <a:endParaRPr lang="en-GB"/>
          </a:p>
        </p:txBody>
      </p:sp>
      <p:cxnSp>
        <p:nvCxnSpPr>
          <p:cNvPr id="262" name="Connector: Curved 261">
            <a:extLst>
              <a:ext uri="{FF2B5EF4-FFF2-40B4-BE49-F238E27FC236}">
                <a16:creationId xmlns:a16="http://schemas.microsoft.com/office/drawing/2014/main" id="{D1A8310E-2EF7-3554-6D83-C794438BBC56}"/>
              </a:ext>
            </a:extLst>
          </p:cNvPr>
          <p:cNvCxnSpPr>
            <a:cxnSpLocks/>
            <a:stCxn id="261" idx="2"/>
            <a:endCxn id="84" idx="1"/>
          </p:cNvCxnSpPr>
          <p:nvPr/>
        </p:nvCxnSpPr>
        <p:spPr>
          <a:xfrm rot="16200000" flipH="1">
            <a:off x="9008513" y="3845969"/>
            <a:ext cx="634480" cy="289376"/>
          </a:xfrm>
          <a:prstGeom prst="curvedConnector3">
            <a:avLst>
              <a:gd name="adj1" fmla="val 70016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" name="TextBox 265">
            <a:extLst>
              <a:ext uri="{FF2B5EF4-FFF2-40B4-BE49-F238E27FC236}">
                <a16:creationId xmlns:a16="http://schemas.microsoft.com/office/drawing/2014/main" id="{4C198841-9DF7-A4B9-B83B-8BA52289E772}"/>
              </a:ext>
            </a:extLst>
          </p:cNvPr>
          <p:cNvSpPr txBox="1"/>
          <p:nvPr/>
        </p:nvSpPr>
        <p:spPr>
          <a:xfrm>
            <a:off x="9861361" y="5074307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S0Cond</a:t>
            </a:r>
            <a:endParaRPr lang="en-GB"/>
          </a:p>
        </p:txBody>
      </p:sp>
      <p:cxnSp>
        <p:nvCxnSpPr>
          <p:cNvPr id="267" name="Connector: Curved 266">
            <a:extLst>
              <a:ext uri="{FF2B5EF4-FFF2-40B4-BE49-F238E27FC236}">
                <a16:creationId xmlns:a16="http://schemas.microsoft.com/office/drawing/2014/main" id="{A30BD8B3-C7E4-016C-81A0-59E6C106A5B6}"/>
              </a:ext>
            </a:extLst>
          </p:cNvPr>
          <p:cNvCxnSpPr>
            <a:cxnSpLocks/>
            <a:stCxn id="266" idx="0"/>
            <a:endCxn id="148" idx="3"/>
          </p:cNvCxnSpPr>
          <p:nvPr/>
        </p:nvCxnSpPr>
        <p:spPr>
          <a:xfrm rot="5400000" flipH="1" flipV="1">
            <a:off x="10311079" y="4580276"/>
            <a:ext cx="504851" cy="48321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4" name="TextBox 273">
            <a:extLst>
              <a:ext uri="{FF2B5EF4-FFF2-40B4-BE49-F238E27FC236}">
                <a16:creationId xmlns:a16="http://schemas.microsoft.com/office/drawing/2014/main" id="{ACA37090-94F5-B2DB-9F9D-C7E70E80D8F9}"/>
              </a:ext>
            </a:extLst>
          </p:cNvPr>
          <p:cNvSpPr txBox="1"/>
          <p:nvPr/>
        </p:nvSpPr>
        <p:spPr>
          <a:xfrm>
            <a:off x="6252570" y="1496444"/>
            <a:ext cx="55800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of the entire RTL code</a:t>
            </a:r>
            <a:endParaRPr lang="en-GB" sz="2400"/>
          </a:p>
        </p:txBody>
      </p:sp>
      <p:cxnSp>
        <p:nvCxnSpPr>
          <p:cNvPr id="292" name="Connector: Curved 291">
            <a:extLst>
              <a:ext uri="{FF2B5EF4-FFF2-40B4-BE49-F238E27FC236}">
                <a16:creationId xmlns:a16="http://schemas.microsoft.com/office/drawing/2014/main" id="{A6501D94-5A74-9CA6-BD1A-C9B5B35F0FDA}"/>
              </a:ext>
            </a:extLst>
          </p:cNvPr>
          <p:cNvCxnSpPr>
            <a:cxnSpLocks/>
            <a:stCxn id="151" idx="3"/>
            <a:endCxn id="148" idx="6"/>
          </p:cNvCxnSpPr>
          <p:nvPr/>
        </p:nvCxnSpPr>
        <p:spPr>
          <a:xfrm flipH="1" flipV="1">
            <a:off x="11112389" y="4442177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8" name="Oval 297">
            <a:extLst>
              <a:ext uri="{FF2B5EF4-FFF2-40B4-BE49-F238E27FC236}">
                <a16:creationId xmlns:a16="http://schemas.microsoft.com/office/drawing/2014/main" id="{A4BDA28C-7FA9-8297-4EDD-361FAA2321B4}"/>
              </a:ext>
            </a:extLst>
          </p:cNvPr>
          <p:cNvSpPr/>
          <p:nvPr/>
        </p:nvSpPr>
        <p:spPr>
          <a:xfrm>
            <a:off x="10541229" y="3681229"/>
            <a:ext cx="731456" cy="98678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9" name="Oval 298">
            <a:extLst>
              <a:ext uri="{FF2B5EF4-FFF2-40B4-BE49-F238E27FC236}">
                <a16:creationId xmlns:a16="http://schemas.microsoft.com/office/drawing/2014/main" id="{FBDF5564-0DBE-29EB-237F-5026BFC02CA3}"/>
              </a:ext>
            </a:extLst>
          </p:cNvPr>
          <p:cNvSpPr/>
          <p:nvPr/>
        </p:nvSpPr>
        <p:spPr>
          <a:xfrm>
            <a:off x="9926148" y="5086046"/>
            <a:ext cx="731456" cy="3850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A4E68E8-F03C-E65D-DA53-76D3AEA9FF1A}"/>
              </a:ext>
            </a:extLst>
          </p:cNvPr>
          <p:cNvSpPr/>
          <p:nvPr/>
        </p:nvSpPr>
        <p:spPr>
          <a:xfrm>
            <a:off x="3503594" y="2577586"/>
            <a:ext cx="2464067" cy="2822020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45EB31-9BE0-5135-2955-33844065D348}"/>
              </a:ext>
            </a:extLst>
          </p:cNvPr>
          <p:cNvSpPr txBox="1"/>
          <p:nvPr/>
        </p:nvSpPr>
        <p:spPr>
          <a:xfrm>
            <a:off x="178924" y="1499979"/>
            <a:ext cx="3125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 (simplified)</a:t>
            </a:r>
            <a:endParaRPr lang="en-GB" sz="240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D3579DD-3C43-30F8-6DDD-6245A2D584B6}"/>
              </a:ext>
            </a:extLst>
          </p:cNvPr>
          <p:cNvSpPr/>
          <p:nvPr/>
        </p:nvSpPr>
        <p:spPr>
          <a:xfrm>
            <a:off x="271843" y="2054058"/>
            <a:ext cx="293984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2">
                    <a:lumMod val="75000"/>
                  </a:schemeClr>
                </a:solidFill>
              </a:rPr>
              <a:t>sum</a:t>
            </a:r>
            <a:r>
              <a:rPr lang="en-US"/>
              <a:t> = 0; </a:t>
            </a:r>
          </a:p>
          <a:p>
            <a:r>
              <a:rPr lang="en-US">
                <a:solidFill>
                  <a:srgbClr val="DA68CA"/>
                </a:solidFill>
              </a:rPr>
              <a:t>  </a:t>
            </a:r>
            <a:r>
              <a:rPr lang="en-US" err="1">
                <a:solidFill>
                  <a:srgbClr val="DA68CA"/>
                </a:solidFill>
              </a:rPr>
              <a:t>i</a:t>
            </a:r>
            <a:r>
              <a:rPr lang="en-US"/>
              <a:t> = 0;</a:t>
            </a:r>
          </a:p>
          <a:p>
            <a:r>
              <a:rPr lang="en-US"/>
              <a:t>} else 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</a:t>
            </a:r>
            <a:r>
              <a:rPr lang="en-US">
                <a:solidFill>
                  <a:schemeClr val="bg1"/>
                </a:solidFill>
              </a:rPr>
              <a:t>== 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/>
              <a:t>read_A</a:t>
            </a:r>
            <a:r>
              <a:rPr lang="en-US"/>
              <a:t> = 1;</a:t>
            </a:r>
          </a:p>
          <a:p>
            <a:r>
              <a:rPr lang="en-US"/>
              <a:t>  </a:t>
            </a:r>
            <a:r>
              <a:rPr lang="en-US" err="1"/>
              <a:t>addr_A</a:t>
            </a:r>
            <a:r>
              <a:rPr lang="en-US"/>
              <a:t> = </a:t>
            </a:r>
            <a:r>
              <a:rPr lang="en-US" err="1">
                <a:solidFill>
                  <a:srgbClr val="DA68CA"/>
                </a:solidFill>
              </a:rPr>
              <a:t>i</a:t>
            </a:r>
            <a:r>
              <a:rPr lang="en-US"/>
              <a:t>;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2">
                    <a:lumMod val="75000"/>
                  </a:schemeClr>
                </a:solidFill>
              </a:rPr>
              <a:t>sum</a:t>
            </a:r>
            <a:r>
              <a:rPr lang="en-US"/>
              <a:t> = </a:t>
            </a:r>
            <a:r>
              <a:rPr lang="en-US">
                <a:solidFill>
                  <a:schemeClr val="accent2">
                    <a:lumMod val="75000"/>
                  </a:schemeClr>
                </a:solidFill>
              </a:rPr>
              <a:t>sum</a:t>
            </a:r>
            <a:r>
              <a:rPr lang="en-US"/>
              <a:t> + </a:t>
            </a:r>
            <a:r>
              <a:rPr lang="en-US" err="1"/>
              <a:t>data_A</a:t>
            </a:r>
            <a:r>
              <a:rPr lang="en-US"/>
              <a:t>;</a:t>
            </a:r>
          </a:p>
          <a:p>
            <a:r>
              <a:rPr lang="en-US"/>
              <a:t>  </a:t>
            </a:r>
            <a:r>
              <a:rPr lang="en-US" err="1">
                <a:solidFill>
                  <a:srgbClr val="DA68CA"/>
                </a:solidFill>
              </a:rPr>
              <a:t>i</a:t>
            </a:r>
            <a:r>
              <a:rPr lang="en-US"/>
              <a:t> = </a:t>
            </a:r>
            <a:r>
              <a:rPr lang="en-US" err="1">
                <a:solidFill>
                  <a:srgbClr val="DA68CA"/>
                </a:solidFill>
              </a:rPr>
              <a:t>i</a:t>
            </a:r>
            <a:r>
              <a:rPr lang="en-US"/>
              <a:t> + 1;} 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;</a:t>
            </a:r>
          </a:p>
          <a:p>
            <a:r>
              <a:rPr lang="en-US"/>
              <a:t>else 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 &amp;&amp; </a:t>
            </a:r>
            <a:r>
              <a:rPr lang="en-US" err="1">
                <a:solidFill>
                  <a:srgbClr val="DA68CA"/>
                </a:solidFill>
              </a:rPr>
              <a:t>i</a:t>
            </a:r>
            <a:r>
              <a:rPr lang="en-US"/>
              <a:t> &lt; 10)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;</a:t>
            </a:r>
          </a:p>
          <a:p>
            <a:r>
              <a:rPr lang="en-US"/>
              <a:t>else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S2</a:t>
            </a:r>
            <a:r>
              <a:rPr lang="en-US"/>
              <a:t>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7EA60A-CBCA-F75D-7846-3A93FC68ADC6}"/>
              </a:ext>
            </a:extLst>
          </p:cNvPr>
          <p:cNvSpPr txBox="1"/>
          <p:nvPr/>
        </p:nvSpPr>
        <p:spPr>
          <a:xfrm>
            <a:off x="3445844" y="1742173"/>
            <a:ext cx="246406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Abstract Syntax Tree (AST)</a:t>
            </a:r>
            <a:endParaRPr lang="en-GB" sz="240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6595F53-654B-9E5F-78D1-ABEE233DEB0C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3211691" y="410003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C86C3E5-5DA8-920C-02B5-BBA87B365925}"/>
              </a:ext>
            </a:extLst>
          </p:cNvPr>
          <p:cNvCxnSpPr>
            <a:cxnSpLocks/>
            <a:stCxn id="13" idx="1"/>
            <a:endCxn id="15" idx="3"/>
          </p:cNvCxnSpPr>
          <p:nvPr/>
        </p:nvCxnSpPr>
        <p:spPr>
          <a:xfrm flipH="1">
            <a:off x="5157990" y="3090300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A59CD351-0481-5C3F-87F9-F36DB34226B4}"/>
              </a:ext>
            </a:extLst>
          </p:cNvPr>
          <p:cNvSpPr/>
          <p:nvPr/>
        </p:nvSpPr>
        <p:spPr>
          <a:xfrm>
            <a:off x="5449047" y="2931981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if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D8E154B-EF9D-952F-5676-FB5D730A13A9}"/>
              </a:ext>
            </a:extLst>
          </p:cNvPr>
          <p:cNvSpPr/>
          <p:nvPr/>
        </p:nvSpPr>
        <p:spPr>
          <a:xfrm>
            <a:off x="4653576" y="2931981"/>
            <a:ext cx="504414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==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EAD2930-FDA2-74E8-275E-0B538CA4A41D}"/>
              </a:ext>
            </a:extLst>
          </p:cNvPr>
          <p:cNvSpPr/>
          <p:nvPr/>
        </p:nvSpPr>
        <p:spPr>
          <a:xfrm>
            <a:off x="4653576" y="3544245"/>
            <a:ext cx="504414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0401E27-E9C0-D9D0-004A-1CE7B2F163E9}"/>
              </a:ext>
            </a:extLst>
          </p:cNvPr>
          <p:cNvCxnSpPr>
            <a:cxnSpLocks/>
            <a:stCxn id="15" idx="2"/>
            <a:endCxn id="16" idx="0"/>
          </p:cNvCxnSpPr>
          <p:nvPr/>
        </p:nvCxnSpPr>
        <p:spPr>
          <a:xfrm>
            <a:off x="4905783" y="3248619"/>
            <a:ext cx="0" cy="295626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8D8596E-8054-DA8A-B33F-B2422E11E45E}"/>
              </a:ext>
            </a:extLst>
          </p:cNvPr>
          <p:cNvCxnSpPr>
            <a:cxnSpLocks/>
            <a:endCxn id="22" idx="3"/>
          </p:cNvCxnSpPr>
          <p:nvPr/>
        </p:nvCxnSpPr>
        <p:spPr>
          <a:xfrm flipH="1">
            <a:off x="4362519" y="3090300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CA8D0ABC-4D97-AFA1-BC94-B0E8586DAAB1}"/>
              </a:ext>
            </a:extLst>
          </p:cNvPr>
          <p:cNvSpPr/>
          <p:nvPr/>
        </p:nvSpPr>
        <p:spPr>
          <a:xfrm>
            <a:off x="3656451" y="2931981"/>
            <a:ext cx="706068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D966"/>
                </a:solidFill>
              </a:rPr>
              <a:t>state</a:t>
            </a:r>
            <a:endParaRPr lang="en-GB">
              <a:solidFill>
                <a:srgbClr val="FFD966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2223244-C85F-7940-6990-194CCFC267F7}"/>
              </a:ext>
            </a:extLst>
          </p:cNvPr>
          <p:cNvSpPr/>
          <p:nvPr/>
        </p:nvSpPr>
        <p:spPr>
          <a:xfrm>
            <a:off x="5445624" y="4150340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E330700-FB5C-EFBE-71EC-80780A344C1B}"/>
              </a:ext>
            </a:extLst>
          </p:cNvPr>
          <p:cNvCxnSpPr>
            <a:cxnSpLocks/>
            <a:stCxn id="13" idx="2"/>
            <a:endCxn id="23" idx="0"/>
          </p:cNvCxnSpPr>
          <p:nvPr/>
        </p:nvCxnSpPr>
        <p:spPr>
          <a:xfrm flipH="1">
            <a:off x="5628503" y="3248619"/>
            <a:ext cx="3423" cy="901721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B1469A03-0503-32A3-1F67-821991A9859A}"/>
              </a:ext>
            </a:extLst>
          </p:cNvPr>
          <p:cNvSpPr/>
          <p:nvPr/>
        </p:nvSpPr>
        <p:spPr>
          <a:xfrm>
            <a:off x="5445624" y="4762604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3D9E37E-AA6C-18AD-D5E4-24B3AB19FEAE}"/>
              </a:ext>
            </a:extLst>
          </p:cNvPr>
          <p:cNvCxnSpPr>
            <a:cxnSpLocks/>
            <a:endCxn id="26" idx="0"/>
          </p:cNvCxnSpPr>
          <p:nvPr/>
        </p:nvCxnSpPr>
        <p:spPr>
          <a:xfrm flipH="1">
            <a:off x="5628503" y="4466978"/>
            <a:ext cx="3423" cy="295626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86D3185-A9EA-0FCC-8A6D-B3E6BA8D2ED6}"/>
              </a:ext>
            </a:extLst>
          </p:cNvPr>
          <p:cNvCxnSpPr>
            <a:cxnSpLocks/>
            <a:stCxn id="23" idx="1"/>
            <a:endCxn id="32" idx="3"/>
          </p:cNvCxnSpPr>
          <p:nvPr/>
        </p:nvCxnSpPr>
        <p:spPr>
          <a:xfrm flipH="1">
            <a:off x="5157990" y="4308659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D7E87E02-0C4F-621E-EA30-49D94FF7A1D3}"/>
              </a:ext>
            </a:extLst>
          </p:cNvPr>
          <p:cNvSpPr/>
          <p:nvPr/>
        </p:nvSpPr>
        <p:spPr>
          <a:xfrm>
            <a:off x="4568358" y="4150340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B55F25"/>
                </a:solidFill>
              </a:rPr>
              <a:t>sum</a:t>
            </a:r>
            <a:endParaRPr lang="en-GB">
              <a:solidFill>
                <a:srgbClr val="B55F25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BCABF23-F60C-8A69-5CE3-CD92928EE911}"/>
              </a:ext>
            </a:extLst>
          </p:cNvPr>
          <p:cNvSpPr txBox="1"/>
          <p:nvPr/>
        </p:nvSpPr>
        <p:spPr>
          <a:xfrm>
            <a:off x="3455468" y="5399606"/>
            <a:ext cx="27431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AST of code portion</a:t>
            </a:r>
            <a:endParaRPr lang="en-GB" sz="240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B2EA188-697D-2CA4-CCA8-7668988012CF}"/>
              </a:ext>
            </a:extLst>
          </p:cNvPr>
          <p:cNvCxnSpPr>
            <a:cxnSpLocks/>
          </p:cNvCxnSpPr>
          <p:nvPr/>
        </p:nvCxnSpPr>
        <p:spPr>
          <a:xfrm>
            <a:off x="5964016" y="4100033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6" name="Oval 295">
            <a:extLst>
              <a:ext uri="{FF2B5EF4-FFF2-40B4-BE49-F238E27FC236}">
                <a16:creationId xmlns:a16="http://schemas.microsoft.com/office/drawing/2014/main" id="{4678B5A6-5344-B6FD-F668-F8DBD31749B4}"/>
              </a:ext>
            </a:extLst>
          </p:cNvPr>
          <p:cNvSpPr/>
          <p:nvPr/>
        </p:nvSpPr>
        <p:spPr>
          <a:xfrm>
            <a:off x="469720" y="2476500"/>
            <a:ext cx="825500" cy="2447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7" name="Oval 296">
            <a:extLst>
              <a:ext uri="{FF2B5EF4-FFF2-40B4-BE49-F238E27FC236}">
                <a16:creationId xmlns:a16="http://schemas.microsoft.com/office/drawing/2014/main" id="{309497B2-FCC2-0A2C-6381-4024BF9324C2}"/>
              </a:ext>
            </a:extLst>
          </p:cNvPr>
          <p:cNvSpPr/>
          <p:nvPr/>
        </p:nvSpPr>
        <p:spPr>
          <a:xfrm>
            <a:off x="548076" y="2183517"/>
            <a:ext cx="1237969" cy="27696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F5F25002-0145-7D45-7494-20F4E68E943C}"/>
              </a:ext>
            </a:extLst>
          </p:cNvPr>
          <p:cNvSpPr/>
          <p:nvPr/>
        </p:nvSpPr>
        <p:spPr>
          <a:xfrm>
            <a:off x="4413125" y="3913033"/>
            <a:ext cx="1666342" cy="148657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62E416F6-849F-91E5-E4FE-A712444F3E24}"/>
              </a:ext>
            </a:extLst>
          </p:cNvPr>
          <p:cNvSpPr/>
          <p:nvPr/>
        </p:nvSpPr>
        <p:spPr>
          <a:xfrm>
            <a:off x="3617324" y="2628953"/>
            <a:ext cx="1766481" cy="12894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E4960F8-F1DF-EA87-CAE7-6EE562740CFD}"/>
              </a:ext>
            </a:extLst>
          </p:cNvPr>
          <p:cNvCxnSpPr>
            <a:cxnSpLocks/>
          </p:cNvCxnSpPr>
          <p:nvPr/>
        </p:nvCxnSpPr>
        <p:spPr>
          <a:xfrm flipH="1">
            <a:off x="6492902" y="222502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BEAD7CF1-A216-2743-70C7-0C233242454A}"/>
              </a:ext>
            </a:extLst>
          </p:cNvPr>
          <p:cNvSpPr txBox="1"/>
          <p:nvPr/>
        </p:nvSpPr>
        <p:spPr>
          <a:xfrm>
            <a:off x="6716991" y="204464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Control edge</a:t>
            </a:r>
            <a:endParaRPr lang="en-GB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22E6663E-C1F3-C080-A1BA-E73E72328056}"/>
              </a:ext>
            </a:extLst>
          </p:cNvPr>
          <p:cNvCxnSpPr>
            <a:cxnSpLocks/>
          </p:cNvCxnSpPr>
          <p:nvPr/>
        </p:nvCxnSpPr>
        <p:spPr>
          <a:xfrm flipH="1">
            <a:off x="6501269" y="249136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C57121F7-78E6-D7AA-21EB-2291C0DC27C2}"/>
              </a:ext>
            </a:extLst>
          </p:cNvPr>
          <p:cNvSpPr txBox="1"/>
          <p:nvPr/>
        </p:nvSpPr>
        <p:spPr>
          <a:xfrm>
            <a:off x="6725358" y="231098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edge</a:t>
            </a:r>
            <a:endParaRPr lang="en-GB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5B00AA5A-24B5-4AE2-379F-66FD77A23DA2}"/>
              </a:ext>
            </a:extLst>
          </p:cNvPr>
          <p:cNvSpPr/>
          <p:nvPr/>
        </p:nvSpPr>
        <p:spPr>
          <a:xfrm>
            <a:off x="9067112" y="2226356"/>
            <a:ext cx="2623642" cy="60688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0F5183BE-16BF-728E-9713-5212F9ABC850}"/>
              </a:ext>
            </a:extLst>
          </p:cNvPr>
          <p:cNvSpPr/>
          <p:nvPr/>
        </p:nvSpPr>
        <p:spPr>
          <a:xfrm>
            <a:off x="308869" y="3248619"/>
            <a:ext cx="1409069" cy="3336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BAA09DB6-A939-0A00-F6CA-FF8329BAD6F2}"/>
              </a:ext>
            </a:extLst>
          </p:cNvPr>
          <p:cNvCxnSpPr>
            <a:cxnSpLocks/>
            <a:stCxn id="18" idx="4"/>
            <a:endCxn id="27" idx="3"/>
          </p:cNvCxnSpPr>
          <p:nvPr/>
        </p:nvCxnSpPr>
        <p:spPr>
          <a:xfrm rot="5400000">
            <a:off x="6991529" y="4609506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or: Curved 35">
            <a:extLst>
              <a:ext uri="{FF2B5EF4-FFF2-40B4-BE49-F238E27FC236}">
                <a16:creationId xmlns:a16="http://schemas.microsoft.com/office/drawing/2014/main" id="{103A425C-7AC3-0AA8-9940-3985E445D2DB}"/>
              </a:ext>
            </a:extLst>
          </p:cNvPr>
          <p:cNvCxnSpPr>
            <a:cxnSpLocks/>
            <a:stCxn id="18" idx="4"/>
            <a:endCxn id="44" idx="1"/>
          </p:cNvCxnSpPr>
          <p:nvPr/>
        </p:nvCxnSpPr>
        <p:spPr>
          <a:xfrm rot="16200000" flipH="1">
            <a:off x="7438711" y="4609506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Curved 51">
            <a:extLst>
              <a:ext uri="{FF2B5EF4-FFF2-40B4-BE49-F238E27FC236}">
                <a16:creationId xmlns:a16="http://schemas.microsoft.com/office/drawing/2014/main" id="{52D21C6C-8C20-DD2B-BA36-59B9A75C7372}"/>
              </a:ext>
            </a:extLst>
          </p:cNvPr>
          <p:cNvCxnSpPr>
            <a:cxnSpLocks/>
            <a:stCxn id="60" idx="0"/>
          </p:cNvCxnSpPr>
          <p:nvPr/>
        </p:nvCxnSpPr>
        <p:spPr>
          <a:xfrm rot="5400000" flipH="1" flipV="1">
            <a:off x="7850422" y="3880901"/>
            <a:ext cx="626145" cy="150409"/>
          </a:xfrm>
          <a:prstGeom prst="curvedConnector3">
            <a:avLst>
              <a:gd name="adj1" fmla="val 20938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CC960493-7BD7-75FB-B7E2-49455959AEAF}"/>
              </a:ext>
            </a:extLst>
          </p:cNvPr>
          <p:cNvSpPr/>
          <p:nvPr/>
        </p:nvSpPr>
        <p:spPr>
          <a:xfrm>
            <a:off x="7980539" y="3273700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 !</a:t>
            </a:r>
          </a:p>
        </p:txBody>
      </p:sp>
      <p:cxnSp>
        <p:nvCxnSpPr>
          <p:cNvPr id="63" name="Connector: Curved 62">
            <a:extLst>
              <a:ext uri="{FF2B5EF4-FFF2-40B4-BE49-F238E27FC236}">
                <a16:creationId xmlns:a16="http://schemas.microsoft.com/office/drawing/2014/main" id="{762DD880-6A09-2699-27E0-35C655C7CE5E}"/>
              </a:ext>
            </a:extLst>
          </p:cNvPr>
          <p:cNvCxnSpPr>
            <a:cxnSpLocks/>
            <a:stCxn id="27" idx="1"/>
            <a:endCxn id="64" idx="1"/>
          </p:cNvCxnSpPr>
          <p:nvPr/>
        </p:nvCxnSpPr>
        <p:spPr>
          <a:xfrm rot="10800000" flipH="1">
            <a:off x="6527719" y="3211918"/>
            <a:ext cx="255542" cy="1825098"/>
          </a:xfrm>
          <a:prstGeom prst="curvedConnector3">
            <a:avLst>
              <a:gd name="adj1" fmla="val -53852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B3DD2138-29B5-9FB2-3F82-373CBBC0CAC5}"/>
              </a:ext>
            </a:extLst>
          </p:cNvPr>
          <p:cNvSpPr/>
          <p:nvPr/>
        </p:nvSpPr>
        <p:spPr>
          <a:xfrm>
            <a:off x="6783261" y="3031918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 !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B1E430DC-DBB4-6841-6065-1FC01A4C3CFE}"/>
              </a:ext>
            </a:extLst>
          </p:cNvPr>
          <p:cNvSpPr/>
          <p:nvPr/>
        </p:nvSpPr>
        <p:spPr>
          <a:xfrm>
            <a:off x="6502126" y="3845220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71" name="Connector: Curved 70">
            <a:extLst>
              <a:ext uri="{FF2B5EF4-FFF2-40B4-BE49-F238E27FC236}">
                <a16:creationId xmlns:a16="http://schemas.microsoft.com/office/drawing/2014/main" id="{A610CB19-82D1-A5B5-E0FB-9DF6D82C474F}"/>
              </a:ext>
            </a:extLst>
          </p:cNvPr>
          <p:cNvCxnSpPr>
            <a:cxnSpLocks/>
            <a:stCxn id="64" idx="2"/>
            <a:endCxn id="70" idx="0"/>
          </p:cNvCxnSpPr>
          <p:nvPr/>
        </p:nvCxnSpPr>
        <p:spPr>
          <a:xfrm rot="5400000">
            <a:off x="6671943" y="3478002"/>
            <a:ext cx="453302" cy="281135"/>
          </a:xfrm>
          <a:prstGeom prst="curvedConnector3">
            <a:avLst>
              <a:gd name="adj1" fmla="val 31935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or: Curved 73">
            <a:extLst>
              <a:ext uri="{FF2B5EF4-FFF2-40B4-BE49-F238E27FC236}">
                <a16:creationId xmlns:a16="http://schemas.microsoft.com/office/drawing/2014/main" id="{9BB9283C-89BE-C55D-EEC9-93CD2EF9F1C6}"/>
              </a:ext>
            </a:extLst>
          </p:cNvPr>
          <p:cNvCxnSpPr>
            <a:cxnSpLocks/>
            <a:stCxn id="62" idx="1"/>
            <a:endCxn id="70" idx="0"/>
          </p:cNvCxnSpPr>
          <p:nvPr/>
        </p:nvCxnSpPr>
        <p:spPr>
          <a:xfrm rot="10800000" flipV="1">
            <a:off x="6758027" y="3453700"/>
            <a:ext cx="1222513" cy="391520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or: Curved 76">
            <a:extLst>
              <a:ext uri="{FF2B5EF4-FFF2-40B4-BE49-F238E27FC236}">
                <a16:creationId xmlns:a16="http://schemas.microsoft.com/office/drawing/2014/main" id="{9F2E4600-3AB2-BF3B-C297-1008D9C97EB3}"/>
              </a:ext>
            </a:extLst>
          </p:cNvPr>
          <p:cNvCxnSpPr>
            <a:cxnSpLocks/>
            <a:stCxn id="70" idx="2"/>
            <a:endCxn id="18" idx="2"/>
          </p:cNvCxnSpPr>
          <p:nvPr/>
        </p:nvCxnSpPr>
        <p:spPr>
          <a:xfrm rot="16200000" flipH="1">
            <a:off x="6876553" y="4086692"/>
            <a:ext cx="243958" cy="481013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591E388E-DE40-23C0-7018-0120C75C938F}"/>
              </a:ext>
            </a:extLst>
          </p:cNvPr>
          <p:cNvSpPr/>
          <p:nvPr/>
        </p:nvSpPr>
        <p:spPr>
          <a:xfrm>
            <a:off x="6321370" y="4110327"/>
            <a:ext cx="1681708" cy="19944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5" name="Rectangle: Rounded Corners 154">
            <a:extLst>
              <a:ext uri="{FF2B5EF4-FFF2-40B4-BE49-F238E27FC236}">
                <a16:creationId xmlns:a16="http://schemas.microsoft.com/office/drawing/2014/main" id="{246537EA-F678-A9F9-117B-1D0D1C3810EF}"/>
              </a:ext>
            </a:extLst>
          </p:cNvPr>
          <p:cNvSpPr/>
          <p:nvPr/>
        </p:nvSpPr>
        <p:spPr>
          <a:xfrm>
            <a:off x="3087548" y="5875559"/>
            <a:ext cx="6016904" cy="70257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rgbClr val="FF0000"/>
                </a:solidFill>
              </a:rPr>
              <a:t>The assignment graph serves as a starting point for HACE’s analyses and transformations.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1907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8" grpId="0" animBg="1"/>
      <p:bldP spid="298" grpId="1" animBg="1"/>
      <p:bldP spid="299" grpId="0" animBg="1"/>
      <p:bldP spid="299" grpId="1" animBg="1"/>
      <p:bldP spid="296" grpId="0" animBg="1"/>
      <p:bldP spid="296" grpId="1" animBg="1"/>
      <p:bldP spid="297" grpId="0" animBg="1"/>
      <p:bldP spid="297" grpId="1" animBg="1"/>
      <p:bldP spid="37" grpId="0" animBg="1"/>
      <p:bldP spid="37" grpId="1" animBg="1"/>
      <p:bldP spid="38" grpId="0" animBg="1"/>
      <p:bldP spid="38" grpId="1" animBg="1"/>
      <p:bldP spid="47" grpId="0" animBg="1"/>
      <p:bldP spid="49" grpId="0" animBg="1"/>
      <p:bldP spid="3" grpId="0" animBg="1"/>
      <p:bldP spid="3" grpId="1" animBg="1"/>
      <p:bldP spid="155" grpId="0" animBg="1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3B1FAB3-C92A-9799-8870-D54225C60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C7E5A1A0-CE57-C5C7-3DC2-ACEEB38BEC5D}"/>
              </a:ext>
            </a:extLst>
          </p:cNvPr>
          <p:cNvSpPr/>
          <p:nvPr/>
        </p:nvSpPr>
        <p:spPr>
          <a:xfrm>
            <a:off x="277504" y="2056647"/>
            <a:ext cx="5734275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9CA9C2-6409-F6ED-409C-6B4A64F64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Assignment Graph to FSM-Datapath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FDB215-D8EA-E92C-AE39-55C2CF30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137</a:t>
            </a:fld>
            <a:endParaRPr lang="en-FR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10B222AF-435D-15E1-FE02-C9CBA29D6838}"/>
              </a:ext>
            </a:extLst>
          </p:cNvPr>
          <p:cNvSpPr/>
          <p:nvPr/>
        </p:nvSpPr>
        <p:spPr>
          <a:xfrm>
            <a:off x="3547845" y="4256386"/>
            <a:ext cx="360000" cy="360000"/>
          </a:xfrm>
          <a:prstGeom prst="ellipse">
            <a:avLst/>
          </a:prstGeom>
          <a:solidFill>
            <a:srgbClr val="DA6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240C12D6-7A2E-2162-2DA9-4F30262DF830}"/>
              </a:ext>
            </a:extLst>
          </p:cNvPr>
          <p:cNvCxnSpPr>
            <a:cxnSpLocks/>
            <a:stCxn id="86" idx="2"/>
            <a:endCxn id="84" idx="0"/>
          </p:cNvCxnSpPr>
          <p:nvPr/>
        </p:nvCxnSpPr>
        <p:spPr>
          <a:xfrm>
            <a:off x="3724801" y="4087241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5C6BFA88-2D6F-DAE2-33C5-AB32BE2F1294}"/>
              </a:ext>
            </a:extLst>
          </p:cNvPr>
          <p:cNvSpPr/>
          <p:nvPr/>
        </p:nvSpPr>
        <p:spPr>
          <a:xfrm>
            <a:off x="3502732" y="372724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3FC88182-35D5-58C9-B56D-72F306CD25EA}"/>
              </a:ext>
            </a:extLst>
          </p:cNvPr>
          <p:cNvSpPr/>
          <p:nvPr/>
        </p:nvSpPr>
        <p:spPr>
          <a:xfrm>
            <a:off x="3502732" y="483191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3D798C66-B2E6-CC52-7D4D-7CF29042CC21}"/>
              </a:ext>
            </a:extLst>
          </p:cNvPr>
          <p:cNvCxnSpPr>
            <a:cxnSpLocks/>
          </p:cNvCxnSpPr>
          <p:nvPr/>
        </p:nvCxnSpPr>
        <p:spPr>
          <a:xfrm flipH="1">
            <a:off x="3724801" y="460407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B3431CD5-E670-EF6C-B8C0-E4D071E03DFB}"/>
              </a:ext>
            </a:extLst>
          </p:cNvPr>
          <p:cNvCxnSpPr>
            <a:cxnSpLocks/>
            <a:stCxn id="99" idx="0"/>
          </p:cNvCxnSpPr>
          <p:nvPr/>
        </p:nvCxnSpPr>
        <p:spPr>
          <a:xfrm flipV="1">
            <a:off x="3726846" y="517816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9542E302-D97A-2313-B3DB-8A24D49812A8}"/>
              </a:ext>
            </a:extLst>
          </p:cNvPr>
          <p:cNvSpPr/>
          <p:nvPr/>
        </p:nvSpPr>
        <p:spPr>
          <a:xfrm>
            <a:off x="3504777" y="540600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5C65108E-7419-866A-0834-8ECDC230B399}"/>
              </a:ext>
            </a:extLst>
          </p:cNvPr>
          <p:cNvSpPr/>
          <p:nvPr/>
        </p:nvSpPr>
        <p:spPr>
          <a:xfrm>
            <a:off x="2722833" y="426845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12D6B0C5-8B4F-5F17-3344-7CC71281B17D}"/>
              </a:ext>
            </a:extLst>
          </p:cNvPr>
          <p:cNvCxnSpPr>
            <a:cxnSpLocks/>
            <a:stCxn id="105" idx="1"/>
          </p:cNvCxnSpPr>
          <p:nvPr/>
        </p:nvCxnSpPr>
        <p:spPr>
          <a:xfrm flipH="1">
            <a:off x="2474315" y="44484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736BF8DA-A12F-D125-3154-EB600D524E60}"/>
              </a:ext>
            </a:extLst>
          </p:cNvPr>
          <p:cNvCxnSpPr>
            <a:cxnSpLocks/>
            <a:stCxn id="84" idx="2"/>
            <a:endCxn id="105" idx="3"/>
          </p:cNvCxnSpPr>
          <p:nvPr/>
        </p:nvCxnSpPr>
        <p:spPr>
          <a:xfrm flipH="1">
            <a:off x="3166971" y="4436386"/>
            <a:ext cx="380874" cy="12072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A581A478-DC47-17DD-2A72-6BB533711BD7}"/>
              </a:ext>
            </a:extLst>
          </p:cNvPr>
          <p:cNvCxnSpPr>
            <a:cxnSpLocks/>
            <a:stCxn id="109" idx="2"/>
            <a:endCxn id="105" idx="0"/>
          </p:cNvCxnSpPr>
          <p:nvPr/>
        </p:nvCxnSpPr>
        <p:spPr>
          <a:xfrm>
            <a:off x="2944902" y="4103893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19473BE0-1090-873B-88B2-EF812CA726B3}"/>
              </a:ext>
            </a:extLst>
          </p:cNvPr>
          <p:cNvSpPr/>
          <p:nvPr/>
        </p:nvSpPr>
        <p:spPr>
          <a:xfrm>
            <a:off x="2722833" y="374389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cxnSp>
        <p:nvCxnSpPr>
          <p:cNvPr id="116" name="Connector: Curved 115">
            <a:extLst>
              <a:ext uri="{FF2B5EF4-FFF2-40B4-BE49-F238E27FC236}">
                <a16:creationId xmlns:a16="http://schemas.microsoft.com/office/drawing/2014/main" id="{AC802EFE-7C23-1947-B82F-7C0A3013AEAE}"/>
              </a:ext>
            </a:extLst>
          </p:cNvPr>
          <p:cNvCxnSpPr>
            <a:cxnSpLocks/>
            <a:stCxn id="96" idx="3"/>
            <a:endCxn id="84" idx="6"/>
          </p:cNvCxnSpPr>
          <p:nvPr/>
        </p:nvCxnSpPr>
        <p:spPr>
          <a:xfrm flipH="1" flipV="1">
            <a:off x="3907845" y="4436386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Oval 136">
            <a:extLst>
              <a:ext uri="{FF2B5EF4-FFF2-40B4-BE49-F238E27FC236}">
                <a16:creationId xmlns:a16="http://schemas.microsoft.com/office/drawing/2014/main" id="{133385BC-72FB-7793-16EC-75672C561F9A}"/>
              </a:ext>
            </a:extLst>
          </p:cNvPr>
          <p:cNvSpPr/>
          <p:nvPr/>
        </p:nvSpPr>
        <p:spPr>
          <a:xfrm>
            <a:off x="4133464" y="2362425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3922272C-3A1E-1001-324B-3AF2C8274490}"/>
              </a:ext>
            </a:extLst>
          </p:cNvPr>
          <p:cNvCxnSpPr>
            <a:cxnSpLocks/>
            <a:stCxn id="139" idx="3"/>
            <a:endCxn id="137" idx="2"/>
          </p:cNvCxnSpPr>
          <p:nvPr/>
        </p:nvCxnSpPr>
        <p:spPr>
          <a:xfrm>
            <a:off x="3907831" y="2542425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Rectangle: Rounded Corners 138">
            <a:extLst>
              <a:ext uri="{FF2B5EF4-FFF2-40B4-BE49-F238E27FC236}">
                <a16:creationId xmlns:a16="http://schemas.microsoft.com/office/drawing/2014/main" id="{2A31C61E-0803-0E54-2EE6-189056C99C14}"/>
              </a:ext>
            </a:extLst>
          </p:cNvPr>
          <p:cNvSpPr/>
          <p:nvPr/>
        </p:nvSpPr>
        <p:spPr>
          <a:xfrm>
            <a:off x="3463693" y="236242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cxnSp>
        <p:nvCxnSpPr>
          <p:cNvPr id="145" name="Straight Arrow Connector 144">
            <a:extLst>
              <a:ext uri="{FF2B5EF4-FFF2-40B4-BE49-F238E27FC236}">
                <a16:creationId xmlns:a16="http://schemas.microsoft.com/office/drawing/2014/main" id="{46F19073-723E-FD1B-4345-1F6EB21D0D95}"/>
              </a:ext>
            </a:extLst>
          </p:cNvPr>
          <p:cNvCxnSpPr>
            <a:cxnSpLocks/>
          </p:cNvCxnSpPr>
          <p:nvPr/>
        </p:nvCxnSpPr>
        <p:spPr>
          <a:xfrm>
            <a:off x="4493464" y="2542425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Rectangle: Rounded Corners 146">
            <a:extLst>
              <a:ext uri="{FF2B5EF4-FFF2-40B4-BE49-F238E27FC236}">
                <a16:creationId xmlns:a16="http://schemas.microsoft.com/office/drawing/2014/main" id="{733BD970-C2CE-4E06-F832-1BC52496ACCD}"/>
              </a:ext>
            </a:extLst>
          </p:cNvPr>
          <p:cNvSpPr/>
          <p:nvPr/>
        </p:nvSpPr>
        <p:spPr>
          <a:xfrm>
            <a:off x="4757765" y="2362425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read_A</a:t>
            </a:r>
            <a:endParaRPr lang="en-US"/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BB370689-7331-A946-378E-5CC4991B0501}"/>
              </a:ext>
            </a:extLst>
          </p:cNvPr>
          <p:cNvSpPr/>
          <p:nvPr/>
        </p:nvSpPr>
        <p:spPr>
          <a:xfrm>
            <a:off x="4882514" y="4263387"/>
            <a:ext cx="360000" cy="360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5A1DCD0C-D64C-F16F-15A3-7D47F1BA0981}"/>
              </a:ext>
            </a:extLst>
          </p:cNvPr>
          <p:cNvCxnSpPr>
            <a:cxnSpLocks/>
            <a:stCxn id="150" idx="2"/>
            <a:endCxn id="148" idx="0"/>
          </p:cNvCxnSpPr>
          <p:nvPr/>
        </p:nvCxnSpPr>
        <p:spPr>
          <a:xfrm>
            <a:off x="5059470" y="4094242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Rectangle: Rounded Corners 149">
            <a:extLst>
              <a:ext uri="{FF2B5EF4-FFF2-40B4-BE49-F238E27FC236}">
                <a16:creationId xmlns:a16="http://schemas.microsoft.com/office/drawing/2014/main" id="{574A0353-8D97-0416-6E0A-ADD35CC209B0}"/>
              </a:ext>
            </a:extLst>
          </p:cNvPr>
          <p:cNvSpPr/>
          <p:nvPr/>
        </p:nvSpPr>
        <p:spPr>
          <a:xfrm>
            <a:off x="4837401" y="373424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51" name="Rectangle: Rounded Corners 150">
            <a:extLst>
              <a:ext uri="{FF2B5EF4-FFF2-40B4-BE49-F238E27FC236}">
                <a16:creationId xmlns:a16="http://schemas.microsoft.com/office/drawing/2014/main" id="{6B431105-CF46-9177-B9E5-ED5434083B93}"/>
              </a:ext>
            </a:extLst>
          </p:cNvPr>
          <p:cNvSpPr/>
          <p:nvPr/>
        </p:nvSpPr>
        <p:spPr>
          <a:xfrm>
            <a:off x="4837401" y="483891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E8397CC4-7835-0503-5FD6-F319E7EF1200}"/>
              </a:ext>
            </a:extLst>
          </p:cNvPr>
          <p:cNvCxnSpPr>
            <a:cxnSpLocks/>
          </p:cNvCxnSpPr>
          <p:nvPr/>
        </p:nvCxnSpPr>
        <p:spPr>
          <a:xfrm flipH="1">
            <a:off x="5059470" y="461107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1C0C4582-FA9E-51F3-3996-34C7E5127B63}"/>
              </a:ext>
            </a:extLst>
          </p:cNvPr>
          <p:cNvCxnSpPr>
            <a:cxnSpLocks/>
          </p:cNvCxnSpPr>
          <p:nvPr/>
        </p:nvCxnSpPr>
        <p:spPr>
          <a:xfrm flipV="1">
            <a:off x="5061515" y="518517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Rectangle: Rounded Corners 155">
            <a:extLst>
              <a:ext uri="{FF2B5EF4-FFF2-40B4-BE49-F238E27FC236}">
                <a16:creationId xmlns:a16="http://schemas.microsoft.com/office/drawing/2014/main" id="{F4A00F0F-2F92-B807-C4B4-75132AEBD143}"/>
              </a:ext>
            </a:extLst>
          </p:cNvPr>
          <p:cNvSpPr/>
          <p:nvPr/>
        </p:nvSpPr>
        <p:spPr>
          <a:xfrm>
            <a:off x="3745429" y="3190889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addr_A</a:t>
            </a:r>
            <a:endParaRPr lang="en-US"/>
          </a:p>
        </p:txBody>
      </p:sp>
      <p:cxnSp>
        <p:nvCxnSpPr>
          <p:cNvPr id="157" name="Connector: Curved 156">
            <a:extLst>
              <a:ext uri="{FF2B5EF4-FFF2-40B4-BE49-F238E27FC236}">
                <a16:creationId xmlns:a16="http://schemas.microsoft.com/office/drawing/2014/main" id="{A0D8EDD6-1B33-2CC2-5321-26DABE871A07}"/>
              </a:ext>
            </a:extLst>
          </p:cNvPr>
          <p:cNvCxnSpPr>
            <a:cxnSpLocks/>
            <a:stCxn id="84" idx="6"/>
            <a:endCxn id="160" idx="4"/>
          </p:cNvCxnSpPr>
          <p:nvPr/>
        </p:nvCxnSpPr>
        <p:spPr>
          <a:xfrm flipV="1">
            <a:off x="3907845" y="4094242"/>
            <a:ext cx="324418" cy="342144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Oval 159">
            <a:extLst>
              <a:ext uri="{FF2B5EF4-FFF2-40B4-BE49-F238E27FC236}">
                <a16:creationId xmlns:a16="http://schemas.microsoft.com/office/drawing/2014/main" id="{C98B105C-4C08-5326-62DE-5E1B2C942536}"/>
              </a:ext>
            </a:extLst>
          </p:cNvPr>
          <p:cNvSpPr/>
          <p:nvPr/>
        </p:nvSpPr>
        <p:spPr>
          <a:xfrm>
            <a:off x="4052263" y="3734242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64" name="Straight Arrow Connector 163">
            <a:extLst>
              <a:ext uri="{FF2B5EF4-FFF2-40B4-BE49-F238E27FC236}">
                <a16:creationId xmlns:a16="http://schemas.microsoft.com/office/drawing/2014/main" id="{70D2AB08-695B-3E85-6E30-6DCF54990D2E}"/>
              </a:ext>
            </a:extLst>
          </p:cNvPr>
          <p:cNvCxnSpPr>
            <a:cxnSpLocks/>
            <a:stCxn id="160" idx="0"/>
            <a:endCxn id="156" idx="2"/>
          </p:cNvCxnSpPr>
          <p:nvPr/>
        </p:nvCxnSpPr>
        <p:spPr>
          <a:xfrm flipV="1">
            <a:off x="4232263" y="3550889"/>
            <a:ext cx="0" cy="18335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Rectangle: Rounded Corners 166">
            <a:extLst>
              <a:ext uri="{FF2B5EF4-FFF2-40B4-BE49-F238E27FC236}">
                <a16:creationId xmlns:a16="http://schemas.microsoft.com/office/drawing/2014/main" id="{B6F6062F-70AE-37FE-091F-6262B1A293E7}"/>
              </a:ext>
            </a:extLst>
          </p:cNvPr>
          <p:cNvSpPr/>
          <p:nvPr/>
        </p:nvSpPr>
        <p:spPr>
          <a:xfrm>
            <a:off x="4572636" y="5424747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cxnSp>
        <p:nvCxnSpPr>
          <p:cNvPr id="175" name="Connector: Curved 174">
            <a:extLst>
              <a:ext uri="{FF2B5EF4-FFF2-40B4-BE49-F238E27FC236}">
                <a16:creationId xmlns:a16="http://schemas.microsoft.com/office/drawing/2014/main" id="{06768ACC-CCD2-A93D-5200-5FAF7457EE33}"/>
              </a:ext>
            </a:extLst>
          </p:cNvPr>
          <p:cNvCxnSpPr>
            <a:cxnSpLocks/>
            <a:endCxn id="84" idx="3"/>
          </p:cNvCxnSpPr>
          <p:nvPr/>
        </p:nvCxnSpPr>
        <p:spPr>
          <a:xfrm flipV="1">
            <a:off x="2440484" y="4563665"/>
            <a:ext cx="1160082" cy="474561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Connector: Curved 204">
            <a:extLst>
              <a:ext uri="{FF2B5EF4-FFF2-40B4-BE49-F238E27FC236}">
                <a16:creationId xmlns:a16="http://schemas.microsoft.com/office/drawing/2014/main" id="{21BB1EDF-37F6-0F07-580C-B978C17C439B}"/>
              </a:ext>
            </a:extLst>
          </p:cNvPr>
          <p:cNvCxnSpPr>
            <a:cxnSpLocks/>
            <a:endCxn id="208" idx="0"/>
          </p:cNvCxnSpPr>
          <p:nvPr/>
        </p:nvCxnSpPr>
        <p:spPr>
          <a:xfrm>
            <a:off x="2440484" y="5038226"/>
            <a:ext cx="670057" cy="273178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TextBox 207">
            <a:extLst>
              <a:ext uri="{FF2B5EF4-FFF2-40B4-BE49-F238E27FC236}">
                <a16:creationId xmlns:a16="http://schemas.microsoft.com/office/drawing/2014/main" id="{4712A38F-D3C3-5F4E-05B9-1771775AA402}"/>
              </a:ext>
            </a:extLst>
          </p:cNvPr>
          <p:cNvSpPr txBox="1"/>
          <p:nvPr/>
        </p:nvSpPr>
        <p:spPr>
          <a:xfrm>
            <a:off x="2650004" y="5311404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S1Cond</a:t>
            </a:r>
            <a:endParaRPr lang="en-GB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C77CE668-BE40-0233-CB94-BFEC602C4D98}"/>
              </a:ext>
            </a:extLst>
          </p:cNvPr>
          <p:cNvSpPr txBox="1"/>
          <p:nvPr/>
        </p:nvSpPr>
        <p:spPr>
          <a:xfrm>
            <a:off x="4888813" y="3274910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S1Cond</a:t>
            </a:r>
            <a:endParaRPr lang="en-GB"/>
          </a:p>
        </p:txBody>
      </p:sp>
      <p:cxnSp>
        <p:nvCxnSpPr>
          <p:cNvPr id="219" name="Connector: Curved 218">
            <a:extLst>
              <a:ext uri="{FF2B5EF4-FFF2-40B4-BE49-F238E27FC236}">
                <a16:creationId xmlns:a16="http://schemas.microsoft.com/office/drawing/2014/main" id="{E74780A5-41AA-3DC1-D775-744F0206CDD5}"/>
              </a:ext>
            </a:extLst>
          </p:cNvPr>
          <p:cNvCxnSpPr>
            <a:cxnSpLocks/>
            <a:stCxn id="218" idx="1"/>
            <a:endCxn id="160" idx="6"/>
          </p:cNvCxnSpPr>
          <p:nvPr/>
        </p:nvCxnSpPr>
        <p:spPr>
          <a:xfrm rot="10800000" flipV="1">
            <a:off x="4412263" y="3459576"/>
            <a:ext cx="476550" cy="45466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Connector: Curved 224">
            <a:extLst>
              <a:ext uri="{FF2B5EF4-FFF2-40B4-BE49-F238E27FC236}">
                <a16:creationId xmlns:a16="http://schemas.microsoft.com/office/drawing/2014/main" id="{A3447BC5-01E0-5C16-3033-A167600329BC}"/>
              </a:ext>
            </a:extLst>
          </p:cNvPr>
          <p:cNvCxnSpPr>
            <a:cxnSpLocks/>
            <a:stCxn id="218" idx="1"/>
            <a:endCxn id="148" idx="2"/>
          </p:cNvCxnSpPr>
          <p:nvPr/>
        </p:nvCxnSpPr>
        <p:spPr>
          <a:xfrm rot="10800000" flipV="1">
            <a:off x="4882515" y="3459575"/>
            <a:ext cx="6299" cy="983811"/>
          </a:xfrm>
          <a:prstGeom prst="curvedConnector3">
            <a:avLst>
              <a:gd name="adj1" fmla="val 3729147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Connector: Curved 235">
            <a:extLst>
              <a:ext uri="{FF2B5EF4-FFF2-40B4-BE49-F238E27FC236}">
                <a16:creationId xmlns:a16="http://schemas.microsoft.com/office/drawing/2014/main" id="{72DBC252-FF7B-3CDB-7D96-657FF871B41D}"/>
              </a:ext>
            </a:extLst>
          </p:cNvPr>
          <p:cNvCxnSpPr>
            <a:cxnSpLocks/>
            <a:stCxn id="218" idx="0"/>
            <a:endCxn id="137" idx="4"/>
          </p:cNvCxnSpPr>
          <p:nvPr/>
        </p:nvCxnSpPr>
        <p:spPr>
          <a:xfrm rot="16200000" flipV="1">
            <a:off x="4555165" y="2480725"/>
            <a:ext cx="552485" cy="103588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1" name="TextBox 260">
            <a:extLst>
              <a:ext uri="{FF2B5EF4-FFF2-40B4-BE49-F238E27FC236}">
                <a16:creationId xmlns:a16="http://schemas.microsoft.com/office/drawing/2014/main" id="{CFE308DD-8747-FEE5-AABB-6531E7D5F64A}"/>
              </a:ext>
            </a:extLst>
          </p:cNvPr>
          <p:cNvSpPr txBox="1"/>
          <p:nvPr/>
        </p:nvSpPr>
        <p:spPr>
          <a:xfrm>
            <a:off x="2850653" y="3305295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S0Cond</a:t>
            </a:r>
            <a:endParaRPr lang="en-GB"/>
          </a:p>
        </p:txBody>
      </p:sp>
      <p:cxnSp>
        <p:nvCxnSpPr>
          <p:cNvPr id="262" name="Connector: Curved 261">
            <a:extLst>
              <a:ext uri="{FF2B5EF4-FFF2-40B4-BE49-F238E27FC236}">
                <a16:creationId xmlns:a16="http://schemas.microsoft.com/office/drawing/2014/main" id="{10866D12-1094-C0BC-C918-CAC9483A0B2F}"/>
              </a:ext>
            </a:extLst>
          </p:cNvPr>
          <p:cNvCxnSpPr>
            <a:cxnSpLocks/>
            <a:stCxn id="261" idx="2"/>
            <a:endCxn id="84" idx="1"/>
          </p:cNvCxnSpPr>
          <p:nvPr/>
        </p:nvCxnSpPr>
        <p:spPr>
          <a:xfrm rot="16200000" flipH="1">
            <a:off x="3138638" y="3847179"/>
            <a:ext cx="634480" cy="289376"/>
          </a:xfrm>
          <a:prstGeom prst="curvedConnector3">
            <a:avLst>
              <a:gd name="adj1" fmla="val 70016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" name="TextBox 265">
            <a:extLst>
              <a:ext uri="{FF2B5EF4-FFF2-40B4-BE49-F238E27FC236}">
                <a16:creationId xmlns:a16="http://schemas.microsoft.com/office/drawing/2014/main" id="{24CD3988-1194-1F06-6F4E-CE5CB1B1402B}"/>
              </a:ext>
            </a:extLst>
          </p:cNvPr>
          <p:cNvSpPr txBox="1"/>
          <p:nvPr/>
        </p:nvSpPr>
        <p:spPr>
          <a:xfrm>
            <a:off x="3991486" y="5075517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S0Cond</a:t>
            </a:r>
            <a:endParaRPr lang="en-GB"/>
          </a:p>
        </p:txBody>
      </p:sp>
      <p:cxnSp>
        <p:nvCxnSpPr>
          <p:cNvPr id="267" name="Connector: Curved 266">
            <a:extLst>
              <a:ext uri="{FF2B5EF4-FFF2-40B4-BE49-F238E27FC236}">
                <a16:creationId xmlns:a16="http://schemas.microsoft.com/office/drawing/2014/main" id="{076A4FFD-5A5A-FE45-0FEA-75ACEBDCF58F}"/>
              </a:ext>
            </a:extLst>
          </p:cNvPr>
          <p:cNvCxnSpPr>
            <a:cxnSpLocks/>
            <a:stCxn id="266" idx="0"/>
            <a:endCxn id="148" idx="3"/>
          </p:cNvCxnSpPr>
          <p:nvPr/>
        </p:nvCxnSpPr>
        <p:spPr>
          <a:xfrm rot="5400000" flipH="1" flipV="1">
            <a:off x="4441204" y="4581486"/>
            <a:ext cx="504851" cy="48321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4" name="TextBox 273">
            <a:extLst>
              <a:ext uri="{FF2B5EF4-FFF2-40B4-BE49-F238E27FC236}">
                <a16:creationId xmlns:a16="http://schemas.microsoft.com/office/drawing/2014/main" id="{7E18B3D5-B290-533C-EE65-D1FC7326986C}"/>
              </a:ext>
            </a:extLst>
          </p:cNvPr>
          <p:cNvSpPr txBox="1"/>
          <p:nvPr/>
        </p:nvSpPr>
        <p:spPr>
          <a:xfrm>
            <a:off x="382695" y="1497654"/>
            <a:ext cx="39134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  <a:endParaRPr lang="en-GB" sz="2400"/>
          </a:p>
        </p:txBody>
      </p:sp>
      <p:cxnSp>
        <p:nvCxnSpPr>
          <p:cNvPr id="292" name="Connector: Curved 291">
            <a:extLst>
              <a:ext uri="{FF2B5EF4-FFF2-40B4-BE49-F238E27FC236}">
                <a16:creationId xmlns:a16="http://schemas.microsoft.com/office/drawing/2014/main" id="{8D79B121-1F54-DE83-B6D9-4ED3BB165DC1}"/>
              </a:ext>
            </a:extLst>
          </p:cNvPr>
          <p:cNvCxnSpPr>
            <a:cxnSpLocks/>
            <a:stCxn id="151" idx="3"/>
            <a:endCxn id="148" idx="6"/>
          </p:cNvCxnSpPr>
          <p:nvPr/>
        </p:nvCxnSpPr>
        <p:spPr>
          <a:xfrm flipH="1" flipV="1">
            <a:off x="5242514" y="4443387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A4032EE6-F4BB-CDBE-C1CA-6BCE448E7BF7}"/>
              </a:ext>
            </a:extLst>
          </p:cNvPr>
          <p:cNvCxnSpPr>
            <a:cxnSpLocks/>
          </p:cNvCxnSpPr>
          <p:nvPr/>
        </p:nvCxnSpPr>
        <p:spPr>
          <a:xfrm flipH="1">
            <a:off x="623027" y="222623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82BECD08-007D-705B-87FC-B0C56CDA3BA3}"/>
              </a:ext>
            </a:extLst>
          </p:cNvPr>
          <p:cNvSpPr txBox="1"/>
          <p:nvPr/>
        </p:nvSpPr>
        <p:spPr>
          <a:xfrm>
            <a:off x="847116" y="204585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Control edge</a:t>
            </a:r>
            <a:endParaRPr lang="en-GB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0A09945B-AF9C-A620-00AF-62CD50BEFD58}"/>
              </a:ext>
            </a:extLst>
          </p:cNvPr>
          <p:cNvCxnSpPr>
            <a:cxnSpLocks/>
          </p:cNvCxnSpPr>
          <p:nvPr/>
        </p:nvCxnSpPr>
        <p:spPr>
          <a:xfrm flipH="1">
            <a:off x="631394" y="249257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3D6ED26C-4A60-EC8E-B7D9-10912C4CA1B2}"/>
              </a:ext>
            </a:extLst>
          </p:cNvPr>
          <p:cNvSpPr txBox="1"/>
          <p:nvPr/>
        </p:nvSpPr>
        <p:spPr>
          <a:xfrm>
            <a:off x="855483" y="231219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edge</a:t>
            </a:r>
            <a:endParaRPr lang="en-GB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6382906-0F66-A240-5CD0-0407ECB67EA9}"/>
              </a:ext>
            </a:extLst>
          </p:cNvPr>
          <p:cNvCxnSpPr>
            <a:cxnSpLocks/>
          </p:cNvCxnSpPr>
          <p:nvPr/>
        </p:nvCxnSpPr>
        <p:spPr>
          <a:xfrm>
            <a:off x="6010046" y="4033035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1241DDC1-1B9C-390E-D488-6E8A3B327CB6}"/>
              </a:ext>
            </a:extLst>
          </p:cNvPr>
          <p:cNvSpPr/>
          <p:nvPr/>
        </p:nvSpPr>
        <p:spPr>
          <a:xfrm>
            <a:off x="1360135" y="4267637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A5C1DFE-06AC-E506-B75E-0D6D86B1FDF1}"/>
              </a:ext>
            </a:extLst>
          </p:cNvPr>
          <p:cNvSpPr/>
          <p:nvPr/>
        </p:nvSpPr>
        <p:spPr>
          <a:xfrm>
            <a:off x="648815" y="485547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1BC83FC-F3FC-0C1B-12AD-6151E510B2FE}"/>
              </a:ext>
            </a:extLst>
          </p:cNvPr>
          <p:cNvCxnSpPr>
            <a:cxnSpLocks/>
            <a:stCxn id="8" idx="0"/>
            <a:endCxn id="6" idx="2"/>
          </p:cNvCxnSpPr>
          <p:nvPr/>
        </p:nvCxnSpPr>
        <p:spPr>
          <a:xfrm flipV="1">
            <a:off x="870884" y="521547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B902E00-5746-E12A-74A2-952C5DF67A88}"/>
              </a:ext>
            </a:extLst>
          </p:cNvPr>
          <p:cNvSpPr/>
          <p:nvPr/>
        </p:nvSpPr>
        <p:spPr>
          <a:xfrm>
            <a:off x="648815" y="544331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F2E8112-5B7A-279C-EA82-61896347814C}"/>
              </a:ext>
            </a:extLst>
          </p:cNvPr>
          <p:cNvSpPr/>
          <p:nvPr/>
        </p:nvSpPr>
        <p:spPr>
          <a:xfrm>
            <a:off x="1987317" y="485547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71FE20D-9DDD-1D10-0CE4-55E83DCB29CF}"/>
              </a:ext>
            </a:extLst>
          </p:cNvPr>
          <p:cNvCxnSpPr>
            <a:cxnSpLocks/>
            <a:stCxn id="21" idx="0"/>
            <a:endCxn id="16" idx="2"/>
          </p:cNvCxnSpPr>
          <p:nvPr/>
        </p:nvCxnSpPr>
        <p:spPr>
          <a:xfrm flipV="1">
            <a:off x="2209386" y="521547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B4B3516-D592-EDD6-DD34-861FF7186521}"/>
              </a:ext>
            </a:extLst>
          </p:cNvPr>
          <p:cNvSpPr/>
          <p:nvPr/>
        </p:nvSpPr>
        <p:spPr>
          <a:xfrm>
            <a:off x="1987317" y="544331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2229F45-2D55-654F-384E-EDB35AAB145C}"/>
              </a:ext>
            </a:extLst>
          </p:cNvPr>
          <p:cNvCxnSpPr>
            <a:cxnSpLocks/>
            <a:stCxn id="23" idx="1"/>
            <a:endCxn id="5" idx="6"/>
          </p:cNvCxnSpPr>
          <p:nvPr/>
        </p:nvCxnSpPr>
        <p:spPr>
          <a:xfrm flipH="1">
            <a:off x="1720135" y="4447636"/>
            <a:ext cx="233351" cy="1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5DBB86F-7DF9-59D9-B200-6EC2EB3EE2A6}"/>
              </a:ext>
            </a:extLst>
          </p:cNvPr>
          <p:cNvSpPr/>
          <p:nvPr/>
        </p:nvSpPr>
        <p:spPr>
          <a:xfrm>
            <a:off x="1953486" y="4267636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3534129-D750-945D-F780-05440D50933D}"/>
              </a:ext>
            </a:extLst>
          </p:cNvPr>
          <p:cNvCxnSpPr>
            <a:cxnSpLocks/>
            <a:endCxn id="23" idx="2"/>
          </p:cNvCxnSpPr>
          <p:nvPr/>
        </p:nvCxnSpPr>
        <p:spPr>
          <a:xfrm flipV="1">
            <a:off x="2209386" y="462763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E7EA671-0734-F9F9-4D27-351EF8B7C7DA}"/>
              </a:ext>
            </a:extLst>
          </p:cNvPr>
          <p:cNvCxnSpPr>
            <a:cxnSpLocks/>
            <a:stCxn id="29" idx="2"/>
            <a:endCxn id="5" idx="0"/>
          </p:cNvCxnSpPr>
          <p:nvPr/>
        </p:nvCxnSpPr>
        <p:spPr>
          <a:xfrm>
            <a:off x="1537091" y="4098492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78D3E11D-5015-09DE-5DC4-8ED7CEF46B4F}"/>
              </a:ext>
            </a:extLst>
          </p:cNvPr>
          <p:cNvSpPr/>
          <p:nvPr/>
        </p:nvSpPr>
        <p:spPr>
          <a:xfrm>
            <a:off x="1315022" y="373849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93400226-F9A0-983B-E207-DC9270DFAEAD}"/>
              </a:ext>
            </a:extLst>
          </p:cNvPr>
          <p:cNvSpPr/>
          <p:nvPr/>
        </p:nvSpPr>
        <p:spPr>
          <a:xfrm flipH="1">
            <a:off x="1804273" y="373849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S2</a:t>
            </a:r>
          </a:p>
        </p:txBody>
      </p:sp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FE422783-C7AA-0F23-0005-5EB5AD2F8007}"/>
              </a:ext>
            </a:extLst>
          </p:cNvPr>
          <p:cNvCxnSpPr>
            <a:cxnSpLocks/>
            <a:stCxn id="6" idx="0"/>
            <a:endCxn id="5" idx="3"/>
          </p:cNvCxnSpPr>
          <p:nvPr/>
        </p:nvCxnSpPr>
        <p:spPr>
          <a:xfrm rot="5400000" flipH="1" flipV="1">
            <a:off x="1001591" y="4444210"/>
            <a:ext cx="280559" cy="541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or: Curved 34">
            <a:extLst>
              <a:ext uri="{FF2B5EF4-FFF2-40B4-BE49-F238E27FC236}">
                <a16:creationId xmlns:a16="http://schemas.microsoft.com/office/drawing/2014/main" id="{C7664C28-7905-D66B-B986-72E8091625AC}"/>
              </a:ext>
            </a:extLst>
          </p:cNvPr>
          <p:cNvCxnSpPr>
            <a:cxnSpLocks/>
            <a:stCxn id="32" idx="2"/>
            <a:endCxn id="5" idx="7"/>
          </p:cNvCxnSpPr>
          <p:nvPr/>
        </p:nvCxnSpPr>
        <p:spPr>
          <a:xfrm rot="5400000">
            <a:off x="1735945" y="4029961"/>
            <a:ext cx="221866" cy="35892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or: Curved 35">
            <a:extLst>
              <a:ext uri="{FF2B5EF4-FFF2-40B4-BE49-F238E27FC236}">
                <a16:creationId xmlns:a16="http://schemas.microsoft.com/office/drawing/2014/main" id="{E58712A2-9137-B9D0-1115-43461EE1ED34}"/>
              </a:ext>
            </a:extLst>
          </p:cNvPr>
          <p:cNvCxnSpPr>
            <a:cxnSpLocks/>
            <a:stCxn id="6" idx="3"/>
            <a:endCxn id="37" idx="0"/>
          </p:cNvCxnSpPr>
          <p:nvPr/>
        </p:nvCxnSpPr>
        <p:spPr>
          <a:xfrm>
            <a:off x="1092953" y="5035475"/>
            <a:ext cx="431588" cy="626346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AB4B9A87-601E-B68D-B36B-54503AC075C8}"/>
              </a:ext>
            </a:extLst>
          </p:cNvPr>
          <p:cNvSpPr txBox="1"/>
          <p:nvPr/>
        </p:nvSpPr>
        <p:spPr>
          <a:xfrm>
            <a:off x="1080359" y="5661821"/>
            <a:ext cx="8883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S0Cond</a:t>
            </a:r>
            <a:endParaRPr lang="en-GB"/>
          </a:p>
        </p:txBody>
      </p:sp>
      <p:cxnSp>
        <p:nvCxnSpPr>
          <p:cNvPr id="38" name="Connector: Curved 37">
            <a:extLst>
              <a:ext uri="{FF2B5EF4-FFF2-40B4-BE49-F238E27FC236}">
                <a16:creationId xmlns:a16="http://schemas.microsoft.com/office/drawing/2014/main" id="{B1D3C903-98A7-3DCD-BBC2-CFAB7A3B9750}"/>
              </a:ext>
            </a:extLst>
          </p:cNvPr>
          <p:cNvCxnSpPr>
            <a:cxnSpLocks/>
            <a:stCxn id="5" idx="4"/>
            <a:endCxn id="6" idx="3"/>
          </p:cNvCxnSpPr>
          <p:nvPr/>
        </p:nvCxnSpPr>
        <p:spPr>
          <a:xfrm rot="5400000">
            <a:off x="1112625" y="4607965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or: Curved 46">
            <a:extLst>
              <a:ext uri="{FF2B5EF4-FFF2-40B4-BE49-F238E27FC236}">
                <a16:creationId xmlns:a16="http://schemas.microsoft.com/office/drawing/2014/main" id="{ADBCE1A8-D54D-3931-8D48-E6F2BC33E5EB}"/>
              </a:ext>
            </a:extLst>
          </p:cNvPr>
          <p:cNvCxnSpPr>
            <a:cxnSpLocks/>
            <a:stCxn id="5" idx="4"/>
            <a:endCxn id="16" idx="1"/>
          </p:cNvCxnSpPr>
          <p:nvPr/>
        </p:nvCxnSpPr>
        <p:spPr>
          <a:xfrm rot="16200000" flipH="1">
            <a:off x="1559807" y="4607965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or: Curved 47">
            <a:extLst>
              <a:ext uri="{FF2B5EF4-FFF2-40B4-BE49-F238E27FC236}">
                <a16:creationId xmlns:a16="http://schemas.microsoft.com/office/drawing/2014/main" id="{79608A82-A548-3DAE-D1AB-285ECE35A854}"/>
              </a:ext>
            </a:extLst>
          </p:cNvPr>
          <p:cNvCxnSpPr>
            <a:cxnSpLocks/>
            <a:stCxn id="23" idx="0"/>
          </p:cNvCxnSpPr>
          <p:nvPr/>
        </p:nvCxnSpPr>
        <p:spPr>
          <a:xfrm rot="5400000" flipH="1" flipV="1">
            <a:off x="1971518" y="3879360"/>
            <a:ext cx="626145" cy="150409"/>
          </a:xfrm>
          <a:prstGeom prst="curvedConnector3">
            <a:avLst>
              <a:gd name="adj1" fmla="val 20938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780917F9-DA79-868B-43B5-8765323DF828}"/>
              </a:ext>
            </a:extLst>
          </p:cNvPr>
          <p:cNvSpPr/>
          <p:nvPr/>
        </p:nvSpPr>
        <p:spPr>
          <a:xfrm>
            <a:off x="2101635" y="3272159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 !</a:t>
            </a:r>
          </a:p>
        </p:txBody>
      </p:sp>
      <p:cxnSp>
        <p:nvCxnSpPr>
          <p:cNvPr id="70" name="Connector: Curved 69">
            <a:extLst>
              <a:ext uri="{FF2B5EF4-FFF2-40B4-BE49-F238E27FC236}">
                <a16:creationId xmlns:a16="http://schemas.microsoft.com/office/drawing/2014/main" id="{B5277E71-474F-A4C2-4A61-C2DAB26F1824}"/>
              </a:ext>
            </a:extLst>
          </p:cNvPr>
          <p:cNvCxnSpPr>
            <a:cxnSpLocks/>
            <a:stCxn id="6" idx="1"/>
            <a:endCxn id="71" idx="1"/>
          </p:cNvCxnSpPr>
          <p:nvPr/>
        </p:nvCxnSpPr>
        <p:spPr>
          <a:xfrm rot="10800000" flipH="1">
            <a:off x="648815" y="3219625"/>
            <a:ext cx="256332" cy="1815851"/>
          </a:xfrm>
          <a:prstGeom prst="curvedConnector3">
            <a:avLst>
              <a:gd name="adj1" fmla="val -89181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410B7D7C-763E-BCD4-5D11-AAB22715694E}"/>
              </a:ext>
            </a:extLst>
          </p:cNvPr>
          <p:cNvSpPr/>
          <p:nvPr/>
        </p:nvSpPr>
        <p:spPr>
          <a:xfrm>
            <a:off x="905147" y="3039624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 !</a:t>
            </a: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5576B8B6-3CEB-9B90-19AF-DA70D81321D7}"/>
              </a:ext>
            </a:extLst>
          </p:cNvPr>
          <p:cNvSpPr/>
          <p:nvPr/>
        </p:nvSpPr>
        <p:spPr>
          <a:xfrm>
            <a:off x="624012" y="3852926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73" name="Connector: Curved 72">
            <a:extLst>
              <a:ext uri="{FF2B5EF4-FFF2-40B4-BE49-F238E27FC236}">
                <a16:creationId xmlns:a16="http://schemas.microsoft.com/office/drawing/2014/main" id="{4C65F52B-AE24-2769-D9E5-30548E09F736}"/>
              </a:ext>
            </a:extLst>
          </p:cNvPr>
          <p:cNvCxnSpPr>
            <a:cxnSpLocks/>
            <a:stCxn id="71" idx="2"/>
            <a:endCxn id="72" idx="0"/>
          </p:cNvCxnSpPr>
          <p:nvPr/>
        </p:nvCxnSpPr>
        <p:spPr>
          <a:xfrm rot="5400000">
            <a:off x="793829" y="3485708"/>
            <a:ext cx="453302" cy="281135"/>
          </a:xfrm>
          <a:prstGeom prst="curvedConnector3">
            <a:avLst>
              <a:gd name="adj1" fmla="val 31935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or: Curved 73">
            <a:extLst>
              <a:ext uri="{FF2B5EF4-FFF2-40B4-BE49-F238E27FC236}">
                <a16:creationId xmlns:a16="http://schemas.microsoft.com/office/drawing/2014/main" id="{F15E82B9-29EC-ED3C-391D-CBA295507FFD}"/>
              </a:ext>
            </a:extLst>
          </p:cNvPr>
          <p:cNvCxnSpPr>
            <a:cxnSpLocks/>
            <a:stCxn id="49" idx="1"/>
            <a:endCxn id="72" idx="0"/>
          </p:cNvCxnSpPr>
          <p:nvPr/>
        </p:nvCxnSpPr>
        <p:spPr>
          <a:xfrm rot="10800000" flipV="1">
            <a:off x="879913" y="3452158"/>
            <a:ext cx="1221723" cy="400767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ctor: Curved 74">
            <a:extLst>
              <a:ext uri="{FF2B5EF4-FFF2-40B4-BE49-F238E27FC236}">
                <a16:creationId xmlns:a16="http://schemas.microsoft.com/office/drawing/2014/main" id="{616F7912-7FEE-1149-4901-EF208E1A8A38}"/>
              </a:ext>
            </a:extLst>
          </p:cNvPr>
          <p:cNvCxnSpPr>
            <a:cxnSpLocks/>
            <a:stCxn id="72" idx="2"/>
            <a:endCxn id="5" idx="2"/>
          </p:cNvCxnSpPr>
          <p:nvPr/>
        </p:nvCxnSpPr>
        <p:spPr>
          <a:xfrm rot="16200000" flipH="1">
            <a:off x="1002668" y="4090169"/>
            <a:ext cx="234711" cy="480223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TextBox 135">
            <a:extLst>
              <a:ext uri="{FF2B5EF4-FFF2-40B4-BE49-F238E27FC236}">
                <a16:creationId xmlns:a16="http://schemas.microsoft.com/office/drawing/2014/main" id="{FD3303DE-F84A-B4BD-6C13-46340943FAF8}"/>
              </a:ext>
            </a:extLst>
          </p:cNvPr>
          <p:cNvSpPr txBox="1"/>
          <p:nvPr/>
        </p:nvSpPr>
        <p:spPr>
          <a:xfrm>
            <a:off x="6246534" y="1596252"/>
            <a:ext cx="45210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8CB33C-939F-DB63-F993-47D71CFC16BA}"/>
              </a:ext>
            </a:extLst>
          </p:cNvPr>
          <p:cNvSpPr/>
          <p:nvPr/>
        </p:nvSpPr>
        <p:spPr>
          <a:xfrm>
            <a:off x="6294128" y="2073116"/>
            <a:ext cx="5734275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32DE422-9389-E142-26A9-5D27160F1D9F}"/>
              </a:ext>
            </a:extLst>
          </p:cNvPr>
          <p:cNvSpPr/>
          <p:nvPr/>
        </p:nvSpPr>
        <p:spPr>
          <a:xfrm>
            <a:off x="9618055" y="4331110"/>
            <a:ext cx="360000" cy="360000"/>
          </a:xfrm>
          <a:prstGeom prst="ellipse">
            <a:avLst/>
          </a:prstGeom>
          <a:solidFill>
            <a:srgbClr val="DA6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FBF0437-ABF4-5D03-60A1-DB3F11DED634}"/>
              </a:ext>
            </a:extLst>
          </p:cNvPr>
          <p:cNvCxnSpPr>
            <a:cxnSpLocks/>
            <a:stCxn id="12" idx="2"/>
            <a:endCxn id="9" idx="0"/>
          </p:cNvCxnSpPr>
          <p:nvPr/>
        </p:nvCxnSpPr>
        <p:spPr>
          <a:xfrm>
            <a:off x="9795011" y="4161965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B9D6E1C-7B5A-407E-AFC0-AFB75E5BD5A1}"/>
              </a:ext>
            </a:extLst>
          </p:cNvPr>
          <p:cNvSpPr/>
          <p:nvPr/>
        </p:nvSpPr>
        <p:spPr>
          <a:xfrm>
            <a:off x="9572942" y="380196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CB94D65-D444-930F-0AE2-49D7446AA4F7}"/>
              </a:ext>
            </a:extLst>
          </p:cNvPr>
          <p:cNvSpPr/>
          <p:nvPr/>
        </p:nvSpPr>
        <p:spPr>
          <a:xfrm>
            <a:off x="9572942" y="490663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CD9BA74-8DAE-1254-F0C4-87E13B4CCDD8}"/>
              </a:ext>
            </a:extLst>
          </p:cNvPr>
          <p:cNvCxnSpPr>
            <a:cxnSpLocks/>
          </p:cNvCxnSpPr>
          <p:nvPr/>
        </p:nvCxnSpPr>
        <p:spPr>
          <a:xfrm flipH="1">
            <a:off x="9795011" y="4678797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55C3758-0E26-E8BB-E513-88B06771C965}"/>
              </a:ext>
            </a:extLst>
          </p:cNvPr>
          <p:cNvCxnSpPr>
            <a:cxnSpLocks/>
            <a:stCxn id="17" idx="0"/>
          </p:cNvCxnSpPr>
          <p:nvPr/>
        </p:nvCxnSpPr>
        <p:spPr>
          <a:xfrm flipV="1">
            <a:off x="9797056" y="52528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C3D216A-D9B7-5BB2-6F39-851A0AB2FAD2}"/>
              </a:ext>
            </a:extLst>
          </p:cNvPr>
          <p:cNvSpPr/>
          <p:nvPr/>
        </p:nvSpPr>
        <p:spPr>
          <a:xfrm>
            <a:off x="9574987" y="548073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ACFF76B-FD53-54CB-C18D-5D26A97C2B3B}"/>
              </a:ext>
            </a:extLst>
          </p:cNvPr>
          <p:cNvSpPr/>
          <p:nvPr/>
        </p:nvSpPr>
        <p:spPr>
          <a:xfrm>
            <a:off x="8793043" y="434318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3E9FE77-66D3-09ED-738C-2D4EBF5A1C68}"/>
              </a:ext>
            </a:extLst>
          </p:cNvPr>
          <p:cNvCxnSpPr>
            <a:cxnSpLocks/>
            <a:stCxn id="9" idx="2"/>
            <a:endCxn id="18" idx="3"/>
          </p:cNvCxnSpPr>
          <p:nvPr/>
        </p:nvCxnSpPr>
        <p:spPr>
          <a:xfrm flipH="1">
            <a:off x="9237181" y="4511110"/>
            <a:ext cx="380874" cy="12072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2AB2F5C-632F-B4B5-AB3C-1E76DF1A4805}"/>
              </a:ext>
            </a:extLst>
          </p:cNvPr>
          <p:cNvCxnSpPr>
            <a:cxnSpLocks/>
            <a:stCxn id="26" idx="2"/>
            <a:endCxn id="18" idx="0"/>
          </p:cNvCxnSpPr>
          <p:nvPr/>
        </p:nvCxnSpPr>
        <p:spPr>
          <a:xfrm>
            <a:off x="9015112" y="4178617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6006F88-BA16-C198-8F26-488AA2C1A0C0}"/>
              </a:ext>
            </a:extLst>
          </p:cNvPr>
          <p:cNvSpPr/>
          <p:nvPr/>
        </p:nvSpPr>
        <p:spPr>
          <a:xfrm>
            <a:off x="8793043" y="381861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cxnSp>
        <p:nvCxnSpPr>
          <p:cNvPr id="27" name="Connector: Curved 26">
            <a:extLst>
              <a:ext uri="{FF2B5EF4-FFF2-40B4-BE49-F238E27FC236}">
                <a16:creationId xmlns:a16="http://schemas.microsoft.com/office/drawing/2014/main" id="{29573F2A-6C56-E93C-6805-8F481E5C3A86}"/>
              </a:ext>
            </a:extLst>
          </p:cNvPr>
          <p:cNvCxnSpPr>
            <a:cxnSpLocks/>
            <a:stCxn id="13" idx="3"/>
            <a:endCxn id="9" idx="6"/>
          </p:cNvCxnSpPr>
          <p:nvPr/>
        </p:nvCxnSpPr>
        <p:spPr>
          <a:xfrm flipH="1" flipV="1">
            <a:off x="9978055" y="4511110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E05ED432-C981-8C8E-85A2-094BB2EBA42D}"/>
              </a:ext>
            </a:extLst>
          </p:cNvPr>
          <p:cNvSpPr/>
          <p:nvPr/>
        </p:nvSpPr>
        <p:spPr>
          <a:xfrm>
            <a:off x="10203674" y="2437149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FDBEDF4B-E4DA-85A6-683B-2A4960B5CCFC}"/>
              </a:ext>
            </a:extLst>
          </p:cNvPr>
          <p:cNvCxnSpPr>
            <a:cxnSpLocks/>
            <a:stCxn id="34" idx="3"/>
            <a:endCxn id="30" idx="2"/>
          </p:cNvCxnSpPr>
          <p:nvPr/>
        </p:nvCxnSpPr>
        <p:spPr>
          <a:xfrm>
            <a:off x="9978041" y="2617149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3C295C35-EAF4-7B14-8706-6CF5B4CD0C58}"/>
              </a:ext>
            </a:extLst>
          </p:cNvPr>
          <p:cNvSpPr/>
          <p:nvPr/>
        </p:nvSpPr>
        <p:spPr>
          <a:xfrm>
            <a:off x="9533903" y="243714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E3DCE7BB-7F11-CC9F-BEDA-0CEE13D06FEE}"/>
              </a:ext>
            </a:extLst>
          </p:cNvPr>
          <p:cNvCxnSpPr>
            <a:cxnSpLocks/>
          </p:cNvCxnSpPr>
          <p:nvPr/>
        </p:nvCxnSpPr>
        <p:spPr>
          <a:xfrm>
            <a:off x="10563674" y="2617149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3A0894F8-F7EB-E03F-AAB4-26616240D727}"/>
              </a:ext>
            </a:extLst>
          </p:cNvPr>
          <p:cNvSpPr/>
          <p:nvPr/>
        </p:nvSpPr>
        <p:spPr>
          <a:xfrm>
            <a:off x="10827975" y="2437149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read_A</a:t>
            </a:r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7959532-D593-BB0D-70B7-0DA6940EF927}"/>
              </a:ext>
            </a:extLst>
          </p:cNvPr>
          <p:cNvSpPr/>
          <p:nvPr/>
        </p:nvSpPr>
        <p:spPr>
          <a:xfrm>
            <a:off x="10952724" y="4338111"/>
            <a:ext cx="360000" cy="360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B3DCDD7D-B5D7-B7F3-B8F5-367921CCD7C9}"/>
              </a:ext>
            </a:extLst>
          </p:cNvPr>
          <p:cNvCxnSpPr>
            <a:cxnSpLocks/>
            <a:stCxn id="50" idx="2"/>
            <a:endCxn id="45" idx="0"/>
          </p:cNvCxnSpPr>
          <p:nvPr/>
        </p:nvCxnSpPr>
        <p:spPr>
          <a:xfrm>
            <a:off x="11129680" y="4168966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89362A01-2A03-4792-1CFE-B21354048E34}"/>
              </a:ext>
            </a:extLst>
          </p:cNvPr>
          <p:cNvSpPr/>
          <p:nvPr/>
        </p:nvSpPr>
        <p:spPr>
          <a:xfrm>
            <a:off x="10907611" y="380896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914BD1FE-4D31-11AD-3CA3-1325BC375439}"/>
              </a:ext>
            </a:extLst>
          </p:cNvPr>
          <p:cNvSpPr/>
          <p:nvPr/>
        </p:nvSpPr>
        <p:spPr>
          <a:xfrm>
            <a:off x="10907611" y="491363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40127891-83CD-8B59-63FA-5A0E806965B0}"/>
              </a:ext>
            </a:extLst>
          </p:cNvPr>
          <p:cNvCxnSpPr>
            <a:cxnSpLocks/>
          </p:cNvCxnSpPr>
          <p:nvPr/>
        </p:nvCxnSpPr>
        <p:spPr>
          <a:xfrm flipH="1">
            <a:off x="11129680" y="4685798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33A7E244-0440-0C6D-384A-5F0107BB26CB}"/>
              </a:ext>
            </a:extLst>
          </p:cNvPr>
          <p:cNvCxnSpPr>
            <a:cxnSpLocks/>
          </p:cNvCxnSpPr>
          <p:nvPr/>
        </p:nvCxnSpPr>
        <p:spPr>
          <a:xfrm flipV="1">
            <a:off x="11131725" y="525989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033A1867-3B3A-124E-B33E-68CCB567780E}"/>
              </a:ext>
            </a:extLst>
          </p:cNvPr>
          <p:cNvSpPr/>
          <p:nvPr/>
        </p:nvSpPr>
        <p:spPr>
          <a:xfrm>
            <a:off x="9815639" y="3265613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addr_A</a:t>
            </a:r>
            <a:endParaRPr lang="en-US"/>
          </a:p>
        </p:txBody>
      </p:sp>
      <p:cxnSp>
        <p:nvCxnSpPr>
          <p:cNvPr id="55" name="Connector: Curved 54">
            <a:extLst>
              <a:ext uri="{FF2B5EF4-FFF2-40B4-BE49-F238E27FC236}">
                <a16:creationId xmlns:a16="http://schemas.microsoft.com/office/drawing/2014/main" id="{37365DA4-12F6-E02B-E480-0B8628787AF2}"/>
              </a:ext>
            </a:extLst>
          </p:cNvPr>
          <p:cNvCxnSpPr>
            <a:cxnSpLocks/>
            <a:stCxn id="9" idx="6"/>
            <a:endCxn id="56" idx="4"/>
          </p:cNvCxnSpPr>
          <p:nvPr/>
        </p:nvCxnSpPr>
        <p:spPr>
          <a:xfrm flipV="1">
            <a:off x="9978055" y="4168966"/>
            <a:ext cx="324418" cy="342144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Oval 55">
            <a:extLst>
              <a:ext uri="{FF2B5EF4-FFF2-40B4-BE49-F238E27FC236}">
                <a16:creationId xmlns:a16="http://schemas.microsoft.com/office/drawing/2014/main" id="{1F165E70-CB7F-4CE5-BD22-408545F6A0A6}"/>
              </a:ext>
            </a:extLst>
          </p:cNvPr>
          <p:cNvSpPr/>
          <p:nvPr/>
        </p:nvSpPr>
        <p:spPr>
          <a:xfrm>
            <a:off x="10122473" y="3808966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8A2839AB-B703-2136-D7EF-F13AE56AF795}"/>
              </a:ext>
            </a:extLst>
          </p:cNvPr>
          <p:cNvCxnSpPr>
            <a:cxnSpLocks/>
            <a:stCxn id="56" idx="0"/>
            <a:endCxn id="54" idx="2"/>
          </p:cNvCxnSpPr>
          <p:nvPr/>
        </p:nvCxnSpPr>
        <p:spPr>
          <a:xfrm flipV="1">
            <a:off x="10302473" y="3625613"/>
            <a:ext cx="0" cy="18335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2225DDE8-8149-6D76-8753-AF3155627E7E}"/>
              </a:ext>
            </a:extLst>
          </p:cNvPr>
          <p:cNvSpPr/>
          <p:nvPr/>
        </p:nvSpPr>
        <p:spPr>
          <a:xfrm>
            <a:off x="10642846" y="5499471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cxnSp>
        <p:nvCxnSpPr>
          <p:cNvPr id="60" name="Connector: Curved 59">
            <a:extLst>
              <a:ext uri="{FF2B5EF4-FFF2-40B4-BE49-F238E27FC236}">
                <a16:creationId xmlns:a16="http://schemas.microsoft.com/office/drawing/2014/main" id="{21A322A7-0255-3B2C-CE9A-CB0E9DF7570F}"/>
              </a:ext>
            </a:extLst>
          </p:cNvPr>
          <p:cNvCxnSpPr>
            <a:cxnSpLocks/>
            <a:stCxn id="61" idx="0"/>
            <a:endCxn id="9" idx="3"/>
          </p:cNvCxnSpPr>
          <p:nvPr/>
        </p:nvCxnSpPr>
        <p:spPr>
          <a:xfrm rot="5400000" flipH="1" flipV="1">
            <a:off x="9208786" y="4738668"/>
            <a:ext cx="562269" cy="36171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6ABC197F-1E06-030A-7062-25EFF6B6FB63}"/>
              </a:ext>
            </a:extLst>
          </p:cNvPr>
          <p:cNvSpPr txBox="1"/>
          <p:nvPr/>
        </p:nvSpPr>
        <p:spPr>
          <a:xfrm>
            <a:off x="9078795" y="5200658"/>
            <a:ext cx="4605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</a:t>
            </a:r>
            <a:endParaRPr lang="en-GB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66B0B9E-5265-DC4B-5813-57EE57AD2358}"/>
              </a:ext>
            </a:extLst>
          </p:cNvPr>
          <p:cNvSpPr txBox="1"/>
          <p:nvPr/>
        </p:nvSpPr>
        <p:spPr>
          <a:xfrm>
            <a:off x="10959024" y="3349634"/>
            <a:ext cx="4051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</a:t>
            </a:r>
            <a:endParaRPr lang="en-GB"/>
          </a:p>
        </p:txBody>
      </p:sp>
      <p:cxnSp>
        <p:nvCxnSpPr>
          <p:cNvPr id="63" name="Connector: Curved 62">
            <a:extLst>
              <a:ext uri="{FF2B5EF4-FFF2-40B4-BE49-F238E27FC236}">
                <a16:creationId xmlns:a16="http://schemas.microsoft.com/office/drawing/2014/main" id="{58855BEC-83CE-CB18-3C18-A01158432371}"/>
              </a:ext>
            </a:extLst>
          </p:cNvPr>
          <p:cNvCxnSpPr>
            <a:cxnSpLocks/>
            <a:stCxn id="62" idx="1"/>
            <a:endCxn id="56" idx="6"/>
          </p:cNvCxnSpPr>
          <p:nvPr/>
        </p:nvCxnSpPr>
        <p:spPr>
          <a:xfrm rot="10800000" flipV="1">
            <a:off x="10482474" y="3534300"/>
            <a:ext cx="476551" cy="45466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or: Curved 63">
            <a:extLst>
              <a:ext uri="{FF2B5EF4-FFF2-40B4-BE49-F238E27FC236}">
                <a16:creationId xmlns:a16="http://schemas.microsoft.com/office/drawing/2014/main" id="{90D3DFD3-F167-CAB9-2FC5-E86BEB7014B8}"/>
              </a:ext>
            </a:extLst>
          </p:cNvPr>
          <p:cNvCxnSpPr>
            <a:cxnSpLocks/>
            <a:stCxn id="62" idx="1"/>
            <a:endCxn id="45" idx="2"/>
          </p:cNvCxnSpPr>
          <p:nvPr/>
        </p:nvCxnSpPr>
        <p:spPr>
          <a:xfrm rot="10800000" flipV="1">
            <a:off x="10952724" y="3534299"/>
            <a:ext cx="6300" cy="983811"/>
          </a:xfrm>
          <a:prstGeom prst="curvedConnector3">
            <a:avLst>
              <a:gd name="adj1" fmla="val 3728571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or: Curved 64">
            <a:extLst>
              <a:ext uri="{FF2B5EF4-FFF2-40B4-BE49-F238E27FC236}">
                <a16:creationId xmlns:a16="http://schemas.microsoft.com/office/drawing/2014/main" id="{0540FA53-65C6-A0A9-3E1B-5E6F78B52758}"/>
              </a:ext>
            </a:extLst>
          </p:cNvPr>
          <p:cNvCxnSpPr>
            <a:cxnSpLocks/>
            <a:stCxn id="62" idx="0"/>
            <a:endCxn id="30" idx="4"/>
          </p:cNvCxnSpPr>
          <p:nvPr/>
        </p:nvCxnSpPr>
        <p:spPr>
          <a:xfrm rot="16200000" flipV="1">
            <a:off x="10496386" y="2684438"/>
            <a:ext cx="552485" cy="777907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8572AF79-8CE5-569A-D985-819176D45122}"/>
              </a:ext>
            </a:extLst>
          </p:cNvPr>
          <p:cNvSpPr txBox="1"/>
          <p:nvPr/>
        </p:nvSpPr>
        <p:spPr>
          <a:xfrm>
            <a:off x="9139939" y="3380019"/>
            <a:ext cx="4441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</a:t>
            </a:r>
            <a:endParaRPr lang="en-GB"/>
          </a:p>
        </p:txBody>
      </p: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D91550A3-40AC-ACE9-C1E9-2DC566F627C1}"/>
              </a:ext>
            </a:extLst>
          </p:cNvPr>
          <p:cNvCxnSpPr>
            <a:cxnSpLocks/>
            <a:stCxn id="66" idx="2"/>
            <a:endCxn id="9" idx="1"/>
          </p:cNvCxnSpPr>
          <p:nvPr/>
        </p:nvCxnSpPr>
        <p:spPr>
          <a:xfrm rot="16200000" flipH="1">
            <a:off x="9199152" y="3912207"/>
            <a:ext cx="634480" cy="30876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36C5AEBB-5EFD-6D0F-8E8E-7EDBDF664534}"/>
              </a:ext>
            </a:extLst>
          </p:cNvPr>
          <p:cNvSpPr txBox="1"/>
          <p:nvPr/>
        </p:nvSpPr>
        <p:spPr>
          <a:xfrm>
            <a:off x="10195046" y="5150241"/>
            <a:ext cx="4207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</a:t>
            </a:r>
            <a:endParaRPr lang="en-GB"/>
          </a:p>
        </p:txBody>
      </p:sp>
      <p:cxnSp>
        <p:nvCxnSpPr>
          <p:cNvPr id="69" name="Connector: Curved 68">
            <a:extLst>
              <a:ext uri="{FF2B5EF4-FFF2-40B4-BE49-F238E27FC236}">
                <a16:creationId xmlns:a16="http://schemas.microsoft.com/office/drawing/2014/main" id="{05F4C965-4EFF-2835-2ECA-44595954735C}"/>
              </a:ext>
            </a:extLst>
          </p:cNvPr>
          <p:cNvCxnSpPr>
            <a:cxnSpLocks/>
            <a:stCxn id="68" idx="0"/>
            <a:endCxn id="45" idx="3"/>
          </p:cNvCxnSpPr>
          <p:nvPr/>
        </p:nvCxnSpPr>
        <p:spPr>
          <a:xfrm rot="5400000" flipH="1" flipV="1">
            <a:off x="10453015" y="4597811"/>
            <a:ext cx="504851" cy="60001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or: Curved 75">
            <a:extLst>
              <a:ext uri="{FF2B5EF4-FFF2-40B4-BE49-F238E27FC236}">
                <a16:creationId xmlns:a16="http://schemas.microsoft.com/office/drawing/2014/main" id="{B9F0AB75-1CC7-F787-6DAB-FA78AEEB0022}"/>
              </a:ext>
            </a:extLst>
          </p:cNvPr>
          <p:cNvCxnSpPr>
            <a:cxnSpLocks/>
            <a:stCxn id="51" idx="3"/>
            <a:endCxn id="45" idx="6"/>
          </p:cNvCxnSpPr>
          <p:nvPr/>
        </p:nvCxnSpPr>
        <p:spPr>
          <a:xfrm flipH="1" flipV="1">
            <a:off x="11312724" y="4518111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092FB14B-DDD5-0E0F-7BFF-4E2C1DCCC053}"/>
              </a:ext>
            </a:extLst>
          </p:cNvPr>
          <p:cNvCxnSpPr>
            <a:cxnSpLocks/>
          </p:cNvCxnSpPr>
          <p:nvPr/>
        </p:nvCxnSpPr>
        <p:spPr>
          <a:xfrm flipH="1">
            <a:off x="6534460" y="2242706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10C0D084-7415-C621-8A65-072C7F48E392}"/>
              </a:ext>
            </a:extLst>
          </p:cNvPr>
          <p:cNvSpPr txBox="1"/>
          <p:nvPr/>
        </p:nvSpPr>
        <p:spPr>
          <a:xfrm>
            <a:off x="6758549" y="2062327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Control edge</a:t>
            </a:r>
            <a:endParaRPr lang="en-GB"/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428273B6-35A5-C99E-31DF-FE5DE44F4442}"/>
              </a:ext>
            </a:extLst>
          </p:cNvPr>
          <p:cNvCxnSpPr>
            <a:cxnSpLocks/>
          </p:cNvCxnSpPr>
          <p:nvPr/>
        </p:nvCxnSpPr>
        <p:spPr>
          <a:xfrm flipH="1">
            <a:off x="6542827" y="2509040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>
            <a:extLst>
              <a:ext uri="{FF2B5EF4-FFF2-40B4-BE49-F238E27FC236}">
                <a16:creationId xmlns:a16="http://schemas.microsoft.com/office/drawing/2014/main" id="{5FD6DF75-E110-89E3-2962-37EC85BEFCC6}"/>
              </a:ext>
            </a:extLst>
          </p:cNvPr>
          <p:cNvSpPr txBox="1"/>
          <p:nvPr/>
        </p:nvSpPr>
        <p:spPr>
          <a:xfrm>
            <a:off x="6766916" y="2328661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edge</a:t>
            </a:r>
            <a:endParaRPr lang="en-GB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B1F33B84-12C1-2A87-0A6F-658FC6A9834C}"/>
              </a:ext>
            </a:extLst>
          </p:cNvPr>
          <p:cNvSpPr/>
          <p:nvPr/>
        </p:nvSpPr>
        <p:spPr>
          <a:xfrm>
            <a:off x="6721000" y="2773130"/>
            <a:ext cx="576000" cy="57600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S0</a:t>
            </a:r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30F17F8B-F5AE-BB28-1A3B-C1DE1A046901}"/>
              </a:ext>
            </a:extLst>
          </p:cNvPr>
          <p:cNvSpPr/>
          <p:nvPr/>
        </p:nvSpPr>
        <p:spPr>
          <a:xfrm>
            <a:off x="6720141" y="4120323"/>
            <a:ext cx="576000" cy="57600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S1</a:t>
            </a:r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44" name="Straight Arrow Connector 143">
            <a:extLst>
              <a:ext uri="{FF2B5EF4-FFF2-40B4-BE49-F238E27FC236}">
                <a16:creationId xmlns:a16="http://schemas.microsoft.com/office/drawing/2014/main" id="{D16EB2FB-1DE5-7AE6-D5FD-65D5478B86B8}"/>
              </a:ext>
            </a:extLst>
          </p:cNvPr>
          <p:cNvCxnSpPr>
            <a:cxnSpLocks/>
            <a:stCxn id="122" idx="4"/>
          </p:cNvCxnSpPr>
          <p:nvPr/>
        </p:nvCxnSpPr>
        <p:spPr>
          <a:xfrm flipH="1">
            <a:off x="7008141" y="3349130"/>
            <a:ext cx="859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Connector: Curved 145">
            <a:extLst>
              <a:ext uri="{FF2B5EF4-FFF2-40B4-BE49-F238E27FC236}">
                <a16:creationId xmlns:a16="http://schemas.microsoft.com/office/drawing/2014/main" id="{7C88293E-FBB9-1196-B1D3-D4C9F91E6707}"/>
              </a:ext>
            </a:extLst>
          </p:cNvPr>
          <p:cNvCxnSpPr>
            <a:cxnSpLocks/>
            <a:stCxn id="126" idx="5"/>
            <a:endCxn id="126" idx="7"/>
          </p:cNvCxnSpPr>
          <p:nvPr/>
        </p:nvCxnSpPr>
        <p:spPr>
          <a:xfrm rot="5400000" flipH="1">
            <a:off x="7008141" y="4408323"/>
            <a:ext cx="407294" cy="12700"/>
          </a:xfrm>
          <a:prstGeom prst="curvedConnector5">
            <a:avLst>
              <a:gd name="adj1" fmla="val -579"/>
              <a:gd name="adj2" fmla="val -2731677"/>
              <a:gd name="adj3" fmla="val 123724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TextBox 153">
            <a:extLst>
              <a:ext uri="{FF2B5EF4-FFF2-40B4-BE49-F238E27FC236}">
                <a16:creationId xmlns:a16="http://schemas.microsoft.com/office/drawing/2014/main" id="{536B557B-7D97-A01E-BFDD-DF3B45D85C78}"/>
              </a:ext>
            </a:extLst>
          </p:cNvPr>
          <p:cNvSpPr txBox="1"/>
          <p:nvPr/>
        </p:nvSpPr>
        <p:spPr>
          <a:xfrm>
            <a:off x="7022255" y="3482742"/>
            <a:ext cx="119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Cond</a:t>
            </a:r>
            <a:endParaRPr lang="en-GB"/>
          </a:p>
        </p:txBody>
      </p: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C252F53F-5309-A27A-C24C-9056BF0EEBCA}"/>
              </a:ext>
            </a:extLst>
          </p:cNvPr>
          <p:cNvCxnSpPr>
            <a:cxnSpLocks/>
            <a:stCxn id="154" idx="2"/>
          </p:cNvCxnSpPr>
          <p:nvPr/>
        </p:nvCxnSpPr>
        <p:spPr>
          <a:xfrm flipH="1">
            <a:off x="7466564" y="3852074"/>
            <a:ext cx="151385" cy="268249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Oval 157">
            <a:extLst>
              <a:ext uri="{FF2B5EF4-FFF2-40B4-BE49-F238E27FC236}">
                <a16:creationId xmlns:a16="http://schemas.microsoft.com/office/drawing/2014/main" id="{C8AA03FE-D86C-D905-DFBC-AC90B8655FF2}"/>
              </a:ext>
            </a:extLst>
          </p:cNvPr>
          <p:cNvSpPr/>
          <p:nvPr/>
        </p:nvSpPr>
        <p:spPr>
          <a:xfrm>
            <a:off x="6720141" y="5380455"/>
            <a:ext cx="576000" cy="57600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S2</a:t>
            </a:r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59" name="Straight Arrow Connector 158">
            <a:extLst>
              <a:ext uri="{FF2B5EF4-FFF2-40B4-BE49-F238E27FC236}">
                <a16:creationId xmlns:a16="http://schemas.microsoft.com/office/drawing/2014/main" id="{354B5049-1BA0-90C9-FD6F-748D93E3A164}"/>
              </a:ext>
            </a:extLst>
          </p:cNvPr>
          <p:cNvCxnSpPr>
            <a:cxnSpLocks/>
            <a:stCxn id="126" idx="4"/>
            <a:endCxn id="158" idx="0"/>
          </p:cNvCxnSpPr>
          <p:nvPr/>
        </p:nvCxnSpPr>
        <p:spPr>
          <a:xfrm>
            <a:off x="7008141" y="4696323"/>
            <a:ext cx="0" cy="68413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TextBox 161">
            <a:extLst>
              <a:ext uri="{FF2B5EF4-FFF2-40B4-BE49-F238E27FC236}">
                <a16:creationId xmlns:a16="http://schemas.microsoft.com/office/drawing/2014/main" id="{294D6E25-1197-07C7-C2E9-8AE90F2F3F79}"/>
              </a:ext>
            </a:extLst>
          </p:cNvPr>
          <p:cNvSpPr txBox="1"/>
          <p:nvPr/>
        </p:nvSpPr>
        <p:spPr>
          <a:xfrm>
            <a:off x="7050264" y="4998403"/>
            <a:ext cx="12851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!Data Cond</a:t>
            </a:r>
            <a:endParaRPr lang="en-GB"/>
          </a:p>
        </p:txBody>
      </p: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63578273-786F-91DA-D87D-F8D99F753908}"/>
              </a:ext>
            </a:extLst>
          </p:cNvPr>
          <p:cNvCxnSpPr>
            <a:cxnSpLocks/>
            <a:stCxn id="162" idx="0"/>
          </p:cNvCxnSpPr>
          <p:nvPr/>
        </p:nvCxnSpPr>
        <p:spPr>
          <a:xfrm flipH="1" flipV="1">
            <a:off x="7010653" y="4799628"/>
            <a:ext cx="682200" cy="198775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Connector: Curved 164">
            <a:extLst>
              <a:ext uri="{FF2B5EF4-FFF2-40B4-BE49-F238E27FC236}">
                <a16:creationId xmlns:a16="http://schemas.microsoft.com/office/drawing/2014/main" id="{CB606585-E395-06EA-DBA9-8BD6FE684170}"/>
              </a:ext>
            </a:extLst>
          </p:cNvPr>
          <p:cNvCxnSpPr>
            <a:cxnSpLocks/>
            <a:stCxn id="126" idx="3"/>
            <a:endCxn id="166" idx="0"/>
          </p:cNvCxnSpPr>
          <p:nvPr/>
        </p:nvCxnSpPr>
        <p:spPr>
          <a:xfrm rot="5400000">
            <a:off x="6585934" y="4650888"/>
            <a:ext cx="257479" cy="17964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TextBox 165">
            <a:extLst>
              <a:ext uri="{FF2B5EF4-FFF2-40B4-BE49-F238E27FC236}">
                <a16:creationId xmlns:a16="http://schemas.microsoft.com/office/drawing/2014/main" id="{9C2BC933-5A3E-9E8A-49C2-19B7D58ADBB0}"/>
              </a:ext>
            </a:extLst>
          </p:cNvPr>
          <p:cNvSpPr txBox="1"/>
          <p:nvPr/>
        </p:nvSpPr>
        <p:spPr>
          <a:xfrm>
            <a:off x="6414419" y="4869449"/>
            <a:ext cx="420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</a:t>
            </a:r>
            <a:endParaRPr lang="en-GB"/>
          </a:p>
        </p:txBody>
      </p:sp>
      <p:cxnSp>
        <p:nvCxnSpPr>
          <p:cNvPr id="168" name="Connector: Curved 167">
            <a:extLst>
              <a:ext uri="{FF2B5EF4-FFF2-40B4-BE49-F238E27FC236}">
                <a16:creationId xmlns:a16="http://schemas.microsoft.com/office/drawing/2014/main" id="{5E2333B4-AD81-4175-C167-3B37FFDB3C7F}"/>
              </a:ext>
            </a:extLst>
          </p:cNvPr>
          <p:cNvCxnSpPr>
            <a:cxnSpLocks/>
            <a:stCxn id="122" idx="3"/>
            <a:endCxn id="169" idx="0"/>
          </p:cNvCxnSpPr>
          <p:nvPr/>
        </p:nvCxnSpPr>
        <p:spPr>
          <a:xfrm rot="5400000">
            <a:off x="6537040" y="3376972"/>
            <a:ext cx="380509" cy="15611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TextBox 168">
            <a:extLst>
              <a:ext uri="{FF2B5EF4-FFF2-40B4-BE49-F238E27FC236}">
                <a16:creationId xmlns:a16="http://schemas.microsoft.com/office/drawing/2014/main" id="{F1BAC8E2-56AC-F84C-D37F-3EA7CB0B240F}"/>
              </a:ext>
            </a:extLst>
          </p:cNvPr>
          <p:cNvSpPr txBox="1"/>
          <p:nvPr/>
        </p:nvSpPr>
        <p:spPr>
          <a:xfrm>
            <a:off x="6447353" y="3645286"/>
            <a:ext cx="403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</a:t>
            </a:r>
            <a:endParaRPr lang="en-GB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5654C7D9-DC2F-97DA-A1BD-A3A2A328F298}"/>
              </a:ext>
            </a:extLst>
          </p:cNvPr>
          <p:cNvSpPr txBox="1"/>
          <p:nvPr/>
        </p:nvSpPr>
        <p:spPr>
          <a:xfrm>
            <a:off x="8425679" y="5594310"/>
            <a:ext cx="119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Cond</a:t>
            </a:r>
            <a:endParaRPr lang="en-GB"/>
          </a:p>
        </p:txBody>
      </p:sp>
      <p:cxnSp>
        <p:nvCxnSpPr>
          <p:cNvPr id="171" name="Connector: Curved 170">
            <a:extLst>
              <a:ext uri="{FF2B5EF4-FFF2-40B4-BE49-F238E27FC236}">
                <a16:creationId xmlns:a16="http://schemas.microsoft.com/office/drawing/2014/main" id="{287BBE84-C932-E6E4-341C-E74238E2102C}"/>
              </a:ext>
            </a:extLst>
          </p:cNvPr>
          <p:cNvCxnSpPr>
            <a:cxnSpLocks/>
            <a:stCxn id="18" idx="2"/>
            <a:endCxn id="170" idx="0"/>
          </p:cNvCxnSpPr>
          <p:nvPr/>
        </p:nvCxnSpPr>
        <p:spPr>
          <a:xfrm rot="16200000" flipH="1">
            <a:off x="8572678" y="5145615"/>
            <a:ext cx="891128" cy="6261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Rectangle: Rounded Corners 179">
            <a:extLst>
              <a:ext uri="{FF2B5EF4-FFF2-40B4-BE49-F238E27FC236}">
                <a16:creationId xmlns:a16="http://schemas.microsoft.com/office/drawing/2014/main" id="{9A8A1AAB-16E2-DC5B-358F-327C1D6DDD7B}"/>
              </a:ext>
            </a:extLst>
          </p:cNvPr>
          <p:cNvSpPr/>
          <p:nvPr/>
        </p:nvSpPr>
        <p:spPr>
          <a:xfrm>
            <a:off x="6380445" y="2699770"/>
            <a:ext cx="1853764" cy="3338571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ED1B877E-7187-AB96-73D9-76AFCD98D1D5}"/>
              </a:ext>
            </a:extLst>
          </p:cNvPr>
          <p:cNvSpPr txBox="1"/>
          <p:nvPr/>
        </p:nvSpPr>
        <p:spPr>
          <a:xfrm>
            <a:off x="7524586" y="2651723"/>
            <a:ext cx="7540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accent1">
                    <a:lumMod val="60000"/>
                    <a:lumOff val="40000"/>
                  </a:schemeClr>
                </a:solidFill>
              </a:rPr>
              <a:t>FSM</a:t>
            </a:r>
            <a:endParaRPr lang="en-GB" sz="24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5" name="Rectangle: Rounded Corners 184">
            <a:extLst>
              <a:ext uri="{FF2B5EF4-FFF2-40B4-BE49-F238E27FC236}">
                <a16:creationId xmlns:a16="http://schemas.microsoft.com/office/drawing/2014/main" id="{E74ED087-55B3-2165-C71B-F9EDE60FF60A}"/>
              </a:ext>
            </a:extLst>
          </p:cNvPr>
          <p:cNvSpPr/>
          <p:nvPr/>
        </p:nvSpPr>
        <p:spPr>
          <a:xfrm>
            <a:off x="8489492" y="2319033"/>
            <a:ext cx="3366446" cy="3692197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5546E363-A524-D92C-4E5B-56A5EAF31955}"/>
              </a:ext>
            </a:extLst>
          </p:cNvPr>
          <p:cNvSpPr txBox="1"/>
          <p:nvPr/>
        </p:nvSpPr>
        <p:spPr>
          <a:xfrm rot="5400000">
            <a:off x="7975375" y="2815819"/>
            <a:ext cx="14647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accent6">
                    <a:lumMod val="60000"/>
                    <a:lumOff val="40000"/>
                  </a:schemeClr>
                </a:solidFill>
              </a:rPr>
              <a:t>Datapath</a:t>
            </a:r>
            <a:endParaRPr lang="en-GB" sz="240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1" name="Rectangle: Rounded Corners 160">
            <a:extLst>
              <a:ext uri="{FF2B5EF4-FFF2-40B4-BE49-F238E27FC236}">
                <a16:creationId xmlns:a16="http://schemas.microsoft.com/office/drawing/2014/main" id="{4CE7D693-9DBA-A00D-27A0-682D5E859DD7}"/>
              </a:ext>
            </a:extLst>
          </p:cNvPr>
          <p:cNvSpPr/>
          <p:nvPr/>
        </p:nvSpPr>
        <p:spPr>
          <a:xfrm>
            <a:off x="2946558" y="5875559"/>
            <a:ext cx="6298884" cy="70257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rgbClr val="FF0000"/>
                </a:solidFill>
              </a:rPr>
              <a:t>Datapath nodes are connected only by data edges, both to each other and to the circuit I/</a:t>
            </a:r>
            <a:r>
              <a:rPr lang="en-US" sz="2400" err="1">
                <a:solidFill>
                  <a:srgbClr val="FF0000"/>
                </a:solidFill>
              </a:rPr>
              <a:t>Os</a:t>
            </a:r>
            <a:r>
              <a:rPr lang="en-US" sz="2400">
                <a:solidFill>
                  <a:srgbClr val="FF0000"/>
                </a:solidFill>
              </a:rPr>
              <a:t>.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76245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" grpId="0" animBg="1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51CCD83B-2D00-C004-CA53-9F33B19B75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28E4D-DA2A-F1A2-7073-8882AFA78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FSM-Datapath Graph to CDFG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902E97-DFE3-055D-3EE1-3B6D06AD5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138</a:t>
            </a:fld>
            <a:endParaRPr lang="en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E30282D-9B20-B3BE-CBF2-2AD9F6818B78}"/>
              </a:ext>
            </a:extLst>
          </p:cNvPr>
          <p:cNvSpPr/>
          <p:nvPr/>
        </p:nvSpPr>
        <p:spPr>
          <a:xfrm>
            <a:off x="382695" y="2056647"/>
            <a:ext cx="6122880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679DCA98-2E01-EC59-4C38-35E24AC6284D}"/>
              </a:ext>
            </a:extLst>
          </p:cNvPr>
          <p:cNvSpPr/>
          <p:nvPr/>
        </p:nvSpPr>
        <p:spPr>
          <a:xfrm>
            <a:off x="4138217" y="4240721"/>
            <a:ext cx="360000" cy="360000"/>
          </a:xfrm>
          <a:prstGeom prst="ellipse">
            <a:avLst/>
          </a:prstGeom>
          <a:solidFill>
            <a:srgbClr val="DA6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896C3245-FF02-EF09-D23A-9C08185D99A0}"/>
              </a:ext>
            </a:extLst>
          </p:cNvPr>
          <p:cNvCxnSpPr>
            <a:cxnSpLocks/>
            <a:stCxn id="86" idx="2"/>
            <a:endCxn id="84" idx="0"/>
          </p:cNvCxnSpPr>
          <p:nvPr/>
        </p:nvCxnSpPr>
        <p:spPr>
          <a:xfrm>
            <a:off x="4315173" y="4071576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F6AEEF85-71DE-46EF-74F3-FDC955287263}"/>
              </a:ext>
            </a:extLst>
          </p:cNvPr>
          <p:cNvSpPr/>
          <p:nvPr/>
        </p:nvSpPr>
        <p:spPr>
          <a:xfrm>
            <a:off x="4093104" y="371157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F9D93C5C-50C6-9EEC-1D71-2A991AA043D4}"/>
              </a:ext>
            </a:extLst>
          </p:cNvPr>
          <p:cNvSpPr/>
          <p:nvPr/>
        </p:nvSpPr>
        <p:spPr>
          <a:xfrm>
            <a:off x="4093104" y="481624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D4064848-7B27-E726-D927-494F24CB3919}"/>
              </a:ext>
            </a:extLst>
          </p:cNvPr>
          <p:cNvCxnSpPr>
            <a:cxnSpLocks/>
          </p:cNvCxnSpPr>
          <p:nvPr/>
        </p:nvCxnSpPr>
        <p:spPr>
          <a:xfrm flipH="1">
            <a:off x="4315173" y="4588408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04426FE2-EDB6-73A0-C003-2C1B86AE64E1}"/>
              </a:ext>
            </a:extLst>
          </p:cNvPr>
          <p:cNvCxnSpPr>
            <a:cxnSpLocks/>
            <a:stCxn id="99" idx="0"/>
          </p:cNvCxnSpPr>
          <p:nvPr/>
        </p:nvCxnSpPr>
        <p:spPr>
          <a:xfrm flipV="1">
            <a:off x="4317218" y="516250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65611751-DC33-BF38-E8FE-6A6C8E578FA3}"/>
              </a:ext>
            </a:extLst>
          </p:cNvPr>
          <p:cNvSpPr/>
          <p:nvPr/>
        </p:nvSpPr>
        <p:spPr>
          <a:xfrm>
            <a:off x="4095149" y="539034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6F708074-5700-8FC3-9E10-DE467ED75D35}"/>
              </a:ext>
            </a:extLst>
          </p:cNvPr>
          <p:cNvSpPr/>
          <p:nvPr/>
        </p:nvSpPr>
        <p:spPr>
          <a:xfrm>
            <a:off x="3313205" y="425279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4E54CB75-BF1C-C25C-5BDD-612794D1E9E6}"/>
              </a:ext>
            </a:extLst>
          </p:cNvPr>
          <p:cNvCxnSpPr>
            <a:cxnSpLocks/>
            <a:stCxn id="84" idx="2"/>
            <a:endCxn id="105" idx="3"/>
          </p:cNvCxnSpPr>
          <p:nvPr/>
        </p:nvCxnSpPr>
        <p:spPr>
          <a:xfrm flipH="1">
            <a:off x="3757343" y="4420721"/>
            <a:ext cx="380874" cy="12072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9DECF386-4F5D-5304-EE9E-349981B444D7}"/>
              </a:ext>
            </a:extLst>
          </p:cNvPr>
          <p:cNvCxnSpPr>
            <a:cxnSpLocks/>
            <a:stCxn id="109" idx="2"/>
            <a:endCxn id="105" idx="0"/>
          </p:cNvCxnSpPr>
          <p:nvPr/>
        </p:nvCxnSpPr>
        <p:spPr>
          <a:xfrm>
            <a:off x="3535274" y="4088228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A16174CA-D5A2-4E3B-5DE7-9572AB2F2EDC}"/>
              </a:ext>
            </a:extLst>
          </p:cNvPr>
          <p:cNvSpPr/>
          <p:nvPr/>
        </p:nvSpPr>
        <p:spPr>
          <a:xfrm>
            <a:off x="3313205" y="372822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cxnSp>
        <p:nvCxnSpPr>
          <p:cNvPr id="116" name="Connector: Curved 115">
            <a:extLst>
              <a:ext uri="{FF2B5EF4-FFF2-40B4-BE49-F238E27FC236}">
                <a16:creationId xmlns:a16="http://schemas.microsoft.com/office/drawing/2014/main" id="{A39504D8-AFC2-9BB2-ACF2-E510BE294EDD}"/>
              </a:ext>
            </a:extLst>
          </p:cNvPr>
          <p:cNvCxnSpPr>
            <a:cxnSpLocks/>
            <a:stCxn id="96" idx="3"/>
            <a:endCxn id="84" idx="6"/>
          </p:cNvCxnSpPr>
          <p:nvPr/>
        </p:nvCxnSpPr>
        <p:spPr>
          <a:xfrm flipH="1" flipV="1">
            <a:off x="4498217" y="4420721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Oval 136">
            <a:extLst>
              <a:ext uri="{FF2B5EF4-FFF2-40B4-BE49-F238E27FC236}">
                <a16:creationId xmlns:a16="http://schemas.microsoft.com/office/drawing/2014/main" id="{C2D0453C-4DFD-6809-03B1-E19126D4B3BE}"/>
              </a:ext>
            </a:extLst>
          </p:cNvPr>
          <p:cNvSpPr/>
          <p:nvPr/>
        </p:nvSpPr>
        <p:spPr>
          <a:xfrm>
            <a:off x="4723836" y="2346760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17953641-CA7B-89B2-B36C-C1AD7DD9477C}"/>
              </a:ext>
            </a:extLst>
          </p:cNvPr>
          <p:cNvCxnSpPr>
            <a:cxnSpLocks/>
            <a:stCxn id="139" idx="3"/>
            <a:endCxn id="137" idx="2"/>
          </p:cNvCxnSpPr>
          <p:nvPr/>
        </p:nvCxnSpPr>
        <p:spPr>
          <a:xfrm>
            <a:off x="4498203" y="2526760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Rectangle: Rounded Corners 138">
            <a:extLst>
              <a:ext uri="{FF2B5EF4-FFF2-40B4-BE49-F238E27FC236}">
                <a16:creationId xmlns:a16="http://schemas.microsoft.com/office/drawing/2014/main" id="{AA8E6629-100B-D651-A3A7-8EDA7B4351D1}"/>
              </a:ext>
            </a:extLst>
          </p:cNvPr>
          <p:cNvSpPr/>
          <p:nvPr/>
        </p:nvSpPr>
        <p:spPr>
          <a:xfrm>
            <a:off x="4054065" y="234676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cxnSp>
        <p:nvCxnSpPr>
          <p:cNvPr id="145" name="Straight Arrow Connector 144">
            <a:extLst>
              <a:ext uri="{FF2B5EF4-FFF2-40B4-BE49-F238E27FC236}">
                <a16:creationId xmlns:a16="http://schemas.microsoft.com/office/drawing/2014/main" id="{1C87B8D6-F5D8-63A3-74C5-71459928A958}"/>
              </a:ext>
            </a:extLst>
          </p:cNvPr>
          <p:cNvCxnSpPr>
            <a:cxnSpLocks/>
          </p:cNvCxnSpPr>
          <p:nvPr/>
        </p:nvCxnSpPr>
        <p:spPr>
          <a:xfrm>
            <a:off x="5083836" y="2526760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Rectangle: Rounded Corners 146">
            <a:extLst>
              <a:ext uri="{FF2B5EF4-FFF2-40B4-BE49-F238E27FC236}">
                <a16:creationId xmlns:a16="http://schemas.microsoft.com/office/drawing/2014/main" id="{0B534450-038F-D6A4-EADB-205C3ADD4C40}"/>
              </a:ext>
            </a:extLst>
          </p:cNvPr>
          <p:cNvSpPr/>
          <p:nvPr/>
        </p:nvSpPr>
        <p:spPr>
          <a:xfrm>
            <a:off x="5348137" y="2346760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read_A</a:t>
            </a:r>
            <a:endParaRPr lang="en-US"/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DD2C857C-8132-1C93-8E85-1378D388EB09}"/>
              </a:ext>
            </a:extLst>
          </p:cNvPr>
          <p:cNvSpPr/>
          <p:nvPr/>
        </p:nvSpPr>
        <p:spPr>
          <a:xfrm>
            <a:off x="5472886" y="4247722"/>
            <a:ext cx="360000" cy="360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BEC80E75-EB36-F657-AF61-506BF5AE2693}"/>
              </a:ext>
            </a:extLst>
          </p:cNvPr>
          <p:cNvCxnSpPr>
            <a:cxnSpLocks/>
            <a:stCxn id="150" idx="2"/>
            <a:endCxn id="148" idx="0"/>
          </p:cNvCxnSpPr>
          <p:nvPr/>
        </p:nvCxnSpPr>
        <p:spPr>
          <a:xfrm>
            <a:off x="5649842" y="4078577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Rectangle: Rounded Corners 149">
            <a:extLst>
              <a:ext uri="{FF2B5EF4-FFF2-40B4-BE49-F238E27FC236}">
                <a16:creationId xmlns:a16="http://schemas.microsoft.com/office/drawing/2014/main" id="{211E4885-006D-F0C2-62C3-B3CEEFCCAF0C}"/>
              </a:ext>
            </a:extLst>
          </p:cNvPr>
          <p:cNvSpPr/>
          <p:nvPr/>
        </p:nvSpPr>
        <p:spPr>
          <a:xfrm>
            <a:off x="5427773" y="371857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51" name="Rectangle: Rounded Corners 150">
            <a:extLst>
              <a:ext uri="{FF2B5EF4-FFF2-40B4-BE49-F238E27FC236}">
                <a16:creationId xmlns:a16="http://schemas.microsoft.com/office/drawing/2014/main" id="{5578629E-F9A6-6451-C795-C5E8AA297B69}"/>
              </a:ext>
            </a:extLst>
          </p:cNvPr>
          <p:cNvSpPr/>
          <p:nvPr/>
        </p:nvSpPr>
        <p:spPr>
          <a:xfrm>
            <a:off x="5427773" y="48232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0C8D2D16-21FD-73EC-81F7-F009AA522AB4}"/>
              </a:ext>
            </a:extLst>
          </p:cNvPr>
          <p:cNvCxnSpPr>
            <a:cxnSpLocks/>
          </p:cNvCxnSpPr>
          <p:nvPr/>
        </p:nvCxnSpPr>
        <p:spPr>
          <a:xfrm flipH="1">
            <a:off x="5649842" y="459540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8E747001-BDBF-7FA1-AA13-E5A4D9E76960}"/>
              </a:ext>
            </a:extLst>
          </p:cNvPr>
          <p:cNvCxnSpPr>
            <a:cxnSpLocks/>
          </p:cNvCxnSpPr>
          <p:nvPr/>
        </p:nvCxnSpPr>
        <p:spPr>
          <a:xfrm flipV="1">
            <a:off x="5651887" y="516950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Rectangle: Rounded Corners 155">
            <a:extLst>
              <a:ext uri="{FF2B5EF4-FFF2-40B4-BE49-F238E27FC236}">
                <a16:creationId xmlns:a16="http://schemas.microsoft.com/office/drawing/2014/main" id="{047B261E-7B45-BB5B-A2A6-D4439122F78C}"/>
              </a:ext>
            </a:extLst>
          </p:cNvPr>
          <p:cNvSpPr/>
          <p:nvPr/>
        </p:nvSpPr>
        <p:spPr>
          <a:xfrm>
            <a:off x="4335801" y="317522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addr_A</a:t>
            </a:r>
            <a:endParaRPr lang="en-US"/>
          </a:p>
        </p:txBody>
      </p:sp>
      <p:cxnSp>
        <p:nvCxnSpPr>
          <p:cNvPr id="157" name="Connector: Curved 156">
            <a:extLst>
              <a:ext uri="{FF2B5EF4-FFF2-40B4-BE49-F238E27FC236}">
                <a16:creationId xmlns:a16="http://schemas.microsoft.com/office/drawing/2014/main" id="{08854DFD-7956-14A3-F3E1-A8B5F24E466E}"/>
              </a:ext>
            </a:extLst>
          </p:cNvPr>
          <p:cNvCxnSpPr>
            <a:cxnSpLocks/>
            <a:stCxn id="84" idx="6"/>
            <a:endCxn id="160" idx="4"/>
          </p:cNvCxnSpPr>
          <p:nvPr/>
        </p:nvCxnSpPr>
        <p:spPr>
          <a:xfrm flipV="1">
            <a:off x="4498217" y="4078577"/>
            <a:ext cx="324418" cy="342144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Oval 159">
            <a:extLst>
              <a:ext uri="{FF2B5EF4-FFF2-40B4-BE49-F238E27FC236}">
                <a16:creationId xmlns:a16="http://schemas.microsoft.com/office/drawing/2014/main" id="{5846A361-4DC7-D383-41DB-395A6CAC98D1}"/>
              </a:ext>
            </a:extLst>
          </p:cNvPr>
          <p:cNvSpPr/>
          <p:nvPr/>
        </p:nvSpPr>
        <p:spPr>
          <a:xfrm>
            <a:off x="4642635" y="3718577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64" name="Straight Arrow Connector 163">
            <a:extLst>
              <a:ext uri="{FF2B5EF4-FFF2-40B4-BE49-F238E27FC236}">
                <a16:creationId xmlns:a16="http://schemas.microsoft.com/office/drawing/2014/main" id="{CD69FB1B-530E-B55D-5DA7-E8AC182869D8}"/>
              </a:ext>
            </a:extLst>
          </p:cNvPr>
          <p:cNvCxnSpPr>
            <a:cxnSpLocks/>
            <a:stCxn id="160" idx="0"/>
            <a:endCxn id="156" idx="2"/>
          </p:cNvCxnSpPr>
          <p:nvPr/>
        </p:nvCxnSpPr>
        <p:spPr>
          <a:xfrm flipV="1">
            <a:off x="4822635" y="3535224"/>
            <a:ext cx="0" cy="18335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Rectangle: Rounded Corners 166">
            <a:extLst>
              <a:ext uri="{FF2B5EF4-FFF2-40B4-BE49-F238E27FC236}">
                <a16:creationId xmlns:a16="http://schemas.microsoft.com/office/drawing/2014/main" id="{2414DA8A-9840-8AAE-A9F1-52371A838F9C}"/>
              </a:ext>
            </a:extLst>
          </p:cNvPr>
          <p:cNvSpPr/>
          <p:nvPr/>
        </p:nvSpPr>
        <p:spPr>
          <a:xfrm>
            <a:off x="5163008" y="5409082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cxnSp>
        <p:nvCxnSpPr>
          <p:cNvPr id="175" name="Connector: Curved 174">
            <a:extLst>
              <a:ext uri="{FF2B5EF4-FFF2-40B4-BE49-F238E27FC236}">
                <a16:creationId xmlns:a16="http://schemas.microsoft.com/office/drawing/2014/main" id="{9C4841EF-F5F1-EB7B-A6C8-20CD6CBB8762}"/>
              </a:ext>
            </a:extLst>
          </p:cNvPr>
          <p:cNvCxnSpPr>
            <a:cxnSpLocks/>
            <a:stCxn id="208" idx="0"/>
            <a:endCxn id="84" idx="3"/>
          </p:cNvCxnSpPr>
          <p:nvPr/>
        </p:nvCxnSpPr>
        <p:spPr>
          <a:xfrm rot="5400000" flipH="1" flipV="1">
            <a:off x="3349722" y="4642414"/>
            <a:ext cx="935629" cy="746803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TextBox 207">
            <a:extLst>
              <a:ext uri="{FF2B5EF4-FFF2-40B4-BE49-F238E27FC236}">
                <a16:creationId xmlns:a16="http://schemas.microsoft.com/office/drawing/2014/main" id="{13BB1719-A337-C688-5677-BC10A625AC5E}"/>
              </a:ext>
            </a:extLst>
          </p:cNvPr>
          <p:cNvSpPr txBox="1"/>
          <p:nvPr/>
        </p:nvSpPr>
        <p:spPr>
          <a:xfrm>
            <a:off x="3213866" y="5483629"/>
            <a:ext cx="4605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</a:t>
            </a:r>
            <a:endParaRPr lang="en-GB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06FFDD5C-6233-B02C-BDE4-EA9883749A8E}"/>
              </a:ext>
            </a:extLst>
          </p:cNvPr>
          <p:cNvSpPr txBox="1"/>
          <p:nvPr/>
        </p:nvSpPr>
        <p:spPr>
          <a:xfrm>
            <a:off x="5479186" y="3259245"/>
            <a:ext cx="4051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</a:t>
            </a:r>
            <a:endParaRPr lang="en-GB"/>
          </a:p>
        </p:txBody>
      </p:sp>
      <p:cxnSp>
        <p:nvCxnSpPr>
          <p:cNvPr id="219" name="Connector: Curved 218">
            <a:extLst>
              <a:ext uri="{FF2B5EF4-FFF2-40B4-BE49-F238E27FC236}">
                <a16:creationId xmlns:a16="http://schemas.microsoft.com/office/drawing/2014/main" id="{C79961E9-ACA0-C7B8-679A-74F107525469}"/>
              </a:ext>
            </a:extLst>
          </p:cNvPr>
          <p:cNvCxnSpPr>
            <a:cxnSpLocks/>
            <a:stCxn id="218" idx="1"/>
            <a:endCxn id="160" idx="6"/>
          </p:cNvCxnSpPr>
          <p:nvPr/>
        </p:nvCxnSpPr>
        <p:spPr>
          <a:xfrm rot="10800000" flipV="1">
            <a:off x="5002636" y="3443911"/>
            <a:ext cx="476551" cy="45466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Connector: Curved 224">
            <a:extLst>
              <a:ext uri="{FF2B5EF4-FFF2-40B4-BE49-F238E27FC236}">
                <a16:creationId xmlns:a16="http://schemas.microsoft.com/office/drawing/2014/main" id="{F17BFAA8-6B87-7C39-D1BC-0EFC535EB8FF}"/>
              </a:ext>
            </a:extLst>
          </p:cNvPr>
          <p:cNvCxnSpPr>
            <a:cxnSpLocks/>
            <a:stCxn id="218" idx="1"/>
            <a:endCxn id="148" idx="2"/>
          </p:cNvCxnSpPr>
          <p:nvPr/>
        </p:nvCxnSpPr>
        <p:spPr>
          <a:xfrm rot="10800000" flipV="1">
            <a:off x="5472886" y="3443910"/>
            <a:ext cx="6300" cy="983811"/>
          </a:xfrm>
          <a:prstGeom prst="curvedConnector3">
            <a:avLst>
              <a:gd name="adj1" fmla="val 3728571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Connector: Curved 235">
            <a:extLst>
              <a:ext uri="{FF2B5EF4-FFF2-40B4-BE49-F238E27FC236}">
                <a16:creationId xmlns:a16="http://schemas.microsoft.com/office/drawing/2014/main" id="{BB7D9E3B-C488-D78A-1847-F84A7A13C0A3}"/>
              </a:ext>
            </a:extLst>
          </p:cNvPr>
          <p:cNvCxnSpPr>
            <a:cxnSpLocks/>
            <a:stCxn id="218" idx="0"/>
            <a:endCxn id="137" idx="4"/>
          </p:cNvCxnSpPr>
          <p:nvPr/>
        </p:nvCxnSpPr>
        <p:spPr>
          <a:xfrm rot="16200000" flipV="1">
            <a:off x="5016548" y="2594049"/>
            <a:ext cx="552485" cy="777907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1" name="TextBox 260">
            <a:extLst>
              <a:ext uri="{FF2B5EF4-FFF2-40B4-BE49-F238E27FC236}">
                <a16:creationId xmlns:a16="http://schemas.microsoft.com/office/drawing/2014/main" id="{369489D1-7363-80FA-91A8-EA9CDFC3408F}"/>
              </a:ext>
            </a:extLst>
          </p:cNvPr>
          <p:cNvSpPr txBox="1"/>
          <p:nvPr/>
        </p:nvSpPr>
        <p:spPr>
          <a:xfrm>
            <a:off x="3660101" y="3289630"/>
            <a:ext cx="4441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</a:t>
            </a:r>
            <a:endParaRPr lang="en-GB"/>
          </a:p>
        </p:txBody>
      </p:sp>
      <p:cxnSp>
        <p:nvCxnSpPr>
          <p:cNvPr id="262" name="Connector: Curved 261">
            <a:extLst>
              <a:ext uri="{FF2B5EF4-FFF2-40B4-BE49-F238E27FC236}">
                <a16:creationId xmlns:a16="http://schemas.microsoft.com/office/drawing/2014/main" id="{30F40C45-9900-3E0C-4E39-D0959EFA0177}"/>
              </a:ext>
            </a:extLst>
          </p:cNvPr>
          <p:cNvCxnSpPr>
            <a:cxnSpLocks/>
            <a:stCxn id="261" idx="2"/>
            <a:endCxn id="84" idx="1"/>
          </p:cNvCxnSpPr>
          <p:nvPr/>
        </p:nvCxnSpPr>
        <p:spPr>
          <a:xfrm rot="16200000" flipH="1">
            <a:off x="3719314" y="3821818"/>
            <a:ext cx="634480" cy="30876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" name="TextBox 265">
            <a:extLst>
              <a:ext uri="{FF2B5EF4-FFF2-40B4-BE49-F238E27FC236}">
                <a16:creationId xmlns:a16="http://schemas.microsoft.com/office/drawing/2014/main" id="{64952484-E01A-9255-72F3-42FE38382A3D}"/>
              </a:ext>
            </a:extLst>
          </p:cNvPr>
          <p:cNvSpPr txBox="1"/>
          <p:nvPr/>
        </p:nvSpPr>
        <p:spPr>
          <a:xfrm>
            <a:off x="4715208" y="5059852"/>
            <a:ext cx="4207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</a:t>
            </a:r>
            <a:endParaRPr lang="en-GB"/>
          </a:p>
        </p:txBody>
      </p:sp>
      <p:cxnSp>
        <p:nvCxnSpPr>
          <p:cNvPr id="267" name="Connector: Curved 266">
            <a:extLst>
              <a:ext uri="{FF2B5EF4-FFF2-40B4-BE49-F238E27FC236}">
                <a16:creationId xmlns:a16="http://schemas.microsoft.com/office/drawing/2014/main" id="{64F36169-706E-5614-D88E-327AC389D564}"/>
              </a:ext>
            </a:extLst>
          </p:cNvPr>
          <p:cNvCxnSpPr>
            <a:cxnSpLocks/>
            <a:stCxn id="266" idx="0"/>
            <a:endCxn id="148" idx="3"/>
          </p:cNvCxnSpPr>
          <p:nvPr/>
        </p:nvCxnSpPr>
        <p:spPr>
          <a:xfrm rot="5400000" flipH="1" flipV="1">
            <a:off x="4973177" y="4507422"/>
            <a:ext cx="504851" cy="60001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4" name="TextBox 273">
            <a:extLst>
              <a:ext uri="{FF2B5EF4-FFF2-40B4-BE49-F238E27FC236}">
                <a16:creationId xmlns:a16="http://schemas.microsoft.com/office/drawing/2014/main" id="{DD8F4FE4-3BEA-4B52-1594-0D492FE31E7D}"/>
              </a:ext>
            </a:extLst>
          </p:cNvPr>
          <p:cNvSpPr txBox="1"/>
          <p:nvPr/>
        </p:nvSpPr>
        <p:spPr>
          <a:xfrm>
            <a:off x="382695" y="1497654"/>
            <a:ext cx="46767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cxnSp>
        <p:nvCxnSpPr>
          <p:cNvPr id="292" name="Connector: Curved 291">
            <a:extLst>
              <a:ext uri="{FF2B5EF4-FFF2-40B4-BE49-F238E27FC236}">
                <a16:creationId xmlns:a16="http://schemas.microsoft.com/office/drawing/2014/main" id="{29D47049-951D-FF7E-FB4C-80B565804C6E}"/>
              </a:ext>
            </a:extLst>
          </p:cNvPr>
          <p:cNvCxnSpPr>
            <a:cxnSpLocks/>
            <a:stCxn id="151" idx="3"/>
            <a:endCxn id="148" idx="6"/>
          </p:cNvCxnSpPr>
          <p:nvPr/>
        </p:nvCxnSpPr>
        <p:spPr>
          <a:xfrm flipH="1" flipV="1">
            <a:off x="5832886" y="4427722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E16CC68-0642-3AF5-622F-4B8CFCBC86A9}"/>
              </a:ext>
            </a:extLst>
          </p:cNvPr>
          <p:cNvCxnSpPr>
            <a:cxnSpLocks/>
          </p:cNvCxnSpPr>
          <p:nvPr/>
        </p:nvCxnSpPr>
        <p:spPr>
          <a:xfrm flipH="1">
            <a:off x="623027" y="222623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97AC09A8-AB9D-B759-3874-7BACF20080CE}"/>
              </a:ext>
            </a:extLst>
          </p:cNvPr>
          <p:cNvSpPr txBox="1"/>
          <p:nvPr/>
        </p:nvSpPr>
        <p:spPr>
          <a:xfrm>
            <a:off x="847116" y="204585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Control edge</a:t>
            </a:r>
            <a:endParaRPr lang="en-GB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23BB194-1AA9-97AF-287E-B42AEFE162B2}"/>
              </a:ext>
            </a:extLst>
          </p:cNvPr>
          <p:cNvCxnSpPr>
            <a:cxnSpLocks/>
          </p:cNvCxnSpPr>
          <p:nvPr/>
        </p:nvCxnSpPr>
        <p:spPr>
          <a:xfrm flipH="1">
            <a:off x="631394" y="249257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D8B0845F-A6CA-0A0F-E8C4-E7AFA86EDF6D}"/>
              </a:ext>
            </a:extLst>
          </p:cNvPr>
          <p:cNvSpPr txBox="1"/>
          <p:nvPr/>
        </p:nvSpPr>
        <p:spPr>
          <a:xfrm>
            <a:off x="855483" y="231219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edge</a:t>
            </a:r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FD189F4-326B-FDEF-C23F-60AF4D6FC1CD}"/>
              </a:ext>
            </a:extLst>
          </p:cNvPr>
          <p:cNvSpPr/>
          <p:nvPr/>
        </p:nvSpPr>
        <p:spPr>
          <a:xfrm>
            <a:off x="1226599" y="2829284"/>
            <a:ext cx="576000" cy="57600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S0</a:t>
            </a:r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7DBF924-0435-1A66-E769-B3BCF4B6BFA0}"/>
              </a:ext>
            </a:extLst>
          </p:cNvPr>
          <p:cNvSpPr/>
          <p:nvPr/>
        </p:nvSpPr>
        <p:spPr>
          <a:xfrm>
            <a:off x="1225740" y="4176477"/>
            <a:ext cx="576000" cy="57600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S1</a:t>
            </a:r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3A2D3C7-D10F-EE18-289E-06B85796100F}"/>
              </a:ext>
            </a:extLst>
          </p:cNvPr>
          <p:cNvCxnSpPr>
            <a:cxnSpLocks/>
            <a:stCxn id="3" idx="4"/>
          </p:cNvCxnSpPr>
          <p:nvPr/>
        </p:nvCxnSpPr>
        <p:spPr>
          <a:xfrm flipH="1">
            <a:off x="1513740" y="3405284"/>
            <a:ext cx="859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Curved 6">
            <a:extLst>
              <a:ext uri="{FF2B5EF4-FFF2-40B4-BE49-F238E27FC236}">
                <a16:creationId xmlns:a16="http://schemas.microsoft.com/office/drawing/2014/main" id="{DC835BD5-8690-BDB5-DED2-E068AF8056EA}"/>
              </a:ext>
            </a:extLst>
          </p:cNvPr>
          <p:cNvCxnSpPr>
            <a:cxnSpLocks/>
            <a:stCxn id="5" idx="5"/>
            <a:endCxn id="5" idx="7"/>
          </p:cNvCxnSpPr>
          <p:nvPr/>
        </p:nvCxnSpPr>
        <p:spPr>
          <a:xfrm rot="5400000" flipH="1">
            <a:off x="1513740" y="4464477"/>
            <a:ext cx="407294" cy="12700"/>
          </a:xfrm>
          <a:prstGeom prst="curvedConnector5">
            <a:avLst>
              <a:gd name="adj1" fmla="val -579"/>
              <a:gd name="adj2" fmla="val -2731677"/>
              <a:gd name="adj3" fmla="val 123724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DAA8F45-E9C0-8A69-063C-68A635DACC7B}"/>
              </a:ext>
            </a:extLst>
          </p:cNvPr>
          <p:cNvSpPr txBox="1"/>
          <p:nvPr/>
        </p:nvSpPr>
        <p:spPr>
          <a:xfrm>
            <a:off x="1527854" y="3538896"/>
            <a:ext cx="119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Cond</a:t>
            </a:r>
            <a:endParaRPr lang="en-GB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BC15B24-F27F-B148-4F43-B5B8FB69787A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1972163" y="3908228"/>
            <a:ext cx="151385" cy="268249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09C1C493-FE66-F9A7-60D1-CD641B0AC47B}"/>
              </a:ext>
            </a:extLst>
          </p:cNvPr>
          <p:cNvSpPr/>
          <p:nvPr/>
        </p:nvSpPr>
        <p:spPr>
          <a:xfrm>
            <a:off x="1225740" y="5436609"/>
            <a:ext cx="576000" cy="57600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S2</a:t>
            </a:r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5583E8B-9431-7BA5-0A25-5B930FFDEA9E}"/>
              </a:ext>
            </a:extLst>
          </p:cNvPr>
          <p:cNvCxnSpPr>
            <a:cxnSpLocks/>
            <a:stCxn id="5" idx="4"/>
            <a:endCxn id="19" idx="0"/>
          </p:cNvCxnSpPr>
          <p:nvPr/>
        </p:nvCxnSpPr>
        <p:spPr>
          <a:xfrm>
            <a:off x="1513740" y="4752477"/>
            <a:ext cx="0" cy="68413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2995462-A1A7-6588-B60B-E2CB83FE21C1}"/>
              </a:ext>
            </a:extLst>
          </p:cNvPr>
          <p:cNvSpPr txBox="1"/>
          <p:nvPr/>
        </p:nvSpPr>
        <p:spPr>
          <a:xfrm>
            <a:off x="326940" y="4696923"/>
            <a:ext cx="12851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!Data Cond</a:t>
            </a:r>
            <a:endParaRPr lang="en-GB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4A3B64D-EB76-CCAC-B8E8-BD2D7FF172AC}"/>
              </a:ext>
            </a:extLst>
          </p:cNvPr>
          <p:cNvCxnSpPr>
            <a:cxnSpLocks/>
            <a:stCxn id="22" idx="2"/>
          </p:cNvCxnSpPr>
          <p:nvPr/>
        </p:nvCxnSpPr>
        <p:spPr>
          <a:xfrm>
            <a:off x="969529" y="5066255"/>
            <a:ext cx="544211" cy="206668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Curved 24">
            <a:extLst>
              <a:ext uri="{FF2B5EF4-FFF2-40B4-BE49-F238E27FC236}">
                <a16:creationId xmlns:a16="http://schemas.microsoft.com/office/drawing/2014/main" id="{8BC7E066-89A5-8CBB-6EF2-9E3719C88361}"/>
              </a:ext>
            </a:extLst>
          </p:cNvPr>
          <p:cNvCxnSpPr>
            <a:cxnSpLocks/>
            <a:stCxn id="5" idx="5"/>
            <a:endCxn id="26" idx="0"/>
          </p:cNvCxnSpPr>
          <p:nvPr/>
        </p:nvCxnSpPr>
        <p:spPr>
          <a:xfrm rot="16200000" flipH="1">
            <a:off x="1657377" y="4728133"/>
            <a:ext cx="276077" cy="156057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9CC19B37-EE41-420C-2616-5D5C01ACE0CE}"/>
              </a:ext>
            </a:extLst>
          </p:cNvPr>
          <p:cNvSpPr txBox="1"/>
          <p:nvPr/>
        </p:nvSpPr>
        <p:spPr>
          <a:xfrm>
            <a:off x="1663011" y="4944201"/>
            <a:ext cx="420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</a:t>
            </a:r>
            <a:endParaRPr lang="en-GB"/>
          </a:p>
        </p:txBody>
      </p:sp>
      <p:cxnSp>
        <p:nvCxnSpPr>
          <p:cNvPr id="28" name="Connector: Curved 27">
            <a:extLst>
              <a:ext uri="{FF2B5EF4-FFF2-40B4-BE49-F238E27FC236}">
                <a16:creationId xmlns:a16="http://schemas.microsoft.com/office/drawing/2014/main" id="{4B7DB37D-8310-538A-ED4D-58C4D9F187D4}"/>
              </a:ext>
            </a:extLst>
          </p:cNvPr>
          <p:cNvCxnSpPr>
            <a:cxnSpLocks/>
            <a:stCxn id="3" idx="3"/>
            <a:endCxn id="29" idx="0"/>
          </p:cNvCxnSpPr>
          <p:nvPr/>
        </p:nvCxnSpPr>
        <p:spPr>
          <a:xfrm rot="5400000">
            <a:off x="813687" y="3152480"/>
            <a:ext cx="328814" cy="665717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0FB3E670-7BA0-3B23-25FB-2FA8CF91D330}"/>
              </a:ext>
            </a:extLst>
          </p:cNvPr>
          <p:cNvSpPr txBox="1"/>
          <p:nvPr/>
        </p:nvSpPr>
        <p:spPr>
          <a:xfrm>
            <a:off x="443353" y="3649745"/>
            <a:ext cx="403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</a:t>
            </a:r>
            <a:endParaRPr lang="en-GB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43647D6-F5EF-A5FA-2B4C-6DA9FF178FC7}"/>
              </a:ext>
            </a:extLst>
          </p:cNvPr>
          <p:cNvSpPr txBox="1"/>
          <p:nvPr/>
        </p:nvSpPr>
        <p:spPr>
          <a:xfrm>
            <a:off x="2481865" y="4719438"/>
            <a:ext cx="119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Cond</a:t>
            </a:r>
            <a:endParaRPr lang="en-GB"/>
          </a:p>
        </p:txBody>
      </p:sp>
      <p:cxnSp>
        <p:nvCxnSpPr>
          <p:cNvPr id="38" name="Connector: Curved 37">
            <a:extLst>
              <a:ext uri="{FF2B5EF4-FFF2-40B4-BE49-F238E27FC236}">
                <a16:creationId xmlns:a16="http://schemas.microsoft.com/office/drawing/2014/main" id="{FA09F0B5-97E5-1057-4263-E414E5061771}"/>
              </a:ext>
            </a:extLst>
          </p:cNvPr>
          <p:cNvCxnSpPr>
            <a:cxnSpLocks/>
            <a:stCxn id="105" idx="2"/>
            <a:endCxn id="35" idx="0"/>
          </p:cNvCxnSpPr>
          <p:nvPr/>
        </p:nvCxnSpPr>
        <p:spPr>
          <a:xfrm rot="5400000">
            <a:off x="3253095" y="4437258"/>
            <a:ext cx="106645" cy="457715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ABB0D1E2-F8B7-C40A-635D-7E91551BC482}"/>
              </a:ext>
            </a:extLst>
          </p:cNvPr>
          <p:cNvSpPr txBox="1"/>
          <p:nvPr/>
        </p:nvSpPr>
        <p:spPr>
          <a:xfrm>
            <a:off x="6678057" y="1756429"/>
            <a:ext cx="551080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/>
              <a:t>Create memory nodes</a:t>
            </a:r>
            <a:br>
              <a:rPr lang="en-US" sz="2400"/>
            </a:br>
            <a:br>
              <a:rPr lang="en-US" sz="2400"/>
            </a:br>
            <a:r>
              <a:rPr lang="en-US" sz="2400"/>
              <a:t>HACE interprets the values assigned to the memory ports. </a:t>
            </a:r>
            <a:br>
              <a:rPr lang="en-US" sz="2400"/>
            </a:br>
            <a:br>
              <a:rPr lang="en-US" sz="2400"/>
            </a:br>
            <a:r>
              <a:rPr lang="en-US" sz="2400"/>
              <a:t>Depending on the execution states, it generates corresponding load or store operation. </a:t>
            </a:r>
          </a:p>
        </p:txBody>
      </p:sp>
    </p:spTree>
    <p:extLst>
      <p:ext uri="{BB962C8B-B14F-4D97-AF65-F5344CB8AC3E}">
        <p14:creationId xmlns:p14="http://schemas.microsoft.com/office/powerpoint/2010/main" val="661569014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56EC5C60-F679-752A-BB50-69D72860C5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9C67D-0397-F6C0-7B1A-16FE99653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FSM-Datapath Graph to CDFG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C20233-C173-97C1-910E-786F9C739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139</a:t>
            </a:fld>
            <a:endParaRPr lang="en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D2917D4-F444-0659-9630-B30FA496B641}"/>
              </a:ext>
            </a:extLst>
          </p:cNvPr>
          <p:cNvSpPr/>
          <p:nvPr/>
        </p:nvSpPr>
        <p:spPr>
          <a:xfrm>
            <a:off x="382695" y="2056647"/>
            <a:ext cx="6122880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F9C61D49-04E5-669C-8759-A0B85F8562D8}"/>
              </a:ext>
            </a:extLst>
          </p:cNvPr>
          <p:cNvSpPr/>
          <p:nvPr/>
        </p:nvSpPr>
        <p:spPr>
          <a:xfrm>
            <a:off x="4138217" y="4240721"/>
            <a:ext cx="360000" cy="360000"/>
          </a:xfrm>
          <a:prstGeom prst="ellipse">
            <a:avLst/>
          </a:prstGeom>
          <a:solidFill>
            <a:srgbClr val="DA6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B7239362-74CF-4BDC-AAB8-6BCCEBC7FC27}"/>
              </a:ext>
            </a:extLst>
          </p:cNvPr>
          <p:cNvCxnSpPr>
            <a:cxnSpLocks/>
            <a:stCxn id="86" idx="2"/>
            <a:endCxn id="84" idx="0"/>
          </p:cNvCxnSpPr>
          <p:nvPr/>
        </p:nvCxnSpPr>
        <p:spPr>
          <a:xfrm>
            <a:off x="4315173" y="4071576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B581E0CD-7283-FD6A-987B-7E8C215BFA7E}"/>
              </a:ext>
            </a:extLst>
          </p:cNvPr>
          <p:cNvSpPr/>
          <p:nvPr/>
        </p:nvSpPr>
        <p:spPr>
          <a:xfrm>
            <a:off x="4093104" y="371157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9A448C14-0F71-ABCE-46CA-93610C0E713C}"/>
              </a:ext>
            </a:extLst>
          </p:cNvPr>
          <p:cNvSpPr/>
          <p:nvPr/>
        </p:nvSpPr>
        <p:spPr>
          <a:xfrm>
            <a:off x="4093104" y="481624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D6BBD801-9A9C-1230-B8DC-8A842368D4AB}"/>
              </a:ext>
            </a:extLst>
          </p:cNvPr>
          <p:cNvCxnSpPr>
            <a:cxnSpLocks/>
          </p:cNvCxnSpPr>
          <p:nvPr/>
        </p:nvCxnSpPr>
        <p:spPr>
          <a:xfrm flipH="1">
            <a:off x="4315173" y="4588408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15F6E7BD-124F-3A8D-8300-140FF001D7EE}"/>
              </a:ext>
            </a:extLst>
          </p:cNvPr>
          <p:cNvCxnSpPr>
            <a:cxnSpLocks/>
            <a:stCxn id="99" idx="0"/>
          </p:cNvCxnSpPr>
          <p:nvPr/>
        </p:nvCxnSpPr>
        <p:spPr>
          <a:xfrm flipV="1">
            <a:off x="4317218" y="516250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21FC94B3-3813-F2CF-F1FA-BBE56C4A0930}"/>
              </a:ext>
            </a:extLst>
          </p:cNvPr>
          <p:cNvSpPr/>
          <p:nvPr/>
        </p:nvSpPr>
        <p:spPr>
          <a:xfrm>
            <a:off x="4095149" y="539034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55C9DF26-EBB4-3D7E-D83A-C6B32808E094}"/>
              </a:ext>
            </a:extLst>
          </p:cNvPr>
          <p:cNvSpPr/>
          <p:nvPr/>
        </p:nvSpPr>
        <p:spPr>
          <a:xfrm>
            <a:off x="3313205" y="425279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91B04246-F675-721A-FFF8-04CAF9006E6C}"/>
              </a:ext>
            </a:extLst>
          </p:cNvPr>
          <p:cNvCxnSpPr>
            <a:cxnSpLocks/>
            <a:stCxn id="84" idx="2"/>
            <a:endCxn id="105" idx="3"/>
          </p:cNvCxnSpPr>
          <p:nvPr/>
        </p:nvCxnSpPr>
        <p:spPr>
          <a:xfrm flipH="1">
            <a:off x="3757343" y="4420721"/>
            <a:ext cx="380874" cy="12072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4950C7D2-CFB6-107B-F630-A017B2E0DCA5}"/>
              </a:ext>
            </a:extLst>
          </p:cNvPr>
          <p:cNvCxnSpPr>
            <a:cxnSpLocks/>
            <a:stCxn id="109" idx="2"/>
            <a:endCxn id="105" idx="0"/>
          </p:cNvCxnSpPr>
          <p:nvPr/>
        </p:nvCxnSpPr>
        <p:spPr>
          <a:xfrm>
            <a:off x="3535274" y="4088228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FFEE089C-3E11-283A-5AC0-15ECEFEE4D9C}"/>
              </a:ext>
            </a:extLst>
          </p:cNvPr>
          <p:cNvSpPr/>
          <p:nvPr/>
        </p:nvSpPr>
        <p:spPr>
          <a:xfrm>
            <a:off x="3313205" y="372822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cxnSp>
        <p:nvCxnSpPr>
          <p:cNvPr id="116" name="Connector: Curved 115">
            <a:extLst>
              <a:ext uri="{FF2B5EF4-FFF2-40B4-BE49-F238E27FC236}">
                <a16:creationId xmlns:a16="http://schemas.microsoft.com/office/drawing/2014/main" id="{7F2773AF-9C76-5857-4701-9F1933A787DE}"/>
              </a:ext>
            </a:extLst>
          </p:cNvPr>
          <p:cNvCxnSpPr>
            <a:cxnSpLocks/>
            <a:stCxn id="96" idx="3"/>
            <a:endCxn id="84" idx="6"/>
          </p:cNvCxnSpPr>
          <p:nvPr/>
        </p:nvCxnSpPr>
        <p:spPr>
          <a:xfrm flipH="1" flipV="1">
            <a:off x="4498217" y="4420721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Oval 147">
            <a:extLst>
              <a:ext uri="{FF2B5EF4-FFF2-40B4-BE49-F238E27FC236}">
                <a16:creationId xmlns:a16="http://schemas.microsoft.com/office/drawing/2014/main" id="{EBEBFBEA-52DC-493F-8D68-D53DCEC3B63C}"/>
              </a:ext>
            </a:extLst>
          </p:cNvPr>
          <p:cNvSpPr/>
          <p:nvPr/>
        </p:nvSpPr>
        <p:spPr>
          <a:xfrm>
            <a:off x="5472886" y="4247722"/>
            <a:ext cx="360000" cy="360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BCEAB3B3-341A-05A6-C882-C702C18E2C08}"/>
              </a:ext>
            </a:extLst>
          </p:cNvPr>
          <p:cNvCxnSpPr>
            <a:cxnSpLocks/>
            <a:stCxn id="150" idx="2"/>
            <a:endCxn id="148" idx="0"/>
          </p:cNvCxnSpPr>
          <p:nvPr/>
        </p:nvCxnSpPr>
        <p:spPr>
          <a:xfrm>
            <a:off x="5649842" y="4078577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Rectangle: Rounded Corners 149">
            <a:extLst>
              <a:ext uri="{FF2B5EF4-FFF2-40B4-BE49-F238E27FC236}">
                <a16:creationId xmlns:a16="http://schemas.microsoft.com/office/drawing/2014/main" id="{D3C8F389-D6D4-0353-23F8-2CEE71907693}"/>
              </a:ext>
            </a:extLst>
          </p:cNvPr>
          <p:cNvSpPr/>
          <p:nvPr/>
        </p:nvSpPr>
        <p:spPr>
          <a:xfrm>
            <a:off x="5427773" y="371857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51" name="Rectangle: Rounded Corners 150">
            <a:extLst>
              <a:ext uri="{FF2B5EF4-FFF2-40B4-BE49-F238E27FC236}">
                <a16:creationId xmlns:a16="http://schemas.microsoft.com/office/drawing/2014/main" id="{D5B05F71-F110-D116-A5EA-D08E6AD7DC9F}"/>
              </a:ext>
            </a:extLst>
          </p:cNvPr>
          <p:cNvSpPr/>
          <p:nvPr/>
        </p:nvSpPr>
        <p:spPr>
          <a:xfrm>
            <a:off x="5427773" y="48232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78F1B0F0-9361-7AC2-1E35-0E9DE63050CA}"/>
              </a:ext>
            </a:extLst>
          </p:cNvPr>
          <p:cNvCxnSpPr>
            <a:cxnSpLocks/>
          </p:cNvCxnSpPr>
          <p:nvPr/>
        </p:nvCxnSpPr>
        <p:spPr>
          <a:xfrm flipH="1">
            <a:off x="5649842" y="459540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Rectangle: Rounded Corners 155">
            <a:extLst>
              <a:ext uri="{FF2B5EF4-FFF2-40B4-BE49-F238E27FC236}">
                <a16:creationId xmlns:a16="http://schemas.microsoft.com/office/drawing/2014/main" id="{CBAB1319-9464-FF2F-00D7-C5AE8551F780}"/>
              </a:ext>
            </a:extLst>
          </p:cNvPr>
          <p:cNvSpPr/>
          <p:nvPr/>
        </p:nvSpPr>
        <p:spPr>
          <a:xfrm>
            <a:off x="5223376" y="2470782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load_A</a:t>
            </a:r>
            <a:endParaRPr lang="en-US"/>
          </a:p>
        </p:txBody>
      </p:sp>
      <p:cxnSp>
        <p:nvCxnSpPr>
          <p:cNvPr id="157" name="Connector: Curved 156">
            <a:extLst>
              <a:ext uri="{FF2B5EF4-FFF2-40B4-BE49-F238E27FC236}">
                <a16:creationId xmlns:a16="http://schemas.microsoft.com/office/drawing/2014/main" id="{0D2AF59F-65C5-FC17-C4CB-83789A5C97D5}"/>
              </a:ext>
            </a:extLst>
          </p:cNvPr>
          <p:cNvCxnSpPr>
            <a:cxnSpLocks/>
            <a:stCxn id="84" idx="6"/>
            <a:endCxn id="160" idx="4"/>
          </p:cNvCxnSpPr>
          <p:nvPr/>
        </p:nvCxnSpPr>
        <p:spPr>
          <a:xfrm flipV="1">
            <a:off x="4498217" y="4078577"/>
            <a:ext cx="324418" cy="342144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Oval 159">
            <a:extLst>
              <a:ext uri="{FF2B5EF4-FFF2-40B4-BE49-F238E27FC236}">
                <a16:creationId xmlns:a16="http://schemas.microsoft.com/office/drawing/2014/main" id="{47D98136-4418-F081-4420-81FD358C1CE1}"/>
              </a:ext>
            </a:extLst>
          </p:cNvPr>
          <p:cNvSpPr/>
          <p:nvPr/>
        </p:nvSpPr>
        <p:spPr>
          <a:xfrm>
            <a:off x="4642635" y="3718577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97AC01E2-A5AA-AA72-2F1C-02C29DE50BDD}"/>
              </a:ext>
            </a:extLst>
          </p:cNvPr>
          <p:cNvSpPr txBox="1"/>
          <p:nvPr/>
        </p:nvSpPr>
        <p:spPr>
          <a:xfrm>
            <a:off x="5526811" y="3259245"/>
            <a:ext cx="4441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</a:t>
            </a:r>
            <a:endParaRPr lang="en-GB"/>
          </a:p>
        </p:txBody>
      </p:sp>
      <p:cxnSp>
        <p:nvCxnSpPr>
          <p:cNvPr id="219" name="Connector: Curved 218">
            <a:extLst>
              <a:ext uri="{FF2B5EF4-FFF2-40B4-BE49-F238E27FC236}">
                <a16:creationId xmlns:a16="http://schemas.microsoft.com/office/drawing/2014/main" id="{BC9935BB-3760-342E-532F-13DA684DE206}"/>
              </a:ext>
            </a:extLst>
          </p:cNvPr>
          <p:cNvCxnSpPr>
            <a:cxnSpLocks/>
            <a:stCxn id="218" idx="1"/>
            <a:endCxn id="160" idx="6"/>
          </p:cNvCxnSpPr>
          <p:nvPr/>
        </p:nvCxnSpPr>
        <p:spPr>
          <a:xfrm rot="10800000" flipV="1">
            <a:off x="5002635" y="3443911"/>
            <a:ext cx="524176" cy="45466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Connector: Curved 224">
            <a:extLst>
              <a:ext uri="{FF2B5EF4-FFF2-40B4-BE49-F238E27FC236}">
                <a16:creationId xmlns:a16="http://schemas.microsoft.com/office/drawing/2014/main" id="{561F4861-990B-35CC-E677-C74D76387147}"/>
              </a:ext>
            </a:extLst>
          </p:cNvPr>
          <p:cNvCxnSpPr>
            <a:cxnSpLocks/>
            <a:stCxn id="218" idx="1"/>
            <a:endCxn id="148" idx="2"/>
          </p:cNvCxnSpPr>
          <p:nvPr/>
        </p:nvCxnSpPr>
        <p:spPr>
          <a:xfrm rot="10800000" flipV="1">
            <a:off x="5472887" y="3443910"/>
            <a:ext cx="53925" cy="983811"/>
          </a:xfrm>
          <a:prstGeom prst="curvedConnector3">
            <a:avLst>
              <a:gd name="adj1" fmla="val 523922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4" name="TextBox 273">
            <a:extLst>
              <a:ext uri="{FF2B5EF4-FFF2-40B4-BE49-F238E27FC236}">
                <a16:creationId xmlns:a16="http://schemas.microsoft.com/office/drawing/2014/main" id="{E0247385-B11B-84C2-5A84-7A9EDAFC6BEB}"/>
              </a:ext>
            </a:extLst>
          </p:cNvPr>
          <p:cNvSpPr txBox="1"/>
          <p:nvPr/>
        </p:nvSpPr>
        <p:spPr>
          <a:xfrm>
            <a:off x="382695" y="1497654"/>
            <a:ext cx="46767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cxnSp>
        <p:nvCxnSpPr>
          <p:cNvPr id="292" name="Connector: Curved 291">
            <a:extLst>
              <a:ext uri="{FF2B5EF4-FFF2-40B4-BE49-F238E27FC236}">
                <a16:creationId xmlns:a16="http://schemas.microsoft.com/office/drawing/2014/main" id="{AEF81FFF-D932-66C3-DFF3-B490E12B7853}"/>
              </a:ext>
            </a:extLst>
          </p:cNvPr>
          <p:cNvCxnSpPr>
            <a:cxnSpLocks/>
            <a:stCxn id="151" idx="3"/>
            <a:endCxn id="148" idx="6"/>
          </p:cNvCxnSpPr>
          <p:nvPr/>
        </p:nvCxnSpPr>
        <p:spPr>
          <a:xfrm flipH="1" flipV="1">
            <a:off x="5832886" y="4427722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FCD12D20-13E2-0BCF-09CA-C1C8B7A42061}"/>
              </a:ext>
            </a:extLst>
          </p:cNvPr>
          <p:cNvCxnSpPr>
            <a:cxnSpLocks/>
          </p:cNvCxnSpPr>
          <p:nvPr/>
        </p:nvCxnSpPr>
        <p:spPr>
          <a:xfrm flipH="1">
            <a:off x="623027" y="222623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9569E422-C57E-1EA2-A54D-5066FF045DFA}"/>
              </a:ext>
            </a:extLst>
          </p:cNvPr>
          <p:cNvSpPr txBox="1"/>
          <p:nvPr/>
        </p:nvSpPr>
        <p:spPr>
          <a:xfrm>
            <a:off x="847116" y="204585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Control edge</a:t>
            </a:r>
            <a:endParaRPr lang="en-GB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986368BF-1B89-68AD-C5AB-4DD9EBEA72E3}"/>
              </a:ext>
            </a:extLst>
          </p:cNvPr>
          <p:cNvCxnSpPr>
            <a:cxnSpLocks/>
          </p:cNvCxnSpPr>
          <p:nvPr/>
        </p:nvCxnSpPr>
        <p:spPr>
          <a:xfrm flipH="1">
            <a:off x="631394" y="249257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A5FAE3E6-394F-358C-CC6F-6991FD5543A0}"/>
              </a:ext>
            </a:extLst>
          </p:cNvPr>
          <p:cNvSpPr txBox="1"/>
          <p:nvPr/>
        </p:nvSpPr>
        <p:spPr>
          <a:xfrm>
            <a:off x="855483" y="231219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edge</a:t>
            </a:r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0F95CFD-3F05-F89C-BA8F-51ED7C600D2D}"/>
              </a:ext>
            </a:extLst>
          </p:cNvPr>
          <p:cNvSpPr/>
          <p:nvPr/>
        </p:nvSpPr>
        <p:spPr>
          <a:xfrm>
            <a:off x="1226599" y="2829284"/>
            <a:ext cx="576000" cy="57600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S0</a:t>
            </a:r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88A8000-EF55-CBDD-3095-F4F962848811}"/>
              </a:ext>
            </a:extLst>
          </p:cNvPr>
          <p:cNvSpPr/>
          <p:nvPr/>
        </p:nvSpPr>
        <p:spPr>
          <a:xfrm>
            <a:off x="1225740" y="4176477"/>
            <a:ext cx="576000" cy="57600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S1</a:t>
            </a:r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39F85C0-AA51-AB73-794C-675D5667C042}"/>
              </a:ext>
            </a:extLst>
          </p:cNvPr>
          <p:cNvCxnSpPr>
            <a:cxnSpLocks/>
            <a:stCxn id="3" idx="4"/>
          </p:cNvCxnSpPr>
          <p:nvPr/>
        </p:nvCxnSpPr>
        <p:spPr>
          <a:xfrm flipH="1">
            <a:off x="1513740" y="3405284"/>
            <a:ext cx="859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Curved 6">
            <a:extLst>
              <a:ext uri="{FF2B5EF4-FFF2-40B4-BE49-F238E27FC236}">
                <a16:creationId xmlns:a16="http://schemas.microsoft.com/office/drawing/2014/main" id="{ADC05204-038A-C3D0-35B4-8E6DEC245ED4}"/>
              </a:ext>
            </a:extLst>
          </p:cNvPr>
          <p:cNvCxnSpPr>
            <a:cxnSpLocks/>
            <a:stCxn id="5" idx="5"/>
            <a:endCxn id="5" idx="7"/>
          </p:cNvCxnSpPr>
          <p:nvPr/>
        </p:nvCxnSpPr>
        <p:spPr>
          <a:xfrm rot="5400000" flipH="1">
            <a:off x="1513740" y="4464477"/>
            <a:ext cx="407294" cy="12700"/>
          </a:xfrm>
          <a:prstGeom prst="curvedConnector5">
            <a:avLst>
              <a:gd name="adj1" fmla="val -579"/>
              <a:gd name="adj2" fmla="val -2731677"/>
              <a:gd name="adj3" fmla="val 123724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1D486FF-82F3-4F3B-D867-BA620EB5C04C}"/>
              </a:ext>
            </a:extLst>
          </p:cNvPr>
          <p:cNvSpPr txBox="1"/>
          <p:nvPr/>
        </p:nvSpPr>
        <p:spPr>
          <a:xfrm>
            <a:off x="1527854" y="3538896"/>
            <a:ext cx="119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Cond</a:t>
            </a:r>
            <a:endParaRPr lang="en-GB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D78FEF7-526F-FEF1-ED57-1BF1D283758B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1972163" y="3908228"/>
            <a:ext cx="151385" cy="268249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F6DB42B2-5E8B-4688-6CDD-D47DC0CF19F9}"/>
              </a:ext>
            </a:extLst>
          </p:cNvPr>
          <p:cNvSpPr/>
          <p:nvPr/>
        </p:nvSpPr>
        <p:spPr>
          <a:xfrm>
            <a:off x="1225740" y="5436609"/>
            <a:ext cx="576000" cy="57600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S2</a:t>
            </a:r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F88DF07-4736-78C9-E19D-84B9AE0D4AB9}"/>
              </a:ext>
            </a:extLst>
          </p:cNvPr>
          <p:cNvCxnSpPr>
            <a:cxnSpLocks/>
            <a:stCxn id="5" idx="4"/>
            <a:endCxn id="19" idx="0"/>
          </p:cNvCxnSpPr>
          <p:nvPr/>
        </p:nvCxnSpPr>
        <p:spPr>
          <a:xfrm>
            <a:off x="1513740" y="4752477"/>
            <a:ext cx="0" cy="68413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8C0392BF-5CEC-B168-CA17-5A193EE839A5}"/>
              </a:ext>
            </a:extLst>
          </p:cNvPr>
          <p:cNvSpPr txBox="1"/>
          <p:nvPr/>
        </p:nvSpPr>
        <p:spPr>
          <a:xfrm>
            <a:off x="326940" y="4696923"/>
            <a:ext cx="12851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!Data Cond</a:t>
            </a:r>
            <a:endParaRPr lang="en-GB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24A8D42-C05D-4E4E-EB2D-7828CA8A2776}"/>
              </a:ext>
            </a:extLst>
          </p:cNvPr>
          <p:cNvCxnSpPr>
            <a:cxnSpLocks/>
            <a:stCxn id="22" idx="2"/>
          </p:cNvCxnSpPr>
          <p:nvPr/>
        </p:nvCxnSpPr>
        <p:spPr>
          <a:xfrm>
            <a:off x="969529" y="5066255"/>
            <a:ext cx="544211" cy="206668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E8EB3B37-CB19-7B9A-1C57-D3F3D99D5E70}"/>
              </a:ext>
            </a:extLst>
          </p:cNvPr>
          <p:cNvSpPr txBox="1"/>
          <p:nvPr/>
        </p:nvSpPr>
        <p:spPr>
          <a:xfrm>
            <a:off x="2481865" y="4719438"/>
            <a:ext cx="119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Cond</a:t>
            </a:r>
            <a:endParaRPr lang="en-GB"/>
          </a:p>
        </p:txBody>
      </p:sp>
      <p:cxnSp>
        <p:nvCxnSpPr>
          <p:cNvPr id="38" name="Connector: Curved 37">
            <a:extLst>
              <a:ext uri="{FF2B5EF4-FFF2-40B4-BE49-F238E27FC236}">
                <a16:creationId xmlns:a16="http://schemas.microsoft.com/office/drawing/2014/main" id="{F2B72D44-991C-A239-0A9F-FCC6E6283C78}"/>
              </a:ext>
            </a:extLst>
          </p:cNvPr>
          <p:cNvCxnSpPr>
            <a:cxnSpLocks/>
            <a:stCxn id="105" idx="2"/>
            <a:endCxn id="35" idx="0"/>
          </p:cNvCxnSpPr>
          <p:nvPr/>
        </p:nvCxnSpPr>
        <p:spPr>
          <a:xfrm rot="5400000">
            <a:off x="3253095" y="4437258"/>
            <a:ext cx="106645" cy="457715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8BAF47E8-8639-D8DA-1918-30C411F6307A}"/>
              </a:ext>
            </a:extLst>
          </p:cNvPr>
          <p:cNvCxnSpPr>
            <a:cxnSpLocks/>
            <a:stCxn id="160" idx="0"/>
            <a:endCxn id="156" idx="2"/>
          </p:cNvCxnSpPr>
          <p:nvPr/>
        </p:nvCxnSpPr>
        <p:spPr>
          <a:xfrm rot="5400000" flipH="1" flipV="1">
            <a:off x="4822525" y="2830893"/>
            <a:ext cx="887795" cy="887575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5FA9C3BD-EDEE-F60C-F913-D453E8846152}"/>
              </a:ext>
            </a:extLst>
          </p:cNvPr>
          <p:cNvCxnSpPr>
            <a:cxnSpLocks/>
            <a:stCxn id="156" idx="3"/>
            <a:endCxn id="151" idx="2"/>
          </p:cNvCxnSpPr>
          <p:nvPr/>
        </p:nvCxnSpPr>
        <p:spPr>
          <a:xfrm flipH="1">
            <a:off x="5649842" y="2650782"/>
            <a:ext cx="547202" cy="2532466"/>
          </a:xfrm>
          <a:prstGeom prst="curvedConnector4">
            <a:avLst>
              <a:gd name="adj1" fmla="val -41776"/>
              <a:gd name="adj2" fmla="val 109027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or: Curved 26">
            <a:extLst>
              <a:ext uri="{FF2B5EF4-FFF2-40B4-BE49-F238E27FC236}">
                <a16:creationId xmlns:a16="http://schemas.microsoft.com/office/drawing/2014/main" id="{6D6FEE11-0D54-153B-F602-A80C7F99C955}"/>
              </a:ext>
            </a:extLst>
          </p:cNvPr>
          <p:cNvCxnSpPr>
            <a:cxnSpLocks/>
            <a:stCxn id="218" idx="0"/>
          </p:cNvCxnSpPr>
          <p:nvPr/>
        </p:nvCxnSpPr>
        <p:spPr>
          <a:xfrm rot="5400000" flipH="1" flipV="1">
            <a:off x="5661141" y="2917026"/>
            <a:ext cx="429958" cy="25448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29BCDD7F-D881-03F4-9D8B-38485760C572}"/>
              </a:ext>
            </a:extLst>
          </p:cNvPr>
          <p:cNvSpPr txBox="1"/>
          <p:nvPr/>
        </p:nvSpPr>
        <p:spPr>
          <a:xfrm>
            <a:off x="6678057" y="1756429"/>
            <a:ext cx="551080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/>
              <a:t>Create memory nodes</a:t>
            </a:r>
            <a:br>
              <a:rPr lang="en-US" sz="2400"/>
            </a:br>
            <a:br>
              <a:rPr lang="en-US" sz="2400"/>
            </a:br>
            <a:r>
              <a:rPr lang="en-US" sz="2400"/>
              <a:t>HACE interprets the values assigned to the memory ports. </a:t>
            </a:r>
            <a:br>
              <a:rPr lang="en-US" sz="2400"/>
            </a:br>
            <a:br>
              <a:rPr lang="en-US" sz="2400"/>
            </a:br>
            <a:r>
              <a:rPr lang="en-US" sz="2400"/>
              <a:t>Depending on the execution states, it generates corresponding load or store operation. </a:t>
            </a:r>
          </a:p>
        </p:txBody>
      </p:sp>
      <p:cxnSp>
        <p:nvCxnSpPr>
          <p:cNvPr id="36" name="Connector: Curved 35">
            <a:extLst>
              <a:ext uri="{FF2B5EF4-FFF2-40B4-BE49-F238E27FC236}">
                <a16:creationId xmlns:a16="http://schemas.microsoft.com/office/drawing/2014/main" id="{101A25CC-FBF1-256E-DEA8-42039CEC7EC2}"/>
              </a:ext>
            </a:extLst>
          </p:cNvPr>
          <p:cNvCxnSpPr>
            <a:cxnSpLocks/>
            <a:endCxn id="37" idx="0"/>
          </p:cNvCxnSpPr>
          <p:nvPr/>
        </p:nvCxnSpPr>
        <p:spPr>
          <a:xfrm rot="5400000">
            <a:off x="813687" y="3152480"/>
            <a:ext cx="328814" cy="665717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0ECB75D3-D19D-BEF5-D85B-C67145096C1B}"/>
              </a:ext>
            </a:extLst>
          </p:cNvPr>
          <p:cNvSpPr txBox="1"/>
          <p:nvPr/>
        </p:nvSpPr>
        <p:spPr>
          <a:xfrm>
            <a:off x="443353" y="3649745"/>
            <a:ext cx="403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</a:t>
            </a:r>
            <a:endParaRPr lang="en-GB"/>
          </a:p>
        </p:txBody>
      </p:sp>
      <p:cxnSp>
        <p:nvCxnSpPr>
          <p:cNvPr id="43" name="Connector: Curved 42">
            <a:extLst>
              <a:ext uri="{FF2B5EF4-FFF2-40B4-BE49-F238E27FC236}">
                <a16:creationId xmlns:a16="http://schemas.microsoft.com/office/drawing/2014/main" id="{13720E21-3E77-6602-0066-FD58032FEC1D}"/>
              </a:ext>
            </a:extLst>
          </p:cNvPr>
          <p:cNvCxnSpPr>
            <a:cxnSpLocks/>
            <a:endCxn id="44" idx="0"/>
          </p:cNvCxnSpPr>
          <p:nvPr/>
        </p:nvCxnSpPr>
        <p:spPr>
          <a:xfrm rot="16200000" flipH="1">
            <a:off x="1657377" y="4728133"/>
            <a:ext cx="276077" cy="156057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92ED3E23-6B23-962B-9495-AAA8E4980296}"/>
              </a:ext>
            </a:extLst>
          </p:cNvPr>
          <p:cNvSpPr txBox="1"/>
          <p:nvPr/>
        </p:nvSpPr>
        <p:spPr>
          <a:xfrm>
            <a:off x="1663011" y="4944201"/>
            <a:ext cx="420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</a:t>
            </a:r>
            <a:endParaRPr lang="en-GB"/>
          </a:p>
        </p:txBody>
      </p:sp>
      <p:cxnSp>
        <p:nvCxnSpPr>
          <p:cNvPr id="45" name="Connector: Curved 44">
            <a:extLst>
              <a:ext uri="{FF2B5EF4-FFF2-40B4-BE49-F238E27FC236}">
                <a16:creationId xmlns:a16="http://schemas.microsoft.com/office/drawing/2014/main" id="{5117CEA5-2205-5166-C700-7824B08EBD89}"/>
              </a:ext>
            </a:extLst>
          </p:cNvPr>
          <p:cNvCxnSpPr>
            <a:cxnSpLocks/>
            <a:stCxn id="46" idx="0"/>
          </p:cNvCxnSpPr>
          <p:nvPr/>
        </p:nvCxnSpPr>
        <p:spPr>
          <a:xfrm rot="5400000" flipH="1" flipV="1">
            <a:off x="3349722" y="4642414"/>
            <a:ext cx="935629" cy="746803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45204368-A805-620A-5CB3-F8FD40D87AFB}"/>
              </a:ext>
            </a:extLst>
          </p:cNvPr>
          <p:cNvSpPr txBox="1"/>
          <p:nvPr/>
        </p:nvSpPr>
        <p:spPr>
          <a:xfrm>
            <a:off x="3213866" y="5483629"/>
            <a:ext cx="4605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</a:t>
            </a:r>
            <a:endParaRPr lang="en-GB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3AEE9D4-C96A-BB0C-7382-D1321E6EB61F}"/>
              </a:ext>
            </a:extLst>
          </p:cNvPr>
          <p:cNvSpPr txBox="1"/>
          <p:nvPr/>
        </p:nvSpPr>
        <p:spPr>
          <a:xfrm>
            <a:off x="3660101" y="3289630"/>
            <a:ext cx="4441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</a:t>
            </a:r>
            <a:endParaRPr lang="en-GB"/>
          </a:p>
        </p:txBody>
      </p:sp>
      <p:cxnSp>
        <p:nvCxnSpPr>
          <p:cNvPr id="48" name="Connector: Curved 47">
            <a:extLst>
              <a:ext uri="{FF2B5EF4-FFF2-40B4-BE49-F238E27FC236}">
                <a16:creationId xmlns:a16="http://schemas.microsoft.com/office/drawing/2014/main" id="{986CC455-7B15-3BFF-4ED1-019D3EA41891}"/>
              </a:ext>
            </a:extLst>
          </p:cNvPr>
          <p:cNvCxnSpPr>
            <a:cxnSpLocks/>
            <a:stCxn id="47" idx="2"/>
          </p:cNvCxnSpPr>
          <p:nvPr/>
        </p:nvCxnSpPr>
        <p:spPr>
          <a:xfrm rot="16200000" flipH="1">
            <a:off x="3719314" y="3821818"/>
            <a:ext cx="634480" cy="30876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57C98E0E-7736-A006-BE8F-BEA37F0D3FBE}"/>
              </a:ext>
            </a:extLst>
          </p:cNvPr>
          <p:cNvSpPr txBox="1"/>
          <p:nvPr/>
        </p:nvSpPr>
        <p:spPr>
          <a:xfrm>
            <a:off x="4715208" y="5059852"/>
            <a:ext cx="4207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</a:t>
            </a:r>
            <a:endParaRPr lang="en-GB"/>
          </a:p>
        </p:txBody>
      </p:sp>
      <p:cxnSp>
        <p:nvCxnSpPr>
          <p:cNvPr id="51" name="Connector: Curved 50">
            <a:extLst>
              <a:ext uri="{FF2B5EF4-FFF2-40B4-BE49-F238E27FC236}">
                <a16:creationId xmlns:a16="http://schemas.microsoft.com/office/drawing/2014/main" id="{88D6F6FA-0054-3DC6-5035-8F97D3B707B8}"/>
              </a:ext>
            </a:extLst>
          </p:cNvPr>
          <p:cNvCxnSpPr>
            <a:cxnSpLocks/>
            <a:stCxn id="50" idx="0"/>
          </p:cNvCxnSpPr>
          <p:nvPr/>
        </p:nvCxnSpPr>
        <p:spPr>
          <a:xfrm rot="5400000" flipH="1" flipV="1">
            <a:off x="4973177" y="4507422"/>
            <a:ext cx="504851" cy="60001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98978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DDB42-B4E9-A687-232D-ED225145A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D3CC3-8EB3-E9C8-8C09-2ACF40BC3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HACE’s Perspective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9BCA12-BF31-83E4-F592-E60701F45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CB08BF-E596-EF4F-AE51-DAF4B045921B}" type="slidenum">
              <a:rPr kumimoji="0" lang="en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248D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FR" sz="1200" b="0" i="0" u="none" strike="noStrike" kern="1200" cap="none" spc="0" normalizeH="0" baseline="0" noProof="0">
              <a:ln>
                <a:noFill/>
              </a:ln>
              <a:solidFill>
                <a:srgbClr val="4248D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1CF7957-8592-2608-DB4C-68A9124247DE}"/>
              </a:ext>
            </a:extLst>
          </p:cNvPr>
          <p:cNvSpPr/>
          <p:nvPr/>
        </p:nvSpPr>
        <p:spPr>
          <a:xfrm>
            <a:off x="3003017" y="5875559"/>
            <a:ext cx="6185967" cy="70257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rgbClr val="FF0000"/>
                </a:solidFill>
              </a:rPr>
              <a:t>HACE: an HLS-tool-agnostic framework for CDFG extraction from HLS-produced RTL netlists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FB686D6-793E-6A84-8719-192F57159827}"/>
              </a:ext>
            </a:extLst>
          </p:cNvPr>
          <p:cNvSpPr txBox="1"/>
          <p:nvPr/>
        </p:nvSpPr>
        <p:spPr>
          <a:xfrm>
            <a:off x="2341541" y="2453694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HLS Tool A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E919912-4772-7FB1-F77B-2D3A8DF6FDF7}"/>
              </a:ext>
            </a:extLst>
          </p:cNvPr>
          <p:cNvSpPr txBox="1"/>
          <p:nvPr/>
        </p:nvSpPr>
        <p:spPr>
          <a:xfrm>
            <a:off x="8369152" y="2453694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HLS Tool B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D55368B-7FA2-027A-BDD6-5A78CC43CF81}"/>
              </a:ext>
            </a:extLst>
          </p:cNvPr>
          <p:cNvSpPr txBox="1"/>
          <p:nvPr/>
        </p:nvSpPr>
        <p:spPr>
          <a:xfrm>
            <a:off x="9172783" y="3405531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CDFG B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CCE70E-A944-F7D3-B965-2AA4B0D753F4}"/>
              </a:ext>
            </a:extLst>
          </p:cNvPr>
          <p:cNvSpPr txBox="1"/>
          <p:nvPr/>
        </p:nvSpPr>
        <p:spPr>
          <a:xfrm>
            <a:off x="-26346" y="6356350"/>
            <a:ext cx="47357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solidFill>
                  <a:sysClr val="windowText" lastClr="000000"/>
                </a:solidFill>
              </a:rPr>
              <a:t>HLS = High-Level Synthesis</a:t>
            </a:r>
          </a:p>
          <a:p>
            <a:r>
              <a:rPr lang="en-US" sz="1400">
                <a:solidFill>
                  <a:sysClr val="windowText" lastClr="000000"/>
                </a:solidFill>
              </a:rPr>
              <a:t>CDFG = Control-Data Flow Graph</a:t>
            </a:r>
            <a:endParaRPr lang="en-GB" sz="1400">
              <a:solidFill>
                <a:sysClr val="windowText" lastClr="000000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5AF2F7A-53ED-7359-E994-4B8C81087F28}"/>
              </a:ext>
            </a:extLst>
          </p:cNvPr>
          <p:cNvSpPr/>
          <p:nvPr/>
        </p:nvSpPr>
        <p:spPr>
          <a:xfrm>
            <a:off x="1158000" y="1800014"/>
            <a:ext cx="2520000" cy="2520000"/>
          </a:xfrm>
          <a:prstGeom prst="ellipse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276BF3E-E07C-8637-6283-42DF4530C3CC}"/>
              </a:ext>
            </a:extLst>
          </p:cNvPr>
          <p:cNvGrpSpPr/>
          <p:nvPr/>
        </p:nvGrpSpPr>
        <p:grpSpPr>
          <a:xfrm>
            <a:off x="1871650" y="1935014"/>
            <a:ext cx="1092700" cy="2250000"/>
            <a:chOff x="1731024" y="1248747"/>
            <a:chExt cx="1092700" cy="22500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32E8105-F5EB-698B-C115-876A8CCD345A}"/>
                </a:ext>
              </a:extLst>
            </p:cNvPr>
            <p:cNvSpPr/>
            <p:nvPr/>
          </p:nvSpPr>
          <p:spPr>
            <a:xfrm>
              <a:off x="1731024" y="1248747"/>
              <a:ext cx="1080000" cy="108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/>
                <a:t>HLS </a:t>
              </a:r>
            </a:p>
            <a:p>
              <a:pPr algn="ctr"/>
              <a:r>
                <a:rPr lang="en-US" sz="2000"/>
                <a:t>Tool A</a:t>
              </a:r>
              <a:endParaRPr lang="en-GB" sz="200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5DD3049-2D5E-6D18-C5A6-37DDB29ED9C7}"/>
                </a:ext>
              </a:extLst>
            </p:cNvPr>
            <p:cNvSpPr/>
            <p:nvPr/>
          </p:nvSpPr>
          <p:spPr>
            <a:xfrm>
              <a:off x="1731024" y="2418747"/>
              <a:ext cx="1080000" cy="10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/>
                <a:t>HLS </a:t>
              </a:r>
            </a:p>
            <a:p>
              <a:pPr algn="ctr"/>
              <a:r>
                <a:rPr lang="en-US" sz="2000"/>
                <a:t>Tool B</a:t>
              </a:r>
              <a:endParaRPr lang="en-GB" sz="2000"/>
            </a:p>
          </p:txBody>
        </p:sp>
        <p:cxnSp>
          <p:nvCxnSpPr>
            <p:cNvPr id="15" name="Connector: Curved 14">
              <a:extLst>
                <a:ext uri="{FF2B5EF4-FFF2-40B4-BE49-F238E27FC236}">
                  <a16:creationId xmlns:a16="http://schemas.microsoft.com/office/drawing/2014/main" id="{84AF5ECE-64F7-B215-6CAA-287784488A0B}"/>
                </a:ext>
              </a:extLst>
            </p:cNvPr>
            <p:cNvCxnSpPr>
              <a:cxnSpLocks/>
              <a:stCxn id="14" idx="6"/>
              <a:endCxn id="12" idx="6"/>
            </p:cNvCxnSpPr>
            <p:nvPr/>
          </p:nvCxnSpPr>
          <p:spPr>
            <a:xfrm flipV="1">
              <a:off x="2811024" y="1788747"/>
              <a:ext cx="12700" cy="1170000"/>
            </a:xfrm>
            <a:prstGeom prst="curvedConnector3">
              <a:avLst>
                <a:gd name="adj1" fmla="val 1800000"/>
              </a:avLst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or: Curved 15">
              <a:extLst>
                <a:ext uri="{FF2B5EF4-FFF2-40B4-BE49-F238E27FC236}">
                  <a16:creationId xmlns:a16="http://schemas.microsoft.com/office/drawing/2014/main" id="{C00C42A2-E81C-2C3A-CFEF-D7B28BBFF63C}"/>
                </a:ext>
              </a:extLst>
            </p:cNvPr>
            <p:cNvCxnSpPr>
              <a:cxnSpLocks/>
              <a:stCxn id="12" idx="2"/>
              <a:endCxn id="14" idx="2"/>
            </p:cNvCxnSpPr>
            <p:nvPr/>
          </p:nvCxnSpPr>
          <p:spPr>
            <a:xfrm rot="10800000" flipV="1">
              <a:off x="1731024" y="1788747"/>
              <a:ext cx="12700" cy="1170000"/>
            </a:xfrm>
            <a:prstGeom prst="curvedConnector3">
              <a:avLst>
                <a:gd name="adj1" fmla="val 1800000"/>
              </a:avLst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920C87BF-6497-2F11-9BED-E03B7E44F68D}"/>
              </a:ext>
            </a:extLst>
          </p:cNvPr>
          <p:cNvSpPr/>
          <p:nvPr/>
        </p:nvSpPr>
        <p:spPr>
          <a:xfrm>
            <a:off x="4982296" y="1800014"/>
            <a:ext cx="2520000" cy="2520000"/>
          </a:xfrm>
          <a:prstGeom prst="ellipse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CC97C8F-2F80-E49E-F734-0E3FCEC10130}"/>
              </a:ext>
            </a:extLst>
          </p:cNvPr>
          <p:cNvSpPr txBox="1"/>
          <p:nvPr/>
        </p:nvSpPr>
        <p:spPr>
          <a:xfrm>
            <a:off x="4740763" y="4391875"/>
            <a:ext cx="30030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Fast RTL Simulation</a:t>
            </a:r>
            <a:endParaRPr lang="en-GB" sz="2800"/>
          </a:p>
        </p:txBody>
      </p:sp>
      <p:sp>
        <p:nvSpPr>
          <p:cNvPr id="21" name="Lightning Bolt 20">
            <a:extLst>
              <a:ext uri="{FF2B5EF4-FFF2-40B4-BE49-F238E27FC236}">
                <a16:creationId xmlns:a16="http://schemas.microsoft.com/office/drawing/2014/main" id="{C50C9A12-C904-3551-38C6-73DC217E77A5}"/>
              </a:ext>
            </a:extLst>
          </p:cNvPr>
          <p:cNvSpPr/>
          <p:nvPr/>
        </p:nvSpPr>
        <p:spPr>
          <a:xfrm>
            <a:off x="5625823" y="2335620"/>
            <a:ext cx="1235034" cy="1448789"/>
          </a:xfrm>
          <a:prstGeom prst="lightningBol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7DA73E4-CFC1-D9BF-07E8-448D68E92106}"/>
              </a:ext>
            </a:extLst>
          </p:cNvPr>
          <p:cNvSpPr/>
          <p:nvPr/>
        </p:nvSpPr>
        <p:spPr>
          <a:xfrm>
            <a:off x="8514000" y="1800014"/>
            <a:ext cx="2520000" cy="2520000"/>
          </a:xfrm>
          <a:prstGeom prst="ellipse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11E5BA7-2920-83D5-5992-2C6F100EDFCE}"/>
              </a:ext>
            </a:extLst>
          </p:cNvPr>
          <p:cNvSpPr txBox="1"/>
          <p:nvPr/>
        </p:nvSpPr>
        <p:spPr>
          <a:xfrm>
            <a:off x="8813866" y="4391875"/>
            <a:ext cx="19202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RTL analysis</a:t>
            </a:r>
            <a:endParaRPr lang="en-GB" sz="28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BC49C68-BD94-3915-A54F-4C3191CB472B}"/>
              </a:ext>
            </a:extLst>
          </p:cNvPr>
          <p:cNvGrpSpPr/>
          <p:nvPr/>
        </p:nvGrpSpPr>
        <p:grpSpPr>
          <a:xfrm>
            <a:off x="8892435" y="2334075"/>
            <a:ext cx="1763131" cy="1137985"/>
            <a:chOff x="8892435" y="1692808"/>
            <a:chExt cx="1763131" cy="1137985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E3C907FB-BB25-E389-D96E-7629F3E69106}"/>
                </a:ext>
              </a:extLst>
            </p:cNvPr>
            <p:cNvSpPr/>
            <p:nvPr/>
          </p:nvSpPr>
          <p:spPr>
            <a:xfrm>
              <a:off x="8892435" y="1692808"/>
              <a:ext cx="1080000" cy="108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BEC7B75-604A-B9E2-9119-657CCFF3FA9B}"/>
                </a:ext>
              </a:extLst>
            </p:cNvPr>
            <p:cNvSpPr/>
            <p:nvPr/>
          </p:nvSpPr>
          <p:spPr>
            <a:xfrm rot="2118104">
              <a:off x="9467276" y="2543992"/>
              <a:ext cx="1188290" cy="2868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CF30008E-B4D1-3624-C034-419F092FD242}"/>
                </a:ext>
              </a:extLst>
            </p:cNvPr>
            <p:cNvSpPr/>
            <p:nvPr/>
          </p:nvSpPr>
          <p:spPr>
            <a:xfrm>
              <a:off x="9036435" y="1836808"/>
              <a:ext cx="792000" cy="792000"/>
            </a:xfrm>
            <a:prstGeom prst="ellipse">
              <a:avLst/>
            </a:prstGeom>
            <a:solidFill>
              <a:srgbClr val="767171"/>
            </a:solidFill>
            <a:ln w="19050">
              <a:solidFill>
                <a:srgbClr val="76717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858C926A-4FFF-DD72-84BB-216E03B35905}"/>
              </a:ext>
            </a:extLst>
          </p:cNvPr>
          <p:cNvSpPr txBox="1"/>
          <p:nvPr/>
        </p:nvSpPr>
        <p:spPr>
          <a:xfrm>
            <a:off x="850776" y="4395904"/>
            <a:ext cx="31344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Fair HLS comparison</a:t>
            </a:r>
            <a:endParaRPr lang="en-GB" sz="2800"/>
          </a:p>
        </p:txBody>
      </p:sp>
    </p:spTree>
    <p:extLst>
      <p:ext uri="{BB962C8B-B14F-4D97-AF65-F5344CB8AC3E}">
        <p14:creationId xmlns:p14="http://schemas.microsoft.com/office/powerpoint/2010/main" val="18164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1" grpId="0" animBg="1"/>
      <p:bldP spid="22" grpId="0" animBg="1"/>
      <p:bldP spid="23" grpId="0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C306D3C-87AF-638C-05D7-F2DA90739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597B4-3298-0111-80A3-4AFBFBD24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FSM-Datapath Graph to CDFG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9A20B2-C417-0558-DB06-840CE3F31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140</a:t>
            </a:fld>
            <a:endParaRPr lang="en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EA4F4B3-D8FF-6672-7A1C-1779D99216DA}"/>
              </a:ext>
            </a:extLst>
          </p:cNvPr>
          <p:cNvSpPr/>
          <p:nvPr/>
        </p:nvSpPr>
        <p:spPr>
          <a:xfrm>
            <a:off x="382695" y="2056647"/>
            <a:ext cx="6122880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13CC494-02C8-BD34-1558-B7FC16E09E85}"/>
              </a:ext>
            </a:extLst>
          </p:cNvPr>
          <p:cNvSpPr/>
          <p:nvPr/>
        </p:nvSpPr>
        <p:spPr>
          <a:xfrm>
            <a:off x="4138217" y="4240721"/>
            <a:ext cx="360000" cy="360000"/>
          </a:xfrm>
          <a:prstGeom prst="ellipse">
            <a:avLst/>
          </a:prstGeom>
          <a:solidFill>
            <a:srgbClr val="DA6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64638851-4FE4-ADF8-BA07-918E0A137356}"/>
              </a:ext>
            </a:extLst>
          </p:cNvPr>
          <p:cNvCxnSpPr>
            <a:cxnSpLocks/>
            <a:stCxn id="86" idx="2"/>
            <a:endCxn id="84" idx="0"/>
          </p:cNvCxnSpPr>
          <p:nvPr/>
        </p:nvCxnSpPr>
        <p:spPr>
          <a:xfrm>
            <a:off x="4315173" y="4071576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990FA139-69CB-DAEA-AD74-AA6FBE32F22E}"/>
              </a:ext>
            </a:extLst>
          </p:cNvPr>
          <p:cNvSpPr/>
          <p:nvPr/>
        </p:nvSpPr>
        <p:spPr>
          <a:xfrm>
            <a:off x="4093104" y="371157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D15A2787-63D7-FE54-3DB7-667838AABD8B}"/>
              </a:ext>
            </a:extLst>
          </p:cNvPr>
          <p:cNvSpPr/>
          <p:nvPr/>
        </p:nvSpPr>
        <p:spPr>
          <a:xfrm>
            <a:off x="4093104" y="481624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205AFCBE-C478-ED88-3DFB-83BB72120B20}"/>
              </a:ext>
            </a:extLst>
          </p:cNvPr>
          <p:cNvCxnSpPr>
            <a:cxnSpLocks/>
          </p:cNvCxnSpPr>
          <p:nvPr/>
        </p:nvCxnSpPr>
        <p:spPr>
          <a:xfrm flipH="1">
            <a:off x="4315173" y="4588408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DE85B657-03EA-03AE-684B-BA60D70D61DD}"/>
              </a:ext>
            </a:extLst>
          </p:cNvPr>
          <p:cNvCxnSpPr>
            <a:cxnSpLocks/>
            <a:stCxn id="99" idx="0"/>
          </p:cNvCxnSpPr>
          <p:nvPr/>
        </p:nvCxnSpPr>
        <p:spPr>
          <a:xfrm flipV="1">
            <a:off x="4317218" y="516250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643D9123-D43E-9D12-4145-023ACCB5D5B1}"/>
              </a:ext>
            </a:extLst>
          </p:cNvPr>
          <p:cNvSpPr/>
          <p:nvPr/>
        </p:nvSpPr>
        <p:spPr>
          <a:xfrm>
            <a:off x="4095149" y="539034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49266080-12F3-9863-98BB-87B5A04D8A6E}"/>
              </a:ext>
            </a:extLst>
          </p:cNvPr>
          <p:cNvSpPr/>
          <p:nvPr/>
        </p:nvSpPr>
        <p:spPr>
          <a:xfrm>
            <a:off x="3313205" y="425279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1DDC6B66-877D-404F-44E2-FB0B3AE4EE4D}"/>
              </a:ext>
            </a:extLst>
          </p:cNvPr>
          <p:cNvCxnSpPr>
            <a:cxnSpLocks/>
            <a:stCxn id="84" idx="2"/>
            <a:endCxn id="105" idx="3"/>
          </p:cNvCxnSpPr>
          <p:nvPr/>
        </p:nvCxnSpPr>
        <p:spPr>
          <a:xfrm flipH="1">
            <a:off x="3757343" y="4420721"/>
            <a:ext cx="380874" cy="12072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C0FEABB6-8AFA-C0FA-A3CC-5343496B4014}"/>
              </a:ext>
            </a:extLst>
          </p:cNvPr>
          <p:cNvCxnSpPr>
            <a:cxnSpLocks/>
            <a:stCxn id="109" idx="2"/>
            <a:endCxn id="105" idx="0"/>
          </p:cNvCxnSpPr>
          <p:nvPr/>
        </p:nvCxnSpPr>
        <p:spPr>
          <a:xfrm>
            <a:off x="3535274" y="4088228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11644BFD-A1BD-ACB4-BCAA-98770E991ABE}"/>
              </a:ext>
            </a:extLst>
          </p:cNvPr>
          <p:cNvSpPr/>
          <p:nvPr/>
        </p:nvSpPr>
        <p:spPr>
          <a:xfrm>
            <a:off x="3313205" y="372822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cxnSp>
        <p:nvCxnSpPr>
          <p:cNvPr id="116" name="Connector: Curved 115">
            <a:extLst>
              <a:ext uri="{FF2B5EF4-FFF2-40B4-BE49-F238E27FC236}">
                <a16:creationId xmlns:a16="http://schemas.microsoft.com/office/drawing/2014/main" id="{EA49B15E-C669-2D37-1DED-F6BFF3CA2990}"/>
              </a:ext>
            </a:extLst>
          </p:cNvPr>
          <p:cNvCxnSpPr>
            <a:cxnSpLocks/>
            <a:stCxn id="96" idx="3"/>
            <a:endCxn id="84" idx="6"/>
          </p:cNvCxnSpPr>
          <p:nvPr/>
        </p:nvCxnSpPr>
        <p:spPr>
          <a:xfrm flipH="1" flipV="1">
            <a:off x="4498217" y="4420721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Oval 147">
            <a:extLst>
              <a:ext uri="{FF2B5EF4-FFF2-40B4-BE49-F238E27FC236}">
                <a16:creationId xmlns:a16="http://schemas.microsoft.com/office/drawing/2014/main" id="{3B12299E-6169-9ACB-25C5-85A30C953230}"/>
              </a:ext>
            </a:extLst>
          </p:cNvPr>
          <p:cNvSpPr/>
          <p:nvPr/>
        </p:nvSpPr>
        <p:spPr>
          <a:xfrm>
            <a:off x="5472886" y="4247722"/>
            <a:ext cx="360000" cy="360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33DA16E2-DE9B-7A7B-6C23-ACC43E94DB10}"/>
              </a:ext>
            </a:extLst>
          </p:cNvPr>
          <p:cNvCxnSpPr>
            <a:cxnSpLocks/>
            <a:stCxn id="150" idx="2"/>
            <a:endCxn id="148" idx="0"/>
          </p:cNvCxnSpPr>
          <p:nvPr/>
        </p:nvCxnSpPr>
        <p:spPr>
          <a:xfrm>
            <a:off x="5649842" y="4078577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Rectangle: Rounded Corners 149">
            <a:extLst>
              <a:ext uri="{FF2B5EF4-FFF2-40B4-BE49-F238E27FC236}">
                <a16:creationId xmlns:a16="http://schemas.microsoft.com/office/drawing/2014/main" id="{5A1AD1C6-9598-70D4-B0F7-ED032A551814}"/>
              </a:ext>
            </a:extLst>
          </p:cNvPr>
          <p:cNvSpPr/>
          <p:nvPr/>
        </p:nvSpPr>
        <p:spPr>
          <a:xfrm>
            <a:off x="5427773" y="371857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51" name="Rectangle: Rounded Corners 150">
            <a:extLst>
              <a:ext uri="{FF2B5EF4-FFF2-40B4-BE49-F238E27FC236}">
                <a16:creationId xmlns:a16="http://schemas.microsoft.com/office/drawing/2014/main" id="{0D20834F-35B1-1BE5-50CC-15D820580D7C}"/>
              </a:ext>
            </a:extLst>
          </p:cNvPr>
          <p:cNvSpPr/>
          <p:nvPr/>
        </p:nvSpPr>
        <p:spPr>
          <a:xfrm>
            <a:off x="5427773" y="48232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3521A568-AECB-256D-F291-A87DC20E7A3E}"/>
              </a:ext>
            </a:extLst>
          </p:cNvPr>
          <p:cNvCxnSpPr>
            <a:cxnSpLocks/>
          </p:cNvCxnSpPr>
          <p:nvPr/>
        </p:nvCxnSpPr>
        <p:spPr>
          <a:xfrm flipH="1">
            <a:off x="5649842" y="459540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Rectangle: Rounded Corners 155">
            <a:extLst>
              <a:ext uri="{FF2B5EF4-FFF2-40B4-BE49-F238E27FC236}">
                <a16:creationId xmlns:a16="http://schemas.microsoft.com/office/drawing/2014/main" id="{390E7F29-CFE0-3627-5DBE-C6E418A6D65F}"/>
              </a:ext>
            </a:extLst>
          </p:cNvPr>
          <p:cNvSpPr/>
          <p:nvPr/>
        </p:nvSpPr>
        <p:spPr>
          <a:xfrm>
            <a:off x="5223376" y="2470782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load_A</a:t>
            </a:r>
            <a:endParaRPr lang="en-US"/>
          </a:p>
        </p:txBody>
      </p:sp>
      <p:cxnSp>
        <p:nvCxnSpPr>
          <p:cNvPr id="157" name="Connector: Curved 156">
            <a:extLst>
              <a:ext uri="{FF2B5EF4-FFF2-40B4-BE49-F238E27FC236}">
                <a16:creationId xmlns:a16="http://schemas.microsoft.com/office/drawing/2014/main" id="{1E71ADCC-6A5E-6FF6-4EC3-D7A32F607950}"/>
              </a:ext>
            </a:extLst>
          </p:cNvPr>
          <p:cNvCxnSpPr>
            <a:cxnSpLocks/>
            <a:stCxn id="84" idx="6"/>
            <a:endCxn id="160" idx="4"/>
          </p:cNvCxnSpPr>
          <p:nvPr/>
        </p:nvCxnSpPr>
        <p:spPr>
          <a:xfrm flipV="1">
            <a:off x="4498217" y="4078577"/>
            <a:ext cx="324418" cy="342144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Oval 159">
            <a:extLst>
              <a:ext uri="{FF2B5EF4-FFF2-40B4-BE49-F238E27FC236}">
                <a16:creationId xmlns:a16="http://schemas.microsoft.com/office/drawing/2014/main" id="{11BBDE90-6E01-20B0-B5C2-FDD6505B05D2}"/>
              </a:ext>
            </a:extLst>
          </p:cNvPr>
          <p:cNvSpPr/>
          <p:nvPr/>
        </p:nvSpPr>
        <p:spPr>
          <a:xfrm>
            <a:off x="4642635" y="3718577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6499B5FB-2A29-7A46-64FB-63169D1B3292}"/>
              </a:ext>
            </a:extLst>
          </p:cNvPr>
          <p:cNvSpPr txBox="1"/>
          <p:nvPr/>
        </p:nvSpPr>
        <p:spPr>
          <a:xfrm>
            <a:off x="382695" y="1497654"/>
            <a:ext cx="46767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cxnSp>
        <p:nvCxnSpPr>
          <p:cNvPr id="292" name="Connector: Curved 291">
            <a:extLst>
              <a:ext uri="{FF2B5EF4-FFF2-40B4-BE49-F238E27FC236}">
                <a16:creationId xmlns:a16="http://schemas.microsoft.com/office/drawing/2014/main" id="{C25280CE-B3E9-80D4-111B-955F4FFBB939}"/>
              </a:ext>
            </a:extLst>
          </p:cNvPr>
          <p:cNvCxnSpPr>
            <a:cxnSpLocks/>
            <a:stCxn id="151" idx="3"/>
            <a:endCxn id="148" idx="6"/>
          </p:cNvCxnSpPr>
          <p:nvPr/>
        </p:nvCxnSpPr>
        <p:spPr>
          <a:xfrm flipH="1" flipV="1">
            <a:off x="5832886" y="4427722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23E2796B-02C6-9B68-0C02-327FB8A059F4}"/>
              </a:ext>
            </a:extLst>
          </p:cNvPr>
          <p:cNvCxnSpPr>
            <a:cxnSpLocks/>
          </p:cNvCxnSpPr>
          <p:nvPr/>
        </p:nvCxnSpPr>
        <p:spPr>
          <a:xfrm flipH="1">
            <a:off x="623027" y="222623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BB3CBC34-694D-DA1C-C005-F2E60D3F1FDC}"/>
              </a:ext>
            </a:extLst>
          </p:cNvPr>
          <p:cNvSpPr txBox="1"/>
          <p:nvPr/>
        </p:nvSpPr>
        <p:spPr>
          <a:xfrm>
            <a:off x="847116" y="204585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Control edge</a:t>
            </a:r>
            <a:endParaRPr lang="en-GB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B1624CF4-246D-AC85-5034-AB34E398F0AD}"/>
              </a:ext>
            </a:extLst>
          </p:cNvPr>
          <p:cNvCxnSpPr>
            <a:cxnSpLocks/>
          </p:cNvCxnSpPr>
          <p:nvPr/>
        </p:nvCxnSpPr>
        <p:spPr>
          <a:xfrm flipH="1">
            <a:off x="631394" y="249257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ED514735-93CC-75BE-8942-EE94E818D696}"/>
              </a:ext>
            </a:extLst>
          </p:cNvPr>
          <p:cNvSpPr txBox="1"/>
          <p:nvPr/>
        </p:nvSpPr>
        <p:spPr>
          <a:xfrm>
            <a:off x="855483" y="231219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edge</a:t>
            </a:r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9E192E4-04F5-1CC5-7523-108327C4A419}"/>
              </a:ext>
            </a:extLst>
          </p:cNvPr>
          <p:cNvSpPr/>
          <p:nvPr/>
        </p:nvSpPr>
        <p:spPr>
          <a:xfrm>
            <a:off x="1226599" y="2829284"/>
            <a:ext cx="576000" cy="57600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S0</a:t>
            </a:r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749323F-15C2-4EC0-2399-475464DFA9D8}"/>
              </a:ext>
            </a:extLst>
          </p:cNvPr>
          <p:cNvSpPr/>
          <p:nvPr/>
        </p:nvSpPr>
        <p:spPr>
          <a:xfrm>
            <a:off x="1225740" y="4176477"/>
            <a:ext cx="576000" cy="57600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S1</a:t>
            </a:r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0B669CB-7918-D263-AA59-CEA897AEA63B}"/>
              </a:ext>
            </a:extLst>
          </p:cNvPr>
          <p:cNvCxnSpPr>
            <a:cxnSpLocks/>
            <a:stCxn id="3" idx="4"/>
          </p:cNvCxnSpPr>
          <p:nvPr/>
        </p:nvCxnSpPr>
        <p:spPr>
          <a:xfrm flipH="1">
            <a:off x="1513740" y="3405284"/>
            <a:ext cx="859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Curved 6">
            <a:extLst>
              <a:ext uri="{FF2B5EF4-FFF2-40B4-BE49-F238E27FC236}">
                <a16:creationId xmlns:a16="http://schemas.microsoft.com/office/drawing/2014/main" id="{CEF3329E-84E0-5012-AE1B-5B390B871AB5}"/>
              </a:ext>
            </a:extLst>
          </p:cNvPr>
          <p:cNvCxnSpPr>
            <a:cxnSpLocks/>
            <a:stCxn id="5" idx="5"/>
            <a:endCxn id="5" idx="7"/>
          </p:cNvCxnSpPr>
          <p:nvPr/>
        </p:nvCxnSpPr>
        <p:spPr>
          <a:xfrm rot="5400000" flipH="1">
            <a:off x="1513740" y="4464477"/>
            <a:ext cx="407294" cy="12700"/>
          </a:xfrm>
          <a:prstGeom prst="curvedConnector5">
            <a:avLst>
              <a:gd name="adj1" fmla="val -579"/>
              <a:gd name="adj2" fmla="val -2731677"/>
              <a:gd name="adj3" fmla="val 123724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6B0D27E-1A72-B6A4-6303-C04FFEE62CE1}"/>
              </a:ext>
            </a:extLst>
          </p:cNvPr>
          <p:cNvSpPr txBox="1"/>
          <p:nvPr/>
        </p:nvSpPr>
        <p:spPr>
          <a:xfrm>
            <a:off x="1527854" y="3538896"/>
            <a:ext cx="119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Cond</a:t>
            </a:r>
            <a:endParaRPr lang="en-GB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E012717-F0F2-3282-AC67-909E8039F273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1972163" y="3908228"/>
            <a:ext cx="151385" cy="268249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1A25CCB3-3E28-D0D2-B1BD-B50480761B1F}"/>
              </a:ext>
            </a:extLst>
          </p:cNvPr>
          <p:cNvSpPr/>
          <p:nvPr/>
        </p:nvSpPr>
        <p:spPr>
          <a:xfrm>
            <a:off x="1225740" y="5436609"/>
            <a:ext cx="576000" cy="57600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S2</a:t>
            </a:r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91415EC-EFA6-7F29-BCA4-2748AE15A01E}"/>
              </a:ext>
            </a:extLst>
          </p:cNvPr>
          <p:cNvCxnSpPr>
            <a:cxnSpLocks/>
            <a:stCxn id="5" idx="4"/>
            <a:endCxn id="19" idx="0"/>
          </p:cNvCxnSpPr>
          <p:nvPr/>
        </p:nvCxnSpPr>
        <p:spPr>
          <a:xfrm>
            <a:off x="1513740" y="4752477"/>
            <a:ext cx="0" cy="68413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0AA6894E-ECA2-88C7-1ECC-215E825CD596}"/>
              </a:ext>
            </a:extLst>
          </p:cNvPr>
          <p:cNvSpPr txBox="1"/>
          <p:nvPr/>
        </p:nvSpPr>
        <p:spPr>
          <a:xfrm>
            <a:off x="326940" y="4696923"/>
            <a:ext cx="12851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!Data Cond</a:t>
            </a:r>
            <a:endParaRPr lang="en-GB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32C8A8E-FBBF-206E-4FFE-2CDC423281F9}"/>
              </a:ext>
            </a:extLst>
          </p:cNvPr>
          <p:cNvCxnSpPr>
            <a:cxnSpLocks/>
            <a:stCxn id="22" idx="2"/>
          </p:cNvCxnSpPr>
          <p:nvPr/>
        </p:nvCxnSpPr>
        <p:spPr>
          <a:xfrm>
            <a:off x="969529" y="5066255"/>
            <a:ext cx="544211" cy="206668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E59E11D-0D17-EA57-0E73-79BF011E706F}"/>
              </a:ext>
            </a:extLst>
          </p:cNvPr>
          <p:cNvSpPr txBox="1"/>
          <p:nvPr/>
        </p:nvSpPr>
        <p:spPr>
          <a:xfrm>
            <a:off x="2481865" y="4719438"/>
            <a:ext cx="119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Cond</a:t>
            </a:r>
            <a:endParaRPr lang="en-GB"/>
          </a:p>
        </p:txBody>
      </p:sp>
      <p:cxnSp>
        <p:nvCxnSpPr>
          <p:cNvPr id="38" name="Connector: Curved 37">
            <a:extLst>
              <a:ext uri="{FF2B5EF4-FFF2-40B4-BE49-F238E27FC236}">
                <a16:creationId xmlns:a16="http://schemas.microsoft.com/office/drawing/2014/main" id="{76606B88-B00A-0FD8-3C91-06DC9F646428}"/>
              </a:ext>
            </a:extLst>
          </p:cNvPr>
          <p:cNvCxnSpPr>
            <a:cxnSpLocks/>
            <a:stCxn id="105" idx="2"/>
            <a:endCxn id="35" idx="0"/>
          </p:cNvCxnSpPr>
          <p:nvPr/>
        </p:nvCxnSpPr>
        <p:spPr>
          <a:xfrm rot="5400000">
            <a:off x="3253095" y="4437258"/>
            <a:ext cx="106645" cy="457715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858CA826-8CB0-BEAD-BD02-8D5C9275344E}"/>
              </a:ext>
            </a:extLst>
          </p:cNvPr>
          <p:cNvSpPr txBox="1"/>
          <p:nvPr/>
        </p:nvSpPr>
        <p:spPr>
          <a:xfrm>
            <a:off x="6678057" y="1756429"/>
            <a:ext cx="551080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Create memory nodes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/>
              <a:t>Construct the CFG</a:t>
            </a:r>
            <a:br>
              <a:rPr lang="en-US" sz="2400"/>
            </a:br>
            <a:br>
              <a:rPr lang="en-US" sz="2400"/>
            </a:br>
            <a:r>
              <a:rPr lang="en-US" sz="2400"/>
              <a:t>HACE merges straight sequences of FSM states into basic blocks.</a:t>
            </a:r>
          </a:p>
        </p:txBody>
      </p: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AA1CA896-431C-5D30-9E32-3A376A285D73}"/>
              </a:ext>
            </a:extLst>
          </p:cNvPr>
          <p:cNvCxnSpPr>
            <a:cxnSpLocks/>
            <a:stCxn id="160" idx="0"/>
            <a:endCxn id="156" idx="2"/>
          </p:cNvCxnSpPr>
          <p:nvPr/>
        </p:nvCxnSpPr>
        <p:spPr>
          <a:xfrm rot="5400000" flipH="1" flipV="1">
            <a:off x="4822525" y="2830893"/>
            <a:ext cx="887795" cy="887575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BED5BA76-0AC5-101A-A2D2-5FDB501577BB}"/>
              </a:ext>
            </a:extLst>
          </p:cNvPr>
          <p:cNvCxnSpPr>
            <a:cxnSpLocks/>
            <a:stCxn id="156" idx="3"/>
            <a:endCxn id="151" idx="2"/>
          </p:cNvCxnSpPr>
          <p:nvPr/>
        </p:nvCxnSpPr>
        <p:spPr>
          <a:xfrm flipH="1">
            <a:off x="5649842" y="2650782"/>
            <a:ext cx="547202" cy="2532466"/>
          </a:xfrm>
          <a:prstGeom prst="curvedConnector4">
            <a:avLst>
              <a:gd name="adj1" fmla="val -41776"/>
              <a:gd name="adj2" fmla="val 109027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A44E1FED-EF01-17BB-5052-B26DBEB28F86}"/>
              </a:ext>
            </a:extLst>
          </p:cNvPr>
          <p:cNvSpPr txBox="1"/>
          <p:nvPr/>
        </p:nvSpPr>
        <p:spPr>
          <a:xfrm>
            <a:off x="5526811" y="3259245"/>
            <a:ext cx="4441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</a:t>
            </a:r>
            <a:endParaRPr lang="en-GB"/>
          </a:p>
        </p:txBody>
      </p:sp>
      <p:cxnSp>
        <p:nvCxnSpPr>
          <p:cNvPr id="43" name="Connector: Curved 42">
            <a:extLst>
              <a:ext uri="{FF2B5EF4-FFF2-40B4-BE49-F238E27FC236}">
                <a16:creationId xmlns:a16="http://schemas.microsoft.com/office/drawing/2014/main" id="{22CB1495-BE17-549F-7978-A8D64372F84C}"/>
              </a:ext>
            </a:extLst>
          </p:cNvPr>
          <p:cNvCxnSpPr>
            <a:cxnSpLocks/>
            <a:stCxn id="37" idx="1"/>
          </p:cNvCxnSpPr>
          <p:nvPr/>
        </p:nvCxnSpPr>
        <p:spPr>
          <a:xfrm rot="10800000" flipV="1">
            <a:off x="5002635" y="3443911"/>
            <a:ext cx="524176" cy="45466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or: Curved 43">
            <a:extLst>
              <a:ext uri="{FF2B5EF4-FFF2-40B4-BE49-F238E27FC236}">
                <a16:creationId xmlns:a16="http://schemas.microsoft.com/office/drawing/2014/main" id="{8F69A508-B2FC-39D6-5BDA-88B0382C03E6}"/>
              </a:ext>
            </a:extLst>
          </p:cNvPr>
          <p:cNvCxnSpPr>
            <a:cxnSpLocks/>
            <a:stCxn id="37" idx="1"/>
          </p:cNvCxnSpPr>
          <p:nvPr/>
        </p:nvCxnSpPr>
        <p:spPr>
          <a:xfrm rot="10800000" flipV="1">
            <a:off x="5472887" y="3443910"/>
            <a:ext cx="53925" cy="983811"/>
          </a:xfrm>
          <a:prstGeom prst="curvedConnector3">
            <a:avLst>
              <a:gd name="adj1" fmla="val 523922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Curved 44">
            <a:extLst>
              <a:ext uri="{FF2B5EF4-FFF2-40B4-BE49-F238E27FC236}">
                <a16:creationId xmlns:a16="http://schemas.microsoft.com/office/drawing/2014/main" id="{CB436ED5-C580-8775-2AE4-F045CBB0BDBD}"/>
              </a:ext>
            </a:extLst>
          </p:cNvPr>
          <p:cNvCxnSpPr>
            <a:cxnSpLocks/>
            <a:stCxn id="37" idx="0"/>
          </p:cNvCxnSpPr>
          <p:nvPr/>
        </p:nvCxnSpPr>
        <p:spPr>
          <a:xfrm rot="5400000" flipH="1" flipV="1">
            <a:off x="5661141" y="2917026"/>
            <a:ext cx="429958" cy="25448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or: Curved 45">
            <a:extLst>
              <a:ext uri="{FF2B5EF4-FFF2-40B4-BE49-F238E27FC236}">
                <a16:creationId xmlns:a16="http://schemas.microsoft.com/office/drawing/2014/main" id="{904E83AF-5131-C215-4F02-E5982306C9EB}"/>
              </a:ext>
            </a:extLst>
          </p:cNvPr>
          <p:cNvCxnSpPr>
            <a:cxnSpLocks/>
            <a:endCxn id="47" idx="0"/>
          </p:cNvCxnSpPr>
          <p:nvPr/>
        </p:nvCxnSpPr>
        <p:spPr>
          <a:xfrm rot="5400000">
            <a:off x="813687" y="3152480"/>
            <a:ext cx="328814" cy="665717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A27ED710-6A56-AE5B-7533-9017AF28016D}"/>
              </a:ext>
            </a:extLst>
          </p:cNvPr>
          <p:cNvSpPr txBox="1"/>
          <p:nvPr/>
        </p:nvSpPr>
        <p:spPr>
          <a:xfrm>
            <a:off x="443353" y="3649745"/>
            <a:ext cx="403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</a:t>
            </a:r>
            <a:endParaRPr lang="en-GB"/>
          </a:p>
        </p:txBody>
      </p:sp>
      <p:cxnSp>
        <p:nvCxnSpPr>
          <p:cNvPr id="48" name="Connector: Curved 47">
            <a:extLst>
              <a:ext uri="{FF2B5EF4-FFF2-40B4-BE49-F238E27FC236}">
                <a16:creationId xmlns:a16="http://schemas.microsoft.com/office/drawing/2014/main" id="{4D880B03-EB12-92C2-7583-7E83189127A5}"/>
              </a:ext>
            </a:extLst>
          </p:cNvPr>
          <p:cNvCxnSpPr>
            <a:cxnSpLocks/>
            <a:endCxn id="50" idx="0"/>
          </p:cNvCxnSpPr>
          <p:nvPr/>
        </p:nvCxnSpPr>
        <p:spPr>
          <a:xfrm rot="16200000" flipH="1">
            <a:off x="1657377" y="4728133"/>
            <a:ext cx="276077" cy="156057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0EC22F15-CFEA-DA8D-597D-1AA4BF515BF9}"/>
              </a:ext>
            </a:extLst>
          </p:cNvPr>
          <p:cNvSpPr txBox="1"/>
          <p:nvPr/>
        </p:nvSpPr>
        <p:spPr>
          <a:xfrm>
            <a:off x="1663011" y="4944201"/>
            <a:ext cx="420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</a:t>
            </a:r>
            <a:endParaRPr lang="en-GB"/>
          </a:p>
        </p:txBody>
      </p:sp>
      <p:cxnSp>
        <p:nvCxnSpPr>
          <p:cNvPr id="51" name="Connector: Curved 50">
            <a:extLst>
              <a:ext uri="{FF2B5EF4-FFF2-40B4-BE49-F238E27FC236}">
                <a16:creationId xmlns:a16="http://schemas.microsoft.com/office/drawing/2014/main" id="{0C473D1B-8849-2346-9487-15CAED6E8B6C}"/>
              </a:ext>
            </a:extLst>
          </p:cNvPr>
          <p:cNvCxnSpPr>
            <a:cxnSpLocks/>
            <a:stCxn id="52" idx="0"/>
          </p:cNvCxnSpPr>
          <p:nvPr/>
        </p:nvCxnSpPr>
        <p:spPr>
          <a:xfrm rot="5400000" flipH="1" flipV="1">
            <a:off x="3349722" y="4642414"/>
            <a:ext cx="935629" cy="746803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199DBB2E-96E1-D2C5-BD26-5051CFDB6ECF}"/>
              </a:ext>
            </a:extLst>
          </p:cNvPr>
          <p:cNvSpPr txBox="1"/>
          <p:nvPr/>
        </p:nvSpPr>
        <p:spPr>
          <a:xfrm>
            <a:off x="3213866" y="5483629"/>
            <a:ext cx="4605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</a:t>
            </a:r>
            <a:endParaRPr lang="en-GB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C740C03-2E3A-3AEC-1203-72BCCA250FF7}"/>
              </a:ext>
            </a:extLst>
          </p:cNvPr>
          <p:cNvSpPr txBox="1"/>
          <p:nvPr/>
        </p:nvSpPr>
        <p:spPr>
          <a:xfrm>
            <a:off x="3660101" y="3289630"/>
            <a:ext cx="4441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</a:t>
            </a:r>
            <a:endParaRPr lang="en-GB"/>
          </a:p>
        </p:txBody>
      </p:sp>
      <p:cxnSp>
        <p:nvCxnSpPr>
          <p:cNvPr id="54" name="Connector: Curved 53">
            <a:extLst>
              <a:ext uri="{FF2B5EF4-FFF2-40B4-BE49-F238E27FC236}">
                <a16:creationId xmlns:a16="http://schemas.microsoft.com/office/drawing/2014/main" id="{02DB1C61-76AE-8859-5BB7-9A5E313C5446}"/>
              </a:ext>
            </a:extLst>
          </p:cNvPr>
          <p:cNvCxnSpPr>
            <a:cxnSpLocks/>
            <a:stCxn id="53" idx="2"/>
          </p:cNvCxnSpPr>
          <p:nvPr/>
        </p:nvCxnSpPr>
        <p:spPr>
          <a:xfrm rot="16200000" flipH="1">
            <a:off x="3719314" y="3821818"/>
            <a:ext cx="634480" cy="30876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549835CE-1A5A-3A0D-E580-CD4A666217AD}"/>
              </a:ext>
            </a:extLst>
          </p:cNvPr>
          <p:cNvSpPr txBox="1"/>
          <p:nvPr/>
        </p:nvSpPr>
        <p:spPr>
          <a:xfrm>
            <a:off x="4715208" y="5059852"/>
            <a:ext cx="4207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</a:t>
            </a:r>
            <a:endParaRPr lang="en-GB"/>
          </a:p>
        </p:txBody>
      </p:sp>
      <p:cxnSp>
        <p:nvCxnSpPr>
          <p:cNvPr id="56" name="Connector: Curved 55">
            <a:extLst>
              <a:ext uri="{FF2B5EF4-FFF2-40B4-BE49-F238E27FC236}">
                <a16:creationId xmlns:a16="http://schemas.microsoft.com/office/drawing/2014/main" id="{B931101D-94AC-2500-37F8-A4B04D3E4713}"/>
              </a:ext>
            </a:extLst>
          </p:cNvPr>
          <p:cNvCxnSpPr>
            <a:cxnSpLocks/>
            <a:stCxn id="55" idx="0"/>
          </p:cNvCxnSpPr>
          <p:nvPr/>
        </p:nvCxnSpPr>
        <p:spPr>
          <a:xfrm rot="5400000" flipH="1" flipV="1">
            <a:off x="4973177" y="4507422"/>
            <a:ext cx="504851" cy="60001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749978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A86E7C5-F9C9-6106-8717-8351FC5A0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FCF63-91E8-C9E9-2DD3-3FEDB2227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FSM-Datapath Graph to CDFG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1F63EC-E4BE-D7D5-98F2-07D28CDD6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141</a:t>
            </a:fld>
            <a:endParaRPr lang="en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1CC70B5-0BEA-5C9F-CA37-DED95204778E}"/>
              </a:ext>
            </a:extLst>
          </p:cNvPr>
          <p:cNvSpPr/>
          <p:nvPr/>
        </p:nvSpPr>
        <p:spPr>
          <a:xfrm>
            <a:off x="382695" y="2056647"/>
            <a:ext cx="6122880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46915D4A-00E4-C70A-691F-91E0A3FB6792}"/>
              </a:ext>
            </a:extLst>
          </p:cNvPr>
          <p:cNvSpPr/>
          <p:nvPr/>
        </p:nvSpPr>
        <p:spPr>
          <a:xfrm>
            <a:off x="4138217" y="4240721"/>
            <a:ext cx="360000" cy="360000"/>
          </a:xfrm>
          <a:prstGeom prst="ellipse">
            <a:avLst/>
          </a:prstGeom>
          <a:solidFill>
            <a:srgbClr val="DA6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B4003518-7C95-4883-9B36-00D543721818}"/>
              </a:ext>
            </a:extLst>
          </p:cNvPr>
          <p:cNvCxnSpPr>
            <a:cxnSpLocks/>
            <a:stCxn id="86" idx="2"/>
            <a:endCxn id="84" idx="0"/>
          </p:cNvCxnSpPr>
          <p:nvPr/>
        </p:nvCxnSpPr>
        <p:spPr>
          <a:xfrm>
            <a:off x="4315173" y="4071576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2207D439-20A7-CADB-B270-513A81E81D5B}"/>
              </a:ext>
            </a:extLst>
          </p:cNvPr>
          <p:cNvSpPr/>
          <p:nvPr/>
        </p:nvSpPr>
        <p:spPr>
          <a:xfrm>
            <a:off x="4093104" y="371157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51856B9F-C7CC-E8A6-7CFE-18F1CC82F21A}"/>
              </a:ext>
            </a:extLst>
          </p:cNvPr>
          <p:cNvSpPr/>
          <p:nvPr/>
        </p:nvSpPr>
        <p:spPr>
          <a:xfrm>
            <a:off x="4093104" y="481624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39E1DC08-A58F-3D58-DE92-5B8B36DC6061}"/>
              </a:ext>
            </a:extLst>
          </p:cNvPr>
          <p:cNvCxnSpPr>
            <a:cxnSpLocks/>
          </p:cNvCxnSpPr>
          <p:nvPr/>
        </p:nvCxnSpPr>
        <p:spPr>
          <a:xfrm flipH="1">
            <a:off x="4315173" y="4588408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4428A9C9-D18B-FC9F-C4E2-0BB54A072B50}"/>
              </a:ext>
            </a:extLst>
          </p:cNvPr>
          <p:cNvCxnSpPr>
            <a:cxnSpLocks/>
            <a:stCxn id="99" idx="0"/>
          </p:cNvCxnSpPr>
          <p:nvPr/>
        </p:nvCxnSpPr>
        <p:spPr>
          <a:xfrm flipV="1">
            <a:off x="4317218" y="516250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BD35CDB3-D251-99F8-3E2A-F66663EEA7D3}"/>
              </a:ext>
            </a:extLst>
          </p:cNvPr>
          <p:cNvSpPr/>
          <p:nvPr/>
        </p:nvSpPr>
        <p:spPr>
          <a:xfrm>
            <a:off x="4095149" y="539034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E27BBE7E-3F98-4B9C-C7F7-0934EE164E02}"/>
              </a:ext>
            </a:extLst>
          </p:cNvPr>
          <p:cNvSpPr/>
          <p:nvPr/>
        </p:nvSpPr>
        <p:spPr>
          <a:xfrm>
            <a:off x="3313205" y="425279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671AFA18-7C05-CB99-AA0B-E27E469D6A25}"/>
              </a:ext>
            </a:extLst>
          </p:cNvPr>
          <p:cNvCxnSpPr>
            <a:cxnSpLocks/>
            <a:stCxn id="84" idx="2"/>
            <a:endCxn id="105" idx="3"/>
          </p:cNvCxnSpPr>
          <p:nvPr/>
        </p:nvCxnSpPr>
        <p:spPr>
          <a:xfrm flipH="1">
            <a:off x="3757343" y="4420721"/>
            <a:ext cx="380874" cy="12072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0C2C3799-9D7E-1AF7-364B-013C37502F28}"/>
              </a:ext>
            </a:extLst>
          </p:cNvPr>
          <p:cNvCxnSpPr>
            <a:cxnSpLocks/>
            <a:stCxn id="109" idx="2"/>
            <a:endCxn id="105" idx="0"/>
          </p:cNvCxnSpPr>
          <p:nvPr/>
        </p:nvCxnSpPr>
        <p:spPr>
          <a:xfrm>
            <a:off x="3535274" y="4088228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417CAEF7-DFEC-9D0A-C238-8FE9ECD158E1}"/>
              </a:ext>
            </a:extLst>
          </p:cNvPr>
          <p:cNvSpPr/>
          <p:nvPr/>
        </p:nvSpPr>
        <p:spPr>
          <a:xfrm>
            <a:off x="3313205" y="372822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cxnSp>
        <p:nvCxnSpPr>
          <p:cNvPr id="116" name="Connector: Curved 115">
            <a:extLst>
              <a:ext uri="{FF2B5EF4-FFF2-40B4-BE49-F238E27FC236}">
                <a16:creationId xmlns:a16="http://schemas.microsoft.com/office/drawing/2014/main" id="{6EF40CE7-AFD3-8D57-AE3E-A797231DCA55}"/>
              </a:ext>
            </a:extLst>
          </p:cNvPr>
          <p:cNvCxnSpPr>
            <a:cxnSpLocks/>
            <a:stCxn id="96" idx="3"/>
            <a:endCxn id="84" idx="6"/>
          </p:cNvCxnSpPr>
          <p:nvPr/>
        </p:nvCxnSpPr>
        <p:spPr>
          <a:xfrm flipH="1" flipV="1">
            <a:off x="4498217" y="4420721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Oval 147">
            <a:extLst>
              <a:ext uri="{FF2B5EF4-FFF2-40B4-BE49-F238E27FC236}">
                <a16:creationId xmlns:a16="http://schemas.microsoft.com/office/drawing/2014/main" id="{254CC647-8FA9-160B-3952-138672E5D7A4}"/>
              </a:ext>
            </a:extLst>
          </p:cNvPr>
          <p:cNvSpPr/>
          <p:nvPr/>
        </p:nvSpPr>
        <p:spPr>
          <a:xfrm>
            <a:off x="5472886" y="4247722"/>
            <a:ext cx="360000" cy="360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C54DF1D4-339A-4A69-FFF7-7DBC8A501162}"/>
              </a:ext>
            </a:extLst>
          </p:cNvPr>
          <p:cNvCxnSpPr>
            <a:cxnSpLocks/>
            <a:stCxn id="150" idx="2"/>
            <a:endCxn id="148" idx="0"/>
          </p:cNvCxnSpPr>
          <p:nvPr/>
        </p:nvCxnSpPr>
        <p:spPr>
          <a:xfrm>
            <a:off x="5649842" y="4078577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Rectangle: Rounded Corners 149">
            <a:extLst>
              <a:ext uri="{FF2B5EF4-FFF2-40B4-BE49-F238E27FC236}">
                <a16:creationId xmlns:a16="http://schemas.microsoft.com/office/drawing/2014/main" id="{2AB4ADC4-710E-8815-947D-373F191333E6}"/>
              </a:ext>
            </a:extLst>
          </p:cNvPr>
          <p:cNvSpPr/>
          <p:nvPr/>
        </p:nvSpPr>
        <p:spPr>
          <a:xfrm>
            <a:off x="5427773" y="371857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51" name="Rectangle: Rounded Corners 150">
            <a:extLst>
              <a:ext uri="{FF2B5EF4-FFF2-40B4-BE49-F238E27FC236}">
                <a16:creationId xmlns:a16="http://schemas.microsoft.com/office/drawing/2014/main" id="{D3DF8C12-2EAE-673A-441A-D2EC38F8A51E}"/>
              </a:ext>
            </a:extLst>
          </p:cNvPr>
          <p:cNvSpPr/>
          <p:nvPr/>
        </p:nvSpPr>
        <p:spPr>
          <a:xfrm>
            <a:off x="5427773" y="48232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0394524D-7482-C66D-867A-6F0AC5424137}"/>
              </a:ext>
            </a:extLst>
          </p:cNvPr>
          <p:cNvCxnSpPr>
            <a:cxnSpLocks/>
          </p:cNvCxnSpPr>
          <p:nvPr/>
        </p:nvCxnSpPr>
        <p:spPr>
          <a:xfrm flipH="1">
            <a:off x="5649842" y="459540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Rectangle: Rounded Corners 155">
            <a:extLst>
              <a:ext uri="{FF2B5EF4-FFF2-40B4-BE49-F238E27FC236}">
                <a16:creationId xmlns:a16="http://schemas.microsoft.com/office/drawing/2014/main" id="{1B268585-97B7-EABB-3209-FE8B99479E1F}"/>
              </a:ext>
            </a:extLst>
          </p:cNvPr>
          <p:cNvSpPr/>
          <p:nvPr/>
        </p:nvSpPr>
        <p:spPr>
          <a:xfrm>
            <a:off x="5223376" y="2470782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load_A</a:t>
            </a:r>
            <a:endParaRPr lang="en-US"/>
          </a:p>
        </p:txBody>
      </p:sp>
      <p:cxnSp>
        <p:nvCxnSpPr>
          <p:cNvPr id="157" name="Connector: Curved 156">
            <a:extLst>
              <a:ext uri="{FF2B5EF4-FFF2-40B4-BE49-F238E27FC236}">
                <a16:creationId xmlns:a16="http://schemas.microsoft.com/office/drawing/2014/main" id="{358134E0-5505-D736-1043-02DF8891C8A6}"/>
              </a:ext>
            </a:extLst>
          </p:cNvPr>
          <p:cNvCxnSpPr>
            <a:cxnSpLocks/>
            <a:stCxn id="84" idx="6"/>
            <a:endCxn id="160" idx="4"/>
          </p:cNvCxnSpPr>
          <p:nvPr/>
        </p:nvCxnSpPr>
        <p:spPr>
          <a:xfrm flipV="1">
            <a:off x="4498217" y="4078577"/>
            <a:ext cx="324418" cy="342144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Oval 159">
            <a:extLst>
              <a:ext uri="{FF2B5EF4-FFF2-40B4-BE49-F238E27FC236}">
                <a16:creationId xmlns:a16="http://schemas.microsoft.com/office/drawing/2014/main" id="{D4765DDC-AC53-B3B3-90E6-9EE797B240DC}"/>
              </a:ext>
            </a:extLst>
          </p:cNvPr>
          <p:cNvSpPr/>
          <p:nvPr/>
        </p:nvSpPr>
        <p:spPr>
          <a:xfrm>
            <a:off x="4642635" y="3718577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E0AFF518-C83D-D9C2-3A33-6DFCF98DBC0D}"/>
              </a:ext>
            </a:extLst>
          </p:cNvPr>
          <p:cNvSpPr txBox="1"/>
          <p:nvPr/>
        </p:nvSpPr>
        <p:spPr>
          <a:xfrm>
            <a:off x="382695" y="1497654"/>
            <a:ext cx="46767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cxnSp>
        <p:nvCxnSpPr>
          <p:cNvPr id="292" name="Connector: Curved 291">
            <a:extLst>
              <a:ext uri="{FF2B5EF4-FFF2-40B4-BE49-F238E27FC236}">
                <a16:creationId xmlns:a16="http://schemas.microsoft.com/office/drawing/2014/main" id="{E466E31F-D35F-8C4E-21CF-BA2B105433D2}"/>
              </a:ext>
            </a:extLst>
          </p:cNvPr>
          <p:cNvCxnSpPr>
            <a:cxnSpLocks/>
            <a:stCxn id="151" idx="3"/>
            <a:endCxn id="148" idx="6"/>
          </p:cNvCxnSpPr>
          <p:nvPr/>
        </p:nvCxnSpPr>
        <p:spPr>
          <a:xfrm flipH="1" flipV="1">
            <a:off x="5832886" y="4427722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8D7A97A3-129D-EE24-37BD-9E49094D8C15}"/>
              </a:ext>
            </a:extLst>
          </p:cNvPr>
          <p:cNvCxnSpPr>
            <a:cxnSpLocks/>
          </p:cNvCxnSpPr>
          <p:nvPr/>
        </p:nvCxnSpPr>
        <p:spPr>
          <a:xfrm flipH="1">
            <a:off x="623027" y="222623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5C86A049-6BB3-B32B-38C3-1C432B224C67}"/>
              </a:ext>
            </a:extLst>
          </p:cNvPr>
          <p:cNvSpPr txBox="1"/>
          <p:nvPr/>
        </p:nvSpPr>
        <p:spPr>
          <a:xfrm>
            <a:off x="847116" y="204585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Control edge</a:t>
            </a:r>
            <a:endParaRPr lang="en-GB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BDB5C9FE-4AB6-E311-73A8-1AA6F87D373B}"/>
              </a:ext>
            </a:extLst>
          </p:cNvPr>
          <p:cNvCxnSpPr>
            <a:cxnSpLocks/>
          </p:cNvCxnSpPr>
          <p:nvPr/>
        </p:nvCxnSpPr>
        <p:spPr>
          <a:xfrm flipH="1">
            <a:off x="631394" y="249257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931ABA0B-409E-205D-05C1-6B6A1264EB5B}"/>
              </a:ext>
            </a:extLst>
          </p:cNvPr>
          <p:cNvSpPr txBox="1"/>
          <p:nvPr/>
        </p:nvSpPr>
        <p:spPr>
          <a:xfrm>
            <a:off x="855483" y="231219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edge</a:t>
            </a:r>
            <a:endParaRPr lang="en-GB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4DDF38F-A90C-489E-1526-9AED5AFAB972}"/>
              </a:ext>
            </a:extLst>
          </p:cNvPr>
          <p:cNvCxnSpPr>
            <a:cxnSpLocks/>
          </p:cNvCxnSpPr>
          <p:nvPr/>
        </p:nvCxnSpPr>
        <p:spPr>
          <a:xfrm flipH="1">
            <a:off x="1513740" y="3405284"/>
            <a:ext cx="859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Curved 6">
            <a:extLst>
              <a:ext uri="{FF2B5EF4-FFF2-40B4-BE49-F238E27FC236}">
                <a16:creationId xmlns:a16="http://schemas.microsoft.com/office/drawing/2014/main" id="{B0588A18-F533-CA1E-4716-6AAD5C05089E}"/>
              </a:ext>
            </a:extLst>
          </p:cNvPr>
          <p:cNvCxnSpPr>
            <a:cxnSpLocks/>
            <a:stCxn id="12" idx="3"/>
            <a:endCxn id="12" idx="0"/>
          </p:cNvCxnSpPr>
          <p:nvPr/>
        </p:nvCxnSpPr>
        <p:spPr>
          <a:xfrm flipH="1" flipV="1">
            <a:off x="1523448" y="4151029"/>
            <a:ext cx="288000" cy="293267"/>
          </a:xfrm>
          <a:prstGeom prst="curvedConnector4">
            <a:avLst>
              <a:gd name="adj1" fmla="val -79375"/>
              <a:gd name="adj2" fmla="val 177949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7A71469-93F5-299F-FA0E-AEE255E5203C}"/>
              </a:ext>
            </a:extLst>
          </p:cNvPr>
          <p:cNvSpPr txBox="1"/>
          <p:nvPr/>
        </p:nvSpPr>
        <p:spPr>
          <a:xfrm>
            <a:off x="1527854" y="3538896"/>
            <a:ext cx="119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Cond</a:t>
            </a:r>
            <a:endParaRPr lang="en-GB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CFB51FA-A927-0FCB-59A5-40E9FD3165C5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2014676" y="3908228"/>
            <a:ext cx="108872" cy="110849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3E4E378-AB3C-A574-EFDB-48DF7D12361C}"/>
              </a:ext>
            </a:extLst>
          </p:cNvPr>
          <p:cNvCxnSpPr>
            <a:cxnSpLocks/>
          </p:cNvCxnSpPr>
          <p:nvPr/>
        </p:nvCxnSpPr>
        <p:spPr>
          <a:xfrm>
            <a:off x="1513740" y="4752477"/>
            <a:ext cx="0" cy="68413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7D7F1CD4-B1C8-C4A8-3762-BD3EA8438853}"/>
              </a:ext>
            </a:extLst>
          </p:cNvPr>
          <p:cNvSpPr txBox="1"/>
          <p:nvPr/>
        </p:nvSpPr>
        <p:spPr>
          <a:xfrm>
            <a:off x="326940" y="4696923"/>
            <a:ext cx="12851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!Data Cond</a:t>
            </a:r>
            <a:endParaRPr lang="en-GB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BDB399E-D2CB-BC64-183C-970C05590C41}"/>
              </a:ext>
            </a:extLst>
          </p:cNvPr>
          <p:cNvCxnSpPr>
            <a:cxnSpLocks/>
            <a:stCxn id="22" idx="2"/>
          </p:cNvCxnSpPr>
          <p:nvPr/>
        </p:nvCxnSpPr>
        <p:spPr>
          <a:xfrm>
            <a:off x="969529" y="5066255"/>
            <a:ext cx="544211" cy="206668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F7102EBE-A113-E453-7C94-93EB9279C0C6}"/>
              </a:ext>
            </a:extLst>
          </p:cNvPr>
          <p:cNvSpPr txBox="1"/>
          <p:nvPr/>
        </p:nvSpPr>
        <p:spPr>
          <a:xfrm>
            <a:off x="2481865" y="4719438"/>
            <a:ext cx="119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Cond</a:t>
            </a:r>
            <a:endParaRPr lang="en-GB"/>
          </a:p>
        </p:txBody>
      </p:sp>
      <p:cxnSp>
        <p:nvCxnSpPr>
          <p:cNvPr id="38" name="Connector: Curved 37">
            <a:extLst>
              <a:ext uri="{FF2B5EF4-FFF2-40B4-BE49-F238E27FC236}">
                <a16:creationId xmlns:a16="http://schemas.microsoft.com/office/drawing/2014/main" id="{FE94B049-DCEA-6A42-F96E-D917FB2BA809}"/>
              </a:ext>
            </a:extLst>
          </p:cNvPr>
          <p:cNvCxnSpPr>
            <a:cxnSpLocks/>
            <a:stCxn id="105" idx="2"/>
            <a:endCxn id="35" idx="0"/>
          </p:cNvCxnSpPr>
          <p:nvPr/>
        </p:nvCxnSpPr>
        <p:spPr>
          <a:xfrm rot="5400000">
            <a:off x="3253095" y="4437258"/>
            <a:ext cx="106645" cy="457715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CDCAE23A-BBAA-DB4F-1499-4A1C25B9D1E1}"/>
              </a:ext>
            </a:extLst>
          </p:cNvPr>
          <p:cNvCxnSpPr>
            <a:cxnSpLocks/>
            <a:stCxn id="160" idx="0"/>
            <a:endCxn id="156" idx="2"/>
          </p:cNvCxnSpPr>
          <p:nvPr/>
        </p:nvCxnSpPr>
        <p:spPr>
          <a:xfrm rot="5400000" flipH="1" flipV="1">
            <a:off x="4822525" y="2830893"/>
            <a:ext cx="887795" cy="887575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0C6C37B2-9950-FD42-C1D6-C1BF90B8FDEA}"/>
              </a:ext>
            </a:extLst>
          </p:cNvPr>
          <p:cNvCxnSpPr>
            <a:cxnSpLocks/>
            <a:stCxn id="156" idx="3"/>
            <a:endCxn id="151" idx="2"/>
          </p:cNvCxnSpPr>
          <p:nvPr/>
        </p:nvCxnSpPr>
        <p:spPr>
          <a:xfrm flipH="1">
            <a:off x="5649842" y="2650782"/>
            <a:ext cx="547202" cy="2532466"/>
          </a:xfrm>
          <a:prstGeom prst="curvedConnector4">
            <a:avLst>
              <a:gd name="adj1" fmla="val -41776"/>
              <a:gd name="adj2" fmla="val 109027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D8720AF-E7B0-FD64-63B4-D502652A5ABC}"/>
              </a:ext>
            </a:extLst>
          </p:cNvPr>
          <p:cNvSpPr/>
          <p:nvPr/>
        </p:nvSpPr>
        <p:spPr>
          <a:xfrm>
            <a:off x="1211504" y="2804600"/>
            <a:ext cx="576000" cy="586534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4D9BF7D-2034-2413-8306-E7C9FF77499C}"/>
              </a:ext>
            </a:extLst>
          </p:cNvPr>
          <p:cNvSpPr/>
          <p:nvPr/>
        </p:nvSpPr>
        <p:spPr>
          <a:xfrm>
            <a:off x="1235448" y="4151029"/>
            <a:ext cx="576000" cy="586534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24156B39-0AE1-ACDE-D6E9-569A659D718E}"/>
              </a:ext>
            </a:extLst>
          </p:cNvPr>
          <p:cNvSpPr/>
          <p:nvPr/>
        </p:nvSpPr>
        <p:spPr>
          <a:xfrm>
            <a:off x="1211504" y="5447398"/>
            <a:ext cx="576000" cy="586534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B2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98BF7AC-A71C-DA24-E834-66761FAABAA3}"/>
              </a:ext>
            </a:extLst>
          </p:cNvPr>
          <p:cNvSpPr txBox="1"/>
          <p:nvPr/>
        </p:nvSpPr>
        <p:spPr>
          <a:xfrm>
            <a:off x="6678057" y="1756429"/>
            <a:ext cx="551080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Create memory nodes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/>
              <a:t>Construct the CFG</a:t>
            </a:r>
            <a:br>
              <a:rPr lang="en-US" sz="2400"/>
            </a:br>
            <a:br>
              <a:rPr lang="en-US" sz="2400"/>
            </a:br>
            <a:r>
              <a:rPr lang="en-US" sz="2400"/>
              <a:t>HACE merges straight sequences of FSM states into basic blocks.</a:t>
            </a:r>
          </a:p>
          <a:p>
            <a:pPr marL="457200" indent="-457200">
              <a:buFont typeface="+mj-lt"/>
              <a:buAutoNum type="arabicPeriod"/>
            </a:pPr>
            <a:endParaRPr lang="en-US" sz="2400"/>
          </a:p>
          <a:p>
            <a:r>
              <a:rPr lang="en-US" sz="2400"/>
              <a:t>Leave CFG and assignment</a:t>
            </a:r>
          </a:p>
          <a:p>
            <a:endParaRPr lang="en-US" sz="2400"/>
          </a:p>
          <a:p>
            <a:r>
              <a:rPr lang="en-US" sz="2400"/>
              <a:t>Keep slides as backups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AE126B4-C569-AB67-3C64-C4CD683CDA25}"/>
              </a:ext>
            </a:extLst>
          </p:cNvPr>
          <p:cNvSpPr txBox="1"/>
          <p:nvPr/>
        </p:nvSpPr>
        <p:spPr>
          <a:xfrm>
            <a:off x="5526811" y="3259245"/>
            <a:ext cx="4441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</a:t>
            </a:r>
            <a:endParaRPr lang="en-GB"/>
          </a:p>
        </p:txBody>
      </p:sp>
      <p:cxnSp>
        <p:nvCxnSpPr>
          <p:cNvPr id="36" name="Connector: Curved 35">
            <a:extLst>
              <a:ext uri="{FF2B5EF4-FFF2-40B4-BE49-F238E27FC236}">
                <a16:creationId xmlns:a16="http://schemas.microsoft.com/office/drawing/2014/main" id="{E4BEB9F6-5A72-7581-77D4-38B8C50F3CA3}"/>
              </a:ext>
            </a:extLst>
          </p:cNvPr>
          <p:cNvCxnSpPr>
            <a:cxnSpLocks/>
            <a:stCxn id="34" idx="1"/>
          </p:cNvCxnSpPr>
          <p:nvPr/>
        </p:nvCxnSpPr>
        <p:spPr>
          <a:xfrm rot="10800000" flipV="1">
            <a:off x="5002635" y="3443911"/>
            <a:ext cx="524176" cy="45466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Curved 36">
            <a:extLst>
              <a:ext uri="{FF2B5EF4-FFF2-40B4-BE49-F238E27FC236}">
                <a16:creationId xmlns:a16="http://schemas.microsoft.com/office/drawing/2014/main" id="{C007ACF7-26B5-4889-1AC1-A76777D0AB4D}"/>
              </a:ext>
            </a:extLst>
          </p:cNvPr>
          <p:cNvCxnSpPr>
            <a:cxnSpLocks/>
            <a:stCxn id="34" idx="1"/>
          </p:cNvCxnSpPr>
          <p:nvPr/>
        </p:nvCxnSpPr>
        <p:spPr>
          <a:xfrm rot="10800000" flipV="1">
            <a:off x="5472887" y="3443910"/>
            <a:ext cx="53925" cy="983811"/>
          </a:xfrm>
          <a:prstGeom prst="curvedConnector3">
            <a:avLst>
              <a:gd name="adj1" fmla="val 523922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or: Curved 42">
            <a:extLst>
              <a:ext uri="{FF2B5EF4-FFF2-40B4-BE49-F238E27FC236}">
                <a16:creationId xmlns:a16="http://schemas.microsoft.com/office/drawing/2014/main" id="{F285CEC6-863D-00C7-1840-93FE517F635E}"/>
              </a:ext>
            </a:extLst>
          </p:cNvPr>
          <p:cNvCxnSpPr>
            <a:cxnSpLocks/>
            <a:stCxn id="34" idx="0"/>
          </p:cNvCxnSpPr>
          <p:nvPr/>
        </p:nvCxnSpPr>
        <p:spPr>
          <a:xfrm rot="5400000" flipH="1" flipV="1">
            <a:off x="5661141" y="2917026"/>
            <a:ext cx="429958" cy="25448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or: Curved 43">
            <a:extLst>
              <a:ext uri="{FF2B5EF4-FFF2-40B4-BE49-F238E27FC236}">
                <a16:creationId xmlns:a16="http://schemas.microsoft.com/office/drawing/2014/main" id="{A91A7548-D122-F38D-D308-1D0CB197442C}"/>
              </a:ext>
            </a:extLst>
          </p:cNvPr>
          <p:cNvCxnSpPr>
            <a:cxnSpLocks/>
            <a:stCxn id="9" idx="1"/>
            <a:endCxn id="45" idx="0"/>
          </p:cNvCxnSpPr>
          <p:nvPr/>
        </p:nvCxnSpPr>
        <p:spPr>
          <a:xfrm rot="10800000" flipV="1">
            <a:off x="645236" y="3097867"/>
            <a:ext cx="566269" cy="551878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6AEB8049-99F8-CC5B-4F46-8782D30980EF}"/>
              </a:ext>
            </a:extLst>
          </p:cNvPr>
          <p:cNvSpPr txBox="1"/>
          <p:nvPr/>
        </p:nvSpPr>
        <p:spPr>
          <a:xfrm>
            <a:off x="443353" y="3649745"/>
            <a:ext cx="403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</a:t>
            </a:r>
            <a:endParaRPr lang="en-GB"/>
          </a:p>
        </p:txBody>
      </p:sp>
      <p:cxnSp>
        <p:nvCxnSpPr>
          <p:cNvPr id="46" name="Connector: Curved 45">
            <a:extLst>
              <a:ext uri="{FF2B5EF4-FFF2-40B4-BE49-F238E27FC236}">
                <a16:creationId xmlns:a16="http://schemas.microsoft.com/office/drawing/2014/main" id="{BB1FFAA6-E2C3-06DE-95C1-45220691F419}"/>
              </a:ext>
            </a:extLst>
          </p:cNvPr>
          <p:cNvCxnSpPr>
            <a:cxnSpLocks/>
            <a:stCxn id="12" idx="2"/>
            <a:endCxn id="47" idx="0"/>
          </p:cNvCxnSpPr>
          <p:nvPr/>
        </p:nvCxnSpPr>
        <p:spPr>
          <a:xfrm rot="16200000" flipH="1">
            <a:off x="1595127" y="4665884"/>
            <a:ext cx="206638" cy="34999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AD1C12D5-1D0F-12A1-0892-8B5E7529A18D}"/>
              </a:ext>
            </a:extLst>
          </p:cNvPr>
          <p:cNvSpPr txBox="1"/>
          <p:nvPr/>
        </p:nvSpPr>
        <p:spPr>
          <a:xfrm>
            <a:off x="1663011" y="4944201"/>
            <a:ext cx="420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</a:t>
            </a:r>
            <a:endParaRPr lang="en-GB"/>
          </a:p>
        </p:txBody>
      </p:sp>
      <p:cxnSp>
        <p:nvCxnSpPr>
          <p:cNvPr id="48" name="Connector: Curved 47">
            <a:extLst>
              <a:ext uri="{FF2B5EF4-FFF2-40B4-BE49-F238E27FC236}">
                <a16:creationId xmlns:a16="http://schemas.microsoft.com/office/drawing/2014/main" id="{5FBDFDE9-5374-8524-3A97-2F491D031D8E}"/>
              </a:ext>
            </a:extLst>
          </p:cNvPr>
          <p:cNvCxnSpPr>
            <a:cxnSpLocks/>
            <a:stCxn id="50" idx="0"/>
          </p:cNvCxnSpPr>
          <p:nvPr/>
        </p:nvCxnSpPr>
        <p:spPr>
          <a:xfrm rot="5400000" flipH="1" flipV="1">
            <a:off x="3349722" y="4642414"/>
            <a:ext cx="935629" cy="746803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BF4034C3-BC8D-1753-FE72-A800F16625A7}"/>
              </a:ext>
            </a:extLst>
          </p:cNvPr>
          <p:cNvSpPr txBox="1"/>
          <p:nvPr/>
        </p:nvSpPr>
        <p:spPr>
          <a:xfrm>
            <a:off x="3213866" y="5483629"/>
            <a:ext cx="4605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</a:t>
            </a:r>
            <a:endParaRPr lang="en-GB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FF63936-3ED8-04F0-B08F-DDB759E51DB3}"/>
              </a:ext>
            </a:extLst>
          </p:cNvPr>
          <p:cNvSpPr txBox="1"/>
          <p:nvPr/>
        </p:nvSpPr>
        <p:spPr>
          <a:xfrm>
            <a:off x="3660101" y="3289630"/>
            <a:ext cx="4441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</a:t>
            </a:r>
            <a:endParaRPr lang="en-GB"/>
          </a:p>
        </p:txBody>
      </p:sp>
      <p:cxnSp>
        <p:nvCxnSpPr>
          <p:cNvPr id="52" name="Connector: Curved 51">
            <a:extLst>
              <a:ext uri="{FF2B5EF4-FFF2-40B4-BE49-F238E27FC236}">
                <a16:creationId xmlns:a16="http://schemas.microsoft.com/office/drawing/2014/main" id="{E228DE88-6B05-D684-FBDB-F9FA0399FF39}"/>
              </a:ext>
            </a:extLst>
          </p:cNvPr>
          <p:cNvCxnSpPr>
            <a:cxnSpLocks/>
            <a:stCxn id="51" idx="2"/>
          </p:cNvCxnSpPr>
          <p:nvPr/>
        </p:nvCxnSpPr>
        <p:spPr>
          <a:xfrm rot="16200000" flipH="1">
            <a:off x="3719314" y="3821818"/>
            <a:ext cx="634480" cy="30876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156E96CC-0616-B167-9AC0-FE6FC39022B0}"/>
              </a:ext>
            </a:extLst>
          </p:cNvPr>
          <p:cNvSpPr txBox="1"/>
          <p:nvPr/>
        </p:nvSpPr>
        <p:spPr>
          <a:xfrm>
            <a:off x="4715208" y="5059852"/>
            <a:ext cx="4207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</a:t>
            </a:r>
            <a:endParaRPr lang="en-GB"/>
          </a:p>
        </p:txBody>
      </p:sp>
      <p:cxnSp>
        <p:nvCxnSpPr>
          <p:cNvPr id="54" name="Connector: Curved 53">
            <a:extLst>
              <a:ext uri="{FF2B5EF4-FFF2-40B4-BE49-F238E27FC236}">
                <a16:creationId xmlns:a16="http://schemas.microsoft.com/office/drawing/2014/main" id="{61EF9D43-F441-82FE-7688-0E2DEAB51217}"/>
              </a:ext>
            </a:extLst>
          </p:cNvPr>
          <p:cNvCxnSpPr>
            <a:cxnSpLocks/>
            <a:stCxn id="53" idx="0"/>
          </p:cNvCxnSpPr>
          <p:nvPr/>
        </p:nvCxnSpPr>
        <p:spPr>
          <a:xfrm rot="5400000" flipH="1" flipV="1">
            <a:off x="4973177" y="4507422"/>
            <a:ext cx="504851" cy="60001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1518638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FA02D86-447F-6DE6-2611-A2FE0D72C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82C71-444E-6A8F-709A-9BE54694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FSM-Datapath Graph to CDFG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A4B655-562E-3ADE-9F50-41276A085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142</a:t>
            </a:fld>
            <a:endParaRPr lang="en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FEE8D38-5C0A-5959-CE20-787D0DAE0D19}"/>
              </a:ext>
            </a:extLst>
          </p:cNvPr>
          <p:cNvSpPr/>
          <p:nvPr/>
        </p:nvSpPr>
        <p:spPr>
          <a:xfrm>
            <a:off x="382695" y="2056647"/>
            <a:ext cx="6122880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C095D1AA-6F9C-7149-FF61-A1DFEE7B31B5}"/>
              </a:ext>
            </a:extLst>
          </p:cNvPr>
          <p:cNvSpPr/>
          <p:nvPr/>
        </p:nvSpPr>
        <p:spPr>
          <a:xfrm>
            <a:off x="4138217" y="4240721"/>
            <a:ext cx="360000" cy="360000"/>
          </a:xfrm>
          <a:prstGeom prst="ellipse">
            <a:avLst/>
          </a:prstGeom>
          <a:solidFill>
            <a:srgbClr val="DA6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5ED6593B-6128-110D-7B9C-6779012C4ED0}"/>
              </a:ext>
            </a:extLst>
          </p:cNvPr>
          <p:cNvCxnSpPr>
            <a:cxnSpLocks/>
            <a:stCxn id="86" idx="2"/>
            <a:endCxn id="84" idx="0"/>
          </p:cNvCxnSpPr>
          <p:nvPr/>
        </p:nvCxnSpPr>
        <p:spPr>
          <a:xfrm>
            <a:off x="4315173" y="4071576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E5C1E4A5-2E8B-8434-BB32-627CAF7A593A}"/>
              </a:ext>
            </a:extLst>
          </p:cNvPr>
          <p:cNvSpPr/>
          <p:nvPr/>
        </p:nvSpPr>
        <p:spPr>
          <a:xfrm>
            <a:off x="4093104" y="371157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EA229F1A-7217-C0FD-A374-F04D17C30E7B}"/>
              </a:ext>
            </a:extLst>
          </p:cNvPr>
          <p:cNvSpPr/>
          <p:nvPr/>
        </p:nvSpPr>
        <p:spPr>
          <a:xfrm>
            <a:off x="4093104" y="481624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0C6E32C1-5776-FCF5-13DE-E8F3E01C8DD5}"/>
              </a:ext>
            </a:extLst>
          </p:cNvPr>
          <p:cNvCxnSpPr>
            <a:cxnSpLocks/>
          </p:cNvCxnSpPr>
          <p:nvPr/>
        </p:nvCxnSpPr>
        <p:spPr>
          <a:xfrm flipH="1">
            <a:off x="4315173" y="4588408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15AD2B29-471E-579C-5847-54ADCB5EFEE5}"/>
              </a:ext>
            </a:extLst>
          </p:cNvPr>
          <p:cNvCxnSpPr>
            <a:cxnSpLocks/>
            <a:stCxn id="99" idx="0"/>
          </p:cNvCxnSpPr>
          <p:nvPr/>
        </p:nvCxnSpPr>
        <p:spPr>
          <a:xfrm flipV="1">
            <a:off x="4317218" y="516250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FC16568B-F4C0-245A-DE26-3B520B7CC2AF}"/>
              </a:ext>
            </a:extLst>
          </p:cNvPr>
          <p:cNvSpPr/>
          <p:nvPr/>
        </p:nvSpPr>
        <p:spPr>
          <a:xfrm>
            <a:off x="4095149" y="539034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D272201B-1606-36A5-E314-034B12E51D8A}"/>
              </a:ext>
            </a:extLst>
          </p:cNvPr>
          <p:cNvSpPr/>
          <p:nvPr/>
        </p:nvSpPr>
        <p:spPr>
          <a:xfrm>
            <a:off x="3313205" y="425279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ADCE7BF4-3F9D-6807-9C78-784D3400FC23}"/>
              </a:ext>
            </a:extLst>
          </p:cNvPr>
          <p:cNvCxnSpPr>
            <a:cxnSpLocks/>
            <a:stCxn id="84" idx="2"/>
            <a:endCxn id="105" idx="3"/>
          </p:cNvCxnSpPr>
          <p:nvPr/>
        </p:nvCxnSpPr>
        <p:spPr>
          <a:xfrm flipH="1">
            <a:off x="3757343" y="4420721"/>
            <a:ext cx="380874" cy="12072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C8048051-645C-0A01-7074-8335BB7A52D6}"/>
              </a:ext>
            </a:extLst>
          </p:cNvPr>
          <p:cNvCxnSpPr>
            <a:cxnSpLocks/>
            <a:stCxn id="109" idx="2"/>
            <a:endCxn id="105" idx="0"/>
          </p:cNvCxnSpPr>
          <p:nvPr/>
        </p:nvCxnSpPr>
        <p:spPr>
          <a:xfrm>
            <a:off x="3535274" y="4088228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5CE50403-E4B3-5EDF-FB63-31B6015848FF}"/>
              </a:ext>
            </a:extLst>
          </p:cNvPr>
          <p:cNvSpPr/>
          <p:nvPr/>
        </p:nvSpPr>
        <p:spPr>
          <a:xfrm>
            <a:off x="3313205" y="372822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cxnSp>
        <p:nvCxnSpPr>
          <p:cNvPr id="116" name="Connector: Curved 115">
            <a:extLst>
              <a:ext uri="{FF2B5EF4-FFF2-40B4-BE49-F238E27FC236}">
                <a16:creationId xmlns:a16="http://schemas.microsoft.com/office/drawing/2014/main" id="{DDB3F620-E2EC-189D-3EE1-4555908FF005}"/>
              </a:ext>
            </a:extLst>
          </p:cNvPr>
          <p:cNvCxnSpPr>
            <a:cxnSpLocks/>
            <a:stCxn id="96" idx="3"/>
            <a:endCxn id="84" idx="6"/>
          </p:cNvCxnSpPr>
          <p:nvPr/>
        </p:nvCxnSpPr>
        <p:spPr>
          <a:xfrm flipH="1" flipV="1">
            <a:off x="4498217" y="4420721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Oval 147">
            <a:extLst>
              <a:ext uri="{FF2B5EF4-FFF2-40B4-BE49-F238E27FC236}">
                <a16:creationId xmlns:a16="http://schemas.microsoft.com/office/drawing/2014/main" id="{EC56C47F-0AFF-A744-4072-64D8C83A2B74}"/>
              </a:ext>
            </a:extLst>
          </p:cNvPr>
          <p:cNvSpPr/>
          <p:nvPr/>
        </p:nvSpPr>
        <p:spPr>
          <a:xfrm>
            <a:off x="5472886" y="4247722"/>
            <a:ext cx="360000" cy="360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27525FB0-8E61-A088-9F1C-A970A28D39DF}"/>
              </a:ext>
            </a:extLst>
          </p:cNvPr>
          <p:cNvCxnSpPr>
            <a:cxnSpLocks/>
            <a:stCxn id="150" idx="2"/>
            <a:endCxn id="148" idx="0"/>
          </p:cNvCxnSpPr>
          <p:nvPr/>
        </p:nvCxnSpPr>
        <p:spPr>
          <a:xfrm>
            <a:off x="5649842" y="4078577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Rectangle: Rounded Corners 149">
            <a:extLst>
              <a:ext uri="{FF2B5EF4-FFF2-40B4-BE49-F238E27FC236}">
                <a16:creationId xmlns:a16="http://schemas.microsoft.com/office/drawing/2014/main" id="{699015B4-8DC4-C29D-379F-8CC5FC80A7A7}"/>
              </a:ext>
            </a:extLst>
          </p:cNvPr>
          <p:cNvSpPr/>
          <p:nvPr/>
        </p:nvSpPr>
        <p:spPr>
          <a:xfrm>
            <a:off x="5427773" y="371857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51" name="Rectangle: Rounded Corners 150">
            <a:extLst>
              <a:ext uri="{FF2B5EF4-FFF2-40B4-BE49-F238E27FC236}">
                <a16:creationId xmlns:a16="http://schemas.microsoft.com/office/drawing/2014/main" id="{C1013E2A-DF31-E95E-40E3-5B58EA067AE7}"/>
              </a:ext>
            </a:extLst>
          </p:cNvPr>
          <p:cNvSpPr/>
          <p:nvPr/>
        </p:nvSpPr>
        <p:spPr>
          <a:xfrm>
            <a:off x="5427773" y="48232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B8061B6A-F0A9-F123-DB7E-9F231A0E0CA2}"/>
              </a:ext>
            </a:extLst>
          </p:cNvPr>
          <p:cNvCxnSpPr>
            <a:cxnSpLocks/>
          </p:cNvCxnSpPr>
          <p:nvPr/>
        </p:nvCxnSpPr>
        <p:spPr>
          <a:xfrm flipH="1">
            <a:off x="5649842" y="459540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Rectangle: Rounded Corners 155">
            <a:extLst>
              <a:ext uri="{FF2B5EF4-FFF2-40B4-BE49-F238E27FC236}">
                <a16:creationId xmlns:a16="http://schemas.microsoft.com/office/drawing/2014/main" id="{D45A5BBF-6182-A410-CD69-C74902D5CF76}"/>
              </a:ext>
            </a:extLst>
          </p:cNvPr>
          <p:cNvSpPr/>
          <p:nvPr/>
        </p:nvSpPr>
        <p:spPr>
          <a:xfrm>
            <a:off x="5223376" y="2470782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load_A</a:t>
            </a:r>
            <a:endParaRPr lang="en-US"/>
          </a:p>
        </p:txBody>
      </p:sp>
      <p:cxnSp>
        <p:nvCxnSpPr>
          <p:cNvPr id="157" name="Connector: Curved 156">
            <a:extLst>
              <a:ext uri="{FF2B5EF4-FFF2-40B4-BE49-F238E27FC236}">
                <a16:creationId xmlns:a16="http://schemas.microsoft.com/office/drawing/2014/main" id="{F0733670-97BF-B45D-5D8C-42A56D10CD36}"/>
              </a:ext>
            </a:extLst>
          </p:cNvPr>
          <p:cNvCxnSpPr>
            <a:cxnSpLocks/>
            <a:stCxn id="84" idx="6"/>
            <a:endCxn id="160" idx="4"/>
          </p:cNvCxnSpPr>
          <p:nvPr/>
        </p:nvCxnSpPr>
        <p:spPr>
          <a:xfrm flipV="1">
            <a:off x="4498217" y="4078577"/>
            <a:ext cx="324418" cy="342144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Oval 159">
            <a:extLst>
              <a:ext uri="{FF2B5EF4-FFF2-40B4-BE49-F238E27FC236}">
                <a16:creationId xmlns:a16="http://schemas.microsoft.com/office/drawing/2014/main" id="{C1CCE662-08FB-0046-9235-0F09B720560C}"/>
              </a:ext>
            </a:extLst>
          </p:cNvPr>
          <p:cNvSpPr/>
          <p:nvPr/>
        </p:nvSpPr>
        <p:spPr>
          <a:xfrm>
            <a:off x="4642635" y="3718577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EA95C15B-7B0F-B348-E229-D593F7816EA7}"/>
              </a:ext>
            </a:extLst>
          </p:cNvPr>
          <p:cNvSpPr txBox="1"/>
          <p:nvPr/>
        </p:nvSpPr>
        <p:spPr>
          <a:xfrm>
            <a:off x="382695" y="1497654"/>
            <a:ext cx="46767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cxnSp>
        <p:nvCxnSpPr>
          <p:cNvPr id="292" name="Connector: Curved 291">
            <a:extLst>
              <a:ext uri="{FF2B5EF4-FFF2-40B4-BE49-F238E27FC236}">
                <a16:creationId xmlns:a16="http://schemas.microsoft.com/office/drawing/2014/main" id="{01448C6A-A864-C3D4-48F2-3A5EF38960C7}"/>
              </a:ext>
            </a:extLst>
          </p:cNvPr>
          <p:cNvCxnSpPr>
            <a:cxnSpLocks/>
            <a:stCxn id="151" idx="3"/>
            <a:endCxn id="148" idx="6"/>
          </p:cNvCxnSpPr>
          <p:nvPr/>
        </p:nvCxnSpPr>
        <p:spPr>
          <a:xfrm flipH="1" flipV="1">
            <a:off x="5832886" y="4427722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A9A9485B-32A4-0C61-EA7F-3997A5F07753}"/>
              </a:ext>
            </a:extLst>
          </p:cNvPr>
          <p:cNvCxnSpPr>
            <a:cxnSpLocks/>
          </p:cNvCxnSpPr>
          <p:nvPr/>
        </p:nvCxnSpPr>
        <p:spPr>
          <a:xfrm flipH="1">
            <a:off x="623027" y="222623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3EA2F786-EB52-3D85-BB94-1EA49644695D}"/>
              </a:ext>
            </a:extLst>
          </p:cNvPr>
          <p:cNvSpPr txBox="1"/>
          <p:nvPr/>
        </p:nvSpPr>
        <p:spPr>
          <a:xfrm>
            <a:off x="847116" y="204585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Control edge</a:t>
            </a:r>
            <a:endParaRPr lang="en-GB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C9C42726-7AB9-AF73-EC3F-42D0EF4BC29B}"/>
              </a:ext>
            </a:extLst>
          </p:cNvPr>
          <p:cNvCxnSpPr>
            <a:cxnSpLocks/>
          </p:cNvCxnSpPr>
          <p:nvPr/>
        </p:nvCxnSpPr>
        <p:spPr>
          <a:xfrm flipH="1">
            <a:off x="631394" y="249257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8A2AE427-A9BF-0126-BE38-E8B1E8DD2512}"/>
              </a:ext>
            </a:extLst>
          </p:cNvPr>
          <p:cNvSpPr txBox="1"/>
          <p:nvPr/>
        </p:nvSpPr>
        <p:spPr>
          <a:xfrm>
            <a:off x="855483" y="231219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edge</a:t>
            </a:r>
            <a:endParaRPr lang="en-GB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089CC0C-4EE6-FB9C-7047-E156937F41D0}"/>
              </a:ext>
            </a:extLst>
          </p:cNvPr>
          <p:cNvCxnSpPr>
            <a:cxnSpLocks/>
          </p:cNvCxnSpPr>
          <p:nvPr/>
        </p:nvCxnSpPr>
        <p:spPr>
          <a:xfrm flipH="1">
            <a:off x="1513740" y="3405284"/>
            <a:ext cx="859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Curved 6">
            <a:extLst>
              <a:ext uri="{FF2B5EF4-FFF2-40B4-BE49-F238E27FC236}">
                <a16:creationId xmlns:a16="http://schemas.microsoft.com/office/drawing/2014/main" id="{FE83FD4B-0A51-D911-4597-DEC15CEF5E28}"/>
              </a:ext>
            </a:extLst>
          </p:cNvPr>
          <p:cNvCxnSpPr>
            <a:cxnSpLocks/>
            <a:stCxn id="12" idx="3"/>
            <a:endCxn id="12" idx="0"/>
          </p:cNvCxnSpPr>
          <p:nvPr/>
        </p:nvCxnSpPr>
        <p:spPr>
          <a:xfrm flipH="1" flipV="1">
            <a:off x="1523448" y="4151029"/>
            <a:ext cx="288000" cy="293267"/>
          </a:xfrm>
          <a:prstGeom prst="curvedConnector4">
            <a:avLst>
              <a:gd name="adj1" fmla="val -79375"/>
              <a:gd name="adj2" fmla="val 177949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3A2B54AE-9528-220A-C754-7180084D4FAD}"/>
              </a:ext>
            </a:extLst>
          </p:cNvPr>
          <p:cNvSpPr txBox="1"/>
          <p:nvPr/>
        </p:nvSpPr>
        <p:spPr>
          <a:xfrm>
            <a:off x="1527854" y="3538896"/>
            <a:ext cx="119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Cond</a:t>
            </a:r>
            <a:endParaRPr lang="en-GB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02F3C9-CDA5-24F9-EC11-49750D371A5A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2014676" y="3908228"/>
            <a:ext cx="108872" cy="110849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BEAACB3-EEEF-7EEA-8866-E5FBB4B91BD8}"/>
              </a:ext>
            </a:extLst>
          </p:cNvPr>
          <p:cNvCxnSpPr>
            <a:cxnSpLocks/>
          </p:cNvCxnSpPr>
          <p:nvPr/>
        </p:nvCxnSpPr>
        <p:spPr>
          <a:xfrm>
            <a:off x="1513740" y="4752477"/>
            <a:ext cx="0" cy="68413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BF9180D2-4C34-97D8-CF82-D15D28419E9B}"/>
              </a:ext>
            </a:extLst>
          </p:cNvPr>
          <p:cNvSpPr txBox="1"/>
          <p:nvPr/>
        </p:nvSpPr>
        <p:spPr>
          <a:xfrm>
            <a:off x="326940" y="4696923"/>
            <a:ext cx="12851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!Data Cond</a:t>
            </a:r>
            <a:endParaRPr lang="en-GB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5FAD39C-96C0-BE18-8080-E10E73FE0997}"/>
              </a:ext>
            </a:extLst>
          </p:cNvPr>
          <p:cNvCxnSpPr>
            <a:cxnSpLocks/>
            <a:stCxn id="22" idx="2"/>
          </p:cNvCxnSpPr>
          <p:nvPr/>
        </p:nvCxnSpPr>
        <p:spPr>
          <a:xfrm>
            <a:off x="969529" y="5066255"/>
            <a:ext cx="544211" cy="206668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C5951B82-E6DC-EB2B-917F-9597C6908D24}"/>
              </a:ext>
            </a:extLst>
          </p:cNvPr>
          <p:cNvSpPr txBox="1"/>
          <p:nvPr/>
        </p:nvSpPr>
        <p:spPr>
          <a:xfrm>
            <a:off x="2481865" y="4719438"/>
            <a:ext cx="119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Cond</a:t>
            </a:r>
            <a:endParaRPr lang="en-GB"/>
          </a:p>
        </p:txBody>
      </p:sp>
      <p:cxnSp>
        <p:nvCxnSpPr>
          <p:cNvPr id="38" name="Connector: Curved 37">
            <a:extLst>
              <a:ext uri="{FF2B5EF4-FFF2-40B4-BE49-F238E27FC236}">
                <a16:creationId xmlns:a16="http://schemas.microsoft.com/office/drawing/2014/main" id="{9B3051AB-37B1-D6D2-D9A5-8CC73485DB14}"/>
              </a:ext>
            </a:extLst>
          </p:cNvPr>
          <p:cNvCxnSpPr>
            <a:cxnSpLocks/>
            <a:stCxn id="105" idx="2"/>
            <a:endCxn id="35" idx="0"/>
          </p:cNvCxnSpPr>
          <p:nvPr/>
        </p:nvCxnSpPr>
        <p:spPr>
          <a:xfrm rot="5400000">
            <a:off x="3253095" y="4437258"/>
            <a:ext cx="106645" cy="457715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C2D121FD-1E03-A322-3863-78F4051D0A1B}"/>
              </a:ext>
            </a:extLst>
          </p:cNvPr>
          <p:cNvCxnSpPr>
            <a:cxnSpLocks/>
            <a:stCxn id="160" idx="0"/>
            <a:endCxn id="156" idx="2"/>
          </p:cNvCxnSpPr>
          <p:nvPr/>
        </p:nvCxnSpPr>
        <p:spPr>
          <a:xfrm rot="5400000" flipH="1" flipV="1">
            <a:off x="4822525" y="2830893"/>
            <a:ext cx="887795" cy="887575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C1BF7A30-CAC7-53D1-984B-46548E204A9E}"/>
              </a:ext>
            </a:extLst>
          </p:cNvPr>
          <p:cNvCxnSpPr>
            <a:cxnSpLocks/>
            <a:stCxn id="156" idx="3"/>
            <a:endCxn id="151" idx="2"/>
          </p:cNvCxnSpPr>
          <p:nvPr/>
        </p:nvCxnSpPr>
        <p:spPr>
          <a:xfrm flipH="1">
            <a:off x="5649842" y="2650782"/>
            <a:ext cx="547202" cy="2532466"/>
          </a:xfrm>
          <a:prstGeom prst="curvedConnector4">
            <a:avLst>
              <a:gd name="adj1" fmla="val -41776"/>
              <a:gd name="adj2" fmla="val 109027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61464C9-B4DA-39E7-C212-5EBC621360DC}"/>
              </a:ext>
            </a:extLst>
          </p:cNvPr>
          <p:cNvSpPr/>
          <p:nvPr/>
        </p:nvSpPr>
        <p:spPr>
          <a:xfrm>
            <a:off x="1211504" y="2804600"/>
            <a:ext cx="576000" cy="586534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57D3168-F89A-3065-34DC-B3CCEEB06713}"/>
              </a:ext>
            </a:extLst>
          </p:cNvPr>
          <p:cNvSpPr/>
          <p:nvPr/>
        </p:nvSpPr>
        <p:spPr>
          <a:xfrm>
            <a:off x="1235448" y="4151029"/>
            <a:ext cx="576000" cy="586534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069D7FC8-23C6-47AC-3B2A-E8918C2F49C4}"/>
              </a:ext>
            </a:extLst>
          </p:cNvPr>
          <p:cNvSpPr/>
          <p:nvPr/>
        </p:nvSpPr>
        <p:spPr>
          <a:xfrm>
            <a:off x="1211504" y="5447398"/>
            <a:ext cx="576000" cy="586534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B2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62786DF-831F-41D1-04E9-040B18324FFF}"/>
              </a:ext>
            </a:extLst>
          </p:cNvPr>
          <p:cNvSpPr txBox="1"/>
          <p:nvPr/>
        </p:nvSpPr>
        <p:spPr>
          <a:xfrm>
            <a:off x="6678057" y="1756429"/>
            <a:ext cx="551080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Create memory nodes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Construct the CFG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/>
              <a:t>Create phi nodes</a:t>
            </a:r>
            <a:br>
              <a:rPr lang="en-US" sz="2400"/>
            </a:br>
            <a:br>
              <a:rPr lang="en-US" sz="2400"/>
            </a:br>
            <a:r>
              <a:rPr lang="en-US" sz="2400"/>
              <a:t>HACE identifies conditional assignments marked with states belonging to different basic blocks as phis.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C943E3-73D8-9FE1-A09C-5F38AD9B1B80}"/>
              </a:ext>
            </a:extLst>
          </p:cNvPr>
          <p:cNvSpPr txBox="1"/>
          <p:nvPr/>
        </p:nvSpPr>
        <p:spPr>
          <a:xfrm>
            <a:off x="5526811" y="3259245"/>
            <a:ext cx="4441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</a:t>
            </a:r>
            <a:endParaRPr lang="en-GB"/>
          </a:p>
        </p:txBody>
      </p:sp>
      <p:cxnSp>
        <p:nvCxnSpPr>
          <p:cNvPr id="5" name="Connector: Curved 4">
            <a:extLst>
              <a:ext uri="{FF2B5EF4-FFF2-40B4-BE49-F238E27FC236}">
                <a16:creationId xmlns:a16="http://schemas.microsoft.com/office/drawing/2014/main" id="{BBAE54A4-80B2-EF60-2AAF-94F88FF385A3}"/>
              </a:ext>
            </a:extLst>
          </p:cNvPr>
          <p:cNvCxnSpPr>
            <a:cxnSpLocks/>
            <a:stCxn id="3" idx="1"/>
          </p:cNvCxnSpPr>
          <p:nvPr/>
        </p:nvCxnSpPr>
        <p:spPr>
          <a:xfrm rot="10800000" flipV="1">
            <a:off x="5002635" y="3443911"/>
            <a:ext cx="524176" cy="45466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Curved 9">
            <a:extLst>
              <a:ext uri="{FF2B5EF4-FFF2-40B4-BE49-F238E27FC236}">
                <a16:creationId xmlns:a16="http://schemas.microsoft.com/office/drawing/2014/main" id="{7EDD9FAE-AEB9-6673-B041-2531993BED4B}"/>
              </a:ext>
            </a:extLst>
          </p:cNvPr>
          <p:cNvCxnSpPr>
            <a:cxnSpLocks/>
            <a:stCxn id="3" idx="1"/>
          </p:cNvCxnSpPr>
          <p:nvPr/>
        </p:nvCxnSpPr>
        <p:spPr>
          <a:xfrm rot="10800000" flipV="1">
            <a:off x="5472887" y="3443910"/>
            <a:ext cx="53925" cy="983811"/>
          </a:xfrm>
          <a:prstGeom prst="curvedConnector3">
            <a:avLst>
              <a:gd name="adj1" fmla="val 523922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or: Curved 12">
            <a:extLst>
              <a:ext uri="{FF2B5EF4-FFF2-40B4-BE49-F238E27FC236}">
                <a16:creationId xmlns:a16="http://schemas.microsoft.com/office/drawing/2014/main" id="{DBFCF0F3-B678-B777-48FC-339B98E629E3}"/>
              </a:ext>
            </a:extLst>
          </p:cNvPr>
          <p:cNvCxnSpPr>
            <a:cxnSpLocks/>
            <a:stCxn id="3" idx="0"/>
          </p:cNvCxnSpPr>
          <p:nvPr/>
        </p:nvCxnSpPr>
        <p:spPr>
          <a:xfrm rot="5400000" flipH="1" flipV="1">
            <a:off x="5661141" y="2917026"/>
            <a:ext cx="429958" cy="25448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Curved 16">
            <a:extLst>
              <a:ext uri="{FF2B5EF4-FFF2-40B4-BE49-F238E27FC236}">
                <a16:creationId xmlns:a16="http://schemas.microsoft.com/office/drawing/2014/main" id="{E1ED1CF0-90F6-2595-83E4-4629F8925246}"/>
              </a:ext>
            </a:extLst>
          </p:cNvPr>
          <p:cNvCxnSpPr>
            <a:cxnSpLocks/>
            <a:endCxn id="18" idx="0"/>
          </p:cNvCxnSpPr>
          <p:nvPr/>
        </p:nvCxnSpPr>
        <p:spPr>
          <a:xfrm rot="10800000" flipV="1">
            <a:off x="645236" y="3097867"/>
            <a:ext cx="566269" cy="551878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28C52DAC-73C3-1E53-E31A-6BD923A7B592}"/>
              </a:ext>
            </a:extLst>
          </p:cNvPr>
          <p:cNvSpPr txBox="1"/>
          <p:nvPr/>
        </p:nvSpPr>
        <p:spPr>
          <a:xfrm>
            <a:off x="443353" y="3649745"/>
            <a:ext cx="403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</a:t>
            </a:r>
            <a:endParaRPr lang="en-GB"/>
          </a:p>
        </p:txBody>
      </p:sp>
      <p:cxnSp>
        <p:nvCxnSpPr>
          <p:cNvPr id="19" name="Connector: Curved 18">
            <a:extLst>
              <a:ext uri="{FF2B5EF4-FFF2-40B4-BE49-F238E27FC236}">
                <a16:creationId xmlns:a16="http://schemas.microsoft.com/office/drawing/2014/main" id="{638C1676-D35E-BF8B-57C9-4E8180FDDA75}"/>
              </a:ext>
            </a:extLst>
          </p:cNvPr>
          <p:cNvCxnSpPr>
            <a:cxnSpLocks/>
            <a:endCxn id="20" idx="0"/>
          </p:cNvCxnSpPr>
          <p:nvPr/>
        </p:nvCxnSpPr>
        <p:spPr>
          <a:xfrm rot="16200000" flipH="1">
            <a:off x="1595127" y="4665884"/>
            <a:ext cx="206638" cy="34999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19B6F5D8-A470-D1F2-935C-96D0BB49E477}"/>
              </a:ext>
            </a:extLst>
          </p:cNvPr>
          <p:cNvSpPr txBox="1"/>
          <p:nvPr/>
        </p:nvSpPr>
        <p:spPr>
          <a:xfrm>
            <a:off x="1663011" y="4944201"/>
            <a:ext cx="420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</a:t>
            </a:r>
            <a:endParaRPr lang="en-GB"/>
          </a:p>
        </p:txBody>
      </p:sp>
      <p:cxnSp>
        <p:nvCxnSpPr>
          <p:cNvPr id="24" name="Connector: Curved 23">
            <a:extLst>
              <a:ext uri="{FF2B5EF4-FFF2-40B4-BE49-F238E27FC236}">
                <a16:creationId xmlns:a16="http://schemas.microsoft.com/office/drawing/2014/main" id="{930697B1-7DCD-D472-2EAA-1BC2FDF3CAFD}"/>
              </a:ext>
            </a:extLst>
          </p:cNvPr>
          <p:cNvCxnSpPr>
            <a:cxnSpLocks/>
            <a:stCxn id="30" idx="0"/>
          </p:cNvCxnSpPr>
          <p:nvPr/>
        </p:nvCxnSpPr>
        <p:spPr>
          <a:xfrm rot="5400000" flipH="1" flipV="1">
            <a:off x="3349722" y="4642414"/>
            <a:ext cx="935629" cy="746803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950D5BD5-7437-3AA2-A158-741F0705E030}"/>
              </a:ext>
            </a:extLst>
          </p:cNvPr>
          <p:cNvSpPr txBox="1"/>
          <p:nvPr/>
        </p:nvSpPr>
        <p:spPr>
          <a:xfrm>
            <a:off x="3213866" y="5483629"/>
            <a:ext cx="4605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</a:t>
            </a:r>
            <a:endParaRPr lang="en-GB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872BC41-BE05-C9E6-AEB7-DF9A4D8BF7CB}"/>
              </a:ext>
            </a:extLst>
          </p:cNvPr>
          <p:cNvSpPr txBox="1"/>
          <p:nvPr/>
        </p:nvSpPr>
        <p:spPr>
          <a:xfrm>
            <a:off x="3660101" y="3289630"/>
            <a:ext cx="4441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</a:t>
            </a:r>
            <a:endParaRPr lang="en-GB"/>
          </a:p>
        </p:txBody>
      </p:sp>
      <p:cxnSp>
        <p:nvCxnSpPr>
          <p:cNvPr id="34" name="Connector: Curved 33">
            <a:extLst>
              <a:ext uri="{FF2B5EF4-FFF2-40B4-BE49-F238E27FC236}">
                <a16:creationId xmlns:a16="http://schemas.microsoft.com/office/drawing/2014/main" id="{D85E8E19-004D-799C-7BB8-18C289256022}"/>
              </a:ext>
            </a:extLst>
          </p:cNvPr>
          <p:cNvCxnSpPr>
            <a:cxnSpLocks/>
            <a:stCxn id="31" idx="2"/>
          </p:cNvCxnSpPr>
          <p:nvPr/>
        </p:nvCxnSpPr>
        <p:spPr>
          <a:xfrm rot="16200000" flipH="1">
            <a:off x="3719314" y="3821818"/>
            <a:ext cx="634480" cy="30876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13D38B70-CCE3-769B-8B05-A89C4A154048}"/>
              </a:ext>
            </a:extLst>
          </p:cNvPr>
          <p:cNvSpPr txBox="1"/>
          <p:nvPr/>
        </p:nvSpPr>
        <p:spPr>
          <a:xfrm>
            <a:off x="4715208" y="5059852"/>
            <a:ext cx="4207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</a:t>
            </a:r>
            <a:endParaRPr lang="en-GB"/>
          </a:p>
        </p:txBody>
      </p:sp>
      <p:cxnSp>
        <p:nvCxnSpPr>
          <p:cNvPr id="37" name="Connector: Curved 36">
            <a:extLst>
              <a:ext uri="{FF2B5EF4-FFF2-40B4-BE49-F238E27FC236}">
                <a16:creationId xmlns:a16="http://schemas.microsoft.com/office/drawing/2014/main" id="{1A246962-A9B6-A1D4-814B-DC170A3B4448}"/>
              </a:ext>
            </a:extLst>
          </p:cNvPr>
          <p:cNvCxnSpPr>
            <a:cxnSpLocks/>
            <a:stCxn id="36" idx="0"/>
          </p:cNvCxnSpPr>
          <p:nvPr/>
        </p:nvCxnSpPr>
        <p:spPr>
          <a:xfrm rot="5400000" flipH="1" flipV="1">
            <a:off x="4973177" y="4507422"/>
            <a:ext cx="504851" cy="60001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141053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E5653B8-E6EC-E7AD-4F95-591688783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A996A-8947-E006-8AF3-95CA8C697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FSM-Datapath Graph to CDFG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21AE74-C009-B614-E320-C249563B2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143</a:t>
            </a:fld>
            <a:endParaRPr lang="en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F72A8CA-2BAB-95F0-A038-1961220AE369}"/>
              </a:ext>
            </a:extLst>
          </p:cNvPr>
          <p:cNvSpPr/>
          <p:nvPr/>
        </p:nvSpPr>
        <p:spPr>
          <a:xfrm>
            <a:off x="382695" y="2056647"/>
            <a:ext cx="6122880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2000C2DD-605E-B2EC-64B8-91855FD0CCFB}"/>
              </a:ext>
            </a:extLst>
          </p:cNvPr>
          <p:cNvCxnSpPr>
            <a:cxnSpLocks/>
            <a:stCxn id="86" idx="2"/>
            <a:endCxn id="84" idx="0"/>
          </p:cNvCxnSpPr>
          <p:nvPr/>
        </p:nvCxnSpPr>
        <p:spPr>
          <a:xfrm>
            <a:off x="4315173" y="4071576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3E4B01D7-4AA0-DEDE-47CB-7858D7E78BAC}"/>
              </a:ext>
            </a:extLst>
          </p:cNvPr>
          <p:cNvSpPr/>
          <p:nvPr/>
        </p:nvSpPr>
        <p:spPr>
          <a:xfrm>
            <a:off x="4093104" y="371157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B607F5C3-256D-A307-DE7C-81F557F771E0}"/>
              </a:ext>
            </a:extLst>
          </p:cNvPr>
          <p:cNvSpPr/>
          <p:nvPr/>
        </p:nvSpPr>
        <p:spPr>
          <a:xfrm>
            <a:off x="4093104" y="481624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086DE967-9999-AE7E-0F8E-B4ABA06C3D25}"/>
              </a:ext>
            </a:extLst>
          </p:cNvPr>
          <p:cNvCxnSpPr>
            <a:cxnSpLocks/>
          </p:cNvCxnSpPr>
          <p:nvPr/>
        </p:nvCxnSpPr>
        <p:spPr>
          <a:xfrm flipH="1">
            <a:off x="4315173" y="4588408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588D6C4C-A344-E778-9649-14161E1BD442}"/>
              </a:ext>
            </a:extLst>
          </p:cNvPr>
          <p:cNvCxnSpPr>
            <a:cxnSpLocks/>
            <a:stCxn id="99" idx="0"/>
          </p:cNvCxnSpPr>
          <p:nvPr/>
        </p:nvCxnSpPr>
        <p:spPr>
          <a:xfrm flipV="1">
            <a:off x="4317218" y="516250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5D7FDC7F-F95F-C5FB-0EB8-7352F29714AA}"/>
              </a:ext>
            </a:extLst>
          </p:cNvPr>
          <p:cNvSpPr/>
          <p:nvPr/>
        </p:nvSpPr>
        <p:spPr>
          <a:xfrm>
            <a:off x="4095149" y="539034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D1DE6DAF-22E3-0CAC-0FC5-EA11A6EEC826}"/>
              </a:ext>
            </a:extLst>
          </p:cNvPr>
          <p:cNvSpPr/>
          <p:nvPr/>
        </p:nvSpPr>
        <p:spPr>
          <a:xfrm>
            <a:off x="3313205" y="425279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3EBE9005-D78F-C39A-AF74-EC101CC352FE}"/>
              </a:ext>
            </a:extLst>
          </p:cNvPr>
          <p:cNvCxnSpPr>
            <a:cxnSpLocks/>
            <a:stCxn id="84" idx="2"/>
            <a:endCxn id="105" idx="3"/>
          </p:cNvCxnSpPr>
          <p:nvPr/>
        </p:nvCxnSpPr>
        <p:spPr>
          <a:xfrm flipH="1">
            <a:off x="3757343" y="4420721"/>
            <a:ext cx="380874" cy="12072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3D07E01B-1CF1-23F3-FBCB-234B23F63A60}"/>
              </a:ext>
            </a:extLst>
          </p:cNvPr>
          <p:cNvCxnSpPr>
            <a:cxnSpLocks/>
            <a:stCxn id="109" idx="2"/>
            <a:endCxn id="105" idx="0"/>
          </p:cNvCxnSpPr>
          <p:nvPr/>
        </p:nvCxnSpPr>
        <p:spPr>
          <a:xfrm>
            <a:off x="3535274" y="4088228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1B473D4B-C570-87A8-6BC5-B963349F4B23}"/>
              </a:ext>
            </a:extLst>
          </p:cNvPr>
          <p:cNvSpPr/>
          <p:nvPr/>
        </p:nvSpPr>
        <p:spPr>
          <a:xfrm>
            <a:off x="3313205" y="372822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cxnSp>
        <p:nvCxnSpPr>
          <p:cNvPr id="116" name="Connector: Curved 115">
            <a:extLst>
              <a:ext uri="{FF2B5EF4-FFF2-40B4-BE49-F238E27FC236}">
                <a16:creationId xmlns:a16="http://schemas.microsoft.com/office/drawing/2014/main" id="{5F695F67-A8A0-B666-B5B8-F3CF3459331D}"/>
              </a:ext>
            </a:extLst>
          </p:cNvPr>
          <p:cNvCxnSpPr>
            <a:cxnSpLocks/>
            <a:stCxn id="96" idx="3"/>
            <a:endCxn id="84" idx="6"/>
          </p:cNvCxnSpPr>
          <p:nvPr/>
        </p:nvCxnSpPr>
        <p:spPr>
          <a:xfrm flipH="1" flipV="1">
            <a:off x="4498217" y="4420721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0BFDC6BB-CA38-45D1-BA6E-6ADADC7DB47E}"/>
              </a:ext>
            </a:extLst>
          </p:cNvPr>
          <p:cNvCxnSpPr>
            <a:cxnSpLocks/>
            <a:stCxn id="150" idx="2"/>
            <a:endCxn id="148" idx="0"/>
          </p:cNvCxnSpPr>
          <p:nvPr/>
        </p:nvCxnSpPr>
        <p:spPr>
          <a:xfrm>
            <a:off x="5649842" y="4078577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Rectangle: Rounded Corners 149">
            <a:extLst>
              <a:ext uri="{FF2B5EF4-FFF2-40B4-BE49-F238E27FC236}">
                <a16:creationId xmlns:a16="http://schemas.microsoft.com/office/drawing/2014/main" id="{AA53C368-F416-703F-3D90-8D4BEA70CFE4}"/>
              </a:ext>
            </a:extLst>
          </p:cNvPr>
          <p:cNvSpPr/>
          <p:nvPr/>
        </p:nvSpPr>
        <p:spPr>
          <a:xfrm>
            <a:off x="5427773" y="371857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51" name="Rectangle: Rounded Corners 150">
            <a:extLst>
              <a:ext uri="{FF2B5EF4-FFF2-40B4-BE49-F238E27FC236}">
                <a16:creationId xmlns:a16="http://schemas.microsoft.com/office/drawing/2014/main" id="{6E19AF68-D41B-DA4D-B5FC-5708012C8890}"/>
              </a:ext>
            </a:extLst>
          </p:cNvPr>
          <p:cNvSpPr/>
          <p:nvPr/>
        </p:nvSpPr>
        <p:spPr>
          <a:xfrm>
            <a:off x="5427773" y="48232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27221491-D41F-4086-5BB2-FDF44C78864C}"/>
              </a:ext>
            </a:extLst>
          </p:cNvPr>
          <p:cNvCxnSpPr>
            <a:cxnSpLocks/>
          </p:cNvCxnSpPr>
          <p:nvPr/>
        </p:nvCxnSpPr>
        <p:spPr>
          <a:xfrm flipH="1">
            <a:off x="5649842" y="459540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Rectangle: Rounded Corners 155">
            <a:extLst>
              <a:ext uri="{FF2B5EF4-FFF2-40B4-BE49-F238E27FC236}">
                <a16:creationId xmlns:a16="http://schemas.microsoft.com/office/drawing/2014/main" id="{DD21300A-7F60-F146-B76D-4FFAEF8AFE40}"/>
              </a:ext>
            </a:extLst>
          </p:cNvPr>
          <p:cNvSpPr/>
          <p:nvPr/>
        </p:nvSpPr>
        <p:spPr>
          <a:xfrm>
            <a:off x="5223376" y="2470782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load_A</a:t>
            </a:r>
            <a:endParaRPr lang="en-US"/>
          </a:p>
        </p:txBody>
      </p:sp>
      <p:cxnSp>
        <p:nvCxnSpPr>
          <p:cNvPr id="157" name="Connector: Curved 156">
            <a:extLst>
              <a:ext uri="{FF2B5EF4-FFF2-40B4-BE49-F238E27FC236}">
                <a16:creationId xmlns:a16="http://schemas.microsoft.com/office/drawing/2014/main" id="{0B51C730-951C-6A3B-4378-06E7D6E74656}"/>
              </a:ext>
            </a:extLst>
          </p:cNvPr>
          <p:cNvCxnSpPr>
            <a:cxnSpLocks/>
            <a:stCxn id="84" idx="6"/>
            <a:endCxn id="160" idx="4"/>
          </p:cNvCxnSpPr>
          <p:nvPr/>
        </p:nvCxnSpPr>
        <p:spPr>
          <a:xfrm flipV="1">
            <a:off x="4498217" y="4078577"/>
            <a:ext cx="324418" cy="342144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Oval 159">
            <a:extLst>
              <a:ext uri="{FF2B5EF4-FFF2-40B4-BE49-F238E27FC236}">
                <a16:creationId xmlns:a16="http://schemas.microsoft.com/office/drawing/2014/main" id="{3F4B378C-A2CD-0945-B278-C6E164C6AF67}"/>
              </a:ext>
            </a:extLst>
          </p:cNvPr>
          <p:cNvSpPr/>
          <p:nvPr/>
        </p:nvSpPr>
        <p:spPr>
          <a:xfrm>
            <a:off x="4642635" y="3718577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21A680D4-7A71-C9EC-26F8-7586BA225904}"/>
              </a:ext>
            </a:extLst>
          </p:cNvPr>
          <p:cNvSpPr txBox="1"/>
          <p:nvPr/>
        </p:nvSpPr>
        <p:spPr>
          <a:xfrm>
            <a:off x="382695" y="1497654"/>
            <a:ext cx="46767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cxnSp>
        <p:nvCxnSpPr>
          <p:cNvPr id="292" name="Connector: Curved 291">
            <a:extLst>
              <a:ext uri="{FF2B5EF4-FFF2-40B4-BE49-F238E27FC236}">
                <a16:creationId xmlns:a16="http://schemas.microsoft.com/office/drawing/2014/main" id="{76DAE283-3F67-C001-C45E-B602797DEFAD}"/>
              </a:ext>
            </a:extLst>
          </p:cNvPr>
          <p:cNvCxnSpPr>
            <a:cxnSpLocks/>
            <a:stCxn id="151" idx="3"/>
            <a:endCxn id="148" idx="6"/>
          </p:cNvCxnSpPr>
          <p:nvPr/>
        </p:nvCxnSpPr>
        <p:spPr>
          <a:xfrm flipH="1" flipV="1">
            <a:off x="5832886" y="4427722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224FD5ED-BCEE-8F1A-36D3-3B97DAD35BEB}"/>
              </a:ext>
            </a:extLst>
          </p:cNvPr>
          <p:cNvCxnSpPr>
            <a:cxnSpLocks/>
          </p:cNvCxnSpPr>
          <p:nvPr/>
        </p:nvCxnSpPr>
        <p:spPr>
          <a:xfrm flipH="1">
            <a:off x="623027" y="222623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A90EE657-748D-D285-9B40-5BE82A0D5415}"/>
              </a:ext>
            </a:extLst>
          </p:cNvPr>
          <p:cNvSpPr txBox="1"/>
          <p:nvPr/>
        </p:nvSpPr>
        <p:spPr>
          <a:xfrm>
            <a:off x="847116" y="204585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Control edge</a:t>
            </a:r>
            <a:endParaRPr lang="en-GB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D3B58DE8-5D4B-D284-C3B4-F1BA6CA683CA}"/>
              </a:ext>
            </a:extLst>
          </p:cNvPr>
          <p:cNvCxnSpPr>
            <a:cxnSpLocks/>
          </p:cNvCxnSpPr>
          <p:nvPr/>
        </p:nvCxnSpPr>
        <p:spPr>
          <a:xfrm flipH="1">
            <a:off x="631394" y="249257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5EF23B0A-071B-198A-EBF3-7BD310C5C1B3}"/>
              </a:ext>
            </a:extLst>
          </p:cNvPr>
          <p:cNvSpPr txBox="1"/>
          <p:nvPr/>
        </p:nvSpPr>
        <p:spPr>
          <a:xfrm>
            <a:off x="855483" y="231219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edge</a:t>
            </a:r>
            <a:endParaRPr lang="en-GB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0200ACD-7278-F563-1B19-AD1C9580C2EE}"/>
              </a:ext>
            </a:extLst>
          </p:cNvPr>
          <p:cNvCxnSpPr>
            <a:cxnSpLocks/>
          </p:cNvCxnSpPr>
          <p:nvPr/>
        </p:nvCxnSpPr>
        <p:spPr>
          <a:xfrm flipH="1">
            <a:off x="1513740" y="3405284"/>
            <a:ext cx="859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Curved 6">
            <a:extLst>
              <a:ext uri="{FF2B5EF4-FFF2-40B4-BE49-F238E27FC236}">
                <a16:creationId xmlns:a16="http://schemas.microsoft.com/office/drawing/2014/main" id="{5FEC4438-84ED-3931-69FA-DBF1748AD698}"/>
              </a:ext>
            </a:extLst>
          </p:cNvPr>
          <p:cNvCxnSpPr>
            <a:cxnSpLocks/>
            <a:stCxn id="12" idx="3"/>
            <a:endCxn id="12" idx="0"/>
          </p:cNvCxnSpPr>
          <p:nvPr/>
        </p:nvCxnSpPr>
        <p:spPr>
          <a:xfrm flipH="1" flipV="1">
            <a:off x="1523448" y="4151029"/>
            <a:ext cx="288000" cy="293267"/>
          </a:xfrm>
          <a:prstGeom prst="curvedConnector4">
            <a:avLst>
              <a:gd name="adj1" fmla="val -79375"/>
              <a:gd name="adj2" fmla="val 177949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3CFB254-7D56-DD2F-229A-7198E2ADD4AC}"/>
              </a:ext>
            </a:extLst>
          </p:cNvPr>
          <p:cNvSpPr txBox="1"/>
          <p:nvPr/>
        </p:nvSpPr>
        <p:spPr>
          <a:xfrm>
            <a:off x="1527854" y="3538896"/>
            <a:ext cx="119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Cond</a:t>
            </a:r>
            <a:endParaRPr lang="en-GB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C6C3979-CB98-DE54-ABFB-655FAC7CA289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2014676" y="3908228"/>
            <a:ext cx="108872" cy="110849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4CF8C68-4DDB-25B4-D39B-D4693B6712F6}"/>
              </a:ext>
            </a:extLst>
          </p:cNvPr>
          <p:cNvCxnSpPr>
            <a:cxnSpLocks/>
          </p:cNvCxnSpPr>
          <p:nvPr/>
        </p:nvCxnSpPr>
        <p:spPr>
          <a:xfrm>
            <a:off x="1513740" y="4752477"/>
            <a:ext cx="0" cy="68413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AD35576A-FE1B-790C-9637-33A27EF7DD2F}"/>
              </a:ext>
            </a:extLst>
          </p:cNvPr>
          <p:cNvSpPr txBox="1"/>
          <p:nvPr/>
        </p:nvSpPr>
        <p:spPr>
          <a:xfrm>
            <a:off x="326940" y="4696923"/>
            <a:ext cx="12851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!Data Cond</a:t>
            </a:r>
            <a:endParaRPr lang="en-GB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A4FC1A5-04E6-29A8-E1A7-7C9B5E90BBBA}"/>
              </a:ext>
            </a:extLst>
          </p:cNvPr>
          <p:cNvCxnSpPr>
            <a:cxnSpLocks/>
            <a:stCxn id="22" idx="2"/>
          </p:cNvCxnSpPr>
          <p:nvPr/>
        </p:nvCxnSpPr>
        <p:spPr>
          <a:xfrm>
            <a:off x="969529" y="5066255"/>
            <a:ext cx="544211" cy="206668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AE27A36A-CF4B-7D4D-F69B-C69B9FE8EB52}"/>
              </a:ext>
            </a:extLst>
          </p:cNvPr>
          <p:cNvSpPr txBox="1"/>
          <p:nvPr/>
        </p:nvSpPr>
        <p:spPr>
          <a:xfrm>
            <a:off x="2481865" y="4719438"/>
            <a:ext cx="119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Cond</a:t>
            </a:r>
            <a:endParaRPr lang="en-GB"/>
          </a:p>
        </p:txBody>
      </p:sp>
      <p:cxnSp>
        <p:nvCxnSpPr>
          <p:cNvPr id="38" name="Connector: Curved 37">
            <a:extLst>
              <a:ext uri="{FF2B5EF4-FFF2-40B4-BE49-F238E27FC236}">
                <a16:creationId xmlns:a16="http://schemas.microsoft.com/office/drawing/2014/main" id="{1EF331FF-2D20-E75E-C0F9-D5800CF03E39}"/>
              </a:ext>
            </a:extLst>
          </p:cNvPr>
          <p:cNvCxnSpPr>
            <a:cxnSpLocks/>
            <a:stCxn id="105" idx="2"/>
            <a:endCxn id="35" idx="0"/>
          </p:cNvCxnSpPr>
          <p:nvPr/>
        </p:nvCxnSpPr>
        <p:spPr>
          <a:xfrm rot="5400000">
            <a:off x="3253095" y="4437258"/>
            <a:ext cx="106645" cy="457715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C7B931D0-1FC7-7555-B09D-212DBBB7C55B}"/>
              </a:ext>
            </a:extLst>
          </p:cNvPr>
          <p:cNvCxnSpPr>
            <a:cxnSpLocks/>
            <a:stCxn id="160" idx="0"/>
            <a:endCxn id="156" idx="2"/>
          </p:cNvCxnSpPr>
          <p:nvPr/>
        </p:nvCxnSpPr>
        <p:spPr>
          <a:xfrm rot="5400000" flipH="1" flipV="1">
            <a:off x="4822525" y="2830893"/>
            <a:ext cx="887795" cy="887575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00589434-B58D-9F5B-089C-7D1B2CFF9585}"/>
              </a:ext>
            </a:extLst>
          </p:cNvPr>
          <p:cNvCxnSpPr>
            <a:cxnSpLocks/>
            <a:stCxn id="156" idx="3"/>
            <a:endCxn id="151" idx="2"/>
          </p:cNvCxnSpPr>
          <p:nvPr/>
        </p:nvCxnSpPr>
        <p:spPr>
          <a:xfrm flipH="1">
            <a:off x="5649842" y="2650782"/>
            <a:ext cx="547202" cy="2532466"/>
          </a:xfrm>
          <a:prstGeom prst="curvedConnector4">
            <a:avLst>
              <a:gd name="adj1" fmla="val -41776"/>
              <a:gd name="adj2" fmla="val 109027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C994670-BDE9-D6D1-7F7F-DDB7DFEBBD91}"/>
              </a:ext>
            </a:extLst>
          </p:cNvPr>
          <p:cNvSpPr/>
          <p:nvPr/>
        </p:nvSpPr>
        <p:spPr>
          <a:xfrm>
            <a:off x="1211504" y="2804600"/>
            <a:ext cx="576000" cy="586534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603AEC2-CC07-807B-67A1-97EC3F85F901}"/>
              </a:ext>
            </a:extLst>
          </p:cNvPr>
          <p:cNvSpPr/>
          <p:nvPr/>
        </p:nvSpPr>
        <p:spPr>
          <a:xfrm>
            <a:off x="1235448" y="4151029"/>
            <a:ext cx="576000" cy="586534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190F0D8E-1643-05C7-F02E-C55C44E2E50F}"/>
              </a:ext>
            </a:extLst>
          </p:cNvPr>
          <p:cNvSpPr/>
          <p:nvPr/>
        </p:nvSpPr>
        <p:spPr>
          <a:xfrm>
            <a:off x="1211504" y="5447398"/>
            <a:ext cx="576000" cy="586534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B2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7708D9A-760A-5151-DFBA-2EA20140E9E7}"/>
              </a:ext>
            </a:extLst>
          </p:cNvPr>
          <p:cNvSpPr txBox="1"/>
          <p:nvPr/>
        </p:nvSpPr>
        <p:spPr>
          <a:xfrm>
            <a:off x="6678057" y="1756429"/>
            <a:ext cx="551080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Create memory nodes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Construct the CFG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/>
              <a:t>Create phi nodes</a:t>
            </a:r>
            <a:br>
              <a:rPr lang="en-US" sz="2400"/>
            </a:br>
            <a:br>
              <a:rPr lang="en-US" sz="2400"/>
            </a:br>
            <a:r>
              <a:rPr lang="en-US" sz="2400"/>
              <a:t>HACE identifies conditional assignments marked with states belonging to different basic blocks as phis.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063CD703-A9A1-6794-B788-6B0779F8BF4A}"/>
              </a:ext>
            </a:extLst>
          </p:cNvPr>
          <p:cNvSpPr/>
          <p:nvPr/>
        </p:nvSpPr>
        <p:spPr>
          <a:xfrm>
            <a:off x="4138217" y="4240721"/>
            <a:ext cx="360000" cy="360000"/>
          </a:xfrm>
          <a:prstGeom prst="ellipse">
            <a:avLst/>
          </a:prstGeom>
          <a:solidFill>
            <a:srgbClr val="DA68C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ɸ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ECB4D416-6DFF-105F-3742-32E25BA9BD27}"/>
              </a:ext>
            </a:extLst>
          </p:cNvPr>
          <p:cNvSpPr/>
          <p:nvPr/>
        </p:nvSpPr>
        <p:spPr>
          <a:xfrm>
            <a:off x="5472886" y="4247722"/>
            <a:ext cx="360000" cy="360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ɸ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419FFF-A0E0-1FBC-E2A6-932AF6A3D910}"/>
              </a:ext>
            </a:extLst>
          </p:cNvPr>
          <p:cNvSpPr txBox="1"/>
          <p:nvPr/>
        </p:nvSpPr>
        <p:spPr>
          <a:xfrm>
            <a:off x="5526811" y="3259245"/>
            <a:ext cx="4441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</a:t>
            </a:r>
            <a:endParaRPr lang="en-GB"/>
          </a:p>
        </p:txBody>
      </p:sp>
      <p:cxnSp>
        <p:nvCxnSpPr>
          <p:cNvPr id="13" name="Connector: Curved 12">
            <a:extLst>
              <a:ext uri="{FF2B5EF4-FFF2-40B4-BE49-F238E27FC236}">
                <a16:creationId xmlns:a16="http://schemas.microsoft.com/office/drawing/2014/main" id="{3990324E-3A6E-9DC8-855B-CAADE84A491D}"/>
              </a:ext>
            </a:extLst>
          </p:cNvPr>
          <p:cNvCxnSpPr>
            <a:cxnSpLocks/>
            <a:stCxn id="10" idx="1"/>
          </p:cNvCxnSpPr>
          <p:nvPr/>
        </p:nvCxnSpPr>
        <p:spPr>
          <a:xfrm rot="10800000" flipV="1">
            <a:off x="5002635" y="3443911"/>
            <a:ext cx="524176" cy="45466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Curved 16">
            <a:extLst>
              <a:ext uri="{FF2B5EF4-FFF2-40B4-BE49-F238E27FC236}">
                <a16:creationId xmlns:a16="http://schemas.microsoft.com/office/drawing/2014/main" id="{238D62E7-14C3-B6ED-ED5A-0FD2110317B3}"/>
              </a:ext>
            </a:extLst>
          </p:cNvPr>
          <p:cNvCxnSpPr>
            <a:cxnSpLocks/>
            <a:stCxn id="10" idx="1"/>
          </p:cNvCxnSpPr>
          <p:nvPr/>
        </p:nvCxnSpPr>
        <p:spPr>
          <a:xfrm rot="10800000" flipV="1">
            <a:off x="5472887" y="3443910"/>
            <a:ext cx="53925" cy="983811"/>
          </a:xfrm>
          <a:prstGeom prst="curvedConnector3">
            <a:avLst>
              <a:gd name="adj1" fmla="val 523922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890AB56C-5173-9A83-7894-03FC8610CDE0}"/>
              </a:ext>
            </a:extLst>
          </p:cNvPr>
          <p:cNvCxnSpPr>
            <a:cxnSpLocks/>
            <a:stCxn id="10" idx="0"/>
          </p:cNvCxnSpPr>
          <p:nvPr/>
        </p:nvCxnSpPr>
        <p:spPr>
          <a:xfrm rot="5400000" flipH="1" flipV="1">
            <a:off x="5661141" y="2917026"/>
            <a:ext cx="429958" cy="25448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Curved 18">
            <a:extLst>
              <a:ext uri="{FF2B5EF4-FFF2-40B4-BE49-F238E27FC236}">
                <a16:creationId xmlns:a16="http://schemas.microsoft.com/office/drawing/2014/main" id="{7D85097F-E5E9-32F4-CD08-1ED793E9CB8C}"/>
              </a:ext>
            </a:extLst>
          </p:cNvPr>
          <p:cNvCxnSpPr>
            <a:cxnSpLocks/>
            <a:endCxn id="20" idx="0"/>
          </p:cNvCxnSpPr>
          <p:nvPr/>
        </p:nvCxnSpPr>
        <p:spPr>
          <a:xfrm rot="10800000" flipV="1">
            <a:off x="645236" y="3097867"/>
            <a:ext cx="566269" cy="551878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1B51B3C-94AC-F06B-2DF3-4BA7CA9BBC3C}"/>
              </a:ext>
            </a:extLst>
          </p:cNvPr>
          <p:cNvSpPr txBox="1"/>
          <p:nvPr/>
        </p:nvSpPr>
        <p:spPr>
          <a:xfrm>
            <a:off x="443353" y="3649745"/>
            <a:ext cx="403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</a:t>
            </a:r>
            <a:endParaRPr lang="en-GB"/>
          </a:p>
        </p:txBody>
      </p:sp>
      <p:cxnSp>
        <p:nvCxnSpPr>
          <p:cNvPr id="24" name="Connector: Curved 23">
            <a:extLst>
              <a:ext uri="{FF2B5EF4-FFF2-40B4-BE49-F238E27FC236}">
                <a16:creationId xmlns:a16="http://schemas.microsoft.com/office/drawing/2014/main" id="{E148AC5B-062F-0671-EA10-599C36868E91}"/>
              </a:ext>
            </a:extLst>
          </p:cNvPr>
          <p:cNvCxnSpPr>
            <a:cxnSpLocks/>
            <a:endCxn id="30" idx="0"/>
          </p:cNvCxnSpPr>
          <p:nvPr/>
        </p:nvCxnSpPr>
        <p:spPr>
          <a:xfrm rot="16200000" flipH="1">
            <a:off x="1595127" y="4665884"/>
            <a:ext cx="206638" cy="34999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2437683E-7FD7-EB74-8511-39B45F0A34DE}"/>
              </a:ext>
            </a:extLst>
          </p:cNvPr>
          <p:cNvSpPr txBox="1"/>
          <p:nvPr/>
        </p:nvSpPr>
        <p:spPr>
          <a:xfrm>
            <a:off x="1663011" y="4944201"/>
            <a:ext cx="420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</a:t>
            </a:r>
            <a:endParaRPr lang="en-GB"/>
          </a:p>
        </p:txBody>
      </p:sp>
      <p:cxnSp>
        <p:nvCxnSpPr>
          <p:cNvPr id="31" name="Connector: Curved 30">
            <a:extLst>
              <a:ext uri="{FF2B5EF4-FFF2-40B4-BE49-F238E27FC236}">
                <a16:creationId xmlns:a16="http://schemas.microsoft.com/office/drawing/2014/main" id="{886FAEAC-5912-B91A-528C-CA9938E57B6B}"/>
              </a:ext>
            </a:extLst>
          </p:cNvPr>
          <p:cNvCxnSpPr>
            <a:cxnSpLocks/>
            <a:stCxn id="34" idx="0"/>
          </p:cNvCxnSpPr>
          <p:nvPr/>
        </p:nvCxnSpPr>
        <p:spPr>
          <a:xfrm rot="5400000" flipH="1" flipV="1">
            <a:off x="3349722" y="4642414"/>
            <a:ext cx="935629" cy="746803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BFFA369E-608E-A9CD-67B9-B0651CFD4EEB}"/>
              </a:ext>
            </a:extLst>
          </p:cNvPr>
          <p:cNvSpPr txBox="1"/>
          <p:nvPr/>
        </p:nvSpPr>
        <p:spPr>
          <a:xfrm>
            <a:off x="3213866" y="5483629"/>
            <a:ext cx="4605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</a:t>
            </a:r>
            <a:endParaRPr lang="en-GB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39867A5-BD09-6E05-9854-60E4705AE4CB}"/>
              </a:ext>
            </a:extLst>
          </p:cNvPr>
          <p:cNvSpPr txBox="1"/>
          <p:nvPr/>
        </p:nvSpPr>
        <p:spPr>
          <a:xfrm>
            <a:off x="3660101" y="3289630"/>
            <a:ext cx="4441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</a:t>
            </a:r>
            <a:endParaRPr lang="en-GB"/>
          </a:p>
        </p:txBody>
      </p:sp>
      <p:cxnSp>
        <p:nvCxnSpPr>
          <p:cNvPr id="37" name="Connector: Curved 36">
            <a:extLst>
              <a:ext uri="{FF2B5EF4-FFF2-40B4-BE49-F238E27FC236}">
                <a16:creationId xmlns:a16="http://schemas.microsoft.com/office/drawing/2014/main" id="{7853F519-262D-C608-B5CD-8A142113DC20}"/>
              </a:ext>
            </a:extLst>
          </p:cNvPr>
          <p:cNvCxnSpPr>
            <a:cxnSpLocks/>
            <a:stCxn id="36" idx="2"/>
          </p:cNvCxnSpPr>
          <p:nvPr/>
        </p:nvCxnSpPr>
        <p:spPr>
          <a:xfrm rot="16200000" flipH="1">
            <a:off x="3719314" y="3821818"/>
            <a:ext cx="634480" cy="30876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B3A3854A-9879-D508-82DC-52A47561F6DD}"/>
              </a:ext>
            </a:extLst>
          </p:cNvPr>
          <p:cNvSpPr txBox="1"/>
          <p:nvPr/>
        </p:nvSpPr>
        <p:spPr>
          <a:xfrm>
            <a:off x="4715208" y="5059852"/>
            <a:ext cx="4207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</a:t>
            </a:r>
            <a:endParaRPr lang="en-GB"/>
          </a:p>
        </p:txBody>
      </p:sp>
      <p:cxnSp>
        <p:nvCxnSpPr>
          <p:cNvPr id="44" name="Connector: Curved 43">
            <a:extLst>
              <a:ext uri="{FF2B5EF4-FFF2-40B4-BE49-F238E27FC236}">
                <a16:creationId xmlns:a16="http://schemas.microsoft.com/office/drawing/2014/main" id="{D870C383-8E6A-568A-5E63-EB0B795BD418}"/>
              </a:ext>
            </a:extLst>
          </p:cNvPr>
          <p:cNvCxnSpPr>
            <a:cxnSpLocks/>
            <a:stCxn id="43" idx="0"/>
          </p:cNvCxnSpPr>
          <p:nvPr/>
        </p:nvCxnSpPr>
        <p:spPr>
          <a:xfrm rot="5400000" flipH="1" flipV="1">
            <a:off x="4973177" y="4507422"/>
            <a:ext cx="504851" cy="60001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5520304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A0C088E-0115-0C44-A3F5-BEF84C67F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C049A-58F4-8877-5708-75DEA45FF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FSM-Datapath Graph to CDFG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EB027F-7929-F4C9-C6C1-887F95134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144</a:t>
            </a:fld>
            <a:endParaRPr lang="en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DFDBC79-8A95-B1F8-2BD8-5AB4A6C441E0}"/>
              </a:ext>
            </a:extLst>
          </p:cNvPr>
          <p:cNvSpPr/>
          <p:nvPr/>
        </p:nvSpPr>
        <p:spPr>
          <a:xfrm>
            <a:off x="382695" y="2056647"/>
            <a:ext cx="6122880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3506EE2A-2C62-2F1B-5891-B3A4CDCC3BFA}"/>
              </a:ext>
            </a:extLst>
          </p:cNvPr>
          <p:cNvCxnSpPr>
            <a:cxnSpLocks/>
            <a:stCxn id="86" idx="2"/>
            <a:endCxn id="84" idx="0"/>
          </p:cNvCxnSpPr>
          <p:nvPr/>
        </p:nvCxnSpPr>
        <p:spPr>
          <a:xfrm>
            <a:off x="4315173" y="4071576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FE776347-513C-838A-2885-6E43012A1D11}"/>
              </a:ext>
            </a:extLst>
          </p:cNvPr>
          <p:cNvSpPr/>
          <p:nvPr/>
        </p:nvSpPr>
        <p:spPr>
          <a:xfrm>
            <a:off x="4093104" y="371157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EBEE6421-25C3-E528-3A95-8FE7679E1A7D}"/>
              </a:ext>
            </a:extLst>
          </p:cNvPr>
          <p:cNvSpPr/>
          <p:nvPr/>
        </p:nvSpPr>
        <p:spPr>
          <a:xfrm>
            <a:off x="4093104" y="481624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83C31FD7-42CE-2A29-EDE5-72B88119CE5E}"/>
              </a:ext>
            </a:extLst>
          </p:cNvPr>
          <p:cNvCxnSpPr>
            <a:cxnSpLocks/>
          </p:cNvCxnSpPr>
          <p:nvPr/>
        </p:nvCxnSpPr>
        <p:spPr>
          <a:xfrm flipH="1">
            <a:off x="4315173" y="4588408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90AF059A-3E81-0AFF-1910-FF25C7E42109}"/>
              </a:ext>
            </a:extLst>
          </p:cNvPr>
          <p:cNvCxnSpPr>
            <a:cxnSpLocks/>
            <a:stCxn id="99" idx="0"/>
          </p:cNvCxnSpPr>
          <p:nvPr/>
        </p:nvCxnSpPr>
        <p:spPr>
          <a:xfrm flipV="1">
            <a:off x="4317218" y="516250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9368D838-13AF-9575-3C47-2E1FF460B69D}"/>
              </a:ext>
            </a:extLst>
          </p:cNvPr>
          <p:cNvSpPr/>
          <p:nvPr/>
        </p:nvSpPr>
        <p:spPr>
          <a:xfrm>
            <a:off x="4095149" y="539034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6B103338-BFFF-A7B8-0D45-44C19F41B00D}"/>
              </a:ext>
            </a:extLst>
          </p:cNvPr>
          <p:cNvSpPr/>
          <p:nvPr/>
        </p:nvSpPr>
        <p:spPr>
          <a:xfrm>
            <a:off x="3313205" y="425279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970B22B2-B797-5BD0-2709-BD176ECDCD0E}"/>
              </a:ext>
            </a:extLst>
          </p:cNvPr>
          <p:cNvCxnSpPr>
            <a:cxnSpLocks/>
            <a:stCxn id="84" idx="2"/>
            <a:endCxn id="105" idx="3"/>
          </p:cNvCxnSpPr>
          <p:nvPr/>
        </p:nvCxnSpPr>
        <p:spPr>
          <a:xfrm flipH="1">
            <a:off x="3757343" y="4420721"/>
            <a:ext cx="380874" cy="12072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217369B6-5BE3-FA7B-8549-1255014C7D2A}"/>
              </a:ext>
            </a:extLst>
          </p:cNvPr>
          <p:cNvCxnSpPr>
            <a:cxnSpLocks/>
            <a:stCxn id="109" idx="2"/>
            <a:endCxn id="105" idx="0"/>
          </p:cNvCxnSpPr>
          <p:nvPr/>
        </p:nvCxnSpPr>
        <p:spPr>
          <a:xfrm>
            <a:off x="3535274" y="4088228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347CFF80-CDC1-7F7C-6D67-D8DBDCAF052E}"/>
              </a:ext>
            </a:extLst>
          </p:cNvPr>
          <p:cNvSpPr/>
          <p:nvPr/>
        </p:nvSpPr>
        <p:spPr>
          <a:xfrm>
            <a:off x="3313205" y="372822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cxnSp>
        <p:nvCxnSpPr>
          <p:cNvPr id="116" name="Connector: Curved 115">
            <a:extLst>
              <a:ext uri="{FF2B5EF4-FFF2-40B4-BE49-F238E27FC236}">
                <a16:creationId xmlns:a16="http://schemas.microsoft.com/office/drawing/2014/main" id="{C86D4C20-2423-845F-D576-657CFEA48260}"/>
              </a:ext>
            </a:extLst>
          </p:cNvPr>
          <p:cNvCxnSpPr>
            <a:cxnSpLocks/>
            <a:stCxn id="96" idx="3"/>
            <a:endCxn id="84" idx="6"/>
          </p:cNvCxnSpPr>
          <p:nvPr/>
        </p:nvCxnSpPr>
        <p:spPr>
          <a:xfrm flipH="1" flipV="1">
            <a:off x="4498217" y="4420721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FFA365C3-FEA4-8F43-7265-C45BAC6E59D3}"/>
              </a:ext>
            </a:extLst>
          </p:cNvPr>
          <p:cNvCxnSpPr>
            <a:cxnSpLocks/>
            <a:stCxn id="150" idx="2"/>
            <a:endCxn id="148" idx="0"/>
          </p:cNvCxnSpPr>
          <p:nvPr/>
        </p:nvCxnSpPr>
        <p:spPr>
          <a:xfrm>
            <a:off x="5649842" y="4078577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Rectangle: Rounded Corners 149">
            <a:extLst>
              <a:ext uri="{FF2B5EF4-FFF2-40B4-BE49-F238E27FC236}">
                <a16:creationId xmlns:a16="http://schemas.microsoft.com/office/drawing/2014/main" id="{E935CB0B-9F8A-54BA-767F-EB497A5160DE}"/>
              </a:ext>
            </a:extLst>
          </p:cNvPr>
          <p:cNvSpPr/>
          <p:nvPr/>
        </p:nvSpPr>
        <p:spPr>
          <a:xfrm>
            <a:off x="5427773" y="371857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51" name="Rectangle: Rounded Corners 150">
            <a:extLst>
              <a:ext uri="{FF2B5EF4-FFF2-40B4-BE49-F238E27FC236}">
                <a16:creationId xmlns:a16="http://schemas.microsoft.com/office/drawing/2014/main" id="{627E51CA-7171-3C8B-9531-5D994FD6CFDA}"/>
              </a:ext>
            </a:extLst>
          </p:cNvPr>
          <p:cNvSpPr/>
          <p:nvPr/>
        </p:nvSpPr>
        <p:spPr>
          <a:xfrm>
            <a:off x="5427773" y="48232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398277C4-0B43-150D-AB82-1430ABE49435}"/>
              </a:ext>
            </a:extLst>
          </p:cNvPr>
          <p:cNvCxnSpPr>
            <a:cxnSpLocks/>
          </p:cNvCxnSpPr>
          <p:nvPr/>
        </p:nvCxnSpPr>
        <p:spPr>
          <a:xfrm flipH="1">
            <a:off x="5649842" y="459540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Rectangle: Rounded Corners 155">
            <a:extLst>
              <a:ext uri="{FF2B5EF4-FFF2-40B4-BE49-F238E27FC236}">
                <a16:creationId xmlns:a16="http://schemas.microsoft.com/office/drawing/2014/main" id="{737E37BB-757B-B02E-C625-E02369401F39}"/>
              </a:ext>
            </a:extLst>
          </p:cNvPr>
          <p:cNvSpPr/>
          <p:nvPr/>
        </p:nvSpPr>
        <p:spPr>
          <a:xfrm>
            <a:off x="5223376" y="2470782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load_A</a:t>
            </a:r>
            <a:endParaRPr lang="en-US"/>
          </a:p>
        </p:txBody>
      </p:sp>
      <p:cxnSp>
        <p:nvCxnSpPr>
          <p:cNvPr id="157" name="Connector: Curved 156">
            <a:extLst>
              <a:ext uri="{FF2B5EF4-FFF2-40B4-BE49-F238E27FC236}">
                <a16:creationId xmlns:a16="http://schemas.microsoft.com/office/drawing/2014/main" id="{AA79A018-70F5-7E1E-6D87-94343B4708B8}"/>
              </a:ext>
            </a:extLst>
          </p:cNvPr>
          <p:cNvCxnSpPr>
            <a:cxnSpLocks/>
            <a:stCxn id="84" idx="6"/>
            <a:endCxn id="160" idx="4"/>
          </p:cNvCxnSpPr>
          <p:nvPr/>
        </p:nvCxnSpPr>
        <p:spPr>
          <a:xfrm flipV="1">
            <a:off x="4498217" y="4078577"/>
            <a:ext cx="324418" cy="342144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Oval 159">
            <a:extLst>
              <a:ext uri="{FF2B5EF4-FFF2-40B4-BE49-F238E27FC236}">
                <a16:creationId xmlns:a16="http://schemas.microsoft.com/office/drawing/2014/main" id="{435787FF-34C0-666A-04B7-D4334FD793DD}"/>
              </a:ext>
            </a:extLst>
          </p:cNvPr>
          <p:cNvSpPr/>
          <p:nvPr/>
        </p:nvSpPr>
        <p:spPr>
          <a:xfrm>
            <a:off x="4642635" y="3718577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9E810058-72D9-1965-64EF-E40CCF9291FB}"/>
              </a:ext>
            </a:extLst>
          </p:cNvPr>
          <p:cNvSpPr txBox="1"/>
          <p:nvPr/>
        </p:nvSpPr>
        <p:spPr>
          <a:xfrm>
            <a:off x="382695" y="1497654"/>
            <a:ext cx="46767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cxnSp>
        <p:nvCxnSpPr>
          <p:cNvPr id="292" name="Connector: Curved 291">
            <a:extLst>
              <a:ext uri="{FF2B5EF4-FFF2-40B4-BE49-F238E27FC236}">
                <a16:creationId xmlns:a16="http://schemas.microsoft.com/office/drawing/2014/main" id="{8A62CE5F-15C4-15FD-A7B4-D7FB60739BBB}"/>
              </a:ext>
            </a:extLst>
          </p:cNvPr>
          <p:cNvCxnSpPr>
            <a:cxnSpLocks/>
            <a:stCxn id="151" idx="3"/>
            <a:endCxn id="148" idx="6"/>
          </p:cNvCxnSpPr>
          <p:nvPr/>
        </p:nvCxnSpPr>
        <p:spPr>
          <a:xfrm flipH="1" flipV="1">
            <a:off x="5832886" y="4427722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B3224E6B-2212-7D02-258D-DF59C0D7A512}"/>
              </a:ext>
            </a:extLst>
          </p:cNvPr>
          <p:cNvCxnSpPr>
            <a:cxnSpLocks/>
          </p:cNvCxnSpPr>
          <p:nvPr/>
        </p:nvCxnSpPr>
        <p:spPr>
          <a:xfrm flipH="1">
            <a:off x="623027" y="222623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088E5A75-EF56-A820-213C-BC98B23AAF11}"/>
              </a:ext>
            </a:extLst>
          </p:cNvPr>
          <p:cNvSpPr txBox="1"/>
          <p:nvPr/>
        </p:nvSpPr>
        <p:spPr>
          <a:xfrm>
            <a:off x="847116" y="204585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Control edge</a:t>
            </a:r>
            <a:endParaRPr lang="en-GB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BA33E6ED-B9B1-15EA-E9B9-8D2A591610AD}"/>
              </a:ext>
            </a:extLst>
          </p:cNvPr>
          <p:cNvCxnSpPr>
            <a:cxnSpLocks/>
          </p:cNvCxnSpPr>
          <p:nvPr/>
        </p:nvCxnSpPr>
        <p:spPr>
          <a:xfrm flipH="1">
            <a:off x="631394" y="249257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3708CAA2-0787-8D26-A46C-2D046D4C416C}"/>
              </a:ext>
            </a:extLst>
          </p:cNvPr>
          <p:cNvSpPr txBox="1"/>
          <p:nvPr/>
        </p:nvSpPr>
        <p:spPr>
          <a:xfrm>
            <a:off x="855483" y="231219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edge</a:t>
            </a:r>
            <a:endParaRPr lang="en-GB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F1A45C3-64F4-C438-696C-CC48089E0729}"/>
              </a:ext>
            </a:extLst>
          </p:cNvPr>
          <p:cNvCxnSpPr>
            <a:cxnSpLocks/>
          </p:cNvCxnSpPr>
          <p:nvPr/>
        </p:nvCxnSpPr>
        <p:spPr>
          <a:xfrm flipH="1">
            <a:off x="1513740" y="3405284"/>
            <a:ext cx="859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Curved 6">
            <a:extLst>
              <a:ext uri="{FF2B5EF4-FFF2-40B4-BE49-F238E27FC236}">
                <a16:creationId xmlns:a16="http://schemas.microsoft.com/office/drawing/2014/main" id="{5AA14D1C-4196-94CA-8825-3C7305C294E2}"/>
              </a:ext>
            </a:extLst>
          </p:cNvPr>
          <p:cNvCxnSpPr>
            <a:cxnSpLocks/>
            <a:stCxn id="12" idx="3"/>
            <a:endCxn id="12" idx="0"/>
          </p:cNvCxnSpPr>
          <p:nvPr/>
        </p:nvCxnSpPr>
        <p:spPr>
          <a:xfrm flipH="1" flipV="1">
            <a:off x="1523448" y="4151029"/>
            <a:ext cx="288000" cy="293267"/>
          </a:xfrm>
          <a:prstGeom prst="curvedConnector4">
            <a:avLst>
              <a:gd name="adj1" fmla="val -79375"/>
              <a:gd name="adj2" fmla="val 177949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CFE1A23-5836-AA1F-A9C8-FD25C7D860A0}"/>
              </a:ext>
            </a:extLst>
          </p:cNvPr>
          <p:cNvSpPr txBox="1"/>
          <p:nvPr/>
        </p:nvSpPr>
        <p:spPr>
          <a:xfrm>
            <a:off x="1527854" y="3538896"/>
            <a:ext cx="119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Cond</a:t>
            </a:r>
            <a:endParaRPr lang="en-GB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C83BB75-C6E1-04FF-514E-BAD6E715A869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2014676" y="3908228"/>
            <a:ext cx="108872" cy="110849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C263AC0-D312-38C3-1B91-B5378CCAB3B7}"/>
              </a:ext>
            </a:extLst>
          </p:cNvPr>
          <p:cNvCxnSpPr>
            <a:cxnSpLocks/>
          </p:cNvCxnSpPr>
          <p:nvPr/>
        </p:nvCxnSpPr>
        <p:spPr>
          <a:xfrm>
            <a:off x="1513740" y="4752477"/>
            <a:ext cx="0" cy="68413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4D99C380-7832-6727-2219-620B73FD3575}"/>
              </a:ext>
            </a:extLst>
          </p:cNvPr>
          <p:cNvSpPr txBox="1"/>
          <p:nvPr/>
        </p:nvSpPr>
        <p:spPr>
          <a:xfrm>
            <a:off x="326940" y="4696923"/>
            <a:ext cx="12851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!Data Cond</a:t>
            </a:r>
            <a:endParaRPr lang="en-GB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EF826DF-1EA8-088B-F784-F10745E97F2C}"/>
              </a:ext>
            </a:extLst>
          </p:cNvPr>
          <p:cNvCxnSpPr>
            <a:cxnSpLocks/>
            <a:stCxn id="22" idx="2"/>
          </p:cNvCxnSpPr>
          <p:nvPr/>
        </p:nvCxnSpPr>
        <p:spPr>
          <a:xfrm>
            <a:off x="969529" y="5066255"/>
            <a:ext cx="544211" cy="206668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B2ECA940-EA06-3C21-2819-7D1E4FB83C83}"/>
              </a:ext>
            </a:extLst>
          </p:cNvPr>
          <p:cNvSpPr txBox="1"/>
          <p:nvPr/>
        </p:nvSpPr>
        <p:spPr>
          <a:xfrm>
            <a:off x="2481865" y="4719438"/>
            <a:ext cx="119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Cond</a:t>
            </a:r>
            <a:endParaRPr lang="en-GB"/>
          </a:p>
        </p:txBody>
      </p:sp>
      <p:cxnSp>
        <p:nvCxnSpPr>
          <p:cNvPr id="38" name="Connector: Curved 37">
            <a:extLst>
              <a:ext uri="{FF2B5EF4-FFF2-40B4-BE49-F238E27FC236}">
                <a16:creationId xmlns:a16="http://schemas.microsoft.com/office/drawing/2014/main" id="{6A12B117-D197-A914-1432-B6C081132606}"/>
              </a:ext>
            </a:extLst>
          </p:cNvPr>
          <p:cNvCxnSpPr>
            <a:cxnSpLocks/>
            <a:stCxn id="105" idx="2"/>
            <a:endCxn id="35" idx="0"/>
          </p:cNvCxnSpPr>
          <p:nvPr/>
        </p:nvCxnSpPr>
        <p:spPr>
          <a:xfrm rot="5400000">
            <a:off x="3253095" y="4437258"/>
            <a:ext cx="106645" cy="457715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215FDBFA-5284-2101-4085-6BFBD01A941D}"/>
              </a:ext>
            </a:extLst>
          </p:cNvPr>
          <p:cNvCxnSpPr>
            <a:cxnSpLocks/>
            <a:stCxn id="160" idx="0"/>
            <a:endCxn id="156" idx="2"/>
          </p:cNvCxnSpPr>
          <p:nvPr/>
        </p:nvCxnSpPr>
        <p:spPr>
          <a:xfrm rot="5400000" flipH="1" flipV="1">
            <a:off x="4822525" y="2830893"/>
            <a:ext cx="887795" cy="887575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2DC2A26A-5AF8-E60B-50CC-80F81DC189BA}"/>
              </a:ext>
            </a:extLst>
          </p:cNvPr>
          <p:cNvCxnSpPr>
            <a:cxnSpLocks/>
            <a:stCxn id="156" idx="3"/>
            <a:endCxn id="151" idx="2"/>
          </p:cNvCxnSpPr>
          <p:nvPr/>
        </p:nvCxnSpPr>
        <p:spPr>
          <a:xfrm flipH="1">
            <a:off x="5649842" y="2650782"/>
            <a:ext cx="547202" cy="2532466"/>
          </a:xfrm>
          <a:prstGeom prst="curvedConnector4">
            <a:avLst>
              <a:gd name="adj1" fmla="val -41776"/>
              <a:gd name="adj2" fmla="val 109027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691E1CC-040D-AD69-DF2F-FFB2495AD6F0}"/>
              </a:ext>
            </a:extLst>
          </p:cNvPr>
          <p:cNvSpPr/>
          <p:nvPr/>
        </p:nvSpPr>
        <p:spPr>
          <a:xfrm>
            <a:off x="1211504" y="2804600"/>
            <a:ext cx="576000" cy="586534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4377A60-2660-645A-E719-B27F9C464AB3}"/>
              </a:ext>
            </a:extLst>
          </p:cNvPr>
          <p:cNvSpPr/>
          <p:nvPr/>
        </p:nvSpPr>
        <p:spPr>
          <a:xfrm>
            <a:off x="1235448" y="4151029"/>
            <a:ext cx="576000" cy="586534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7ECB24F8-B6D1-6737-D0A9-F8ED59CC0942}"/>
              </a:ext>
            </a:extLst>
          </p:cNvPr>
          <p:cNvSpPr/>
          <p:nvPr/>
        </p:nvSpPr>
        <p:spPr>
          <a:xfrm>
            <a:off x="1211504" y="5447398"/>
            <a:ext cx="576000" cy="586534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B2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A5A7251-4AAA-3CFA-75DD-4F3960E0E256}"/>
              </a:ext>
            </a:extLst>
          </p:cNvPr>
          <p:cNvSpPr txBox="1"/>
          <p:nvPr/>
        </p:nvSpPr>
        <p:spPr>
          <a:xfrm>
            <a:off x="6678057" y="1756429"/>
            <a:ext cx="551080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Create memory nodes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Construct the CFG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Create phi nodes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/>
              <a:t>Associate operations with BBs</a:t>
            </a:r>
            <a:br>
              <a:rPr lang="en-US" sz="2400"/>
            </a:br>
            <a:br>
              <a:rPr lang="en-US" sz="2400"/>
            </a:br>
            <a:r>
              <a:rPr lang="en-US" sz="2400"/>
              <a:t>HACE labels operations with assigned states with their corresponding BBs, then assigns all remaining nodes using an ASAP-like procedure.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5B19B47D-6C61-29C7-34BB-331AA22D1055}"/>
              </a:ext>
            </a:extLst>
          </p:cNvPr>
          <p:cNvSpPr/>
          <p:nvPr/>
        </p:nvSpPr>
        <p:spPr>
          <a:xfrm>
            <a:off x="4138217" y="4240721"/>
            <a:ext cx="360000" cy="360000"/>
          </a:xfrm>
          <a:prstGeom prst="ellipse">
            <a:avLst/>
          </a:prstGeom>
          <a:solidFill>
            <a:srgbClr val="DA6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ɸ</a:t>
            </a:r>
            <a:endParaRPr lang="en-GB"/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32C5BEAA-5B30-2899-536C-4BC72B1AF332}"/>
              </a:ext>
            </a:extLst>
          </p:cNvPr>
          <p:cNvSpPr/>
          <p:nvPr/>
        </p:nvSpPr>
        <p:spPr>
          <a:xfrm>
            <a:off x="5472886" y="4247722"/>
            <a:ext cx="360000" cy="360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ɸ</a:t>
            </a:r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7AB32F-3466-D169-B3AE-33AF19AFCA27}"/>
              </a:ext>
            </a:extLst>
          </p:cNvPr>
          <p:cNvSpPr txBox="1"/>
          <p:nvPr/>
        </p:nvSpPr>
        <p:spPr>
          <a:xfrm>
            <a:off x="5526811" y="3259245"/>
            <a:ext cx="4441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</a:t>
            </a:r>
            <a:endParaRPr lang="en-GB"/>
          </a:p>
        </p:txBody>
      </p:sp>
      <p:cxnSp>
        <p:nvCxnSpPr>
          <p:cNvPr id="13" name="Connector: Curved 12">
            <a:extLst>
              <a:ext uri="{FF2B5EF4-FFF2-40B4-BE49-F238E27FC236}">
                <a16:creationId xmlns:a16="http://schemas.microsoft.com/office/drawing/2014/main" id="{72584BDA-1ABC-61F5-ADB6-EA98D881EED9}"/>
              </a:ext>
            </a:extLst>
          </p:cNvPr>
          <p:cNvCxnSpPr>
            <a:cxnSpLocks/>
            <a:stCxn id="10" idx="1"/>
          </p:cNvCxnSpPr>
          <p:nvPr/>
        </p:nvCxnSpPr>
        <p:spPr>
          <a:xfrm rot="10800000" flipV="1">
            <a:off x="5002635" y="3443911"/>
            <a:ext cx="524176" cy="45466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Curved 16">
            <a:extLst>
              <a:ext uri="{FF2B5EF4-FFF2-40B4-BE49-F238E27FC236}">
                <a16:creationId xmlns:a16="http://schemas.microsoft.com/office/drawing/2014/main" id="{1380733B-CF95-9CBD-D470-AD5CA020233B}"/>
              </a:ext>
            </a:extLst>
          </p:cNvPr>
          <p:cNvCxnSpPr>
            <a:cxnSpLocks/>
            <a:stCxn id="10" idx="1"/>
          </p:cNvCxnSpPr>
          <p:nvPr/>
        </p:nvCxnSpPr>
        <p:spPr>
          <a:xfrm rot="10800000" flipV="1">
            <a:off x="5472887" y="3443910"/>
            <a:ext cx="53925" cy="983811"/>
          </a:xfrm>
          <a:prstGeom prst="curvedConnector3">
            <a:avLst>
              <a:gd name="adj1" fmla="val 523922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2B638A02-27FB-AAA0-26DF-20CD67E9290D}"/>
              </a:ext>
            </a:extLst>
          </p:cNvPr>
          <p:cNvCxnSpPr>
            <a:cxnSpLocks/>
            <a:stCxn id="10" idx="0"/>
          </p:cNvCxnSpPr>
          <p:nvPr/>
        </p:nvCxnSpPr>
        <p:spPr>
          <a:xfrm rot="5400000" flipH="1" flipV="1">
            <a:off x="5661141" y="2917026"/>
            <a:ext cx="429958" cy="25448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Curved 18">
            <a:extLst>
              <a:ext uri="{FF2B5EF4-FFF2-40B4-BE49-F238E27FC236}">
                <a16:creationId xmlns:a16="http://schemas.microsoft.com/office/drawing/2014/main" id="{6E49CEFE-C145-2C57-057F-FDE4C0C4F17B}"/>
              </a:ext>
            </a:extLst>
          </p:cNvPr>
          <p:cNvCxnSpPr>
            <a:cxnSpLocks/>
            <a:endCxn id="20" idx="0"/>
          </p:cNvCxnSpPr>
          <p:nvPr/>
        </p:nvCxnSpPr>
        <p:spPr>
          <a:xfrm rot="10800000" flipV="1">
            <a:off x="645236" y="3097867"/>
            <a:ext cx="566269" cy="551878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80179F24-7343-A619-1956-FF1094390F61}"/>
              </a:ext>
            </a:extLst>
          </p:cNvPr>
          <p:cNvSpPr txBox="1"/>
          <p:nvPr/>
        </p:nvSpPr>
        <p:spPr>
          <a:xfrm>
            <a:off x="443353" y="3649745"/>
            <a:ext cx="403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</a:t>
            </a:r>
            <a:endParaRPr lang="en-GB"/>
          </a:p>
        </p:txBody>
      </p:sp>
      <p:cxnSp>
        <p:nvCxnSpPr>
          <p:cNvPr id="24" name="Connector: Curved 23">
            <a:extLst>
              <a:ext uri="{FF2B5EF4-FFF2-40B4-BE49-F238E27FC236}">
                <a16:creationId xmlns:a16="http://schemas.microsoft.com/office/drawing/2014/main" id="{383F97D1-FAFC-402F-99E3-569C7E14011E}"/>
              </a:ext>
            </a:extLst>
          </p:cNvPr>
          <p:cNvCxnSpPr>
            <a:cxnSpLocks/>
            <a:endCxn id="30" idx="0"/>
          </p:cNvCxnSpPr>
          <p:nvPr/>
        </p:nvCxnSpPr>
        <p:spPr>
          <a:xfrm rot="16200000" flipH="1">
            <a:off x="1595127" y="4665884"/>
            <a:ext cx="206638" cy="34999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72461A1A-B624-77A7-1632-D24F1DD52973}"/>
              </a:ext>
            </a:extLst>
          </p:cNvPr>
          <p:cNvSpPr txBox="1"/>
          <p:nvPr/>
        </p:nvSpPr>
        <p:spPr>
          <a:xfrm>
            <a:off x="1663011" y="4944201"/>
            <a:ext cx="420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</a:t>
            </a:r>
            <a:endParaRPr lang="en-GB"/>
          </a:p>
        </p:txBody>
      </p:sp>
      <p:cxnSp>
        <p:nvCxnSpPr>
          <p:cNvPr id="31" name="Connector: Curved 30">
            <a:extLst>
              <a:ext uri="{FF2B5EF4-FFF2-40B4-BE49-F238E27FC236}">
                <a16:creationId xmlns:a16="http://schemas.microsoft.com/office/drawing/2014/main" id="{6FB97E96-1D9C-2566-86D8-BB61D6E36E5C}"/>
              </a:ext>
            </a:extLst>
          </p:cNvPr>
          <p:cNvCxnSpPr>
            <a:cxnSpLocks/>
            <a:stCxn id="34" idx="0"/>
          </p:cNvCxnSpPr>
          <p:nvPr/>
        </p:nvCxnSpPr>
        <p:spPr>
          <a:xfrm rot="5400000" flipH="1" flipV="1">
            <a:off x="3349722" y="4642414"/>
            <a:ext cx="935629" cy="746803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F82E2365-AED2-49F5-9C0F-075516C20A2E}"/>
              </a:ext>
            </a:extLst>
          </p:cNvPr>
          <p:cNvSpPr txBox="1"/>
          <p:nvPr/>
        </p:nvSpPr>
        <p:spPr>
          <a:xfrm>
            <a:off x="3213866" y="5483629"/>
            <a:ext cx="4605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</a:t>
            </a:r>
            <a:endParaRPr lang="en-GB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2F86211-8E21-5AC4-3390-EA17AC4E733A}"/>
              </a:ext>
            </a:extLst>
          </p:cNvPr>
          <p:cNvSpPr txBox="1"/>
          <p:nvPr/>
        </p:nvSpPr>
        <p:spPr>
          <a:xfrm>
            <a:off x="3660101" y="3289630"/>
            <a:ext cx="4441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</a:t>
            </a:r>
            <a:endParaRPr lang="en-GB"/>
          </a:p>
        </p:txBody>
      </p:sp>
      <p:cxnSp>
        <p:nvCxnSpPr>
          <p:cNvPr id="37" name="Connector: Curved 36">
            <a:extLst>
              <a:ext uri="{FF2B5EF4-FFF2-40B4-BE49-F238E27FC236}">
                <a16:creationId xmlns:a16="http://schemas.microsoft.com/office/drawing/2014/main" id="{D54006A0-A4C2-62BB-A863-31E912E12252}"/>
              </a:ext>
            </a:extLst>
          </p:cNvPr>
          <p:cNvCxnSpPr>
            <a:cxnSpLocks/>
            <a:stCxn id="36" idx="2"/>
          </p:cNvCxnSpPr>
          <p:nvPr/>
        </p:nvCxnSpPr>
        <p:spPr>
          <a:xfrm rot="16200000" flipH="1">
            <a:off x="3719314" y="3821818"/>
            <a:ext cx="634480" cy="30876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0D03F036-86F1-3535-A1BD-0C8F44DE92DE}"/>
              </a:ext>
            </a:extLst>
          </p:cNvPr>
          <p:cNvSpPr txBox="1"/>
          <p:nvPr/>
        </p:nvSpPr>
        <p:spPr>
          <a:xfrm>
            <a:off x="4715208" y="5059852"/>
            <a:ext cx="4207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</a:t>
            </a:r>
            <a:endParaRPr lang="en-GB"/>
          </a:p>
        </p:txBody>
      </p:sp>
      <p:cxnSp>
        <p:nvCxnSpPr>
          <p:cNvPr id="44" name="Connector: Curved 43">
            <a:extLst>
              <a:ext uri="{FF2B5EF4-FFF2-40B4-BE49-F238E27FC236}">
                <a16:creationId xmlns:a16="http://schemas.microsoft.com/office/drawing/2014/main" id="{62AF25E6-2E52-6BA9-70CD-CEDF11A5289E}"/>
              </a:ext>
            </a:extLst>
          </p:cNvPr>
          <p:cNvCxnSpPr>
            <a:cxnSpLocks/>
            <a:stCxn id="43" idx="0"/>
          </p:cNvCxnSpPr>
          <p:nvPr/>
        </p:nvCxnSpPr>
        <p:spPr>
          <a:xfrm rot="5400000" flipH="1" flipV="1">
            <a:off x="4973177" y="4507422"/>
            <a:ext cx="504851" cy="60001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832720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597C1EC9-8E4B-9121-2EAD-3500BEB29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4D60D-D1EB-D948-8A37-C44B1C1CF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FSM-Datapath Graph to CDFG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047CCB-B60D-683B-AD43-5D609A69C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145</a:t>
            </a:fld>
            <a:endParaRPr lang="en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AF81846-76F0-EF4D-C9D4-4637203AB3AF}"/>
              </a:ext>
            </a:extLst>
          </p:cNvPr>
          <p:cNvSpPr/>
          <p:nvPr/>
        </p:nvSpPr>
        <p:spPr>
          <a:xfrm>
            <a:off x="382695" y="2056647"/>
            <a:ext cx="6122880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CF06DAFC-BB3B-F399-72AF-47D78374C44E}"/>
              </a:ext>
            </a:extLst>
          </p:cNvPr>
          <p:cNvSpPr txBox="1"/>
          <p:nvPr/>
        </p:nvSpPr>
        <p:spPr>
          <a:xfrm>
            <a:off x="382695" y="1497654"/>
            <a:ext cx="46767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13457DF1-0A1F-75F8-D1D8-C8C0EE0950EA}"/>
              </a:ext>
            </a:extLst>
          </p:cNvPr>
          <p:cNvCxnSpPr>
            <a:cxnSpLocks/>
          </p:cNvCxnSpPr>
          <p:nvPr/>
        </p:nvCxnSpPr>
        <p:spPr>
          <a:xfrm flipH="1">
            <a:off x="623027" y="222623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E2DF425B-D51C-5369-3685-23F6BB47B56D}"/>
              </a:ext>
            </a:extLst>
          </p:cNvPr>
          <p:cNvSpPr txBox="1"/>
          <p:nvPr/>
        </p:nvSpPr>
        <p:spPr>
          <a:xfrm>
            <a:off x="847116" y="204585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Control edge</a:t>
            </a:r>
            <a:endParaRPr lang="en-GB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1A0B170E-8649-46D9-93CA-AB730D71A447}"/>
              </a:ext>
            </a:extLst>
          </p:cNvPr>
          <p:cNvCxnSpPr>
            <a:cxnSpLocks/>
          </p:cNvCxnSpPr>
          <p:nvPr/>
        </p:nvCxnSpPr>
        <p:spPr>
          <a:xfrm flipH="1">
            <a:off x="631394" y="249257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B1512F6B-6285-4257-55CB-009AE9425CE8}"/>
              </a:ext>
            </a:extLst>
          </p:cNvPr>
          <p:cNvSpPr txBox="1"/>
          <p:nvPr/>
        </p:nvSpPr>
        <p:spPr>
          <a:xfrm>
            <a:off x="855483" y="231219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edge</a:t>
            </a:r>
            <a:endParaRPr lang="en-GB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8ABEC23-6B5F-D9CD-C700-3FEF5351A194}"/>
              </a:ext>
            </a:extLst>
          </p:cNvPr>
          <p:cNvCxnSpPr>
            <a:cxnSpLocks/>
          </p:cNvCxnSpPr>
          <p:nvPr/>
        </p:nvCxnSpPr>
        <p:spPr>
          <a:xfrm flipH="1">
            <a:off x="1513740" y="3405284"/>
            <a:ext cx="859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Curved 6">
            <a:extLst>
              <a:ext uri="{FF2B5EF4-FFF2-40B4-BE49-F238E27FC236}">
                <a16:creationId xmlns:a16="http://schemas.microsoft.com/office/drawing/2014/main" id="{35C94C7B-4071-358D-23D7-EF9366A4D14B}"/>
              </a:ext>
            </a:extLst>
          </p:cNvPr>
          <p:cNvCxnSpPr>
            <a:cxnSpLocks/>
            <a:stCxn id="12" idx="3"/>
            <a:endCxn id="12" idx="0"/>
          </p:cNvCxnSpPr>
          <p:nvPr/>
        </p:nvCxnSpPr>
        <p:spPr>
          <a:xfrm flipH="1" flipV="1">
            <a:off x="1523448" y="4151029"/>
            <a:ext cx="288000" cy="293267"/>
          </a:xfrm>
          <a:prstGeom prst="curvedConnector4">
            <a:avLst>
              <a:gd name="adj1" fmla="val -79375"/>
              <a:gd name="adj2" fmla="val 177949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61E846B-08E6-5023-5A08-4C7FF1DC24CD}"/>
              </a:ext>
            </a:extLst>
          </p:cNvPr>
          <p:cNvSpPr txBox="1"/>
          <p:nvPr/>
        </p:nvSpPr>
        <p:spPr>
          <a:xfrm>
            <a:off x="1527854" y="3538896"/>
            <a:ext cx="119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Cond</a:t>
            </a:r>
            <a:endParaRPr lang="en-GB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2A5073-7203-958C-E389-35BD054A1377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2014676" y="3908228"/>
            <a:ext cx="108872" cy="110849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4045F63-6FD2-5E14-619D-9F7570DFC0C6}"/>
              </a:ext>
            </a:extLst>
          </p:cNvPr>
          <p:cNvCxnSpPr>
            <a:cxnSpLocks/>
          </p:cNvCxnSpPr>
          <p:nvPr/>
        </p:nvCxnSpPr>
        <p:spPr>
          <a:xfrm>
            <a:off x="1513740" y="4752477"/>
            <a:ext cx="0" cy="68413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7AEEB1FB-147C-52AE-F57D-F51168F5E04F}"/>
              </a:ext>
            </a:extLst>
          </p:cNvPr>
          <p:cNvSpPr txBox="1"/>
          <p:nvPr/>
        </p:nvSpPr>
        <p:spPr>
          <a:xfrm>
            <a:off x="326940" y="4696923"/>
            <a:ext cx="12851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!Data Cond</a:t>
            </a:r>
            <a:endParaRPr lang="en-GB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DB963F0-A773-E2B8-29E1-830925442DBB}"/>
              </a:ext>
            </a:extLst>
          </p:cNvPr>
          <p:cNvCxnSpPr>
            <a:cxnSpLocks/>
            <a:stCxn id="22" idx="2"/>
          </p:cNvCxnSpPr>
          <p:nvPr/>
        </p:nvCxnSpPr>
        <p:spPr>
          <a:xfrm>
            <a:off x="969529" y="5066255"/>
            <a:ext cx="544211" cy="206668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46AA174-3F5A-D1E5-5AF9-67C8780D138C}"/>
              </a:ext>
            </a:extLst>
          </p:cNvPr>
          <p:cNvSpPr/>
          <p:nvPr/>
        </p:nvSpPr>
        <p:spPr>
          <a:xfrm>
            <a:off x="1211504" y="2804600"/>
            <a:ext cx="576000" cy="586534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FFEBBF0-99A8-C810-E3C8-47F962AF9C0D}"/>
              </a:ext>
            </a:extLst>
          </p:cNvPr>
          <p:cNvSpPr/>
          <p:nvPr/>
        </p:nvSpPr>
        <p:spPr>
          <a:xfrm>
            <a:off x="1235448" y="4151029"/>
            <a:ext cx="576000" cy="586534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C7353266-4BF1-BC98-470C-32ADCEF641D0}"/>
              </a:ext>
            </a:extLst>
          </p:cNvPr>
          <p:cNvSpPr/>
          <p:nvPr/>
        </p:nvSpPr>
        <p:spPr>
          <a:xfrm>
            <a:off x="1211504" y="5447398"/>
            <a:ext cx="576000" cy="586534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B2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F7FE1C0-FAD2-AF42-2C7C-636D35134D2C}"/>
              </a:ext>
            </a:extLst>
          </p:cNvPr>
          <p:cNvSpPr txBox="1"/>
          <p:nvPr/>
        </p:nvSpPr>
        <p:spPr>
          <a:xfrm>
            <a:off x="6678057" y="1756429"/>
            <a:ext cx="551080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Create memory nodes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Construct the CFG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Create phi nodes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/>
              <a:t>Associate operations with BBs</a:t>
            </a:r>
            <a:br>
              <a:rPr lang="en-US" sz="2400"/>
            </a:br>
            <a:br>
              <a:rPr lang="en-US" sz="2400"/>
            </a:br>
            <a:r>
              <a:rPr lang="en-US" sz="2400"/>
              <a:t>HACE labels operations with assigned states with their corresponding BBs, then assigns all remaining nodes using an ASAP-like procedure.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1D361D3-0FA8-84AE-9906-1002FAD00E9D}"/>
              </a:ext>
            </a:extLst>
          </p:cNvPr>
          <p:cNvSpPr/>
          <p:nvPr/>
        </p:nvSpPr>
        <p:spPr>
          <a:xfrm>
            <a:off x="2952201" y="2226237"/>
            <a:ext cx="3273422" cy="816787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4A9F59-883D-406F-7321-6A91A0E7E77B}"/>
              </a:ext>
            </a:extLst>
          </p:cNvPr>
          <p:cNvSpPr txBox="1"/>
          <p:nvPr/>
        </p:nvSpPr>
        <p:spPr>
          <a:xfrm>
            <a:off x="2934158" y="2179603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4F600C3-E901-D9A2-E231-8C90AF31403A}"/>
              </a:ext>
            </a:extLst>
          </p:cNvPr>
          <p:cNvSpPr/>
          <p:nvPr/>
        </p:nvSpPr>
        <p:spPr>
          <a:xfrm>
            <a:off x="4060992" y="22754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D782932-9D50-A56A-9F01-5E9F39445F89}"/>
              </a:ext>
            </a:extLst>
          </p:cNvPr>
          <p:cNvSpPr/>
          <p:nvPr/>
        </p:nvSpPr>
        <p:spPr>
          <a:xfrm>
            <a:off x="4106105" y="3538025"/>
            <a:ext cx="360000" cy="360000"/>
          </a:xfrm>
          <a:prstGeom prst="ellipse">
            <a:avLst/>
          </a:prstGeom>
          <a:solidFill>
            <a:srgbClr val="DA6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ɸ</a:t>
            </a:r>
            <a:endParaRPr lang="en-GB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4CF012D-50DF-427C-3C89-47777688FBDF}"/>
              </a:ext>
            </a:extLst>
          </p:cNvPr>
          <p:cNvSpPr/>
          <p:nvPr/>
        </p:nvSpPr>
        <p:spPr>
          <a:xfrm>
            <a:off x="2952201" y="3360563"/>
            <a:ext cx="3273422" cy="1912360"/>
          </a:xfrm>
          <a:prstGeom prst="roundRect">
            <a:avLst>
              <a:gd name="adj" fmla="val 4009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787E212-C219-AFAC-C37C-9134F6C538A3}"/>
              </a:ext>
            </a:extLst>
          </p:cNvPr>
          <p:cNvSpPr txBox="1"/>
          <p:nvPr/>
        </p:nvSpPr>
        <p:spPr>
          <a:xfrm>
            <a:off x="2934158" y="3313929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7FBF30A-3E86-208A-728F-DF4AAF4C102A}"/>
              </a:ext>
            </a:extLst>
          </p:cNvPr>
          <p:cNvCxnSpPr>
            <a:cxnSpLocks/>
            <a:stCxn id="13" idx="2"/>
            <a:endCxn id="17" idx="0"/>
          </p:cNvCxnSpPr>
          <p:nvPr/>
        </p:nvCxnSpPr>
        <p:spPr>
          <a:xfrm>
            <a:off x="4283061" y="2635455"/>
            <a:ext cx="3044" cy="90257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8F1B8A0-3E15-BEA8-061E-3A90D08DFB17}"/>
              </a:ext>
            </a:extLst>
          </p:cNvPr>
          <p:cNvCxnSpPr>
            <a:cxnSpLocks/>
            <a:stCxn id="24" idx="2"/>
            <a:endCxn id="30" idx="0"/>
          </p:cNvCxnSpPr>
          <p:nvPr/>
        </p:nvCxnSpPr>
        <p:spPr>
          <a:xfrm>
            <a:off x="5388641" y="2635455"/>
            <a:ext cx="3044" cy="91209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CC64DA8-E340-07AA-CB11-9F6EBAD64DE8}"/>
              </a:ext>
            </a:extLst>
          </p:cNvPr>
          <p:cNvSpPr/>
          <p:nvPr/>
        </p:nvSpPr>
        <p:spPr>
          <a:xfrm>
            <a:off x="5166572" y="22754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D5509A0-C5E6-F7F1-ADA2-545D00D627BE}"/>
              </a:ext>
            </a:extLst>
          </p:cNvPr>
          <p:cNvSpPr/>
          <p:nvPr/>
        </p:nvSpPr>
        <p:spPr>
          <a:xfrm>
            <a:off x="5211685" y="3547550"/>
            <a:ext cx="360000" cy="360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ɸ</a:t>
            </a:r>
            <a:endParaRPr lang="en-GB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3E72DB0D-B589-7680-8083-AE956828D725}"/>
              </a:ext>
            </a:extLst>
          </p:cNvPr>
          <p:cNvSpPr/>
          <p:nvPr/>
        </p:nvSpPr>
        <p:spPr>
          <a:xfrm>
            <a:off x="4058448" y="413197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FE221F97-AB0A-7EBE-82BE-94FA522628F2}"/>
              </a:ext>
            </a:extLst>
          </p:cNvPr>
          <p:cNvCxnSpPr>
            <a:cxnSpLocks/>
          </p:cNvCxnSpPr>
          <p:nvPr/>
        </p:nvCxnSpPr>
        <p:spPr>
          <a:xfrm flipH="1">
            <a:off x="4280517" y="390414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EDA7256B-CA40-CAFA-A945-7D91737F85CF}"/>
              </a:ext>
            </a:extLst>
          </p:cNvPr>
          <p:cNvCxnSpPr>
            <a:cxnSpLocks/>
            <a:stCxn id="45" idx="0"/>
          </p:cNvCxnSpPr>
          <p:nvPr/>
        </p:nvCxnSpPr>
        <p:spPr>
          <a:xfrm flipV="1">
            <a:off x="4282562" y="447823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E11FBDAF-8439-BEBE-1CE1-DD67B73B1C3A}"/>
              </a:ext>
            </a:extLst>
          </p:cNvPr>
          <p:cNvSpPr/>
          <p:nvPr/>
        </p:nvSpPr>
        <p:spPr>
          <a:xfrm>
            <a:off x="4060493" y="470607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cxnSp>
        <p:nvCxnSpPr>
          <p:cNvPr id="46" name="Connector: Curved 45">
            <a:extLst>
              <a:ext uri="{FF2B5EF4-FFF2-40B4-BE49-F238E27FC236}">
                <a16:creationId xmlns:a16="http://schemas.microsoft.com/office/drawing/2014/main" id="{A7A5DB92-0B5B-53EA-9BA3-6578F4CA9114}"/>
              </a:ext>
            </a:extLst>
          </p:cNvPr>
          <p:cNvCxnSpPr>
            <a:cxnSpLocks/>
            <a:stCxn id="37" idx="3"/>
          </p:cNvCxnSpPr>
          <p:nvPr/>
        </p:nvCxnSpPr>
        <p:spPr>
          <a:xfrm flipH="1" flipV="1">
            <a:off x="4463561" y="3736453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8467C0DC-FB2C-9BBC-6701-0CE8767CEFBD}"/>
              </a:ext>
            </a:extLst>
          </p:cNvPr>
          <p:cNvSpPr/>
          <p:nvPr/>
        </p:nvSpPr>
        <p:spPr>
          <a:xfrm>
            <a:off x="5171748" y="413197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2593B7BA-1EA5-4B0C-3E2A-FEAA05F40D76}"/>
              </a:ext>
            </a:extLst>
          </p:cNvPr>
          <p:cNvCxnSpPr>
            <a:cxnSpLocks/>
          </p:cNvCxnSpPr>
          <p:nvPr/>
        </p:nvCxnSpPr>
        <p:spPr>
          <a:xfrm flipH="1">
            <a:off x="5393817" y="390414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96A48E29-35DB-0C2F-E3EC-B3A999ED607B}"/>
              </a:ext>
            </a:extLst>
          </p:cNvPr>
          <p:cNvSpPr/>
          <p:nvPr/>
        </p:nvSpPr>
        <p:spPr>
          <a:xfrm>
            <a:off x="4895962" y="471792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load_A</a:t>
            </a:r>
            <a:endParaRPr lang="en-US"/>
          </a:p>
        </p:txBody>
      </p:sp>
      <p:cxnSp>
        <p:nvCxnSpPr>
          <p:cNvPr id="51" name="Connector: Curved 50">
            <a:extLst>
              <a:ext uri="{FF2B5EF4-FFF2-40B4-BE49-F238E27FC236}">
                <a16:creationId xmlns:a16="http://schemas.microsoft.com/office/drawing/2014/main" id="{80052DD5-63E1-4340-E01F-8FAADC212028}"/>
              </a:ext>
            </a:extLst>
          </p:cNvPr>
          <p:cNvCxnSpPr>
            <a:cxnSpLocks/>
            <a:stCxn id="47" idx="3"/>
          </p:cNvCxnSpPr>
          <p:nvPr/>
        </p:nvCxnSpPr>
        <p:spPr>
          <a:xfrm flipH="1" flipV="1">
            <a:off x="5576861" y="3736453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Curved 51">
            <a:extLst>
              <a:ext uri="{FF2B5EF4-FFF2-40B4-BE49-F238E27FC236}">
                <a16:creationId xmlns:a16="http://schemas.microsoft.com/office/drawing/2014/main" id="{A65F2322-262D-768E-3792-FB3416B61CC8}"/>
              </a:ext>
            </a:extLst>
          </p:cNvPr>
          <p:cNvCxnSpPr>
            <a:cxnSpLocks/>
            <a:stCxn id="17" idx="6"/>
            <a:endCxn id="49" idx="1"/>
          </p:cNvCxnSpPr>
          <p:nvPr/>
        </p:nvCxnSpPr>
        <p:spPr>
          <a:xfrm>
            <a:off x="4466105" y="3718025"/>
            <a:ext cx="429857" cy="1179899"/>
          </a:xfrm>
          <a:prstGeom prst="curvedConnector3">
            <a:avLst>
              <a:gd name="adj1" fmla="val 32273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3665E824-44CF-9B84-2120-45EF5788D87B}"/>
              </a:ext>
            </a:extLst>
          </p:cNvPr>
          <p:cNvCxnSpPr>
            <a:cxnSpLocks/>
          </p:cNvCxnSpPr>
          <p:nvPr/>
        </p:nvCxnSpPr>
        <p:spPr>
          <a:xfrm flipH="1" flipV="1">
            <a:off x="5382796" y="449103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or: Curved 64">
            <a:extLst>
              <a:ext uri="{FF2B5EF4-FFF2-40B4-BE49-F238E27FC236}">
                <a16:creationId xmlns:a16="http://schemas.microsoft.com/office/drawing/2014/main" id="{682E70B2-CA0F-C8C2-7D59-7AA5859CF00A}"/>
              </a:ext>
            </a:extLst>
          </p:cNvPr>
          <p:cNvCxnSpPr>
            <a:cxnSpLocks/>
            <a:stCxn id="17" idx="2"/>
            <a:endCxn id="66" idx="3"/>
          </p:cNvCxnSpPr>
          <p:nvPr/>
        </p:nvCxnSpPr>
        <p:spPr>
          <a:xfrm rot="10800000" flipV="1">
            <a:off x="3835547" y="3718024"/>
            <a:ext cx="270559" cy="593007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B37F0353-D6DA-7533-4322-5F95A95D5C97}"/>
              </a:ext>
            </a:extLst>
          </p:cNvPr>
          <p:cNvSpPr/>
          <p:nvPr/>
        </p:nvSpPr>
        <p:spPr>
          <a:xfrm>
            <a:off x="3391408" y="413103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7A3D1326-D25C-084A-F880-2E068FA43E38}"/>
              </a:ext>
            </a:extLst>
          </p:cNvPr>
          <p:cNvCxnSpPr>
            <a:cxnSpLocks/>
            <a:stCxn id="68" idx="2"/>
            <a:endCxn id="66" idx="0"/>
          </p:cNvCxnSpPr>
          <p:nvPr/>
        </p:nvCxnSpPr>
        <p:spPr>
          <a:xfrm>
            <a:off x="3613477" y="3966467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F00E55A5-9F38-6D2B-D3B4-ECB64616DD5C}"/>
              </a:ext>
            </a:extLst>
          </p:cNvPr>
          <p:cNvSpPr/>
          <p:nvPr/>
        </p:nvSpPr>
        <p:spPr>
          <a:xfrm>
            <a:off x="3391408" y="360646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7CFEF423-DEA5-3621-93B4-E28962455FB8}"/>
              </a:ext>
            </a:extLst>
          </p:cNvPr>
          <p:cNvSpPr/>
          <p:nvPr/>
        </p:nvSpPr>
        <p:spPr>
          <a:xfrm>
            <a:off x="2952201" y="5499363"/>
            <a:ext cx="3273422" cy="537884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34FF06DE-E2BB-A104-8284-C1228DD69FB8}"/>
              </a:ext>
            </a:extLst>
          </p:cNvPr>
          <p:cNvSpPr txBox="1"/>
          <p:nvPr/>
        </p:nvSpPr>
        <p:spPr>
          <a:xfrm>
            <a:off x="2934158" y="5452728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B2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2BBF447-FF33-D779-3190-2B566AA37D51}"/>
              </a:ext>
            </a:extLst>
          </p:cNvPr>
          <p:cNvSpPr txBox="1"/>
          <p:nvPr/>
        </p:nvSpPr>
        <p:spPr>
          <a:xfrm>
            <a:off x="2934158" y="4775699"/>
            <a:ext cx="119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Cond</a:t>
            </a:r>
            <a:endParaRPr lang="en-GB"/>
          </a:p>
        </p:txBody>
      </p:sp>
      <p:cxnSp>
        <p:nvCxnSpPr>
          <p:cNvPr id="77" name="Connector: Curved 76">
            <a:extLst>
              <a:ext uri="{FF2B5EF4-FFF2-40B4-BE49-F238E27FC236}">
                <a16:creationId xmlns:a16="http://schemas.microsoft.com/office/drawing/2014/main" id="{2AFC2FEF-1CB8-39EC-B14D-62FEA6FA7161}"/>
              </a:ext>
            </a:extLst>
          </p:cNvPr>
          <p:cNvCxnSpPr>
            <a:cxnSpLocks/>
            <a:endCxn id="76" idx="0"/>
          </p:cNvCxnSpPr>
          <p:nvPr/>
        </p:nvCxnSpPr>
        <p:spPr>
          <a:xfrm rot="5400000">
            <a:off x="3429332" y="4591553"/>
            <a:ext cx="284667" cy="83625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or: Curved 77">
            <a:extLst>
              <a:ext uri="{FF2B5EF4-FFF2-40B4-BE49-F238E27FC236}">
                <a16:creationId xmlns:a16="http://schemas.microsoft.com/office/drawing/2014/main" id="{78535694-B6B7-FA8B-DCDF-E2C18CE1ED5D}"/>
              </a:ext>
            </a:extLst>
          </p:cNvPr>
          <p:cNvCxnSpPr>
            <a:cxnSpLocks/>
            <a:endCxn id="79" idx="0"/>
          </p:cNvCxnSpPr>
          <p:nvPr/>
        </p:nvCxnSpPr>
        <p:spPr>
          <a:xfrm rot="10800000" flipV="1">
            <a:off x="645236" y="3097867"/>
            <a:ext cx="566269" cy="551878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E53844A3-E3C2-5E6C-7F1B-C5668A1EE5EA}"/>
              </a:ext>
            </a:extLst>
          </p:cNvPr>
          <p:cNvSpPr txBox="1"/>
          <p:nvPr/>
        </p:nvSpPr>
        <p:spPr>
          <a:xfrm>
            <a:off x="443353" y="3649745"/>
            <a:ext cx="403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</a:t>
            </a:r>
            <a:endParaRPr lang="en-GB"/>
          </a:p>
        </p:txBody>
      </p:sp>
      <p:cxnSp>
        <p:nvCxnSpPr>
          <p:cNvPr id="80" name="Connector: Curved 79">
            <a:extLst>
              <a:ext uri="{FF2B5EF4-FFF2-40B4-BE49-F238E27FC236}">
                <a16:creationId xmlns:a16="http://schemas.microsoft.com/office/drawing/2014/main" id="{9BE5CAA2-4C5A-94D6-142A-22C32CAD5F67}"/>
              </a:ext>
            </a:extLst>
          </p:cNvPr>
          <p:cNvCxnSpPr>
            <a:cxnSpLocks/>
            <a:endCxn id="81" idx="0"/>
          </p:cNvCxnSpPr>
          <p:nvPr/>
        </p:nvCxnSpPr>
        <p:spPr>
          <a:xfrm rot="16200000" flipH="1">
            <a:off x="1595127" y="4665884"/>
            <a:ext cx="206638" cy="34999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A9F91ABB-E40E-6D81-6AD6-8F412E8F99EC}"/>
              </a:ext>
            </a:extLst>
          </p:cNvPr>
          <p:cNvSpPr txBox="1"/>
          <p:nvPr/>
        </p:nvSpPr>
        <p:spPr>
          <a:xfrm>
            <a:off x="1663011" y="4944201"/>
            <a:ext cx="420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6248215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EC3AC01-4976-844D-74FE-A7681F906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0A825-8585-DB20-AA09-64F197E13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FSM-Datapath Graph to CDFG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0D7781-B7BE-68B3-5FE4-300F6D836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146</a:t>
            </a:fld>
            <a:endParaRPr lang="en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2E79F7B-6BD9-F7DE-F21D-8250FE091950}"/>
              </a:ext>
            </a:extLst>
          </p:cNvPr>
          <p:cNvSpPr/>
          <p:nvPr/>
        </p:nvSpPr>
        <p:spPr>
          <a:xfrm>
            <a:off x="382695" y="2056647"/>
            <a:ext cx="6122880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C525E462-15EE-2D9F-10B3-D42B62EFF93D}"/>
              </a:ext>
            </a:extLst>
          </p:cNvPr>
          <p:cNvSpPr txBox="1"/>
          <p:nvPr/>
        </p:nvSpPr>
        <p:spPr>
          <a:xfrm>
            <a:off x="382695" y="1497654"/>
            <a:ext cx="46767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9BC1CC5-A954-B9E3-CF6C-A24DB4229320}"/>
              </a:ext>
            </a:extLst>
          </p:cNvPr>
          <p:cNvCxnSpPr>
            <a:cxnSpLocks/>
          </p:cNvCxnSpPr>
          <p:nvPr/>
        </p:nvCxnSpPr>
        <p:spPr>
          <a:xfrm flipH="1">
            <a:off x="623027" y="222623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59FBF0C1-EC55-B47F-6982-681668EFC5FD}"/>
              </a:ext>
            </a:extLst>
          </p:cNvPr>
          <p:cNvSpPr txBox="1"/>
          <p:nvPr/>
        </p:nvSpPr>
        <p:spPr>
          <a:xfrm>
            <a:off x="847116" y="204585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Control edge</a:t>
            </a:r>
            <a:endParaRPr lang="en-GB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4B841EBE-347A-F7B7-7BDF-810D250C3A82}"/>
              </a:ext>
            </a:extLst>
          </p:cNvPr>
          <p:cNvCxnSpPr>
            <a:cxnSpLocks/>
          </p:cNvCxnSpPr>
          <p:nvPr/>
        </p:nvCxnSpPr>
        <p:spPr>
          <a:xfrm flipH="1">
            <a:off x="631394" y="249257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D1AF7163-82AA-DF74-DFF0-EE10C53FE3B1}"/>
              </a:ext>
            </a:extLst>
          </p:cNvPr>
          <p:cNvSpPr txBox="1"/>
          <p:nvPr/>
        </p:nvSpPr>
        <p:spPr>
          <a:xfrm>
            <a:off x="855483" y="231219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edge</a:t>
            </a:r>
            <a:endParaRPr lang="en-GB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20A8816-1AA2-E2E8-570D-9296F9DE02A1}"/>
              </a:ext>
            </a:extLst>
          </p:cNvPr>
          <p:cNvCxnSpPr>
            <a:cxnSpLocks/>
          </p:cNvCxnSpPr>
          <p:nvPr/>
        </p:nvCxnSpPr>
        <p:spPr>
          <a:xfrm flipH="1">
            <a:off x="1513740" y="3405284"/>
            <a:ext cx="859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Curved 6">
            <a:extLst>
              <a:ext uri="{FF2B5EF4-FFF2-40B4-BE49-F238E27FC236}">
                <a16:creationId xmlns:a16="http://schemas.microsoft.com/office/drawing/2014/main" id="{02EC9738-45FD-BABA-5D80-4A27362BD6E8}"/>
              </a:ext>
            </a:extLst>
          </p:cNvPr>
          <p:cNvCxnSpPr>
            <a:cxnSpLocks/>
            <a:stCxn id="12" idx="3"/>
            <a:endCxn id="12" idx="0"/>
          </p:cNvCxnSpPr>
          <p:nvPr/>
        </p:nvCxnSpPr>
        <p:spPr>
          <a:xfrm flipH="1" flipV="1">
            <a:off x="1523448" y="4151029"/>
            <a:ext cx="288000" cy="293267"/>
          </a:xfrm>
          <a:prstGeom prst="curvedConnector4">
            <a:avLst>
              <a:gd name="adj1" fmla="val -79375"/>
              <a:gd name="adj2" fmla="val 177949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28CEE90-418F-A723-A0DE-1DBDFBF83317}"/>
              </a:ext>
            </a:extLst>
          </p:cNvPr>
          <p:cNvSpPr txBox="1"/>
          <p:nvPr/>
        </p:nvSpPr>
        <p:spPr>
          <a:xfrm>
            <a:off x="1527854" y="3538896"/>
            <a:ext cx="119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Cond</a:t>
            </a:r>
            <a:endParaRPr lang="en-GB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D3A5753-43F6-84DC-16FE-67F22093DC0C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2014676" y="3908228"/>
            <a:ext cx="108872" cy="110849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98D7943-4F0B-D7EF-F38B-F665FBF328C9}"/>
              </a:ext>
            </a:extLst>
          </p:cNvPr>
          <p:cNvCxnSpPr>
            <a:cxnSpLocks/>
          </p:cNvCxnSpPr>
          <p:nvPr/>
        </p:nvCxnSpPr>
        <p:spPr>
          <a:xfrm>
            <a:off x="1513740" y="4752477"/>
            <a:ext cx="0" cy="68413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FB3D0F7C-D436-C920-E7D0-D641ED66C06C}"/>
              </a:ext>
            </a:extLst>
          </p:cNvPr>
          <p:cNvSpPr txBox="1"/>
          <p:nvPr/>
        </p:nvSpPr>
        <p:spPr>
          <a:xfrm>
            <a:off x="326940" y="4696923"/>
            <a:ext cx="12851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!Data Cond</a:t>
            </a:r>
            <a:endParaRPr lang="en-GB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9CAF320-4EEA-6058-F8AC-4263CE3E3E24}"/>
              </a:ext>
            </a:extLst>
          </p:cNvPr>
          <p:cNvCxnSpPr>
            <a:cxnSpLocks/>
            <a:stCxn id="22" idx="2"/>
          </p:cNvCxnSpPr>
          <p:nvPr/>
        </p:nvCxnSpPr>
        <p:spPr>
          <a:xfrm>
            <a:off x="969529" y="5066255"/>
            <a:ext cx="544211" cy="206668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00B8846-9E11-1C31-07A4-1AC3313B6D40}"/>
              </a:ext>
            </a:extLst>
          </p:cNvPr>
          <p:cNvSpPr/>
          <p:nvPr/>
        </p:nvSpPr>
        <p:spPr>
          <a:xfrm>
            <a:off x="1211504" y="2804600"/>
            <a:ext cx="576000" cy="586534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B04A584-639C-3EA2-828E-A76F109086B0}"/>
              </a:ext>
            </a:extLst>
          </p:cNvPr>
          <p:cNvSpPr/>
          <p:nvPr/>
        </p:nvSpPr>
        <p:spPr>
          <a:xfrm>
            <a:off x="1235448" y="4151029"/>
            <a:ext cx="576000" cy="586534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66813C0E-1D15-95D1-CD76-D3B94121D0A2}"/>
              </a:ext>
            </a:extLst>
          </p:cNvPr>
          <p:cNvSpPr/>
          <p:nvPr/>
        </p:nvSpPr>
        <p:spPr>
          <a:xfrm>
            <a:off x="1211504" y="5447398"/>
            <a:ext cx="576000" cy="586534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B2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158B0B9-AD14-CDFC-05DD-D3B7217BE34C}"/>
              </a:ext>
            </a:extLst>
          </p:cNvPr>
          <p:cNvSpPr txBox="1"/>
          <p:nvPr/>
        </p:nvSpPr>
        <p:spPr>
          <a:xfrm>
            <a:off x="6678057" y="1756429"/>
            <a:ext cx="551080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Create memory nodes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Construct the CFG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Create phi nodes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Associate operations with BBs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/>
              <a:t>Generate branches</a:t>
            </a:r>
            <a:br>
              <a:rPr lang="en-US" sz="2400"/>
            </a:br>
            <a:br>
              <a:rPr lang="en-US" sz="2400"/>
            </a:br>
            <a:r>
              <a:rPr lang="en-US" sz="2400"/>
              <a:t>HACE generates a branch for each BB.</a:t>
            </a:r>
            <a:br>
              <a:rPr lang="en-US" sz="2400"/>
            </a:br>
            <a:r>
              <a:rPr lang="en-US" sz="2400"/>
              <a:t>If the BB has no successors, it is a return operation.</a:t>
            </a:r>
            <a:br>
              <a:rPr lang="en-US" sz="2400"/>
            </a:br>
            <a:r>
              <a:rPr lang="en-US" sz="2400"/>
              <a:t>If the BB has a single successor, it is unconditional branch. </a:t>
            </a:r>
            <a:br>
              <a:rPr lang="en-US" sz="2400"/>
            </a:br>
            <a:r>
              <a:rPr lang="en-US" sz="2400"/>
              <a:t>Otherwise, it is a conditional branch.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7B65FC6-BBA2-7375-4A43-5E5DDB4F97B0}"/>
              </a:ext>
            </a:extLst>
          </p:cNvPr>
          <p:cNvSpPr/>
          <p:nvPr/>
        </p:nvSpPr>
        <p:spPr>
          <a:xfrm>
            <a:off x="2952201" y="2226237"/>
            <a:ext cx="3273422" cy="816787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468E00-6A80-8B5C-54C2-065E9988BF77}"/>
              </a:ext>
            </a:extLst>
          </p:cNvPr>
          <p:cNvSpPr txBox="1"/>
          <p:nvPr/>
        </p:nvSpPr>
        <p:spPr>
          <a:xfrm>
            <a:off x="2934158" y="2179603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F7918E5-F323-DDAB-666C-28B0BFD31957}"/>
              </a:ext>
            </a:extLst>
          </p:cNvPr>
          <p:cNvSpPr/>
          <p:nvPr/>
        </p:nvSpPr>
        <p:spPr>
          <a:xfrm>
            <a:off x="4060992" y="22754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43C9FE6-5390-FF6E-F071-A077A838D1A4}"/>
              </a:ext>
            </a:extLst>
          </p:cNvPr>
          <p:cNvSpPr/>
          <p:nvPr/>
        </p:nvSpPr>
        <p:spPr>
          <a:xfrm>
            <a:off x="4106105" y="3538025"/>
            <a:ext cx="360000" cy="360000"/>
          </a:xfrm>
          <a:prstGeom prst="ellipse">
            <a:avLst/>
          </a:prstGeom>
          <a:solidFill>
            <a:srgbClr val="DA6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ɸ</a:t>
            </a:r>
            <a:endParaRPr lang="en-GB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182C295-8260-4CED-13AD-CC1C2DE13814}"/>
              </a:ext>
            </a:extLst>
          </p:cNvPr>
          <p:cNvSpPr/>
          <p:nvPr/>
        </p:nvSpPr>
        <p:spPr>
          <a:xfrm>
            <a:off x="2952201" y="3360563"/>
            <a:ext cx="3273422" cy="1912360"/>
          </a:xfrm>
          <a:prstGeom prst="roundRect">
            <a:avLst>
              <a:gd name="adj" fmla="val 4009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E9B8DD-EA90-85F9-70BC-015A227EA12C}"/>
              </a:ext>
            </a:extLst>
          </p:cNvPr>
          <p:cNvSpPr txBox="1"/>
          <p:nvPr/>
        </p:nvSpPr>
        <p:spPr>
          <a:xfrm>
            <a:off x="2934158" y="3313929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68D507A-43AB-5CFC-6F74-721FDB3D0EE8}"/>
              </a:ext>
            </a:extLst>
          </p:cNvPr>
          <p:cNvCxnSpPr>
            <a:cxnSpLocks/>
            <a:stCxn id="13" idx="2"/>
            <a:endCxn id="17" idx="0"/>
          </p:cNvCxnSpPr>
          <p:nvPr/>
        </p:nvCxnSpPr>
        <p:spPr>
          <a:xfrm>
            <a:off x="4283061" y="2635455"/>
            <a:ext cx="3044" cy="90257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89CEA77-B480-CFB0-A4A9-281C79A9EB7B}"/>
              </a:ext>
            </a:extLst>
          </p:cNvPr>
          <p:cNvCxnSpPr>
            <a:cxnSpLocks/>
            <a:stCxn id="24" idx="2"/>
            <a:endCxn id="30" idx="0"/>
          </p:cNvCxnSpPr>
          <p:nvPr/>
        </p:nvCxnSpPr>
        <p:spPr>
          <a:xfrm>
            <a:off x="5388641" y="2635455"/>
            <a:ext cx="3044" cy="91209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EED6EFE-337D-8CD5-0E9D-6D65E3A287A2}"/>
              </a:ext>
            </a:extLst>
          </p:cNvPr>
          <p:cNvSpPr/>
          <p:nvPr/>
        </p:nvSpPr>
        <p:spPr>
          <a:xfrm>
            <a:off x="5166572" y="22754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40BAEF9-E2A6-4FD9-62D0-8B706BC9AD8A}"/>
              </a:ext>
            </a:extLst>
          </p:cNvPr>
          <p:cNvSpPr/>
          <p:nvPr/>
        </p:nvSpPr>
        <p:spPr>
          <a:xfrm>
            <a:off x="5211685" y="3547550"/>
            <a:ext cx="360000" cy="360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ɸ</a:t>
            </a:r>
            <a:endParaRPr lang="en-GB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BB7F05A4-5BD2-464B-ECDB-9CA6966BECC8}"/>
              </a:ext>
            </a:extLst>
          </p:cNvPr>
          <p:cNvSpPr/>
          <p:nvPr/>
        </p:nvSpPr>
        <p:spPr>
          <a:xfrm>
            <a:off x="4058448" y="413197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13377C40-F083-4CA0-D1FD-EAAD49B270A7}"/>
              </a:ext>
            </a:extLst>
          </p:cNvPr>
          <p:cNvCxnSpPr>
            <a:cxnSpLocks/>
          </p:cNvCxnSpPr>
          <p:nvPr/>
        </p:nvCxnSpPr>
        <p:spPr>
          <a:xfrm flipH="1">
            <a:off x="4280517" y="390414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90200CC-8825-416C-5B7A-FA7F9A5E0E40}"/>
              </a:ext>
            </a:extLst>
          </p:cNvPr>
          <p:cNvCxnSpPr>
            <a:cxnSpLocks/>
            <a:stCxn id="45" idx="0"/>
          </p:cNvCxnSpPr>
          <p:nvPr/>
        </p:nvCxnSpPr>
        <p:spPr>
          <a:xfrm flipV="1">
            <a:off x="4282562" y="447823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568EDDD5-807A-C0F2-D270-F331EE08BDAB}"/>
              </a:ext>
            </a:extLst>
          </p:cNvPr>
          <p:cNvSpPr/>
          <p:nvPr/>
        </p:nvSpPr>
        <p:spPr>
          <a:xfrm>
            <a:off x="4060493" y="470607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cxnSp>
        <p:nvCxnSpPr>
          <p:cNvPr id="46" name="Connector: Curved 45">
            <a:extLst>
              <a:ext uri="{FF2B5EF4-FFF2-40B4-BE49-F238E27FC236}">
                <a16:creationId xmlns:a16="http://schemas.microsoft.com/office/drawing/2014/main" id="{675A4568-5BE7-53A7-12A9-E890EBC3A563}"/>
              </a:ext>
            </a:extLst>
          </p:cNvPr>
          <p:cNvCxnSpPr>
            <a:cxnSpLocks/>
            <a:stCxn id="37" idx="3"/>
          </p:cNvCxnSpPr>
          <p:nvPr/>
        </p:nvCxnSpPr>
        <p:spPr>
          <a:xfrm flipH="1" flipV="1">
            <a:off x="4463561" y="3736453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4CECC554-E7F6-1137-81E0-C6CD3C17F078}"/>
              </a:ext>
            </a:extLst>
          </p:cNvPr>
          <p:cNvSpPr/>
          <p:nvPr/>
        </p:nvSpPr>
        <p:spPr>
          <a:xfrm>
            <a:off x="5171748" y="413197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38ACD0C9-32FF-0F6B-5771-58DC6C76B0C5}"/>
              </a:ext>
            </a:extLst>
          </p:cNvPr>
          <p:cNvCxnSpPr>
            <a:cxnSpLocks/>
          </p:cNvCxnSpPr>
          <p:nvPr/>
        </p:nvCxnSpPr>
        <p:spPr>
          <a:xfrm flipH="1">
            <a:off x="5393817" y="390414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CBA70364-9F3A-2FDB-5E78-917F1E27D864}"/>
              </a:ext>
            </a:extLst>
          </p:cNvPr>
          <p:cNvSpPr/>
          <p:nvPr/>
        </p:nvSpPr>
        <p:spPr>
          <a:xfrm>
            <a:off x="4895962" y="471792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load_A</a:t>
            </a:r>
            <a:endParaRPr lang="en-US"/>
          </a:p>
        </p:txBody>
      </p:sp>
      <p:cxnSp>
        <p:nvCxnSpPr>
          <p:cNvPr id="51" name="Connector: Curved 50">
            <a:extLst>
              <a:ext uri="{FF2B5EF4-FFF2-40B4-BE49-F238E27FC236}">
                <a16:creationId xmlns:a16="http://schemas.microsoft.com/office/drawing/2014/main" id="{B5C865D4-BA91-12EE-ABD8-16D80A74574D}"/>
              </a:ext>
            </a:extLst>
          </p:cNvPr>
          <p:cNvCxnSpPr>
            <a:cxnSpLocks/>
            <a:stCxn id="47" idx="3"/>
          </p:cNvCxnSpPr>
          <p:nvPr/>
        </p:nvCxnSpPr>
        <p:spPr>
          <a:xfrm flipH="1" flipV="1">
            <a:off x="5576861" y="3736453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Curved 51">
            <a:extLst>
              <a:ext uri="{FF2B5EF4-FFF2-40B4-BE49-F238E27FC236}">
                <a16:creationId xmlns:a16="http://schemas.microsoft.com/office/drawing/2014/main" id="{5F0EEDAF-EE27-CB64-C98C-72BC91E5FE3E}"/>
              </a:ext>
            </a:extLst>
          </p:cNvPr>
          <p:cNvCxnSpPr>
            <a:cxnSpLocks/>
            <a:stCxn id="17" idx="6"/>
            <a:endCxn id="49" idx="1"/>
          </p:cNvCxnSpPr>
          <p:nvPr/>
        </p:nvCxnSpPr>
        <p:spPr>
          <a:xfrm>
            <a:off x="4466105" y="3718025"/>
            <a:ext cx="429857" cy="1179899"/>
          </a:xfrm>
          <a:prstGeom prst="curvedConnector3">
            <a:avLst>
              <a:gd name="adj1" fmla="val 32273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33FD7E29-8023-511E-9A64-75884B5F39A7}"/>
              </a:ext>
            </a:extLst>
          </p:cNvPr>
          <p:cNvCxnSpPr>
            <a:cxnSpLocks/>
          </p:cNvCxnSpPr>
          <p:nvPr/>
        </p:nvCxnSpPr>
        <p:spPr>
          <a:xfrm flipH="1" flipV="1">
            <a:off x="5382796" y="449103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or: Curved 64">
            <a:extLst>
              <a:ext uri="{FF2B5EF4-FFF2-40B4-BE49-F238E27FC236}">
                <a16:creationId xmlns:a16="http://schemas.microsoft.com/office/drawing/2014/main" id="{EB637A2F-B714-0F71-F437-BFF6F6F1E5B2}"/>
              </a:ext>
            </a:extLst>
          </p:cNvPr>
          <p:cNvCxnSpPr>
            <a:cxnSpLocks/>
            <a:stCxn id="17" idx="2"/>
            <a:endCxn id="66" idx="3"/>
          </p:cNvCxnSpPr>
          <p:nvPr/>
        </p:nvCxnSpPr>
        <p:spPr>
          <a:xfrm rot="10800000" flipV="1">
            <a:off x="3835547" y="3718024"/>
            <a:ext cx="270559" cy="593007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9FB1325B-201E-0B2E-6082-0336D9A8E647}"/>
              </a:ext>
            </a:extLst>
          </p:cNvPr>
          <p:cNvSpPr/>
          <p:nvPr/>
        </p:nvSpPr>
        <p:spPr>
          <a:xfrm>
            <a:off x="3391408" y="413103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7398DCB8-8213-4FF3-97F6-84F7A22A3DCD}"/>
              </a:ext>
            </a:extLst>
          </p:cNvPr>
          <p:cNvCxnSpPr>
            <a:cxnSpLocks/>
            <a:stCxn id="68" idx="2"/>
            <a:endCxn id="66" idx="0"/>
          </p:cNvCxnSpPr>
          <p:nvPr/>
        </p:nvCxnSpPr>
        <p:spPr>
          <a:xfrm>
            <a:off x="3613477" y="3966467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79D8EA7F-3541-2D3B-6716-633FD7585F7F}"/>
              </a:ext>
            </a:extLst>
          </p:cNvPr>
          <p:cNvSpPr/>
          <p:nvPr/>
        </p:nvSpPr>
        <p:spPr>
          <a:xfrm>
            <a:off x="3391408" y="360646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ED155B9B-BF02-BFF3-7277-564D3D0229CF}"/>
              </a:ext>
            </a:extLst>
          </p:cNvPr>
          <p:cNvSpPr/>
          <p:nvPr/>
        </p:nvSpPr>
        <p:spPr>
          <a:xfrm>
            <a:off x="2952201" y="5499363"/>
            <a:ext cx="3273422" cy="537884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CC6DC36-1BA3-590A-89C4-21CA794DA001}"/>
              </a:ext>
            </a:extLst>
          </p:cNvPr>
          <p:cNvSpPr txBox="1"/>
          <p:nvPr/>
        </p:nvSpPr>
        <p:spPr>
          <a:xfrm>
            <a:off x="2934158" y="5452728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B2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87F3C7-ABC0-C82D-7FC8-BC334D653F0F}"/>
              </a:ext>
            </a:extLst>
          </p:cNvPr>
          <p:cNvSpPr txBox="1"/>
          <p:nvPr/>
        </p:nvSpPr>
        <p:spPr>
          <a:xfrm>
            <a:off x="2934158" y="4775699"/>
            <a:ext cx="119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Cond</a:t>
            </a:r>
            <a:endParaRPr lang="en-GB"/>
          </a:p>
        </p:txBody>
      </p:sp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5B0CF8E6-666D-0E10-F4D4-F933A15382C4}"/>
              </a:ext>
            </a:extLst>
          </p:cNvPr>
          <p:cNvCxnSpPr>
            <a:cxnSpLocks/>
            <a:stCxn id="66" idx="2"/>
            <a:endCxn id="11" idx="0"/>
          </p:cNvCxnSpPr>
          <p:nvPr/>
        </p:nvCxnSpPr>
        <p:spPr>
          <a:xfrm rot="5400000">
            <a:off x="3429332" y="4591553"/>
            <a:ext cx="284667" cy="83625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Curved 33">
            <a:extLst>
              <a:ext uri="{FF2B5EF4-FFF2-40B4-BE49-F238E27FC236}">
                <a16:creationId xmlns:a16="http://schemas.microsoft.com/office/drawing/2014/main" id="{F23356B8-BD89-66CE-69FF-B913496EC4F4}"/>
              </a:ext>
            </a:extLst>
          </p:cNvPr>
          <p:cNvCxnSpPr>
            <a:cxnSpLocks/>
            <a:endCxn id="35" idx="0"/>
          </p:cNvCxnSpPr>
          <p:nvPr/>
        </p:nvCxnSpPr>
        <p:spPr>
          <a:xfrm rot="10800000" flipV="1">
            <a:off x="645236" y="3097867"/>
            <a:ext cx="566269" cy="551878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C1E24C9A-7C68-1AEF-E615-F0C84B760847}"/>
              </a:ext>
            </a:extLst>
          </p:cNvPr>
          <p:cNvSpPr txBox="1"/>
          <p:nvPr/>
        </p:nvSpPr>
        <p:spPr>
          <a:xfrm>
            <a:off x="443353" y="3649745"/>
            <a:ext cx="403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</a:t>
            </a:r>
            <a:endParaRPr lang="en-GB"/>
          </a:p>
        </p:txBody>
      </p:sp>
      <p:cxnSp>
        <p:nvCxnSpPr>
          <p:cNvPr id="36" name="Connector: Curved 35">
            <a:extLst>
              <a:ext uri="{FF2B5EF4-FFF2-40B4-BE49-F238E27FC236}">
                <a16:creationId xmlns:a16="http://schemas.microsoft.com/office/drawing/2014/main" id="{60268DF5-89F0-CB6A-3D98-5DDF1AABEBB4}"/>
              </a:ext>
            </a:extLst>
          </p:cNvPr>
          <p:cNvCxnSpPr>
            <a:cxnSpLocks/>
            <a:endCxn id="38" idx="0"/>
          </p:cNvCxnSpPr>
          <p:nvPr/>
        </p:nvCxnSpPr>
        <p:spPr>
          <a:xfrm rot="16200000" flipH="1">
            <a:off x="1595127" y="4665884"/>
            <a:ext cx="206638" cy="34999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81DB1FB4-B351-2C7F-9ADF-CEC994C1A2EE}"/>
              </a:ext>
            </a:extLst>
          </p:cNvPr>
          <p:cNvSpPr txBox="1"/>
          <p:nvPr/>
        </p:nvSpPr>
        <p:spPr>
          <a:xfrm>
            <a:off x="1663011" y="4944201"/>
            <a:ext cx="420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304690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BEC5C11-B928-6F08-171A-C36E6DE7C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4C591-536D-72C6-D2E5-2B5FE03CF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FSM-Datapath Graph to CDFG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45C0DB-1A16-B6F8-643E-7AA2DE60D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147</a:t>
            </a:fld>
            <a:endParaRPr lang="en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29A52AC-8051-D65E-FCC6-FBE602F0A2F2}"/>
              </a:ext>
            </a:extLst>
          </p:cNvPr>
          <p:cNvSpPr/>
          <p:nvPr/>
        </p:nvSpPr>
        <p:spPr>
          <a:xfrm>
            <a:off x="382695" y="2056647"/>
            <a:ext cx="6122880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97078850-CA48-4C09-C0C8-37852784F50D}"/>
              </a:ext>
            </a:extLst>
          </p:cNvPr>
          <p:cNvSpPr txBox="1"/>
          <p:nvPr/>
        </p:nvSpPr>
        <p:spPr>
          <a:xfrm>
            <a:off x="382695" y="1497654"/>
            <a:ext cx="46767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BB91DA81-756D-D33F-C615-A415448786D4}"/>
              </a:ext>
            </a:extLst>
          </p:cNvPr>
          <p:cNvCxnSpPr>
            <a:cxnSpLocks/>
          </p:cNvCxnSpPr>
          <p:nvPr/>
        </p:nvCxnSpPr>
        <p:spPr>
          <a:xfrm flipH="1">
            <a:off x="623027" y="222623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E6F8F906-DA6D-7115-5D07-9A748DCC596D}"/>
              </a:ext>
            </a:extLst>
          </p:cNvPr>
          <p:cNvSpPr txBox="1"/>
          <p:nvPr/>
        </p:nvSpPr>
        <p:spPr>
          <a:xfrm>
            <a:off x="847116" y="204585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Control edge</a:t>
            </a:r>
            <a:endParaRPr lang="en-GB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3D6D108B-E2C8-B135-F9A2-334D740D7DB5}"/>
              </a:ext>
            </a:extLst>
          </p:cNvPr>
          <p:cNvCxnSpPr>
            <a:cxnSpLocks/>
          </p:cNvCxnSpPr>
          <p:nvPr/>
        </p:nvCxnSpPr>
        <p:spPr>
          <a:xfrm flipH="1">
            <a:off x="631394" y="249257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067BC34D-C738-B533-4A55-EEC3419CB41A}"/>
              </a:ext>
            </a:extLst>
          </p:cNvPr>
          <p:cNvSpPr txBox="1"/>
          <p:nvPr/>
        </p:nvSpPr>
        <p:spPr>
          <a:xfrm>
            <a:off x="855483" y="231219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edge</a:t>
            </a:r>
            <a:endParaRPr lang="en-GB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CE06174-9CB9-B2E1-7393-D746EC7E07B7}"/>
              </a:ext>
            </a:extLst>
          </p:cNvPr>
          <p:cNvCxnSpPr>
            <a:cxnSpLocks/>
          </p:cNvCxnSpPr>
          <p:nvPr/>
        </p:nvCxnSpPr>
        <p:spPr>
          <a:xfrm flipH="1">
            <a:off x="1513740" y="3405284"/>
            <a:ext cx="859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Curved 6">
            <a:extLst>
              <a:ext uri="{FF2B5EF4-FFF2-40B4-BE49-F238E27FC236}">
                <a16:creationId xmlns:a16="http://schemas.microsoft.com/office/drawing/2014/main" id="{D790BFDD-8583-F925-C310-408090CBFC85}"/>
              </a:ext>
            </a:extLst>
          </p:cNvPr>
          <p:cNvCxnSpPr>
            <a:cxnSpLocks/>
            <a:stCxn id="12" idx="3"/>
            <a:endCxn id="12" idx="0"/>
          </p:cNvCxnSpPr>
          <p:nvPr/>
        </p:nvCxnSpPr>
        <p:spPr>
          <a:xfrm flipH="1" flipV="1">
            <a:off x="1523448" y="4151029"/>
            <a:ext cx="288000" cy="293267"/>
          </a:xfrm>
          <a:prstGeom prst="curvedConnector4">
            <a:avLst>
              <a:gd name="adj1" fmla="val -79375"/>
              <a:gd name="adj2" fmla="val 177949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403C28D-0A57-6F32-56E0-4F162CA94424}"/>
              </a:ext>
            </a:extLst>
          </p:cNvPr>
          <p:cNvSpPr txBox="1"/>
          <p:nvPr/>
        </p:nvSpPr>
        <p:spPr>
          <a:xfrm>
            <a:off x="1527854" y="3538896"/>
            <a:ext cx="119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Cond</a:t>
            </a:r>
            <a:endParaRPr lang="en-GB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028AEF4-2EC9-0CC4-A20F-C258B5580526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2014676" y="3908228"/>
            <a:ext cx="108872" cy="110849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C5A42FF-3664-4908-54BD-5B4E42AD1217}"/>
              </a:ext>
            </a:extLst>
          </p:cNvPr>
          <p:cNvCxnSpPr>
            <a:cxnSpLocks/>
          </p:cNvCxnSpPr>
          <p:nvPr/>
        </p:nvCxnSpPr>
        <p:spPr>
          <a:xfrm>
            <a:off x="1513740" y="4752477"/>
            <a:ext cx="0" cy="68413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1BB8177-19C6-49A9-4951-3A0C34F8F914}"/>
              </a:ext>
            </a:extLst>
          </p:cNvPr>
          <p:cNvSpPr txBox="1"/>
          <p:nvPr/>
        </p:nvSpPr>
        <p:spPr>
          <a:xfrm>
            <a:off x="326940" y="4696923"/>
            <a:ext cx="12851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!Data Cond</a:t>
            </a:r>
            <a:endParaRPr lang="en-GB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ECA877A-C831-E9DA-4655-1A27BFD2B408}"/>
              </a:ext>
            </a:extLst>
          </p:cNvPr>
          <p:cNvCxnSpPr>
            <a:cxnSpLocks/>
            <a:stCxn id="22" idx="2"/>
          </p:cNvCxnSpPr>
          <p:nvPr/>
        </p:nvCxnSpPr>
        <p:spPr>
          <a:xfrm>
            <a:off x="969529" y="5066255"/>
            <a:ext cx="544211" cy="206668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C561D48-F9D5-9AB2-13BD-F95AB75EF4FC}"/>
              </a:ext>
            </a:extLst>
          </p:cNvPr>
          <p:cNvSpPr/>
          <p:nvPr/>
        </p:nvSpPr>
        <p:spPr>
          <a:xfrm>
            <a:off x="1211504" y="2804600"/>
            <a:ext cx="576000" cy="586534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1715575-4360-412E-E578-B71EBFDF8782}"/>
              </a:ext>
            </a:extLst>
          </p:cNvPr>
          <p:cNvSpPr/>
          <p:nvPr/>
        </p:nvSpPr>
        <p:spPr>
          <a:xfrm>
            <a:off x="1235448" y="4151029"/>
            <a:ext cx="576000" cy="586534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DE4E8955-7823-1F46-0457-F0FFF7511845}"/>
              </a:ext>
            </a:extLst>
          </p:cNvPr>
          <p:cNvSpPr/>
          <p:nvPr/>
        </p:nvSpPr>
        <p:spPr>
          <a:xfrm>
            <a:off x="1211504" y="5447398"/>
            <a:ext cx="576000" cy="586534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B2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D9B20CF-37DA-B929-C474-277CCDD253A3}"/>
              </a:ext>
            </a:extLst>
          </p:cNvPr>
          <p:cNvSpPr txBox="1"/>
          <p:nvPr/>
        </p:nvSpPr>
        <p:spPr>
          <a:xfrm>
            <a:off x="6678057" y="1756429"/>
            <a:ext cx="551080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Create memory nodes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Construct the CFG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Create phi nodes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Associate operations with BBs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/>
              <a:t>Generate branches</a:t>
            </a:r>
            <a:br>
              <a:rPr lang="en-US" sz="2400"/>
            </a:br>
            <a:br>
              <a:rPr lang="en-US" sz="2400"/>
            </a:br>
            <a:r>
              <a:rPr lang="en-US" sz="2400"/>
              <a:t>HACE generates a branch for each BB.</a:t>
            </a:r>
            <a:br>
              <a:rPr lang="en-US" sz="2400"/>
            </a:br>
            <a:r>
              <a:rPr lang="en-US" sz="2400"/>
              <a:t>If the BB has no successors, it is a return operation.</a:t>
            </a:r>
            <a:br>
              <a:rPr lang="en-US" sz="2400"/>
            </a:br>
            <a:r>
              <a:rPr lang="en-US" sz="2400"/>
              <a:t>If the BB has a single successor, it is unconditional branch. </a:t>
            </a:r>
            <a:br>
              <a:rPr lang="en-US" sz="2400"/>
            </a:br>
            <a:r>
              <a:rPr lang="en-US" sz="2400"/>
              <a:t>Otherwise, it is a conditional branch.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35A8044-8C45-9ADD-6E83-01C0C6F3B8C3}"/>
              </a:ext>
            </a:extLst>
          </p:cNvPr>
          <p:cNvSpPr/>
          <p:nvPr/>
        </p:nvSpPr>
        <p:spPr>
          <a:xfrm>
            <a:off x="2952201" y="2226237"/>
            <a:ext cx="3273422" cy="816787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E3C455-3E22-77E2-75D6-0928E9575E04}"/>
              </a:ext>
            </a:extLst>
          </p:cNvPr>
          <p:cNvSpPr txBox="1"/>
          <p:nvPr/>
        </p:nvSpPr>
        <p:spPr>
          <a:xfrm>
            <a:off x="2934158" y="2179603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D2CFA93-052E-9A58-95E3-7CCB572A0A93}"/>
              </a:ext>
            </a:extLst>
          </p:cNvPr>
          <p:cNvSpPr/>
          <p:nvPr/>
        </p:nvSpPr>
        <p:spPr>
          <a:xfrm>
            <a:off x="4060992" y="22754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EBD8DC6-05B3-EE6F-EE07-2E70DE3E7F84}"/>
              </a:ext>
            </a:extLst>
          </p:cNvPr>
          <p:cNvSpPr/>
          <p:nvPr/>
        </p:nvSpPr>
        <p:spPr>
          <a:xfrm>
            <a:off x="4106105" y="3538025"/>
            <a:ext cx="360000" cy="360000"/>
          </a:xfrm>
          <a:prstGeom prst="ellipse">
            <a:avLst/>
          </a:prstGeom>
          <a:solidFill>
            <a:srgbClr val="DA6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ɸ</a:t>
            </a:r>
            <a:endParaRPr lang="en-GB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8F62054-5EC9-208C-DBE7-A02786BBBC9F}"/>
              </a:ext>
            </a:extLst>
          </p:cNvPr>
          <p:cNvSpPr/>
          <p:nvPr/>
        </p:nvSpPr>
        <p:spPr>
          <a:xfrm>
            <a:off x="2952201" y="3360563"/>
            <a:ext cx="3273422" cy="1912360"/>
          </a:xfrm>
          <a:prstGeom prst="roundRect">
            <a:avLst>
              <a:gd name="adj" fmla="val 4009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E0BEA04-8CBC-6C0C-D36C-8B9AA7014B98}"/>
              </a:ext>
            </a:extLst>
          </p:cNvPr>
          <p:cNvSpPr txBox="1"/>
          <p:nvPr/>
        </p:nvSpPr>
        <p:spPr>
          <a:xfrm>
            <a:off x="2934158" y="3313929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6B600D9-6595-1C1D-94D1-6B02AC689162}"/>
              </a:ext>
            </a:extLst>
          </p:cNvPr>
          <p:cNvCxnSpPr>
            <a:cxnSpLocks/>
            <a:stCxn id="13" idx="2"/>
            <a:endCxn id="17" idx="0"/>
          </p:cNvCxnSpPr>
          <p:nvPr/>
        </p:nvCxnSpPr>
        <p:spPr>
          <a:xfrm>
            <a:off x="4283061" y="2635455"/>
            <a:ext cx="3044" cy="90257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D641AB7-FB4D-0691-B169-4C1CA86B5642}"/>
              </a:ext>
            </a:extLst>
          </p:cNvPr>
          <p:cNvCxnSpPr>
            <a:cxnSpLocks/>
            <a:stCxn id="24" idx="2"/>
            <a:endCxn id="30" idx="0"/>
          </p:cNvCxnSpPr>
          <p:nvPr/>
        </p:nvCxnSpPr>
        <p:spPr>
          <a:xfrm>
            <a:off x="5388641" y="2635455"/>
            <a:ext cx="3044" cy="91209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1A80F10-A6A1-23E9-78E1-0A877D2CBE64}"/>
              </a:ext>
            </a:extLst>
          </p:cNvPr>
          <p:cNvSpPr/>
          <p:nvPr/>
        </p:nvSpPr>
        <p:spPr>
          <a:xfrm>
            <a:off x="5166572" y="22754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C259EFB-B792-1F79-CEFA-1FE7DEDE661E}"/>
              </a:ext>
            </a:extLst>
          </p:cNvPr>
          <p:cNvSpPr/>
          <p:nvPr/>
        </p:nvSpPr>
        <p:spPr>
          <a:xfrm>
            <a:off x="5211685" y="3547550"/>
            <a:ext cx="360000" cy="360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ɸ</a:t>
            </a:r>
            <a:endParaRPr lang="en-GB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FE00C942-BF0D-B34C-C1D3-185994CD072C}"/>
              </a:ext>
            </a:extLst>
          </p:cNvPr>
          <p:cNvSpPr/>
          <p:nvPr/>
        </p:nvSpPr>
        <p:spPr>
          <a:xfrm>
            <a:off x="4058448" y="413197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B6FC8E4C-5A51-F6FB-6C1C-2466EFF7FF00}"/>
              </a:ext>
            </a:extLst>
          </p:cNvPr>
          <p:cNvCxnSpPr>
            <a:cxnSpLocks/>
          </p:cNvCxnSpPr>
          <p:nvPr/>
        </p:nvCxnSpPr>
        <p:spPr>
          <a:xfrm flipH="1">
            <a:off x="4280517" y="390414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A5E64952-6EC5-803F-E2DA-4F61EDEB1222}"/>
              </a:ext>
            </a:extLst>
          </p:cNvPr>
          <p:cNvCxnSpPr>
            <a:cxnSpLocks/>
            <a:stCxn id="45" idx="0"/>
          </p:cNvCxnSpPr>
          <p:nvPr/>
        </p:nvCxnSpPr>
        <p:spPr>
          <a:xfrm flipV="1">
            <a:off x="4282562" y="447823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8D27C555-B58B-74C1-C5A3-AD0F718453A1}"/>
              </a:ext>
            </a:extLst>
          </p:cNvPr>
          <p:cNvSpPr/>
          <p:nvPr/>
        </p:nvSpPr>
        <p:spPr>
          <a:xfrm>
            <a:off x="4060493" y="470607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cxnSp>
        <p:nvCxnSpPr>
          <p:cNvPr id="46" name="Connector: Curved 45">
            <a:extLst>
              <a:ext uri="{FF2B5EF4-FFF2-40B4-BE49-F238E27FC236}">
                <a16:creationId xmlns:a16="http://schemas.microsoft.com/office/drawing/2014/main" id="{D86F584A-D3ED-4F94-5E3F-64D0705C446A}"/>
              </a:ext>
            </a:extLst>
          </p:cNvPr>
          <p:cNvCxnSpPr>
            <a:cxnSpLocks/>
            <a:stCxn id="37" idx="3"/>
          </p:cNvCxnSpPr>
          <p:nvPr/>
        </p:nvCxnSpPr>
        <p:spPr>
          <a:xfrm flipH="1" flipV="1">
            <a:off x="4463561" y="3736453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8D00E816-277B-C00C-DAD1-6D9BDC730757}"/>
              </a:ext>
            </a:extLst>
          </p:cNvPr>
          <p:cNvSpPr/>
          <p:nvPr/>
        </p:nvSpPr>
        <p:spPr>
          <a:xfrm>
            <a:off x="5171748" y="413197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B987DD86-F53B-69E9-9903-821AD3C04932}"/>
              </a:ext>
            </a:extLst>
          </p:cNvPr>
          <p:cNvCxnSpPr>
            <a:cxnSpLocks/>
          </p:cNvCxnSpPr>
          <p:nvPr/>
        </p:nvCxnSpPr>
        <p:spPr>
          <a:xfrm flipH="1">
            <a:off x="5393817" y="390414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8BB5E1E0-6410-40DC-E957-1489C79E5150}"/>
              </a:ext>
            </a:extLst>
          </p:cNvPr>
          <p:cNvSpPr/>
          <p:nvPr/>
        </p:nvSpPr>
        <p:spPr>
          <a:xfrm>
            <a:off x="4895962" y="471792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load_A</a:t>
            </a:r>
            <a:endParaRPr lang="en-US"/>
          </a:p>
        </p:txBody>
      </p:sp>
      <p:cxnSp>
        <p:nvCxnSpPr>
          <p:cNvPr id="51" name="Connector: Curved 50">
            <a:extLst>
              <a:ext uri="{FF2B5EF4-FFF2-40B4-BE49-F238E27FC236}">
                <a16:creationId xmlns:a16="http://schemas.microsoft.com/office/drawing/2014/main" id="{1D24F04B-BA5A-7C42-F469-A26DFB66BE7B}"/>
              </a:ext>
            </a:extLst>
          </p:cNvPr>
          <p:cNvCxnSpPr>
            <a:cxnSpLocks/>
            <a:stCxn id="47" idx="3"/>
          </p:cNvCxnSpPr>
          <p:nvPr/>
        </p:nvCxnSpPr>
        <p:spPr>
          <a:xfrm flipH="1" flipV="1">
            <a:off x="5576861" y="3736453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Curved 51">
            <a:extLst>
              <a:ext uri="{FF2B5EF4-FFF2-40B4-BE49-F238E27FC236}">
                <a16:creationId xmlns:a16="http://schemas.microsoft.com/office/drawing/2014/main" id="{BE12E0AB-A2BA-094A-4075-F725A335D9A1}"/>
              </a:ext>
            </a:extLst>
          </p:cNvPr>
          <p:cNvCxnSpPr>
            <a:cxnSpLocks/>
            <a:stCxn id="17" idx="6"/>
            <a:endCxn id="49" idx="1"/>
          </p:cNvCxnSpPr>
          <p:nvPr/>
        </p:nvCxnSpPr>
        <p:spPr>
          <a:xfrm>
            <a:off x="4466105" y="3718025"/>
            <a:ext cx="429857" cy="1179899"/>
          </a:xfrm>
          <a:prstGeom prst="curvedConnector3">
            <a:avLst>
              <a:gd name="adj1" fmla="val 32273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85290317-3C35-8ABB-B628-AD6D29E8885F}"/>
              </a:ext>
            </a:extLst>
          </p:cNvPr>
          <p:cNvCxnSpPr>
            <a:cxnSpLocks/>
          </p:cNvCxnSpPr>
          <p:nvPr/>
        </p:nvCxnSpPr>
        <p:spPr>
          <a:xfrm flipH="1" flipV="1">
            <a:off x="5382796" y="449103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or: Curved 64">
            <a:extLst>
              <a:ext uri="{FF2B5EF4-FFF2-40B4-BE49-F238E27FC236}">
                <a16:creationId xmlns:a16="http://schemas.microsoft.com/office/drawing/2014/main" id="{B48E2AB6-79D2-32B8-08F1-03C281926073}"/>
              </a:ext>
            </a:extLst>
          </p:cNvPr>
          <p:cNvCxnSpPr>
            <a:cxnSpLocks/>
            <a:stCxn id="17" idx="2"/>
            <a:endCxn id="66" idx="3"/>
          </p:cNvCxnSpPr>
          <p:nvPr/>
        </p:nvCxnSpPr>
        <p:spPr>
          <a:xfrm rot="10800000" flipV="1">
            <a:off x="3835547" y="3718024"/>
            <a:ext cx="270559" cy="593007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8C1CE951-BF2D-9357-1771-2E91CD87D4AE}"/>
              </a:ext>
            </a:extLst>
          </p:cNvPr>
          <p:cNvSpPr/>
          <p:nvPr/>
        </p:nvSpPr>
        <p:spPr>
          <a:xfrm>
            <a:off x="3391408" y="413103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F20E11AA-2865-D0C2-DC07-380216EBF2A8}"/>
              </a:ext>
            </a:extLst>
          </p:cNvPr>
          <p:cNvCxnSpPr>
            <a:cxnSpLocks/>
            <a:stCxn id="68" idx="2"/>
            <a:endCxn id="66" idx="0"/>
          </p:cNvCxnSpPr>
          <p:nvPr/>
        </p:nvCxnSpPr>
        <p:spPr>
          <a:xfrm>
            <a:off x="3613477" y="3966467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BA92B47A-C93B-0517-8D28-AA4A5B34C736}"/>
              </a:ext>
            </a:extLst>
          </p:cNvPr>
          <p:cNvSpPr/>
          <p:nvPr/>
        </p:nvSpPr>
        <p:spPr>
          <a:xfrm>
            <a:off x="3391408" y="360646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B3239770-603E-4FCA-2FA0-7A394F9D6F78}"/>
              </a:ext>
            </a:extLst>
          </p:cNvPr>
          <p:cNvSpPr/>
          <p:nvPr/>
        </p:nvSpPr>
        <p:spPr>
          <a:xfrm>
            <a:off x="2952201" y="5499363"/>
            <a:ext cx="3273422" cy="537884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49A2354-13D4-CFA9-FA6A-FD94C87380DB}"/>
              </a:ext>
            </a:extLst>
          </p:cNvPr>
          <p:cNvSpPr txBox="1"/>
          <p:nvPr/>
        </p:nvSpPr>
        <p:spPr>
          <a:xfrm>
            <a:off x="2934158" y="5452728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B2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B771AE71-6FAF-B5E9-C2EC-6B63AED68F83}"/>
              </a:ext>
            </a:extLst>
          </p:cNvPr>
          <p:cNvCxnSpPr>
            <a:cxnSpLocks/>
            <a:stCxn id="66" idx="2"/>
            <a:endCxn id="50" idx="0"/>
          </p:cNvCxnSpPr>
          <p:nvPr/>
        </p:nvCxnSpPr>
        <p:spPr>
          <a:xfrm rot="5400000">
            <a:off x="3471469" y="4626898"/>
            <a:ext cx="277874" cy="6143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6B2AE41-907B-2248-4296-E03F361D84AC}"/>
              </a:ext>
            </a:extLst>
          </p:cNvPr>
          <p:cNvSpPr/>
          <p:nvPr/>
        </p:nvSpPr>
        <p:spPr>
          <a:xfrm>
            <a:off x="3406091" y="255870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br</a:t>
            </a:r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599F10AD-6B01-A10F-C25C-B34FD3085489}"/>
              </a:ext>
            </a:extLst>
          </p:cNvPr>
          <p:cNvSpPr/>
          <p:nvPr/>
        </p:nvSpPr>
        <p:spPr>
          <a:xfrm>
            <a:off x="3391407" y="5560311"/>
            <a:ext cx="580517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ret</a:t>
            </a:r>
          </a:p>
        </p:txBody>
      </p:sp>
      <p:cxnSp>
        <p:nvCxnSpPr>
          <p:cNvPr id="34" name="Connector: Curved 33">
            <a:extLst>
              <a:ext uri="{FF2B5EF4-FFF2-40B4-BE49-F238E27FC236}">
                <a16:creationId xmlns:a16="http://schemas.microsoft.com/office/drawing/2014/main" id="{3272C87B-429A-66C4-9C66-B7C4660F40F0}"/>
              </a:ext>
            </a:extLst>
          </p:cNvPr>
          <p:cNvCxnSpPr>
            <a:cxnSpLocks/>
            <a:stCxn id="27" idx="2"/>
          </p:cNvCxnSpPr>
          <p:nvPr/>
        </p:nvCxnSpPr>
        <p:spPr>
          <a:xfrm rot="16200000" flipH="1">
            <a:off x="3407229" y="3139630"/>
            <a:ext cx="441863" cy="1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5AB915C7-D34D-6F0C-9888-DA2F10EB16EB}"/>
              </a:ext>
            </a:extLst>
          </p:cNvPr>
          <p:cNvSpPr/>
          <p:nvPr/>
        </p:nvSpPr>
        <p:spPr>
          <a:xfrm>
            <a:off x="3385265" y="476890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br</a:t>
            </a:r>
            <a:endParaRPr lang="en-US"/>
          </a:p>
        </p:txBody>
      </p:sp>
      <p:cxnSp>
        <p:nvCxnSpPr>
          <p:cNvPr id="53" name="Connector: Curved 52">
            <a:extLst>
              <a:ext uri="{FF2B5EF4-FFF2-40B4-BE49-F238E27FC236}">
                <a16:creationId xmlns:a16="http://schemas.microsoft.com/office/drawing/2014/main" id="{AA1EB01C-7F53-055D-BB6A-118455B4A383}"/>
              </a:ext>
            </a:extLst>
          </p:cNvPr>
          <p:cNvCxnSpPr>
            <a:cxnSpLocks/>
            <a:stCxn id="50" idx="2"/>
          </p:cNvCxnSpPr>
          <p:nvPr/>
        </p:nvCxnSpPr>
        <p:spPr>
          <a:xfrm rot="5400000">
            <a:off x="3439073" y="5290817"/>
            <a:ext cx="330172" cy="635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or: Curved 55">
            <a:extLst>
              <a:ext uri="{FF2B5EF4-FFF2-40B4-BE49-F238E27FC236}">
                <a16:creationId xmlns:a16="http://schemas.microsoft.com/office/drawing/2014/main" id="{BF1FF4C7-00CA-BA12-3D02-860D5272C334}"/>
              </a:ext>
            </a:extLst>
          </p:cNvPr>
          <p:cNvCxnSpPr>
            <a:cxnSpLocks/>
            <a:endCxn id="57" idx="0"/>
          </p:cNvCxnSpPr>
          <p:nvPr/>
        </p:nvCxnSpPr>
        <p:spPr>
          <a:xfrm rot="10800000" flipV="1">
            <a:off x="645236" y="3097867"/>
            <a:ext cx="566269" cy="551878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C9F226FF-7230-E6E6-0441-8A45E82B8295}"/>
              </a:ext>
            </a:extLst>
          </p:cNvPr>
          <p:cNvSpPr txBox="1"/>
          <p:nvPr/>
        </p:nvSpPr>
        <p:spPr>
          <a:xfrm>
            <a:off x="443353" y="3649745"/>
            <a:ext cx="403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</a:t>
            </a:r>
            <a:endParaRPr lang="en-GB"/>
          </a:p>
        </p:txBody>
      </p:sp>
      <p:cxnSp>
        <p:nvCxnSpPr>
          <p:cNvPr id="58" name="Connector: Curved 57">
            <a:extLst>
              <a:ext uri="{FF2B5EF4-FFF2-40B4-BE49-F238E27FC236}">
                <a16:creationId xmlns:a16="http://schemas.microsoft.com/office/drawing/2014/main" id="{522145EB-F0DD-B2E4-21DA-7A1DF67FB907}"/>
              </a:ext>
            </a:extLst>
          </p:cNvPr>
          <p:cNvCxnSpPr>
            <a:cxnSpLocks/>
            <a:endCxn id="59" idx="0"/>
          </p:cNvCxnSpPr>
          <p:nvPr/>
        </p:nvCxnSpPr>
        <p:spPr>
          <a:xfrm rot="16200000" flipH="1">
            <a:off x="1595127" y="4665884"/>
            <a:ext cx="206638" cy="34999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EEFEDB23-0DCD-F60D-9AB2-F1BB29B47FFA}"/>
              </a:ext>
            </a:extLst>
          </p:cNvPr>
          <p:cNvSpPr txBox="1"/>
          <p:nvPr/>
        </p:nvSpPr>
        <p:spPr>
          <a:xfrm>
            <a:off x="1663011" y="4944201"/>
            <a:ext cx="420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</a:t>
            </a:r>
            <a:endParaRPr lang="en-GB"/>
          </a:p>
        </p:txBody>
      </p: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FDBBAB90-F8B2-C55F-A362-EC24C4C84434}"/>
              </a:ext>
            </a:extLst>
          </p:cNvPr>
          <p:cNvCxnSpPr>
            <a:cxnSpLocks/>
          </p:cNvCxnSpPr>
          <p:nvPr/>
        </p:nvCxnSpPr>
        <p:spPr>
          <a:xfrm rot="10800000">
            <a:off x="2952201" y="4316744"/>
            <a:ext cx="433064" cy="632163"/>
          </a:xfrm>
          <a:prstGeom prst="curvedConnector3">
            <a:avLst>
              <a:gd name="adj1" fmla="val 152787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907698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21183C1-5759-7664-001E-F60B192B7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33441-1150-D38F-7D03-F3EE7FF21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FSM-Datapath Graph to CDFG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3F77E1-2BCD-4860-5670-59C7497DD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148</a:t>
            </a:fld>
            <a:endParaRPr lang="en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F24B28B-486F-DE4A-1BD3-9800326DBA32}"/>
              </a:ext>
            </a:extLst>
          </p:cNvPr>
          <p:cNvSpPr/>
          <p:nvPr/>
        </p:nvSpPr>
        <p:spPr>
          <a:xfrm>
            <a:off x="382695" y="2056647"/>
            <a:ext cx="6122880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728811FB-A0DA-701B-78AC-421EC83BE8D5}"/>
              </a:ext>
            </a:extLst>
          </p:cNvPr>
          <p:cNvSpPr txBox="1"/>
          <p:nvPr/>
        </p:nvSpPr>
        <p:spPr>
          <a:xfrm>
            <a:off x="382695" y="1497654"/>
            <a:ext cx="46767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31AB0687-7DB2-FC9C-398D-E5C5770C1F7D}"/>
              </a:ext>
            </a:extLst>
          </p:cNvPr>
          <p:cNvCxnSpPr>
            <a:cxnSpLocks/>
          </p:cNvCxnSpPr>
          <p:nvPr/>
        </p:nvCxnSpPr>
        <p:spPr>
          <a:xfrm flipH="1">
            <a:off x="623027" y="222623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C6206290-C60A-81DB-7B6D-F2866CA1EE7F}"/>
              </a:ext>
            </a:extLst>
          </p:cNvPr>
          <p:cNvSpPr txBox="1"/>
          <p:nvPr/>
        </p:nvSpPr>
        <p:spPr>
          <a:xfrm>
            <a:off x="847116" y="204585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Control edge</a:t>
            </a:r>
            <a:endParaRPr lang="en-GB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8C82186E-0402-1D13-0A1B-6E3105E0F8D4}"/>
              </a:ext>
            </a:extLst>
          </p:cNvPr>
          <p:cNvCxnSpPr>
            <a:cxnSpLocks/>
          </p:cNvCxnSpPr>
          <p:nvPr/>
        </p:nvCxnSpPr>
        <p:spPr>
          <a:xfrm flipH="1">
            <a:off x="631394" y="249257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F846124E-8A0F-98B8-20F1-CA89B8C6D5E4}"/>
              </a:ext>
            </a:extLst>
          </p:cNvPr>
          <p:cNvSpPr txBox="1"/>
          <p:nvPr/>
        </p:nvSpPr>
        <p:spPr>
          <a:xfrm>
            <a:off x="855483" y="231219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edge</a:t>
            </a:r>
            <a:endParaRPr lang="en-GB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40051EE-0C0E-FB9F-ED24-064339D39967}"/>
              </a:ext>
            </a:extLst>
          </p:cNvPr>
          <p:cNvCxnSpPr>
            <a:cxnSpLocks/>
          </p:cNvCxnSpPr>
          <p:nvPr/>
        </p:nvCxnSpPr>
        <p:spPr>
          <a:xfrm flipH="1">
            <a:off x="1513740" y="3405284"/>
            <a:ext cx="859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Curved 6">
            <a:extLst>
              <a:ext uri="{FF2B5EF4-FFF2-40B4-BE49-F238E27FC236}">
                <a16:creationId xmlns:a16="http://schemas.microsoft.com/office/drawing/2014/main" id="{60F48720-2105-CC90-D3EB-50027022BD63}"/>
              </a:ext>
            </a:extLst>
          </p:cNvPr>
          <p:cNvCxnSpPr>
            <a:cxnSpLocks/>
            <a:stCxn id="12" idx="3"/>
            <a:endCxn id="12" idx="0"/>
          </p:cNvCxnSpPr>
          <p:nvPr/>
        </p:nvCxnSpPr>
        <p:spPr>
          <a:xfrm flipH="1" flipV="1">
            <a:off x="1523448" y="4151029"/>
            <a:ext cx="288000" cy="293267"/>
          </a:xfrm>
          <a:prstGeom prst="curvedConnector4">
            <a:avLst>
              <a:gd name="adj1" fmla="val -79375"/>
              <a:gd name="adj2" fmla="val 177949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313363A-A2C9-FCAE-1CAE-B912F48373C1}"/>
              </a:ext>
            </a:extLst>
          </p:cNvPr>
          <p:cNvSpPr txBox="1"/>
          <p:nvPr/>
        </p:nvSpPr>
        <p:spPr>
          <a:xfrm>
            <a:off x="1527854" y="3538896"/>
            <a:ext cx="119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Data Cond</a:t>
            </a:r>
            <a:endParaRPr lang="en-GB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C21E322-87DB-BF53-5011-A2AA017CC7C4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2014676" y="3908228"/>
            <a:ext cx="108872" cy="110849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19CF9BA-8146-3669-B522-17F300AB5B8E}"/>
              </a:ext>
            </a:extLst>
          </p:cNvPr>
          <p:cNvCxnSpPr>
            <a:cxnSpLocks/>
          </p:cNvCxnSpPr>
          <p:nvPr/>
        </p:nvCxnSpPr>
        <p:spPr>
          <a:xfrm>
            <a:off x="1513740" y="4752477"/>
            <a:ext cx="0" cy="68413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8B13F01-C7EF-893B-140A-7DE8713C1754}"/>
              </a:ext>
            </a:extLst>
          </p:cNvPr>
          <p:cNvSpPr txBox="1"/>
          <p:nvPr/>
        </p:nvSpPr>
        <p:spPr>
          <a:xfrm>
            <a:off x="326940" y="4696923"/>
            <a:ext cx="12851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!Data Cond</a:t>
            </a:r>
            <a:endParaRPr lang="en-GB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51261B1-DD2A-E816-C183-A0956C30E8F8}"/>
              </a:ext>
            </a:extLst>
          </p:cNvPr>
          <p:cNvCxnSpPr>
            <a:cxnSpLocks/>
            <a:stCxn id="22" idx="2"/>
          </p:cNvCxnSpPr>
          <p:nvPr/>
        </p:nvCxnSpPr>
        <p:spPr>
          <a:xfrm>
            <a:off x="969529" y="5066255"/>
            <a:ext cx="544211" cy="206668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77EEEAA-9570-7A23-925B-25D313184001}"/>
              </a:ext>
            </a:extLst>
          </p:cNvPr>
          <p:cNvSpPr/>
          <p:nvPr/>
        </p:nvSpPr>
        <p:spPr>
          <a:xfrm>
            <a:off x="1211504" y="2804600"/>
            <a:ext cx="576000" cy="586534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ACF2E82-EEFF-D083-2909-B6D9F87F794E}"/>
              </a:ext>
            </a:extLst>
          </p:cNvPr>
          <p:cNvSpPr/>
          <p:nvPr/>
        </p:nvSpPr>
        <p:spPr>
          <a:xfrm>
            <a:off x="1235448" y="4151029"/>
            <a:ext cx="576000" cy="586534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27B6BBFA-C6B8-B5BC-F037-3D3890382FBE}"/>
              </a:ext>
            </a:extLst>
          </p:cNvPr>
          <p:cNvSpPr/>
          <p:nvPr/>
        </p:nvSpPr>
        <p:spPr>
          <a:xfrm>
            <a:off x="1211504" y="5447398"/>
            <a:ext cx="576000" cy="586534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B2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69A6ED0-F601-5CF8-C456-5C6EE2977039}"/>
              </a:ext>
            </a:extLst>
          </p:cNvPr>
          <p:cNvSpPr txBox="1"/>
          <p:nvPr/>
        </p:nvSpPr>
        <p:spPr>
          <a:xfrm>
            <a:off x="6678057" y="1756429"/>
            <a:ext cx="551080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Create memory nodes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Construct the CFG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Create phi nodes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Associate operations with BBs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Generate branches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/>
              <a:t>Generate MLIR CF IR</a:t>
            </a:r>
            <a:br>
              <a:rPr lang="en-US" sz="2400"/>
            </a:br>
            <a:br>
              <a:rPr lang="en-US" sz="2400"/>
            </a:br>
            <a:r>
              <a:rPr lang="en-US" sz="2400"/>
              <a:t>Convert all operations into CF dialect or other MLIR dialects (e.g. </a:t>
            </a:r>
            <a:r>
              <a:rPr lang="en-US" sz="2400" err="1"/>
              <a:t>arith</a:t>
            </a:r>
            <a:r>
              <a:rPr lang="en-US" sz="2400"/>
              <a:t>).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C88E3A8-C5E2-39F5-D5AF-33B962E5BC64}"/>
              </a:ext>
            </a:extLst>
          </p:cNvPr>
          <p:cNvSpPr/>
          <p:nvPr/>
        </p:nvSpPr>
        <p:spPr>
          <a:xfrm>
            <a:off x="2952201" y="2226237"/>
            <a:ext cx="3273422" cy="816787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AA0AA0-E40C-6F06-4A3D-B86F79872733}"/>
              </a:ext>
            </a:extLst>
          </p:cNvPr>
          <p:cNvSpPr txBox="1"/>
          <p:nvPr/>
        </p:nvSpPr>
        <p:spPr>
          <a:xfrm>
            <a:off x="2934158" y="2179603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D5FC856-E280-B3B9-FA3A-607900164AFB}"/>
              </a:ext>
            </a:extLst>
          </p:cNvPr>
          <p:cNvSpPr/>
          <p:nvPr/>
        </p:nvSpPr>
        <p:spPr>
          <a:xfrm>
            <a:off x="4060992" y="22754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B30DDE0-E95F-83DE-BF2B-6A188009E4E0}"/>
              </a:ext>
            </a:extLst>
          </p:cNvPr>
          <p:cNvSpPr/>
          <p:nvPr/>
        </p:nvSpPr>
        <p:spPr>
          <a:xfrm>
            <a:off x="4106105" y="3538025"/>
            <a:ext cx="360000" cy="360000"/>
          </a:xfrm>
          <a:prstGeom prst="ellipse">
            <a:avLst/>
          </a:prstGeom>
          <a:solidFill>
            <a:srgbClr val="DA6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ɸ</a:t>
            </a:r>
            <a:endParaRPr lang="en-GB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CE0E1A0-ACF8-2A48-66FC-A264FEB251E8}"/>
              </a:ext>
            </a:extLst>
          </p:cNvPr>
          <p:cNvSpPr/>
          <p:nvPr/>
        </p:nvSpPr>
        <p:spPr>
          <a:xfrm>
            <a:off x="2952201" y="3360563"/>
            <a:ext cx="3273422" cy="1912360"/>
          </a:xfrm>
          <a:prstGeom prst="roundRect">
            <a:avLst>
              <a:gd name="adj" fmla="val 4009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891D63-0655-3D2A-8E00-4657F4BE21A4}"/>
              </a:ext>
            </a:extLst>
          </p:cNvPr>
          <p:cNvSpPr txBox="1"/>
          <p:nvPr/>
        </p:nvSpPr>
        <p:spPr>
          <a:xfrm>
            <a:off x="2934158" y="3313929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8EEC2FF-54DD-9C41-A5A1-B594FE74D6F3}"/>
              </a:ext>
            </a:extLst>
          </p:cNvPr>
          <p:cNvCxnSpPr>
            <a:cxnSpLocks/>
            <a:stCxn id="13" idx="2"/>
            <a:endCxn id="17" idx="0"/>
          </p:cNvCxnSpPr>
          <p:nvPr/>
        </p:nvCxnSpPr>
        <p:spPr>
          <a:xfrm>
            <a:off x="4283061" y="2635455"/>
            <a:ext cx="3044" cy="90257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3633ED7-F1AC-6E75-48AD-784ABF831C2E}"/>
              </a:ext>
            </a:extLst>
          </p:cNvPr>
          <p:cNvCxnSpPr>
            <a:cxnSpLocks/>
            <a:stCxn id="24" idx="2"/>
            <a:endCxn id="30" idx="0"/>
          </p:cNvCxnSpPr>
          <p:nvPr/>
        </p:nvCxnSpPr>
        <p:spPr>
          <a:xfrm>
            <a:off x="5388641" y="2635455"/>
            <a:ext cx="3044" cy="91209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66C4305-0A73-0864-F579-CBCEEEFFC903}"/>
              </a:ext>
            </a:extLst>
          </p:cNvPr>
          <p:cNvSpPr/>
          <p:nvPr/>
        </p:nvSpPr>
        <p:spPr>
          <a:xfrm>
            <a:off x="5166572" y="22754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52089B2-7CDB-C939-41F6-03881089631B}"/>
              </a:ext>
            </a:extLst>
          </p:cNvPr>
          <p:cNvSpPr/>
          <p:nvPr/>
        </p:nvSpPr>
        <p:spPr>
          <a:xfrm>
            <a:off x="5211685" y="3547550"/>
            <a:ext cx="360000" cy="360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ɸ</a:t>
            </a:r>
            <a:endParaRPr lang="en-GB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5609837F-69E6-F6A8-B759-C0D17F3AAAE4}"/>
              </a:ext>
            </a:extLst>
          </p:cNvPr>
          <p:cNvSpPr/>
          <p:nvPr/>
        </p:nvSpPr>
        <p:spPr>
          <a:xfrm>
            <a:off x="4058448" y="413197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4C905E2E-CECA-E817-B270-4D53FBA6C281}"/>
              </a:ext>
            </a:extLst>
          </p:cNvPr>
          <p:cNvCxnSpPr>
            <a:cxnSpLocks/>
          </p:cNvCxnSpPr>
          <p:nvPr/>
        </p:nvCxnSpPr>
        <p:spPr>
          <a:xfrm flipH="1">
            <a:off x="4280517" y="390414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4751475C-DF85-8082-7972-831D641090CA}"/>
              </a:ext>
            </a:extLst>
          </p:cNvPr>
          <p:cNvCxnSpPr>
            <a:cxnSpLocks/>
            <a:stCxn id="45" idx="0"/>
          </p:cNvCxnSpPr>
          <p:nvPr/>
        </p:nvCxnSpPr>
        <p:spPr>
          <a:xfrm flipV="1">
            <a:off x="4282562" y="447823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1371E448-20D5-3820-7BBC-28756A376773}"/>
              </a:ext>
            </a:extLst>
          </p:cNvPr>
          <p:cNvSpPr/>
          <p:nvPr/>
        </p:nvSpPr>
        <p:spPr>
          <a:xfrm>
            <a:off x="4060493" y="470607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cxnSp>
        <p:nvCxnSpPr>
          <p:cNvPr id="46" name="Connector: Curved 45">
            <a:extLst>
              <a:ext uri="{FF2B5EF4-FFF2-40B4-BE49-F238E27FC236}">
                <a16:creationId xmlns:a16="http://schemas.microsoft.com/office/drawing/2014/main" id="{DCDD27CD-5F11-A25F-123B-CCA004D71AA6}"/>
              </a:ext>
            </a:extLst>
          </p:cNvPr>
          <p:cNvCxnSpPr>
            <a:cxnSpLocks/>
            <a:stCxn id="37" idx="3"/>
          </p:cNvCxnSpPr>
          <p:nvPr/>
        </p:nvCxnSpPr>
        <p:spPr>
          <a:xfrm flipH="1" flipV="1">
            <a:off x="4463561" y="3736453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AD747633-30FD-BA5F-0F5D-B6B04B9B1744}"/>
              </a:ext>
            </a:extLst>
          </p:cNvPr>
          <p:cNvSpPr/>
          <p:nvPr/>
        </p:nvSpPr>
        <p:spPr>
          <a:xfrm>
            <a:off x="5171748" y="413197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CCE43224-9D1A-3595-5CB7-0B23E0905E2B}"/>
              </a:ext>
            </a:extLst>
          </p:cNvPr>
          <p:cNvCxnSpPr>
            <a:cxnSpLocks/>
          </p:cNvCxnSpPr>
          <p:nvPr/>
        </p:nvCxnSpPr>
        <p:spPr>
          <a:xfrm flipH="1">
            <a:off x="5393817" y="390414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F7B45F58-A08A-47F9-FB13-86E24E2A2B5D}"/>
              </a:ext>
            </a:extLst>
          </p:cNvPr>
          <p:cNvSpPr/>
          <p:nvPr/>
        </p:nvSpPr>
        <p:spPr>
          <a:xfrm>
            <a:off x="4895962" y="471792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load_A</a:t>
            </a:r>
            <a:endParaRPr lang="en-US"/>
          </a:p>
        </p:txBody>
      </p:sp>
      <p:cxnSp>
        <p:nvCxnSpPr>
          <p:cNvPr id="51" name="Connector: Curved 50">
            <a:extLst>
              <a:ext uri="{FF2B5EF4-FFF2-40B4-BE49-F238E27FC236}">
                <a16:creationId xmlns:a16="http://schemas.microsoft.com/office/drawing/2014/main" id="{8B24A257-7B02-4360-57FF-26DAB7FF3228}"/>
              </a:ext>
            </a:extLst>
          </p:cNvPr>
          <p:cNvCxnSpPr>
            <a:cxnSpLocks/>
            <a:stCxn id="47" idx="3"/>
          </p:cNvCxnSpPr>
          <p:nvPr/>
        </p:nvCxnSpPr>
        <p:spPr>
          <a:xfrm flipH="1" flipV="1">
            <a:off x="5576861" y="3736453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Curved 51">
            <a:extLst>
              <a:ext uri="{FF2B5EF4-FFF2-40B4-BE49-F238E27FC236}">
                <a16:creationId xmlns:a16="http://schemas.microsoft.com/office/drawing/2014/main" id="{65229362-1BF1-5BAC-BB9D-293FB005646D}"/>
              </a:ext>
            </a:extLst>
          </p:cNvPr>
          <p:cNvCxnSpPr>
            <a:cxnSpLocks/>
            <a:stCxn id="17" idx="6"/>
            <a:endCxn id="49" idx="1"/>
          </p:cNvCxnSpPr>
          <p:nvPr/>
        </p:nvCxnSpPr>
        <p:spPr>
          <a:xfrm>
            <a:off x="4466105" y="3718025"/>
            <a:ext cx="429857" cy="1179899"/>
          </a:xfrm>
          <a:prstGeom prst="curvedConnector3">
            <a:avLst>
              <a:gd name="adj1" fmla="val 32273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136CAC2A-5466-A911-FE98-CB68BB91F500}"/>
              </a:ext>
            </a:extLst>
          </p:cNvPr>
          <p:cNvCxnSpPr>
            <a:cxnSpLocks/>
          </p:cNvCxnSpPr>
          <p:nvPr/>
        </p:nvCxnSpPr>
        <p:spPr>
          <a:xfrm flipH="1" flipV="1">
            <a:off x="5382796" y="449103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or: Curved 64">
            <a:extLst>
              <a:ext uri="{FF2B5EF4-FFF2-40B4-BE49-F238E27FC236}">
                <a16:creationId xmlns:a16="http://schemas.microsoft.com/office/drawing/2014/main" id="{7D53C5BE-11D6-06F9-E65D-BFE2FB173A5A}"/>
              </a:ext>
            </a:extLst>
          </p:cNvPr>
          <p:cNvCxnSpPr>
            <a:cxnSpLocks/>
            <a:stCxn id="17" idx="2"/>
            <a:endCxn id="66" idx="3"/>
          </p:cNvCxnSpPr>
          <p:nvPr/>
        </p:nvCxnSpPr>
        <p:spPr>
          <a:xfrm rot="10800000" flipV="1">
            <a:off x="3835547" y="3718024"/>
            <a:ext cx="270559" cy="593007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B7DA0D78-F778-54C9-F9F4-0D73EA00909C}"/>
              </a:ext>
            </a:extLst>
          </p:cNvPr>
          <p:cNvSpPr/>
          <p:nvPr/>
        </p:nvSpPr>
        <p:spPr>
          <a:xfrm>
            <a:off x="3391408" y="413103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657CE77E-2DB8-711D-32E7-535362F8BAB7}"/>
              </a:ext>
            </a:extLst>
          </p:cNvPr>
          <p:cNvCxnSpPr>
            <a:cxnSpLocks/>
            <a:stCxn id="68" idx="2"/>
            <a:endCxn id="66" idx="0"/>
          </p:cNvCxnSpPr>
          <p:nvPr/>
        </p:nvCxnSpPr>
        <p:spPr>
          <a:xfrm>
            <a:off x="3613477" y="3966467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70CDA47A-F8A9-A922-99CA-E2B34DBDA55E}"/>
              </a:ext>
            </a:extLst>
          </p:cNvPr>
          <p:cNvSpPr/>
          <p:nvPr/>
        </p:nvSpPr>
        <p:spPr>
          <a:xfrm>
            <a:off x="3391408" y="360646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420496BA-9B02-A099-A0E4-7CB6999DFAD9}"/>
              </a:ext>
            </a:extLst>
          </p:cNvPr>
          <p:cNvSpPr/>
          <p:nvPr/>
        </p:nvSpPr>
        <p:spPr>
          <a:xfrm>
            <a:off x="2952201" y="5499363"/>
            <a:ext cx="3273422" cy="537884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2DA85FC-777C-D688-A535-F5BE5DB2E733}"/>
              </a:ext>
            </a:extLst>
          </p:cNvPr>
          <p:cNvSpPr txBox="1"/>
          <p:nvPr/>
        </p:nvSpPr>
        <p:spPr>
          <a:xfrm>
            <a:off x="2934158" y="5452728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B2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CFB6E259-4688-1416-6342-7992A6E36975}"/>
              </a:ext>
            </a:extLst>
          </p:cNvPr>
          <p:cNvCxnSpPr>
            <a:cxnSpLocks/>
            <a:stCxn id="66" idx="2"/>
            <a:endCxn id="50" idx="0"/>
          </p:cNvCxnSpPr>
          <p:nvPr/>
        </p:nvCxnSpPr>
        <p:spPr>
          <a:xfrm rot="5400000">
            <a:off x="3471469" y="4626898"/>
            <a:ext cx="277874" cy="6143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55AB103E-75C7-8090-7BE4-A75C323A6E7C}"/>
              </a:ext>
            </a:extLst>
          </p:cNvPr>
          <p:cNvSpPr/>
          <p:nvPr/>
        </p:nvSpPr>
        <p:spPr>
          <a:xfrm>
            <a:off x="3406091" y="255870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br</a:t>
            </a:r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D913BE8E-63E0-8598-05AA-7BFECB08EC0C}"/>
              </a:ext>
            </a:extLst>
          </p:cNvPr>
          <p:cNvSpPr/>
          <p:nvPr/>
        </p:nvSpPr>
        <p:spPr>
          <a:xfrm>
            <a:off x="3391407" y="5560311"/>
            <a:ext cx="580517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ret</a:t>
            </a:r>
          </a:p>
        </p:txBody>
      </p:sp>
      <p:cxnSp>
        <p:nvCxnSpPr>
          <p:cNvPr id="34" name="Connector: Curved 33">
            <a:extLst>
              <a:ext uri="{FF2B5EF4-FFF2-40B4-BE49-F238E27FC236}">
                <a16:creationId xmlns:a16="http://schemas.microsoft.com/office/drawing/2014/main" id="{2646E4C0-A1F9-4CED-E059-873A2B37BCFA}"/>
              </a:ext>
            </a:extLst>
          </p:cNvPr>
          <p:cNvCxnSpPr>
            <a:cxnSpLocks/>
            <a:stCxn id="27" idx="2"/>
          </p:cNvCxnSpPr>
          <p:nvPr/>
        </p:nvCxnSpPr>
        <p:spPr>
          <a:xfrm rot="16200000" flipH="1">
            <a:off x="3407229" y="3139630"/>
            <a:ext cx="441863" cy="1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BFA7E7E-CDDD-F160-05AD-C923FE862CEC}"/>
              </a:ext>
            </a:extLst>
          </p:cNvPr>
          <p:cNvSpPr/>
          <p:nvPr/>
        </p:nvSpPr>
        <p:spPr>
          <a:xfrm>
            <a:off x="3385265" y="476890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br</a:t>
            </a:r>
            <a:endParaRPr lang="en-US"/>
          </a:p>
        </p:txBody>
      </p:sp>
      <p:cxnSp>
        <p:nvCxnSpPr>
          <p:cNvPr id="53" name="Connector: Curved 52">
            <a:extLst>
              <a:ext uri="{FF2B5EF4-FFF2-40B4-BE49-F238E27FC236}">
                <a16:creationId xmlns:a16="http://schemas.microsoft.com/office/drawing/2014/main" id="{731E2E9B-01F0-32B7-485D-0201A95A0C16}"/>
              </a:ext>
            </a:extLst>
          </p:cNvPr>
          <p:cNvCxnSpPr>
            <a:cxnSpLocks/>
            <a:stCxn id="50" idx="2"/>
          </p:cNvCxnSpPr>
          <p:nvPr/>
        </p:nvCxnSpPr>
        <p:spPr>
          <a:xfrm rot="5400000">
            <a:off x="3439073" y="5290817"/>
            <a:ext cx="330172" cy="635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FA792D31-6875-4D20-DE0A-8F56B6772B51}"/>
              </a:ext>
            </a:extLst>
          </p:cNvPr>
          <p:cNvCxnSpPr>
            <a:cxnSpLocks/>
            <a:endCxn id="35" idx="0"/>
          </p:cNvCxnSpPr>
          <p:nvPr/>
        </p:nvCxnSpPr>
        <p:spPr>
          <a:xfrm rot="10800000" flipV="1">
            <a:off x="645236" y="3097867"/>
            <a:ext cx="566269" cy="551878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84823D51-F20B-6D5B-F6C9-E58C741FD253}"/>
              </a:ext>
            </a:extLst>
          </p:cNvPr>
          <p:cNvSpPr txBox="1"/>
          <p:nvPr/>
        </p:nvSpPr>
        <p:spPr>
          <a:xfrm>
            <a:off x="443353" y="3649745"/>
            <a:ext cx="403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</a:t>
            </a:r>
            <a:endParaRPr lang="en-GB"/>
          </a:p>
        </p:txBody>
      </p:sp>
      <p:cxnSp>
        <p:nvCxnSpPr>
          <p:cNvPr id="36" name="Connector: Curved 35">
            <a:extLst>
              <a:ext uri="{FF2B5EF4-FFF2-40B4-BE49-F238E27FC236}">
                <a16:creationId xmlns:a16="http://schemas.microsoft.com/office/drawing/2014/main" id="{C9FBD1E4-1524-D518-D31A-4222C6FD4F2E}"/>
              </a:ext>
            </a:extLst>
          </p:cNvPr>
          <p:cNvCxnSpPr>
            <a:cxnSpLocks/>
            <a:endCxn id="38" idx="0"/>
          </p:cNvCxnSpPr>
          <p:nvPr/>
        </p:nvCxnSpPr>
        <p:spPr>
          <a:xfrm rot="16200000" flipH="1">
            <a:off x="1595127" y="4665884"/>
            <a:ext cx="206638" cy="34999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A125F0B3-67A3-D6BC-9661-B89037356067}"/>
              </a:ext>
            </a:extLst>
          </p:cNvPr>
          <p:cNvSpPr txBox="1"/>
          <p:nvPr/>
        </p:nvSpPr>
        <p:spPr>
          <a:xfrm>
            <a:off x="1663011" y="4944201"/>
            <a:ext cx="420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</a:t>
            </a:r>
            <a:endParaRPr lang="en-GB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BE712B1-5EFA-FEFB-8C67-2BD0A1ECB4FF}"/>
              </a:ext>
            </a:extLst>
          </p:cNvPr>
          <p:cNvSpPr/>
          <p:nvPr/>
        </p:nvSpPr>
        <p:spPr>
          <a:xfrm>
            <a:off x="1614985" y="5875559"/>
            <a:ext cx="8962030" cy="70257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rgbClr val="FF0000"/>
                </a:solidFill>
              </a:rPr>
              <a:t>HACE encodes the CDFG with a known open-source format facilitating experiments with other LLVM- or MLIR-based frameworks.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6" name="Connector: Curved 25">
            <a:extLst>
              <a:ext uri="{FF2B5EF4-FFF2-40B4-BE49-F238E27FC236}">
                <a16:creationId xmlns:a16="http://schemas.microsoft.com/office/drawing/2014/main" id="{9EF84F4C-57DA-73CA-B01E-6CEA585984E7}"/>
              </a:ext>
            </a:extLst>
          </p:cNvPr>
          <p:cNvCxnSpPr>
            <a:cxnSpLocks/>
            <a:stCxn id="50" idx="1"/>
            <a:endCxn id="18" idx="1"/>
          </p:cNvCxnSpPr>
          <p:nvPr/>
        </p:nvCxnSpPr>
        <p:spPr>
          <a:xfrm rot="10800000">
            <a:off x="2952201" y="4316744"/>
            <a:ext cx="433064" cy="632163"/>
          </a:xfrm>
          <a:prstGeom prst="curvedConnector3">
            <a:avLst>
              <a:gd name="adj1" fmla="val 152787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9252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7462070-3991-2551-6C77-385735460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99988-486D-D6A8-DA90-25E48E1CE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RTL to Assignment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54823A-45C7-778D-B22B-06E00FBE5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149</a:t>
            </a:fld>
            <a:endParaRPr lang="en-F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D2FEAA-A918-E6FD-9F9E-A13860A982F9}"/>
              </a:ext>
            </a:extLst>
          </p:cNvPr>
          <p:cNvSpPr txBox="1"/>
          <p:nvPr/>
        </p:nvSpPr>
        <p:spPr>
          <a:xfrm>
            <a:off x="178924" y="1499979"/>
            <a:ext cx="3125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 (simplified)</a:t>
            </a:r>
            <a:endParaRPr lang="en-GB" sz="24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153580-7A20-F686-299C-60A376316112}"/>
              </a:ext>
            </a:extLst>
          </p:cNvPr>
          <p:cNvSpPr txBox="1"/>
          <p:nvPr/>
        </p:nvSpPr>
        <p:spPr>
          <a:xfrm>
            <a:off x="3154329" y="1094665"/>
            <a:ext cx="34256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Abstract Syntax Tree (AST)</a:t>
            </a:r>
            <a:endParaRPr lang="en-GB" sz="240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1E76EFF-BE63-76A4-A1A2-5435D99C10E8}"/>
              </a:ext>
            </a:extLst>
          </p:cNvPr>
          <p:cNvCxnSpPr>
            <a:cxnSpLocks/>
          </p:cNvCxnSpPr>
          <p:nvPr/>
        </p:nvCxnSpPr>
        <p:spPr>
          <a:xfrm>
            <a:off x="3211691" y="410003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013372D-0778-BDF3-2D3A-4FC96EE96F7B}"/>
              </a:ext>
            </a:extLst>
          </p:cNvPr>
          <p:cNvSpPr txBox="1"/>
          <p:nvPr/>
        </p:nvSpPr>
        <p:spPr>
          <a:xfrm>
            <a:off x="3474994" y="6266880"/>
            <a:ext cx="2743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AST of code portion</a:t>
            </a:r>
            <a:endParaRPr lang="en-GB" sz="240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854238E-69D7-7ACF-261C-17935C4A059F}"/>
              </a:ext>
            </a:extLst>
          </p:cNvPr>
          <p:cNvSpPr/>
          <p:nvPr/>
        </p:nvSpPr>
        <p:spPr>
          <a:xfrm>
            <a:off x="3503594" y="1597536"/>
            <a:ext cx="2464067" cy="4671289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CD7F472-C5AC-D283-86E0-60424C1C1AE3}"/>
              </a:ext>
            </a:extLst>
          </p:cNvPr>
          <p:cNvCxnSpPr>
            <a:cxnSpLocks/>
            <a:stCxn id="17" idx="1"/>
            <a:endCxn id="20" idx="3"/>
          </p:cNvCxnSpPr>
          <p:nvPr/>
        </p:nvCxnSpPr>
        <p:spPr>
          <a:xfrm flipH="1">
            <a:off x="5157990" y="1911950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36BCAD73-1091-087E-5FCA-00737A08D684}"/>
              </a:ext>
            </a:extLst>
          </p:cNvPr>
          <p:cNvSpPr/>
          <p:nvPr/>
        </p:nvSpPr>
        <p:spPr>
          <a:xfrm>
            <a:off x="5449047" y="1753631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if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2F82296-D72D-37B9-EF2D-34AA137F6981}"/>
              </a:ext>
            </a:extLst>
          </p:cNvPr>
          <p:cNvSpPr/>
          <p:nvPr/>
        </p:nvSpPr>
        <p:spPr>
          <a:xfrm>
            <a:off x="4653576" y="1753631"/>
            <a:ext cx="504414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==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AE9F883-3C3D-E184-83DD-978346518530}"/>
              </a:ext>
            </a:extLst>
          </p:cNvPr>
          <p:cNvSpPr/>
          <p:nvPr/>
        </p:nvSpPr>
        <p:spPr>
          <a:xfrm>
            <a:off x="4653576" y="2290479"/>
            <a:ext cx="504414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36FBBB81-0F7E-34FC-0AD2-E7C33559F78D}"/>
              </a:ext>
            </a:extLst>
          </p:cNvPr>
          <p:cNvCxnSpPr>
            <a:cxnSpLocks/>
            <a:stCxn id="20" idx="2"/>
            <a:endCxn id="24" idx="0"/>
          </p:cNvCxnSpPr>
          <p:nvPr/>
        </p:nvCxnSpPr>
        <p:spPr>
          <a:xfrm>
            <a:off x="4905783" y="2070269"/>
            <a:ext cx="0" cy="22021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50DC2AB5-C149-8C27-0B1D-5509E4E8F5CE}"/>
              </a:ext>
            </a:extLst>
          </p:cNvPr>
          <p:cNvCxnSpPr>
            <a:cxnSpLocks/>
            <a:endCxn id="38" idx="3"/>
          </p:cNvCxnSpPr>
          <p:nvPr/>
        </p:nvCxnSpPr>
        <p:spPr>
          <a:xfrm flipH="1">
            <a:off x="4362519" y="1911950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C4C0E23F-19E4-8B70-134B-3FA6C3FF00ED}"/>
              </a:ext>
            </a:extLst>
          </p:cNvPr>
          <p:cNvSpPr/>
          <p:nvPr/>
        </p:nvSpPr>
        <p:spPr>
          <a:xfrm>
            <a:off x="3656451" y="1753631"/>
            <a:ext cx="706068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D966"/>
                </a:solidFill>
              </a:rPr>
              <a:t>state</a:t>
            </a:r>
            <a:endParaRPr lang="en-GB">
              <a:solidFill>
                <a:srgbClr val="FFD966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79CD585-C639-8184-00CE-60731051F124}"/>
              </a:ext>
            </a:extLst>
          </p:cNvPr>
          <p:cNvSpPr/>
          <p:nvPr/>
        </p:nvSpPr>
        <p:spPr>
          <a:xfrm>
            <a:off x="5445624" y="2726890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6377FFD4-74A3-A1AB-151F-E3290C9A8F2D}"/>
              </a:ext>
            </a:extLst>
          </p:cNvPr>
          <p:cNvCxnSpPr>
            <a:cxnSpLocks/>
            <a:stCxn id="17" idx="2"/>
            <a:endCxn id="43" idx="0"/>
          </p:cNvCxnSpPr>
          <p:nvPr/>
        </p:nvCxnSpPr>
        <p:spPr>
          <a:xfrm flipH="1">
            <a:off x="5628503" y="2070269"/>
            <a:ext cx="3423" cy="656621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523689C4-13EC-1262-AADE-BBBD37C2128C}"/>
              </a:ext>
            </a:extLst>
          </p:cNvPr>
          <p:cNvSpPr/>
          <p:nvPr/>
        </p:nvSpPr>
        <p:spPr>
          <a:xfrm>
            <a:off x="5445624" y="3273165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F70023FD-C165-29B9-69BA-0D49135E9B1F}"/>
              </a:ext>
            </a:extLst>
          </p:cNvPr>
          <p:cNvCxnSpPr>
            <a:cxnSpLocks/>
            <a:stCxn id="43" idx="2"/>
            <a:endCxn id="48" idx="0"/>
          </p:cNvCxnSpPr>
          <p:nvPr/>
        </p:nvCxnSpPr>
        <p:spPr>
          <a:xfrm>
            <a:off x="5628503" y="3043528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5D73FF81-EBD9-645E-4115-09C6C282CECC}"/>
              </a:ext>
            </a:extLst>
          </p:cNvPr>
          <p:cNvCxnSpPr>
            <a:cxnSpLocks/>
            <a:stCxn id="43" idx="1"/>
            <a:endCxn id="53" idx="3"/>
          </p:cNvCxnSpPr>
          <p:nvPr/>
        </p:nvCxnSpPr>
        <p:spPr>
          <a:xfrm flipH="1">
            <a:off x="5157990" y="2885209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9F0F0CCA-11CD-9347-9B49-E3DDDB721734}"/>
              </a:ext>
            </a:extLst>
          </p:cNvPr>
          <p:cNvSpPr/>
          <p:nvPr/>
        </p:nvSpPr>
        <p:spPr>
          <a:xfrm>
            <a:off x="4568358" y="2726890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619C8573-102D-828C-17C2-B29276CA771E}"/>
              </a:ext>
            </a:extLst>
          </p:cNvPr>
          <p:cNvCxnSpPr>
            <a:cxnSpLocks/>
            <a:stCxn id="55" idx="1"/>
            <a:endCxn id="56" idx="3"/>
          </p:cNvCxnSpPr>
          <p:nvPr/>
        </p:nvCxnSpPr>
        <p:spPr>
          <a:xfrm flipH="1">
            <a:off x="5149610" y="3899249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2BB66A97-67BE-3612-EFC1-0F9C494C1EAD}"/>
              </a:ext>
            </a:extLst>
          </p:cNvPr>
          <p:cNvSpPr/>
          <p:nvPr/>
        </p:nvSpPr>
        <p:spPr>
          <a:xfrm>
            <a:off x="5440667" y="3740930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if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8EDDE88-2ED8-B7FE-96D4-E19A9C9F8A9C}"/>
              </a:ext>
            </a:extLst>
          </p:cNvPr>
          <p:cNvSpPr/>
          <p:nvPr/>
        </p:nvSpPr>
        <p:spPr>
          <a:xfrm>
            <a:off x="4645196" y="3740930"/>
            <a:ext cx="504414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==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FA415B9-25CD-D834-8F1D-560EBE55A4A6}"/>
              </a:ext>
            </a:extLst>
          </p:cNvPr>
          <p:cNvSpPr/>
          <p:nvPr/>
        </p:nvSpPr>
        <p:spPr>
          <a:xfrm>
            <a:off x="4645196" y="4277778"/>
            <a:ext cx="504414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4FAC2532-5247-E7BE-25E1-0AF3E6952213}"/>
              </a:ext>
            </a:extLst>
          </p:cNvPr>
          <p:cNvCxnSpPr>
            <a:cxnSpLocks/>
            <a:stCxn id="56" idx="2"/>
            <a:endCxn id="57" idx="0"/>
          </p:cNvCxnSpPr>
          <p:nvPr/>
        </p:nvCxnSpPr>
        <p:spPr>
          <a:xfrm>
            <a:off x="4897403" y="4057568"/>
            <a:ext cx="0" cy="22021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68AC895B-A846-6DAD-37AF-E06C49F8AA35}"/>
              </a:ext>
            </a:extLst>
          </p:cNvPr>
          <p:cNvCxnSpPr>
            <a:cxnSpLocks/>
            <a:endCxn id="65" idx="3"/>
          </p:cNvCxnSpPr>
          <p:nvPr/>
        </p:nvCxnSpPr>
        <p:spPr>
          <a:xfrm flipH="1">
            <a:off x="4354139" y="3899249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>
            <a:extLst>
              <a:ext uri="{FF2B5EF4-FFF2-40B4-BE49-F238E27FC236}">
                <a16:creationId xmlns:a16="http://schemas.microsoft.com/office/drawing/2014/main" id="{A97D1042-9C36-D562-DB9E-F5C6A915CC2B}"/>
              </a:ext>
            </a:extLst>
          </p:cNvPr>
          <p:cNvSpPr/>
          <p:nvPr/>
        </p:nvSpPr>
        <p:spPr>
          <a:xfrm>
            <a:off x="3648071" y="3740930"/>
            <a:ext cx="706068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D966"/>
                </a:solidFill>
              </a:rPr>
              <a:t>state</a:t>
            </a:r>
            <a:endParaRPr lang="en-GB">
              <a:solidFill>
                <a:srgbClr val="FFD966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20995571-E239-CE8C-1AC4-9904D70234CC}"/>
              </a:ext>
            </a:extLst>
          </p:cNvPr>
          <p:cNvSpPr/>
          <p:nvPr/>
        </p:nvSpPr>
        <p:spPr>
          <a:xfrm>
            <a:off x="5437244" y="4714189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F0B439FF-E494-DC81-D575-C99A44AC0FBB}"/>
              </a:ext>
            </a:extLst>
          </p:cNvPr>
          <p:cNvCxnSpPr>
            <a:cxnSpLocks/>
            <a:stCxn id="55" idx="2"/>
            <a:endCxn id="66" idx="0"/>
          </p:cNvCxnSpPr>
          <p:nvPr/>
        </p:nvCxnSpPr>
        <p:spPr>
          <a:xfrm flipH="1">
            <a:off x="5620123" y="4057568"/>
            <a:ext cx="3423" cy="656621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71">
            <a:extLst>
              <a:ext uri="{FF2B5EF4-FFF2-40B4-BE49-F238E27FC236}">
                <a16:creationId xmlns:a16="http://schemas.microsoft.com/office/drawing/2014/main" id="{2D9F61BF-2C2C-B589-36B2-ACC9516A76EB}"/>
              </a:ext>
            </a:extLst>
          </p:cNvPr>
          <p:cNvSpPr/>
          <p:nvPr/>
        </p:nvSpPr>
        <p:spPr>
          <a:xfrm>
            <a:off x="5437244" y="5260464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+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875DAF80-A280-1988-C140-669704E0705E}"/>
              </a:ext>
            </a:extLst>
          </p:cNvPr>
          <p:cNvCxnSpPr>
            <a:cxnSpLocks/>
            <a:stCxn id="66" idx="2"/>
            <a:endCxn id="72" idx="0"/>
          </p:cNvCxnSpPr>
          <p:nvPr/>
        </p:nvCxnSpPr>
        <p:spPr>
          <a:xfrm>
            <a:off x="5620123" y="5030827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296D14CA-AD7B-9A02-C219-E7632297B5F7}"/>
              </a:ext>
            </a:extLst>
          </p:cNvPr>
          <p:cNvCxnSpPr>
            <a:cxnSpLocks/>
            <a:stCxn id="66" idx="1"/>
            <a:endCxn id="76" idx="3"/>
          </p:cNvCxnSpPr>
          <p:nvPr/>
        </p:nvCxnSpPr>
        <p:spPr>
          <a:xfrm flipH="1">
            <a:off x="5149610" y="4872508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3A340FC1-32F5-C4B1-3A5A-9B5D93FEE405}"/>
              </a:ext>
            </a:extLst>
          </p:cNvPr>
          <p:cNvSpPr/>
          <p:nvPr/>
        </p:nvSpPr>
        <p:spPr>
          <a:xfrm>
            <a:off x="4559978" y="4714189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1FF9189D-BEF5-8EC5-06C8-9031CB62CB18}"/>
              </a:ext>
            </a:extLst>
          </p:cNvPr>
          <p:cNvCxnSpPr>
            <a:cxnSpLocks/>
          </p:cNvCxnSpPr>
          <p:nvPr/>
        </p:nvCxnSpPr>
        <p:spPr>
          <a:xfrm>
            <a:off x="5628503" y="5577102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09FF4583-BA85-1775-1E52-9940E79E5234}"/>
              </a:ext>
            </a:extLst>
          </p:cNvPr>
          <p:cNvSpPr/>
          <p:nvPr/>
        </p:nvSpPr>
        <p:spPr>
          <a:xfrm>
            <a:off x="4905783" y="5806739"/>
            <a:ext cx="888273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>
                <a:solidFill>
                  <a:schemeClr val="bg1"/>
                </a:solidFill>
              </a:rPr>
              <a:t>data_A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43657DEF-3866-8B84-B565-67C0245C43A3}"/>
              </a:ext>
            </a:extLst>
          </p:cNvPr>
          <p:cNvCxnSpPr>
            <a:cxnSpLocks/>
            <a:endCxn id="82" idx="3"/>
          </p:cNvCxnSpPr>
          <p:nvPr/>
        </p:nvCxnSpPr>
        <p:spPr>
          <a:xfrm flipH="1">
            <a:off x="5149610" y="5409355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 81">
            <a:extLst>
              <a:ext uri="{FF2B5EF4-FFF2-40B4-BE49-F238E27FC236}">
                <a16:creationId xmlns:a16="http://schemas.microsoft.com/office/drawing/2014/main" id="{753BD68A-6F9B-A724-22FA-85E28608C4C7}"/>
              </a:ext>
            </a:extLst>
          </p:cNvPr>
          <p:cNvSpPr/>
          <p:nvPr/>
        </p:nvSpPr>
        <p:spPr>
          <a:xfrm>
            <a:off x="4559978" y="5251036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4456674-EB43-B3D3-98AF-5B23A8DBF297}"/>
              </a:ext>
            </a:extLst>
          </p:cNvPr>
          <p:cNvSpPr/>
          <p:nvPr/>
        </p:nvSpPr>
        <p:spPr>
          <a:xfrm>
            <a:off x="271843" y="2054058"/>
            <a:ext cx="293984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0; 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0;</a:t>
            </a:r>
          </a:p>
          <a:p>
            <a:r>
              <a:rPr lang="en-US"/>
              <a:t>} else 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</a:t>
            </a:r>
            <a:r>
              <a:rPr lang="en-US">
                <a:solidFill>
                  <a:schemeClr val="bg1"/>
                </a:solidFill>
              </a:rPr>
              <a:t>== 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bg1"/>
                </a:solidFill>
              </a:rPr>
              <a:t>read_A</a:t>
            </a:r>
            <a:r>
              <a:rPr lang="en-US">
                <a:solidFill>
                  <a:schemeClr val="bg1"/>
                </a:solidFill>
              </a:rPr>
              <a:t> = 1;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addr_A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+ 1;</a:t>
            </a:r>
            <a:r>
              <a:rPr lang="en-US"/>
              <a:t>} 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;</a:t>
            </a:r>
          </a:p>
          <a:p>
            <a:r>
              <a:rPr lang="en-US"/>
              <a:t>else 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 &amp;&amp;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</a:t>
            </a:r>
            <a:r>
              <a:rPr lang="en-US"/>
              <a:t> 10)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;</a:t>
            </a:r>
          </a:p>
          <a:p>
            <a:r>
              <a:rPr lang="en-US"/>
              <a:t>else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S2</a:t>
            </a:r>
            <a:r>
              <a:rPr lang="en-US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7965449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BAD70-D20A-8E8C-4B3F-FDCA61E22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ACFBE-9566-6816-1449-072D9C239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CDFG Extraction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A32B71-2B00-3572-C8D6-660BFD545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15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232D6F1-6145-1415-6E27-DF1BBF7CFEBB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4E5BD6B8-D244-5125-ADB2-55D8FC99D258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06823C2-23C0-8348-AB19-F5B926181719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2CCE788-1D54-6658-63E7-890BADDFEC11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A068CF1-8CD5-8727-AA2B-87D9F1A10AF3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4A0B255-3DE7-51FD-33DC-2B50E3DD8797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AE22FCB-9CAF-966E-C66E-6195A4ECF1B0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2CD937B-17E1-CFC1-BFB2-C57FC16C6755}"/>
              </a:ext>
            </a:extLst>
          </p:cNvPr>
          <p:cNvCxnSpPr>
            <a:cxnSpLocks/>
            <a:endCxn id="35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5804C1C8-0D9A-B130-57EF-5C1B0070BA8B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CFE0615-3DA9-BECD-0786-07E27F0DCFDE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A8EA7E61-B80F-D406-7710-3EF7953F1037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5962FFC7-7FA3-C382-D69B-812CAD5537F0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00BA2671-42C9-4747-6962-4369E04E05B4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AC6A1361-F342-5D53-48E8-E8033EAE0E32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E50C1694-D3EE-6C4F-6B08-A638BB4CDD53}"/>
              </a:ext>
            </a:extLst>
          </p:cNvPr>
          <p:cNvCxnSpPr>
            <a:cxnSpLocks/>
            <a:endCxn id="46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362A34BD-1320-44D5-46D1-53E13ACF8537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260DBF4F-8241-0F47-032D-00104795675A}"/>
              </a:ext>
            </a:extLst>
          </p:cNvPr>
          <p:cNvCxnSpPr>
            <a:cxnSpLocks/>
            <a:stCxn id="46" idx="2"/>
            <a:endCxn id="53" idx="0"/>
          </p:cNvCxnSpPr>
          <p:nvPr/>
        </p:nvCxnSpPr>
        <p:spPr>
          <a:xfrm flipH="1">
            <a:off x="6971469" y="3319063"/>
            <a:ext cx="3904" cy="7881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DEBD7AA9-A760-5847-1E81-70C20FA87B09}"/>
              </a:ext>
            </a:extLst>
          </p:cNvPr>
          <p:cNvSpPr/>
          <p:nvPr/>
        </p:nvSpPr>
        <p:spPr>
          <a:xfrm>
            <a:off x="744086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D201C996-C772-4168-1875-06C3364CF01F}"/>
              </a:ext>
            </a:extLst>
          </p:cNvPr>
          <p:cNvSpPr/>
          <p:nvPr/>
        </p:nvSpPr>
        <p:spPr>
          <a:xfrm>
            <a:off x="674940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EA659A08-5972-708D-D5B3-D2560CED8E53}"/>
              </a:ext>
            </a:extLst>
          </p:cNvPr>
          <p:cNvCxnSpPr>
            <a:cxnSpLocks/>
          </p:cNvCxnSpPr>
          <p:nvPr/>
        </p:nvCxnSpPr>
        <p:spPr>
          <a:xfrm rot="5400000">
            <a:off x="732027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36C542E5-5B03-F1EA-8CD4-06DA36BE7DBF}"/>
              </a:ext>
            </a:extLst>
          </p:cNvPr>
          <p:cNvSpPr/>
          <p:nvPr/>
        </p:nvSpPr>
        <p:spPr>
          <a:xfrm>
            <a:off x="675330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78A63FC1-6658-1FE2-B8D2-492939AB1C6C}"/>
              </a:ext>
            </a:extLst>
          </p:cNvPr>
          <p:cNvCxnSpPr>
            <a:cxnSpLocks/>
            <a:stCxn id="53" idx="2"/>
            <a:endCxn id="55" idx="0"/>
          </p:cNvCxnSpPr>
          <p:nvPr/>
        </p:nvCxnSpPr>
        <p:spPr>
          <a:xfrm>
            <a:off x="6971469" y="4467221"/>
            <a:ext cx="3904" cy="7555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D90D68A6-E7B6-4617-11E1-E936DBF4F4BD}"/>
              </a:ext>
            </a:extLst>
          </p:cNvPr>
          <p:cNvSpPr/>
          <p:nvPr/>
        </p:nvSpPr>
        <p:spPr>
          <a:xfrm>
            <a:off x="742314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DE44AA96-6A46-F351-0DCD-F4DA6779971A}"/>
              </a:ext>
            </a:extLst>
          </p:cNvPr>
          <p:cNvCxnSpPr>
            <a:cxnSpLocks/>
          </p:cNvCxnSpPr>
          <p:nvPr/>
        </p:nvCxnSpPr>
        <p:spPr>
          <a:xfrm rot="5400000">
            <a:off x="730255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A7812DB0-E0F1-6E5D-81DC-CD21EBFF48DA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262896C1-40B4-34CD-9045-E508830CC81B}"/>
              </a:ext>
            </a:extLst>
          </p:cNvPr>
          <p:cNvSpPr/>
          <p:nvPr/>
        </p:nvSpPr>
        <p:spPr>
          <a:xfrm>
            <a:off x="6410539" y="2174766"/>
            <a:ext cx="1710980" cy="3564537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12256A6-FFB1-D838-EE17-FF97681DA616}"/>
              </a:ext>
            </a:extLst>
          </p:cNvPr>
          <p:cNvSpPr txBox="1"/>
          <p:nvPr/>
        </p:nvSpPr>
        <p:spPr>
          <a:xfrm>
            <a:off x="7669810" y="2188709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E46B9C3-1BAC-06FE-0F39-40090D0EDAA8}"/>
              </a:ext>
            </a:extLst>
          </p:cNvPr>
          <p:cNvSpPr/>
          <p:nvPr/>
        </p:nvSpPr>
        <p:spPr>
          <a:xfrm>
            <a:off x="8275509" y="5261678"/>
            <a:ext cx="547674" cy="52289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FA4DEBBF-B3F1-8894-F205-EE011B065FD1}"/>
              </a:ext>
            </a:extLst>
          </p:cNvPr>
          <p:cNvSpPr txBox="1"/>
          <p:nvPr/>
        </p:nvSpPr>
        <p:spPr>
          <a:xfrm>
            <a:off x="8257155" y="5218272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76" name="Connector: Curved 75">
            <a:extLst>
              <a:ext uri="{FF2B5EF4-FFF2-40B4-BE49-F238E27FC236}">
                <a16:creationId xmlns:a16="http://schemas.microsoft.com/office/drawing/2014/main" id="{0DBC2E76-D89A-9254-61A8-9D1187A8E7B5}"/>
              </a:ext>
            </a:extLst>
          </p:cNvPr>
          <p:cNvCxnSpPr>
            <a:cxnSpLocks/>
            <a:stCxn id="72" idx="2"/>
            <a:endCxn id="72" idx="1"/>
          </p:cNvCxnSpPr>
          <p:nvPr/>
        </p:nvCxnSpPr>
        <p:spPr>
          <a:xfrm rot="5400000" flipH="1">
            <a:off x="5947150" y="4420424"/>
            <a:ext cx="1782268" cy="855490"/>
          </a:xfrm>
          <a:prstGeom prst="curvedConnector4">
            <a:avLst>
              <a:gd name="adj1" fmla="val -6413"/>
              <a:gd name="adj2" fmla="val 126722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or: Curved 76">
            <a:extLst>
              <a:ext uri="{FF2B5EF4-FFF2-40B4-BE49-F238E27FC236}">
                <a16:creationId xmlns:a16="http://schemas.microsoft.com/office/drawing/2014/main" id="{69D9B01E-50EB-7D21-C362-BEAC65797297}"/>
              </a:ext>
            </a:extLst>
          </p:cNvPr>
          <p:cNvCxnSpPr>
            <a:cxnSpLocks/>
            <a:stCxn id="72" idx="2"/>
          </p:cNvCxnSpPr>
          <p:nvPr/>
        </p:nvCxnSpPr>
        <p:spPr>
          <a:xfrm rot="5400000" flipH="1" flipV="1">
            <a:off x="7662678" y="5126474"/>
            <a:ext cx="216180" cy="1009478"/>
          </a:xfrm>
          <a:prstGeom prst="curvedConnector4">
            <a:avLst>
              <a:gd name="adj1" fmla="val -56397"/>
              <a:gd name="adj2" fmla="val 92373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0677159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DD13798-A890-272A-7C1F-6B52B1D3F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787ED-2C8E-D58A-BCB0-92DBB595A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RTL to Assignment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F856EC-5E62-B6B5-0915-C9A61E454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150</a:t>
            </a:fld>
            <a:endParaRPr lang="en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E4644CC-C210-8A0D-1B60-6332767A52B6}"/>
              </a:ext>
            </a:extLst>
          </p:cNvPr>
          <p:cNvSpPr/>
          <p:nvPr/>
        </p:nvSpPr>
        <p:spPr>
          <a:xfrm>
            <a:off x="6252570" y="2055437"/>
            <a:ext cx="562908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C02DCE79-9B63-508F-DE99-35377CFD5D90}"/>
              </a:ext>
            </a:extLst>
          </p:cNvPr>
          <p:cNvSpPr txBox="1"/>
          <p:nvPr/>
        </p:nvSpPr>
        <p:spPr>
          <a:xfrm>
            <a:off x="6190291" y="1610580"/>
            <a:ext cx="55800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of the entire RTL code</a:t>
            </a:r>
            <a:endParaRPr lang="en-GB" sz="2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5EC2F8-B7A0-37E1-36D6-D6E035F4F88A}"/>
              </a:ext>
            </a:extLst>
          </p:cNvPr>
          <p:cNvSpPr txBox="1"/>
          <p:nvPr/>
        </p:nvSpPr>
        <p:spPr>
          <a:xfrm>
            <a:off x="178924" y="1499979"/>
            <a:ext cx="3125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 (simplified)</a:t>
            </a:r>
            <a:endParaRPr lang="en-GB" sz="24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040431-1118-5DEE-7CC3-4EF1F8509D68}"/>
              </a:ext>
            </a:extLst>
          </p:cNvPr>
          <p:cNvSpPr txBox="1"/>
          <p:nvPr/>
        </p:nvSpPr>
        <p:spPr>
          <a:xfrm>
            <a:off x="3154329" y="1094665"/>
            <a:ext cx="34256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Abstract Syntax Tree (AST)</a:t>
            </a:r>
            <a:endParaRPr lang="en-GB" sz="240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838189B-A63E-AC92-98DC-F084DFDDE187}"/>
              </a:ext>
            </a:extLst>
          </p:cNvPr>
          <p:cNvCxnSpPr>
            <a:cxnSpLocks/>
          </p:cNvCxnSpPr>
          <p:nvPr/>
        </p:nvCxnSpPr>
        <p:spPr>
          <a:xfrm>
            <a:off x="3211691" y="410003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8E8BBD20-E125-E581-07A8-165388FAFCC2}"/>
              </a:ext>
            </a:extLst>
          </p:cNvPr>
          <p:cNvCxnSpPr>
            <a:cxnSpLocks/>
          </p:cNvCxnSpPr>
          <p:nvPr/>
        </p:nvCxnSpPr>
        <p:spPr>
          <a:xfrm>
            <a:off x="5964016" y="4100033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F2CE5CA-6472-5230-4163-331E73F94F1B}"/>
              </a:ext>
            </a:extLst>
          </p:cNvPr>
          <p:cNvSpPr/>
          <p:nvPr/>
        </p:nvSpPr>
        <p:spPr>
          <a:xfrm>
            <a:off x="3503594" y="1597536"/>
            <a:ext cx="2464067" cy="4671289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8B5962E-CBB7-E10D-02AD-A13048BE3A6C}"/>
              </a:ext>
            </a:extLst>
          </p:cNvPr>
          <p:cNvCxnSpPr>
            <a:cxnSpLocks/>
            <a:stCxn id="17" idx="1"/>
            <a:endCxn id="20" idx="3"/>
          </p:cNvCxnSpPr>
          <p:nvPr/>
        </p:nvCxnSpPr>
        <p:spPr>
          <a:xfrm flipH="1">
            <a:off x="5157990" y="1911950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80D56BD6-0D6F-D7B4-2395-69C18D28F886}"/>
              </a:ext>
            </a:extLst>
          </p:cNvPr>
          <p:cNvSpPr/>
          <p:nvPr/>
        </p:nvSpPr>
        <p:spPr>
          <a:xfrm>
            <a:off x="5449047" y="1753631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if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8EF2F15-7E15-37E4-1872-CF7D8C81DD1B}"/>
              </a:ext>
            </a:extLst>
          </p:cNvPr>
          <p:cNvSpPr/>
          <p:nvPr/>
        </p:nvSpPr>
        <p:spPr>
          <a:xfrm>
            <a:off x="4653576" y="1753631"/>
            <a:ext cx="504414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==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332E374-2896-6CFA-FDBE-2C878F6ECB8E}"/>
              </a:ext>
            </a:extLst>
          </p:cNvPr>
          <p:cNvSpPr/>
          <p:nvPr/>
        </p:nvSpPr>
        <p:spPr>
          <a:xfrm>
            <a:off x="4653576" y="2290479"/>
            <a:ext cx="504414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7D2A29E-054C-B9E1-040D-612835AD792B}"/>
              </a:ext>
            </a:extLst>
          </p:cNvPr>
          <p:cNvCxnSpPr>
            <a:cxnSpLocks/>
            <a:stCxn id="20" idx="2"/>
            <a:endCxn id="24" idx="0"/>
          </p:cNvCxnSpPr>
          <p:nvPr/>
        </p:nvCxnSpPr>
        <p:spPr>
          <a:xfrm>
            <a:off x="4905783" y="2070269"/>
            <a:ext cx="0" cy="22021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4784C65C-CD5B-D0B5-04D2-DCE7265E2D14}"/>
              </a:ext>
            </a:extLst>
          </p:cNvPr>
          <p:cNvCxnSpPr>
            <a:cxnSpLocks/>
            <a:endCxn id="38" idx="3"/>
          </p:cNvCxnSpPr>
          <p:nvPr/>
        </p:nvCxnSpPr>
        <p:spPr>
          <a:xfrm flipH="1">
            <a:off x="4362519" y="1911950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29006548-95FB-C093-F5FD-200334FB6DC0}"/>
              </a:ext>
            </a:extLst>
          </p:cNvPr>
          <p:cNvSpPr/>
          <p:nvPr/>
        </p:nvSpPr>
        <p:spPr>
          <a:xfrm>
            <a:off x="3656451" y="1753631"/>
            <a:ext cx="706068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D966"/>
                </a:solidFill>
              </a:rPr>
              <a:t>state</a:t>
            </a:r>
            <a:endParaRPr lang="en-GB">
              <a:solidFill>
                <a:srgbClr val="FFD966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15D8EC2-06C0-2485-2D3C-D51F8242370F}"/>
              </a:ext>
            </a:extLst>
          </p:cNvPr>
          <p:cNvSpPr/>
          <p:nvPr/>
        </p:nvSpPr>
        <p:spPr>
          <a:xfrm>
            <a:off x="5445624" y="2726890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1BD6EC08-4254-7E57-D36C-40E0039B46F2}"/>
              </a:ext>
            </a:extLst>
          </p:cNvPr>
          <p:cNvCxnSpPr>
            <a:cxnSpLocks/>
            <a:stCxn id="17" idx="2"/>
            <a:endCxn id="43" idx="0"/>
          </p:cNvCxnSpPr>
          <p:nvPr/>
        </p:nvCxnSpPr>
        <p:spPr>
          <a:xfrm flipH="1">
            <a:off x="5628503" y="2070269"/>
            <a:ext cx="3423" cy="656621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DB0E9536-1ECD-E798-44AF-F82B549E10C7}"/>
              </a:ext>
            </a:extLst>
          </p:cNvPr>
          <p:cNvSpPr/>
          <p:nvPr/>
        </p:nvSpPr>
        <p:spPr>
          <a:xfrm>
            <a:off x="5445624" y="3273165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C7F2DC46-A30B-323C-83D4-451FF9E953E7}"/>
              </a:ext>
            </a:extLst>
          </p:cNvPr>
          <p:cNvCxnSpPr>
            <a:cxnSpLocks/>
            <a:stCxn id="43" idx="2"/>
            <a:endCxn id="48" idx="0"/>
          </p:cNvCxnSpPr>
          <p:nvPr/>
        </p:nvCxnSpPr>
        <p:spPr>
          <a:xfrm>
            <a:off x="5628503" y="3043528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7A3D5E8E-8CAB-D05A-EB3A-9FF227AC88E4}"/>
              </a:ext>
            </a:extLst>
          </p:cNvPr>
          <p:cNvCxnSpPr>
            <a:cxnSpLocks/>
            <a:stCxn id="43" idx="1"/>
            <a:endCxn id="53" idx="3"/>
          </p:cNvCxnSpPr>
          <p:nvPr/>
        </p:nvCxnSpPr>
        <p:spPr>
          <a:xfrm flipH="1">
            <a:off x="5157990" y="2885209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E65FFF0C-DD21-B5E9-6AF5-140ED112BD7A}"/>
              </a:ext>
            </a:extLst>
          </p:cNvPr>
          <p:cNvSpPr/>
          <p:nvPr/>
        </p:nvSpPr>
        <p:spPr>
          <a:xfrm>
            <a:off x="4568358" y="2726890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E45F3B3A-D701-58BA-8107-9B752E783E16}"/>
              </a:ext>
            </a:extLst>
          </p:cNvPr>
          <p:cNvCxnSpPr>
            <a:cxnSpLocks/>
            <a:stCxn id="55" idx="1"/>
            <a:endCxn id="56" idx="3"/>
          </p:cNvCxnSpPr>
          <p:nvPr/>
        </p:nvCxnSpPr>
        <p:spPr>
          <a:xfrm flipH="1">
            <a:off x="5149610" y="3899249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CEA3A889-63F1-D01E-30DF-B8965B7BFF5F}"/>
              </a:ext>
            </a:extLst>
          </p:cNvPr>
          <p:cNvSpPr/>
          <p:nvPr/>
        </p:nvSpPr>
        <p:spPr>
          <a:xfrm>
            <a:off x="5440667" y="3740930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if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9CB46DB-3FDC-E119-BA1A-21AAB2E7C983}"/>
              </a:ext>
            </a:extLst>
          </p:cNvPr>
          <p:cNvSpPr/>
          <p:nvPr/>
        </p:nvSpPr>
        <p:spPr>
          <a:xfrm>
            <a:off x="4645196" y="3740930"/>
            <a:ext cx="504414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==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6146ECC-0648-14D9-EC77-21A67912EA50}"/>
              </a:ext>
            </a:extLst>
          </p:cNvPr>
          <p:cNvSpPr/>
          <p:nvPr/>
        </p:nvSpPr>
        <p:spPr>
          <a:xfrm>
            <a:off x="4645196" y="4277778"/>
            <a:ext cx="504414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A8F0E56C-940F-EC72-780A-155113E8C09B}"/>
              </a:ext>
            </a:extLst>
          </p:cNvPr>
          <p:cNvCxnSpPr>
            <a:cxnSpLocks/>
            <a:stCxn id="56" idx="2"/>
            <a:endCxn id="57" idx="0"/>
          </p:cNvCxnSpPr>
          <p:nvPr/>
        </p:nvCxnSpPr>
        <p:spPr>
          <a:xfrm>
            <a:off x="4897403" y="4057568"/>
            <a:ext cx="0" cy="22021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13D8A878-3D80-8B52-E6D1-B4092155AEF7}"/>
              </a:ext>
            </a:extLst>
          </p:cNvPr>
          <p:cNvCxnSpPr>
            <a:cxnSpLocks/>
            <a:endCxn id="65" idx="3"/>
          </p:cNvCxnSpPr>
          <p:nvPr/>
        </p:nvCxnSpPr>
        <p:spPr>
          <a:xfrm flipH="1">
            <a:off x="4354139" y="3899249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>
            <a:extLst>
              <a:ext uri="{FF2B5EF4-FFF2-40B4-BE49-F238E27FC236}">
                <a16:creationId xmlns:a16="http://schemas.microsoft.com/office/drawing/2014/main" id="{58D95359-D44F-6352-ABCC-1AB3CDC7B318}"/>
              </a:ext>
            </a:extLst>
          </p:cNvPr>
          <p:cNvSpPr/>
          <p:nvPr/>
        </p:nvSpPr>
        <p:spPr>
          <a:xfrm>
            <a:off x="3648071" y="3740930"/>
            <a:ext cx="706068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D966"/>
                </a:solidFill>
              </a:rPr>
              <a:t>state</a:t>
            </a:r>
            <a:endParaRPr lang="en-GB">
              <a:solidFill>
                <a:srgbClr val="FFD966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457E97DB-A599-60F1-FCF8-B332E68A9949}"/>
              </a:ext>
            </a:extLst>
          </p:cNvPr>
          <p:cNvSpPr/>
          <p:nvPr/>
        </p:nvSpPr>
        <p:spPr>
          <a:xfrm>
            <a:off x="5437244" y="4714189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DE1BB492-5AAD-F99C-9C2B-286F35162A4A}"/>
              </a:ext>
            </a:extLst>
          </p:cNvPr>
          <p:cNvCxnSpPr>
            <a:cxnSpLocks/>
            <a:stCxn id="55" idx="2"/>
            <a:endCxn id="66" idx="0"/>
          </p:cNvCxnSpPr>
          <p:nvPr/>
        </p:nvCxnSpPr>
        <p:spPr>
          <a:xfrm flipH="1">
            <a:off x="5620123" y="4057568"/>
            <a:ext cx="3423" cy="656621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71">
            <a:extLst>
              <a:ext uri="{FF2B5EF4-FFF2-40B4-BE49-F238E27FC236}">
                <a16:creationId xmlns:a16="http://schemas.microsoft.com/office/drawing/2014/main" id="{9DE33128-1373-D0B6-4A4B-67E9FC624B32}"/>
              </a:ext>
            </a:extLst>
          </p:cNvPr>
          <p:cNvSpPr/>
          <p:nvPr/>
        </p:nvSpPr>
        <p:spPr>
          <a:xfrm>
            <a:off x="5437244" y="5260464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+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261E4D68-CECE-4046-A722-13C189FA58FF}"/>
              </a:ext>
            </a:extLst>
          </p:cNvPr>
          <p:cNvCxnSpPr>
            <a:cxnSpLocks/>
            <a:stCxn id="66" idx="2"/>
            <a:endCxn id="72" idx="0"/>
          </p:cNvCxnSpPr>
          <p:nvPr/>
        </p:nvCxnSpPr>
        <p:spPr>
          <a:xfrm>
            <a:off x="5620123" y="5030827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1B47EB90-D125-3478-A8C4-53E46E836F84}"/>
              </a:ext>
            </a:extLst>
          </p:cNvPr>
          <p:cNvCxnSpPr>
            <a:cxnSpLocks/>
            <a:stCxn id="66" idx="1"/>
            <a:endCxn id="76" idx="3"/>
          </p:cNvCxnSpPr>
          <p:nvPr/>
        </p:nvCxnSpPr>
        <p:spPr>
          <a:xfrm flipH="1">
            <a:off x="5149610" y="4872508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9E2685A4-F976-8401-7DC2-D2733C35EE80}"/>
              </a:ext>
            </a:extLst>
          </p:cNvPr>
          <p:cNvSpPr/>
          <p:nvPr/>
        </p:nvSpPr>
        <p:spPr>
          <a:xfrm>
            <a:off x="4559978" y="4714189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BF0CE118-F6F4-2488-62D8-61BC43103758}"/>
              </a:ext>
            </a:extLst>
          </p:cNvPr>
          <p:cNvCxnSpPr>
            <a:cxnSpLocks/>
          </p:cNvCxnSpPr>
          <p:nvPr/>
        </p:nvCxnSpPr>
        <p:spPr>
          <a:xfrm>
            <a:off x="5628503" y="5577102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F0EBD539-545D-4AA5-D88A-F20AAB3214DA}"/>
              </a:ext>
            </a:extLst>
          </p:cNvPr>
          <p:cNvSpPr/>
          <p:nvPr/>
        </p:nvSpPr>
        <p:spPr>
          <a:xfrm>
            <a:off x="4905783" y="5806739"/>
            <a:ext cx="888273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>
                <a:solidFill>
                  <a:schemeClr val="bg1"/>
                </a:solidFill>
              </a:rPr>
              <a:t>data_A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3A4B1432-6821-06EA-E77B-8A5211F3C511}"/>
              </a:ext>
            </a:extLst>
          </p:cNvPr>
          <p:cNvCxnSpPr>
            <a:cxnSpLocks/>
            <a:endCxn id="82" idx="3"/>
          </p:cNvCxnSpPr>
          <p:nvPr/>
        </p:nvCxnSpPr>
        <p:spPr>
          <a:xfrm flipH="1">
            <a:off x="5149610" y="5409355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 81">
            <a:extLst>
              <a:ext uri="{FF2B5EF4-FFF2-40B4-BE49-F238E27FC236}">
                <a16:creationId xmlns:a16="http://schemas.microsoft.com/office/drawing/2014/main" id="{AEF09CBD-BD69-B6E5-4469-58938F8C2172}"/>
              </a:ext>
            </a:extLst>
          </p:cNvPr>
          <p:cNvSpPr/>
          <p:nvPr/>
        </p:nvSpPr>
        <p:spPr>
          <a:xfrm>
            <a:off x="4559978" y="5251036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A357CA-3C80-1878-23B7-7AB192452EE7}"/>
              </a:ext>
            </a:extLst>
          </p:cNvPr>
          <p:cNvSpPr txBox="1"/>
          <p:nvPr/>
        </p:nvSpPr>
        <p:spPr>
          <a:xfrm>
            <a:off x="3474994" y="6266880"/>
            <a:ext cx="2743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AST of code portion</a:t>
            </a:r>
            <a:endParaRPr lang="en-GB" sz="240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8A5D177-9301-3394-B957-2FE900F7E37D}"/>
              </a:ext>
            </a:extLst>
          </p:cNvPr>
          <p:cNvCxnSpPr>
            <a:cxnSpLocks/>
          </p:cNvCxnSpPr>
          <p:nvPr/>
        </p:nvCxnSpPr>
        <p:spPr>
          <a:xfrm flipH="1">
            <a:off x="6492902" y="222502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5BCE662-9048-AC33-C4F4-1A431D81384A}"/>
              </a:ext>
            </a:extLst>
          </p:cNvPr>
          <p:cNvSpPr txBox="1"/>
          <p:nvPr/>
        </p:nvSpPr>
        <p:spPr>
          <a:xfrm>
            <a:off x="6716991" y="204464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7B5A87F-014E-7C11-BF91-111FE5DB3AAD}"/>
              </a:ext>
            </a:extLst>
          </p:cNvPr>
          <p:cNvCxnSpPr>
            <a:cxnSpLocks/>
          </p:cNvCxnSpPr>
          <p:nvPr/>
        </p:nvCxnSpPr>
        <p:spPr>
          <a:xfrm flipH="1">
            <a:off x="6501269" y="249136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7A3CCCA-4BB5-DE11-2445-9B38003E98F9}"/>
              </a:ext>
            </a:extLst>
          </p:cNvPr>
          <p:cNvSpPr txBox="1"/>
          <p:nvPr/>
        </p:nvSpPr>
        <p:spPr>
          <a:xfrm>
            <a:off x="6725358" y="231098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212E4CA-3BF4-F841-F852-4680C625594E}"/>
              </a:ext>
            </a:extLst>
          </p:cNvPr>
          <p:cNvSpPr/>
          <p:nvPr/>
        </p:nvSpPr>
        <p:spPr>
          <a:xfrm>
            <a:off x="271843" y="2054058"/>
            <a:ext cx="293984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0; 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0;</a:t>
            </a:r>
          </a:p>
          <a:p>
            <a:r>
              <a:rPr lang="en-US"/>
              <a:t>} else 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</a:t>
            </a:r>
            <a:r>
              <a:rPr lang="en-US">
                <a:solidFill>
                  <a:schemeClr val="bg1"/>
                </a:solidFill>
              </a:rPr>
              <a:t>== 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bg1"/>
                </a:solidFill>
              </a:rPr>
              <a:t>read_A</a:t>
            </a:r>
            <a:r>
              <a:rPr lang="en-US">
                <a:solidFill>
                  <a:schemeClr val="bg1"/>
                </a:solidFill>
              </a:rPr>
              <a:t> = 1;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addr_A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+ 1;</a:t>
            </a:r>
            <a:r>
              <a:rPr lang="en-US"/>
              <a:t>} 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;</a:t>
            </a:r>
          </a:p>
          <a:p>
            <a:r>
              <a:rPr lang="en-US"/>
              <a:t>else 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 &amp;&amp;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</a:t>
            </a:r>
            <a:r>
              <a:rPr lang="en-US"/>
              <a:t> 10)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;</a:t>
            </a:r>
          </a:p>
          <a:p>
            <a:r>
              <a:rPr lang="en-US"/>
              <a:t>else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S2</a:t>
            </a:r>
            <a:r>
              <a:rPr lang="en-US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274950711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27FC23F-A85E-4CB8-0A2C-15F5DB255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27A48-B581-987A-EAF8-92F305789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RTL to Assignment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EC2419-32BD-84E1-FBF7-69F3EC032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151</a:t>
            </a:fld>
            <a:endParaRPr lang="en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FB2C6EF-7A1D-73A3-0138-2AC2ACC5196D}"/>
              </a:ext>
            </a:extLst>
          </p:cNvPr>
          <p:cNvSpPr/>
          <p:nvPr/>
        </p:nvSpPr>
        <p:spPr>
          <a:xfrm>
            <a:off x="6252570" y="2055437"/>
            <a:ext cx="562908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43F0B3FA-75E9-52A2-3C5E-66FAC38B68D8}"/>
              </a:ext>
            </a:extLst>
          </p:cNvPr>
          <p:cNvSpPr txBox="1"/>
          <p:nvPr/>
        </p:nvSpPr>
        <p:spPr>
          <a:xfrm>
            <a:off x="6190291" y="1610580"/>
            <a:ext cx="55800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of the entire RTL code</a:t>
            </a:r>
            <a:endParaRPr lang="en-GB" sz="2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2EC332-3DD2-B446-D6EE-F9EC3F0EC544}"/>
              </a:ext>
            </a:extLst>
          </p:cNvPr>
          <p:cNvSpPr txBox="1"/>
          <p:nvPr/>
        </p:nvSpPr>
        <p:spPr>
          <a:xfrm>
            <a:off x="178924" y="1499979"/>
            <a:ext cx="3125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 (simplified)</a:t>
            </a:r>
            <a:endParaRPr lang="en-GB" sz="24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A6703C-7C95-AA17-D13E-3E0C6FB3D666}"/>
              </a:ext>
            </a:extLst>
          </p:cNvPr>
          <p:cNvSpPr txBox="1"/>
          <p:nvPr/>
        </p:nvSpPr>
        <p:spPr>
          <a:xfrm>
            <a:off x="3154329" y="1094665"/>
            <a:ext cx="34256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Abstract Syntax Tree (AST)</a:t>
            </a:r>
            <a:endParaRPr lang="en-GB" sz="240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D19BCB2-254C-74F1-B514-799B7026CFF9}"/>
              </a:ext>
            </a:extLst>
          </p:cNvPr>
          <p:cNvCxnSpPr>
            <a:cxnSpLocks/>
          </p:cNvCxnSpPr>
          <p:nvPr/>
        </p:nvCxnSpPr>
        <p:spPr>
          <a:xfrm>
            <a:off x="3211691" y="410003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64CF6982-C8C7-19D7-83A2-F60AB3DBBA6B}"/>
              </a:ext>
            </a:extLst>
          </p:cNvPr>
          <p:cNvCxnSpPr>
            <a:cxnSpLocks/>
          </p:cNvCxnSpPr>
          <p:nvPr/>
        </p:nvCxnSpPr>
        <p:spPr>
          <a:xfrm>
            <a:off x="5964016" y="4100033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7DEF3C4-610C-6B22-1E20-4934F877F329}"/>
              </a:ext>
            </a:extLst>
          </p:cNvPr>
          <p:cNvSpPr/>
          <p:nvPr/>
        </p:nvSpPr>
        <p:spPr>
          <a:xfrm>
            <a:off x="3503594" y="1597536"/>
            <a:ext cx="2464067" cy="4671289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E4D95C1-2571-0EAA-4CEA-A5665FDEDD6F}"/>
              </a:ext>
            </a:extLst>
          </p:cNvPr>
          <p:cNvCxnSpPr>
            <a:cxnSpLocks/>
            <a:stCxn id="17" idx="1"/>
            <a:endCxn id="20" idx="3"/>
          </p:cNvCxnSpPr>
          <p:nvPr/>
        </p:nvCxnSpPr>
        <p:spPr>
          <a:xfrm flipH="1">
            <a:off x="5157990" y="1911950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20F150FD-C1FE-12EC-AC4B-DE44D274F629}"/>
              </a:ext>
            </a:extLst>
          </p:cNvPr>
          <p:cNvSpPr/>
          <p:nvPr/>
        </p:nvSpPr>
        <p:spPr>
          <a:xfrm>
            <a:off x="5449047" y="1753631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if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F819C81-4EF6-ADBE-0EE5-636EDB1B4BB5}"/>
              </a:ext>
            </a:extLst>
          </p:cNvPr>
          <p:cNvSpPr/>
          <p:nvPr/>
        </p:nvSpPr>
        <p:spPr>
          <a:xfrm>
            <a:off x="4653576" y="1753631"/>
            <a:ext cx="504414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==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5D7AA4F-9C24-2D68-D526-857C4A66F8A4}"/>
              </a:ext>
            </a:extLst>
          </p:cNvPr>
          <p:cNvSpPr/>
          <p:nvPr/>
        </p:nvSpPr>
        <p:spPr>
          <a:xfrm>
            <a:off x="4653576" y="2290479"/>
            <a:ext cx="504414" cy="3166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ED64CCD-1625-709C-255B-B0F0CC175E9D}"/>
              </a:ext>
            </a:extLst>
          </p:cNvPr>
          <p:cNvCxnSpPr>
            <a:cxnSpLocks/>
            <a:stCxn id="20" idx="2"/>
            <a:endCxn id="24" idx="0"/>
          </p:cNvCxnSpPr>
          <p:nvPr/>
        </p:nvCxnSpPr>
        <p:spPr>
          <a:xfrm>
            <a:off x="4905783" y="2070269"/>
            <a:ext cx="0" cy="22021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41DD412-24D6-F3A5-0775-3AC94AB06EE6}"/>
              </a:ext>
            </a:extLst>
          </p:cNvPr>
          <p:cNvCxnSpPr>
            <a:cxnSpLocks/>
            <a:endCxn id="38" idx="3"/>
          </p:cNvCxnSpPr>
          <p:nvPr/>
        </p:nvCxnSpPr>
        <p:spPr>
          <a:xfrm flipH="1">
            <a:off x="4362519" y="1911950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AD5B3C96-080C-9A5F-1702-636E0FE298F1}"/>
              </a:ext>
            </a:extLst>
          </p:cNvPr>
          <p:cNvSpPr/>
          <p:nvPr/>
        </p:nvSpPr>
        <p:spPr>
          <a:xfrm>
            <a:off x="3656451" y="1753631"/>
            <a:ext cx="706068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D966"/>
                </a:solidFill>
              </a:rPr>
              <a:t>state</a:t>
            </a:r>
            <a:endParaRPr lang="en-GB">
              <a:solidFill>
                <a:srgbClr val="FFD966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5FF6945-E1D7-BDB6-83A6-A300B4232AF7}"/>
              </a:ext>
            </a:extLst>
          </p:cNvPr>
          <p:cNvSpPr/>
          <p:nvPr/>
        </p:nvSpPr>
        <p:spPr>
          <a:xfrm>
            <a:off x="5445624" y="2726890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D26E73BD-6328-A1FC-0633-8F908FCCABFA}"/>
              </a:ext>
            </a:extLst>
          </p:cNvPr>
          <p:cNvCxnSpPr>
            <a:cxnSpLocks/>
            <a:stCxn id="17" idx="2"/>
            <a:endCxn id="43" idx="0"/>
          </p:cNvCxnSpPr>
          <p:nvPr/>
        </p:nvCxnSpPr>
        <p:spPr>
          <a:xfrm flipH="1">
            <a:off x="5628503" y="2070269"/>
            <a:ext cx="3423" cy="656621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5BC8F4CB-9EEF-BEF3-D8C8-E3D319A22624}"/>
              </a:ext>
            </a:extLst>
          </p:cNvPr>
          <p:cNvSpPr/>
          <p:nvPr/>
        </p:nvSpPr>
        <p:spPr>
          <a:xfrm>
            <a:off x="5445624" y="3273165"/>
            <a:ext cx="365757" cy="3166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723FDF5C-502D-5802-B3E1-5185474F4FDF}"/>
              </a:ext>
            </a:extLst>
          </p:cNvPr>
          <p:cNvCxnSpPr>
            <a:cxnSpLocks/>
            <a:stCxn id="43" idx="2"/>
            <a:endCxn id="48" idx="0"/>
          </p:cNvCxnSpPr>
          <p:nvPr/>
        </p:nvCxnSpPr>
        <p:spPr>
          <a:xfrm>
            <a:off x="5628503" y="3043528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1BE1235C-7929-97CA-8CD4-78A8847BF68A}"/>
              </a:ext>
            </a:extLst>
          </p:cNvPr>
          <p:cNvCxnSpPr>
            <a:cxnSpLocks/>
            <a:stCxn id="43" idx="1"/>
            <a:endCxn id="53" idx="3"/>
          </p:cNvCxnSpPr>
          <p:nvPr/>
        </p:nvCxnSpPr>
        <p:spPr>
          <a:xfrm flipH="1">
            <a:off x="5157990" y="2885209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679A8316-398F-BBA4-6859-292E6060EE36}"/>
              </a:ext>
            </a:extLst>
          </p:cNvPr>
          <p:cNvSpPr/>
          <p:nvPr/>
        </p:nvSpPr>
        <p:spPr>
          <a:xfrm>
            <a:off x="4568358" y="2726890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1F5D3A0B-7DBF-9FE6-D2C1-E6AE5DA725CB}"/>
              </a:ext>
            </a:extLst>
          </p:cNvPr>
          <p:cNvCxnSpPr>
            <a:cxnSpLocks/>
            <a:stCxn id="55" idx="1"/>
            <a:endCxn id="56" idx="3"/>
          </p:cNvCxnSpPr>
          <p:nvPr/>
        </p:nvCxnSpPr>
        <p:spPr>
          <a:xfrm flipH="1">
            <a:off x="5149610" y="3899249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A0AAD00D-8B59-2561-1E67-C28096F40F3D}"/>
              </a:ext>
            </a:extLst>
          </p:cNvPr>
          <p:cNvSpPr/>
          <p:nvPr/>
        </p:nvSpPr>
        <p:spPr>
          <a:xfrm>
            <a:off x="5440667" y="3740930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if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9DE9A8A-BF67-0E80-A53A-BA6DB1230E95}"/>
              </a:ext>
            </a:extLst>
          </p:cNvPr>
          <p:cNvSpPr/>
          <p:nvPr/>
        </p:nvSpPr>
        <p:spPr>
          <a:xfrm>
            <a:off x="4645196" y="3740930"/>
            <a:ext cx="504414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==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1DA526F9-34E6-E7AE-4A66-3869CEFF3C79}"/>
              </a:ext>
            </a:extLst>
          </p:cNvPr>
          <p:cNvSpPr/>
          <p:nvPr/>
        </p:nvSpPr>
        <p:spPr>
          <a:xfrm>
            <a:off x="4645196" y="4277778"/>
            <a:ext cx="504414" cy="3166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0618D2A-A05B-628F-CC22-A76A1D67567F}"/>
              </a:ext>
            </a:extLst>
          </p:cNvPr>
          <p:cNvCxnSpPr>
            <a:cxnSpLocks/>
            <a:stCxn id="56" idx="2"/>
            <a:endCxn id="57" idx="0"/>
          </p:cNvCxnSpPr>
          <p:nvPr/>
        </p:nvCxnSpPr>
        <p:spPr>
          <a:xfrm>
            <a:off x="4897403" y="4057568"/>
            <a:ext cx="0" cy="22021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74DFDA16-67AB-A286-024D-7EDFD7A9DD69}"/>
              </a:ext>
            </a:extLst>
          </p:cNvPr>
          <p:cNvCxnSpPr>
            <a:cxnSpLocks/>
            <a:endCxn id="65" idx="3"/>
          </p:cNvCxnSpPr>
          <p:nvPr/>
        </p:nvCxnSpPr>
        <p:spPr>
          <a:xfrm flipH="1">
            <a:off x="4354139" y="3899249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>
            <a:extLst>
              <a:ext uri="{FF2B5EF4-FFF2-40B4-BE49-F238E27FC236}">
                <a16:creationId xmlns:a16="http://schemas.microsoft.com/office/drawing/2014/main" id="{BCED9304-FF13-A985-53DC-337C5916409E}"/>
              </a:ext>
            </a:extLst>
          </p:cNvPr>
          <p:cNvSpPr/>
          <p:nvPr/>
        </p:nvSpPr>
        <p:spPr>
          <a:xfrm>
            <a:off x="3648071" y="3740930"/>
            <a:ext cx="706068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D966"/>
                </a:solidFill>
              </a:rPr>
              <a:t>state</a:t>
            </a:r>
            <a:endParaRPr lang="en-GB">
              <a:solidFill>
                <a:srgbClr val="FFD966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0D8124D1-2CA8-3B19-AECB-796F6F087D68}"/>
              </a:ext>
            </a:extLst>
          </p:cNvPr>
          <p:cNvSpPr/>
          <p:nvPr/>
        </p:nvSpPr>
        <p:spPr>
          <a:xfrm>
            <a:off x="5437244" y="4714189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6E4BFD99-B511-AE3F-C940-4D565468692B}"/>
              </a:ext>
            </a:extLst>
          </p:cNvPr>
          <p:cNvCxnSpPr>
            <a:cxnSpLocks/>
            <a:stCxn id="55" idx="2"/>
            <a:endCxn id="66" idx="0"/>
          </p:cNvCxnSpPr>
          <p:nvPr/>
        </p:nvCxnSpPr>
        <p:spPr>
          <a:xfrm flipH="1">
            <a:off x="5620123" y="4057568"/>
            <a:ext cx="3423" cy="656621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71">
            <a:extLst>
              <a:ext uri="{FF2B5EF4-FFF2-40B4-BE49-F238E27FC236}">
                <a16:creationId xmlns:a16="http://schemas.microsoft.com/office/drawing/2014/main" id="{C28007EE-CEF2-B807-6C9C-7E44FA84715C}"/>
              </a:ext>
            </a:extLst>
          </p:cNvPr>
          <p:cNvSpPr/>
          <p:nvPr/>
        </p:nvSpPr>
        <p:spPr>
          <a:xfrm>
            <a:off x="5437244" y="5260464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+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1E95E1A4-D241-56A5-3792-9AB07C685C55}"/>
              </a:ext>
            </a:extLst>
          </p:cNvPr>
          <p:cNvCxnSpPr>
            <a:cxnSpLocks/>
            <a:stCxn id="66" idx="2"/>
            <a:endCxn id="72" idx="0"/>
          </p:cNvCxnSpPr>
          <p:nvPr/>
        </p:nvCxnSpPr>
        <p:spPr>
          <a:xfrm>
            <a:off x="5620123" y="5030827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B674FF50-D6BB-98B2-EC6D-1C1C4551F5FE}"/>
              </a:ext>
            </a:extLst>
          </p:cNvPr>
          <p:cNvCxnSpPr>
            <a:cxnSpLocks/>
            <a:stCxn id="66" idx="1"/>
            <a:endCxn id="76" idx="3"/>
          </p:cNvCxnSpPr>
          <p:nvPr/>
        </p:nvCxnSpPr>
        <p:spPr>
          <a:xfrm flipH="1">
            <a:off x="5149610" y="4872508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9B067F46-9EBD-7772-2E5A-399D7A3CF659}"/>
              </a:ext>
            </a:extLst>
          </p:cNvPr>
          <p:cNvSpPr/>
          <p:nvPr/>
        </p:nvSpPr>
        <p:spPr>
          <a:xfrm>
            <a:off x="4559978" y="4714189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EA85F58D-1345-9811-4E0F-A963C606F0C8}"/>
              </a:ext>
            </a:extLst>
          </p:cNvPr>
          <p:cNvCxnSpPr>
            <a:cxnSpLocks/>
          </p:cNvCxnSpPr>
          <p:nvPr/>
        </p:nvCxnSpPr>
        <p:spPr>
          <a:xfrm>
            <a:off x="5628503" y="5577102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8CF4DDA2-BDC1-332B-8C0A-3262B601960C}"/>
              </a:ext>
            </a:extLst>
          </p:cNvPr>
          <p:cNvSpPr/>
          <p:nvPr/>
        </p:nvSpPr>
        <p:spPr>
          <a:xfrm>
            <a:off x="4905783" y="5806739"/>
            <a:ext cx="888273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>
                <a:solidFill>
                  <a:schemeClr val="bg1"/>
                </a:solidFill>
              </a:rPr>
              <a:t>data_A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F074AB3B-C31C-F33D-C9FB-A395744BFA91}"/>
              </a:ext>
            </a:extLst>
          </p:cNvPr>
          <p:cNvCxnSpPr>
            <a:cxnSpLocks/>
            <a:endCxn id="82" idx="3"/>
          </p:cNvCxnSpPr>
          <p:nvPr/>
        </p:nvCxnSpPr>
        <p:spPr>
          <a:xfrm flipH="1">
            <a:off x="5149610" y="5409355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 81">
            <a:extLst>
              <a:ext uri="{FF2B5EF4-FFF2-40B4-BE49-F238E27FC236}">
                <a16:creationId xmlns:a16="http://schemas.microsoft.com/office/drawing/2014/main" id="{64EB9960-16AC-587A-A401-16AAF18300E6}"/>
              </a:ext>
            </a:extLst>
          </p:cNvPr>
          <p:cNvSpPr/>
          <p:nvPr/>
        </p:nvSpPr>
        <p:spPr>
          <a:xfrm>
            <a:off x="4559978" y="5251036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F8930C-7F83-8293-4C03-76689E9095E8}"/>
              </a:ext>
            </a:extLst>
          </p:cNvPr>
          <p:cNvSpPr txBox="1"/>
          <p:nvPr/>
        </p:nvSpPr>
        <p:spPr>
          <a:xfrm>
            <a:off x="3474994" y="6266880"/>
            <a:ext cx="2743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AST of code portion</a:t>
            </a:r>
            <a:endParaRPr lang="en-GB" sz="240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FE0824B-9792-044B-2F6C-F4A66719CB24}"/>
              </a:ext>
            </a:extLst>
          </p:cNvPr>
          <p:cNvCxnSpPr>
            <a:cxnSpLocks/>
          </p:cNvCxnSpPr>
          <p:nvPr/>
        </p:nvCxnSpPr>
        <p:spPr>
          <a:xfrm flipH="1">
            <a:off x="6492902" y="222502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AF1CD3E-4B05-7AB0-8B36-B5CBA69510FB}"/>
              </a:ext>
            </a:extLst>
          </p:cNvPr>
          <p:cNvCxnSpPr>
            <a:cxnSpLocks/>
          </p:cNvCxnSpPr>
          <p:nvPr/>
        </p:nvCxnSpPr>
        <p:spPr>
          <a:xfrm flipH="1">
            <a:off x="6501269" y="249136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E42E261-8453-E9E5-F6E7-DEAA3078012D}"/>
              </a:ext>
            </a:extLst>
          </p:cNvPr>
          <p:cNvSpPr/>
          <p:nvPr/>
        </p:nvSpPr>
        <p:spPr>
          <a:xfrm>
            <a:off x="6527719" y="54448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81F187B-5F8E-0489-8B62-80785D4480AC}"/>
              </a:ext>
            </a:extLst>
          </p:cNvPr>
          <p:cNvSpPr/>
          <p:nvPr/>
        </p:nvSpPr>
        <p:spPr>
          <a:xfrm>
            <a:off x="10707276" y="373303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A70BAD-9219-7CEF-8685-5C419F2FDC36}"/>
              </a:ext>
            </a:extLst>
          </p:cNvPr>
          <p:cNvSpPr txBox="1"/>
          <p:nvPr/>
        </p:nvSpPr>
        <p:spPr>
          <a:xfrm>
            <a:off x="6716991" y="204464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AFC906-3BDC-D7A0-4425-1C176A0250B9}"/>
              </a:ext>
            </a:extLst>
          </p:cNvPr>
          <p:cNvSpPr txBox="1"/>
          <p:nvPr/>
        </p:nvSpPr>
        <p:spPr>
          <a:xfrm>
            <a:off x="6725358" y="231098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EF28221-DF2B-DA71-742C-1B226D9F94DA}"/>
              </a:ext>
            </a:extLst>
          </p:cNvPr>
          <p:cNvSpPr/>
          <p:nvPr/>
        </p:nvSpPr>
        <p:spPr>
          <a:xfrm>
            <a:off x="271843" y="2054058"/>
            <a:ext cx="293984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0; 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0;</a:t>
            </a:r>
          </a:p>
          <a:p>
            <a:r>
              <a:rPr lang="en-US"/>
              <a:t>} else 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</a:t>
            </a:r>
            <a:r>
              <a:rPr lang="en-US">
                <a:solidFill>
                  <a:schemeClr val="bg1"/>
                </a:solidFill>
              </a:rPr>
              <a:t>== 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bg1"/>
                </a:solidFill>
              </a:rPr>
              <a:t>read_A</a:t>
            </a:r>
            <a:r>
              <a:rPr lang="en-US">
                <a:solidFill>
                  <a:schemeClr val="bg1"/>
                </a:solidFill>
              </a:rPr>
              <a:t> = 1;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addr_A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+ 1;</a:t>
            </a:r>
            <a:r>
              <a:rPr lang="en-US"/>
              <a:t>} 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;</a:t>
            </a:r>
          </a:p>
          <a:p>
            <a:r>
              <a:rPr lang="en-US"/>
              <a:t>else 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 &amp;&amp;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</a:t>
            </a:r>
            <a:r>
              <a:rPr lang="en-US"/>
              <a:t> 10)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;</a:t>
            </a:r>
          </a:p>
          <a:p>
            <a:r>
              <a:rPr lang="en-US"/>
              <a:t>else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S2</a:t>
            </a:r>
            <a:r>
              <a:rPr lang="en-US"/>
              <a:t>;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A36352B-3DF3-0DE3-53B6-5B5871F07F55}"/>
              </a:ext>
            </a:extLst>
          </p:cNvPr>
          <p:cNvSpPr txBox="1"/>
          <p:nvPr/>
        </p:nvSpPr>
        <p:spPr>
          <a:xfrm>
            <a:off x="7986601" y="6146009"/>
            <a:ext cx="21610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Constant nodes</a:t>
            </a:r>
            <a:endParaRPr lang="en-GB" sz="240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005D865-A3E0-0173-E185-BBDA79034AC5}"/>
              </a:ext>
            </a:extLst>
          </p:cNvPr>
          <p:cNvSpPr/>
          <p:nvPr/>
        </p:nvSpPr>
        <p:spPr>
          <a:xfrm>
            <a:off x="7866221" y="54448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</p:spTree>
    <p:extLst>
      <p:ext uri="{BB962C8B-B14F-4D97-AF65-F5344CB8AC3E}">
        <p14:creationId xmlns:p14="http://schemas.microsoft.com/office/powerpoint/2010/main" val="2555996213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EBE0C8D-3C15-CCD7-FF95-AD18E700D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F7B82-B2D2-6F7E-3DCD-003094DCA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RTL to Assignment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E65536-822D-53BC-CF52-1FE8B1EF2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152</a:t>
            </a:fld>
            <a:endParaRPr lang="en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95FD66A-046F-126E-8277-13EB35452894}"/>
              </a:ext>
            </a:extLst>
          </p:cNvPr>
          <p:cNvSpPr/>
          <p:nvPr/>
        </p:nvSpPr>
        <p:spPr>
          <a:xfrm>
            <a:off x="6252570" y="2055437"/>
            <a:ext cx="562908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EBA3E450-8EB5-0939-A30F-919776F27C60}"/>
              </a:ext>
            </a:extLst>
          </p:cNvPr>
          <p:cNvSpPr txBox="1"/>
          <p:nvPr/>
        </p:nvSpPr>
        <p:spPr>
          <a:xfrm>
            <a:off x="6190291" y="1610580"/>
            <a:ext cx="55800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of the entire RTL code</a:t>
            </a:r>
            <a:endParaRPr lang="en-GB" sz="2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BE05B8-4761-F835-BE62-E6819EFE265F}"/>
              </a:ext>
            </a:extLst>
          </p:cNvPr>
          <p:cNvSpPr txBox="1"/>
          <p:nvPr/>
        </p:nvSpPr>
        <p:spPr>
          <a:xfrm>
            <a:off x="178924" y="1499979"/>
            <a:ext cx="3125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 (simplified)</a:t>
            </a:r>
            <a:endParaRPr lang="en-GB" sz="24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53FCDA-903D-1266-8382-08FB0026482C}"/>
              </a:ext>
            </a:extLst>
          </p:cNvPr>
          <p:cNvSpPr txBox="1"/>
          <p:nvPr/>
        </p:nvSpPr>
        <p:spPr>
          <a:xfrm>
            <a:off x="3154329" y="1094665"/>
            <a:ext cx="34256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Abstract Syntax Tree (AST)</a:t>
            </a:r>
            <a:endParaRPr lang="en-GB" sz="240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96DDE53-FC7C-9EEE-492C-8B060EDAA284}"/>
              </a:ext>
            </a:extLst>
          </p:cNvPr>
          <p:cNvCxnSpPr>
            <a:cxnSpLocks/>
          </p:cNvCxnSpPr>
          <p:nvPr/>
        </p:nvCxnSpPr>
        <p:spPr>
          <a:xfrm>
            <a:off x="3211691" y="410003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5E059B7D-B78A-A07B-C5AE-E33516747818}"/>
              </a:ext>
            </a:extLst>
          </p:cNvPr>
          <p:cNvCxnSpPr>
            <a:cxnSpLocks/>
          </p:cNvCxnSpPr>
          <p:nvPr/>
        </p:nvCxnSpPr>
        <p:spPr>
          <a:xfrm>
            <a:off x="5964016" y="4100033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7F068B8-CBA2-5322-193F-DEFCFFE2B5C1}"/>
              </a:ext>
            </a:extLst>
          </p:cNvPr>
          <p:cNvSpPr/>
          <p:nvPr/>
        </p:nvSpPr>
        <p:spPr>
          <a:xfrm>
            <a:off x="3503594" y="1597536"/>
            <a:ext cx="2464067" cy="4671289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DED895D-4C23-B391-5D47-297DD81989B3}"/>
              </a:ext>
            </a:extLst>
          </p:cNvPr>
          <p:cNvCxnSpPr>
            <a:cxnSpLocks/>
            <a:stCxn id="17" idx="1"/>
            <a:endCxn id="20" idx="3"/>
          </p:cNvCxnSpPr>
          <p:nvPr/>
        </p:nvCxnSpPr>
        <p:spPr>
          <a:xfrm flipH="1">
            <a:off x="5157990" y="1911950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7751BE03-26EE-8408-E13A-DB5307B0A421}"/>
              </a:ext>
            </a:extLst>
          </p:cNvPr>
          <p:cNvSpPr/>
          <p:nvPr/>
        </p:nvSpPr>
        <p:spPr>
          <a:xfrm>
            <a:off x="5449047" y="1753631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if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F57A46E-24C0-1EC8-6232-F6FC197AD9FA}"/>
              </a:ext>
            </a:extLst>
          </p:cNvPr>
          <p:cNvSpPr/>
          <p:nvPr/>
        </p:nvSpPr>
        <p:spPr>
          <a:xfrm>
            <a:off x="4653576" y="1753631"/>
            <a:ext cx="504414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==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E1154DE-CA11-136C-36D1-750A917845DA}"/>
              </a:ext>
            </a:extLst>
          </p:cNvPr>
          <p:cNvSpPr/>
          <p:nvPr/>
        </p:nvSpPr>
        <p:spPr>
          <a:xfrm>
            <a:off x="4653576" y="2290479"/>
            <a:ext cx="504414" cy="31663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1661420-A32E-3BD5-CDEC-21AAEDA06830}"/>
              </a:ext>
            </a:extLst>
          </p:cNvPr>
          <p:cNvCxnSpPr>
            <a:cxnSpLocks/>
            <a:stCxn id="20" idx="2"/>
            <a:endCxn id="24" idx="0"/>
          </p:cNvCxnSpPr>
          <p:nvPr/>
        </p:nvCxnSpPr>
        <p:spPr>
          <a:xfrm>
            <a:off x="4905783" y="2070269"/>
            <a:ext cx="0" cy="22021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9202EF59-52C0-27BF-3DB9-4AB7FCCDDF02}"/>
              </a:ext>
            </a:extLst>
          </p:cNvPr>
          <p:cNvCxnSpPr>
            <a:cxnSpLocks/>
            <a:endCxn id="38" idx="3"/>
          </p:cNvCxnSpPr>
          <p:nvPr/>
        </p:nvCxnSpPr>
        <p:spPr>
          <a:xfrm flipH="1">
            <a:off x="4362519" y="1911950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6D2C866F-4D5A-5F1F-3483-28CD0CC84156}"/>
              </a:ext>
            </a:extLst>
          </p:cNvPr>
          <p:cNvSpPr/>
          <p:nvPr/>
        </p:nvSpPr>
        <p:spPr>
          <a:xfrm>
            <a:off x="3656451" y="1753631"/>
            <a:ext cx="706068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D966"/>
                </a:solidFill>
              </a:rPr>
              <a:t>state</a:t>
            </a:r>
            <a:endParaRPr lang="en-GB">
              <a:solidFill>
                <a:srgbClr val="FFD966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DFD5C31-8C03-C771-DB99-C3E0BE01E75F}"/>
              </a:ext>
            </a:extLst>
          </p:cNvPr>
          <p:cNvSpPr/>
          <p:nvPr/>
        </p:nvSpPr>
        <p:spPr>
          <a:xfrm>
            <a:off x="5445624" y="2726890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0D9814A2-2F6D-A052-AC82-245C8E1406AD}"/>
              </a:ext>
            </a:extLst>
          </p:cNvPr>
          <p:cNvCxnSpPr>
            <a:cxnSpLocks/>
            <a:stCxn id="17" idx="2"/>
            <a:endCxn id="43" idx="0"/>
          </p:cNvCxnSpPr>
          <p:nvPr/>
        </p:nvCxnSpPr>
        <p:spPr>
          <a:xfrm flipH="1">
            <a:off x="5628503" y="2070269"/>
            <a:ext cx="3423" cy="656621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9AE7849C-1F02-7C23-9BCD-DC5A134EDD98}"/>
              </a:ext>
            </a:extLst>
          </p:cNvPr>
          <p:cNvSpPr/>
          <p:nvPr/>
        </p:nvSpPr>
        <p:spPr>
          <a:xfrm>
            <a:off x="5445624" y="3273165"/>
            <a:ext cx="365757" cy="31663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80EB76A9-C37E-D6A1-00C8-120D449080D7}"/>
              </a:ext>
            </a:extLst>
          </p:cNvPr>
          <p:cNvCxnSpPr>
            <a:cxnSpLocks/>
            <a:stCxn id="43" idx="2"/>
            <a:endCxn id="48" idx="0"/>
          </p:cNvCxnSpPr>
          <p:nvPr/>
        </p:nvCxnSpPr>
        <p:spPr>
          <a:xfrm>
            <a:off x="5628503" y="3043528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CA315A5-635A-8130-4D0E-9E8640C40BA8}"/>
              </a:ext>
            </a:extLst>
          </p:cNvPr>
          <p:cNvCxnSpPr>
            <a:cxnSpLocks/>
            <a:stCxn id="43" idx="1"/>
            <a:endCxn id="53" idx="3"/>
          </p:cNvCxnSpPr>
          <p:nvPr/>
        </p:nvCxnSpPr>
        <p:spPr>
          <a:xfrm flipH="1">
            <a:off x="5157990" y="2885209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AF22149F-2206-916F-7ACB-65EE2C80909D}"/>
              </a:ext>
            </a:extLst>
          </p:cNvPr>
          <p:cNvSpPr/>
          <p:nvPr/>
        </p:nvSpPr>
        <p:spPr>
          <a:xfrm>
            <a:off x="4568358" y="2726890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BDD12400-F755-2C32-105B-4252026E6EBC}"/>
              </a:ext>
            </a:extLst>
          </p:cNvPr>
          <p:cNvCxnSpPr>
            <a:cxnSpLocks/>
            <a:stCxn id="55" idx="1"/>
            <a:endCxn id="56" idx="3"/>
          </p:cNvCxnSpPr>
          <p:nvPr/>
        </p:nvCxnSpPr>
        <p:spPr>
          <a:xfrm flipH="1">
            <a:off x="5149610" y="3899249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D0EF2A6C-0719-D919-EE1E-7AD936E3B6CB}"/>
              </a:ext>
            </a:extLst>
          </p:cNvPr>
          <p:cNvSpPr/>
          <p:nvPr/>
        </p:nvSpPr>
        <p:spPr>
          <a:xfrm>
            <a:off x="5440667" y="3740930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if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33A17D7-8DBF-F630-A326-07DDAC31FBAD}"/>
              </a:ext>
            </a:extLst>
          </p:cNvPr>
          <p:cNvSpPr/>
          <p:nvPr/>
        </p:nvSpPr>
        <p:spPr>
          <a:xfrm>
            <a:off x="4645196" y="3740930"/>
            <a:ext cx="504414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==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B894708B-2ED4-736C-E436-E262D56896AD}"/>
              </a:ext>
            </a:extLst>
          </p:cNvPr>
          <p:cNvSpPr/>
          <p:nvPr/>
        </p:nvSpPr>
        <p:spPr>
          <a:xfrm>
            <a:off x="4645196" y="4277778"/>
            <a:ext cx="504414" cy="31663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9F2CF3AD-4453-CB48-A94F-DA14C69E32E7}"/>
              </a:ext>
            </a:extLst>
          </p:cNvPr>
          <p:cNvCxnSpPr>
            <a:cxnSpLocks/>
            <a:stCxn id="56" idx="2"/>
            <a:endCxn id="57" idx="0"/>
          </p:cNvCxnSpPr>
          <p:nvPr/>
        </p:nvCxnSpPr>
        <p:spPr>
          <a:xfrm>
            <a:off x="4897403" y="4057568"/>
            <a:ext cx="0" cy="22021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C931363D-A640-9017-56F3-56D4D0364B9B}"/>
              </a:ext>
            </a:extLst>
          </p:cNvPr>
          <p:cNvCxnSpPr>
            <a:cxnSpLocks/>
            <a:endCxn id="65" idx="3"/>
          </p:cNvCxnSpPr>
          <p:nvPr/>
        </p:nvCxnSpPr>
        <p:spPr>
          <a:xfrm flipH="1">
            <a:off x="4354139" y="3899249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>
            <a:extLst>
              <a:ext uri="{FF2B5EF4-FFF2-40B4-BE49-F238E27FC236}">
                <a16:creationId xmlns:a16="http://schemas.microsoft.com/office/drawing/2014/main" id="{3BD90709-917B-4526-71F4-45224E52F9A8}"/>
              </a:ext>
            </a:extLst>
          </p:cNvPr>
          <p:cNvSpPr/>
          <p:nvPr/>
        </p:nvSpPr>
        <p:spPr>
          <a:xfrm>
            <a:off x="3648071" y="3740930"/>
            <a:ext cx="706068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D966"/>
                </a:solidFill>
              </a:rPr>
              <a:t>state</a:t>
            </a:r>
            <a:endParaRPr lang="en-GB">
              <a:solidFill>
                <a:srgbClr val="FFD966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5FA89D30-AACA-818A-B000-D7CDEA6B2FE9}"/>
              </a:ext>
            </a:extLst>
          </p:cNvPr>
          <p:cNvSpPr/>
          <p:nvPr/>
        </p:nvSpPr>
        <p:spPr>
          <a:xfrm>
            <a:off x="5437244" y="4714189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B5B46D87-A84B-1197-CDB0-70E411D259E1}"/>
              </a:ext>
            </a:extLst>
          </p:cNvPr>
          <p:cNvCxnSpPr>
            <a:cxnSpLocks/>
            <a:stCxn id="55" idx="2"/>
            <a:endCxn id="66" idx="0"/>
          </p:cNvCxnSpPr>
          <p:nvPr/>
        </p:nvCxnSpPr>
        <p:spPr>
          <a:xfrm flipH="1">
            <a:off x="5620123" y="4057568"/>
            <a:ext cx="3423" cy="656621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71">
            <a:extLst>
              <a:ext uri="{FF2B5EF4-FFF2-40B4-BE49-F238E27FC236}">
                <a16:creationId xmlns:a16="http://schemas.microsoft.com/office/drawing/2014/main" id="{4A851EAA-6E9F-57F1-48E8-376CCBFB86AB}"/>
              </a:ext>
            </a:extLst>
          </p:cNvPr>
          <p:cNvSpPr/>
          <p:nvPr/>
        </p:nvSpPr>
        <p:spPr>
          <a:xfrm>
            <a:off x="5437244" y="5260464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+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9DB41CD0-4933-A668-CB35-98E3AAD95CB5}"/>
              </a:ext>
            </a:extLst>
          </p:cNvPr>
          <p:cNvCxnSpPr>
            <a:cxnSpLocks/>
            <a:stCxn id="66" idx="2"/>
            <a:endCxn id="72" idx="0"/>
          </p:cNvCxnSpPr>
          <p:nvPr/>
        </p:nvCxnSpPr>
        <p:spPr>
          <a:xfrm>
            <a:off x="5620123" y="5030827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7FF4FAE8-6054-03CE-8A0F-D5F3E1AD03BC}"/>
              </a:ext>
            </a:extLst>
          </p:cNvPr>
          <p:cNvCxnSpPr>
            <a:cxnSpLocks/>
            <a:stCxn id="66" idx="1"/>
            <a:endCxn id="76" idx="3"/>
          </p:cNvCxnSpPr>
          <p:nvPr/>
        </p:nvCxnSpPr>
        <p:spPr>
          <a:xfrm flipH="1">
            <a:off x="5149610" y="4872508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EBEB376B-58D5-D18B-BAD9-5AF88B3B7DD7}"/>
              </a:ext>
            </a:extLst>
          </p:cNvPr>
          <p:cNvSpPr/>
          <p:nvPr/>
        </p:nvSpPr>
        <p:spPr>
          <a:xfrm>
            <a:off x="4559978" y="4714189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7FF9571D-5090-623E-1FFB-5C86D4DD2FDD}"/>
              </a:ext>
            </a:extLst>
          </p:cNvPr>
          <p:cNvCxnSpPr>
            <a:cxnSpLocks/>
          </p:cNvCxnSpPr>
          <p:nvPr/>
        </p:nvCxnSpPr>
        <p:spPr>
          <a:xfrm>
            <a:off x="5628503" y="5577102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D6D226D4-06C9-60D3-2B9F-5BE0C0049E39}"/>
              </a:ext>
            </a:extLst>
          </p:cNvPr>
          <p:cNvSpPr/>
          <p:nvPr/>
        </p:nvSpPr>
        <p:spPr>
          <a:xfrm>
            <a:off x="4905783" y="5806739"/>
            <a:ext cx="888273" cy="3166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>
                <a:solidFill>
                  <a:schemeClr val="bg1"/>
                </a:solidFill>
              </a:rPr>
              <a:t>data_A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5948F168-CA75-7C1D-0D26-C3B1BA0B4CC6}"/>
              </a:ext>
            </a:extLst>
          </p:cNvPr>
          <p:cNvCxnSpPr>
            <a:cxnSpLocks/>
            <a:endCxn id="82" idx="3"/>
          </p:cNvCxnSpPr>
          <p:nvPr/>
        </p:nvCxnSpPr>
        <p:spPr>
          <a:xfrm flipH="1">
            <a:off x="5149610" y="5409355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 81">
            <a:extLst>
              <a:ext uri="{FF2B5EF4-FFF2-40B4-BE49-F238E27FC236}">
                <a16:creationId xmlns:a16="http://schemas.microsoft.com/office/drawing/2014/main" id="{1854C0DC-C47E-27A7-58DB-27E2A47B009F}"/>
              </a:ext>
            </a:extLst>
          </p:cNvPr>
          <p:cNvSpPr/>
          <p:nvPr/>
        </p:nvSpPr>
        <p:spPr>
          <a:xfrm>
            <a:off x="4559978" y="5251036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9CD4C7-4722-E519-B17B-815AB2C9CE12}"/>
              </a:ext>
            </a:extLst>
          </p:cNvPr>
          <p:cNvSpPr txBox="1"/>
          <p:nvPr/>
        </p:nvSpPr>
        <p:spPr>
          <a:xfrm>
            <a:off x="3474994" y="6266880"/>
            <a:ext cx="2743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AST of code portion</a:t>
            </a:r>
            <a:endParaRPr lang="en-GB" sz="240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913C17E-1216-0105-3E82-898ED50FD373}"/>
              </a:ext>
            </a:extLst>
          </p:cNvPr>
          <p:cNvCxnSpPr>
            <a:cxnSpLocks/>
          </p:cNvCxnSpPr>
          <p:nvPr/>
        </p:nvCxnSpPr>
        <p:spPr>
          <a:xfrm flipH="1">
            <a:off x="6492902" y="222502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A4E6039-69DF-1FB9-4C1E-C4A6F59A5B30}"/>
              </a:ext>
            </a:extLst>
          </p:cNvPr>
          <p:cNvCxnSpPr>
            <a:cxnSpLocks/>
          </p:cNvCxnSpPr>
          <p:nvPr/>
        </p:nvCxnSpPr>
        <p:spPr>
          <a:xfrm flipH="1">
            <a:off x="6501269" y="249136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BD7A80D-D92D-426E-282C-582A190B9B10}"/>
              </a:ext>
            </a:extLst>
          </p:cNvPr>
          <p:cNvSpPr/>
          <p:nvPr/>
        </p:nvSpPr>
        <p:spPr>
          <a:xfrm>
            <a:off x="6527719" y="54448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A86BF16-1EAA-50BC-F7D8-E91979626E78}"/>
              </a:ext>
            </a:extLst>
          </p:cNvPr>
          <p:cNvSpPr/>
          <p:nvPr/>
        </p:nvSpPr>
        <p:spPr>
          <a:xfrm>
            <a:off x="10707276" y="373303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CDFF4F1-D2EC-E908-FEBE-B2721557E6E4}"/>
              </a:ext>
            </a:extLst>
          </p:cNvPr>
          <p:cNvSpPr/>
          <p:nvPr/>
        </p:nvSpPr>
        <p:spPr>
          <a:xfrm>
            <a:off x="10442511" y="5423537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CF143FF-8D22-95DE-7D3A-5702B86019A4}"/>
              </a:ext>
            </a:extLst>
          </p:cNvPr>
          <p:cNvSpPr txBox="1"/>
          <p:nvPr/>
        </p:nvSpPr>
        <p:spPr>
          <a:xfrm>
            <a:off x="6716991" y="204464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F71F6ED-1D96-968D-F505-3C4ECDDC55B8}"/>
              </a:ext>
            </a:extLst>
          </p:cNvPr>
          <p:cNvSpPr txBox="1"/>
          <p:nvPr/>
        </p:nvSpPr>
        <p:spPr>
          <a:xfrm>
            <a:off x="6725358" y="231098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4CCB741-FEF7-7276-A542-5030A130690E}"/>
              </a:ext>
            </a:extLst>
          </p:cNvPr>
          <p:cNvSpPr/>
          <p:nvPr/>
        </p:nvSpPr>
        <p:spPr>
          <a:xfrm>
            <a:off x="271843" y="2054058"/>
            <a:ext cx="293984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0; 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0;</a:t>
            </a:r>
          </a:p>
          <a:p>
            <a:r>
              <a:rPr lang="en-US"/>
              <a:t>} else 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</a:t>
            </a:r>
            <a:r>
              <a:rPr lang="en-US">
                <a:solidFill>
                  <a:schemeClr val="bg1"/>
                </a:solidFill>
              </a:rPr>
              <a:t>== 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bg1"/>
                </a:solidFill>
              </a:rPr>
              <a:t>read_A</a:t>
            </a:r>
            <a:r>
              <a:rPr lang="en-US">
                <a:solidFill>
                  <a:schemeClr val="bg1"/>
                </a:solidFill>
              </a:rPr>
              <a:t> = 1;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addr_A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+ 1;</a:t>
            </a:r>
            <a:r>
              <a:rPr lang="en-US"/>
              <a:t>} 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;</a:t>
            </a:r>
          </a:p>
          <a:p>
            <a:r>
              <a:rPr lang="en-US"/>
              <a:t>else 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 &amp;&amp;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</a:t>
            </a:r>
            <a:r>
              <a:rPr lang="en-US"/>
              <a:t> 10)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;</a:t>
            </a:r>
          </a:p>
          <a:p>
            <a:r>
              <a:rPr lang="en-US"/>
              <a:t>else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S2</a:t>
            </a:r>
            <a:r>
              <a:rPr lang="en-US"/>
              <a:t>;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EA0FD7E-A573-60F9-A47E-8DF749A83203}"/>
              </a:ext>
            </a:extLst>
          </p:cNvPr>
          <p:cNvSpPr txBox="1"/>
          <p:nvPr/>
        </p:nvSpPr>
        <p:spPr>
          <a:xfrm>
            <a:off x="8281000" y="6146009"/>
            <a:ext cx="15722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Port nodes</a:t>
            </a:r>
            <a:endParaRPr lang="en-GB" sz="240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24ECCD9-40C9-76C4-756C-863423E3A504}"/>
              </a:ext>
            </a:extLst>
          </p:cNvPr>
          <p:cNvSpPr/>
          <p:nvPr/>
        </p:nvSpPr>
        <p:spPr>
          <a:xfrm>
            <a:off x="7866221" y="54448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</p:spTree>
    <p:extLst>
      <p:ext uri="{BB962C8B-B14F-4D97-AF65-F5344CB8AC3E}">
        <p14:creationId xmlns:p14="http://schemas.microsoft.com/office/powerpoint/2010/main" val="455782784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DE43895-BCB6-B7B7-FAD8-DFCAA6B8D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F6989-8EA8-B83E-14E4-616D09249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RTL to Assignment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587EF2-8EDD-B484-6F35-E9AB1C675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153</a:t>
            </a:fld>
            <a:endParaRPr lang="en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FA561A8-527A-0D48-45CA-43FE0079DA09}"/>
              </a:ext>
            </a:extLst>
          </p:cNvPr>
          <p:cNvSpPr/>
          <p:nvPr/>
        </p:nvSpPr>
        <p:spPr>
          <a:xfrm>
            <a:off x="6252570" y="2055437"/>
            <a:ext cx="562908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3DD0D065-626E-358F-1968-578CBF0A8409}"/>
              </a:ext>
            </a:extLst>
          </p:cNvPr>
          <p:cNvSpPr txBox="1"/>
          <p:nvPr/>
        </p:nvSpPr>
        <p:spPr>
          <a:xfrm>
            <a:off x="6190291" y="1610580"/>
            <a:ext cx="55800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of the entire RTL code</a:t>
            </a:r>
            <a:endParaRPr lang="en-GB" sz="2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57B5B2-C9E6-7E32-F047-4D4BFB9F5BC5}"/>
              </a:ext>
            </a:extLst>
          </p:cNvPr>
          <p:cNvSpPr txBox="1"/>
          <p:nvPr/>
        </p:nvSpPr>
        <p:spPr>
          <a:xfrm>
            <a:off x="178924" y="1499979"/>
            <a:ext cx="3125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 (simplified)</a:t>
            </a:r>
            <a:endParaRPr lang="en-GB" sz="24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A84E6A-7C51-DCA7-A98B-08E6106CBA39}"/>
              </a:ext>
            </a:extLst>
          </p:cNvPr>
          <p:cNvSpPr txBox="1"/>
          <p:nvPr/>
        </p:nvSpPr>
        <p:spPr>
          <a:xfrm>
            <a:off x="3154329" y="1094665"/>
            <a:ext cx="34256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Abstract Syntax Tree (AST)</a:t>
            </a:r>
            <a:endParaRPr lang="en-GB" sz="240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044C1D8-8CB1-BE3B-7A15-864563A76BC0}"/>
              </a:ext>
            </a:extLst>
          </p:cNvPr>
          <p:cNvCxnSpPr>
            <a:cxnSpLocks/>
          </p:cNvCxnSpPr>
          <p:nvPr/>
        </p:nvCxnSpPr>
        <p:spPr>
          <a:xfrm>
            <a:off x="3211691" y="410003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5A290342-2ED1-739A-E77D-7D94FE44D5B1}"/>
              </a:ext>
            </a:extLst>
          </p:cNvPr>
          <p:cNvCxnSpPr>
            <a:cxnSpLocks/>
          </p:cNvCxnSpPr>
          <p:nvPr/>
        </p:nvCxnSpPr>
        <p:spPr>
          <a:xfrm>
            <a:off x="5964016" y="4100033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09A73E1-04EF-082D-EBDF-39F2F1133907}"/>
              </a:ext>
            </a:extLst>
          </p:cNvPr>
          <p:cNvSpPr/>
          <p:nvPr/>
        </p:nvSpPr>
        <p:spPr>
          <a:xfrm>
            <a:off x="3503594" y="1597536"/>
            <a:ext cx="2464067" cy="4671289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3394B25-1545-17E3-93C3-1B731C2D8165}"/>
              </a:ext>
            </a:extLst>
          </p:cNvPr>
          <p:cNvCxnSpPr>
            <a:cxnSpLocks/>
            <a:stCxn id="17" idx="1"/>
            <a:endCxn id="20" idx="3"/>
          </p:cNvCxnSpPr>
          <p:nvPr/>
        </p:nvCxnSpPr>
        <p:spPr>
          <a:xfrm flipH="1">
            <a:off x="5157990" y="1911950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C917AA-CCC5-4ABF-94AB-45D45268CA18}"/>
              </a:ext>
            </a:extLst>
          </p:cNvPr>
          <p:cNvSpPr/>
          <p:nvPr/>
        </p:nvSpPr>
        <p:spPr>
          <a:xfrm>
            <a:off x="5449047" y="1753631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if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349ECDC-0760-F3B1-C28C-218B695F7015}"/>
              </a:ext>
            </a:extLst>
          </p:cNvPr>
          <p:cNvSpPr/>
          <p:nvPr/>
        </p:nvSpPr>
        <p:spPr>
          <a:xfrm>
            <a:off x="4653576" y="1753631"/>
            <a:ext cx="504414" cy="3166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==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F772D66-BAA4-CD41-741F-DCC45D737416}"/>
              </a:ext>
            </a:extLst>
          </p:cNvPr>
          <p:cNvSpPr/>
          <p:nvPr/>
        </p:nvSpPr>
        <p:spPr>
          <a:xfrm>
            <a:off x="4653576" y="2290479"/>
            <a:ext cx="504414" cy="31663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C9C6600-C6F8-E453-7FAB-9FDAE3BD2E55}"/>
              </a:ext>
            </a:extLst>
          </p:cNvPr>
          <p:cNvCxnSpPr>
            <a:cxnSpLocks/>
            <a:stCxn id="20" idx="2"/>
            <a:endCxn id="24" idx="0"/>
          </p:cNvCxnSpPr>
          <p:nvPr/>
        </p:nvCxnSpPr>
        <p:spPr>
          <a:xfrm>
            <a:off x="4905783" y="2070269"/>
            <a:ext cx="0" cy="22021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96D9C2B9-F4C3-DDBE-D6DA-5A0E19C54044}"/>
              </a:ext>
            </a:extLst>
          </p:cNvPr>
          <p:cNvCxnSpPr>
            <a:cxnSpLocks/>
            <a:endCxn id="38" idx="3"/>
          </p:cNvCxnSpPr>
          <p:nvPr/>
        </p:nvCxnSpPr>
        <p:spPr>
          <a:xfrm flipH="1">
            <a:off x="4362519" y="1911950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D5773D7E-389F-6C4C-4B0E-77D945B74F9D}"/>
              </a:ext>
            </a:extLst>
          </p:cNvPr>
          <p:cNvSpPr/>
          <p:nvPr/>
        </p:nvSpPr>
        <p:spPr>
          <a:xfrm>
            <a:off x="3656451" y="1753631"/>
            <a:ext cx="706068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D966"/>
                </a:solidFill>
              </a:rPr>
              <a:t>state</a:t>
            </a:r>
            <a:endParaRPr lang="en-GB">
              <a:solidFill>
                <a:srgbClr val="FFD966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4BDB1B8-3D65-50C2-2C08-6507E2B0BE46}"/>
              </a:ext>
            </a:extLst>
          </p:cNvPr>
          <p:cNvSpPr/>
          <p:nvPr/>
        </p:nvSpPr>
        <p:spPr>
          <a:xfrm>
            <a:off x="5445624" y="2726890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6A0E64E1-2F9C-1815-F723-D4A07DBEA8C1}"/>
              </a:ext>
            </a:extLst>
          </p:cNvPr>
          <p:cNvCxnSpPr>
            <a:cxnSpLocks/>
            <a:stCxn id="17" idx="2"/>
            <a:endCxn id="43" idx="0"/>
          </p:cNvCxnSpPr>
          <p:nvPr/>
        </p:nvCxnSpPr>
        <p:spPr>
          <a:xfrm flipH="1">
            <a:off x="5628503" y="2070269"/>
            <a:ext cx="3423" cy="656621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46EA8E87-6E5E-6AFB-8BFD-6EAF1ED78E0E}"/>
              </a:ext>
            </a:extLst>
          </p:cNvPr>
          <p:cNvSpPr/>
          <p:nvPr/>
        </p:nvSpPr>
        <p:spPr>
          <a:xfrm>
            <a:off x="5445624" y="3273165"/>
            <a:ext cx="365757" cy="31663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A7DBD123-6ECA-A214-9752-744422252D63}"/>
              </a:ext>
            </a:extLst>
          </p:cNvPr>
          <p:cNvCxnSpPr>
            <a:cxnSpLocks/>
            <a:stCxn id="43" idx="2"/>
            <a:endCxn id="48" idx="0"/>
          </p:cNvCxnSpPr>
          <p:nvPr/>
        </p:nvCxnSpPr>
        <p:spPr>
          <a:xfrm>
            <a:off x="5628503" y="3043528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2EE5C2AB-6392-4DB1-C716-0DDC8CD49D5B}"/>
              </a:ext>
            </a:extLst>
          </p:cNvPr>
          <p:cNvCxnSpPr>
            <a:cxnSpLocks/>
            <a:stCxn id="43" idx="1"/>
            <a:endCxn id="53" idx="3"/>
          </p:cNvCxnSpPr>
          <p:nvPr/>
        </p:nvCxnSpPr>
        <p:spPr>
          <a:xfrm flipH="1">
            <a:off x="5157990" y="2885209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47572B8D-0387-C99C-C233-0B36724D3C52}"/>
              </a:ext>
            </a:extLst>
          </p:cNvPr>
          <p:cNvSpPr/>
          <p:nvPr/>
        </p:nvSpPr>
        <p:spPr>
          <a:xfrm>
            <a:off x="4568358" y="2726890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92E155B4-9568-C14B-106F-20AA0C5A5BB6}"/>
              </a:ext>
            </a:extLst>
          </p:cNvPr>
          <p:cNvCxnSpPr>
            <a:cxnSpLocks/>
            <a:stCxn id="55" idx="1"/>
            <a:endCxn id="56" idx="3"/>
          </p:cNvCxnSpPr>
          <p:nvPr/>
        </p:nvCxnSpPr>
        <p:spPr>
          <a:xfrm flipH="1">
            <a:off x="5149610" y="3899249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7BB7D9CD-8177-9BFD-B6D0-4EA2C613D853}"/>
              </a:ext>
            </a:extLst>
          </p:cNvPr>
          <p:cNvSpPr/>
          <p:nvPr/>
        </p:nvSpPr>
        <p:spPr>
          <a:xfrm>
            <a:off x="5440667" y="3740930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if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8F348BF-D996-19AD-351C-2F8A8D6D6171}"/>
              </a:ext>
            </a:extLst>
          </p:cNvPr>
          <p:cNvSpPr/>
          <p:nvPr/>
        </p:nvSpPr>
        <p:spPr>
          <a:xfrm>
            <a:off x="4645196" y="3740930"/>
            <a:ext cx="504414" cy="3166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==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42E2AAF-50B5-4B14-6B20-64260CFFB67E}"/>
              </a:ext>
            </a:extLst>
          </p:cNvPr>
          <p:cNvSpPr/>
          <p:nvPr/>
        </p:nvSpPr>
        <p:spPr>
          <a:xfrm>
            <a:off x="4645196" y="4277778"/>
            <a:ext cx="504414" cy="31663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B63BD3EE-979E-FAE5-C54E-C17EF8962DA4}"/>
              </a:ext>
            </a:extLst>
          </p:cNvPr>
          <p:cNvCxnSpPr>
            <a:cxnSpLocks/>
            <a:stCxn id="56" idx="2"/>
            <a:endCxn id="57" idx="0"/>
          </p:cNvCxnSpPr>
          <p:nvPr/>
        </p:nvCxnSpPr>
        <p:spPr>
          <a:xfrm>
            <a:off x="4897403" y="4057568"/>
            <a:ext cx="0" cy="22021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B3BF86AD-1B7D-476C-B08E-F48D7F48DC35}"/>
              </a:ext>
            </a:extLst>
          </p:cNvPr>
          <p:cNvCxnSpPr>
            <a:cxnSpLocks/>
            <a:endCxn id="65" idx="3"/>
          </p:cNvCxnSpPr>
          <p:nvPr/>
        </p:nvCxnSpPr>
        <p:spPr>
          <a:xfrm flipH="1">
            <a:off x="4354139" y="3899249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>
            <a:extLst>
              <a:ext uri="{FF2B5EF4-FFF2-40B4-BE49-F238E27FC236}">
                <a16:creationId xmlns:a16="http://schemas.microsoft.com/office/drawing/2014/main" id="{C0B01994-8FA9-1963-F1AB-D81936B12665}"/>
              </a:ext>
            </a:extLst>
          </p:cNvPr>
          <p:cNvSpPr/>
          <p:nvPr/>
        </p:nvSpPr>
        <p:spPr>
          <a:xfrm>
            <a:off x="3648071" y="3740930"/>
            <a:ext cx="706068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D966"/>
                </a:solidFill>
              </a:rPr>
              <a:t>state</a:t>
            </a:r>
            <a:endParaRPr lang="en-GB">
              <a:solidFill>
                <a:srgbClr val="FFD966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18E03051-3323-0D61-AA85-E13999C60CE9}"/>
              </a:ext>
            </a:extLst>
          </p:cNvPr>
          <p:cNvSpPr/>
          <p:nvPr/>
        </p:nvSpPr>
        <p:spPr>
          <a:xfrm>
            <a:off x="5437244" y="4714189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9C56491D-09DA-036D-698B-270D866F3BD8}"/>
              </a:ext>
            </a:extLst>
          </p:cNvPr>
          <p:cNvCxnSpPr>
            <a:cxnSpLocks/>
            <a:stCxn id="55" idx="2"/>
            <a:endCxn id="66" idx="0"/>
          </p:cNvCxnSpPr>
          <p:nvPr/>
        </p:nvCxnSpPr>
        <p:spPr>
          <a:xfrm flipH="1">
            <a:off x="5620123" y="4057568"/>
            <a:ext cx="3423" cy="656621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71">
            <a:extLst>
              <a:ext uri="{FF2B5EF4-FFF2-40B4-BE49-F238E27FC236}">
                <a16:creationId xmlns:a16="http://schemas.microsoft.com/office/drawing/2014/main" id="{D4EA8856-F47E-6A7E-D427-C4EE0151CF6C}"/>
              </a:ext>
            </a:extLst>
          </p:cNvPr>
          <p:cNvSpPr/>
          <p:nvPr/>
        </p:nvSpPr>
        <p:spPr>
          <a:xfrm>
            <a:off x="5437244" y="5260464"/>
            <a:ext cx="365757" cy="3166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+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E5FECF43-DA23-5558-C5F5-F925FF27DF97}"/>
              </a:ext>
            </a:extLst>
          </p:cNvPr>
          <p:cNvCxnSpPr>
            <a:cxnSpLocks/>
            <a:stCxn id="66" idx="2"/>
            <a:endCxn id="72" idx="0"/>
          </p:cNvCxnSpPr>
          <p:nvPr/>
        </p:nvCxnSpPr>
        <p:spPr>
          <a:xfrm>
            <a:off x="5620123" y="5030827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757B38F0-CF94-D6F9-F6AB-88DBF81179BC}"/>
              </a:ext>
            </a:extLst>
          </p:cNvPr>
          <p:cNvCxnSpPr>
            <a:cxnSpLocks/>
            <a:stCxn id="66" idx="1"/>
            <a:endCxn id="76" idx="3"/>
          </p:cNvCxnSpPr>
          <p:nvPr/>
        </p:nvCxnSpPr>
        <p:spPr>
          <a:xfrm flipH="1">
            <a:off x="5149610" y="4872508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2944F2FE-27E0-336E-1888-00F3C3AC38BF}"/>
              </a:ext>
            </a:extLst>
          </p:cNvPr>
          <p:cNvSpPr/>
          <p:nvPr/>
        </p:nvSpPr>
        <p:spPr>
          <a:xfrm>
            <a:off x="4559978" y="4714189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E74E13C0-A18A-9B98-D0D9-BA84F8E7ADC6}"/>
              </a:ext>
            </a:extLst>
          </p:cNvPr>
          <p:cNvCxnSpPr>
            <a:cxnSpLocks/>
          </p:cNvCxnSpPr>
          <p:nvPr/>
        </p:nvCxnSpPr>
        <p:spPr>
          <a:xfrm>
            <a:off x="5628503" y="5577102"/>
            <a:ext cx="0" cy="22963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651D4CE1-DDEA-4EEA-53BD-B92180A0426D}"/>
              </a:ext>
            </a:extLst>
          </p:cNvPr>
          <p:cNvSpPr/>
          <p:nvPr/>
        </p:nvSpPr>
        <p:spPr>
          <a:xfrm>
            <a:off x="4905783" y="5806739"/>
            <a:ext cx="888273" cy="316638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>
                <a:solidFill>
                  <a:schemeClr val="bg1"/>
                </a:solidFill>
              </a:rPr>
              <a:t>data_A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C10FBD35-DA4B-F05B-D1A8-6F6B86005E6D}"/>
              </a:ext>
            </a:extLst>
          </p:cNvPr>
          <p:cNvCxnSpPr>
            <a:cxnSpLocks/>
            <a:endCxn id="82" idx="3"/>
          </p:cNvCxnSpPr>
          <p:nvPr/>
        </p:nvCxnSpPr>
        <p:spPr>
          <a:xfrm flipH="1">
            <a:off x="5149610" y="5409355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 81">
            <a:extLst>
              <a:ext uri="{FF2B5EF4-FFF2-40B4-BE49-F238E27FC236}">
                <a16:creationId xmlns:a16="http://schemas.microsoft.com/office/drawing/2014/main" id="{7DDF89F2-A8BD-5A7B-D3BE-AAD1814D67E4}"/>
              </a:ext>
            </a:extLst>
          </p:cNvPr>
          <p:cNvSpPr/>
          <p:nvPr/>
        </p:nvSpPr>
        <p:spPr>
          <a:xfrm>
            <a:off x="4559978" y="5251036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CC59D1-0094-A606-D277-319C3B61800D}"/>
              </a:ext>
            </a:extLst>
          </p:cNvPr>
          <p:cNvSpPr txBox="1"/>
          <p:nvPr/>
        </p:nvSpPr>
        <p:spPr>
          <a:xfrm>
            <a:off x="3474994" y="6266880"/>
            <a:ext cx="2743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AST of code portion</a:t>
            </a:r>
            <a:endParaRPr lang="en-GB" sz="240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6740121-4EAB-2960-3252-91ECDE0C8609}"/>
              </a:ext>
            </a:extLst>
          </p:cNvPr>
          <p:cNvCxnSpPr>
            <a:cxnSpLocks/>
          </p:cNvCxnSpPr>
          <p:nvPr/>
        </p:nvCxnSpPr>
        <p:spPr>
          <a:xfrm flipH="1">
            <a:off x="6492902" y="222502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EDD3CF6-DA3A-0160-99D1-42155BBBB8A2}"/>
              </a:ext>
            </a:extLst>
          </p:cNvPr>
          <p:cNvCxnSpPr>
            <a:cxnSpLocks/>
          </p:cNvCxnSpPr>
          <p:nvPr/>
        </p:nvCxnSpPr>
        <p:spPr>
          <a:xfrm flipH="1">
            <a:off x="6501269" y="249136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5B84F66-8FBD-FA7C-606F-7D1F8C01028B}"/>
              </a:ext>
            </a:extLst>
          </p:cNvPr>
          <p:cNvSpPr/>
          <p:nvPr/>
        </p:nvSpPr>
        <p:spPr>
          <a:xfrm>
            <a:off x="6527719" y="54448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A07BBDC-E4BA-DA9E-5E25-F8401BE1E59B}"/>
              </a:ext>
            </a:extLst>
          </p:cNvPr>
          <p:cNvSpPr/>
          <p:nvPr/>
        </p:nvSpPr>
        <p:spPr>
          <a:xfrm>
            <a:off x="10707276" y="373303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7A32BF6-A416-A59E-F97C-8B09A314E611}"/>
              </a:ext>
            </a:extLst>
          </p:cNvPr>
          <p:cNvSpPr/>
          <p:nvPr/>
        </p:nvSpPr>
        <p:spPr>
          <a:xfrm>
            <a:off x="10442511" y="5423537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3DB8844-E6BD-9AB2-C465-B1699EEC86B8}"/>
              </a:ext>
            </a:extLst>
          </p:cNvPr>
          <p:cNvSpPr/>
          <p:nvPr/>
        </p:nvSpPr>
        <p:spPr>
          <a:xfrm>
            <a:off x="6527719" y="485701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B803016-9A07-AC75-FC9D-0208E0642398}"/>
              </a:ext>
            </a:extLst>
          </p:cNvPr>
          <p:cNvCxnSpPr>
            <a:cxnSpLocks/>
            <a:endCxn id="21" idx="2"/>
          </p:cNvCxnSpPr>
          <p:nvPr/>
        </p:nvCxnSpPr>
        <p:spPr>
          <a:xfrm flipV="1">
            <a:off x="6749788" y="521701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D2D88BB-5708-A350-6DE2-9C62223E67A4}"/>
              </a:ext>
            </a:extLst>
          </p:cNvPr>
          <p:cNvSpPr/>
          <p:nvPr/>
        </p:nvSpPr>
        <p:spPr>
          <a:xfrm>
            <a:off x="10707276" y="483770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21BBC25-A788-A149-BBF3-04EBEA7DDD34}"/>
              </a:ext>
            </a:extLst>
          </p:cNvPr>
          <p:cNvCxnSpPr>
            <a:cxnSpLocks/>
          </p:cNvCxnSpPr>
          <p:nvPr/>
        </p:nvCxnSpPr>
        <p:spPr>
          <a:xfrm flipV="1">
            <a:off x="10931390" y="518396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523F5092-DCA0-2AE0-69B2-865FEBB880D8}"/>
              </a:ext>
            </a:extLst>
          </p:cNvPr>
          <p:cNvSpPr txBox="1"/>
          <p:nvPr/>
        </p:nvSpPr>
        <p:spPr>
          <a:xfrm>
            <a:off x="6716991" y="204464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40F28E2-5181-848F-648B-E846B980F563}"/>
              </a:ext>
            </a:extLst>
          </p:cNvPr>
          <p:cNvSpPr txBox="1"/>
          <p:nvPr/>
        </p:nvSpPr>
        <p:spPr>
          <a:xfrm>
            <a:off x="6725358" y="231098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0EB0B06-1034-F6AF-9330-EBCC5A5FB3EA}"/>
              </a:ext>
            </a:extLst>
          </p:cNvPr>
          <p:cNvSpPr/>
          <p:nvPr/>
        </p:nvSpPr>
        <p:spPr>
          <a:xfrm>
            <a:off x="271843" y="2054058"/>
            <a:ext cx="293984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0; 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0;</a:t>
            </a:r>
          </a:p>
          <a:p>
            <a:r>
              <a:rPr lang="en-US"/>
              <a:t>} else 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</a:t>
            </a:r>
            <a:r>
              <a:rPr lang="en-US">
                <a:solidFill>
                  <a:schemeClr val="bg1"/>
                </a:solidFill>
              </a:rPr>
              <a:t>== 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bg1"/>
                </a:solidFill>
              </a:rPr>
              <a:t>read_A</a:t>
            </a:r>
            <a:r>
              <a:rPr lang="en-US">
                <a:solidFill>
                  <a:schemeClr val="bg1"/>
                </a:solidFill>
              </a:rPr>
              <a:t> = 1;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addr_A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+ 1;</a:t>
            </a:r>
            <a:r>
              <a:rPr lang="en-US"/>
              <a:t>} 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;</a:t>
            </a:r>
          </a:p>
          <a:p>
            <a:r>
              <a:rPr lang="en-US"/>
              <a:t>else 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 &amp;&amp;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</a:t>
            </a:r>
            <a:r>
              <a:rPr lang="en-US"/>
              <a:t> 10)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;</a:t>
            </a:r>
          </a:p>
          <a:p>
            <a:r>
              <a:rPr lang="en-US"/>
              <a:t>else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S2</a:t>
            </a:r>
            <a:r>
              <a:rPr lang="en-US"/>
              <a:t>;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11FB9A6-F330-E08B-D0D6-BE039D9702D8}"/>
              </a:ext>
            </a:extLst>
          </p:cNvPr>
          <p:cNvSpPr txBox="1"/>
          <p:nvPr/>
        </p:nvSpPr>
        <p:spPr>
          <a:xfrm>
            <a:off x="7899799" y="6146009"/>
            <a:ext cx="21610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Operator nodes</a:t>
            </a:r>
            <a:endParaRPr lang="en-GB" sz="240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0E88786-2915-5149-4D0F-4885CFF356F9}"/>
              </a:ext>
            </a:extLst>
          </p:cNvPr>
          <p:cNvSpPr/>
          <p:nvPr/>
        </p:nvSpPr>
        <p:spPr>
          <a:xfrm>
            <a:off x="7866221" y="54448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441DAA0-EDB6-3EB9-3AB0-03B70E156DCF}"/>
              </a:ext>
            </a:extLst>
          </p:cNvPr>
          <p:cNvSpPr/>
          <p:nvPr/>
        </p:nvSpPr>
        <p:spPr>
          <a:xfrm>
            <a:off x="7866221" y="485701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F00647B-A04D-E47D-ACC9-AF7559D05D66}"/>
              </a:ext>
            </a:extLst>
          </p:cNvPr>
          <p:cNvCxnSpPr>
            <a:cxnSpLocks/>
            <a:endCxn id="15" idx="2"/>
          </p:cNvCxnSpPr>
          <p:nvPr/>
        </p:nvCxnSpPr>
        <p:spPr>
          <a:xfrm flipV="1">
            <a:off x="8088290" y="521701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8603284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535B2348-7CEE-2F10-4247-212DDF1E7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F39CA-50E3-EC74-797F-1A1BBA078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RTL to Assignment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6CDF7C-9389-967A-DC8B-DE4C3C8EA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154</a:t>
            </a:fld>
            <a:endParaRPr lang="en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0B92615-8512-68C5-2739-B819D18B8818}"/>
              </a:ext>
            </a:extLst>
          </p:cNvPr>
          <p:cNvSpPr/>
          <p:nvPr/>
        </p:nvSpPr>
        <p:spPr>
          <a:xfrm>
            <a:off x="6252570" y="2055437"/>
            <a:ext cx="562908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4417E51B-9F3E-098E-FF0B-E558F3B2B7A8}"/>
              </a:ext>
            </a:extLst>
          </p:cNvPr>
          <p:cNvSpPr txBox="1"/>
          <p:nvPr/>
        </p:nvSpPr>
        <p:spPr>
          <a:xfrm>
            <a:off x="6190291" y="1610580"/>
            <a:ext cx="55800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of the entire RTL code</a:t>
            </a:r>
            <a:endParaRPr lang="en-GB" sz="2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637E4F-A7A7-F1EF-041B-7DE362753C53}"/>
              </a:ext>
            </a:extLst>
          </p:cNvPr>
          <p:cNvSpPr txBox="1"/>
          <p:nvPr/>
        </p:nvSpPr>
        <p:spPr>
          <a:xfrm>
            <a:off x="178924" y="1499979"/>
            <a:ext cx="3125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 (simplified)</a:t>
            </a:r>
            <a:endParaRPr lang="en-GB" sz="24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AE6663-9350-5FDD-E646-D4C374C7CBA2}"/>
              </a:ext>
            </a:extLst>
          </p:cNvPr>
          <p:cNvSpPr txBox="1"/>
          <p:nvPr/>
        </p:nvSpPr>
        <p:spPr>
          <a:xfrm>
            <a:off x="3154329" y="1094665"/>
            <a:ext cx="34256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Abstract Syntax Tree (AST)</a:t>
            </a:r>
            <a:endParaRPr lang="en-GB" sz="240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DCFA858-4184-FA6E-D3C3-2D4310433BDC}"/>
              </a:ext>
            </a:extLst>
          </p:cNvPr>
          <p:cNvCxnSpPr>
            <a:cxnSpLocks/>
          </p:cNvCxnSpPr>
          <p:nvPr/>
        </p:nvCxnSpPr>
        <p:spPr>
          <a:xfrm>
            <a:off x="3211691" y="410003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CFEEDE2-9C30-2DBE-123D-09F59B89BC36}"/>
              </a:ext>
            </a:extLst>
          </p:cNvPr>
          <p:cNvCxnSpPr>
            <a:cxnSpLocks/>
          </p:cNvCxnSpPr>
          <p:nvPr/>
        </p:nvCxnSpPr>
        <p:spPr>
          <a:xfrm>
            <a:off x="5964016" y="4100033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0A60FCE-0C16-CB90-EB83-17823EC8561A}"/>
              </a:ext>
            </a:extLst>
          </p:cNvPr>
          <p:cNvSpPr/>
          <p:nvPr/>
        </p:nvSpPr>
        <p:spPr>
          <a:xfrm>
            <a:off x="3503594" y="1597536"/>
            <a:ext cx="2464067" cy="4671289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12DFE3C-8F40-6499-86BD-522CC20EE0FA}"/>
              </a:ext>
            </a:extLst>
          </p:cNvPr>
          <p:cNvCxnSpPr>
            <a:cxnSpLocks/>
            <a:stCxn id="17" idx="1"/>
            <a:endCxn id="20" idx="3"/>
          </p:cNvCxnSpPr>
          <p:nvPr/>
        </p:nvCxnSpPr>
        <p:spPr>
          <a:xfrm flipH="1">
            <a:off x="5157990" y="1911950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FC7F8BA7-099E-1556-5457-4D3525CC2507}"/>
              </a:ext>
            </a:extLst>
          </p:cNvPr>
          <p:cNvSpPr/>
          <p:nvPr/>
        </p:nvSpPr>
        <p:spPr>
          <a:xfrm>
            <a:off x="5449047" y="1753631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if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CA52F03-F539-D62F-73C8-C89C142AAB99}"/>
              </a:ext>
            </a:extLst>
          </p:cNvPr>
          <p:cNvSpPr/>
          <p:nvPr/>
        </p:nvSpPr>
        <p:spPr>
          <a:xfrm>
            <a:off x="4653576" y="1753631"/>
            <a:ext cx="504414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==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7E4BD17-89C6-8C3D-F488-39E41C48E9F8}"/>
              </a:ext>
            </a:extLst>
          </p:cNvPr>
          <p:cNvSpPr/>
          <p:nvPr/>
        </p:nvSpPr>
        <p:spPr>
          <a:xfrm>
            <a:off x="4653576" y="2290479"/>
            <a:ext cx="504414" cy="31663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309CB1E4-73C3-2891-E30B-2A36772F9832}"/>
              </a:ext>
            </a:extLst>
          </p:cNvPr>
          <p:cNvCxnSpPr>
            <a:cxnSpLocks/>
            <a:stCxn id="20" idx="2"/>
            <a:endCxn id="24" idx="0"/>
          </p:cNvCxnSpPr>
          <p:nvPr/>
        </p:nvCxnSpPr>
        <p:spPr>
          <a:xfrm>
            <a:off x="4905783" y="2070269"/>
            <a:ext cx="0" cy="22021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5138D521-9C2B-390A-1A91-9A222FBC3B98}"/>
              </a:ext>
            </a:extLst>
          </p:cNvPr>
          <p:cNvCxnSpPr>
            <a:cxnSpLocks/>
            <a:endCxn id="38" idx="3"/>
          </p:cNvCxnSpPr>
          <p:nvPr/>
        </p:nvCxnSpPr>
        <p:spPr>
          <a:xfrm flipH="1">
            <a:off x="4362519" y="1911950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DBBC1FC1-9FD4-D0A1-DC6A-DA1EBFAA908C}"/>
              </a:ext>
            </a:extLst>
          </p:cNvPr>
          <p:cNvSpPr/>
          <p:nvPr/>
        </p:nvSpPr>
        <p:spPr>
          <a:xfrm>
            <a:off x="3656451" y="1753631"/>
            <a:ext cx="706068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D966"/>
                </a:solidFill>
              </a:rPr>
              <a:t>state</a:t>
            </a:r>
            <a:endParaRPr lang="en-GB">
              <a:solidFill>
                <a:srgbClr val="FFD966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054E0A8-C932-E5EF-452F-28BCCCEA8866}"/>
              </a:ext>
            </a:extLst>
          </p:cNvPr>
          <p:cNvSpPr/>
          <p:nvPr/>
        </p:nvSpPr>
        <p:spPr>
          <a:xfrm>
            <a:off x="5445624" y="2726890"/>
            <a:ext cx="365757" cy="3166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E0BEADD-00F9-6A64-47E0-0D3584ADD24A}"/>
              </a:ext>
            </a:extLst>
          </p:cNvPr>
          <p:cNvCxnSpPr>
            <a:cxnSpLocks/>
            <a:stCxn id="17" idx="2"/>
            <a:endCxn id="43" idx="0"/>
          </p:cNvCxnSpPr>
          <p:nvPr/>
        </p:nvCxnSpPr>
        <p:spPr>
          <a:xfrm flipH="1">
            <a:off x="5628503" y="2070269"/>
            <a:ext cx="3423" cy="656621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4268D960-7768-24C6-6A61-6C7B4626A0F8}"/>
              </a:ext>
            </a:extLst>
          </p:cNvPr>
          <p:cNvSpPr/>
          <p:nvPr/>
        </p:nvSpPr>
        <p:spPr>
          <a:xfrm>
            <a:off x="5445624" y="3273165"/>
            <a:ext cx="365757" cy="31663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80279584-B15F-FA95-C3A2-E077C87A5E31}"/>
              </a:ext>
            </a:extLst>
          </p:cNvPr>
          <p:cNvCxnSpPr>
            <a:cxnSpLocks/>
            <a:stCxn id="43" idx="2"/>
            <a:endCxn id="48" idx="0"/>
          </p:cNvCxnSpPr>
          <p:nvPr/>
        </p:nvCxnSpPr>
        <p:spPr>
          <a:xfrm>
            <a:off x="5628503" y="3043528"/>
            <a:ext cx="0" cy="22963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C051F10F-95D1-DEF8-C836-932EF674398F}"/>
              </a:ext>
            </a:extLst>
          </p:cNvPr>
          <p:cNvCxnSpPr>
            <a:cxnSpLocks/>
            <a:stCxn id="43" idx="1"/>
            <a:endCxn id="53" idx="3"/>
          </p:cNvCxnSpPr>
          <p:nvPr/>
        </p:nvCxnSpPr>
        <p:spPr>
          <a:xfrm flipH="1">
            <a:off x="5157990" y="2885209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A852D52D-CF4D-DC8E-B06F-CE7416E346DE}"/>
              </a:ext>
            </a:extLst>
          </p:cNvPr>
          <p:cNvSpPr/>
          <p:nvPr/>
        </p:nvSpPr>
        <p:spPr>
          <a:xfrm>
            <a:off x="4568358" y="2726890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84E95904-1D95-36E3-A8F1-5E64EB1FEF55}"/>
              </a:ext>
            </a:extLst>
          </p:cNvPr>
          <p:cNvCxnSpPr>
            <a:cxnSpLocks/>
            <a:stCxn id="55" idx="1"/>
            <a:endCxn id="56" idx="3"/>
          </p:cNvCxnSpPr>
          <p:nvPr/>
        </p:nvCxnSpPr>
        <p:spPr>
          <a:xfrm flipH="1">
            <a:off x="5149610" y="3899249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5E04C2D5-AD53-B434-B9B9-695BB1BCBBBB}"/>
              </a:ext>
            </a:extLst>
          </p:cNvPr>
          <p:cNvSpPr/>
          <p:nvPr/>
        </p:nvSpPr>
        <p:spPr>
          <a:xfrm>
            <a:off x="5440667" y="3740930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if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D3BD749-6CE9-9739-FD10-8538EE0DD993}"/>
              </a:ext>
            </a:extLst>
          </p:cNvPr>
          <p:cNvSpPr/>
          <p:nvPr/>
        </p:nvSpPr>
        <p:spPr>
          <a:xfrm>
            <a:off x="4645196" y="3740930"/>
            <a:ext cx="504414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==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21FA070B-F1F1-0126-6CB2-B778AFE6112C}"/>
              </a:ext>
            </a:extLst>
          </p:cNvPr>
          <p:cNvSpPr/>
          <p:nvPr/>
        </p:nvSpPr>
        <p:spPr>
          <a:xfrm>
            <a:off x="4645196" y="4277778"/>
            <a:ext cx="504414" cy="31663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A59D99D0-DFAE-074D-3A3C-7F786F354F1B}"/>
              </a:ext>
            </a:extLst>
          </p:cNvPr>
          <p:cNvCxnSpPr>
            <a:cxnSpLocks/>
            <a:stCxn id="56" idx="2"/>
            <a:endCxn id="57" idx="0"/>
          </p:cNvCxnSpPr>
          <p:nvPr/>
        </p:nvCxnSpPr>
        <p:spPr>
          <a:xfrm>
            <a:off x="4897403" y="4057568"/>
            <a:ext cx="0" cy="22021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D9200D0F-1581-8030-63B4-9488BE4F207B}"/>
              </a:ext>
            </a:extLst>
          </p:cNvPr>
          <p:cNvCxnSpPr>
            <a:cxnSpLocks/>
            <a:endCxn id="65" idx="3"/>
          </p:cNvCxnSpPr>
          <p:nvPr/>
        </p:nvCxnSpPr>
        <p:spPr>
          <a:xfrm flipH="1">
            <a:off x="4354139" y="3899249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>
            <a:extLst>
              <a:ext uri="{FF2B5EF4-FFF2-40B4-BE49-F238E27FC236}">
                <a16:creationId xmlns:a16="http://schemas.microsoft.com/office/drawing/2014/main" id="{E8FC59CC-B42E-9081-AC9F-434260D194D3}"/>
              </a:ext>
            </a:extLst>
          </p:cNvPr>
          <p:cNvSpPr/>
          <p:nvPr/>
        </p:nvSpPr>
        <p:spPr>
          <a:xfrm>
            <a:off x="3648071" y="3740930"/>
            <a:ext cx="706068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D966"/>
                </a:solidFill>
              </a:rPr>
              <a:t>state</a:t>
            </a:r>
            <a:endParaRPr lang="en-GB">
              <a:solidFill>
                <a:srgbClr val="FFD966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A8A65159-EDBB-2939-1C5D-872F7E8FB174}"/>
              </a:ext>
            </a:extLst>
          </p:cNvPr>
          <p:cNvSpPr/>
          <p:nvPr/>
        </p:nvSpPr>
        <p:spPr>
          <a:xfrm>
            <a:off x="5437244" y="4714189"/>
            <a:ext cx="365757" cy="31663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C60E805A-AE4F-A905-6BD4-6D74E535DE19}"/>
              </a:ext>
            </a:extLst>
          </p:cNvPr>
          <p:cNvCxnSpPr>
            <a:cxnSpLocks/>
            <a:stCxn id="55" idx="2"/>
            <a:endCxn id="66" idx="0"/>
          </p:cNvCxnSpPr>
          <p:nvPr/>
        </p:nvCxnSpPr>
        <p:spPr>
          <a:xfrm flipH="1">
            <a:off x="5620123" y="4057568"/>
            <a:ext cx="3423" cy="656621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71">
            <a:extLst>
              <a:ext uri="{FF2B5EF4-FFF2-40B4-BE49-F238E27FC236}">
                <a16:creationId xmlns:a16="http://schemas.microsoft.com/office/drawing/2014/main" id="{7CCF81AF-A3CA-082F-6EC9-ADDA082A59D6}"/>
              </a:ext>
            </a:extLst>
          </p:cNvPr>
          <p:cNvSpPr/>
          <p:nvPr/>
        </p:nvSpPr>
        <p:spPr>
          <a:xfrm>
            <a:off x="5437244" y="5260464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+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BAF23F0A-24D7-E88B-A4A1-636BAAFD4E84}"/>
              </a:ext>
            </a:extLst>
          </p:cNvPr>
          <p:cNvCxnSpPr>
            <a:cxnSpLocks/>
            <a:stCxn id="66" idx="2"/>
            <a:endCxn id="72" idx="0"/>
          </p:cNvCxnSpPr>
          <p:nvPr/>
        </p:nvCxnSpPr>
        <p:spPr>
          <a:xfrm>
            <a:off x="5620123" y="5030827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59663E2C-A299-BE1C-C74E-251D6E307D26}"/>
              </a:ext>
            </a:extLst>
          </p:cNvPr>
          <p:cNvCxnSpPr>
            <a:cxnSpLocks/>
            <a:stCxn id="66" idx="1"/>
            <a:endCxn id="76" idx="3"/>
          </p:cNvCxnSpPr>
          <p:nvPr/>
        </p:nvCxnSpPr>
        <p:spPr>
          <a:xfrm flipH="1">
            <a:off x="5149610" y="4872508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C17F88DB-3ED0-CD68-BF0B-8B5D350CE103}"/>
              </a:ext>
            </a:extLst>
          </p:cNvPr>
          <p:cNvSpPr/>
          <p:nvPr/>
        </p:nvSpPr>
        <p:spPr>
          <a:xfrm>
            <a:off x="4559978" y="4714189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DB0194BF-D1F1-A7D6-6DE4-D46F0B1FECC7}"/>
              </a:ext>
            </a:extLst>
          </p:cNvPr>
          <p:cNvCxnSpPr>
            <a:cxnSpLocks/>
          </p:cNvCxnSpPr>
          <p:nvPr/>
        </p:nvCxnSpPr>
        <p:spPr>
          <a:xfrm>
            <a:off x="5628503" y="5577102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581AD393-C88D-5C20-0D9F-A6315DE34884}"/>
              </a:ext>
            </a:extLst>
          </p:cNvPr>
          <p:cNvSpPr/>
          <p:nvPr/>
        </p:nvSpPr>
        <p:spPr>
          <a:xfrm>
            <a:off x="4905783" y="5806739"/>
            <a:ext cx="888273" cy="316638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>
                <a:solidFill>
                  <a:schemeClr val="bg1"/>
                </a:solidFill>
              </a:rPr>
              <a:t>data_A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8A57E0C5-49B8-C73B-0C3E-6D9A73EF5499}"/>
              </a:ext>
            </a:extLst>
          </p:cNvPr>
          <p:cNvCxnSpPr>
            <a:cxnSpLocks/>
            <a:endCxn id="82" idx="3"/>
          </p:cNvCxnSpPr>
          <p:nvPr/>
        </p:nvCxnSpPr>
        <p:spPr>
          <a:xfrm flipH="1">
            <a:off x="5149610" y="5409355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 81">
            <a:extLst>
              <a:ext uri="{FF2B5EF4-FFF2-40B4-BE49-F238E27FC236}">
                <a16:creationId xmlns:a16="http://schemas.microsoft.com/office/drawing/2014/main" id="{4BE0D5DA-B2F4-DB46-C42B-925458CBFC77}"/>
              </a:ext>
            </a:extLst>
          </p:cNvPr>
          <p:cNvSpPr/>
          <p:nvPr/>
        </p:nvSpPr>
        <p:spPr>
          <a:xfrm>
            <a:off x="4559978" y="5251036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504BA5-CE65-79FC-36E5-89F71AFD1688}"/>
              </a:ext>
            </a:extLst>
          </p:cNvPr>
          <p:cNvSpPr txBox="1"/>
          <p:nvPr/>
        </p:nvSpPr>
        <p:spPr>
          <a:xfrm>
            <a:off x="3474994" y="6266880"/>
            <a:ext cx="2743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AST of code portion</a:t>
            </a:r>
            <a:endParaRPr lang="en-GB" sz="240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CDAC80D-8617-DA80-745D-3407D70B7B24}"/>
              </a:ext>
            </a:extLst>
          </p:cNvPr>
          <p:cNvCxnSpPr>
            <a:cxnSpLocks/>
          </p:cNvCxnSpPr>
          <p:nvPr/>
        </p:nvCxnSpPr>
        <p:spPr>
          <a:xfrm flipH="1">
            <a:off x="6492902" y="222502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8C19A9F-0288-88D1-2876-6F96D4DF6C22}"/>
              </a:ext>
            </a:extLst>
          </p:cNvPr>
          <p:cNvCxnSpPr>
            <a:cxnSpLocks/>
          </p:cNvCxnSpPr>
          <p:nvPr/>
        </p:nvCxnSpPr>
        <p:spPr>
          <a:xfrm flipH="1">
            <a:off x="6501269" y="249136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11FB88B-D85F-C3CA-041C-E903DF7F3BE8}"/>
              </a:ext>
            </a:extLst>
          </p:cNvPr>
          <p:cNvSpPr/>
          <p:nvPr/>
        </p:nvSpPr>
        <p:spPr>
          <a:xfrm>
            <a:off x="6527719" y="54448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81CD4F9-1589-2EDD-BFBF-B5F8DA9B1CE8}"/>
              </a:ext>
            </a:extLst>
          </p:cNvPr>
          <p:cNvSpPr/>
          <p:nvPr/>
        </p:nvSpPr>
        <p:spPr>
          <a:xfrm>
            <a:off x="10707276" y="373303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559A44F-EDCE-9C0C-4959-2345B989B713}"/>
              </a:ext>
            </a:extLst>
          </p:cNvPr>
          <p:cNvSpPr/>
          <p:nvPr/>
        </p:nvSpPr>
        <p:spPr>
          <a:xfrm>
            <a:off x="10442511" y="5423537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76C4B49-108A-1BD2-7B81-910F09ED56AC}"/>
              </a:ext>
            </a:extLst>
          </p:cNvPr>
          <p:cNvSpPr/>
          <p:nvPr/>
        </p:nvSpPr>
        <p:spPr>
          <a:xfrm>
            <a:off x="6527719" y="485701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DCA7F72-B6F5-44E9-83E7-7A1FA4DAF27F}"/>
              </a:ext>
            </a:extLst>
          </p:cNvPr>
          <p:cNvCxnSpPr>
            <a:cxnSpLocks/>
            <a:endCxn id="21" idx="2"/>
          </p:cNvCxnSpPr>
          <p:nvPr/>
        </p:nvCxnSpPr>
        <p:spPr>
          <a:xfrm flipV="1">
            <a:off x="6749788" y="521701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3854554-5AA7-19D5-59B2-6D24F1DF9696}"/>
              </a:ext>
            </a:extLst>
          </p:cNvPr>
          <p:cNvSpPr/>
          <p:nvPr/>
        </p:nvSpPr>
        <p:spPr>
          <a:xfrm>
            <a:off x="10707276" y="483770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2CCD26F-0297-C4CC-91E0-B5F6608A2567}"/>
              </a:ext>
            </a:extLst>
          </p:cNvPr>
          <p:cNvCxnSpPr>
            <a:cxnSpLocks/>
          </p:cNvCxnSpPr>
          <p:nvPr/>
        </p:nvCxnSpPr>
        <p:spPr>
          <a:xfrm flipV="1">
            <a:off x="10931390" y="518396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475F40BA-D157-9777-84EE-A76148614A8B}"/>
              </a:ext>
            </a:extLst>
          </p:cNvPr>
          <p:cNvSpPr/>
          <p:nvPr/>
        </p:nvSpPr>
        <p:spPr>
          <a:xfrm>
            <a:off x="10752389" y="4262177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0EDB3A9-62B8-364B-A22B-FCB8A2818A7D}"/>
              </a:ext>
            </a:extLst>
          </p:cNvPr>
          <p:cNvCxnSpPr>
            <a:cxnSpLocks/>
            <a:endCxn id="26" idx="0"/>
          </p:cNvCxnSpPr>
          <p:nvPr/>
        </p:nvCxnSpPr>
        <p:spPr>
          <a:xfrm>
            <a:off x="10929345" y="4093032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FBA34D4E-A5F5-B026-6971-90967FC8C37A}"/>
              </a:ext>
            </a:extLst>
          </p:cNvPr>
          <p:cNvSpPr txBox="1"/>
          <p:nvPr/>
        </p:nvSpPr>
        <p:spPr>
          <a:xfrm>
            <a:off x="6716991" y="204464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5101F41-C41C-8A01-8BE9-C2E783FDDADC}"/>
              </a:ext>
            </a:extLst>
          </p:cNvPr>
          <p:cNvSpPr txBox="1"/>
          <p:nvPr/>
        </p:nvSpPr>
        <p:spPr>
          <a:xfrm>
            <a:off x="6725358" y="231098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AB4A5A2-7B18-04BA-0F99-22F803C70815}"/>
              </a:ext>
            </a:extLst>
          </p:cNvPr>
          <p:cNvSpPr/>
          <p:nvPr/>
        </p:nvSpPr>
        <p:spPr>
          <a:xfrm>
            <a:off x="271843" y="2054058"/>
            <a:ext cx="293984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0; 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0;</a:t>
            </a:r>
          </a:p>
          <a:p>
            <a:r>
              <a:rPr lang="en-US"/>
              <a:t>} else 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</a:t>
            </a:r>
            <a:r>
              <a:rPr lang="en-US">
                <a:solidFill>
                  <a:schemeClr val="bg1"/>
                </a:solidFill>
              </a:rPr>
              <a:t>== 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bg1"/>
                </a:solidFill>
              </a:rPr>
              <a:t>read_A</a:t>
            </a:r>
            <a:r>
              <a:rPr lang="en-US">
                <a:solidFill>
                  <a:schemeClr val="bg1"/>
                </a:solidFill>
              </a:rPr>
              <a:t> = 1;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addr_A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+ 1;</a:t>
            </a:r>
            <a:r>
              <a:rPr lang="en-US"/>
              <a:t>} 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;</a:t>
            </a:r>
          </a:p>
          <a:p>
            <a:r>
              <a:rPr lang="en-US"/>
              <a:t>else 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 &amp;&amp;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</a:t>
            </a:r>
            <a:r>
              <a:rPr lang="en-US"/>
              <a:t> 10)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;</a:t>
            </a:r>
          </a:p>
          <a:p>
            <a:r>
              <a:rPr lang="en-US"/>
              <a:t>else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S2</a:t>
            </a:r>
            <a:r>
              <a:rPr lang="en-US"/>
              <a:t>;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87BB067-CC66-A4EE-61CA-3CC8521510AE}"/>
              </a:ext>
            </a:extLst>
          </p:cNvPr>
          <p:cNvSpPr txBox="1"/>
          <p:nvPr/>
        </p:nvSpPr>
        <p:spPr>
          <a:xfrm>
            <a:off x="7748277" y="6146009"/>
            <a:ext cx="24640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nodes</a:t>
            </a:r>
            <a:endParaRPr lang="en-GB" sz="240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EBDEDA4-22A6-7699-D77F-F2D64EC5A0ED}"/>
              </a:ext>
            </a:extLst>
          </p:cNvPr>
          <p:cNvSpPr/>
          <p:nvPr/>
        </p:nvSpPr>
        <p:spPr>
          <a:xfrm>
            <a:off x="7866221" y="54448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211F633-AFBE-3F4B-170A-FAD198FC5406}"/>
              </a:ext>
            </a:extLst>
          </p:cNvPr>
          <p:cNvSpPr/>
          <p:nvPr/>
        </p:nvSpPr>
        <p:spPr>
          <a:xfrm>
            <a:off x="7866221" y="485701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3DD847D-E8D7-0DF2-A0B5-588ACCA25991}"/>
              </a:ext>
            </a:extLst>
          </p:cNvPr>
          <p:cNvCxnSpPr>
            <a:cxnSpLocks/>
            <a:endCxn id="15" idx="2"/>
          </p:cNvCxnSpPr>
          <p:nvPr/>
        </p:nvCxnSpPr>
        <p:spPr>
          <a:xfrm flipV="1">
            <a:off x="8088290" y="521701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8404955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2E44E33-FD1E-D026-8212-90ACB325F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E29AD-9EA8-D9E4-312D-C5206BB99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RTL to Assignment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2A23FF-B723-5B9E-6F03-3321BA35D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155</a:t>
            </a:fld>
            <a:endParaRPr lang="en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848A64E-F9D8-9F31-D487-D5D7E9645849}"/>
              </a:ext>
            </a:extLst>
          </p:cNvPr>
          <p:cNvSpPr/>
          <p:nvPr/>
        </p:nvSpPr>
        <p:spPr>
          <a:xfrm>
            <a:off x="6252570" y="2055437"/>
            <a:ext cx="562908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6718FBF5-2604-9A89-CBEA-A43CB29AA9A8}"/>
              </a:ext>
            </a:extLst>
          </p:cNvPr>
          <p:cNvSpPr txBox="1"/>
          <p:nvPr/>
        </p:nvSpPr>
        <p:spPr>
          <a:xfrm>
            <a:off x="6190291" y="1610580"/>
            <a:ext cx="55800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of the entire RTL code</a:t>
            </a:r>
            <a:endParaRPr lang="en-GB" sz="2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74D595-E04A-9542-E53D-961512D8EABE}"/>
              </a:ext>
            </a:extLst>
          </p:cNvPr>
          <p:cNvSpPr txBox="1"/>
          <p:nvPr/>
        </p:nvSpPr>
        <p:spPr>
          <a:xfrm>
            <a:off x="178924" y="1499979"/>
            <a:ext cx="3125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 (simplified)</a:t>
            </a:r>
            <a:endParaRPr lang="en-GB" sz="24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75AB0A-BCD8-2D77-910B-40CFAD773E65}"/>
              </a:ext>
            </a:extLst>
          </p:cNvPr>
          <p:cNvSpPr txBox="1"/>
          <p:nvPr/>
        </p:nvSpPr>
        <p:spPr>
          <a:xfrm>
            <a:off x="3154329" y="1094665"/>
            <a:ext cx="34256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Abstract Syntax Tree (AST)</a:t>
            </a:r>
            <a:endParaRPr lang="en-GB" sz="240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CCA0A25-545A-950E-82ED-56B13687AF3F}"/>
              </a:ext>
            </a:extLst>
          </p:cNvPr>
          <p:cNvCxnSpPr>
            <a:cxnSpLocks/>
          </p:cNvCxnSpPr>
          <p:nvPr/>
        </p:nvCxnSpPr>
        <p:spPr>
          <a:xfrm>
            <a:off x="3211691" y="410003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5880636-6F3D-FFEB-868A-F98EE78A0026}"/>
              </a:ext>
            </a:extLst>
          </p:cNvPr>
          <p:cNvCxnSpPr>
            <a:cxnSpLocks/>
          </p:cNvCxnSpPr>
          <p:nvPr/>
        </p:nvCxnSpPr>
        <p:spPr>
          <a:xfrm>
            <a:off x="5964016" y="4100033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0BBC890-A75C-BF64-EDAE-6D1BD0350E4F}"/>
              </a:ext>
            </a:extLst>
          </p:cNvPr>
          <p:cNvSpPr/>
          <p:nvPr/>
        </p:nvSpPr>
        <p:spPr>
          <a:xfrm>
            <a:off x="3503594" y="1597536"/>
            <a:ext cx="2464067" cy="4671289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C850029-B6C1-C3A0-0893-B6AD2E10F6DB}"/>
              </a:ext>
            </a:extLst>
          </p:cNvPr>
          <p:cNvCxnSpPr>
            <a:cxnSpLocks/>
            <a:stCxn id="17" idx="1"/>
            <a:endCxn id="20" idx="3"/>
          </p:cNvCxnSpPr>
          <p:nvPr/>
        </p:nvCxnSpPr>
        <p:spPr>
          <a:xfrm flipH="1">
            <a:off x="5157990" y="1911950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C22972B6-5094-75E2-F992-A6DA590E3BFE}"/>
              </a:ext>
            </a:extLst>
          </p:cNvPr>
          <p:cNvSpPr/>
          <p:nvPr/>
        </p:nvSpPr>
        <p:spPr>
          <a:xfrm>
            <a:off x="5449047" y="1753631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if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B71DFFF-9BAF-6D53-C5FC-2A83637DF46B}"/>
              </a:ext>
            </a:extLst>
          </p:cNvPr>
          <p:cNvSpPr/>
          <p:nvPr/>
        </p:nvSpPr>
        <p:spPr>
          <a:xfrm>
            <a:off x="4653576" y="1753631"/>
            <a:ext cx="504414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==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9CEEED0-E210-44FD-2790-FAAB250EF63A}"/>
              </a:ext>
            </a:extLst>
          </p:cNvPr>
          <p:cNvSpPr/>
          <p:nvPr/>
        </p:nvSpPr>
        <p:spPr>
          <a:xfrm>
            <a:off x="4653576" y="2290479"/>
            <a:ext cx="504414" cy="31663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B85C519-3165-BF66-4BC8-EE207D417A55}"/>
              </a:ext>
            </a:extLst>
          </p:cNvPr>
          <p:cNvCxnSpPr>
            <a:cxnSpLocks/>
            <a:stCxn id="20" idx="2"/>
            <a:endCxn id="24" idx="0"/>
          </p:cNvCxnSpPr>
          <p:nvPr/>
        </p:nvCxnSpPr>
        <p:spPr>
          <a:xfrm>
            <a:off x="4905783" y="2070269"/>
            <a:ext cx="0" cy="22021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5F55C0B8-04E1-C3E3-B702-AD009962E4A1}"/>
              </a:ext>
            </a:extLst>
          </p:cNvPr>
          <p:cNvCxnSpPr>
            <a:cxnSpLocks/>
            <a:endCxn id="38" idx="3"/>
          </p:cNvCxnSpPr>
          <p:nvPr/>
        </p:nvCxnSpPr>
        <p:spPr>
          <a:xfrm flipH="1">
            <a:off x="4362519" y="1911950"/>
            <a:ext cx="291057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4E8D7567-90D7-E210-0DF1-5B5AB6EF5C8A}"/>
              </a:ext>
            </a:extLst>
          </p:cNvPr>
          <p:cNvSpPr/>
          <p:nvPr/>
        </p:nvSpPr>
        <p:spPr>
          <a:xfrm>
            <a:off x="3656451" y="1753631"/>
            <a:ext cx="706068" cy="3166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D966"/>
                </a:solidFill>
              </a:rPr>
              <a:t>state</a:t>
            </a:r>
            <a:endParaRPr lang="en-GB">
              <a:solidFill>
                <a:srgbClr val="FFD966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9CAA579-36A3-A0EF-3395-A1849DF15591}"/>
              </a:ext>
            </a:extLst>
          </p:cNvPr>
          <p:cNvSpPr/>
          <p:nvPr/>
        </p:nvSpPr>
        <p:spPr>
          <a:xfrm>
            <a:off x="5445624" y="2726890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C485F0DE-3517-19EA-626D-123AD763F4FC}"/>
              </a:ext>
            </a:extLst>
          </p:cNvPr>
          <p:cNvCxnSpPr>
            <a:cxnSpLocks/>
            <a:stCxn id="17" idx="2"/>
            <a:endCxn id="43" idx="0"/>
          </p:cNvCxnSpPr>
          <p:nvPr/>
        </p:nvCxnSpPr>
        <p:spPr>
          <a:xfrm flipH="1">
            <a:off x="5628503" y="2070269"/>
            <a:ext cx="3423" cy="656621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55E0D69E-4E0A-2862-4667-8E3DF2711F14}"/>
              </a:ext>
            </a:extLst>
          </p:cNvPr>
          <p:cNvSpPr/>
          <p:nvPr/>
        </p:nvSpPr>
        <p:spPr>
          <a:xfrm>
            <a:off x="5445624" y="3273165"/>
            <a:ext cx="365757" cy="31663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BBD1A375-A0F4-47C0-BA2A-39FD6D1E4036}"/>
              </a:ext>
            </a:extLst>
          </p:cNvPr>
          <p:cNvCxnSpPr>
            <a:cxnSpLocks/>
            <a:stCxn id="43" idx="2"/>
            <a:endCxn id="48" idx="0"/>
          </p:cNvCxnSpPr>
          <p:nvPr/>
        </p:nvCxnSpPr>
        <p:spPr>
          <a:xfrm>
            <a:off x="5628503" y="3043528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6F82056-D793-5E1B-9B4A-58C6FAE08304}"/>
              </a:ext>
            </a:extLst>
          </p:cNvPr>
          <p:cNvCxnSpPr>
            <a:cxnSpLocks/>
            <a:stCxn id="43" idx="1"/>
            <a:endCxn id="53" idx="3"/>
          </p:cNvCxnSpPr>
          <p:nvPr/>
        </p:nvCxnSpPr>
        <p:spPr>
          <a:xfrm flipH="1">
            <a:off x="5157990" y="2885209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B6152DF7-2740-416E-A4CB-3977C827AC7A}"/>
              </a:ext>
            </a:extLst>
          </p:cNvPr>
          <p:cNvSpPr/>
          <p:nvPr/>
        </p:nvSpPr>
        <p:spPr>
          <a:xfrm>
            <a:off x="4568358" y="2726890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484A7B51-0065-D8D8-504F-3C29F7B32D48}"/>
              </a:ext>
            </a:extLst>
          </p:cNvPr>
          <p:cNvCxnSpPr>
            <a:cxnSpLocks/>
            <a:stCxn id="55" idx="1"/>
            <a:endCxn id="56" idx="3"/>
          </p:cNvCxnSpPr>
          <p:nvPr/>
        </p:nvCxnSpPr>
        <p:spPr>
          <a:xfrm flipH="1">
            <a:off x="5149610" y="3899249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D81664DF-0116-86EC-9068-17C7C927710A}"/>
              </a:ext>
            </a:extLst>
          </p:cNvPr>
          <p:cNvSpPr/>
          <p:nvPr/>
        </p:nvSpPr>
        <p:spPr>
          <a:xfrm>
            <a:off x="5440667" y="3740930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if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3886EC7-E2BF-33C7-35C5-F24057BA1AF9}"/>
              </a:ext>
            </a:extLst>
          </p:cNvPr>
          <p:cNvSpPr/>
          <p:nvPr/>
        </p:nvSpPr>
        <p:spPr>
          <a:xfrm>
            <a:off x="4645196" y="3740930"/>
            <a:ext cx="504414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==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36BA928-3DBD-F5FC-4CA1-0C4F54F1A368}"/>
              </a:ext>
            </a:extLst>
          </p:cNvPr>
          <p:cNvSpPr/>
          <p:nvPr/>
        </p:nvSpPr>
        <p:spPr>
          <a:xfrm>
            <a:off x="4645196" y="4277778"/>
            <a:ext cx="504414" cy="31663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EA00AC1D-3761-5A6C-2B5A-5000BAFDBF7A}"/>
              </a:ext>
            </a:extLst>
          </p:cNvPr>
          <p:cNvCxnSpPr>
            <a:cxnSpLocks/>
            <a:stCxn id="56" idx="2"/>
            <a:endCxn id="57" idx="0"/>
          </p:cNvCxnSpPr>
          <p:nvPr/>
        </p:nvCxnSpPr>
        <p:spPr>
          <a:xfrm>
            <a:off x="4897403" y="4057568"/>
            <a:ext cx="0" cy="22021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8DE09AEE-1131-53CB-794D-AB9AF0084C03}"/>
              </a:ext>
            </a:extLst>
          </p:cNvPr>
          <p:cNvCxnSpPr>
            <a:cxnSpLocks/>
            <a:endCxn id="65" idx="3"/>
          </p:cNvCxnSpPr>
          <p:nvPr/>
        </p:nvCxnSpPr>
        <p:spPr>
          <a:xfrm flipH="1">
            <a:off x="4354139" y="3899249"/>
            <a:ext cx="291057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>
            <a:extLst>
              <a:ext uri="{FF2B5EF4-FFF2-40B4-BE49-F238E27FC236}">
                <a16:creationId xmlns:a16="http://schemas.microsoft.com/office/drawing/2014/main" id="{B0F490CF-B526-382F-3720-C86F55E22E06}"/>
              </a:ext>
            </a:extLst>
          </p:cNvPr>
          <p:cNvSpPr/>
          <p:nvPr/>
        </p:nvSpPr>
        <p:spPr>
          <a:xfrm>
            <a:off x="3648071" y="3740930"/>
            <a:ext cx="706068" cy="3166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D966"/>
                </a:solidFill>
              </a:rPr>
              <a:t>state</a:t>
            </a:r>
            <a:endParaRPr lang="en-GB">
              <a:solidFill>
                <a:srgbClr val="FFD966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59C22BB8-C1DF-AC5F-5C32-A483C1D3556D}"/>
              </a:ext>
            </a:extLst>
          </p:cNvPr>
          <p:cNvSpPr/>
          <p:nvPr/>
        </p:nvSpPr>
        <p:spPr>
          <a:xfrm>
            <a:off x="5437244" y="4714189"/>
            <a:ext cx="365757" cy="316638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DC5CE324-DDEA-5BB8-D75E-2E79F6128137}"/>
              </a:ext>
            </a:extLst>
          </p:cNvPr>
          <p:cNvCxnSpPr>
            <a:cxnSpLocks/>
            <a:stCxn id="55" idx="2"/>
            <a:endCxn id="66" idx="0"/>
          </p:cNvCxnSpPr>
          <p:nvPr/>
        </p:nvCxnSpPr>
        <p:spPr>
          <a:xfrm flipH="1">
            <a:off x="5620123" y="4057568"/>
            <a:ext cx="3423" cy="656621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71">
            <a:extLst>
              <a:ext uri="{FF2B5EF4-FFF2-40B4-BE49-F238E27FC236}">
                <a16:creationId xmlns:a16="http://schemas.microsoft.com/office/drawing/2014/main" id="{EA86BDAE-E79C-070B-DC61-55139B86940F}"/>
              </a:ext>
            </a:extLst>
          </p:cNvPr>
          <p:cNvSpPr/>
          <p:nvPr/>
        </p:nvSpPr>
        <p:spPr>
          <a:xfrm>
            <a:off x="5437244" y="5260464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+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75956377-A28C-7946-C6C1-ED4E32E53958}"/>
              </a:ext>
            </a:extLst>
          </p:cNvPr>
          <p:cNvCxnSpPr>
            <a:cxnSpLocks/>
            <a:stCxn id="66" idx="2"/>
            <a:endCxn id="72" idx="0"/>
          </p:cNvCxnSpPr>
          <p:nvPr/>
        </p:nvCxnSpPr>
        <p:spPr>
          <a:xfrm>
            <a:off x="5620123" y="5030827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302C6D2C-9469-BDF0-396D-9E3769C36454}"/>
              </a:ext>
            </a:extLst>
          </p:cNvPr>
          <p:cNvCxnSpPr>
            <a:cxnSpLocks/>
            <a:stCxn id="66" idx="1"/>
            <a:endCxn id="76" idx="3"/>
          </p:cNvCxnSpPr>
          <p:nvPr/>
        </p:nvCxnSpPr>
        <p:spPr>
          <a:xfrm flipH="1">
            <a:off x="5149610" y="4872508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055CD3FE-693C-997B-5DF3-A2DA606FD9FE}"/>
              </a:ext>
            </a:extLst>
          </p:cNvPr>
          <p:cNvSpPr/>
          <p:nvPr/>
        </p:nvSpPr>
        <p:spPr>
          <a:xfrm>
            <a:off x="4559978" y="4714189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83ACB8E9-A226-26FD-B48A-FF6EFEE8BB3E}"/>
              </a:ext>
            </a:extLst>
          </p:cNvPr>
          <p:cNvCxnSpPr>
            <a:cxnSpLocks/>
          </p:cNvCxnSpPr>
          <p:nvPr/>
        </p:nvCxnSpPr>
        <p:spPr>
          <a:xfrm>
            <a:off x="5628503" y="5577102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07829360-EF3A-9A45-201D-87B5153F6670}"/>
              </a:ext>
            </a:extLst>
          </p:cNvPr>
          <p:cNvSpPr/>
          <p:nvPr/>
        </p:nvSpPr>
        <p:spPr>
          <a:xfrm>
            <a:off x="4905783" y="5806739"/>
            <a:ext cx="888273" cy="316638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>
                <a:solidFill>
                  <a:schemeClr val="bg1"/>
                </a:solidFill>
              </a:rPr>
              <a:t>data_A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92020400-E462-F0D2-519A-0E1A4F47C403}"/>
              </a:ext>
            </a:extLst>
          </p:cNvPr>
          <p:cNvCxnSpPr>
            <a:cxnSpLocks/>
            <a:endCxn id="82" idx="3"/>
          </p:cNvCxnSpPr>
          <p:nvPr/>
        </p:nvCxnSpPr>
        <p:spPr>
          <a:xfrm flipH="1">
            <a:off x="5149610" y="5409355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 81">
            <a:extLst>
              <a:ext uri="{FF2B5EF4-FFF2-40B4-BE49-F238E27FC236}">
                <a16:creationId xmlns:a16="http://schemas.microsoft.com/office/drawing/2014/main" id="{2E34154B-6F42-7386-9E99-8317FD39E85E}"/>
              </a:ext>
            </a:extLst>
          </p:cNvPr>
          <p:cNvSpPr/>
          <p:nvPr/>
        </p:nvSpPr>
        <p:spPr>
          <a:xfrm>
            <a:off x="4559978" y="5251036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F48C1D-32E8-A747-2F0B-01B40FF24CED}"/>
              </a:ext>
            </a:extLst>
          </p:cNvPr>
          <p:cNvSpPr txBox="1"/>
          <p:nvPr/>
        </p:nvSpPr>
        <p:spPr>
          <a:xfrm>
            <a:off x="3474994" y="6266880"/>
            <a:ext cx="2743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AST of code portion</a:t>
            </a:r>
            <a:endParaRPr lang="en-GB" sz="240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AF087D9-8122-B70F-C532-DA3609929876}"/>
              </a:ext>
            </a:extLst>
          </p:cNvPr>
          <p:cNvCxnSpPr>
            <a:cxnSpLocks/>
          </p:cNvCxnSpPr>
          <p:nvPr/>
        </p:nvCxnSpPr>
        <p:spPr>
          <a:xfrm flipH="1">
            <a:off x="6492902" y="222502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DFA5E3C-1B2D-EF17-7CA2-8982FF5BC3DA}"/>
              </a:ext>
            </a:extLst>
          </p:cNvPr>
          <p:cNvCxnSpPr>
            <a:cxnSpLocks/>
          </p:cNvCxnSpPr>
          <p:nvPr/>
        </p:nvCxnSpPr>
        <p:spPr>
          <a:xfrm flipH="1">
            <a:off x="6501269" y="249136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806B6AE-0D10-4046-6B02-F6F907AC24B9}"/>
              </a:ext>
            </a:extLst>
          </p:cNvPr>
          <p:cNvSpPr/>
          <p:nvPr/>
        </p:nvSpPr>
        <p:spPr>
          <a:xfrm>
            <a:off x="6527719" y="54448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9610ED6-F02E-1551-0EB6-16E431D1C7BD}"/>
              </a:ext>
            </a:extLst>
          </p:cNvPr>
          <p:cNvSpPr/>
          <p:nvPr/>
        </p:nvSpPr>
        <p:spPr>
          <a:xfrm>
            <a:off x="10707276" y="373303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49B1D35-C8EE-CD6D-6BB8-674316A19380}"/>
              </a:ext>
            </a:extLst>
          </p:cNvPr>
          <p:cNvSpPr/>
          <p:nvPr/>
        </p:nvSpPr>
        <p:spPr>
          <a:xfrm>
            <a:off x="10442511" y="5423537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F1EA9CEA-CE45-9A14-4B98-A07AED13670B}"/>
              </a:ext>
            </a:extLst>
          </p:cNvPr>
          <p:cNvSpPr/>
          <p:nvPr/>
        </p:nvSpPr>
        <p:spPr>
          <a:xfrm>
            <a:off x="6527719" y="485701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D7C0B4D-0268-1B8A-D88B-44A3BDC52023}"/>
              </a:ext>
            </a:extLst>
          </p:cNvPr>
          <p:cNvCxnSpPr>
            <a:cxnSpLocks/>
            <a:endCxn id="21" idx="2"/>
          </p:cNvCxnSpPr>
          <p:nvPr/>
        </p:nvCxnSpPr>
        <p:spPr>
          <a:xfrm flipV="1">
            <a:off x="6749788" y="521701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0B8021C5-0FD4-3A91-6862-885A55772176}"/>
              </a:ext>
            </a:extLst>
          </p:cNvPr>
          <p:cNvSpPr/>
          <p:nvPr/>
        </p:nvSpPr>
        <p:spPr>
          <a:xfrm>
            <a:off x="10707276" y="483770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0799157-E0AB-6458-52DB-292DA5F51742}"/>
              </a:ext>
            </a:extLst>
          </p:cNvPr>
          <p:cNvCxnSpPr>
            <a:cxnSpLocks/>
          </p:cNvCxnSpPr>
          <p:nvPr/>
        </p:nvCxnSpPr>
        <p:spPr>
          <a:xfrm flipV="1">
            <a:off x="10931390" y="518396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0B22E441-6988-9C3B-376D-E41C618AB9EB}"/>
              </a:ext>
            </a:extLst>
          </p:cNvPr>
          <p:cNvSpPr/>
          <p:nvPr/>
        </p:nvSpPr>
        <p:spPr>
          <a:xfrm>
            <a:off x="10752389" y="4262177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C111532B-22AF-186A-6DAB-23B82F5F067F}"/>
              </a:ext>
            </a:extLst>
          </p:cNvPr>
          <p:cNvCxnSpPr>
            <a:cxnSpLocks/>
            <a:endCxn id="26" idx="0"/>
          </p:cNvCxnSpPr>
          <p:nvPr/>
        </p:nvCxnSpPr>
        <p:spPr>
          <a:xfrm>
            <a:off x="10929345" y="4093032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1AF244B5-3364-B851-3D2B-5B7FFDEB2968}"/>
              </a:ext>
            </a:extLst>
          </p:cNvPr>
          <p:cNvSpPr/>
          <p:nvPr/>
        </p:nvSpPr>
        <p:spPr>
          <a:xfrm>
            <a:off x="7239039" y="4269178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31" name="Connector: Curved 30">
            <a:extLst>
              <a:ext uri="{FF2B5EF4-FFF2-40B4-BE49-F238E27FC236}">
                <a16:creationId xmlns:a16="http://schemas.microsoft.com/office/drawing/2014/main" id="{1D3A36BD-BEE2-13A2-496E-C2118FD9A3F2}"/>
              </a:ext>
            </a:extLst>
          </p:cNvPr>
          <p:cNvCxnSpPr>
            <a:cxnSpLocks/>
            <a:stCxn id="30" idx="4"/>
          </p:cNvCxnSpPr>
          <p:nvPr/>
        </p:nvCxnSpPr>
        <p:spPr>
          <a:xfrm rot="5400000">
            <a:off x="6991529" y="4609506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C9F0BA50-C3C4-74B1-BF61-B925E147A878}"/>
              </a:ext>
            </a:extLst>
          </p:cNvPr>
          <p:cNvSpPr txBox="1"/>
          <p:nvPr/>
        </p:nvSpPr>
        <p:spPr>
          <a:xfrm>
            <a:off x="6716991" y="204464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C06FE2C-9589-23EF-5AFF-45574638320C}"/>
              </a:ext>
            </a:extLst>
          </p:cNvPr>
          <p:cNvSpPr txBox="1"/>
          <p:nvPr/>
        </p:nvSpPr>
        <p:spPr>
          <a:xfrm>
            <a:off x="6725358" y="231098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06F4DE7-CD05-1D2F-4166-207761FFEABB}"/>
              </a:ext>
            </a:extLst>
          </p:cNvPr>
          <p:cNvSpPr/>
          <p:nvPr/>
        </p:nvSpPr>
        <p:spPr>
          <a:xfrm>
            <a:off x="271843" y="2054058"/>
            <a:ext cx="293984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0; 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0;</a:t>
            </a:r>
          </a:p>
          <a:p>
            <a:r>
              <a:rPr lang="en-US"/>
              <a:t>} else 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</a:t>
            </a:r>
            <a:r>
              <a:rPr lang="en-US">
                <a:solidFill>
                  <a:schemeClr val="bg1"/>
                </a:solidFill>
              </a:rPr>
              <a:t>== 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bg1"/>
                </a:solidFill>
              </a:rPr>
              <a:t>read_A</a:t>
            </a:r>
            <a:r>
              <a:rPr lang="en-US">
                <a:solidFill>
                  <a:schemeClr val="bg1"/>
                </a:solidFill>
              </a:rPr>
              <a:t> = 1;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addr_A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+ 1;</a:t>
            </a:r>
            <a:r>
              <a:rPr lang="en-US"/>
              <a:t>} 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;</a:t>
            </a:r>
          </a:p>
          <a:p>
            <a:r>
              <a:rPr lang="en-US"/>
              <a:t>else 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 &amp;&amp;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</a:t>
            </a:r>
            <a:r>
              <a:rPr lang="en-US"/>
              <a:t> 10)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;</a:t>
            </a:r>
          </a:p>
          <a:p>
            <a:r>
              <a:rPr lang="en-US"/>
              <a:t>else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S2</a:t>
            </a:r>
            <a:r>
              <a:rPr lang="en-US"/>
              <a:t>;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248A7AC-41DC-3A43-5AEC-898156F1DCA2}"/>
              </a:ext>
            </a:extLst>
          </p:cNvPr>
          <p:cNvSpPr txBox="1"/>
          <p:nvPr/>
        </p:nvSpPr>
        <p:spPr>
          <a:xfrm>
            <a:off x="7748277" y="6146009"/>
            <a:ext cx="24640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nodes</a:t>
            </a:r>
            <a:endParaRPr lang="en-GB" sz="240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87EC755-1363-CCB2-4998-2C0C919E3615}"/>
              </a:ext>
            </a:extLst>
          </p:cNvPr>
          <p:cNvSpPr/>
          <p:nvPr/>
        </p:nvSpPr>
        <p:spPr>
          <a:xfrm>
            <a:off x="7866221" y="54448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CB2C7DA-0E49-7241-1B56-02F9889EBE5C}"/>
              </a:ext>
            </a:extLst>
          </p:cNvPr>
          <p:cNvSpPr/>
          <p:nvPr/>
        </p:nvSpPr>
        <p:spPr>
          <a:xfrm>
            <a:off x="7866221" y="485701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7F6C0ABC-D654-3CB0-02C7-10B05138FDA0}"/>
              </a:ext>
            </a:extLst>
          </p:cNvPr>
          <p:cNvCxnSpPr>
            <a:cxnSpLocks/>
            <a:endCxn id="15" idx="2"/>
          </p:cNvCxnSpPr>
          <p:nvPr/>
        </p:nvCxnSpPr>
        <p:spPr>
          <a:xfrm flipV="1">
            <a:off x="8088290" y="521701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or: Curved 39">
            <a:extLst>
              <a:ext uri="{FF2B5EF4-FFF2-40B4-BE49-F238E27FC236}">
                <a16:creationId xmlns:a16="http://schemas.microsoft.com/office/drawing/2014/main" id="{D17895F9-552A-9554-39A2-02FF4335ED47}"/>
              </a:ext>
            </a:extLst>
          </p:cNvPr>
          <p:cNvCxnSpPr>
            <a:cxnSpLocks/>
            <a:endCxn id="15" idx="1"/>
          </p:cNvCxnSpPr>
          <p:nvPr/>
        </p:nvCxnSpPr>
        <p:spPr>
          <a:xfrm rot="16200000" flipH="1">
            <a:off x="7438711" y="4609506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6082756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6BFCC78-6241-1D56-B47F-109CF8A6A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F481B-210E-1CF8-BE60-0EC528F1C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RTL to Assignment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A8E9C7-6105-A14D-EAD2-84ACB6ECE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156</a:t>
            </a:fld>
            <a:endParaRPr lang="en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B13E7E8-63BE-1166-4711-DD98358492F2}"/>
              </a:ext>
            </a:extLst>
          </p:cNvPr>
          <p:cNvSpPr/>
          <p:nvPr/>
        </p:nvSpPr>
        <p:spPr>
          <a:xfrm>
            <a:off x="6252570" y="2055437"/>
            <a:ext cx="562908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6817378F-DC28-6C29-C08F-245A87D88376}"/>
              </a:ext>
            </a:extLst>
          </p:cNvPr>
          <p:cNvSpPr txBox="1"/>
          <p:nvPr/>
        </p:nvSpPr>
        <p:spPr>
          <a:xfrm>
            <a:off x="6190291" y="1610580"/>
            <a:ext cx="55800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of the entire RTL code</a:t>
            </a:r>
            <a:endParaRPr lang="en-GB" sz="2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960711-31B9-9109-20C5-0AB7E70D5BC5}"/>
              </a:ext>
            </a:extLst>
          </p:cNvPr>
          <p:cNvSpPr txBox="1"/>
          <p:nvPr/>
        </p:nvSpPr>
        <p:spPr>
          <a:xfrm>
            <a:off x="178924" y="1499979"/>
            <a:ext cx="3125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 (simplified)</a:t>
            </a:r>
            <a:endParaRPr lang="en-GB" sz="24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D1D274-ADC2-1D92-47E7-1B1EA6736C61}"/>
              </a:ext>
            </a:extLst>
          </p:cNvPr>
          <p:cNvSpPr txBox="1"/>
          <p:nvPr/>
        </p:nvSpPr>
        <p:spPr>
          <a:xfrm>
            <a:off x="3154329" y="1094665"/>
            <a:ext cx="34256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Abstract Syntax Tree (AST)</a:t>
            </a:r>
            <a:endParaRPr lang="en-GB" sz="240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15983F1-7402-810C-1782-A75F4BCA88B8}"/>
              </a:ext>
            </a:extLst>
          </p:cNvPr>
          <p:cNvCxnSpPr>
            <a:cxnSpLocks/>
          </p:cNvCxnSpPr>
          <p:nvPr/>
        </p:nvCxnSpPr>
        <p:spPr>
          <a:xfrm>
            <a:off x="3211691" y="410003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BD35E8B-267E-7B94-62B9-55FAE5C0C80A}"/>
              </a:ext>
            </a:extLst>
          </p:cNvPr>
          <p:cNvCxnSpPr>
            <a:cxnSpLocks/>
          </p:cNvCxnSpPr>
          <p:nvPr/>
        </p:nvCxnSpPr>
        <p:spPr>
          <a:xfrm>
            <a:off x="5964016" y="4100033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F798E0A-DD93-FFAA-C872-A98E7D14D92F}"/>
              </a:ext>
            </a:extLst>
          </p:cNvPr>
          <p:cNvSpPr/>
          <p:nvPr/>
        </p:nvSpPr>
        <p:spPr>
          <a:xfrm>
            <a:off x="3503594" y="1597536"/>
            <a:ext cx="2464067" cy="4671289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C4E9B59-0C0B-0142-6F65-2522CFC16849}"/>
              </a:ext>
            </a:extLst>
          </p:cNvPr>
          <p:cNvCxnSpPr>
            <a:cxnSpLocks/>
            <a:stCxn id="17" idx="1"/>
            <a:endCxn id="20" idx="3"/>
          </p:cNvCxnSpPr>
          <p:nvPr/>
        </p:nvCxnSpPr>
        <p:spPr>
          <a:xfrm flipH="1">
            <a:off x="5157990" y="1911950"/>
            <a:ext cx="291057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8EE5F4C2-0D8E-8C44-13E6-098383F4A439}"/>
              </a:ext>
            </a:extLst>
          </p:cNvPr>
          <p:cNvSpPr/>
          <p:nvPr/>
        </p:nvSpPr>
        <p:spPr>
          <a:xfrm>
            <a:off x="5449047" y="1753631"/>
            <a:ext cx="365757" cy="3166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if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8AF03DE-DE8B-DE23-4101-7933AD1DA279}"/>
              </a:ext>
            </a:extLst>
          </p:cNvPr>
          <p:cNvSpPr/>
          <p:nvPr/>
        </p:nvSpPr>
        <p:spPr>
          <a:xfrm>
            <a:off x="4653576" y="1753631"/>
            <a:ext cx="504414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==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3B1EA1D-A6AC-D721-EBF8-8BBE94B68661}"/>
              </a:ext>
            </a:extLst>
          </p:cNvPr>
          <p:cNvSpPr/>
          <p:nvPr/>
        </p:nvSpPr>
        <p:spPr>
          <a:xfrm>
            <a:off x="4653576" y="2290479"/>
            <a:ext cx="504414" cy="31663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AF8846E4-B3C4-3747-FFC0-ACE1384C904C}"/>
              </a:ext>
            </a:extLst>
          </p:cNvPr>
          <p:cNvCxnSpPr>
            <a:cxnSpLocks/>
            <a:stCxn id="20" idx="2"/>
            <a:endCxn id="24" idx="0"/>
          </p:cNvCxnSpPr>
          <p:nvPr/>
        </p:nvCxnSpPr>
        <p:spPr>
          <a:xfrm>
            <a:off x="4905783" y="2070269"/>
            <a:ext cx="0" cy="22021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4F966EEF-E570-016D-71FE-F3ADABD21441}"/>
              </a:ext>
            </a:extLst>
          </p:cNvPr>
          <p:cNvCxnSpPr>
            <a:cxnSpLocks/>
            <a:endCxn id="38" idx="3"/>
          </p:cNvCxnSpPr>
          <p:nvPr/>
        </p:nvCxnSpPr>
        <p:spPr>
          <a:xfrm flipH="1">
            <a:off x="4362519" y="1911950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E17862C2-CC7B-1C66-37B1-1F27BFF8E850}"/>
              </a:ext>
            </a:extLst>
          </p:cNvPr>
          <p:cNvSpPr/>
          <p:nvPr/>
        </p:nvSpPr>
        <p:spPr>
          <a:xfrm>
            <a:off x="3656451" y="1753631"/>
            <a:ext cx="706068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D966"/>
                </a:solidFill>
              </a:rPr>
              <a:t>state</a:t>
            </a:r>
            <a:endParaRPr lang="en-GB">
              <a:solidFill>
                <a:srgbClr val="FFD966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8B81842-017B-37F2-A4CE-463EFE39B06B}"/>
              </a:ext>
            </a:extLst>
          </p:cNvPr>
          <p:cNvSpPr/>
          <p:nvPr/>
        </p:nvSpPr>
        <p:spPr>
          <a:xfrm>
            <a:off x="5445624" y="2726890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ABE8F649-BE6E-2117-F125-4ED43A2EC65D}"/>
              </a:ext>
            </a:extLst>
          </p:cNvPr>
          <p:cNvCxnSpPr>
            <a:cxnSpLocks/>
            <a:stCxn id="17" idx="2"/>
            <a:endCxn id="43" idx="0"/>
          </p:cNvCxnSpPr>
          <p:nvPr/>
        </p:nvCxnSpPr>
        <p:spPr>
          <a:xfrm flipH="1">
            <a:off x="5628503" y="2070269"/>
            <a:ext cx="3423" cy="65662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1F1B6C56-49A2-19D8-3C13-C03B72390D10}"/>
              </a:ext>
            </a:extLst>
          </p:cNvPr>
          <p:cNvSpPr/>
          <p:nvPr/>
        </p:nvSpPr>
        <p:spPr>
          <a:xfrm>
            <a:off x="5445624" y="3273165"/>
            <a:ext cx="365757" cy="31663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41B0F468-356D-7480-97F3-0AF26EE92C5D}"/>
              </a:ext>
            </a:extLst>
          </p:cNvPr>
          <p:cNvCxnSpPr>
            <a:cxnSpLocks/>
            <a:stCxn id="43" idx="2"/>
            <a:endCxn id="48" idx="0"/>
          </p:cNvCxnSpPr>
          <p:nvPr/>
        </p:nvCxnSpPr>
        <p:spPr>
          <a:xfrm>
            <a:off x="5628503" y="3043528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8563DD79-A9D4-CAF6-EEAF-32E0162128AB}"/>
              </a:ext>
            </a:extLst>
          </p:cNvPr>
          <p:cNvCxnSpPr>
            <a:cxnSpLocks/>
            <a:stCxn id="43" idx="1"/>
            <a:endCxn id="53" idx="3"/>
          </p:cNvCxnSpPr>
          <p:nvPr/>
        </p:nvCxnSpPr>
        <p:spPr>
          <a:xfrm flipH="1">
            <a:off x="5157990" y="2885209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189AB646-CEDF-58BF-E2FE-4A8429B123D5}"/>
              </a:ext>
            </a:extLst>
          </p:cNvPr>
          <p:cNvSpPr/>
          <p:nvPr/>
        </p:nvSpPr>
        <p:spPr>
          <a:xfrm>
            <a:off x="4568358" y="2726890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4802C5FA-E424-CE4F-E69C-F82F6C098F11}"/>
              </a:ext>
            </a:extLst>
          </p:cNvPr>
          <p:cNvCxnSpPr>
            <a:cxnSpLocks/>
            <a:stCxn id="55" idx="1"/>
            <a:endCxn id="56" idx="3"/>
          </p:cNvCxnSpPr>
          <p:nvPr/>
        </p:nvCxnSpPr>
        <p:spPr>
          <a:xfrm flipH="1">
            <a:off x="5149610" y="3899249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23AB46D2-9E27-B561-717C-F136EE37F464}"/>
              </a:ext>
            </a:extLst>
          </p:cNvPr>
          <p:cNvSpPr/>
          <p:nvPr/>
        </p:nvSpPr>
        <p:spPr>
          <a:xfrm>
            <a:off x="5440667" y="3740930"/>
            <a:ext cx="365757" cy="31663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if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B43E55A-997C-FC8A-6ECD-FBF3C53E4BF7}"/>
              </a:ext>
            </a:extLst>
          </p:cNvPr>
          <p:cNvSpPr/>
          <p:nvPr/>
        </p:nvSpPr>
        <p:spPr>
          <a:xfrm>
            <a:off x="4645196" y="3740930"/>
            <a:ext cx="504414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==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B7F20FC4-7FDE-D56E-1807-B2948FA29510}"/>
              </a:ext>
            </a:extLst>
          </p:cNvPr>
          <p:cNvSpPr/>
          <p:nvPr/>
        </p:nvSpPr>
        <p:spPr>
          <a:xfrm>
            <a:off x="4645196" y="4277778"/>
            <a:ext cx="504414" cy="31663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E61B1166-7A1B-36C6-735C-9380A66E1B33}"/>
              </a:ext>
            </a:extLst>
          </p:cNvPr>
          <p:cNvCxnSpPr>
            <a:cxnSpLocks/>
            <a:stCxn id="56" idx="2"/>
            <a:endCxn id="57" idx="0"/>
          </p:cNvCxnSpPr>
          <p:nvPr/>
        </p:nvCxnSpPr>
        <p:spPr>
          <a:xfrm>
            <a:off x="4897403" y="4057568"/>
            <a:ext cx="0" cy="22021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80BC146D-F51C-2A5A-406C-1AEF885451BB}"/>
              </a:ext>
            </a:extLst>
          </p:cNvPr>
          <p:cNvCxnSpPr>
            <a:cxnSpLocks/>
            <a:endCxn id="65" idx="3"/>
          </p:cNvCxnSpPr>
          <p:nvPr/>
        </p:nvCxnSpPr>
        <p:spPr>
          <a:xfrm flipH="1">
            <a:off x="4354139" y="3899249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>
            <a:extLst>
              <a:ext uri="{FF2B5EF4-FFF2-40B4-BE49-F238E27FC236}">
                <a16:creationId xmlns:a16="http://schemas.microsoft.com/office/drawing/2014/main" id="{3F0E1B1A-D6CE-27D5-BBB6-EADD553B7C9E}"/>
              </a:ext>
            </a:extLst>
          </p:cNvPr>
          <p:cNvSpPr/>
          <p:nvPr/>
        </p:nvSpPr>
        <p:spPr>
          <a:xfrm>
            <a:off x="3648071" y="3740930"/>
            <a:ext cx="706068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D966"/>
                </a:solidFill>
              </a:rPr>
              <a:t>state</a:t>
            </a:r>
            <a:endParaRPr lang="en-GB">
              <a:solidFill>
                <a:srgbClr val="FFD966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0A44CF53-3423-3076-0423-EAB352102841}"/>
              </a:ext>
            </a:extLst>
          </p:cNvPr>
          <p:cNvSpPr/>
          <p:nvPr/>
        </p:nvSpPr>
        <p:spPr>
          <a:xfrm>
            <a:off x="5437244" y="4714189"/>
            <a:ext cx="365757" cy="316638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E33E90C2-8B1F-6BD8-0EC3-E194D1520E7F}"/>
              </a:ext>
            </a:extLst>
          </p:cNvPr>
          <p:cNvCxnSpPr>
            <a:cxnSpLocks/>
            <a:stCxn id="55" idx="2"/>
            <a:endCxn id="66" idx="0"/>
          </p:cNvCxnSpPr>
          <p:nvPr/>
        </p:nvCxnSpPr>
        <p:spPr>
          <a:xfrm flipH="1">
            <a:off x="5620123" y="4057568"/>
            <a:ext cx="3423" cy="656621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71">
            <a:extLst>
              <a:ext uri="{FF2B5EF4-FFF2-40B4-BE49-F238E27FC236}">
                <a16:creationId xmlns:a16="http://schemas.microsoft.com/office/drawing/2014/main" id="{B1CEA33F-9E12-BD7C-AF4D-46FF5BAD1A02}"/>
              </a:ext>
            </a:extLst>
          </p:cNvPr>
          <p:cNvSpPr/>
          <p:nvPr/>
        </p:nvSpPr>
        <p:spPr>
          <a:xfrm>
            <a:off x="5437244" y="5260464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+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800F03A0-3DDD-5567-A38E-6154DA3AC291}"/>
              </a:ext>
            </a:extLst>
          </p:cNvPr>
          <p:cNvCxnSpPr>
            <a:cxnSpLocks/>
            <a:stCxn id="66" idx="2"/>
            <a:endCxn id="72" idx="0"/>
          </p:cNvCxnSpPr>
          <p:nvPr/>
        </p:nvCxnSpPr>
        <p:spPr>
          <a:xfrm>
            <a:off x="5620123" y="5030827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A4005E4E-0E3F-AF57-D212-445B56A9A714}"/>
              </a:ext>
            </a:extLst>
          </p:cNvPr>
          <p:cNvCxnSpPr>
            <a:cxnSpLocks/>
            <a:stCxn id="66" idx="1"/>
            <a:endCxn id="76" idx="3"/>
          </p:cNvCxnSpPr>
          <p:nvPr/>
        </p:nvCxnSpPr>
        <p:spPr>
          <a:xfrm flipH="1">
            <a:off x="5149610" y="4872508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B3C451B4-6F4A-9C22-5427-F518DC59CD0C}"/>
              </a:ext>
            </a:extLst>
          </p:cNvPr>
          <p:cNvSpPr/>
          <p:nvPr/>
        </p:nvSpPr>
        <p:spPr>
          <a:xfrm>
            <a:off x="4559978" y="4714189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F21CE39A-3C72-FB7E-82FC-A8A242F10F01}"/>
              </a:ext>
            </a:extLst>
          </p:cNvPr>
          <p:cNvCxnSpPr>
            <a:cxnSpLocks/>
          </p:cNvCxnSpPr>
          <p:nvPr/>
        </p:nvCxnSpPr>
        <p:spPr>
          <a:xfrm>
            <a:off x="5628503" y="5577102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82CC2553-9373-81A7-739A-2B019255FB15}"/>
              </a:ext>
            </a:extLst>
          </p:cNvPr>
          <p:cNvSpPr/>
          <p:nvPr/>
        </p:nvSpPr>
        <p:spPr>
          <a:xfrm>
            <a:off x="4905783" y="5806739"/>
            <a:ext cx="888273" cy="316638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>
                <a:solidFill>
                  <a:schemeClr val="bg1"/>
                </a:solidFill>
              </a:rPr>
              <a:t>data_A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592A47C8-6E60-DDCC-6809-2057750A3A16}"/>
              </a:ext>
            </a:extLst>
          </p:cNvPr>
          <p:cNvCxnSpPr>
            <a:cxnSpLocks/>
            <a:endCxn id="82" idx="3"/>
          </p:cNvCxnSpPr>
          <p:nvPr/>
        </p:nvCxnSpPr>
        <p:spPr>
          <a:xfrm flipH="1">
            <a:off x="5149610" y="5409355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 81">
            <a:extLst>
              <a:ext uri="{FF2B5EF4-FFF2-40B4-BE49-F238E27FC236}">
                <a16:creationId xmlns:a16="http://schemas.microsoft.com/office/drawing/2014/main" id="{2F5090E6-7B1D-8DEB-B57C-5E49530F6146}"/>
              </a:ext>
            </a:extLst>
          </p:cNvPr>
          <p:cNvSpPr/>
          <p:nvPr/>
        </p:nvSpPr>
        <p:spPr>
          <a:xfrm>
            <a:off x="4559978" y="5251036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BC35BE-33EC-6F48-79D4-03A750CF9956}"/>
              </a:ext>
            </a:extLst>
          </p:cNvPr>
          <p:cNvSpPr txBox="1"/>
          <p:nvPr/>
        </p:nvSpPr>
        <p:spPr>
          <a:xfrm>
            <a:off x="3474994" y="6266880"/>
            <a:ext cx="2743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AST of code portion</a:t>
            </a:r>
            <a:endParaRPr lang="en-GB" sz="240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2D8581D-451E-D6A2-FAC5-892EACBFFF70}"/>
              </a:ext>
            </a:extLst>
          </p:cNvPr>
          <p:cNvCxnSpPr>
            <a:cxnSpLocks/>
          </p:cNvCxnSpPr>
          <p:nvPr/>
        </p:nvCxnSpPr>
        <p:spPr>
          <a:xfrm flipH="1">
            <a:off x="6492902" y="222502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81C4832-00AA-2D70-A5D5-958F8C533990}"/>
              </a:ext>
            </a:extLst>
          </p:cNvPr>
          <p:cNvCxnSpPr>
            <a:cxnSpLocks/>
          </p:cNvCxnSpPr>
          <p:nvPr/>
        </p:nvCxnSpPr>
        <p:spPr>
          <a:xfrm flipH="1">
            <a:off x="6501269" y="249136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19B7CD2-AC2F-FD9C-6F45-5F9D530398FC}"/>
              </a:ext>
            </a:extLst>
          </p:cNvPr>
          <p:cNvSpPr/>
          <p:nvPr/>
        </p:nvSpPr>
        <p:spPr>
          <a:xfrm>
            <a:off x="6527719" y="54448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DC54B56-7C56-36EF-9003-31EB67DC4002}"/>
              </a:ext>
            </a:extLst>
          </p:cNvPr>
          <p:cNvSpPr/>
          <p:nvPr/>
        </p:nvSpPr>
        <p:spPr>
          <a:xfrm>
            <a:off x="10707276" y="373303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8F4607F-0298-210D-E71F-13CFBE1434EB}"/>
              </a:ext>
            </a:extLst>
          </p:cNvPr>
          <p:cNvSpPr/>
          <p:nvPr/>
        </p:nvSpPr>
        <p:spPr>
          <a:xfrm>
            <a:off x="10442511" y="5423537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67DAB1F-1A28-CAB1-3870-81D858BE3F63}"/>
              </a:ext>
            </a:extLst>
          </p:cNvPr>
          <p:cNvSpPr/>
          <p:nvPr/>
        </p:nvSpPr>
        <p:spPr>
          <a:xfrm>
            <a:off x="6527719" y="485701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D72A717-89AC-3DC1-92C1-6BCEC96FB4C2}"/>
              </a:ext>
            </a:extLst>
          </p:cNvPr>
          <p:cNvCxnSpPr>
            <a:cxnSpLocks/>
            <a:endCxn id="21" idx="2"/>
          </p:cNvCxnSpPr>
          <p:nvPr/>
        </p:nvCxnSpPr>
        <p:spPr>
          <a:xfrm flipV="1">
            <a:off x="6749788" y="521701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55CA22F-57B2-BF68-7368-D5E9D8844150}"/>
              </a:ext>
            </a:extLst>
          </p:cNvPr>
          <p:cNvSpPr/>
          <p:nvPr/>
        </p:nvSpPr>
        <p:spPr>
          <a:xfrm>
            <a:off x="10707276" y="483770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7924A38-2DFF-BD10-7DD0-81906842BBDB}"/>
              </a:ext>
            </a:extLst>
          </p:cNvPr>
          <p:cNvCxnSpPr>
            <a:cxnSpLocks/>
          </p:cNvCxnSpPr>
          <p:nvPr/>
        </p:nvCxnSpPr>
        <p:spPr>
          <a:xfrm flipV="1">
            <a:off x="10931390" y="518396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7B40A53-D2C1-8F49-690B-F28D9D72C148}"/>
              </a:ext>
            </a:extLst>
          </p:cNvPr>
          <p:cNvSpPr/>
          <p:nvPr/>
        </p:nvSpPr>
        <p:spPr>
          <a:xfrm>
            <a:off x="10752389" y="4262177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D2078B7-103D-A569-8D7B-34AF0BA537C4}"/>
              </a:ext>
            </a:extLst>
          </p:cNvPr>
          <p:cNvCxnSpPr>
            <a:cxnSpLocks/>
            <a:endCxn id="26" idx="0"/>
          </p:cNvCxnSpPr>
          <p:nvPr/>
        </p:nvCxnSpPr>
        <p:spPr>
          <a:xfrm>
            <a:off x="10929345" y="4093032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1F00058D-F0D9-271A-1BC9-5B6F398E6547}"/>
              </a:ext>
            </a:extLst>
          </p:cNvPr>
          <p:cNvSpPr/>
          <p:nvPr/>
        </p:nvSpPr>
        <p:spPr>
          <a:xfrm>
            <a:off x="7239039" y="4269178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31" name="Connector: Curved 30">
            <a:extLst>
              <a:ext uri="{FF2B5EF4-FFF2-40B4-BE49-F238E27FC236}">
                <a16:creationId xmlns:a16="http://schemas.microsoft.com/office/drawing/2014/main" id="{168CC4CD-C98C-14D0-1107-4A1309FD5E3C}"/>
              </a:ext>
            </a:extLst>
          </p:cNvPr>
          <p:cNvCxnSpPr>
            <a:cxnSpLocks/>
            <a:stCxn id="30" idx="4"/>
          </p:cNvCxnSpPr>
          <p:nvPr/>
        </p:nvCxnSpPr>
        <p:spPr>
          <a:xfrm rot="5400000">
            <a:off x="6991529" y="4609506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8BFBF4F1-9F5C-B2F1-EEF6-7AED47377110}"/>
              </a:ext>
            </a:extLst>
          </p:cNvPr>
          <p:cNvSpPr txBox="1"/>
          <p:nvPr/>
        </p:nvSpPr>
        <p:spPr>
          <a:xfrm>
            <a:off x="6716991" y="204464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BC30E09-3DE2-2F95-2DAB-E1E36F5089EC}"/>
              </a:ext>
            </a:extLst>
          </p:cNvPr>
          <p:cNvSpPr txBox="1"/>
          <p:nvPr/>
        </p:nvSpPr>
        <p:spPr>
          <a:xfrm>
            <a:off x="6725358" y="231098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5B0B6A4-8748-6E10-E4C3-86E701F2AEB1}"/>
              </a:ext>
            </a:extLst>
          </p:cNvPr>
          <p:cNvSpPr/>
          <p:nvPr/>
        </p:nvSpPr>
        <p:spPr>
          <a:xfrm>
            <a:off x="271843" y="2054058"/>
            <a:ext cx="293984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0; 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0;</a:t>
            </a:r>
          </a:p>
          <a:p>
            <a:r>
              <a:rPr lang="en-US"/>
              <a:t>} else 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</a:t>
            </a:r>
            <a:r>
              <a:rPr lang="en-US">
                <a:solidFill>
                  <a:schemeClr val="bg1"/>
                </a:solidFill>
              </a:rPr>
              <a:t>== 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bg1"/>
                </a:solidFill>
              </a:rPr>
              <a:t>read_A</a:t>
            </a:r>
            <a:r>
              <a:rPr lang="en-US">
                <a:solidFill>
                  <a:schemeClr val="bg1"/>
                </a:solidFill>
              </a:rPr>
              <a:t> = 1;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addr_A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+ 1;</a:t>
            </a:r>
            <a:r>
              <a:rPr lang="en-US"/>
              <a:t>} 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;</a:t>
            </a:r>
          </a:p>
          <a:p>
            <a:r>
              <a:rPr lang="en-US"/>
              <a:t>else 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 &amp;&amp;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</a:t>
            </a:r>
            <a:r>
              <a:rPr lang="en-US"/>
              <a:t> 10)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;</a:t>
            </a:r>
          </a:p>
          <a:p>
            <a:r>
              <a:rPr lang="en-US"/>
              <a:t>else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S2</a:t>
            </a:r>
            <a:r>
              <a:rPr lang="en-US"/>
              <a:t>;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C0AAD2D-3E29-9256-12FA-A1D50E256B1B}"/>
              </a:ext>
            </a:extLst>
          </p:cNvPr>
          <p:cNvSpPr/>
          <p:nvPr/>
        </p:nvSpPr>
        <p:spPr>
          <a:xfrm>
            <a:off x="7866221" y="54448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E023185-12FF-37C7-5E43-7247CCC89B08}"/>
              </a:ext>
            </a:extLst>
          </p:cNvPr>
          <p:cNvSpPr/>
          <p:nvPr/>
        </p:nvSpPr>
        <p:spPr>
          <a:xfrm>
            <a:off x="7866221" y="485701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9DA957C-FF1E-6694-FFB6-B5FFA176F5E2}"/>
              </a:ext>
            </a:extLst>
          </p:cNvPr>
          <p:cNvCxnSpPr>
            <a:cxnSpLocks/>
            <a:endCxn id="15" idx="2"/>
          </p:cNvCxnSpPr>
          <p:nvPr/>
        </p:nvCxnSpPr>
        <p:spPr>
          <a:xfrm flipV="1">
            <a:off x="8088290" y="521701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or: Curved 35">
            <a:extLst>
              <a:ext uri="{FF2B5EF4-FFF2-40B4-BE49-F238E27FC236}">
                <a16:creationId xmlns:a16="http://schemas.microsoft.com/office/drawing/2014/main" id="{D5BC7094-18C7-1058-E036-857D4BC9D7E1}"/>
              </a:ext>
            </a:extLst>
          </p:cNvPr>
          <p:cNvCxnSpPr>
            <a:cxnSpLocks/>
            <a:endCxn id="15" idx="1"/>
          </p:cNvCxnSpPr>
          <p:nvPr/>
        </p:nvCxnSpPr>
        <p:spPr>
          <a:xfrm rot="16200000" flipH="1">
            <a:off x="7438711" y="4609506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or: Curved 38">
            <a:extLst>
              <a:ext uri="{FF2B5EF4-FFF2-40B4-BE49-F238E27FC236}">
                <a16:creationId xmlns:a16="http://schemas.microsoft.com/office/drawing/2014/main" id="{842E66CB-DF38-EF31-E0A4-711A8D0B03A9}"/>
              </a:ext>
            </a:extLst>
          </p:cNvPr>
          <p:cNvCxnSpPr>
            <a:cxnSpLocks/>
            <a:endCxn id="40" idx="0"/>
          </p:cNvCxnSpPr>
          <p:nvPr/>
        </p:nvCxnSpPr>
        <p:spPr>
          <a:xfrm>
            <a:off x="6971857" y="5037016"/>
            <a:ext cx="431588" cy="626346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F9712A2D-08CC-BF3B-341F-6C59CA00141B}"/>
              </a:ext>
            </a:extLst>
          </p:cNvPr>
          <p:cNvSpPr txBox="1"/>
          <p:nvPr/>
        </p:nvSpPr>
        <p:spPr>
          <a:xfrm>
            <a:off x="6959263" y="5663362"/>
            <a:ext cx="8883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S0Cond</a:t>
            </a:r>
            <a:endParaRPr lang="en-GB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07DA26B-F726-E644-6DD7-5C7C852D7B3F}"/>
              </a:ext>
            </a:extLst>
          </p:cNvPr>
          <p:cNvSpPr txBox="1"/>
          <p:nvPr/>
        </p:nvSpPr>
        <p:spPr>
          <a:xfrm>
            <a:off x="9861361" y="5074307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S0Cond</a:t>
            </a:r>
            <a:endParaRPr lang="en-GB"/>
          </a:p>
        </p:txBody>
      </p:sp>
      <p:cxnSp>
        <p:nvCxnSpPr>
          <p:cNvPr id="45" name="Connector: Curved 44">
            <a:extLst>
              <a:ext uri="{FF2B5EF4-FFF2-40B4-BE49-F238E27FC236}">
                <a16:creationId xmlns:a16="http://schemas.microsoft.com/office/drawing/2014/main" id="{8961E7E1-516D-26CF-67B9-94B0A5DDC01E}"/>
              </a:ext>
            </a:extLst>
          </p:cNvPr>
          <p:cNvCxnSpPr>
            <a:cxnSpLocks/>
            <a:stCxn id="44" idx="0"/>
          </p:cNvCxnSpPr>
          <p:nvPr/>
        </p:nvCxnSpPr>
        <p:spPr>
          <a:xfrm rot="5400000" flipH="1" flipV="1">
            <a:off x="10311079" y="4580276"/>
            <a:ext cx="504851" cy="48321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6385902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5E2E29D8-43CA-1BF9-1FED-DDABD5409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2AECB-C2A0-E045-A1C2-7265A68BB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RTL to Assignment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BC45D0-EFAE-17DE-8AC3-4DB77B62B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157</a:t>
            </a:fld>
            <a:endParaRPr lang="en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9491AB0-7B7D-ACB1-A356-037D7A92D33D}"/>
              </a:ext>
            </a:extLst>
          </p:cNvPr>
          <p:cNvSpPr/>
          <p:nvPr/>
        </p:nvSpPr>
        <p:spPr>
          <a:xfrm>
            <a:off x="6252570" y="2055437"/>
            <a:ext cx="562908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94773EA5-53A7-BB27-4A8F-9E663B68A212}"/>
              </a:ext>
            </a:extLst>
          </p:cNvPr>
          <p:cNvSpPr txBox="1"/>
          <p:nvPr/>
        </p:nvSpPr>
        <p:spPr>
          <a:xfrm>
            <a:off x="6190291" y="1610580"/>
            <a:ext cx="55800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of the entire RTL code</a:t>
            </a:r>
            <a:endParaRPr lang="en-GB" sz="2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EAE6E5-5BEC-A192-470B-BCDDFDCE090E}"/>
              </a:ext>
            </a:extLst>
          </p:cNvPr>
          <p:cNvSpPr txBox="1"/>
          <p:nvPr/>
        </p:nvSpPr>
        <p:spPr>
          <a:xfrm>
            <a:off x="178924" y="1499979"/>
            <a:ext cx="3125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 (simplified)</a:t>
            </a:r>
            <a:endParaRPr lang="en-GB" sz="24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71628A-4A56-7CF0-049B-1782533DE5A0}"/>
              </a:ext>
            </a:extLst>
          </p:cNvPr>
          <p:cNvSpPr txBox="1"/>
          <p:nvPr/>
        </p:nvSpPr>
        <p:spPr>
          <a:xfrm>
            <a:off x="3154329" y="1094665"/>
            <a:ext cx="34256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Abstract Syntax Tree (AST)</a:t>
            </a:r>
            <a:endParaRPr lang="en-GB" sz="240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9C8D564-A2A7-DD1C-68B5-28A5B6C9BFDD}"/>
              </a:ext>
            </a:extLst>
          </p:cNvPr>
          <p:cNvCxnSpPr>
            <a:cxnSpLocks/>
          </p:cNvCxnSpPr>
          <p:nvPr/>
        </p:nvCxnSpPr>
        <p:spPr>
          <a:xfrm>
            <a:off x="3211691" y="410003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1ECDD0E-1A8C-4D43-B5B7-FECE3720ADBA}"/>
              </a:ext>
            </a:extLst>
          </p:cNvPr>
          <p:cNvCxnSpPr>
            <a:cxnSpLocks/>
          </p:cNvCxnSpPr>
          <p:nvPr/>
        </p:nvCxnSpPr>
        <p:spPr>
          <a:xfrm>
            <a:off x="5964016" y="4100033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F5771C9-E905-DED2-26BF-F41DA930326E}"/>
              </a:ext>
            </a:extLst>
          </p:cNvPr>
          <p:cNvSpPr/>
          <p:nvPr/>
        </p:nvSpPr>
        <p:spPr>
          <a:xfrm>
            <a:off x="3503594" y="1597536"/>
            <a:ext cx="2464067" cy="4671289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85C3725-F09B-FA2F-D990-238DD6FAB9E9}"/>
              </a:ext>
            </a:extLst>
          </p:cNvPr>
          <p:cNvCxnSpPr>
            <a:cxnSpLocks/>
            <a:stCxn id="17" idx="1"/>
            <a:endCxn id="20" idx="3"/>
          </p:cNvCxnSpPr>
          <p:nvPr/>
        </p:nvCxnSpPr>
        <p:spPr>
          <a:xfrm flipH="1">
            <a:off x="5157990" y="1911950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64924C66-BF54-2BD4-826C-5E35A9D50AE8}"/>
              </a:ext>
            </a:extLst>
          </p:cNvPr>
          <p:cNvSpPr/>
          <p:nvPr/>
        </p:nvSpPr>
        <p:spPr>
          <a:xfrm>
            <a:off x="5449047" y="1753631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if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B25D0A-0F3D-2C32-278C-1526F08CC4AD}"/>
              </a:ext>
            </a:extLst>
          </p:cNvPr>
          <p:cNvSpPr/>
          <p:nvPr/>
        </p:nvSpPr>
        <p:spPr>
          <a:xfrm>
            <a:off x="4653576" y="1753631"/>
            <a:ext cx="504414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==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27D3AE3-5ACE-19E0-910D-A304BCD14DE8}"/>
              </a:ext>
            </a:extLst>
          </p:cNvPr>
          <p:cNvSpPr/>
          <p:nvPr/>
        </p:nvSpPr>
        <p:spPr>
          <a:xfrm>
            <a:off x="4653576" y="2290479"/>
            <a:ext cx="504414" cy="31663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DEEE6DA7-BFC8-5978-1DB1-9082278D270E}"/>
              </a:ext>
            </a:extLst>
          </p:cNvPr>
          <p:cNvCxnSpPr>
            <a:cxnSpLocks/>
            <a:stCxn id="20" idx="2"/>
            <a:endCxn id="24" idx="0"/>
          </p:cNvCxnSpPr>
          <p:nvPr/>
        </p:nvCxnSpPr>
        <p:spPr>
          <a:xfrm>
            <a:off x="4905783" y="2070269"/>
            <a:ext cx="0" cy="22021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D835DA1-142F-4ABA-3138-57FE7B7583BF}"/>
              </a:ext>
            </a:extLst>
          </p:cNvPr>
          <p:cNvCxnSpPr>
            <a:cxnSpLocks/>
            <a:endCxn id="38" idx="3"/>
          </p:cNvCxnSpPr>
          <p:nvPr/>
        </p:nvCxnSpPr>
        <p:spPr>
          <a:xfrm flipH="1">
            <a:off x="4362519" y="1911950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C0DCDC07-3C79-8581-0E11-C633D00F0DC8}"/>
              </a:ext>
            </a:extLst>
          </p:cNvPr>
          <p:cNvSpPr/>
          <p:nvPr/>
        </p:nvSpPr>
        <p:spPr>
          <a:xfrm>
            <a:off x="3656451" y="1753631"/>
            <a:ext cx="706068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D966"/>
                </a:solidFill>
              </a:rPr>
              <a:t>state</a:t>
            </a:r>
            <a:endParaRPr lang="en-GB">
              <a:solidFill>
                <a:srgbClr val="FFD966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48E2A4C-95D3-8C9B-0E4E-3CC3BEB68D42}"/>
              </a:ext>
            </a:extLst>
          </p:cNvPr>
          <p:cNvSpPr/>
          <p:nvPr/>
        </p:nvSpPr>
        <p:spPr>
          <a:xfrm>
            <a:off x="5445624" y="2726890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6FB88FF1-BD40-0819-E9BE-9F31ADF31915}"/>
              </a:ext>
            </a:extLst>
          </p:cNvPr>
          <p:cNvCxnSpPr>
            <a:cxnSpLocks/>
            <a:stCxn id="17" idx="2"/>
            <a:endCxn id="43" idx="0"/>
          </p:cNvCxnSpPr>
          <p:nvPr/>
        </p:nvCxnSpPr>
        <p:spPr>
          <a:xfrm flipH="1">
            <a:off x="5628503" y="2070269"/>
            <a:ext cx="3423" cy="656621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AD9771F7-BFEE-04E3-E02C-8D590F0CEEF9}"/>
              </a:ext>
            </a:extLst>
          </p:cNvPr>
          <p:cNvSpPr/>
          <p:nvPr/>
        </p:nvSpPr>
        <p:spPr>
          <a:xfrm>
            <a:off x="5445624" y="3273165"/>
            <a:ext cx="365757" cy="31663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4EEC6FB8-0FB2-A364-8F55-3A887249442A}"/>
              </a:ext>
            </a:extLst>
          </p:cNvPr>
          <p:cNvCxnSpPr>
            <a:cxnSpLocks/>
            <a:stCxn id="43" idx="2"/>
            <a:endCxn id="48" idx="0"/>
          </p:cNvCxnSpPr>
          <p:nvPr/>
        </p:nvCxnSpPr>
        <p:spPr>
          <a:xfrm>
            <a:off x="5628503" y="3043528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3AEE3302-94E7-802A-BBFF-3D1F85A6D85B}"/>
              </a:ext>
            </a:extLst>
          </p:cNvPr>
          <p:cNvCxnSpPr>
            <a:cxnSpLocks/>
            <a:stCxn id="43" idx="1"/>
            <a:endCxn id="53" idx="3"/>
          </p:cNvCxnSpPr>
          <p:nvPr/>
        </p:nvCxnSpPr>
        <p:spPr>
          <a:xfrm flipH="1">
            <a:off x="5157990" y="2885209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07E44727-5E50-0309-51F1-2C02765F604B}"/>
              </a:ext>
            </a:extLst>
          </p:cNvPr>
          <p:cNvSpPr/>
          <p:nvPr/>
        </p:nvSpPr>
        <p:spPr>
          <a:xfrm>
            <a:off x="4568358" y="2726890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7787C67B-DC6C-4B77-2DB0-717D3F4F607F}"/>
              </a:ext>
            </a:extLst>
          </p:cNvPr>
          <p:cNvCxnSpPr>
            <a:cxnSpLocks/>
            <a:stCxn id="55" idx="1"/>
            <a:endCxn id="56" idx="3"/>
          </p:cNvCxnSpPr>
          <p:nvPr/>
        </p:nvCxnSpPr>
        <p:spPr>
          <a:xfrm flipH="1">
            <a:off x="5149610" y="3899249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A208C9A6-BCCD-831F-17F9-6F890512DB19}"/>
              </a:ext>
            </a:extLst>
          </p:cNvPr>
          <p:cNvSpPr/>
          <p:nvPr/>
        </p:nvSpPr>
        <p:spPr>
          <a:xfrm>
            <a:off x="5440667" y="3740930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if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DEB119D-9633-8D25-3D71-5FBE5ABAF293}"/>
              </a:ext>
            </a:extLst>
          </p:cNvPr>
          <p:cNvSpPr/>
          <p:nvPr/>
        </p:nvSpPr>
        <p:spPr>
          <a:xfrm>
            <a:off x="4645196" y="3740930"/>
            <a:ext cx="504414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==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EEFD613-DC7E-0C48-577A-D64483654FAC}"/>
              </a:ext>
            </a:extLst>
          </p:cNvPr>
          <p:cNvSpPr/>
          <p:nvPr/>
        </p:nvSpPr>
        <p:spPr>
          <a:xfrm>
            <a:off x="4645196" y="4277778"/>
            <a:ext cx="504414" cy="31663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9F4330C0-AEAB-7C6A-5921-460232E20EC1}"/>
              </a:ext>
            </a:extLst>
          </p:cNvPr>
          <p:cNvCxnSpPr>
            <a:cxnSpLocks/>
            <a:stCxn id="56" idx="2"/>
            <a:endCxn id="57" idx="0"/>
          </p:cNvCxnSpPr>
          <p:nvPr/>
        </p:nvCxnSpPr>
        <p:spPr>
          <a:xfrm>
            <a:off x="4897403" y="4057568"/>
            <a:ext cx="0" cy="22021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C5D20A5D-98E5-FE69-3381-F3FBC8017679}"/>
              </a:ext>
            </a:extLst>
          </p:cNvPr>
          <p:cNvCxnSpPr>
            <a:cxnSpLocks/>
            <a:endCxn id="65" idx="3"/>
          </p:cNvCxnSpPr>
          <p:nvPr/>
        </p:nvCxnSpPr>
        <p:spPr>
          <a:xfrm flipH="1">
            <a:off x="4354139" y="3899249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>
            <a:extLst>
              <a:ext uri="{FF2B5EF4-FFF2-40B4-BE49-F238E27FC236}">
                <a16:creationId xmlns:a16="http://schemas.microsoft.com/office/drawing/2014/main" id="{7C5B2ED2-A393-3E7C-AF20-DD2B65D387D7}"/>
              </a:ext>
            </a:extLst>
          </p:cNvPr>
          <p:cNvSpPr/>
          <p:nvPr/>
        </p:nvSpPr>
        <p:spPr>
          <a:xfrm>
            <a:off x="3648071" y="3740930"/>
            <a:ext cx="706068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D966"/>
                </a:solidFill>
              </a:rPr>
              <a:t>state</a:t>
            </a:r>
            <a:endParaRPr lang="en-GB">
              <a:solidFill>
                <a:srgbClr val="FFD966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75C28DAB-C9F6-7240-E9AC-105CEB1640E9}"/>
              </a:ext>
            </a:extLst>
          </p:cNvPr>
          <p:cNvSpPr/>
          <p:nvPr/>
        </p:nvSpPr>
        <p:spPr>
          <a:xfrm>
            <a:off x="5437244" y="4714189"/>
            <a:ext cx="365757" cy="31663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7F339DD4-AA6E-3E73-EDB6-C574BB6A46DF}"/>
              </a:ext>
            </a:extLst>
          </p:cNvPr>
          <p:cNvCxnSpPr>
            <a:cxnSpLocks/>
            <a:stCxn id="55" idx="2"/>
            <a:endCxn id="66" idx="0"/>
          </p:cNvCxnSpPr>
          <p:nvPr/>
        </p:nvCxnSpPr>
        <p:spPr>
          <a:xfrm flipH="1">
            <a:off x="5620123" y="4057568"/>
            <a:ext cx="3423" cy="656621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71">
            <a:extLst>
              <a:ext uri="{FF2B5EF4-FFF2-40B4-BE49-F238E27FC236}">
                <a16:creationId xmlns:a16="http://schemas.microsoft.com/office/drawing/2014/main" id="{759DA8EF-0968-BCF2-90B3-C8B7D8CBAB32}"/>
              </a:ext>
            </a:extLst>
          </p:cNvPr>
          <p:cNvSpPr/>
          <p:nvPr/>
        </p:nvSpPr>
        <p:spPr>
          <a:xfrm>
            <a:off x="5437244" y="5260464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+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174F90BC-C654-D683-6FEB-1E7B560436C9}"/>
              </a:ext>
            </a:extLst>
          </p:cNvPr>
          <p:cNvCxnSpPr>
            <a:cxnSpLocks/>
            <a:stCxn id="66" idx="2"/>
            <a:endCxn id="72" idx="0"/>
          </p:cNvCxnSpPr>
          <p:nvPr/>
        </p:nvCxnSpPr>
        <p:spPr>
          <a:xfrm>
            <a:off x="5620123" y="5030827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C0BFFD06-CA79-7548-B234-F53CF83B8209}"/>
              </a:ext>
            </a:extLst>
          </p:cNvPr>
          <p:cNvCxnSpPr>
            <a:cxnSpLocks/>
            <a:stCxn id="66" idx="1"/>
            <a:endCxn id="76" idx="3"/>
          </p:cNvCxnSpPr>
          <p:nvPr/>
        </p:nvCxnSpPr>
        <p:spPr>
          <a:xfrm flipH="1">
            <a:off x="5149610" y="4872508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AE495A4C-B645-50F7-50DE-C3438DC29BB4}"/>
              </a:ext>
            </a:extLst>
          </p:cNvPr>
          <p:cNvSpPr/>
          <p:nvPr/>
        </p:nvSpPr>
        <p:spPr>
          <a:xfrm>
            <a:off x="4559978" y="4714189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109966BE-BFB6-21BF-8D52-0F32B5E23B61}"/>
              </a:ext>
            </a:extLst>
          </p:cNvPr>
          <p:cNvCxnSpPr>
            <a:cxnSpLocks/>
          </p:cNvCxnSpPr>
          <p:nvPr/>
        </p:nvCxnSpPr>
        <p:spPr>
          <a:xfrm>
            <a:off x="5628503" y="5577102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72ABD326-1578-1DEF-4B10-B142372218A6}"/>
              </a:ext>
            </a:extLst>
          </p:cNvPr>
          <p:cNvSpPr/>
          <p:nvPr/>
        </p:nvSpPr>
        <p:spPr>
          <a:xfrm>
            <a:off x="4905783" y="5806739"/>
            <a:ext cx="888273" cy="316638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>
                <a:solidFill>
                  <a:schemeClr val="bg1"/>
                </a:solidFill>
              </a:rPr>
              <a:t>data_A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05DE25D8-EEBE-F303-FEF4-C0F4B75EE662}"/>
              </a:ext>
            </a:extLst>
          </p:cNvPr>
          <p:cNvCxnSpPr>
            <a:cxnSpLocks/>
            <a:endCxn id="82" idx="3"/>
          </p:cNvCxnSpPr>
          <p:nvPr/>
        </p:nvCxnSpPr>
        <p:spPr>
          <a:xfrm flipH="1">
            <a:off x="5149610" y="5409355"/>
            <a:ext cx="287634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 81">
            <a:extLst>
              <a:ext uri="{FF2B5EF4-FFF2-40B4-BE49-F238E27FC236}">
                <a16:creationId xmlns:a16="http://schemas.microsoft.com/office/drawing/2014/main" id="{785EFC6D-FB8C-1B7E-5AFE-6EB8C25AF70F}"/>
              </a:ext>
            </a:extLst>
          </p:cNvPr>
          <p:cNvSpPr/>
          <p:nvPr/>
        </p:nvSpPr>
        <p:spPr>
          <a:xfrm>
            <a:off x="4559978" y="5251036"/>
            <a:ext cx="589632" cy="3166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43BD57-53E6-7D60-19B6-759787F6BA37}"/>
              </a:ext>
            </a:extLst>
          </p:cNvPr>
          <p:cNvSpPr txBox="1"/>
          <p:nvPr/>
        </p:nvSpPr>
        <p:spPr>
          <a:xfrm>
            <a:off x="3474994" y="6266880"/>
            <a:ext cx="2743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AST of code portion</a:t>
            </a:r>
            <a:endParaRPr lang="en-GB" sz="240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F020EC3-8D78-74A7-EB6B-7837E0DD818A}"/>
              </a:ext>
            </a:extLst>
          </p:cNvPr>
          <p:cNvCxnSpPr>
            <a:cxnSpLocks/>
          </p:cNvCxnSpPr>
          <p:nvPr/>
        </p:nvCxnSpPr>
        <p:spPr>
          <a:xfrm flipH="1">
            <a:off x="6492902" y="222502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4566C1F-AA6D-2190-2C16-B42089889104}"/>
              </a:ext>
            </a:extLst>
          </p:cNvPr>
          <p:cNvCxnSpPr>
            <a:cxnSpLocks/>
          </p:cNvCxnSpPr>
          <p:nvPr/>
        </p:nvCxnSpPr>
        <p:spPr>
          <a:xfrm flipH="1">
            <a:off x="6501269" y="249136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1CFAE59-A8A5-DE58-EF0E-0CD7BF4339D7}"/>
              </a:ext>
            </a:extLst>
          </p:cNvPr>
          <p:cNvSpPr/>
          <p:nvPr/>
        </p:nvSpPr>
        <p:spPr>
          <a:xfrm>
            <a:off x="6527719" y="54448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FA2299F-A2A5-7187-AB68-00615E8F36DE}"/>
              </a:ext>
            </a:extLst>
          </p:cNvPr>
          <p:cNvSpPr/>
          <p:nvPr/>
        </p:nvSpPr>
        <p:spPr>
          <a:xfrm>
            <a:off x="10707276" y="373303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E6471F2-5610-EAA9-81DE-F8AA6644962E}"/>
              </a:ext>
            </a:extLst>
          </p:cNvPr>
          <p:cNvSpPr/>
          <p:nvPr/>
        </p:nvSpPr>
        <p:spPr>
          <a:xfrm>
            <a:off x="10442511" y="5423537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AF1638D-CE4E-B6E1-F8CF-CBA5F4E01762}"/>
              </a:ext>
            </a:extLst>
          </p:cNvPr>
          <p:cNvSpPr/>
          <p:nvPr/>
        </p:nvSpPr>
        <p:spPr>
          <a:xfrm>
            <a:off x="6527719" y="485701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0D5605D-FDE8-6766-80FF-F8A618EFE4E1}"/>
              </a:ext>
            </a:extLst>
          </p:cNvPr>
          <p:cNvCxnSpPr>
            <a:cxnSpLocks/>
            <a:endCxn id="21" idx="2"/>
          </p:cNvCxnSpPr>
          <p:nvPr/>
        </p:nvCxnSpPr>
        <p:spPr>
          <a:xfrm flipV="1">
            <a:off x="6749788" y="521701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C2E775F-55D7-685F-A646-744CBF8F2ACA}"/>
              </a:ext>
            </a:extLst>
          </p:cNvPr>
          <p:cNvSpPr/>
          <p:nvPr/>
        </p:nvSpPr>
        <p:spPr>
          <a:xfrm>
            <a:off x="10707276" y="483770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816A580-D3B9-4849-1C64-3C2D702418AB}"/>
              </a:ext>
            </a:extLst>
          </p:cNvPr>
          <p:cNvCxnSpPr>
            <a:cxnSpLocks/>
          </p:cNvCxnSpPr>
          <p:nvPr/>
        </p:nvCxnSpPr>
        <p:spPr>
          <a:xfrm flipV="1">
            <a:off x="10931390" y="518396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14B3603B-4925-37A2-E041-D7BDF2EEE075}"/>
              </a:ext>
            </a:extLst>
          </p:cNvPr>
          <p:cNvSpPr/>
          <p:nvPr/>
        </p:nvSpPr>
        <p:spPr>
          <a:xfrm>
            <a:off x="10752389" y="4262177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7505F87-2E6F-9811-EFC9-CD90D9E5E8B2}"/>
              </a:ext>
            </a:extLst>
          </p:cNvPr>
          <p:cNvCxnSpPr>
            <a:cxnSpLocks/>
            <a:endCxn id="26" idx="0"/>
          </p:cNvCxnSpPr>
          <p:nvPr/>
        </p:nvCxnSpPr>
        <p:spPr>
          <a:xfrm>
            <a:off x="10929345" y="4093032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9000A3C2-2888-CCE5-D663-C727E8B727D2}"/>
              </a:ext>
            </a:extLst>
          </p:cNvPr>
          <p:cNvCxnSpPr>
            <a:cxnSpLocks/>
          </p:cNvCxnSpPr>
          <p:nvPr/>
        </p:nvCxnSpPr>
        <p:spPr>
          <a:xfrm flipH="1">
            <a:off x="10929345" y="460986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8CA9B1BB-14CE-852B-98F3-204A554464BE}"/>
              </a:ext>
            </a:extLst>
          </p:cNvPr>
          <p:cNvSpPr txBox="1"/>
          <p:nvPr/>
        </p:nvSpPr>
        <p:spPr>
          <a:xfrm>
            <a:off x="6716991" y="204464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2353649-1973-B8E8-4587-C01766967D5B}"/>
              </a:ext>
            </a:extLst>
          </p:cNvPr>
          <p:cNvSpPr txBox="1"/>
          <p:nvPr/>
        </p:nvSpPr>
        <p:spPr>
          <a:xfrm>
            <a:off x="6725358" y="231098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FAFF619-D723-C06F-9BA2-D53C89FC8263}"/>
              </a:ext>
            </a:extLst>
          </p:cNvPr>
          <p:cNvSpPr/>
          <p:nvPr/>
        </p:nvSpPr>
        <p:spPr>
          <a:xfrm>
            <a:off x="271843" y="2054058"/>
            <a:ext cx="293984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0; 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0;</a:t>
            </a:r>
          </a:p>
          <a:p>
            <a:r>
              <a:rPr lang="en-US"/>
              <a:t>} else 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</a:t>
            </a:r>
            <a:r>
              <a:rPr lang="en-US">
                <a:solidFill>
                  <a:schemeClr val="bg1"/>
                </a:solidFill>
              </a:rPr>
              <a:t>== 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bg1"/>
                </a:solidFill>
              </a:rPr>
              <a:t>read_A</a:t>
            </a:r>
            <a:r>
              <a:rPr lang="en-US">
                <a:solidFill>
                  <a:schemeClr val="bg1"/>
                </a:solidFill>
              </a:rPr>
              <a:t> = 1;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addr_A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+ 1;</a:t>
            </a:r>
            <a:r>
              <a:rPr lang="en-US"/>
              <a:t>} 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;</a:t>
            </a:r>
          </a:p>
          <a:p>
            <a:r>
              <a:rPr lang="en-US"/>
              <a:t>else 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 &amp;&amp;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</a:t>
            </a:r>
            <a:r>
              <a:rPr lang="en-US"/>
              <a:t> 10)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;</a:t>
            </a:r>
          </a:p>
          <a:p>
            <a:r>
              <a:rPr lang="en-US"/>
              <a:t>else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S2</a:t>
            </a:r>
            <a:r>
              <a:rPr lang="en-US"/>
              <a:t>;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FD55B69-2EF7-D9A6-2A5F-EEDD3739A64D}"/>
              </a:ext>
            </a:extLst>
          </p:cNvPr>
          <p:cNvSpPr/>
          <p:nvPr/>
        </p:nvSpPr>
        <p:spPr>
          <a:xfrm>
            <a:off x="7866221" y="54448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12E318B-4437-1175-8FB3-519E718F3E64}"/>
              </a:ext>
            </a:extLst>
          </p:cNvPr>
          <p:cNvSpPr/>
          <p:nvPr/>
        </p:nvSpPr>
        <p:spPr>
          <a:xfrm>
            <a:off x="7866221" y="485701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15CC408D-4C09-8D12-8B37-5F86ACBF1C4B}"/>
              </a:ext>
            </a:extLst>
          </p:cNvPr>
          <p:cNvCxnSpPr>
            <a:cxnSpLocks/>
            <a:endCxn id="15" idx="2"/>
          </p:cNvCxnSpPr>
          <p:nvPr/>
        </p:nvCxnSpPr>
        <p:spPr>
          <a:xfrm flipV="1">
            <a:off x="8088290" y="521701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>
            <a:extLst>
              <a:ext uri="{FF2B5EF4-FFF2-40B4-BE49-F238E27FC236}">
                <a16:creationId xmlns:a16="http://schemas.microsoft.com/office/drawing/2014/main" id="{E6C2A382-AA13-26E4-88B8-B684EF71F703}"/>
              </a:ext>
            </a:extLst>
          </p:cNvPr>
          <p:cNvSpPr/>
          <p:nvPr/>
        </p:nvSpPr>
        <p:spPr>
          <a:xfrm>
            <a:off x="7239039" y="4269178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40" name="Connector: Curved 39">
            <a:extLst>
              <a:ext uri="{FF2B5EF4-FFF2-40B4-BE49-F238E27FC236}">
                <a16:creationId xmlns:a16="http://schemas.microsoft.com/office/drawing/2014/main" id="{5832F81C-EE80-9C67-4F58-E3E8B0FE8EA4}"/>
              </a:ext>
            </a:extLst>
          </p:cNvPr>
          <p:cNvCxnSpPr>
            <a:cxnSpLocks/>
            <a:stCxn id="39" idx="4"/>
          </p:cNvCxnSpPr>
          <p:nvPr/>
        </p:nvCxnSpPr>
        <p:spPr>
          <a:xfrm rot="5400000">
            <a:off x="6991529" y="4609506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or: Curved 40">
            <a:extLst>
              <a:ext uri="{FF2B5EF4-FFF2-40B4-BE49-F238E27FC236}">
                <a16:creationId xmlns:a16="http://schemas.microsoft.com/office/drawing/2014/main" id="{0EB51BF5-CB6E-2961-EBF1-3762AF81C32A}"/>
              </a:ext>
            </a:extLst>
          </p:cNvPr>
          <p:cNvCxnSpPr>
            <a:cxnSpLocks/>
          </p:cNvCxnSpPr>
          <p:nvPr/>
        </p:nvCxnSpPr>
        <p:spPr>
          <a:xfrm rot="16200000" flipH="1">
            <a:off x="7438711" y="4609506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Curved 41">
            <a:extLst>
              <a:ext uri="{FF2B5EF4-FFF2-40B4-BE49-F238E27FC236}">
                <a16:creationId xmlns:a16="http://schemas.microsoft.com/office/drawing/2014/main" id="{A46C1F8A-5138-A6AC-A0D8-AA00C88C23AD}"/>
              </a:ext>
            </a:extLst>
          </p:cNvPr>
          <p:cNvCxnSpPr>
            <a:cxnSpLocks/>
            <a:endCxn id="44" idx="0"/>
          </p:cNvCxnSpPr>
          <p:nvPr/>
        </p:nvCxnSpPr>
        <p:spPr>
          <a:xfrm>
            <a:off x="6971857" y="5037016"/>
            <a:ext cx="431588" cy="626346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75878B96-3C82-62CA-947D-7B920B7C650C}"/>
              </a:ext>
            </a:extLst>
          </p:cNvPr>
          <p:cNvSpPr txBox="1"/>
          <p:nvPr/>
        </p:nvSpPr>
        <p:spPr>
          <a:xfrm>
            <a:off x="6959263" y="5663362"/>
            <a:ext cx="8883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S0Cond</a:t>
            </a:r>
            <a:endParaRPr lang="en-GB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87839D5-9FE1-7B35-38F5-B1CA3DE53EA5}"/>
              </a:ext>
            </a:extLst>
          </p:cNvPr>
          <p:cNvSpPr txBox="1"/>
          <p:nvPr/>
        </p:nvSpPr>
        <p:spPr>
          <a:xfrm>
            <a:off x="9861361" y="5074307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S0Cond</a:t>
            </a:r>
            <a:endParaRPr lang="en-GB"/>
          </a:p>
        </p:txBody>
      </p:sp>
      <p:cxnSp>
        <p:nvCxnSpPr>
          <p:cNvPr id="46" name="Connector: Curved 45">
            <a:extLst>
              <a:ext uri="{FF2B5EF4-FFF2-40B4-BE49-F238E27FC236}">
                <a16:creationId xmlns:a16="http://schemas.microsoft.com/office/drawing/2014/main" id="{F4D33BA6-C8B4-DB62-5CEB-B51535DD8A70}"/>
              </a:ext>
            </a:extLst>
          </p:cNvPr>
          <p:cNvCxnSpPr>
            <a:cxnSpLocks/>
            <a:stCxn id="45" idx="0"/>
          </p:cNvCxnSpPr>
          <p:nvPr/>
        </p:nvCxnSpPr>
        <p:spPr>
          <a:xfrm rot="5400000" flipH="1" flipV="1">
            <a:off x="10311079" y="4580276"/>
            <a:ext cx="504851" cy="48321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7615226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7D3206F-BD25-2438-5F86-0D5558265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DE6D6-7B2D-692B-03AA-387E22B18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RTL to Assignment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07ECB3-4B8C-50F2-34DF-5AA9593B5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158</a:t>
            </a:fld>
            <a:endParaRPr lang="en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E886E6C-7412-7303-72F8-087931641DC4}"/>
              </a:ext>
            </a:extLst>
          </p:cNvPr>
          <p:cNvSpPr/>
          <p:nvPr/>
        </p:nvSpPr>
        <p:spPr>
          <a:xfrm>
            <a:off x="6252570" y="2055437"/>
            <a:ext cx="562908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9CD5CFB7-DED5-3FC9-50CB-E4E1529AB0B1}"/>
              </a:ext>
            </a:extLst>
          </p:cNvPr>
          <p:cNvSpPr txBox="1"/>
          <p:nvPr/>
        </p:nvSpPr>
        <p:spPr>
          <a:xfrm>
            <a:off x="6190291" y="1610580"/>
            <a:ext cx="55800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of the entire RTL code</a:t>
            </a:r>
            <a:endParaRPr lang="en-GB" sz="2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28D697-A2B4-30FA-4CB6-043E61B0CAAE}"/>
              </a:ext>
            </a:extLst>
          </p:cNvPr>
          <p:cNvSpPr txBox="1"/>
          <p:nvPr/>
        </p:nvSpPr>
        <p:spPr>
          <a:xfrm>
            <a:off x="178924" y="1499979"/>
            <a:ext cx="3125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 (simplified)</a:t>
            </a:r>
            <a:endParaRPr lang="en-GB" sz="24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89C6C-BD60-9FD9-63C5-243E540D96CD}"/>
              </a:ext>
            </a:extLst>
          </p:cNvPr>
          <p:cNvSpPr txBox="1"/>
          <p:nvPr/>
        </p:nvSpPr>
        <p:spPr>
          <a:xfrm>
            <a:off x="3154329" y="1094665"/>
            <a:ext cx="34256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Abstract Syntax Tree (AST)</a:t>
            </a:r>
            <a:endParaRPr lang="en-GB" sz="240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8CD2E72-30C9-C4BC-4375-A9AF3C960DE3}"/>
              </a:ext>
            </a:extLst>
          </p:cNvPr>
          <p:cNvCxnSpPr>
            <a:cxnSpLocks/>
          </p:cNvCxnSpPr>
          <p:nvPr/>
        </p:nvCxnSpPr>
        <p:spPr>
          <a:xfrm>
            <a:off x="3211691" y="410003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EAA46628-1B1D-ABC4-3ABD-D3A8F234ADEB}"/>
              </a:ext>
            </a:extLst>
          </p:cNvPr>
          <p:cNvCxnSpPr>
            <a:cxnSpLocks/>
          </p:cNvCxnSpPr>
          <p:nvPr/>
        </p:nvCxnSpPr>
        <p:spPr>
          <a:xfrm>
            <a:off x="5964016" y="4100033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30C52D1-2C1C-4DE6-DC1F-E98EF48EC8BF}"/>
              </a:ext>
            </a:extLst>
          </p:cNvPr>
          <p:cNvSpPr/>
          <p:nvPr/>
        </p:nvSpPr>
        <p:spPr>
          <a:xfrm>
            <a:off x="3503594" y="1597536"/>
            <a:ext cx="2464067" cy="4671289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09CC50E-A933-2440-669D-1BFF8B08A5BA}"/>
              </a:ext>
            </a:extLst>
          </p:cNvPr>
          <p:cNvCxnSpPr>
            <a:cxnSpLocks/>
            <a:stCxn id="17" idx="1"/>
            <a:endCxn id="20" idx="3"/>
          </p:cNvCxnSpPr>
          <p:nvPr/>
        </p:nvCxnSpPr>
        <p:spPr>
          <a:xfrm flipH="1">
            <a:off x="5157990" y="1911950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CB7C7ABE-02D3-89CD-79AA-67312F06AD37}"/>
              </a:ext>
            </a:extLst>
          </p:cNvPr>
          <p:cNvSpPr/>
          <p:nvPr/>
        </p:nvSpPr>
        <p:spPr>
          <a:xfrm>
            <a:off x="5449047" y="1753631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if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2940006-1AC4-B9A0-71FC-B56C9974AC44}"/>
              </a:ext>
            </a:extLst>
          </p:cNvPr>
          <p:cNvSpPr/>
          <p:nvPr/>
        </p:nvSpPr>
        <p:spPr>
          <a:xfrm>
            <a:off x="4653576" y="1753631"/>
            <a:ext cx="504414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==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3617A9F-6218-05D3-D567-6677FFFED231}"/>
              </a:ext>
            </a:extLst>
          </p:cNvPr>
          <p:cNvSpPr/>
          <p:nvPr/>
        </p:nvSpPr>
        <p:spPr>
          <a:xfrm>
            <a:off x="4653576" y="2290479"/>
            <a:ext cx="504414" cy="31663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DA4CC32A-1EFB-733B-FC91-583EA5E483C4}"/>
              </a:ext>
            </a:extLst>
          </p:cNvPr>
          <p:cNvCxnSpPr>
            <a:cxnSpLocks/>
            <a:stCxn id="20" idx="2"/>
            <a:endCxn id="24" idx="0"/>
          </p:cNvCxnSpPr>
          <p:nvPr/>
        </p:nvCxnSpPr>
        <p:spPr>
          <a:xfrm>
            <a:off x="4905783" y="2070269"/>
            <a:ext cx="0" cy="22021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41CF13D-4D12-E2D2-8A50-466C58AE1BF1}"/>
              </a:ext>
            </a:extLst>
          </p:cNvPr>
          <p:cNvCxnSpPr>
            <a:cxnSpLocks/>
            <a:endCxn id="38" idx="3"/>
          </p:cNvCxnSpPr>
          <p:nvPr/>
        </p:nvCxnSpPr>
        <p:spPr>
          <a:xfrm flipH="1">
            <a:off x="4362519" y="1911950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423B6968-3DBB-2128-E821-CB1E784335DC}"/>
              </a:ext>
            </a:extLst>
          </p:cNvPr>
          <p:cNvSpPr/>
          <p:nvPr/>
        </p:nvSpPr>
        <p:spPr>
          <a:xfrm>
            <a:off x="3656451" y="1753631"/>
            <a:ext cx="706068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D966"/>
                </a:solidFill>
              </a:rPr>
              <a:t>state</a:t>
            </a:r>
            <a:endParaRPr lang="en-GB">
              <a:solidFill>
                <a:srgbClr val="FFD966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E708DB4-D680-4810-75FE-8F9A7B97CE9B}"/>
              </a:ext>
            </a:extLst>
          </p:cNvPr>
          <p:cNvSpPr/>
          <p:nvPr/>
        </p:nvSpPr>
        <p:spPr>
          <a:xfrm>
            <a:off x="5445624" y="2726890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71AAA503-3E9C-F493-E737-A8E919CA77E1}"/>
              </a:ext>
            </a:extLst>
          </p:cNvPr>
          <p:cNvCxnSpPr>
            <a:cxnSpLocks/>
            <a:stCxn id="17" idx="2"/>
            <a:endCxn id="43" idx="0"/>
          </p:cNvCxnSpPr>
          <p:nvPr/>
        </p:nvCxnSpPr>
        <p:spPr>
          <a:xfrm flipH="1">
            <a:off x="5628503" y="2070269"/>
            <a:ext cx="3423" cy="656621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A1544F4D-84D6-FFF8-46A7-576827A9921E}"/>
              </a:ext>
            </a:extLst>
          </p:cNvPr>
          <p:cNvSpPr/>
          <p:nvPr/>
        </p:nvSpPr>
        <p:spPr>
          <a:xfrm>
            <a:off x="5445624" y="3273165"/>
            <a:ext cx="365757" cy="31663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4FCEFE4D-3BD0-94EA-80F3-6D9FD9B8E23A}"/>
              </a:ext>
            </a:extLst>
          </p:cNvPr>
          <p:cNvCxnSpPr>
            <a:cxnSpLocks/>
            <a:stCxn id="43" idx="2"/>
            <a:endCxn id="48" idx="0"/>
          </p:cNvCxnSpPr>
          <p:nvPr/>
        </p:nvCxnSpPr>
        <p:spPr>
          <a:xfrm>
            <a:off x="5628503" y="3043528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D9F11B47-2475-BFB9-B0E9-6F8BDC3AE0EA}"/>
              </a:ext>
            </a:extLst>
          </p:cNvPr>
          <p:cNvCxnSpPr>
            <a:cxnSpLocks/>
            <a:stCxn id="43" idx="1"/>
            <a:endCxn id="53" idx="3"/>
          </p:cNvCxnSpPr>
          <p:nvPr/>
        </p:nvCxnSpPr>
        <p:spPr>
          <a:xfrm flipH="1">
            <a:off x="5157990" y="2885209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F584A650-656C-BF43-9BF5-22987354FFC6}"/>
              </a:ext>
            </a:extLst>
          </p:cNvPr>
          <p:cNvSpPr/>
          <p:nvPr/>
        </p:nvSpPr>
        <p:spPr>
          <a:xfrm>
            <a:off x="4568358" y="2726890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912DDAAB-CEBD-01AC-CB1B-62BDAE1A072A}"/>
              </a:ext>
            </a:extLst>
          </p:cNvPr>
          <p:cNvCxnSpPr>
            <a:cxnSpLocks/>
            <a:stCxn id="55" idx="1"/>
            <a:endCxn id="56" idx="3"/>
          </p:cNvCxnSpPr>
          <p:nvPr/>
        </p:nvCxnSpPr>
        <p:spPr>
          <a:xfrm flipH="1">
            <a:off x="5149610" y="3899249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D6447915-6B92-5CDA-02F4-C4D974146FA5}"/>
              </a:ext>
            </a:extLst>
          </p:cNvPr>
          <p:cNvSpPr/>
          <p:nvPr/>
        </p:nvSpPr>
        <p:spPr>
          <a:xfrm>
            <a:off x="5440667" y="3740930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if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9A8BA22-1D25-9B98-F192-947D4A267F9C}"/>
              </a:ext>
            </a:extLst>
          </p:cNvPr>
          <p:cNvSpPr/>
          <p:nvPr/>
        </p:nvSpPr>
        <p:spPr>
          <a:xfrm>
            <a:off x="4645196" y="3740930"/>
            <a:ext cx="504414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==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AF45CB5A-2A20-434C-1AAF-586F6CC6AB7B}"/>
              </a:ext>
            </a:extLst>
          </p:cNvPr>
          <p:cNvSpPr/>
          <p:nvPr/>
        </p:nvSpPr>
        <p:spPr>
          <a:xfrm>
            <a:off x="4645196" y="4277778"/>
            <a:ext cx="504414" cy="31663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18793F7B-29B4-6D3D-C574-6851239F8568}"/>
              </a:ext>
            </a:extLst>
          </p:cNvPr>
          <p:cNvCxnSpPr>
            <a:cxnSpLocks/>
            <a:stCxn id="56" idx="2"/>
            <a:endCxn id="57" idx="0"/>
          </p:cNvCxnSpPr>
          <p:nvPr/>
        </p:nvCxnSpPr>
        <p:spPr>
          <a:xfrm>
            <a:off x="4897403" y="4057568"/>
            <a:ext cx="0" cy="22021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391A66A3-A3D6-41D9-0D45-DDB94906ED8A}"/>
              </a:ext>
            </a:extLst>
          </p:cNvPr>
          <p:cNvCxnSpPr>
            <a:cxnSpLocks/>
            <a:endCxn id="65" idx="3"/>
          </p:cNvCxnSpPr>
          <p:nvPr/>
        </p:nvCxnSpPr>
        <p:spPr>
          <a:xfrm flipH="1">
            <a:off x="4354139" y="3899249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>
            <a:extLst>
              <a:ext uri="{FF2B5EF4-FFF2-40B4-BE49-F238E27FC236}">
                <a16:creationId xmlns:a16="http://schemas.microsoft.com/office/drawing/2014/main" id="{566E6DC0-83FC-1850-10EA-F6D914C08C37}"/>
              </a:ext>
            </a:extLst>
          </p:cNvPr>
          <p:cNvSpPr/>
          <p:nvPr/>
        </p:nvSpPr>
        <p:spPr>
          <a:xfrm>
            <a:off x="3648071" y="3740930"/>
            <a:ext cx="706068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D966"/>
                </a:solidFill>
              </a:rPr>
              <a:t>state</a:t>
            </a:r>
            <a:endParaRPr lang="en-GB">
              <a:solidFill>
                <a:srgbClr val="FFD966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22AD051-2287-B63B-15EB-1B817D1DF832}"/>
              </a:ext>
            </a:extLst>
          </p:cNvPr>
          <p:cNvSpPr/>
          <p:nvPr/>
        </p:nvSpPr>
        <p:spPr>
          <a:xfrm>
            <a:off x="5437244" y="4714189"/>
            <a:ext cx="365757" cy="3166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782489EF-9974-6496-5007-14A04C760928}"/>
              </a:ext>
            </a:extLst>
          </p:cNvPr>
          <p:cNvCxnSpPr>
            <a:cxnSpLocks/>
            <a:stCxn id="55" idx="2"/>
            <a:endCxn id="66" idx="0"/>
          </p:cNvCxnSpPr>
          <p:nvPr/>
        </p:nvCxnSpPr>
        <p:spPr>
          <a:xfrm flipH="1">
            <a:off x="5620123" y="4057568"/>
            <a:ext cx="3423" cy="656621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71">
            <a:extLst>
              <a:ext uri="{FF2B5EF4-FFF2-40B4-BE49-F238E27FC236}">
                <a16:creationId xmlns:a16="http://schemas.microsoft.com/office/drawing/2014/main" id="{6A1D7D94-B83A-552D-C18D-7011894B3CB3}"/>
              </a:ext>
            </a:extLst>
          </p:cNvPr>
          <p:cNvSpPr/>
          <p:nvPr/>
        </p:nvSpPr>
        <p:spPr>
          <a:xfrm>
            <a:off x="5437244" y="5260464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+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B030EFA0-41EC-3886-BCE3-92AFDE18BFC1}"/>
              </a:ext>
            </a:extLst>
          </p:cNvPr>
          <p:cNvCxnSpPr>
            <a:cxnSpLocks/>
            <a:stCxn id="66" idx="2"/>
            <a:endCxn id="72" idx="0"/>
          </p:cNvCxnSpPr>
          <p:nvPr/>
        </p:nvCxnSpPr>
        <p:spPr>
          <a:xfrm>
            <a:off x="5620123" y="5030827"/>
            <a:ext cx="0" cy="22963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5CBB8BAC-3AF3-283B-A6E8-CADDE997E668}"/>
              </a:ext>
            </a:extLst>
          </p:cNvPr>
          <p:cNvCxnSpPr>
            <a:cxnSpLocks/>
            <a:stCxn id="66" idx="1"/>
            <a:endCxn id="76" idx="3"/>
          </p:cNvCxnSpPr>
          <p:nvPr/>
        </p:nvCxnSpPr>
        <p:spPr>
          <a:xfrm flipH="1">
            <a:off x="5149610" y="4872508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A381026A-A364-6B9A-EFE5-0DE77DB88582}"/>
              </a:ext>
            </a:extLst>
          </p:cNvPr>
          <p:cNvSpPr/>
          <p:nvPr/>
        </p:nvSpPr>
        <p:spPr>
          <a:xfrm>
            <a:off x="4559978" y="4714189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D1C91F13-0931-E8AA-C27A-10C075D6AA18}"/>
              </a:ext>
            </a:extLst>
          </p:cNvPr>
          <p:cNvCxnSpPr>
            <a:cxnSpLocks/>
          </p:cNvCxnSpPr>
          <p:nvPr/>
        </p:nvCxnSpPr>
        <p:spPr>
          <a:xfrm>
            <a:off x="5628503" y="5577102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D986FD8C-CE91-8E45-925B-B8C4CE0A75B7}"/>
              </a:ext>
            </a:extLst>
          </p:cNvPr>
          <p:cNvSpPr/>
          <p:nvPr/>
        </p:nvSpPr>
        <p:spPr>
          <a:xfrm>
            <a:off x="4905783" y="5806739"/>
            <a:ext cx="888273" cy="316638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>
                <a:solidFill>
                  <a:schemeClr val="bg1"/>
                </a:solidFill>
              </a:rPr>
              <a:t>data_A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ADA948E5-93C8-4AFD-84A0-6B9B1DD55E8B}"/>
              </a:ext>
            </a:extLst>
          </p:cNvPr>
          <p:cNvCxnSpPr>
            <a:cxnSpLocks/>
            <a:endCxn id="82" idx="3"/>
          </p:cNvCxnSpPr>
          <p:nvPr/>
        </p:nvCxnSpPr>
        <p:spPr>
          <a:xfrm flipH="1">
            <a:off x="5149610" y="5409355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 81">
            <a:extLst>
              <a:ext uri="{FF2B5EF4-FFF2-40B4-BE49-F238E27FC236}">
                <a16:creationId xmlns:a16="http://schemas.microsoft.com/office/drawing/2014/main" id="{3A86B6C0-A407-A5E5-B824-6B4D4A453062}"/>
              </a:ext>
            </a:extLst>
          </p:cNvPr>
          <p:cNvSpPr/>
          <p:nvPr/>
        </p:nvSpPr>
        <p:spPr>
          <a:xfrm>
            <a:off x="4559978" y="5251036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EA589D-89D4-3D34-81C2-E455396F8CF4}"/>
              </a:ext>
            </a:extLst>
          </p:cNvPr>
          <p:cNvSpPr txBox="1"/>
          <p:nvPr/>
        </p:nvSpPr>
        <p:spPr>
          <a:xfrm>
            <a:off x="3474994" y="6266880"/>
            <a:ext cx="2743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AST of code portion</a:t>
            </a:r>
            <a:endParaRPr lang="en-GB" sz="240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7825BFB-ABB5-07B0-4E89-D9021DE70EFB}"/>
              </a:ext>
            </a:extLst>
          </p:cNvPr>
          <p:cNvCxnSpPr>
            <a:cxnSpLocks/>
          </p:cNvCxnSpPr>
          <p:nvPr/>
        </p:nvCxnSpPr>
        <p:spPr>
          <a:xfrm flipH="1">
            <a:off x="6492902" y="222502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74FBA00-6BF5-7320-35A1-4D4191C4EEEC}"/>
              </a:ext>
            </a:extLst>
          </p:cNvPr>
          <p:cNvCxnSpPr>
            <a:cxnSpLocks/>
          </p:cNvCxnSpPr>
          <p:nvPr/>
        </p:nvCxnSpPr>
        <p:spPr>
          <a:xfrm flipH="1">
            <a:off x="6501269" y="249136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B4B1020-32E0-98B4-6A77-AF9488583A44}"/>
              </a:ext>
            </a:extLst>
          </p:cNvPr>
          <p:cNvSpPr/>
          <p:nvPr/>
        </p:nvSpPr>
        <p:spPr>
          <a:xfrm>
            <a:off x="6527719" y="54448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BD8CF87-22B4-4AFD-D3FF-07570ED0C296}"/>
              </a:ext>
            </a:extLst>
          </p:cNvPr>
          <p:cNvSpPr/>
          <p:nvPr/>
        </p:nvSpPr>
        <p:spPr>
          <a:xfrm>
            <a:off x="10707276" y="373303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8AF3784-358D-A259-C9DD-38810A3ABB24}"/>
              </a:ext>
            </a:extLst>
          </p:cNvPr>
          <p:cNvSpPr/>
          <p:nvPr/>
        </p:nvSpPr>
        <p:spPr>
          <a:xfrm>
            <a:off x="10442511" y="5423537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9D82D63-047C-F605-5CD3-890FDE04BA45}"/>
              </a:ext>
            </a:extLst>
          </p:cNvPr>
          <p:cNvSpPr/>
          <p:nvPr/>
        </p:nvSpPr>
        <p:spPr>
          <a:xfrm>
            <a:off x="6527719" y="485701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B6D6C1E-87B9-3585-CF6E-BFAFDBB62E17}"/>
              </a:ext>
            </a:extLst>
          </p:cNvPr>
          <p:cNvCxnSpPr>
            <a:cxnSpLocks/>
            <a:endCxn id="21" idx="2"/>
          </p:cNvCxnSpPr>
          <p:nvPr/>
        </p:nvCxnSpPr>
        <p:spPr>
          <a:xfrm flipV="1">
            <a:off x="6749788" y="521701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7531B60-642D-D962-0BA3-C19CE351F6EC}"/>
              </a:ext>
            </a:extLst>
          </p:cNvPr>
          <p:cNvSpPr/>
          <p:nvPr/>
        </p:nvSpPr>
        <p:spPr>
          <a:xfrm>
            <a:off x="10707276" y="483770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B9E6D04-0F9C-0AB8-B095-C5D1535931F5}"/>
              </a:ext>
            </a:extLst>
          </p:cNvPr>
          <p:cNvCxnSpPr>
            <a:cxnSpLocks/>
          </p:cNvCxnSpPr>
          <p:nvPr/>
        </p:nvCxnSpPr>
        <p:spPr>
          <a:xfrm flipV="1">
            <a:off x="10931390" y="518396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B8718577-7831-71F4-EE5A-159EB3F82438}"/>
              </a:ext>
            </a:extLst>
          </p:cNvPr>
          <p:cNvSpPr/>
          <p:nvPr/>
        </p:nvSpPr>
        <p:spPr>
          <a:xfrm>
            <a:off x="10752389" y="4262177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BF10D84-B91F-D596-B9DE-311FFB15F3B7}"/>
              </a:ext>
            </a:extLst>
          </p:cNvPr>
          <p:cNvCxnSpPr>
            <a:cxnSpLocks/>
            <a:endCxn id="26" idx="0"/>
          </p:cNvCxnSpPr>
          <p:nvPr/>
        </p:nvCxnSpPr>
        <p:spPr>
          <a:xfrm>
            <a:off x="10929345" y="4093032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35A604B-EF67-98A8-5043-2A7A1A9C87CE}"/>
              </a:ext>
            </a:extLst>
          </p:cNvPr>
          <p:cNvCxnSpPr>
            <a:cxnSpLocks/>
          </p:cNvCxnSpPr>
          <p:nvPr/>
        </p:nvCxnSpPr>
        <p:spPr>
          <a:xfrm flipH="1">
            <a:off x="10929345" y="460986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Curved 28">
            <a:extLst>
              <a:ext uri="{FF2B5EF4-FFF2-40B4-BE49-F238E27FC236}">
                <a16:creationId xmlns:a16="http://schemas.microsoft.com/office/drawing/2014/main" id="{147DA43A-391A-07D2-CEE7-345E3746892D}"/>
              </a:ext>
            </a:extLst>
          </p:cNvPr>
          <p:cNvCxnSpPr>
            <a:cxnSpLocks/>
            <a:endCxn id="26" idx="6"/>
          </p:cNvCxnSpPr>
          <p:nvPr/>
        </p:nvCxnSpPr>
        <p:spPr>
          <a:xfrm flipH="1" flipV="1">
            <a:off x="11112389" y="4442177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7816A16B-5C6C-D1AE-BE43-5A7CF0E5592E}"/>
              </a:ext>
            </a:extLst>
          </p:cNvPr>
          <p:cNvSpPr txBox="1"/>
          <p:nvPr/>
        </p:nvSpPr>
        <p:spPr>
          <a:xfrm>
            <a:off x="6716991" y="204464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0BB7AEC-9460-026B-B96D-C49F3449FB71}"/>
              </a:ext>
            </a:extLst>
          </p:cNvPr>
          <p:cNvSpPr txBox="1"/>
          <p:nvPr/>
        </p:nvSpPr>
        <p:spPr>
          <a:xfrm>
            <a:off x="6725358" y="231098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A832ABE-91E6-2655-96C1-A7B26A97A20D}"/>
              </a:ext>
            </a:extLst>
          </p:cNvPr>
          <p:cNvSpPr/>
          <p:nvPr/>
        </p:nvSpPr>
        <p:spPr>
          <a:xfrm>
            <a:off x="271843" y="2054058"/>
            <a:ext cx="293984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0; 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0;</a:t>
            </a:r>
          </a:p>
          <a:p>
            <a:r>
              <a:rPr lang="en-US"/>
              <a:t>} else 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</a:t>
            </a:r>
            <a:r>
              <a:rPr lang="en-US">
                <a:solidFill>
                  <a:schemeClr val="bg1"/>
                </a:solidFill>
              </a:rPr>
              <a:t>== 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bg1"/>
                </a:solidFill>
              </a:rPr>
              <a:t>read_A</a:t>
            </a:r>
            <a:r>
              <a:rPr lang="en-US">
                <a:solidFill>
                  <a:schemeClr val="bg1"/>
                </a:solidFill>
              </a:rPr>
              <a:t> = 1;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addr_A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+ 1;</a:t>
            </a:r>
            <a:r>
              <a:rPr lang="en-US"/>
              <a:t>} 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;</a:t>
            </a:r>
          </a:p>
          <a:p>
            <a:r>
              <a:rPr lang="en-US"/>
              <a:t>else 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 &amp;&amp;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</a:t>
            </a:r>
            <a:r>
              <a:rPr lang="en-US"/>
              <a:t> 10)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;</a:t>
            </a:r>
          </a:p>
          <a:p>
            <a:r>
              <a:rPr lang="en-US"/>
              <a:t>else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S2</a:t>
            </a:r>
            <a:r>
              <a:rPr lang="en-US"/>
              <a:t>;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6DF0C90-084E-1C75-7B9E-DA1F9B8715AB}"/>
              </a:ext>
            </a:extLst>
          </p:cNvPr>
          <p:cNvSpPr/>
          <p:nvPr/>
        </p:nvSpPr>
        <p:spPr>
          <a:xfrm>
            <a:off x="7866221" y="54448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1446894-6A10-14AE-09BC-05F7D2DD0CFC}"/>
              </a:ext>
            </a:extLst>
          </p:cNvPr>
          <p:cNvSpPr/>
          <p:nvPr/>
        </p:nvSpPr>
        <p:spPr>
          <a:xfrm>
            <a:off x="7866221" y="485701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24755CBC-D66B-F451-AD5B-D16F1A049483}"/>
              </a:ext>
            </a:extLst>
          </p:cNvPr>
          <p:cNvCxnSpPr>
            <a:cxnSpLocks/>
            <a:endCxn id="15" idx="2"/>
          </p:cNvCxnSpPr>
          <p:nvPr/>
        </p:nvCxnSpPr>
        <p:spPr>
          <a:xfrm flipV="1">
            <a:off x="8088290" y="521701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>
            <a:extLst>
              <a:ext uri="{FF2B5EF4-FFF2-40B4-BE49-F238E27FC236}">
                <a16:creationId xmlns:a16="http://schemas.microsoft.com/office/drawing/2014/main" id="{040FF6F4-A586-D802-9CB5-1B784489DEA6}"/>
              </a:ext>
            </a:extLst>
          </p:cNvPr>
          <p:cNvSpPr/>
          <p:nvPr/>
        </p:nvSpPr>
        <p:spPr>
          <a:xfrm>
            <a:off x="7239039" y="4269178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40" name="Connector: Curved 39">
            <a:extLst>
              <a:ext uri="{FF2B5EF4-FFF2-40B4-BE49-F238E27FC236}">
                <a16:creationId xmlns:a16="http://schemas.microsoft.com/office/drawing/2014/main" id="{AAB85996-BFEE-5608-4431-C0C6D661CB8D}"/>
              </a:ext>
            </a:extLst>
          </p:cNvPr>
          <p:cNvCxnSpPr>
            <a:cxnSpLocks/>
            <a:stCxn id="39" idx="4"/>
          </p:cNvCxnSpPr>
          <p:nvPr/>
        </p:nvCxnSpPr>
        <p:spPr>
          <a:xfrm rot="5400000">
            <a:off x="6991529" y="4609506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or: Curved 40">
            <a:extLst>
              <a:ext uri="{FF2B5EF4-FFF2-40B4-BE49-F238E27FC236}">
                <a16:creationId xmlns:a16="http://schemas.microsoft.com/office/drawing/2014/main" id="{E9CFCE26-A4EF-792D-611F-6689D629F877}"/>
              </a:ext>
            </a:extLst>
          </p:cNvPr>
          <p:cNvCxnSpPr>
            <a:cxnSpLocks/>
          </p:cNvCxnSpPr>
          <p:nvPr/>
        </p:nvCxnSpPr>
        <p:spPr>
          <a:xfrm rot="16200000" flipH="1">
            <a:off x="7438711" y="4609506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Curved 41">
            <a:extLst>
              <a:ext uri="{FF2B5EF4-FFF2-40B4-BE49-F238E27FC236}">
                <a16:creationId xmlns:a16="http://schemas.microsoft.com/office/drawing/2014/main" id="{13DDC057-6EDE-A275-F554-DCC8EDCB41B1}"/>
              </a:ext>
            </a:extLst>
          </p:cNvPr>
          <p:cNvCxnSpPr>
            <a:cxnSpLocks/>
            <a:endCxn id="44" idx="0"/>
          </p:cNvCxnSpPr>
          <p:nvPr/>
        </p:nvCxnSpPr>
        <p:spPr>
          <a:xfrm>
            <a:off x="6971857" y="5037016"/>
            <a:ext cx="431588" cy="626346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FEE67A54-063A-93D7-D02B-0A1256E6ACF4}"/>
              </a:ext>
            </a:extLst>
          </p:cNvPr>
          <p:cNvSpPr txBox="1"/>
          <p:nvPr/>
        </p:nvSpPr>
        <p:spPr>
          <a:xfrm>
            <a:off x="6959263" y="5663362"/>
            <a:ext cx="8883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S0Cond</a:t>
            </a:r>
            <a:endParaRPr lang="en-GB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28C9CF7-AF3B-AE8F-58C0-77DB76ED2430}"/>
              </a:ext>
            </a:extLst>
          </p:cNvPr>
          <p:cNvSpPr txBox="1"/>
          <p:nvPr/>
        </p:nvSpPr>
        <p:spPr>
          <a:xfrm>
            <a:off x="9861361" y="5074307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S0Cond</a:t>
            </a:r>
            <a:endParaRPr lang="en-GB"/>
          </a:p>
        </p:txBody>
      </p:sp>
      <p:cxnSp>
        <p:nvCxnSpPr>
          <p:cNvPr id="46" name="Connector: Curved 45">
            <a:extLst>
              <a:ext uri="{FF2B5EF4-FFF2-40B4-BE49-F238E27FC236}">
                <a16:creationId xmlns:a16="http://schemas.microsoft.com/office/drawing/2014/main" id="{398D6AA7-AAAC-ACAB-4AAD-07D4A1D86BD8}"/>
              </a:ext>
            </a:extLst>
          </p:cNvPr>
          <p:cNvCxnSpPr>
            <a:cxnSpLocks/>
            <a:stCxn id="45" idx="0"/>
          </p:cNvCxnSpPr>
          <p:nvPr/>
        </p:nvCxnSpPr>
        <p:spPr>
          <a:xfrm rot="5400000" flipH="1" flipV="1">
            <a:off x="10311079" y="4580276"/>
            <a:ext cx="504851" cy="48321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0583051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C2A1CCC-7A0D-D949-899B-87A195464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21DA1-3630-FB6B-EAA6-1662C2334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RTL to Assignment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991B1B-D56B-2DB7-0F80-7A4A829FD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159</a:t>
            </a:fld>
            <a:endParaRPr lang="en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470A26B-F25B-409A-10F4-2DDBAEEA76C7}"/>
              </a:ext>
            </a:extLst>
          </p:cNvPr>
          <p:cNvSpPr/>
          <p:nvPr/>
        </p:nvSpPr>
        <p:spPr>
          <a:xfrm>
            <a:off x="6252570" y="2055437"/>
            <a:ext cx="562908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8C8AAA59-5377-1EF8-DFB4-03FA74CB3992}"/>
              </a:ext>
            </a:extLst>
          </p:cNvPr>
          <p:cNvSpPr txBox="1"/>
          <p:nvPr/>
        </p:nvSpPr>
        <p:spPr>
          <a:xfrm>
            <a:off x="6190291" y="1610580"/>
            <a:ext cx="55800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of the entire RTL code</a:t>
            </a:r>
            <a:endParaRPr lang="en-GB" sz="2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5788BA-0432-78AF-79BF-C4CD50B406C2}"/>
              </a:ext>
            </a:extLst>
          </p:cNvPr>
          <p:cNvSpPr txBox="1"/>
          <p:nvPr/>
        </p:nvSpPr>
        <p:spPr>
          <a:xfrm>
            <a:off x="178924" y="1499979"/>
            <a:ext cx="3125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 (simplified)</a:t>
            </a:r>
            <a:endParaRPr lang="en-GB" sz="24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F9B351-26BE-482F-C89B-82D5A255C845}"/>
              </a:ext>
            </a:extLst>
          </p:cNvPr>
          <p:cNvSpPr txBox="1"/>
          <p:nvPr/>
        </p:nvSpPr>
        <p:spPr>
          <a:xfrm>
            <a:off x="3154329" y="1094665"/>
            <a:ext cx="34256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Abstract Syntax Tree (AST)</a:t>
            </a:r>
            <a:endParaRPr lang="en-GB" sz="240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D93F534-7FA2-E5AA-E817-9828DFCCB302}"/>
              </a:ext>
            </a:extLst>
          </p:cNvPr>
          <p:cNvCxnSpPr>
            <a:cxnSpLocks/>
          </p:cNvCxnSpPr>
          <p:nvPr/>
        </p:nvCxnSpPr>
        <p:spPr>
          <a:xfrm>
            <a:off x="3211691" y="410003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E6CF7573-3C36-DAEB-7C48-35F6FE8D6BDE}"/>
              </a:ext>
            </a:extLst>
          </p:cNvPr>
          <p:cNvCxnSpPr>
            <a:cxnSpLocks/>
          </p:cNvCxnSpPr>
          <p:nvPr/>
        </p:nvCxnSpPr>
        <p:spPr>
          <a:xfrm>
            <a:off x="5964016" y="4100033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6AC2139-F55E-D11D-8F89-065C94BDFAC9}"/>
              </a:ext>
            </a:extLst>
          </p:cNvPr>
          <p:cNvSpPr/>
          <p:nvPr/>
        </p:nvSpPr>
        <p:spPr>
          <a:xfrm>
            <a:off x="3503594" y="1597536"/>
            <a:ext cx="2464067" cy="4671289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3D18ECD-EB89-6974-E3C6-578A7E8DDFFE}"/>
              </a:ext>
            </a:extLst>
          </p:cNvPr>
          <p:cNvCxnSpPr>
            <a:cxnSpLocks/>
            <a:stCxn id="17" idx="1"/>
            <a:endCxn id="20" idx="3"/>
          </p:cNvCxnSpPr>
          <p:nvPr/>
        </p:nvCxnSpPr>
        <p:spPr>
          <a:xfrm flipH="1">
            <a:off x="5157990" y="1911950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D423C5A5-BE67-2BC2-1AF1-722C03A3D0E7}"/>
              </a:ext>
            </a:extLst>
          </p:cNvPr>
          <p:cNvSpPr/>
          <p:nvPr/>
        </p:nvSpPr>
        <p:spPr>
          <a:xfrm>
            <a:off x="5449047" y="1753631"/>
            <a:ext cx="365757" cy="31663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if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025D3F8-FB16-BBE1-7842-A17AB96E6127}"/>
              </a:ext>
            </a:extLst>
          </p:cNvPr>
          <p:cNvSpPr/>
          <p:nvPr/>
        </p:nvSpPr>
        <p:spPr>
          <a:xfrm>
            <a:off x="4653576" y="1753631"/>
            <a:ext cx="504414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==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7526287-A81A-D165-A71B-EB5F6447DCEE}"/>
              </a:ext>
            </a:extLst>
          </p:cNvPr>
          <p:cNvSpPr/>
          <p:nvPr/>
        </p:nvSpPr>
        <p:spPr>
          <a:xfrm>
            <a:off x="4653576" y="2290479"/>
            <a:ext cx="504414" cy="31663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AB28549B-C6B1-FC28-D4A5-B8186AEE290D}"/>
              </a:ext>
            </a:extLst>
          </p:cNvPr>
          <p:cNvCxnSpPr>
            <a:cxnSpLocks/>
            <a:stCxn id="20" idx="2"/>
            <a:endCxn id="24" idx="0"/>
          </p:cNvCxnSpPr>
          <p:nvPr/>
        </p:nvCxnSpPr>
        <p:spPr>
          <a:xfrm>
            <a:off x="4905783" y="2070269"/>
            <a:ext cx="0" cy="22021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A2D1CAD9-8250-2256-E61A-2A7DFA08B695}"/>
              </a:ext>
            </a:extLst>
          </p:cNvPr>
          <p:cNvCxnSpPr>
            <a:cxnSpLocks/>
            <a:endCxn id="38" idx="3"/>
          </p:cNvCxnSpPr>
          <p:nvPr/>
        </p:nvCxnSpPr>
        <p:spPr>
          <a:xfrm flipH="1">
            <a:off x="4362519" y="1911950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D9AD72A0-B25E-4F3A-CF9F-94D61A5CCAF8}"/>
              </a:ext>
            </a:extLst>
          </p:cNvPr>
          <p:cNvSpPr/>
          <p:nvPr/>
        </p:nvSpPr>
        <p:spPr>
          <a:xfrm>
            <a:off x="3656451" y="1753631"/>
            <a:ext cx="706068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D966"/>
                </a:solidFill>
              </a:rPr>
              <a:t>state</a:t>
            </a:r>
            <a:endParaRPr lang="en-GB">
              <a:solidFill>
                <a:srgbClr val="FFD966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230C641-6333-2D10-F6ED-81B911134C4B}"/>
              </a:ext>
            </a:extLst>
          </p:cNvPr>
          <p:cNvSpPr/>
          <p:nvPr/>
        </p:nvSpPr>
        <p:spPr>
          <a:xfrm>
            <a:off x="5445624" y="2726890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31F3A7DC-21D2-E647-6864-46E59AC53F16}"/>
              </a:ext>
            </a:extLst>
          </p:cNvPr>
          <p:cNvCxnSpPr>
            <a:cxnSpLocks/>
            <a:stCxn id="17" idx="2"/>
            <a:endCxn id="43" idx="0"/>
          </p:cNvCxnSpPr>
          <p:nvPr/>
        </p:nvCxnSpPr>
        <p:spPr>
          <a:xfrm flipH="1">
            <a:off x="5628503" y="2070269"/>
            <a:ext cx="3423" cy="656621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D89B50AB-600F-1B8B-56DE-EF3CAD40A3BD}"/>
              </a:ext>
            </a:extLst>
          </p:cNvPr>
          <p:cNvSpPr/>
          <p:nvPr/>
        </p:nvSpPr>
        <p:spPr>
          <a:xfrm>
            <a:off x="5445624" y="3273165"/>
            <a:ext cx="365757" cy="31663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3846213D-8447-84C5-BAB8-5AB740CB7EC3}"/>
              </a:ext>
            </a:extLst>
          </p:cNvPr>
          <p:cNvCxnSpPr>
            <a:cxnSpLocks/>
            <a:stCxn id="43" idx="2"/>
            <a:endCxn id="48" idx="0"/>
          </p:cNvCxnSpPr>
          <p:nvPr/>
        </p:nvCxnSpPr>
        <p:spPr>
          <a:xfrm>
            <a:off x="5628503" y="3043528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042E73B3-011C-D3D5-9E7E-ED52028CD364}"/>
              </a:ext>
            </a:extLst>
          </p:cNvPr>
          <p:cNvCxnSpPr>
            <a:cxnSpLocks/>
            <a:stCxn id="43" idx="1"/>
            <a:endCxn id="53" idx="3"/>
          </p:cNvCxnSpPr>
          <p:nvPr/>
        </p:nvCxnSpPr>
        <p:spPr>
          <a:xfrm flipH="1">
            <a:off x="5157990" y="2885209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08C971D3-C0C8-F804-7262-57C1008BDE35}"/>
              </a:ext>
            </a:extLst>
          </p:cNvPr>
          <p:cNvSpPr/>
          <p:nvPr/>
        </p:nvSpPr>
        <p:spPr>
          <a:xfrm>
            <a:off x="4568358" y="2726890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0DA88559-3251-D122-7E16-CC3BB7879D59}"/>
              </a:ext>
            </a:extLst>
          </p:cNvPr>
          <p:cNvCxnSpPr>
            <a:cxnSpLocks/>
            <a:stCxn id="55" idx="1"/>
            <a:endCxn id="56" idx="3"/>
          </p:cNvCxnSpPr>
          <p:nvPr/>
        </p:nvCxnSpPr>
        <p:spPr>
          <a:xfrm flipH="1">
            <a:off x="5149610" y="3899249"/>
            <a:ext cx="291057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6CDCEAD6-4CD9-933D-0160-E48EB763311D}"/>
              </a:ext>
            </a:extLst>
          </p:cNvPr>
          <p:cNvSpPr/>
          <p:nvPr/>
        </p:nvSpPr>
        <p:spPr>
          <a:xfrm>
            <a:off x="5440667" y="3740930"/>
            <a:ext cx="365757" cy="3166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if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E731AA3-CBFF-BB47-D7CF-86B9C795AEF4}"/>
              </a:ext>
            </a:extLst>
          </p:cNvPr>
          <p:cNvSpPr/>
          <p:nvPr/>
        </p:nvSpPr>
        <p:spPr>
          <a:xfrm>
            <a:off x="4645196" y="3740930"/>
            <a:ext cx="504414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==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6212B394-9F44-2D4C-250E-A64CDBE1572B}"/>
              </a:ext>
            </a:extLst>
          </p:cNvPr>
          <p:cNvSpPr/>
          <p:nvPr/>
        </p:nvSpPr>
        <p:spPr>
          <a:xfrm>
            <a:off x="4645196" y="4277778"/>
            <a:ext cx="504414" cy="31663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949B2211-9A27-6326-6ECF-E38AA63F45A0}"/>
              </a:ext>
            </a:extLst>
          </p:cNvPr>
          <p:cNvCxnSpPr>
            <a:cxnSpLocks/>
            <a:stCxn id="56" idx="2"/>
            <a:endCxn id="57" idx="0"/>
          </p:cNvCxnSpPr>
          <p:nvPr/>
        </p:nvCxnSpPr>
        <p:spPr>
          <a:xfrm>
            <a:off x="4897403" y="4057568"/>
            <a:ext cx="0" cy="22021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517310E6-0223-26B1-5989-F81CE51FFB1D}"/>
              </a:ext>
            </a:extLst>
          </p:cNvPr>
          <p:cNvCxnSpPr>
            <a:cxnSpLocks/>
            <a:endCxn id="65" idx="3"/>
          </p:cNvCxnSpPr>
          <p:nvPr/>
        </p:nvCxnSpPr>
        <p:spPr>
          <a:xfrm flipH="1">
            <a:off x="4354139" y="3899249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>
            <a:extLst>
              <a:ext uri="{FF2B5EF4-FFF2-40B4-BE49-F238E27FC236}">
                <a16:creationId xmlns:a16="http://schemas.microsoft.com/office/drawing/2014/main" id="{3AAFE2F4-DA6F-7CDE-DBF8-2D2A14D05521}"/>
              </a:ext>
            </a:extLst>
          </p:cNvPr>
          <p:cNvSpPr/>
          <p:nvPr/>
        </p:nvSpPr>
        <p:spPr>
          <a:xfrm>
            <a:off x="3648071" y="3740930"/>
            <a:ext cx="706068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D966"/>
                </a:solidFill>
              </a:rPr>
              <a:t>state</a:t>
            </a:r>
            <a:endParaRPr lang="en-GB">
              <a:solidFill>
                <a:srgbClr val="FFD966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41F59680-FD44-6753-3B58-66C2A3684BDF}"/>
              </a:ext>
            </a:extLst>
          </p:cNvPr>
          <p:cNvSpPr/>
          <p:nvPr/>
        </p:nvSpPr>
        <p:spPr>
          <a:xfrm>
            <a:off x="5437244" y="4714189"/>
            <a:ext cx="365757" cy="316638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812BAFE5-8550-6AEF-6372-AB2E244C93F6}"/>
              </a:ext>
            </a:extLst>
          </p:cNvPr>
          <p:cNvCxnSpPr>
            <a:cxnSpLocks/>
            <a:stCxn id="55" idx="2"/>
            <a:endCxn id="66" idx="0"/>
          </p:cNvCxnSpPr>
          <p:nvPr/>
        </p:nvCxnSpPr>
        <p:spPr>
          <a:xfrm flipH="1">
            <a:off x="5620123" y="4057568"/>
            <a:ext cx="3423" cy="65662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71">
            <a:extLst>
              <a:ext uri="{FF2B5EF4-FFF2-40B4-BE49-F238E27FC236}">
                <a16:creationId xmlns:a16="http://schemas.microsoft.com/office/drawing/2014/main" id="{EEFFAED0-89B7-32EC-5B42-9EF0232CC78B}"/>
              </a:ext>
            </a:extLst>
          </p:cNvPr>
          <p:cNvSpPr/>
          <p:nvPr/>
        </p:nvSpPr>
        <p:spPr>
          <a:xfrm>
            <a:off x="5437244" y="5260464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+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C2D43E3A-9103-90F3-717C-F621B45E78EF}"/>
              </a:ext>
            </a:extLst>
          </p:cNvPr>
          <p:cNvCxnSpPr>
            <a:cxnSpLocks/>
            <a:stCxn id="66" idx="2"/>
            <a:endCxn id="72" idx="0"/>
          </p:cNvCxnSpPr>
          <p:nvPr/>
        </p:nvCxnSpPr>
        <p:spPr>
          <a:xfrm>
            <a:off x="5620123" y="5030827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440AEA7F-E363-12C7-B56B-EBC1306309F0}"/>
              </a:ext>
            </a:extLst>
          </p:cNvPr>
          <p:cNvCxnSpPr>
            <a:cxnSpLocks/>
            <a:stCxn id="66" idx="1"/>
            <a:endCxn id="76" idx="3"/>
          </p:cNvCxnSpPr>
          <p:nvPr/>
        </p:nvCxnSpPr>
        <p:spPr>
          <a:xfrm flipH="1">
            <a:off x="5149610" y="4872508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EE54F9FE-642B-0DA3-4A92-9DFA4FEDE16A}"/>
              </a:ext>
            </a:extLst>
          </p:cNvPr>
          <p:cNvSpPr/>
          <p:nvPr/>
        </p:nvSpPr>
        <p:spPr>
          <a:xfrm>
            <a:off x="4559978" y="4714189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A21B9324-9570-C511-4071-D32981468094}"/>
              </a:ext>
            </a:extLst>
          </p:cNvPr>
          <p:cNvCxnSpPr>
            <a:cxnSpLocks/>
          </p:cNvCxnSpPr>
          <p:nvPr/>
        </p:nvCxnSpPr>
        <p:spPr>
          <a:xfrm>
            <a:off x="5628503" y="5577102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EC235DEC-DBFF-9E1E-3B5E-E263176B8153}"/>
              </a:ext>
            </a:extLst>
          </p:cNvPr>
          <p:cNvSpPr/>
          <p:nvPr/>
        </p:nvSpPr>
        <p:spPr>
          <a:xfrm>
            <a:off x="4905783" y="5806739"/>
            <a:ext cx="888273" cy="316638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>
                <a:solidFill>
                  <a:schemeClr val="bg1"/>
                </a:solidFill>
              </a:rPr>
              <a:t>data_A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0B03C088-61F7-7492-DCD1-D06613B9868B}"/>
              </a:ext>
            </a:extLst>
          </p:cNvPr>
          <p:cNvCxnSpPr>
            <a:cxnSpLocks/>
            <a:endCxn id="82" idx="3"/>
          </p:cNvCxnSpPr>
          <p:nvPr/>
        </p:nvCxnSpPr>
        <p:spPr>
          <a:xfrm flipH="1">
            <a:off x="5149610" y="5409355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 81">
            <a:extLst>
              <a:ext uri="{FF2B5EF4-FFF2-40B4-BE49-F238E27FC236}">
                <a16:creationId xmlns:a16="http://schemas.microsoft.com/office/drawing/2014/main" id="{5530AD02-0D87-DE32-DFE9-FF4AF6891388}"/>
              </a:ext>
            </a:extLst>
          </p:cNvPr>
          <p:cNvSpPr/>
          <p:nvPr/>
        </p:nvSpPr>
        <p:spPr>
          <a:xfrm>
            <a:off x="4559978" y="5251036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F0195E-12F4-E06E-D598-1EF294236018}"/>
              </a:ext>
            </a:extLst>
          </p:cNvPr>
          <p:cNvSpPr txBox="1"/>
          <p:nvPr/>
        </p:nvSpPr>
        <p:spPr>
          <a:xfrm>
            <a:off x="3474994" y="6266880"/>
            <a:ext cx="2743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AST of code portion</a:t>
            </a:r>
            <a:endParaRPr lang="en-GB" sz="240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6F7D3ED-B158-489D-83B9-7B0A3B829849}"/>
              </a:ext>
            </a:extLst>
          </p:cNvPr>
          <p:cNvCxnSpPr>
            <a:cxnSpLocks/>
          </p:cNvCxnSpPr>
          <p:nvPr/>
        </p:nvCxnSpPr>
        <p:spPr>
          <a:xfrm flipH="1">
            <a:off x="6492902" y="222502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30067EC-B5B4-1AFF-0A0B-DF5A84902DFF}"/>
              </a:ext>
            </a:extLst>
          </p:cNvPr>
          <p:cNvCxnSpPr>
            <a:cxnSpLocks/>
          </p:cNvCxnSpPr>
          <p:nvPr/>
        </p:nvCxnSpPr>
        <p:spPr>
          <a:xfrm flipH="1">
            <a:off x="6501269" y="249136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F2B5AF9-2136-1251-0DEE-8038C235378C}"/>
              </a:ext>
            </a:extLst>
          </p:cNvPr>
          <p:cNvSpPr/>
          <p:nvPr/>
        </p:nvSpPr>
        <p:spPr>
          <a:xfrm>
            <a:off x="6527719" y="54448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729D463-A277-6F01-683E-2B1815B9AF5A}"/>
              </a:ext>
            </a:extLst>
          </p:cNvPr>
          <p:cNvSpPr/>
          <p:nvPr/>
        </p:nvSpPr>
        <p:spPr>
          <a:xfrm>
            <a:off x="10707276" y="373303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6B0845D-EE25-8E28-3E81-77BA1EBD2CD9}"/>
              </a:ext>
            </a:extLst>
          </p:cNvPr>
          <p:cNvSpPr/>
          <p:nvPr/>
        </p:nvSpPr>
        <p:spPr>
          <a:xfrm>
            <a:off x="10442511" y="5423537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7FBF9F9-C782-4D11-F52D-F9F8B1C2AB84}"/>
              </a:ext>
            </a:extLst>
          </p:cNvPr>
          <p:cNvSpPr/>
          <p:nvPr/>
        </p:nvSpPr>
        <p:spPr>
          <a:xfrm>
            <a:off x="6527719" y="485701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9DE2B37-36AB-E81F-BAEB-E6C81E0E5D85}"/>
              </a:ext>
            </a:extLst>
          </p:cNvPr>
          <p:cNvCxnSpPr>
            <a:cxnSpLocks/>
            <a:endCxn id="21" idx="2"/>
          </p:cNvCxnSpPr>
          <p:nvPr/>
        </p:nvCxnSpPr>
        <p:spPr>
          <a:xfrm flipV="1">
            <a:off x="6749788" y="521701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692854B-DD48-9C25-2779-A283179D911B}"/>
              </a:ext>
            </a:extLst>
          </p:cNvPr>
          <p:cNvSpPr/>
          <p:nvPr/>
        </p:nvSpPr>
        <p:spPr>
          <a:xfrm>
            <a:off x="10707276" y="483770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4AF3DAB-BA2B-6491-8F47-5B43A2A6B3F7}"/>
              </a:ext>
            </a:extLst>
          </p:cNvPr>
          <p:cNvCxnSpPr>
            <a:cxnSpLocks/>
          </p:cNvCxnSpPr>
          <p:nvPr/>
        </p:nvCxnSpPr>
        <p:spPr>
          <a:xfrm flipV="1">
            <a:off x="10931390" y="518396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FDE6D2C0-F976-F0E7-AF23-5844FD7469D4}"/>
              </a:ext>
            </a:extLst>
          </p:cNvPr>
          <p:cNvSpPr/>
          <p:nvPr/>
        </p:nvSpPr>
        <p:spPr>
          <a:xfrm>
            <a:off x="10752389" y="4262177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F55730A-7D76-62C8-40B7-0C2E9B2EAD18}"/>
              </a:ext>
            </a:extLst>
          </p:cNvPr>
          <p:cNvCxnSpPr>
            <a:cxnSpLocks/>
            <a:endCxn id="26" idx="0"/>
          </p:cNvCxnSpPr>
          <p:nvPr/>
        </p:nvCxnSpPr>
        <p:spPr>
          <a:xfrm>
            <a:off x="10929345" y="4093032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CF2B37E-4E24-2996-40CD-E77F1AFCE85D}"/>
              </a:ext>
            </a:extLst>
          </p:cNvPr>
          <p:cNvCxnSpPr>
            <a:cxnSpLocks/>
          </p:cNvCxnSpPr>
          <p:nvPr/>
        </p:nvCxnSpPr>
        <p:spPr>
          <a:xfrm flipH="1">
            <a:off x="10929345" y="460986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Curved 28">
            <a:extLst>
              <a:ext uri="{FF2B5EF4-FFF2-40B4-BE49-F238E27FC236}">
                <a16:creationId xmlns:a16="http://schemas.microsoft.com/office/drawing/2014/main" id="{BE62A29B-1489-7203-0B20-EF84A34E438A}"/>
              </a:ext>
            </a:extLst>
          </p:cNvPr>
          <p:cNvCxnSpPr>
            <a:cxnSpLocks/>
            <a:endCxn id="26" idx="6"/>
          </p:cNvCxnSpPr>
          <p:nvPr/>
        </p:nvCxnSpPr>
        <p:spPr>
          <a:xfrm flipH="1" flipV="1">
            <a:off x="11112389" y="4442177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C7D4E4C6-E473-A3B3-95D1-7220B1D63DF7}"/>
              </a:ext>
            </a:extLst>
          </p:cNvPr>
          <p:cNvSpPr/>
          <p:nvPr/>
        </p:nvSpPr>
        <p:spPr>
          <a:xfrm>
            <a:off x="7239039" y="4269178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31" name="Connector: Curved 30">
            <a:extLst>
              <a:ext uri="{FF2B5EF4-FFF2-40B4-BE49-F238E27FC236}">
                <a16:creationId xmlns:a16="http://schemas.microsoft.com/office/drawing/2014/main" id="{919E385A-EAC7-BB18-99DD-11D7E6958241}"/>
              </a:ext>
            </a:extLst>
          </p:cNvPr>
          <p:cNvCxnSpPr>
            <a:cxnSpLocks/>
            <a:stCxn id="30" idx="4"/>
          </p:cNvCxnSpPr>
          <p:nvPr/>
        </p:nvCxnSpPr>
        <p:spPr>
          <a:xfrm rot="5400000">
            <a:off x="6991529" y="4609506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FA14FC6E-A70E-8900-810A-5CBE57E0C40D}"/>
              </a:ext>
            </a:extLst>
          </p:cNvPr>
          <p:cNvSpPr txBox="1"/>
          <p:nvPr/>
        </p:nvSpPr>
        <p:spPr>
          <a:xfrm>
            <a:off x="6716991" y="204464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B23CA5B-6D53-AC35-39D2-05BF6AE2A9A0}"/>
              </a:ext>
            </a:extLst>
          </p:cNvPr>
          <p:cNvSpPr txBox="1"/>
          <p:nvPr/>
        </p:nvSpPr>
        <p:spPr>
          <a:xfrm>
            <a:off x="6725358" y="231098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9959927-AC77-4093-CA1C-C171C070D311}"/>
              </a:ext>
            </a:extLst>
          </p:cNvPr>
          <p:cNvSpPr/>
          <p:nvPr/>
        </p:nvSpPr>
        <p:spPr>
          <a:xfrm>
            <a:off x="271843" y="2054058"/>
            <a:ext cx="293984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0; 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0;</a:t>
            </a:r>
          </a:p>
          <a:p>
            <a:r>
              <a:rPr lang="en-US"/>
              <a:t>} else 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</a:t>
            </a:r>
            <a:r>
              <a:rPr lang="en-US">
                <a:solidFill>
                  <a:schemeClr val="bg1"/>
                </a:solidFill>
              </a:rPr>
              <a:t>== 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bg1"/>
                </a:solidFill>
              </a:rPr>
              <a:t>read_A</a:t>
            </a:r>
            <a:r>
              <a:rPr lang="en-US">
                <a:solidFill>
                  <a:schemeClr val="bg1"/>
                </a:solidFill>
              </a:rPr>
              <a:t> = 1;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addr_A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+ 1;</a:t>
            </a:r>
            <a:r>
              <a:rPr lang="en-US"/>
              <a:t>} 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;</a:t>
            </a:r>
          </a:p>
          <a:p>
            <a:r>
              <a:rPr lang="en-US"/>
              <a:t>else 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 &amp;&amp;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</a:t>
            </a:r>
            <a:r>
              <a:rPr lang="en-US"/>
              <a:t> 10)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;</a:t>
            </a:r>
          </a:p>
          <a:p>
            <a:r>
              <a:rPr lang="en-US"/>
              <a:t>else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S2</a:t>
            </a:r>
            <a:r>
              <a:rPr lang="en-US"/>
              <a:t>;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F6579C9-3306-DF38-063A-71A8D50B3B90}"/>
              </a:ext>
            </a:extLst>
          </p:cNvPr>
          <p:cNvSpPr/>
          <p:nvPr/>
        </p:nvSpPr>
        <p:spPr>
          <a:xfrm>
            <a:off x="7866221" y="54448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023AA55-9A1B-3140-B7DA-99478531DCDF}"/>
              </a:ext>
            </a:extLst>
          </p:cNvPr>
          <p:cNvSpPr/>
          <p:nvPr/>
        </p:nvSpPr>
        <p:spPr>
          <a:xfrm>
            <a:off x="7866221" y="485701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97C1443-BEB6-898C-9F1C-2F50896B9CC5}"/>
              </a:ext>
            </a:extLst>
          </p:cNvPr>
          <p:cNvCxnSpPr>
            <a:cxnSpLocks/>
            <a:endCxn id="15" idx="2"/>
          </p:cNvCxnSpPr>
          <p:nvPr/>
        </p:nvCxnSpPr>
        <p:spPr>
          <a:xfrm flipV="1">
            <a:off x="8088290" y="521701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or: Curved 35">
            <a:extLst>
              <a:ext uri="{FF2B5EF4-FFF2-40B4-BE49-F238E27FC236}">
                <a16:creationId xmlns:a16="http://schemas.microsoft.com/office/drawing/2014/main" id="{DB2ABB49-ADB5-526F-CA85-3DAFE7D513E8}"/>
              </a:ext>
            </a:extLst>
          </p:cNvPr>
          <p:cNvCxnSpPr>
            <a:cxnSpLocks/>
            <a:endCxn id="15" idx="1"/>
          </p:cNvCxnSpPr>
          <p:nvPr/>
        </p:nvCxnSpPr>
        <p:spPr>
          <a:xfrm rot="16200000" flipH="1">
            <a:off x="7438711" y="4609506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Curved 31">
            <a:extLst>
              <a:ext uri="{FF2B5EF4-FFF2-40B4-BE49-F238E27FC236}">
                <a16:creationId xmlns:a16="http://schemas.microsoft.com/office/drawing/2014/main" id="{C30A3E3B-0758-8559-6884-CC101A3E7083}"/>
              </a:ext>
            </a:extLst>
          </p:cNvPr>
          <p:cNvCxnSpPr>
            <a:cxnSpLocks/>
            <a:endCxn id="39" idx="0"/>
          </p:cNvCxnSpPr>
          <p:nvPr/>
        </p:nvCxnSpPr>
        <p:spPr>
          <a:xfrm>
            <a:off x="6971857" y="5037016"/>
            <a:ext cx="431588" cy="626346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122760F7-8CB0-B083-2EBF-D74D1C2EF664}"/>
              </a:ext>
            </a:extLst>
          </p:cNvPr>
          <p:cNvSpPr txBox="1"/>
          <p:nvPr/>
        </p:nvSpPr>
        <p:spPr>
          <a:xfrm>
            <a:off x="6959263" y="5663362"/>
            <a:ext cx="8883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S0Cond</a:t>
            </a:r>
            <a:endParaRPr lang="en-GB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E118710-8A90-ACBB-56EB-2A32E152CDB8}"/>
              </a:ext>
            </a:extLst>
          </p:cNvPr>
          <p:cNvSpPr txBox="1"/>
          <p:nvPr/>
        </p:nvSpPr>
        <p:spPr>
          <a:xfrm>
            <a:off x="9861361" y="5074307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S0Cond</a:t>
            </a:r>
            <a:endParaRPr lang="en-GB"/>
          </a:p>
        </p:txBody>
      </p:sp>
      <p:cxnSp>
        <p:nvCxnSpPr>
          <p:cNvPr id="44" name="Connector: Curved 43">
            <a:extLst>
              <a:ext uri="{FF2B5EF4-FFF2-40B4-BE49-F238E27FC236}">
                <a16:creationId xmlns:a16="http://schemas.microsoft.com/office/drawing/2014/main" id="{75E004B4-AD8C-5D9B-56DC-9A2084F311CF}"/>
              </a:ext>
            </a:extLst>
          </p:cNvPr>
          <p:cNvCxnSpPr>
            <a:cxnSpLocks/>
            <a:stCxn id="40" idx="0"/>
          </p:cNvCxnSpPr>
          <p:nvPr/>
        </p:nvCxnSpPr>
        <p:spPr>
          <a:xfrm rot="5400000" flipH="1" flipV="1">
            <a:off x="10311079" y="4580276"/>
            <a:ext cx="504851" cy="48321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Curved 44">
            <a:extLst>
              <a:ext uri="{FF2B5EF4-FFF2-40B4-BE49-F238E27FC236}">
                <a16:creationId xmlns:a16="http://schemas.microsoft.com/office/drawing/2014/main" id="{900F880D-1018-256A-A485-6256C2F73884}"/>
              </a:ext>
            </a:extLst>
          </p:cNvPr>
          <p:cNvCxnSpPr>
            <a:cxnSpLocks/>
            <a:endCxn id="46" idx="0"/>
          </p:cNvCxnSpPr>
          <p:nvPr/>
        </p:nvCxnSpPr>
        <p:spPr>
          <a:xfrm>
            <a:off x="8310359" y="5037016"/>
            <a:ext cx="670057" cy="273178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2C6E3BAC-BC9A-9499-FF5E-1E227D564414}"/>
              </a:ext>
            </a:extLst>
          </p:cNvPr>
          <p:cNvSpPr txBox="1"/>
          <p:nvPr/>
        </p:nvSpPr>
        <p:spPr>
          <a:xfrm>
            <a:off x="8519879" y="5310194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S1Cond</a:t>
            </a:r>
            <a:endParaRPr lang="en-GB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47C326D-961D-8011-C221-535EA1D52BFA}"/>
              </a:ext>
            </a:extLst>
          </p:cNvPr>
          <p:cNvSpPr txBox="1"/>
          <p:nvPr/>
        </p:nvSpPr>
        <p:spPr>
          <a:xfrm>
            <a:off x="10758688" y="3273700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S1Cond</a:t>
            </a:r>
            <a:endParaRPr lang="en-GB"/>
          </a:p>
        </p:txBody>
      </p:sp>
      <p:cxnSp>
        <p:nvCxnSpPr>
          <p:cNvPr id="52" name="Connector: Curved 51">
            <a:extLst>
              <a:ext uri="{FF2B5EF4-FFF2-40B4-BE49-F238E27FC236}">
                <a16:creationId xmlns:a16="http://schemas.microsoft.com/office/drawing/2014/main" id="{0EE1B0F5-B261-A64C-61FE-E1A6CADCCDB6}"/>
              </a:ext>
            </a:extLst>
          </p:cNvPr>
          <p:cNvCxnSpPr>
            <a:cxnSpLocks/>
            <a:stCxn id="51" idx="1"/>
          </p:cNvCxnSpPr>
          <p:nvPr/>
        </p:nvCxnSpPr>
        <p:spPr>
          <a:xfrm rot="10800000" flipV="1">
            <a:off x="10752390" y="3458365"/>
            <a:ext cx="6299" cy="983811"/>
          </a:xfrm>
          <a:prstGeom prst="curvedConnector3">
            <a:avLst>
              <a:gd name="adj1" fmla="val 3729147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92715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8491E-22B9-A7A6-9B6C-2FCD7A7FA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9F563-D8AA-52D1-1DC7-33CCECFC0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CDFG Extraction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FF7B15-4C30-094A-CFEB-F6D7F20BA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16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6EF8C90-C5D6-5C8C-103B-B7396A16A84B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365CC325-0C24-E9D0-BCD8-8D3230F7C562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20EF975-1878-BF2C-A750-77C04F02FC9D}"/>
              </a:ext>
            </a:extLst>
          </p:cNvPr>
          <p:cNvSpPr/>
          <p:nvPr/>
        </p:nvSpPr>
        <p:spPr>
          <a:xfrm>
            <a:off x="3860800" y="1790871"/>
            <a:ext cx="7491956" cy="4331155"/>
          </a:xfrm>
          <a:prstGeom prst="roundRect">
            <a:avLst>
              <a:gd name="adj" fmla="val 5211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sz="2400">
                <a:solidFill>
                  <a:srgbClr val="FF0000"/>
                </a:solidFill>
              </a:rPr>
              <a:t>How to distinguish the </a:t>
            </a:r>
            <a:r>
              <a:rPr lang="en-US" sz="2400" b="1" err="1">
                <a:solidFill>
                  <a:srgbClr val="FF0000"/>
                </a:solidFill>
              </a:rPr>
              <a:t>datapath</a:t>
            </a:r>
            <a:r>
              <a:rPr lang="en-US" sz="2400">
                <a:solidFill>
                  <a:srgbClr val="FF0000"/>
                </a:solidFill>
              </a:rPr>
              <a:t> from the </a:t>
            </a:r>
            <a:r>
              <a:rPr lang="en-US" sz="2400" b="1">
                <a:solidFill>
                  <a:srgbClr val="FF0000"/>
                </a:solidFill>
              </a:rPr>
              <a:t>control</a:t>
            </a:r>
            <a:r>
              <a:rPr lang="en-US" sz="2400">
                <a:solidFill>
                  <a:srgbClr val="FF0000"/>
                </a:solidFill>
              </a:rPr>
              <a:t>?</a:t>
            </a:r>
            <a:br>
              <a:rPr lang="en-US" sz="2400">
                <a:solidFill>
                  <a:srgbClr val="FF0000"/>
                </a:solidFill>
              </a:rPr>
            </a:br>
            <a:endParaRPr lang="en-US" sz="2400">
              <a:solidFill>
                <a:srgbClr val="FF0000"/>
              </a:solidFill>
            </a:endParaRPr>
          </a:p>
          <a:p>
            <a:pPr marL="342900" indent="-342900" algn="ctr">
              <a:buFont typeface="+mj-lt"/>
              <a:buAutoNum type="arabicPeriod"/>
            </a:pPr>
            <a:r>
              <a:rPr lang="en-US" sz="2400">
                <a:solidFill>
                  <a:srgbClr val="FF0000"/>
                </a:solidFill>
              </a:rPr>
              <a:t>How to identify the </a:t>
            </a:r>
            <a:r>
              <a:rPr lang="en-US" sz="2400" b="1">
                <a:solidFill>
                  <a:srgbClr val="FF0000"/>
                </a:solidFill>
              </a:rPr>
              <a:t>FSM</a:t>
            </a:r>
            <a:r>
              <a:rPr lang="en-US" sz="2400">
                <a:solidFill>
                  <a:srgbClr val="FF0000"/>
                </a:solidFill>
              </a:rPr>
              <a:t>?</a:t>
            </a:r>
          </a:p>
          <a:p>
            <a:pPr marL="342900" indent="-342900" algn="ctr">
              <a:buFont typeface="+mj-lt"/>
              <a:buAutoNum type="arabicPeriod"/>
            </a:pPr>
            <a:endParaRPr lang="en-US" sz="2400">
              <a:solidFill>
                <a:srgbClr val="FF0000"/>
              </a:solidFill>
            </a:endParaRPr>
          </a:p>
          <a:p>
            <a:pPr marL="342900" indent="-342900" algn="ctr">
              <a:buFont typeface="+mj-lt"/>
              <a:buAutoNum type="arabicPeriod"/>
            </a:pPr>
            <a:r>
              <a:rPr lang="en-US" sz="2400">
                <a:solidFill>
                  <a:srgbClr val="FF0000"/>
                </a:solidFill>
              </a:rPr>
              <a:t>How to extract the </a:t>
            </a:r>
            <a:r>
              <a:rPr lang="en-US" sz="2400" b="1">
                <a:solidFill>
                  <a:srgbClr val="FF0000"/>
                </a:solidFill>
              </a:rPr>
              <a:t>CFG</a:t>
            </a:r>
            <a:r>
              <a:rPr lang="en-US" sz="240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60172813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D2EB4F6-99DD-D12C-4F53-4610885C0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95F4AFD-228C-563F-A5C8-9E8CBF3E0143}"/>
              </a:ext>
            </a:extLst>
          </p:cNvPr>
          <p:cNvSpPr/>
          <p:nvPr/>
        </p:nvSpPr>
        <p:spPr>
          <a:xfrm>
            <a:off x="271843" y="2054058"/>
            <a:ext cx="293984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0; 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0;</a:t>
            </a:r>
          </a:p>
          <a:p>
            <a:r>
              <a:rPr lang="en-US"/>
              <a:t>} else 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</a:t>
            </a:r>
            <a:r>
              <a:rPr lang="en-US">
                <a:solidFill>
                  <a:schemeClr val="bg1"/>
                </a:solidFill>
              </a:rPr>
              <a:t>== 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bg1"/>
                </a:solidFill>
              </a:rPr>
              <a:t>read_A</a:t>
            </a:r>
            <a:r>
              <a:rPr lang="en-US">
                <a:solidFill>
                  <a:schemeClr val="bg1"/>
                </a:solidFill>
              </a:rPr>
              <a:t> = 1;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addr_A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+ 1;</a:t>
            </a:r>
            <a:r>
              <a:rPr lang="en-US"/>
              <a:t>} 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;</a:t>
            </a:r>
          </a:p>
          <a:p>
            <a:r>
              <a:rPr lang="en-US"/>
              <a:t>else 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 &amp;&amp;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</a:t>
            </a:r>
            <a:r>
              <a:rPr lang="en-US"/>
              <a:t> 10)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;</a:t>
            </a:r>
          </a:p>
          <a:p>
            <a:r>
              <a:rPr lang="en-US"/>
              <a:t>else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 </a:t>
            </a:r>
            <a:r>
              <a:rPr lang="en-US"/>
              <a:t>= </a:t>
            </a:r>
            <a:r>
              <a:rPr lang="en-US">
                <a:solidFill>
                  <a:schemeClr val="bg1"/>
                </a:solidFill>
              </a:rPr>
              <a:t>S2</a:t>
            </a:r>
            <a:r>
              <a:rPr lang="en-US"/>
              <a:t>;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CEA4A5-B169-6365-84F0-3FBD48F5B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RTL to Assignment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8D0D8F-96D6-0CC6-599C-2C574E27E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160</a:t>
            </a:fld>
            <a:endParaRPr lang="en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8738C8B-F4CD-9123-E7A6-5D7FEF99A58C}"/>
              </a:ext>
            </a:extLst>
          </p:cNvPr>
          <p:cNvSpPr/>
          <p:nvPr/>
        </p:nvSpPr>
        <p:spPr>
          <a:xfrm>
            <a:off x="6252570" y="2055437"/>
            <a:ext cx="562908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D8D7480-A122-9FEA-97D5-4A2E1D6A0DE8}"/>
              </a:ext>
            </a:extLst>
          </p:cNvPr>
          <p:cNvSpPr/>
          <p:nvPr/>
        </p:nvSpPr>
        <p:spPr>
          <a:xfrm>
            <a:off x="7239039" y="4269178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F3222C6D-1440-29E6-0DF1-94795603384D}"/>
              </a:ext>
            </a:extLst>
          </p:cNvPr>
          <p:cNvSpPr/>
          <p:nvPr/>
        </p:nvSpPr>
        <p:spPr>
          <a:xfrm>
            <a:off x="6527719" y="485701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866BD2B-4EF6-70E9-9C45-EB4DF537ED71}"/>
              </a:ext>
            </a:extLst>
          </p:cNvPr>
          <p:cNvCxnSpPr>
            <a:cxnSpLocks/>
            <a:stCxn id="31" idx="0"/>
            <a:endCxn id="27" idx="2"/>
          </p:cNvCxnSpPr>
          <p:nvPr/>
        </p:nvCxnSpPr>
        <p:spPr>
          <a:xfrm flipV="1">
            <a:off x="6749788" y="521701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9272C889-7EB2-6251-DBA2-F14E50C6014F}"/>
              </a:ext>
            </a:extLst>
          </p:cNvPr>
          <p:cNvSpPr/>
          <p:nvPr/>
        </p:nvSpPr>
        <p:spPr>
          <a:xfrm>
            <a:off x="6527719" y="54448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795B0169-0D26-D60E-E24B-EED56E737A8A}"/>
              </a:ext>
            </a:extLst>
          </p:cNvPr>
          <p:cNvSpPr/>
          <p:nvPr/>
        </p:nvSpPr>
        <p:spPr>
          <a:xfrm>
            <a:off x="7866221" y="485701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3D1703D6-4C3E-4264-A244-B4AAE130B0FF}"/>
              </a:ext>
            </a:extLst>
          </p:cNvPr>
          <p:cNvCxnSpPr>
            <a:cxnSpLocks/>
            <a:stCxn id="46" idx="0"/>
            <a:endCxn id="44" idx="2"/>
          </p:cNvCxnSpPr>
          <p:nvPr/>
        </p:nvCxnSpPr>
        <p:spPr>
          <a:xfrm flipV="1">
            <a:off x="8088290" y="521701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1CF29D56-1E88-8AE4-154F-C202BC67CDCC}"/>
              </a:ext>
            </a:extLst>
          </p:cNvPr>
          <p:cNvSpPr/>
          <p:nvPr/>
        </p:nvSpPr>
        <p:spPr>
          <a:xfrm>
            <a:off x="7866221" y="54448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A8FE0B4D-02C3-7843-5FB0-C4E52A46E4F2}"/>
              </a:ext>
            </a:extLst>
          </p:cNvPr>
          <p:cNvCxnSpPr>
            <a:cxnSpLocks/>
            <a:stCxn id="60" idx="1"/>
            <a:endCxn id="18" idx="6"/>
          </p:cNvCxnSpPr>
          <p:nvPr/>
        </p:nvCxnSpPr>
        <p:spPr>
          <a:xfrm flipH="1">
            <a:off x="7599039" y="4449177"/>
            <a:ext cx="233351" cy="1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A81857B9-192F-9372-676A-2082F12F9217}"/>
              </a:ext>
            </a:extLst>
          </p:cNvPr>
          <p:cNvSpPr/>
          <p:nvPr/>
        </p:nvSpPr>
        <p:spPr>
          <a:xfrm>
            <a:off x="7832390" y="4269177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36AA6545-9F31-BF62-FFDC-14035C7F3CF0}"/>
              </a:ext>
            </a:extLst>
          </p:cNvPr>
          <p:cNvCxnSpPr>
            <a:cxnSpLocks/>
            <a:endCxn id="60" idx="2"/>
          </p:cNvCxnSpPr>
          <p:nvPr/>
        </p:nvCxnSpPr>
        <p:spPr>
          <a:xfrm flipV="1">
            <a:off x="8088290" y="4629177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D2CFFD8F-1D9D-4EA2-5866-6C08D0645B68}"/>
              </a:ext>
            </a:extLst>
          </p:cNvPr>
          <p:cNvCxnSpPr>
            <a:cxnSpLocks/>
            <a:stCxn id="69" idx="2"/>
            <a:endCxn id="18" idx="0"/>
          </p:cNvCxnSpPr>
          <p:nvPr/>
        </p:nvCxnSpPr>
        <p:spPr>
          <a:xfrm>
            <a:off x="7415995" y="4100033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71A8EB2E-8E0D-26A5-AFFA-94387A2BDA35}"/>
              </a:ext>
            </a:extLst>
          </p:cNvPr>
          <p:cNvSpPr/>
          <p:nvPr/>
        </p:nvSpPr>
        <p:spPr>
          <a:xfrm>
            <a:off x="7193926" y="374003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28681E73-6F0F-D6A1-1629-FE7E34BBE6D6}"/>
              </a:ext>
            </a:extLst>
          </p:cNvPr>
          <p:cNvSpPr/>
          <p:nvPr/>
        </p:nvSpPr>
        <p:spPr>
          <a:xfrm flipH="1">
            <a:off x="7683177" y="374003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S2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E558F110-ADB9-00B1-EB4D-58A0F5EFECD6}"/>
              </a:ext>
            </a:extLst>
          </p:cNvPr>
          <p:cNvSpPr/>
          <p:nvPr/>
        </p:nvSpPr>
        <p:spPr>
          <a:xfrm>
            <a:off x="9417720" y="4255176"/>
            <a:ext cx="360000" cy="360000"/>
          </a:xfrm>
          <a:prstGeom prst="ellipse">
            <a:avLst/>
          </a:prstGeom>
          <a:solidFill>
            <a:srgbClr val="DA6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C23B220D-7B26-295D-2177-1D9A8E149793}"/>
              </a:ext>
            </a:extLst>
          </p:cNvPr>
          <p:cNvCxnSpPr>
            <a:cxnSpLocks/>
            <a:stCxn id="86" idx="2"/>
            <a:endCxn id="84" idx="0"/>
          </p:cNvCxnSpPr>
          <p:nvPr/>
        </p:nvCxnSpPr>
        <p:spPr>
          <a:xfrm>
            <a:off x="9594676" y="4086031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ADFD2C51-7A71-5469-2FBA-3DA242FC7ECD}"/>
              </a:ext>
            </a:extLst>
          </p:cNvPr>
          <p:cNvSpPr/>
          <p:nvPr/>
        </p:nvSpPr>
        <p:spPr>
          <a:xfrm>
            <a:off x="9372607" y="372603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E55C9442-5CC4-07BA-EFAE-4C8BFD3C6C60}"/>
              </a:ext>
            </a:extLst>
          </p:cNvPr>
          <p:cNvSpPr/>
          <p:nvPr/>
        </p:nvSpPr>
        <p:spPr>
          <a:xfrm>
            <a:off x="9372607" y="483070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3E2F46FC-17BE-ECF8-1A33-E2F1437A235A}"/>
              </a:ext>
            </a:extLst>
          </p:cNvPr>
          <p:cNvCxnSpPr>
            <a:cxnSpLocks/>
          </p:cNvCxnSpPr>
          <p:nvPr/>
        </p:nvCxnSpPr>
        <p:spPr>
          <a:xfrm flipH="1">
            <a:off x="9594676" y="460286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8704951C-80B1-27BF-1726-F42750BF53A0}"/>
              </a:ext>
            </a:extLst>
          </p:cNvPr>
          <p:cNvCxnSpPr>
            <a:cxnSpLocks/>
            <a:stCxn id="99" idx="0"/>
          </p:cNvCxnSpPr>
          <p:nvPr/>
        </p:nvCxnSpPr>
        <p:spPr>
          <a:xfrm flipV="1">
            <a:off x="9596721" y="517695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2CE198BE-6AA8-5BF7-4EE2-4E567567C7DA}"/>
              </a:ext>
            </a:extLst>
          </p:cNvPr>
          <p:cNvSpPr/>
          <p:nvPr/>
        </p:nvSpPr>
        <p:spPr>
          <a:xfrm>
            <a:off x="9374652" y="540479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A700D2F6-3260-12BC-DFEB-4C9A36A6C4C0}"/>
              </a:ext>
            </a:extLst>
          </p:cNvPr>
          <p:cNvSpPr/>
          <p:nvPr/>
        </p:nvSpPr>
        <p:spPr>
          <a:xfrm>
            <a:off x="8592708" y="42672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E62E9F8D-C662-B06E-666C-042056EF9488}"/>
              </a:ext>
            </a:extLst>
          </p:cNvPr>
          <p:cNvCxnSpPr>
            <a:cxnSpLocks/>
            <a:stCxn id="105" idx="1"/>
            <a:endCxn id="60" idx="3"/>
          </p:cNvCxnSpPr>
          <p:nvPr/>
        </p:nvCxnSpPr>
        <p:spPr>
          <a:xfrm flipH="1">
            <a:off x="8344190" y="444724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957B3BC9-7D0E-DD9C-985D-9DFF1C5AAF9D}"/>
              </a:ext>
            </a:extLst>
          </p:cNvPr>
          <p:cNvCxnSpPr>
            <a:cxnSpLocks/>
            <a:stCxn id="84" idx="2"/>
            <a:endCxn id="105" idx="3"/>
          </p:cNvCxnSpPr>
          <p:nvPr/>
        </p:nvCxnSpPr>
        <p:spPr>
          <a:xfrm flipH="1">
            <a:off x="9036846" y="4435176"/>
            <a:ext cx="380874" cy="12072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CE38D327-728D-60BA-66E3-096B54772D88}"/>
              </a:ext>
            </a:extLst>
          </p:cNvPr>
          <p:cNvCxnSpPr>
            <a:cxnSpLocks/>
            <a:stCxn id="109" idx="2"/>
            <a:endCxn id="105" idx="0"/>
          </p:cNvCxnSpPr>
          <p:nvPr/>
        </p:nvCxnSpPr>
        <p:spPr>
          <a:xfrm>
            <a:off x="8814777" y="4102683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6ADD7BD2-1D5B-073A-27CF-A0058450363A}"/>
              </a:ext>
            </a:extLst>
          </p:cNvPr>
          <p:cNvSpPr/>
          <p:nvPr/>
        </p:nvSpPr>
        <p:spPr>
          <a:xfrm>
            <a:off x="8592708" y="374268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cxnSp>
        <p:nvCxnSpPr>
          <p:cNvPr id="116" name="Connector: Curved 115">
            <a:extLst>
              <a:ext uri="{FF2B5EF4-FFF2-40B4-BE49-F238E27FC236}">
                <a16:creationId xmlns:a16="http://schemas.microsoft.com/office/drawing/2014/main" id="{A0BFA1BC-BF3D-98AC-FB7D-48E200486EA3}"/>
              </a:ext>
            </a:extLst>
          </p:cNvPr>
          <p:cNvCxnSpPr>
            <a:cxnSpLocks/>
            <a:stCxn id="96" idx="3"/>
            <a:endCxn id="84" idx="6"/>
          </p:cNvCxnSpPr>
          <p:nvPr/>
        </p:nvCxnSpPr>
        <p:spPr>
          <a:xfrm flipH="1" flipV="1">
            <a:off x="9777720" y="4435176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nector: Curved 116">
            <a:extLst>
              <a:ext uri="{FF2B5EF4-FFF2-40B4-BE49-F238E27FC236}">
                <a16:creationId xmlns:a16="http://schemas.microsoft.com/office/drawing/2014/main" id="{ADF665B0-462C-EC76-C79C-D4343F35DE30}"/>
              </a:ext>
            </a:extLst>
          </p:cNvPr>
          <p:cNvCxnSpPr>
            <a:cxnSpLocks/>
            <a:stCxn id="27" idx="0"/>
            <a:endCxn id="18" idx="3"/>
          </p:cNvCxnSpPr>
          <p:nvPr/>
        </p:nvCxnSpPr>
        <p:spPr>
          <a:xfrm rot="5400000" flipH="1" flipV="1">
            <a:off x="6880495" y="4445751"/>
            <a:ext cx="280559" cy="541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Connector: Curved 125">
            <a:extLst>
              <a:ext uri="{FF2B5EF4-FFF2-40B4-BE49-F238E27FC236}">
                <a16:creationId xmlns:a16="http://schemas.microsoft.com/office/drawing/2014/main" id="{DAD62BC0-7B87-EE2D-A331-21EDF65D378D}"/>
              </a:ext>
            </a:extLst>
          </p:cNvPr>
          <p:cNvCxnSpPr>
            <a:cxnSpLocks/>
            <a:stCxn id="80" idx="2"/>
            <a:endCxn id="18" idx="7"/>
          </p:cNvCxnSpPr>
          <p:nvPr/>
        </p:nvCxnSpPr>
        <p:spPr>
          <a:xfrm rot="5400000">
            <a:off x="7614849" y="4031502"/>
            <a:ext cx="221866" cy="35892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Oval 136">
            <a:extLst>
              <a:ext uri="{FF2B5EF4-FFF2-40B4-BE49-F238E27FC236}">
                <a16:creationId xmlns:a16="http://schemas.microsoft.com/office/drawing/2014/main" id="{C779E5FC-C58B-1AAD-D227-7EA8F1198B27}"/>
              </a:ext>
            </a:extLst>
          </p:cNvPr>
          <p:cNvSpPr/>
          <p:nvPr/>
        </p:nvSpPr>
        <p:spPr>
          <a:xfrm>
            <a:off x="10003339" y="2361215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DF4D2891-477A-AC2F-DF96-3D7441B6363D}"/>
              </a:ext>
            </a:extLst>
          </p:cNvPr>
          <p:cNvCxnSpPr>
            <a:cxnSpLocks/>
            <a:stCxn id="139" idx="3"/>
            <a:endCxn id="137" idx="2"/>
          </p:cNvCxnSpPr>
          <p:nvPr/>
        </p:nvCxnSpPr>
        <p:spPr>
          <a:xfrm>
            <a:off x="9777706" y="2541215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Rectangle: Rounded Corners 138">
            <a:extLst>
              <a:ext uri="{FF2B5EF4-FFF2-40B4-BE49-F238E27FC236}">
                <a16:creationId xmlns:a16="http://schemas.microsoft.com/office/drawing/2014/main" id="{62691CFC-E38A-B7F4-A832-996F2CF49434}"/>
              </a:ext>
            </a:extLst>
          </p:cNvPr>
          <p:cNvSpPr/>
          <p:nvPr/>
        </p:nvSpPr>
        <p:spPr>
          <a:xfrm>
            <a:off x="9333568" y="236121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cxnSp>
        <p:nvCxnSpPr>
          <p:cNvPr id="145" name="Straight Arrow Connector 144">
            <a:extLst>
              <a:ext uri="{FF2B5EF4-FFF2-40B4-BE49-F238E27FC236}">
                <a16:creationId xmlns:a16="http://schemas.microsoft.com/office/drawing/2014/main" id="{528749B9-AF42-1D09-8101-6CDA53EC7AE6}"/>
              </a:ext>
            </a:extLst>
          </p:cNvPr>
          <p:cNvCxnSpPr>
            <a:cxnSpLocks/>
          </p:cNvCxnSpPr>
          <p:nvPr/>
        </p:nvCxnSpPr>
        <p:spPr>
          <a:xfrm>
            <a:off x="10363339" y="2541215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Rectangle: Rounded Corners 146">
            <a:extLst>
              <a:ext uri="{FF2B5EF4-FFF2-40B4-BE49-F238E27FC236}">
                <a16:creationId xmlns:a16="http://schemas.microsoft.com/office/drawing/2014/main" id="{6F16745E-AEED-5A0E-08B6-A3F45DC732B9}"/>
              </a:ext>
            </a:extLst>
          </p:cNvPr>
          <p:cNvSpPr/>
          <p:nvPr/>
        </p:nvSpPr>
        <p:spPr>
          <a:xfrm>
            <a:off x="10627640" y="2361215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read_A</a:t>
            </a:r>
            <a:endParaRPr lang="en-US"/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5D1157FD-86DA-CFC8-48D1-0C2AD842733F}"/>
              </a:ext>
            </a:extLst>
          </p:cNvPr>
          <p:cNvSpPr/>
          <p:nvPr/>
        </p:nvSpPr>
        <p:spPr>
          <a:xfrm>
            <a:off x="10752389" y="4262177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FBFFD8C3-73A7-BC57-D5B8-130080C39494}"/>
              </a:ext>
            </a:extLst>
          </p:cNvPr>
          <p:cNvCxnSpPr>
            <a:cxnSpLocks/>
            <a:stCxn id="150" idx="2"/>
            <a:endCxn id="148" idx="0"/>
          </p:cNvCxnSpPr>
          <p:nvPr/>
        </p:nvCxnSpPr>
        <p:spPr>
          <a:xfrm>
            <a:off x="10929345" y="4093032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Rectangle: Rounded Corners 149">
            <a:extLst>
              <a:ext uri="{FF2B5EF4-FFF2-40B4-BE49-F238E27FC236}">
                <a16:creationId xmlns:a16="http://schemas.microsoft.com/office/drawing/2014/main" id="{53C1A7E4-83A0-C066-E1DC-46029DCD9908}"/>
              </a:ext>
            </a:extLst>
          </p:cNvPr>
          <p:cNvSpPr/>
          <p:nvPr/>
        </p:nvSpPr>
        <p:spPr>
          <a:xfrm>
            <a:off x="10707276" y="373303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51" name="Rectangle: Rounded Corners 150">
            <a:extLst>
              <a:ext uri="{FF2B5EF4-FFF2-40B4-BE49-F238E27FC236}">
                <a16:creationId xmlns:a16="http://schemas.microsoft.com/office/drawing/2014/main" id="{87F67991-FF13-2029-62B6-20E974AA275E}"/>
              </a:ext>
            </a:extLst>
          </p:cNvPr>
          <p:cNvSpPr/>
          <p:nvPr/>
        </p:nvSpPr>
        <p:spPr>
          <a:xfrm>
            <a:off x="10707276" y="483770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37A16ED5-A0A0-BE6C-CE7A-FCE0B7B7CD8A}"/>
              </a:ext>
            </a:extLst>
          </p:cNvPr>
          <p:cNvCxnSpPr>
            <a:cxnSpLocks/>
          </p:cNvCxnSpPr>
          <p:nvPr/>
        </p:nvCxnSpPr>
        <p:spPr>
          <a:xfrm flipH="1">
            <a:off x="10929345" y="460986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D391FE58-3BDC-BED1-6152-1787EFAACD82}"/>
              </a:ext>
            </a:extLst>
          </p:cNvPr>
          <p:cNvCxnSpPr>
            <a:cxnSpLocks/>
          </p:cNvCxnSpPr>
          <p:nvPr/>
        </p:nvCxnSpPr>
        <p:spPr>
          <a:xfrm flipV="1">
            <a:off x="10931390" y="518396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Rectangle: Rounded Corners 155">
            <a:extLst>
              <a:ext uri="{FF2B5EF4-FFF2-40B4-BE49-F238E27FC236}">
                <a16:creationId xmlns:a16="http://schemas.microsoft.com/office/drawing/2014/main" id="{362EA4F7-0DBA-0DA9-5C37-D0EF0E110CCF}"/>
              </a:ext>
            </a:extLst>
          </p:cNvPr>
          <p:cNvSpPr/>
          <p:nvPr/>
        </p:nvSpPr>
        <p:spPr>
          <a:xfrm>
            <a:off x="9615304" y="3189679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addr_A</a:t>
            </a:r>
            <a:endParaRPr lang="en-US"/>
          </a:p>
        </p:txBody>
      </p:sp>
      <p:cxnSp>
        <p:nvCxnSpPr>
          <p:cNvPr id="157" name="Connector: Curved 156">
            <a:extLst>
              <a:ext uri="{FF2B5EF4-FFF2-40B4-BE49-F238E27FC236}">
                <a16:creationId xmlns:a16="http://schemas.microsoft.com/office/drawing/2014/main" id="{34A0BB6E-C473-45BB-3138-6A7D6E09AC0E}"/>
              </a:ext>
            </a:extLst>
          </p:cNvPr>
          <p:cNvCxnSpPr>
            <a:cxnSpLocks/>
            <a:stCxn id="84" idx="6"/>
            <a:endCxn id="160" idx="4"/>
          </p:cNvCxnSpPr>
          <p:nvPr/>
        </p:nvCxnSpPr>
        <p:spPr>
          <a:xfrm flipV="1">
            <a:off x="9777720" y="4093032"/>
            <a:ext cx="324418" cy="342144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Oval 159">
            <a:extLst>
              <a:ext uri="{FF2B5EF4-FFF2-40B4-BE49-F238E27FC236}">
                <a16:creationId xmlns:a16="http://schemas.microsoft.com/office/drawing/2014/main" id="{F6660612-8C44-955D-E641-933FBE2C777F}"/>
              </a:ext>
            </a:extLst>
          </p:cNvPr>
          <p:cNvSpPr/>
          <p:nvPr/>
        </p:nvSpPr>
        <p:spPr>
          <a:xfrm>
            <a:off x="9922138" y="3733032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64" name="Straight Arrow Connector 163">
            <a:extLst>
              <a:ext uri="{FF2B5EF4-FFF2-40B4-BE49-F238E27FC236}">
                <a16:creationId xmlns:a16="http://schemas.microsoft.com/office/drawing/2014/main" id="{49BE56AE-F87E-B319-29F1-1DCB93FD373C}"/>
              </a:ext>
            </a:extLst>
          </p:cNvPr>
          <p:cNvCxnSpPr>
            <a:cxnSpLocks/>
            <a:stCxn id="160" idx="0"/>
            <a:endCxn id="156" idx="2"/>
          </p:cNvCxnSpPr>
          <p:nvPr/>
        </p:nvCxnSpPr>
        <p:spPr>
          <a:xfrm flipV="1">
            <a:off x="10102138" y="3549679"/>
            <a:ext cx="0" cy="18335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Rectangle: Rounded Corners 166">
            <a:extLst>
              <a:ext uri="{FF2B5EF4-FFF2-40B4-BE49-F238E27FC236}">
                <a16:creationId xmlns:a16="http://schemas.microsoft.com/office/drawing/2014/main" id="{ABAED629-E329-14F3-52B5-6096ADC6CE4D}"/>
              </a:ext>
            </a:extLst>
          </p:cNvPr>
          <p:cNvSpPr/>
          <p:nvPr/>
        </p:nvSpPr>
        <p:spPr>
          <a:xfrm>
            <a:off x="10442511" y="5423537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cxnSp>
        <p:nvCxnSpPr>
          <p:cNvPr id="175" name="Connector: Curved 174">
            <a:extLst>
              <a:ext uri="{FF2B5EF4-FFF2-40B4-BE49-F238E27FC236}">
                <a16:creationId xmlns:a16="http://schemas.microsoft.com/office/drawing/2014/main" id="{5D5FA703-9F1B-BD51-3F2F-AC2CACE40516}"/>
              </a:ext>
            </a:extLst>
          </p:cNvPr>
          <p:cNvCxnSpPr>
            <a:cxnSpLocks/>
            <a:stCxn id="44" idx="3"/>
            <a:endCxn id="84" idx="3"/>
          </p:cNvCxnSpPr>
          <p:nvPr/>
        </p:nvCxnSpPr>
        <p:spPr>
          <a:xfrm flipV="1">
            <a:off x="8310359" y="4562455"/>
            <a:ext cx="1160082" cy="474561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Connector: Curved 204">
            <a:extLst>
              <a:ext uri="{FF2B5EF4-FFF2-40B4-BE49-F238E27FC236}">
                <a16:creationId xmlns:a16="http://schemas.microsoft.com/office/drawing/2014/main" id="{F194BEA7-8F90-670C-7584-E7834B83ABA7}"/>
              </a:ext>
            </a:extLst>
          </p:cNvPr>
          <p:cNvCxnSpPr>
            <a:cxnSpLocks/>
            <a:stCxn id="44" idx="3"/>
            <a:endCxn id="208" idx="0"/>
          </p:cNvCxnSpPr>
          <p:nvPr/>
        </p:nvCxnSpPr>
        <p:spPr>
          <a:xfrm>
            <a:off x="8310359" y="5037016"/>
            <a:ext cx="670057" cy="273178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TextBox 207">
            <a:extLst>
              <a:ext uri="{FF2B5EF4-FFF2-40B4-BE49-F238E27FC236}">
                <a16:creationId xmlns:a16="http://schemas.microsoft.com/office/drawing/2014/main" id="{7B0FC9F6-C585-BD88-C415-5A13390E7AC4}"/>
              </a:ext>
            </a:extLst>
          </p:cNvPr>
          <p:cNvSpPr txBox="1"/>
          <p:nvPr/>
        </p:nvSpPr>
        <p:spPr>
          <a:xfrm>
            <a:off x="8519879" y="5310194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S1Cond</a:t>
            </a:r>
            <a:endParaRPr lang="en-GB"/>
          </a:p>
        </p:txBody>
      </p:sp>
      <p:cxnSp>
        <p:nvCxnSpPr>
          <p:cNvPr id="210" name="Connector: Curved 209">
            <a:extLst>
              <a:ext uri="{FF2B5EF4-FFF2-40B4-BE49-F238E27FC236}">
                <a16:creationId xmlns:a16="http://schemas.microsoft.com/office/drawing/2014/main" id="{DDA88F59-710E-0B05-D44C-BD1D84D19309}"/>
              </a:ext>
            </a:extLst>
          </p:cNvPr>
          <p:cNvCxnSpPr>
            <a:cxnSpLocks/>
            <a:stCxn id="27" idx="3"/>
            <a:endCxn id="211" idx="0"/>
          </p:cNvCxnSpPr>
          <p:nvPr/>
        </p:nvCxnSpPr>
        <p:spPr>
          <a:xfrm>
            <a:off x="6971857" y="5037016"/>
            <a:ext cx="431588" cy="626346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" name="TextBox 210">
            <a:extLst>
              <a:ext uri="{FF2B5EF4-FFF2-40B4-BE49-F238E27FC236}">
                <a16:creationId xmlns:a16="http://schemas.microsoft.com/office/drawing/2014/main" id="{ABEBC908-5E35-A49E-4FD5-FC0F38CB57D7}"/>
              </a:ext>
            </a:extLst>
          </p:cNvPr>
          <p:cNvSpPr txBox="1"/>
          <p:nvPr/>
        </p:nvSpPr>
        <p:spPr>
          <a:xfrm>
            <a:off x="6959263" y="5663362"/>
            <a:ext cx="8883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S0Cond</a:t>
            </a:r>
            <a:endParaRPr lang="en-GB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DEC70DDF-C437-A72E-3762-17EA4C986E93}"/>
              </a:ext>
            </a:extLst>
          </p:cNvPr>
          <p:cNvSpPr txBox="1"/>
          <p:nvPr/>
        </p:nvSpPr>
        <p:spPr>
          <a:xfrm>
            <a:off x="10758688" y="3273700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S1Cond</a:t>
            </a:r>
            <a:endParaRPr lang="en-GB"/>
          </a:p>
        </p:txBody>
      </p:sp>
      <p:cxnSp>
        <p:nvCxnSpPr>
          <p:cNvPr id="219" name="Connector: Curved 218">
            <a:extLst>
              <a:ext uri="{FF2B5EF4-FFF2-40B4-BE49-F238E27FC236}">
                <a16:creationId xmlns:a16="http://schemas.microsoft.com/office/drawing/2014/main" id="{EDEA9756-DF2A-E4E5-2E12-BD80B9A49706}"/>
              </a:ext>
            </a:extLst>
          </p:cNvPr>
          <p:cNvCxnSpPr>
            <a:cxnSpLocks/>
            <a:stCxn id="218" idx="1"/>
            <a:endCxn id="160" idx="6"/>
          </p:cNvCxnSpPr>
          <p:nvPr/>
        </p:nvCxnSpPr>
        <p:spPr>
          <a:xfrm rot="10800000" flipV="1">
            <a:off x="10282138" y="3458366"/>
            <a:ext cx="476550" cy="45466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Connector: Curved 224">
            <a:extLst>
              <a:ext uri="{FF2B5EF4-FFF2-40B4-BE49-F238E27FC236}">
                <a16:creationId xmlns:a16="http://schemas.microsoft.com/office/drawing/2014/main" id="{92D6B67E-DBA0-C77C-37CF-9C4C3659E417}"/>
              </a:ext>
            </a:extLst>
          </p:cNvPr>
          <p:cNvCxnSpPr>
            <a:cxnSpLocks/>
            <a:stCxn id="218" idx="1"/>
            <a:endCxn id="148" idx="2"/>
          </p:cNvCxnSpPr>
          <p:nvPr/>
        </p:nvCxnSpPr>
        <p:spPr>
          <a:xfrm rot="10800000" flipV="1">
            <a:off x="10752390" y="3458365"/>
            <a:ext cx="6299" cy="983811"/>
          </a:xfrm>
          <a:prstGeom prst="curvedConnector3">
            <a:avLst>
              <a:gd name="adj1" fmla="val 3729147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Connector: Curved 235">
            <a:extLst>
              <a:ext uri="{FF2B5EF4-FFF2-40B4-BE49-F238E27FC236}">
                <a16:creationId xmlns:a16="http://schemas.microsoft.com/office/drawing/2014/main" id="{9B360EF2-B080-D6BE-06D2-3EA445A99E10}"/>
              </a:ext>
            </a:extLst>
          </p:cNvPr>
          <p:cNvCxnSpPr>
            <a:cxnSpLocks/>
            <a:stCxn id="218" idx="0"/>
            <a:endCxn id="137" idx="4"/>
          </p:cNvCxnSpPr>
          <p:nvPr/>
        </p:nvCxnSpPr>
        <p:spPr>
          <a:xfrm rot="16200000" flipV="1">
            <a:off x="10425040" y="2479515"/>
            <a:ext cx="552485" cy="103588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1" name="TextBox 260">
            <a:extLst>
              <a:ext uri="{FF2B5EF4-FFF2-40B4-BE49-F238E27FC236}">
                <a16:creationId xmlns:a16="http://schemas.microsoft.com/office/drawing/2014/main" id="{9678C2B3-F9EF-2353-48D3-297A8CE20E96}"/>
              </a:ext>
            </a:extLst>
          </p:cNvPr>
          <p:cNvSpPr txBox="1"/>
          <p:nvPr/>
        </p:nvSpPr>
        <p:spPr>
          <a:xfrm>
            <a:off x="8720528" y="3304085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S0Cond</a:t>
            </a:r>
            <a:endParaRPr lang="en-GB"/>
          </a:p>
        </p:txBody>
      </p:sp>
      <p:cxnSp>
        <p:nvCxnSpPr>
          <p:cNvPr id="262" name="Connector: Curved 261">
            <a:extLst>
              <a:ext uri="{FF2B5EF4-FFF2-40B4-BE49-F238E27FC236}">
                <a16:creationId xmlns:a16="http://schemas.microsoft.com/office/drawing/2014/main" id="{E5E05779-3AF1-E1CE-15A4-B3EEB6371D3C}"/>
              </a:ext>
            </a:extLst>
          </p:cNvPr>
          <p:cNvCxnSpPr>
            <a:cxnSpLocks/>
            <a:stCxn id="261" idx="2"/>
            <a:endCxn id="84" idx="1"/>
          </p:cNvCxnSpPr>
          <p:nvPr/>
        </p:nvCxnSpPr>
        <p:spPr>
          <a:xfrm rot="16200000" flipH="1">
            <a:off x="9008513" y="3845969"/>
            <a:ext cx="634480" cy="289376"/>
          </a:xfrm>
          <a:prstGeom prst="curvedConnector3">
            <a:avLst>
              <a:gd name="adj1" fmla="val 70016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" name="TextBox 265">
            <a:extLst>
              <a:ext uri="{FF2B5EF4-FFF2-40B4-BE49-F238E27FC236}">
                <a16:creationId xmlns:a16="http://schemas.microsoft.com/office/drawing/2014/main" id="{34C760CD-3FC5-88D1-09CC-CD74E47B3069}"/>
              </a:ext>
            </a:extLst>
          </p:cNvPr>
          <p:cNvSpPr txBox="1"/>
          <p:nvPr/>
        </p:nvSpPr>
        <p:spPr>
          <a:xfrm>
            <a:off x="9861361" y="5074307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S0Cond</a:t>
            </a:r>
            <a:endParaRPr lang="en-GB"/>
          </a:p>
        </p:txBody>
      </p:sp>
      <p:cxnSp>
        <p:nvCxnSpPr>
          <p:cNvPr id="267" name="Connector: Curved 266">
            <a:extLst>
              <a:ext uri="{FF2B5EF4-FFF2-40B4-BE49-F238E27FC236}">
                <a16:creationId xmlns:a16="http://schemas.microsoft.com/office/drawing/2014/main" id="{6176CA4D-BD5F-8B58-B4A2-0A046E859133}"/>
              </a:ext>
            </a:extLst>
          </p:cNvPr>
          <p:cNvCxnSpPr>
            <a:cxnSpLocks/>
            <a:stCxn id="266" idx="0"/>
            <a:endCxn id="148" idx="3"/>
          </p:cNvCxnSpPr>
          <p:nvPr/>
        </p:nvCxnSpPr>
        <p:spPr>
          <a:xfrm rot="5400000" flipH="1" flipV="1">
            <a:off x="10311079" y="4580276"/>
            <a:ext cx="504851" cy="48321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4" name="TextBox 273">
            <a:extLst>
              <a:ext uri="{FF2B5EF4-FFF2-40B4-BE49-F238E27FC236}">
                <a16:creationId xmlns:a16="http://schemas.microsoft.com/office/drawing/2014/main" id="{4EFA935B-6367-4C98-E45F-62A02A61D044}"/>
              </a:ext>
            </a:extLst>
          </p:cNvPr>
          <p:cNvSpPr txBox="1"/>
          <p:nvPr/>
        </p:nvSpPr>
        <p:spPr>
          <a:xfrm>
            <a:off x="6190291" y="1610580"/>
            <a:ext cx="55800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of the entire RTL code</a:t>
            </a:r>
            <a:endParaRPr lang="en-GB" sz="2400"/>
          </a:p>
        </p:txBody>
      </p:sp>
      <p:cxnSp>
        <p:nvCxnSpPr>
          <p:cNvPr id="292" name="Connector: Curved 291">
            <a:extLst>
              <a:ext uri="{FF2B5EF4-FFF2-40B4-BE49-F238E27FC236}">
                <a16:creationId xmlns:a16="http://schemas.microsoft.com/office/drawing/2014/main" id="{E952589B-8D60-D6D4-8E8A-0D808BB15A8B}"/>
              </a:ext>
            </a:extLst>
          </p:cNvPr>
          <p:cNvCxnSpPr>
            <a:cxnSpLocks/>
            <a:stCxn id="151" idx="3"/>
            <a:endCxn id="148" idx="6"/>
          </p:cNvCxnSpPr>
          <p:nvPr/>
        </p:nvCxnSpPr>
        <p:spPr>
          <a:xfrm flipH="1" flipV="1">
            <a:off x="11112389" y="4442177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C558BAF8-D1FA-2A1D-8D6D-E93BF60BF582}"/>
              </a:ext>
            </a:extLst>
          </p:cNvPr>
          <p:cNvSpPr txBox="1"/>
          <p:nvPr/>
        </p:nvSpPr>
        <p:spPr>
          <a:xfrm>
            <a:off x="178924" y="1499979"/>
            <a:ext cx="3125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 (simplified)</a:t>
            </a:r>
            <a:endParaRPr lang="en-GB" sz="24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787379-13B9-A696-A649-0473D2806F89}"/>
              </a:ext>
            </a:extLst>
          </p:cNvPr>
          <p:cNvSpPr txBox="1"/>
          <p:nvPr/>
        </p:nvSpPr>
        <p:spPr>
          <a:xfrm>
            <a:off x="3154329" y="1094665"/>
            <a:ext cx="34256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Abstract Syntax Tree (AST)</a:t>
            </a:r>
            <a:endParaRPr lang="en-GB" sz="240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AAB5DEE-0EEF-8F05-C264-FD750C821D31}"/>
              </a:ext>
            </a:extLst>
          </p:cNvPr>
          <p:cNvCxnSpPr>
            <a:cxnSpLocks/>
          </p:cNvCxnSpPr>
          <p:nvPr/>
        </p:nvCxnSpPr>
        <p:spPr>
          <a:xfrm>
            <a:off x="3211691" y="410003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67C43FDD-AFAB-9CDC-EDE4-BEB102818AB2}"/>
              </a:ext>
            </a:extLst>
          </p:cNvPr>
          <p:cNvCxnSpPr>
            <a:cxnSpLocks/>
          </p:cNvCxnSpPr>
          <p:nvPr/>
        </p:nvCxnSpPr>
        <p:spPr>
          <a:xfrm>
            <a:off x="5964016" y="4100033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D0669BE-40ED-666C-808A-61973F3913B1}"/>
              </a:ext>
            </a:extLst>
          </p:cNvPr>
          <p:cNvCxnSpPr>
            <a:cxnSpLocks/>
          </p:cNvCxnSpPr>
          <p:nvPr/>
        </p:nvCxnSpPr>
        <p:spPr>
          <a:xfrm flipH="1">
            <a:off x="6492902" y="222502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FE61314-DD9F-77FD-3420-3F3B3F8B8940}"/>
              </a:ext>
            </a:extLst>
          </p:cNvPr>
          <p:cNvCxnSpPr>
            <a:cxnSpLocks/>
          </p:cNvCxnSpPr>
          <p:nvPr/>
        </p:nvCxnSpPr>
        <p:spPr>
          <a:xfrm flipH="1">
            <a:off x="6501269" y="249136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E849DBF2-4D86-9303-CBBD-3263E4E4F30A}"/>
              </a:ext>
            </a:extLst>
          </p:cNvPr>
          <p:cNvCxnSpPr>
            <a:cxnSpLocks/>
            <a:stCxn id="18" idx="4"/>
            <a:endCxn id="27" idx="3"/>
          </p:cNvCxnSpPr>
          <p:nvPr/>
        </p:nvCxnSpPr>
        <p:spPr>
          <a:xfrm rot="5400000">
            <a:off x="6991529" y="4609506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or: Curved 35">
            <a:extLst>
              <a:ext uri="{FF2B5EF4-FFF2-40B4-BE49-F238E27FC236}">
                <a16:creationId xmlns:a16="http://schemas.microsoft.com/office/drawing/2014/main" id="{89DF87A1-20AE-52B7-C957-83226C7C4441}"/>
              </a:ext>
            </a:extLst>
          </p:cNvPr>
          <p:cNvCxnSpPr>
            <a:cxnSpLocks/>
            <a:stCxn id="18" idx="4"/>
            <a:endCxn id="44" idx="1"/>
          </p:cNvCxnSpPr>
          <p:nvPr/>
        </p:nvCxnSpPr>
        <p:spPr>
          <a:xfrm rot="16200000" flipH="1">
            <a:off x="7438711" y="4609506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Curved 51">
            <a:extLst>
              <a:ext uri="{FF2B5EF4-FFF2-40B4-BE49-F238E27FC236}">
                <a16:creationId xmlns:a16="http://schemas.microsoft.com/office/drawing/2014/main" id="{357367CE-E831-2165-00F2-7E7DE6C2C6DC}"/>
              </a:ext>
            </a:extLst>
          </p:cNvPr>
          <p:cNvCxnSpPr>
            <a:cxnSpLocks/>
            <a:stCxn id="60" idx="0"/>
          </p:cNvCxnSpPr>
          <p:nvPr/>
        </p:nvCxnSpPr>
        <p:spPr>
          <a:xfrm rot="5400000" flipH="1" flipV="1">
            <a:off x="7850422" y="3880901"/>
            <a:ext cx="626145" cy="150409"/>
          </a:xfrm>
          <a:prstGeom prst="curvedConnector3">
            <a:avLst>
              <a:gd name="adj1" fmla="val 20938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E9AD8FE-1953-BDCD-28F3-290FB76E0B86}"/>
              </a:ext>
            </a:extLst>
          </p:cNvPr>
          <p:cNvSpPr/>
          <p:nvPr/>
        </p:nvSpPr>
        <p:spPr>
          <a:xfrm>
            <a:off x="7980539" y="3273700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 !</a:t>
            </a:r>
          </a:p>
        </p:txBody>
      </p:sp>
      <p:cxnSp>
        <p:nvCxnSpPr>
          <p:cNvPr id="63" name="Connector: Curved 62">
            <a:extLst>
              <a:ext uri="{FF2B5EF4-FFF2-40B4-BE49-F238E27FC236}">
                <a16:creationId xmlns:a16="http://schemas.microsoft.com/office/drawing/2014/main" id="{36AEE290-C81C-A9EC-1B1D-123D414F47CF}"/>
              </a:ext>
            </a:extLst>
          </p:cNvPr>
          <p:cNvCxnSpPr>
            <a:cxnSpLocks/>
            <a:stCxn id="27" idx="1"/>
            <a:endCxn id="64" idx="1"/>
          </p:cNvCxnSpPr>
          <p:nvPr/>
        </p:nvCxnSpPr>
        <p:spPr>
          <a:xfrm rot="10800000" flipH="1">
            <a:off x="6527719" y="3211918"/>
            <a:ext cx="255542" cy="1825098"/>
          </a:xfrm>
          <a:prstGeom prst="curvedConnector3">
            <a:avLst>
              <a:gd name="adj1" fmla="val -53852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6C63D57F-E4FC-D41D-1CE0-7E4C4226D971}"/>
              </a:ext>
            </a:extLst>
          </p:cNvPr>
          <p:cNvSpPr/>
          <p:nvPr/>
        </p:nvSpPr>
        <p:spPr>
          <a:xfrm>
            <a:off x="6783261" y="3031918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 !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E41DCAD1-593A-7CD7-5B9E-CB67BC6897C8}"/>
              </a:ext>
            </a:extLst>
          </p:cNvPr>
          <p:cNvSpPr/>
          <p:nvPr/>
        </p:nvSpPr>
        <p:spPr>
          <a:xfrm>
            <a:off x="6502126" y="3845220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71" name="Connector: Curved 70">
            <a:extLst>
              <a:ext uri="{FF2B5EF4-FFF2-40B4-BE49-F238E27FC236}">
                <a16:creationId xmlns:a16="http://schemas.microsoft.com/office/drawing/2014/main" id="{14F9FD68-8A41-17F2-0E50-1B5375907D49}"/>
              </a:ext>
            </a:extLst>
          </p:cNvPr>
          <p:cNvCxnSpPr>
            <a:cxnSpLocks/>
            <a:stCxn id="64" idx="2"/>
            <a:endCxn id="70" idx="0"/>
          </p:cNvCxnSpPr>
          <p:nvPr/>
        </p:nvCxnSpPr>
        <p:spPr>
          <a:xfrm rot="5400000">
            <a:off x="6671943" y="3478002"/>
            <a:ext cx="453302" cy="281135"/>
          </a:xfrm>
          <a:prstGeom prst="curvedConnector3">
            <a:avLst>
              <a:gd name="adj1" fmla="val 31935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or: Curved 73">
            <a:extLst>
              <a:ext uri="{FF2B5EF4-FFF2-40B4-BE49-F238E27FC236}">
                <a16:creationId xmlns:a16="http://schemas.microsoft.com/office/drawing/2014/main" id="{C05A4902-DA65-B7DF-0F66-AB28700CF52A}"/>
              </a:ext>
            </a:extLst>
          </p:cNvPr>
          <p:cNvCxnSpPr>
            <a:cxnSpLocks/>
            <a:stCxn id="62" idx="1"/>
            <a:endCxn id="70" idx="0"/>
          </p:cNvCxnSpPr>
          <p:nvPr/>
        </p:nvCxnSpPr>
        <p:spPr>
          <a:xfrm rot="10800000" flipV="1">
            <a:off x="6758027" y="3453700"/>
            <a:ext cx="1222513" cy="391520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or: Curved 76">
            <a:extLst>
              <a:ext uri="{FF2B5EF4-FFF2-40B4-BE49-F238E27FC236}">
                <a16:creationId xmlns:a16="http://schemas.microsoft.com/office/drawing/2014/main" id="{A3F14E01-CA69-F08D-2489-441C9B52FB25}"/>
              </a:ext>
            </a:extLst>
          </p:cNvPr>
          <p:cNvCxnSpPr>
            <a:cxnSpLocks/>
            <a:stCxn id="70" idx="2"/>
            <a:endCxn id="18" idx="2"/>
          </p:cNvCxnSpPr>
          <p:nvPr/>
        </p:nvCxnSpPr>
        <p:spPr>
          <a:xfrm rot="16200000" flipH="1">
            <a:off x="6876553" y="4086692"/>
            <a:ext cx="243958" cy="481013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CEDA495-B309-363D-02A3-BD62E8CDA5D6}"/>
              </a:ext>
            </a:extLst>
          </p:cNvPr>
          <p:cNvSpPr/>
          <p:nvPr/>
        </p:nvSpPr>
        <p:spPr>
          <a:xfrm>
            <a:off x="3503594" y="1597536"/>
            <a:ext cx="2464067" cy="4671289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FCB2A64-848A-D2B1-9DDF-0DC67F5ABD8D}"/>
              </a:ext>
            </a:extLst>
          </p:cNvPr>
          <p:cNvCxnSpPr>
            <a:cxnSpLocks/>
            <a:stCxn id="17" idx="1"/>
            <a:endCxn id="20" idx="3"/>
          </p:cNvCxnSpPr>
          <p:nvPr/>
        </p:nvCxnSpPr>
        <p:spPr>
          <a:xfrm flipH="1">
            <a:off x="5157990" y="1911950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D670A000-E484-93D5-34D3-E1B935296DBE}"/>
              </a:ext>
            </a:extLst>
          </p:cNvPr>
          <p:cNvSpPr/>
          <p:nvPr/>
        </p:nvSpPr>
        <p:spPr>
          <a:xfrm>
            <a:off x="5449047" y="1753631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if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ABA6418-D542-C79B-0BFF-4769F37C95E7}"/>
              </a:ext>
            </a:extLst>
          </p:cNvPr>
          <p:cNvSpPr/>
          <p:nvPr/>
        </p:nvSpPr>
        <p:spPr>
          <a:xfrm>
            <a:off x="4653576" y="1753631"/>
            <a:ext cx="504414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==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81CE68C-2682-66EA-B3AF-0642C8DCF150}"/>
              </a:ext>
            </a:extLst>
          </p:cNvPr>
          <p:cNvSpPr/>
          <p:nvPr/>
        </p:nvSpPr>
        <p:spPr>
          <a:xfrm>
            <a:off x="4653576" y="2290479"/>
            <a:ext cx="504414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1A3A69EB-E511-DA11-11FA-1E89C66C4B38}"/>
              </a:ext>
            </a:extLst>
          </p:cNvPr>
          <p:cNvCxnSpPr>
            <a:cxnSpLocks/>
            <a:stCxn id="20" idx="2"/>
            <a:endCxn id="24" idx="0"/>
          </p:cNvCxnSpPr>
          <p:nvPr/>
        </p:nvCxnSpPr>
        <p:spPr>
          <a:xfrm>
            <a:off x="4905783" y="2070269"/>
            <a:ext cx="0" cy="22021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D714C328-6BAD-C0D1-973E-12B24EB41398}"/>
              </a:ext>
            </a:extLst>
          </p:cNvPr>
          <p:cNvCxnSpPr>
            <a:cxnSpLocks/>
            <a:endCxn id="38" idx="3"/>
          </p:cNvCxnSpPr>
          <p:nvPr/>
        </p:nvCxnSpPr>
        <p:spPr>
          <a:xfrm flipH="1">
            <a:off x="4362519" y="1911950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EC084D23-3937-2B6A-0F9F-BA3120188B22}"/>
              </a:ext>
            </a:extLst>
          </p:cNvPr>
          <p:cNvSpPr/>
          <p:nvPr/>
        </p:nvSpPr>
        <p:spPr>
          <a:xfrm>
            <a:off x="3656451" y="1753631"/>
            <a:ext cx="706068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D966"/>
                </a:solidFill>
              </a:rPr>
              <a:t>state</a:t>
            </a:r>
            <a:endParaRPr lang="en-GB">
              <a:solidFill>
                <a:srgbClr val="FFD966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1AE8465-50C3-E80D-F3A4-4D324F96161D}"/>
              </a:ext>
            </a:extLst>
          </p:cNvPr>
          <p:cNvSpPr/>
          <p:nvPr/>
        </p:nvSpPr>
        <p:spPr>
          <a:xfrm>
            <a:off x="5445624" y="2726890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DB557349-3D35-80BD-136F-5088C46A74B9}"/>
              </a:ext>
            </a:extLst>
          </p:cNvPr>
          <p:cNvCxnSpPr>
            <a:cxnSpLocks/>
            <a:stCxn id="17" idx="2"/>
            <a:endCxn id="43" idx="0"/>
          </p:cNvCxnSpPr>
          <p:nvPr/>
        </p:nvCxnSpPr>
        <p:spPr>
          <a:xfrm flipH="1">
            <a:off x="5628503" y="2070269"/>
            <a:ext cx="3423" cy="656621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44377035-C7A4-A1FE-8F78-DFB1C919BB44}"/>
              </a:ext>
            </a:extLst>
          </p:cNvPr>
          <p:cNvSpPr/>
          <p:nvPr/>
        </p:nvSpPr>
        <p:spPr>
          <a:xfrm>
            <a:off x="5445624" y="3273165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D175E04-03B6-3BB1-FAC4-509045732B56}"/>
              </a:ext>
            </a:extLst>
          </p:cNvPr>
          <p:cNvCxnSpPr>
            <a:cxnSpLocks/>
            <a:stCxn id="43" idx="2"/>
            <a:endCxn id="48" idx="0"/>
          </p:cNvCxnSpPr>
          <p:nvPr/>
        </p:nvCxnSpPr>
        <p:spPr>
          <a:xfrm>
            <a:off x="5628503" y="3043528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1B9DDE16-4989-174D-CBCE-FFA9A1C8F68D}"/>
              </a:ext>
            </a:extLst>
          </p:cNvPr>
          <p:cNvCxnSpPr>
            <a:cxnSpLocks/>
            <a:stCxn id="43" idx="1"/>
            <a:endCxn id="53" idx="3"/>
          </p:cNvCxnSpPr>
          <p:nvPr/>
        </p:nvCxnSpPr>
        <p:spPr>
          <a:xfrm flipH="1">
            <a:off x="5157990" y="2885209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14AA64FA-50DC-8F8D-4B6F-8B8C3A141A7C}"/>
              </a:ext>
            </a:extLst>
          </p:cNvPr>
          <p:cNvSpPr/>
          <p:nvPr/>
        </p:nvSpPr>
        <p:spPr>
          <a:xfrm>
            <a:off x="4568358" y="2726890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EC8FC9C8-D1F2-4B82-A7EB-675C475CFACE}"/>
              </a:ext>
            </a:extLst>
          </p:cNvPr>
          <p:cNvCxnSpPr>
            <a:cxnSpLocks/>
            <a:stCxn id="55" idx="1"/>
            <a:endCxn id="56" idx="3"/>
          </p:cNvCxnSpPr>
          <p:nvPr/>
        </p:nvCxnSpPr>
        <p:spPr>
          <a:xfrm flipH="1">
            <a:off x="5149610" y="3899249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FC7327AA-B663-6895-02A4-7A49F806D154}"/>
              </a:ext>
            </a:extLst>
          </p:cNvPr>
          <p:cNvSpPr/>
          <p:nvPr/>
        </p:nvSpPr>
        <p:spPr>
          <a:xfrm>
            <a:off x="5440667" y="3740930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if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0890731-9CEC-77B4-87B6-F60B87537AE8}"/>
              </a:ext>
            </a:extLst>
          </p:cNvPr>
          <p:cNvSpPr/>
          <p:nvPr/>
        </p:nvSpPr>
        <p:spPr>
          <a:xfrm>
            <a:off x="4645196" y="3740930"/>
            <a:ext cx="504414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==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2D493559-BBB2-9006-6DAE-1D05736E5421}"/>
              </a:ext>
            </a:extLst>
          </p:cNvPr>
          <p:cNvSpPr/>
          <p:nvPr/>
        </p:nvSpPr>
        <p:spPr>
          <a:xfrm>
            <a:off x="4645196" y="4277778"/>
            <a:ext cx="504414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00703B52-32CE-2EC7-B896-0FC78903B2E2}"/>
              </a:ext>
            </a:extLst>
          </p:cNvPr>
          <p:cNvCxnSpPr>
            <a:cxnSpLocks/>
            <a:stCxn id="56" idx="2"/>
            <a:endCxn id="57" idx="0"/>
          </p:cNvCxnSpPr>
          <p:nvPr/>
        </p:nvCxnSpPr>
        <p:spPr>
          <a:xfrm>
            <a:off x="4897403" y="4057568"/>
            <a:ext cx="0" cy="22021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F871BCE5-1CF1-9E6E-07F1-EE9AB4EA4805}"/>
              </a:ext>
            </a:extLst>
          </p:cNvPr>
          <p:cNvCxnSpPr>
            <a:cxnSpLocks/>
            <a:endCxn id="65" idx="3"/>
          </p:cNvCxnSpPr>
          <p:nvPr/>
        </p:nvCxnSpPr>
        <p:spPr>
          <a:xfrm flipH="1">
            <a:off x="4354139" y="3899249"/>
            <a:ext cx="291057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>
            <a:extLst>
              <a:ext uri="{FF2B5EF4-FFF2-40B4-BE49-F238E27FC236}">
                <a16:creationId xmlns:a16="http://schemas.microsoft.com/office/drawing/2014/main" id="{D2A57CE2-5585-5F13-EDBB-4F442F2B21DB}"/>
              </a:ext>
            </a:extLst>
          </p:cNvPr>
          <p:cNvSpPr/>
          <p:nvPr/>
        </p:nvSpPr>
        <p:spPr>
          <a:xfrm>
            <a:off x="3648071" y="3740930"/>
            <a:ext cx="706068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D966"/>
                </a:solidFill>
              </a:rPr>
              <a:t>state</a:t>
            </a:r>
            <a:endParaRPr lang="en-GB">
              <a:solidFill>
                <a:srgbClr val="FFD966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5A9FE51F-730D-EBEF-39C3-281C0731C24B}"/>
              </a:ext>
            </a:extLst>
          </p:cNvPr>
          <p:cNvSpPr/>
          <p:nvPr/>
        </p:nvSpPr>
        <p:spPr>
          <a:xfrm>
            <a:off x="5437244" y="4714189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4EAEE2EE-2949-F3B9-F216-CB7548CCB16F}"/>
              </a:ext>
            </a:extLst>
          </p:cNvPr>
          <p:cNvCxnSpPr>
            <a:cxnSpLocks/>
            <a:stCxn id="55" idx="2"/>
            <a:endCxn id="66" idx="0"/>
          </p:cNvCxnSpPr>
          <p:nvPr/>
        </p:nvCxnSpPr>
        <p:spPr>
          <a:xfrm flipH="1">
            <a:off x="5620123" y="4057568"/>
            <a:ext cx="3423" cy="656621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71">
            <a:extLst>
              <a:ext uri="{FF2B5EF4-FFF2-40B4-BE49-F238E27FC236}">
                <a16:creationId xmlns:a16="http://schemas.microsoft.com/office/drawing/2014/main" id="{D5F0E106-B126-5302-27B6-BAC0730EEE38}"/>
              </a:ext>
            </a:extLst>
          </p:cNvPr>
          <p:cNvSpPr/>
          <p:nvPr/>
        </p:nvSpPr>
        <p:spPr>
          <a:xfrm>
            <a:off x="5437244" y="5260464"/>
            <a:ext cx="365757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+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E79D5D39-3CCC-94F8-2EE9-223DDF50BDC8}"/>
              </a:ext>
            </a:extLst>
          </p:cNvPr>
          <p:cNvCxnSpPr>
            <a:cxnSpLocks/>
            <a:stCxn id="66" idx="2"/>
            <a:endCxn id="72" idx="0"/>
          </p:cNvCxnSpPr>
          <p:nvPr/>
        </p:nvCxnSpPr>
        <p:spPr>
          <a:xfrm>
            <a:off x="5620123" y="5030827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FE434FB7-290F-99F2-31BF-AA28212D4398}"/>
              </a:ext>
            </a:extLst>
          </p:cNvPr>
          <p:cNvCxnSpPr>
            <a:cxnSpLocks/>
            <a:stCxn id="66" idx="1"/>
            <a:endCxn id="76" idx="3"/>
          </p:cNvCxnSpPr>
          <p:nvPr/>
        </p:nvCxnSpPr>
        <p:spPr>
          <a:xfrm flipH="1">
            <a:off x="5149610" y="4872508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103DD2E4-4CDF-12A2-6D45-1A4FF13E1E1E}"/>
              </a:ext>
            </a:extLst>
          </p:cNvPr>
          <p:cNvSpPr/>
          <p:nvPr/>
        </p:nvSpPr>
        <p:spPr>
          <a:xfrm>
            <a:off x="4559978" y="4714189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0AB4847F-4352-FF2B-EFE2-565D7E01E51D}"/>
              </a:ext>
            </a:extLst>
          </p:cNvPr>
          <p:cNvCxnSpPr>
            <a:cxnSpLocks/>
          </p:cNvCxnSpPr>
          <p:nvPr/>
        </p:nvCxnSpPr>
        <p:spPr>
          <a:xfrm>
            <a:off x="5628503" y="5577102"/>
            <a:ext cx="0" cy="229637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241510AB-F89E-E1A4-2D2C-D4C96E344E5B}"/>
              </a:ext>
            </a:extLst>
          </p:cNvPr>
          <p:cNvSpPr/>
          <p:nvPr/>
        </p:nvSpPr>
        <p:spPr>
          <a:xfrm>
            <a:off x="4905783" y="5806739"/>
            <a:ext cx="888273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>
                <a:solidFill>
                  <a:schemeClr val="bg1"/>
                </a:solidFill>
              </a:rPr>
              <a:t>data_A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2C0CF123-3335-C3CB-C502-4FACD5431CDD}"/>
              </a:ext>
            </a:extLst>
          </p:cNvPr>
          <p:cNvCxnSpPr>
            <a:cxnSpLocks/>
            <a:endCxn id="82" idx="3"/>
          </p:cNvCxnSpPr>
          <p:nvPr/>
        </p:nvCxnSpPr>
        <p:spPr>
          <a:xfrm flipH="1">
            <a:off x="5149610" y="5409355"/>
            <a:ext cx="287634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 81">
            <a:extLst>
              <a:ext uri="{FF2B5EF4-FFF2-40B4-BE49-F238E27FC236}">
                <a16:creationId xmlns:a16="http://schemas.microsoft.com/office/drawing/2014/main" id="{85BF3985-6E1B-6986-EBE2-0AA0351CFA86}"/>
              </a:ext>
            </a:extLst>
          </p:cNvPr>
          <p:cNvSpPr/>
          <p:nvPr/>
        </p:nvSpPr>
        <p:spPr>
          <a:xfrm>
            <a:off x="4559978" y="5251036"/>
            <a:ext cx="589632" cy="31663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endParaRPr lang="en-GB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A07980-673B-711A-1DCE-3F9DAAC453C9}"/>
              </a:ext>
            </a:extLst>
          </p:cNvPr>
          <p:cNvSpPr txBox="1"/>
          <p:nvPr/>
        </p:nvSpPr>
        <p:spPr>
          <a:xfrm>
            <a:off x="3474994" y="6266880"/>
            <a:ext cx="2743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AST of code portion</a:t>
            </a:r>
            <a:endParaRPr lang="en-GB" sz="240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0557941-2EB2-7E3D-88DD-328F989F22C5}"/>
              </a:ext>
            </a:extLst>
          </p:cNvPr>
          <p:cNvSpPr/>
          <p:nvPr/>
        </p:nvSpPr>
        <p:spPr>
          <a:xfrm>
            <a:off x="3087548" y="6146009"/>
            <a:ext cx="6016904" cy="70257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rgbClr val="FF0000"/>
                </a:solidFill>
              </a:rPr>
              <a:t>The assignment graph serves as a starting point for HACE’s analyses and transformations.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026A4E-7DAE-65E4-5008-ECE51B0A0BF7}"/>
              </a:ext>
            </a:extLst>
          </p:cNvPr>
          <p:cNvSpPr txBox="1"/>
          <p:nvPr/>
        </p:nvSpPr>
        <p:spPr>
          <a:xfrm>
            <a:off x="6716991" y="204464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368109-90D5-60E8-08AB-0C9BFB000FF2}"/>
              </a:ext>
            </a:extLst>
          </p:cNvPr>
          <p:cNvSpPr txBox="1"/>
          <p:nvPr/>
        </p:nvSpPr>
        <p:spPr>
          <a:xfrm>
            <a:off x="6725358" y="231098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111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42A0DE8-772D-3669-6176-12905062A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C9A5F-64E6-A116-E94C-EAFFB0FDE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HACE Overview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2A7838-18C9-DE36-1080-79620FDAB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161</a:t>
            </a:fld>
            <a:endParaRPr lang="en-F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C1B32E-F0E7-952D-33A0-FC39936DCE9C}"/>
              </a:ext>
            </a:extLst>
          </p:cNvPr>
          <p:cNvSpPr txBox="1"/>
          <p:nvPr/>
        </p:nvSpPr>
        <p:spPr>
          <a:xfrm rot="5400000">
            <a:off x="-422083" y="3581845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18189C5-F7AC-10F0-B04C-1933DBD233EE}"/>
              </a:ext>
            </a:extLst>
          </p:cNvPr>
          <p:cNvCxnSpPr>
            <a:cxnSpLocks/>
          </p:cNvCxnSpPr>
          <p:nvPr/>
        </p:nvCxnSpPr>
        <p:spPr>
          <a:xfrm>
            <a:off x="325209" y="3736406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1CCF279-1B6E-7197-3B11-241D7BC758F2}"/>
              </a:ext>
            </a:extLst>
          </p:cNvPr>
          <p:cNvSpPr txBox="1"/>
          <p:nvPr/>
        </p:nvSpPr>
        <p:spPr>
          <a:xfrm rot="5400000">
            <a:off x="11124043" y="3631743"/>
            <a:ext cx="890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382A00E-6266-7B10-D43D-CEB607E097EE}"/>
              </a:ext>
            </a:extLst>
          </p:cNvPr>
          <p:cNvCxnSpPr>
            <a:cxnSpLocks/>
          </p:cNvCxnSpPr>
          <p:nvPr/>
        </p:nvCxnSpPr>
        <p:spPr>
          <a:xfrm>
            <a:off x="11136057" y="3832827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6A521A8-EACB-2255-715B-E34226B35FB6}"/>
              </a:ext>
            </a:extLst>
          </p:cNvPr>
          <p:cNvSpPr/>
          <p:nvPr/>
        </p:nvSpPr>
        <p:spPr>
          <a:xfrm>
            <a:off x="617686" y="1119225"/>
            <a:ext cx="10515600" cy="5672100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1570F3-3498-A10C-0E05-63B09391EB37}"/>
              </a:ext>
            </a:extLst>
          </p:cNvPr>
          <p:cNvSpPr txBox="1"/>
          <p:nvPr/>
        </p:nvSpPr>
        <p:spPr>
          <a:xfrm>
            <a:off x="617686" y="1121141"/>
            <a:ext cx="8679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accent4">
                    <a:lumMod val="75000"/>
                  </a:schemeClr>
                </a:solidFill>
              </a:rPr>
              <a:t>HACE</a:t>
            </a:r>
            <a:endParaRPr lang="en-GB" sz="2400">
              <a:solidFill>
                <a:schemeClr val="accent4">
                  <a:lumMod val="75000"/>
                </a:schemeClr>
              </a:solidFill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6DAA5EF0-86D4-2C92-45CF-BDF5D353030C}"/>
              </a:ext>
            </a:extLst>
          </p:cNvPr>
          <p:cNvGrpSpPr/>
          <p:nvPr/>
        </p:nvGrpSpPr>
        <p:grpSpPr>
          <a:xfrm>
            <a:off x="787485" y="1625900"/>
            <a:ext cx="2464067" cy="4671289"/>
            <a:chOff x="2083028" y="1547414"/>
            <a:chExt cx="2464067" cy="4671289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3A3967A8-DDD9-0503-37DE-87473FCF9125}"/>
                </a:ext>
              </a:extLst>
            </p:cNvPr>
            <p:cNvSpPr/>
            <p:nvPr/>
          </p:nvSpPr>
          <p:spPr>
            <a:xfrm>
              <a:off x="2083028" y="1547414"/>
              <a:ext cx="2464067" cy="4671289"/>
            </a:xfrm>
            <a:prstGeom prst="roundRect">
              <a:avLst>
                <a:gd name="adj" fmla="val 5211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endParaRPr lang="en-US"/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7D9744C6-8FF7-CB0F-3076-596D026DFB06}"/>
                </a:ext>
              </a:extLst>
            </p:cNvPr>
            <p:cNvCxnSpPr>
              <a:cxnSpLocks/>
              <a:stCxn id="21" idx="1"/>
              <a:endCxn id="22" idx="3"/>
            </p:cNvCxnSpPr>
            <p:nvPr/>
          </p:nvCxnSpPr>
          <p:spPr>
            <a:xfrm flipH="1">
              <a:off x="3737424" y="1861828"/>
              <a:ext cx="291057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4BE1E22-5401-3538-62A3-85F835140938}"/>
                </a:ext>
              </a:extLst>
            </p:cNvPr>
            <p:cNvSpPr/>
            <p:nvPr/>
          </p:nvSpPr>
          <p:spPr>
            <a:xfrm>
              <a:off x="4028481" y="1703509"/>
              <a:ext cx="365757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if</a:t>
              </a:r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CF2136E-7381-F7CC-DF9B-2529DDA95D64}"/>
                </a:ext>
              </a:extLst>
            </p:cNvPr>
            <p:cNvSpPr/>
            <p:nvPr/>
          </p:nvSpPr>
          <p:spPr>
            <a:xfrm>
              <a:off x="3233010" y="1703509"/>
              <a:ext cx="504414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==</a:t>
              </a:r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19EA972-F5F6-A0FC-AF14-7DD22DEC57D2}"/>
                </a:ext>
              </a:extLst>
            </p:cNvPr>
            <p:cNvSpPr/>
            <p:nvPr/>
          </p:nvSpPr>
          <p:spPr>
            <a:xfrm>
              <a:off x="3233010" y="2240357"/>
              <a:ext cx="504414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S0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9222F5A7-9AF3-D76E-ED4E-574467204AF1}"/>
                </a:ext>
              </a:extLst>
            </p:cNvPr>
            <p:cNvCxnSpPr>
              <a:cxnSpLocks/>
              <a:stCxn id="22" idx="2"/>
              <a:endCxn id="23" idx="0"/>
            </p:cNvCxnSpPr>
            <p:nvPr/>
          </p:nvCxnSpPr>
          <p:spPr>
            <a:xfrm>
              <a:off x="3485217" y="2020147"/>
              <a:ext cx="0" cy="22021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A238DC3D-3E50-79D0-B353-2522544597B9}"/>
                </a:ext>
              </a:extLst>
            </p:cNvPr>
            <p:cNvCxnSpPr>
              <a:cxnSpLocks/>
              <a:endCxn id="26" idx="3"/>
            </p:cNvCxnSpPr>
            <p:nvPr/>
          </p:nvCxnSpPr>
          <p:spPr>
            <a:xfrm flipH="1">
              <a:off x="2941953" y="1861828"/>
              <a:ext cx="291057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E62B46A-E169-FCA0-CB66-D7F2E32A957D}"/>
                </a:ext>
              </a:extLst>
            </p:cNvPr>
            <p:cNvSpPr/>
            <p:nvPr/>
          </p:nvSpPr>
          <p:spPr>
            <a:xfrm>
              <a:off x="2235885" y="1703509"/>
              <a:ext cx="706068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rgbClr val="FFD966"/>
                  </a:solidFill>
                </a:rPr>
                <a:t>state</a:t>
              </a:r>
              <a:endParaRPr lang="en-GB">
                <a:solidFill>
                  <a:srgbClr val="FFD966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E0F3D9A-45BB-17F2-5460-4D48031F016D}"/>
                </a:ext>
              </a:extLst>
            </p:cNvPr>
            <p:cNvSpPr/>
            <p:nvPr/>
          </p:nvSpPr>
          <p:spPr>
            <a:xfrm>
              <a:off x="4025058" y="2676768"/>
              <a:ext cx="365757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=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392EF401-3A76-A85A-1C8B-9FF4435EECD6}"/>
                </a:ext>
              </a:extLst>
            </p:cNvPr>
            <p:cNvCxnSpPr>
              <a:cxnSpLocks/>
              <a:stCxn id="21" idx="2"/>
              <a:endCxn id="27" idx="0"/>
            </p:cNvCxnSpPr>
            <p:nvPr/>
          </p:nvCxnSpPr>
          <p:spPr>
            <a:xfrm flipH="1">
              <a:off x="4207937" y="2020147"/>
              <a:ext cx="3423" cy="656621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029EF37-04D0-2982-C564-4E1356B5F218}"/>
                </a:ext>
              </a:extLst>
            </p:cNvPr>
            <p:cNvSpPr/>
            <p:nvPr/>
          </p:nvSpPr>
          <p:spPr>
            <a:xfrm>
              <a:off x="4025058" y="3223043"/>
              <a:ext cx="365757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0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04683CAE-60B8-0715-0E4D-3E3E8998BA10}"/>
                </a:ext>
              </a:extLst>
            </p:cNvPr>
            <p:cNvCxnSpPr>
              <a:cxnSpLocks/>
              <a:stCxn id="27" idx="2"/>
              <a:endCxn id="29" idx="0"/>
            </p:cNvCxnSpPr>
            <p:nvPr/>
          </p:nvCxnSpPr>
          <p:spPr>
            <a:xfrm>
              <a:off x="4207937" y="2993406"/>
              <a:ext cx="0" cy="229637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164144F9-83AD-CB7E-6B8C-8742884E0C86}"/>
                </a:ext>
              </a:extLst>
            </p:cNvPr>
            <p:cNvCxnSpPr>
              <a:cxnSpLocks/>
              <a:stCxn id="27" idx="1"/>
              <a:endCxn id="32" idx="3"/>
            </p:cNvCxnSpPr>
            <p:nvPr/>
          </p:nvCxnSpPr>
          <p:spPr>
            <a:xfrm flipH="1">
              <a:off x="3737424" y="2835087"/>
              <a:ext cx="287634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79BC6F0-FC0C-944B-9E2A-26A88EA148DF}"/>
                </a:ext>
              </a:extLst>
            </p:cNvPr>
            <p:cNvSpPr/>
            <p:nvPr/>
          </p:nvSpPr>
          <p:spPr>
            <a:xfrm>
              <a:off x="3147792" y="2676768"/>
              <a:ext cx="589632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sum</a:t>
              </a:r>
              <a:endParaRPr lang="en-GB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FCFFBE79-5A66-3EC8-252C-528B12FA3111}"/>
                </a:ext>
              </a:extLst>
            </p:cNvPr>
            <p:cNvCxnSpPr>
              <a:cxnSpLocks/>
              <a:stCxn id="34" idx="1"/>
              <a:endCxn id="35" idx="3"/>
            </p:cNvCxnSpPr>
            <p:nvPr/>
          </p:nvCxnSpPr>
          <p:spPr>
            <a:xfrm flipH="1">
              <a:off x="3729044" y="3849127"/>
              <a:ext cx="291057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42211D2-A0C7-107C-E46F-64FBBEAC9A4E}"/>
                </a:ext>
              </a:extLst>
            </p:cNvPr>
            <p:cNvSpPr/>
            <p:nvPr/>
          </p:nvSpPr>
          <p:spPr>
            <a:xfrm>
              <a:off x="4020101" y="3690808"/>
              <a:ext cx="365757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if</a:t>
              </a:r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5D89AE5-13EF-2411-024F-66C5C020889C}"/>
                </a:ext>
              </a:extLst>
            </p:cNvPr>
            <p:cNvSpPr/>
            <p:nvPr/>
          </p:nvSpPr>
          <p:spPr>
            <a:xfrm>
              <a:off x="3224630" y="3690808"/>
              <a:ext cx="504414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==</a:t>
              </a:r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3E9950E-60D1-003A-6283-CBB2FC7D52A3}"/>
                </a:ext>
              </a:extLst>
            </p:cNvPr>
            <p:cNvSpPr/>
            <p:nvPr/>
          </p:nvSpPr>
          <p:spPr>
            <a:xfrm>
              <a:off x="3224630" y="4227656"/>
              <a:ext cx="504414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S1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69772C80-45DC-6013-B3F5-D78841D0E605}"/>
                </a:ext>
              </a:extLst>
            </p:cNvPr>
            <p:cNvCxnSpPr>
              <a:cxnSpLocks/>
              <a:stCxn id="35" idx="2"/>
              <a:endCxn id="36" idx="0"/>
            </p:cNvCxnSpPr>
            <p:nvPr/>
          </p:nvCxnSpPr>
          <p:spPr>
            <a:xfrm>
              <a:off x="3476837" y="4007446"/>
              <a:ext cx="0" cy="22021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F28B4989-4A1B-7B37-35F7-D40D0A162829}"/>
                </a:ext>
              </a:extLst>
            </p:cNvPr>
            <p:cNvCxnSpPr>
              <a:cxnSpLocks/>
              <a:endCxn id="39" idx="3"/>
            </p:cNvCxnSpPr>
            <p:nvPr/>
          </p:nvCxnSpPr>
          <p:spPr>
            <a:xfrm flipH="1">
              <a:off x="2933573" y="3849127"/>
              <a:ext cx="291057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3B91292-64A0-F0B5-9486-300C6EA53F44}"/>
                </a:ext>
              </a:extLst>
            </p:cNvPr>
            <p:cNvSpPr/>
            <p:nvPr/>
          </p:nvSpPr>
          <p:spPr>
            <a:xfrm>
              <a:off x="2227505" y="3690808"/>
              <a:ext cx="706068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rgbClr val="FFD966"/>
                  </a:solidFill>
                </a:rPr>
                <a:t>state</a:t>
              </a:r>
              <a:endParaRPr lang="en-GB">
                <a:solidFill>
                  <a:srgbClr val="FFD966"/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11A3795C-0CED-5CBF-3ECD-8A28A309B7F2}"/>
                </a:ext>
              </a:extLst>
            </p:cNvPr>
            <p:cNvSpPr/>
            <p:nvPr/>
          </p:nvSpPr>
          <p:spPr>
            <a:xfrm>
              <a:off x="4016678" y="4664067"/>
              <a:ext cx="365757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=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D725B29B-EF63-A087-7720-4DBB2FA17E7C}"/>
                </a:ext>
              </a:extLst>
            </p:cNvPr>
            <p:cNvCxnSpPr>
              <a:cxnSpLocks/>
              <a:stCxn id="34" idx="2"/>
              <a:endCxn id="40" idx="0"/>
            </p:cNvCxnSpPr>
            <p:nvPr/>
          </p:nvCxnSpPr>
          <p:spPr>
            <a:xfrm flipH="1">
              <a:off x="4199557" y="4007446"/>
              <a:ext cx="3423" cy="656621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1D1AA342-4DB8-10E1-6EA2-4857DC585403}"/>
                </a:ext>
              </a:extLst>
            </p:cNvPr>
            <p:cNvSpPr/>
            <p:nvPr/>
          </p:nvSpPr>
          <p:spPr>
            <a:xfrm>
              <a:off x="4016678" y="5210342"/>
              <a:ext cx="365757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+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A978374B-53B2-4FFB-B754-10CF8AA8E91D}"/>
                </a:ext>
              </a:extLst>
            </p:cNvPr>
            <p:cNvCxnSpPr>
              <a:cxnSpLocks/>
              <a:stCxn id="40" idx="2"/>
              <a:endCxn id="42" idx="0"/>
            </p:cNvCxnSpPr>
            <p:nvPr/>
          </p:nvCxnSpPr>
          <p:spPr>
            <a:xfrm>
              <a:off x="4199557" y="4980705"/>
              <a:ext cx="0" cy="229637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E4E2EC82-B8F9-4318-412F-1AB4752C6494}"/>
                </a:ext>
              </a:extLst>
            </p:cNvPr>
            <p:cNvCxnSpPr>
              <a:cxnSpLocks/>
              <a:stCxn id="40" idx="1"/>
              <a:endCxn id="45" idx="3"/>
            </p:cNvCxnSpPr>
            <p:nvPr/>
          </p:nvCxnSpPr>
          <p:spPr>
            <a:xfrm flipH="1">
              <a:off x="3729044" y="4822386"/>
              <a:ext cx="287634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D9BDA9F-95D8-CE04-FA53-45835A818CC9}"/>
                </a:ext>
              </a:extLst>
            </p:cNvPr>
            <p:cNvSpPr/>
            <p:nvPr/>
          </p:nvSpPr>
          <p:spPr>
            <a:xfrm>
              <a:off x="3139412" y="4664067"/>
              <a:ext cx="589632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sum</a:t>
              </a:r>
              <a:endParaRPr lang="en-GB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3C7D2459-FB43-3179-9CF8-040748CD0FAE}"/>
                </a:ext>
              </a:extLst>
            </p:cNvPr>
            <p:cNvCxnSpPr>
              <a:cxnSpLocks/>
            </p:cNvCxnSpPr>
            <p:nvPr/>
          </p:nvCxnSpPr>
          <p:spPr>
            <a:xfrm>
              <a:off x="4207937" y="5526980"/>
              <a:ext cx="0" cy="229637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7F47DBB0-6FE3-03F8-7DCE-E6D24A8C801B}"/>
                </a:ext>
              </a:extLst>
            </p:cNvPr>
            <p:cNvSpPr/>
            <p:nvPr/>
          </p:nvSpPr>
          <p:spPr>
            <a:xfrm>
              <a:off x="3485217" y="5756617"/>
              <a:ext cx="888273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 err="1">
                  <a:solidFill>
                    <a:schemeClr val="bg1"/>
                  </a:solidFill>
                </a:rPr>
                <a:t>data_A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8DC4E77F-08D5-83BD-7470-87DCE6F2DC42}"/>
                </a:ext>
              </a:extLst>
            </p:cNvPr>
            <p:cNvCxnSpPr>
              <a:cxnSpLocks/>
              <a:endCxn id="49" idx="3"/>
            </p:cNvCxnSpPr>
            <p:nvPr/>
          </p:nvCxnSpPr>
          <p:spPr>
            <a:xfrm flipH="1">
              <a:off x="3729044" y="5359233"/>
              <a:ext cx="287634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7ADB1EF9-AB2E-21C8-DF34-5AF41180C927}"/>
                </a:ext>
              </a:extLst>
            </p:cNvPr>
            <p:cNvSpPr/>
            <p:nvPr/>
          </p:nvSpPr>
          <p:spPr>
            <a:xfrm>
              <a:off x="3139412" y="5200914"/>
              <a:ext cx="589632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sum</a:t>
              </a:r>
              <a:endParaRPr lang="en-GB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C72689BF-9F73-4E03-A955-732EEC3EDA8F}"/>
              </a:ext>
            </a:extLst>
          </p:cNvPr>
          <p:cNvSpPr txBox="1"/>
          <p:nvPr/>
        </p:nvSpPr>
        <p:spPr>
          <a:xfrm>
            <a:off x="647832" y="6286565"/>
            <a:ext cx="34291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Abstract Syntax Tree (AST)</a:t>
            </a:r>
            <a:endParaRPr lang="en-GB" sz="2400"/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D90E6D65-453B-03CB-7FF3-3AD2C60A0064}"/>
              </a:ext>
            </a:extLst>
          </p:cNvPr>
          <p:cNvCxnSpPr>
            <a:cxnSpLocks/>
          </p:cNvCxnSpPr>
          <p:nvPr/>
        </p:nvCxnSpPr>
        <p:spPr>
          <a:xfrm>
            <a:off x="3252574" y="3770726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63B75FC7-8F3E-52EB-7FF6-9C4BAC7369C6}"/>
              </a:ext>
            </a:extLst>
          </p:cNvPr>
          <p:cNvSpPr/>
          <p:nvPr/>
        </p:nvSpPr>
        <p:spPr>
          <a:xfrm>
            <a:off x="5310728" y="1765470"/>
            <a:ext cx="5734275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5CDE3E2A-A257-8BE8-4B5A-480F6A500A7E}"/>
              </a:ext>
            </a:extLst>
          </p:cNvPr>
          <p:cNvSpPr/>
          <p:nvPr/>
        </p:nvSpPr>
        <p:spPr>
          <a:xfrm>
            <a:off x="8634655" y="4023464"/>
            <a:ext cx="360000" cy="360000"/>
          </a:xfrm>
          <a:prstGeom prst="ellipse">
            <a:avLst/>
          </a:prstGeom>
          <a:solidFill>
            <a:srgbClr val="DA6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DB927092-E0EA-666C-CBF1-AD65EC06BB56}"/>
              </a:ext>
            </a:extLst>
          </p:cNvPr>
          <p:cNvCxnSpPr>
            <a:cxnSpLocks/>
            <a:stCxn id="58" idx="2"/>
            <a:endCxn id="56" idx="0"/>
          </p:cNvCxnSpPr>
          <p:nvPr/>
        </p:nvCxnSpPr>
        <p:spPr>
          <a:xfrm>
            <a:off x="8811611" y="3854319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FF8C2396-3BF5-9EF4-7A19-ED90CB1F3E08}"/>
              </a:ext>
            </a:extLst>
          </p:cNvPr>
          <p:cNvSpPr/>
          <p:nvPr/>
        </p:nvSpPr>
        <p:spPr>
          <a:xfrm>
            <a:off x="8589542" y="349431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480E6D28-C744-B4C4-3D06-1E90740AAF3D}"/>
              </a:ext>
            </a:extLst>
          </p:cNvPr>
          <p:cNvSpPr/>
          <p:nvPr/>
        </p:nvSpPr>
        <p:spPr>
          <a:xfrm>
            <a:off x="8589542" y="459899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BAA8E2A7-FF2F-D92D-43A2-40A6D4473314}"/>
              </a:ext>
            </a:extLst>
          </p:cNvPr>
          <p:cNvCxnSpPr>
            <a:cxnSpLocks/>
          </p:cNvCxnSpPr>
          <p:nvPr/>
        </p:nvCxnSpPr>
        <p:spPr>
          <a:xfrm flipH="1">
            <a:off x="8811611" y="437115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0EB98CCE-AFA4-31CC-1ACD-EA1510FA4E8E}"/>
              </a:ext>
            </a:extLst>
          </p:cNvPr>
          <p:cNvCxnSpPr>
            <a:cxnSpLocks/>
            <a:stCxn id="62" idx="0"/>
          </p:cNvCxnSpPr>
          <p:nvPr/>
        </p:nvCxnSpPr>
        <p:spPr>
          <a:xfrm flipV="1">
            <a:off x="8813656" y="4945247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CB11D306-0508-1149-A6CC-9725E3FA7B2E}"/>
              </a:ext>
            </a:extLst>
          </p:cNvPr>
          <p:cNvSpPr/>
          <p:nvPr/>
        </p:nvSpPr>
        <p:spPr>
          <a:xfrm>
            <a:off x="8591587" y="517308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FC73AE79-4A47-8AAD-3F0C-9EB6354BC53E}"/>
              </a:ext>
            </a:extLst>
          </p:cNvPr>
          <p:cNvSpPr/>
          <p:nvPr/>
        </p:nvSpPr>
        <p:spPr>
          <a:xfrm>
            <a:off x="7809643" y="403553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7F5A2414-6932-2D7C-C82C-5C5AF181D685}"/>
              </a:ext>
            </a:extLst>
          </p:cNvPr>
          <p:cNvCxnSpPr>
            <a:cxnSpLocks/>
            <a:stCxn id="56" idx="2"/>
            <a:endCxn id="63" idx="3"/>
          </p:cNvCxnSpPr>
          <p:nvPr/>
        </p:nvCxnSpPr>
        <p:spPr>
          <a:xfrm flipH="1">
            <a:off x="8253781" y="4203464"/>
            <a:ext cx="380874" cy="12072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8099B39F-1354-BF2C-5AAB-FBD9C1D88109}"/>
              </a:ext>
            </a:extLst>
          </p:cNvPr>
          <p:cNvCxnSpPr>
            <a:cxnSpLocks/>
            <a:stCxn id="66" idx="2"/>
            <a:endCxn id="63" idx="0"/>
          </p:cNvCxnSpPr>
          <p:nvPr/>
        </p:nvCxnSpPr>
        <p:spPr>
          <a:xfrm>
            <a:off x="8031712" y="3870971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5EA5B4C0-B6ED-57B9-5B43-1890C3DE307A}"/>
              </a:ext>
            </a:extLst>
          </p:cNvPr>
          <p:cNvSpPr/>
          <p:nvPr/>
        </p:nvSpPr>
        <p:spPr>
          <a:xfrm>
            <a:off x="7809643" y="351097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489A7E62-1BE9-6031-2223-EEFCF93517F6}"/>
              </a:ext>
            </a:extLst>
          </p:cNvPr>
          <p:cNvCxnSpPr>
            <a:cxnSpLocks/>
            <a:stCxn id="59" idx="3"/>
            <a:endCxn id="56" idx="6"/>
          </p:cNvCxnSpPr>
          <p:nvPr/>
        </p:nvCxnSpPr>
        <p:spPr>
          <a:xfrm flipH="1" flipV="1">
            <a:off x="8994655" y="4203464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Oval 67">
            <a:extLst>
              <a:ext uri="{FF2B5EF4-FFF2-40B4-BE49-F238E27FC236}">
                <a16:creationId xmlns:a16="http://schemas.microsoft.com/office/drawing/2014/main" id="{9C2DD30A-D204-A385-5030-5EBE9F238FD7}"/>
              </a:ext>
            </a:extLst>
          </p:cNvPr>
          <p:cNvSpPr/>
          <p:nvPr/>
        </p:nvSpPr>
        <p:spPr>
          <a:xfrm>
            <a:off x="9220274" y="2129503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CCD7E7B1-A20E-7DD2-AB80-508DAC4D95E3}"/>
              </a:ext>
            </a:extLst>
          </p:cNvPr>
          <p:cNvCxnSpPr>
            <a:cxnSpLocks/>
            <a:stCxn id="70" idx="3"/>
            <a:endCxn id="68" idx="2"/>
          </p:cNvCxnSpPr>
          <p:nvPr/>
        </p:nvCxnSpPr>
        <p:spPr>
          <a:xfrm>
            <a:off x="8994641" y="2309503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F84004D5-CE95-218D-36E0-655AF972573E}"/>
              </a:ext>
            </a:extLst>
          </p:cNvPr>
          <p:cNvSpPr/>
          <p:nvPr/>
        </p:nvSpPr>
        <p:spPr>
          <a:xfrm>
            <a:off x="8550503" y="212950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D1C52C8B-10B1-42D6-559E-564394696654}"/>
              </a:ext>
            </a:extLst>
          </p:cNvPr>
          <p:cNvCxnSpPr>
            <a:cxnSpLocks/>
          </p:cNvCxnSpPr>
          <p:nvPr/>
        </p:nvCxnSpPr>
        <p:spPr>
          <a:xfrm>
            <a:off x="9580274" y="2309503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6BFB1253-81F6-9BE5-3644-A5AC5FF981E3}"/>
              </a:ext>
            </a:extLst>
          </p:cNvPr>
          <p:cNvSpPr/>
          <p:nvPr/>
        </p:nvSpPr>
        <p:spPr>
          <a:xfrm>
            <a:off x="9844575" y="2129503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read_A</a:t>
            </a:r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8F5633D9-2D70-4FB2-D76F-7945086377A2}"/>
              </a:ext>
            </a:extLst>
          </p:cNvPr>
          <p:cNvSpPr/>
          <p:nvPr/>
        </p:nvSpPr>
        <p:spPr>
          <a:xfrm>
            <a:off x="9969324" y="4030465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6D170C63-0E31-622B-4712-4D235D657C12}"/>
              </a:ext>
            </a:extLst>
          </p:cNvPr>
          <p:cNvCxnSpPr>
            <a:cxnSpLocks/>
            <a:stCxn id="75" idx="2"/>
            <a:endCxn id="73" idx="0"/>
          </p:cNvCxnSpPr>
          <p:nvPr/>
        </p:nvCxnSpPr>
        <p:spPr>
          <a:xfrm>
            <a:off x="10146280" y="3861320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75B4DC79-B97F-3BC8-601A-F8743CEBF4F8}"/>
              </a:ext>
            </a:extLst>
          </p:cNvPr>
          <p:cNvSpPr/>
          <p:nvPr/>
        </p:nvSpPr>
        <p:spPr>
          <a:xfrm>
            <a:off x="9924211" y="350132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5FA4F7D1-FC7E-23BB-F9DE-3059D7286B24}"/>
              </a:ext>
            </a:extLst>
          </p:cNvPr>
          <p:cNvSpPr/>
          <p:nvPr/>
        </p:nvSpPr>
        <p:spPr>
          <a:xfrm>
            <a:off x="9924211" y="460599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73777460-6E5F-F68B-7FBA-4347AC961186}"/>
              </a:ext>
            </a:extLst>
          </p:cNvPr>
          <p:cNvCxnSpPr>
            <a:cxnSpLocks/>
          </p:cNvCxnSpPr>
          <p:nvPr/>
        </p:nvCxnSpPr>
        <p:spPr>
          <a:xfrm flipH="1">
            <a:off x="10146280" y="437815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19AE0CE8-79E3-9C6F-53C3-0E7118E355DD}"/>
              </a:ext>
            </a:extLst>
          </p:cNvPr>
          <p:cNvCxnSpPr>
            <a:cxnSpLocks/>
          </p:cNvCxnSpPr>
          <p:nvPr/>
        </p:nvCxnSpPr>
        <p:spPr>
          <a:xfrm flipV="1">
            <a:off x="10148325" y="4952248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08B18272-8BB3-1FB9-04E5-C18F512BF41D}"/>
              </a:ext>
            </a:extLst>
          </p:cNvPr>
          <p:cNvSpPr/>
          <p:nvPr/>
        </p:nvSpPr>
        <p:spPr>
          <a:xfrm>
            <a:off x="8832239" y="2957967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addr_A</a:t>
            </a:r>
            <a:endParaRPr lang="en-US"/>
          </a:p>
        </p:txBody>
      </p:sp>
      <p:cxnSp>
        <p:nvCxnSpPr>
          <p:cNvPr id="80" name="Connector: Curved 79">
            <a:extLst>
              <a:ext uri="{FF2B5EF4-FFF2-40B4-BE49-F238E27FC236}">
                <a16:creationId xmlns:a16="http://schemas.microsoft.com/office/drawing/2014/main" id="{AFAC8601-BDA4-4E67-1D93-B3E19A62EB46}"/>
              </a:ext>
            </a:extLst>
          </p:cNvPr>
          <p:cNvCxnSpPr>
            <a:cxnSpLocks/>
            <a:stCxn id="56" idx="6"/>
            <a:endCxn id="81" idx="4"/>
          </p:cNvCxnSpPr>
          <p:nvPr/>
        </p:nvCxnSpPr>
        <p:spPr>
          <a:xfrm flipV="1">
            <a:off x="8994655" y="3861320"/>
            <a:ext cx="324418" cy="342144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Oval 80">
            <a:extLst>
              <a:ext uri="{FF2B5EF4-FFF2-40B4-BE49-F238E27FC236}">
                <a16:creationId xmlns:a16="http://schemas.microsoft.com/office/drawing/2014/main" id="{6E293770-FC41-140A-EAD3-1F603CA84C31}"/>
              </a:ext>
            </a:extLst>
          </p:cNvPr>
          <p:cNvSpPr/>
          <p:nvPr/>
        </p:nvSpPr>
        <p:spPr>
          <a:xfrm>
            <a:off x="9139073" y="3501320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9D39F434-2E7D-3C86-4BB9-E8EDC4EEE303}"/>
              </a:ext>
            </a:extLst>
          </p:cNvPr>
          <p:cNvCxnSpPr>
            <a:cxnSpLocks/>
            <a:stCxn id="81" idx="0"/>
            <a:endCxn id="79" idx="2"/>
          </p:cNvCxnSpPr>
          <p:nvPr/>
        </p:nvCxnSpPr>
        <p:spPr>
          <a:xfrm flipV="1">
            <a:off x="9319073" y="3317967"/>
            <a:ext cx="0" cy="18335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8D0B7479-1ADE-E7D9-BD53-520EF962E244}"/>
              </a:ext>
            </a:extLst>
          </p:cNvPr>
          <p:cNvSpPr/>
          <p:nvPr/>
        </p:nvSpPr>
        <p:spPr>
          <a:xfrm>
            <a:off x="9659446" y="5191825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cxnSp>
        <p:nvCxnSpPr>
          <p:cNvPr id="84" name="Connector: Curved 83">
            <a:extLst>
              <a:ext uri="{FF2B5EF4-FFF2-40B4-BE49-F238E27FC236}">
                <a16:creationId xmlns:a16="http://schemas.microsoft.com/office/drawing/2014/main" id="{24374CDA-1961-739F-5660-E3535D445DA6}"/>
              </a:ext>
            </a:extLst>
          </p:cNvPr>
          <p:cNvCxnSpPr>
            <a:cxnSpLocks/>
            <a:stCxn id="85" idx="0"/>
            <a:endCxn id="56" idx="3"/>
          </p:cNvCxnSpPr>
          <p:nvPr/>
        </p:nvCxnSpPr>
        <p:spPr>
          <a:xfrm rot="5400000" flipH="1" flipV="1">
            <a:off x="8225386" y="4431022"/>
            <a:ext cx="562269" cy="36171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id="{96D11E29-F84D-6224-4477-3459F2C34DA1}"/>
              </a:ext>
            </a:extLst>
          </p:cNvPr>
          <p:cNvSpPr txBox="1"/>
          <p:nvPr/>
        </p:nvSpPr>
        <p:spPr>
          <a:xfrm>
            <a:off x="8095395" y="4893012"/>
            <a:ext cx="4605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599174E1-7E96-D17D-96D0-D162548D90E6}"/>
              </a:ext>
            </a:extLst>
          </p:cNvPr>
          <p:cNvSpPr txBox="1"/>
          <p:nvPr/>
        </p:nvSpPr>
        <p:spPr>
          <a:xfrm>
            <a:off x="9975624" y="3041988"/>
            <a:ext cx="4051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7" name="Connector: Curved 86">
            <a:extLst>
              <a:ext uri="{FF2B5EF4-FFF2-40B4-BE49-F238E27FC236}">
                <a16:creationId xmlns:a16="http://schemas.microsoft.com/office/drawing/2014/main" id="{1FF8FD81-1DE9-78DF-5BA2-727869C56181}"/>
              </a:ext>
            </a:extLst>
          </p:cNvPr>
          <p:cNvCxnSpPr>
            <a:cxnSpLocks/>
            <a:stCxn id="86" idx="1"/>
            <a:endCxn id="81" idx="6"/>
          </p:cNvCxnSpPr>
          <p:nvPr/>
        </p:nvCxnSpPr>
        <p:spPr>
          <a:xfrm rot="10800000" flipV="1">
            <a:off x="9499074" y="3226654"/>
            <a:ext cx="476551" cy="45466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nector: Curved 87">
            <a:extLst>
              <a:ext uri="{FF2B5EF4-FFF2-40B4-BE49-F238E27FC236}">
                <a16:creationId xmlns:a16="http://schemas.microsoft.com/office/drawing/2014/main" id="{57ADE4DC-4B77-FAEE-AE93-CE214F5C0D09}"/>
              </a:ext>
            </a:extLst>
          </p:cNvPr>
          <p:cNvCxnSpPr>
            <a:cxnSpLocks/>
            <a:stCxn id="86" idx="1"/>
            <a:endCxn id="73" idx="2"/>
          </p:cNvCxnSpPr>
          <p:nvPr/>
        </p:nvCxnSpPr>
        <p:spPr>
          <a:xfrm rot="10800000" flipV="1">
            <a:off x="9969324" y="3226653"/>
            <a:ext cx="6300" cy="983811"/>
          </a:xfrm>
          <a:prstGeom prst="curvedConnector3">
            <a:avLst>
              <a:gd name="adj1" fmla="val 3728571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nector: Curved 88">
            <a:extLst>
              <a:ext uri="{FF2B5EF4-FFF2-40B4-BE49-F238E27FC236}">
                <a16:creationId xmlns:a16="http://schemas.microsoft.com/office/drawing/2014/main" id="{9FFE65D7-D423-CB21-59D4-E168FC01E164}"/>
              </a:ext>
            </a:extLst>
          </p:cNvPr>
          <p:cNvCxnSpPr>
            <a:cxnSpLocks/>
            <a:stCxn id="86" idx="0"/>
            <a:endCxn id="68" idx="4"/>
          </p:cNvCxnSpPr>
          <p:nvPr/>
        </p:nvCxnSpPr>
        <p:spPr>
          <a:xfrm rot="16200000" flipV="1">
            <a:off x="9512986" y="2376792"/>
            <a:ext cx="552485" cy="777907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C9E02C72-F02E-6578-D6CF-85B846FEE117}"/>
              </a:ext>
            </a:extLst>
          </p:cNvPr>
          <p:cNvSpPr txBox="1"/>
          <p:nvPr/>
        </p:nvSpPr>
        <p:spPr>
          <a:xfrm>
            <a:off x="8156539" y="3072373"/>
            <a:ext cx="4441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91" name="Connector: Curved 90">
            <a:extLst>
              <a:ext uri="{FF2B5EF4-FFF2-40B4-BE49-F238E27FC236}">
                <a16:creationId xmlns:a16="http://schemas.microsoft.com/office/drawing/2014/main" id="{805776C3-5F55-F360-3E2D-4362AFDB444F}"/>
              </a:ext>
            </a:extLst>
          </p:cNvPr>
          <p:cNvCxnSpPr>
            <a:cxnSpLocks/>
            <a:stCxn id="90" idx="2"/>
            <a:endCxn id="56" idx="1"/>
          </p:cNvCxnSpPr>
          <p:nvPr/>
        </p:nvCxnSpPr>
        <p:spPr>
          <a:xfrm rot="16200000" flipH="1">
            <a:off x="8215752" y="3604561"/>
            <a:ext cx="634480" cy="30876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id="{CD32FF12-8D35-1BE9-5C77-52475B586F0F}"/>
              </a:ext>
            </a:extLst>
          </p:cNvPr>
          <p:cNvSpPr txBox="1"/>
          <p:nvPr/>
        </p:nvSpPr>
        <p:spPr>
          <a:xfrm>
            <a:off x="9211646" y="4842595"/>
            <a:ext cx="4207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93" name="Connector: Curved 92">
            <a:extLst>
              <a:ext uri="{FF2B5EF4-FFF2-40B4-BE49-F238E27FC236}">
                <a16:creationId xmlns:a16="http://schemas.microsoft.com/office/drawing/2014/main" id="{B7123789-AEB5-92CD-2B52-81660F34866E}"/>
              </a:ext>
            </a:extLst>
          </p:cNvPr>
          <p:cNvCxnSpPr>
            <a:cxnSpLocks/>
            <a:stCxn id="92" idx="0"/>
            <a:endCxn id="73" idx="3"/>
          </p:cNvCxnSpPr>
          <p:nvPr/>
        </p:nvCxnSpPr>
        <p:spPr>
          <a:xfrm rot="5400000" flipH="1" flipV="1">
            <a:off x="9469615" y="4290165"/>
            <a:ext cx="504851" cy="60001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nector: Curved 93">
            <a:extLst>
              <a:ext uri="{FF2B5EF4-FFF2-40B4-BE49-F238E27FC236}">
                <a16:creationId xmlns:a16="http://schemas.microsoft.com/office/drawing/2014/main" id="{0A6A97C5-E112-5097-3A8C-591BF8C052CE}"/>
              </a:ext>
            </a:extLst>
          </p:cNvPr>
          <p:cNvCxnSpPr>
            <a:cxnSpLocks/>
            <a:stCxn id="76" idx="3"/>
            <a:endCxn id="73" idx="6"/>
          </p:cNvCxnSpPr>
          <p:nvPr/>
        </p:nvCxnSpPr>
        <p:spPr>
          <a:xfrm flipH="1" flipV="1">
            <a:off x="10329324" y="4210465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B0695B68-6D0A-17ED-52D2-A0BF922EB6DF}"/>
              </a:ext>
            </a:extLst>
          </p:cNvPr>
          <p:cNvCxnSpPr>
            <a:cxnSpLocks/>
          </p:cNvCxnSpPr>
          <p:nvPr/>
        </p:nvCxnSpPr>
        <p:spPr>
          <a:xfrm flipH="1">
            <a:off x="5551060" y="1935060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id="{FCA7F31C-C7A2-B0DB-7CC0-2A4E143A180C}"/>
              </a:ext>
            </a:extLst>
          </p:cNvPr>
          <p:cNvSpPr txBox="1"/>
          <p:nvPr/>
        </p:nvSpPr>
        <p:spPr>
          <a:xfrm>
            <a:off x="5775149" y="1754681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C0143D7F-5510-5CCD-DBFF-0D69339AF06F}"/>
              </a:ext>
            </a:extLst>
          </p:cNvPr>
          <p:cNvCxnSpPr>
            <a:cxnSpLocks/>
          </p:cNvCxnSpPr>
          <p:nvPr/>
        </p:nvCxnSpPr>
        <p:spPr>
          <a:xfrm flipH="1">
            <a:off x="5559427" y="2201394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D09A9E6A-60F0-6D5F-4A08-66112B042154}"/>
              </a:ext>
            </a:extLst>
          </p:cNvPr>
          <p:cNvSpPr txBox="1"/>
          <p:nvPr/>
        </p:nvSpPr>
        <p:spPr>
          <a:xfrm>
            <a:off x="5783516" y="2021015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F17AB859-DB37-DD0C-C4E2-741118206124}"/>
              </a:ext>
            </a:extLst>
          </p:cNvPr>
          <p:cNvSpPr/>
          <p:nvPr/>
        </p:nvSpPr>
        <p:spPr>
          <a:xfrm>
            <a:off x="5737600" y="2465484"/>
            <a:ext cx="576000" cy="57600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S0</a:t>
            </a:r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02706C95-3622-C579-CF0A-3238BE5C7B0E}"/>
              </a:ext>
            </a:extLst>
          </p:cNvPr>
          <p:cNvSpPr/>
          <p:nvPr/>
        </p:nvSpPr>
        <p:spPr>
          <a:xfrm>
            <a:off x="5736741" y="3812677"/>
            <a:ext cx="576000" cy="57600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S1</a:t>
            </a:r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3DE50496-5B0A-6F8A-BD15-46D3544CABC1}"/>
              </a:ext>
            </a:extLst>
          </p:cNvPr>
          <p:cNvCxnSpPr>
            <a:cxnSpLocks/>
            <a:stCxn id="99" idx="4"/>
          </p:cNvCxnSpPr>
          <p:nvPr/>
        </p:nvCxnSpPr>
        <p:spPr>
          <a:xfrm flipH="1">
            <a:off x="6024741" y="3041484"/>
            <a:ext cx="859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nector: Curved 101">
            <a:extLst>
              <a:ext uri="{FF2B5EF4-FFF2-40B4-BE49-F238E27FC236}">
                <a16:creationId xmlns:a16="http://schemas.microsoft.com/office/drawing/2014/main" id="{F67BF9C9-18DB-A406-6FC4-E4EA363FC773}"/>
              </a:ext>
            </a:extLst>
          </p:cNvPr>
          <p:cNvCxnSpPr>
            <a:cxnSpLocks/>
            <a:stCxn id="100" idx="5"/>
            <a:endCxn id="100" idx="7"/>
          </p:cNvCxnSpPr>
          <p:nvPr/>
        </p:nvCxnSpPr>
        <p:spPr>
          <a:xfrm rot="5400000" flipH="1">
            <a:off x="6024741" y="4100677"/>
            <a:ext cx="407294" cy="12700"/>
          </a:xfrm>
          <a:prstGeom prst="curvedConnector5">
            <a:avLst>
              <a:gd name="adj1" fmla="val -579"/>
              <a:gd name="adj2" fmla="val -2731677"/>
              <a:gd name="adj3" fmla="val 123724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>
            <a:extLst>
              <a:ext uri="{FF2B5EF4-FFF2-40B4-BE49-F238E27FC236}">
                <a16:creationId xmlns:a16="http://schemas.microsoft.com/office/drawing/2014/main" id="{FA8C9237-CE0A-25DC-3EA2-1AAF7F00BC13}"/>
              </a:ext>
            </a:extLst>
          </p:cNvPr>
          <p:cNvSpPr txBox="1"/>
          <p:nvPr/>
        </p:nvSpPr>
        <p:spPr>
          <a:xfrm>
            <a:off x="6038855" y="3175096"/>
            <a:ext cx="119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F40926D9-FBB4-BBD2-06A8-8B11D67196AD}"/>
              </a:ext>
            </a:extLst>
          </p:cNvPr>
          <p:cNvCxnSpPr>
            <a:cxnSpLocks/>
            <a:stCxn id="103" idx="2"/>
          </p:cNvCxnSpPr>
          <p:nvPr/>
        </p:nvCxnSpPr>
        <p:spPr>
          <a:xfrm flipH="1">
            <a:off x="6483164" y="3544428"/>
            <a:ext cx="151385" cy="268249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Oval 104">
            <a:extLst>
              <a:ext uri="{FF2B5EF4-FFF2-40B4-BE49-F238E27FC236}">
                <a16:creationId xmlns:a16="http://schemas.microsoft.com/office/drawing/2014/main" id="{4A7FD056-7A41-F4BB-FCB6-863E21245386}"/>
              </a:ext>
            </a:extLst>
          </p:cNvPr>
          <p:cNvSpPr/>
          <p:nvPr/>
        </p:nvSpPr>
        <p:spPr>
          <a:xfrm>
            <a:off x="5736741" y="5072809"/>
            <a:ext cx="576000" cy="57600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S2</a:t>
            </a:r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DCD17F77-F5C3-A8D7-0DF2-74448EE228CF}"/>
              </a:ext>
            </a:extLst>
          </p:cNvPr>
          <p:cNvCxnSpPr>
            <a:cxnSpLocks/>
            <a:stCxn id="100" idx="4"/>
            <a:endCxn id="105" idx="0"/>
          </p:cNvCxnSpPr>
          <p:nvPr/>
        </p:nvCxnSpPr>
        <p:spPr>
          <a:xfrm>
            <a:off x="6024741" y="4388677"/>
            <a:ext cx="0" cy="68413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>
            <a:extLst>
              <a:ext uri="{FF2B5EF4-FFF2-40B4-BE49-F238E27FC236}">
                <a16:creationId xmlns:a16="http://schemas.microsoft.com/office/drawing/2014/main" id="{A9ABDC4C-A532-5B27-B268-943B5B4707A3}"/>
              </a:ext>
            </a:extLst>
          </p:cNvPr>
          <p:cNvSpPr txBox="1"/>
          <p:nvPr/>
        </p:nvSpPr>
        <p:spPr>
          <a:xfrm>
            <a:off x="6066864" y="4690757"/>
            <a:ext cx="12851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!Data 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842680CE-E9F8-00D6-C776-F92A279524C8}"/>
              </a:ext>
            </a:extLst>
          </p:cNvPr>
          <p:cNvCxnSpPr>
            <a:cxnSpLocks/>
            <a:stCxn id="107" idx="0"/>
          </p:cNvCxnSpPr>
          <p:nvPr/>
        </p:nvCxnSpPr>
        <p:spPr>
          <a:xfrm flipH="1" flipV="1">
            <a:off x="6027253" y="4491982"/>
            <a:ext cx="682200" cy="198775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nector: Curved 108">
            <a:extLst>
              <a:ext uri="{FF2B5EF4-FFF2-40B4-BE49-F238E27FC236}">
                <a16:creationId xmlns:a16="http://schemas.microsoft.com/office/drawing/2014/main" id="{BAFFAD09-D264-BB99-036B-A188E709E443}"/>
              </a:ext>
            </a:extLst>
          </p:cNvPr>
          <p:cNvCxnSpPr>
            <a:cxnSpLocks/>
            <a:stCxn id="100" idx="3"/>
            <a:endCxn id="110" idx="0"/>
          </p:cNvCxnSpPr>
          <p:nvPr/>
        </p:nvCxnSpPr>
        <p:spPr>
          <a:xfrm rot="5400000">
            <a:off x="5602534" y="4343242"/>
            <a:ext cx="257479" cy="17964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B6105C07-970F-3C33-E648-624E4DA992A3}"/>
              </a:ext>
            </a:extLst>
          </p:cNvPr>
          <p:cNvSpPr txBox="1"/>
          <p:nvPr/>
        </p:nvSpPr>
        <p:spPr>
          <a:xfrm>
            <a:off x="5431019" y="4561803"/>
            <a:ext cx="420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11" name="Connector: Curved 110">
            <a:extLst>
              <a:ext uri="{FF2B5EF4-FFF2-40B4-BE49-F238E27FC236}">
                <a16:creationId xmlns:a16="http://schemas.microsoft.com/office/drawing/2014/main" id="{A1869967-231A-A75D-22B3-89BE76A435CA}"/>
              </a:ext>
            </a:extLst>
          </p:cNvPr>
          <p:cNvCxnSpPr>
            <a:cxnSpLocks/>
            <a:stCxn id="99" idx="3"/>
            <a:endCxn id="112" idx="0"/>
          </p:cNvCxnSpPr>
          <p:nvPr/>
        </p:nvCxnSpPr>
        <p:spPr>
          <a:xfrm rot="5400000">
            <a:off x="5553640" y="3069326"/>
            <a:ext cx="380509" cy="15611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D95D18A4-A76B-5E48-6AED-E139B9EBEB6A}"/>
              </a:ext>
            </a:extLst>
          </p:cNvPr>
          <p:cNvSpPr txBox="1"/>
          <p:nvPr/>
        </p:nvSpPr>
        <p:spPr>
          <a:xfrm>
            <a:off x="5463953" y="3337640"/>
            <a:ext cx="403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6FF88DD3-50C1-37AB-C5A7-912B0A94C713}"/>
              </a:ext>
            </a:extLst>
          </p:cNvPr>
          <p:cNvSpPr txBox="1"/>
          <p:nvPr/>
        </p:nvSpPr>
        <p:spPr>
          <a:xfrm>
            <a:off x="7442279" y="5286664"/>
            <a:ext cx="119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14" name="Connector: Curved 113">
            <a:extLst>
              <a:ext uri="{FF2B5EF4-FFF2-40B4-BE49-F238E27FC236}">
                <a16:creationId xmlns:a16="http://schemas.microsoft.com/office/drawing/2014/main" id="{3DB0E6A2-EDCF-F07D-B5EC-0CA0A0D51204}"/>
              </a:ext>
            </a:extLst>
          </p:cNvPr>
          <p:cNvCxnSpPr>
            <a:cxnSpLocks/>
            <a:stCxn id="63" idx="2"/>
            <a:endCxn id="113" idx="0"/>
          </p:cNvCxnSpPr>
          <p:nvPr/>
        </p:nvCxnSpPr>
        <p:spPr>
          <a:xfrm rot="16200000" flipH="1">
            <a:off x="7589278" y="4837969"/>
            <a:ext cx="891128" cy="6261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398647BF-8272-07CD-0009-2BD37649A0BE}"/>
              </a:ext>
            </a:extLst>
          </p:cNvPr>
          <p:cNvSpPr/>
          <p:nvPr/>
        </p:nvSpPr>
        <p:spPr>
          <a:xfrm>
            <a:off x="5397045" y="2392124"/>
            <a:ext cx="1853764" cy="3338571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D7838A15-43B2-8C49-3E05-6D2EE95A0018}"/>
              </a:ext>
            </a:extLst>
          </p:cNvPr>
          <p:cNvSpPr txBox="1"/>
          <p:nvPr/>
        </p:nvSpPr>
        <p:spPr>
          <a:xfrm>
            <a:off x="6541186" y="2344077"/>
            <a:ext cx="7540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FSM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117" name="Rectangle: Rounded Corners 116">
            <a:extLst>
              <a:ext uri="{FF2B5EF4-FFF2-40B4-BE49-F238E27FC236}">
                <a16:creationId xmlns:a16="http://schemas.microsoft.com/office/drawing/2014/main" id="{66FF4023-4F98-138B-9182-C8327AFA060C}"/>
              </a:ext>
            </a:extLst>
          </p:cNvPr>
          <p:cNvSpPr/>
          <p:nvPr/>
        </p:nvSpPr>
        <p:spPr>
          <a:xfrm>
            <a:off x="7506092" y="2011387"/>
            <a:ext cx="3366446" cy="3692197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B0DB8EAB-7A8B-5147-FBAA-08739BE77136}"/>
              </a:ext>
            </a:extLst>
          </p:cNvPr>
          <p:cNvSpPr txBox="1"/>
          <p:nvPr/>
        </p:nvSpPr>
        <p:spPr>
          <a:xfrm rot="5400000">
            <a:off x="6991975" y="2508173"/>
            <a:ext cx="14647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Datapath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E4194165-7684-DD78-E231-6C05F9CD40BB}"/>
              </a:ext>
            </a:extLst>
          </p:cNvPr>
          <p:cNvCxnSpPr>
            <a:cxnSpLocks/>
          </p:cNvCxnSpPr>
          <p:nvPr/>
        </p:nvCxnSpPr>
        <p:spPr>
          <a:xfrm>
            <a:off x="5015968" y="3770726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18AFB9C7-A171-27D2-3747-495B5A2AAC38}"/>
              </a:ext>
            </a:extLst>
          </p:cNvPr>
          <p:cNvSpPr txBox="1"/>
          <p:nvPr/>
        </p:nvSpPr>
        <p:spPr>
          <a:xfrm>
            <a:off x="4019712" y="3568800"/>
            <a:ext cx="6782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???</a:t>
            </a:r>
            <a:endParaRPr lang="en-GB" sz="2400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38FD8F24-69F0-8201-2BC7-5F6FABA8E0C8}"/>
              </a:ext>
            </a:extLst>
          </p:cNvPr>
          <p:cNvSpPr txBox="1"/>
          <p:nvPr/>
        </p:nvSpPr>
        <p:spPr>
          <a:xfrm>
            <a:off x="5193142" y="5859862"/>
            <a:ext cx="28391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FSM-Datapath Graph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4226217994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B69E0E0-0728-7CE4-95AF-388AE4548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2C1AC-DF08-7891-1175-47BEC9B93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HACE Overview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CA805B-F801-5414-49D0-7BA27DCA2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162</a:t>
            </a:fld>
            <a:endParaRPr lang="en-F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AEE562-77D3-4533-8C34-0FF85E0A0FCF}"/>
              </a:ext>
            </a:extLst>
          </p:cNvPr>
          <p:cNvSpPr txBox="1"/>
          <p:nvPr/>
        </p:nvSpPr>
        <p:spPr>
          <a:xfrm rot="5400000">
            <a:off x="-422083" y="3581845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221BE4A-F152-0895-E921-752FBB2CC73A}"/>
              </a:ext>
            </a:extLst>
          </p:cNvPr>
          <p:cNvCxnSpPr>
            <a:cxnSpLocks/>
          </p:cNvCxnSpPr>
          <p:nvPr/>
        </p:nvCxnSpPr>
        <p:spPr>
          <a:xfrm>
            <a:off x="325209" y="3736406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58E733E-2FC5-B8CE-246A-1B5F91728108}"/>
              </a:ext>
            </a:extLst>
          </p:cNvPr>
          <p:cNvSpPr txBox="1"/>
          <p:nvPr/>
        </p:nvSpPr>
        <p:spPr>
          <a:xfrm rot="5400000">
            <a:off x="11124043" y="3631743"/>
            <a:ext cx="890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B154260-6DCC-E4BE-BA54-114901B90822}"/>
              </a:ext>
            </a:extLst>
          </p:cNvPr>
          <p:cNvCxnSpPr>
            <a:cxnSpLocks/>
          </p:cNvCxnSpPr>
          <p:nvPr/>
        </p:nvCxnSpPr>
        <p:spPr>
          <a:xfrm>
            <a:off x="11136057" y="3832827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94DC875-46D8-B11A-738A-BAB03339A9BF}"/>
              </a:ext>
            </a:extLst>
          </p:cNvPr>
          <p:cNvSpPr/>
          <p:nvPr/>
        </p:nvSpPr>
        <p:spPr>
          <a:xfrm>
            <a:off x="617686" y="1119225"/>
            <a:ext cx="10515600" cy="5672100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B1B10C-7AF8-6D8E-D4C1-7C919BAECC6C}"/>
              </a:ext>
            </a:extLst>
          </p:cNvPr>
          <p:cNvSpPr txBox="1"/>
          <p:nvPr/>
        </p:nvSpPr>
        <p:spPr>
          <a:xfrm>
            <a:off x="617686" y="1121141"/>
            <a:ext cx="8679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accent4">
                    <a:lumMod val="75000"/>
                  </a:schemeClr>
                </a:solidFill>
              </a:rPr>
              <a:t>HACE</a:t>
            </a:r>
            <a:endParaRPr lang="en-GB" sz="2400">
              <a:solidFill>
                <a:schemeClr val="accent4">
                  <a:lumMod val="75000"/>
                </a:schemeClr>
              </a:solidFill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692CEFA-99EC-9292-7CC1-1463A7ECE19B}"/>
              </a:ext>
            </a:extLst>
          </p:cNvPr>
          <p:cNvGrpSpPr/>
          <p:nvPr/>
        </p:nvGrpSpPr>
        <p:grpSpPr>
          <a:xfrm>
            <a:off x="787485" y="1625900"/>
            <a:ext cx="2464067" cy="4671289"/>
            <a:chOff x="2083028" y="1547414"/>
            <a:chExt cx="2464067" cy="4671289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F1FE0DDF-0829-CD6B-F9BF-63400B824B0C}"/>
                </a:ext>
              </a:extLst>
            </p:cNvPr>
            <p:cNvSpPr/>
            <p:nvPr/>
          </p:nvSpPr>
          <p:spPr>
            <a:xfrm>
              <a:off x="2083028" y="1547414"/>
              <a:ext cx="2464067" cy="4671289"/>
            </a:xfrm>
            <a:prstGeom prst="roundRect">
              <a:avLst>
                <a:gd name="adj" fmla="val 5211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endParaRPr lang="en-US"/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D6DBBE53-645B-7FAA-1C05-33859136EE75}"/>
                </a:ext>
              </a:extLst>
            </p:cNvPr>
            <p:cNvCxnSpPr>
              <a:cxnSpLocks/>
              <a:stCxn id="21" idx="1"/>
              <a:endCxn id="22" idx="3"/>
            </p:cNvCxnSpPr>
            <p:nvPr/>
          </p:nvCxnSpPr>
          <p:spPr>
            <a:xfrm flipH="1">
              <a:off x="3737424" y="1861828"/>
              <a:ext cx="291057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04FF088-53BB-FE7B-19C0-C6D7110AA526}"/>
                </a:ext>
              </a:extLst>
            </p:cNvPr>
            <p:cNvSpPr/>
            <p:nvPr/>
          </p:nvSpPr>
          <p:spPr>
            <a:xfrm>
              <a:off x="4028481" y="1703509"/>
              <a:ext cx="365757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if</a:t>
              </a:r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A1F06B4-8BC7-3806-B69A-B0B83AD626F5}"/>
                </a:ext>
              </a:extLst>
            </p:cNvPr>
            <p:cNvSpPr/>
            <p:nvPr/>
          </p:nvSpPr>
          <p:spPr>
            <a:xfrm>
              <a:off x="3233010" y="1703509"/>
              <a:ext cx="504414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==</a:t>
              </a:r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449BDAA-A50E-7FC8-6C0D-527D1652D8DF}"/>
                </a:ext>
              </a:extLst>
            </p:cNvPr>
            <p:cNvSpPr/>
            <p:nvPr/>
          </p:nvSpPr>
          <p:spPr>
            <a:xfrm>
              <a:off x="3233010" y="2240357"/>
              <a:ext cx="504414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S0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FDB523CE-D38F-8F6E-CAE5-30316BEA7152}"/>
                </a:ext>
              </a:extLst>
            </p:cNvPr>
            <p:cNvCxnSpPr>
              <a:cxnSpLocks/>
              <a:stCxn id="22" idx="2"/>
              <a:endCxn id="23" idx="0"/>
            </p:cNvCxnSpPr>
            <p:nvPr/>
          </p:nvCxnSpPr>
          <p:spPr>
            <a:xfrm>
              <a:off x="3485217" y="2020147"/>
              <a:ext cx="0" cy="22021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932ECBE2-E9A1-3BBE-5C2B-DF0872FD34BB}"/>
                </a:ext>
              </a:extLst>
            </p:cNvPr>
            <p:cNvCxnSpPr>
              <a:cxnSpLocks/>
              <a:endCxn id="26" idx="3"/>
            </p:cNvCxnSpPr>
            <p:nvPr/>
          </p:nvCxnSpPr>
          <p:spPr>
            <a:xfrm flipH="1">
              <a:off x="2941953" y="1861828"/>
              <a:ext cx="291057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6839F4B-C87E-7C97-CDF9-52D5903C5191}"/>
                </a:ext>
              </a:extLst>
            </p:cNvPr>
            <p:cNvSpPr/>
            <p:nvPr/>
          </p:nvSpPr>
          <p:spPr>
            <a:xfrm>
              <a:off x="2235885" y="1703509"/>
              <a:ext cx="706068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rgbClr val="FFD966"/>
                  </a:solidFill>
                </a:rPr>
                <a:t>state</a:t>
              </a:r>
              <a:endParaRPr lang="en-GB">
                <a:solidFill>
                  <a:srgbClr val="FFD966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AB96750-C294-908F-3AE3-57191CF5ADE7}"/>
                </a:ext>
              </a:extLst>
            </p:cNvPr>
            <p:cNvSpPr/>
            <p:nvPr/>
          </p:nvSpPr>
          <p:spPr>
            <a:xfrm>
              <a:off x="4025058" y="2676768"/>
              <a:ext cx="365757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=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E5B3989E-CAD6-EBC6-E1D2-B8C60956000A}"/>
                </a:ext>
              </a:extLst>
            </p:cNvPr>
            <p:cNvCxnSpPr>
              <a:cxnSpLocks/>
              <a:stCxn id="21" idx="2"/>
              <a:endCxn id="27" idx="0"/>
            </p:cNvCxnSpPr>
            <p:nvPr/>
          </p:nvCxnSpPr>
          <p:spPr>
            <a:xfrm flipH="1">
              <a:off x="4207937" y="2020147"/>
              <a:ext cx="3423" cy="656621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B84AC31-B954-C46C-C2F7-179FAC941B4F}"/>
                </a:ext>
              </a:extLst>
            </p:cNvPr>
            <p:cNvSpPr/>
            <p:nvPr/>
          </p:nvSpPr>
          <p:spPr>
            <a:xfrm>
              <a:off x="4025058" y="3223043"/>
              <a:ext cx="365757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0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83BD3773-B39C-7921-43BA-1CF2A8339394}"/>
                </a:ext>
              </a:extLst>
            </p:cNvPr>
            <p:cNvCxnSpPr>
              <a:cxnSpLocks/>
              <a:stCxn id="27" idx="2"/>
              <a:endCxn id="29" idx="0"/>
            </p:cNvCxnSpPr>
            <p:nvPr/>
          </p:nvCxnSpPr>
          <p:spPr>
            <a:xfrm>
              <a:off x="4207937" y="2993406"/>
              <a:ext cx="0" cy="229637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E56DC9CC-874D-21B3-033A-9A2749D5C75A}"/>
                </a:ext>
              </a:extLst>
            </p:cNvPr>
            <p:cNvCxnSpPr>
              <a:cxnSpLocks/>
              <a:stCxn id="27" idx="1"/>
              <a:endCxn id="32" idx="3"/>
            </p:cNvCxnSpPr>
            <p:nvPr/>
          </p:nvCxnSpPr>
          <p:spPr>
            <a:xfrm flipH="1">
              <a:off x="3737424" y="2835087"/>
              <a:ext cx="287634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A906D43-8934-EF7A-B17F-66435010C87E}"/>
                </a:ext>
              </a:extLst>
            </p:cNvPr>
            <p:cNvSpPr/>
            <p:nvPr/>
          </p:nvSpPr>
          <p:spPr>
            <a:xfrm>
              <a:off x="3147792" y="2676768"/>
              <a:ext cx="589632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sum</a:t>
              </a:r>
              <a:endParaRPr lang="en-GB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BCB1E325-3F54-E590-424A-A399B68C03F7}"/>
                </a:ext>
              </a:extLst>
            </p:cNvPr>
            <p:cNvCxnSpPr>
              <a:cxnSpLocks/>
              <a:stCxn id="34" idx="1"/>
              <a:endCxn id="35" idx="3"/>
            </p:cNvCxnSpPr>
            <p:nvPr/>
          </p:nvCxnSpPr>
          <p:spPr>
            <a:xfrm flipH="1">
              <a:off x="3729044" y="3849127"/>
              <a:ext cx="291057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BA6EAF-D962-D3A7-EDFC-0A13396FE901}"/>
                </a:ext>
              </a:extLst>
            </p:cNvPr>
            <p:cNvSpPr/>
            <p:nvPr/>
          </p:nvSpPr>
          <p:spPr>
            <a:xfrm>
              <a:off x="4020101" y="3690808"/>
              <a:ext cx="365757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if</a:t>
              </a:r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220D28A-D688-BC6C-11B7-8F86743FB1A6}"/>
                </a:ext>
              </a:extLst>
            </p:cNvPr>
            <p:cNvSpPr/>
            <p:nvPr/>
          </p:nvSpPr>
          <p:spPr>
            <a:xfrm>
              <a:off x="3224630" y="3690808"/>
              <a:ext cx="504414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==</a:t>
              </a:r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D04F30B-63B1-0FB0-6F88-2FC97DF29EEF}"/>
                </a:ext>
              </a:extLst>
            </p:cNvPr>
            <p:cNvSpPr/>
            <p:nvPr/>
          </p:nvSpPr>
          <p:spPr>
            <a:xfrm>
              <a:off x="3224630" y="4227656"/>
              <a:ext cx="504414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S1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4147181C-08BB-70F6-725C-170FAF11F917}"/>
                </a:ext>
              </a:extLst>
            </p:cNvPr>
            <p:cNvCxnSpPr>
              <a:cxnSpLocks/>
              <a:stCxn id="35" idx="2"/>
              <a:endCxn id="36" idx="0"/>
            </p:cNvCxnSpPr>
            <p:nvPr/>
          </p:nvCxnSpPr>
          <p:spPr>
            <a:xfrm>
              <a:off x="3476837" y="4007446"/>
              <a:ext cx="0" cy="22021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30B6DB4B-F6B5-DA92-9A00-93C1A5F6BBA8}"/>
                </a:ext>
              </a:extLst>
            </p:cNvPr>
            <p:cNvCxnSpPr>
              <a:cxnSpLocks/>
              <a:endCxn id="39" idx="3"/>
            </p:cNvCxnSpPr>
            <p:nvPr/>
          </p:nvCxnSpPr>
          <p:spPr>
            <a:xfrm flipH="1">
              <a:off x="2933573" y="3849127"/>
              <a:ext cx="291057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A1F552A-135B-1509-5A95-8F00948469DC}"/>
                </a:ext>
              </a:extLst>
            </p:cNvPr>
            <p:cNvSpPr/>
            <p:nvPr/>
          </p:nvSpPr>
          <p:spPr>
            <a:xfrm>
              <a:off x="2227505" y="3690808"/>
              <a:ext cx="706068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rgbClr val="FFD966"/>
                  </a:solidFill>
                </a:rPr>
                <a:t>state</a:t>
              </a:r>
              <a:endParaRPr lang="en-GB">
                <a:solidFill>
                  <a:srgbClr val="FFD966"/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EE2CFDBB-7D1C-17F1-0D01-9ACED406B060}"/>
                </a:ext>
              </a:extLst>
            </p:cNvPr>
            <p:cNvSpPr/>
            <p:nvPr/>
          </p:nvSpPr>
          <p:spPr>
            <a:xfrm>
              <a:off x="4016678" y="4664067"/>
              <a:ext cx="365757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=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B7E92482-ACAE-DE37-7B16-49428B4576CF}"/>
                </a:ext>
              </a:extLst>
            </p:cNvPr>
            <p:cNvCxnSpPr>
              <a:cxnSpLocks/>
              <a:stCxn id="34" idx="2"/>
              <a:endCxn id="40" idx="0"/>
            </p:cNvCxnSpPr>
            <p:nvPr/>
          </p:nvCxnSpPr>
          <p:spPr>
            <a:xfrm flipH="1">
              <a:off x="4199557" y="4007446"/>
              <a:ext cx="3423" cy="656621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D336DD50-30FD-3C2C-D576-C776E0D28C60}"/>
                </a:ext>
              </a:extLst>
            </p:cNvPr>
            <p:cNvSpPr/>
            <p:nvPr/>
          </p:nvSpPr>
          <p:spPr>
            <a:xfrm>
              <a:off x="4016678" y="5210342"/>
              <a:ext cx="365757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+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76943F33-E3ED-2957-CB07-869C2719A6CF}"/>
                </a:ext>
              </a:extLst>
            </p:cNvPr>
            <p:cNvCxnSpPr>
              <a:cxnSpLocks/>
              <a:stCxn id="40" idx="2"/>
              <a:endCxn id="42" idx="0"/>
            </p:cNvCxnSpPr>
            <p:nvPr/>
          </p:nvCxnSpPr>
          <p:spPr>
            <a:xfrm>
              <a:off x="4199557" y="4980705"/>
              <a:ext cx="0" cy="229637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CBCDD8AE-15BE-3149-E5C8-FBBA01427537}"/>
                </a:ext>
              </a:extLst>
            </p:cNvPr>
            <p:cNvCxnSpPr>
              <a:cxnSpLocks/>
              <a:stCxn id="40" idx="1"/>
              <a:endCxn id="45" idx="3"/>
            </p:cNvCxnSpPr>
            <p:nvPr/>
          </p:nvCxnSpPr>
          <p:spPr>
            <a:xfrm flipH="1">
              <a:off x="3729044" y="4822386"/>
              <a:ext cx="287634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A512EB3-1000-B825-AD2A-D9284010D051}"/>
                </a:ext>
              </a:extLst>
            </p:cNvPr>
            <p:cNvSpPr/>
            <p:nvPr/>
          </p:nvSpPr>
          <p:spPr>
            <a:xfrm>
              <a:off x="3139412" y="4664067"/>
              <a:ext cx="589632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sum</a:t>
              </a:r>
              <a:endParaRPr lang="en-GB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6B8917FF-663B-AD98-6B31-2A3905C0A122}"/>
                </a:ext>
              </a:extLst>
            </p:cNvPr>
            <p:cNvCxnSpPr>
              <a:cxnSpLocks/>
            </p:cNvCxnSpPr>
            <p:nvPr/>
          </p:nvCxnSpPr>
          <p:spPr>
            <a:xfrm>
              <a:off x="4207937" y="5526980"/>
              <a:ext cx="0" cy="229637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E50B593-A344-8513-FE22-0CB64000AA4C}"/>
                </a:ext>
              </a:extLst>
            </p:cNvPr>
            <p:cNvSpPr/>
            <p:nvPr/>
          </p:nvSpPr>
          <p:spPr>
            <a:xfrm>
              <a:off x="3485217" y="5756617"/>
              <a:ext cx="888273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 err="1">
                  <a:solidFill>
                    <a:schemeClr val="bg1"/>
                  </a:solidFill>
                </a:rPr>
                <a:t>data_A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CD879BA8-A9D8-49EF-D386-83967704AE57}"/>
                </a:ext>
              </a:extLst>
            </p:cNvPr>
            <p:cNvCxnSpPr>
              <a:cxnSpLocks/>
              <a:endCxn id="49" idx="3"/>
            </p:cNvCxnSpPr>
            <p:nvPr/>
          </p:nvCxnSpPr>
          <p:spPr>
            <a:xfrm flipH="1">
              <a:off x="3729044" y="5359233"/>
              <a:ext cx="287634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D3C2656-799C-DB17-3B51-85FCD3EE8441}"/>
                </a:ext>
              </a:extLst>
            </p:cNvPr>
            <p:cNvSpPr/>
            <p:nvPr/>
          </p:nvSpPr>
          <p:spPr>
            <a:xfrm>
              <a:off x="3139412" y="5200914"/>
              <a:ext cx="589632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sum</a:t>
              </a:r>
              <a:endParaRPr lang="en-GB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E00FA7EF-9A36-6855-EA9D-7F02F80D1501}"/>
              </a:ext>
            </a:extLst>
          </p:cNvPr>
          <p:cNvSpPr txBox="1"/>
          <p:nvPr/>
        </p:nvSpPr>
        <p:spPr>
          <a:xfrm>
            <a:off x="647832" y="6286565"/>
            <a:ext cx="34291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Abstract Syntax Tree (AST)</a:t>
            </a:r>
            <a:endParaRPr lang="en-GB" sz="2400"/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8143507B-FF42-25E6-3509-DDD7125B5462}"/>
              </a:ext>
            </a:extLst>
          </p:cNvPr>
          <p:cNvCxnSpPr>
            <a:cxnSpLocks/>
          </p:cNvCxnSpPr>
          <p:nvPr/>
        </p:nvCxnSpPr>
        <p:spPr>
          <a:xfrm>
            <a:off x="3252574" y="3770726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461C70D4-84E3-D710-7072-6499A0BCF47E}"/>
              </a:ext>
            </a:extLst>
          </p:cNvPr>
          <p:cNvCxnSpPr>
            <a:cxnSpLocks/>
          </p:cNvCxnSpPr>
          <p:nvPr/>
        </p:nvCxnSpPr>
        <p:spPr>
          <a:xfrm>
            <a:off x="5015968" y="3770726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5C000785-A6FC-8B82-1742-A73CFB1D9338}"/>
              </a:ext>
            </a:extLst>
          </p:cNvPr>
          <p:cNvSpPr txBox="1"/>
          <p:nvPr/>
        </p:nvSpPr>
        <p:spPr>
          <a:xfrm>
            <a:off x="4019712" y="3568800"/>
            <a:ext cx="6782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???</a:t>
            </a:r>
            <a:endParaRPr lang="en-GB" sz="2400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D6E52178-8618-E283-D8AC-F02A411D546B}"/>
              </a:ext>
            </a:extLst>
          </p:cNvPr>
          <p:cNvSpPr txBox="1"/>
          <p:nvPr/>
        </p:nvSpPr>
        <p:spPr>
          <a:xfrm>
            <a:off x="5193142" y="5859862"/>
            <a:ext cx="28391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FSM-Datapath Graph</a:t>
            </a:r>
            <a:endParaRPr lang="en-GB" sz="240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3A2B2C6-DE69-02E4-68B2-440145941566}"/>
              </a:ext>
            </a:extLst>
          </p:cNvPr>
          <p:cNvSpPr/>
          <p:nvPr/>
        </p:nvSpPr>
        <p:spPr>
          <a:xfrm>
            <a:off x="5310728" y="1765470"/>
            <a:ext cx="5734275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FAF5B9E-6B49-C65D-A6A1-DCBB9070F1EC}"/>
              </a:ext>
            </a:extLst>
          </p:cNvPr>
          <p:cNvSpPr/>
          <p:nvPr/>
        </p:nvSpPr>
        <p:spPr>
          <a:xfrm>
            <a:off x="8634655" y="4023464"/>
            <a:ext cx="360000" cy="360000"/>
          </a:xfrm>
          <a:prstGeom prst="ellipse">
            <a:avLst/>
          </a:prstGeom>
          <a:solidFill>
            <a:srgbClr val="DA6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FF5305B-D606-BB3B-A91D-25F214407490}"/>
              </a:ext>
            </a:extLst>
          </p:cNvPr>
          <p:cNvCxnSpPr>
            <a:cxnSpLocks/>
            <a:stCxn id="14" idx="2"/>
            <a:endCxn id="11" idx="0"/>
          </p:cNvCxnSpPr>
          <p:nvPr/>
        </p:nvCxnSpPr>
        <p:spPr>
          <a:xfrm>
            <a:off x="8811611" y="3854319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79CAF72-C873-3996-D89E-979F9EB0D03F}"/>
              </a:ext>
            </a:extLst>
          </p:cNvPr>
          <p:cNvSpPr/>
          <p:nvPr/>
        </p:nvSpPr>
        <p:spPr>
          <a:xfrm>
            <a:off x="8589542" y="349431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80559D5-17AE-2E16-C429-AA39E881E262}"/>
              </a:ext>
            </a:extLst>
          </p:cNvPr>
          <p:cNvSpPr/>
          <p:nvPr/>
        </p:nvSpPr>
        <p:spPr>
          <a:xfrm>
            <a:off x="8589542" y="459899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E422307-C65A-618F-1D2B-30FCFA1EBF4E}"/>
              </a:ext>
            </a:extLst>
          </p:cNvPr>
          <p:cNvCxnSpPr>
            <a:cxnSpLocks/>
          </p:cNvCxnSpPr>
          <p:nvPr/>
        </p:nvCxnSpPr>
        <p:spPr>
          <a:xfrm flipH="1">
            <a:off x="8811611" y="437115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0D59713-356A-6BCA-858A-7A9FC680BA94}"/>
              </a:ext>
            </a:extLst>
          </p:cNvPr>
          <p:cNvCxnSpPr>
            <a:cxnSpLocks/>
            <a:stCxn id="18" idx="0"/>
          </p:cNvCxnSpPr>
          <p:nvPr/>
        </p:nvCxnSpPr>
        <p:spPr>
          <a:xfrm flipV="1">
            <a:off x="8813656" y="4945247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24B353F-ACCB-8756-7535-2F0A13661BF5}"/>
              </a:ext>
            </a:extLst>
          </p:cNvPr>
          <p:cNvSpPr/>
          <p:nvPr/>
        </p:nvSpPr>
        <p:spPr>
          <a:xfrm>
            <a:off x="8591587" y="517308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5B5EBBF-461E-A788-03B0-E75A776F7889}"/>
              </a:ext>
            </a:extLst>
          </p:cNvPr>
          <p:cNvSpPr/>
          <p:nvPr/>
        </p:nvSpPr>
        <p:spPr>
          <a:xfrm>
            <a:off x="7809643" y="403553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1F68F87F-D6CC-F585-10CA-753D79586D6F}"/>
              </a:ext>
            </a:extLst>
          </p:cNvPr>
          <p:cNvCxnSpPr>
            <a:cxnSpLocks/>
            <a:stCxn id="11" idx="2"/>
            <a:endCxn id="19" idx="3"/>
          </p:cNvCxnSpPr>
          <p:nvPr/>
        </p:nvCxnSpPr>
        <p:spPr>
          <a:xfrm flipH="1">
            <a:off x="8253781" y="4203464"/>
            <a:ext cx="380874" cy="12072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8A8FB21E-FA31-457B-102D-DAE1FE378FC0}"/>
              </a:ext>
            </a:extLst>
          </p:cNvPr>
          <p:cNvCxnSpPr>
            <a:cxnSpLocks/>
            <a:stCxn id="119" idx="2"/>
            <a:endCxn id="19" idx="0"/>
          </p:cNvCxnSpPr>
          <p:nvPr/>
        </p:nvCxnSpPr>
        <p:spPr>
          <a:xfrm>
            <a:off x="8031712" y="3870971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Rectangle: Rounded Corners 118">
            <a:extLst>
              <a:ext uri="{FF2B5EF4-FFF2-40B4-BE49-F238E27FC236}">
                <a16:creationId xmlns:a16="http://schemas.microsoft.com/office/drawing/2014/main" id="{B44DF587-4456-1E03-742E-328F9736B37D}"/>
              </a:ext>
            </a:extLst>
          </p:cNvPr>
          <p:cNvSpPr/>
          <p:nvPr/>
        </p:nvSpPr>
        <p:spPr>
          <a:xfrm>
            <a:off x="7809643" y="351097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cxnSp>
        <p:nvCxnSpPr>
          <p:cNvPr id="120" name="Connector: Curved 119">
            <a:extLst>
              <a:ext uri="{FF2B5EF4-FFF2-40B4-BE49-F238E27FC236}">
                <a16:creationId xmlns:a16="http://schemas.microsoft.com/office/drawing/2014/main" id="{0B170C0C-AE6F-58F9-0AC7-CD4F4AF96CB2}"/>
              </a:ext>
            </a:extLst>
          </p:cNvPr>
          <p:cNvCxnSpPr>
            <a:cxnSpLocks/>
            <a:stCxn id="15" idx="3"/>
            <a:endCxn id="11" idx="6"/>
          </p:cNvCxnSpPr>
          <p:nvPr/>
        </p:nvCxnSpPr>
        <p:spPr>
          <a:xfrm flipH="1" flipV="1">
            <a:off x="8994655" y="4203464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Oval 123">
            <a:extLst>
              <a:ext uri="{FF2B5EF4-FFF2-40B4-BE49-F238E27FC236}">
                <a16:creationId xmlns:a16="http://schemas.microsoft.com/office/drawing/2014/main" id="{D31A7350-213F-F53D-EAAF-31AAC41E07FE}"/>
              </a:ext>
            </a:extLst>
          </p:cNvPr>
          <p:cNvSpPr/>
          <p:nvPr/>
        </p:nvSpPr>
        <p:spPr>
          <a:xfrm>
            <a:off x="9220274" y="2129503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6E8A238F-11FA-9161-6FD3-7D57F34B5491}"/>
              </a:ext>
            </a:extLst>
          </p:cNvPr>
          <p:cNvCxnSpPr>
            <a:cxnSpLocks/>
            <a:stCxn id="126" idx="3"/>
            <a:endCxn id="124" idx="2"/>
          </p:cNvCxnSpPr>
          <p:nvPr/>
        </p:nvCxnSpPr>
        <p:spPr>
          <a:xfrm>
            <a:off x="8994641" y="2309503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4CE1EA26-03F6-965A-5569-D8FE481BC665}"/>
              </a:ext>
            </a:extLst>
          </p:cNvPr>
          <p:cNvSpPr/>
          <p:nvPr/>
        </p:nvSpPr>
        <p:spPr>
          <a:xfrm>
            <a:off x="8550503" y="212950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ECCD39A4-819D-601B-E9EB-B2483A758D5A}"/>
              </a:ext>
            </a:extLst>
          </p:cNvPr>
          <p:cNvCxnSpPr>
            <a:cxnSpLocks/>
          </p:cNvCxnSpPr>
          <p:nvPr/>
        </p:nvCxnSpPr>
        <p:spPr>
          <a:xfrm>
            <a:off x="9580274" y="2309503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ectangle: Rounded Corners 127">
            <a:extLst>
              <a:ext uri="{FF2B5EF4-FFF2-40B4-BE49-F238E27FC236}">
                <a16:creationId xmlns:a16="http://schemas.microsoft.com/office/drawing/2014/main" id="{48891512-BD56-36E9-9BC0-2DC6571CC7B3}"/>
              </a:ext>
            </a:extLst>
          </p:cNvPr>
          <p:cNvSpPr/>
          <p:nvPr/>
        </p:nvSpPr>
        <p:spPr>
          <a:xfrm>
            <a:off x="9844575" y="2129503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read_A</a:t>
            </a:r>
            <a:endParaRPr lang="en-US"/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51995EB4-27D3-3B72-B989-F2440382EBF9}"/>
              </a:ext>
            </a:extLst>
          </p:cNvPr>
          <p:cNvSpPr/>
          <p:nvPr/>
        </p:nvSpPr>
        <p:spPr>
          <a:xfrm>
            <a:off x="9969324" y="4030465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3C64AB8A-F8BA-A484-BB87-61DA0ED74D82}"/>
              </a:ext>
            </a:extLst>
          </p:cNvPr>
          <p:cNvCxnSpPr>
            <a:cxnSpLocks/>
            <a:stCxn id="131" idx="2"/>
            <a:endCxn id="129" idx="0"/>
          </p:cNvCxnSpPr>
          <p:nvPr/>
        </p:nvCxnSpPr>
        <p:spPr>
          <a:xfrm>
            <a:off x="10146280" y="3861320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Rectangle: Rounded Corners 130">
            <a:extLst>
              <a:ext uri="{FF2B5EF4-FFF2-40B4-BE49-F238E27FC236}">
                <a16:creationId xmlns:a16="http://schemas.microsoft.com/office/drawing/2014/main" id="{00154AA5-D279-41EC-D228-BD4B8EC4C92D}"/>
              </a:ext>
            </a:extLst>
          </p:cNvPr>
          <p:cNvSpPr/>
          <p:nvPr/>
        </p:nvSpPr>
        <p:spPr>
          <a:xfrm>
            <a:off x="9924211" y="350132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32" name="Rectangle: Rounded Corners 131">
            <a:extLst>
              <a:ext uri="{FF2B5EF4-FFF2-40B4-BE49-F238E27FC236}">
                <a16:creationId xmlns:a16="http://schemas.microsoft.com/office/drawing/2014/main" id="{1CDB2D61-42DA-A27D-6ECC-C0F03F4A07E5}"/>
              </a:ext>
            </a:extLst>
          </p:cNvPr>
          <p:cNvSpPr/>
          <p:nvPr/>
        </p:nvSpPr>
        <p:spPr>
          <a:xfrm>
            <a:off x="9924211" y="460599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81E55D3F-017D-5140-5162-1E8462F4BE21}"/>
              </a:ext>
            </a:extLst>
          </p:cNvPr>
          <p:cNvCxnSpPr>
            <a:cxnSpLocks/>
          </p:cNvCxnSpPr>
          <p:nvPr/>
        </p:nvCxnSpPr>
        <p:spPr>
          <a:xfrm flipH="1">
            <a:off x="10146280" y="437815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>
            <a:extLst>
              <a:ext uri="{FF2B5EF4-FFF2-40B4-BE49-F238E27FC236}">
                <a16:creationId xmlns:a16="http://schemas.microsoft.com/office/drawing/2014/main" id="{98A591C0-3A91-95D0-8B85-31FEFFC2FED1}"/>
              </a:ext>
            </a:extLst>
          </p:cNvPr>
          <p:cNvCxnSpPr>
            <a:cxnSpLocks/>
          </p:cNvCxnSpPr>
          <p:nvPr/>
        </p:nvCxnSpPr>
        <p:spPr>
          <a:xfrm flipV="1">
            <a:off x="10148325" y="4952248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Rectangle: Rounded Corners 134">
            <a:extLst>
              <a:ext uri="{FF2B5EF4-FFF2-40B4-BE49-F238E27FC236}">
                <a16:creationId xmlns:a16="http://schemas.microsoft.com/office/drawing/2014/main" id="{F45645DD-B707-3B48-A7D0-559D96AF227D}"/>
              </a:ext>
            </a:extLst>
          </p:cNvPr>
          <p:cNvSpPr/>
          <p:nvPr/>
        </p:nvSpPr>
        <p:spPr>
          <a:xfrm>
            <a:off x="8832239" y="2957967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addr_A</a:t>
            </a:r>
            <a:endParaRPr lang="en-US"/>
          </a:p>
        </p:txBody>
      </p:sp>
      <p:cxnSp>
        <p:nvCxnSpPr>
          <p:cNvPr id="136" name="Connector: Curved 135">
            <a:extLst>
              <a:ext uri="{FF2B5EF4-FFF2-40B4-BE49-F238E27FC236}">
                <a16:creationId xmlns:a16="http://schemas.microsoft.com/office/drawing/2014/main" id="{F1933C0D-D714-3061-0FD0-D411C1A1FF5F}"/>
              </a:ext>
            </a:extLst>
          </p:cNvPr>
          <p:cNvCxnSpPr>
            <a:cxnSpLocks/>
            <a:stCxn id="11" idx="6"/>
            <a:endCxn id="137" idx="4"/>
          </p:cNvCxnSpPr>
          <p:nvPr/>
        </p:nvCxnSpPr>
        <p:spPr>
          <a:xfrm flipV="1">
            <a:off x="8994655" y="3861320"/>
            <a:ext cx="324418" cy="342144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Oval 136">
            <a:extLst>
              <a:ext uri="{FF2B5EF4-FFF2-40B4-BE49-F238E27FC236}">
                <a16:creationId xmlns:a16="http://schemas.microsoft.com/office/drawing/2014/main" id="{62512082-5F14-41E2-DB80-E7A2AE63FC47}"/>
              </a:ext>
            </a:extLst>
          </p:cNvPr>
          <p:cNvSpPr/>
          <p:nvPr/>
        </p:nvSpPr>
        <p:spPr>
          <a:xfrm>
            <a:off x="9139073" y="3501320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B45DB063-4B81-5090-C99E-B7577DB4F568}"/>
              </a:ext>
            </a:extLst>
          </p:cNvPr>
          <p:cNvCxnSpPr>
            <a:cxnSpLocks/>
            <a:stCxn id="137" idx="0"/>
            <a:endCxn id="135" idx="2"/>
          </p:cNvCxnSpPr>
          <p:nvPr/>
        </p:nvCxnSpPr>
        <p:spPr>
          <a:xfrm flipV="1">
            <a:off x="9319073" y="3317967"/>
            <a:ext cx="0" cy="18335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Rectangle: Rounded Corners 138">
            <a:extLst>
              <a:ext uri="{FF2B5EF4-FFF2-40B4-BE49-F238E27FC236}">
                <a16:creationId xmlns:a16="http://schemas.microsoft.com/office/drawing/2014/main" id="{7588AFBA-882D-5A8B-CE33-29A08D2118FF}"/>
              </a:ext>
            </a:extLst>
          </p:cNvPr>
          <p:cNvSpPr/>
          <p:nvPr/>
        </p:nvSpPr>
        <p:spPr>
          <a:xfrm>
            <a:off x="9659446" y="5191825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cxnSp>
        <p:nvCxnSpPr>
          <p:cNvPr id="140" name="Connector: Curved 139">
            <a:extLst>
              <a:ext uri="{FF2B5EF4-FFF2-40B4-BE49-F238E27FC236}">
                <a16:creationId xmlns:a16="http://schemas.microsoft.com/office/drawing/2014/main" id="{9654842D-5AB4-DBA4-2AF7-80A2544F1521}"/>
              </a:ext>
            </a:extLst>
          </p:cNvPr>
          <p:cNvCxnSpPr>
            <a:cxnSpLocks/>
            <a:stCxn id="141" idx="0"/>
            <a:endCxn id="11" idx="3"/>
          </p:cNvCxnSpPr>
          <p:nvPr/>
        </p:nvCxnSpPr>
        <p:spPr>
          <a:xfrm rot="5400000" flipH="1" flipV="1">
            <a:off x="8225386" y="4431022"/>
            <a:ext cx="562269" cy="36171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TextBox 140">
            <a:extLst>
              <a:ext uri="{FF2B5EF4-FFF2-40B4-BE49-F238E27FC236}">
                <a16:creationId xmlns:a16="http://schemas.microsoft.com/office/drawing/2014/main" id="{CE26A24A-D18C-134A-5056-A867288B387B}"/>
              </a:ext>
            </a:extLst>
          </p:cNvPr>
          <p:cNvSpPr txBox="1"/>
          <p:nvPr/>
        </p:nvSpPr>
        <p:spPr>
          <a:xfrm>
            <a:off x="8095395" y="4893012"/>
            <a:ext cx="4605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E7D7A138-5095-DF12-235B-2E22A78C9BF4}"/>
              </a:ext>
            </a:extLst>
          </p:cNvPr>
          <p:cNvSpPr txBox="1"/>
          <p:nvPr/>
        </p:nvSpPr>
        <p:spPr>
          <a:xfrm>
            <a:off x="9975624" y="3041988"/>
            <a:ext cx="4051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43" name="Connector: Curved 142">
            <a:extLst>
              <a:ext uri="{FF2B5EF4-FFF2-40B4-BE49-F238E27FC236}">
                <a16:creationId xmlns:a16="http://schemas.microsoft.com/office/drawing/2014/main" id="{B21F1D2F-833E-7D68-B95E-4F861E701220}"/>
              </a:ext>
            </a:extLst>
          </p:cNvPr>
          <p:cNvCxnSpPr>
            <a:cxnSpLocks/>
            <a:stCxn id="142" idx="1"/>
            <a:endCxn id="137" idx="6"/>
          </p:cNvCxnSpPr>
          <p:nvPr/>
        </p:nvCxnSpPr>
        <p:spPr>
          <a:xfrm rot="10800000" flipV="1">
            <a:off x="9499074" y="3226654"/>
            <a:ext cx="476551" cy="45466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Connector: Curved 143">
            <a:extLst>
              <a:ext uri="{FF2B5EF4-FFF2-40B4-BE49-F238E27FC236}">
                <a16:creationId xmlns:a16="http://schemas.microsoft.com/office/drawing/2014/main" id="{92BCAF5F-AF65-4CF6-185D-CA8EF9E65CA5}"/>
              </a:ext>
            </a:extLst>
          </p:cNvPr>
          <p:cNvCxnSpPr>
            <a:cxnSpLocks/>
            <a:stCxn id="142" idx="1"/>
            <a:endCxn id="129" idx="2"/>
          </p:cNvCxnSpPr>
          <p:nvPr/>
        </p:nvCxnSpPr>
        <p:spPr>
          <a:xfrm rot="10800000" flipV="1">
            <a:off x="9969324" y="3226653"/>
            <a:ext cx="6300" cy="983811"/>
          </a:xfrm>
          <a:prstGeom prst="curvedConnector3">
            <a:avLst>
              <a:gd name="adj1" fmla="val 3728571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Connector: Curved 144">
            <a:extLst>
              <a:ext uri="{FF2B5EF4-FFF2-40B4-BE49-F238E27FC236}">
                <a16:creationId xmlns:a16="http://schemas.microsoft.com/office/drawing/2014/main" id="{86086B6F-7AA1-8070-791A-73399E7B4C8D}"/>
              </a:ext>
            </a:extLst>
          </p:cNvPr>
          <p:cNvCxnSpPr>
            <a:cxnSpLocks/>
            <a:stCxn id="142" idx="0"/>
            <a:endCxn id="124" idx="4"/>
          </p:cNvCxnSpPr>
          <p:nvPr/>
        </p:nvCxnSpPr>
        <p:spPr>
          <a:xfrm rot="16200000" flipV="1">
            <a:off x="9512986" y="2376792"/>
            <a:ext cx="552485" cy="777907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8E068E61-B066-D1B0-F7EA-9800DEEFA6A6}"/>
              </a:ext>
            </a:extLst>
          </p:cNvPr>
          <p:cNvSpPr txBox="1"/>
          <p:nvPr/>
        </p:nvSpPr>
        <p:spPr>
          <a:xfrm>
            <a:off x="8156539" y="3072373"/>
            <a:ext cx="4441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47" name="Connector: Curved 146">
            <a:extLst>
              <a:ext uri="{FF2B5EF4-FFF2-40B4-BE49-F238E27FC236}">
                <a16:creationId xmlns:a16="http://schemas.microsoft.com/office/drawing/2014/main" id="{EA1C751B-35D8-9713-4FCA-ABBC93B59BAA}"/>
              </a:ext>
            </a:extLst>
          </p:cNvPr>
          <p:cNvCxnSpPr>
            <a:cxnSpLocks/>
            <a:stCxn id="146" idx="2"/>
            <a:endCxn id="11" idx="1"/>
          </p:cNvCxnSpPr>
          <p:nvPr/>
        </p:nvCxnSpPr>
        <p:spPr>
          <a:xfrm rot="16200000" flipH="1">
            <a:off x="8215752" y="3604561"/>
            <a:ext cx="634480" cy="30876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Box 147">
            <a:extLst>
              <a:ext uri="{FF2B5EF4-FFF2-40B4-BE49-F238E27FC236}">
                <a16:creationId xmlns:a16="http://schemas.microsoft.com/office/drawing/2014/main" id="{A3DD89F7-4F3B-A889-5A46-6194E1A8BA67}"/>
              </a:ext>
            </a:extLst>
          </p:cNvPr>
          <p:cNvSpPr txBox="1"/>
          <p:nvPr/>
        </p:nvSpPr>
        <p:spPr>
          <a:xfrm>
            <a:off x="9211646" y="4842595"/>
            <a:ext cx="4207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49" name="Connector: Curved 148">
            <a:extLst>
              <a:ext uri="{FF2B5EF4-FFF2-40B4-BE49-F238E27FC236}">
                <a16:creationId xmlns:a16="http://schemas.microsoft.com/office/drawing/2014/main" id="{1CC99E37-E60B-B7FA-F289-A9144C9351DD}"/>
              </a:ext>
            </a:extLst>
          </p:cNvPr>
          <p:cNvCxnSpPr>
            <a:cxnSpLocks/>
            <a:stCxn id="148" idx="0"/>
            <a:endCxn id="129" idx="3"/>
          </p:cNvCxnSpPr>
          <p:nvPr/>
        </p:nvCxnSpPr>
        <p:spPr>
          <a:xfrm rot="5400000" flipH="1" flipV="1">
            <a:off x="9469615" y="4290165"/>
            <a:ext cx="504851" cy="60001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Connector: Curved 149">
            <a:extLst>
              <a:ext uri="{FF2B5EF4-FFF2-40B4-BE49-F238E27FC236}">
                <a16:creationId xmlns:a16="http://schemas.microsoft.com/office/drawing/2014/main" id="{0288D308-0BE6-1562-ED39-0521E18A49C9}"/>
              </a:ext>
            </a:extLst>
          </p:cNvPr>
          <p:cNvCxnSpPr>
            <a:cxnSpLocks/>
            <a:stCxn id="132" idx="3"/>
            <a:endCxn id="129" idx="6"/>
          </p:cNvCxnSpPr>
          <p:nvPr/>
        </p:nvCxnSpPr>
        <p:spPr>
          <a:xfrm flipH="1" flipV="1">
            <a:off x="10329324" y="4210465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Arrow Connector 150">
            <a:extLst>
              <a:ext uri="{FF2B5EF4-FFF2-40B4-BE49-F238E27FC236}">
                <a16:creationId xmlns:a16="http://schemas.microsoft.com/office/drawing/2014/main" id="{CEAD9B37-9E2C-516B-78AD-4E195E86D711}"/>
              </a:ext>
            </a:extLst>
          </p:cNvPr>
          <p:cNvCxnSpPr>
            <a:cxnSpLocks/>
          </p:cNvCxnSpPr>
          <p:nvPr/>
        </p:nvCxnSpPr>
        <p:spPr>
          <a:xfrm flipH="1">
            <a:off x="5551060" y="1935060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TextBox 151">
            <a:extLst>
              <a:ext uri="{FF2B5EF4-FFF2-40B4-BE49-F238E27FC236}">
                <a16:creationId xmlns:a16="http://schemas.microsoft.com/office/drawing/2014/main" id="{AEF971C1-330A-E740-ADF3-D72BACC30F18}"/>
              </a:ext>
            </a:extLst>
          </p:cNvPr>
          <p:cNvSpPr txBox="1"/>
          <p:nvPr/>
        </p:nvSpPr>
        <p:spPr>
          <a:xfrm>
            <a:off x="5775149" y="1754681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0EDE9986-EF13-DABA-B9B8-D15E135E0BF8}"/>
              </a:ext>
            </a:extLst>
          </p:cNvPr>
          <p:cNvCxnSpPr>
            <a:cxnSpLocks/>
          </p:cNvCxnSpPr>
          <p:nvPr/>
        </p:nvCxnSpPr>
        <p:spPr>
          <a:xfrm flipH="1">
            <a:off x="5559427" y="2201394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TextBox 153">
            <a:extLst>
              <a:ext uri="{FF2B5EF4-FFF2-40B4-BE49-F238E27FC236}">
                <a16:creationId xmlns:a16="http://schemas.microsoft.com/office/drawing/2014/main" id="{D4CF5DFD-1E9F-0D51-0CE1-39318EB9BE7B}"/>
              </a:ext>
            </a:extLst>
          </p:cNvPr>
          <p:cNvSpPr txBox="1"/>
          <p:nvPr/>
        </p:nvSpPr>
        <p:spPr>
          <a:xfrm>
            <a:off x="5783516" y="2021015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EF65B20C-D671-FDFD-FE03-0ED1A5939FB6}"/>
              </a:ext>
            </a:extLst>
          </p:cNvPr>
          <p:cNvSpPr/>
          <p:nvPr/>
        </p:nvSpPr>
        <p:spPr>
          <a:xfrm>
            <a:off x="5737600" y="2465484"/>
            <a:ext cx="576000" cy="57600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S0</a:t>
            </a:r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19E66BA6-E658-3C28-5A66-705F7531BA7D}"/>
              </a:ext>
            </a:extLst>
          </p:cNvPr>
          <p:cNvSpPr/>
          <p:nvPr/>
        </p:nvSpPr>
        <p:spPr>
          <a:xfrm>
            <a:off x="5736741" y="3812677"/>
            <a:ext cx="576000" cy="57600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S1</a:t>
            </a:r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8C5F4D77-69A6-7A95-2085-B1A07135F484}"/>
              </a:ext>
            </a:extLst>
          </p:cNvPr>
          <p:cNvCxnSpPr>
            <a:cxnSpLocks/>
            <a:stCxn id="155" idx="4"/>
          </p:cNvCxnSpPr>
          <p:nvPr/>
        </p:nvCxnSpPr>
        <p:spPr>
          <a:xfrm flipH="1">
            <a:off x="6024741" y="3041484"/>
            <a:ext cx="859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Connector: Curved 157">
            <a:extLst>
              <a:ext uri="{FF2B5EF4-FFF2-40B4-BE49-F238E27FC236}">
                <a16:creationId xmlns:a16="http://schemas.microsoft.com/office/drawing/2014/main" id="{9F279113-20E9-6313-02B1-A27345E648DD}"/>
              </a:ext>
            </a:extLst>
          </p:cNvPr>
          <p:cNvCxnSpPr>
            <a:cxnSpLocks/>
            <a:stCxn id="156" idx="5"/>
            <a:endCxn id="156" idx="7"/>
          </p:cNvCxnSpPr>
          <p:nvPr/>
        </p:nvCxnSpPr>
        <p:spPr>
          <a:xfrm rot="5400000" flipH="1">
            <a:off x="6024741" y="4100677"/>
            <a:ext cx="407294" cy="12700"/>
          </a:xfrm>
          <a:prstGeom prst="curvedConnector5">
            <a:avLst>
              <a:gd name="adj1" fmla="val -579"/>
              <a:gd name="adj2" fmla="val -2731677"/>
              <a:gd name="adj3" fmla="val 123724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>
            <a:extLst>
              <a:ext uri="{FF2B5EF4-FFF2-40B4-BE49-F238E27FC236}">
                <a16:creationId xmlns:a16="http://schemas.microsoft.com/office/drawing/2014/main" id="{B2431BFE-EF12-AABD-EB26-85090495B4C2}"/>
              </a:ext>
            </a:extLst>
          </p:cNvPr>
          <p:cNvSpPr txBox="1"/>
          <p:nvPr/>
        </p:nvSpPr>
        <p:spPr>
          <a:xfrm>
            <a:off x="6038855" y="3175096"/>
            <a:ext cx="119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C3758170-61FC-426A-9241-1CFDA9B6976F}"/>
              </a:ext>
            </a:extLst>
          </p:cNvPr>
          <p:cNvCxnSpPr>
            <a:cxnSpLocks/>
            <a:stCxn id="159" idx="2"/>
          </p:cNvCxnSpPr>
          <p:nvPr/>
        </p:nvCxnSpPr>
        <p:spPr>
          <a:xfrm flipH="1">
            <a:off x="6483164" y="3544428"/>
            <a:ext cx="151385" cy="268249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Oval 160">
            <a:extLst>
              <a:ext uri="{FF2B5EF4-FFF2-40B4-BE49-F238E27FC236}">
                <a16:creationId xmlns:a16="http://schemas.microsoft.com/office/drawing/2014/main" id="{3120C3BE-44E9-0674-43AF-8F3D24497A71}"/>
              </a:ext>
            </a:extLst>
          </p:cNvPr>
          <p:cNvSpPr/>
          <p:nvPr/>
        </p:nvSpPr>
        <p:spPr>
          <a:xfrm>
            <a:off x="5736741" y="5072809"/>
            <a:ext cx="576000" cy="57600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S2</a:t>
            </a:r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62" name="Straight Arrow Connector 161">
            <a:extLst>
              <a:ext uri="{FF2B5EF4-FFF2-40B4-BE49-F238E27FC236}">
                <a16:creationId xmlns:a16="http://schemas.microsoft.com/office/drawing/2014/main" id="{A4FB2FEE-FD62-AF16-2EF2-EB9F472A6278}"/>
              </a:ext>
            </a:extLst>
          </p:cNvPr>
          <p:cNvCxnSpPr>
            <a:cxnSpLocks/>
            <a:stCxn id="156" idx="4"/>
            <a:endCxn id="161" idx="0"/>
          </p:cNvCxnSpPr>
          <p:nvPr/>
        </p:nvCxnSpPr>
        <p:spPr>
          <a:xfrm>
            <a:off x="6024741" y="4388677"/>
            <a:ext cx="0" cy="68413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Box 162">
            <a:extLst>
              <a:ext uri="{FF2B5EF4-FFF2-40B4-BE49-F238E27FC236}">
                <a16:creationId xmlns:a16="http://schemas.microsoft.com/office/drawing/2014/main" id="{D6EDD6D5-DD9C-34B8-F8AE-1034FC5D4BE8}"/>
              </a:ext>
            </a:extLst>
          </p:cNvPr>
          <p:cNvSpPr txBox="1"/>
          <p:nvPr/>
        </p:nvSpPr>
        <p:spPr>
          <a:xfrm>
            <a:off x="6066864" y="4690757"/>
            <a:ext cx="12851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!Data 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E4945BF5-0424-C0F8-AFFB-2F8F29277818}"/>
              </a:ext>
            </a:extLst>
          </p:cNvPr>
          <p:cNvCxnSpPr>
            <a:cxnSpLocks/>
            <a:stCxn id="163" idx="0"/>
          </p:cNvCxnSpPr>
          <p:nvPr/>
        </p:nvCxnSpPr>
        <p:spPr>
          <a:xfrm flipH="1" flipV="1">
            <a:off x="6027253" y="4491982"/>
            <a:ext cx="682200" cy="198775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Connector: Curved 164">
            <a:extLst>
              <a:ext uri="{FF2B5EF4-FFF2-40B4-BE49-F238E27FC236}">
                <a16:creationId xmlns:a16="http://schemas.microsoft.com/office/drawing/2014/main" id="{ABA0B5A1-5E1C-3CBC-6F1D-76558D3EDA33}"/>
              </a:ext>
            </a:extLst>
          </p:cNvPr>
          <p:cNvCxnSpPr>
            <a:cxnSpLocks/>
            <a:stCxn id="156" idx="3"/>
            <a:endCxn id="166" idx="0"/>
          </p:cNvCxnSpPr>
          <p:nvPr/>
        </p:nvCxnSpPr>
        <p:spPr>
          <a:xfrm rot="5400000">
            <a:off x="5602534" y="4343242"/>
            <a:ext cx="257479" cy="17964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TextBox 165">
            <a:extLst>
              <a:ext uri="{FF2B5EF4-FFF2-40B4-BE49-F238E27FC236}">
                <a16:creationId xmlns:a16="http://schemas.microsoft.com/office/drawing/2014/main" id="{02921AB1-F275-78AB-1030-850E6A3BEA8E}"/>
              </a:ext>
            </a:extLst>
          </p:cNvPr>
          <p:cNvSpPr txBox="1"/>
          <p:nvPr/>
        </p:nvSpPr>
        <p:spPr>
          <a:xfrm>
            <a:off x="5431019" y="4561803"/>
            <a:ext cx="420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67" name="Connector: Curved 166">
            <a:extLst>
              <a:ext uri="{FF2B5EF4-FFF2-40B4-BE49-F238E27FC236}">
                <a16:creationId xmlns:a16="http://schemas.microsoft.com/office/drawing/2014/main" id="{A1647761-7BF4-2E5B-EB45-44611E09A8F8}"/>
              </a:ext>
            </a:extLst>
          </p:cNvPr>
          <p:cNvCxnSpPr>
            <a:cxnSpLocks/>
            <a:stCxn id="155" idx="3"/>
            <a:endCxn id="168" idx="0"/>
          </p:cNvCxnSpPr>
          <p:nvPr/>
        </p:nvCxnSpPr>
        <p:spPr>
          <a:xfrm rot="5400000">
            <a:off x="5553640" y="3069326"/>
            <a:ext cx="380509" cy="15611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TextBox 167">
            <a:extLst>
              <a:ext uri="{FF2B5EF4-FFF2-40B4-BE49-F238E27FC236}">
                <a16:creationId xmlns:a16="http://schemas.microsoft.com/office/drawing/2014/main" id="{595DFCEB-007B-75AD-4A25-1A54430F101B}"/>
              </a:ext>
            </a:extLst>
          </p:cNvPr>
          <p:cNvSpPr txBox="1"/>
          <p:nvPr/>
        </p:nvSpPr>
        <p:spPr>
          <a:xfrm>
            <a:off x="5463953" y="3337640"/>
            <a:ext cx="403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71821F16-A525-4748-722C-E56398D9DE11}"/>
              </a:ext>
            </a:extLst>
          </p:cNvPr>
          <p:cNvSpPr txBox="1"/>
          <p:nvPr/>
        </p:nvSpPr>
        <p:spPr>
          <a:xfrm>
            <a:off x="7442279" y="5286664"/>
            <a:ext cx="119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70" name="Connector: Curved 169">
            <a:extLst>
              <a:ext uri="{FF2B5EF4-FFF2-40B4-BE49-F238E27FC236}">
                <a16:creationId xmlns:a16="http://schemas.microsoft.com/office/drawing/2014/main" id="{43D4E655-C66E-1ABD-AF77-4BC15E8F4056}"/>
              </a:ext>
            </a:extLst>
          </p:cNvPr>
          <p:cNvCxnSpPr>
            <a:cxnSpLocks/>
            <a:stCxn id="19" idx="2"/>
            <a:endCxn id="169" idx="0"/>
          </p:cNvCxnSpPr>
          <p:nvPr/>
        </p:nvCxnSpPr>
        <p:spPr>
          <a:xfrm rot="16200000" flipH="1">
            <a:off x="7589278" y="4837969"/>
            <a:ext cx="891128" cy="6261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Rectangle: Rounded Corners 170">
            <a:extLst>
              <a:ext uri="{FF2B5EF4-FFF2-40B4-BE49-F238E27FC236}">
                <a16:creationId xmlns:a16="http://schemas.microsoft.com/office/drawing/2014/main" id="{7A4C7735-DB5D-1657-286E-79C570C37E55}"/>
              </a:ext>
            </a:extLst>
          </p:cNvPr>
          <p:cNvSpPr/>
          <p:nvPr/>
        </p:nvSpPr>
        <p:spPr>
          <a:xfrm>
            <a:off x="5397045" y="2392124"/>
            <a:ext cx="1853764" cy="3338571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722E6DD8-A948-B1A7-08DB-69BB37BF542D}"/>
              </a:ext>
            </a:extLst>
          </p:cNvPr>
          <p:cNvSpPr txBox="1"/>
          <p:nvPr/>
        </p:nvSpPr>
        <p:spPr>
          <a:xfrm>
            <a:off x="6541186" y="2344077"/>
            <a:ext cx="7540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FSM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173" name="Rectangle: Rounded Corners 172">
            <a:extLst>
              <a:ext uri="{FF2B5EF4-FFF2-40B4-BE49-F238E27FC236}">
                <a16:creationId xmlns:a16="http://schemas.microsoft.com/office/drawing/2014/main" id="{291DB57A-6D5D-60BA-0F68-27E6AA95F7AD}"/>
              </a:ext>
            </a:extLst>
          </p:cNvPr>
          <p:cNvSpPr/>
          <p:nvPr/>
        </p:nvSpPr>
        <p:spPr>
          <a:xfrm>
            <a:off x="7506092" y="2011387"/>
            <a:ext cx="3366446" cy="3692197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E84A8820-97D4-DED3-6A19-F0112245A767}"/>
              </a:ext>
            </a:extLst>
          </p:cNvPr>
          <p:cNvSpPr txBox="1"/>
          <p:nvPr/>
        </p:nvSpPr>
        <p:spPr>
          <a:xfrm rot="5400000">
            <a:off x="6991975" y="2508173"/>
            <a:ext cx="14647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Datapath</a:t>
            </a:r>
            <a:endParaRPr lang="en-GB" sz="2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525968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A12EA54-603B-9813-BFFF-7B82ED9A0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F903B-5D49-9CEF-75CF-77F84481B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HACE Overview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3377CC-C5DD-D368-C86C-06D9FBA52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163</a:t>
            </a:fld>
            <a:endParaRPr lang="en-F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0E32A1-F040-0248-5E35-EF2F01781B9C}"/>
              </a:ext>
            </a:extLst>
          </p:cNvPr>
          <p:cNvSpPr txBox="1"/>
          <p:nvPr/>
        </p:nvSpPr>
        <p:spPr>
          <a:xfrm rot="5400000">
            <a:off x="-422083" y="3581845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56B849B-FB77-C965-68C7-0132D8263A35}"/>
              </a:ext>
            </a:extLst>
          </p:cNvPr>
          <p:cNvCxnSpPr>
            <a:cxnSpLocks/>
          </p:cNvCxnSpPr>
          <p:nvPr/>
        </p:nvCxnSpPr>
        <p:spPr>
          <a:xfrm>
            <a:off x="325209" y="3736406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238679E-255F-556C-3D15-8DAE92F7E304}"/>
              </a:ext>
            </a:extLst>
          </p:cNvPr>
          <p:cNvSpPr txBox="1"/>
          <p:nvPr/>
        </p:nvSpPr>
        <p:spPr>
          <a:xfrm rot="5400000">
            <a:off x="11124043" y="3631743"/>
            <a:ext cx="890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4592C85-527C-BEF3-B0AC-F879B92AF79F}"/>
              </a:ext>
            </a:extLst>
          </p:cNvPr>
          <p:cNvCxnSpPr>
            <a:cxnSpLocks/>
          </p:cNvCxnSpPr>
          <p:nvPr/>
        </p:nvCxnSpPr>
        <p:spPr>
          <a:xfrm>
            <a:off x="11136057" y="3832827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B31F772-CD8F-946E-C760-AF3B4ED443B8}"/>
              </a:ext>
            </a:extLst>
          </p:cNvPr>
          <p:cNvSpPr/>
          <p:nvPr/>
        </p:nvSpPr>
        <p:spPr>
          <a:xfrm>
            <a:off x="617686" y="1119225"/>
            <a:ext cx="10515600" cy="5672100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0249AA-7FF9-F176-8289-BF296E48653A}"/>
              </a:ext>
            </a:extLst>
          </p:cNvPr>
          <p:cNvSpPr txBox="1"/>
          <p:nvPr/>
        </p:nvSpPr>
        <p:spPr>
          <a:xfrm>
            <a:off x="617686" y="1121141"/>
            <a:ext cx="8679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accent4">
                    <a:lumMod val="75000"/>
                  </a:schemeClr>
                </a:solidFill>
              </a:rPr>
              <a:t>HACE</a:t>
            </a:r>
            <a:endParaRPr lang="en-GB" sz="2400">
              <a:solidFill>
                <a:schemeClr val="accent4">
                  <a:lumMod val="75000"/>
                </a:schemeClr>
              </a:solidFill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64B4A273-CB83-4558-2CBA-6515B1018FB3}"/>
              </a:ext>
            </a:extLst>
          </p:cNvPr>
          <p:cNvGrpSpPr/>
          <p:nvPr/>
        </p:nvGrpSpPr>
        <p:grpSpPr>
          <a:xfrm>
            <a:off x="787485" y="1625900"/>
            <a:ext cx="2464067" cy="4671289"/>
            <a:chOff x="2083028" y="1547414"/>
            <a:chExt cx="2464067" cy="4671289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CD38CAB3-3217-2095-6239-428261F2E06D}"/>
                </a:ext>
              </a:extLst>
            </p:cNvPr>
            <p:cNvSpPr/>
            <p:nvPr/>
          </p:nvSpPr>
          <p:spPr>
            <a:xfrm>
              <a:off x="2083028" y="1547414"/>
              <a:ext cx="2464067" cy="4671289"/>
            </a:xfrm>
            <a:prstGeom prst="roundRect">
              <a:avLst>
                <a:gd name="adj" fmla="val 5211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endParaRPr lang="en-US"/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406B1F7B-0FF3-9E5E-9B11-4003A703B4F1}"/>
                </a:ext>
              </a:extLst>
            </p:cNvPr>
            <p:cNvCxnSpPr>
              <a:cxnSpLocks/>
              <a:stCxn id="21" idx="1"/>
              <a:endCxn id="22" idx="3"/>
            </p:cNvCxnSpPr>
            <p:nvPr/>
          </p:nvCxnSpPr>
          <p:spPr>
            <a:xfrm flipH="1">
              <a:off x="3737424" y="1861828"/>
              <a:ext cx="291057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430802F-E933-13CE-FEA5-B6914163F0AC}"/>
                </a:ext>
              </a:extLst>
            </p:cNvPr>
            <p:cNvSpPr/>
            <p:nvPr/>
          </p:nvSpPr>
          <p:spPr>
            <a:xfrm>
              <a:off x="4028481" y="1703509"/>
              <a:ext cx="365757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if</a:t>
              </a:r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98DAA1C-3A53-AF42-0834-3EFBD908A10C}"/>
                </a:ext>
              </a:extLst>
            </p:cNvPr>
            <p:cNvSpPr/>
            <p:nvPr/>
          </p:nvSpPr>
          <p:spPr>
            <a:xfrm>
              <a:off x="3233010" y="1703509"/>
              <a:ext cx="504414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==</a:t>
              </a:r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C4FD55B-4404-4392-5555-0771CBD09590}"/>
                </a:ext>
              </a:extLst>
            </p:cNvPr>
            <p:cNvSpPr/>
            <p:nvPr/>
          </p:nvSpPr>
          <p:spPr>
            <a:xfrm>
              <a:off x="3233010" y="2240357"/>
              <a:ext cx="504414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S0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043BBDF3-140B-F987-8D5F-D615DBF65B5F}"/>
                </a:ext>
              </a:extLst>
            </p:cNvPr>
            <p:cNvCxnSpPr>
              <a:cxnSpLocks/>
              <a:stCxn id="22" idx="2"/>
              <a:endCxn id="23" idx="0"/>
            </p:cNvCxnSpPr>
            <p:nvPr/>
          </p:nvCxnSpPr>
          <p:spPr>
            <a:xfrm>
              <a:off x="3485217" y="2020147"/>
              <a:ext cx="0" cy="22021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170BA7E6-8244-549F-0850-900C96607EEC}"/>
                </a:ext>
              </a:extLst>
            </p:cNvPr>
            <p:cNvCxnSpPr>
              <a:cxnSpLocks/>
              <a:endCxn id="26" idx="3"/>
            </p:cNvCxnSpPr>
            <p:nvPr/>
          </p:nvCxnSpPr>
          <p:spPr>
            <a:xfrm flipH="1">
              <a:off x="2941953" y="1861828"/>
              <a:ext cx="291057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A71FF6F-184D-4259-ED78-139039A1619C}"/>
                </a:ext>
              </a:extLst>
            </p:cNvPr>
            <p:cNvSpPr/>
            <p:nvPr/>
          </p:nvSpPr>
          <p:spPr>
            <a:xfrm>
              <a:off x="2235885" y="1703509"/>
              <a:ext cx="706068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rgbClr val="FFD966"/>
                  </a:solidFill>
                </a:rPr>
                <a:t>state</a:t>
              </a:r>
              <a:endParaRPr lang="en-GB">
                <a:solidFill>
                  <a:srgbClr val="FFD966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67970F0-80A1-57A4-D972-FCC5E43A54EF}"/>
                </a:ext>
              </a:extLst>
            </p:cNvPr>
            <p:cNvSpPr/>
            <p:nvPr/>
          </p:nvSpPr>
          <p:spPr>
            <a:xfrm>
              <a:off x="4025058" y="2676768"/>
              <a:ext cx="365757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=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DDD8685F-82E6-339E-6FBF-E2C4D5FF8458}"/>
                </a:ext>
              </a:extLst>
            </p:cNvPr>
            <p:cNvCxnSpPr>
              <a:cxnSpLocks/>
              <a:stCxn id="21" idx="2"/>
              <a:endCxn id="27" idx="0"/>
            </p:cNvCxnSpPr>
            <p:nvPr/>
          </p:nvCxnSpPr>
          <p:spPr>
            <a:xfrm flipH="1">
              <a:off x="4207937" y="2020147"/>
              <a:ext cx="3423" cy="656621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CE017C9-5C16-DA39-8B76-26F3A79F8737}"/>
                </a:ext>
              </a:extLst>
            </p:cNvPr>
            <p:cNvSpPr/>
            <p:nvPr/>
          </p:nvSpPr>
          <p:spPr>
            <a:xfrm>
              <a:off x="4025058" y="3223043"/>
              <a:ext cx="365757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0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7E98236D-E39A-73B2-5D3B-C7416DCD1B26}"/>
                </a:ext>
              </a:extLst>
            </p:cNvPr>
            <p:cNvCxnSpPr>
              <a:cxnSpLocks/>
              <a:stCxn id="27" idx="2"/>
              <a:endCxn id="29" idx="0"/>
            </p:cNvCxnSpPr>
            <p:nvPr/>
          </p:nvCxnSpPr>
          <p:spPr>
            <a:xfrm>
              <a:off x="4207937" y="2993406"/>
              <a:ext cx="0" cy="229637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C92EC843-2545-73EB-14DF-BDF401449316}"/>
                </a:ext>
              </a:extLst>
            </p:cNvPr>
            <p:cNvCxnSpPr>
              <a:cxnSpLocks/>
              <a:stCxn id="27" idx="1"/>
              <a:endCxn id="32" idx="3"/>
            </p:cNvCxnSpPr>
            <p:nvPr/>
          </p:nvCxnSpPr>
          <p:spPr>
            <a:xfrm flipH="1">
              <a:off x="3737424" y="2835087"/>
              <a:ext cx="287634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875829D-6DD0-0892-78ED-57886D2D4412}"/>
                </a:ext>
              </a:extLst>
            </p:cNvPr>
            <p:cNvSpPr/>
            <p:nvPr/>
          </p:nvSpPr>
          <p:spPr>
            <a:xfrm>
              <a:off x="3147792" y="2676768"/>
              <a:ext cx="589632" cy="31663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sum</a:t>
              </a:r>
              <a:endParaRPr lang="en-GB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353159C0-9EBB-9DDF-D302-30BEA53AD10A}"/>
                </a:ext>
              </a:extLst>
            </p:cNvPr>
            <p:cNvCxnSpPr>
              <a:cxnSpLocks/>
              <a:stCxn id="34" idx="1"/>
              <a:endCxn id="35" idx="3"/>
            </p:cNvCxnSpPr>
            <p:nvPr/>
          </p:nvCxnSpPr>
          <p:spPr>
            <a:xfrm flipH="1">
              <a:off x="3729044" y="3849127"/>
              <a:ext cx="291057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9529D8A-C3FC-293D-8CC2-60F7ED754DE4}"/>
                </a:ext>
              </a:extLst>
            </p:cNvPr>
            <p:cNvSpPr/>
            <p:nvPr/>
          </p:nvSpPr>
          <p:spPr>
            <a:xfrm>
              <a:off x="4020101" y="3690808"/>
              <a:ext cx="365757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if</a:t>
              </a:r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65C46BC-EF69-0D67-D240-279282608D22}"/>
                </a:ext>
              </a:extLst>
            </p:cNvPr>
            <p:cNvSpPr/>
            <p:nvPr/>
          </p:nvSpPr>
          <p:spPr>
            <a:xfrm>
              <a:off x="3224630" y="3690808"/>
              <a:ext cx="504414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==</a:t>
              </a:r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08843AFF-8C17-CCFD-7069-7D78CFC69363}"/>
                </a:ext>
              </a:extLst>
            </p:cNvPr>
            <p:cNvSpPr/>
            <p:nvPr/>
          </p:nvSpPr>
          <p:spPr>
            <a:xfrm>
              <a:off x="3224630" y="4227656"/>
              <a:ext cx="504414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S1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0932AE87-E874-E7B9-4EDE-9288E92585A9}"/>
                </a:ext>
              </a:extLst>
            </p:cNvPr>
            <p:cNvCxnSpPr>
              <a:cxnSpLocks/>
              <a:stCxn id="35" idx="2"/>
              <a:endCxn id="36" idx="0"/>
            </p:cNvCxnSpPr>
            <p:nvPr/>
          </p:nvCxnSpPr>
          <p:spPr>
            <a:xfrm>
              <a:off x="3476837" y="4007446"/>
              <a:ext cx="0" cy="22021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356614B7-7A11-8681-4E27-917B6FA76F73}"/>
                </a:ext>
              </a:extLst>
            </p:cNvPr>
            <p:cNvCxnSpPr>
              <a:cxnSpLocks/>
              <a:endCxn id="39" idx="3"/>
            </p:cNvCxnSpPr>
            <p:nvPr/>
          </p:nvCxnSpPr>
          <p:spPr>
            <a:xfrm flipH="1">
              <a:off x="2933573" y="3849127"/>
              <a:ext cx="291057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59983EE-5C31-206D-CDCF-3E57FC5D1530}"/>
                </a:ext>
              </a:extLst>
            </p:cNvPr>
            <p:cNvSpPr/>
            <p:nvPr/>
          </p:nvSpPr>
          <p:spPr>
            <a:xfrm>
              <a:off x="2227505" y="3690808"/>
              <a:ext cx="706068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rgbClr val="FFD966"/>
                  </a:solidFill>
                </a:rPr>
                <a:t>state</a:t>
              </a:r>
              <a:endParaRPr lang="en-GB">
                <a:solidFill>
                  <a:srgbClr val="FFD966"/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4AC6C9E0-D4E6-5FA7-E819-77A253966698}"/>
                </a:ext>
              </a:extLst>
            </p:cNvPr>
            <p:cNvSpPr/>
            <p:nvPr/>
          </p:nvSpPr>
          <p:spPr>
            <a:xfrm>
              <a:off x="4016678" y="4664067"/>
              <a:ext cx="365757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=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CE1E3048-222F-D2B4-4046-662F9950C669}"/>
                </a:ext>
              </a:extLst>
            </p:cNvPr>
            <p:cNvCxnSpPr>
              <a:cxnSpLocks/>
              <a:stCxn id="34" idx="2"/>
              <a:endCxn id="40" idx="0"/>
            </p:cNvCxnSpPr>
            <p:nvPr/>
          </p:nvCxnSpPr>
          <p:spPr>
            <a:xfrm flipH="1">
              <a:off x="4199557" y="4007446"/>
              <a:ext cx="3423" cy="656621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DCC35FBF-5611-CEA6-5912-A5DE0032A3A4}"/>
                </a:ext>
              </a:extLst>
            </p:cNvPr>
            <p:cNvSpPr/>
            <p:nvPr/>
          </p:nvSpPr>
          <p:spPr>
            <a:xfrm>
              <a:off x="4016678" y="5210342"/>
              <a:ext cx="365757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+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B5716571-2FD3-27AD-6820-0E736C674030}"/>
                </a:ext>
              </a:extLst>
            </p:cNvPr>
            <p:cNvCxnSpPr>
              <a:cxnSpLocks/>
              <a:stCxn id="40" idx="2"/>
              <a:endCxn id="42" idx="0"/>
            </p:cNvCxnSpPr>
            <p:nvPr/>
          </p:nvCxnSpPr>
          <p:spPr>
            <a:xfrm>
              <a:off x="4199557" y="4980705"/>
              <a:ext cx="0" cy="229637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7EB375C6-C76A-3B12-7509-9A43AD6C88F5}"/>
                </a:ext>
              </a:extLst>
            </p:cNvPr>
            <p:cNvCxnSpPr>
              <a:cxnSpLocks/>
              <a:stCxn id="40" idx="1"/>
              <a:endCxn id="45" idx="3"/>
            </p:cNvCxnSpPr>
            <p:nvPr/>
          </p:nvCxnSpPr>
          <p:spPr>
            <a:xfrm flipH="1">
              <a:off x="3729044" y="4822386"/>
              <a:ext cx="287634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4284E00-8606-A6CA-0FCE-C0DE7026C563}"/>
                </a:ext>
              </a:extLst>
            </p:cNvPr>
            <p:cNvSpPr/>
            <p:nvPr/>
          </p:nvSpPr>
          <p:spPr>
            <a:xfrm>
              <a:off x="3139412" y="4664067"/>
              <a:ext cx="589632" cy="31663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sum</a:t>
              </a:r>
              <a:endParaRPr lang="en-GB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800CEE9B-D5B2-27AF-6286-636C1CC48898}"/>
                </a:ext>
              </a:extLst>
            </p:cNvPr>
            <p:cNvCxnSpPr>
              <a:cxnSpLocks/>
            </p:cNvCxnSpPr>
            <p:nvPr/>
          </p:nvCxnSpPr>
          <p:spPr>
            <a:xfrm>
              <a:off x="4207937" y="5526980"/>
              <a:ext cx="0" cy="229637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12D9CCD5-9C0D-850E-0648-8982A626DCBA}"/>
                </a:ext>
              </a:extLst>
            </p:cNvPr>
            <p:cNvSpPr/>
            <p:nvPr/>
          </p:nvSpPr>
          <p:spPr>
            <a:xfrm>
              <a:off x="3485217" y="5756617"/>
              <a:ext cx="888273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 err="1">
                  <a:solidFill>
                    <a:schemeClr val="bg1"/>
                  </a:solidFill>
                </a:rPr>
                <a:t>data_A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1E504742-AB4B-E153-90CE-26A9BF9A5555}"/>
                </a:ext>
              </a:extLst>
            </p:cNvPr>
            <p:cNvCxnSpPr>
              <a:cxnSpLocks/>
              <a:endCxn id="49" idx="3"/>
            </p:cNvCxnSpPr>
            <p:nvPr/>
          </p:nvCxnSpPr>
          <p:spPr>
            <a:xfrm flipH="1">
              <a:off x="3729044" y="5359233"/>
              <a:ext cx="287634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EA44C5C-EC60-BD42-BC45-1562DEC116F3}"/>
                </a:ext>
              </a:extLst>
            </p:cNvPr>
            <p:cNvSpPr/>
            <p:nvPr/>
          </p:nvSpPr>
          <p:spPr>
            <a:xfrm>
              <a:off x="3139412" y="5200914"/>
              <a:ext cx="589632" cy="31663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sum</a:t>
              </a:r>
              <a:endParaRPr lang="en-GB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C1BEFABD-9736-6D98-3392-DBD882E04F9C}"/>
              </a:ext>
            </a:extLst>
          </p:cNvPr>
          <p:cNvSpPr txBox="1"/>
          <p:nvPr/>
        </p:nvSpPr>
        <p:spPr>
          <a:xfrm>
            <a:off x="647832" y="6286565"/>
            <a:ext cx="34291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Abstract Syntax Tree (AST)</a:t>
            </a:r>
            <a:endParaRPr lang="en-GB" sz="2400"/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744CE1AC-1ABF-EF93-6059-8BDA7F4368BF}"/>
              </a:ext>
            </a:extLst>
          </p:cNvPr>
          <p:cNvCxnSpPr>
            <a:cxnSpLocks/>
          </p:cNvCxnSpPr>
          <p:nvPr/>
        </p:nvCxnSpPr>
        <p:spPr>
          <a:xfrm>
            <a:off x="3252574" y="3770726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3FDE565C-D1AE-CACD-C6BC-068BF5EB94B9}"/>
              </a:ext>
            </a:extLst>
          </p:cNvPr>
          <p:cNvCxnSpPr>
            <a:cxnSpLocks/>
          </p:cNvCxnSpPr>
          <p:nvPr/>
        </p:nvCxnSpPr>
        <p:spPr>
          <a:xfrm>
            <a:off x="5015968" y="3770726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AB429B84-C0F5-CB17-BE2C-2C52951733A8}"/>
              </a:ext>
            </a:extLst>
          </p:cNvPr>
          <p:cNvSpPr txBox="1"/>
          <p:nvPr/>
        </p:nvSpPr>
        <p:spPr>
          <a:xfrm>
            <a:off x="4019712" y="3568800"/>
            <a:ext cx="6782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???</a:t>
            </a:r>
            <a:endParaRPr lang="en-GB" sz="2400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21227498-087C-91ED-C428-832309F4A27A}"/>
              </a:ext>
            </a:extLst>
          </p:cNvPr>
          <p:cNvSpPr txBox="1"/>
          <p:nvPr/>
        </p:nvSpPr>
        <p:spPr>
          <a:xfrm>
            <a:off x="5193142" y="5859862"/>
            <a:ext cx="28391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FSM-Datapath Graph</a:t>
            </a:r>
            <a:endParaRPr lang="en-GB" sz="240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DE4C9F3-8ABB-8D81-4FBA-C0F20C77DF42}"/>
              </a:ext>
            </a:extLst>
          </p:cNvPr>
          <p:cNvSpPr/>
          <p:nvPr/>
        </p:nvSpPr>
        <p:spPr>
          <a:xfrm>
            <a:off x="5310728" y="1765470"/>
            <a:ext cx="5734275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B1E3E06-D72F-134E-52D7-62C961FFF549}"/>
              </a:ext>
            </a:extLst>
          </p:cNvPr>
          <p:cNvSpPr/>
          <p:nvPr/>
        </p:nvSpPr>
        <p:spPr>
          <a:xfrm>
            <a:off x="8634655" y="4023464"/>
            <a:ext cx="360000" cy="360000"/>
          </a:xfrm>
          <a:prstGeom prst="ellipse">
            <a:avLst/>
          </a:prstGeom>
          <a:solidFill>
            <a:srgbClr val="DA6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8DEAFE1-A78C-B459-547B-71E70990611A}"/>
              </a:ext>
            </a:extLst>
          </p:cNvPr>
          <p:cNvCxnSpPr>
            <a:cxnSpLocks/>
            <a:stCxn id="14" idx="2"/>
            <a:endCxn id="11" idx="0"/>
          </p:cNvCxnSpPr>
          <p:nvPr/>
        </p:nvCxnSpPr>
        <p:spPr>
          <a:xfrm>
            <a:off x="8811611" y="3854319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595E544-C9AB-E288-24A8-E273FC3A5874}"/>
              </a:ext>
            </a:extLst>
          </p:cNvPr>
          <p:cNvSpPr/>
          <p:nvPr/>
        </p:nvSpPr>
        <p:spPr>
          <a:xfrm>
            <a:off x="8589542" y="349431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EBC70E1-5F0E-F0DE-6EC0-58D50DE7A2F5}"/>
              </a:ext>
            </a:extLst>
          </p:cNvPr>
          <p:cNvSpPr/>
          <p:nvPr/>
        </p:nvSpPr>
        <p:spPr>
          <a:xfrm>
            <a:off x="8589542" y="459899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5A05875-684C-25B0-7BDA-570CFD8F847D}"/>
              </a:ext>
            </a:extLst>
          </p:cNvPr>
          <p:cNvCxnSpPr>
            <a:cxnSpLocks/>
          </p:cNvCxnSpPr>
          <p:nvPr/>
        </p:nvCxnSpPr>
        <p:spPr>
          <a:xfrm flipH="1">
            <a:off x="8811611" y="437115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3D0E955-0897-1BE6-FCBA-85734390A030}"/>
              </a:ext>
            </a:extLst>
          </p:cNvPr>
          <p:cNvCxnSpPr>
            <a:cxnSpLocks/>
            <a:stCxn id="18" idx="0"/>
          </p:cNvCxnSpPr>
          <p:nvPr/>
        </p:nvCxnSpPr>
        <p:spPr>
          <a:xfrm flipV="1">
            <a:off x="8813656" y="4945247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B6C8463-B8D3-5B8C-2EC2-D91E178D6A4A}"/>
              </a:ext>
            </a:extLst>
          </p:cNvPr>
          <p:cNvSpPr/>
          <p:nvPr/>
        </p:nvSpPr>
        <p:spPr>
          <a:xfrm>
            <a:off x="8591587" y="517308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8DA5F7B-3113-AA18-4D50-22365D7DE7BB}"/>
              </a:ext>
            </a:extLst>
          </p:cNvPr>
          <p:cNvSpPr/>
          <p:nvPr/>
        </p:nvSpPr>
        <p:spPr>
          <a:xfrm>
            <a:off x="7809643" y="403553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A39755BC-99B9-069F-1833-AE7E41011D13}"/>
              </a:ext>
            </a:extLst>
          </p:cNvPr>
          <p:cNvCxnSpPr>
            <a:cxnSpLocks/>
            <a:stCxn id="11" idx="2"/>
            <a:endCxn id="19" idx="3"/>
          </p:cNvCxnSpPr>
          <p:nvPr/>
        </p:nvCxnSpPr>
        <p:spPr>
          <a:xfrm flipH="1">
            <a:off x="8253781" y="4203464"/>
            <a:ext cx="380874" cy="12072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2A3F2068-75AE-0D7C-7A02-298909591A17}"/>
              </a:ext>
            </a:extLst>
          </p:cNvPr>
          <p:cNvCxnSpPr>
            <a:cxnSpLocks/>
            <a:stCxn id="119" idx="2"/>
            <a:endCxn id="19" idx="0"/>
          </p:cNvCxnSpPr>
          <p:nvPr/>
        </p:nvCxnSpPr>
        <p:spPr>
          <a:xfrm>
            <a:off x="8031712" y="3870971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Rectangle: Rounded Corners 118">
            <a:extLst>
              <a:ext uri="{FF2B5EF4-FFF2-40B4-BE49-F238E27FC236}">
                <a16:creationId xmlns:a16="http://schemas.microsoft.com/office/drawing/2014/main" id="{6A109F26-DBF9-C829-D030-F6938D616E9C}"/>
              </a:ext>
            </a:extLst>
          </p:cNvPr>
          <p:cNvSpPr/>
          <p:nvPr/>
        </p:nvSpPr>
        <p:spPr>
          <a:xfrm>
            <a:off x="7809643" y="351097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cxnSp>
        <p:nvCxnSpPr>
          <p:cNvPr id="120" name="Connector: Curved 119">
            <a:extLst>
              <a:ext uri="{FF2B5EF4-FFF2-40B4-BE49-F238E27FC236}">
                <a16:creationId xmlns:a16="http://schemas.microsoft.com/office/drawing/2014/main" id="{2FDEA507-B353-F85C-AFA5-2EDD60B04742}"/>
              </a:ext>
            </a:extLst>
          </p:cNvPr>
          <p:cNvCxnSpPr>
            <a:cxnSpLocks/>
            <a:stCxn id="15" idx="3"/>
            <a:endCxn id="11" idx="6"/>
          </p:cNvCxnSpPr>
          <p:nvPr/>
        </p:nvCxnSpPr>
        <p:spPr>
          <a:xfrm flipH="1" flipV="1">
            <a:off x="8994655" y="4203464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Oval 123">
            <a:extLst>
              <a:ext uri="{FF2B5EF4-FFF2-40B4-BE49-F238E27FC236}">
                <a16:creationId xmlns:a16="http://schemas.microsoft.com/office/drawing/2014/main" id="{B4C40247-5430-1181-FE25-E8471FB4F06F}"/>
              </a:ext>
            </a:extLst>
          </p:cNvPr>
          <p:cNvSpPr/>
          <p:nvPr/>
        </p:nvSpPr>
        <p:spPr>
          <a:xfrm>
            <a:off x="9220274" y="2129503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62340F15-D692-4C2C-4CBF-AC0C642ECAE4}"/>
              </a:ext>
            </a:extLst>
          </p:cNvPr>
          <p:cNvCxnSpPr>
            <a:cxnSpLocks/>
            <a:stCxn id="126" idx="3"/>
            <a:endCxn id="124" idx="2"/>
          </p:cNvCxnSpPr>
          <p:nvPr/>
        </p:nvCxnSpPr>
        <p:spPr>
          <a:xfrm>
            <a:off x="8994641" y="2309503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F5293F55-A25F-494A-2E42-4ADC2254948A}"/>
              </a:ext>
            </a:extLst>
          </p:cNvPr>
          <p:cNvSpPr/>
          <p:nvPr/>
        </p:nvSpPr>
        <p:spPr>
          <a:xfrm>
            <a:off x="8550503" y="212950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E0D98895-856D-D3BA-F9EE-753B976A76A6}"/>
              </a:ext>
            </a:extLst>
          </p:cNvPr>
          <p:cNvCxnSpPr>
            <a:cxnSpLocks/>
          </p:cNvCxnSpPr>
          <p:nvPr/>
        </p:nvCxnSpPr>
        <p:spPr>
          <a:xfrm>
            <a:off x="9580274" y="2309503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ectangle: Rounded Corners 127">
            <a:extLst>
              <a:ext uri="{FF2B5EF4-FFF2-40B4-BE49-F238E27FC236}">
                <a16:creationId xmlns:a16="http://schemas.microsoft.com/office/drawing/2014/main" id="{A92A8838-C5DA-4830-CDEA-1B82C5A51069}"/>
              </a:ext>
            </a:extLst>
          </p:cNvPr>
          <p:cNvSpPr/>
          <p:nvPr/>
        </p:nvSpPr>
        <p:spPr>
          <a:xfrm>
            <a:off x="9844575" y="2129503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read_A</a:t>
            </a:r>
            <a:endParaRPr lang="en-US"/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00FF8D42-9876-ED94-7BCD-14060A63B6BA}"/>
              </a:ext>
            </a:extLst>
          </p:cNvPr>
          <p:cNvSpPr/>
          <p:nvPr/>
        </p:nvSpPr>
        <p:spPr>
          <a:xfrm>
            <a:off x="9969324" y="4030465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18D50CE0-A4C5-1B28-9E58-6015B1D010EC}"/>
              </a:ext>
            </a:extLst>
          </p:cNvPr>
          <p:cNvCxnSpPr>
            <a:cxnSpLocks/>
            <a:stCxn id="131" idx="2"/>
            <a:endCxn id="129" idx="0"/>
          </p:cNvCxnSpPr>
          <p:nvPr/>
        </p:nvCxnSpPr>
        <p:spPr>
          <a:xfrm>
            <a:off x="10146280" y="3861320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Rectangle: Rounded Corners 130">
            <a:extLst>
              <a:ext uri="{FF2B5EF4-FFF2-40B4-BE49-F238E27FC236}">
                <a16:creationId xmlns:a16="http://schemas.microsoft.com/office/drawing/2014/main" id="{A4F39FD1-AF2B-FC5B-20A1-D4930B60EEDB}"/>
              </a:ext>
            </a:extLst>
          </p:cNvPr>
          <p:cNvSpPr/>
          <p:nvPr/>
        </p:nvSpPr>
        <p:spPr>
          <a:xfrm>
            <a:off x="9924211" y="350132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32" name="Rectangle: Rounded Corners 131">
            <a:extLst>
              <a:ext uri="{FF2B5EF4-FFF2-40B4-BE49-F238E27FC236}">
                <a16:creationId xmlns:a16="http://schemas.microsoft.com/office/drawing/2014/main" id="{FCCD890A-1E20-6B87-EC00-9F41C77A49E1}"/>
              </a:ext>
            </a:extLst>
          </p:cNvPr>
          <p:cNvSpPr/>
          <p:nvPr/>
        </p:nvSpPr>
        <p:spPr>
          <a:xfrm>
            <a:off x="9924211" y="460599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2816F6CD-2CE5-6BE5-6EF8-28608F427714}"/>
              </a:ext>
            </a:extLst>
          </p:cNvPr>
          <p:cNvCxnSpPr>
            <a:cxnSpLocks/>
          </p:cNvCxnSpPr>
          <p:nvPr/>
        </p:nvCxnSpPr>
        <p:spPr>
          <a:xfrm flipH="1">
            <a:off x="10146280" y="437815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>
            <a:extLst>
              <a:ext uri="{FF2B5EF4-FFF2-40B4-BE49-F238E27FC236}">
                <a16:creationId xmlns:a16="http://schemas.microsoft.com/office/drawing/2014/main" id="{E06A8E5C-12DF-00A8-053D-398B7D4034DB}"/>
              </a:ext>
            </a:extLst>
          </p:cNvPr>
          <p:cNvCxnSpPr>
            <a:cxnSpLocks/>
          </p:cNvCxnSpPr>
          <p:nvPr/>
        </p:nvCxnSpPr>
        <p:spPr>
          <a:xfrm flipV="1">
            <a:off x="10148325" y="4952248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Rectangle: Rounded Corners 134">
            <a:extLst>
              <a:ext uri="{FF2B5EF4-FFF2-40B4-BE49-F238E27FC236}">
                <a16:creationId xmlns:a16="http://schemas.microsoft.com/office/drawing/2014/main" id="{C998E0B3-4550-142D-58DA-D198F82B6A29}"/>
              </a:ext>
            </a:extLst>
          </p:cNvPr>
          <p:cNvSpPr/>
          <p:nvPr/>
        </p:nvSpPr>
        <p:spPr>
          <a:xfrm>
            <a:off x="8832239" y="2957967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addr_A</a:t>
            </a:r>
            <a:endParaRPr lang="en-US"/>
          </a:p>
        </p:txBody>
      </p:sp>
      <p:cxnSp>
        <p:nvCxnSpPr>
          <p:cNvPr id="136" name="Connector: Curved 135">
            <a:extLst>
              <a:ext uri="{FF2B5EF4-FFF2-40B4-BE49-F238E27FC236}">
                <a16:creationId xmlns:a16="http://schemas.microsoft.com/office/drawing/2014/main" id="{D7F9253A-2656-792D-3DAB-A17E7EF76834}"/>
              </a:ext>
            </a:extLst>
          </p:cNvPr>
          <p:cNvCxnSpPr>
            <a:cxnSpLocks/>
            <a:stCxn id="11" idx="6"/>
            <a:endCxn id="137" idx="4"/>
          </p:cNvCxnSpPr>
          <p:nvPr/>
        </p:nvCxnSpPr>
        <p:spPr>
          <a:xfrm flipV="1">
            <a:off x="8994655" y="3861320"/>
            <a:ext cx="324418" cy="342144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Oval 136">
            <a:extLst>
              <a:ext uri="{FF2B5EF4-FFF2-40B4-BE49-F238E27FC236}">
                <a16:creationId xmlns:a16="http://schemas.microsoft.com/office/drawing/2014/main" id="{1A9341AC-F2DD-C25B-D4D7-6CC3639A48AE}"/>
              </a:ext>
            </a:extLst>
          </p:cNvPr>
          <p:cNvSpPr/>
          <p:nvPr/>
        </p:nvSpPr>
        <p:spPr>
          <a:xfrm>
            <a:off x="9139073" y="3501320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2C19BFF4-5D14-28D1-AE41-F600896CCC5C}"/>
              </a:ext>
            </a:extLst>
          </p:cNvPr>
          <p:cNvCxnSpPr>
            <a:cxnSpLocks/>
            <a:stCxn id="137" idx="0"/>
            <a:endCxn id="135" idx="2"/>
          </p:cNvCxnSpPr>
          <p:nvPr/>
        </p:nvCxnSpPr>
        <p:spPr>
          <a:xfrm flipV="1">
            <a:off x="9319073" y="3317967"/>
            <a:ext cx="0" cy="18335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Rectangle: Rounded Corners 138">
            <a:extLst>
              <a:ext uri="{FF2B5EF4-FFF2-40B4-BE49-F238E27FC236}">
                <a16:creationId xmlns:a16="http://schemas.microsoft.com/office/drawing/2014/main" id="{3AE426BC-D296-2F8A-6D8E-AB40F3353ECC}"/>
              </a:ext>
            </a:extLst>
          </p:cNvPr>
          <p:cNvSpPr/>
          <p:nvPr/>
        </p:nvSpPr>
        <p:spPr>
          <a:xfrm>
            <a:off x="9659446" y="5191825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cxnSp>
        <p:nvCxnSpPr>
          <p:cNvPr id="140" name="Connector: Curved 139">
            <a:extLst>
              <a:ext uri="{FF2B5EF4-FFF2-40B4-BE49-F238E27FC236}">
                <a16:creationId xmlns:a16="http://schemas.microsoft.com/office/drawing/2014/main" id="{4D9D6702-9078-AF87-5508-B17B85802FB3}"/>
              </a:ext>
            </a:extLst>
          </p:cNvPr>
          <p:cNvCxnSpPr>
            <a:cxnSpLocks/>
            <a:stCxn id="141" idx="0"/>
            <a:endCxn id="11" idx="3"/>
          </p:cNvCxnSpPr>
          <p:nvPr/>
        </p:nvCxnSpPr>
        <p:spPr>
          <a:xfrm rot="5400000" flipH="1" flipV="1">
            <a:off x="8225386" y="4431022"/>
            <a:ext cx="562269" cy="36171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TextBox 140">
            <a:extLst>
              <a:ext uri="{FF2B5EF4-FFF2-40B4-BE49-F238E27FC236}">
                <a16:creationId xmlns:a16="http://schemas.microsoft.com/office/drawing/2014/main" id="{62EE243F-4892-9D97-66A4-16B222DA1452}"/>
              </a:ext>
            </a:extLst>
          </p:cNvPr>
          <p:cNvSpPr txBox="1"/>
          <p:nvPr/>
        </p:nvSpPr>
        <p:spPr>
          <a:xfrm>
            <a:off x="8095395" y="4893012"/>
            <a:ext cx="4605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C1F7D2A2-FE67-BD03-652B-C427C1639DD6}"/>
              </a:ext>
            </a:extLst>
          </p:cNvPr>
          <p:cNvSpPr txBox="1"/>
          <p:nvPr/>
        </p:nvSpPr>
        <p:spPr>
          <a:xfrm>
            <a:off x="9975624" y="3041988"/>
            <a:ext cx="4051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43" name="Connector: Curved 142">
            <a:extLst>
              <a:ext uri="{FF2B5EF4-FFF2-40B4-BE49-F238E27FC236}">
                <a16:creationId xmlns:a16="http://schemas.microsoft.com/office/drawing/2014/main" id="{543EED70-C0F2-60A3-F64F-89D2331AEC94}"/>
              </a:ext>
            </a:extLst>
          </p:cNvPr>
          <p:cNvCxnSpPr>
            <a:cxnSpLocks/>
            <a:stCxn id="142" idx="1"/>
            <a:endCxn id="137" idx="6"/>
          </p:cNvCxnSpPr>
          <p:nvPr/>
        </p:nvCxnSpPr>
        <p:spPr>
          <a:xfrm rot="10800000" flipV="1">
            <a:off x="9499074" y="3226654"/>
            <a:ext cx="476551" cy="45466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Connector: Curved 143">
            <a:extLst>
              <a:ext uri="{FF2B5EF4-FFF2-40B4-BE49-F238E27FC236}">
                <a16:creationId xmlns:a16="http://schemas.microsoft.com/office/drawing/2014/main" id="{27A2FF82-F6FC-8B97-2D49-845899B81F0E}"/>
              </a:ext>
            </a:extLst>
          </p:cNvPr>
          <p:cNvCxnSpPr>
            <a:cxnSpLocks/>
            <a:stCxn id="142" idx="1"/>
            <a:endCxn id="129" idx="2"/>
          </p:cNvCxnSpPr>
          <p:nvPr/>
        </p:nvCxnSpPr>
        <p:spPr>
          <a:xfrm rot="10800000" flipV="1">
            <a:off x="9969324" y="3226653"/>
            <a:ext cx="6300" cy="983811"/>
          </a:xfrm>
          <a:prstGeom prst="curvedConnector3">
            <a:avLst>
              <a:gd name="adj1" fmla="val 3728571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Connector: Curved 144">
            <a:extLst>
              <a:ext uri="{FF2B5EF4-FFF2-40B4-BE49-F238E27FC236}">
                <a16:creationId xmlns:a16="http://schemas.microsoft.com/office/drawing/2014/main" id="{61A7307A-4509-CAC8-40F3-5A4D72EFC71C}"/>
              </a:ext>
            </a:extLst>
          </p:cNvPr>
          <p:cNvCxnSpPr>
            <a:cxnSpLocks/>
            <a:stCxn id="142" idx="0"/>
            <a:endCxn id="124" idx="4"/>
          </p:cNvCxnSpPr>
          <p:nvPr/>
        </p:nvCxnSpPr>
        <p:spPr>
          <a:xfrm rot="16200000" flipV="1">
            <a:off x="9512986" y="2376792"/>
            <a:ext cx="552485" cy="777907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E6E93033-492F-49C2-F16B-385DCA9A1408}"/>
              </a:ext>
            </a:extLst>
          </p:cNvPr>
          <p:cNvSpPr txBox="1"/>
          <p:nvPr/>
        </p:nvSpPr>
        <p:spPr>
          <a:xfrm>
            <a:off x="8156539" y="3072373"/>
            <a:ext cx="4441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47" name="Connector: Curved 146">
            <a:extLst>
              <a:ext uri="{FF2B5EF4-FFF2-40B4-BE49-F238E27FC236}">
                <a16:creationId xmlns:a16="http://schemas.microsoft.com/office/drawing/2014/main" id="{F3742AE3-F82C-1AC8-4ED4-B668CB8029C6}"/>
              </a:ext>
            </a:extLst>
          </p:cNvPr>
          <p:cNvCxnSpPr>
            <a:cxnSpLocks/>
            <a:stCxn id="146" idx="2"/>
            <a:endCxn id="11" idx="1"/>
          </p:cNvCxnSpPr>
          <p:nvPr/>
        </p:nvCxnSpPr>
        <p:spPr>
          <a:xfrm rot="16200000" flipH="1">
            <a:off x="8215752" y="3604561"/>
            <a:ext cx="634480" cy="30876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Box 147">
            <a:extLst>
              <a:ext uri="{FF2B5EF4-FFF2-40B4-BE49-F238E27FC236}">
                <a16:creationId xmlns:a16="http://schemas.microsoft.com/office/drawing/2014/main" id="{FAEF447C-FC68-3E2A-648C-01D2B9B5F577}"/>
              </a:ext>
            </a:extLst>
          </p:cNvPr>
          <p:cNvSpPr txBox="1"/>
          <p:nvPr/>
        </p:nvSpPr>
        <p:spPr>
          <a:xfrm>
            <a:off x="9211646" y="4842595"/>
            <a:ext cx="4207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49" name="Connector: Curved 148">
            <a:extLst>
              <a:ext uri="{FF2B5EF4-FFF2-40B4-BE49-F238E27FC236}">
                <a16:creationId xmlns:a16="http://schemas.microsoft.com/office/drawing/2014/main" id="{94FF72DC-550E-9566-BD3B-F5B0E4D3DA00}"/>
              </a:ext>
            </a:extLst>
          </p:cNvPr>
          <p:cNvCxnSpPr>
            <a:cxnSpLocks/>
            <a:stCxn id="148" idx="0"/>
            <a:endCxn id="129" idx="3"/>
          </p:cNvCxnSpPr>
          <p:nvPr/>
        </p:nvCxnSpPr>
        <p:spPr>
          <a:xfrm rot="5400000" flipH="1" flipV="1">
            <a:off x="9469615" y="4290165"/>
            <a:ext cx="504851" cy="60001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Connector: Curved 149">
            <a:extLst>
              <a:ext uri="{FF2B5EF4-FFF2-40B4-BE49-F238E27FC236}">
                <a16:creationId xmlns:a16="http://schemas.microsoft.com/office/drawing/2014/main" id="{B9A1510C-CC0A-239E-2E63-DC9903796753}"/>
              </a:ext>
            </a:extLst>
          </p:cNvPr>
          <p:cNvCxnSpPr>
            <a:cxnSpLocks/>
            <a:stCxn id="132" idx="3"/>
            <a:endCxn id="129" idx="6"/>
          </p:cNvCxnSpPr>
          <p:nvPr/>
        </p:nvCxnSpPr>
        <p:spPr>
          <a:xfrm flipH="1" flipV="1">
            <a:off x="10329324" y="4210465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Arrow Connector 150">
            <a:extLst>
              <a:ext uri="{FF2B5EF4-FFF2-40B4-BE49-F238E27FC236}">
                <a16:creationId xmlns:a16="http://schemas.microsoft.com/office/drawing/2014/main" id="{702453F0-CF09-A3FC-044B-6CF8912A6DE5}"/>
              </a:ext>
            </a:extLst>
          </p:cNvPr>
          <p:cNvCxnSpPr>
            <a:cxnSpLocks/>
          </p:cNvCxnSpPr>
          <p:nvPr/>
        </p:nvCxnSpPr>
        <p:spPr>
          <a:xfrm flipH="1">
            <a:off x="5551060" y="1935060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TextBox 151">
            <a:extLst>
              <a:ext uri="{FF2B5EF4-FFF2-40B4-BE49-F238E27FC236}">
                <a16:creationId xmlns:a16="http://schemas.microsoft.com/office/drawing/2014/main" id="{8A34398F-EBF5-8C5B-E6EB-AD7A554F7DCB}"/>
              </a:ext>
            </a:extLst>
          </p:cNvPr>
          <p:cNvSpPr txBox="1"/>
          <p:nvPr/>
        </p:nvSpPr>
        <p:spPr>
          <a:xfrm>
            <a:off x="5775149" y="1754681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1647EC91-DF8C-BDBE-2B3A-C5A2920AB1A0}"/>
              </a:ext>
            </a:extLst>
          </p:cNvPr>
          <p:cNvCxnSpPr>
            <a:cxnSpLocks/>
          </p:cNvCxnSpPr>
          <p:nvPr/>
        </p:nvCxnSpPr>
        <p:spPr>
          <a:xfrm flipH="1">
            <a:off x="5559427" y="2201394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TextBox 153">
            <a:extLst>
              <a:ext uri="{FF2B5EF4-FFF2-40B4-BE49-F238E27FC236}">
                <a16:creationId xmlns:a16="http://schemas.microsoft.com/office/drawing/2014/main" id="{B7F649BE-A6EE-8ACE-C027-4627726EBE57}"/>
              </a:ext>
            </a:extLst>
          </p:cNvPr>
          <p:cNvSpPr txBox="1"/>
          <p:nvPr/>
        </p:nvSpPr>
        <p:spPr>
          <a:xfrm>
            <a:off x="5783516" y="2021015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48836E32-692E-88C4-76C5-8AF61F1D9F4C}"/>
              </a:ext>
            </a:extLst>
          </p:cNvPr>
          <p:cNvSpPr/>
          <p:nvPr/>
        </p:nvSpPr>
        <p:spPr>
          <a:xfrm>
            <a:off x="5737600" y="2465484"/>
            <a:ext cx="576000" cy="57600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S0</a:t>
            </a:r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1C016874-179A-34EE-570B-889F04A473F2}"/>
              </a:ext>
            </a:extLst>
          </p:cNvPr>
          <p:cNvSpPr/>
          <p:nvPr/>
        </p:nvSpPr>
        <p:spPr>
          <a:xfrm>
            <a:off x="5736741" y="3812677"/>
            <a:ext cx="576000" cy="57600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S1</a:t>
            </a:r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248516BB-8371-AD94-0C81-59E835D02342}"/>
              </a:ext>
            </a:extLst>
          </p:cNvPr>
          <p:cNvCxnSpPr>
            <a:cxnSpLocks/>
            <a:stCxn id="155" idx="4"/>
          </p:cNvCxnSpPr>
          <p:nvPr/>
        </p:nvCxnSpPr>
        <p:spPr>
          <a:xfrm flipH="1">
            <a:off x="6024741" y="3041484"/>
            <a:ext cx="859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Connector: Curved 157">
            <a:extLst>
              <a:ext uri="{FF2B5EF4-FFF2-40B4-BE49-F238E27FC236}">
                <a16:creationId xmlns:a16="http://schemas.microsoft.com/office/drawing/2014/main" id="{05887959-E9CC-9D82-C2CF-478FCE936927}"/>
              </a:ext>
            </a:extLst>
          </p:cNvPr>
          <p:cNvCxnSpPr>
            <a:cxnSpLocks/>
            <a:stCxn id="156" idx="5"/>
            <a:endCxn id="156" idx="7"/>
          </p:cNvCxnSpPr>
          <p:nvPr/>
        </p:nvCxnSpPr>
        <p:spPr>
          <a:xfrm rot="5400000" flipH="1">
            <a:off x="6024741" y="4100677"/>
            <a:ext cx="407294" cy="12700"/>
          </a:xfrm>
          <a:prstGeom prst="curvedConnector5">
            <a:avLst>
              <a:gd name="adj1" fmla="val -579"/>
              <a:gd name="adj2" fmla="val -2731677"/>
              <a:gd name="adj3" fmla="val 123724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>
            <a:extLst>
              <a:ext uri="{FF2B5EF4-FFF2-40B4-BE49-F238E27FC236}">
                <a16:creationId xmlns:a16="http://schemas.microsoft.com/office/drawing/2014/main" id="{E4D0BAE5-F22C-C387-26EB-5119AF6C371A}"/>
              </a:ext>
            </a:extLst>
          </p:cNvPr>
          <p:cNvSpPr txBox="1"/>
          <p:nvPr/>
        </p:nvSpPr>
        <p:spPr>
          <a:xfrm>
            <a:off x="6038855" y="3175096"/>
            <a:ext cx="119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8B737BCB-C16C-01AF-321A-0DD1E3F408A0}"/>
              </a:ext>
            </a:extLst>
          </p:cNvPr>
          <p:cNvCxnSpPr>
            <a:cxnSpLocks/>
            <a:stCxn id="159" idx="2"/>
          </p:cNvCxnSpPr>
          <p:nvPr/>
        </p:nvCxnSpPr>
        <p:spPr>
          <a:xfrm flipH="1">
            <a:off x="6483164" y="3544428"/>
            <a:ext cx="151385" cy="268249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Oval 160">
            <a:extLst>
              <a:ext uri="{FF2B5EF4-FFF2-40B4-BE49-F238E27FC236}">
                <a16:creationId xmlns:a16="http://schemas.microsoft.com/office/drawing/2014/main" id="{46A15D91-13B0-C624-5286-B1580F306A93}"/>
              </a:ext>
            </a:extLst>
          </p:cNvPr>
          <p:cNvSpPr/>
          <p:nvPr/>
        </p:nvSpPr>
        <p:spPr>
          <a:xfrm>
            <a:off x="5736741" y="5072809"/>
            <a:ext cx="576000" cy="57600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S2</a:t>
            </a:r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62" name="Straight Arrow Connector 161">
            <a:extLst>
              <a:ext uri="{FF2B5EF4-FFF2-40B4-BE49-F238E27FC236}">
                <a16:creationId xmlns:a16="http://schemas.microsoft.com/office/drawing/2014/main" id="{1FA9AC21-AE10-3C24-814B-6E2F06BDB1A4}"/>
              </a:ext>
            </a:extLst>
          </p:cNvPr>
          <p:cNvCxnSpPr>
            <a:cxnSpLocks/>
            <a:stCxn id="156" idx="4"/>
            <a:endCxn id="161" idx="0"/>
          </p:cNvCxnSpPr>
          <p:nvPr/>
        </p:nvCxnSpPr>
        <p:spPr>
          <a:xfrm>
            <a:off x="6024741" y="4388677"/>
            <a:ext cx="0" cy="68413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Box 162">
            <a:extLst>
              <a:ext uri="{FF2B5EF4-FFF2-40B4-BE49-F238E27FC236}">
                <a16:creationId xmlns:a16="http://schemas.microsoft.com/office/drawing/2014/main" id="{2353F653-B7C2-236E-CE00-EC6C725325C9}"/>
              </a:ext>
            </a:extLst>
          </p:cNvPr>
          <p:cNvSpPr txBox="1"/>
          <p:nvPr/>
        </p:nvSpPr>
        <p:spPr>
          <a:xfrm>
            <a:off x="6066864" y="4690757"/>
            <a:ext cx="12851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!Data 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A64439D5-FB69-E7F9-29DE-6A33015D1CF2}"/>
              </a:ext>
            </a:extLst>
          </p:cNvPr>
          <p:cNvCxnSpPr>
            <a:cxnSpLocks/>
            <a:stCxn id="163" idx="0"/>
          </p:cNvCxnSpPr>
          <p:nvPr/>
        </p:nvCxnSpPr>
        <p:spPr>
          <a:xfrm flipH="1" flipV="1">
            <a:off x="6027253" y="4491982"/>
            <a:ext cx="682200" cy="198775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Connector: Curved 164">
            <a:extLst>
              <a:ext uri="{FF2B5EF4-FFF2-40B4-BE49-F238E27FC236}">
                <a16:creationId xmlns:a16="http://schemas.microsoft.com/office/drawing/2014/main" id="{23464159-83C8-2106-C774-67441C0AF9C7}"/>
              </a:ext>
            </a:extLst>
          </p:cNvPr>
          <p:cNvCxnSpPr>
            <a:cxnSpLocks/>
            <a:stCxn id="156" idx="3"/>
            <a:endCxn id="166" idx="0"/>
          </p:cNvCxnSpPr>
          <p:nvPr/>
        </p:nvCxnSpPr>
        <p:spPr>
          <a:xfrm rot="5400000">
            <a:off x="5602534" y="4343242"/>
            <a:ext cx="257479" cy="17964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TextBox 165">
            <a:extLst>
              <a:ext uri="{FF2B5EF4-FFF2-40B4-BE49-F238E27FC236}">
                <a16:creationId xmlns:a16="http://schemas.microsoft.com/office/drawing/2014/main" id="{B1CBAC97-BA1E-4EB0-2DD5-A171D63D8814}"/>
              </a:ext>
            </a:extLst>
          </p:cNvPr>
          <p:cNvSpPr txBox="1"/>
          <p:nvPr/>
        </p:nvSpPr>
        <p:spPr>
          <a:xfrm>
            <a:off x="5431019" y="4561803"/>
            <a:ext cx="420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67" name="Connector: Curved 166">
            <a:extLst>
              <a:ext uri="{FF2B5EF4-FFF2-40B4-BE49-F238E27FC236}">
                <a16:creationId xmlns:a16="http://schemas.microsoft.com/office/drawing/2014/main" id="{6E55C731-00E5-EE6F-ABCF-B1CDAB3FBB19}"/>
              </a:ext>
            </a:extLst>
          </p:cNvPr>
          <p:cNvCxnSpPr>
            <a:cxnSpLocks/>
            <a:stCxn id="155" idx="3"/>
            <a:endCxn id="168" idx="0"/>
          </p:cNvCxnSpPr>
          <p:nvPr/>
        </p:nvCxnSpPr>
        <p:spPr>
          <a:xfrm rot="5400000">
            <a:off x="5553640" y="3069326"/>
            <a:ext cx="380509" cy="15611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TextBox 167">
            <a:extLst>
              <a:ext uri="{FF2B5EF4-FFF2-40B4-BE49-F238E27FC236}">
                <a16:creationId xmlns:a16="http://schemas.microsoft.com/office/drawing/2014/main" id="{89586ECA-415B-C4F1-99EF-9157742EAEA6}"/>
              </a:ext>
            </a:extLst>
          </p:cNvPr>
          <p:cNvSpPr txBox="1"/>
          <p:nvPr/>
        </p:nvSpPr>
        <p:spPr>
          <a:xfrm>
            <a:off x="5463953" y="3337640"/>
            <a:ext cx="403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8C4EBF61-1106-DCBD-60C4-EA546F3C10B8}"/>
              </a:ext>
            </a:extLst>
          </p:cNvPr>
          <p:cNvSpPr txBox="1"/>
          <p:nvPr/>
        </p:nvSpPr>
        <p:spPr>
          <a:xfrm>
            <a:off x="7442279" y="5286664"/>
            <a:ext cx="119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70" name="Connector: Curved 169">
            <a:extLst>
              <a:ext uri="{FF2B5EF4-FFF2-40B4-BE49-F238E27FC236}">
                <a16:creationId xmlns:a16="http://schemas.microsoft.com/office/drawing/2014/main" id="{DB1B7CB8-4827-9080-1544-96BB295285A2}"/>
              </a:ext>
            </a:extLst>
          </p:cNvPr>
          <p:cNvCxnSpPr>
            <a:cxnSpLocks/>
            <a:stCxn id="19" idx="2"/>
            <a:endCxn id="169" idx="0"/>
          </p:cNvCxnSpPr>
          <p:nvPr/>
        </p:nvCxnSpPr>
        <p:spPr>
          <a:xfrm rot="16200000" flipH="1">
            <a:off x="7589278" y="4837969"/>
            <a:ext cx="891128" cy="6261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Rectangle: Rounded Corners 170">
            <a:extLst>
              <a:ext uri="{FF2B5EF4-FFF2-40B4-BE49-F238E27FC236}">
                <a16:creationId xmlns:a16="http://schemas.microsoft.com/office/drawing/2014/main" id="{47267F58-6ED2-B827-EDB3-F8A006644B32}"/>
              </a:ext>
            </a:extLst>
          </p:cNvPr>
          <p:cNvSpPr/>
          <p:nvPr/>
        </p:nvSpPr>
        <p:spPr>
          <a:xfrm>
            <a:off x="5397045" y="2392124"/>
            <a:ext cx="1853764" cy="3338571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0C1FD81F-1488-2B25-F2FF-A150E4E3EDEC}"/>
              </a:ext>
            </a:extLst>
          </p:cNvPr>
          <p:cNvSpPr txBox="1"/>
          <p:nvPr/>
        </p:nvSpPr>
        <p:spPr>
          <a:xfrm>
            <a:off x="6541186" y="2344077"/>
            <a:ext cx="7540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FSM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173" name="Rectangle: Rounded Corners 172">
            <a:extLst>
              <a:ext uri="{FF2B5EF4-FFF2-40B4-BE49-F238E27FC236}">
                <a16:creationId xmlns:a16="http://schemas.microsoft.com/office/drawing/2014/main" id="{F2F64799-283C-0B51-2064-2696D4744C59}"/>
              </a:ext>
            </a:extLst>
          </p:cNvPr>
          <p:cNvSpPr/>
          <p:nvPr/>
        </p:nvSpPr>
        <p:spPr>
          <a:xfrm>
            <a:off x="7506092" y="2011387"/>
            <a:ext cx="3366446" cy="3692197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17BB4902-5F1A-9CE5-4E58-13ABC3CD1273}"/>
              </a:ext>
            </a:extLst>
          </p:cNvPr>
          <p:cNvSpPr txBox="1"/>
          <p:nvPr/>
        </p:nvSpPr>
        <p:spPr>
          <a:xfrm rot="5400000">
            <a:off x="6991975" y="2508173"/>
            <a:ext cx="14647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Datapath</a:t>
            </a:r>
            <a:endParaRPr lang="en-GB" sz="2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566860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47491C2-6635-A9C5-D5E6-F27B04E67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375E5-5AAA-96AB-7704-F2ADA89E4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HACE Overview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522906-B901-5C19-E8AA-ED997C189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164</a:t>
            </a:fld>
            <a:endParaRPr lang="en-FR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E7BD150-761C-A0FC-1972-5A1F5220470D}"/>
              </a:ext>
            </a:extLst>
          </p:cNvPr>
          <p:cNvSpPr/>
          <p:nvPr/>
        </p:nvSpPr>
        <p:spPr>
          <a:xfrm>
            <a:off x="617686" y="1119225"/>
            <a:ext cx="10515600" cy="5672100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797152-4657-5520-3E66-782DF2D2F3BF}"/>
              </a:ext>
            </a:extLst>
          </p:cNvPr>
          <p:cNvSpPr txBox="1"/>
          <p:nvPr/>
        </p:nvSpPr>
        <p:spPr>
          <a:xfrm>
            <a:off x="617686" y="1121141"/>
            <a:ext cx="8679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accent4">
                    <a:lumMod val="75000"/>
                  </a:schemeClr>
                </a:solidFill>
              </a:rPr>
              <a:t>HACE</a:t>
            </a:r>
            <a:endParaRPr lang="en-GB" sz="2400">
              <a:solidFill>
                <a:schemeClr val="accent4">
                  <a:lumMod val="75000"/>
                </a:schemeClr>
              </a:solidFill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8B06F10-E7AD-649F-134C-A18B6A98AF12}"/>
              </a:ext>
            </a:extLst>
          </p:cNvPr>
          <p:cNvGrpSpPr/>
          <p:nvPr/>
        </p:nvGrpSpPr>
        <p:grpSpPr>
          <a:xfrm>
            <a:off x="787485" y="1625900"/>
            <a:ext cx="2464067" cy="4671289"/>
            <a:chOff x="2083028" y="1547414"/>
            <a:chExt cx="2464067" cy="4671289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6C505383-20A2-6D71-2D7A-450FB76C8001}"/>
                </a:ext>
              </a:extLst>
            </p:cNvPr>
            <p:cNvSpPr/>
            <p:nvPr/>
          </p:nvSpPr>
          <p:spPr>
            <a:xfrm>
              <a:off x="2083028" y="1547414"/>
              <a:ext cx="2464067" cy="4671289"/>
            </a:xfrm>
            <a:prstGeom prst="roundRect">
              <a:avLst>
                <a:gd name="adj" fmla="val 5211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endParaRPr lang="en-US"/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AF526956-A393-F954-1A4B-4C91C0EFF37B}"/>
                </a:ext>
              </a:extLst>
            </p:cNvPr>
            <p:cNvCxnSpPr>
              <a:cxnSpLocks/>
              <a:stCxn id="21" idx="1"/>
              <a:endCxn id="22" idx="3"/>
            </p:cNvCxnSpPr>
            <p:nvPr/>
          </p:nvCxnSpPr>
          <p:spPr>
            <a:xfrm flipH="1">
              <a:off x="3737424" y="1861828"/>
              <a:ext cx="291057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A669605-C917-5BBC-7DDC-B381D3B8449C}"/>
                </a:ext>
              </a:extLst>
            </p:cNvPr>
            <p:cNvSpPr/>
            <p:nvPr/>
          </p:nvSpPr>
          <p:spPr>
            <a:xfrm>
              <a:off x="4028481" y="1703509"/>
              <a:ext cx="365757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if</a:t>
              </a:r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E861EF0-2BDD-2C55-628F-A391C989C46A}"/>
                </a:ext>
              </a:extLst>
            </p:cNvPr>
            <p:cNvSpPr/>
            <p:nvPr/>
          </p:nvSpPr>
          <p:spPr>
            <a:xfrm>
              <a:off x="3233010" y="1703509"/>
              <a:ext cx="504414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==</a:t>
              </a:r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CEE7863-38E6-A289-253A-ABDEAAE0112D}"/>
                </a:ext>
              </a:extLst>
            </p:cNvPr>
            <p:cNvSpPr/>
            <p:nvPr/>
          </p:nvSpPr>
          <p:spPr>
            <a:xfrm>
              <a:off x="3233010" y="2240357"/>
              <a:ext cx="504414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S0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0C6A9D24-5EFF-0A5D-AD62-DB6E8AC80FB8}"/>
                </a:ext>
              </a:extLst>
            </p:cNvPr>
            <p:cNvCxnSpPr>
              <a:cxnSpLocks/>
              <a:stCxn id="22" idx="2"/>
              <a:endCxn id="23" idx="0"/>
            </p:cNvCxnSpPr>
            <p:nvPr/>
          </p:nvCxnSpPr>
          <p:spPr>
            <a:xfrm>
              <a:off x="3485217" y="2020147"/>
              <a:ext cx="0" cy="22021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EC12A7D9-C464-9E39-9940-E859B1DA4709}"/>
                </a:ext>
              </a:extLst>
            </p:cNvPr>
            <p:cNvCxnSpPr>
              <a:cxnSpLocks/>
              <a:endCxn id="26" idx="3"/>
            </p:cNvCxnSpPr>
            <p:nvPr/>
          </p:nvCxnSpPr>
          <p:spPr>
            <a:xfrm flipH="1">
              <a:off x="2941953" y="1861828"/>
              <a:ext cx="291057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CD04338-6E41-D1B5-1E8B-13FC7B6D79B3}"/>
                </a:ext>
              </a:extLst>
            </p:cNvPr>
            <p:cNvSpPr/>
            <p:nvPr/>
          </p:nvSpPr>
          <p:spPr>
            <a:xfrm>
              <a:off x="2235885" y="1703509"/>
              <a:ext cx="706068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rgbClr val="FFD966"/>
                  </a:solidFill>
                </a:rPr>
                <a:t>state</a:t>
              </a:r>
              <a:endParaRPr lang="en-GB">
                <a:solidFill>
                  <a:srgbClr val="FFD966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33414BE-2EB4-8CB3-755F-E46296839652}"/>
                </a:ext>
              </a:extLst>
            </p:cNvPr>
            <p:cNvSpPr/>
            <p:nvPr/>
          </p:nvSpPr>
          <p:spPr>
            <a:xfrm>
              <a:off x="4025058" y="2676768"/>
              <a:ext cx="365757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=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5EF3F7AE-63A5-D749-7B01-294EB435681D}"/>
                </a:ext>
              </a:extLst>
            </p:cNvPr>
            <p:cNvCxnSpPr>
              <a:cxnSpLocks/>
              <a:stCxn id="21" idx="2"/>
              <a:endCxn id="27" idx="0"/>
            </p:cNvCxnSpPr>
            <p:nvPr/>
          </p:nvCxnSpPr>
          <p:spPr>
            <a:xfrm flipH="1">
              <a:off x="4207937" y="2020147"/>
              <a:ext cx="3423" cy="656621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92D7528-D323-8BA8-E0C0-FB3CC030E211}"/>
                </a:ext>
              </a:extLst>
            </p:cNvPr>
            <p:cNvSpPr/>
            <p:nvPr/>
          </p:nvSpPr>
          <p:spPr>
            <a:xfrm>
              <a:off x="4025058" y="3223043"/>
              <a:ext cx="365757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0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54902EB9-C3CA-25A2-8952-2E4936946AB0}"/>
                </a:ext>
              </a:extLst>
            </p:cNvPr>
            <p:cNvCxnSpPr>
              <a:cxnSpLocks/>
              <a:stCxn id="27" idx="2"/>
              <a:endCxn id="29" idx="0"/>
            </p:cNvCxnSpPr>
            <p:nvPr/>
          </p:nvCxnSpPr>
          <p:spPr>
            <a:xfrm>
              <a:off x="4207937" y="2993406"/>
              <a:ext cx="0" cy="229637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679B4BB4-27B2-B337-17E2-0CB69B3DD4AA}"/>
                </a:ext>
              </a:extLst>
            </p:cNvPr>
            <p:cNvCxnSpPr>
              <a:cxnSpLocks/>
              <a:stCxn id="27" idx="1"/>
              <a:endCxn id="32" idx="3"/>
            </p:cNvCxnSpPr>
            <p:nvPr/>
          </p:nvCxnSpPr>
          <p:spPr>
            <a:xfrm flipH="1">
              <a:off x="3737424" y="2835087"/>
              <a:ext cx="287634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41C0C581-2E2C-0D11-BCBF-7CFEA64FEF59}"/>
                </a:ext>
              </a:extLst>
            </p:cNvPr>
            <p:cNvSpPr/>
            <p:nvPr/>
          </p:nvSpPr>
          <p:spPr>
            <a:xfrm>
              <a:off x="3147792" y="2676768"/>
              <a:ext cx="589632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sum</a:t>
              </a:r>
              <a:endParaRPr lang="en-GB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D118819E-006B-AB3A-893C-C73AF2168090}"/>
                </a:ext>
              </a:extLst>
            </p:cNvPr>
            <p:cNvCxnSpPr>
              <a:cxnSpLocks/>
              <a:stCxn id="34" idx="1"/>
              <a:endCxn id="35" idx="3"/>
            </p:cNvCxnSpPr>
            <p:nvPr/>
          </p:nvCxnSpPr>
          <p:spPr>
            <a:xfrm flipH="1">
              <a:off x="3729044" y="3849127"/>
              <a:ext cx="291057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E7E9FBD-546F-CD75-A646-6E5996CD2249}"/>
                </a:ext>
              </a:extLst>
            </p:cNvPr>
            <p:cNvSpPr/>
            <p:nvPr/>
          </p:nvSpPr>
          <p:spPr>
            <a:xfrm>
              <a:off x="4020101" y="3690808"/>
              <a:ext cx="365757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if</a:t>
              </a:r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D1691F5-24E5-1FE5-626F-EB3DFB3F36E9}"/>
                </a:ext>
              </a:extLst>
            </p:cNvPr>
            <p:cNvSpPr/>
            <p:nvPr/>
          </p:nvSpPr>
          <p:spPr>
            <a:xfrm>
              <a:off x="3224630" y="3690808"/>
              <a:ext cx="504414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==</a:t>
              </a:r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8D6983B-9848-FC58-2BED-8B6542727F48}"/>
                </a:ext>
              </a:extLst>
            </p:cNvPr>
            <p:cNvSpPr/>
            <p:nvPr/>
          </p:nvSpPr>
          <p:spPr>
            <a:xfrm>
              <a:off x="3224630" y="4227656"/>
              <a:ext cx="504414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S1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8EF7DA6E-87B2-1DC0-0492-DE86388DFC55}"/>
                </a:ext>
              </a:extLst>
            </p:cNvPr>
            <p:cNvCxnSpPr>
              <a:cxnSpLocks/>
              <a:stCxn id="35" idx="2"/>
              <a:endCxn id="36" idx="0"/>
            </p:cNvCxnSpPr>
            <p:nvPr/>
          </p:nvCxnSpPr>
          <p:spPr>
            <a:xfrm>
              <a:off x="3476837" y="4007446"/>
              <a:ext cx="0" cy="22021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1578B11B-13C6-F6FA-7826-F436805CEBC3}"/>
                </a:ext>
              </a:extLst>
            </p:cNvPr>
            <p:cNvCxnSpPr>
              <a:cxnSpLocks/>
              <a:endCxn id="39" idx="3"/>
            </p:cNvCxnSpPr>
            <p:nvPr/>
          </p:nvCxnSpPr>
          <p:spPr>
            <a:xfrm flipH="1">
              <a:off x="2933573" y="3849127"/>
              <a:ext cx="291057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56F98CC-6D03-E107-CBF8-128E346319C2}"/>
                </a:ext>
              </a:extLst>
            </p:cNvPr>
            <p:cNvSpPr/>
            <p:nvPr/>
          </p:nvSpPr>
          <p:spPr>
            <a:xfrm>
              <a:off x="2227505" y="3690808"/>
              <a:ext cx="706068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rgbClr val="FFD966"/>
                  </a:solidFill>
                </a:rPr>
                <a:t>state</a:t>
              </a:r>
              <a:endParaRPr lang="en-GB">
                <a:solidFill>
                  <a:srgbClr val="FFD966"/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BCCB169F-6FF8-B084-62AF-0FC2FECD97C9}"/>
                </a:ext>
              </a:extLst>
            </p:cNvPr>
            <p:cNvSpPr/>
            <p:nvPr/>
          </p:nvSpPr>
          <p:spPr>
            <a:xfrm>
              <a:off x="4016678" y="4664067"/>
              <a:ext cx="365757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=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6EF2A2FE-4B1A-17E9-7A9F-2D54D1778256}"/>
                </a:ext>
              </a:extLst>
            </p:cNvPr>
            <p:cNvCxnSpPr>
              <a:cxnSpLocks/>
              <a:stCxn id="34" idx="2"/>
              <a:endCxn id="40" idx="0"/>
            </p:cNvCxnSpPr>
            <p:nvPr/>
          </p:nvCxnSpPr>
          <p:spPr>
            <a:xfrm flipH="1">
              <a:off x="4199557" y="4007446"/>
              <a:ext cx="3423" cy="656621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FC661842-C14F-C61D-7783-DD510803D6B9}"/>
                </a:ext>
              </a:extLst>
            </p:cNvPr>
            <p:cNvSpPr/>
            <p:nvPr/>
          </p:nvSpPr>
          <p:spPr>
            <a:xfrm>
              <a:off x="4016678" y="5210342"/>
              <a:ext cx="365757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+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BC4507FF-E6AA-AD92-57F1-1E67036D618E}"/>
                </a:ext>
              </a:extLst>
            </p:cNvPr>
            <p:cNvCxnSpPr>
              <a:cxnSpLocks/>
              <a:stCxn id="40" idx="2"/>
              <a:endCxn id="42" idx="0"/>
            </p:cNvCxnSpPr>
            <p:nvPr/>
          </p:nvCxnSpPr>
          <p:spPr>
            <a:xfrm>
              <a:off x="4199557" y="4980705"/>
              <a:ext cx="0" cy="229637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D82E2CE2-CF98-FE34-0F71-DF43BBB64EED}"/>
                </a:ext>
              </a:extLst>
            </p:cNvPr>
            <p:cNvCxnSpPr>
              <a:cxnSpLocks/>
              <a:stCxn id="40" idx="1"/>
              <a:endCxn id="45" idx="3"/>
            </p:cNvCxnSpPr>
            <p:nvPr/>
          </p:nvCxnSpPr>
          <p:spPr>
            <a:xfrm flipH="1">
              <a:off x="3729044" y="4822386"/>
              <a:ext cx="287634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9C473E42-396D-F999-3577-448B36D3E0F7}"/>
                </a:ext>
              </a:extLst>
            </p:cNvPr>
            <p:cNvSpPr/>
            <p:nvPr/>
          </p:nvSpPr>
          <p:spPr>
            <a:xfrm>
              <a:off x="3139412" y="4664067"/>
              <a:ext cx="589632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sum</a:t>
              </a:r>
              <a:endParaRPr lang="en-GB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8190B725-EF2B-5729-0F77-F982F63574C0}"/>
                </a:ext>
              </a:extLst>
            </p:cNvPr>
            <p:cNvCxnSpPr>
              <a:cxnSpLocks/>
            </p:cNvCxnSpPr>
            <p:nvPr/>
          </p:nvCxnSpPr>
          <p:spPr>
            <a:xfrm>
              <a:off x="4207937" y="5526980"/>
              <a:ext cx="0" cy="229637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7E7309EB-B76E-D851-DA05-263EA788436D}"/>
                </a:ext>
              </a:extLst>
            </p:cNvPr>
            <p:cNvSpPr/>
            <p:nvPr/>
          </p:nvSpPr>
          <p:spPr>
            <a:xfrm>
              <a:off x="3485217" y="5756617"/>
              <a:ext cx="888273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 err="1">
                  <a:solidFill>
                    <a:schemeClr val="bg1"/>
                  </a:solidFill>
                </a:rPr>
                <a:t>data_A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C90E5041-6E5F-D33F-EEE8-C8FC66E35E5E}"/>
                </a:ext>
              </a:extLst>
            </p:cNvPr>
            <p:cNvCxnSpPr>
              <a:cxnSpLocks/>
              <a:endCxn id="49" idx="3"/>
            </p:cNvCxnSpPr>
            <p:nvPr/>
          </p:nvCxnSpPr>
          <p:spPr>
            <a:xfrm flipH="1">
              <a:off x="3729044" y="5359233"/>
              <a:ext cx="287634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313C4476-57DB-FDA7-ED6B-6B3E477693F7}"/>
                </a:ext>
              </a:extLst>
            </p:cNvPr>
            <p:cNvSpPr/>
            <p:nvPr/>
          </p:nvSpPr>
          <p:spPr>
            <a:xfrm>
              <a:off x="3139412" y="5200914"/>
              <a:ext cx="589632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sum</a:t>
              </a:r>
              <a:endParaRPr lang="en-GB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37D7205A-BCF8-574F-8DD0-F2666108341E}"/>
              </a:ext>
            </a:extLst>
          </p:cNvPr>
          <p:cNvSpPr txBox="1"/>
          <p:nvPr/>
        </p:nvSpPr>
        <p:spPr>
          <a:xfrm>
            <a:off x="647832" y="6286565"/>
            <a:ext cx="34291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Abstract Syntax Tree (AST)</a:t>
            </a:r>
            <a:endParaRPr lang="en-GB" sz="2400"/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67EFDD35-6476-BE16-A445-E30C22F6AF16}"/>
              </a:ext>
            </a:extLst>
          </p:cNvPr>
          <p:cNvCxnSpPr>
            <a:cxnSpLocks/>
          </p:cNvCxnSpPr>
          <p:nvPr/>
        </p:nvCxnSpPr>
        <p:spPr>
          <a:xfrm>
            <a:off x="3252574" y="3770726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E363F0F4-40F4-6F5F-ADF6-804D594EE9D3}"/>
              </a:ext>
            </a:extLst>
          </p:cNvPr>
          <p:cNvCxnSpPr>
            <a:cxnSpLocks/>
          </p:cNvCxnSpPr>
          <p:nvPr/>
        </p:nvCxnSpPr>
        <p:spPr>
          <a:xfrm>
            <a:off x="5015968" y="3770726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539A0DD4-4FB8-5F0E-C59C-22020EE59239}"/>
              </a:ext>
            </a:extLst>
          </p:cNvPr>
          <p:cNvSpPr txBox="1"/>
          <p:nvPr/>
        </p:nvSpPr>
        <p:spPr>
          <a:xfrm>
            <a:off x="3471214" y="3351092"/>
            <a:ext cx="22381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  <a:endParaRPr lang="en-GB" sz="2400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28A6B18F-56C3-714E-B4E2-9CBD02215746}"/>
              </a:ext>
            </a:extLst>
          </p:cNvPr>
          <p:cNvSpPr txBox="1"/>
          <p:nvPr/>
        </p:nvSpPr>
        <p:spPr>
          <a:xfrm>
            <a:off x="5193142" y="5859862"/>
            <a:ext cx="28391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FSM-Datapath Graph</a:t>
            </a:r>
            <a:endParaRPr lang="en-GB" sz="2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21A394-3F65-077B-EFBC-49412C0D30D8}"/>
              </a:ext>
            </a:extLst>
          </p:cNvPr>
          <p:cNvSpPr txBox="1"/>
          <p:nvPr/>
        </p:nvSpPr>
        <p:spPr>
          <a:xfrm rot="5400000">
            <a:off x="-422083" y="3581845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0689A38-E7D6-A1AB-1798-710E70A44D8C}"/>
              </a:ext>
            </a:extLst>
          </p:cNvPr>
          <p:cNvCxnSpPr>
            <a:cxnSpLocks/>
          </p:cNvCxnSpPr>
          <p:nvPr/>
        </p:nvCxnSpPr>
        <p:spPr>
          <a:xfrm>
            <a:off x="325209" y="3736406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86AF355-BEAE-4526-043B-9F2E02643F2F}"/>
              </a:ext>
            </a:extLst>
          </p:cNvPr>
          <p:cNvSpPr txBox="1"/>
          <p:nvPr/>
        </p:nvSpPr>
        <p:spPr>
          <a:xfrm rot="5400000">
            <a:off x="11124043" y="3631743"/>
            <a:ext cx="890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B142DCA-2109-FAF8-67CB-9E37735EF78A}"/>
              </a:ext>
            </a:extLst>
          </p:cNvPr>
          <p:cNvCxnSpPr>
            <a:cxnSpLocks/>
          </p:cNvCxnSpPr>
          <p:nvPr/>
        </p:nvCxnSpPr>
        <p:spPr>
          <a:xfrm>
            <a:off x="11136057" y="3832827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3E171D5-0F37-B2AD-D1D4-62F43C876945}"/>
              </a:ext>
            </a:extLst>
          </p:cNvPr>
          <p:cNvSpPr/>
          <p:nvPr/>
        </p:nvSpPr>
        <p:spPr>
          <a:xfrm>
            <a:off x="5310728" y="1765470"/>
            <a:ext cx="5734275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71D6E67-9960-DB05-EA03-789090E41926}"/>
              </a:ext>
            </a:extLst>
          </p:cNvPr>
          <p:cNvSpPr/>
          <p:nvPr/>
        </p:nvSpPr>
        <p:spPr>
          <a:xfrm>
            <a:off x="8634655" y="4023464"/>
            <a:ext cx="360000" cy="360000"/>
          </a:xfrm>
          <a:prstGeom prst="ellipse">
            <a:avLst/>
          </a:prstGeom>
          <a:solidFill>
            <a:srgbClr val="DA6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3DBC7BF-43F5-6E06-9F5B-23548D541464}"/>
              </a:ext>
            </a:extLst>
          </p:cNvPr>
          <p:cNvCxnSpPr>
            <a:cxnSpLocks/>
            <a:stCxn id="19" idx="2"/>
            <a:endCxn id="17" idx="0"/>
          </p:cNvCxnSpPr>
          <p:nvPr/>
        </p:nvCxnSpPr>
        <p:spPr>
          <a:xfrm>
            <a:off x="8811611" y="3854319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9F07042-A37F-28B7-0C39-E87348804A0F}"/>
              </a:ext>
            </a:extLst>
          </p:cNvPr>
          <p:cNvSpPr/>
          <p:nvPr/>
        </p:nvSpPr>
        <p:spPr>
          <a:xfrm>
            <a:off x="8589542" y="349431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AB27FD4F-5B15-2032-C02C-5A589306D649}"/>
              </a:ext>
            </a:extLst>
          </p:cNvPr>
          <p:cNvSpPr/>
          <p:nvPr/>
        </p:nvSpPr>
        <p:spPr>
          <a:xfrm>
            <a:off x="8589542" y="459899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B5143839-A7FF-D898-66D5-AF528771EC7F}"/>
              </a:ext>
            </a:extLst>
          </p:cNvPr>
          <p:cNvCxnSpPr>
            <a:cxnSpLocks/>
          </p:cNvCxnSpPr>
          <p:nvPr/>
        </p:nvCxnSpPr>
        <p:spPr>
          <a:xfrm flipH="1">
            <a:off x="8811611" y="437115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47635E8F-1A85-B852-6665-59BD4A1C1D26}"/>
              </a:ext>
            </a:extLst>
          </p:cNvPr>
          <p:cNvCxnSpPr>
            <a:cxnSpLocks/>
            <a:stCxn id="120" idx="0"/>
          </p:cNvCxnSpPr>
          <p:nvPr/>
        </p:nvCxnSpPr>
        <p:spPr>
          <a:xfrm flipV="1">
            <a:off x="8813656" y="4945247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56247678-044D-40DF-1F3F-333CEA2697EF}"/>
              </a:ext>
            </a:extLst>
          </p:cNvPr>
          <p:cNvSpPr/>
          <p:nvPr/>
        </p:nvSpPr>
        <p:spPr>
          <a:xfrm>
            <a:off x="8591587" y="517308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24" name="Rectangle: Rounded Corners 123">
            <a:extLst>
              <a:ext uri="{FF2B5EF4-FFF2-40B4-BE49-F238E27FC236}">
                <a16:creationId xmlns:a16="http://schemas.microsoft.com/office/drawing/2014/main" id="{FEF0E538-6F87-DED5-3DF9-A257F9B9E0D1}"/>
              </a:ext>
            </a:extLst>
          </p:cNvPr>
          <p:cNvSpPr/>
          <p:nvPr/>
        </p:nvSpPr>
        <p:spPr>
          <a:xfrm>
            <a:off x="7809643" y="403553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ACD81A6B-0A27-5ACF-6661-88AC79CF8290}"/>
              </a:ext>
            </a:extLst>
          </p:cNvPr>
          <p:cNvCxnSpPr>
            <a:cxnSpLocks/>
            <a:stCxn id="17" idx="2"/>
            <a:endCxn id="124" idx="3"/>
          </p:cNvCxnSpPr>
          <p:nvPr/>
        </p:nvCxnSpPr>
        <p:spPr>
          <a:xfrm flipH="1">
            <a:off x="8253781" y="4203464"/>
            <a:ext cx="380874" cy="12072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427CA121-B3CE-6CF4-134A-567BDC317D7D}"/>
              </a:ext>
            </a:extLst>
          </p:cNvPr>
          <p:cNvCxnSpPr>
            <a:cxnSpLocks/>
            <a:stCxn id="127" idx="2"/>
            <a:endCxn id="124" idx="0"/>
          </p:cNvCxnSpPr>
          <p:nvPr/>
        </p:nvCxnSpPr>
        <p:spPr>
          <a:xfrm>
            <a:off x="8031712" y="3870971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Rectangle: Rounded Corners 126">
            <a:extLst>
              <a:ext uri="{FF2B5EF4-FFF2-40B4-BE49-F238E27FC236}">
                <a16:creationId xmlns:a16="http://schemas.microsoft.com/office/drawing/2014/main" id="{8DA1A523-5A4C-C22B-834F-9573A5115873}"/>
              </a:ext>
            </a:extLst>
          </p:cNvPr>
          <p:cNvSpPr/>
          <p:nvPr/>
        </p:nvSpPr>
        <p:spPr>
          <a:xfrm>
            <a:off x="7809643" y="351097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cxnSp>
        <p:nvCxnSpPr>
          <p:cNvPr id="128" name="Connector: Curved 127">
            <a:extLst>
              <a:ext uri="{FF2B5EF4-FFF2-40B4-BE49-F238E27FC236}">
                <a16:creationId xmlns:a16="http://schemas.microsoft.com/office/drawing/2014/main" id="{DB891837-78E7-62E1-9369-56F5EAEFBE55}"/>
              </a:ext>
            </a:extLst>
          </p:cNvPr>
          <p:cNvCxnSpPr>
            <a:cxnSpLocks/>
            <a:stCxn id="50" idx="3"/>
            <a:endCxn id="17" idx="6"/>
          </p:cNvCxnSpPr>
          <p:nvPr/>
        </p:nvCxnSpPr>
        <p:spPr>
          <a:xfrm flipH="1" flipV="1">
            <a:off x="8994655" y="4203464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Oval 128">
            <a:extLst>
              <a:ext uri="{FF2B5EF4-FFF2-40B4-BE49-F238E27FC236}">
                <a16:creationId xmlns:a16="http://schemas.microsoft.com/office/drawing/2014/main" id="{2E8A7285-B59B-6B1E-0A07-786E59A4FC98}"/>
              </a:ext>
            </a:extLst>
          </p:cNvPr>
          <p:cNvSpPr/>
          <p:nvPr/>
        </p:nvSpPr>
        <p:spPr>
          <a:xfrm>
            <a:off x="9220274" y="2129503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D13EE8C7-294D-C88B-6322-E35A3071A411}"/>
              </a:ext>
            </a:extLst>
          </p:cNvPr>
          <p:cNvCxnSpPr>
            <a:cxnSpLocks/>
            <a:stCxn id="131" idx="3"/>
            <a:endCxn id="129" idx="2"/>
          </p:cNvCxnSpPr>
          <p:nvPr/>
        </p:nvCxnSpPr>
        <p:spPr>
          <a:xfrm>
            <a:off x="8994641" y="2309503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Rectangle: Rounded Corners 130">
            <a:extLst>
              <a:ext uri="{FF2B5EF4-FFF2-40B4-BE49-F238E27FC236}">
                <a16:creationId xmlns:a16="http://schemas.microsoft.com/office/drawing/2014/main" id="{F31864E2-8FC9-E9A7-175B-E722A130CD4A}"/>
              </a:ext>
            </a:extLst>
          </p:cNvPr>
          <p:cNvSpPr/>
          <p:nvPr/>
        </p:nvSpPr>
        <p:spPr>
          <a:xfrm>
            <a:off x="8550503" y="212950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9656BBA0-492B-B16C-BB3A-D4CB4CE31781}"/>
              </a:ext>
            </a:extLst>
          </p:cNvPr>
          <p:cNvCxnSpPr>
            <a:cxnSpLocks/>
          </p:cNvCxnSpPr>
          <p:nvPr/>
        </p:nvCxnSpPr>
        <p:spPr>
          <a:xfrm>
            <a:off x="9580274" y="2309503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Rectangle: Rounded Corners 132">
            <a:extLst>
              <a:ext uri="{FF2B5EF4-FFF2-40B4-BE49-F238E27FC236}">
                <a16:creationId xmlns:a16="http://schemas.microsoft.com/office/drawing/2014/main" id="{E9107445-0952-3794-3C8D-92CC1F8DFC21}"/>
              </a:ext>
            </a:extLst>
          </p:cNvPr>
          <p:cNvSpPr/>
          <p:nvPr/>
        </p:nvSpPr>
        <p:spPr>
          <a:xfrm>
            <a:off x="9844575" y="2129503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read_A</a:t>
            </a:r>
            <a:endParaRPr lang="en-US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50C6AD6C-D05C-E1E5-5164-CB99B0A58243}"/>
              </a:ext>
            </a:extLst>
          </p:cNvPr>
          <p:cNvSpPr/>
          <p:nvPr/>
        </p:nvSpPr>
        <p:spPr>
          <a:xfrm>
            <a:off x="9969324" y="4030465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=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5D8A58A4-2E0F-3E0B-5E90-E672840D070C}"/>
              </a:ext>
            </a:extLst>
          </p:cNvPr>
          <p:cNvCxnSpPr>
            <a:cxnSpLocks/>
            <a:stCxn id="136" idx="2"/>
            <a:endCxn id="134" idx="0"/>
          </p:cNvCxnSpPr>
          <p:nvPr/>
        </p:nvCxnSpPr>
        <p:spPr>
          <a:xfrm>
            <a:off x="10146280" y="3861320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Rectangle: Rounded Corners 135">
            <a:extLst>
              <a:ext uri="{FF2B5EF4-FFF2-40B4-BE49-F238E27FC236}">
                <a16:creationId xmlns:a16="http://schemas.microsoft.com/office/drawing/2014/main" id="{29905DFA-6B27-449A-07A0-A23435856C6B}"/>
              </a:ext>
            </a:extLst>
          </p:cNvPr>
          <p:cNvSpPr/>
          <p:nvPr/>
        </p:nvSpPr>
        <p:spPr>
          <a:xfrm>
            <a:off x="9924211" y="350132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37" name="Rectangle: Rounded Corners 136">
            <a:extLst>
              <a:ext uri="{FF2B5EF4-FFF2-40B4-BE49-F238E27FC236}">
                <a16:creationId xmlns:a16="http://schemas.microsoft.com/office/drawing/2014/main" id="{15253176-188E-A9DD-6240-0A70200CD9F3}"/>
              </a:ext>
            </a:extLst>
          </p:cNvPr>
          <p:cNvSpPr/>
          <p:nvPr/>
        </p:nvSpPr>
        <p:spPr>
          <a:xfrm>
            <a:off x="9924211" y="460599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7A6B90A1-E9FB-EADA-6D64-F9C3A0C4D59F}"/>
              </a:ext>
            </a:extLst>
          </p:cNvPr>
          <p:cNvCxnSpPr>
            <a:cxnSpLocks/>
          </p:cNvCxnSpPr>
          <p:nvPr/>
        </p:nvCxnSpPr>
        <p:spPr>
          <a:xfrm flipH="1">
            <a:off x="10146280" y="437815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Arrow Connector 138">
            <a:extLst>
              <a:ext uri="{FF2B5EF4-FFF2-40B4-BE49-F238E27FC236}">
                <a16:creationId xmlns:a16="http://schemas.microsoft.com/office/drawing/2014/main" id="{562335B3-6417-15EB-E9DE-D533A2EDADE4}"/>
              </a:ext>
            </a:extLst>
          </p:cNvPr>
          <p:cNvCxnSpPr>
            <a:cxnSpLocks/>
          </p:cNvCxnSpPr>
          <p:nvPr/>
        </p:nvCxnSpPr>
        <p:spPr>
          <a:xfrm flipV="1">
            <a:off x="10148325" y="4952248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Rectangle: Rounded Corners 139">
            <a:extLst>
              <a:ext uri="{FF2B5EF4-FFF2-40B4-BE49-F238E27FC236}">
                <a16:creationId xmlns:a16="http://schemas.microsoft.com/office/drawing/2014/main" id="{D9326B85-5C15-0708-92E7-2D16FF2FCCEF}"/>
              </a:ext>
            </a:extLst>
          </p:cNvPr>
          <p:cNvSpPr/>
          <p:nvPr/>
        </p:nvSpPr>
        <p:spPr>
          <a:xfrm>
            <a:off x="8832239" y="2957967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addr_A</a:t>
            </a:r>
            <a:endParaRPr lang="en-US"/>
          </a:p>
        </p:txBody>
      </p:sp>
      <p:cxnSp>
        <p:nvCxnSpPr>
          <p:cNvPr id="141" name="Connector: Curved 140">
            <a:extLst>
              <a:ext uri="{FF2B5EF4-FFF2-40B4-BE49-F238E27FC236}">
                <a16:creationId xmlns:a16="http://schemas.microsoft.com/office/drawing/2014/main" id="{2E527AE3-7E30-7E33-11E6-117CC59C7158}"/>
              </a:ext>
            </a:extLst>
          </p:cNvPr>
          <p:cNvCxnSpPr>
            <a:cxnSpLocks/>
            <a:stCxn id="17" idx="6"/>
            <a:endCxn id="142" idx="4"/>
          </p:cNvCxnSpPr>
          <p:nvPr/>
        </p:nvCxnSpPr>
        <p:spPr>
          <a:xfrm flipV="1">
            <a:off x="8994655" y="3861320"/>
            <a:ext cx="324418" cy="342144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Oval 141">
            <a:extLst>
              <a:ext uri="{FF2B5EF4-FFF2-40B4-BE49-F238E27FC236}">
                <a16:creationId xmlns:a16="http://schemas.microsoft.com/office/drawing/2014/main" id="{34E5284E-C26B-BFF8-5504-7822483A59E4}"/>
              </a:ext>
            </a:extLst>
          </p:cNvPr>
          <p:cNvSpPr/>
          <p:nvPr/>
        </p:nvSpPr>
        <p:spPr>
          <a:xfrm>
            <a:off x="9139073" y="3501320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43" name="Straight Arrow Connector 142">
            <a:extLst>
              <a:ext uri="{FF2B5EF4-FFF2-40B4-BE49-F238E27FC236}">
                <a16:creationId xmlns:a16="http://schemas.microsoft.com/office/drawing/2014/main" id="{1BE693F1-35BE-2E5E-C565-789FE3BF5A88}"/>
              </a:ext>
            </a:extLst>
          </p:cNvPr>
          <p:cNvCxnSpPr>
            <a:cxnSpLocks/>
            <a:stCxn id="142" idx="0"/>
            <a:endCxn id="140" idx="2"/>
          </p:cNvCxnSpPr>
          <p:nvPr/>
        </p:nvCxnSpPr>
        <p:spPr>
          <a:xfrm flipV="1">
            <a:off x="9319073" y="3317967"/>
            <a:ext cx="0" cy="18335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Rectangle: Rounded Corners 143">
            <a:extLst>
              <a:ext uri="{FF2B5EF4-FFF2-40B4-BE49-F238E27FC236}">
                <a16:creationId xmlns:a16="http://schemas.microsoft.com/office/drawing/2014/main" id="{44DF8C69-E828-70C0-F0F3-ABE1CD7FAE0B}"/>
              </a:ext>
            </a:extLst>
          </p:cNvPr>
          <p:cNvSpPr/>
          <p:nvPr/>
        </p:nvSpPr>
        <p:spPr>
          <a:xfrm>
            <a:off x="9659446" y="5191825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cxnSp>
        <p:nvCxnSpPr>
          <p:cNvPr id="145" name="Connector: Curved 144">
            <a:extLst>
              <a:ext uri="{FF2B5EF4-FFF2-40B4-BE49-F238E27FC236}">
                <a16:creationId xmlns:a16="http://schemas.microsoft.com/office/drawing/2014/main" id="{367F963E-FC85-5C45-6268-5B19C3170C02}"/>
              </a:ext>
            </a:extLst>
          </p:cNvPr>
          <p:cNvCxnSpPr>
            <a:cxnSpLocks/>
            <a:stCxn id="146" idx="0"/>
            <a:endCxn id="17" idx="3"/>
          </p:cNvCxnSpPr>
          <p:nvPr/>
        </p:nvCxnSpPr>
        <p:spPr>
          <a:xfrm rot="5400000" flipH="1" flipV="1">
            <a:off x="8225386" y="4431022"/>
            <a:ext cx="562269" cy="36171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9EF4E80D-8C05-DD7A-14A9-1C1E549AA501}"/>
              </a:ext>
            </a:extLst>
          </p:cNvPr>
          <p:cNvSpPr txBox="1"/>
          <p:nvPr/>
        </p:nvSpPr>
        <p:spPr>
          <a:xfrm>
            <a:off x="8095395" y="4893012"/>
            <a:ext cx="4605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80939471-0977-ACD0-7635-04CD74E55220}"/>
              </a:ext>
            </a:extLst>
          </p:cNvPr>
          <p:cNvSpPr txBox="1"/>
          <p:nvPr/>
        </p:nvSpPr>
        <p:spPr>
          <a:xfrm>
            <a:off x="9975624" y="3041988"/>
            <a:ext cx="4051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48" name="Connector: Curved 147">
            <a:extLst>
              <a:ext uri="{FF2B5EF4-FFF2-40B4-BE49-F238E27FC236}">
                <a16:creationId xmlns:a16="http://schemas.microsoft.com/office/drawing/2014/main" id="{55968823-F449-4FDB-A874-49A9CE8156A6}"/>
              </a:ext>
            </a:extLst>
          </p:cNvPr>
          <p:cNvCxnSpPr>
            <a:cxnSpLocks/>
            <a:stCxn id="147" idx="1"/>
            <a:endCxn id="142" idx="6"/>
          </p:cNvCxnSpPr>
          <p:nvPr/>
        </p:nvCxnSpPr>
        <p:spPr>
          <a:xfrm rot="10800000" flipV="1">
            <a:off x="9499074" y="3226654"/>
            <a:ext cx="476551" cy="45466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Connector: Curved 148">
            <a:extLst>
              <a:ext uri="{FF2B5EF4-FFF2-40B4-BE49-F238E27FC236}">
                <a16:creationId xmlns:a16="http://schemas.microsoft.com/office/drawing/2014/main" id="{7AB6D30F-6E6C-0463-3567-E838737AFDA9}"/>
              </a:ext>
            </a:extLst>
          </p:cNvPr>
          <p:cNvCxnSpPr>
            <a:cxnSpLocks/>
            <a:stCxn id="147" idx="1"/>
            <a:endCxn id="134" idx="2"/>
          </p:cNvCxnSpPr>
          <p:nvPr/>
        </p:nvCxnSpPr>
        <p:spPr>
          <a:xfrm rot="10800000" flipV="1">
            <a:off x="9969324" y="3226653"/>
            <a:ext cx="6300" cy="983811"/>
          </a:xfrm>
          <a:prstGeom prst="curvedConnector3">
            <a:avLst>
              <a:gd name="adj1" fmla="val 3728571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Connector: Curved 149">
            <a:extLst>
              <a:ext uri="{FF2B5EF4-FFF2-40B4-BE49-F238E27FC236}">
                <a16:creationId xmlns:a16="http://schemas.microsoft.com/office/drawing/2014/main" id="{88AA809F-B7CE-D326-D639-652EDA17BCFA}"/>
              </a:ext>
            </a:extLst>
          </p:cNvPr>
          <p:cNvCxnSpPr>
            <a:cxnSpLocks/>
            <a:stCxn id="147" idx="0"/>
            <a:endCxn id="129" idx="4"/>
          </p:cNvCxnSpPr>
          <p:nvPr/>
        </p:nvCxnSpPr>
        <p:spPr>
          <a:xfrm rot="16200000" flipV="1">
            <a:off x="9512986" y="2376792"/>
            <a:ext cx="552485" cy="777907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TextBox 150">
            <a:extLst>
              <a:ext uri="{FF2B5EF4-FFF2-40B4-BE49-F238E27FC236}">
                <a16:creationId xmlns:a16="http://schemas.microsoft.com/office/drawing/2014/main" id="{4749DE3A-8950-3FFA-6749-179AB50C57F0}"/>
              </a:ext>
            </a:extLst>
          </p:cNvPr>
          <p:cNvSpPr txBox="1"/>
          <p:nvPr/>
        </p:nvSpPr>
        <p:spPr>
          <a:xfrm>
            <a:off x="8156539" y="3072373"/>
            <a:ext cx="4441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52" name="Connector: Curved 151">
            <a:extLst>
              <a:ext uri="{FF2B5EF4-FFF2-40B4-BE49-F238E27FC236}">
                <a16:creationId xmlns:a16="http://schemas.microsoft.com/office/drawing/2014/main" id="{393742D8-267E-C9B9-3258-C3337E19B549}"/>
              </a:ext>
            </a:extLst>
          </p:cNvPr>
          <p:cNvCxnSpPr>
            <a:cxnSpLocks/>
            <a:stCxn id="151" idx="2"/>
            <a:endCxn id="17" idx="1"/>
          </p:cNvCxnSpPr>
          <p:nvPr/>
        </p:nvCxnSpPr>
        <p:spPr>
          <a:xfrm rot="16200000" flipH="1">
            <a:off x="8215752" y="3604561"/>
            <a:ext cx="634480" cy="30876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TextBox 152">
            <a:extLst>
              <a:ext uri="{FF2B5EF4-FFF2-40B4-BE49-F238E27FC236}">
                <a16:creationId xmlns:a16="http://schemas.microsoft.com/office/drawing/2014/main" id="{6E188E59-D35A-30C3-A143-43DE414E4817}"/>
              </a:ext>
            </a:extLst>
          </p:cNvPr>
          <p:cNvSpPr txBox="1"/>
          <p:nvPr/>
        </p:nvSpPr>
        <p:spPr>
          <a:xfrm>
            <a:off x="9211646" y="4842595"/>
            <a:ext cx="4207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54" name="Connector: Curved 153">
            <a:extLst>
              <a:ext uri="{FF2B5EF4-FFF2-40B4-BE49-F238E27FC236}">
                <a16:creationId xmlns:a16="http://schemas.microsoft.com/office/drawing/2014/main" id="{86862F08-7348-34FE-235C-0F124CDF4F94}"/>
              </a:ext>
            </a:extLst>
          </p:cNvPr>
          <p:cNvCxnSpPr>
            <a:cxnSpLocks/>
            <a:stCxn id="153" idx="0"/>
            <a:endCxn id="134" idx="3"/>
          </p:cNvCxnSpPr>
          <p:nvPr/>
        </p:nvCxnSpPr>
        <p:spPr>
          <a:xfrm rot="5400000" flipH="1" flipV="1">
            <a:off x="9469615" y="4290165"/>
            <a:ext cx="504851" cy="60001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Connector: Curved 154">
            <a:extLst>
              <a:ext uri="{FF2B5EF4-FFF2-40B4-BE49-F238E27FC236}">
                <a16:creationId xmlns:a16="http://schemas.microsoft.com/office/drawing/2014/main" id="{B66BE5F7-290D-F02B-29F6-4DEF8659DFB8}"/>
              </a:ext>
            </a:extLst>
          </p:cNvPr>
          <p:cNvCxnSpPr>
            <a:cxnSpLocks/>
            <a:stCxn id="137" idx="3"/>
            <a:endCxn id="134" idx="6"/>
          </p:cNvCxnSpPr>
          <p:nvPr/>
        </p:nvCxnSpPr>
        <p:spPr>
          <a:xfrm flipH="1" flipV="1">
            <a:off x="10329324" y="4210465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Arrow Connector 155">
            <a:extLst>
              <a:ext uri="{FF2B5EF4-FFF2-40B4-BE49-F238E27FC236}">
                <a16:creationId xmlns:a16="http://schemas.microsoft.com/office/drawing/2014/main" id="{6D1C6E1C-A300-67FD-6D2D-DF2B041BB360}"/>
              </a:ext>
            </a:extLst>
          </p:cNvPr>
          <p:cNvCxnSpPr>
            <a:cxnSpLocks/>
          </p:cNvCxnSpPr>
          <p:nvPr/>
        </p:nvCxnSpPr>
        <p:spPr>
          <a:xfrm flipH="1">
            <a:off x="5551060" y="1935060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TextBox 156">
            <a:extLst>
              <a:ext uri="{FF2B5EF4-FFF2-40B4-BE49-F238E27FC236}">
                <a16:creationId xmlns:a16="http://schemas.microsoft.com/office/drawing/2014/main" id="{3F7D071D-4159-FA8D-6085-8FD11AFDC6E5}"/>
              </a:ext>
            </a:extLst>
          </p:cNvPr>
          <p:cNvSpPr txBox="1"/>
          <p:nvPr/>
        </p:nvSpPr>
        <p:spPr>
          <a:xfrm>
            <a:off x="5775149" y="1754681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58" name="Straight Arrow Connector 157">
            <a:extLst>
              <a:ext uri="{FF2B5EF4-FFF2-40B4-BE49-F238E27FC236}">
                <a16:creationId xmlns:a16="http://schemas.microsoft.com/office/drawing/2014/main" id="{9E4F43EB-331F-BF4D-3920-11849619B269}"/>
              </a:ext>
            </a:extLst>
          </p:cNvPr>
          <p:cNvCxnSpPr>
            <a:cxnSpLocks/>
          </p:cNvCxnSpPr>
          <p:nvPr/>
        </p:nvCxnSpPr>
        <p:spPr>
          <a:xfrm flipH="1">
            <a:off x="5559427" y="2201394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>
            <a:extLst>
              <a:ext uri="{FF2B5EF4-FFF2-40B4-BE49-F238E27FC236}">
                <a16:creationId xmlns:a16="http://schemas.microsoft.com/office/drawing/2014/main" id="{093000CB-0F17-0C7F-5D6C-DDB41B33EB99}"/>
              </a:ext>
            </a:extLst>
          </p:cNvPr>
          <p:cNvSpPr txBox="1"/>
          <p:nvPr/>
        </p:nvSpPr>
        <p:spPr>
          <a:xfrm>
            <a:off x="5783516" y="2021015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86F5CDD2-195C-54B0-072E-DD8606083242}"/>
              </a:ext>
            </a:extLst>
          </p:cNvPr>
          <p:cNvSpPr/>
          <p:nvPr/>
        </p:nvSpPr>
        <p:spPr>
          <a:xfrm>
            <a:off x="5737600" y="2465484"/>
            <a:ext cx="576000" cy="57600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S0</a:t>
            </a:r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5B644960-D2C7-8CC3-474F-BEE349FE66B8}"/>
              </a:ext>
            </a:extLst>
          </p:cNvPr>
          <p:cNvSpPr/>
          <p:nvPr/>
        </p:nvSpPr>
        <p:spPr>
          <a:xfrm>
            <a:off x="5736741" y="3812677"/>
            <a:ext cx="576000" cy="57600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S1</a:t>
            </a:r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62" name="Straight Arrow Connector 161">
            <a:extLst>
              <a:ext uri="{FF2B5EF4-FFF2-40B4-BE49-F238E27FC236}">
                <a16:creationId xmlns:a16="http://schemas.microsoft.com/office/drawing/2014/main" id="{7DAB0C63-F833-906F-8EE5-5CA985351EF6}"/>
              </a:ext>
            </a:extLst>
          </p:cNvPr>
          <p:cNvCxnSpPr>
            <a:cxnSpLocks/>
            <a:stCxn id="160" idx="4"/>
          </p:cNvCxnSpPr>
          <p:nvPr/>
        </p:nvCxnSpPr>
        <p:spPr>
          <a:xfrm flipH="1">
            <a:off x="6024741" y="3041484"/>
            <a:ext cx="859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Connector: Curved 162">
            <a:extLst>
              <a:ext uri="{FF2B5EF4-FFF2-40B4-BE49-F238E27FC236}">
                <a16:creationId xmlns:a16="http://schemas.microsoft.com/office/drawing/2014/main" id="{131FB996-91EF-C46C-188E-E7DE6DE2F133}"/>
              </a:ext>
            </a:extLst>
          </p:cNvPr>
          <p:cNvCxnSpPr>
            <a:cxnSpLocks/>
            <a:stCxn id="161" idx="5"/>
            <a:endCxn id="161" idx="7"/>
          </p:cNvCxnSpPr>
          <p:nvPr/>
        </p:nvCxnSpPr>
        <p:spPr>
          <a:xfrm rot="5400000" flipH="1">
            <a:off x="6024741" y="4100677"/>
            <a:ext cx="407294" cy="12700"/>
          </a:xfrm>
          <a:prstGeom prst="curvedConnector5">
            <a:avLst>
              <a:gd name="adj1" fmla="val -579"/>
              <a:gd name="adj2" fmla="val -2731677"/>
              <a:gd name="adj3" fmla="val 123724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TextBox 163">
            <a:extLst>
              <a:ext uri="{FF2B5EF4-FFF2-40B4-BE49-F238E27FC236}">
                <a16:creationId xmlns:a16="http://schemas.microsoft.com/office/drawing/2014/main" id="{4CCD04F7-F694-9181-F1E3-37A1035CF5C4}"/>
              </a:ext>
            </a:extLst>
          </p:cNvPr>
          <p:cNvSpPr txBox="1"/>
          <p:nvPr/>
        </p:nvSpPr>
        <p:spPr>
          <a:xfrm>
            <a:off x="6038855" y="3175096"/>
            <a:ext cx="119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41801E9F-82D4-5647-2F2A-389ADBFDA62B}"/>
              </a:ext>
            </a:extLst>
          </p:cNvPr>
          <p:cNvCxnSpPr>
            <a:cxnSpLocks/>
            <a:stCxn id="164" idx="2"/>
          </p:cNvCxnSpPr>
          <p:nvPr/>
        </p:nvCxnSpPr>
        <p:spPr>
          <a:xfrm flipH="1">
            <a:off x="6483164" y="3544428"/>
            <a:ext cx="151385" cy="268249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Oval 165">
            <a:extLst>
              <a:ext uri="{FF2B5EF4-FFF2-40B4-BE49-F238E27FC236}">
                <a16:creationId xmlns:a16="http://schemas.microsoft.com/office/drawing/2014/main" id="{03DA090C-B4B9-ECEB-02E8-5E44D2C3064D}"/>
              </a:ext>
            </a:extLst>
          </p:cNvPr>
          <p:cNvSpPr/>
          <p:nvPr/>
        </p:nvSpPr>
        <p:spPr>
          <a:xfrm>
            <a:off x="5736741" y="5072809"/>
            <a:ext cx="576000" cy="57600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S2</a:t>
            </a:r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67" name="Straight Arrow Connector 166">
            <a:extLst>
              <a:ext uri="{FF2B5EF4-FFF2-40B4-BE49-F238E27FC236}">
                <a16:creationId xmlns:a16="http://schemas.microsoft.com/office/drawing/2014/main" id="{AD3A86E3-1455-11C9-B0D0-1B335080F7DD}"/>
              </a:ext>
            </a:extLst>
          </p:cNvPr>
          <p:cNvCxnSpPr>
            <a:cxnSpLocks/>
            <a:stCxn id="161" idx="4"/>
            <a:endCxn id="166" idx="0"/>
          </p:cNvCxnSpPr>
          <p:nvPr/>
        </p:nvCxnSpPr>
        <p:spPr>
          <a:xfrm>
            <a:off x="6024741" y="4388677"/>
            <a:ext cx="0" cy="68413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TextBox 167">
            <a:extLst>
              <a:ext uri="{FF2B5EF4-FFF2-40B4-BE49-F238E27FC236}">
                <a16:creationId xmlns:a16="http://schemas.microsoft.com/office/drawing/2014/main" id="{E4E53CAF-37C6-A074-6725-0F551B70B4B4}"/>
              </a:ext>
            </a:extLst>
          </p:cNvPr>
          <p:cNvSpPr txBox="1"/>
          <p:nvPr/>
        </p:nvSpPr>
        <p:spPr>
          <a:xfrm>
            <a:off x="6066864" y="4690757"/>
            <a:ext cx="12851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!Data 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D3F09D1A-3FE6-5D3D-9965-E7FB59AE4D97}"/>
              </a:ext>
            </a:extLst>
          </p:cNvPr>
          <p:cNvCxnSpPr>
            <a:cxnSpLocks/>
            <a:stCxn id="168" idx="0"/>
          </p:cNvCxnSpPr>
          <p:nvPr/>
        </p:nvCxnSpPr>
        <p:spPr>
          <a:xfrm flipH="1" flipV="1">
            <a:off x="6027253" y="4491982"/>
            <a:ext cx="682200" cy="198775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Connector: Curved 169">
            <a:extLst>
              <a:ext uri="{FF2B5EF4-FFF2-40B4-BE49-F238E27FC236}">
                <a16:creationId xmlns:a16="http://schemas.microsoft.com/office/drawing/2014/main" id="{F203A470-DD33-AA4A-7FB3-C369CDDF2437}"/>
              </a:ext>
            </a:extLst>
          </p:cNvPr>
          <p:cNvCxnSpPr>
            <a:cxnSpLocks/>
            <a:stCxn id="161" idx="3"/>
            <a:endCxn id="171" idx="0"/>
          </p:cNvCxnSpPr>
          <p:nvPr/>
        </p:nvCxnSpPr>
        <p:spPr>
          <a:xfrm rot="5400000">
            <a:off x="5602534" y="4343242"/>
            <a:ext cx="257479" cy="17964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TextBox 170">
            <a:extLst>
              <a:ext uri="{FF2B5EF4-FFF2-40B4-BE49-F238E27FC236}">
                <a16:creationId xmlns:a16="http://schemas.microsoft.com/office/drawing/2014/main" id="{91EF452A-2849-EA98-EC64-D91713916F44}"/>
              </a:ext>
            </a:extLst>
          </p:cNvPr>
          <p:cNvSpPr txBox="1"/>
          <p:nvPr/>
        </p:nvSpPr>
        <p:spPr>
          <a:xfrm>
            <a:off x="5431019" y="4561803"/>
            <a:ext cx="420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72" name="Connector: Curved 171">
            <a:extLst>
              <a:ext uri="{FF2B5EF4-FFF2-40B4-BE49-F238E27FC236}">
                <a16:creationId xmlns:a16="http://schemas.microsoft.com/office/drawing/2014/main" id="{803D9434-7F44-605A-ACC5-23660CA66A06}"/>
              </a:ext>
            </a:extLst>
          </p:cNvPr>
          <p:cNvCxnSpPr>
            <a:cxnSpLocks/>
            <a:stCxn id="160" idx="3"/>
            <a:endCxn id="173" idx="0"/>
          </p:cNvCxnSpPr>
          <p:nvPr/>
        </p:nvCxnSpPr>
        <p:spPr>
          <a:xfrm rot="5400000">
            <a:off x="5553640" y="3069326"/>
            <a:ext cx="380509" cy="15611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TextBox 172">
            <a:extLst>
              <a:ext uri="{FF2B5EF4-FFF2-40B4-BE49-F238E27FC236}">
                <a16:creationId xmlns:a16="http://schemas.microsoft.com/office/drawing/2014/main" id="{AB2C9766-8C2E-A79A-C212-3FE3FF1A9893}"/>
              </a:ext>
            </a:extLst>
          </p:cNvPr>
          <p:cNvSpPr txBox="1"/>
          <p:nvPr/>
        </p:nvSpPr>
        <p:spPr>
          <a:xfrm>
            <a:off x="5463953" y="3337640"/>
            <a:ext cx="403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66B8737A-7136-5A24-8FEE-8ADD9227BB0B}"/>
              </a:ext>
            </a:extLst>
          </p:cNvPr>
          <p:cNvSpPr txBox="1"/>
          <p:nvPr/>
        </p:nvSpPr>
        <p:spPr>
          <a:xfrm>
            <a:off x="7442279" y="5286664"/>
            <a:ext cx="119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75" name="Connector: Curved 174">
            <a:extLst>
              <a:ext uri="{FF2B5EF4-FFF2-40B4-BE49-F238E27FC236}">
                <a16:creationId xmlns:a16="http://schemas.microsoft.com/office/drawing/2014/main" id="{067D6B61-998D-0F64-3BBF-C4D0F7C7D4E5}"/>
              </a:ext>
            </a:extLst>
          </p:cNvPr>
          <p:cNvCxnSpPr>
            <a:cxnSpLocks/>
            <a:stCxn id="124" idx="2"/>
            <a:endCxn id="174" idx="0"/>
          </p:cNvCxnSpPr>
          <p:nvPr/>
        </p:nvCxnSpPr>
        <p:spPr>
          <a:xfrm rot="16200000" flipH="1">
            <a:off x="7589278" y="4837969"/>
            <a:ext cx="891128" cy="6261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Rectangle: Rounded Corners 175">
            <a:extLst>
              <a:ext uri="{FF2B5EF4-FFF2-40B4-BE49-F238E27FC236}">
                <a16:creationId xmlns:a16="http://schemas.microsoft.com/office/drawing/2014/main" id="{AB14DF43-3600-0263-5C22-8587CD56A3B1}"/>
              </a:ext>
            </a:extLst>
          </p:cNvPr>
          <p:cNvSpPr/>
          <p:nvPr/>
        </p:nvSpPr>
        <p:spPr>
          <a:xfrm>
            <a:off x="5397045" y="2392124"/>
            <a:ext cx="1853764" cy="3338571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6BD741D7-9BF3-D51E-5C08-9578A35A102D}"/>
              </a:ext>
            </a:extLst>
          </p:cNvPr>
          <p:cNvSpPr txBox="1"/>
          <p:nvPr/>
        </p:nvSpPr>
        <p:spPr>
          <a:xfrm>
            <a:off x="6541186" y="2344077"/>
            <a:ext cx="7540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FSM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178" name="Rectangle: Rounded Corners 177">
            <a:extLst>
              <a:ext uri="{FF2B5EF4-FFF2-40B4-BE49-F238E27FC236}">
                <a16:creationId xmlns:a16="http://schemas.microsoft.com/office/drawing/2014/main" id="{FF78EE8F-8B20-5C06-F115-7A72BC4FE854}"/>
              </a:ext>
            </a:extLst>
          </p:cNvPr>
          <p:cNvSpPr/>
          <p:nvPr/>
        </p:nvSpPr>
        <p:spPr>
          <a:xfrm>
            <a:off x="7506092" y="2011387"/>
            <a:ext cx="3366446" cy="3692197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3CB088B3-7F3B-0EC5-AE82-6C70836697CD}"/>
              </a:ext>
            </a:extLst>
          </p:cNvPr>
          <p:cNvSpPr txBox="1"/>
          <p:nvPr/>
        </p:nvSpPr>
        <p:spPr>
          <a:xfrm rot="5400000">
            <a:off x="6991975" y="2508173"/>
            <a:ext cx="14647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Datapath</a:t>
            </a:r>
            <a:endParaRPr lang="en-GB" sz="2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999732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D81DF33-6540-FC4E-CD00-00CFBD94F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5289C-92A4-04FC-E6F3-746F7E42C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HACE Overview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0EB776-0292-12C0-C1D7-98CFB2B89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165</a:t>
            </a:fld>
            <a:endParaRPr lang="en-FR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7084517-F8E2-1062-5791-B9C049314188}"/>
              </a:ext>
            </a:extLst>
          </p:cNvPr>
          <p:cNvSpPr/>
          <p:nvPr/>
        </p:nvSpPr>
        <p:spPr>
          <a:xfrm>
            <a:off x="617686" y="1119225"/>
            <a:ext cx="10515600" cy="5672100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AC299A-02CD-1285-39EB-AE4074ABC5C3}"/>
              </a:ext>
            </a:extLst>
          </p:cNvPr>
          <p:cNvSpPr txBox="1"/>
          <p:nvPr/>
        </p:nvSpPr>
        <p:spPr>
          <a:xfrm>
            <a:off x="617686" y="1121141"/>
            <a:ext cx="8679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accent4">
                    <a:lumMod val="75000"/>
                  </a:schemeClr>
                </a:solidFill>
              </a:rPr>
              <a:t>HACE</a:t>
            </a:r>
            <a:endParaRPr lang="en-GB" sz="2400">
              <a:solidFill>
                <a:schemeClr val="accent4">
                  <a:lumMod val="75000"/>
                </a:schemeClr>
              </a:solidFill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56934BB-8C7C-00CC-EF29-6DB3625BC6F6}"/>
              </a:ext>
            </a:extLst>
          </p:cNvPr>
          <p:cNvGrpSpPr/>
          <p:nvPr/>
        </p:nvGrpSpPr>
        <p:grpSpPr>
          <a:xfrm>
            <a:off x="787485" y="1625900"/>
            <a:ext cx="2464067" cy="4671289"/>
            <a:chOff x="2083028" y="1547414"/>
            <a:chExt cx="2464067" cy="4671289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E71D947D-8F60-CE02-12C0-CE0980751484}"/>
                </a:ext>
              </a:extLst>
            </p:cNvPr>
            <p:cNvSpPr/>
            <p:nvPr/>
          </p:nvSpPr>
          <p:spPr>
            <a:xfrm>
              <a:off x="2083028" y="1547414"/>
              <a:ext cx="2464067" cy="4671289"/>
            </a:xfrm>
            <a:prstGeom prst="roundRect">
              <a:avLst>
                <a:gd name="adj" fmla="val 5211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endParaRPr lang="en-US"/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028CCBEA-9D0A-3D7A-7957-71BFF96E878F}"/>
                </a:ext>
              </a:extLst>
            </p:cNvPr>
            <p:cNvCxnSpPr>
              <a:cxnSpLocks/>
              <a:stCxn id="21" idx="1"/>
              <a:endCxn id="22" idx="3"/>
            </p:cNvCxnSpPr>
            <p:nvPr/>
          </p:nvCxnSpPr>
          <p:spPr>
            <a:xfrm flipH="1">
              <a:off x="3737424" y="1861828"/>
              <a:ext cx="291057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4300772-6363-6E5E-A772-BE2971280A0F}"/>
                </a:ext>
              </a:extLst>
            </p:cNvPr>
            <p:cNvSpPr/>
            <p:nvPr/>
          </p:nvSpPr>
          <p:spPr>
            <a:xfrm>
              <a:off x="4028481" y="1703509"/>
              <a:ext cx="365757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if</a:t>
              </a:r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0C724ED-9A2B-1773-8C5C-8A48ACB0AAA8}"/>
                </a:ext>
              </a:extLst>
            </p:cNvPr>
            <p:cNvSpPr/>
            <p:nvPr/>
          </p:nvSpPr>
          <p:spPr>
            <a:xfrm>
              <a:off x="3233010" y="1703509"/>
              <a:ext cx="504414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==</a:t>
              </a:r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5D81DD5-D955-71A9-1E6A-253E1671766C}"/>
                </a:ext>
              </a:extLst>
            </p:cNvPr>
            <p:cNvSpPr/>
            <p:nvPr/>
          </p:nvSpPr>
          <p:spPr>
            <a:xfrm>
              <a:off x="3233010" y="2240357"/>
              <a:ext cx="504414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S0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84502508-CF91-1426-DFFA-8205D75D2771}"/>
                </a:ext>
              </a:extLst>
            </p:cNvPr>
            <p:cNvCxnSpPr>
              <a:cxnSpLocks/>
              <a:stCxn id="22" idx="2"/>
              <a:endCxn id="23" idx="0"/>
            </p:cNvCxnSpPr>
            <p:nvPr/>
          </p:nvCxnSpPr>
          <p:spPr>
            <a:xfrm>
              <a:off x="3485217" y="2020147"/>
              <a:ext cx="0" cy="22021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0045A434-2242-C0DB-49C3-48F48103F365}"/>
                </a:ext>
              </a:extLst>
            </p:cNvPr>
            <p:cNvCxnSpPr>
              <a:cxnSpLocks/>
              <a:endCxn id="26" idx="3"/>
            </p:cNvCxnSpPr>
            <p:nvPr/>
          </p:nvCxnSpPr>
          <p:spPr>
            <a:xfrm flipH="1">
              <a:off x="2941953" y="1861828"/>
              <a:ext cx="291057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E4D9CE1-EB4E-D3F9-D9E0-AC3F229018A7}"/>
                </a:ext>
              </a:extLst>
            </p:cNvPr>
            <p:cNvSpPr/>
            <p:nvPr/>
          </p:nvSpPr>
          <p:spPr>
            <a:xfrm>
              <a:off x="2235885" y="1703509"/>
              <a:ext cx="706068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rgbClr val="FFD966"/>
                  </a:solidFill>
                </a:rPr>
                <a:t>state</a:t>
              </a:r>
              <a:endParaRPr lang="en-GB">
                <a:solidFill>
                  <a:srgbClr val="FFD966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13494BE-ED98-40DC-01AD-2CECC2367D70}"/>
                </a:ext>
              </a:extLst>
            </p:cNvPr>
            <p:cNvSpPr/>
            <p:nvPr/>
          </p:nvSpPr>
          <p:spPr>
            <a:xfrm>
              <a:off x="4025058" y="2676768"/>
              <a:ext cx="365757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=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1455A2C1-A955-543A-0A0E-03649726DEDD}"/>
                </a:ext>
              </a:extLst>
            </p:cNvPr>
            <p:cNvCxnSpPr>
              <a:cxnSpLocks/>
              <a:stCxn id="21" idx="2"/>
              <a:endCxn id="27" idx="0"/>
            </p:cNvCxnSpPr>
            <p:nvPr/>
          </p:nvCxnSpPr>
          <p:spPr>
            <a:xfrm flipH="1">
              <a:off x="4207937" y="2020147"/>
              <a:ext cx="3423" cy="656621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C16E4FB-62C6-330A-6A8C-6779FA4F64D6}"/>
                </a:ext>
              </a:extLst>
            </p:cNvPr>
            <p:cNvSpPr/>
            <p:nvPr/>
          </p:nvSpPr>
          <p:spPr>
            <a:xfrm>
              <a:off x="4025058" y="3223043"/>
              <a:ext cx="365757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0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E50D8C25-0F2D-BF1B-81CA-7140698092A1}"/>
                </a:ext>
              </a:extLst>
            </p:cNvPr>
            <p:cNvCxnSpPr>
              <a:cxnSpLocks/>
              <a:stCxn id="27" idx="2"/>
              <a:endCxn id="29" idx="0"/>
            </p:cNvCxnSpPr>
            <p:nvPr/>
          </p:nvCxnSpPr>
          <p:spPr>
            <a:xfrm>
              <a:off x="4207937" y="2993406"/>
              <a:ext cx="0" cy="229637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0465FE5B-3EEB-7FDE-86EA-8AC3732A4852}"/>
                </a:ext>
              </a:extLst>
            </p:cNvPr>
            <p:cNvCxnSpPr>
              <a:cxnSpLocks/>
              <a:stCxn id="27" idx="1"/>
              <a:endCxn id="32" idx="3"/>
            </p:cNvCxnSpPr>
            <p:nvPr/>
          </p:nvCxnSpPr>
          <p:spPr>
            <a:xfrm flipH="1">
              <a:off x="3737424" y="2835087"/>
              <a:ext cx="287634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8D15C6A-5A55-E641-8A4F-ED38294FAB52}"/>
                </a:ext>
              </a:extLst>
            </p:cNvPr>
            <p:cNvSpPr/>
            <p:nvPr/>
          </p:nvSpPr>
          <p:spPr>
            <a:xfrm>
              <a:off x="3147792" y="2676768"/>
              <a:ext cx="589632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sum</a:t>
              </a:r>
              <a:endParaRPr lang="en-GB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B9161DF6-12CF-7A02-58A5-2CF7A84805F7}"/>
                </a:ext>
              </a:extLst>
            </p:cNvPr>
            <p:cNvCxnSpPr>
              <a:cxnSpLocks/>
              <a:stCxn id="34" idx="1"/>
              <a:endCxn id="35" idx="3"/>
            </p:cNvCxnSpPr>
            <p:nvPr/>
          </p:nvCxnSpPr>
          <p:spPr>
            <a:xfrm flipH="1">
              <a:off x="3729044" y="3849127"/>
              <a:ext cx="291057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1AF3BF1-ECDB-56B5-6B33-141787A66435}"/>
                </a:ext>
              </a:extLst>
            </p:cNvPr>
            <p:cNvSpPr/>
            <p:nvPr/>
          </p:nvSpPr>
          <p:spPr>
            <a:xfrm>
              <a:off x="4020101" y="3690808"/>
              <a:ext cx="365757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if</a:t>
              </a:r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FC987D3-754B-449B-FBAD-15CACE4C67FD}"/>
                </a:ext>
              </a:extLst>
            </p:cNvPr>
            <p:cNvSpPr/>
            <p:nvPr/>
          </p:nvSpPr>
          <p:spPr>
            <a:xfrm>
              <a:off x="3224630" y="3690808"/>
              <a:ext cx="504414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==</a:t>
              </a:r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E202474-7811-0137-EFFA-73BCD7844F39}"/>
                </a:ext>
              </a:extLst>
            </p:cNvPr>
            <p:cNvSpPr/>
            <p:nvPr/>
          </p:nvSpPr>
          <p:spPr>
            <a:xfrm>
              <a:off x="3224630" y="4227656"/>
              <a:ext cx="504414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S1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4BCE2E98-D523-6C67-5F4B-63E3F5CBA95A}"/>
                </a:ext>
              </a:extLst>
            </p:cNvPr>
            <p:cNvCxnSpPr>
              <a:cxnSpLocks/>
              <a:stCxn id="35" idx="2"/>
              <a:endCxn id="36" idx="0"/>
            </p:cNvCxnSpPr>
            <p:nvPr/>
          </p:nvCxnSpPr>
          <p:spPr>
            <a:xfrm>
              <a:off x="3476837" y="4007446"/>
              <a:ext cx="0" cy="22021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107F6314-A7D9-F03A-7EC2-15676DB27F9D}"/>
                </a:ext>
              </a:extLst>
            </p:cNvPr>
            <p:cNvCxnSpPr>
              <a:cxnSpLocks/>
              <a:endCxn id="39" idx="3"/>
            </p:cNvCxnSpPr>
            <p:nvPr/>
          </p:nvCxnSpPr>
          <p:spPr>
            <a:xfrm flipH="1">
              <a:off x="2933573" y="3849127"/>
              <a:ext cx="291057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6D6FBEDD-7142-1032-4AB7-25C84AE780EB}"/>
                </a:ext>
              </a:extLst>
            </p:cNvPr>
            <p:cNvSpPr/>
            <p:nvPr/>
          </p:nvSpPr>
          <p:spPr>
            <a:xfrm>
              <a:off x="2227505" y="3690808"/>
              <a:ext cx="706068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rgbClr val="FFD966"/>
                  </a:solidFill>
                </a:rPr>
                <a:t>state</a:t>
              </a:r>
              <a:endParaRPr lang="en-GB">
                <a:solidFill>
                  <a:srgbClr val="FFD966"/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9B2F596-8167-3890-2E85-EA135A3FE134}"/>
                </a:ext>
              </a:extLst>
            </p:cNvPr>
            <p:cNvSpPr/>
            <p:nvPr/>
          </p:nvSpPr>
          <p:spPr>
            <a:xfrm>
              <a:off x="4016678" y="4664067"/>
              <a:ext cx="365757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=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15EA1325-3888-7C6A-521C-B3F621BD5E8B}"/>
                </a:ext>
              </a:extLst>
            </p:cNvPr>
            <p:cNvCxnSpPr>
              <a:cxnSpLocks/>
              <a:stCxn id="34" idx="2"/>
              <a:endCxn id="40" idx="0"/>
            </p:cNvCxnSpPr>
            <p:nvPr/>
          </p:nvCxnSpPr>
          <p:spPr>
            <a:xfrm flipH="1">
              <a:off x="4199557" y="4007446"/>
              <a:ext cx="3423" cy="656621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74F08BC5-8146-02F8-C791-AFCAB0F41747}"/>
                </a:ext>
              </a:extLst>
            </p:cNvPr>
            <p:cNvSpPr/>
            <p:nvPr/>
          </p:nvSpPr>
          <p:spPr>
            <a:xfrm>
              <a:off x="4016678" y="5210342"/>
              <a:ext cx="365757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+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008093E4-9D63-E9B4-E0F7-760F5D37EA7F}"/>
                </a:ext>
              </a:extLst>
            </p:cNvPr>
            <p:cNvCxnSpPr>
              <a:cxnSpLocks/>
              <a:stCxn id="40" idx="2"/>
              <a:endCxn id="42" idx="0"/>
            </p:cNvCxnSpPr>
            <p:nvPr/>
          </p:nvCxnSpPr>
          <p:spPr>
            <a:xfrm>
              <a:off x="4199557" y="4980705"/>
              <a:ext cx="0" cy="229637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AA88102D-9643-7D9B-9FBE-114FC12F02DD}"/>
                </a:ext>
              </a:extLst>
            </p:cNvPr>
            <p:cNvCxnSpPr>
              <a:cxnSpLocks/>
              <a:stCxn id="40" idx="1"/>
              <a:endCxn id="45" idx="3"/>
            </p:cNvCxnSpPr>
            <p:nvPr/>
          </p:nvCxnSpPr>
          <p:spPr>
            <a:xfrm flipH="1">
              <a:off x="3729044" y="4822386"/>
              <a:ext cx="287634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FB6B7FE-2308-C51F-2C44-4E8E99E5E020}"/>
                </a:ext>
              </a:extLst>
            </p:cNvPr>
            <p:cNvSpPr/>
            <p:nvPr/>
          </p:nvSpPr>
          <p:spPr>
            <a:xfrm>
              <a:off x="3139412" y="4664067"/>
              <a:ext cx="589632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sum</a:t>
              </a:r>
              <a:endParaRPr lang="en-GB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6F3B047E-FE3A-72E0-7B25-BCCBBCFC75A0}"/>
                </a:ext>
              </a:extLst>
            </p:cNvPr>
            <p:cNvCxnSpPr>
              <a:cxnSpLocks/>
            </p:cNvCxnSpPr>
            <p:nvPr/>
          </p:nvCxnSpPr>
          <p:spPr>
            <a:xfrm>
              <a:off x="4207937" y="5526980"/>
              <a:ext cx="0" cy="229637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1C8E00F8-E46D-6FAA-BECD-715ABC5F7856}"/>
                </a:ext>
              </a:extLst>
            </p:cNvPr>
            <p:cNvSpPr/>
            <p:nvPr/>
          </p:nvSpPr>
          <p:spPr>
            <a:xfrm>
              <a:off x="3485217" y="5756617"/>
              <a:ext cx="888273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 err="1">
                  <a:solidFill>
                    <a:schemeClr val="bg1"/>
                  </a:solidFill>
                </a:rPr>
                <a:t>data_A</a:t>
              </a:r>
              <a:endParaRPr lang="en-GB">
                <a:solidFill>
                  <a:schemeClr val="bg1"/>
                </a:solidFill>
              </a:endParaRPr>
            </a:p>
          </p:txBody>
        </p: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153A8CC9-0428-8E61-9713-1B42165F9106}"/>
                </a:ext>
              </a:extLst>
            </p:cNvPr>
            <p:cNvCxnSpPr>
              <a:cxnSpLocks/>
              <a:endCxn id="49" idx="3"/>
            </p:cNvCxnSpPr>
            <p:nvPr/>
          </p:nvCxnSpPr>
          <p:spPr>
            <a:xfrm flipH="1">
              <a:off x="3729044" y="5359233"/>
              <a:ext cx="287634" cy="0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4AE45E1B-5CBA-64C7-E0FF-332562855062}"/>
                </a:ext>
              </a:extLst>
            </p:cNvPr>
            <p:cNvSpPr/>
            <p:nvPr/>
          </p:nvSpPr>
          <p:spPr>
            <a:xfrm>
              <a:off x="3139412" y="5200914"/>
              <a:ext cx="589632" cy="31663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92500" lnSpcReduction="20000"/>
            </a:bodyPr>
            <a:lstStyle/>
            <a:p>
              <a:pPr algn="ctr"/>
              <a:r>
                <a:rPr lang="en-US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sum</a:t>
              </a:r>
              <a:endParaRPr lang="en-GB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606741E9-160F-A610-6F55-22221B9C3ECD}"/>
              </a:ext>
            </a:extLst>
          </p:cNvPr>
          <p:cNvSpPr txBox="1"/>
          <p:nvPr/>
        </p:nvSpPr>
        <p:spPr>
          <a:xfrm>
            <a:off x="647832" y="6286565"/>
            <a:ext cx="34291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Abstract Syntax Tree (AST)</a:t>
            </a:r>
            <a:endParaRPr lang="en-GB" sz="2400"/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CF12B08A-8DCD-BC11-29EE-58CF2B39BF1D}"/>
              </a:ext>
            </a:extLst>
          </p:cNvPr>
          <p:cNvCxnSpPr>
            <a:cxnSpLocks/>
          </p:cNvCxnSpPr>
          <p:nvPr/>
        </p:nvCxnSpPr>
        <p:spPr>
          <a:xfrm>
            <a:off x="3252574" y="3770726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A96537D8-0DAA-C418-9DED-4556143EEBA7}"/>
              </a:ext>
            </a:extLst>
          </p:cNvPr>
          <p:cNvCxnSpPr>
            <a:cxnSpLocks/>
          </p:cNvCxnSpPr>
          <p:nvPr/>
        </p:nvCxnSpPr>
        <p:spPr>
          <a:xfrm>
            <a:off x="5015968" y="3770726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7BA09F66-7FF7-4727-DE9C-6463F979BAE0}"/>
              </a:ext>
            </a:extLst>
          </p:cNvPr>
          <p:cNvSpPr txBox="1"/>
          <p:nvPr/>
        </p:nvSpPr>
        <p:spPr>
          <a:xfrm>
            <a:off x="3471214" y="3351092"/>
            <a:ext cx="22381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  <a:endParaRPr lang="en-GB" sz="2400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3175CD9E-9A17-6415-3FA5-553D90429788}"/>
              </a:ext>
            </a:extLst>
          </p:cNvPr>
          <p:cNvSpPr txBox="1"/>
          <p:nvPr/>
        </p:nvSpPr>
        <p:spPr>
          <a:xfrm>
            <a:off x="5193142" y="5859862"/>
            <a:ext cx="28391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FSM-Datapath Graph</a:t>
            </a:r>
            <a:endParaRPr lang="en-GB" sz="2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B44B85-2860-18DD-3EB6-49A8872D1955}"/>
              </a:ext>
            </a:extLst>
          </p:cNvPr>
          <p:cNvSpPr txBox="1"/>
          <p:nvPr/>
        </p:nvSpPr>
        <p:spPr>
          <a:xfrm rot="5400000">
            <a:off x="-422083" y="3581845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C8F14C0-52CD-AC57-B83E-9C6AA85B0CD4}"/>
              </a:ext>
            </a:extLst>
          </p:cNvPr>
          <p:cNvCxnSpPr>
            <a:cxnSpLocks/>
          </p:cNvCxnSpPr>
          <p:nvPr/>
        </p:nvCxnSpPr>
        <p:spPr>
          <a:xfrm>
            <a:off x="325209" y="3736406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1A90572-49D6-05D6-556F-37271735A1C9}"/>
              </a:ext>
            </a:extLst>
          </p:cNvPr>
          <p:cNvSpPr txBox="1"/>
          <p:nvPr/>
        </p:nvSpPr>
        <p:spPr>
          <a:xfrm rot="5400000">
            <a:off x="11124043" y="3631743"/>
            <a:ext cx="890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4C681CF-A42D-9C2A-8B69-C15FE662CAFF}"/>
              </a:ext>
            </a:extLst>
          </p:cNvPr>
          <p:cNvCxnSpPr>
            <a:cxnSpLocks/>
          </p:cNvCxnSpPr>
          <p:nvPr/>
        </p:nvCxnSpPr>
        <p:spPr>
          <a:xfrm>
            <a:off x="11136057" y="3832827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C8FFC4C-57E7-7E59-C816-266FE3554E4C}"/>
              </a:ext>
            </a:extLst>
          </p:cNvPr>
          <p:cNvCxnSpPr>
            <a:cxnSpLocks/>
          </p:cNvCxnSpPr>
          <p:nvPr/>
        </p:nvCxnSpPr>
        <p:spPr>
          <a:xfrm rot="5400000">
            <a:off x="81160" y="2806032"/>
            <a:ext cx="291903" cy="1029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A98BA66-7DA5-3F26-2743-DF6D170DF407}"/>
              </a:ext>
            </a:extLst>
          </p:cNvPr>
          <p:cNvCxnSpPr>
            <a:cxnSpLocks/>
          </p:cNvCxnSpPr>
          <p:nvPr/>
        </p:nvCxnSpPr>
        <p:spPr>
          <a:xfrm rot="5400000">
            <a:off x="4085025" y="3169949"/>
            <a:ext cx="291903" cy="1029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437AF51-BE70-1D18-0F14-4D277FC22859}"/>
              </a:ext>
            </a:extLst>
          </p:cNvPr>
          <p:cNvSpPr/>
          <p:nvPr/>
        </p:nvSpPr>
        <p:spPr>
          <a:xfrm>
            <a:off x="5310728" y="1765470"/>
            <a:ext cx="5734275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46753AE-4C98-D518-66E6-244159919AF1}"/>
              </a:ext>
            </a:extLst>
          </p:cNvPr>
          <p:cNvSpPr/>
          <p:nvPr/>
        </p:nvSpPr>
        <p:spPr>
          <a:xfrm>
            <a:off x="8634655" y="4023464"/>
            <a:ext cx="360000" cy="360000"/>
          </a:xfrm>
          <a:prstGeom prst="ellipse">
            <a:avLst/>
          </a:prstGeom>
          <a:solidFill>
            <a:srgbClr val="DA6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C18B1B2-E9CD-3AD6-BF00-F26B790A0D0C}"/>
              </a:ext>
            </a:extLst>
          </p:cNvPr>
          <p:cNvCxnSpPr>
            <a:cxnSpLocks/>
            <a:stCxn id="16" idx="2"/>
            <a:endCxn id="8" idx="0"/>
          </p:cNvCxnSpPr>
          <p:nvPr/>
        </p:nvCxnSpPr>
        <p:spPr>
          <a:xfrm>
            <a:off x="8811611" y="3854319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B579B88-56F0-D480-210F-F9385550F7E5}"/>
              </a:ext>
            </a:extLst>
          </p:cNvPr>
          <p:cNvSpPr/>
          <p:nvPr/>
        </p:nvSpPr>
        <p:spPr>
          <a:xfrm>
            <a:off x="8589542" y="349431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7476E8A-F4B9-9780-0ABE-6EA93B35151B}"/>
              </a:ext>
            </a:extLst>
          </p:cNvPr>
          <p:cNvSpPr/>
          <p:nvPr/>
        </p:nvSpPr>
        <p:spPr>
          <a:xfrm>
            <a:off x="8589542" y="459899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EBD4037-83A5-2C9C-CE6E-110748B4EA3A}"/>
              </a:ext>
            </a:extLst>
          </p:cNvPr>
          <p:cNvCxnSpPr>
            <a:cxnSpLocks/>
          </p:cNvCxnSpPr>
          <p:nvPr/>
        </p:nvCxnSpPr>
        <p:spPr>
          <a:xfrm flipH="1">
            <a:off x="8811611" y="437115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0108A83-FBA5-DE1D-B913-2212795A14FD}"/>
              </a:ext>
            </a:extLst>
          </p:cNvPr>
          <p:cNvCxnSpPr>
            <a:cxnSpLocks/>
            <a:stCxn id="50" idx="0"/>
          </p:cNvCxnSpPr>
          <p:nvPr/>
        </p:nvCxnSpPr>
        <p:spPr>
          <a:xfrm flipV="1">
            <a:off x="8813656" y="4945247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A5089C6-78DC-BB92-E606-BD63910F5D1E}"/>
              </a:ext>
            </a:extLst>
          </p:cNvPr>
          <p:cNvSpPr/>
          <p:nvPr/>
        </p:nvSpPr>
        <p:spPr>
          <a:xfrm>
            <a:off x="8591587" y="517308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464AE284-E5B5-6DD8-3309-077C50B4E11E}"/>
              </a:ext>
            </a:extLst>
          </p:cNvPr>
          <p:cNvSpPr/>
          <p:nvPr/>
        </p:nvSpPr>
        <p:spPr>
          <a:xfrm>
            <a:off x="7809643" y="403553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EDECA816-8ED9-CD79-1346-ABFD75E13E14}"/>
              </a:ext>
            </a:extLst>
          </p:cNvPr>
          <p:cNvCxnSpPr>
            <a:cxnSpLocks/>
            <a:stCxn id="8" idx="2"/>
            <a:endCxn id="51" idx="3"/>
          </p:cNvCxnSpPr>
          <p:nvPr/>
        </p:nvCxnSpPr>
        <p:spPr>
          <a:xfrm flipH="1">
            <a:off x="8253781" y="4203464"/>
            <a:ext cx="380874" cy="12072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>
            <a:extLst>
              <a:ext uri="{FF2B5EF4-FFF2-40B4-BE49-F238E27FC236}">
                <a16:creationId xmlns:a16="http://schemas.microsoft.com/office/drawing/2014/main" id="{A5956283-624B-17C8-E4D5-7FF3E8162DBF}"/>
              </a:ext>
            </a:extLst>
          </p:cNvPr>
          <p:cNvCxnSpPr>
            <a:cxnSpLocks/>
            <a:stCxn id="124" idx="2"/>
            <a:endCxn id="51" idx="0"/>
          </p:cNvCxnSpPr>
          <p:nvPr/>
        </p:nvCxnSpPr>
        <p:spPr>
          <a:xfrm>
            <a:off x="8031712" y="3870971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tangle: Rounded Corners 123">
            <a:extLst>
              <a:ext uri="{FF2B5EF4-FFF2-40B4-BE49-F238E27FC236}">
                <a16:creationId xmlns:a16="http://schemas.microsoft.com/office/drawing/2014/main" id="{74D9E62F-05AA-326F-759C-41449ED7F905}"/>
              </a:ext>
            </a:extLst>
          </p:cNvPr>
          <p:cNvSpPr/>
          <p:nvPr/>
        </p:nvSpPr>
        <p:spPr>
          <a:xfrm>
            <a:off x="7809643" y="351097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cxnSp>
        <p:nvCxnSpPr>
          <p:cNvPr id="125" name="Connector: Curved 124">
            <a:extLst>
              <a:ext uri="{FF2B5EF4-FFF2-40B4-BE49-F238E27FC236}">
                <a16:creationId xmlns:a16="http://schemas.microsoft.com/office/drawing/2014/main" id="{6652A2DA-D72C-24BF-367F-B42EF6A50CB4}"/>
              </a:ext>
            </a:extLst>
          </p:cNvPr>
          <p:cNvCxnSpPr>
            <a:cxnSpLocks/>
            <a:stCxn id="17" idx="3"/>
            <a:endCxn id="8" idx="6"/>
          </p:cNvCxnSpPr>
          <p:nvPr/>
        </p:nvCxnSpPr>
        <p:spPr>
          <a:xfrm flipH="1" flipV="1">
            <a:off x="8994655" y="4203464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Oval 125">
            <a:extLst>
              <a:ext uri="{FF2B5EF4-FFF2-40B4-BE49-F238E27FC236}">
                <a16:creationId xmlns:a16="http://schemas.microsoft.com/office/drawing/2014/main" id="{CBC9CB6F-B1FB-883A-944E-252F7F387F62}"/>
              </a:ext>
            </a:extLst>
          </p:cNvPr>
          <p:cNvSpPr/>
          <p:nvPr/>
        </p:nvSpPr>
        <p:spPr>
          <a:xfrm>
            <a:off x="9220274" y="2129503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6226D407-8929-6F02-80D7-B0FBA1917CB7}"/>
              </a:ext>
            </a:extLst>
          </p:cNvPr>
          <p:cNvCxnSpPr>
            <a:cxnSpLocks/>
            <a:stCxn id="128" idx="3"/>
            <a:endCxn id="126" idx="2"/>
          </p:cNvCxnSpPr>
          <p:nvPr/>
        </p:nvCxnSpPr>
        <p:spPr>
          <a:xfrm>
            <a:off x="8994641" y="2309503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ectangle: Rounded Corners 127">
            <a:extLst>
              <a:ext uri="{FF2B5EF4-FFF2-40B4-BE49-F238E27FC236}">
                <a16:creationId xmlns:a16="http://schemas.microsoft.com/office/drawing/2014/main" id="{4A4441A8-A750-6023-631A-C1AF965A7A65}"/>
              </a:ext>
            </a:extLst>
          </p:cNvPr>
          <p:cNvSpPr/>
          <p:nvPr/>
        </p:nvSpPr>
        <p:spPr>
          <a:xfrm>
            <a:off x="8550503" y="212950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5F228855-BD18-31E9-46EF-085E53C80C02}"/>
              </a:ext>
            </a:extLst>
          </p:cNvPr>
          <p:cNvCxnSpPr>
            <a:cxnSpLocks/>
          </p:cNvCxnSpPr>
          <p:nvPr/>
        </p:nvCxnSpPr>
        <p:spPr>
          <a:xfrm>
            <a:off x="9580274" y="2309503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Rectangle: Rounded Corners 129">
            <a:extLst>
              <a:ext uri="{FF2B5EF4-FFF2-40B4-BE49-F238E27FC236}">
                <a16:creationId xmlns:a16="http://schemas.microsoft.com/office/drawing/2014/main" id="{FA114FA9-2A35-2BBC-BBFA-B3A26B40ECBE}"/>
              </a:ext>
            </a:extLst>
          </p:cNvPr>
          <p:cNvSpPr/>
          <p:nvPr/>
        </p:nvSpPr>
        <p:spPr>
          <a:xfrm>
            <a:off x="9844575" y="2129503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read_A</a:t>
            </a:r>
            <a:endParaRPr lang="en-US"/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20534529-8CF0-D846-C1EF-92D4BE6BB4EF}"/>
              </a:ext>
            </a:extLst>
          </p:cNvPr>
          <p:cNvSpPr/>
          <p:nvPr/>
        </p:nvSpPr>
        <p:spPr>
          <a:xfrm>
            <a:off x="9969324" y="4030465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6E82756E-F9F4-5733-AACD-27ED3FFB14AD}"/>
              </a:ext>
            </a:extLst>
          </p:cNvPr>
          <p:cNvCxnSpPr>
            <a:cxnSpLocks/>
            <a:stCxn id="133" idx="2"/>
            <a:endCxn id="131" idx="0"/>
          </p:cNvCxnSpPr>
          <p:nvPr/>
        </p:nvCxnSpPr>
        <p:spPr>
          <a:xfrm>
            <a:off x="10146280" y="3861320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Rectangle: Rounded Corners 132">
            <a:extLst>
              <a:ext uri="{FF2B5EF4-FFF2-40B4-BE49-F238E27FC236}">
                <a16:creationId xmlns:a16="http://schemas.microsoft.com/office/drawing/2014/main" id="{1FA76B55-4B07-DC42-2CFB-988F7B32D391}"/>
              </a:ext>
            </a:extLst>
          </p:cNvPr>
          <p:cNvSpPr/>
          <p:nvPr/>
        </p:nvSpPr>
        <p:spPr>
          <a:xfrm>
            <a:off x="9924211" y="350132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34" name="Rectangle: Rounded Corners 133">
            <a:extLst>
              <a:ext uri="{FF2B5EF4-FFF2-40B4-BE49-F238E27FC236}">
                <a16:creationId xmlns:a16="http://schemas.microsoft.com/office/drawing/2014/main" id="{4FF2D89F-3920-7BAF-E4E7-532D0289B3D0}"/>
              </a:ext>
            </a:extLst>
          </p:cNvPr>
          <p:cNvSpPr/>
          <p:nvPr/>
        </p:nvSpPr>
        <p:spPr>
          <a:xfrm>
            <a:off x="9924211" y="460599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03A0967C-C705-D990-C07C-E716F2BEF014}"/>
              </a:ext>
            </a:extLst>
          </p:cNvPr>
          <p:cNvCxnSpPr>
            <a:cxnSpLocks/>
          </p:cNvCxnSpPr>
          <p:nvPr/>
        </p:nvCxnSpPr>
        <p:spPr>
          <a:xfrm flipH="1">
            <a:off x="10146280" y="437815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B77A7EA0-1708-72B9-98C2-5F470D4EFFA6}"/>
              </a:ext>
            </a:extLst>
          </p:cNvPr>
          <p:cNvCxnSpPr>
            <a:cxnSpLocks/>
          </p:cNvCxnSpPr>
          <p:nvPr/>
        </p:nvCxnSpPr>
        <p:spPr>
          <a:xfrm flipV="1">
            <a:off x="10148325" y="4952248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Rectangle: Rounded Corners 136">
            <a:extLst>
              <a:ext uri="{FF2B5EF4-FFF2-40B4-BE49-F238E27FC236}">
                <a16:creationId xmlns:a16="http://schemas.microsoft.com/office/drawing/2014/main" id="{513912F8-A50D-1C82-6136-AF1677D6545F}"/>
              </a:ext>
            </a:extLst>
          </p:cNvPr>
          <p:cNvSpPr/>
          <p:nvPr/>
        </p:nvSpPr>
        <p:spPr>
          <a:xfrm>
            <a:off x="8832239" y="2957967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addr_A</a:t>
            </a:r>
            <a:endParaRPr lang="en-US"/>
          </a:p>
        </p:txBody>
      </p:sp>
      <p:cxnSp>
        <p:nvCxnSpPr>
          <p:cNvPr id="138" name="Connector: Curved 137">
            <a:extLst>
              <a:ext uri="{FF2B5EF4-FFF2-40B4-BE49-F238E27FC236}">
                <a16:creationId xmlns:a16="http://schemas.microsoft.com/office/drawing/2014/main" id="{C762A9F5-9E16-6A6E-81EB-2182610E6CAA}"/>
              </a:ext>
            </a:extLst>
          </p:cNvPr>
          <p:cNvCxnSpPr>
            <a:cxnSpLocks/>
            <a:stCxn id="8" idx="6"/>
            <a:endCxn id="139" idx="4"/>
          </p:cNvCxnSpPr>
          <p:nvPr/>
        </p:nvCxnSpPr>
        <p:spPr>
          <a:xfrm flipV="1">
            <a:off x="8994655" y="3861320"/>
            <a:ext cx="324418" cy="342144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Oval 138">
            <a:extLst>
              <a:ext uri="{FF2B5EF4-FFF2-40B4-BE49-F238E27FC236}">
                <a16:creationId xmlns:a16="http://schemas.microsoft.com/office/drawing/2014/main" id="{9632E74B-0410-96FA-E1E4-85FF0B234902}"/>
              </a:ext>
            </a:extLst>
          </p:cNvPr>
          <p:cNvSpPr/>
          <p:nvPr/>
        </p:nvSpPr>
        <p:spPr>
          <a:xfrm>
            <a:off x="9139073" y="3501320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92336DFC-26F3-7A81-CE94-C30D623BE0B2}"/>
              </a:ext>
            </a:extLst>
          </p:cNvPr>
          <p:cNvCxnSpPr>
            <a:cxnSpLocks/>
            <a:stCxn id="139" idx="0"/>
            <a:endCxn id="137" idx="2"/>
          </p:cNvCxnSpPr>
          <p:nvPr/>
        </p:nvCxnSpPr>
        <p:spPr>
          <a:xfrm flipV="1">
            <a:off x="9319073" y="3317967"/>
            <a:ext cx="0" cy="18335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Rectangle: Rounded Corners 140">
            <a:extLst>
              <a:ext uri="{FF2B5EF4-FFF2-40B4-BE49-F238E27FC236}">
                <a16:creationId xmlns:a16="http://schemas.microsoft.com/office/drawing/2014/main" id="{3FA0D368-13F2-0DB1-BB4E-D5F54DC04FB8}"/>
              </a:ext>
            </a:extLst>
          </p:cNvPr>
          <p:cNvSpPr/>
          <p:nvPr/>
        </p:nvSpPr>
        <p:spPr>
          <a:xfrm>
            <a:off x="9659446" y="5191825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cxnSp>
        <p:nvCxnSpPr>
          <p:cNvPr id="142" name="Connector: Curved 141">
            <a:extLst>
              <a:ext uri="{FF2B5EF4-FFF2-40B4-BE49-F238E27FC236}">
                <a16:creationId xmlns:a16="http://schemas.microsoft.com/office/drawing/2014/main" id="{DEB8A198-7018-B67D-BA05-A73EEE534316}"/>
              </a:ext>
            </a:extLst>
          </p:cNvPr>
          <p:cNvCxnSpPr>
            <a:cxnSpLocks/>
            <a:stCxn id="143" idx="0"/>
            <a:endCxn id="8" idx="3"/>
          </p:cNvCxnSpPr>
          <p:nvPr/>
        </p:nvCxnSpPr>
        <p:spPr>
          <a:xfrm rot="5400000" flipH="1" flipV="1">
            <a:off x="8225386" y="4431022"/>
            <a:ext cx="562269" cy="36171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TextBox 142">
            <a:extLst>
              <a:ext uri="{FF2B5EF4-FFF2-40B4-BE49-F238E27FC236}">
                <a16:creationId xmlns:a16="http://schemas.microsoft.com/office/drawing/2014/main" id="{BF439119-E88D-FD7B-F360-3B52E3121997}"/>
              </a:ext>
            </a:extLst>
          </p:cNvPr>
          <p:cNvSpPr txBox="1"/>
          <p:nvPr/>
        </p:nvSpPr>
        <p:spPr>
          <a:xfrm>
            <a:off x="8095395" y="4893012"/>
            <a:ext cx="4605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650A7CA3-2F84-351E-8F84-70612DB29161}"/>
              </a:ext>
            </a:extLst>
          </p:cNvPr>
          <p:cNvSpPr txBox="1"/>
          <p:nvPr/>
        </p:nvSpPr>
        <p:spPr>
          <a:xfrm>
            <a:off x="9975624" y="3041988"/>
            <a:ext cx="4051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45" name="Connector: Curved 144">
            <a:extLst>
              <a:ext uri="{FF2B5EF4-FFF2-40B4-BE49-F238E27FC236}">
                <a16:creationId xmlns:a16="http://schemas.microsoft.com/office/drawing/2014/main" id="{18E8E89C-AC53-47A6-C02F-C704F6F5C86E}"/>
              </a:ext>
            </a:extLst>
          </p:cNvPr>
          <p:cNvCxnSpPr>
            <a:cxnSpLocks/>
            <a:stCxn id="144" idx="1"/>
            <a:endCxn id="139" idx="6"/>
          </p:cNvCxnSpPr>
          <p:nvPr/>
        </p:nvCxnSpPr>
        <p:spPr>
          <a:xfrm rot="10800000" flipV="1">
            <a:off x="9499074" y="3226654"/>
            <a:ext cx="476551" cy="45466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Connector: Curved 145">
            <a:extLst>
              <a:ext uri="{FF2B5EF4-FFF2-40B4-BE49-F238E27FC236}">
                <a16:creationId xmlns:a16="http://schemas.microsoft.com/office/drawing/2014/main" id="{18BE76EF-13D3-ED8F-0F30-9631817C0FDC}"/>
              </a:ext>
            </a:extLst>
          </p:cNvPr>
          <p:cNvCxnSpPr>
            <a:cxnSpLocks/>
            <a:stCxn id="144" idx="1"/>
            <a:endCxn id="131" idx="2"/>
          </p:cNvCxnSpPr>
          <p:nvPr/>
        </p:nvCxnSpPr>
        <p:spPr>
          <a:xfrm rot="10800000" flipV="1">
            <a:off x="9969324" y="3226653"/>
            <a:ext cx="6300" cy="983811"/>
          </a:xfrm>
          <a:prstGeom prst="curvedConnector3">
            <a:avLst>
              <a:gd name="adj1" fmla="val 3728571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Connector: Curved 146">
            <a:extLst>
              <a:ext uri="{FF2B5EF4-FFF2-40B4-BE49-F238E27FC236}">
                <a16:creationId xmlns:a16="http://schemas.microsoft.com/office/drawing/2014/main" id="{0B809CA5-5D01-8D2F-8DC7-9B96F0D38D3A}"/>
              </a:ext>
            </a:extLst>
          </p:cNvPr>
          <p:cNvCxnSpPr>
            <a:cxnSpLocks/>
            <a:stCxn id="144" idx="0"/>
            <a:endCxn id="126" idx="4"/>
          </p:cNvCxnSpPr>
          <p:nvPr/>
        </p:nvCxnSpPr>
        <p:spPr>
          <a:xfrm rot="16200000" flipV="1">
            <a:off x="9512986" y="2376792"/>
            <a:ext cx="552485" cy="777907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Box 147">
            <a:extLst>
              <a:ext uri="{FF2B5EF4-FFF2-40B4-BE49-F238E27FC236}">
                <a16:creationId xmlns:a16="http://schemas.microsoft.com/office/drawing/2014/main" id="{5A3F9972-519C-98B1-74FC-E40F966C2A35}"/>
              </a:ext>
            </a:extLst>
          </p:cNvPr>
          <p:cNvSpPr txBox="1"/>
          <p:nvPr/>
        </p:nvSpPr>
        <p:spPr>
          <a:xfrm>
            <a:off x="8156539" y="3072373"/>
            <a:ext cx="4441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49" name="Connector: Curved 148">
            <a:extLst>
              <a:ext uri="{FF2B5EF4-FFF2-40B4-BE49-F238E27FC236}">
                <a16:creationId xmlns:a16="http://schemas.microsoft.com/office/drawing/2014/main" id="{3E9272E0-9B3D-83A6-BBBB-3CA28BE97C79}"/>
              </a:ext>
            </a:extLst>
          </p:cNvPr>
          <p:cNvCxnSpPr>
            <a:cxnSpLocks/>
            <a:stCxn id="148" idx="2"/>
            <a:endCxn id="8" idx="1"/>
          </p:cNvCxnSpPr>
          <p:nvPr/>
        </p:nvCxnSpPr>
        <p:spPr>
          <a:xfrm rot="16200000" flipH="1">
            <a:off x="8215752" y="3604561"/>
            <a:ext cx="634480" cy="30876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TextBox 149">
            <a:extLst>
              <a:ext uri="{FF2B5EF4-FFF2-40B4-BE49-F238E27FC236}">
                <a16:creationId xmlns:a16="http://schemas.microsoft.com/office/drawing/2014/main" id="{898E36A5-209D-50FD-238B-72BDEE9E6940}"/>
              </a:ext>
            </a:extLst>
          </p:cNvPr>
          <p:cNvSpPr txBox="1"/>
          <p:nvPr/>
        </p:nvSpPr>
        <p:spPr>
          <a:xfrm>
            <a:off x="9211646" y="4842595"/>
            <a:ext cx="4207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51" name="Connector: Curved 150">
            <a:extLst>
              <a:ext uri="{FF2B5EF4-FFF2-40B4-BE49-F238E27FC236}">
                <a16:creationId xmlns:a16="http://schemas.microsoft.com/office/drawing/2014/main" id="{5A77B0BD-C6AD-F612-0358-E33570BDEA98}"/>
              </a:ext>
            </a:extLst>
          </p:cNvPr>
          <p:cNvCxnSpPr>
            <a:cxnSpLocks/>
            <a:stCxn id="150" idx="0"/>
            <a:endCxn id="131" idx="3"/>
          </p:cNvCxnSpPr>
          <p:nvPr/>
        </p:nvCxnSpPr>
        <p:spPr>
          <a:xfrm rot="5400000" flipH="1" flipV="1">
            <a:off x="9469615" y="4290165"/>
            <a:ext cx="504851" cy="60001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Connector: Curved 151">
            <a:extLst>
              <a:ext uri="{FF2B5EF4-FFF2-40B4-BE49-F238E27FC236}">
                <a16:creationId xmlns:a16="http://schemas.microsoft.com/office/drawing/2014/main" id="{75AC03B2-6903-D46C-EFC1-8DF24DF30A64}"/>
              </a:ext>
            </a:extLst>
          </p:cNvPr>
          <p:cNvCxnSpPr>
            <a:cxnSpLocks/>
            <a:stCxn id="134" idx="3"/>
            <a:endCxn id="131" idx="6"/>
          </p:cNvCxnSpPr>
          <p:nvPr/>
        </p:nvCxnSpPr>
        <p:spPr>
          <a:xfrm flipH="1" flipV="1">
            <a:off x="10329324" y="4210465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71F948C6-2912-A9B3-6658-EF506C1F3968}"/>
              </a:ext>
            </a:extLst>
          </p:cNvPr>
          <p:cNvCxnSpPr>
            <a:cxnSpLocks/>
          </p:cNvCxnSpPr>
          <p:nvPr/>
        </p:nvCxnSpPr>
        <p:spPr>
          <a:xfrm flipH="1">
            <a:off x="5551060" y="1935060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TextBox 153">
            <a:extLst>
              <a:ext uri="{FF2B5EF4-FFF2-40B4-BE49-F238E27FC236}">
                <a16:creationId xmlns:a16="http://schemas.microsoft.com/office/drawing/2014/main" id="{EFA9D740-0030-4F0C-2273-88061A6EFB1A}"/>
              </a:ext>
            </a:extLst>
          </p:cNvPr>
          <p:cNvSpPr txBox="1"/>
          <p:nvPr/>
        </p:nvSpPr>
        <p:spPr>
          <a:xfrm>
            <a:off x="5775149" y="1754681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55" name="Straight Arrow Connector 154">
            <a:extLst>
              <a:ext uri="{FF2B5EF4-FFF2-40B4-BE49-F238E27FC236}">
                <a16:creationId xmlns:a16="http://schemas.microsoft.com/office/drawing/2014/main" id="{ED9D517C-6A46-C1BA-FF42-D604CB7B724F}"/>
              </a:ext>
            </a:extLst>
          </p:cNvPr>
          <p:cNvCxnSpPr>
            <a:cxnSpLocks/>
          </p:cNvCxnSpPr>
          <p:nvPr/>
        </p:nvCxnSpPr>
        <p:spPr>
          <a:xfrm flipH="1">
            <a:off x="5559427" y="2201394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TextBox 155">
            <a:extLst>
              <a:ext uri="{FF2B5EF4-FFF2-40B4-BE49-F238E27FC236}">
                <a16:creationId xmlns:a16="http://schemas.microsoft.com/office/drawing/2014/main" id="{22EF5AEA-C92B-F071-5A0F-22215BDF8C59}"/>
              </a:ext>
            </a:extLst>
          </p:cNvPr>
          <p:cNvSpPr txBox="1"/>
          <p:nvPr/>
        </p:nvSpPr>
        <p:spPr>
          <a:xfrm>
            <a:off x="5783516" y="2021015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B70D9B6F-A9C8-BB38-1000-A56618EF9E0E}"/>
              </a:ext>
            </a:extLst>
          </p:cNvPr>
          <p:cNvSpPr/>
          <p:nvPr/>
        </p:nvSpPr>
        <p:spPr>
          <a:xfrm>
            <a:off x="5737600" y="2465484"/>
            <a:ext cx="576000" cy="57600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S0</a:t>
            </a:r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7F6C6847-D88A-0EC1-B543-527D5E296D56}"/>
              </a:ext>
            </a:extLst>
          </p:cNvPr>
          <p:cNvSpPr/>
          <p:nvPr/>
        </p:nvSpPr>
        <p:spPr>
          <a:xfrm>
            <a:off x="5736741" y="3812677"/>
            <a:ext cx="576000" cy="57600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S1</a:t>
            </a:r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59" name="Straight Arrow Connector 158">
            <a:extLst>
              <a:ext uri="{FF2B5EF4-FFF2-40B4-BE49-F238E27FC236}">
                <a16:creationId xmlns:a16="http://schemas.microsoft.com/office/drawing/2014/main" id="{736A6466-9BFE-8FA0-DC80-DEB7261248CF}"/>
              </a:ext>
            </a:extLst>
          </p:cNvPr>
          <p:cNvCxnSpPr>
            <a:cxnSpLocks/>
            <a:stCxn id="157" idx="4"/>
          </p:cNvCxnSpPr>
          <p:nvPr/>
        </p:nvCxnSpPr>
        <p:spPr>
          <a:xfrm flipH="1">
            <a:off x="6024741" y="3041484"/>
            <a:ext cx="859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Connector: Curved 159">
            <a:extLst>
              <a:ext uri="{FF2B5EF4-FFF2-40B4-BE49-F238E27FC236}">
                <a16:creationId xmlns:a16="http://schemas.microsoft.com/office/drawing/2014/main" id="{89F78595-F7EE-972A-6E7A-FA2400F81CA5}"/>
              </a:ext>
            </a:extLst>
          </p:cNvPr>
          <p:cNvCxnSpPr>
            <a:cxnSpLocks/>
            <a:stCxn id="158" idx="5"/>
            <a:endCxn id="158" idx="7"/>
          </p:cNvCxnSpPr>
          <p:nvPr/>
        </p:nvCxnSpPr>
        <p:spPr>
          <a:xfrm rot="5400000" flipH="1">
            <a:off x="6024741" y="4100677"/>
            <a:ext cx="407294" cy="12700"/>
          </a:xfrm>
          <a:prstGeom prst="curvedConnector5">
            <a:avLst>
              <a:gd name="adj1" fmla="val -579"/>
              <a:gd name="adj2" fmla="val -2731677"/>
              <a:gd name="adj3" fmla="val 123724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TextBox 160">
            <a:extLst>
              <a:ext uri="{FF2B5EF4-FFF2-40B4-BE49-F238E27FC236}">
                <a16:creationId xmlns:a16="http://schemas.microsoft.com/office/drawing/2014/main" id="{3FA29222-CA54-1687-C939-817494C5F6DF}"/>
              </a:ext>
            </a:extLst>
          </p:cNvPr>
          <p:cNvSpPr txBox="1"/>
          <p:nvPr/>
        </p:nvSpPr>
        <p:spPr>
          <a:xfrm>
            <a:off x="6038855" y="3175096"/>
            <a:ext cx="119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62" name="Straight Connector 161">
            <a:extLst>
              <a:ext uri="{FF2B5EF4-FFF2-40B4-BE49-F238E27FC236}">
                <a16:creationId xmlns:a16="http://schemas.microsoft.com/office/drawing/2014/main" id="{9A0B42D5-9353-711D-04EF-D9A9C83C7D4A}"/>
              </a:ext>
            </a:extLst>
          </p:cNvPr>
          <p:cNvCxnSpPr>
            <a:cxnSpLocks/>
            <a:stCxn id="161" idx="2"/>
          </p:cNvCxnSpPr>
          <p:nvPr/>
        </p:nvCxnSpPr>
        <p:spPr>
          <a:xfrm flipH="1">
            <a:off x="6483164" y="3544428"/>
            <a:ext cx="151385" cy="268249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Oval 162">
            <a:extLst>
              <a:ext uri="{FF2B5EF4-FFF2-40B4-BE49-F238E27FC236}">
                <a16:creationId xmlns:a16="http://schemas.microsoft.com/office/drawing/2014/main" id="{13E8218A-1652-0092-3521-E362B4097067}"/>
              </a:ext>
            </a:extLst>
          </p:cNvPr>
          <p:cNvSpPr/>
          <p:nvPr/>
        </p:nvSpPr>
        <p:spPr>
          <a:xfrm>
            <a:off x="5736741" y="5072809"/>
            <a:ext cx="576000" cy="576000"/>
          </a:xfrm>
          <a:prstGeom prst="ellips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S2</a:t>
            </a:r>
            <a:endParaRPr lang="en-GB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64" name="Straight Arrow Connector 163">
            <a:extLst>
              <a:ext uri="{FF2B5EF4-FFF2-40B4-BE49-F238E27FC236}">
                <a16:creationId xmlns:a16="http://schemas.microsoft.com/office/drawing/2014/main" id="{F339208F-2EB2-C39B-D2D2-267316E78E52}"/>
              </a:ext>
            </a:extLst>
          </p:cNvPr>
          <p:cNvCxnSpPr>
            <a:cxnSpLocks/>
            <a:stCxn id="158" idx="4"/>
            <a:endCxn id="163" idx="0"/>
          </p:cNvCxnSpPr>
          <p:nvPr/>
        </p:nvCxnSpPr>
        <p:spPr>
          <a:xfrm>
            <a:off x="6024741" y="4388677"/>
            <a:ext cx="0" cy="68413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id="{441BBC2F-9556-16AA-6AAF-D42931437E8D}"/>
              </a:ext>
            </a:extLst>
          </p:cNvPr>
          <p:cNvSpPr txBox="1"/>
          <p:nvPr/>
        </p:nvSpPr>
        <p:spPr>
          <a:xfrm>
            <a:off x="6066864" y="4690757"/>
            <a:ext cx="12851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!Data 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376551A3-0B70-86E9-9D84-1AA343EE630C}"/>
              </a:ext>
            </a:extLst>
          </p:cNvPr>
          <p:cNvCxnSpPr>
            <a:cxnSpLocks/>
            <a:stCxn id="165" idx="0"/>
          </p:cNvCxnSpPr>
          <p:nvPr/>
        </p:nvCxnSpPr>
        <p:spPr>
          <a:xfrm flipH="1" flipV="1">
            <a:off x="6027253" y="4491982"/>
            <a:ext cx="682200" cy="198775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Connector: Curved 166">
            <a:extLst>
              <a:ext uri="{FF2B5EF4-FFF2-40B4-BE49-F238E27FC236}">
                <a16:creationId xmlns:a16="http://schemas.microsoft.com/office/drawing/2014/main" id="{21C2D2E2-F17A-11D1-EA90-2F98E11BF8BA}"/>
              </a:ext>
            </a:extLst>
          </p:cNvPr>
          <p:cNvCxnSpPr>
            <a:cxnSpLocks/>
            <a:stCxn id="158" idx="3"/>
            <a:endCxn id="168" idx="0"/>
          </p:cNvCxnSpPr>
          <p:nvPr/>
        </p:nvCxnSpPr>
        <p:spPr>
          <a:xfrm rot="5400000">
            <a:off x="5602534" y="4343242"/>
            <a:ext cx="257479" cy="17964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TextBox 167">
            <a:extLst>
              <a:ext uri="{FF2B5EF4-FFF2-40B4-BE49-F238E27FC236}">
                <a16:creationId xmlns:a16="http://schemas.microsoft.com/office/drawing/2014/main" id="{377E5DF3-BB33-DAA2-34CD-31A63AB74F24}"/>
              </a:ext>
            </a:extLst>
          </p:cNvPr>
          <p:cNvSpPr txBox="1"/>
          <p:nvPr/>
        </p:nvSpPr>
        <p:spPr>
          <a:xfrm>
            <a:off x="5431019" y="4561803"/>
            <a:ext cx="420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69" name="Connector: Curved 168">
            <a:extLst>
              <a:ext uri="{FF2B5EF4-FFF2-40B4-BE49-F238E27FC236}">
                <a16:creationId xmlns:a16="http://schemas.microsoft.com/office/drawing/2014/main" id="{2479F9E8-86F2-F4DA-DF93-96C8CD3292F8}"/>
              </a:ext>
            </a:extLst>
          </p:cNvPr>
          <p:cNvCxnSpPr>
            <a:cxnSpLocks/>
            <a:stCxn id="157" idx="3"/>
            <a:endCxn id="170" idx="0"/>
          </p:cNvCxnSpPr>
          <p:nvPr/>
        </p:nvCxnSpPr>
        <p:spPr>
          <a:xfrm rot="5400000">
            <a:off x="5553640" y="3069326"/>
            <a:ext cx="380509" cy="15611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TextBox 169">
            <a:extLst>
              <a:ext uri="{FF2B5EF4-FFF2-40B4-BE49-F238E27FC236}">
                <a16:creationId xmlns:a16="http://schemas.microsoft.com/office/drawing/2014/main" id="{2F4E52B3-2E42-CB3F-E210-948F86FEC8E0}"/>
              </a:ext>
            </a:extLst>
          </p:cNvPr>
          <p:cNvSpPr txBox="1"/>
          <p:nvPr/>
        </p:nvSpPr>
        <p:spPr>
          <a:xfrm>
            <a:off x="5463953" y="3337640"/>
            <a:ext cx="403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6EB5E2FC-D369-B68D-12BE-5E25435AC9DF}"/>
              </a:ext>
            </a:extLst>
          </p:cNvPr>
          <p:cNvSpPr txBox="1"/>
          <p:nvPr/>
        </p:nvSpPr>
        <p:spPr>
          <a:xfrm>
            <a:off x="7442279" y="5286664"/>
            <a:ext cx="11913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72" name="Connector: Curved 171">
            <a:extLst>
              <a:ext uri="{FF2B5EF4-FFF2-40B4-BE49-F238E27FC236}">
                <a16:creationId xmlns:a16="http://schemas.microsoft.com/office/drawing/2014/main" id="{EC2526AE-B3C1-EEB9-4FFD-3593279B5110}"/>
              </a:ext>
            </a:extLst>
          </p:cNvPr>
          <p:cNvCxnSpPr>
            <a:cxnSpLocks/>
            <a:stCxn id="51" idx="2"/>
            <a:endCxn id="171" idx="0"/>
          </p:cNvCxnSpPr>
          <p:nvPr/>
        </p:nvCxnSpPr>
        <p:spPr>
          <a:xfrm rot="16200000" flipH="1">
            <a:off x="7589278" y="4837969"/>
            <a:ext cx="891128" cy="6261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Rectangle: Rounded Corners 172">
            <a:extLst>
              <a:ext uri="{FF2B5EF4-FFF2-40B4-BE49-F238E27FC236}">
                <a16:creationId xmlns:a16="http://schemas.microsoft.com/office/drawing/2014/main" id="{CA877E32-E4F2-D9C7-ED77-C9728F9208BA}"/>
              </a:ext>
            </a:extLst>
          </p:cNvPr>
          <p:cNvSpPr/>
          <p:nvPr/>
        </p:nvSpPr>
        <p:spPr>
          <a:xfrm>
            <a:off x="5397045" y="2392124"/>
            <a:ext cx="1853764" cy="3338571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938D5029-B508-4903-C357-2420CF6BFB03}"/>
              </a:ext>
            </a:extLst>
          </p:cNvPr>
          <p:cNvSpPr txBox="1"/>
          <p:nvPr/>
        </p:nvSpPr>
        <p:spPr>
          <a:xfrm>
            <a:off x="6541186" y="2344077"/>
            <a:ext cx="7540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FSM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175" name="Rectangle: Rounded Corners 174">
            <a:extLst>
              <a:ext uri="{FF2B5EF4-FFF2-40B4-BE49-F238E27FC236}">
                <a16:creationId xmlns:a16="http://schemas.microsoft.com/office/drawing/2014/main" id="{C9DBDF52-00CC-14A6-2472-9EBCD7A432C1}"/>
              </a:ext>
            </a:extLst>
          </p:cNvPr>
          <p:cNvSpPr/>
          <p:nvPr/>
        </p:nvSpPr>
        <p:spPr>
          <a:xfrm>
            <a:off x="7506092" y="2011387"/>
            <a:ext cx="3366446" cy="3692197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DEB377E7-B6B1-35C1-726D-ED3DBD4A3819}"/>
              </a:ext>
            </a:extLst>
          </p:cNvPr>
          <p:cNvSpPr txBox="1"/>
          <p:nvPr/>
        </p:nvSpPr>
        <p:spPr>
          <a:xfrm rot="5400000">
            <a:off x="6991975" y="2508173"/>
            <a:ext cx="14647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Datapath</a:t>
            </a:r>
            <a:endParaRPr lang="en-GB" sz="2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106731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59BFDD85-3F34-6C05-C2C6-9E1C1966E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1B2EE-67CB-15ED-1FCE-7A3951072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Assignment Graph to FSM-Datapath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00F991-0E75-2615-6EAA-0CD069C96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166</a:t>
            </a:fld>
            <a:endParaRPr lang="en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4AC81E4-9042-E462-AE91-08DD863AB289}"/>
              </a:ext>
            </a:extLst>
          </p:cNvPr>
          <p:cNvSpPr/>
          <p:nvPr/>
        </p:nvSpPr>
        <p:spPr>
          <a:xfrm>
            <a:off x="277504" y="2056647"/>
            <a:ext cx="5734275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067F9E73-04D3-7700-EA11-B84FAE0DB892}"/>
              </a:ext>
            </a:extLst>
          </p:cNvPr>
          <p:cNvSpPr/>
          <p:nvPr/>
        </p:nvSpPr>
        <p:spPr>
          <a:xfrm>
            <a:off x="3547845" y="4256386"/>
            <a:ext cx="360000" cy="360000"/>
          </a:xfrm>
          <a:prstGeom prst="ellipse">
            <a:avLst/>
          </a:prstGeom>
          <a:solidFill>
            <a:srgbClr val="DA6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766FC09C-F1A4-E52C-34E1-433BA3E1D40D}"/>
              </a:ext>
            </a:extLst>
          </p:cNvPr>
          <p:cNvCxnSpPr>
            <a:cxnSpLocks/>
            <a:stCxn id="86" idx="2"/>
            <a:endCxn id="84" idx="0"/>
          </p:cNvCxnSpPr>
          <p:nvPr/>
        </p:nvCxnSpPr>
        <p:spPr>
          <a:xfrm>
            <a:off x="3724801" y="4087241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F02DBA5F-82EE-EE51-895C-D24A1AF31155}"/>
              </a:ext>
            </a:extLst>
          </p:cNvPr>
          <p:cNvSpPr/>
          <p:nvPr/>
        </p:nvSpPr>
        <p:spPr>
          <a:xfrm>
            <a:off x="3502732" y="372724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2FFF91A3-F93C-1A9A-243C-D3D7DAE909F0}"/>
              </a:ext>
            </a:extLst>
          </p:cNvPr>
          <p:cNvSpPr/>
          <p:nvPr/>
        </p:nvSpPr>
        <p:spPr>
          <a:xfrm>
            <a:off x="3502732" y="483191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114E22FD-4A48-90FE-BEE1-3702ACBA1D73}"/>
              </a:ext>
            </a:extLst>
          </p:cNvPr>
          <p:cNvCxnSpPr>
            <a:cxnSpLocks/>
          </p:cNvCxnSpPr>
          <p:nvPr/>
        </p:nvCxnSpPr>
        <p:spPr>
          <a:xfrm flipH="1">
            <a:off x="3724801" y="460407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F06AB60F-CC9A-E30B-7706-658B77A5034C}"/>
              </a:ext>
            </a:extLst>
          </p:cNvPr>
          <p:cNvCxnSpPr>
            <a:cxnSpLocks/>
            <a:stCxn id="99" idx="0"/>
          </p:cNvCxnSpPr>
          <p:nvPr/>
        </p:nvCxnSpPr>
        <p:spPr>
          <a:xfrm flipV="1">
            <a:off x="3726846" y="517816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E3D4408E-5681-6BAC-45F0-F293AA4AB00E}"/>
              </a:ext>
            </a:extLst>
          </p:cNvPr>
          <p:cNvSpPr/>
          <p:nvPr/>
        </p:nvSpPr>
        <p:spPr>
          <a:xfrm>
            <a:off x="3504777" y="540600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7C4A7148-F087-E59E-540B-E3F91A6949FF}"/>
              </a:ext>
            </a:extLst>
          </p:cNvPr>
          <p:cNvSpPr/>
          <p:nvPr/>
        </p:nvSpPr>
        <p:spPr>
          <a:xfrm>
            <a:off x="2722833" y="426845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76148760-CABC-1EF8-9045-949F8ACDF8E9}"/>
              </a:ext>
            </a:extLst>
          </p:cNvPr>
          <p:cNvCxnSpPr>
            <a:cxnSpLocks/>
            <a:stCxn id="105" idx="1"/>
          </p:cNvCxnSpPr>
          <p:nvPr/>
        </p:nvCxnSpPr>
        <p:spPr>
          <a:xfrm flipH="1">
            <a:off x="2474315" y="44484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27ED3A68-8156-CAD1-34C6-A33387913999}"/>
              </a:ext>
            </a:extLst>
          </p:cNvPr>
          <p:cNvCxnSpPr>
            <a:cxnSpLocks/>
            <a:stCxn id="84" idx="2"/>
            <a:endCxn id="105" idx="3"/>
          </p:cNvCxnSpPr>
          <p:nvPr/>
        </p:nvCxnSpPr>
        <p:spPr>
          <a:xfrm flipH="1">
            <a:off x="3166971" y="4436386"/>
            <a:ext cx="380874" cy="12072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09D2C037-E18F-F830-C39E-A43FF07DAA37}"/>
              </a:ext>
            </a:extLst>
          </p:cNvPr>
          <p:cNvCxnSpPr>
            <a:cxnSpLocks/>
            <a:stCxn id="109" idx="2"/>
            <a:endCxn id="105" idx="0"/>
          </p:cNvCxnSpPr>
          <p:nvPr/>
        </p:nvCxnSpPr>
        <p:spPr>
          <a:xfrm>
            <a:off x="2944902" y="4103893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C8CF0C68-C871-1ECB-ADE9-DB55377DF65B}"/>
              </a:ext>
            </a:extLst>
          </p:cNvPr>
          <p:cNvSpPr/>
          <p:nvPr/>
        </p:nvSpPr>
        <p:spPr>
          <a:xfrm>
            <a:off x="2722833" y="374389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cxnSp>
        <p:nvCxnSpPr>
          <p:cNvPr id="116" name="Connector: Curved 115">
            <a:extLst>
              <a:ext uri="{FF2B5EF4-FFF2-40B4-BE49-F238E27FC236}">
                <a16:creationId xmlns:a16="http://schemas.microsoft.com/office/drawing/2014/main" id="{71F5773F-E6DF-B886-A242-B854FC0E8EA0}"/>
              </a:ext>
            </a:extLst>
          </p:cNvPr>
          <p:cNvCxnSpPr>
            <a:cxnSpLocks/>
            <a:stCxn id="96" idx="3"/>
            <a:endCxn id="84" idx="6"/>
          </p:cNvCxnSpPr>
          <p:nvPr/>
        </p:nvCxnSpPr>
        <p:spPr>
          <a:xfrm flipH="1" flipV="1">
            <a:off x="3907845" y="4436386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Oval 136">
            <a:extLst>
              <a:ext uri="{FF2B5EF4-FFF2-40B4-BE49-F238E27FC236}">
                <a16:creationId xmlns:a16="http://schemas.microsoft.com/office/drawing/2014/main" id="{149B1BBF-FA46-D8F7-20B3-4D7BC3C2319B}"/>
              </a:ext>
            </a:extLst>
          </p:cNvPr>
          <p:cNvSpPr/>
          <p:nvPr/>
        </p:nvSpPr>
        <p:spPr>
          <a:xfrm>
            <a:off x="4133464" y="2362425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A1D271DF-4C76-C3D5-6803-89D7A95ABFE3}"/>
              </a:ext>
            </a:extLst>
          </p:cNvPr>
          <p:cNvCxnSpPr>
            <a:cxnSpLocks/>
            <a:stCxn id="139" idx="3"/>
            <a:endCxn id="137" idx="2"/>
          </p:cNvCxnSpPr>
          <p:nvPr/>
        </p:nvCxnSpPr>
        <p:spPr>
          <a:xfrm>
            <a:off x="3907831" y="2542425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Rectangle: Rounded Corners 138">
            <a:extLst>
              <a:ext uri="{FF2B5EF4-FFF2-40B4-BE49-F238E27FC236}">
                <a16:creationId xmlns:a16="http://schemas.microsoft.com/office/drawing/2014/main" id="{F78600EC-C8A8-5A15-5560-F6804E21F136}"/>
              </a:ext>
            </a:extLst>
          </p:cNvPr>
          <p:cNvSpPr/>
          <p:nvPr/>
        </p:nvSpPr>
        <p:spPr>
          <a:xfrm>
            <a:off x="3463693" y="236242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cxnSp>
        <p:nvCxnSpPr>
          <p:cNvPr id="145" name="Straight Arrow Connector 144">
            <a:extLst>
              <a:ext uri="{FF2B5EF4-FFF2-40B4-BE49-F238E27FC236}">
                <a16:creationId xmlns:a16="http://schemas.microsoft.com/office/drawing/2014/main" id="{8800DABE-9B6A-F8AB-AD28-8A9C4E06D859}"/>
              </a:ext>
            </a:extLst>
          </p:cNvPr>
          <p:cNvCxnSpPr>
            <a:cxnSpLocks/>
          </p:cNvCxnSpPr>
          <p:nvPr/>
        </p:nvCxnSpPr>
        <p:spPr>
          <a:xfrm>
            <a:off x="4493464" y="2542425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Rectangle: Rounded Corners 146">
            <a:extLst>
              <a:ext uri="{FF2B5EF4-FFF2-40B4-BE49-F238E27FC236}">
                <a16:creationId xmlns:a16="http://schemas.microsoft.com/office/drawing/2014/main" id="{568F21A9-24E5-0FFB-8720-0A00BEA9A9D7}"/>
              </a:ext>
            </a:extLst>
          </p:cNvPr>
          <p:cNvSpPr/>
          <p:nvPr/>
        </p:nvSpPr>
        <p:spPr>
          <a:xfrm>
            <a:off x="4757765" y="2362425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read_A</a:t>
            </a:r>
            <a:endParaRPr lang="en-US"/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2A4B63F0-26D7-A43B-7DED-F44873257794}"/>
              </a:ext>
            </a:extLst>
          </p:cNvPr>
          <p:cNvSpPr/>
          <p:nvPr/>
        </p:nvSpPr>
        <p:spPr>
          <a:xfrm>
            <a:off x="4882514" y="4263387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7BBBB3CD-2AB7-4063-0AE8-A9C74E3C982C}"/>
              </a:ext>
            </a:extLst>
          </p:cNvPr>
          <p:cNvCxnSpPr>
            <a:cxnSpLocks/>
            <a:stCxn id="150" idx="2"/>
            <a:endCxn id="148" idx="0"/>
          </p:cNvCxnSpPr>
          <p:nvPr/>
        </p:nvCxnSpPr>
        <p:spPr>
          <a:xfrm>
            <a:off x="5059470" y="4094242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Rectangle: Rounded Corners 149">
            <a:extLst>
              <a:ext uri="{FF2B5EF4-FFF2-40B4-BE49-F238E27FC236}">
                <a16:creationId xmlns:a16="http://schemas.microsoft.com/office/drawing/2014/main" id="{B7D03ACD-FE6A-DF23-C3CC-A48DEAC364AA}"/>
              </a:ext>
            </a:extLst>
          </p:cNvPr>
          <p:cNvSpPr/>
          <p:nvPr/>
        </p:nvSpPr>
        <p:spPr>
          <a:xfrm>
            <a:off x="4837401" y="373424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51" name="Rectangle: Rounded Corners 150">
            <a:extLst>
              <a:ext uri="{FF2B5EF4-FFF2-40B4-BE49-F238E27FC236}">
                <a16:creationId xmlns:a16="http://schemas.microsoft.com/office/drawing/2014/main" id="{FA5C704D-E2FE-C943-1A1D-AE7861BE2383}"/>
              </a:ext>
            </a:extLst>
          </p:cNvPr>
          <p:cNvSpPr/>
          <p:nvPr/>
        </p:nvSpPr>
        <p:spPr>
          <a:xfrm>
            <a:off x="4837401" y="483891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75194A38-39B3-19CB-C4F9-DA6CD13038D7}"/>
              </a:ext>
            </a:extLst>
          </p:cNvPr>
          <p:cNvCxnSpPr>
            <a:cxnSpLocks/>
          </p:cNvCxnSpPr>
          <p:nvPr/>
        </p:nvCxnSpPr>
        <p:spPr>
          <a:xfrm flipH="1">
            <a:off x="5059470" y="461107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81EE67C0-7159-0DD7-C587-6FB06285B72B}"/>
              </a:ext>
            </a:extLst>
          </p:cNvPr>
          <p:cNvCxnSpPr>
            <a:cxnSpLocks/>
          </p:cNvCxnSpPr>
          <p:nvPr/>
        </p:nvCxnSpPr>
        <p:spPr>
          <a:xfrm flipV="1">
            <a:off x="5061515" y="518517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Rectangle: Rounded Corners 155">
            <a:extLst>
              <a:ext uri="{FF2B5EF4-FFF2-40B4-BE49-F238E27FC236}">
                <a16:creationId xmlns:a16="http://schemas.microsoft.com/office/drawing/2014/main" id="{4BFA432F-D231-0566-AAD4-81EC02A57ED5}"/>
              </a:ext>
            </a:extLst>
          </p:cNvPr>
          <p:cNvSpPr/>
          <p:nvPr/>
        </p:nvSpPr>
        <p:spPr>
          <a:xfrm>
            <a:off x="3745429" y="3190889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addr_A</a:t>
            </a:r>
            <a:endParaRPr lang="en-US"/>
          </a:p>
        </p:txBody>
      </p:sp>
      <p:cxnSp>
        <p:nvCxnSpPr>
          <p:cNvPr id="157" name="Connector: Curved 156">
            <a:extLst>
              <a:ext uri="{FF2B5EF4-FFF2-40B4-BE49-F238E27FC236}">
                <a16:creationId xmlns:a16="http://schemas.microsoft.com/office/drawing/2014/main" id="{F618B38B-42D1-299A-A6F6-B6C6E8C088EC}"/>
              </a:ext>
            </a:extLst>
          </p:cNvPr>
          <p:cNvCxnSpPr>
            <a:cxnSpLocks/>
            <a:stCxn id="84" idx="6"/>
            <a:endCxn id="160" idx="4"/>
          </p:cNvCxnSpPr>
          <p:nvPr/>
        </p:nvCxnSpPr>
        <p:spPr>
          <a:xfrm flipV="1">
            <a:off x="3907845" y="4094242"/>
            <a:ext cx="324418" cy="342144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Oval 159">
            <a:extLst>
              <a:ext uri="{FF2B5EF4-FFF2-40B4-BE49-F238E27FC236}">
                <a16:creationId xmlns:a16="http://schemas.microsoft.com/office/drawing/2014/main" id="{5028E0D0-0BAA-3646-E48A-65DF63439A4D}"/>
              </a:ext>
            </a:extLst>
          </p:cNvPr>
          <p:cNvSpPr/>
          <p:nvPr/>
        </p:nvSpPr>
        <p:spPr>
          <a:xfrm>
            <a:off x="4052263" y="3734242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64" name="Straight Arrow Connector 163">
            <a:extLst>
              <a:ext uri="{FF2B5EF4-FFF2-40B4-BE49-F238E27FC236}">
                <a16:creationId xmlns:a16="http://schemas.microsoft.com/office/drawing/2014/main" id="{78C88C75-92B2-ACA9-F787-82C292577AF7}"/>
              </a:ext>
            </a:extLst>
          </p:cNvPr>
          <p:cNvCxnSpPr>
            <a:cxnSpLocks/>
            <a:stCxn id="160" idx="0"/>
            <a:endCxn id="156" idx="2"/>
          </p:cNvCxnSpPr>
          <p:nvPr/>
        </p:nvCxnSpPr>
        <p:spPr>
          <a:xfrm flipV="1">
            <a:off x="4232263" y="3550889"/>
            <a:ext cx="0" cy="18335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Rectangle: Rounded Corners 166">
            <a:extLst>
              <a:ext uri="{FF2B5EF4-FFF2-40B4-BE49-F238E27FC236}">
                <a16:creationId xmlns:a16="http://schemas.microsoft.com/office/drawing/2014/main" id="{BA4774F1-1E18-AC08-9716-86B9BE00E30A}"/>
              </a:ext>
            </a:extLst>
          </p:cNvPr>
          <p:cNvSpPr/>
          <p:nvPr/>
        </p:nvSpPr>
        <p:spPr>
          <a:xfrm>
            <a:off x="4572636" y="5424747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cxnSp>
        <p:nvCxnSpPr>
          <p:cNvPr id="175" name="Connector: Curved 174">
            <a:extLst>
              <a:ext uri="{FF2B5EF4-FFF2-40B4-BE49-F238E27FC236}">
                <a16:creationId xmlns:a16="http://schemas.microsoft.com/office/drawing/2014/main" id="{3A6CBD4E-84E5-A1EF-18EC-C7803AB37E29}"/>
              </a:ext>
            </a:extLst>
          </p:cNvPr>
          <p:cNvCxnSpPr>
            <a:cxnSpLocks/>
            <a:endCxn id="84" idx="3"/>
          </p:cNvCxnSpPr>
          <p:nvPr/>
        </p:nvCxnSpPr>
        <p:spPr>
          <a:xfrm flipV="1">
            <a:off x="2440484" y="4563665"/>
            <a:ext cx="1160082" cy="474561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Connector: Curved 204">
            <a:extLst>
              <a:ext uri="{FF2B5EF4-FFF2-40B4-BE49-F238E27FC236}">
                <a16:creationId xmlns:a16="http://schemas.microsoft.com/office/drawing/2014/main" id="{83B369DC-F009-5934-2FEC-D6D0A0300797}"/>
              </a:ext>
            </a:extLst>
          </p:cNvPr>
          <p:cNvCxnSpPr>
            <a:cxnSpLocks/>
            <a:endCxn id="208" idx="0"/>
          </p:cNvCxnSpPr>
          <p:nvPr/>
        </p:nvCxnSpPr>
        <p:spPr>
          <a:xfrm>
            <a:off x="2440484" y="5038226"/>
            <a:ext cx="670057" cy="273178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TextBox 207">
            <a:extLst>
              <a:ext uri="{FF2B5EF4-FFF2-40B4-BE49-F238E27FC236}">
                <a16:creationId xmlns:a16="http://schemas.microsoft.com/office/drawing/2014/main" id="{33ECAFF2-3480-8238-2B5A-2344CDDF9350}"/>
              </a:ext>
            </a:extLst>
          </p:cNvPr>
          <p:cNvSpPr txBox="1"/>
          <p:nvPr/>
        </p:nvSpPr>
        <p:spPr>
          <a:xfrm>
            <a:off x="2650004" y="5311404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3ADED39B-964B-BF06-2985-1F9DFCC159C4}"/>
              </a:ext>
            </a:extLst>
          </p:cNvPr>
          <p:cNvSpPr txBox="1"/>
          <p:nvPr/>
        </p:nvSpPr>
        <p:spPr>
          <a:xfrm>
            <a:off x="4888813" y="3274910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19" name="Connector: Curved 218">
            <a:extLst>
              <a:ext uri="{FF2B5EF4-FFF2-40B4-BE49-F238E27FC236}">
                <a16:creationId xmlns:a16="http://schemas.microsoft.com/office/drawing/2014/main" id="{377B77F5-F7F4-B225-5A44-5A41E7CFF089}"/>
              </a:ext>
            </a:extLst>
          </p:cNvPr>
          <p:cNvCxnSpPr>
            <a:cxnSpLocks/>
            <a:stCxn id="218" idx="1"/>
            <a:endCxn id="160" idx="6"/>
          </p:cNvCxnSpPr>
          <p:nvPr/>
        </p:nvCxnSpPr>
        <p:spPr>
          <a:xfrm rot="10800000" flipV="1">
            <a:off x="4412263" y="3459576"/>
            <a:ext cx="476550" cy="45466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Connector: Curved 224">
            <a:extLst>
              <a:ext uri="{FF2B5EF4-FFF2-40B4-BE49-F238E27FC236}">
                <a16:creationId xmlns:a16="http://schemas.microsoft.com/office/drawing/2014/main" id="{29607C70-3990-1C6E-FEA4-8EAA6FBA37B6}"/>
              </a:ext>
            </a:extLst>
          </p:cNvPr>
          <p:cNvCxnSpPr>
            <a:cxnSpLocks/>
            <a:stCxn id="218" idx="1"/>
            <a:endCxn id="148" idx="2"/>
          </p:cNvCxnSpPr>
          <p:nvPr/>
        </p:nvCxnSpPr>
        <p:spPr>
          <a:xfrm rot="10800000" flipV="1">
            <a:off x="4882515" y="3459575"/>
            <a:ext cx="6299" cy="983811"/>
          </a:xfrm>
          <a:prstGeom prst="curvedConnector3">
            <a:avLst>
              <a:gd name="adj1" fmla="val 3729147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Connector: Curved 235">
            <a:extLst>
              <a:ext uri="{FF2B5EF4-FFF2-40B4-BE49-F238E27FC236}">
                <a16:creationId xmlns:a16="http://schemas.microsoft.com/office/drawing/2014/main" id="{286439B4-1622-0825-709D-154198C8789D}"/>
              </a:ext>
            </a:extLst>
          </p:cNvPr>
          <p:cNvCxnSpPr>
            <a:cxnSpLocks/>
            <a:stCxn id="218" idx="0"/>
            <a:endCxn id="137" idx="4"/>
          </p:cNvCxnSpPr>
          <p:nvPr/>
        </p:nvCxnSpPr>
        <p:spPr>
          <a:xfrm rot="16200000" flipV="1">
            <a:off x="4555165" y="2480725"/>
            <a:ext cx="552485" cy="103588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1" name="TextBox 260">
            <a:extLst>
              <a:ext uri="{FF2B5EF4-FFF2-40B4-BE49-F238E27FC236}">
                <a16:creationId xmlns:a16="http://schemas.microsoft.com/office/drawing/2014/main" id="{3BB93FD7-966B-47A3-3ABF-D53E402505F2}"/>
              </a:ext>
            </a:extLst>
          </p:cNvPr>
          <p:cNvSpPr txBox="1"/>
          <p:nvPr/>
        </p:nvSpPr>
        <p:spPr>
          <a:xfrm>
            <a:off x="2850653" y="3305295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62" name="Connector: Curved 261">
            <a:extLst>
              <a:ext uri="{FF2B5EF4-FFF2-40B4-BE49-F238E27FC236}">
                <a16:creationId xmlns:a16="http://schemas.microsoft.com/office/drawing/2014/main" id="{A755E6F2-2565-1327-AB08-9B7A54F4ACB2}"/>
              </a:ext>
            </a:extLst>
          </p:cNvPr>
          <p:cNvCxnSpPr>
            <a:cxnSpLocks/>
            <a:stCxn id="261" idx="2"/>
            <a:endCxn id="84" idx="1"/>
          </p:cNvCxnSpPr>
          <p:nvPr/>
        </p:nvCxnSpPr>
        <p:spPr>
          <a:xfrm rot="16200000" flipH="1">
            <a:off x="3138638" y="3847179"/>
            <a:ext cx="634480" cy="289376"/>
          </a:xfrm>
          <a:prstGeom prst="curvedConnector3">
            <a:avLst>
              <a:gd name="adj1" fmla="val 70016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" name="TextBox 265">
            <a:extLst>
              <a:ext uri="{FF2B5EF4-FFF2-40B4-BE49-F238E27FC236}">
                <a16:creationId xmlns:a16="http://schemas.microsoft.com/office/drawing/2014/main" id="{25D320C5-9E9E-E73F-2D08-DAA69AE75E11}"/>
              </a:ext>
            </a:extLst>
          </p:cNvPr>
          <p:cNvSpPr txBox="1"/>
          <p:nvPr/>
        </p:nvSpPr>
        <p:spPr>
          <a:xfrm>
            <a:off x="3991486" y="5075517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67" name="Connector: Curved 266">
            <a:extLst>
              <a:ext uri="{FF2B5EF4-FFF2-40B4-BE49-F238E27FC236}">
                <a16:creationId xmlns:a16="http://schemas.microsoft.com/office/drawing/2014/main" id="{C16E9A1E-BD10-29EC-3696-180AA42A1B10}"/>
              </a:ext>
            </a:extLst>
          </p:cNvPr>
          <p:cNvCxnSpPr>
            <a:cxnSpLocks/>
            <a:stCxn id="266" idx="0"/>
            <a:endCxn id="148" idx="3"/>
          </p:cNvCxnSpPr>
          <p:nvPr/>
        </p:nvCxnSpPr>
        <p:spPr>
          <a:xfrm rot="5400000" flipH="1" flipV="1">
            <a:off x="4441204" y="4581486"/>
            <a:ext cx="504851" cy="48321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4" name="TextBox 273">
            <a:extLst>
              <a:ext uri="{FF2B5EF4-FFF2-40B4-BE49-F238E27FC236}">
                <a16:creationId xmlns:a16="http://schemas.microsoft.com/office/drawing/2014/main" id="{07F6F256-03FE-BD26-4D58-3FDAC04F2848}"/>
              </a:ext>
            </a:extLst>
          </p:cNvPr>
          <p:cNvSpPr txBox="1"/>
          <p:nvPr/>
        </p:nvSpPr>
        <p:spPr>
          <a:xfrm>
            <a:off x="382695" y="1497654"/>
            <a:ext cx="39134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  <a:endParaRPr lang="en-GB" sz="2400"/>
          </a:p>
        </p:txBody>
      </p:sp>
      <p:cxnSp>
        <p:nvCxnSpPr>
          <p:cNvPr id="292" name="Connector: Curved 291">
            <a:extLst>
              <a:ext uri="{FF2B5EF4-FFF2-40B4-BE49-F238E27FC236}">
                <a16:creationId xmlns:a16="http://schemas.microsoft.com/office/drawing/2014/main" id="{56CA0A1B-45A7-42F8-F0D3-76EE1764CFB6}"/>
              </a:ext>
            </a:extLst>
          </p:cNvPr>
          <p:cNvCxnSpPr>
            <a:cxnSpLocks/>
            <a:stCxn id="151" idx="3"/>
            <a:endCxn id="148" idx="6"/>
          </p:cNvCxnSpPr>
          <p:nvPr/>
        </p:nvCxnSpPr>
        <p:spPr>
          <a:xfrm flipH="1" flipV="1">
            <a:off x="5242514" y="4443387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340074E6-E0CA-D413-BD6D-71DBB9A8E85D}"/>
              </a:ext>
            </a:extLst>
          </p:cNvPr>
          <p:cNvCxnSpPr>
            <a:cxnSpLocks/>
          </p:cNvCxnSpPr>
          <p:nvPr/>
        </p:nvCxnSpPr>
        <p:spPr>
          <a:xfrm flipH="1">
            <a:off x="623027" y="222623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38CBCFB3-C940-402C-120F-6C27692DED62}"/>
              </a:ext>
            </a:extLst>
          </p:cNvPr>
          <p:cNvSpPr txBox="1"/>
          <p:nvPr/>
        </p:nvSpPr>
        <p:spPr>
          <a:xfrm>
            <a:off x="847116" y="204585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CADF84FD-CDE7-53FF-216F-DC052B758BDF}"/>
              </a:ext>
            </a:extLst>
          </p:cNvPr>
          <p:cNvCxnSpPr>
            <a:cxnSpLocks/>
          </p:cNvCxnSpPr>
          <p:nvPr/>
        </p:nvCxnSpPr>
        <p:spPr>
          <a:xfrm flipH="1">
            <a:off x="631394" y="249257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6A45DFC7-27FC-6783-E303-905BFF782E5D}"/>
              </a:ext>
            </a:extLst>
          </p:cNvPr>
          <p:cNvSpPr txBox="1"/>
          <p:nvPr/>
        </p:nvSpPr>
        <p:spPr>
          <a:xfrm>
            <a:off x="855483" y="231219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BBA28B75-E490-AD22-81BA-400C412B83AD}"/>
              </a:ext>
            </a:extLst>
          </p:cNvPr>
          <p:cNvCxnSpPr>
            <a:cxnSpLocks/>
          </p:cNvCxnSpPr>
          <p:nvPr/>
        </p:nvCxnSpPr>
        <p:spPr>
          <a:xfrm>
            <a:off x="6010046" y="4033035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CF6B32AC-9B86-C8C8-C295-FD209D3D4F6B}"/>
              </a:ext>
            </a:extLst>
          </p:cNvPr>
          <p:cNvSpPr/>
          <p:nvPr/>
        </p:nvSpPr>
        <p:spPr>
          <a:xfrm>
            <a:off x="1360135" y="4267637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687B536-23BF-A11A-E21B-AB4AC1CF517D}"/>
              </a:ext>
            </a:extLst>
          </p:cNvPr>
          <p:cNvSpPr/>
          <p:nvPr/>
        </p:nvSpPr>
        <p:spPr>
          <a:xfrm>
            <a:off x="648815" y="485547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2EF9B3A-A1D2-F6BD-5ECE-BE2B4E00F93A}"/>
              </a:ext>
            </a:extLst>
          </p:cNvPr>
          <p:cNvCxnSpPr>
            <a:cxnSpLocks/>
            <a:stCxn id="7" idx="0"/>
            <a:endCxn id="5" idx="2"/>
          </p:cNvCxnSpPr>
          <p:nvPr/>
        </p:nvCxnSpPr>
        <p:spPr>
          <a:xfrm flipV="1">
            <a:off x="870884" y="521547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A52207D-EBC0-6798-6407-A42479D15B0B}"/>
              </a:ext>
            </a:extLst>
          </p:cNvPr>
          <p:cNvSpPr/>
          <p:nvPr/>
        </p:nvSpPr>
        <p:spPr>
          <a:xfrm>
            <a:off x="648815" y="544331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4B97808-D88C-93FB-885F-03397551D930}"/>
              </a:ext>
            </a:extLst>
          </p:cNvPr>
          <p:cNvSpPr/>
          <p:nvPr/>
        </p:nvSpPr>
        <p:spPr>
          <a:xfrm>
            <a:off x="1987317" y="485547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E58C10A-88D6-DC86-28BF-EACACC9CCC4D}"/>
              </a:ext>
            </a:extLst>
          </p:cNvPr>
          <p:cNvCxnSpPr>
            <a:cxnSpLocks/>
            <a:stCxn id="10" idx="0"/>
            <a:endCxn id="8" idx="2"/>
          </p:cNvCxnSpPr>
          <p:nvPr/>
        </p:nvCxnSpPr>
        <p:spPr>
          <a:xfrm flipV="1">
            <a:off x="2209386" y="521547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180DBE5-D935-3632-3836-C0BC528CFA33}"/>
              </a:ext>
            </a:extLst>
          </p:cNvPr>
          <p:cNvSpPr/>
          <p:nvPr/>
        </p:nvSpPr>
        <p:spPr>
          <a:xfrm>
            <a:off x="1987317" y="544331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6531C71-2F8C-64CF-7BD2-B0D3D566F8FB}"/>
              </a:ext>
            </a:extLst>
          </p:cNvPr>
          <p:cNvCxnSpPr>
            <a:cxnSpLocks/>
            <a:stCxn id="12" idx="1"/>
            <a:endCxn id="3" idx="6"/>
          </p:cNvCxnSpPr>
          <p:nvPr/>
        </p:nvCxnSpPr>
        <p:spPr>
          <a:xfrm flipH="1">
            <a:off x="1720135" y="4447636"/>
            <a:ext cx="233351" cy="1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61948AD-113D-09F0-F417-EF43A28C887B}"/>
              </a:ext>
            </a:extLst>
          </p:cNvPr>
          <p:cNvSpPr/>
          <p:nvPr/>
        </p:nvSpPr>
        <p:spPr>
          <a:xfrm>
            <a:off x="1953486" y="4267636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FBEE073-840A-F28F-98EF-43C95C0F4E53}"/>
              </a:ext>
            </a:extLst>
          </p:cNvPr>
          <p:cNvCxnSpPr>
            <a:cxnSpLocks/>
            <a:endCxn id="12" idx="2"/>
          </p:cNvCxnSpPr>
          <p:nvPr/>
        </p:nvCxnSpPr>
        <p:spPr>
          <a:xfrm flipV="1">
            <a:off x="2209386" y="462763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142BAFF-E0BC-72A2-D646-C26DEBEB05E7}"/>
              </a:ext>
            </a:extLst>
          </p:cNvPr>
          <p:cNvCxnSpPr>
            <a:cxnSpLocks/>
            <a:stCxn id="19" idx="2"/>
            <a:endCxn id="3" idx="0"/>
          </p:cNvCxnSpPr>
          <p:nvPr/>
        </p:nvCxnSpPr>
        <p:spPr>
          <a:xfrm>
            <a:off x="1537091" y="4098492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DF902A29-73BC-44F6-1F1D-83AABE950D38}"/>
              </a:ext>
            </a:extLst>
          </p:cNvPr>
          <p:cNvSpPr/>
          <p:nvPr/>
        </p:nvSpPr>
        <p:spPr>
          <a:xfrm>
            <a:off x="1315022" y="373849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722CFD0-27D3-2BE8-501F-C2370881B5A5}"/>
              </a:ext>
            </a:extLst>
          </p:cNvPr>
          <p:cNvSpPr/>
          <p:nvPr/>
        </p:nvSpPr>
        <p:spPr>
          <a:xfrm flipH="1">
            <a:off x="1804273" y="373849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S2</a:t>
            </a:r>
          </a:p>
        </p:txBody>
      </p:sp>
      <p:cxnSp>
        <p:nvCxnSpPr>
          <p:cNvPr id="22" name="Connector: Curved 21">
            <a:extLst>
              <a:ext uri="{FF2B5EF4-FFF2-40B4-BE49-F238E27FC236}">
                <a16:creationId xmlns:a16="http://schemas.microsoft.com/office/drawing/2014/main" id="{085116DE-CDDB-C496-26EC-C6D177917B39}"/>
              </a:ext>
            </a:extLst>
          </p:cNvPr>
          <p:cNvCxnSpPr>
            <a:cxnSpLocks/>
            <a:stCxn id="5" idx="0"/>
            <a:endCxn id="3" idx="3"/>
          </p:cNvCxnSpPr>
          <p:nvPr/>
        </p:nvCxnSpPr>
        <p:spPr>
          <a:xfrm rot="5400000" flipH="1" flipV="1">
            <a:off x="1001591" y="4444210"/>
            <a:ext cx="280559" cy="541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Curved 24">
            <a:extLst>
              <a:ext uri="{FF2B5EF4-FFF2-40B4-BE49-F238E27FC236}">
                <a16:creationId xmlns:a16="http://schemas.microsoft.com/office/drawing/2014/main" id="{15B5F387-4AEA-5A7E-A8B3-02283B8EB3B9}"/>
              </a:ext>
            </a:extLst>
          </p:cNvPr>
          <p:cNvCxnSpPr>
            <a:cxnSpLocks/>
            <a:stCxn id="21" idx="2"/>
            <a:endCxn id="3" idx="7"/>
          </p:cNvCxnSpPr>
          <p:nvPr/>
        </p:nvCxnSpPr>
        <p:spPr>
          <a:xfrm rot="5400000">
            <a:off x="1735945" y="4029961"/>
            <a:ext cx="221866" cy="35892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Curved 25">
            <a:extLst>
              <a:ext uri="{FF2B5EF4-FFF2-40B4-BE49-F238E27FC236}">
                <a16:creationId xmlns:a16="http://schemas.microsoft.com/office/drawing/2014/main" id="{BF619205-CC82-0D16-F02A-2D6BC75CADCE}"/>
              </a:ext>
            </a:extLst>
          </p:cNvPr>
          <p:cNvCxnSpPr>
            <a:cxnSpLocks/>
            <a:stCxn id="5" idx="3"/>
            <a:endCxn id="28" idx="0"/>
          </p:cNvCxnSpPr>
          <p:nvPr/>
        </p:nvCxnSpPr>
        <p:spPr>
          <a:xfrm>
            <a:off x="1092953" y="5035475"/>
            <a:ext cx="431588" cy="626346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F1200658-430A-281D-F018-4AA99EDEC630}"/>
              </a:ext>
            </a:extLst>
          </p:cNvPr>
          <p:cNvSpPr txBox="1"/>
          <p:nvPr/>
        </p:nvSpPr>
        <p:spPr>
          <a:xfrm>
            <a:off x="1080359" y="5661821"/>
            <a:ext cx="8883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9" name="Connector: Curved 28">
            <a:extLst>
              <a:ext uri="{FF2B5EF4-FFF2-40B4-BE49-F238E27FC236}">
                <a16:creationId xmlns:a16="http://schemas.microsoft.com/office/drawing/2014/main" id="{91F80DEE-010C-DCD5-3EFA-3C5B8F8E27E2}"/>
              </a:ext>
            </a:extLst>
          </p:cNvPr>
          <p:cNvCxnSpPr>
            <a:cxnSpLocks/>
            <a:stCxn id="3" idx="4"/>
            <a:endCxn id="5" idx="3"/>
          </p:cNvCxnSpPr>
          <p:nvPr/>
        </p:nvCxnSpPr>
        <p:spPr>
          <a:xfrm rot="5400000">
            <a:off x="1112625" y="4607965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Curved 31">
            <a:extLst>
              <a:ext uri="{FF2B5EF4-FFF2-40B4-BE49-F238E27FC236}">
                <a16:creationId xmlns:a16="http://schemas.microsoft.com/office/drawing/2014/main" id="{378B4340-00D0-2C47-BF91-2AFBEB244ACA}"/>
              </a:ext>
            </a:extLst>
          </p:cNvPr>
          <p:cNvCxnSpPr>
            <a:cxnSpLocks/>
            <a:stCxn id="3" idx="4"/>
            <a:endCxn id="8" idx="1"/>
          </p:cNvCxnSpPr>
          <p:nvPr/>
        </p:nvCxnSpPr>
        <p:spPr>
          <a:xfrm rot="16200000" flipH="1">
            <a:off x="1559807" y="4607965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E341B8E1-8D6A-0399-A6EF-A7DF030E140A}"/>
              </a:ext>
            </a:extLst>
          </p:cNvPr>
          <p:cNvCxnSpPr>
            <a:cxnSpLocks/>
            <a:stCxn id="12" idx="0"/>
          </p:cNvCxnSpPr>
          <p:nvPr/>
        </p:nvCxnSpPr>
        <p:spPr>
          <a:xfrm rot="5400000" flipH="1" flipV="1">
            <a:off x="1971518" y="3879360"/>
            <a:ext cx="626145" cy="150409"/>
          </a:xfrm>
          <a:prstGeom prst="curvedConnector3">
            <a:avLst>
              <a:gd name="adj1" fmla="val 20938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EB393687-9BEA-8461-D3A0-A58E1EFC916F}"/>
              </a:ext>
            </a:extLst>
          </p:cNvPr>
          <p:cNvSpPr/>
          <p:nvPr/>
        </p:nvSpPr>
        <p:spPr>
          <a:xfrm>
            <a:off x="2101635" y="3272159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 !</a:t>
            </a:r>
          </a:p>
        </p:txBody>
      </p:sp>
      <p:cxnSp>
        <p:nvCxnSpPr>
          <p:cNvPr id="49" name="Connector: Curved 48">
            <a:extLst>
              <a:ext uri="{FF2B5EF4-FFF2-40B4-BE49-F238E27FC236}">
                <a16:creationId xmlns:a16="http://schemas.microsoft.com/office/drawing/2014/main" id="{916419C5-43F1-C507-C3BD-8F9B53E3441C}"/>
              </a:ext>
            </a:extLst>
          </p:cNvPr>
          <p:cNvCxnSpPr>
            <a:cxnSpLocks/>
            <a:endCxn id="50" idx="1"/>
          </p:cNvCxnSpPr>
          <p:nvPr/>
        </p:nvCxnSpPr>
        <p:spPr>
          <a:xfrm rot="10800000" flipH="1">
            <a:off x="648815" y="3219625"/>
            <a:ext cx="256332" cy="1815851"/>
          </a:xfrm>
          <a:prstGeom prst="curvedConnector3">
            <a:avLst>
              <a:gd name="adj1" fmla="val -89181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4FC07DD3-58BB-59D8-6BD1-F0C6EBC07690}"/>
              </a:ext>
            </a:extLst>
          </p:cNvPr>
          <p:cNvSpPr/>
          <p:nvPr/>
        </p:nvSpPr>
        <p:spPr>
          <a:xfrm>
            <a:off x="905147" y="3039624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 !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CF6F8BE6-BD97-529A-92A1-5D7D35E0CC9F}"/>
              </a:ext>
            </a:extLst>
          </p:cNvPr>
          <p:cNvSpPr/>
          <p:nvPr/>
        </p:nvSpPr>
        <p:spPr>
          <a:xfrm>
            <a:off x="624012" y="3852926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53" name="Connector: Curved 52">
            <a:extLst>
              <a:ext uri="{FF2B5EF4-FFF2-40B4-BE49-F238E27FC236}">
                <a16:creationId xmlns:a16="http://schemas.microsoft.com/office/drawing/2014/main" id="{EBA190AF-DAAC-3EB3-A8CF-35EDDEF410D0}"/>
              </a:ext>
            </a:extLst>
          </p:cNvPr>
          <p:cNvCxnSpPr>
            <a:cxnSpLocks/>
            <a:stCxn id="50" idx="2"/>
            <a:endCxn id="52" idx="0"/>
          </p:cNvCxnSpPr>
          <p:nvPr/>
        </p:nvCxnSpPr>
        <p:spPr>
          <a:xfrm rot="5400000">
            <a:off x="793829" y="3485708"/>
            <a:ext cx="453302" cy="281135"/>
          </a:xfrm>
          <a:prstGeom prst="curvedConnector3">
            <a:avLst>
              <a:gd name="adj1" fmla="val 31935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or: Curved 53">
            <a:extLst>
              <a:ext uri="{FF2B5EF4-FFF2-40B4-BE49-F238E27FC236}">
                <a16:creationId xmlns:a16="http://schemas.microsoft.com/office/drawing/2014/main" id="{49FEBDC6-C077-5EEA-83A7-09F9086C8271}"/>
              </a:ext>
            </a:extLst>
          </p:cNvPr>
          <p:cNvCxnSpPr>
            <a:cxnSpLocks/>
            <a:endCxn id="52" idx="0"/>
          </p:cNvCxnSpPr>
          <p:nvPr/>
        </p:nvCxnSpPr>
        <p:spPr>
          <a:xfrm rot="10800000" flipV="1">
            <a:off x="879913" y="3452158"/>
            <a:ext cx="1221723" cy="400767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or: Curved 54">
            <a:extLst>
              <a:ext uri="{FF2B5EF4-FFF2-40B4-BE49-F238E27FC236}">
                <a16:creationId xmlns:a16="http://schemas.microsoft.com/office/drawing/2014/main" id="{C655805A-D110-6A3D-9CA0-EFDEEE0761AA}"/>
              </a:ext>
            </a:extLst>
          </p:cNvPr>
          <p:cNvCxnSpPr>
            <a:cxnSpLocks/>
            <a:stCxn id="52" idx="2"/>
          </p:cNvCxnSpPr>
          <p:nvPr/>
        </p:nvCxnSpPr>
        <p:spPr>
          <a:xfrm rot="16200000" flipH="1">
            <a:off x="1002668" y="4090169"/>
            <a:ext cx="234711" cy="480223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3F11D6C-FF9F-30D9-A62C-16BAB3B392FB}"/>
              </a:ext>
            </a:extLst>
          </p:cNvPr>
          <p:cNvSpPr/>
          <p:nvPr/>
        </p:nvSpPr>
        <p:spPr>
          <a:xfrm>
            <a:off x="6301767" y="2051771"/>
            <a:ext cx="5715781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2807DE6-A10D-522E-5E51-3F89C1329344}"/>
              </a:ext>
            </a:extLst>
          </p:cNvPr>
          <p:cNvSpPr/>
          <p:nvPr/>
        </p:nvSpPr>
        <p:spPr>
          <a:xfrm>
            <a:off x="9553614" y="4251510"/>
            <a:ext cx="360000" cy="360000"/>
          </a:xfrm>
          <a:prstGeom prst="ellipse">
            <a:avLst/>
          </a:prstGeom>
          <a:solidFill>
            <a:srgbClr val="DA68CA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3FD4927-ECFC-5008-522F-AD284595B105}"/>
              </a:ext>
            </a:extLst>
          </p:cNvPr>
          <p:cNvCxnSpPr>
            <a:cxnSpLocks/>
            <a:stCxn id="20" idx="2"/>
            <a:endCxn id="17" idx="0"/>
          </p:cNvCxnSpPr>
          <p:nvPr/>
        </p:nvCxnSpPr>
        <p:spPr>
          <a:xfrm>
            <a:off x="9730570" y="4082365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491AF05-CD8A-D9C7-0129-E3FB80E22FD2}"/>
              </a:ext>
            </a:extLst>
          </p:cNvPr>
          <p:cNvSpPr/>
          <p:nvPr/>
        </p:nvSpPr>
        <p:spPr>
          <a:xfrm>
            <a:off x="9508501" y="372236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4D8EA6D-D74A-23AE-BB70-7C7D10728CE9}"/>
              </a:ext>
            </a:extLst>
          </p:cNvPr>
          <p:cNvSpPr/>
          <p:nvPr/>
        </p:nvSpPr>
        <p:spPr>
          <a:xfrm>
            <a:off x="9508501" y="482703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5A12FCA-6DEE-AEAA-85B9-352CD6676EBB}"/>
              </a:ext>
            </a:extLst>
          </p:cNvPr>
          <p:cNvCxnSpPr>
            <a:cxnSpLocks/>
          </p:cNvCxnSpPr>
          <p:nvPr/>
        </p:nvCxnSpPr>
        <p:spPr>
          <a:xfrm flipH="1">
            <a:off x="9730570" y="4599197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9594DBF-B286-7CDF-7840-85A65677B82F}"/>
              </a:ext>
            </a:extLst>
          </p:cNvPr>
          <p:cNvCxnSpPr>
            <a:cxnSpLocks/>
            <a:stCxn id="30" idx="0"/>
          </p:cNvCxnSpPr>
          <p:nvPr/>
        </p:nvCxnSpPr>
        <p:spPr>
          <a:xfrm flipV="1">
            <a:off x="9732615" y="51732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536BECD6-1471-A62E-15DB-F576FF3CBBA1}"/>
              </a:ext>
            </a:extLst>
          </p:cNvPr>
          <p:cNvSpPr/>
          <p:nvPr/>
        </p:nvSpPr>
        <p:spPr>
          <a:xfrm>
            <a:off x="9510546" y="540113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2329B40-CEEC-C91D-A473-7D88E469EC05}"/>
              </a:ext>
            </a:extLst>
          </p:cNvPr>
          <p:cNvSpPr/>
          <p:nvPr/>
        </p:nvSpPr>
        <p:spPr>
          <a:xfrm>
            <a:off x="8728602" y="426358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C725E7D6-2506-3C6D-6856-28751DBCA07E}"/>
              </a:ext>
            </a:extLst>
          </p:cNvPr>
          <p:cNvCxnSpPr>
            <a:cxnSpLocks/>
            <a:stCxn id="31" idx="1"/>
          </p:cNvCxnSpPr>
          <p:nvPr/>
        </p:nvCxnSpPr>
        <p:spPr>
          <a:xfrm flipH="1">
            <a:off x="8480084" y="444358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3583B94-8B5F-1232-3187-7B37606C8953}"/>
              </a:ext>
            </a:extLst>
          </p:cNvPr>
          <p:cNvCxnSpPr>
            <a:cxnSpLocks/>
            <a:stCxn id="17" idx="2"/>
            <a:endCxn id="31" idx="3"/>
          </p:cNvCxnSpPr>
          <p:nvPr/>
        </p:nvCxnSpPr>
        <p:spPr>
          <a:xfrm flipH="1">
            <a:off x="9172740" y="4431510"/>
            <a:ext cx="380874" cy="12072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297BE148-0F4C-E05F-2E84-76B3E8C2F8BA}"/>
              </a:ext>
            </a:extLst>
          </p:cNvPr>
          <p:cNvCxnSpPr>
            <a:cxnSpLocks/>
            <a:stCxn id="38" idx="2"/>
            <a:endCxn id="31" idx="0"/>
          </p:cNvCxnSpPr>
          <p:nvPr/>
        </p:nvCxnSpPr>
        <p:spPr>
          <a:xfrm>
            <a:off x="8950671" y="4099017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D0333462-B3A5-7E8A-F5EC-4831C738034A}"/>
              </a:ext>
            </a:extLst>
          </p:cNvPr>
          <p:cNvSpPr/>
          <p:nvPr/>
        </p:nvSpPr>
        <p:spPr>
          <a:xfrm>
            <a:off x="8728602" y="373901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cxnSp>
        <p:nvCxnSpPr>
          <p:cNvPr id="43" name="Connector: Curved 42">
            <a:extLst>
              <a:ext uri="{FF2B5EF4-FFF2-40B4-BE49-F238E27FC236}">
                <a16:creationId xmlns:a16="http://schemas.microsoft.com/office/drawing/2014/main" id="{60BB5B92-A185-44F5-59DE-5A568834E947}"/>
              </a:ext>
            </a:extLst>
          </p:cNvPr>
          <p:cNvCxnSpPr>
            <a:cxnSpLocks/>
            <a:stCxn id="23" idx="3"/>
            <a:endCxn id="17" idx="6"/>
          </p:cNvCxnSpPr>
          <p:nvPr/>
        </p:nvCxnSpPr>
        <p:spPr>
          <a:xfrm flipH="1" flipV="1">
            <a:off x="9913614" y="4431510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>
            <a:extLst>
              <a:ext uri="{FF2B5EF4-FFF2-40B4-BE49-F238E27FC236}">
                <a16:creationId xmlns:a16="http://schemas.microsoft.com/office/drawing/2014/main" id="{DD2FBE43-1975-4079-94B0-06788EE0A7BA}"/>
              </a:ext>
            </a:extLst>
          </p:cNvPr>
          <p:cNvSpPr/>
          <p:nvPr/>
        </p:nvSpPr>
        <p:spPr>
          <a:xfrm>
            <a:off x="10139233" y="2357549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B934619B-FC9D-A14F-1F1E-893A0BB0F13D}"/>
              </a:ext>
            </a:extLst>
          </p:cNvPr>
          <p:cNvCxnSpPr>
            <a:cxnSpLocks/>
            <a:stCxn id="46" idx="3"/>
            <a:endCxn id="44" idx="2"/>
          </p:cNvCxnSpPr>
          <p:nvPr/>
        </p:nvCxnSpPr>
        <p:spPr>
          <a:xfrm>
            <a:off x="9913600" y="2537549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D90F8662-AE76-972D-FDD6-DA7B0588503C}"/>
              </a:ext>
            </a:extLst>
          </p:cNvPr>
          <p:cNvSpPr/>
          <p:nvPr/>
        </p:nvSpPr>
        <p:spPr>
          <a:xfrm>
            <a:off x="9469462" y="235754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3DF62FC0-65B2-68C1-0388-5D5E99950429}"/>
              </a:ext>
            </a:extLst>
          </p:cNvPr>
          <p:cNvCxnSpPr>
            <a:cxnSpLocks/>
          </p:cNvCxnSpPr>
          <p:nvPr/>
        </p:nvCxnSpPr>
        <p:spPr>
          <a:xfrm>
            <a:off x="10499233" y="2537549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42830649-7FF1-494E-5170-E3ED0682E71A}"/>
              </a:ext>
            </a:extLst>
          </p:cNvPr>
          <p:cNvSpPr/>
          <p:nvPr/>
        </p:nvSpPr>
        <p:spPr>
          <a:xfrm>
            <a:off x="10763534" y="2357549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read_A</a:t>
            </a:r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E7DF1D8D-4233-D717-2C04-B2DEEC85B5C5}"/>
              </a:ext>
            </a:extLst>
          </p:cNvPr>
          <p:cNvSpPr/>
          <p:nvPr/>
        </p:nvSpPr>
        <p:spPr>
          <a:xfrm>
            <a:off x="10888283" y="4258511"/>
            <a:ext cx="360000" cy="360000"/>
          </a:xfrm>
          <a:prstGeom prst="ellipse">
            <a:avLst/>
          </a:prstGeom>
          <a:solidFill>
            <a:srgbClr val="A9D18E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70AD6465-A297-C396-762C-69FA0ACA18AE}"/>
              </a:ext>
            </a:extLst>
          </p:cNvPr>
          <p:cNvCxnSpPr>
            <a:cxnSpLocks/>
            <a:stCxn id="57" idx="2"/>
            <a:endCxn id="51" idx="0"/>
          </p:cNvCxnSpPr>
          <p:nvPr/>
        </p:nvCxnSpPr>
        <p:spPr>
          <a:xfrm>
            <a:off x="11065239" y="4089366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3179B474-099D-B49B-A9F3-BE8EF395733B}"/>
              </a:ext>
            </a:extLst>
          </p:cNvPr>
          <p:cNvSpPr/>
          <p:nvPr/>
        </p:nvSpPr>
        <p:spPr>
          <a:xfrm>
            <a:off x="10843170" y="372936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EEB54F18-3A14-1A3D-A484-34BC27751C52}"/>
              </a:ext>
            </a:extLst>
          </p:cNvPr>
          <p:cNvSpPr/>
          <p:nvPr/>
        </p:nvSpPr>
        <p:spPr>
          <a:xfrm>
            <a:off x="10843170" y="483403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F278A42E-7A5F-3C7E-0A44-71AF0B1C4020}"/>
              </a:ext>
            </a:extLst>
          </p:cNvPr>
          <p:cNvCxnSpPr>
            <a:cxnSpLocks/>
          </p:cNvCxnSpPr>
          <p:nvPr/>
        </p:nvCxnSpPr>
        <p:spPr>
          <a:xfrm flipH="1">
            <a:off x="11065239" y="4606198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DB6C0C68-A9B9-C9B7-560E-876B113952EC}"/>
              </a:ext>
            </a:extLst>
          </p:cNvPr>
          <p:cNvCxnSpPr>
            <a:cxnSpLocks/>
          </p:cNvCxnSpPr>
          <p:nvPr/>
        </p:nvCxnSpPr>
        <p:spPr>
          <a:xfrm flipV="1">
            <a:off x="11067284" y="518029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A186DF3B-494E-2901-7F6B-E005E840DDDE}"/>
              </a:ext>
            </a:extLst>
          </p:cNvPr>
          <p:cNvSpPr/>
          <p:nvPr/>
        </p:nvSpPr>
        <p:spPr>
          <a:xfrm>
            <a:off x="9751198" y="3186013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addr_A</a:t>
            </a:r>
            <a:endParaRPr lang="en-US"/>
          </a:p>
        </p:txBody>
      </p:sp>
      <p:cxnSp>
        <p:nvCxnSpPr>
          <p:cNvPr id="62" name="Connector: Curved 61">
            <a:extLst>
              <a:ext uri="{FF2B5EF4-FFF2-40B4-BE49-F238E27FC236}">
                <a16:creationId xmlns:a16="http://schemas.microsoft.com/office/drawing/2014/main" id="{A7EA4BE8-1F07-9461-1F56-E9D959835A30}"/>
              </a:ext>
            </a:extLst>
          </p:cNvPr>
          <p:cNvCxnSpPr>
            <a:cxnSpLocks/>
            <a:stCxn id="17" idx="6"/>
            <a:endCxn id="63" idx="4"/>
          </p:cNvCxnSpPr>
          <p:nvPr/>
        </p:nvCxnSpPr>
        <p:spPr>
          <a:xfrm flipV="1">
            <a:off x="9913614" y="4089366"/>
            <a:ext cx="324418" cy="342144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al 62">
            <a:extLst>
              <a:ext uri="{FF2B5EF4-FFF2-40B4-BE49-F238E27FC236}">
                <a16:creationId xmlns:a16="http://schemas.microsoft.com/office/drawing/2014/main" id="{D457C426-0B70-E27A-DDFB-2A3E4E03E7DB}"/>
              </a:ext>
            </a:extLst>
          </p:cNvPr>
          <p:cNvSpPr/>
          <p:nvPr/>
        </p:nvSpPr>
        <p:spPr>
          <a:xfrm>
            <a:off x="10058032" y="3729366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EF79BCC7-6B8E-B5FA-1DE2-411AF68A2593}"/>
              </a:ext>
            </a:extLst>
          </p:cNvPr>
          <p:cNvCxnSpPr>
            <a:cxnSpLocks/>
            <a:stCxn id="63" idx="0"/>
            <a:endCxn id="61" idx="2"/>
          </p:cNvCxnSpPr>
          <p:nvPr/>
        </p:nvCxnSpPr>
        <p:spPr>
          <a:xfrm flipV="1">
            <a:off x="10238032" y="3546013"/>
            <a:ext cx="0" cy="18335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D33862D4-EA09-DEBB-8BEC-C61069430596}"/>
              </a:ext>
            </a:extLst>
          </p:cNvPr>
          <p:cNvSpPr/>
          <p:nvPr/>
        </p:nvSpPr>
        <p:spPr>
          <a:xfrm>
            <a:off x="10578405" y="5419871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cxnSp>
        <p:nvCxnSpPr>
          <p:cNvPr id="66" name="Connector: Curved 65">
            <a:extLst>
              <a:ext uri="{FF2B5EF4-FFF2-40B4-BE49-F238E27FC236}">
                <a16:creationId xmlns:a16="http://schemas.microsoft.com/office/drawing/2014/main" id="{182BC1A8-4170-51A2-6A14-F64531FA901E}"/>
              </a:ext>
            </a:extLst>
          </p:cNvPr>
          <p:cNvCxnSpPr>
            <a:cxnSpLocks/>
            <a:endCxn id="17" idx="3"/>
          </p:cNvCxnSpPr>
          <p:nvPr/>
        </p:nvCxnSpPr>
        <p:spPr>
          <a:xfrm flipV="1">
            <a:off x="8446253" y="4558789"/>
            <a:ext cx="1160082" cy="474561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44F7613E-7878-9171-5C77-E2832E9A09E7}"/>
              </a:ext>
            </a:extLst>
          </p:cNvPr>
          <p:cNvCxnSpPr>
            <a:cxnSpLocks/>
            <a:endCxn id="68" idx="0"/>
          </p:cNvCxnSpPr>
          <p:nvPr/>
        </p:nvCxnSpPr>
        <p:spPr>
          <a:xfrm>
            <a:off x="8446253" y="5033350"/>
            <a:ext cx="670057" cy="273178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E0569C17-CE01-0970-2C91-8A9677264E52}"/>
              </a:ext>
            </a:extLst>
          </p:cNvPr>
          <p:cNvSpPr txBox="1"/>
          <p:nvPr/>
        </p:nvSpPr>
        <p:spPr>
          <a:xfrm>
            <a:off x="8655773" y="5306528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3FE7605-CC58-2272-37CF-0D1421C3A96C}"/>
              </a:ext>
            </a:extLst>
          </p:cNvPr>
          <p:cNvSpPr txBox="1"/>
          <p:nvPr/>
        </p:nvSpPr>
        <p:spPr>
          <a:xfrm>
            <a:off x="10894582" y="3270034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70" name="Connector: Curved 69">
            <a:extLst>
              <a:ext uri="{FF2B5EF4-FFF2-40B4-BE49-F238E27FC236}">
                <a16:creationId xmlns:a16="http://schemas.microsoft.com/office/drawing/2014/main" id="{8C34E4C9-0DE7-54B4-E6CB-A9326154DB50}"/>
              </a:ext>
            </a:extLst>
          </p:cNvPr>
          <p:cNvCxnSpPr>
            <a:cxnSpLocks/>
            <a:stCxn id="69" idx="1"/>
            <a:endCxn id="63" idx="6"/>
          </p:cNvCxnSpPr>
          <p:nvPr/>
        </p:nvCxnSpPr>
        <p:spPr>
          <a:xfrm rot="10800000" flipV="1">
            <a:off x="10418032" y="3454700"/>
            <a:ext cx="476550" cy="45466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or: Curved 70">
            <a:extLst>
              <a:ext uri="{FF2B5EF4-FFF2-40B4-BE49-F238E27FC236}">
                <a16:creationId xmlns:a16="http://schemas.microsoft.com/office/drawing/2014/main" id="{0B9EC5BC-5AF9-B285-1E79-BEFD5760BC87}"/>
              </a:ext>
            </a:extLst>
          </p:cNvPr>
          <p:cNvCxnSpPr>
            <a:cxnSpLocks/>
            <a:stCxn id="69" idx="1"/>
            <a:endCxn id="51" idx="2"/>
          </p:cNvCxnSpPr>
          <p:nvPr/>
        </p:nvCxnSpPr>
        <p:spPr>
          <a:xfrm rot="10800000" flipV="1">
            <a:off x="10888284" y="3454699"/>
            <a:ext cx="6299" cy="983811"/>
          </a:xfrm>
          <a:prstGeom prst="curvedConnector3">
            <a:avLst>
              <a:gd name="adj1" fmla="val 3729147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or: Curved 71">
            <a:extLst>
              <a:ext uri="{FF2B5EF4-FFF2-40B4-BE49-F238E27FC236}">
                <a16:creationId xmlns:a16="http://schemas.microsoft.com/office/drawing/2014/main" id="{D31D2A41-56CB-763C-931E-3DE4D33A69BF}"/>
              </a:ext>
            </a:extLst>
          </p:cNvPr>
          <p:cNvCxnSpPr>
            <a:cxnSpLocks/>
            <a:stCxn id="69" idx="0"/>
            <a:endCxn id="44" idx="4"/>
          </p:cNvCxnSpPr>
          <p:nvPr/>
        </p:nvCxnSpPr>
        <p:spPr>
          <a:xfrm rot="16200000" flipV="1">
            <a:off x="10560934" y="2475849"/>
            <a:ext cx="552485" cy="103588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5C1670B3-A116-EE9C-7862-A13ADE990FCD}"/>
              </a:ext>
            </a:extLst>
          </p:cNvPr>
          <p:cNvSpPr txBox="1"/>
          <p:nvPr/>
        </p:nvSpPr>
        <p:spPr>
          <a:xfrm>
            <a:off x="8856422" y="3300419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74" name="Connector: Curved 73">
            <a:extLst>
              <a:ext uri="{FF2B5EF4-FFF2-40B4-BE49-F238E27FC236}">
                <a16:creationId xmlns:a16="http://schemas.microsoft.com/office/drawing/2014/main" id="{E45A4BAC-512B-B08B-E613-575E3E5EE834}"/>
              </a:ext>
            </a:extLst>
          </p:cNvPr>
          <p:cNvCxnSpPr>
            <a:cxnSpLocks/>
            <a:stCxn id="73" idx="2"/>
            <a:endCxn id="17" idx="1"/>
          </p:cNvCxnSpPr>
          <p:nvPr/>
        </p:nvCxnSpPr>
        <p:spPr>
          <a:xfrm rot="16200000" flipH="1">
            <a:off x="9144407" y="3842303"/>
            <a:ext cx="634480" cy="289376"/>
          </a:xfrm>
          <a:prstGeom prst="curvedConnector3">
            <a:avLst>
              <a:gd name="adj1" fmla="val 70016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1E27F756-EDFD-0132-F06E-27765B4BDD24}"/>
              </a:ext>
            </a:extLst>
          </p:cNvPr>
          <p:cNvSpPr txBox="1"/>
          <p:nvPr/>
        </p:nvSpPr>
        <p:spPr>
          <a:xfrm>
            <a:off x="9997255" y="5070641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76" name="Connector: Curved 75">
            <a:extLst>
              <a:ext uri="{FF2B5EF4-FFF2-40B4-BE49-F238E27FC236}">
                <a16:creationId xmlns:a16="http://schemas.microsoft.com/office/drawing/2014/main" id="{1D886D1B-D23A-74E9-6D5A-CAF19A166F4D}"/>
              </a:ext>
            </a:extLst>
          </p:cNvPr>
          <p:cNvCxnSpPr>
            <a:cxnSpLocks/>
            <a:stCxn id="75" idx="0"/>
            <a:endCxn id="51" idx="3"/>
          </p:cNvCxnSpPr>
          <p:nvPr/>
        </p:nvCxnSpPr>
        <p:spPr>
          <a:xfrm rot="5400000" flipH="1" flipV="1">
            <a:off x="10446973" y="4576610"/>
            <a:ext cx="504851" cy="48321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49F5D7F2-5F8B-1915-36EB-40486FAB2477}"/>
              </a:ext>
            </a:extLst>
          </p:cNvPr>
          <p:cNvSpPr txBox="1"/>
          <p:nvPr/>
        </p:nvSpPr>
        <p:spPr>
          <a:xfrm>
            <a:off x="6301767" y="1213773"/>
            <a:ext cx="56290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with separated data and control flow</a:t>
            </a:r>
            <a:endParaRPr lang="en-GB" sz="2400"/>
          </a:p>
        </p:txBody>
      </p:sp>
      <p:cxnSp>
        <p:nvCxnSpPr>
          <p:cNvPr id="78" name="Connector: Curved 77">
            <a:extLst>
              <a:ext uri="{FF2B5EF4-FFF2-40B4-BE49-F238E27FC236}">
                <a16:creationId xmlns:a16="http://schemas.microsoft.com/office/drawing/2014/main" id="{DF8F3796-5622-DAF0-B9B3-016F797721F9}"/>
              </a:ext>
            </a:extLst>
          </p:cNvPr>
          <p:cNvCxnSpPr>
            <a:cxnSpLocks/>
            <a:stCxn id="58" idx="3"/>
            <a:endCxn id="51" idx="6"/>
          </p:cNvCxnSpPr>
          <p:nvPr/>
        </p:nvCxnSpPr>
        <p:spPr>
          <a:xfrm flipH="1" flipV="1">
            <a:off x="11248283" y="4438511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2ECB312C-E6E3-5438-451B-88EC872B4E90}"/>
              </a:ext>
            </a:extLst>
          </p:cNvPr>
          <p:cNvCxnSpPr>
            <a:cxnSpLocks/>
          </p:cNvCxnSpPr>
          <p:nvPr/>
        </p:nvCxnSpPr>
        <p:spPr>
          <a:xfrm flipH="1">
            <a:off x="6628796" y="222136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80E2B358-CCAF-7D0A-B364-69403AF65F94}"/>
              </a:ext>
            </a:extLst>
          </p:cNvPr>
          <p:cNvSpPr txBox="1"/>
          <p:nvPr/>
        </p:nvSpPr>
        <p:spPr>
          <a:xfrm>
            <a:off x="6852885" y="204098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6E50700D-D6E8-D131-0BD8-4E589FCF6767}"/>
              </a:ext>
            </a:extLst>
          </p:cNvPr>
          <p:cNvCxnSpPr>
            <a:cxnSpLocks/>
          </p:cNvCxnSpPr>
          <p:nvPr/>
        </p:nvCxnSpPr>
        <p:spPr>
          <a:xfrm flipH="1">
            <a:off x="6637163" y="2487695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8EBEB3D9-B858-FD7F-8435-0851203AEDD4}"/>
              </a:ext>
            </a:extLst>
          </p:cNvPr>
          <p:cNvSpPr txBox="1"/>
          <p:nvPr/>
        </p:nvSpPr>
        <p:spPr>
          <a:xfrm>
            <a:off x="6861252" y="2307316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703C805-A025-5383-F18A-D89A1EDE62F8}"/>
              </a:ext>
            </a:extLst>
          </p:cNvPr>
          <p:cNvSpPr txBox="1"/>
          <p:nvPr/>
        </p:nvSpPr>
        <p:spPr>
          <a:xfrm>
            <a:off x="6852223" y="2572200"/>
            <a:ext cx="15850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Datapath node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7E2728FB-0DA1-E59F-8139-408E364D5F6B}"/>
              </a:ext>
            </a:extLst>
          </p:cNvPr>
          <p:cNvCxnSpPr>
            <a:cxnSpLocks/>
          </p:cNvCxnSpPr>
          <p:nvPr/>
        </p:nvCxnSpPr>
        <p:spPr>
          <a:xfrm>
            <a:off x="6637044" y="2756866"/>
            <a:ext cx="24851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Oval 87">
            <a:extLst>
              <a:ext uri="{FF2B5EF4-FFF2-40B4-BE49-F238E27FC236}">
                <a16:creationId xmlns:a16="http://schemas.microsoft.com/office/drawing/2014/main" id="{892D609C-6202-2EF5-C0E3-36E2D6679F06}"/>
              </a:ext>
            </a:extLst>
          </p:cNvPr>
          <p:cNvSpPr/>
          <p:nvPr/>
        </p:nvSpPr>
        <p:spPr>
          <a:xfrm>
            <a:off x="7365904" y="4262761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EFC66D3D-2847-8612-BAF3-BA419730FB91}"/>
              </a:ext>
            </a:extLst>
          </p:cNvPr>
          <p:cNvSpPr/>
          <p:nvPr/>
        </p:nvSpPr>
        <p:spPr>
          <a:xfrm>
            <a:off x="6654584" y="485059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064CED71-0A6B-58A4-70FF-CB761941DFB4}"/>
              </a:ext>
            </a:extLst>
          </p:cNvPr>
          <p:cNvCxnSpPr>
            <a:cxnSpLocks/>
            <a:stCxn id="91" idx="0"/>
            <a:endCxn id="89" idx="2"/>
          </p:cNvCxnSpPr>
          <p:nvPr/>
        </p:nvCxnSpPr>
        <p:spPr>
          <a:xfrm flipV="1">
            <a:off x="6876653" y="521059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8D61207F-C113-F147-4D4F-29C2E8D34B2A}"/>
              </a:ext>
            </a:extLst>
          </p:cNvPr>
          <p:cNvSpPr/>
          <p:nvPr/>
        </p:nvSpPr>
        <p:spPr>
          <a:xfrm>
            <a:off x="6654584" y="543843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B492583A-A293-8EAD-8C90-B069F679A7C8}"/>
              </a:ext>
            </a:extLst>
          </p:cNvPr>
          <p:cNvSpPr/>
          <p:nvPr/>
        </p:nvSpPr>
        <p:spPr>
          <a:xfrm>
            <a:off x="7993086" y="485059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4BBC5A9D-2F06-1171-1FA1-C309A848416A}"/>
              </a:ext>
            </a:extLst>
          </p:cNvPr>
          <p:cNvCxnSpPr>
            <a:cxnSpLocks/>
            <a:stCxn id="94" idx="0"/>
            <a:endCxn id="92" idx="2"/>
          </p:cNvCxnSpPr>
          <p:nvPr/>
        </p:nvCxnSpPr>
        <p:spPr>
          <a:xfrm flipV="1">
            <a:off x="8215155" y="521059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3A58F524-0449-C76E-FCC8-E6E4618F6A87}"/>
              </a:ext>
            </a:extLst>
          </p:cNvPr>
          <p:cNvSpPr/>
          <p:nvPr/>
        </p:nvSpPr>
        <p:spPr>
          <a:xfrm>
            <a:off x="7993086" y="543843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998ED0A4-8632-44F6-1980-8D9385303D65}"/>
              </a:ext>
            </a:extLst>
          </p:cNvPr>
          <p:cNvCxnSpPr>
            <a:cxnSpLocks/>
            <a:stCxn id="100" idx="1"/>
            <a:endCxn id="88" idx="6"/>
          </p:cNvCxnSpPr>
          <p:nvPr/>
        </p:nvCxnSpPr>
        <p:spPr>
          <a:xfrm flipH="1">
            <a:off x="7725904" y="4442760"/>
            <a:ext cx="233351" cy="1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025560FE-FE79-CB72-8D6B-3C3E910D0FCC}"/>
              </a:ext>
            </a:extLst>
          </p:cNvPr>
          <p:cNvSpPr/>
          <p:nvPr/>
        </p:nvSpPr>
        <p:spPr>
          <a:xfrm>
            <a:off x="7959255" y="4262760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AD81099F-78DC-DEDB-749B-AC296470D254}"/>
              </a:ext>
            </a:extLst>
          </p:cNvPr>
          <p:cNvCxnSpPr>
            <a:cxnSpLocks/>
            <a:endCxn id="100" idx="2"/>
          </p:cNvCxnSpPr>
          <p:nvPr/>
        </p:nvCxnSpPr>
        <p:spPr>
          <a:xfrm flipV="1">
            <a:off x="8215155" y="462276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049AB424-0F80-B61F-A22C-B784EA5A90C1}"/>
              </a:ext>
            </a:extLst>
          </p:cNvPr>
          <p:cNvCxnSpPr>
            <a:cxnSpLocks/>
            <a:stCxn id="114" idx="2"/>
            <a:endCxn id="88" idx="0"/>
          </p:cNvCxnSpPr>
          <p:nvPr/>
        </p:nvCxnSpPr>
        <p:spPr>
          <a:xfrm>
            <a:off x="7542860" y="4093616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Rectangle: Rounded Corners 113">
            <a:extLst>
              <a:ext uri="{FF2B5EF4-FFF2-40B4-BE49-F238E27FC236}">
                <a16:creationId xmlns:a16="http://schemas.microsoft.com/office/drawing/2014/main" id="{5BFCFD32-7008-30D0-238D-C91C66EE30A4}"/>
              </a:ext>
            </a:extLst>
          </p:cNvPr>
          <p:cNvSpPr/>
          <p:nvPr/>
        </p:nvSpPr>
        <p:spPr>
          <a:xfrm>
            <a:off x="7320791" y="373361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370446D4-B6F3-104E-767F-A4459A34E1C4}"/>
              </a:ext>
            </a:extLst>
          </p:cNvPr>
          <p:cNvSpPr/>
          <p:nvPr/>
        </p:nvSpPr>
        <p:spPr>
          <a:xfrm flipH="1">
            <a:off x="7810042" y="373361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S2</a:t>
            </a:r>
          </a:p>
        </p:txBody>
      </p:sp>
      <p:cxnSp>
        <p:nvCxnSpPr>
          <p:cNvPr id="117" name="Connector: Curved 116">
            <a:extLst>
              <a:ext uri="{FF2B5EF4-FFF2-40B4-BE49-F238E27FC236}">
                <a16:creationId xmlns:a16="http://schemas.microsoft.com/office/drawing/2014/main" id="{648328DA-B153-3ED6-9C5B-5FCFC97E1541}"/>
              </a:ext>
            </a:extLst>
          </p:cNvPr>
          <p:cNvCxnSpPr>
            <a:cxnSpLocks/>
            <a:stCxn id="89" idx="0"/>
            <a:endCxn id="88" idx="3"/>
          </p:cNvCxnSpPr>
          <p:nvPr/>
        </p:nvCxnSpPr>
        <p:spPr>
          <a:xfrm rot="5400000" flipH="1" flipV="1">
            <a:off x="7007360" y="4439334"/>
            <a:ext cx="280559" cy="541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nector: Curved 117">
            <a:extLst>
              <a:ext uri="{FF2B5EF4-FFF2-40B4-BE49-F238E27FC236}">
                <a16:creationId xmlns:a16="http://schemas.microsoft.com/office/drawing/2014/main" id="{E0EA8CF9-5D91-B163-738F-2F099377E6AA}"/>
              </a:ext>
            </a:extLst>
          </p:cNvPr>
          <p:cNvCxnSpPr>
            <a:cxnSpLocks/>
            <a:stCxn id="115" idx="2"/>
            <a:endCxn id="88" idx="7"/>
          </p:cNvCxnSpPr>
          <p:nvPr/>
        </p:nvCxnSpPr>
        <p:spPr>
          <a:xfrm rot="5400000">
            <a:off x="7741714" y="4025085"/>
            <a:ext cx="221866" cy="35892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nector: Curved 118">
            <a:extLst>
              <a:ext uri="{FF2B5EF4-FFF2-40B4-BE49-F238E27FC236}">
                <a16:creationId xmlns:a16="http://schemas.microsoft.com/office/drawing/2014/main" id="{C1846566-66E0-9C72-01C8-D272B75F5D31}"/>
              </a:ext>
            </a:extLst>
          </p:cNvPr>
          <p:cNvCxnSpPr>
            <a:cxnSpLocks/>
            <a:stCxn id="89" idx="3"/>
            <a:endCxn id="120" idx="0"/>
          </p:cNvCxnSpPr>
          <p:nvPr/>
        </p:nvCxnSpPr>
        <p:spPr>
          <a:xfrm>
            <a:off x="7098722" y="5030599"/>
            <a:ext cx="431588" cy="626346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>
            <a:extLst>
              <a:ext uri="{FF2B5EF4-FFF2-40B4-BE49-F238E27FC236}">
                <a16:creationId xmlns:a16="http://schemas.microsoft.com/office/drawing/2014/main" id="{FAD63BD4-E31F-866D-5F0E-33886970FE49}"/>
              </a:ext>
            </a:extLst>
          </p:cNvPr>
          <p:cNvSpPr txBox="1"/>
          <p:nvPr/>
        </p:nvSpPr>
        <p:spPr>
          <a:xfrm>
            <a:off x="7086128" y="5656945"/>
            <a:ext cx="8883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21" name="Connector: Curved 120">
            <a:extLst>
              <a:ext uri="{FF2B5EF4-FFF2-40B4-BE49-F238E27FC236}">
                <a16:creationId xmlns:a16="http://schemas.microsoft.com/office/drawing/2014/main" id="{0F9817A6-C6CA-3E3B-7E47-7A30C598750F}"/>
              </a:ext>
            </a:extLst>
          </p:cNvPr>
          <p:cNvCxnSpPr>
            <a:cxnSpLocks/>
            <a:stCxn id="88" idx="4"/>
            <a:endCxn id="89" idx="3"/>
          </p:cNvCxnSpPr>
          <p:nvPr/>
        </p:nvCxnSpPr>
        <p:spPr>
          <a:xfrm rot="5400000">
            <a:off x="7118394" y="4603089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or: Curved 121">
            <a:extLst>
              <a:ext uri="{FF2B5EF4-FFF2-40B4-BE49-F238E27FC236}">
                <a16:creationId xmlns:a16="http://schemas.microsoft.com/office/drawing/2014/main" id="{2D3EBA49-AEF1-167E-6DFC-212BE80B2105}"/>
              </a:ext>
            </a:extLst>
          </p:cNvPr>
          <p:cNvCxnSpPr>
            <a:cxnSpLocks/>
            <a:stCxn id="88" idx="4"/>
            <a:endCxn id="92" idx="1"/>
          </p:cNvCxnSpPr>
          <p:nvPr/>
        </p:nvCxnSpPr>
        <p:spPr>
          <a:xfrm rot="16200000" flipH="1">
            <a:off x="7565576" y="4603089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onnector: Curved 122">
            <a:extLst>
              <a:ext uri="{FF2B5EF4-FFF2-40B4-BE49-F238E27FC236}">
                <a16:creationId xmlns:a16="http://schemas.microsoft.com/office/drawing/2014/main" id="{9D4573BB-A52B-AB9F-3FAB-00BC9560CB08}"/>
              </a:ext>
            </a:extLst>
          </p:cNvPr>
          <p:cNvCxnSpPr>
            <a:cxnSpLocks/>
            <a:stCxn id="100" idx="0"/>
          </p:cNvCxnSpPr>
          <p:nvPr/>
        </p:nvCxnSpPr>
        <p:spPr>
          <a:xfrm rot="5400000" flipH="1" flipV="1">
            <a:off x="7977287" y="3874484"/>
            <a:ext cx="626145" cy="150409"/>
          </a:xfrm>
          <a:prstGeom prst="curvedConnector3">
            <a:avLst>
              <a:gd name="adj1" fmla="val 20938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tangle: Rounded Corners 123">
            <a:extLst>
              <a:ext uri="{FF2B5EF4-FFF2-40B4-BE49-F238E27FC236}">
                <a16:creationId xmlns:a16="http://schemas.microsoft.com/office/drawing/2014/main" id="{3B19DA0B-6FBE-62DB-FE0A-9B8DC1146512}"/>
              </a:ext>
            </a:extLst>
          </p:cNvPr>
          <p:cNvSpPr/>
          <p:nvPr/>
        </p:nvSpPr>
        <p:spPr>
          <a:xfrm>
            <a:off x="8107404" y="3267283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 !</a:t>
            </a:r>
          </a:p>
        </p:txBody>
      </p:sp>
      <p:cxnSp>
        <p:nvCxnSpPr>
          <p:cNvPr id="125" name="Connector: Curved 124">
            <a:extLst>
              <a:ext uri="{FF2B5EF4-FFF2-40B4-BE49-F238E27FC236}">
                <a16:creationId xmlns:a16="http://schemas.microsoft.com/office/drawing/2014/main" id="{754CEF74-D616-2238-BA84-23B570B87BDB}"/>
              </a:ext>
            </a:extLst>
          </p:cNvPr>
          <p:cNvCxnSpPr>
            <a:cxnSpLocks/>
            <a:endCxn id="126" idx="1"/>
          </p:cNvCxnSpPr>
          <p:nvPr/>
        </p:nvCxnSpPr>
        <p:spPr>
          <a:xfrm rot="10800000" flipH="1">
            <a:off x="6654584" y="3214749"/>
            <a:ext cx="256332" cy="1815851"/>
          </a:xfrm>
          <a:prstGeom prst="curvedConnector3">
            <a:avLst>
              <a:gd name="adj1" fmla="val -89181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668F14B7-83C2-45AE-4C55-CDE644A62AE5}"/>
              </a:ext>
            </a:extLst>
          </p:cNvPr>
          <p:cNvSpPr/>
          <p:nvPr/>
        </p:nvSpPr>
        <p:spPr>
          <a:xfrm>
            <a:off x="6910916" y="3034748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 !</a:t>
            </a:r>
          </a:p>
        </p:txBody>
      </p:sp>
      <p:sp>
        <p:nvSpPr>
          <p:cNvPr id="127" name="Rectangle: Rounded Corners 126">
            <a:extLst>
              <a:ext uri="{FF2B5EF4-FFF2-40B4-BE49-F238E27FC236}">
                <a16:creationId xmlns:a16="http://schemas.microsoft.com/office/drawing/2014/main" id="{7D723D6E-6A12-E548-53A6-B3E2A7A722FC}"/>
              </a:ext>
            </a:extLst>
          </p:cNvPr>
          <p:cNvSpPr/>
          <p:nvPr/>
        </p:nvSpPr>
        <p:spPr>
          <a:xfrm>
            <a:off x="6629781" y="3848050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128" name="Connector: Curved 127">
            <a:extLst>
              <a:ext uri="{FF2B5EF4-FFF2-40B4-BE49-F238E27FC236}">
                <a16:creationId xmlns:a16="http://schemas.microsoft.com/office/drawing/2014/main" id="{5CC0F681-92E6-B3A1-405A-0CA62BF0688F}"/>
              </a:ext>
            </a:extLst>
          </p:cNvPr>
          <p:cNvCxnSpPr>
            <a:cxnSpLocks/>
            <a:stCxn id="126" idx="2"/>
            <a:endCxn id="127" idx="0"/>
          </p:cNvCxnSpPr>
          <p:nvPr/>
        </p:nvCxnSpPr>
        <p:spPr>
          <a:xfrm rot="5400000">
            <a:off x="6799598" y="3480832"/>
            <a:ext cx="453302" cy="281135"/>
          </a:xfrm>
          <a:prstGeom prst="curvedConnector3">
            <a:avLst>
              <a:gd name="adj1" fmla="val 31935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Connector: Curved 128">
            <a:extLst>
              <a:ext uri="{FF2B5EF4-FFF2-40B4-BE49-F238E27FC236}">
                <a16:creationId xmlns:a16="http://schemas.microsoft.com/office/drawing/2014/main" id="{808524D3-B362-756E-8FC8-4BD5532B0134}"/>
              </a:ext>
            </a:extLst>
          </p:cNvPr>
          <p:cNvCxnSpPr>
            <a:cxnSpLocks/>
            <a:endCxn id="127" idx="0"/>
          </p:cNvCxnSpPr>
          <p:nvPr/>
        </p:nvCxnSpPr>
        <p:spPr>
          <a:xfrm rot="10800000" flipV="1">
            <a:off x="6885682" y="3447282"/>
            <a:ext cx="1221723" cy="400767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Connector: Curved 129">
            <a:extLst>
              <a:ext uri="{FF2B5EF4-FFF2-40B4-BE49-F238E27FC236}">
                <a16:creationId xmlns:a16="http://schemas.microsoft.com/office/drawing/2014/main" id="{6D892B7E-6C22-1A0E-096D-A11C42A3E836}"/>
              </a:ext>
            </a:extLst>
          </p:cNvPr>
          <p:cNvCxnSpPr>
            <a:cxnSpLocks/>
            <a:stCxn id="127" idx="2"/>
          </p:cNvCxnSpPr>
          <p:nvPr/>
        </p:nvCxnSpPr>
        <p:spPr>
          <a:xfrm rot="16200000" flipH="1">
            <a:off x="7008437" y="4085293"/>
            <a:ext cx="234711" cy="480223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Rectangle: Rounded Corners 132">
            <a:extLst>
              <a:ext uri="{FF2B5EF4-FFF2-40B4-BE49-F238E27FC236}">
                <a16:creationId xmlns:a16="http://schemas.microsoft.com/office/drawing/2014/main" id="{EF2BB2E5-B7E1-A8AF-FE14-191F1F7C8984}"/>
              </a:ext>
            </a:extLst>
          </p:cNvPr>
          <p:cNvSpPr/>
          <p:nvPr/>
        </p:nvSpPr>
        <p:spPr>
          <a:xfrm>
            <a:off x="2300275" y="6139619"/>
            <a:ext cx="7591450" cy="70257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rgbClr val="FF0000"/>
                </a:solidFill>
              </a:rPr>
              <a:t>The remaining </a:t>
            </a:r>
            <a:r>
              <a:rPr lang="en-US" sz="2400" err="1">
                <a:solidFill>
                  <a:srgbClr val="FF0000"/>
                </a:solidFill>
              </a:rPr>
              <a:t>datapath</a:t>
            </a:r>
            <a:r>
              <a:rPr lang="en-US" sz="2400">
                <a:solidFill>
                  <a:srgbClr val="FF0000"/>
                </a:solidFill>
              </a:rPr>
              <a:t> modifications (e.g., separating shared resources) are discussed in more detail in the paper.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397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1F1F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1F1F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1F1F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1F1F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1F1F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1F1F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1F1F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1F1F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1F1F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1F1F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1F1F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1F1F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1F1F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1F1F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1F1F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 animBg="1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451F4A1-06D5-3CF5-47C0-3482B8DEB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43EE7-DF3E-4232-429D-1CA10D912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Assignment Graph to FSM-Datapath Graph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09B03F-AE71-1A7B-8225-4DF7127A3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167</a:t>
            </a:fld>
            <a:endParaRPr lang="en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861418B-C6E8-FC5E-35F0-5C2948C3FDF3}"/>
              </a:ext>
            </a:extLst>
          </p:cNvPr>
          <p:cNvSpPr/>
          <p:nvPr/>
        </p:nvSpPr>
        <p:spPr>
          <a:xfrm>
            <a:off x="295998" y="2056647"/>
            <a:ext cx="5715781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E95BA9B1-DB74-F132-AD0B-C0D5E07DF108}"/>
              </a:ext>
            </a:extLst>
          </p:cNvPr>
          <p:cNvSpPr/>
          <p:nvPr/>
        </p:nvSpPr>
        <p:spPr>
          <a:xfrm>
            <a:off x="3547845" y="4256386"/>
            <a:ext cx="360000" cy="360000"/>
          </a:xfrm>
          <a:prstGeom prst="ellipse">
            <a:avLst/>
          </a:prstGeom>
          <a:solidFill>
            <a:srgbClr val="DA68CA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22D91A9E-4575-6232-F7F4-CFEE6CCE5549}"/>
              </a:ext>
            </a:extLst>
          </p:cNvPr>
          <p:cNvCxnSpPr>
            <a:cxnSpLocks/>
            <a:stCxn id="86" idx="2"/>
            <a:endCxn id="84" idx="0"/>
          </p:cNvCxnSpPr>
          <p:nvPr/>
        </p:nvCxnSpPr>
        <p:spPr>
          <a:xfrm>
            <a:off x="3724801" y="4087241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F7A7916D-447B-B109-01FC-32A1739F42F5}"/>
              </a:ext>
            </a:extLst>
          </p:cNvPr>
          <p:cNvSpPr/>
          <p:nvPr/>
        </p:nvSpPr>
        <p:spPr>
          <a:xfrm>
            <a:off x="3502732" y="372724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17788CCC-E1F7-67D8-74BA-FBB13AA1FC1B}"/>
              </a:ext>
            </a:extLst>
          </p:cNvPr>
          <p:cNvSpPr/>
          <p:nvPr/>
        </p:nvSpPr>
        <p:spPr>
          <a:xfrm>
            <a:off x="3502732" y="483191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324D8376-E860-AB41-B73B-212979F768DA}"/>
              </a:ext>
            </a:extLst>
          </p:cNvPr>
          <p:cNvCxnSpPr>
            <a:cxnSpLocks/>
          </p:cNvCxnSpPr>
          <p:nvPr/>
        </p:nvCxnSpPr>
        <p:spPr>
          <a:xfrm flipH="1">
            <a:off x="3724801" y="460407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C48858F4-AC81-3304-E958-EDB43218381F}"/>
              </a:ext>
            </a:extLst>
          </p:cNvPr>
          <p:cNvCxnSpPr>
            <a:cxnSpLocks/>
            <a:stCxn id="99" idx="0"/>
          </p:cNvCxnSpPr>
          <p:nvPr/>
        </p:nvCxnSpPr>
        <p:spPr>
          <a:xfrm flipV="1">
            <a:off x="3726846" y="517816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BC915F4E-0654-6E2E-7CCB-9E2C90DAA7A4}"/>
              </a:ext>
            </a:extLst>
          </p:cNvPr>
          <p:cNvSpPr/>
          <p:nvPr/>
        </p:nvSpPr>
        <p:spPr>
          <a:xfrm>
            <a:off x="3504777" y="540600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0C823FC5-93BB-A717-9FAA-EB57BBC05E32}"/>
              </a:ext>
            </a:extLst>
          </p:cNvPr>
          <p:cNvSpPr/>
          <p:nvPr/>
        </p:nvSpPr>
        <p:spPr>
          <a:xfrm>
            <a:off x="2722833" y="426845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7FE5F4A7-22DC-5CAE-5739-3CBA5CC60D1E}"/>
              </a:ext>
            </a:extLst>
          </p:cNvPr>
          <p:cNvCxnSpPr>
            <a:cxnSpLocks/>
            <a:stCxn id="105" idx="1"/>
          </p:cNvCxnSpPr>
          <p:nvPr/>
        </p:nvCxnSpPr>
        <p:spPr>
          <a:xfrm flipH="1">
            <a:off x="2474315" y="44484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1CDD0384-3624-0078-18DE-B862B4195958}"/>
              </a:ext>
            </a:extLst>
          </p:cNvPr>
          <p:cNvCxnSpPr>
            <a:cxnSpLocks/>
            <a:stCxn id="84" idx="2"/>
            <a:endCxn id="105" idx="3"/>
          </p:cNvCxnSpPr>
          <p:nvPr/>
        </p:nvCxnSpPr>
        <p:spPr>
          <a:xfrm flipH="1">
            <a:off x="3166971" y="4436386"/>
            <a:ext cx="380874" cy="12072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0FEB042D-A04A-AF1B-40D2-EC26CF29F901}"/>
              </a:ext>
            </a:extLst>
          </p:cNvPr>
          <p:cNvCxnSpPr>
            <a:cxnSpLocks/>
            <a:stCxn id="109" idx="2"/>
            <a:endCxn id="105" idx="0"/>
          </p:cNvCxnSpPr>
          <p:nvPr/>
        </p:nvCxnSpPr>
        <p:spPr>
          <a:xfrm>
            <a:off x="2944902" y="4103893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6B7CDA5D-E8E8-7283-5206-62A7DC012FDF}"/>
              </a:ext>
            </a:extLst>
          </p:cNvPr>
          <p:cNvSpPr/>
          <p:nvPr/>
        </p:nvSpPr>
        <p:spPr>
          <a:xfrm>
            <a:off x="2722833" y="374389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cxnSp>
        <p:nvCxnSpPr>
          <p:cNvPr id="116" name="Connector: Curved 115">
            <a:extLst>
              <a:ext uri="{FF2B5EF4-FFF2-40B4-BE49-F238E27FC236}">
                <a16:creationId xmlns:a16="http://schemas.microsoft.com/office/drawing/2014/main" id="{C832DE56-BA57-1A06-50A4-FE22770DD22F}"/>
              </a:ext>
            </a:extLst>
          </p:cNvPr>
          <p:cNvCxnSpPr>
            <a:cxnSpLocks/>
            <a:stCxn id="96" idx="3"/>
            <a:endCxn id="84" idx="6"/>
          </p:cNvCxnSpPr>
          <p:nvPr/>
        </p:nvCxnSpPr>
        <p:spPr>
          <a:xfrm flipH="1" flipV="1">
            <a:off x="3907845" y="4436386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Oval 136">
            <a:extLst>
              <a:ext uri="{FF2B5EF4-FFF2-40B4-BE49-F238E27FC236}">
                <a16:creationId xmlns:a16="http://schemas.microsoft.com/office/drawing/2014/main" id="{B27579EF-F130-46C7-98D8-0FD15B02C84C}"/>
              </a:ext>
            </a:extLst>
          </p:cNvPr>
          <p:cNvSpPr/>
          <p:nvPr/>
        </p:nvSpPr>
        <p:spPr>
          <a:xfrm>
            <a:off x="4133464" y="2362425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E4596854-250D-6049-2D0C-1E797E5C01BF}"/>
              </a:ext>
            </a:extLst>
          </p:cNvPr>
          <p:cNvCxnSpPr>
            <a:cxnSpLocks/>
            <a:stCxn id="139" idx="3"/>
            <a:endCxn id="137" idx="2"/>
          </p:cNvCxnSpPr>
          <p:nvPr/>
        </p:nvCxnSpPr>
        <p:spPr>
          <a:xfrm>
            <a:off x="3907831" y="2542425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Rectangle: Rounded Corners 138">
            <a:extLst>
              <a:ext uri="{FF2B5EF4-FFF2-40B4-BE49-F238E27FC236}">
                <a16:creationId xmlns:a16="http://schemas.microsoft.com/office/drawing/2014/main" id="{634AD380-875B-DBE3-77D2-6E0D1C8821C0}"/>
              </a:ext>
            </a:extLst>
          </p:cNvPr>
          <p:cNvSpPr/>
          <p:nvPr/>
        </p:nvSpPr>
        <p:spPr>
          <a:xfrm>
            <a:off x="3463693" y="236242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cxnSp>
        <p:nvCxnSpPr>
          <p:cNvPr id="145" name="Straight Arrow Connector 144">
            <a:extLst>
              <a:ext uri="{FF2B5EF4-FFF2-40B4-BE49-F238E27FC236}">
                <a16:creationId xmlns:a16="http://schemas.microsoft.com/office/drawing/2014/main" id="{9C45D74E-23AA-D9F7-AD4F-FC44C256C8A7}"/>
              </a:ext>
            </a:extLst>
          </p:cNvPr>
          <p:cNvCxnSpPr>
            <a:cxnSpLocks/>
          </p:cNvCxnSpPr>
          <p:nvPr/>
        </p:nvCxnSpPr>
        <p:spPr>
          <a:xfrm>
            <a:off x="4493464" y="2542425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Rectangle: Rounded Corners 146">
            <a:extLst>
              <a:ext uri="{FF2B5EF4-FFF2-40B4-BE49-F238E27FC236}">
                <a16:creationId xmlns:a16="http://schemas.microsoft.com/office/drawing/2014/main" id="{7EE18819-A035-91B0-2B74-AD475BFAB519}"/>
              </a:ext>
            </a:extLst>
          </p:cNvPr>
          <p:cNvSpPr/>
          <p:nvPr/>
        </p:nvSpPr>
        <p:spPr>
          <a:xfrm>
            <a:off x="4757765" y="2362425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read_A</a:t>
            </a:r>
            <a:endParaRPr lang="en-US"/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FC1A4BA1-EA94-6893-32EB-ED6B5BF3787D}"/>
              </a:ext>
            </a:extLst>
          </p:cNvPr>
          <p:cNvSpPr/>
          <p:nvPr/>
        </p:nvSpPr>
        <p:spPr>
          <a:xfrm>
            <a:off x="4882514" y="4263387"/>
            <a:ext cx="360000" cy="360000"/>
          </a:xfrm>
          <a:prstGeom prst="ellipse">
            <a:avLst/>
          </a:prstGeom>
          <a:solidFill>
            <a:srgbClr val="A9D18E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220E030A-A47C-40F3-04DD-EC00EBABE515}"/>
              </a:ext>
            </a:extLst>
          </p:cNvPr>
          <p:cNvCxnSpPr>
            <a:cxnSpLocks/>
            <a:stCxn id="150" idx="2"/>
            <a:endCxn id="148" idx="0"/>
          </p:cNvCxnSpPr>
          <p:nvPr/>
        </p:nvCxnSpPr>
        <p:spPr>
          <a:xfrm>
            <a:off x="5059470" y="4094242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Rectangle: Rounded Corners 149">
            <a:extLst>
              <a:ext uri="{FF2B5EF4-FFF2-40B4-BE49-F238E27FC236}">
                <a16:creationId xmlns:a16="http://schemas.microsoft.com/office/drawing/2014/main" id="{6BC7AE97-166E-8F47-2C5D-D88086009B0E}"/>
              </a:ext>
            </a:extLst>
          </p:cNvPr>
          <p:cNvSpPr/>
          <p:nvPr/>
        </p:nvSpPr>
        <p:spPr>
          <a:xfrm>
            <a:off x="4837401" y="373424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51" name="Rectangle: Rounded Corners 150">
            <a:extLst>
              <a:ext uri="{FF2B5EF4-FFF2-40B4-BE49-F238E27FC236}">
                <a16:creationId xmlns:a16="http://schemas.microsoft.com/office/drawing/2014/main" id="{3E5F43C3-A512-74C8-C96A-049D798CAC46}"/>
              </a:ext>
            </a:extLst>
          </p:cNvPr>
          <p:cNvSpPr/>
          <p:nvPr/>
        </p:nvSpPr>
        <p:spPr>
          <a:xfrm>
            <a:off x="4837401" y="483891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F0280E76-EE87-64C3-60CD-49942E7138A5}"/>
              </a:ext>
            </a:extLst>
          </p:cNvPr>
          <p:cNvCxnSpPr>
            <a:cxnSpLocks/>
          </p:cNvCxnSpPr>
          <p:nvPr/>
        </p:nvCxnSpPr>
        <p:spPr>
          <a:xfrm flipH="1">
            <a:off x="5059470" y="461107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9C6A1A6D-CDFE-05FE-B8BD-BAEEAD9F5EE4}"/>
              </a:ext>
            </a:extLst>
          </p:cNvPr>
          <p:cNvCxnSpPr>
            <a:cxnSpLocks/>
          </p:cNvCxnSpPr>
          <p:nvPr/>
        </p:nvCxnSpPr>
        <p:spPr>
          <a:xfrm flipV="1">
            <a:off x="5061515" y="518517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Rectangle: Rounded Corners 155">
            <a:extLst>
              <a:ext uri="{FF2B5EF4-FFF2-40B4-BE49-F238E27FC236}">
                <a16:creationId xmlns:a16="http://schemas.microsoft.com/office/drawing/2014/main" id="{8D9427EA-A4C3-1CA7-98B3-337E4F663E40}"/>
              </a:ext>
            </a:extLst>
          </p:cNvPr>
          <p:cNvSpPr/>
          <p:nvPr/>
        </p:nvSpPr>
        <p:spPr>
          <a:xfrm>
            <a:off x="3745429" y="3190889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addr_A</a:t>
            </a:r>
            <a:endParaRPr lang="en-US"/>
          </a:p>
        </p:txBody>
      </p:sp>
      <p:cxnSp>
        <p:nvCxnSpPr>
          <p:cNvPr id="157" name="Connector: Curved 156">
            <a:extLst>
              <a:ext uri="{FF2B5EF4-FFF2-40B4-BE49-F238E27FC236}">
                <a16:creationId xmlns:a16="http://schemas.microsoft.com/office/drawing/2014/main" id="{936B1CE7-0871-C2D9-357F-C373713F587D}"/>
              </a:ext>
            </a:extLst>
          </p:cNvPr>
          <p:cNvCxnSpPr>
            <a:cxnSpLocks/>
            <a:stCxn id="84" idx="6"/>
            <a:endCxn id="160" idx="4"/>
          </p:cNvCxnSpPr>
          <p:nvPr/>
        </p:nvCxnSpPr>
        <p:spPr>
          <a:xfrm flipV="1">
            <a:off x="3907845" y="4094242"/>
            <a:ext cx="324418" cy="342144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Oval 159">
            <a:extLst>
              <a:ext uri="{FF2B5EF4-FFF2-40B4-BE49-F238E27FC236}">
                <a16:creationId xmlns:a16="http://schemas.microsoft.com/office/drawing/2014/main" id="{C934EB8F-6DE3-FE3E-0709-5951BF3D143B}"/>
              </a:ext>
            </a:extLst>
          </p:cNvPr>
          <p:cNvSpPr/>
          <p:nvPr/>
        </p:nvSpPr>
        <p:spPr>
          <a:xfrm>
            <a:off x="4052263" y="3734242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64" name="Straight Arrow Connector 163">
            <a:extLst>
              <a:ext uri="{FF2B5EF4-FFF2-40B4-BE49-F238E27FC236}">
                <a16:creationId xmlns:a16="http://schemas.microsoft.com/office/drawing/2014/main" id="{85EB35C6-535F-6CD3-41A3-19D499566CF2}"/>
              </a:ext>
            </a:extLst>
          </p:cNvPr>
          <p:cNvCxnSpPr>
            <a:cxnSpLocks/>
            <a:stCxn id="160" idx="0"/>
            <a:endCxn id="156" idx="2"/>
          </p:cNvCxnSpPr>
          <p:nvPr/>
        </p:nvCxnSpPr>
        <p:spPr>
          <a:xfrm flipV="1">
            <a:off x="4232263" y="3550889"/>
            <a:ext cx="0" cy="18335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Rectangle: Rounded Corners 166">
            <a:extLst>
              <a:ext uri="{FF2B5EF4-FFF2-40B4-BE49-F238E27FC236}">
                <a16:creationId xmlns:a16="http://schemas.microsoft.com/office/drawing/2014/main" id="{C54064E3-F5E1-5D27-A20F-10EE822EED97}"/>
              </a:ext>
            </a:extLst>
          </p:cNvPr>
          <p:cNvSpPr/>
          <p:nvPr/>
        </p:nvSpPr>
        <p:spPr>
          <a:xfrm>
            <a:off x="4572636" y="5424747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cxnSp>
        <p:nvCxnSpPr>
          <p:cNvPr id="175" name="Connector: Curved 174">
            <a:extLst>
              <a:ext uri="{FF2B5EF4-FFF2-40B4-BE49-F238E27FC236}">
                <a16:creationId xmlns:a16="http://schemas.microsoft.com/office/drawing/2014/main" id="{67CCF1F2-CFE0-E1D1-1188-1E1AA15CC6B3}"/>
              </a:ext>
            </a:extLst>
          </p:cNvPr>
          <p:cNvCxnSpPr>
            <a:cxnSpLocks/>
            <a:endCxn id="84" idx="3"/>
          </p:cNvCxnSpPr>
          <p:nvPr/>
        </p:nvCxnSpPr>
        <p:spPr>
          <a:xfrm flipV="1">
            <a:off x="2440484" y="4563665"/>
            <a:ext cx="1160082" cy="474561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Connector: Curved 204">
            <a:extLst>
              <a:ext uri="{FF2B5EF4-FFF2-40B4-BE49-F238E27FC236}">
                <a16:creationId xmlns:a16="http://schemas.microsoft.com/office/drawing/2014/main" id="{A20BBDAE-E156-4B13-924C-5D3396385263}"/>
              </a:ext>
            </a:extLst>
          </p:cNvPr>
          <p:cNvCxnSpPr>
            <a:cxnSpLocks/>
            <a:endCxn id="208" idx="0"/>
          </p:cNvCxnSpPr>
          <p:nvPr/>
        </p:nvCxnSpPr>
        <p:spPr>
          <a:xfrm>
            <a:off x="2440484" y="5038226"/>
            <a:ext cx="670057" cy="273178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TextBox 207">
            <a:extLst>
              <a:ext uri="{FF2B5EF4-FFF2-40B4-BE49-F238E27FC236}">
                <a16:creationId xmlns:a16="http://schemas.microsoft.com/office/drawing/2014/main" id="{78442F4C-E979-ECCA-E94D-06A894A9836E}"/>
              </a:ext>
            </a:extLst>
          </p:cNvPr>
          <p:cNvSpPr txBox="1"/>
          <p:nvPr/>
        </p:nvSpPr>
        <p:spPr>
          <a:xfrm>
            <a:off x="2650004" y="5311404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7FDF2AFD-16C6-1454-08EB-B8CC93FC78F6}"/>
              </a:ext>
            </a:extLst>
          </p:cNvPr>
          <p:cNvSpPr txBox="1"/>
          <p:nvPr/>
        </p:nvSpPr>
        <p:spPr>
          <a:xfrm>
            <a:off x="4888813" y="3274910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19" name="Connector: Curved 218">
            <a:extLst>
              <a:ext uri="{FF2B5EF4-FFF2-40B4-BE49-F238E27FC236}">
                <a16:creationId xmlns:a16="http://schemas.microsoft.com/office/drawing/2014/main" id="{2179730B-DB5F-4253-4387-0F864729B617}"/>
              </a:ext>
            </a:extLst>
          </p:cNvPr>
          <p:cNvCxnSpPr>
            <a:cxnSpLocks/>
            <a:stCxn id="218" idx="1"/>
            <a:endCxn id="160" idx="6"/>
          </p:cNvCxnSpPr>
          <p:nvPr/>
        </p:nvCxnSpPr>
        <p:spPr>
          <a:xfrm rot="10800000" flipV="1">
            <a:off x="4412263" y="3459576"/>
            <a:ext cx="476550" cy="45466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Connector: Curved 224">
            <a:extLst>
              <a:ext uri="{FF2B5EF4-FFF2-40B4-BE49-F238E27FC236}">
                <a16:creationId xmlns:a16="http://schemas.microsoft.com/office/drawing/2014/main" id="{F14DDAA8-9B8F-CCF8-A9EF-A8F25AF74946}"/>
              </a:ext>
            </a:extLst>
          </p:cNvPr>
          <p:cNvCxnSpPr>
            <a:cxnSpLocks/>
            <a:stCxn id="218" idx="1"/>
            <a:endCxn id="148" idx="2"/>
          </p:cNvCxnSpPr>
          <p:nvPr/>
        </p:nvCxnSpPr>
        <p:spPr>
          <a:xfrm rot="10800000" flipV="1">
            <a:off x="4882515" y="3459575"/>
            <a:ext cx="6299" cy="983811"/>
          </a:xfrm>
          <a:prstGeom prst="curvedConnector3">
            <a:avLst>
              <a:gd name="adj1" fmla="val 3729147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Connector: Curved 235">
            <a:extLst>
              <a:ext uri="{FF2B5EF4-FFF2-40B4-BE49-F238E27FC236}">
                <a16:creationId xmlns:a16="http://schemas.microsoft.com/office/drawing/2014/main" id="{6BA0DF99-078A-31E9-18E6-3AC28A6DDA3C}"/>
              </a:ext>
            </a:extLst>
          </p:cNvPr>
          <p:cNvCxnSpPr>
            <a:cxnSpLocks/>
            <a:stCxn id="218" idx="0"/>
            <a:endCxn id="137" idx="4"/>
          </p:cNvCxnSpPr>
          <p:nvPr/>
        </p:nvCxnSpPr>
        <p:spPr>
          <a:xfrm rot="16200000" flipV="1">
            <a:off x="4555165" y="2480725"/>
            <a:ext cx="552485" cy="103588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1" name="TextBox 260">
            <a:extLst>
              <a:ext uri="{FF2B5EF4-FFF2-40B4-BE49-F238E27FC236}">
                <a16:creationId xmlns:a16="http://schemas.microsoft.com/office/drawing/2014/main" id="{7BFE5B5C-5249-7775-A86C-10F291660E56}"/>
              </a:ext>
            </a:extLst>
          </p:cNvPr>
          <p:cNvSpPr txBox="1"/>
          <p:nvPr/>
        </p:nvSpPr>
        <p:spPr>
          <a:xfrm>
            <a:off x="2850653" y="3305295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62" name="Connector: Curved 261">
            <a:extLst>
              <a:ext uri="{FF2B5EF4-FFF2-40B4-BE49-F238E27FC236}">
                <a16:creationId xmlns:a16="http://schemas.microsoft.com/office/drawing/2014/main" id="{A7E53E33-84F5-440B-FF6C-A54170B2FA1F}"/>
              </a:ext>
            </a:extLst>
          </p:cNvPr>
          <p:cNvCxnSpPr>
            <a:cxnSpLocks/>
            <a:stCxn id="261" idx="2"/>
            <a:endCxn id="84" idx="1"/>
          </p:cNvCxnSpPr>
          <p:nvPr/>
        </p:nvCxnSpPr>
        <p:spPr>
          <a:xfrm rot="16200000" flipH="1">
            <a:off x="3138638" y="3847179"/>
            <a:ext cx="634480" cy="289376"/>
          </a:xfrm>
          <a:prstGeom prst="curvedConnector3">
            <a:avLst>
              <a:gd name="adj1" fmla="val 70016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" name="TextBox 265">
            <a:extLst>
              <a:ext uri="{FF2B5EF4-FFF2-40B4-BE49-F238E27FC236}">
                <a16:creationId xmlns:a16="http://schemas.microsoft.com/office/drawing/2014/main" id="{182B8CDB-A0C5-1E26-85E9-8C54709FA93A}"/>
              </a:ext>
            </a:extLst>
          </p:cNvPr>
          <p:cNvSpPr txBox="1"/>
          <p:nvPr/>
        </p:nvSpPr>
        <p:spPr>
          <a:xfrm>
            <a:off x="3991486" y="5075517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67" name="Connector: Curved 266">
            <a:extLst>
              <a:ext uri="{FF2B5EF4-FFF2-40B4-BE49-F238E27FC236}">
                <a16:creationId xmlns:a16="http://schemas.microsoft.com/office/drawing/2014/main" id="{CBA4004C-324F-5C88-926D-B9D8BFC3F1A2}"/>
              </a:ext>
            </a:extLst>
          </p:cNvPr>
          <p:cNvCxnSpPr>
            <a:cxnSpLocks/>
            <a:stCxn id="266" idx="0"/>
            <a:endCxn id="148" idx="3"/>
          </p:cNvCxnSpPr>
          <p:nvPr/>
        </p:nvCxnSpPr>
        <p:spPr>
          <a:xfrm rot="5400000" flipH="1" flipV="1">
            <a:off x="4441204" y="4581486"/>
            <a:ext cx="504851" cy="48321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4" name="TextBox 273">
            <a:extLst>
              <a:ext uri="{FF2B5EF4-FFF2-40B4-BE49-F238E27FC236}">
                <a16:creationId xmlns:a16="http://schemas.microsoft.com/office/drawing/2014/main" id="{50CE6479-122B-FD60-862C-C10107AE58F5}"/>
              </a:ext>
            </a:extLst>
          </p:cNvPr>
          <p:cNvSpPr txBox="1"/>
          <p:nvPr/>
        </p:nvSpPr>
        <p:spPr>
          <a:xfrm>
            <a:off x="295998" y="1218649"/>
            <a:ext cx="56290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with separated data and control flow</a:t>
            </a:r>
            <a:endParaRPr lang="en-GB" sz="2400"/>
          </a:p>
        </p:txBody>
      </p:sp>
      <p:cxnSp>
        <p:nvCxnSpPr>
          <p:cNvPr id="292" name="Connector: Curved 291">
            <a:extLst>
              <a:ext uri="{FF2B5EF4-FFF2-40B4-BE49-F238E27FC236}">
                <a16:creationId xmlns:a16="http://schemas.microsoft.com/office/drawing/2014/main" id="{49A54ED7-7A37-6737-4910-B9494ED6FD40}"/>
              </a:ext>
            </a:extLst>
          </p:cNvPr>
          <p:cNvCxnSpPr>
            <a:cxnSpLocks/>
            <a:stCxn id="151" idx="3"/>
            <a:endCxn id="148" idx="6"/>
          </p:cNvCxnSpPr>
          <p:nvPr/>
        </p:nvCxnSpPr>
        <p:spPr>
          <a:xfrm flipH="1" flipV="1">
            <a:off x="5242514" y="4443387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96ED920B-B251-BA3D-1FDA-4715FA41D22D}"/>
              </a:ext>
            </a:extLst>
          </p:cNvPr>
          <p:cNvCxnSpPr>
            <a:cxnSpLocks/>
          </p:cNvCxnSpPr>
          <p:nvPr/>
        </p:nvCxnSpPr>
        <p:spPr>
          <a:xfrm flipH="1">
            <a:off x="623027" y="222623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FAE09A04-7CB7-B751-9CD1-FF488FBD6E65}"/>
              </a:ext>
            </a:extLst>
          </p:cNvPr>
          <p:cNvSpPr txBox="1"/>
          <p:nvPr/>
        </p:nvSpPr>
        <p:spPr>
          <a:xfrm>
            <a:off x="847116" y="204585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6166FE73-F1E4-2F94-1E8C-69AA1E067834}"/>
              </a:ext>
            </a:extLst>
          </p:cNvPr>
          <p:cNvCxnSpPr>
            <a:cxnSpLocks/>
          </p:cNvCxnSpPr>
          <p:nvPr/>
        </p:nvCxnSpPr>
        <p:spPr>
          <a:xfrm flipH="1">
            <a:off x="631394" y="249257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FDE76B7F-DC6A-5EF5-4480-C773289EE32A}"/>
              </a:ext>
            </a:extLst>
          </p:cNvPr>
          <p:cNvSpPr txBox="1"/>
          <p:nvPr/>
        </p:nvSpPr>
        <p:spPr>
          <a:xfrm>
            <a:off x="855483" y="231219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C19B6E-D966-A9CE-0E02-9998CA8AF9E9}"/>
              </a:ext>
            </a:extLst>
          </p:cNvPr>
          <p:cNvSpPr txBox="1"/>
          <p:nvPr/>
        </p:nvSpPr>
        <p:spPr>
          <a:xfrm>
            <a:off x="846454" y="2577076"/>
            <a:ext cx="15850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Datapath node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EF568C3-A342-6A60-25BE-866DCD162328}"/>
              </a:ext>
            </a:extLst>
          </p:cNvPr>
          <p:cNvCxnSpPr>
            <a:cxnSpLocks/>
          </p:cNvCxnSpPr>
          <p:nvPr/>
        </p:nvCxnSpPr>
        <p:spPr>
          <a:xfrm>
            <a:off x="631275" y="2761742"/>
            <a:ext cx="24851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71BB1023-DAA8-EA8F-8B5D-31FCCDAED05F}"/>
              </a:ext>
            </a:extLst>
          </p:cNvPr>
          <p:cNvSpPr/>
          <p:nvPr/>
        </p:nvSpPr>
        <p:spPr>
          <a:xfrm>
            <a:off x="1360135" y="4267637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3F05745-9C4C-7BA3-001E-F3170428C283}"/>
              </a:ext>
            </a:extLst>
          </p:cNvPr>
          <p:cNvSpPr/>
          <p:nvPr/>
        </p:nvSpPr>
        <p:spPr>
          <a:xfrm>
            <a:off x="648815" y="485547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CDCCDB3-DC09-647C-72E1-78E44A5B1B5F}"/>
              </a:ext>
            </a:extLst>
          </p:cNvPr>
          <p:cNvCxnSpPr>
            <a:cxnSpLocks/>
            <a:stCxn id="10" idx="0"/>
            <a:endCxn id="7" idx="2"/>
          </p:cNvCxnSpPr>
          <p:nvPr/>
        </p:nvCxnSpPr>
        <p:spPr>
          <a:xfrm flipV="1">
            <a:off x="870884" y="521547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6650DA9-4874-39DA-8C49-982AA17C837D}"/>
              </a:ext>
            </a:extLst>
          </p:cNvPr>
          <p:cNvSpPr/>
          <p:nvPr/>
        </p:nvSpPr>
        <p:spPr>
          <a:xfrm>
            <a:off x="648815" y="544331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00B2831-7612-FBC4-3A85-41A1EE698B5C}"/>
              </a:ext>
            </a:extLst>
          </p:cNvPr>
          <p:cNvSpPr/>
          <p:nvPr/>
        </p:nvSpPr>
        <p:spPr>
          <a:xfrm>
            <a:off x="1987317" y="485547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A8BE73F-3D3B-0709-297D-CCA30489C288}"/>
              </a:ext>
            </a:extLst>
          </p:cNvPr>
          <p:cNvCxnSpPr>
            <a:cxnSpLocks/>
            <a:stCxn id="16" idx="0"/>
            <a:endCxn id="13" idx="2"/>
          </p:cNvCxnSpPr>
          <p:nvPr/>
        </p:nvCxnSpPr>
        <p:spPr>
          <a:xfrm flipV="1">
            <a:off x="2209386" y="521547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56431F6-066F-A16B-3417-E1372FA82322}"/>
              </a:ext>
            </a:extLst>
          </p:cNvPr>
          <p:cNvSpPr/>
          <p:nvPr/>
        </p:nvSpPr>
        <p:spPr>
          <a:xfrm>
            <a:off x="1987317" y="544331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7929537-00E9-40F6-ACBC-8D1E4B887FC5}"/>
              </a:ext>
            </a:extLst>
          </p:cNvPr>
          <p:cNvCxnSpPr>
            <a:cxnSpLocks/>
            <a:stCxn id="21" idx="1"/>
            <a:endCxn id="6" idx="6"/>
          </p:cNvCxnSpPr>
          <p:nvPr/>
        </p:nvCxnSpPr>
        <p:spPr>
          <a:xfrm flipH="1">
            <a:off x="1720135" y="4447636"/>
            <a:ext cx="233351" cy="1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030FB65-FD3F-2A9A-4F50-2421B15575AF}"/>
              </a:ext>
            </a:extLst>
          </p:cNvPr>
          <p:cNvSpPr/>
          <p:nvPr/>
        </p:nvSpPr>
        <p:spPr>
          <a:xfrm>
            <a:off x="1953486" y="4267636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A79BAC0-0A3D-C265-8C8D-5D7F5E05BEC0}"/>
              </a:ext>
            </a:extLst>
          </p:cNvPr>
          <p:cNvCxnSpPr>
            <a:cxnSpLocks/>
            <a:endCxn id="21" idx="2"/>
          </p:cNvCxnSpPr>
          <p:nvPr/>
        </p:nvCxnSpPr>
        <p:spPr>
          <a:xfrm flipV="1">
            <a:off x="2209386" y="462763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B006FBC-8842-A05C-2029-CB6536862814}"/>
              </a:ext>
            </a:extLst>
          </p:cNvPr>
          <p:cNvCxnSpPr>
            <a:cxnSpLocks/>
            <a:stCxn id="26" idx="2"/>
            <a:endCxn id="6" idx="0"/>
          </p:cNvCxnSpPr>
          <p:nvPr/>
        </p:nvCxnSpPr>
        <p:spPr>
          <a:xfrm>
            <a:off x="1537091" y="4098492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8967AD72-A963-43B9-F655-6B192A45A068}"/>
              </a:ext>
            </a:extLst>
          </p:cNvPr>
          <p:cNvSpPr/>
          <p:nvPr/>
        </p:nvSpPr>
        <p:spPr>
          <a:xfrm>
            <a:off x="1315022" y="373849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0460043E-C213-8BA5-6ACC-562B75E378CD}"/>
              </a:ext>
            </a:extLst>
          </p:cNvPr>
          <p:cNvSpPr/>
          <p:nvPr/>
        </p:nvSpPr>
        <p:spPr>
          <a:xfrm flipH="1">
            <a:off x="1804273" y="373849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S2</a:t>
            </a:r>
          </a:p>
        </p:txBody>
      </p:sp>
      <p:cxnSp>
        <p:nvCxnSpPr>
          <p:cNvPr id="29" name="Connector: Curved 28">
            <a:extLst>
              <a:ext uri="{FF2B5EF4-FFF2-40B4-BE49-F238E27FC236}">
                <a16:creationId xmlns:a16="http://schemas.microsoft.com/office/drawing/2014/main" id="{E1BF3CF2-EDF3-6501-519C-C83090118A99}"/>
              </a:ext>
            </a:extLst>
          </p:cNvPr>
          <p:cNvCxnSpPr>
            <a:cxnSpLocks/>
            <a:stCxn id="7" idx="0"/>
            <a:endCxn id="6" idx="3"/>
          </p:cNvCxnSpPr>
          <p:nvPr/>
        </p:nvCxnSpPr>
        <p:spPr>
          <a:xfrm rot="5400000" flipH="1" flipV="1">
            <a:off x="1001591" y="4444210"/>
            <a:ext cx="280559" cy="541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DBCE6FB5-58EE-2A32-371B-4AD570692799}"/>
              </a:ext>
            </a:extLst>
          </p:cNvPr>
          <p:cNvCxnSpPr>
            <a:cxnSpLocks/>
            <a:stCxn id="28" idx="2"/>
            <a:endCxn id="6" idx="7"/>
          </p:cNvCxnSpPr>
          <p:nvPr/>
        </p:nvCxnSpPr>
        <p:spPr>
          <a:xfrm rot="5400000">
            <a:off x="1735945" y="4029961"/>
            <a:ext cx="221866" cy="35892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Curved 33">
            <a:extLst>
              <a:ext uri="{FF2B5EF4-FFF2-40B4-BE49-F238E27FC236}">
                <a16:creationId xmlns:a16="http://schemas.microsoft.com/office/drawing/2014/main" id="{3C151CBE-0D65-17AB-FDFF-EA0E7AD84AAE}"/>
              </a:ext>
            </a:extLst>
          </p:cNvPr>
          <p:cNvCxnSpPr>
            <a:cxnSpLocks/>
            <a:stCxn id="7" idx="3"/>
            <a:endCxn id="35" idx="0"/>
          </p:cNvCxnSpPr>
          <p:nvPr/>
        </p:nvCxnSpPr>
        <p:spPr>
          <a:xfrm>
            <a:off x="1092953" y="5035475"/>
            <a:ext cx="431588" cy="626346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78445F6-69CD-20ED-0A8B-04D7919BAD0F}"/>
              </a:ext>
            </a:extLst>
          </p:cNvPr>
          <p:cNvSpPr txBox="1"/>
          <p:nvPr/>
        </p:nvSpPr>
        <p:spPr>
          <a:xfrm>
            <a:off x="1080359" y="5661821"/>
            <a:ext cx="8883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6" name="Connector: Curved 35">
            <a:extLst>
              <a:ext uri="{FF2B5EF4-FFF2-40B4-BE49-F238E27FC236}">
                <a16:creationId xmlns:a16="http://schemas.microsoft.com/office/drawing/2014/main" id="{1F9095AC-CB2E-A8D0-A9ED-76B207AD0E3E}"/>
              </a:ext>
            </a:extLst>
          </p:cNvPr>
          <p:cNvCxnSpPr>
            <a:cxnSpLocks/>
            <a:stCxn id="6" idx="4"/>
            <a:endCxn id="7" idx="3"/>
          </p:cNvCxnSpPr>
          <p:nvPr/>
        </p:nvCxnSpPr>
        <p:spPr>
          <a:xfrm rot="5400000">
            <a:off x="1112625" y="4607965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Curved 36">
            <a:extLst>
              <a:ext uri="{FF2B5EF4-FFF2-40B4-BE49-F238E27FC236}">
                <a16:creationId xmlns:a16="http://schemas.microsoft.com/office/drawing/2014/main" id="{AAAE6AFD-F0AD-94AF-A05C-B2749630C2C1}"/>
              </a:ext>
            </a:extLst>
          </p:cNvPr>
          <p:cNvCxnSpPr>
            <a:cxnSpLocks/>
            <a:stCxn id="6" idx="4"/>
            <a:endCxn id="13" idx="1"/>
          </p:cNvCxnSpPr>
          <p:nvPr/>
        </p:nvCxnSpPr>
        <p:spPr>
          <a:xfrm rot="16200000" flipH="1">
            <a:off x="1559807" y="4607965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Curved 37">
            <a:extLst>
              <a:ext uri="{FF2B5EF4-FFF2-40B4-BE49-F238E27FC236}">
                <a16:creationId xmlns:a16="http://schemas.microsoft.com/office/drawing/2014/main" id="{BEF2B0C5-9976-13EF-CA35-F23158E007BD}"/>
              </a:ext>
            </a:extLst>
          </p:cNvPr>
          <p:cNvCxnSpPr>
            <a:cxnSpLocks/>
            <a:stCxn id="21" idx="0"/>
          </p:cNvCxnSpPr>
          <p:nvPr/>
        </p:nvCxnSpPr>
        <p:spPr>
          <a:xfrm rot="5400000" flipH="1" flipV="1">
            <a:off x="1971518" y="3879360"/>
            <a:ext cx="626145" cy="150409"/>
          </a:xfrm>
          <a:prstGeom prst="curvedConnector3">
            <a:avLst>
              <a:gd name="adj1" fmla="val 20938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C97923FD-2D12-26A4-4B52-4EA72D195569}"/>
              </a:ext>
            </a:extLst>
          </p:cNvPr>
          <p:cNvSpPr/>
          <p:nvPr/>
        </p:nvSpPr>
        <p:spPr>
          <a:xfrm>
            <a:off x="2101635" y="3272159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 !</a:t>
            </a:r>
          </a:p>
        </p:txBody>
      </p:sp>
      <p:cxnSp>
        <p:nvCxnSpPr>
          <p:cNvPr id="55" name="Connector: Curved 54">
            <a:extLst>
              <a:ext uri="{FF2B5EF4-FFF2-40B4-BE49-F238E27FC236}">
                <a16:creationId xmlns:a16="http://schemas.microsoft.com/office/drawing/2014/main" id="{E59429B5-AE4B-B98A-CF71-5521A3564422}"/>
              </a:ext>
            </a:extLst>
          </p:cNvPr>
          <p:cNvCxnSpPr>
            <a:cxnSpLocks/>
            <a:endCxn id="56" idx="1"/>
          </p:cNvCxnSpPr>
          <p:nvPr/>
        </p:nvCxnSpPr>
        <p:spPr>
          <a:xfrm rot="10800000" flipH="1">
            <a:off x="648815" y="3219625"/>
            <a:ext cx="256332" cy="1815851"/>
          </a:xfrm>
          <a:prstGeom prst="curvedConnector3">
            <a:avLst>
              <a:gd name="adj1" fmla="val -89181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70842833-128F-A373-05D1-0E0FB428A003}"/>
              </a:ext>
            </a:extLst>
          </p:cNvPr>
          <p:cNvSpPr/>
          <p:nvPr/>
        </p:nvSpPr>
        <p:spPr>
          <a:xfrm>
            <a:off x="905147" y="3039624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 !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92678D73-8B74-B6F6-BFE7-EE4110BD2952}"/>
              </a:ext>
            </a:extLst>
          </p:cNvPr>
          <p:cNvSpPr/>
          <p:nvPr/>
        </p:nvSpPr>
        <p:spPr>
          <a:xfrm>
            <a:off x="624012" y="3852926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58" name="Connector: Curved 57">
            <a:extLst>
              <a:ext uri="{FF2B5EF4-FFF2-40B4-BE49-F238E27FC236}">
                <a16:creationId xmlns:a16="http://schemas.microsoft.com/office/drawing/2014/main" id="{AF05B4F8-C06C-883C-8606-04A58D6989AF}"/>
              </a:ext>
            </a:extLst>
          </p:cNvPr>
          <p:cNvCxnSpPr>
            <a:cxnSpLocks/>
            <a:stCxn id="56" idx="2"/>
            <a:endCxn id="57" idx="0"/>
          </p:cNvCxnSpPr>
          <p:nvPr/>
        </p:nvCxnSpPr>
        <p:spPr>
          <a:xfrm rot="5400000">
            <a:off x="793829" y="3485708"/>
            <a:ext cx="453302" cy="281135"/>
          </a:xfrm>
          <a:prstGeom prst="curvedConnector3">
            <a:avLst>
              <a:gd name="adj1" fmla="val 31935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or: Curved 58">
            <a:extLst>
              <a:ext uri="{FF2B5EF4-FFF2-40B4-BE49-F238E27FC236}">
                <a16:creationId xmlns:a16="http://schemas.microsoft.com/office/drawing/2014/main" id="{064C482F-92CF-0BCD-1900-A859173C229E}"/>
              </a:ext>
            </a:extLst>
          </p:cNvPr>
          <p:cNvCxnSpPr>
            <a:cxnSpLocks/>
            <a:endCxn id="57" idx="0"/>
          </p:cNvCxnSpPr>
          <p:nvPr/>
        </p:nvCxnSpPr>
        <p:spPr>
          <a:xfrm rot="10800000" flipV="1">
            <a:off x="879913" y="3452158"/>
            <a:ext cx="1221723" cy="400767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or: Curved 61">
            <a:extLst>
              <a:ext uri="{FF2B5EF4-FFF2-40B4-BE49-F238E27FC236}">
                <a16:creationId xmlns:a16="http://schemas.microsoft.com/office/drawing/2014/main" id="{8ECF4C73-8EA0-D3B6-9D31-AB9B15B521CD}"/>
              </a:ext>
            </a:extLst>
          </p:cNvPr>
          <p:cNvCxnSpPr>
            <a:cxnSpLocks/>
            <a:stCxn id="57" idx="2"/>
          </p:cNvCxnSpPr>
          <p:nvPr/>
        </p:nvCxnSpPr>
        <p:spPr>
          <a:xfrm rot="16200000" flipH="1">
            <a:off x="1002668" y="4090169"/>
            <a:ext cx="234711" cy="480223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574ACAA-7BDE-7708-C134-0127DD9973F6}"/>
              </a:ext>
            </a:extLst>
          </p:cNvPr>
          <p:cNvCxnSpPr>
            <a:cxnSpLocks/>
          </p:cNvCxnSpPr>
          <p:nvPr/>
        </p:nvCxnSpPr>
        <p:spPr>
          <a:xfrm>
            <a:off x="6010046" y="4033035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9223D291-8E06-AE9D-869B-146D7A466C62}"/>
              </a:ext>
            </a:extLst>
          </p:cNvPr>
          <p:cNvSpPr txBox="1"/>
          <p:nvPr/>
        </p:nvSpPr>
        <p:spPr>
          <a:xfrm>
            <a:off x="6242877" y="3802093"/>
            <a:ext cx="27431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B9DB81E-5D79-3B63-788A-12F912729886}"/>
              </a:ext>
            </a:extLst>
          </p:cNvPr>
          <p:cNvSpPr/>
          <p:nvPr/>
        </p:nvSpPr>
        <p:spPr>
          <a:xfrm>
            <a:off x="260446" y="3035888"/>
            <a:ext cx="2501413" cy="29933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FB1A6B6-1F6D-3D41-C32D-425DC586863E}"/>
              </a:ext>
            </a:extLst>
          </p:cNvPr>
          <p:cNvSpPr/>
          <p:nvPr/>
        </p:nvSpPr>
        <p:spPr>
          <a:xfrm>
            <a:off x="2681590" y="6257548"/>
            <a:ext cx="6828821" cy="48584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rgbClr val="FF0000"/>
                </a:solidFill>
              </a:rPr>
              <a:t>HACE assumes that the FSM is single and centralized.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0472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 animBg="1"/>
    </p:bld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075C908-31E7-9CC5-F804-509908B64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1435F-D363-7776-3F8E-6F2634FBC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Assignment Graph to FSM-Datapath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8ADD17-3064-A1A8-0667-F058FB44D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168</a:t>
            </a:fld>
            <a:endParaRPr lang="en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35456A7-5FD3-9B8A-A494-0B0BDE8544FB}"/>
              </a:ext>
            </a:extLst>
          </p:cNvPr>
          <p:cNvSpPr/>
          <p:nvPr/>
        </p:nvSpPr>
        <p:spPr>
          <a:xfrm>
            <a:off x="2131536" y="2354583"/>
            <a:ext cx="2939848" cy="2746858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80CF1C3-3E72-3AD6-BBB3-9A1DC469F5CF}"/>
              </a:ext>
            </a:extLst>
          </p:cNvPr>
          <p:cNvSpPr txBox="1"/>
          <p:nvPr/>
        </p:nvSpPr>
        <p:spPr>
          <a:xfrm>
            <a:off x="2125148" y="1893720"/>
            <a:ext cx="25178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  <a:endParaRPr lang="en-GB" sz="240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4DD8BE0-FF76-6AF0-7E44-11B1059EFE8C}"/>
              </a:ext>
            </a:extLst>
          </p:cNvPr>
          <p:cNvCxnSpPr>
            <a:cxnSpLocks/>
          </p:cNvCxnSpPr>
          <p:nvPr/>
        </p:nvCxnSpPr>
        <p:spPr>
          <a:xfrm flipH="1">
            <a:off x="2240287" y="253496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7FB942CB-2C2B-279E-C387-2F2F9AAE30CF}"/>
              </a:ext>
            </a:extLst>
          </p:cNvPr>
          <p:cNvCxnSpPr>
            <a:cxnSpLocks/>
          </p:cNvCxnSpPr>
          <p:nvPr/>
        </p:nvCxnSpPr>
        <p:spPr>
          <a:xfrm flipH="1">
            <a:off x="2248654" y="2801296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31974113-2BF6-7940-4686-C4710FB73A7A}"/>
              </a:ext>
            </a:extLst>
          </p:cNvPr>
          <p:cNvSpPr/>
          <p:nvPr/>
        </p:nvSpPr>
        <p:spPr>
          <a:xfrm>
            <a:off x="2311299" y="455974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38F844CE-86D3-2736-0250-067107C52EB2}"/>
              </a:ext>
            </a:extLst>
          </p:cNvPr>
          <p:cNvSpPr/>
          <p:nvPr/>
        </p:nvSpPr>
        <p:spPr>
          <a:xfrm>
            <a:off x="2952864" y="455974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C59DE91-9891-ECE4-B42D-894B26C31A15}"/>
              </a:ext>
            </a:extLst>
          </p:cNvPr>
          <p:cNvCxnSpPr>
            <a:cxnSpLocks/>
            <a:stCxn id="29" idx="3"/>
            <a:endCxn id="30" idx="1"/>
          </p:cNvCxnSpPr>
          <p:nvPr/>
        </p:nvCxnSpPr>
        <p:spPr>
          <a:xfrm>
            <a:off x="2755437" y="4739745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685180AE-E923-79BB-896B-34A95F426644}"/>
              </a:ext>
            </a:extLst>
          </p:cNvPr>
          <p:cNvSpPr/>
          <p:nvPr/>
        </p:nvSpPr>
        <p:spPr>
          <a:xfrm>
            <a:off x="2999748" y="3971907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9CDD3C3-E335-730D-E220-9957422E8DFD}"/>
              </a:ext>
            </a:extLst>
          </p:cNvPr>
          <p:cNvSpPr txBox="1"/>
          <p:nvPr/>
        </p:nvSpPr>
        <p:spPr>
          <a:xfrm>
            <a:off x="2464376" y="235458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1442C11-2412-0A0D-3F16-8069A2A9ECA1}"/>
              </a:ext>
            </a:extLst>
          </p:cNvPr>
          <p:cNvSpPr txBox="1"/>
          <p:nvPr/>
        </p:nvSpPr>
        <p:spPr>
          <a:xfrm>
            <a:off x="2472743" y="2620917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6" name="Connector: Curved 45">
            <a:extLst>
              <a:ext uri="{FF2B5EF4-FFF2-40B4-BE49-F238E27FC236}">
                <a16:creationId xmlns:a16="http://schemas.microsoft.com/office/drawing/2014/main" id="{2084F043-F15C-3FE5-273A-8756F14B4A94}"/>
              </a:ext>
            </a:extLst>
          </p:cNvPr>
          <p:cNvCxnSpPr>
            <a:cxnSpLocks/>
            <a:stCxn id="30" idx="3"/>
            <a:endCxn id="52" idx="2"/>
          </p:cNvCxnSpPr>
          <p:nvPr/>
        </p:nvCxnSpPr>
        <p:spPr>
          <a:xfrm flipV="1">
            <a:off x="3397002" y="4732825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DF7628AF-52FB-7B46-91E2-B385B6CDD0E3}"/>
              </a:ext>
            </a:extLst>
          </p:cNvPr>
          <p:cNvCxnSpPr>
            <a:cxnSpLocks/>
            <a:stCxn id="32" idx="4"/>
            <a:endCxn id="30" idx="0"/>
          </p:cNvCxnSpPr>
          <p:nvPr/>
        </p:nvCxnSpPr>
        <p:spPr>
          <a:xfrm flipH="1">
            <a:off x="3174933" y="4331907"/>
            <a:ext cx="4815" cy="22783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7356F663-8C55-122A-47D9-92F6C6BA327F}"/>
              </a:ext>
            </a:extLst>
          </p:cNvPr>
          <p:cNvSpPr/>
          <p:nvPr/>
        </p:nvSpPr>
        <p:spPr>
          <a:xfrm>
            <a:off x="4413337" y="395701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D88E3FE2-B06B-3230-9ED5-27F4253C55F3}"/>
              </a:ext>
            </a:extLst>
          </p:cNvPr>
          <p:cNvSpPr/>
          <p:nvPr/>
        </p:nvSpPr>
        <p:spPr>
          <a:xfrm>
            <a:off x="3491276" y="3362231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F49BF208-8784-9420-5F1F-96ABB25E1DBF}"/>
              </a:ext>
            </a:extLst>
          </p:cNvPr>
          <p:cNvSpPr/>
          <p:nvPr/>
        </p:nvSpPr>
        <p:spPr>
          <a:xfrm>
            <a:off x="3743793" y="397632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76BDC7AC-5CE9-E71C-53A3-C5A0D53D4323}"/>
              </a:ext>
            </a:extLst>
          </p:cNvPr>
          <p:cNvCxnSpPr>
            <a:cxnSpLocks/>
          </p:cNvCxnSpPr>
          <p:nvPr/>
        </p:nvCxnSpPr>
        <p:spPr>
          <a:xfrm>
            <a:off x="3942251" y="372917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val 51">
            <a:extLst>
              <a:ext uri="{FF2B5EF4-FFF2-40B4-BE49-F238E27FC236}">
                <a16:creationId xmlns:a16="http://schemas.microsoft.com/office/drawing/2014/main" id="{007F047D-7644-478D-7ED4-20C4F8971B44}"/>
              </a:ext>
            </a:extLst>
          </p:cNvPr>
          <p:cNvSpPr/>
          <p:nvPr/>
        </p:nvSpPr>
        <p:spPr>
          <a:xfrm>
            <a:off x="3774620" y="4552825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8BBFEABF-452D-56B7-D8BC-C5E54F275D0A}"/>
              </a:ext>
            </a:extLst>
          </p:cNvPr>
          <p:cNvCxnSpPr>
            <a:cxnSpLocks/>
          </p:cNvCxnSpPr>
          <p:nvPr/>
        </p:nvCxnSpPr>
        <p:spPr>
          <a:xfrm rot="5400000">
            <a:off x="4292743" y="4036458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1AFA4384-0501-E46E-E49C-A5E7182D3D86}"/>
              </a:ext>
            </a:extLst>
          </p:cNvPr>
          <p:cNvCxnSpPr>
            <a:cxnSpLocks/>
          </p:cNvCxnSpPr>
          <p:nvPr/>
        </p:nvCxnSpPr>
        <p:spPr>
          <a:xfrm>
            <a:off x="3943190" y="432498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A1B7A7F3-D10C-9AA4-3097-D7C501F27C7D}"/>
              </a:ext>
            </a:extLst>
          </p:cNvPr>
          <p:cNvCxnSpPr>
            <a:cxnSpLocks/>
            <a:stCxn id="14" idx="3"/>
            <a:endCxn id="57" idx="1"/>
          </p:cNvCxnSpPr>
          <p:nvPr/>
        </p:nvCxnSpPr>
        <p:spPr>
          <a:xfrm>
            <a:off x="5071384" y="3728012"/>
            <a:ext cx="1398348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0E0168C6-0803-238C-EC3D-A784C9867BCB}"/>
              </a:ext>
            </a:extLst>
          </p:cNvPr>
          <p:cNvSpPr/>
          <p:nvPr/>
        </p:nvSpPr>
        <p:spPr>
          <a:xfrm>
            <a:off x="6469732" y="2354583"/>
            <a:ext cx="2939848" cy="2746858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0F293ACB-B05C-7F9C-EAF5-F6D34A5302E3}"/>
              </a:ext>
            </a:extLst>
          </p:cNvPr>
          <p:cNvCxnSpPr>
            <a:cxnSpLocks/>
          </p:cNvCxnSpPr>
          <p:nvPr/>
        </p:nvCxnSpPr>
        <p:spPr>
          <a:xfrm flipH="1">
            <a:off x="6578483" y="253496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B5D92CAD-DF58-A7D0-094D-7B407FAE365E}"/>
              </a:ext>
            </a:extLst>
          </p:cNvPr>
          <p:cNvCxnSpPr>
            <a:cxnSpLocks/>
          </p:cNvCxnSpPr>
          <p:nvPr/>
        </p:nvCxnSpPr>
        <p:spPr>
          <a:xfrm flipH="1">
            <a:off x="6586850" y="2801296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2741606E-B1A8-08BB-D177-C3D8B8EDBC72}"/>
              </a:ext>
            </a:extLst>
          </p:cNvPr>
          <p:cNvSpPr/>
          <p:nvPr/>
        </p:nvSpPr>
        <p:spPr>
          <a:xfrm>
            <a:off x="6649495" y="455974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93196B55-AA98-D371-70F3-9B102C854A4B}"/>
              </a:ext>
            </a:extLst>
          </p:cNvPr>
          <p:cNvSpPr/>
          <p:nvPr/>
        </p:nvSpPr>
        <p:spPr>
          <a:xfrm>
            <a:off x="7291060" y="455974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BB541620-2247-74A1-96E7-18242B501A56}"/>
              </a:ext>
            </a:extLst>
          </p:cNvPr>
          <p:cNvCxnSpPr>
            <a:cxnSpLocks/>
            <a:stCxn id="61" idx="3"/>
            <a:endCxn id="62" idx="1"/>
          </p:cNvCxnSpPr>
          <p:nvPr/>
        </p:nvCxnSpPr>
        <p:spPr>
          <a:xfrm>
            <a:off x="7093633" y="4739745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Oval 63">
            <a:extLst>
              <a:ext uri="{FF2B5EF4-FFF2-40B4-BE49-F238E27FC236}">
                <a16:creationId xmlns:a16="http://schemas.microsoft.com/office/drawing/2014/main" id="{8CA11FE4-AAA4-3E79-D45D-F4E8C08B1AA9}"/>
              </a:ext>
            </a:extLst>
          </p:cNvPr>
          <p:cNvSpPr/>
          <p:nvPr/>
        </p:nvSpPr>
        <p:spPr>
          <a:xfrm>
            <a:off x="7337944" y="3971907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CD91A43-B565-1FF4-0D7D-3CA5E0CAB2BF}"/>
              </a:ext>
            </a:extLst>
          </p:cNvPr>
          <p:cNvSpPr txBox="1"/>
          <p:nvPr/>
        </p:nvSpPr>
        <p:spPr>
          <a:xfrm>
            <a:off x="6802572" y="235458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8636794-2AD7-77A1-3C01-9B93BEBACD5B}"/>
              </a:ext>
            </a:extLst>
          </p:cNvPr>
          <p:cNvSpPr txBox="1"/>
          <p:nvPr/>
        </p:nvSpPr>
        <p:spPr>
          <a:xfrm>
            <a:off x="6810939" y="2620917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FBCD7591-EE35-1CDA-D821-59F78C42F4C9}"/>
              </a:ext>
            </a:extLst>
          </p:cNvPr>
          <p:cNvCxnSpPr>
            <a:cxnSpLocks/>
            <a:stCxn id="62" idx="3"/>
            <a:endCxn id="74" idx="2"/>
          </p:cNvCxnSpPr>
          <p:nvPr/>
        </p:nvCxnSpPr>
        <p:spPr>
          <a:xfrm flipV="1">
            <a:off x="7735198" y="4732825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6B19FBAB-3F63-2969-0479-9836532842EB}"/>
              </a:ext>
            </a:extLst>
          </p:cNvPr>
          <p:cNvCxnSpPr>
            <a:cxnSpLocks/>
            <a:stCxn id="64" idx="4"/>
            <a:endCxn id="62" idx="0"/>
          </p:cNvCxnSpPr>
          <p:nvPr/>
        </p:nvCxnSpPr>
        <p:spPr>
          <a:xfrm flipH="1">
            <a:off x="7513129" y="4331907"/>
            <a:ext cx="4815" cy="22783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42CE67C6-4747-BDC4-EA1B-6C4C57CA49D9}"/>
              </a:ext>
            </a:extLst>
          </p:cNvPr>
          <p:cNvSpPr/>
          <p:nvPr/>
        </p:nvSpPr>
        <p:spPr>
          <a:xfrm>
            <a:off x="8751533" y="395701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58FD09D5-7099-7221-6403-8D14CE1F8358}"/>
              </a:ext>
            </a:extLst>
          </p:cNvPr>
          <p:cNvSpPr/>
          <p:nvPr/>
        </p:nvSpPr>
        <p:spPr>
          <a:xfrm>
            <a:off x="7829472" y="3362231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C2A7DA04-7F7C-A3EF-02AA-48338C8FE7AE}"/>
              </a:ext>
            </a:extLst>
          </p:cNvPr>
          <p:cNvSpPr/>
          <p:nvPr/>
        </p:nvSpPr>
        <p:spPr>
          <a:xfrm>
            <a:off x="8081989" y="397632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4E371F4E-B1FE-3510-7D9A-6072D76B9F73}"/>
              </a:ext>
            </a:extLst>
          </p:cNvPr>
          <p:cNvCxnSpPr>
            <a:cxnSpLocks/>
          </p:cNvCxnSpPr>
          <p:nvPr/>
        </p:nvCxnSpPr>
        <p:spPr>
          <a:xfrm>
            <a:off x="8280447" y="372917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73">
            <a:extLst>
              <a:ext uri="{FF2B5EF4-FFF2-40B4-BE49-F238E27FC236}">
                <a16:creationId xmlns:a16="http://schemas.microsoft.com/office/drawing/2014/main" id="{CE9B9FFE-81A8-002D-EBEB-E3B9EC7D2E76}"/>
              </a:ext>
            </a:extLst>
          </p:cNvPr>
          <p:cNvSpPr/>
          <p:nvPr/>
        </p:nvSpPr>
        <p:spPr>
          <a:xfrm>
            <a:off x="8112816" y="4552825"/>
            <a:ext cx="360000" cy="360000"/>
          </a:xfrm>
          <a:prstGeom prst="ellipse">
            <a:avLst/>
          </a:prstGeom>
          <a:solidFill>
            <a:srgbClr val="A9D18E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6D4BF688-42DB-948C-53EB-20C15A504175}"/>
              </a:ext>
            </a:extLst>
          </p:cNvPr>
          <p:cNvCxnSpPr>
            <a:cxnSpLocks/>
          </p:cNvCxnSpPr>
          <p:nvPr/>
        </p:nvCxnSpPr>
        <p:spPr>
          <a:xfrm rot="5400000">
            <a:off x="8630939" y="4036458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709AE089-BBA6-AD30-25A6-A5AEB34D2CAF}"/>
              </a:ext>
            </a:extLst>
          </p:cNvPr>
          <p:cNvCxnSpPr>
            <a:cxnSpLocks/>
          </p:cNvCxnSpPr>
          <p:nvPr/>
        </p:nvCxnSpPr>
        <p:spPr>
          <a:xfrm>
            <a:off x="8281386" y="432498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93BF34A1-F09D-12B8-7D01-B040AD9904A9}"/>
              </a:ext>
            </a:extLst>
          </p:cNvPr>
          <p:cNvSpPr txBox="1"/>
          <p:nvPr/>
        </p:nvSpPr>
        <p:spPr>
          <a:xfrm>
            <a:off x="6802572" y="2892332"/>
            <a:ext cx="15850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Datapath node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4F612F5A-7C0D-499F-09EE-8A86A5D7120D}"/>
              </a:ext>
            </a:extLst>
          </p:cNvPr>
          <p:cNvCxnSpPr>
            <a:cxnSpLocks/>
          </p:cNvCxnSpPr>
          <p:nvPr/>
        </p:nvCxnSpPr>
        <p:spPr>
          <a:xfrm>
            <a:off x="6587393" y="3076998"/>
            <a:ext cx="24851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FDE89C4D-1DA8-D05C-2D8A-9DF5055EC78F}"/>
              </a:ext>
            </a:extLst>
          </p:cNvPr>
          <p:cNvSpPr txBox="1"/>
          <p:nvPr/>
        </p:nvSpPr>
        <p:spPr>
          <a:xfrm>
            <a:off x="6409781" y="1146017"/>
            <a:ext cx="302845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with separated data and control flow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3831199776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414BF82-EBF4-B987-7199-D7E5F43F1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61A1E-FC02-BDBE-1501-EA8B01E20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Assignment Graph to FSM-Datapath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DA54B0-A382-B22B-704F-275BACFA3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169</a:t>
            </a:fld>
            <a:endParaRPr lang="en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5C08030-B3A0-E6CF-3188-43027FFADDC6}"/>
              </a:ext>
            </a:extLst>
          </p:cNvPr>
          <p:cNvSpPr/>
          <p:nvPr/>
        </p:nvSpPr>
        <p:spPr>
          <a:xfrm>
            <a:off x="2131536" y="2354583"/>
            <a:ext cx="2939848" cy="2746858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D42D30-3954-9124-9DA5-4A27481E5420}"/>
              </a:ext>
            </a:extLst>
          </p:cNvPr>
          <p:cNvSpPr txBox="1"/>
          <p:nvPr/>
        </p:nvSpPr>
        <p:spPr>
          <a:xfrm>
            <a:off x="2125148" y="1893720"/>
            <a:ext cx="25178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  <a:endParaRPr lang="en-GB" sz="240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A166C75-B3F9-8F9B-9A7A-5969A5BD1DFC}"/>
              </a:ext>
            </a:extLst>
          </p:cNvPr>
          <p:cNvCxnSpPr>
            <a:cxnSpLocks/>
          </p:cNvCxnSpPr>
          <p:nvPr/>
        </p:nvCxnSpPr>
        <p:spPr>
          <a:xfrm flipH="1">
            <a:off x="2240287" y="253496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A3B170F-8B88-0B8E-EDF0-DA0E9507D578}"/>
              </a:ext>
            </a:extLst>
          </p:cNvPr>
          <p:cNvCxnSpPr>
            <a:cxnSpLocks/>
          </p:cNvCxnSpPr>
          <p:nvPr/>
        </p:nvCxnSpPr>
        <p:spPr>
          <a:xfrm flipH="1">
            <a:off x="2248654" y="2801296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04604609-A4CE-AA88-896E-92C35F276AB5}"/>
              </a:ext>
            </a:extLst>
          </p:cNvPr>
          <p:cNvSpPr/>
          <p:nvPr/>
        </p:nvSpPr>
        <p:spPr>
          <a:xfrm>
            <a:off x="2311299" y="455974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E0350699-BE9D-B892-3681-EB3447346AA4}"/>
              </a:ext>
            </a:extLst>
          </p:cNvPr>
          <p:cNvSpPr/>
          <p:nvPr/>
        </p:nvSpPr>
        <p:spPr>
          <a:xfrm>
            <a:off x="2952864" y="455974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BC8E96D4-4D5B-BF78-ACF9-4A4DFBD4B7DF}"/>
              </a:ext>
            </a:extLst>
          </p:cNvPr>
          <p:cNvCxnSpPr>
            <a:cxnSpLocks/>
            <a:stCxn id="29" idx="3"/>
            <a:endCxn id="30" idx="1"/>
          </p:cNvCxnSpPr>
          <p:nvPr/>
        </p:nvCxnSpPr>
        <p:spPr>
          <a:xfrm>
            <a:off x="2755437" y="4739745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F443A6A7-54A7-BE34-E75E-8049C8F4E624}"/>
              </a:ext>
            </a:extLst>
          </p:cNvPr>
          <p:cNvSpPr/>
          <p:nvPr/>
        </p:nvSpPr>
        <p:spPr>
          <a:xfrm>
            <a:off x="2999748" y="3971907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1745C3F-E0B5-4D32-1E76-644663DD64A5}"/>
              </a:ext>
            </a:extLst>
          </p:cNvPr>
          <p:cNvSpPr txBox="1"/>
          <p:nvPr/>
        </p:nvSpPr>
        <p:spPr>
          <a:xfrm>
            <a:off x="2464376" y="235458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1C511DD-8D40-08D9-B382-FCE6C8AAC4F7}"/>
              </a:ext>
            </a:extLst>
          </p:cNvPr>
          <p:cNvSpPr txBox="1"/>
          <p:nvPr/>
        </p:nvSpPr>
        <p:spPr>
          <a:xfrm>
            <a:off x="2472743" y="2620917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6" name="Connector: Curved 45">
            <a:extLst>
              <a:ext uri="{FF2B5EF4-FFF2-40B4-BE49-F238E27FC236}">
                <a16:creationId xmlns:a16="http://schemas.microsoft.com/office/drawing/2014/main" id="{5E3D1D4C-F0D5-0E85-7853-D5E1096FA3A0}"/>
              </a:ext>
            </a:extLst>
          </p:cNvPr>
          <p:cNvCxnSpPr>
            <a:cxnSpLocks/>
            <a:stCxn id="30" idx="3"/>
            <a:endCxn id="52" idx="2"/>
          </p:cNvCxnSpPr>
          <p:nvPr/>
        </p:nvCxnSpPr>
        <p:spPr>
          <a:xfrm flipV="1">
            <a:off x="3397002" y="4732825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29829A6F-4551-0EA1-D815-A7037AAA2E0C}"/>
              </a:ext>
            </a:extLst>
          </p:cNvPr>
          <p:cNvCxnSpPr>
            <a:cxnSpLocks/>
            <a:stCxn id="32" idx="4"/>
            <a:endCxn id="30" idx="0"/>
          </p:cNvCxnSpPr>
          <p:nvPr/>
        </p:nvCxnSpPr>
        <p:spPr>
          <a:xfrm flipH="1">
            <a:off x="3174933" y="4331907"/>
            <a:ext cx="4815" cy="22783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4B33845D-72F2-B73E-BD4A-FBA035E895D6}"/>
              </a:ext>
            </a:extLst>
          </p:cNvPr>
          <p:cNvSpPr/>
          <p:nvPr/>
        </p:nvSpPr>
        <p:spPr>
          <a:xfrm>
            <a:off x="4413337" y="395701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E4434633-D128-9B13-B2F4-3891987595AF}"/>
              </a:ext>
            </a:extLst>
          </p:cNvPr>
          <p:cNvSpPr/>
          <p:nvPr/>
        </p:nvSpPr>
        <p:spPr>
          <a:xfrm>
            <a:off x="3491276" y="3362231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A63D8A2-2554-82B0-10E2-37FA9A75E88F}"/>
              </a:ext>
            </a:extLst>
          </p:cNvPr>
          <p:cNvSpPr/>
          <p:nvPr/>
        </p:nvSpPr>
        <p:spPr>
          <a:xfrm>
            <a:off x="3743793" y="397632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5AD0A58F-3B27-204E-C84D-D81C57045D9C}"/>
              </a:ext>
            </a:extLst>
          </p:cNvPr>
          <p:cNvCxnSpPr>
            <a:cxnSpLocks/>
          </p:cNvCxnSpPr>
          <p:nvPr/>
        </p:nvCxnSpPr>
        <p:spPr>
          <a:xfrm>
            <a:off x="3942251" y="372917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val 51">
            <a:extLst>
              <a:ext uri="{FF2B5EF4-FFF2-40B4-BE49-F238E27FC236}">
                <a16:creationId xmlns:a16="http://schemas.microsoft.com/office/drawing/2014/main" id="{BE2DFC4F-8C53-B2C1-89DC-BFB43C826222}"/>
              </a:ext>
            </a:extLst>
          </p:cNvPr>
          <p:cNvSpPr/>
          <p:nvPr/>
        </p:nvSpPr>
        <p:spPr>
          <a:xfrm>
            <a:off x="3774620" y="4552825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35E25162-A971-DBC6-CAFB-96861B8F2E65}"/>
              </a:ext>
            </a:extLst>
          </p:cNvPr>
          <p:cNvCxnSpPr>
            <a:cxnSpLocks/>
          </p:cNvCxnSpPr>
          <p:nvPr/>
        </p:nvCxnSpPr>
        <p:spPr>
          <a:xfrm rot="5400000">
            <a:off x="4292743" y="4036458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14FB97A5-3096-F22D-7692-999676358560}"/>
              </a:ext>
            </a:extLst>
          </p:cNvPr>
          <p:cNvCxnSpPr>
            <a:cxnSpLocks/>
          </p:cNvCxnSpPr>
          <p:nvPr/>
        </p:nvCxnSpPr>
        <p:spPr>
          <a:xfrm>
            <a:off x="3943190" y="432498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D70D2E84-4010-D77B-5E06-D9C125DB5799}"/>
              </a:ext>
            </a:extLst>
          </p:cNvPr>
          <p:cNvCxnSpPr>
            <a:cxnSpLocks/>
            <a:stCxn id="14" idx="3"/>
            <a:endCxn id="57" idx="1"/>
          </p:cNvCxnSpPr>
          <p:nvPr/>
        </p:nvCxnSpPr>
        <p:spPr>
          <a:xfrm>
            <a:off x="5071384" y="3728012"/>
            <a:ext cx="1398348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53FEEA9E-4EF0-406D-5C84-EF0F0D61DCC0}"/>
              </a:ext>
            </a:extLst>
          </p:cNvPr>
          <p:cNvSpPr/>
          <p:nvPr/>
        </p:nvSpPr>
        <p:spPr>
          <a:xfrm>
            <a:off x="6469732" y="2354583"/>
            <a:ext cx="2939848" cy="2746858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3AAD56A3-4FA5-2661-E795-627BCC4556F6}"/>
              </a:ext>
            </a:extLst>
          </p:cNvPr>
          <p:cNvCxnSpPr>
            <a:cxnSpLocks/>
          </p:cNvCxnSpPr>
          <p:nvPr/>
        </p:nvCxnSpPr>
        <p:spPr>
          <a:xfrm flipH="1">
            <a:off x="6578483" y="253496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9F626324-0EE6-6FCC-8C14-3CEB396D1414}"/>
              </a:ext>
            </a:extLst>
          </p:cNvPr>
          <p:cNvCxnSpPr>
            <a:cxnSpLocks/>
          </p:cNvCxnSpPr>
          <p:nvPr/>
        </p:nvCxnSpPr>
        <p:spPr>
          <a:xfrm flipH="1">
            <a:off x="6586850" y="2801296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32F0E384-19F5-D0F9-6F87-CFAD8D12C58B}"/>
              </a:ext>
            </a:extLst>
          </p:cNvPr>
          <p:cNvSpPr/>
          <p:nvPr/>
        </p:nvSpPr>
        <p:spPr>
          <a:xfrm>
            <a:off x="6649495" y="455974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305762C4-E9E8-8DCF-8973-049BBE78A484}"/>
              </a:ext>
            </a:extLst>
          </p:cNvPr>
          <p:cNvSpPr/>
          <p:nvPr/>
        </p:nvSpPr>
        <p:spPr>
          <a:xfrm>
            <a:off x="7291060" y="455974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C11A3586-A8CE-CF46-0366-85BB04F6E10A}"/>
              </a:ext>
            </a:extLst>
          </p:cNvPr>
          <p:cNvCxnSpPr>
            <a:cxnSpLocks/>
            <a:stCxn id="61" idx="3"/>
            <a:endCxn id="62" idx="1"/>
          </p:cNvCxnSpPr>
          <p:nvPr/>
        </p:nvCxnSpPr>
        <p:spPr>
          <a:xfrm>
            <a:off x="7093633" y="4739745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Oval 63">
            <a:extLst>
              <a:ext uri="{FF2B5EF4-FFF2-40B4-BE49-F238E27FC236}">
                <a16:creationId xmlns:a16="http://schemas.microsoft.com/office/drawing/2014/main" id="{35AD459B-B4A7-D467-5E47-87DE38F29D66}"/>
              </a:ext>
            </a:extLst>
          </p:cNvPr>
          <p:cNvSpPr/>
          <p:nvPr/>
        </p:nvSpPr>
        <p:spPr>
          <a:xfrm>
            <a:off x="7337944" y="3971907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C358913-3917-84BC-8346-3134A715C62A}"/>
              </a:ext>
            </a:extLst>
          </p:cNvPr>
          <p:cNvSpPr txBox="1"/>
          <p:nvPr/>
        </p:nvSpPr>
        <p:spPr>
          <a:xfrm>
            <a:off x="6802572" y="235458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753BB10-CE79-5D15-113B-9529DF1C53DE}"/>
              </a:ext>
            </a:extLst>
          </p:cNvPr>
          <p:cNvSpPr txBox="1"/>
          <p:nvPr/>
        </p:nvSpPr>
        <p:spPr>
          <a:xfrm>
            <a:off x="6810939" y="2620917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287B17F9-E374-A44A-CA21-806D4385B671}"/>
              </a:ext>
            </a:extLst>
          </p:cNvPr>
          <p:cNvCxnSpPr>
            <a:cxnSpLocks/>
            <a:stCxn id="62" idx="3"/>
            <a:endCxn id="74" idx="2"/>
          </p:cNvCxnSpPr>
          <p:nvPr/>
        </p:nvCxnSpPr>
        <p:spPr>
          <a:xfrm flipV="1">
            <a:off x="7735198" y="4732825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255D4065-F42B-1D2A-290E-D129E06691D5}"/>
              </a:ext>
            </a:extLst>
          </p:cNvPr>
          <p:cNvCxnSpPr>
            <a:cxnSpLocks/>
            <a:stCxn id="64" idx="4"/>
            <a:endCxn id="62" idx="0"/>
          </p:cNvCxnSpPr>
          <p:nvPr/>
        </p:nvCxnSpPr>
        <p:spPr>
          <a:xfrm flipH="1">
            <a:off x="7513129" y="4331907"/>
            <a:ext cx="4815" cy="22783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AB9EB79D-EC50-3DB3-952C-748A98951C35}"/>
              </a:ext>
            </a:extLst>
          </p:cNvPr>
          <p:cNvSpPr/>
          <p:nvPr/>
        </p:nvSpPr>
        <p:spPr>
          <a:xfrm>
            <a:off x="8751533" y="395701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9D3927EB-CC3A-11AB-FDFD-69815608CA27}"/>
              </a:ext>
            </a:extLst>
          </p:cNvPr>
          <p:cNvSpPr/>
          <p:nvPr/>
        </p:nvSpPr>
        <p:spPr>
          <a:xfrm>
            <a:off x="7829472" y="3362231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A18A2729-12EC-F41F-8D20-BC4877C6157C}"/>
              </a:ext>
            </a:extLst>
          </p:cNvPr>
          <p:cNvSpPr/>
          <p:nvPr/>
        </p:nvSpPr>
        <p:spPr>
          <a:xfrm>
            <a:off x="8081989" y="397632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10169C9D-100F-9D38-B0C4-05230CFA8764}"/>
              </a:ext>
            </a:extLst>
          </p:cNvPr>
          <p:cNvCxnSpPr>
            <a:cxnSpLocks/>
          </p:cNvCxnSpPr>
          <p:nvPr/>
        </p:nvCxnSpPr>
        <p:spPr>
          <a:xfrm>
            <a:off x="8280447" y="372917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73">
            <a:extLst>
              <a:ext uri="{FF2B5EF4-FFF2-40B4-BE49-F238E27FC236}">
                <a16:creationId xmlns:a16="http://schemas.microsoft.com/office/drawing/2014/main" id="{2FE82ABA-57DA-0A79-FB77-9B67DC137A5B}"/>
              </a:ext>
            </a:extLst>
          </p:cNvPr>
          <p:cNvSpPr/>
          <p:nvPr/>
        </p:nvSpPr>
        <p:spPr>
          <a:xfrm>
            <a:off x="8112816" y="4552825"/>
            <a:ext cx="360000" cy="360000"/>
          </a:xfrm>
          <a:prstGeom prst="ellipse">
            <a:avLst/>
          </a:prstGeom>
          <a:solidFill>
            <a:srgbClr val="A9D18E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D987A0C7-F461-112D-4D4C-381EE5BE7191}"/>
              </a:ext>
            </a:extLst>
          </p:cNvPr>
          <p:cNvCxnSpPr>
            <a:cxnSpLocks/>
          </p:cNvCxnSpPr>
          <p:nvPr/>
        </p:nvCxnSpPr>
        <p:spPr>
          <a:xfrm rot="5400000">
            <a:off x="8630939" y="4036458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9A3AA6B1-B066-3144-F18D-AE5765947165}"/>
              </a:ext>
            </a:extLst>
          </p:cNvPr>
          <p:cNvCxnSpPr>
            <a:cxnSpLocks/>
          </p:cNvCxnSpPr>
          <p:nvPr/>
        </p:nvCxnSpPr>
        <p:spPr>
          <a:xfrm>
            <a:off x="8281386" y="432498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1F89D728-D234-03B7-DE25-E87FF793D300}"/>
              </a:ext>
            </a:extLst>
          </p:cNvPr>
          <p:cNvSpPr txBox="1"/>
          <p:nvPr/>
        </p:nvSpPr>
        <p:spPr>
          <a:xfrm>
            <a:off x="6802572" y="2892332"/>
            <a:ext cx="15850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Datapath node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175DA92C-3937-0D3D-E6F3-870C130B82C2}"/>
              </a:ext>
            </a:extLst>
          </p:cNvPr>
          <p:cNvCxnSpPr>
            <a:cxnSpLocks/>
          </p:cNvCxnSpPr>
          <p:nvPr/>
        </p:nvCxnSpPr>
        <p:spPr>
          <a:xfrm>
            <a:off x="6587393" y="3076998"/>
            <a:ext cx="24851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D901AA39-FB28-BDE2-29D6-3F4BF36ADF60}"/>
              </a:ext>
            </a:extLst>
          </p:cNvPr>
          <p:cNvSpPr txBox="1"/>
          <p:nvPr/>
        </p:nvSpPr>
        <p:spPr>
          <a:xfrm>
            <a:off x="6409781" y="1146017"/>
            <a:ext cx="302845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with separated data and control flow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1673148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59FFA-F19E-8A68-8FBA-F79BC69DF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537B750-59E1-27EC-6FFD-3985F75E69EE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3378C0-B285-274A-78F1-2D92D18C5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identify the </a:t>
            </a:r>
            <a:r>
              <a:rPr lang="en-US" err="1"/>
              <a:t>datapath</a:t>
            </a:r>
            <a:r>
              <a:rPr lang="en-US"/>
              <a:t> inside the RTL?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A3B1DA-21DE-2579-B73F-B0EC710AB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17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9473C60-DCDD-86F9-D286-57C18FC3A981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9567F9B-87CF-D7CB-08A4-F12F7C024D30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621436B-83E9-D567-05E2-395D7D557B74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54AF7B3-B0CD-4CA2-E74F-A6087BA2BFF1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A6CC41A-1AF9-49D4-7E15-D12C8DEECED6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D643A35-5BB4-BA9E-EBCE-A4B5FBC91B2A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79034E0-4DE7-EE2D-47A5-2867D7B9AFE0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F80C185-41C6-0B40-48F3-576F4F0807E5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AC39FFC-06BC-3987-F5F9-3AC99FAB36AA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0AA5AA94-EB55-16D9-80F7-31C29C44CE9F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8139229-319D-4E26-EE00-FD5B73C81074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3357622059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E7B793A-13DD-68B5-86E7-26BDD963F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9C082-11D6-38A6-075E-C93610700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Assignment Graph to FSM-Datapath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8CDEC-6549-03C3-8306-525549123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170</a:t>
            </a:fld>
            <a:endParaRPr lang="en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3D4D90E-76AC-1AAF-AA25-A8505934DDD0}"/>
              </a:ext>
            </a:extLst>
          </p:cNvPr>
          <p:cNvSpPr/>
          <p:nvPr/>
        </p:nvSpPr>
        <p:spPr>
          <a:xfrm>
            <a:off x="2131536" y="2354583"/>
            <a:ext cx="2939848" cy="2746858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FDEB66-C355-E710-0192-89EA8F9E81A1}"/>
              </a:ext>
            </a:extLst>
          </p:cNvPr>
          <p:cNvSpPr txBox="1"/>
          <p:nvPr/>
        </p:nvSpPr>
        <p:spPr>
          <a:xfrm>
            <a:off x="2125148" y="1893720"/>
            <a:ext cx="25178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  <a:endParaRPr lang="en-GB" sz="240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0E2F939-294D-873D-DB15-0F86235DEA38}"/>
              </a:ext>
            </a:extLst>
          </p:cNvPr>
          <p:cNvCxnSpPr>
            <a:cxnSpLocks/>
          </p:cNvCxnSpPr>
          <p:nvPr/>
        </p:nvCxnSpPr>
        <p:spPr>
          <a:xfrm flipH="1">
            <a:off x="2240287" y="253496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937B2309-2927-B140-C39D-EEE91D5E5360}"/>
              </a:ext>
            </a:extLst>
          </p:cNvPr>
          <p:cNvCxnSpPr>
            <a:cxnSpLocks/>
          </p:cNvCxnSpPr>
          <p:nvPr/>
        </p:nvCxnSpPr>
        <p:spPr>
          <a:xfrm flipH="1">
            <a:off x="2248654" y="2801296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047C3E28-9637-574A-3E3F-C3140781E278}"/>
              </a:ext>
            </a:extLst>
          </p:cNvPr>
          <p:cNvSpPr/>
          <p:nvPr/>
        </p:nvSpPr>
        <p:spPr>
          <a:xfrm>
            <a:off x="2311299" y="455974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32B843D5-5BCF-D7C2-787A-82BA62EF681A}"/>
              </a:ext>
            </a:extLst>
          </p:cNvPr>
          <p:cNvSpPr/>
          <p:nvPr/>
        </p:nvSpPr>
        <p:spPr>
          <a:xfrm>
            <a:off x="2952864" y="455974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2D09141-26FE-85F3-D742-868EEB75F7FF}"/>
              </a:ext>
            </a:extLst>
          </p:cNvPr>
          <p:cNvCxnSpPr>
            <a:cxnSpLocks/>
            <a:stCxn id="29" idx="3"/>
            <a:endCxn id="30" idx="1"/>
          </p:cNvCxnSpPr>
          <p:nvPr/>
        </p:nvCxnSpPr>
        <p:spPr>
          <a:xfrm>
            <a:off x="2755437" y="4739745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C76A2758-F796-A505-A25B-FF0A634B5E6B}"/>
              </a:ext>
            </a:extLst>
          </p:cNvPr>
          <p:cNvSpPr/>
          <p:nvPr/>
        </p:nvSpPr>
        <p:spPr>
          <a:xfrm>
            <a:off x="2999748" y="3971907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FC4864D-CB12-8A7B-3048-1EE382C433DD}"/>
              </a:ext>
            </a:extLst>
          </p:cNvPr>
          <p:cNvSpPr txBox="1"/>
          <p:nvPr/>
        </p:nvSpPr>
        <p:spPr>
          <a:xfrm>
            <a:off x="2464376" y="235458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A7DAB96-A052-33C5-9BC9-01AB71AAEA6A}"/>
              </a:ext>
            </a:extLst>
          </p:cNvPr>
          <p:cNvSpPr txBox="1"/>
          <p:nvPr/>
        </p:nvSpPr>
        <p:spPr>
          <a:xfrm>
            <a:off x="2472743" y="2620917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6" name="Connector: Curved 45">
            <a:extLst>
              <a:ext uri="{FF2B5EF4-FFF2-40B4-BE49-F238E27FC236}">
                <a16:creationId xmlns:a16="http://schemas.microsoft.com/office/drawing/2014/main" id="{E238E85B-67CE-C2D0-8689-A73433A3E3E4}"/>
              </a:ext>
            </a:extLst>
          </p:cNvPr>
          <p:cNvCxnSpPr>
            <a:cxnSpLocks/>
            <a:stCxn id="30" idx="3"/>
            <a:endCxn id="52" idx="2"/>
          </p:cNvCxnSpPr>
          <p:nvPr/>
        </p:nvCxnSpPr>
        <p:spPr>
          <a:xfrm flipV="1">
            <a:off x="3397002" y="4732825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A33049E-139B-1AB9-8BF4-8E2556B43DA6}"/>
              </a:ext>
            </a:extLst>
          </p:cNvPr>
          <p:cNvCxnSpPr>
            <a:cxnSpLocks/>
            <a:stCxn id="32" idx="4"/>
            <a:endCxn id="30" idx="0"/>
          </p:cNvCxnSpPr>
          <p:nvPr/>
        </p:nvCxnSpPr>
        <p:spPr>
          <a:xfrm flipH="1">
            <a:off x="3174933" y="4331907"/>
            <a:ext cx="4815" cy="22783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16C69B6C-0B5E-5273-DE92-58DDF1362D7C}"/>
              </a:ext>
            </a:extLst>
          </p:cNvPr>
          <p:cNvSpPr/>
          <p:nvPr/>
        </p:nvSpPr>
        <p:spPr>
          <a:xfrm>
            <a:off x="4413337" y="395701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C18E260A-503E-51A9-808B-6D693F0A18F4}"/>
              </a:ext>
            </a:extLst>
          </p:cNvPr>
          <p:cNvSpPr/>
          <p:nvPr/>
        </p:nvSpPr>
        <p:spPr>
          <a:xfrm>
            <a:off x="3491276" y="3362231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D73B0C5-591F-5465-88D5-00ECDB6771B2}"/>
              </a:ext>
            </a:extLst>
          </p:cNvPr>
          <p:cNvSpPr/>
          <p:nvPr/>
        </p:nvSpPr>
        <p:spPr>
          <a:xfrm>
            <a:off x="3743793" y="397632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1AA6AADE-1C93-BBD4-A602-000614148AD4}"/>
              </a:ext>
            </a:extLst>
          </p:cNvPr>
          <p:cNvCxnSpPr>
            <a:cxnSpLocks/>
          </p:cNvCxnSpPr>
          <p:nvPr/>
        </p:nvCxnSpPr>
        <p:spPr>
          <a:xfrm>
            <a:off x="3942251" y="372917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val 51">
            <a:extLst>
              <a:ext uri="{FF2B5EF4-FFF2-40B4-BE49-F238E27FC236}">
                <a16:creationId xmlns:a16="http://schemas.microsoft.com/office/drawing/2014/main" id="{AC603904-5447-C298-E6BC-183B58B34055}"/>
              </a:ext>
            </a:extLst>
          </p:cNvPr>
          <p:cNvSpPr/>
          <p:nvPr/>
        </p:nvSpPr>
        <p:spPr>
          <a:xfrm>
            <a:off x="3774620" y="4552825"/>
            <a:ext cx="360000" cy="360000"/>
          </a:xfrm>
          <a:prstGeom prst="ellipse">
            <a:avLst/>
          </a:prstGeom>
          <a:solidFill>
            <a:srgbClr val="A9D18E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19528CAD-0F79-A5C6-3EA4-5D20C3206C29}"/>
              </a:ext>
            </a:extLst>
          </p:cNvPr>
          <p:cNvCxnSpPr>
            <a:cxnSpLocks/>
          </p:cNvCxnSpPr>
          <p:nvPr/>
        </p:nvCxnSpPr>
        <p:spPr>
          <a:xfrm rot="5400000">
            <a:off x="4292743" y="4036458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1E2349C4-877D-77EF-A639-3A80583115A7}"/>
              </a:ext>
            </a:extLst>
          </p:cNvPr>
          <p:cNvCxnSpPr>
            <a:cxnSpLocks/>
          </p:cNvCxnSpPr>
          <p:nvPr/>
        </p:nvCxnSpPr>
        <p:spPr>
          <a:xfrm>
            <a:off x="3943190" y="432498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95DBDD4B-42E0-8C60-FF87-BB7B41C88306}"/>
              </a:ext>
            </a:extLst>
          </p:cNvPr>
          <p:cNvCxnSpPr>
            <a:cxnSpLocks/>
            <a:stCxn id="14" idx="3"/>
            <a:endCxn id="57" idx="1"/>
          </p:cNvCxnSpPr>
          <p:nvPr/>
        </p:nvCxnSpPr>
        <p:spPr>
          <a:xfrm>
            <a:off x="5071384" y="3728012"/>
            <a:ext cx="1398348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457015F7-F240-E528-2F1B-178A7A91B3A8}"/>
              </a:ext>
            </a:extLst>
          </p:cNvPr>
          <p:cNvSpPr/>
          <p:nvPr/>
        </p:nvSpPr>
        <p:spPr>
          <a:xfrm>
            <a:off x="6469732" y="2354583"/>
            <a:ext cx="2939848" cy="2746858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CD56C94F-3434-F5D0-8A1E-435D84D28AE0}"/>
              </a:ext>
            </a:extLst>
          </p:cNvPr>
          <p:cNvCxnSpPr>
            <a:cxnSpLocks/>
          </p:cNvCxnSpPr>
          <p:nvPr/>
        </p:nvCxnSpPr>
        <p:spPr>
          <a:xfrm flipH="1">
            <a:off x="6578483" y="253496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3B4F86C9-CD68-B2AE-033C-BF1A04D23DF4}"/>
              </a:ext>
            </a:extLst>
          </p:cNvPr>
          <p:cNvCxnSpPr>
            <a:cxnSpLocks/>
          </p:cNvCxnSpPr>
          <p:nvPr/>
        </p:nvCxnSpPr>
        <p:spPr>
          <a:xfrm flipH="1">
            <a:off x="6586850" y="2801296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CC60FE00-02A7-B69D-4607-E2BC68ED8F4E}"/>
              </a:ext>
            </a:extLst>
          </p:cNvPr>
          <p:cNvSpPr/>
          <p:nvPr/>
        </p:nvSpPr>
        <p:spPr>
          <a:xfrm>
            <a:off x="6649495" y="455974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B94508E1-0455-C86A-A4D1-9FE0F41444AA}"/>
              </a:ext>
            </a:extLst>
          </p:cNvPr>
          <p:cNvSpPr/>
          <p:nvPr/>
        </p:nvSpPr>
        <p:spPr>
          <a:xfrm>
            <a:off x="7291060" y="455974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708A5DC1-582E-2E11-20EF-2040F4CD3B46}"/>
              </a:ext>
            </a:extLst>
          </p:cNvPr>
          <p:cNvCxnSpPr>
            <a:cxnSpLocks/>
            <a:stCxn id="61" idx="3"/>
            <a:endCxn id="62" idx="1"/>
          </p:cNvCxnSpPr>
          <p:nvPr/>
        </p:nvCxnSpPr>
        <p:spPr>
          <a:xfrm>
            <a:off x="7093633" y="4739745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Oval 63">
            <a:extLst>
              <a:ext uri="{FF2B5EF4-FFF2-40B4-BE49-F238E27FC236}">
                <a16:creationId xmlns:a16="http://schemas.microsoft.com/office/drawing/2014/main" id="{E32BB2E9-CEC1-410B-732C-91DA5ACC99FD}"/>
              </a:ext>
            </a:extLst>
          </p:cNvPr>
          <p:cNvSpPr/>
          <p:nvPr/>
        </p:nvSpPr>
        <p:spPr>
          <a:xfrm>
            <a:off x="7337944" y="3971907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E39A00E-5CDD-41E4-E58C-1DB5673AFB48}"/>
              </a:ext>
            </a:extLst>
          </p:cNvPr>
          <p:cNvSpPr txBox="1"/>
          <p:nvPr/>
        </p:nvSpPr>
        <p:spPr>
          <a:xfrm>
            <a:off x="6802572" y="235458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34F2971-7D22-714C-88D8-573768D59F61}"/>
              </a:ext>
            </a:extLst>
          </p:cNvPr>
          <p:cNvSpPr txBox="1"/>
          <p:nvPr/>
        </p:nvSpPr>
        <p:spPr>
          <a:xfrm>
            <a:off x="6810939" y="2620917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B33A3EDC-583B-006E-20EC-F0CA57CF2188}"/>
              </a:ext>
            </a:extLst>
          </p:cNvPr>
          <p:cNvCxnSpPr>
            <a:cxnSpLocks/>
            <a:stCxn id="62" idx="3"/>
            <a:endCxn id="74" idx="2"/>
          </p:cNvCxnSpPr>
          <p:nvPr/>
        </p:nvCxnSpPr>
        <p:spPr>
          <a:xfrm flipV="1">
            <a:off x="7735198" y="4732825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0DEE6DB9-9148-4178-2B41-D4AC05F816C8}"/>
              </a:ext>
            </a:extLst>
          </p:cNvPr>
          <p:cNvCxnSpPr>
            <a:cxnSpLocks/>
            <a:stCxn id="64" idx="4"/>
            <a:endCxn id="62" idx="0"/>
          </p:cNvCxnSpPr>
          <p:nvPr/>
        </p:nvCxnSpPr>
        <p:spPr>
          <a:xfrm flipH="1">
            <a:off x="7513129" y="4331907"/>
            <a:ext cx="4815" cy="22783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79ABF5C0-E876-4375-1851-C9112BC27B37}"/>
              </a:ext>
            </a:extLst>
          </p:cNvPr>
          <p:cNvSpPr/>
          <p:nvPr/>
        </p:nvSpPr>
        <p:spPr>
          <a:xfrm>
            <a:off x="8751533" y="395701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6B7A86DB-A652-60B9-4C30-436A8D872F8C}"/>
              </a:ext>
            </a:extLst>
          </p:cNvPr>
          <p:cNvSpPr/>
          <p:nvPr/>
        </p:nvSpPr>
        <p:spPr>
          <a:xfrm>
            <a:off x="7829472" y="3362231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2A3455EA-9053-9CFC-9FD1-65A173FDB5D3}"/>
              </a:ext>
            </a:extLst>
          </p:cNvPr>
          <p:cNvSpPr/>
          <p:nvPr/>
        </p:nvSpPr>
        <p:spPr>
          <a:xfrm>
            <a:off x="8081989" y="397632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2C942AFE-21E7-644C-BB6C-9DA189A22C03}"/>
              </a:ext>
            </a:extLst>
          </p:cNvPr>
          <p:cNvCxnSpPr>
            <a:cxnSpLocks/>
          </p:cNvCxnSpPr>
          <p:nvPr/>
        </p:nvCxnSpPr>
        <p:spPr>
          <a:xfrm>
            <a:off x="8280447" y="372917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73">
            <a:extLst>
              <a:ext uri="{FF2B5EF4-FFF2-40B4-BE49-F238E27FC236}">
                <a16:creationId xmlns:a16="http://schemas.microsoft.com/office/drawing/2014/main" id="{3A7C6DC8-8441-0B16-BCE2-2D8E415961E0}"/>
              </a:ext>
            </a:extLst>
          </p:cNvPr>
          <p:cNvSpPr/>
          <p:nvPr/>
        </p:nvSpPr>
        <p:spPr>
          <a:xfrm>
            <a:off x="8112816" y="4552825"/>
            <a:ext cx="360000" cy="360000"/>
          </a:xfrm>
          <a:prstGeom prst="ellipse">
            <a:avLst/>
          </a:prstGeom>
          <a:solidFill>
            <a:srgbClr val="A9D18E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D08FA040-9970-5E2C-326A-EBAC35BC05DA}"/>
              </a:ext>
            </a:extLst>
          </p:cNvPr>
          <p:cNvCxnSpPr>
            <a:cxnSpLocks/>
          </p:cNvCxnSpPr>
          <p:nvPr/>
        </p:nvCxnSpPr>
        <p:spPr>
          <a:xfrm rot="5400000">
            <a:off x="8630939" y="4036458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264100D7-47FC-08AE-3458-4FD16CEB7836}"/>
              </a:ext>
            </a:extLst>
          </p:cNvPr>
          <p:cNvCxnSpPr>
            <a:cxnSpLocks/>
          </p:cNvCxnSpPr>
          <p:nvPr/>
        </p:nvCxnSpPr>
        <p:spPr>
          <a:xfrm>
            <a:off x="8281386" y="432498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1F07AAE2-40D7-F87E-7FBF-1EBEC80ABEBD}"/>
              </a:ext>
            </a:extLst>
          </p:cNvPr>
          <p:cNvSpPr txBox="1"/>
          <p:nvPr/>
        </p:nvSpPr>
        <p:spPr>
          <a:xfrm>
            <a:off x="6409781" y="1146017"/>
            <a:ext cx="302845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with separated data and control flow</a:t>
            </a:r>
            <a:endParaRPr lang="en-GB" sz="240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C1457267-FC7F-D5BA-DB99-9D6D2538E363}"/>
              </a:ext>
            </a:extLst>
          </p:cNvPr>
          <p:cNvSpPr txBox="1"/>
          <p:nvPr/>
        </p:nvSpPr>
        <p:spPr>
          <a:xfrm>
            <a:off x="6802572" y="2892332"/>
            <a:ext cx="15850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Datapath node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ECA1DC3E-FCE0-7FBB-2D13-B599A7E3010B}"/>
              </a:ext>
            </a:extLst>
          </p:cNvPr>
          <p:cNvCxnSpPr>
            <a:cxnSpLocks/>
          </p:cNvCxnSpPr>
          <p:nvPr/>
        </p:nvCxnSpPr>
        <p:spPr>
          <a:xfrm>
            <a:off x="6587393" y="3076998"/>
            <a:ext cx="24851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5B523D5-6645-712B-1C2E-63D75BCE5025}"/>
              </a:ext>
            </a:extLst>
          </p:cNvPr>
          <p:cNvSpPr/>
          <p:nvPr/>
        </p:nvSpPr>
        <p:spPr>
          <a:xfrm>
            <a:off x="2300275" y="5706509"/>
            <a:ext cx="7591450" cy="70257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rgbClr val="FF0000"/>
                </a:solidFill>
              </a:rPr>
              <a:t>The remaining </a:t>
            </a:r>
            <a:r>
              <a:rPr lang="en-US" sz="2400" err="1">
                <a:solidFill>
                  <a:srgbClr val="FF0000"/>
                </a:solidFill>
              </a:rPr>
              <a:t>datapath</a:t>
            </a:r>
            <a:r>
              <a:rPr lang="en-US" sz="2400">
                <a:solidFill>
                  <a:srgbClr val="FF0000"/>
                </a:solidFill>
              </a:rPr>
              <a:t> modifications (e.g., separating shared resources) are discussed in more detail in the paper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588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11E12C6-E255-9E35-AFBC-F60BDA641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18082-133D-886D-C558-9633F6AC0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Assignment Graph to FSM-Datapath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6EE35F-B118-8763-0655-4A74C049B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171</a:t>
            </a:fld>
            <a:endParaRPr lang="en-FR"/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14207CC9-F65C-7AC8-CF0D-325BE3113A29}"/>
              </a:ext>
            </a:extLst>
          </p:cNvPr>
          <p:cNvSpPr/>
          <p:nvPr/>
        </p:nvSpPr>
        <p:spPr>
          <a:xfrm>
            <a:off x="1006192" y="2651763"/>
            <a:ext cx="2939848" cy="2746858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7143380E-2896-B1EA-1DEA-81B8772B9DC7}"/>
              </a:ext>
            </a:extLst>
          </p:cNvPr>
          <p:cNvCxnSpPr>
            <a:cxnSpLocks/>
          </p:cNvCxnSpPr>
          <p:nvPr/>
        </p:nvCxnSpPr>
        <p:spPr>
          <a:xfrm flipH="1">
            <a:off x="1114943" y="283214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316DB8EC-E5F2-3680-EC88-DF4B08FBA227}"/>
              </a:ext>
            </a:extLst>
          </p:cNvPr>
          <p:cNvCxnSpPr>
            <a:cxnSpLocks/>
          </p:cNvCxnSpPr>
          <p:nvPr/>
        </p:nvCxnSpPr>
        <p:spPr>
          <a:xfrm flipH="1">
            <a:off x="1123310" y="3098476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F02467B-B928-9B13-570E-674833716F0D}"/>
              </a:ext>
            </a:extLst>
          </p:cNvPr>
          <p:cNvSpPr/>
          <p:nvPr/>
        </p:nvSpPr>
        <p:spPr>
          <a:xfrm>
            <a:off x="1185955" y="485692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8D58FEEF-1382-B252-9592-D1CD3AD3B320}"/>
              </a:ext>
            </a:extLst>
          </p:cNvPr>
          <p:cNvSpPr/>
          <p:nvPr/>
        </p:nvSpPr>
        <p:spPr>
          <a:xfrm>
            <a:off x="1827520" y="485692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FF1E8E50-FFA7-0EAD-1766-DB5C7231F1FB}"/>
              </a:ext>
            </a:extLst>
          </p:cNvPr>
          <p:cNvCxnSpPr>
            <a:cxnSpLocks/>
            <a:stCxn id="61" idx="3"/>
            <a:endCxn id="62" idx="1"/>
          </p:cNvCxnSpPr>
          <p:nvPr/>
        </p:nvCxnSpPr>
        <p:spPr>
          <a:xfrm>
            <a:off x="1630093" y="5036925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Oval 63">
            <a:extLst>
              <a:ext uri="{FF2B5EF4-FFF2-40B4-BE49-F238E27FC236}">
                <a16:creationId xmlns:a16="http://schemas.microsoft.com/office/drawing/2014/main" id="{FECA0345-EEE1-55DB-0077-724E981E2559}"/>
              </a:ext>
            </a:extLst>
          </p:cNvPr>
          <p:cNvSpPr/>
          <p:nvPr/>
        </p:nvSpPr>
        <p:spPr>
          <a:xfrm>
            <a:off x="1874404" y="4269087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55DFCFE-D351-AF78-10F0-9656A444280B}"/>
              </a:ext>
            </a:extLst>
          </p:cNvPr>
          <p:cNvSpPr txBox="1"/>
          <p:nvPr/>
        </p:nvSpPr>
        <p:spPr>
          <a:xfrm>
            <a:off x="1339032" y="265176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803C10D-C79E-DFB6-809C-CE25A9B2874B}"/>
              </a:ext>
            </a:extLst>
          </p:cNvPr>
          <p:cNvSpPr txBox="1"/>
          <p:nvPr/>
        </p:nvSpPr>
        <p:spPr>
          <a:xfrm>
            <a:off x="1347399" y="2918097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F832EE8E-7E31-7455-0988-D22EB83EEBD2}"/>
              </a:ext>
            </a:extLst>
          </p:cNvPr>
          <p:cNvCxnSpPr>
            <a:cxnSpLocks/>
            <a:stCxn id="62" idx="3"/>
            <a:endCxn id="74" idx="2"/>
          </p:cNvCxnSpPr>
          <p:nvPr/>
        </p:nvCxnSpPr>
        <p:spPr>
          <a:xfrm flipV="1">
            <a:off x="2271658" y="5030005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DCBEC70F-AE8E-3AF7-C754-28F0251E214B}"/>
              </a:ext>
            </a:extLst>
          </p:cNvPr>
          <p:cNvCxnSpPr>
            <a:cxnSpLocks/>
            <a:stCxn id="64" idx="4"/>
            <a:endCxn id="62" idx="0"/>
          </p:cNvCxnSpPr>
          <p:nvPr/>
        </p:nvCxnSpPr>
        <p:spPr>
          <a:xfrm flipH="1">
            <a:off x="2049589" y="4629087"/>
            <a:ext cx="4815" cy="22783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DBEDB7E0-12F8-7842-11BB-2DED14E9A19E}"/>
              </a:ext>
            </a:extLst>
          </p:cNvPr>
          <p:cNvSpPr/>
          <p:nvPr/>
        </p:nvSpPr>
        <p:spPr>
          <a:xfrm>
            <a:off x="3287993" y="425419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50C7EB77-4DD5-6856-F5C2-6D66366DCAC2}"/>
              </a:ext>
            </a:extLst>
          </p:cNvPr>
          <p:cNvSpPr/>
          <p:nvPr/>
        </p:nvSpPr>
        <p:spPr>
          <a:xfrm>
            <a:off x="2365932" y="3659411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376222F0-842D-9CCA-170B-16B51F868998}"/>
              </a:ext>
            </a:extLst>
          </p:cNvPr>
          <p:cNvSpPr/>
          <p:nvPr/>
        </p:nvSpPr>
        <p:spPr>
          <a:xfrm>
            <a:off x="2618449" y="427350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DEBEE90A-E81A-AE0B-4947-364B114E58B5}"/>
              </a:ext>
            </a:extLst>
          </p:cNvPr>
          <p:cNvCxnSpPr>
            <a:cxnSpLocks/>
          </p:cNvCxnSpPr>
          <p:nvPr/>
        </p:nvCxnSpPr>
        <p:spPr>
          <a:xfrm>
            <a:off x="2816907" y="402635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73">
            <a:extLst>
              <a:ext uri="{FF2B5EF4-FFF2-40B4-BE49-F238E27FC236}">
                <a16:creationId xmlns:a16="http://schemas.microsoft.com/office/drawing/2014/main" id="{861D9638-C93B-A49E-2C20-08CEF3DE32D9}"/>
              </a:ext>
            </a:extLst>
          </p:cNvPr>
          <p:cNvSpPr/>
          <p:nvPr/>
        </p:nvSpPr>
        <p:spPr>
          <a:xfrm>
            <a:off x="2649276" y="4850005"/>
            <a:ext cx="360000" cy="360000"/>
          </a:xfrm>
          <a:prstGeom prst="ellipse">
            <a:avLst/>
          </a:prstGeom>
          <a:solidFill>
            <a:srgbClr val="A9D18E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833AB099-F4FB-4C12-E9D9-E666FF6A3103}"/>
              </a:ext>
            </a:extLst>
          </p:cNvPr>
          <p:cNvCxnSpPr>
            <a:cxnSpLocks/>
          </p:cNvCxnSpPr>
          <p:nvPr/>
        </p:nvCxnSpPr>
        <p:spPr>
          <a:xfrm rot="5400000">
            <a:off x="3167399" y="4333638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AB00F354-4495-2569-E733-95B645EF4DBC}"/>
              </a:ext>
            </a:extLst>
          </p:cNvPr>
          <p:cNvCxnSpPr>
            <a:cxnSpLocks/>
          </p:cNvCxnSpPr>
          <p:nvPr/>
        </p:nvCxnSpPr>
        <p:spPr>
          <a:xfrm>
            <a:off x="2817846" y="462216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416185E8-9DF7-7589-D40E-D343FCA8A93D}"/>
              </a:ext>
            </a:extLst>
          </p:cNvPr>
          <p:cNvSpPr txBox="1"/>
          <p:nvPr/>
        </p:nvSpPr>
        <p:spPr>
          <a:xfrm>
            <a:off x="946241" y="1443197"/>
            <a:ext cx="302845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with separated data and control flow</a:t>
            </a:r>
            <a:endParaRPr lang="en-GB" sz="240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79163AE-EC42-A5B4-6811-0F90B3F01CD7}"/>
              </a:ext>
            </a:extLst>
          </p:cNvPr>
          <p:cNvSpPr txBox="1"/>
          <p:nvPr/>
        </p:nvSpPr>
        <p:spPr>
          <a:xfrm>
            <a:off x="1339032" y="3189512"/>
            <a:ext cx="15850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Datapath node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1F7CDD0C-2F79-029A-3D11-B5BAE1A4821D}"/>
              </a:ext>
            </a:extLst>
          </p:cNvPr>
          <p:cNvCxnSpPr>
            <a:cxnSpLocks/>
          </p:cNvCxnSpPr>
          <p:nvPr/>
        </p:nvCxnSpPr>
        <p:spPr>
          <a:xfrm>
            <a:off x="1123853" y="3374178"/>
            <a:ext cx="24851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61949C3-42EF-5A9A-81A9-A0BA8160B122}"/>
              </a:ext>
            </a:extLst>
          </p:cNvPr>
          <p:cNvCxnSpPr>
            <a:cxnSpLocks/>
            <a:stCxn id="57" idx="3"/>
            <a:endCxn id="7" idx="1"/>
          </p:cNvCxnSpPr>
          <p:nvPr/>
        </p:nvCxnSpPr>
        <p:spPr>
          <a:xfrm flipV="1">
            <a:off x="3946040" y="4023361"/>
            <a:ext cx="614530" cy="183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2650E05-08B8-7472-AA35-40F664789F2E}"/>
              </a:ext>
            </a:extLst>
          </p:cNvPr>
          <p:cNvSpPr txBox="1"/>
          <p:nvPr/>
        </p:nvSpPr>
        <p:spPr>
          <a:xfrm>
            <a:off x="4560570" y="3792528"/>
            <a:ext cx="29398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2575684284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794D5CF-2B3A-CD1E-F337-CAA3931BF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200CE-5CA9-C0F1-20FB-5CA3BB164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Assignment Graph to FSM-Datapath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819405-068B-FF1C-116C-CFA9FA780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172</a:t>
            </a:fld>
            <a:endParaRPr lang="en-FR"/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9848AA1D-92B6-F3E8-E7C1-F7BF533BA57C}"/>
              </a:ext>
            </a:extLst>
          </p:cNvPr>
          <p:cNvSpPr/>
          <p:nvPr/>
        </p:nvSpPr>
        <p:spPr>
          <a:xfrm>
            <a:off x="1006192" y="2651763"/>
            <a:ext cx="2939848" cy="2746858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367C090E-B3F1-95A9-8EAC-1D172E2FC4F7}"/>
              </a:ext>
            </a:extLst>
          </p:cNvPr>
          <p:cNvCxnSpPr>
            <a:cxnSpLocks/>
          </p:cNvCxnSpPr>
          <p:nvPr/>
        </p:nvCxnSpPr>
        <p:spPr>
          <a:xfrm flipH="1">
            <a:off x="1114943" y="283214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EC1064BA-B356-EC1D-821C-71C5D124FFC5}"/>
              </a:ext>
            </a:extLst>
          </p:cNvPr>
          <p:cNvCxnSpPr>
            <a:cxnSpLocks/>
          </p:cNvCxnSpPr>
          <p:nvPr/>
        </p:nvCxnSpPr>
        <p:spPr>
          <a:xfrm flipH="1">
            <a:off x="1123310" y="3098476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D78D5C58-C518-CC18-9780-62027A222AF5}"/>
              </a:ext>
            </a:extLst>
          </p:cNvPr>
          <p:cNvSpPr/>
          <p:nvPr/>
        </p:nvSpPr>
        <p:spPr>
          <a:xfrm>
            <a:off x="1185955" y="485692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62362340-8A15-1218-BD93-F3DFCBE1C14B}"/>
              </a:ext>
            </a:extLst>
          </p:cNvPr>
          <p:cNvSpPr/>
          <p:nvPr/>
        </p:nvSpPr>
        <p:spPr>
          <a:xfrm>
            <a:off x="1827520" y="485692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34739652-9CAD-BF1C-4B4E-CAF3E2F0DA92}"/>
              </a:ext>
            </a:extLst>
          </p:cNvPr>
          <p:cNvCxnSpPr>
            <a:cxnSpLocks/>
            <a:stCxn id="61" idx="3"/>
            <a:endCxn id="62" idx="1"/>
          </p:cNvCxnSpPr>
          <p:nvPr/>
        </p:nvCxnSpPr>
        <p:spPr>
          <a:xfrm>
            <a:off x="1630093" y="5036925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Oval 63">
            <a:extLst>
              <a:ext uri="{FF2B5EF4-FFF2-40B4-BE49-F238E27FC236}">
                <a16:creationId xmlns:a16="http://schemas.microsoft.com/office/drawing/2014/main" id="{B29230BA-BF26-451F-00A1-2CD554760C48}"/>
              </a:ext>
            </a:extLst>
          </p:cNvPr>
          <p:cNvSpPr/>
          <p:nvPr/>
        </p:nvSpPr>
        <p:spPr>
          <a:xfrm>
            <a:off x="1874404" y="4269087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F5972E6-AC19-E41C-A3AE-20E625F10A00}"/>
              </a:ext>
            </a:extLst>
          </p:cNvPr>
          <p:cNvSpPr txBox="1"/>
          <p:nvPr/>
        </p:nvSpPr>
        <p:spPr>
          <a:xfrm>
            <a:off x="1339032" y="265176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F2FAC53-8202-E0FA-BAAF-07754A5B7F80}"/>
              </a:ext>
            </a:extLst>
          </p:cNvPr>
          <p:cNvSpPr txBox="1"/>
          <p:nvPr/>
        </p:nvSpPr>
        <p:spPr>
          <a:xfrm>
            <a:off x="1347399" y="2918097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ED6493EF-1C68-C971-0B5F-D6539CA5AD2F}"/>
              </a:ext>
            </a:extLst>
          </p:cNvPr>
          <p:cNvCxnSpPr>
            <a:cxnSpLocks/>
            <a:stCxn id="62" idx="3"/>
            <a:endCxn id="74" idx="2"/>
          </p:cNvCxnSpPr>
          <p:nvPr/>
        </p:nvCxnSpPr>
        <p:spPr>
          <a:xfrm flipV="1">
            <a:off x="2271658" y="5030005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7FA401C3-E1E9-5E98-8955-EE0300F3C61F}"/>
              </a:ext>
            </a:extLst>
          </p:cNvPr>
          <p:cNvCxnSpPr>
            <a:cxnSpLocks/>
            <a:stCxn id="64" idx="4"/>
            <a:endCxn id="62" idx="0"/>
          </p:cNvCxnSpPr>
          <p:nvPr/>
        </p:nvCxnSpPr>
        <p:spPr>
          <a:xfrm flipH="1">
            <a:off x="2049589" y="4629087"/>
            <a:ext cx="4815" cy="22783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6F6F212A-54B4-ECC9-E413-820B39DF798A}"/>
              </a:ext>
            </a:extLst>
          </p:cNvPr>
          <p:cNvSpPr/>
          <p:nvPr/>
        </p:nvSpPr>
        <p:spPr>
          <a:xfrm>
            <a:off x="3287993" y="425419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CD1DA651-6E15-6BA6-6C29-E98F5194380F}"/>
              </a:ext>
            </a:extLst>
          </p:cNvPr>
          <p:cNvSpPr/>
          <p:nvPr/>
        </p:nvSpPr>
        <p:spPr>
          <a:xfrm>
            <a:off x="2365932" y="3659411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B3587AE8-CE99-6E13-92EC-194F2A97C773}"/>
              </a:ext>
            </a:extLst>
          </p:cNvPr>
          <p:cNvSpPr/>
          <p:nvPr/>
        </p:nvSpPr>
        <p:spPr>
          <a:xfrm>
            <a:off x="2618449" y="427350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D0006250-BA3A-43A1-A883-0D7B08B90863}"/>
              </a:ext>
            </a:extLst>
          </p:cNvPr>
          <p:cNvCxnSpPr>
            <a:cxnSpLocks/>
          </p:cNvCxnSpPr>
          <p:nvPr/>
        </p:nvCxnSpPr>
        <p:spPr>
          <a:xfrm>
            <a:off x="2816907" y="402635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73">
            <a:extLst>
              <a:ext uri="{FF2B5EF4-FFF2-40B4-BE49-F238E27FC236}">
                <a16:creationId xmlns:a16="http://schemas.microsoft.com/office/drawing/2014/main" id="{8A037AA1-F633-1A6B-616B-1E24442A3B93}"/>
              </a:ext>
            </a:extLst>
          </p:cNvPr>
          <p:cNvSpPr/>
          <p:nvPr/>
        </p:nvSpPr>
        <p:spPr>
          <a:xfrm>
            <a:off x="2649276" y="4850005"/>
            <a:ext cx="360000" cy="360000"/>
          </a:xfrm>
          <a:prstGeom prst="ellipse">
            <a:avLst/>
          </a:prstGeom>
          <a:solidFill>
            <a:srgbClr val="A9D18E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84F049BE-11E9-6F9F-B3A9-62DFE56542DF}"/>
              </a:ext>
            </a:extLst>
          </p:cNvPr>
          <p:cNvCxnSpPr>
            <a:cxnSpLocks/>
          </p:cNvCxnSpPr>
          <p:nvPr/>
        </p:nvCxnSpPr>
        <p:spPr>
          <a:xfrm rot="5400000">
            <a:off x="3167399" y="4333638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3D853D99-AE5F-E5CD-B8A6-56913A534277}"/>
              </a:ext>
            </a:extLst>
          </p:cNvPr>
          <p:cNvCxnSpPr>
            <a:cxnSpLocks/>
          </p:cNvCxnSpPr>
          <p:nvPr/>
        </p:nvCxnSpPr>
        <p:spPr>
          <a:xfrm>
            <a:off x="2817846" y="462216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0C90C310-81CD-E564-A42B-683FDF2005F6}"/>
              </a:ext>
            </a:extLst>
          </p:cNvPr>
          <p:cNvSpPr txBox="1"/>
          <p:nvPr/>
        </p:nvSpPr>
        <p:spPr>
          <a:xfrm>
            <a:off x="946241" y="1443197"/>
            <a:ext cx="302845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with separated data and control flow</a:t>
            </a:r>
            <a:endParaRPr lang="en-GB" sz="240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4BC5EAB4-B756-4A98-0998-66D014241E00}"/>
              </a:ext>
            </a:extLst>
          </p:cNvPr>
          <p:cNvSpPr txBox="1"/>
          <p:nvPr/>
        </p:nvSpPr>
        <p:spPr>
          <a:xfrm>
            <a:off x="1339032" y="3189512"/>
            <a:ext cx="15850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Datapath node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B78D8D39-E6F1-98D2-8324-EFD878076EF8}"/>
              </a:ext>
            </a:extLst>
          </p:cNvPr>
          <p:cNvCxnSpPr>
            <a:cxnSpLocks/>
          </p:cNvCxnSpPr>
          <p:nvPr/>
        </p:nvCxnSpPr>
        <p:spPr>
          <a:xfrm>
            <a:off x="1123853" y="3374178"/>
            <a:ext cx="24851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68D0F69E-3E2D-738C-D48B-76FF457C03C5}"/>
              </a:ext>
            </a:extLst>
          </p:cNvPr>
          <p:cNvCxnSpPr>
            <a:cxnSpLocks/>
            <a:stCxn id="57" idx="3"/>
            <a:endCxn id="7" idx="1"/>
          </p:cNvCxnSpPr>
          <p:nvPr/>
        </p:nvCxnSpPr>
        <p:spPr>
          <a:xfrm flipV="1">
            <a:off x="3946040" y="4023361"/>
            <a:ext cx="614530" cy="183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5C29F15-9677-2AE5-CBBB-AC6ABB3CA438}"/>
              </a:ext>
            </a:extLst>
          </p:cNvPr>
          <p:cNvSpPr txBox="1"/>
          <p:nvPr/>
        </p:nvSpPr>
        <p:spPr>
          <a:xfrm>
            <a:off x="4560570" y="3792528"/>
            <a:ext cx="29398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2E1E0F1-3503-BFBE-6A6C-3EF60C773753}"/>
              </a:ext>
            </a:extLst>
          </p:cNvPr>
          <p:cNvSpPr/>
          <p:nvPr/>
        </p:nvSpPr>
        <p:spPr>
          <a:xfrm>
            <a:off x="910775" y="4108053"/>
            <a:ext cx="1585000" cy="16222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CCBCADD-3E46-2F92-9A85-3950DC12362E}"/>
              </a:ext>
            </a:extLst>
          </p:cNvPr>
          <p:cNvSpPr/>
          <p:nvPr/>
        </p:nvSpPr>
        <p:spPr>
          <a:xfrm>
            <a:off x="2681590" y="6257548"/>
            <a:ext cx="6828821" cy="48584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rgbClr val="FF0000"/>
                </a:solidFill>
              </a:rPr>
              <a:t>HACE assumes that the FSM is single and centralized.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2582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F9505A9-677C-0C80-FCF2-2D8CF2F9D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5F6AD-92A4-788E-8D57-9DEBB16DE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Assignment Graph to FSM-Datapath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8E1AE7-EBB9-3D11-9A24-7D6134AF9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173</a:t>
            </a:fld>
            <a:endParaRPr lang="en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A9876E8-2ABB-300D-A457-C57B3D659E38}"/>
              </a:ext>
            </a:extLst>
          </p:cNvPr>
          <p:cNvSpPr/>
          <p:nvPr/>
        </p:nvSpPr>
        <p:spPr>
          <a:xfrm>
            <a:off x="277504" y="2056647"/>
            <a:ext cx="5734275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B9D08EDC-78C6-8FED-2A67-0BEB1ADCDD0A}"/>
              </a:ext>
            </a:extLst>
          </p:cNvPr>
          <p:cNvSpPr/>
          <p:nvPr/>
        </p:nvSpPr>
        <p:spPr>
          <a:xfrm>
            <a:off x="3547845" y="4256386"/>
            <a:ext cx="360000" cy="360000"/>
          </a:xfrm>
          <a:prstGeom prst="ellipse">
            <a:avLst/>
          </a:prstGeom>
          <a:solidFill>
            <a:srgbClr val="DA6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1D533CB0-23A2-D052-81F3-B7EE5348C1FD}"/>
              </a:ext>
            </a:extLst>
          </p:cNvPr>
          <p:cNvCxnSpPr>
            <a:cxnSpLocks/>
            <a:stCxn id="86" idx="2"/>
            <a:endCxn id="84" idx="0"/>
          </p:cNvCxnSpPr>
          <p:nvPr/>
        </p:nvCxnSpPr>
        <p:spPr>
          <a:xfrm>
            <a:off x="3724801" y="4087241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6F947B99-6F00-8C25-08B4-1981945EA286}"/>
              </a:ext>
            </a:extLst>
          </p:cNvPr>
          <p:cNvSpPr/>
          <p:nvPr/>
        </p:nvSpPr>
        <p:spPr>
          <a:xfrm>
            <a:off x="3502732" y="372724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43148D42-96F7-2A1D-E348-70430150187C}"/>
              </a:ext>
            </a:extLst>
          </p:cNvPr>
          <p:cNvSpPr/>
          <p:nvPr/>
        </p:nvSpPr>
        <p:spPr>
          <a:xfrm>
            <a:off x="3502732" y="483191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AE728D9C-841F-1C7E-A1FD-4E02BA290871}"/>
              </a:ext>
            </a:extLst>
          </p:cNvPr>
          <p:cNvCxnSpPr>
            <a:cxnSpLocks/>
          </p:cNvCxnSpPr>
          <p:nvPr/>
        </p:nvCxnSpPr>
        <p:spPr>
          <a:xfrm flipH="1">
            <a:off x="3724801" y="460407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9EB440DC-B35C-BBE1-934F-747BEB3578DF}"/>
              </a:ext>
            </a:extLst>
          </p:cNvPr>
          <p:cNvCxnSpPr>
            <a:cxnSpLocks/>
            <a:stCxn id="99" idx="0"/>
          </p:cNvCxnSpPr>
          <p:nvPr/>
        </p:nvCxnSpPr>
        <p:spPr>
          <a:xfrm flipV="1">
            <a:off x="3726846" y="517816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9A8B47AF-970E-95CF-8C02-31245A47E988}"/>
              </a:ext>
            </a:extLst>
          </p:cNvPr>
          <p:cNvSpPr/>
          <p:nvPr/>
        </p:nvSpPr>
        <p:spPr>
          <a:xfrm>
            <a:off x="3504777" y="540600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6B258988-2BC0-91E0-DC83-170D3D2DD07F}"/>
              </a:ext>
            </a:extLst>
          </p:cNvPr>
          <p:cNvSpPr/>
          <p:nvPr/>
        </p:nvSpPr>
        <p:spPr>
          <a:xfrm>
            <a:off x="2722833" y="426845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41214963-4E5A-D222-F445-30CFBA8D4022}"/>
              </a:ext>
            </a:extLst>
          </p:cNvPr>
          <p:cNvCxnSpPr>
            <a:cxnSpLocks/>
            <a:stCxn id="105" idx="1"/>
          </p:cNvCxnSpPr>
          <p:nvPr/>
        </p:nvCxnSpPr>
        <p:spPr>
          <a:xfrm flipH="1">
            <a:off x="2474315" y="44484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C66D3558-C463-FA99-F4B3-3D247B16A556}"/>
              </a:ext>
            </a:extLst>
          </p:cNvPr>
          <p:cNvCxnSpPr>
            <a:cxnSpLocks/>
            <a:stCxn id="84" idx="2"/>
            <a:endCxn id="105" idx="3"/>
          </p:cNvCxnSpPr>
          <p:nvPr/>
        </p:nvCxnSpPr>
        <p:spPr>
          <a:xfrm flipH="1">
            <a:off x="3166971" y="4436386"/>
            <a:ext cx="380874" cy="12072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A772A212-7BBB-9502-BD71-DC28351B0374}"/>
              </a:ext>
            </a:extLst>
          </p:cNvPr>
          <p:cNvCxnSpPr>
            <a:cxnSpLocks/>
            <a:stCxn id="109" idx="2"/>
            <a:endCxn id="105" idx="0"/>
          </p:cNvCxnSpPr>
          <p:nvPr/>
        </p:nvCxnSpPr>
        <p:spPr>
          <a:xfrm>
            <a:off x="2944902" y="4103893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F7DA007E-CB45-1DD2-FF83-E2EF58087444}"/>
              </a:ext>
            </a:extLst>
          </p:cNvPr>
          <p:cNvSpPr/>
          <p:nvPr/>
        </p:nvSpPr>
        <p:spPr>
          <a:xfrm>
            <a:off x="2722833" y="374389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cxnSp>
        <p:nvCxnSpPr>
          <p:cNvPr id="116" name="Connector: Curved 115">
            <a:extLst>
              <a:ext uri="{FF2B5EF4-FFF2-40B4-BE49-F238E27FC236}">
                <a16:creationId xmlns:a16="http://schemas.microsoft.com/office/drawing/2014/main" id="{DA224D55-8781-4F27-2198-8209631369A8}"/>
              </a:ext>
            </a:extLst>
          </p:cNvPr>
          <p:cNvCxnSpPr>
            <a:cxnSpLocks/>
            <a:stCxn id="96" idx="3"/>
            <a:endCxn id="84" idx="6"/>
          </p:cNvCxnSpPr>
          <p:nvPr/>
        </p:nvCxnSpPr>
        <p:spPr>
          <a:xfrm flipH="1" flipV="1">
            <a:off x="3907845" y="4436386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Oval 136">
            <a:extLst>
              <a:ext uri="{FF2B5EF4-FFF2-40B4-BE49-F238E27FC236}">
                <a16:creationId xmlns:a16="http://schemas.microsoft.com/office/drawing/2014/main" id="{C3E066C7-704A-AA04-DAA7-A956F44E3204}"/>
              </a:ext>
            </a:extLst>
          </p:cNvPr>
          <p:cNvSpPr/>
          <p:nvPr/>
        </p:nvSpPr>
        <p:spPr>
          <a:xfrm>
            <a:off x="4133464" y="2362425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7C6E810F-1710-1FE0-EE07-96F91FC4049D}"/>
              </a:ext>
            </a:extLst>
          </p:cNvPr>
          <p:cNvCxnSpPr>
            <a:cxnSpLocks/>
            <a:stCxn id="139" idx="3"/>
            <a:endCxn id="137" idx="2"/>
          </p:cNvCxnSpPr>
          <p:nvPr/>
        </p:nvCxnSpPr>
        <p:spPr>
          <a:xfrm>
            <a:off x="3907831" y="2542425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Rectangle: Rounded Corners 138">
            <a:extLst>
              <a:ext uri="{FF2B5EF4-FFF2-40B4-BE49-F238E27FC236}">
                <a16:creationId xmlns:a16="http://schemas.microsoft.com/office/drawing/2014/main" id="{0F652133-18E2-848D-0D02-BCE1AB3829C4}"/>
              </a:ext>
            </a:extLst>
          </p:cNvPr>
          <p:cNvSpPr/>
          <p:nvPr/>
        </p:nvSpPr>
        <p:spPr>
          <a:xfrm>
            <a:off x="3463693" y="236242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cxnSp>
        <p:nvCxnSpPr>
          <p:cNvPr id="145" name="Straight Arrow Connector 144">
            <a:extLst>
              <a:ext uri="{FF2B5EF4-FFF2-40B4-BE49-F238E27FC236}">
                <a16:creationId xmlns:a16="http://schemas.microsoft.com/office/drawing/2014/main" id="{BE2187FB-63BD-2C2B-C05E-0E79105D4474}"/>
              </a:ext>
            </a:extLst>
          </p:cNvPr>
          <p:cNvCxnSpPr>
            <a:cxnSpLocks/>
          </p:cNvCxnSpPr>
          <p:nvPr/>
        </p:nvCxnSpPr>
        <p:spPr>
          <a:xfrm>
            <a:off x="4493464" y="2542425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Rectangle: Rounded Corners 146">
            <a:extLst>
              <a:ext uri="{FF2B5EF4-FFF2-40B4-BE49-F238E27FC236}">
                <a16:creationId xmlns:a16="http://schemas.microsoft.com/office/drawing/2014/main" id="{29C3838C-538E-7813-2357-146EE31FAC7C}"/>
              </a:ext>
            </a:extLst>
          </p:cNvPr>
          <p:cNvSpPr/>
          <p:nvPr/>
        </p:nvSpPr>
        <p:spPr>
          <a:xfrm>
            <a:off x="4757765" y="2362425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read_A</a:t>
            </a:r>
            <a:endParaRPr lang="en-US"/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97FF1AA9-AE0B-C7E7-BF2A-EF34C37D35C4}"/>
              </a:ext>
            </a:extLst>
          </p:cNvPr>
          <p:cNvSpPr/>
          <p:nvPr/>
        </p:nvSpPr>
        <p:spPr>
          <a:xfrm>
            <a:off x="4882514" y="4263387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BF84EFB9-7A44-76E2-39CC-25A7B3A44214}"/>
              </a:ext>
            </a:extLst>
          </p:cNvPr>
          <p:cNvCxnSpPr>
            <a:cxnSpLocks/>
            <a:stCxn id="150" idx="2"/>
            <a:endCxn id="148" idx="0"/>
          </p:cNvCxnSpPr>
          <p:nvPr/>
        </p:nvCxnSpPr>
        <p:spPr>
          <a:xfrm>
            <a:off x="5059470" y="4094242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Rectangle: Rounded Corners 149">
            <a:extLst>
              <a:ext uri="{FF2B5EF4-FFF2-40B4-BE49-F238E27FC236}">
                <a16:creationId xmlns:a16="http://schemas.microsoft.com/office/drawing/2014/main" id="{E55C8EC0-05D0-B100-EA1C-8858CD12D15D}"/>
              </a:ext>
            </a:extLst>
          </p:cNvPr>
          <p:cNvSpPr/>
          <p:nvPr/>
        </p:nvSpPr>
        <p:spPr>
          <a:xfrm>
            <a:off x="4837401" y="373424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51" name="Rectangle: Rounded Corners 150">
            <a:extLst>
              <a:ext uri="{FF2B5EF4-FFF2-40B4-BE49-F238E27FC236}">
                <a16:creationId xmlns:a16="http://schemas.microsoft.com/office/drawing/2014/main" id="{7AABF3A6-5973-3E9E-9E35-D8CD137F41EC}"/>
              </a:ext>
            </a:extLst>
          </p:cNvPr>
          <p:cNvSpPr/>
          <p:nvPr/>
        </p:nvSpPr>
        <p:spPr>
          <a:xfrm>
            <a:off x="4837401" y="483891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9E8FEF7A-2295-8A69-7E91-5221A8AB16F3}"/>
              </a:ext>
            </a:extLst>
          </p:cNvPr>
          <p:cNvCxnSpPr>
            <a:cxnSpLocks/>
          </p:cNvCxnSpPr>
          <p:nvPr/>
        </p:nvCxnSpPr>
        <p:spPr>
          <a:xfrm flipH="1">
            <a:off x="5059470" y="461107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713426F5-7D49-D2A3-9548-21D97FB3A587}"/>
              </a:ext>
            </a:extLst>
          </p:cNvPr>
          <p:cNvCxnSpPr>
            <a:cxnSpLocks/>
          </p:cNvCxnSpPr>
          <p:nvPr/>
        </p:nvCxnSpPr>
        <p:spPr>
          <a:xfrm flipV="1">
            <a:off x="5061515" y="518517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Rectangle: Rounded Corners 155">
            <a:extLst>
              <a:ext uri="{FF2B5EF4-FFF2-40B4-BE49-F238E27FC236}">
                <a16:creationId xmlns:a16="http://schemas.microsoft.com/office/drawing/2014/main" id="{9367BBFC-2E36-D422-F9E8-B486EAB0ED52}"/>
              </a:ext>
            </a:extLst>
          </p:cNvPr>
          <p:cNvSpPr/>
          <p:nvPr/>
        </p:nvSpPr>
        <p:spPr>
          <a:xfrm>
            <a:off x="3745429" y="3190889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addr_A</a:t>
            </a:r>
            <a:endParaRPr lang="en-US"/>
          </a:p>
        </p:txBody>
      </p:sp>
      <p:cxnSp>
        <p:nvCxnSpPr>
          <p:cNvPr id="157" name="Connector: Curved 156">
            <a:extLst>
              <a:ext uri="{FF2B5EF4-FFF2-40B4-BE49-F238E27FC236}">
                <a16:creationId xmlns:a16="http://schemas.microsoft.com/office/drawing/2014/main" id="{0BB045A3-8BE0-9AEF-0C7E-CCED30707FE1}"/>
              </a:ext>
            </a:extLst>
          </p:cNvPr>
          <p:cNvCxnSpPr>
            <a:cxnSpLocks/>
            <a:stCxn id="84" idx="6"/>
            <a:endCxn id="160" idx="4"/>
          </p:cNvCxnSpPr>
          <p:nvPr/>
        </p:nvCxnSpPr>
        <p:spPr>
          <a:xfrm flipV="1">
            <a:off x="3907845" y="4094242"/>
            <a:ext cx="324418" cy="342144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Oval 159">
            <a:extLst>
              <a:ext uri="{FF2B5EF4-FFF2-40B4-BE49-F238E27FC236}">
                <a16:creationId xmlns:a16="http://schemas.microsoft.com/office/drawing/2014/main" id="{16565292-D62E-A79C-6449-0D8D7126625A}"/>
              </a:ext>
            </a:extLst>
          </p:cNvPr>
          <p:cNvSpPr/>
          <p:nvPr/>
        </p:nvSpPr>
        <p:spPr>
          <a:xfrm>
            <a:off x="4052263" y="3734242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64" name="Straight Arrow Connector 163">
            <a:extLst>
              <a:ext uri="{FF2B5EF4-FFF2-40B4-BE49-F238E27FC236}">
                <a16:creationId xmlns:a16="http://schemas.microsoft.com/office/drawing/2014/main" id="{38A8CE02-154F-EE8E-BA97-5824EB6A00EB}"/>
              </a:ext>
            </a:extLst>
          </p:cNvPr>
          <p:cNvCxnSpPr>
            <a:cxnSpLocks/>
            <a:stCxn id="160" idx="0"/>
            <a:endCxn id="156" idx="2"/>
          </p:cNvCxnSpPr>
          <p:nvPr/>
        </p:nvCxnSpPr>
        <p:spPr>
          <a:xfrm flipV="1">
            <a:off x="4232263" y="3550889"/>
            <a:ext cx="0" cy="18335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Rectangle: Rounded Corners 166">
            <a:extLst>
              <a:ext uri="{FF2B5EF4-FFF2-40B4-BE49-F238E27FC236}">
                <a16:creationId xmlns:a16="http://schemas.microsoft.com/office/drawing/2014/main" id="{C0BF71F1-18F7-4500-BB08-E51C31283DA8}"/>
              </a:ext>
            </a:extLst>
          </p:cNvPr>
          <p:cNvSpPr/>
          <p:nvPr/>
        </p:nvSpPr>
        <p:spPr>
          <a:xfrm>
            <a:off x="4572636" y="5424747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cxnSp>
        <p:nvCxnSpPr>
          <p:cNvPr id="175" name="Connector: Curved 174">
            <a:extLst>
              <a:ext uri="{FF2B5EF4-FFF2-40B4-BE49-F238E27FC236}">
                <a16:creationId xmlns:a16="http://schemas.microsoft.com/office/drawing/2014/main" id="{D4BE1C05-4EAB-BA47-F17F-EA83575EF596}"/>
              </a:ext>
            </a:extLst>
          </p:cNvPr>
          <p:cNvCxnSpPr>
            <a:cxnSpLocks/>
            <a:endCxn id="84" idx="3"/>
          </p:cNvCxnSpPr>
          <p:nvPr/>
        </p:nvCxnSpPr>
        <p:spPr>
          <a:xfrm flipV="1">
            <a:off x="2440484" y="4563665"/>
            <a:ext cx="1160082" cy="474561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Connector: Curved 204">
            <a:extLst>
              <a:ext uri="{FF2B5EF4-FFF2-40B4-BE49-F238E27FC236}">
                <a16:creationId xmlns:a16="http://schemas.microsoft.com/office/drawing/2014/main" id="{578851BA-DB7F-AD5A-1E4B-6FD5CA7A5F51}"/>
              </a:ext>
            </a:extLst>
          </p:cNvPr>
          <p:cNvCxnSpPr>
            <a:cxnSpLocks/>
            <a:endCxn id="208" idx="0"/>
          </p:cNvCxnSpPr>
          <p:nvPr/>
        </p:nvCxnSpPr>
        <p:spPr>
          <a:xfrm>
            <a:off x="2440484" y="5038226"/>
            <a:ext cx="670057" cy="273178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TextBox 207">
            <a:extLst>
              <a:ext uri="{FF2B5EF4-FFF2-40B4-BE49-F238E27FC236}">
                <a16:creationId xmlns:a16="http://schemas.microsoft.com/office/drawing/2014/main" id="{E518AAFA-E75B-0126-BB9C-3EE2E271F547}"/>
              </a:ext>
            </a:extLst>
          </p:cNvPr>
          <p:cNvSpPr txBox="1"/>
          <p:nvPr/>
        </p:nvSpPr>
        <p:spPr>
          <a:xfrm>
            <a:off x="2650004" y="5311404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95EC5CEB-F8BF-7EDC-F86E-207A99186A01}"/>
              </a:ext>
            </a:extLst>
          </p:cNvPr>
          <p:cNvSpPr txBox="1"/>
          <p:nvPr/>
        </p:nvSpPr>
        <p:spPr>
          <a:xfrm>
            <a:off x="4888813" y="3274910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19" name="Connector: Curved 218">
            <a:extLst>
              <a:ext uri="{FF2B5EF4-FFF2-40B4-BE49-F238E27FC236}">
                <a16:creationId xmlns:a16="http://schemas.microsoft.com/office/drawing/2014/main" id="{F7115335-4D0E-6533-2405-0D46B202A8D1}"/>
              </a:ext>
            </a:extLst>
          </p:cNvPr>
          <p:cNvCxnSpPr>
            <a:cxnSpLocks/>
            <a:stCxn id="218" idx="1"/>
            <a:endCxn id="160" idx="6"/>
          </p:cNvCxnSpPr>
          <p:nvPr/>
        </p:nvCxnSpPr>
        <p:spPr>
          <a:xfrm rot="10800000" flipV="1">
            <a:off x="4412263" y="3459576"/>
            <a:ext cx="476550" cy="45466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Connector: Curved 224">
            <a:extLst>
              <a:ext uri="{FF2B5EF4-FFF2-40B4-BE49-F238E27FC236}">
                <a16:creationId xmlns:a16="http://schemas.microsoft.com/office/drawing/2014/main" id="{4E50B311-A1AE-7B89-BDC8-AD728D34E264}"/>
              </a:ext>
            </a:extLst>
          </p:cNvPr>
          <p:cNvCxnSpPr>
            <a:cxnSpLocks/>
            <a:stCxn id="218" idx="1"/>
            <a:endCxn id="148" idx="2"/>
          </p:cNvCxnSpPr>
          <p:nvPr/>
        </p:nvCxnSpPr>
        <p:spPr>
          <a:xfrm rot="10800000" flipV="1">
            <a:off x="4882515" y="3459575"/>
            <a:ext cx="6299" cy="983811"/>
          </a:xfrm>
          <a:prstGeom prst="curvedConnector3">
            <a:avLst>
              <a:gd name="adj1" fmla="val 3729147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Connector: Curved 235">
            <a:extLst>
              <a:ext uri="{FF2B5EF4-FFF2-40B4-BE49-F238E27FC236}">
                <a16:creationId xmlns:a16="http://schemas.microsoft.com/office/drawing/2014/main" id="{8BDBFD85-1419-F733-CA3C-40A8585B5B41}"/>
              </a:ext>
            </a:extLst>
          </p:cNvPr>
          <p:cNvCxnSpPr>
            <a:cxnSpLocks/>
            <a:stCxn id="218" idx="0"/>
            <a:endCxn id="137" idx="4"/>
          </p:cNvCxnSpPr>
          <p:nvPr/>
        </p:nvCxnSpPr>
        <p:spPr>
          <a:xfrm rot="16200000" flipV="1">
            <a:off x="4555165" y="2480725"/>
            <a:ext cx="552485" cy="103588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1" name="TextBox 260">
            <a:extLst>
              <a:ext uri="{FF2B5EF4-FFF2-40B4-BE49-F238E27FC236}">
                <a16:creationId xmlns:a16="http://schemas.microsoft.com/office/drawing/2014/main" id="{670367B2-9A04-CE49-F479-342893AF7E8E}"/>
              </a:ext>
            </a:extLst>
          </p:cNvPr>
          <p:cNvSpPr txBox="1"/>
          <p:nvPr/>
        </p:nvSpPr>
        <p:spPr>
          <a:xfrm>
            <a:off x="2850653" y="3305295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62" name="Connector: Curved 261">
            <a:extLst>
              <a:ext uri="{FF2B5EF4-FFF2-40B4-BE49-F238E27FC236}">
                <a16:creationId xmlns:a16="http://schemas.microsoft.com/office/drawing/2014/main" id="{AA78F071-C841-A700-2B79-3C292CA69994}"/>
              </a:ext>
            </a:extLst>
          </p:cNvPr>
          <p:cNvCxnSpPr>
            <a:cxnSpLocks/>
            <a:stCxn id="261" idx="2"/>
            <a:endCxn id="84" idx="1"/>
          </p:cNvCxnSpPr>
          <p:nvPr/>
        </p:nvCxnSpPr>
        <p:spPr>
          <a:xfrm rot="16200000" flipH="1">
            <a:off x="3138638" y="3847179"/>
            <a:ext cx="634480" cy="289376"/>
          </a:xfrm>
          <a:prstGeom prst="curvedConnector3">
            <a:avLst>
              <a:gd name="adj1" fmla="val 70016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" name="TextBox 265">
            <a:extLst>
              <a:ext uri="{FF2B5EF4-FFF2-40B4-BE49-F238E27FC236}">
                <a16:creationId xmlns:a16="http://schemas.microsoft.com/office/drawing/2014/main" id="{E215ABD9-9B9B-6A6E-2212-B5BB78E066FC}"/>
              </a:ext>
            </a:extLst>
          </p:cNvPr>
          <p:cNvSpPr txBox="1"/>
          <p:nvPr/>
        </p:nvSpPr>
        <p:spPr>
          <a:xfrm>
            <a:off x="3991486" y="5075517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67" name="Connector: Curved 266">
            <a:extLst>
              <a:ext uri="{FF2B5EF4-FFF2-40B4-BE49-F238E27FC236}">
                <a16:creationId xmlns:a16="http://schemas.microsoft.com/office/drawing/2014/main" id="{5F855B4C-045E-77E3-DDEB-E469AD325CD0}"/>
              </a:ext>
            </a:extLst>
          </p:cNvPr>
          <p:cNvCxnSpPr>
            <a:cxnSpLocks/>
            <a:stCxn id="266" idx="0"/>
            <a:endCxn id="148" idx="3"/>
          </p:cNvCxnSpPr>
          <p:nvPr/>
        </p:nvCxnSpPr>
        <p:spPr>
          <a:xfrm rot="5400000" flipH="1" flipV="1">
            <a:off x="4441204" y="4581486"/>
            <a:ext cx="504851" cy="48321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4" name="TextBox 273">
            <a:extLst>
              <a:ext uri="{FF2B5EF4-FFF2-40B4-BE49-F238E27FC236}">
                <a16:creationId xmlns:a16="http://schemas.microsoft.com/office/drawing/2014/main" id="{F8947D1D-2067-336F-C348-BE011713A2B9}"/>
              </a:ext>
            </a:extLst>
          </p:cNvPr>
          <p:cNvSpPr txBox="1"/>
          <p:nvPr/>
        </p:nvSpPr>
        <p:spPr>
          <a:xfrm>
            <a:off x="382695" y="1497654"/>
            <a:ext cx="39134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  <a:endParaRPr lang="en-GB" sz="2400"/>
          </a:p>
        </p:txBody>
      </p:sp>
      <p:cxnSp>
        <p:nvCxnSpPr>
          <p:cNvPr id="292" name="Connector: Curved 291">
            <a:extLst>
              <a:ext uri="{FF2B5EF4-FFF2-40B4-BE49-F238E27FC236}">
                <a16:creationId xmlns:a16="http://schemas.microsoft.com/office/drawing/2014/main" id="{F81E213A-1BD8-9AA8-239D-5BA9E664B1B9}"/>
              </a:ext>
            </a:extLst>
          </p:cNvPr>
          <p:cNvCxnSpPr>
            <a:cxnSpLocks/>
            <a:stCxn id="151" idx="3"/>
            <a:endCxn id="148" idx="6"/>
          </p:cNvCxnSpPr>
          <p:nvPr/>
        </p:nvCxnSpPr>
        <p:spPr>
          <a:xfrm flipH="1" flipV="1">
            <a:off x="5242514" y="4443387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377E2C1F-1305-CCAF-2C01-D2BEF5115B38}"/>
              </a:ext>
            </a:extLst>
          </p:cNvPr>
          <p:cNvCxnSpPr>
            <a:cxnSpLocks/>
          </p:cNvCxnSpPr>
          <p:nvPr/>
        </p:nvCxnSpPr>
        <p:spPr>
          <a:xfrm flipH="1">
            <a:off x="623027" y="222623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FA9D5DCD-4009-3300-596D-805637A1C92D}"/>
              </a:ext>
            </a:extLst>
          </p:cNvPr>
          <p:cNvSpPr txBox="1"/>
          <p:nvPr/>
        </p:nvSpPr>
        <p:spPr>
          <a:xfrm>
            <a:off x="847116" y="204585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6E7B6582-87FE-9CCD-EFB8-F080B5712B54}"/>
              </a:ext>
            </a:extLst>
          </p:cNvPr>
          <p:cNvCxnSpPr>
            <a:cxnSpLocks/>
          </p:cNvCxnSpPr>
          <p:nvPr/>
        </p:nvCxnSpPr>
        <p:spPr>
          <a:xfrm flipH="1">
            <a:off x="631394" y="249257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D1DE94F8-B083-0514-2AA1-DDFEABEF4EAF}"/>
              </a:ext>
            </a:extLst>
          </p:cNvPr>
          <p:cNvSpPr txBox="1"/>
          <p:nvPr/>
        </p:nvSpPr>
        <p:spPr>
          <a:xfrm>
            <a:off x="855483" y="231219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1CFF3D61-D792-2A86-E80B-9CD63DD99A89}"/>
              </a:ext>
            </a:extLst>
          </p:cNvPr>
          <p:cNvCxnSpPr>
            <a:cxnSpLocks/>
          </p:cNvCxnSpPr>
          <p:nvPr/>
        </p:nvCxnSpPr>
        <p:spPr>
          <a:xfrm>
            <a:off x="6010046" y="4033035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1474EC-656C-906E-E1DA-E3B64FB9A1EE}"/>
              </a:ext>
            </a:extLst>
          </p:cNvPr>
          <p:cNvSpPr/>
          <p:nvPr/>
        </p:nvSpPr>
        <p:spPr>
          <a:xfrm>
            <a:off x="1360135" y="4267637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F421024-E388-2D37-842D-E80941CBB4CA}"/>
              </a:ext>
            </a:extLst>
          </p:cNvPr>
          <p:cNvSpPr/>
          <p:nvPr/>
        </p:nvSpPr>
        <p:spPr>
          <a:xfrm>
            <a:off x="648815" y="485547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FA20CF2-4849-383F-6182-201AFDA9BD46}"/>
              </a:ext>
            </a:extLst>
          </p:cNvPr>
          <p:cNvCxnSpPr>
            <a:cxnSpLocks/>
            <a:stCxn id="7" idx="0"/>
            <a:endCxn id="5" idx="2"/>
          </p:cNvCxnSpPr>
          <p:nvPr/>
        </p:nvCxnSpPr>
        <p:spPr>
          <a:xfrm flipV="1">
            <a:off x="870884" y="521547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BDC2465-F5F1-6D69-27C9-AFE2517BF322}"/>
              </a:ext>
            </a:extLst>
          </p:cNvPr>
          <p:cNvSpPr/>
          <p:nvPr/>
        </p:nvSpPr>
        <p:spPr>
          <a:xfrm>
            <a:off x="648815" y="544331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FF88F60-8700-8E15-9411-00F093466C35}"/>
              </a:ext>
            </a:extLst>
          </p:cNvPr>
          <p:cNvSpPr/>
          <p:nvPr/>
        </p:nvSpPr>
        <p:spPr>
          <a:xfrm>
            <a:off x="1987317" y="485547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451EADD-CFEA-3DCA-AE30-A68335B78265}"/>
              </a:ext>
            </a:extLst>
          </p:cNvPr>
          <p:cNvCxnSpPr>
            <a:cxnSpLocks/>
            <a:stCxn id="10" idx="0"/>
            <a:endCxn id="8" idx="2"/>
          </p:cNvCxnSpPr>
          <p:nvPr/>
        </p:nvCxnSpPr>
        <p:spPr>
          <a:xfrm flipV="1">
            <a:off x="2209386" y="521547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D4C3528-0A16-F6EB-4CC7-CBA1058E7AC4}"/>
              </a:ext>
            </a:extLst>
          </p:cNvPr>
          <p:cNvSpPr/>
          <p:nvPr/>
        </p:nvSpPr>
        <p:spPr>
          <a:xfrm>
            <a:off x="1987317" y="544331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E69CAB5-6EA1-D222-AC1C-E47F18AA74F8}"/>
              </a:ext>
            </a:extLst>
          </p:cNvPr>
          <p:cNvCxnSpPr>
            <a:cxnSpLocks/>
            <a:stCxn id="12" idx="1"/>
            <a:endCxn id="3" idx="6"/>
          </p:cNvCxnSpPr>
          <p:nvPr/>
        </p:nvCxnSpPr>
        <p:spPr>
          <a:xfrm flipH="1">
            <a:off x="1720135" y="4447636"/>
            <a:ext cx="233351" cy="1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D4E4D6A-737C-FCF1-F193-5717AEC6E8DB}"/>
              </a:ext>
            </a:extLst>
          </p:cNvPr>
          <p:cNvSpPr/>
          <p:nvPr/>
        </p:nvSpPr>
        <p:spPr>
          <a:xfrm>
            <a:off x="1953486" y="4267636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3E2AB8A-2FE9-61A5-9915-239723D9457A}"/>
              </a:ext>
            </a:extLst>
          </p:cNvPr>
          <p:cNvCxnSpPr>
            <a:cxnSpLocks/>
            <a:endCxn id="12" idx="2"/>
          </p:cNvCxnSpPr>
          <p:nvPr/>
        </p:nvCxnSpPr>
        <p:spPr>
          <a:xfrm flipV="1">
            <a:off x="2209386" y="462763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68C70C8-B0B5-5306-4091-0E4B80494BD0}"/>
              </a:ext>
            </a:extLst>
          </p:cNvPr>
          <p:cNvCxnSpPr>
            <a:cxnSpLocks/>
            <a:stCxn id="19" idx="2"/>
            <a:endCxn id="3" idx="0"/>
          </p:cNvCxnSpPr>
          <p:nvPr/>
        </p:nvCxnSpPr>
        <p:spPr>
          <a:xfrm>
            <a:off x="1537091" y="4098492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D0F201F-236D-6A2F-176E-A51A34CC7205}"/>
              </a:ext>
            </a:extLst>
          </p:cNvPr>
          <p:cNvSpPr/>
          <p:nvPr/>
        </p:nvSpPr>
        <p:spPr>
          <a:xfrm>
            <a:off x="1315022" y="373849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73E8D87-73E2-1BC6-AAB8-F16D3901C26D}"/>
              </a:ext>
            </a:extLst>
          </p:cNvPr>
          <p:cNvSpPr/>
          <p:nvPr/>
        </p:nvSpPr>
        <p:spPr>
          <a:xfrm flipH="1">
            <a:off x="1804273" y="373849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S2</a:t>
            </a:r>
          </a:p>
        </p:txBody>
      </p:sp>
      <p:cxnSp>
        <p:nvCxnSpPr>
          <p:cNvPr id="22" name="Connector: Curved 21">
            <a:extLst>
              <a:ext uri="{FF2B5EF4-FFF2-40B4-BE49-F238E27FC236}">
                <a16:creationId xmlns:a16="http://schemas.microsoft.com/office/drawing/2014/main" id="{93F3A4E3-8EEF-0252-3541-5EAA9FA077A3}"/>
              </a:ext>
            </a:extLst>
          </p:cNvPr>
          <p:cNvCxnSpPr>
            <a:cxnSpLocks/>
            <a:stCxn id="5" idx="0"/>
            <a:endCxn id="3" idx="3"/>
          </p:cNvCxnSpPr>
          <p:nvPr/>
        </p:nvCxnSpPr>
        <p:spPr>
          <a:xfrm rot="5400000" flipH="1" flipV="1">
            <a:off x="1001591" y="4444210"/>
            <a:ext cx="280559" cy="541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Curved 24">
            <a:extLst>
              <a:ext uri="{FF2B5EF4-FFF2-40B4-BE49-F238E27FC236}">
                <a16:creationId xmlns:a16="http://schemas.microsoft.com/office/drawing/2014/main" id="{31CC9504-8A21-40C8-1472-FF21C72D78DD}"/>
              </a:ext>
            </a:extLst>
          </p:cNvPr>
          <p:cNvCxnSpPr>
            <a:cxnSpLocks/>
            <a:stCxn id="21" idx="2"/>
            <a:endCxn id="3" idx="7"/>
          </p:cNvCxnSpPr>
          <p:nvPr/>
        </p:nvCxnSpPr>
        <p:spPr>
          <a:xfrm rot="5400000">
            <a:off x="1735945" y="4029961"/>
            <a:ext cx="221866" cy="35892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Curved 25">
            <a:extLst>
              <a:ext uri="{FF2B5EF4-FFF2-40B4-BE49-F238E27FC236}">
                <a16:creationId xmlns:a16="http://schemas.microsoft.com/office/drawing/2014/main" id="{9BDC09A1-1C4D-19D7-B319-63292483268F}"/>
              </a:ext>
            </a:extLst>
          </p:cNvPr>
          <p:cNvCxnSpPr>
            <a:cxnSpLocks/>
            <a:stCxn id="5" idx="3"/>
            <a:endCxn id="28" idx="0"/>
          </p:cNvCxnSpPr>
          <p:nvPr/>
        </p:nvCxnSpPr>
        <p:spPr>
          <a:xfrm>
            <a:off x="1092953" y="5035475"/>
            <a:ext cx="431588" cy="626346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D29BCD63-2248-73F3-D1D7-733558703A7C}"/>
              </a:ext>
            </a:extLst>
          </p:cNvPr>
          <p:cNvSpPr txBox="1"/>
          <p:nvPr/>
        </p:nvSpPr>
        <p:spPr>
          <a:xfrm>
            <a:off x="1080359" y="5661821"/>
            <a:ext cx="8883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9" name="Connector: Curved 28">
            <a:extLst>
              <a:ext uri="{FF2B5EF4-FFF2-40B4-BE49-F238E27FC236}">
                <a16:creationId xmlns:a16="http://schemas.microsoft.com/office/drawing/2014/main" id="{B2DB73B8-35B0-70A1-EDBA-0834303DB257}"/>
              </a:ext>
            </a:extLst>
          </p:cNvPr>
          <p:cNvCxnSpPr>
            <a:cxnSpLocks/>
            <a:stCxn id="3" idx="4"/>
            <a:endCxn id="5" idx="3"/>
          </p:cNvCxnSpPr>
          <p:nvPr/>
        </p:nvCxnSpPr>
        <p:spPr>
          <a:xfrm rot="5400000">
            <a:off x="1112625" y="4607965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Curved 31">
            <a:extLst>
              <a:ext uri="{FF2B5EF4-FFF2-40B4-BE49-F238E27FC236}">
                <a16:creationId xmlns:a16="http://schemas.microsoft.com/office/drawing/2014/main" id="{C5834C37-0AA6-C92C-A66A-4207B4FC8C0B}"/>
              </a:ext>
            </a:extLst>
          </p:cNvPr>
          <p:cNvCxnSpPr>
            <a:cxnSpLocks/>
            <a:stCxn id="3" idx="4"/>
            <a:endCxn id="8" idx="1"/>
          </p:cNvCxnSpPr>
          <p:nvPr/>
        </p:nvCxnSpPr>
        <p:spPr>
          <a:xfrm rot="16200000" flipH="1">
            <a:off x="1559807" y="4607965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50D0A493-9F3E-BFA5-70AC-A9BB4106249A}"/>
              </a:ext>
            </a:extLst>
          </p:cNvPr>
          <p:cNvCxnSpPr>
            <a:cxnSpLocks/>
            <a:stCxn id="12" idx="0"/>
          </p:cNvCxnSpPr>
          <p:nvPr/>
        </p:nvCxnSpPr>
        <p:spPr>
          <a:xfrm rot="5400000" flipH="1" flipV="1">
            <a:off x="1971518" y="3879360"/>
            <a:ext cx="626145" cy="150409"/>
          </a:xfrm>
          <a:prstGeom prst="curvedConnector3">
            <a:avLst>
              <a:gd name="adj1" fmla="val 20938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62ACB49C-A692-A2A4-C21D-A2FCD9347FC3}"/>
              </a:ext>
            </a:extLst>
          </p:cNvPr>
          <p:cNvSpPr/>
          <p:nvPr/>
        </p:nvSpPr>
        <p:spPr>
          <a:xfrm>
            <a:off x="2101635" y="3272159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 !</a:t>
            </a:r>
          </a:p>
        </p:txBody>
      </p:sp>
      <p:cxnSp>
        <p:nvCxnSpPr>
          <p:cNvPr id="49" name="Connector: Curved 48">
            <a:extLst>
              <a:ext uri="{FF2B5EF4-FFF2-40B4-BE49-F238E27FC236}">
                <a16:creationId xmlns:a16="http://schemas.microsoft.com/office/drawing/2014/main" id="{6D93860D-4243-E2B3-036D-F18D7153344D}"/>
              </a:ext>
            </a:extLst>
          </p:cNvPr>
          <p:cNvCxnSpPr>
            <a:cxnSpLocks/>
            <a:endCxn id="50" idx="1"/>
          </p:cNvCxnSpPr>
          <p:nvPr/>
        </p:nvCxnSpPr>
        <p:spPr>
          <a:xfrm rot="10800000" flipH="1">
            <a:off x="648815" y="3219625"/>
            <a:ext cx="256332" cy="1815851"/>
          </a:xfrm>
          <a:prstGeom prst="curvedConnector3">
            <a:avLst>
              <a:gd name="adj1" fmla="val -89181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D875A30A-CE12-702C-DC0E-3D73603245AE}"/>
              </a:ext>
            </a:extLst>
          </p:cNvPr>
          <p:cNvSpPr/>
          <p:nvPr/>
        </p:nvSpPr>
        <p:spPr>
          <a:xfrm>
            <a:off x="905147" y="3039624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 !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D8BE364E-1AA3-ED24-5688-4A024C3ACA61}"/>
              </a:ext>
            </a:extLst>
          </p:cNvPr>
          <p:cNvSpPr/>
          <p:nvPr/>
        </p:nvSpPr>
        <p:spPr>
          <a:xfrm>
            <a:off x="624012" y="3852926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53" name="Connector: Curved 52">
            <a:extLst>
              <a:ext uri="{FF2B5EF4-FFF2-40B4-BE49-F238E27FC236}">
                <a16:creationId xmlns:a16="http://schemas.microsoft.com/office/drawing/2014/main" id="{828E5B3B-3DEF-34F0-F6C0-32F84A2D7F72}"/>
              </a:ext>
            </a:extLst>
          </p:cNvPr>
          <p:cNvCxnSpPr>
            <a:cxnSpLocks/>
            <a:stCxn id="50" idx="2"/>
            <a:endCxn id="52" idx="0"/>
          </p:cNvCxnSpPr>
          <p:nvPr/>
        </p:nvCxnSpPr>
        <p:spPr>
          <a:xfrm rot="5400000">
            <a:off x="793829" y="3485708"/>
            <a:ext cx="453302" cy="281135"/>
          </a:xfrm>
          <a:prstGeom prst="curvedConnector3">
            <a:avLst>
              <a:gd name="adj1" fmla="val 31935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or: Curved 53">
            <a:extLst>
              <a:ext uri="{FF2B5EF4-FFF2-40B4-BE49-F238E27FC236}">
                <a16:creationId xmlns:a16="http://schemas.microsoft.com/office/drawing/2014/main" id="{8CB49AC4-6F0D-6F1B-8FF8-BB6D6707A395}"/>
              </a:ext>
            </a:extLst>
          </p:cNvPr>
          <p:cNvCxnSpPr>
            <a:cxnSpLocks/>
            <a:endCxn id="52" idx="0"/>
          </p:cNvCxnSpPr>
          <p:nvPr/>
        </p:nvCxnSpPr>
        <p:spPr>
          <a:xfrm rot="10800000" flipV="1">
            <a:off x="879913" y="3452158"/>
            <a:ext cx="1221723" cy="400767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or: Curved 54">
            <a:extLst>
              <a:ext uri="{FF2B5EF4-FFF2-40B4-BE49-F238E27FC236}">
                <a16:creationId xmlns:a16="http://schemas.microsoft.com/office/drawing/2014/main" id="{B330D453-C210-DD6A-BE93-81AC1D4ABB65}"/>
              </a:ext>
            </a:extLst>
          </p:cNvPr>
          <p:cNvCxnSpPr>
            <a:cxnSpLocks/>
            <a:stCxn id="52" idx="2"/>
          </p:cNvCxnSpPr>
          <p:nvPr/>
        </p:nvCxnSpPr>
        <p:spPr>
          <a:xfrm rot="16200000" flipH="1">
            <a:off x="1002668" y="4090169"/>
            <a:ext cx="234711" cy="480223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63E0994-9D5E-D9CC-7FC5-81604E493546}"/>
              </a:ext>
            </a:extLst>
          </p:cNvPr>
          <p:cNvSpPr/>
          <p:nvPr/>
        </p:nvSpPr>
        <p:spPr>
          <a:xfrm>
            <a:off x="6301767" y="2051771"/>
            <a:ext cx="5715781" cy="4091951"/>
          </a:xfrm>
          <a:prstGeom prst="roundRect">
            <a:avLst>
              <a:gd name="adj" fmla="val 5211"/>
            </a:avLst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AD53D91-367B-E1FF-0896-B87ECE8EBDF2}"/>
              </a:ext>
            </a:extLst>
          </p:cNvPr>
          <p:cNvSpPr/>
          <p:nvPr/>
        </p:nvSpPr>
        <p:spPr>
          <a:xfrm>
            <a:off x="9553614" y="4251510"/>
            <a:ext cx="360000" cy="360000"/>
          </a:xfrm>
          <a:prstGeom prst="ellipse">
            <a:avLst/>
          </a:prstGeom>
          <a:solidFill>
            <a:srgbClr val="DA68CA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E7F661D-4F5C-73C0-97E4-E13DE7BB9BCC}"/>
              </a:ext>
            </a:extLst>
          </p:cNvPr>
          <p:cNvCxnSpPr>
            <a:cxnSpLocks/>
            <a:stCxn id="20" idx="2"/>
            <a:endCxn id="17" idx="0"/>
          </p:cNvCxnSpPr>
          <p:nvPr/>
        </p:nvCxnSpPr>
        <p:spPr>
          <a:xfrm>
            <a:off x="9730570" y="4082365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21FA8BB-57CA-D715-E825-63D6B3FF3471}"/>
              </a:ext>
            </a:extLst>
          </p:cNvPr>
          <p:cNvSpPr/>
          <p:nvPr/>
        </p:nvSpPr>
        <p:spPr>
          <a:xfrm>
            <a:off x="9508501" y="372236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E0D21F91-6D4E-24E4-C7AF-E108B6587504}"/>
              </a:ext>
            </a:extLst>
          </p:cNvPr>
          <p:cNvSpPr/>
          <p:nvPr/>
        </p:nvSpPr>
        <p:spPr>
          <a:xfrm>
            <a:off x="9508501" y="482703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BFCC4F8-E125-3074-8C4F-8A376FC6131C}"/>
              </a:ext>
            </a:extLst>
          </p:cNvPr>
          <p:cNvCxnSpPr>
            <a:cxnSpLocks/>
          </p:cNvCxnSpPr>
          <p:nvPr/>
        </p:nvCxnSpPr>
        <p:spPr>
          <a:xfrm flipH="1">
            <a:off x="9730570" y="4599197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5AA988F-F494-95D0-A38B-975797792441}"/>
              </a:ext>
            </a:extLst>
          </p:cNvPr>
          <p:cNvCxnSpPr>
            <a:cxnSpLocks/>
            <a:stCxn id="30" idx="0"/>
          </p:cNvCxnSpPr>
          <p:nvPr/>
        </p:nvCxnSpPr>
        <p:spPr>
          <a:xfrm flipV="1">
            <a:off x="9732615" y="51732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37A257B9-F3BC-705D-42A0-5AEDC0B5E753}"/>
              </a:ext>
            </a:extLst>
          </p:cNvPr>
          <p:cNvSpPr/>
          <p:nvPr/>
        </p:nvSpPr>
        <p:spPr>
          <a:xfrm>
            <a:off x="9510546" y="540113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4AED9D15-7CD7-FE02-49CA-624B1E9C770A}"/>
              </a:ext>
            </a:extLst>
          </p:cNvPr>
          <p:cNvSpPr/>
          <p:nvPr/>
        </p:nvSpPr>
        <p:spPr>
          <a:xfrm>
            <a:off x="8728602" y="426358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ABD7FE0B-6730-543E-B7F0-EE33FE5AEC1B}"/>
              </a:ext>
            </a:extLst>
          </p:cNvPr>
          <p:cNvCxnSpPr>
            <a:cxnSpLocks/>
            <a:stCxn id="31" idx="1"/>
          </p:cNvCxnSpPr>
          <p:nvPr/>
        </p:nvCxnSpPr>
        <p:spPr>
          <a:xfrm flipH="1">
            <a:off x="8480084" y="444358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06D7BA61-7D5A-8040-C4D7-2BBBA3846AA5}"/>
              </a:ext>
            </a:extLst>
          </p:cNvPr>
          <p:cNvCxnSpPr>
            <a:cxnSpLocks/>
            <a:stCxn id="17" idx="2"/>
            <a:endCxn id="31" idx="3"/>
          </p:cNvCxnSpPr>
          <p:nvPr/>
        </p:nvCxnSpPr>
        <p:spPr>
          <a:xfrm flipH="1">
            <a:off x="9172740" y="4431510"/>
            <a:ext cx="380874" cy="12072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F0B7478-D312-E120-DCB9-D7D46212B288}"/>
              </a:ext>
            </a:extLst>
          </p:cNvPr>
          <p:cNvCxnSpPr>
            <a:cxnSpLocks/>
            <a:stCxn id="38" idx="2"/>
            <a:endCxn id="31" idx="0"/>
          </p:cNvCxnSpPr>
          <p:nvPr/>
        </p:nvCxnSpPr>
        <p:spPr>
          <a:xfrm>
            <a:off x="8950671" y="4099017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A8D2AB6D-7CA1-B21E-66A8-1BA409539F88}"/>
              </a:ext>
            </a:extLst>
          </p:cNvPr>
          <p:cNvSpPr/>
          <p:nvPr/>
        </p:nvSpPr>
        <p:spPr>
          <a:xfrm>
            <a:off x="8728602" y="373901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cxnSp>
        <p:nvCxnSpPr>
          <p:cNvPr id="43" name="Connector: Curved 42">
            <a:extLst>
              <a:ext uri="{FF2B5EF4-FFF2-40B4-BE49-F238E27FC236}">
                <a16:creationId xmlns:a16="http://schemas.microsoft.com/office/drawing/2014/main" id="{C87136DE-8976-7071-5640-CCCA12E148A8}"/>
              </a:ext>
            </a:extLst>
          </p:cNvPr>
          <p:cNvCxnSpPr>
            <a:cxnSpLocks/>
            <a:stCxn id="23" idx="3"/>
            <a:endCxn id="17" idx="6"/>
          </p:cNvCxnSpPr>
          <p:nvPr/>
        </p:nvCxnSpPr>
        <p:spPr>
          <a:xfrm flipH="1" flipV="1">
            <a:off x="9913614" y="4431510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>
            <a:extLst>
              <a:ext uri="{FF2B5EF4-FFF2-40B4-BE49-F238E27FC236}">
                <a16:creationId xmlns:a16="http://schemas.microsoft.com/office/drawing/2014/main" id="{07AA742D-4B5D-B3DD-71C6-8450EB04A1AA}"/>
              </a:ext>
            </a:extLst>
          </p:cNvPr>
          <p:cNvSpPr/>
          <p:nvPr/>
        </p:nvSpPr>
        <p:spPr>
          <a:xfrm>
            <a:off x="10139233" y="2357549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8C325C4E-0EF6-69B4-A69B-8203E8D55B89}"/>
              </a:ext>
            </a:extLst>
          </p:cNvPr>
          <p:cNvCxnSpPr>
            <a:cxnSpLocks/>
            <a:stCxn id="46" idx="3"/>
            <a:endCxn id="44" idx="2"/>
          </p:cNvCxnSpPr>
          <p:nvPr/>
        </p:nvCxnSpPr>
        <p:spPr>
          <a:xfrm>
            <a:off x="9913600" y="2537549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C5C535AA-2555-A322-4DBE-D7223D59C74F}"/>
              </a:ext>
            </a:extLst>
          </p:cNvPr>
          <p:cNvSpPr/>
          <p:nvPr/>
        </p:nvSpPr>
        <p:spPr>
          <a:xfrm>
            <a:off x="9469462" y="235754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30985BEE-1A64-8159-CE1A-AB3F3021EEEF}"/>
              </a:ext>
            </a:extLst>
          </p:cNvPr>
          <p:cNvCxnSpPr>
            <a:cxnSpLocks/>
          </p:cNvCxnSpPr>
          <p:nvPr/>
        </p:nvCxnSpPr>
        <p:spPr>
          <a:xfrm>
            <a:off x="10499233" y="2537549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1189A77-7363-98A3-E328-5008EBBC20E2}"/>
              </a:ext>
            </a:extLst>
          </p:cNvPr>
          <p:cNvSpPr/>
          <p:nvPr/>
        </p:nvSpPr>
        <p:spPr>
          <a:xfrm>
            <a:off x="10763534" y="2357549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read_A</a:t>
            </a:r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5A72F04A-A7BC-FBA2-893B-8698B279B616}"/>
              </a:ext>
            </a:extLst>
          </p:cNvPr>
          <p:cNvSpPr/>
          <p:nvPr/>
        </p:nvSpPr>
        <p:spPr>
          <a:xfrm>
            <a:off x="10888283" y="4258511"/>
            <a:ext cx="360000" cy="360000"/>
          </a:xfrm>
          <a:prstGeom prst="ellipse">
            <a:avLst/>
          </a:prstGeom>
          <a:solidFill>
            <a:srgbClr val="A9D18E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A9379074-5B97-8891-231B-956B992BF2A6}"/>
              </a:ext>
            </a:extLst>
          </p:cNvPr>
          <p:cNvCxnSpPr>
            <a:cxnSpLocks/>
            <a:stCxn id="57" idx="2"/>
            <a:endCxn id="51" idx="0"/>
          </p:cNvCxnSpPr>
          <p:nvPr/>
        </p:nvCxnSpPr>
        <p:spPr>
          <a:xfrm>
            <a:off x="11065239" y="4089366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A24E19BF-F566-CA53-84A4-5873E677549D}"/>
              </a:ext>
            </a:extLst>
          </p:cNvPr>
          <p:cNvSpPr/>
          <p:nvPr/>
        </p:nvSpPr>
        <p:spPr>
          <a:xfrm>
            <a:off x="10843170" y="372936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D17D3DF3-22FB-BDD5-598E-3F2932E57472}"/>
              </a:ext>
            </a:extLst>
          </p:cNvPr>
          <p:cNvSpPr/>
          <p:nvPr/>
        </p:nvSpPr>
        <p:spPr>
          <a:xfrm>
            <a:off x="10843170" y="483403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B8373312-9218-6D36-64D7-55D99B03E47F}"/>
              </a:ext>
            </a:extLst>
          </p:cNvPr>
          <p:cNvCxnSpPr>
            <a:cxnSpLocks/>
          </p:cNvCxnSpPr>
          <p:nvPr/>
        </p:nvCxnSpPr>
        <p:spPr>
          <a:xfrm flipH="1">
            <a:off x="11065239" y="4606198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C7A6EFB1-9141-8437-59C0-005ACD61017F}"/>
              </a:ext>
            </a:extLst>
          </p:cNvPr>
          <p:cNvCxnSpPr>
            <a:cxnSpLocks/>
          </p:cNvCxnSpPr>
          <p:nvPr/>
        </p:nvCxnSpPr>
        <p:spPr>
          <a:xfrm flipV="1">
            <a:off x="11067284" y="518029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52BCAC36-890A-C87F-93CD-6CA9E2CC123E}"/>
              </a:ext>
            </a:extLst>
          </p:cNvPr>
          <p:cNvSpPr/>
          <p:nvPr/>
        </p:nvSpPr>
        <p:spPr>
          <a:xfrm>
            <a:off x="9751198" y="3186013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addr_A</a:t>
            </a:r>
            <a:endParaRPr lang="en-US"/>
          </a:p>
        </p:txBody>
      </p:sp>
      <p:cxnSp>
        <p:nvCxnSpPr>
          <p:cNvPr id="62" name="Connector: Curved 61">
            <a:extLst>
              <a:ext uri="{FF2B5EF4-FFF2-40B4-BE49-F238E27FC236}">
                <a16:creationId xmlns:a16="http://schemas.microsoft.com/office/drawing/2014/main" id="{5C875A83-91C3-2452-FF2B-933864E135B2}"/>
              </a:ext>
            </a:extLst>
          </p:cNvPr>
          <p:cNvCxnSpPr>
            <a:cxnSpLocks/>
            <a:stCxn id="17" idx="6"/>
            <a:endCxn id="63" idx="4"/>
          </p:cNvCxnSpPr>
          <p:nvPr/>
        </p:nvCxnSpPr>
        <p:spPr>
          <a:xfrm flipV="1">
            <a:off x="9913614" y="4089366"/>
            <a:ext cx="324418" cy="342144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al 62">
            <a:extLst>
              <a:ext uri="{FF2B5EF4-FFF2-40B4-BE49-F238E27FC236}">
                <a16:creationId xmlns:a16="http://schemas.microsoft.com/office/drawing/2014/main" id="{DDAC5A72-2DEC-DC4A-EF5E-FEAE83AFFF3B}"/>
              </a:ext>
            </a:extLst>
          </p:cNvPr>
          <p:cNvSpPr/>
          <p:nvPr/>
        </p:nvSpPr>
        <p:spPr>
          <a:xfrm>
            <a:off x="10058032" y="3729366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4E7FFDE4-CDB0-802F-9E8B-8226985386DC}"/>
              </a:ext>
            </a:extLst>
          </p:cNvPr>
          <p:cNvCxnSpPr>
            <a:cxnSpLocks/>
            <a:stCxn id="63" idx="0"/>
            <a:endCxn id="61" idx="2"/>
          </p:cNvCxnSpPr>
          <p:nvPr/>
        </p:nvCxnSpPr>
        <p:spPr>
          <a:xfrm flipV="1">
            <a:off x="10238032" y="3546013"/>
            <a:ext cx="0" cy="18335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1C1C4A02-7BEC-4BE7-30C1-A58AB9F810CC}"/>
              </a:ext>
            </a:extLst>
          </p:cNvPr>
          <p:cNvSpPr/>
          <p:nvPr/>
        </p:nvSpPr>
        <p:spPr>
          <a:xfrm>
            <a:off x="10578405" y="5419871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cxnSp>
        <p:nvCxnSpPr>
          <p:cNvPr id="66" name="Connector: Curved 65">
            <a:extLst>
              <a:ext uri="{FF2B5EF4-FFF2-40B4-BE49-F238E27FC236}">
                <a16:creationId xmlns:a16="http://schemas.microsoft.com/office/drawing/2014/main" id="{9938DA02-D16E-AAB7-A747-03AE7A635BBD}"/>
              </a:ext>
            </a:extLst>
          </p:cNvPr>
          <p:cNvCxnSpPr>
            <a:cxnSpLocks/>
            <a:endCxn id="17" idx="3"/>
          </p:cNvCxnSpPr>
          <p:nvPr/>
        </p:nvCxnSpPr>
        <p:spPr>
          <a:xfrm flipV="1">
            <a:off x="8446253" y="4558789"/>
            <a:ext cx="1160082" cy="474561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61A95E72-9CD0-8ADA-6F61-60F71EAF78F2}"/>
              </a:ext>
            </a:extLst>
          </p:cNvPr>
          <p:cNvCxnSpPr>
            <a:cxnSpLocks/>
            <a:endCxn id="68" idx="0"/>
          </p:cNvCxnSpPr>
          <p:nvPr/>
        </p:nvCxnSpPr>
        <p:spPr>
          <a:xfrm>
            <a:off x="8446253" y="5033350"/>
            <a:ext cx="670057" cy="273178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DCA30FB4-7893-A48A-6BA4-4866277B388E}"/>
              </a:ext>
            </a:extLst>
          </p:cNvPr>
          <p:cNvSpPr txBox="1"/>
          <p:nvPr/>
        </p:nvSpPr>
        <p:spPr>
          <a:xfrm>
            <a:off x="8655773" y="5306528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0F91B96-14A9-8BD5-FDE0-B9960EF9F23C}"/>
              </a:ext>
            </a:extLst>
          </p:cNvPr>
          <p:cNvSpPr txBox="1"/>
          <p:nvPr/>
        </p:nvSpPr>
        <p:spPr>
          <a:xfrm>
            <a:off x="10894582" y="3270034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70" name="Connector: Curved 69">
            <a:extLst>
              <a:ext uri="{FF2B5EF4-FFF2-40B4-BE49-F238E27FC236}">
                <a16:creationId xmlns:a16="http://schemas.microsoft.com/office/drawing/2014/main" id="{49F77DAA-B851-80AF-EF6B-A756CB51FE5E}"/>
              </a:ext>
            </a:extLst>
          </p:cNvPr>
          <p:cNvCxnSpPr>
            <a:cxnSpLocks/>
            <a:stCxn id="69" idx="1"/>
            <a:endCxn id="63" idx="6"/>
          </p:cNvCxnSpPr>
          <p:nvPr/>
        </p:nvCxnSpPr>
        <p:spPr>
          <a:xfrm rot="10800000" flipV="1">
            <a:off x="10418032" y="3454700"/>
            <a:ext cx="476550" cy="45466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or: Curved 70">
            <a:extLst>
              <a:ext uri="{FF2B5EF4-FFF2-40B4-BE49-F238E27FC236}">
                <a16:creationId xmlns:a16="http://schemas.microsoft.com/office/drawing/2014/main" id="{E1977A44-1D95-2F3C-921C-3128FA55BDA0}"/>
              </a:ext>
            </a:extLst>
          </p:cNvPr>
          <p:cNvCxnSpPr>
            <a:cxnSpLocks/>
            <a:stCxn id="69" idx="1"/>
            <a:endCxn id="51" idx="2"/>
          </p:cNvCxnSpPr>
          <p:nvPr/>
        </p:nvCxnSpPr>
        <p:spPr>
          <a:xfrm rot="10800000" flipV="1">
            <a:off x="10888284" y="3454699"/>
            <a:ext cx="6299" cy="983811"/>
          </a:xfrm>
          <a:prstGeom prst="curvedConnector3">
            <a:avLst>
              <a:gd name="adj1" fmla="val 3729147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or: Curved 71">
            <a:extLst>
              <a:ext uri="{FF2B5EF4-FFF2-40B4-BE49-F238E27FC236}">
                <a16:creationId xmlns:a16="http://schemas.microsoft.com/office/drawing/2014/main" id="{25295B77-13CF-E65B-67FC-CE52EF20BADB}"/>
              </a:ext>
            </a:extLst>
          </p:cNvPr>
          <p:cNvCxnSpPr>
            <a:cxnSpLocks/>
            <a:stCxn id="69" idx="0"/>
            <a:endCxn id="44" idx="4"/>
          </p:cNvCxnSpPr>
          <p:nvPr/>
        </p:nvCxnSpPr>
        <p:spPr>
          <a:xfrm rot="16200000" flipV="1">
            <a:off x="10560934" y="2475849"/>
            <a:ext cx="552485" cy="103588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F5B926F5-A282-F505-5DA3-E847F335FA88}"/>
              </a:ext>
            </a:extLst>
          </p:cNvPr>
          <p:cNvSpPr txBox="1"/>
          <p:nvPr/>
        </p:nvSpPr>
        <p:spPr>
          <a:xfrm>
            <a:off x="8856422" y="3300419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74" name="Connector: Curved 73">
            <a:extLst>
              <a:ext uri="{FF2B5EF4-FFF2-40B4-BE49-F238E27FC236}">
                <a16:creationId xmlns:a16="http://schemas.microsoft.com/office/drawing/2014/main" id="{26D8B05D-AE86-0996-7E0C-0E8A85825034}"/>
              </a:ext>
            </a:extLst>
          </p:cNvPr>
          <p:cNvCxnSpPr>
            <a:cxnSpLocks/>
            <a:stCxn id="73" idx="2"/>
            <a:endCxn id="17" idx="1"/>
          </p:cNvCxnSpPr>
          <p:nvPr/>
        </p:nvCxnSpPr>
        <p:spPr>
          <a:xfrm rot="16200000" flipH="1">
            <a:off x="9144407" y="3842303"/>
            <a:ext cx="634480" cy="289376"/>
          </a:xfrm>
          <a:prstGeom prst="curvedConnector3">
            <a:avLst>
              <a:gd name="adj1" fmla="val 70016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09BA0F06-A529-2984-D898-9426A622AC18}"/>
              </a:ext>
            </a:extLst>
          </p:cNvPr>
          <p:cNvSpPr txBox="1"/>
          <p:nvPr/>
        </p:nvSpPr>
        <p:spPr>
          <a:xfrm>
            <a:off x="9997255" y="5070641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76" name="Connector: Curved 75">
            <a:extLst>
              <a:ext uri="{FF2B5EF4-FFF2-40B4-BE49-F238E27FC236}">
                <a16:creationId xmlns:a16="http://schemas.microsoft.com/office/drawing/2014/main" id="{72676877-9EC3-B2EB-54CA-38F434BCE633}"/>
              </a:ext>
            </a:extLst>
          </p:cNvPr>
          <p:cNvCxnSpPr>
            <a:cxnSpLocks/>
            <a:stCxn id="75" idx="0"/>
            <a:endCxn id="51" idx="3"/>
          </p:cNvCxnSpPr>
          <p:nvPr/>
        </p:nvCxnSpPr>
        <p:spPr>
          <a:xfrm rot="5400000" flipH="1" flipV="1">
            <a:off x="10446973" y="4576610"/>
            <a:ext cx="504851" cy="48321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573411A9-48AA-D050-D232-1277DC0E5944}"/>
              </a:ext>
            </a:extLst>
          </p:cNvPr>
          <p:cNvSpPr txBox="1"/>
          <p:nvPr/>
        </p:nvSpPr>
        <p:spPr>
          <a:xfrm>
            <a:off x="6301767" y="1213773"/>
            <a:ext cx="56290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with separated data and control flow</a:t>
            </a:r>
            <a:endParaRPr lang="en-GB" sz="2400"/>
          </a:p>
        </p:txBody>
      </p:sp>
      <p:cxnSp>
        <p:nvCxnSpPr>
          <p:cNvPr id="78" name="Connector: Curved 77">
            <a:extLst>
              <a:ext uri="{FF2B5EF4-FFF2-40B4-BE49-F238E27FC236}">
                <a16:creationId xmlns:a16="http://schemas.microsoft.com/office/drawing/2014/main" id="{7B8D6489-DE1E-AACE-1853-4633D24713E1}"/>
              </a:ext>
            </a:extLst>
          </p:cNvPr>
          <p:cNvCxnSpPr>
            <a:cxnSpLocks/>
            <a:stCxn id="58" idx="3"/>
            <a:endCxn id="51" idx="6"/>
          </p:cNvCxnSpPr>
          <p:nvPr/>
        </p:nvCxnSpPr>
        <p:spPr>
          <a:xfrm flipH="1" flipV="1">
            <a:off x="11248283" y="4438511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C2FE7FFC-6101-40C9-E33A-660FC1795C45}"/>
              </a:ext>
            </a:extLst>
          </p:cNvPr>
          <p:cNvCxnSpPr>
            <a:cxnSpLocks/>
          </p:cNvCxnSpPr>
          <p:nvPr/>
        </p:nvCxnSpPr>
        <p:spPr>
          <a:xfrm flipH="1">
            <a:off x="6628796" y="222136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887155F8-2289-C096-B61B-5894AD7BE1ED}"/>
              </a:ext>
            </a:extLst>
          </p:cNvPr>
          <p:cNvSpPr txBox="1"/>
          <p:nvPr/>
        </p:nvSpPr>
        <p:spPr>
          <a:xfrm>
            <a:off x="6852885" y="204098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2A8AE361-B7AD-54BE-6CCD-2CFD771DA94A}"/>
              </a:ext>
            </a:extLst>
          </p:cNvPr>
          <p:cNvCxnSpPr>
            <a:cxnSpLocks/>
          </p:cNvCxnSpPr>
          <p:nvPr/>
        </p:nvCxnSpPr>
        <p:spPr>
          <a:xfrm flipH="1">
            <a:off x="6637163" y="2487695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FA2BDA92-3447-D206-262F-68C1678D1603}"/>
              </a:ext>
            </a:extLst>
          </p:cNvPr>
          <p:cNvSpPr txBox="1"/>
          <p:nvPr/>
        </p:nvSpPr>
        <p:spPr>
          <a:xfrm>
            <a:off x="6861252" y="2307316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D8C0416-9F10-37A1-9F2D-E68AE3FB89F9}"/>
              </a:ext>
            </a:extLst>
          </p:cNvPr>
          <p:cNvSpPr txBox="1"/>
          <p:nvPr/>
        </p:nvSpPr>
        <p:spPr>
          <a:xfrm>
            <a:off x="6852223" y="2572200"/>
            <a:ext cx="15850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Datapath node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0CD8092-E609-7047-6000-99676B358B31}"/>
              </a:ext>
            </a:extLst>
          </p:cNvPr>
          <p:cNvCxnSpPr>
            <a:cxnSpLocks/>
          </p:cNvCxnSpPr>
          <p:nvPr/>
        </p:nvCxnSpPr>
        <p:spPr>
          <a:xfrm>
            <a:off x="6637044" y="2756866"/>
            <a:ext cx="24851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Oval 87">
            <a:extLst>
              <a:ext uri="{FF2B5EF4-FFF2-40B4-BE49-F238E27FC236}">
                <a16:creationId xmlns:a16="http://schemas.microsoft.com/office/drawing/2014/main" id="{F663E7FA-B5A0-5F3E-E69A-778BB57D5881}"/>
              </a:ext>
            </a:extLst>
          </p:cNvPr>
          <p:cNvSpPr/>
          <p:nvPr/>
        </p:nvSpPr>
        <p:spPr>
          <a:xfrm>
            <a:off x="7365904" y="4262761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66963EC4-46C5-B924-1724-2B2CC00C670D}"/>
              </a:ext>
            </a:extLst>
          </p:cNvPr>
          <p:cNvSpPr/>
          <p:nvPr/>
        </p:nvSpPr>
        <p:spPr>
          <a:xfrm>
            <a:off x="6654584" y="485059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65212D48-B4C3-1A9F-D6D7-AF88FC8EB9AD}"/>
              </a:ext>
            </a:extLst>
          </p:cNvPr>
          <p:cNvCxnSpPr>
            <a:cxnSpLocks/>
            <a:stCxn id="91" idx="0"/>
            <a:endCxn id="89" idx="2"/>
          </p:cNvCxnSpPr>
          <p:nvPr/>
        </p:nvCxnSpPr>
        <p:spPr>
          <a:xfrm flipV="1">
            <a:off x="6876653" y="521059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F82CD45F-2F4F-1758-F1D7-919D6B96CBC2}"/>
              </a:ext>
            </a:extLst>
          </p:cNvPr>
          <p:cNvSpPr/>
          <p:nvPr/>
        </p:nvSpPr>
        <p:spPr>
          <a:xfrm>
            <a:off x="6654584" y="543843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A9E33353-33C6-CFA8-EA72-70F641432B43}"/>
              </a:ext>
            </a:extLst>
          </p:cNvPr>
          <p:cNvSpPr/>
          <p:nvPr/>
        </p:nvSpPr>
        <p:spPr>
          <a:xfrm>
            <a:off x="7993086" y="485059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10928700-CD43-FD48-EFC0-565E889788F2}"/>
              </a:ext>
            </a:extLst>
          </p:cNvPr>
          <p:cNvCxnSpPr>
            <a:cxnSpLocks/>
            <a:stCxn id="94" idx="0"/>
            <a:endCxn id="92" idx="2"/>
          </p:cNvCxnSpPr>
          <p:nvPr/>
        </p:nvCxnSpPr>
        <p:spPr>
          <a:xfrm flipV="1">
            <a:off x="8215155" y="521059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975A00CE-1C89-5851-D157-99BA9450D194}"/>
              </a:ext>
            </a:extLst>
          </p:cNvPr>
          <p:cNvSpPr/>
          <p:nvPr/>
        </p:nvSpPr>
        <p:spPr>
          <a:xfrm>
            <a:off x="7993086" y="543843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B28AEACC-2431-5C42-E90A-A3FCF6EC928D}"/>
              </a:ext>
            </a:extLst>
          </p:cNvPr>
          <p:cNvCxnSpPr>
            <a:cxnSpLocks/>
            <a:stCxn id="100" idx="1"/>
            <a:endCxn id="88" idx="6"/>
          </p:cNvCxnSpPr>
          <p:nvPr/>
        </p:nvCxnSpPr>
        <p:spPr>
          <a:xfrm flipH="1">
            <a:off x="7725904" y="4442760"/>
            <a:ext cx="233351" cy="1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13957AA4-0866-DE91-8298-6182A7FFC1E1}"/>
              </a:ext>
            </a:extLst>
          </p:cNvPr>
          <p:cNvSpPr/>
          <p:nvPr/>
        </p:nvSpPr>
        <p:spPr>
          <a:xfrm>
            <a:off x="7959255" y="4262760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5E942590-C1CF-BDBE-EC57-7D9CDB0FC69F}"/>
              </a:ext>
            </a:extLst>
          </p:cNvPr>
          <p:cNvCxnSpPr>
            <a:cxnSpLocks/>
            <a:endCxn id="100" idx="2"/>
          </p:cNvCxnSpPr>
          <p:nvPr/>
        </p:nvCxnSpPr>
        <p:spPr>
          <a:xfrm flipV="1">
            <a:off x="8215155" y="462276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9C29AB9C-062C-A803-B98D-9AF36BE61011}"/>
              </a:ext>
            </a:extLst>
          </p:cNvPr>
          <p:cNvCxnSpPr>
            <a:cxnSpLocks/>
            <a:stCxn id="114" idx="2"/>
            <a:endCxn id="88" idx="0"/>
          </p:cNvCxnSpPr>
          <p:nvPr/>
        </p:nvCxnSpPr>
        <p:spPr>
          <a:xfrm>
            <a:off x="7542860" y="4093616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Rectangle: Rounded Corners 113">
            <a:extLst>
              <a:ext uri="{FF2B5EF4-FFF2-40B4-BE49-F238E27FC236}">
                <a16:creationId xmlns:a16="http://schemas.microsoft.com/office/drawing/2014/main" id="{8CCB8438-657D-E7BE-C5D8-6EF687E0D45F}"/>
              </a:ext>
            </a:extLst>
          </p:cNvPr>
          <p:cNvSpPr/>
          <p:nvPr/>
        </p:nvSpPr>
        <p:spPr>
          <a:xfrm>
            <a:off x="7320791" y="373361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AA9181F5-14CD-2826-6D6F-0690215554F3}"/>
              </a:ext>
            </a:extLst>
          </p:cNvPr>
          <p:cNvSpPr/>
          <p:nvPr/>
        </p:nvSpPr>
        <p:spPr>
          <a:xfrm flipH="1">
            <a:off x="7810042" y="373361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S2</a:t>
            </a:r>
          </a:p>
        </p:txBody>
      </p:sp>
      <p:cxnSp>
        <p:nvCxnSpPr>
          <p:cNvPr id="117" name="Connector: Curved 116">
            <a:extLst>
              <a:ext uri="{FF2B5EF4-FFF2-40B4-BE49-F238E27FC236}">
                <a16:creationId xmlns:a16="http://schemas.microsoft.com/office/drawing/2014/main" id="{89FD8C82-AFFD-E7F5-C72E-EA535E5C4DD5}"/>
              </a:ext>
            </a:extLst>
          </p:cNvPr>
          <p:cNvCxnSpPr>
            <a:cxnSpLocks/>
            <a:stCxn id="89" idx="0"/>
            <a:endCxn id="88" idx="3"/>
          </p:cNvCxnSpPr>
          <p:nvPr/>
        </p:nvCxnSpPr>
        <p:spPr>
          <a:xfrm rot="5400000" flipH="1" flipV="1">
            <a:off x="7007360" y="4439334"/>
            <a:ext cx="280559" cy="541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nector: Curved 117">
            <a:extLst>
              <a:ext uri="{FF2B5EF4-FFF2-40B4-BE49-F238E27FC236}">
                <a16:creationId xmlns:a16="http://schemas.microsoft.com/office/drawing/2014/main" id="{91D008CC-9608-2C4C-0900-8EEB1D5C64F7}"/>
              </a:ext>
            </a:extLst>
          </p:cNvPr>
          <p:cNvCxnSpPr>
            <a:cxnSpLocks/>
            <a:stCxn id="115" idx="2"/>
            <a:endCxn id="88" idx="7"/>
          </p:cNvCxnSpPr>
          <p:nvPr/>
        </p:nvCxnSpPr>
        <p:spPr>
          <a:xfrm rot="5400000">
            <a:off x="7741714" y="4025085"/>
            <a:ext cx="221866" cy="35892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nector: Curved 118">
            <a:extLst>
              <a:ext uri="{FF2B5EF4-FFF2-40B4-BE49-F238E27FC236}">
                <a16:creationId xmlns:a16="http://schemas.microsoft.com/office/drawing/2014/main" id="{D9B56EF6-4903-9E11-088F-6BBCB1EE5BE8}"/>
              </a:ext>
            </a:extLst>
          </p:cNvPr>
          <p:cNvCxnSpPr>
            <a:cxnSpLocks/>
            <a:stCxn id="89" idx="3"/>
            <a:endCxn id="120" idx="0"/>
          </p:cNvCxnSpPr>
          <p:nvPr/>
        </p:nvCxnSpPr>
        <p:spPr>
          <a:xfrm>
            <a:off x="7098722" y="5030599"/>
            <a:ext cx="431588" cy="626346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>
            <a:extLst>
              <a:ext uri="{FF2B5EF4-FFF2-40B4-BE49-F238E27FC236}">
                <a16:creationId xmlns:a16="http://schemas.microsoft.com/office/drawing/2014/main" id="{0FF6A3E8-88B6-B231-BCC0-F40DBD042FF1}"/>
              </a:ext>
            </a:extLst>
          </p:cNvPr>
          <p:cNvSpPr txBox="1"/>
          <p:nvPr/>
        </p:nvSpPr>
        <p:spPr>
          <a:xfrm>
            <a:off x="7086128" y="5656945"/>
            <a:ext cx="8883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21" name="Connector: Curved 120">
            <a:extLst>
              <a:ext uri="{FF2B5EF4-FFF2-40B4-BE49-F238E27FC236}">
                <a16:creationId xmlns:a16="http://schemas.microsoft.com/office/drawing/2014/main" id="{CE757C25-9065-64B5-2519-E20BFCE801BB}"/>
              </a:ext>
            </a:extLst>
          </p:cNvPr>
          <p:cNvCxnSpPr>
            <a:cxnSpLocks/>
            <a:stCxn id="88" idx="4"/>
            <a:endCxn id="89" idx="3"/>
          </p:cNvCxnSpPr>
          <p:nvPr/>
        </p:nvCxnSpPr>
        <p:spPr>
          <a:xfrm rot="5400000">
            <a:off x="7118394" y="4603089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or: Curved 121">
            <a:extLst>
              <a:ext uri="{FF2B5EF4-FFF2-40B4-BE49-F238E27FC236}">
                <a16:creationId xmlns:a16="http://schemas.microsoft.com/office/drawing/2014/main" id="{7C1604B3-C1D0-5B62-BCEA-B47E2E53D95A}"/>
              </a:ext>
            </a:extLst>
          </p:cNvPr>
          <p:cNvCxnSpPr>
            <a:cxnSpLocks/>
            <a:stCxn id="88" idx="4"/>
            <a:endCxn id="92" idx="1"/>
          </p:cNvCxnSpPr>
          <p:nvPr/>
        </p:nvCxnSpPr>
        <p:spPr>
          <a:xfrm rot="16200000" flipH="1">
            <a:off x="7565576" y="4603089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onnector: Curved 122">
            <a:extLst>
              <a:ext uri="{FF2B5EF4-FFF2-40B4-BE49-F238E27FC236}">
                <a16:creationId xmlns:a16="http://schemas.microsoft.com/office/drawing/2014/main" id="{447D549B-33E0-F35D-D763-CF52CF4C4188}"/>
              </a:ext>
            </a:extLst>
          </p:cNvPr>
          <p:cNvCxnSpPr>
            <a:cxnSpLocks/>
            <a:stCxn id="100" idx="0"/>
          </p:cNvCxnSpPr>
          <p:nvPr/>
        </p:nvCxnSpPr>
        <p:spPr>
          <a:xfrm rot="5400000" flipH="1" flipV="1">
            <a:off x="7977287" y="3874484"/>
            <a:ext cx="626145" cy="150409"/>
          </a:xfrm>
          <a:prstGeom prst="curvedConnector3">
            <a:avLst>
              <a:gd name="adj1" fmla="val 20938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tangle: Rounded Corners 123">
            <a:extLst>
              <a:ext uri="{FF2B5EF4-FFF2-40B4-BE49-F238E27FC236}">
                <a16:creationId xmlns:a16="http://schemas.microsoft.com/office/drawing/2014/main" id="{78174C43-EF3B-32B3-CF89-400539FC240D}"/>
              </a:ext>
            </a:extLst>
          </p:cNvPr>
          <p:cNvSpPr/>
          <p:nvPr/>
        </p:nvSpPr>
        <p:spPr>
          <a:xfrm>
            <a:off x="8107404" y="3267283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 !</a:t>
            </a:r>
          </a:p>
        </p:txBody>
      </p:sp>
      <p:cxnSp>
        <p:nvCxnSpPr>
          <p:cNvPr id="125" name="Connector: Curved 124">
            <a:extLst>
              <a:ext uri="{FF2B5EF4-FFF2-40B4-BE49-F238E27FC236}">
                <a16:creationId xmlns:a16="http://schemas.microsoft.com/office/drawing/2014/main" id="{4A8DBE4D-82DA-1809-EA56-D6359397DF7C}"/>
              </a:ext>
            </a:extLst>
          </p:cNvPr>
          <p:cNvCxnSpPr>
            <a:cxnSpLocks/>
            <a:endCxn id="126" idx="1"/>
          </p:cNvCxnSpPr>
          <p:nvPr/>
        </p:nvCxnSpPr>
        <p:spPr>
          <a:xfrm rot="10800000" flipH="1">
            <a:off x="6654584" y="3214749"/>
            <a:ext cx="256332" cy="1815851"/>
          </a:xfrm>
          <a:prstGeom prst="curvedConnector3">
            <a:avLst>
              <a:gd name="adj1" fmla="val -89181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85157CEF-44EE-42E7-50FB-FAF79935797C}"/>
              </a:ext>
            </a:extLst>
          </p:cNvPr>
          <p:cNvSpPr/>
          <p:nvPr/>
        </p:nvSpPr>
        <p:spPr>
          <a:xfrm>
            <a:off x="6910916" y="3034748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 !</a:t>
            </a:r>
          </a:p>
        </p:txBody>
      </p:sp>
      <p:sp>
        <p:nvSpPr>
          <p:cNvPr id="127" name="Rectangle: Rounded Corners 126">
            <a:extLst>
              <a:ext uri="{FF2B5EF4-FFF2-40B4-BE49-F238E27FC236}">
                <a16:creationId xmlns:a16="http://schemas.microsoft.com/office/drawing/2014/main" id="{1C76D04A-9A6E-1EC5-30DB-C9F8D267861B}"/>
              </a:ext>
            </a:extLst>
          </p:cNvPr>
          <p:cNvSpPr/>
          <p:nvPr/>
        </p:nvSpPr>
        <p:spPr>
          <a:xfrm>
            <a:off x="6629781" y="3848050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128" name="Connector: Curved 127">
            <a:extLst>
              <a:ext uri="{FF2B5EF4-FFF2-40B4-BE49-F238E27FC236}">
                <a16:creationId xmlns:a16="http://schemas.microsoft.com/office/drawing/2014/main" id="{1300EC95-F756-9990-704D-167319D3D6A0}"/>
              </a:ext>
            </a:extLst>
          </p:cNvPr>
          <p:cNvCxnSpPr>
            <a:cxnSpLocks/>
            <a:stCxn id="126" idx="2"/>
            <a:endCxn id="127" idx="0"/>
          </p:cNvCxnSpPr>
          <p:nvPr/>
        </p:nvCxnSpPr>
        <p:spPr>
          <a:xfrm rot="5400000">
            <a:off x="6799598" y="3480832"/>
            <a:ext cx="453302" cy="281135"/>
          </a:xfrm>
          <a:prstGeom prst="curvedConnector3">
            <a:avLst>
              <a:gd name="adj1" fmla="val 31935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Connector: Curved 128">
            <a:extLst>
              <a:ext uri="{FF2B5EF4-FFF2-40B4-BE49-F238E27FC236}">
                <a16:creationId xmlns:a16="http://schemas.microsoft.com/office/drawing/2014/main" id="{743A5B9B-199B-A910-BD89-BF1E96DD543C}"/>
              </a:ext>
            </a:extLst>
          </p:cNvPr>
          <p:cNvCxnSpPr>
            <a:cxnSpLocks/>
            <a:endCxn id="127" idx="0"/>
          </p:cNvCxnSpPr>
          <p:nvPr/>
        </p:nvCxnSpPr>
        <p:spPr>
          <a:xfrm rot="10800000" flipV="1">
            <a:off x="6885682" y="3447282"/>
            <a:ext cx="1221723" cy="400767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Connector: Curved 129">
            <a:extLst>
              <a:ext uri="{FF2B5EF4-FFF2-40B4-BE49-F238E27FC236}">
                <a16:creationId xmlns:a16="http://schemas.microsoft.com/office/drawing/2014/main" id="{ACF55A8A-D106-7378-137F-939FA73369AA}"/>
              </a:ext>
            </a:extLst>
          </p:cNvPr>
          <p:cNvCxnSpPr>
            <a:cxnSpLocks/>
            <a:stCxn id="127" idx="2"/>
          </p:cNvCxnSpPr>
          <p:nvPr/>
        </p:nvCxnSpPr>
        <p:spPr>
          <a:xfrm rot="16200000" flipH="1">
            <a:off x="7008437" y="4085293"/>
            <a:ext cx="234711" cy="480223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9999900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716A9D0-3A63-D743-3C3B-3D4289D6D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E9CAD-D36A-C250-4809-501713ED7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Assignment Graph to FSM-Datapath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9E65EE-A258-DD06-A017-1717C67CD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174</a:t>
            </a:fld>
            <a:endParaRPr lang="en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41E14C2-D29B-FAD9-57FB-1B5466F1BAF0}"/>
              </a:ext>
            </a:extLst>
          </p:cNvPr>
          <p:cNvSpPr/>
          <p:nvPr/>
        </p:nvSpPr>
        <p:spPr>
          <a:xfrm>
            <a:off x="277504" y="2056647"/>
            <a:ext cx="5734275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67EB4F39-EB54-F901-0771-2A3C3F34611C}"/>
              </a:ext>
            </a:extLst>
          </p:cNvPr>
          <p:cNvSpPr/>
          <p:nvPr/>
        </p:nvSpPr>
        <p:spPr>
          <a:xfrm>
            <a:off x="3547845" y="4256386"/>
            <a:ext cx="360000" cy="360000"/>
          </a:xfrm>
          <a:prstGeom prst="ellipse">
            <a:avLst/>
          </a:prstGeom>
          <a:solidFill>
            <a:srgbClr val="DA6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53062363-712E-8F21-C2D6-5974252898DA}"/>
              </a:ext>
            </a:extLst>
          </p:cNvPr>
          <p:cNvCxnSpPr>
            <a:cxnSpLocks/>
            <a:stCxn id="86" idx="2"/>
            <a:endCxn id="84" idx="0"/>
          </p:cNvCxnSpPr>
          <p:nvPr/>
        </p:nvCxnSpPr>
        <p:spPr>
          <a:xfrm>
            <a:off x="3724801" y="4087241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F83F96C0-7992-392A-23B2-6A90B22C1866}"/>
              </a:ext>
            </a:extLst>
          </p:cNvPr>
          <p:cNvSpPr/>
          <p:nvPr/>
        </p:nvSpPr>
        <p:spPr>
          <a:xfrm>
            <a:off x="3502732" y="372724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9396DDF5-70C6-FD8D-9355-A0A021DC6706}"/>
              </a:ext>
            </a:extLst>
          </p:cNvPr>
          <p:cNvSpPr/>
          <p:nvPr/>
        </p:nvSpPr>
        <p:spPr>
          <a:xfrm>
            <a:off x="3502732" y="483191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87F30D22-B78C-B417-ADF2-F4682F3139AA}"/>
              </a:ext>
            </a:extLst>
          </p:cNvPr>
          <p:cNvCxnSpPr>
            <a:cxnSpLocks/>
          </p:cNvCxnSpPr>
          <p:nvPr/>
        </p:nvCxnSpPr>
        <p:spPr>
          <a:xfrm flipH="1">
            <a:off x="3724801" y="460407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EC3BF7F8-6757-CB45-13D3-37266826B2EE}"/>
              </a:ext>
            </a:extLst>
          </p:cNvPr>
          <p:cNvCxnSpPr>
            <a:cxnSpLocks/>
            <a:stCxn id="99" idx="0"/>
          </p:cNvCxnSpPr>
          <p:nvPr/>
        </p:nvCxnSpPr>
        <p:spPr>
          <a:xfrm flipV="1">
            <a:off x="3726846" y="517816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FE627AEF-7527-550A-152A-9AD5FDA1516C}"/>
              </a:ext>
            </a:extLst>
          </p:cNvPr>
          <p:cNvSpPr/>
          <p:nvPr/>
        </p:nvSpPr>
        <p:spPr>
          <a:xfrm>
            <a:off x="3504777" y="540600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7995B7B7-9BDF-BD98-66B9-8B5334488BD8}"/>
              </a:ext>
            </a:extLst>
          </p:cNvPr>
          <p:cNvSpPr/>
          <p:nvPr/>
        </p:nvSpPr>
        <p:spPr>
          <a:xfrm>
            <a:off x="2722833" y="426845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22BB62DC-B6CC-A3F1-125D-BF3A7851502A}"/>
              </a:ext>
            </a:extLst>
          </p:cNvPr>
          <p:cNvCxnSpPr>
            <a:cxnSpLocks/>
            <a:stCxn id="105" idx="1"/>
          </p:cNvCxnSpPr>
          <p:nvPr/>
        </p:nvCxnSpPr>
        <p:spPr>
          <a:xfrm flipH="1">
            <a:off x="2474315" y="44484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8F4B7246-5214-9A99-A04D-5FB9B6117966}"/>
              </a:ext>
            </a:extLst>
          </p:cNvPr>
          <p:cNvCxnSpPr>
            <a:cxnSpLocks/>
            <a:stCxn id="84" idx="2"/>
            <a:endCxn id="105" idx="3"/>
          </p:cNvCxnSpPr>
          <p:nvPr/>
        </p:nvCxnSpPr>
        <p:spPr>
          <a:xfrm flipH="1">
            <a:off x="3166971" y="4436386"/>
            <a:ext cx="380874" cy="12072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50641015-4F0A-FE97-AC86-B1EDBF2C4193}"/>
              </a:ext>
            </a:extLst>
          </p:cNvPr>
          <p:cNvCxnSpPr>
            <a:cxnSpLocks/>
            <a:stCxn id="109" idx="2"/>
            <a:endCxn id="105" idx="0"/>
          </p:cNvCxnSpPr>
          <p:nvPr/>
        </p:nvCxnSpPr>
        <p:spPr>
          <a:xfrm>
            <a:off x="2944902" y="4103893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E5081A06-8F89-24CF-404C-0BE02926AF9D}"/>
              </a:ext>
            </a:extLst>
          </p:cNvPr>
          <p:cNvSpPr/>
          <p:nvPr/>
        </p:nvSpPr>
        <p:spPr>
          <a:xfrm>
            <a:off x="2722833" y="374389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cxnSp>
        <p:nvCxnSpPr>
          <p:cNvPr id="116" name="Connector: Curved 115">
            <a:extLst>
              <a:ext uri="{FF2B5EF4-FFF2-40B4-BE49-F238E27FC236}">
                <a16:creationId xmlns:a16="http://schemas.microsoft.com/office/drawing/2014/main" id="{2D311F13-6A99-C8C1-43B8-C55EDC4DDFCF}"/>
              </a:ext>
            </a:extLst>
          </p:cNvPr>
          <p:cNvCxnSpPr>
            <a:cxnSpLocks/>
            <a:stCxn id="96" idx="3"/>
            <a:endCxn id="84" idx="6"/>
          </p:cNvCxnSpPr>
          <p:nvPr/>
        </p:nvCxnSpPr>
        <p:spPr>
          <a:xfrm flipH="1" flipV="1">
            <a:off x="3907845" y="4436386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Oval 136">
            <a:extLst>
              <a:ext uri="{FF2B5EF4-FFF2-40B4-BE49-F238E27FC236}">
                <a16:creationId xmlns:a16="http://schemas.microsoft.com/office/drawing/2014/main" id="{72AD3E55-3D90-CBC4-F3F0-97CD44D367ED}"/>
              </a:ext>
            </a:extLst>
          </p:cNvPr>
          <p:cNvSpPr/>
          <p:nvPr/>
        </p:nvSpPr>
        <p:spPr>
          <a:xfrm>
            <a:off x="4133464" y="2362425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654838FD-E434-0999-9260-C49ADCCE25B6}"/>
              </a:ext>
            </a:extLst>
          </p:cNvPr>
          <p:cNvCxnSpPr>
            <a:cxnSpLocks/>
            <a:stCxn id="139" idx="3"/>
            <a:endCxn id="137" idx="2"/>
          </p:cNvCxnSpPr>
          <p:nvPr/>
        </p:nvCxnSpPr>
        <p:spPr>
          <a:xfrm>
            <a:off x="3907831" y="2542425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Rectangle: Rounded Corners 138">
            <a:extLst>
              <a:ext uri="{FF2B5EF4-FFF2-40B4-BE49-F238E27FC236}">
                <a16:creationId xmlns:a16="http://schemas.microsoft.com/office/drawing/2014/main" id="{6A289BE6-F55F-16AE-8BC6-E2F226264B2B}"/>
              </a:ext>
            </a:extLst>
          </p:cNvPr>
          <p:cNvSpPr/>
          <p:nvPr/>
        </p:nvSpPr>
        <p:spPr>
          <a:xfrm>
            <a:off x="3463693" y="236242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cxnSp>
        <p:nvCxnSpPr>
          <p:cNvPr id="145" name="Straight Arrow Connector 144">
            <a:extLst>
              <a:ext uri="{FF2B5EF4-FFF2-40B4-BE49-F238E27FC236}">
                <a16:creationId xmlns:a16="http://schemas.microsoft.com/office/drawing/2014/main" id="{F129670D-483C-6798-6D35-F18ACD941009}"/>
              </a:ext>
            </a:extLst>
          </p:cNvPr>
          <p:cNvCxnSpPr>
            <a:cxnSpLocks/>
          </p:cNvCxnSpPr>
          <p:nvPr/>
        </p:nvCxnSpPr>
        <p:spPr>
          <a:xfrm>
            <a:off x="4493464" y="2542425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Rectangle: Rounded Corners 146">
            <a:extLst>
              <a:ext uri="{FF2B5EF4-FFF2-40B4-BE49-F238E27FC236}">
                <a16:creationId xmlns:a16="http://schemas.microsoft.com/office/drawing/2014/main" id="{4E19AC07-9574-595A-D253-0100BEEF125D}"/>
              </a:ext>
            </a:extLst>
          </p:cNvPr>
          <p:cNvSpPr/>
          <p:nvPr/>
        </p:nvSpPr>
        <p:spPr>
          <a:xfrm>
            <a:off x="4757765" y="2362425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read_A</a:t>
            </a:r>
            <a:endParaRPr lang="en-US"/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EBCBAD8C-79B0-7297-7785-0ADDC01EB6D2}"/>
              </a:ext>
            </a:extLst>
          </p:cNvPr>
          <p:cNvSpPr/>
          <p:nvPr/>
        </p:nvSpPr>
        <p:spPr>
          <a:xfrm>
            <a:off x="4882514" y="4263387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035316EB-8036-6536-37C1-AB6C68B16E6F}"/>
              </a:ext>
            </a:extLst>
          </p:cNvPr>
          <p:cNvCxnSpPr>
            <a:cxnSpLocks/>
            <a:stCxn id="150" idx="2"/>
            <a:endCxn id="148" idx="0"/>
          </p:cNvCxnSpPr>
          <p:nvPr/>
        </p:nvCxnSpPr>
        <p:spPr>
          <a:xfrm>
            <a:off x="5059470" y="4094242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Rectangle: Rounded Corners 149">
            <a:extLst>
              <a:ext uri="{FF2B5EF4-FFF2-40B4-BE49-F238E27FC236}">
                <a16:creationId xmlns:a16="http://schemas.microsoft.com/office/drawing/2014/main" id="{0E3606CF-267A-C5B0-468C-B396880CC13E}"/>
              </a:ext>
            </a:extLst>
          </p:cNvPr>
          <p:cNvSpPr/>
          <p:nvPr/>
        </p:nvSpPr>
        <p:spPr>
          <a:xfrm>
            <a:off x="4837401" y="373424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51" name="Rectangle: Rounded Corners 150">
            <a:extLst>
              <a:ext uri="{FF2B5EF4-FFF2-40B4-BE49-F238E27FC236}">
                <a16:creationId xmlns:a16="http://schemas.microsoft.com/office/drawing/2014/main" id="{A7BBD1E6-D474-CE1C-168E-FC4AE963439C}"/>
              </a:ext>
            </a:extLst>
          </p:cNvPr>
          <p:cNvSpPr/>
          <p:nvPr/>
        </p:nvSpPr>
        <p:spPr>
          <a:xfrm>
            <a:off x="4837401" y="483891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7F7786BA-D39F-7F8B-3F9D-9A7453E0C559}"/>
              </a:ext>
            </a:extLst>
          </p:cNvPr>
          <p:cNvCxnSpPr>
            <a:cxnSpLocks/>
          </p:cNvCxnSpPr>
          <p:nvPr/>
        </p:nvCxnSpPr>
        <p:spPr>
          <a:xfrm flipH="1">
            <a:off x="5059470" y="461107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AA0BD7F1-29E4-1B0A-78C2-43D6BD3A65AD}"/>
              </a:ext>
            </a:extLst>
          </p:cNvPr>
          <p:cNvCxnSpPr>
            <a:cxnSpLocks/>
          </p:cNvCxnSpPr>
          <p:nvPr/>
        </p:nvCxnSpPr>
        <p:spPr>
          <a:xfrm flipV="1">
            <a:off x="5061515" y="518517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Rectangle: Rounded Corners 155">
            <a:extLst>
              <a:ext uri="{FF2B5EF4-FFF2-40B4-BE49-F238E27FC236}">
                <a16:creationId xmlns:a16="http://schemas.microsoft.com/office/drawing/2014/main" id="{D3C47BC5-EA4E-DBC6-A79D-39723386BAB1}"/>
              </a:ext>
            </a:extLst>
          </p:cNvPr>
          <p:cNvSpPr/>
          <p:nvPr/>
        </p:nvSpPr>
        <p:spPr>
          <a:xfrm>
            <a:off x="3745429" y="3190889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addr_A</a:t>
            </a:r>
            <a:endParaRPr lang="en-US"/>
          </a:p>
        </p:txBody>
      </p:sp>
      <p:cxnSp>
        <p:nvCxnSpPr>
          <p:cNvPr id="157" name="Connector: Curved 156">
            <a:extLst>
              <a:ext uri="{FF2B5EF4-FFF2-40B4-BE49-F238E27FC236}">
                <a16:creationId xmlns:a16="http://schemas.microsoft.com/office/drawing/2014/main" id="{8D5FE592-1D8C-716E-E40C-FF6A21DF051A}"/>
              </a:ext>
            </a:extLst>
          </p:cNvPr>
          <p:cNvCxnSpPr>
            <a:cxnSpLocks/>
            <a:stCxn id="84" idx="6"/>
            <a:endCxn id="160" idx="4"/>
          </p:cNvCxnSpPr>
          <p:nvPr/>
        </p:nvCxnSpPr>
        <p:spPr>
          <a:xfrm flipV="1">
            <a:off x="3907845" y="4094242"/>
            <a:ext cx="324418" cy="342144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Oval 159">
            <a:extLst>
              <a:ext uri="{FF2B5EF4-FFF2-40B4-BE49-F238E27FC236}">
                <a16:creationId xmlns:a16="http://schemas.microsoft.com/office/drawing/2014/main" id="{7CE2D11D-228E-668B-3B43-252B16354096}"/>
              </a:ext>
            </a:extLst>
          </p:cNvPr>
          <p:cNvSpPr/>
          <p:nvPr/>
        </p:nvSpPr>
        <p:spPr>
          <a:xfrm>
            <a:off x="4052263" y="3734242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64" name="Straight Arrow Connector 163">
            <a:extLst>
              <a:ext uri="{FF2B5EF4-FFF2-40B4-BE49-F238E27FC236}">
                <a16:creationId xmlns:a16="http://schemas.microsoft.com/office/drawing/2014/main" id="{DF78AE03-5AC9-92C6-1A8C-9E9A2515EB34}"/>
              </a:ext>
            </a:extLst>
          </p:cNvPr>
          <p:cNvCxnSpPr>
            <a:cxnSpLocks/>
            <a:stCxn id="160" idx="0"/>
            <a:endCxn id="156" idx="2"/>
          </p:cNvCxnSpPr>
          <p:nvPr/>
        </p:nvCxnSpPr>
        <p:spPr>
          <a:xfrm flipV="1">
            <a:off x="4232263" y="3550889"/>
            <a:ext cx="0" cy="18335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Rectangle: Rounded Corners 166">
            <a:extLst>
              <a:ext uri="{FF2B5EF4-FFF2-40B4-BE49-F238E27FC236}">
                <a16:creationId xmlns:a16="http://schemas.microsoft.com/office/drawing/2014/main" id="{7898E05A-971E-6A5D-B072-85BB30361744}"/>
              </a:ext>
            </a:extLst>
          </p:cNvPr>
          <p:cNvSpPr/>
          <p:nvPr/>
        </p:nvSpPr>
        <p:spPr>
          <a:xfrm>
            <a:off x="4572636" y="5424747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cxnSp>
        <p:nvCxnSpPr>
          <p:cNvPr id="175" name="Connector: Curved 174">
            <a:extLst>
              <a:ext uri="{FF2B5EF4-FFF2-40B4-BE49-F238E27FC236}">
                <a16:creationId xmlns:a16="http://schemas.microsoft.com/office/drawing/2014/main" id="{C4F5F44E-05CB-D5F4-5E74-1A9EA907EB11}"/>
              </a:ext>
            </a:extLst>
          </p:cNvPr>
          <p:cNvCxnSpPr>
            <a:cxnSpLocks/>
            <a:endCxn id="84" idx="3"/>
          </p:cNvCxnSpPr>
          <p:nvPr/>
        </p:nvCxnSpPr>
        <p:spPr>
          <a:xfrm flipV="1">
            <a:off x="2440484" y="4563665"/>
            <a:ext cx="1160082" cy="474561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Connector: Curved 204">
            <a:extLst>
              <a:ext uri="{FF2B5EF4-FFF2-40B4-BE49-F238E27FC236}">
                <a16:creationId xmlns:a16="http://schemas.microsoft.com/office/drawing/2014/main" id="{4D5D87B4-827B-74DA-6C50-F62C4693BD47}"/>
              </a:ext>
            </a:extLst>
          </p:cNvPr>
          <p:cNvCxnSpPr>
            <a:cxnSpLocks/>
            <a:endCxn id="208" idx="0"/>
          </p:cNvCxnSpPr>
          <p:nvPr/>
        </p:nvCxnSpPr>
        <p:spPr>
          <a:xfrm>
            <a:off x="2440484" y="5038226"/>
            <a:ext cx="670057" cy="273178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TextBox 207">
            <a:extLst>
              <a:ext uri="{FF2B5EF4-FFF2-40B4-BE49-F238E27FC236}">
                <a16:creationId xmlns:a16="http://schemas.microsoft.com/office/drawing/2014/main" id="{92CFAD89-9126-4F30-7F3F-688E8D7E7D22}"/>
              </a:ext>
            </a:extLst>
          </p:cNvPr>
          <p:cNvSpPr txBox="1"/>
          <p:nvPr/>
        </p:nvSpPr>
        <p:spPr>
          <a:xfrm>
            <a:off x="2650004" y="5311404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C96FFD18-AEAB-934F-AB8F-6717A814A407}"/>
              </a:ext>
            </a:extLst>
          </p:cNvPr>
          <p:cNvSpPr txBox="1"/>
          <p:nvPr/>
        </p:nvSpPr>
        <p:spPr>
          <a:xfrm>
            <a:off x="4888813" y="3274910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19" name="Connector: Curved 218">
            <a:extLst>
              <a:ext uri="{FF2B5EF4-FFF2-40B4-BE49-F238E27FC236}">
                <a16:creationId xmlns:a16="http://schemas.microsoft.com/office/drawing/2014/main" id="{BC413868-CBFF-DA61-44A3-1F8B07C6D94D}"/>
              </a:ext>
            </a:extLst>
          </p:cNvPr>
          <p:cNvCxnSpPr>
            <a:cxnSpLocks/>
            <a:stCxn id="218" idx="1"/>
            <a:endCxn id="160" idx="6"/>
          </p:cNvCxnSpPr>
          <p:nvPr/>
        </p:nvCxnSpPr>
        <p:spPr>
          <a:xfrm rot="10800000" flipV="1">
            <a:off x="4412263" y="3459576"/>
            <a:ext cx="476550" cy="45466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Connector: Curved 224">
            <a:extLst>
              <a:ext uri="{FF2B5EF4-FFF2-40B4-BE49-F238E27FC236}">
                <a16:creationId xmlns:a16="http://schemas.microsoft.com/office/drawing/2014/main" id="{9810EE58-2BD9-BC6A-8C6C-A4DBB43BECED}"/>
              </a:ext>
            </a:extLst>
          </p:cNvPr>
          <p:cNvCxnSpPr>
            <a:cxnSpLocks/>
            <a:stCxn id="218" idx="1"/>
            <a:endCxn id="148" idx="2"/>
          </p:cNvCxnSpPr>
          <p:nvPr/>
        </p:nvCxnSpPr>
        <p:spPr>
          <a:xfrm rot="10800000" flipV="1">
            <a:off x="4882515" y="3459575"/>
            <a:ext cx="6299" cy="983811"/>
          </a:xfrm>
          <a:prstGeom prst="curvedConnector3">
            <a:avLst>
              <a:gd name="adj1" fmla="val 3729147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Connector: Curved 235">
            <a:extLst>
              <a:ext uri="{FF2B5EF4-FFF2-40B4-BE49-F238E27FC236}">
                <a16:creationId xmlns:a16="http://schemas.microsoft.com/office/drawing/2014/main" id="{763E4347-9678-9747-CF1A-22BA46058FC5}"/>
              </a:ext>
            </a:extLst>
          </p:cNvPr>
          <p:cNvCxnSpPr>
            <a:cxnSpLocks/>
            <a:stCxn id="218" idx="0"/>
            <a:endCxn id="137" idx="4"/>
          </p:cNvCxnSpPr>
          <p:nvPr/>
        </p:nvCxnSpPr>
        <p:spPr>
          <a:xfrm rot="16200000" flipV="1">
            <a:off x="4555165" y="2480725"/>
            <a:ext cx="552485" cy="103588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1" name="TextBox 260">
            <a:extLst>
              <a:ext uri="{FF2B5EF4-FFF2-40B4-BE49-F238E27FC236}">
                <a16:creationId xmlns:a16="http://schemas.microsoft.com/office/drawing/2014/main" id="{2ADD4C0D-96CC-776B-9030-2BA68769D500}"/>
              </a:ext>
            </a:extLst>
          </p:cNvPr>
          <p:cNvSpPr txBox="1"/>
          <p:nvPr/>
        </p:nvSpPr>
        <p:spPr>
          <a:xfrm>
            <a:off x="2850653" y="3305295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62" name="Connector: Curved 261">
            <a:extLst>
              <a:ext uri="{FF2B5EF4-FFF2-40B4-BE49-F238E27FC236}">
                <a16:creationId xmlns:a16="http://schemas.microsoft.com/office/drawing/2014/main" id="{22BAFABD-43D8-93B2-EEB1-5208BAE9F3E5}"/>
              </a:ext>
            </a:extLst>
          </p:cNvPr>
          <p:cNvCxnSpPr>
            <a:cxnSpLocks/>
            <a:stCxn id="261" idx="2"/>
            <a:endCxn id="84" idx="1"/>
          </p:cNvCxnSpPr>
          <p:nvPr/>
        </p:nvCxnSpPr>
        <p:spPr>
          <a:xfrm rot="16200000" flipH="1">
            <a:off x="3138638" y="3847179"/>
            <a:ext cx="634480" cy="289376"/>
          </a:xfrm>
          <a:prstGeom prst="curvedConnector3">
            <a:avLst>
              <a:gd name="adj1" fmla="val 70016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" name="TextBox 265">
            <a:extLst>
              <a:ext uri="{FF2B5EF4-FFF2-40B4-BE49-F238E27FC236}">
                <a16:creationId xmlns:a16="http://schemas.microsoft.com/office/drawing/2014/main" id="{BADE1EEB-E4E5-3D80-7D00-78A8B15D2EA7}"/>
              </a:ext>
            </a:extLst>
          </p:cNvPr>
          <p:cNvSpPr txBox="1"/>
          <p:nvPr/>
        </p:nvSpPr>
        <p:spPr>
          <a:xfrm>
            <a:off x="3991486" y="5075517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67" name="Connector: Curved 266">
            <a:extLst>
              <a:ext uri="{FF2B5EF4-FFF2-40B4-BE49-F238E27FC236}">
                <a16:creationId xmlns:a16="http://schemas.microsoft.com/office/drawing/2014/main" id="{C67F6FEB-764F-AE0A-F087-215006FF053A}"/>
              </a:ext>
            </a:extLst>
          </p:cNvPr>
          <p:cNvCxnSpPr>
            <a:cxnSpLocks/>
            <a:stCxn id="266" idx="0"/>
            <a:endCxn id="148" idx="3"/>
          </p:cNvCxnSpPr>
          <p:nvPr/>
        </p:nvCxnSpPr>
        <p:spPr>
          <a:xfrm rot="5400000" flipH="1" flipV="1">
            <a:off x="4441204" y="4581486"/>
            <a:ext cx="504851" cy="48321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4" name="TextBox 273">
            <a:extLst>
              <a:ext uri="{FF2B5EF4-FFF2-40B4-BE49-F238E27FC236}">
                <a16:creationId xmlns:a16="http://schemas.microsoft.com/office/drawing/2014/main" id="{F0FC5C65-E321-05CD-1281-90EB236B312B}"/>
              </a:ext>
            </a:extLst>
          </p:cNvPr>
          <p:cNvSpPr txBox="1"/>
          <p:nvPr/>
        </p:nvSpPr>
        <p:spPr>
          <a:xfrm>
            <a:off x="382695" y="1497654"/>
            <a:ext cx="39134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  <a:endParaRPr lang="en-GB" sz="2400"/>
          </a:p>
        </p:txBody>
      </p:sp>
      <p:cxnSp>
        <p:nvCxnSpPr>
          <p:cNvPr id="292" name="Connector: Curved 291">
            <a:extLst>
              <a:ext uri="{FF2B5EF4-FFF2-40B4-BE49-F238E27FC236}">
                <a16:creationId xmlns:a16="http://schemas.microsoft.com/office/drawing/2014/main" id="{CC2E1284-C6E9-4F0E-06B3-7C36072DACA8}"/>
              </a:ext>
            </a:extLst>
          </p:cNvPr>
          <p:cNvCxnSpPr>
            <a:cxnSpLocks/>
            <a:stCxn id="151" idx="3"/>
            <a:endCxn id="148" idx="6"/>
          </p:cNvCxnSpPr>
          <p:nvPr/>
        </p:nvCxnSpPr>
        <p:spPr>
          <a:xfrm flipH="1" flipV="1">
            <a:off x="5242514" y="4443387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0FB05AE-BD2E-E99F-2598-006739CB7B38}"/>
              </a:ext>
            </a:extLst>
          </p:cNvPr>
          <p:cNvCxnSpPr>
            <a:cxnSpLocks/>
          </p:cNvCxnSpPr>
          <p:nvPr/>
        </p:nvCxnSpPr>
        <p:spPr>
          <a:xfrm flipH="1">
            <a:off x="623027" y="222623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8422D0B7-1364-07FC-A4A8-4D2EA0C00B09}"/>
              </a:ext>
            </a:extLst>
          </p:cNvPr>
          <p:cNvSpPr txBox="1"/>
          <p:nvPr/>
        </p:nvSpPr>
        <p:spPr>
          <a:xfrm>
            <a:off x="847116" y="204585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9C549974-17EB-327D-3846-FBE1D0B1EB48}"/>
              </a:ext>
            </a:extLst>
          </p:cNvPr>
          <p:cNvCxnSpPr>
            <a:cxnSpLocks/>
          </p:cNvCxnSpPr>
          <p:nvPr/>
        </p:nvCxnSpPr>
        <p:spPr>
          <a:xfrm flipH="1">
            <a:off x="631394" y="249257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ED64FDE5-039D-8BD8-7EA7-BE05A8119774}"/>
              </a:ext>
            </a:extLst>
          </p:cNvPr>
          <p:cNvSpPr txBox="1"/>
          <p:nvPr/>
        </p:nvSpPr>
        <p:spPr>
          <a:xfrm>
            <a:off x="855483" y="231219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703F24DF-FDA6-CB75-AE6D-B58374B8C697}"/>
              </a:ext>
            </a:extLst>
          </p:cNvPr>
          <p:cNvCxnSpPr>
            <a:cxnSpLocks/>
          </p:cNvCxnSpPr>
          <p:nvPr/>
        </p:nvCxnSpPr>
        <p:spPr>
          <a:xfrm>
            <a:off x="6010046" y="4033035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440DC4DB-4FE5-6A81-55AC-50C9EE2ACB2B}"/>
              </a:ext>
            </a:extLst>
          </p:cNvPr>
          <p:cNvSpPr/>
          <p:nvPr/>
        </p:nvSpPr>
        <p:spPr>
          <a:xfrm>
            <a:off x="1360135" y="4267637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5D6ADC1-4A60-05C4-5BE9-84061482581A}"/>
              </a:ext>
            </a:extLst>
          </p:cNvPr>
          <p:cNvSpPr/>
          <p:nvPr/>
        </p:nvSpPr>
        <p:spPr>
          <a:xfrm>
            <a:off x="648815" y="485547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8E20837-5174-EFA6-0520-56BB29563280}"/>
              </a:ext>
            </a:extLst>
          </p:cNvPr>
          <p:cNvCxnSpPr>
            <a:cxnSpLocks/>
            <a:stCxn id="7" idx="0"/>
            <a:endCxn id="5" idx="2"/>
          </p:cNvCxnSpPr>
          <p:nvPr/>
        </p:nvCxnSpPr>
        <p:spPr>
          <a:xfrm flipV="1">
            <a:off x="870884" y="521547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752E5A8-AE70-6469-004F-8F37937F563E}"/>
              </a:ext>
            </a:extLst>
          </p:cNvPr>
          <p:cNvSpPr/>
          <p:nvPr/>
        </p:nvSpPr>
        <p:spPr>
          <a:xfrm>
            <a:off x="648815" y="544331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0792B16-2EB2-0123-0CFC-CC6CA53AB21A}"/>
              </a:ext>
            </a:extLst>
          </p:cNvPr>
          <p:cNvSpPr/>
          <p:nvPr/>
        </p:nvSpPr>
        <p:spPr>
          <a:xfrm>
            <a:off x="1987317" y="485547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744BF5B-D35D-50D7-B9E9-EA60E5B9D053}"/>
              </a:ext>
            </a:extLst>
          </p:cNvPr>
          <p:cNvCxnSpPr>
            <a:cxnSpLocks/>
            <a:stCxn id="10" idx="0"/>
            <a:endCxn id="8" idx="2"/>
          </p:cNvCxnSpPr>
          <p:nvPr/>
        </p:nvCxnSpPr>
        <p:spPr>
          <a:xfrm flipV="1">
            <a:off x="2209386" y="521547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9A712A3-E51E-F046-7C11-8BAC396C14BC}"/>
              </a:ext>
            </a:extLst>
          </p:cNvPr>
          <p:cNvSpPr/>
          <p:nvPr/>
        </p:nvSpPr>
        <p:spPr>
          <a:xfrm>
            <a:off x="1987317" y="544331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A9DA749-3B1E-5DB4-5A0F-B90461BB03E5}"/>
              </a:ext>
            </a:extLst>
          </p:cNvPr>
          <p:cNvCxnSpPr>
            <a:cxnSpLocks/>
            <a:stCxn id="12" idx="1"/>
            <a:endCxn id="3" idx="6"/>
          </p:cNvCxnSpPr>
          <p:nvPr/>
        </p:nvCxnSpPr>
        <p:spPr>
          <a:xfrm flipH="1">
            <a:off x="1720135" y="4447636"/>
            <a:ext cx="233351" cy="1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BB55399-D5D5-7D13-FCF5-10554D4A191F}"/>
              </a:ext>
            </a:extLst>
          </p:cNvPr>
          <p:cNvSpPr/>
          <p:nvPr/>
        </p:nvSpPr>
        <p:spPr>
          <a:xfrm>
            <a:off x="1953486" y="4267636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A6022EF-C2D4-BAB0-68CA-3CB9CCEB64D8}"/>
              </a:ext>
            </a:extLst>
          </p:cNvPr>
          <p:cNvCxnSpPr>
            <a:cxnSpLocks/>
            <a:endCxn id="12" idx="2"/>
          </p:cNvCxnSpPr>
          <p:nvPr/>
        </p:nvCxnSpPr>
        <p:spPr>
          <a:xfrm flipV="1">
            <a:off x="2209386" y="462763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34CA0D6-0D60-2978-E805-A6DF5D0B6CC3}"/>
              </a:ext>
            </a:extLst>
          </p:cNvPr>
          <p:cNvCxnSpPr>
            <a:cxnSpLocks/>
            <a:stCxn id="19" idx="2"/>
            <a:endCxn id="3" idx="0"/>
          </p:cNvCxnSpPr>
          <p:nvPr/>
        </p:nvCxnSpPr>
        <p:spPr>
          <a:xfrm>
            <a:off x="1537091" y="4098492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716C084-8212-5B6D-1E85-1CEB80AD59F7}"/>
              </a:ext>
            </a:extLst>
          </p:cNvPr>
          <p:cNvSpPr/>
          <p:nvPr/>
        </p:nvSpPr>
        <p:spPr>
          <a:xfrm>
            <a:off x="1315022" y="373849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520AD4F-A287-3A10-5BB2-D2A990DDF5C9}"/>
              </a:ext>
            </a:extLst>
          </p:cNvPr>
          <p:cNvSpPr/>
          <p:nvPr/>
        </p:nvSpPr>
        <p:spPr>
          <a:xfrm flipH="1">
            <a:off x="1804273" y="373849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S2</a:t>
            </a:r>
          </a:p>
        </p:txBody>
      </p:sp>
      <p:cxnSp>
        <p:nvCxnSpPr>
          <p:cNvPr id="22" name="Connector: Curved 21">
            <a:extLst>
              <a:ext uri="{FF2B5EF4-FFF2-40B4-BE49-F238E27FC236}">
                <a16:creationId xmlns:a16="http://schemas.microsoft.com/office/drawing/2014/main" id="{1F6BD51C-90AF-F8AA-AEDF-00965EB416A9}"/>
              </a:ext>
            </a:extLst>
          </p:cNvPr>
          <p:cNvCxnSpPr>
            <a:cxnSpLocks/>
            <a:stCxn id="5" idx="0"/>
            <a:endCxn id="3" idx="3"/>
          </p:cNvCxnSpPr>
          <p:nvPr/>
        </p:nvCxnSpPr>
        <p:spPr>
          <a:xfrm rot="5400000" flipH="1" flipV="1">
            <a:off x="1001591" y="4444210"/>
            <a:ext cx="280559" cy="541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Curved 24">
            <a:extLst>
              <a:ext uri="{FF2B5EF4-FFF2-40B4-BE49-F238E27FC236}">
                <a16:creationId xmlns:a16="http://schemas.microsoft.com/office/drawing/2014/main" id="{CA0C6B29-DDDA-3A69-44E7-A535F72553A7}"/>
              </a:ext>
            </a:extLst>
          </p:cNvPr>
          <p:cNvCxnSpPr>
            <a:cxnSpLocks/>
            <a:stCxn id="21" idx="2"/>
            <a:endCxn id="3" idx="7"/>
          </p:cNvCxnSpPr>
          <p:nvPr/>
        </p:nvCxnSpPr>
        <p:spPr>
          <a:xfrm rot="5400000">
            <a:off x="1735945" y="4029961"/>
            <a:ext cx="221866" cy="35892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Curved 25">
            <a:extLst>
              <a:ext uri="{FF2B5EF4-FFF2-40B4-BE49-F238E27FC236}">
                <a16:creationId xmlns:a16="http://schemas.microsoft.com/office/drawing/2014/main" id="{019AC4E1-527E-072F-52CF-81F9A5410C3D}"/>
              </a:ext>
            </a:extLst>
          </p:cNvPr>
          <p:cNvCxnSpPr>
            <a:cxnSpLocks/>
            <a:stCxn id="5" idx="3"/>
            <a:endCxn id="28" idx="0"/>
          </p:cNvCxnSpPr>
          <p:nvPr/>
        </p:nvCxnSpPr>
        <p:spPr>
          <a:xfrm>
            <a:off x="1092953" y="5035475"/>
            <a:ext cx="431588" cy="626346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1E799816-8B3C-ED8C-8FC3-20FC1CA4D4D1}"/>
              </a:ext>
            </a:extLst>
          </p:cNvPr>
          <p:cNvSpPr txBox="1"/>
          <p:nvPr/>
        </p:nvSpPr>
        <p:spPr>
          <a:xfrm>
            <a:off x="1080359" y="5661821"/>
            <a:ext cx="8883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9" name="Connector: Curved 28">
            <a:extLst>
              <a:ext uri="{FF2B5EF4-FFF2-40B4-BE49-F238E27FC236}">
                <a16:creationId xmlns:a16="http://schemas.microsoft.com/office/drawing/2014/main" id="{822625B8-E376-49E7-FEE1-563A386BA2A0}"/>
              </a:ext>
            </a:extLst>
          </p:cNvPr>
          <p:cNvCxnSpPr>
            <a:cxnSpLocks/>
            <a:stCxn id="3" idx="4"/>
            <a:endCxn id="5" idx="3"/>
          </p:cNvCxnSpPr>
          <p:nvPr/>
        </p:nvCxnSpPr>
        <p:spPr>
          <a:xfrm rot="5400000">
            <a:off x="1112625" y="4607965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Curved 31">
            <a:extLst>
              <a:ext uri="{FF2B5EF4-FFF2-40B4-BE49-F238E27FC236}">
                <a16:creationId xmlns:a16="http://schemas.microsoft.com/office/drawing/2014/main" id="{A545267B-C3AC-7C96-5B87-6B8C67AEE4E3}"/>
              </a:ext>
            </a:extLst>
          </p:cNvPr>
          <p:cNvCxnSpPr>
            <a:cxnSpLocks/>
            <a:stCxn id="3" idx="4"/>
            <a:endCxn id="8" idx="1"/>
          </p:cNvCxnSpPr>
          <p:nvPr/>
        </p:nvCxnSpPr>
        <p:spPr>
          <a:xfrm rot="16200000" flipH="1">
            <a:off x="1559807" y="4607965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FDFB2690-3F6E-FA8B-266A-B11496DF122B}"/>
              </a:ext>
            </a:extLst>
          </p:cNvPr>
          <p:cNvCxnSpPr>
            <a:cxnSpLocks/>
            <a:stCxn id="12" idx="0"/>
          </p:cNvCxnSpPr>
          <p:nvPr/>
        </p:nvCxnSpPr>
        <p:spPr>
          <a:xfrm rot="5400000" flipH="1" flipV="1">
            <a:off x="1971518" y="3879360"/>
            <a:ext cx="626145" cy="150409"/>
          </a:xfrm>
          <a:prstGeom prst="curvedConnector3">
            <a:avLst>
              <a:gd name="adj1" fmla="val 20938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5BB3FCA-E366-31A3-E2FE-EAC787E227D1}"/>
              </a:ext>
            </a:extLst>
          </p:cNvPr>
          <p:cNvSpPr/>
          <p:nvPr/>
        </p:nvSpPr>
        <p:spPr>
          <a:xfrm>
            <a:off x="2101635" y="3272159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 !</a:t>
            </a:r>
          </a:p>
        </p:txBody>
      </p:sp>
      <p:cxnSp>
        <p:nvCxnSpPr>
          <p:cNvPr id="49" name="Connector: Curved 48">
            <a:extLst>
              <a:ext uri="{FF2B5EF4-FFF2-40B4-BE49-F238E27FC236}">
                <a16:creationId xmlns:a16="http://schemas.microsoft.com/office/drawing/2014/main" id="{A4BD9848-BC17-2FF7-C0A4-A745C92850F7}"/>
              </a:ext>
            </a:extLst>
          </p:cNvPr>
          <p:cNvCxnSpPr>
            <a:cxnSpLocks/>
            <a:endCxn id="50" idx="1"/>
          </p:cNvCxnSpPr>
          <p:nvPr/>
        </p:nvCxnSpPr>
        <p:spPr>
          <a:xfrm rot="10800000" flipH="1">
            <a:off x="648815" y="3219625"/>
            <a:ext cx="256332" cy="1815851"/>
          </a:xfrm>
          <a:prstGeom prst="curvedConnector3">
            <a:avLst>
              <a:gd name="adj1" fmla="val -89181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0B845A4-4DC6-2C1B-2E17-F44913F69BF1}"/>
              </a:ext>
            </a:extLst>
          </p:cNvPr>
          <p:cNvSpPr/>
          <p:nvPr/>
        </p:nvSpPr>
        <p:spPr>
          <a:xfrm>
            <a:off x="905147" y="3039624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 !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CF7A8858-586C-BAB6-143E-56986BBF9069}"/>
              </a:ext>
            </a:extLst>
          </p:cNvPr>
          <p:cNvSpPr/>
          <p:nvPr/>
        </p:nvSpPr>
        <p:spPr>
          <a:xfrm>
            <a:off x="624012" y="3852926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53" name="Connector: Curved 52">
            <a:extLst>
              <a:ext uri="{FF2B5EF4-FFF2-40B4-BE49-F238E27FC236}">
                <a16:creationId xmlns:a16="http://schemas.microsoft.com/office/drawing/2014/main" id="{AE2460CE-52ED-5FF7-6C71-E1E6C05DE7C6}"/>
              </a:ext>
            </a:extLst>
          </p:cNvPr>
          <p:cNvCxnSpPr>
            <a:cxnSpLocks/>
            <a:stCxn id="50" idx="2"/>
            <a:endCxn id="52" idx="0"/>
          </p:cNvCxnSpPr>
          <p:nvPr/>
        </p:nvCxnSpPr>
        <p:spPr>
          <a:xfrm rot="5400000">
            <a:off x="793829" y="3485708"/>
            <a:ext cx="453302" cy="281135"/>
          </a:xfrm>
          <a:prstGeom prst="curvedConnector3">
            <a:avLst>
              <a:gd name="adj1" fmla="val 31935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or: Curved 53">
            <a:extLst>
              <a:ext uri="{FF2B5EF4-FFF2-40B4-BE49-F238E27FC236}">
                <a16:creationId xmlns:a16="http://schemas.microsoft.com/office/drawing/2014/main" id="{BF8751BF-33D8-C5E9-1DD7-48AF46384468}"/>
              </a:ext>
            </a:extLst>
          </p:cNvPr>
          <p:cNvCxnSpPr>
            <a:cxnSpLocks/>
            <a:endCxn id="52" idx="0"/>
          </p:cNvCxnSpPr>
          <p:nvPr/>
        </p:nvCxnSpPr>
        <p:spPr>
          <a:xfrm rot="10800000" flipV="1">
            <a:off x="879913" y="3452158"/>
            <a:ext cx="1221723" cy="400767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or: Curved 54">
            <a:extLst>
              <a:ext uri="{FF2B5EF4-FFF2-40B4-BE49-F238E27FC236}">
                <a16:creationId xmlns:a16="http://schemas.microsoft.com/office/drawing/2014/main" id="{ED01C200-8F9F-F5D0-D4C6-5D354C06245D}"/>
              </a:ext>
            </a:extLst>
          </p:cNvPr>
          <p:cNvCxnSpPr>
            <a:cxnSpLocks/>
            <a:stCxn id="52" idx="2"/>
          </p:cNvCxnSpPr>
          <p:nvPr/>
        </p:nvCxnSpPr>
        <p:spPr>
          <a:xfrm rot="16200000" flipH="1">
            <a:off x="1002668" y="4090169"/>
            <a:ext cx="234711" cy="480223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CA28DB3-F183-922E-31B5-00BC8D6443EF}"/>
              </a:ext>
            </a:extLst>
          </p:cNvPr>
          <p:cNvSpPr/>
          <p:nvPr/>
        </p:nvSpPr>
        <p:spPr>
          <a:xfrm>
            <a:off x="6301767" y="2051771"/>
            <a:ext cx="5715781" cy="4091951"/>
          </a:xfrm>
          <a:prstGeom prst="roundRect">
            <a:avLst>
              <a:gd name="adj" fmla="val 5211"/>
            </a:avLst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0F47CE2-1C69-AC0E-6F25-5FCB977AC6FB}"/>
              </a:ext>
            </a:extLst>
          </p:cNvPr>
          <p:cNvSpPr/>
          <p:nvPr/>
        </p:nvSpPr>
        <p:spPr>
          <a:xfrm>
            <a:off x="9553614" y="4251510"/>
            <a:ext cx="360000" cy="360000"/>
          </a:xfrm>
          <a:prstGeom prst="ellipse">
            <a:avLst/>
          </a:prstGeom>
          <a:solidFill>
            <a:srgbClr val="DA68CA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CDC8972-5F68-EA33-82F7-B76135D1DEE5}"/>
              </a:ext>
            </a:extLst>
          </p:cNvPr>
          <p:cNvCxnSpPr>
            <a:cxnSpLocks/>
            <a:stCxn id="20" idx="2"/>
            <a:endCxn id="17" idx="0"/>
          </p:cNvCxnSpPr>
          <p:nvPr/>
        </p:nvCxnSpPr>
        <p:spPr>
          <a:xfrm>
            <a:off x="9730570" y="4082365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0B70121-1E30-905B-8373-5FFA251979C9}"/>
              </a:ext>
            </a:extLst>
          </p:cNvPr>
          <p:cNvSpPr/>
          <p:nvPr/>
        </p:nvSpPr>
        <p:spPr>
          <a:xfrm>
            <a:off x="9508501" y="372236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C7DB3EE-75A1-D7E6-655D-BE39BAD4AE36}"/>
              </a:ext>
            </a:extLst>
          </p:cNvPr>
          <p:cNvSpPr/>
          <p:nvPr/>
        </p:nvSpPr>
        <p:spPr>
          <a:xfrm>
            <a:off x="9508501" y="482703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DF62F44-BA2E-4368-605B-B49286B17B4B}"/>
              </a:ext>
            </a:extLst>
          </p:cNvPr>
          <p:cNvCxnSpPr>
            <a:cxnSpLocks/>
          </p:cNvCxnSpPr>
          <p:nvPr/>
        </p:nvCxnSpPr>
        <p:spPr>
          <a:xfrm flipH="1">
            <a:off x="9730570" y="4599197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FC5008F-536D-6D50-6AEC-2896D92ADEB9}"/>
              </a:ext>
            </a:extLst>
          </p:cNvPr>
          <p:cNvCxnSpPr>
            <a:cxnSpLocks/>
            <a:stCxn id="30" idx="0"/>
          </p:cNvCxnSpPr>
          <p:nvPr/>
        </p:nvCxnSpPr>
        <p:spPr>
          <a:xfrm flipV="1">
            <a:off x="9732615" y="51732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E436A6F3-E1F1-2344-B65D-9B4CA096CE8F}"/>
              </a:ext>
            </a:extLst>
          </p:cNvPr>
          <p:cNvSpPr/>
          <p:nvPr/>
        </p:nvSpPr>
        <p:spPr>
          <a:xfrm>
            <a:off x="9510546" y="540113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A0DA3DA3-9A8D-548E-F024-0EA80E82888F}"/>
              </a:ext>
            </a:extLst>
          </p:cNvPr>
          <p:cNvSpPr/>
          <p:nvPr/>
        </p:nvSpPr>
        <p:spPr>
          <a:xfrm>
            <a:off x="8728602" y="426358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7377475B-639A-4031-87D5-41780A046B6F}"/>
              </a:ext>
            </a:extLst>
          </p:cNvPr>
          <p:cNvCxnSpPr>
            <a:cxnSpLocks/>
            <a:stCxn id="31" idx="1"/>
          </p:cNvCxnSpPr>
          <p:nvPr/>
        </p:nvCxnSpPr>
        <p:spPr>
          <a:xfrm flipH="1">
            <a:off x="8480084" y="444358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240F4F3D-0E52-67CB-E710-A0F597A3DD9C}"/>
              </a:ext>
            </a:extLst>
          </p:cNvPr>
          <p:cNvCxnSpPr>
            <a:cxnSpLocks/>
            <a:stCxn id="17" idx="2"/>
            <a:endCxn id="31" idx="3"/>
          </p:cNvCxnSpPr>
          <p:nvPr/>
        </p:nvCxnSpPr>
        <p:spPr>
          <a:xfrm flipH="1">
            <a:off x="9172740" y="4431510"/>
            <a:ext cx="380874" cy="12072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8DAA1A1D-89AF-0473-08A0-E25EF62A65B4}"/>
              </a:ext>
            </a:extLst>
          </p:cNvPr>
          <p:cNvCxnSpPr>
            <a:cxnSpLocks/>
            <a:stCxn id="38" idx="2"/>
            <a:endCxn id="31" idx="0"/>
          </p:cNvCxnSpPr>
          <p:nvPr/>
        </p:nvCxnSpPr>
        <p:spPr>
          <a:xfrm>
            <a:off x="8950671" y="4099017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F3DCF66A-2F19-E4E0-239E-73DD4F5E4564}"/>
              </a:ext>
            </a:extLst>
          </p:cNvPr>
          <p:cNvSpPr/>
          <p:nvPr/>
        </p:nvSpPr>
        <p:spPr>
          <a:xfrm>
            <a:off x="8728602" y="373901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cxnSp>
        <p:nvCxnSpPr>
          <p:cNvPr id="43" name="Connector: Curved 42">
            <a:extLst>
              <a:ext uri="{FF2B5EF4-FFF2-40B4-BE49-F238E27FC236}">
                <a16:creationId xmlns:a16="http://schemas.microsoft.com/office/drawing/2014/main" id="{0E4E78BD-3D41-4E78-DBF2-CF525B1A0FFF}"/>
              </a:ext>
            </a:extLst>
          </p:cNvPr>
          <p:cNvCxnSpPr>
            <a:cxnSpLocks/>
            <a:stCxn id="23" idx="3"/>
            <a:endCxn id="17" idx="6"/>
          </p:cNvCxnSpPr>
          <p:nvPr/>
        </p:nvCxnSpPr>
        <p:spPr>
          <a:xfrm flipH="1" flipV="1">
            <a:off x="9913614" y="4431510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>
            <a:extLst>
              <a:ext uri="{FF2B5EF4-FFF2-40B4-BE49-F238E27FC236}">
                <a16:creationId xmlns:a16="http://schemas.microsoft.com/office/drawing/2014/main" id="{8E7F4D63-5378-0AA8-CFAF-0B1C9D2EC74C}"/>
              </a:ext>
            </a:extLst>
          </p:cNvPr>
          <p:cNvSpPr/>
          <p:nvPr/>
        </p:nvSpPr>
        <p:spPr>
          <a:xfrm>
            <a:off x="10139233" y="2357549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2BE18350-F627-AC7E-6CFE-D7C733CAF5DD}"/>
              </a:ext>
            </a:extLst>
          </p:cNvPr>
          <p:cNvCxnSpPr>
            <a:cxnSpLocks/>
            <a:stCxn id="46" idx="3"/>
            <a:endCxn id="44" idx="2"/>
          </p:cNvCxnSpPr>
          <p:nvPr/>
        </p:nvCxnSpPr>
        <p:spPr>
          <a:xfrm>
            <a:off x="9913600" y="2537549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A07CFD33-3C99-B230-468B-1B4590C69163}"/>
              </a:ext>
            </a:extLst>
          </p:cNvPr>
          <p:cNvSpPr/>
          <p:nvPr/>
        </p:nvSpPr>
        <p:spPr>
          <a:xfrm>
            <a:off x="9469462" y="235754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00DB1DE6-693A-3BE1-24DD-BEED1B7E28D0}"/>
              </a:ext>
            </a:extLst>
          </p:cNvPr>
          <p:cNvCxnSpPr>
            <a:cxnSpLocks/>
          </p:cNvCxnSpPr>
          <p:nvPr/>
        </p:nvCxnSpPr>
        <p:spPr>
          <a:xfrm>
            <a:off x="10499233" y="2537549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F008A8BB-2B9F-4CD3-5951-903012A68DC3}"/>
              </a:ext>
            </a:extLst>
          </p:cNvPr>
          <p:cNvSpPr/>
          <p:nvPr/>
        </p:nvSpPr>
        <p:spPr>
          <a:xfrm>
            <a:off x="10763534" y="2357549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read_A</a:t>
            </a:r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5FE052AE-939F-6FF9-AF6F-F530C36F26F2}"/>
              </a:ext>
            </a:extLst>
          </p:cNvPr>
          <p:cNvSpPr/>
          <p:nvPr/>
        </p:nvSpPr>
        <p:spPr>
          <a:xfrm>
            <a:off x="10888283" y="4258511"/>
            <a:ext cx="360000" cy="360000"/>
          </a:xfrm>
          <a:prstGeom prst="ellipse">
            <a:avLst/>
          </a:prstGeom>
          <a:solidFill>
            <a:srgbClr val="A9D18E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5A7095E6-E297-D310-48D8-20A5CB0F9AD5}"/>
              </a:ext>
            </a:extLst>
          </p:cNvPr>
          <p:cNvCxnSpPr>
            <a:cxnSpLocks/>
            <a:stCxn id="57" idx="2"/>
            <a:endCxn id="51" idx="0"/>
          </p:cNvCxnSpPr>
          <p:nvPr/>
        </p:nvCxnSpPr>
        <p:spPr>
          <a:xfrm>
            <a:off x="11065239" y="4089366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110E9649-59B3-A594-A928-9DE05C0C6445}"/>
              </a:ext>
            </a:extLst>
          </p:cNvPr>
          <p:cNvSpPr/>
          <p:nvPr/>
        </p:nvSpPr>
        <p:spPr>
          <a:xfrm>
            <a:off x="10843170" y="372936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2D2790DE-1E95-AA7E-A58F-BAEF579E45AE}"/>
              </a:ext>
            </a:extLst>
          </p:cNvPr>
          <p:cNvSpPr/>
          <p:nvPr/>
        </p:nvSpPr>
        <p:spPr>
          <a:xfrm>
            <a:off x="10843170" y="483403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B943B368-EB37-73E8-55F6-7EF05A3057C0}"/>
              </a:ext>
            </a:extLst>
          </p:cNvPr>
          <p:cNvCxnSpPr>
            <a:cxnSpLocks/>
          </p:cNvCxnSpPr>
          <p:nvPr/>
        </p:nvCxnSpPr>
        <p:spPr>
          <a:xfrm flipH="1">
            <a:off x="11065239" y="4606198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93B039B4-5285-6F21-21A2-A5DFD0B7618F}"/>
              </a:ext>
            </a:extLst>
          </p:cNvPr>
          <p:cNvCxnSpPr>
            <a:cxnSpLocks/>
          </p:cNvCxnSpPr>
          <p:nvPr/>
        </p:nvCxnSpPr>
        <p:spPr>
          <a:xfrm flipV="1">
            <a:off x="11067284" y="518029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30DF144-BF1B-F930-267F-D236EA5CD781}"/>
              </a:ext>
            </a:extLst>
          </p:cNvPr>
          <p:cNvSpPr/>
          <p:nvPr/>
        </p:nvSpPr>
        <p:spPr>
          <a:xfrm>
            <a:off x="9751198" y="3186013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addr_A</a:t>
            </a:r>
            <a:endParaRPr lang="en-US"/>
          </a:p>
        </p:txBody>
      </p:sp>
      <p:cxnSp>
        <p:nvCxnSpPr>
          <p:cNvPr id="62" name="Connector: Curved 61">
            <a:extLst>
              <a:ext uri="{FF2B5EF4-FFF2-40B4-BE49-F238E27FC236}">
                <a16:creationId xmlns:a16="http://schemas.microsoft.com/office/drawing/2014/main" id="{539CCD11-64C7-C610-8225-A39CD6273EE4}"/>
              </a:ext>
            </a:extLst>
          </p:cNvPr>
          <p:cNvCxnSpPr>
            <a:cxnSpLocks/>
            <a:stCxn id="17" idx="6"/>
            <a:endCxn id="63" idx="4"/>
          </p:cNvCxnSpPr>
          <p:nvPr/>
        </p:nvCxnSpPr>
        <p:spPr>
          <a:xfrm flipV="1">
            <a:off x="9913614" y="4089366"/>
            <a:ext cx="324418" cy="342144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al 62">
            <a:extLst>
              <a:ext uri="{FF2B5EF4-FFF2-40B4-BE49-F238E27FC236}">
                <a16:creationId xmlns:a16="http://schemas.microsoft.com/office/drawing/2014/main" id="{20E12003-9C81-F513-4D96-ADBB8CBC7CD4}"/>
              </a:ext>
            </a:extLst>
          </p:cNvPr>
          <p:cNvSpPr/>
          <p:nvPr/>
        </p:nvSpPr>
        <p:spPr>
          <a:xfrm>
            <a:off x="10058032" y="3729366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135F9D0E-7B14-9460-19AF-483684279284}"/>
              </a:ext>
            </a:extLst>
          </p:cNvPr>
          <p:cNvCxnSpPr>
            <a:cxnSpLocks/>
            <a:stCxn id="63" idx="0"/>
            <a:endCxn id="61" idx="2"/>
          </p:cNvCxnSpPr>
          <p:nvPr/>
        </p:nvCxnSpPr>
        <p:spPr>
          <a:xfrm flipV="1">
            <a:off x="10238032" y="3546013"/>
            <a:ext cx="0" cy="18335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DF14FAA4-28C3-FAE5-FF67-D03E0BBC888B}"/>
              </a:ext>
            </a:extLst>
          </p:cNvPr>
          <p:cNvSpPr/>
          <p:nvPr/>
        </p:nvSpPr>
        <p:spPr>
          <a:xfrm>
            <a:off x="10578405" y="5419871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cxnSp>
        <p:nvCxnSpPr>
          <p:cNvPr id="66" name="Connector: Curved 65">
            <a:extLst>
              <a:ext uri="{FF2B5EF4-FFF2-40B4-BE49-F238E27FC236}">
                <a16:creationId xmlns:a16="http://schemas.microsoft.com/office/drawing/2014/main" id="{01CD4C93-E007-3D85-93B5-3FEF93B0A1ED}"/>
              </a:ext>
            </a:extLst>
          </p:cNvPr>
          <p:cNvCxnSpPr>
            <a:cxnSpLocks/>
            <a:endCxn id="17" idx="3"/>
          </p:cNvCxnSpPr>
          <p:nvPr/>
        </p:nvCxnSpPr>
        <p:spPr>
          <a:xfrm flipV="1">
            <a:off x="8446253" y="4558789"/>
            <a:ext cx="1160082" cy="474561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31099B7E-0F52-DAAE-DC58-26287B0632B9}"/>
              </a:ext>
            </a:extLst>
          </p:cNvPr>
          <p:cNvCxnSpPr>
            <a:cxnSpLocks/>
            <a:endCxn id="68" idx="0"/>
          </p:cNvCxnSpPr>
          <p:nvPr/>
        </p:nvCxnSpPr>
        <p:spPr>
          <a:xfrm>
            <a:off x="8446253" y="5033350"/>
            <a:ext cx="670057" cy="273178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200D81EB-92EA-7075-4626-8B81D09BF5BD}"/>
              </a:ext>
            </a:extLst>
          </p:cNvPr>
          <p:cNvSpPr txBox="1"/>
          <p:nvPr/>
        </p:nvSpPr>
        <p:spPr>
          <a:xfrm>
            <a:off x="8655773" y="5306528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85EC19F-F563-CA6C-DF88-54E4CFC06EA3}"/>
              </a:ext>
            </a:extLst>
          </p:cNvPr>
          <p:cNvSpPr txBox="1"/>
          <p:nvPr/>
        </p:nvSpPr>
        <p:spPr>
          <a:xfrm>
            <a:off x="10894582" y="3270034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70" name="Connector: Curved 69">
            <a:extLst>
              <a:ext uri="{FF2B5EF4-FFF2-40B4-BE49-F238E27FC236}">
                <a16:creationId xmlns:a16="http://schemas.microsoft.com/office/drawing/2014/main" id="{4DD7E414-085E-FA51-9845-536ABF9ABCA3}"/>
              </a:ext>
            </a:extLst>
          </p:cNvPr>
          <p:cNvCxnSpPr>
            <a:cxnSpLocks/>
            <a:stCxn id="69" idx="1"/>
            <a:endCxn id="63" idx="6"/>
          </p:cNvCxnSpPr>
          <p:nvPr/>
        </p:nvCxnSpPr>
        <p:spPr>
          <a:xfrm rot="10800000" flipV="1">
            <a:off x="10418032" y="3454700"/>
            <a:ext cx="476550" cy="45466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or: Curved 70">
            <a:extLst>
              <a:ext uri="{FF2B5EF4-FFF2-40B4-BE49-F238E27FC236}">
                <a16:creationId xmlns:a16="http://schemas.microsoft.com/office/drawing/2014/main" id="{271A1A8C-1005-AAB1-5CF3-ACD45068DFA7}"/>
              </a:ext>
            </a:extLst>
          </p:cNvPr>
          <p:cNvCxnSpPr>
            <a:cxnSpLocks/>
            <a:stCxn id="69" idx="1"/>
            <a:endCxn id="51" idx="2"/>
          </p:cNvCxnSpPr>
          <p:nvPr/>
        </p:nvCxnSpPr>
        <p:spPr>
          <a:xfrm rot="10800000" flipV="1">
            <a:off x="10888284" y="3454699"/>
            <a:ext cx="6299" cy="983811"/>
          </a:xfrm>
          <a:prstGeom prst="curvedConnector3">
            <a:avLst>
              <a:gd name="adj1" fmla="val 3729147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or: Curved 71">
            <a:extLst>
              <a:ext uri="{FF2B5EF4-FFF2-40B4-BE49-F238E27FC236}">
                <a16:creationId xmlns:a16="http://schemas.microsoft.com/office/drawing/2014/main" id="{9BEC197B-CEAF-69D9-AE33-8C5F4D6E7E9A}"/>
              </a:ext>
            </a:extLst>
          </p:cNvPr>
          <p:cNvCxnSpPr>
            <a:cxnSpLocks/>
            <a:stCxn id="69" idx="0"/>
            <a:endCxn id="44" idx="4"/>
          </p:cNvCxnSpPr>
          <p:nvPr/>
        </p:nvCxnSpPr>
        <p:spPr>
          <a:xfrm rot="16200000" flipV="1">
            <a:off x="10560934" y="2475849"/>
            <a:ext cx="552485" cy="103588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60D78F81-07A4-3FCE-7674-108684C25AA1}"/>
              </a:ext>
            </a:extLst>
          </p:cNvPr>
          <p:cNvSpPr txBox="1"/>
          <p:nvPr/>
        </p:nvSpPr>
        <p:spPr>
          <a:xfrm>
            <a:off x="8856422" y="3300419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74" name="Connector: Curved 73">
            <a:extLst>
              <a:ext uri="{FF2B5EF4-FFF2-40B4-BE49-F238E27FC236}">
                <a16:creationId xmlns:a16="http://schemas.microsoft.com/office/drawing/2014/main" id="{AFFEF03D-250E-0B37-3C3F-58C9567EEA77}"/>
              </a:ext>
            </a:extLst>
          </p:cNvPr>
          <p:cNvCxnSpPr>
            <a:cxnSpLocks/>
            <a:stCxn id="73" idx="2"/>
            <a:endCxn id="17" idx="1"/>
          </p:cNvCxnSpPr>
          <p:nvPr/>
        </p:nvCxnSpPr>
        <p:spPr>
          <a:xfrm rot="16200000" flipH="1">
            <a:off x="9144407" y="3842303"/>
            <a:ext cx="634480" cy="289376"/>
          </a:xfrm>
          <a:prstGeom prst="curvedConnector3">
            <a:avLst>
              <a:gd name="adj1" fmla="val 70016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55D6AA25-80EB-80F3-DD6F-0799CBE4E74E}"/>
              </a:ext>
            </a:extLst>
          </p:cNvPr>
          <p:cNvSpPr txBox="1"/>
          <p:nvPr/>
        </p:nvSpPr>
        <p:spPr>
          <a:xfrm>
            <a:off x="9997255" y="5070641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76" name="Connector: Curved 75">
            <a:extLst>
              <a:ext uri="{FF2B5EF4-FFF2-40B4-BE49-F238E27FC236}">
                <a16:creationId xmlns:a16="http://schemas.microsoft.com/office/drawing/2014/main" id="{8491897D-8090-B5C3-7A55-4FAA4D769950}"/>
              </a:ext>
            </a:extLst>
          </p:cNvPr>
          <p:cNvCxnSpPr>
            <a:cxnSpLocks/>
            <a:stCxn id="75" idx="0"/>
            <a:endCxn id="51" idx="3"/>
          </p:cNvCxnSpPr>
          <p:nvPr/>
        </p:nvCxnSpPr>
        <p:spPr>
          <a:xfrm rot="5400000" flipH="1" flipV="1">
            <a:off x="10446973" y="4576610"/>
            <a:ext cx="504851" cy="48321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1D0B236C-B223-627A-EE2B-47F46CAE031F}"/>
              </a:ext>
            </a:extLst>
          </p:cNvPr>
          <p:cNvSpPr txBox="1"/>
          <p:nvPr/>
        </p:nvSpPr>
        <p:spPr>
          <a:xfrm>
            <a:off x="6301767" y="1213773"/>
            <a:ext cx="56290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with separated data and control flow</a:t>
            </a:r>
            <a:endParaRPr lang="en-GB" sz="2400"/>
          </a:p>
        </p:txBody>
      </p:sp>
      <p:cxnSp>
        <p:nvCxnSpPr>
          <p:cNvPr id="78" name="Connector: Curved 77">
            <a:extLst>
              <a:ext uri="{FF2B5EF4-FFF2-40B4-BE49-F238E27FC236}">
                <a16:creationId xmlns:a16="http://schemas.microsoft.com/office/drawing/2014/main" id="{564F7FF1-33E1-803B-68F3-CDD57339FE0F}"/>
              </a:ext>
            </a:extLst>
          </p:cNvPr>
          <p:cNvCxnSpPr>
            <a:cxnSpLocks/>
            <a:stCxn id="58" idx="3"/>
            <a:endCxn id="51" idx="6"/>
          </p:cNvCxnSpPr>
          <p:nvPr/>
        </p:nvCxnSpPr>
        <p:spPr>
          <a:xfrm flipH="1" flipV="1">
            <a:off x="11248283" y="4438511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90F7F68A-93E4-C82B-5FF8-8BAA5CE39B28}"/>
              </a:ext>
            </a:extLst>
          </p:cNvPr>
          <p:cNvCxnSpPr>
            <a:cxnSpLocks/>
          </p:cNvCxnSpPr>
          <p:nvPr/>
        </p:nvCxnSpPr>
        <p:spPr>
          <a:xfrm flipH="1">
            <a:off x="6628796" y="222136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CE5C83EB-D43E-F50E-3F48-D86CAEDAC0C9}"/>
              </a:ext>
            </a:extLst>
          </p:cNvPr>
          <p:cNvSpPr txBox="1"/>
          <p:nvPr/>
        </p:nvSpPr>
        <p:spPr>
          <a:xfrm>
            <a:off x="6852885" y="204098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46015D4A-A73E-338A-FA43-4886BB67480D}"/>
              </a:ext>
            </a:extLst>
          </p:cNvPr>
          <p:cNvCxnSpPr>
            <a:cxnSpLocks/>
          </p:cNvCxnSpPr>
          <p:nvPr/>
        </p:nvCxnSpPr>
        <p:spPr>
          <a:xfrm flipH="1">
            <a:off x="6637163" y="2487695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FE04377A-4FFD-7492-531F-1B6DBE25EA91}"/>
              </a:ext>
            </a:extLst>
          </p:cNvPr>
          <p:cNvSpPr txBox="1"/>
          <p:nvPr/>
        </p:nvSpPr>
        <p:spPr>
          <a:xfrm>
            <a:off x="6861252" y="2307316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6D0AFA1A-33E7-33EE-3BF4-F5EC53A156BC}"/>
              </a:ext>
            </a:extLst>
          </p:cNvPr>
          <p:cNvSpPr txBox="1"/>
          <p:nvPr/>
        </p:nvSpPr>
        <p:spPr>
          <a:xfrm>
            <a:off x="6852223" y="2572200"/>
            <a:ext cx="15850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Datapath node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B52D129D-DC9C-4789-3F77-C45862301894}"/>
              </a:ext>
            </a:extLst>
          </p:cNvPr>
          <p:cNvCxnSpPr>
            <a:cxnSpLocks/>
          </p:cNvCxnSpPr>
          <p:nvPr/>
        </p:nvCxnSpPr>
        <p:spPr>
          <a:xfrm>
            <a:off x="6637044" y="2756866"/>
            <a:ext cx="24851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Oval 87">
            <a:extLst>
              <a:ext uri="{FF2B5EF4-FFF2-40B4-BE49-F238E27FC236}">
                <a16:creationId xmlns:a16="http://schemas.microsoft.com/office/drawing/2014/main" id="{392B07C0-5BA3-92F9-3C46-EAC6295A407C}"/>
              </a:ext>
            </a:extLst>
          </p:cNvPr>
          <p:cNvSpPr/>
          <p:nvPr/>
        </p:nvSpPr>
        <p:spPr>
          <a:xfrm>
            <a:off x="7365904" y="4262761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F1737DDE-C30A-D291-D25F-E24CE66E9A26}"/>
              </a:ext>
            </a:extLst>
          </p:cNvPr>
          <p:cNvSpPr/>
          <p:nvPr/>
        </p:nvSpPr>
        <p:spPr>
          <a:xfrm>
            <a:off x="6654584" y="485059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03354FDD-441B-2B63-7CD5-67E707B1DEBF}"/>
              </a:ext>
            </a:extLst>
          </p:cNvPr>
          <p:cNvCxnSpPr>
            <a:cxnSpLocks/>
            <a:stCxn id="91" idx="0"/>
            <a:endCxn id="89" idx="2"/>
          </p:cNvCxnSpPr>
          <p:nvPr/>
        </p:nvCxnSpPr>
        <p:spPr>
          <a:xfrm flipV="1">
            <a:off x="6876653" y="521059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B78CFEDF-26EC-15C3-872D-B154A0008C85}"/>
              </a:ext>
            </a:extLst>
          </p:cNvPr>
          <p:cNvSpPr/>
          <p:nvPr/>
        </p:nvSpPr>
        <p:spPr>
          <a:xfrm>
            <a:off x="6654584" y="543843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570E3EAC-17C3-F85F-F6C9-9FF055A7D64D}"/>
              </a:ext>
            </a:extLst>
          </p:cNvPr>
          <p:cNvSpPr/>
          <p:nvPr/>
        </p:nvSpPr>
        <p:spPr>
          <a:xfrm>
            <a:off x="7993086" y="485059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672EE48E-404C-8321-FD87-4346B70974F1}"/>
              </a:ext>
            </a:extLst>
          </p:cNvPr>
          <p:cNvCxnSpPr>
            <a:cxnSpLocks/>
            <a:stCxn id="94" idx="0"/>
            <a:endCxn id="92" idx="2"/>
          </p:cNvCxnSpPr>
          <p:nvPr/>
        </p:nvCxnSpPr>
        <p:spPr>
          <a:xfrm flipV="1">
            <a:off x="8215155" y="521059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F47D4E02-FE45-D8D8-FD8B-42B66E3F678E}"/>
              </a:ext>
            </a:extLst>
          </p:cNvPr>
          <p:cNvSpPr/>
          <p:nvPr/>
        </p:nvSpPr>
        <p:spPr>
          <a:xfrm>
            <a:off x="7993086" y="543843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539C7ADD-8003-B7E8-2994-38930DAB1826}"/>
              </a:ext>
            </a:extLst>
          </p:cNvPr>
          <p:cNvCxnSpPr>
            <a:cxnSpLocks/>
            <a:stCxn id="100" idx="1"/>
            <a:endCxn id="88" idx="6"/>
          </p:cNvCxnSpPr>
          <p:nvPr/>
        </p:nvCxnSpPr>
        <p:spPr>
          <a:xfrm flipH="1">
            <a:off x="7725904" y="4442760"/>
            <a:ext cx="233351" cy="1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C8F525E8-39E4-701B-6F40-DEB3039F233E}"/>
              </a:ext>
            </a:extLst>
          </p:cNvPr>
          <p:cNvSpPr/>
          <p:nvPr/>
        </p:nvSpPr>
        <p:spPr>
          <a:xfrm>
            <a:off x="7959255" y="4262760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E4A35C35-DBCC-17EB-1798-08A864A17C6F}"/>
              </a:ext>
            </a:extLst>
          </p:cNvPr>
          <p:cNvCxnSpPr>
            <a:cxnSpLocks/>
            <a:endCxn id="100" idx="2"/>
          </p:cNvCxnSpPr>
          <p:nvPr/>
        </p:nvCxnSpPr>
        <p:spPr>
          <a:xfrm flipV="1">
            <a:off x="8215155" y="462276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FB91E861-4F33-802F-7BA0-38EA646E923E}"/>
              </a:ext>
            </a:extLst>
          </p:cNvPr>
          <p:cNvCxnSpPr>
            <a:cxnSpLocks/>
            <a:stCxn id="114" idx="2"/>
            <a:endCxn id="88" idx="0"/>
          </p:cNvCxnSpPr>
          <p:nvPr/>
        </p:nvCxnSpPr>
        <p:spPr>
          <a:xfrm>
            <a:off x="7542860" y="4093616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Rectangle: Rounded Corners 113">
            <a:extLst>
              <a:ext uri="{FF2B5EF4-FFF2-40B4-BE49-F238E27FC236}">
                <a16:creationId xmlns:a16="http://schemas.microsoft.com/office/drawing/2014/main" id="{1265DBD6-87EF-F19E-371D-FAB7D1122196}"/>
              </a:ext>
            </a:extLst>
          </p:cNvPr>
          <p:cNvSpPr/>
          <p:nvPr/>
        </p:nvSpPr>
        <p:spPr>
          <a:xfrm>
            <a:off x="7320791" y="373361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4164FC26-8E8D-D5AF-CA04-D22B9D4A3AC5}"/>
              </a:ext>
            </a:extLst>
          </p:cNvPr>
          <p:cNvSpPr/>
          <p:nvPr/>
        </p:nvSpPr>
        <p:spPr>
          <a:xfrm flipH="1">
            <a:off x="7810042" y="373361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S2</a:t>
            </a:r>
          </a:p>
        </p:txBody>
      </p:sp>
      <p:cxnSp>
        <p:nvCxnSpPr>
          <p:cNvPr id="117" name="Connector: Curved 116">
            <a:extLst>
              <a:ext uri="{FF2B5EF4-FFF2-40B4-BE49-F238E27FC236}">
                <a16:creationId xmlns:a16="http://schemas.microsoft.com/office/drawing/2014/main" id="{C6C900EF-4946-F9C0-DCA1-5F49696D6C91}"/>
              </a:ext>
            </a:extLst>
          </p:cNvPr>
          <p:cNvCxnSpPr>
            <a:cxnSpLocks/>
            <a:stCxn id="89" idx="0"/>
            <a:endCxn id="88" idx="3"/>
          </p:cNvCxnSpPr>
          <p:nvPr/>
        </p:nvCxnSpPr>
        <p:spPr>
          <a:xfrm rot="5400000" flipH="1" flipV="1">
            <a:off x="7007360" y="4439334"/>
            <a:ext cx="280559" cy="541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nector: Curved 117">
            <a:extLst>
              <a:ext uri="{FF2B5EF4-FFF2-40B4-BE49-F238E27FC236}">
                <a16:creationId xmlns:a16="http://schemas.microsoft.com/office/drawing/2014/main" id="{33A49EBB-067C-D11E-0AB8-EA074AC113C0}"/>
              </a:ext>
            </a:extLst>
          </p:cNvPr>
          <p:cNvCxnSpPr>
            <a:cxnSpLocks/>
            <a:stCxn id="115" idx="2"/>
            <a:endCxn id="88" idx="7"/>
          </p:cNvCxnSpPr>
          <p:nvPr/>
        </p:nvCxnSpPr>
        <p:spPr>
          <a:xfrm rot="5400000">
            <a:off x="7741714" y="4025085"/>
            <a:ext cx="221866" cy="35892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nector: Curved 118">
            <a:extLst>
              <a:ext uri="{FF2B5EF4-FFF2-40B4-BE49-F238E27FC236}">
                <a16:creationId xmlns:a16="http://schemas.microsoft.com/office/drawing/2014/main" id="{F765824B-3E7E-C25C-2BA6-C9B77C635FB4}"/>
              </a:ext>
            </a:extLst>
          </p:cNvPr>
          <p:cNvCxnSpPr>
            <a:cxnSpLocks/>
            <a:stCxn id="89" idx="3"/>
            <a:endCxn id="120" idx="0"/>
          </p:cNvCxnSpPr>
          <p:nvPr/>
        </p:nvCxnSpPr>
        <p:spPr>
          <a:xfrm>
            <a:off x="7098722" y="5030599"/>
            <a:ext cx="431588" cy="626346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>
            <a:extLst>
              <a:ext uri="{FF2B5EF4-FFF2-40B4-BE49-F238E27FC236}">
                <a16:creationId xmlns:a16="http://schemas.microsoft.com/office/drawing/2014/main" id="{06EDC9AE-9EBB-6D00-5DA1-73FCB80CAE5C}"/>
              </a:ext>
            </a:extLst>
          </p:cNvPr>
          <p:cNvSpPr txBox="1"/>
          <p:nvPr/>
        </p:nvSpPr>
        <p:spPr>
          <a:xfrm>
            <a:off x="7086128" y="5656945"/>
            <a:ext cx="8883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21" name="Connector: Curved 120">
            <a:extLst>
              <a:ext uri="{FF2B5EF4-FFF2-40B4-BE49-F238E27FC236}">
                <a16:creationId xmlns:a16="http://schemas.microsoft.com/office/drawing/2014/main" id="{98C45B37-329D-574C-B815-34E93A401EC4}"/>
              </a:ext>
            </a:extLst>
          </p:cNvPr>
          <p:cNvCxnSpPr>
            <a:cxnSpLocks/>
            <a:stCxn id="88" idx="4"/>
            <a:endCxn id="89" idx="3"/>
          </p:cNvCxnSpPr>
          <p:nvPr/>
        </p:nvCxnSpPr>
        <p:spPr>
          <a:xfrm rot="5400000">
            <a:off x="7118394" y="4603089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or: Curved 121">
            <a:extLst>
              <a:ext uri="{FF2B5EF4-FFF2-40B4-BE49-F238E27FC236}">
                <a16:creationId xmlns:a16="http://schemas.microsoft.com/office/drawing/2014/main" id="{C3228D49-9F2B-604A-957D-56E029861D80}"/>
              </a:ext>
            </a:extLst>
          </p:cNvPr>
          <p:cNvCxnSpPr>
            <a:cxnSpLocks/>
            <a:stCxn id="88" idx="4"/>
            <a:endCxn id="92" idx="1"/>
          </p:cNvCxnSpPr>
          <p:nvPr/>
        </p:nvCxnSpPr>
        <p:spPr>
          <a:xfrm rot="16200000" flipH="1">
            <a:off x="7565576" y="4603089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onnector: Curved 122">
            <a:extLst>
              <a:ext uri="{FF2B5EF4-FFF2-40B4-BE49-F238E27FC236}">
                <a16:creationId xmlns:a16="http://schemas.microsoft.com/office/drawing/2014/main" id="{C7696C74-C1F6-90FC-835C-99541950A173}"/>
              </a:ext>
            </a:extLst>
          </p:cNvPr>
          <p:cNvCxnSpPr>
            <a:cxnSpLocks/>
            <a:stCxn id="100" idx="0"/>
          </p:cNvCxnSpPr>
          <p:nvPr/>
        </p:nvCxnSpPr>
        <p:spPr>
          <a:xfrm rot="5400000" flipH="1" flipV="1">
            <a:off x="7977287" y="3874484"/>
            <a:ext cx="626145" cy="150409"/>
          </a:xfrm>
          <a:prstGeom prst="curvedConnector3">
            <a:avLst>
              <a:gd name="adj1" fmla="val 20938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tangle: Rounded Corners 123">
            <a:extLst>
              <a:ext uri="{FF2B5EF4-FFF2-40B4-BE49-F238E27FC236}">
                <a16:creationId xmlns:a16="http://schemas.microsoft.com/office/drawing/2014/main" id="{A658D8B7-975E-8467-FEB5-E398E27A9D52}"/>
              </a:ext>
            </a:extLst>
          </p:cNvPr>
          <p:cNvSpPr/>
          <p:nvPr/>
        </p:nvSpPr>
        <p:spPr>
          <a:xfrm>
            <a:off x="8107404" y="3267283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 !</a:t>
            </a:r>
          </a:p>
        </p:txBody>
      </p:sp>
      <p:cxnSp>
        <p:nvCxnSpPr>
          <p:cNvPr id="125" name="Connector: Curved 124">
            <a:extLst>
              <a:ext uri="{FF2B5EF4-FFF2-40B4-BE49-F238E27FC236}">
                <a16:creationId xmlns:a16="http://schemas.microsoft.com/office/drawing/2014/main" id="{F7720305-BB04-D23E-F923-48F7B95989E2}"/>
              </a:ext>
            </a:extLst>
          </p:cNvPr>
          <p:cNvCxnSpPr>
            <a:cxnSpLocks/>
            <a:endCxn id="126" idx="1"/>
          </p:cNvCxnSpPr>
          <p:nvPr/>
        </p:nvCxnSpPr>
        <p:spPr>
          <a:xfrm rot="10800000" flipH="1">
            <a:off x="6654584" y="3214749"/>
            <a:ext cx="256332" cy="1815851"/>
          </a:xfrm>
          <a:prstGeom prst="curvedConnector3">
            <a:avLst>
              <a:gd name="adj1" fmla="val -89181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D422AB42-A46F-73BA-A58A-3C66EFBD6907}"/>
              </a:ext>
            </a:extLst>
          </p:cNvPr>
          <p:cNvSpPr/>
          <p:nvPr/>
        </p:nvSpPr>
        <p:spPr>
          <a:xfrm>
            <a:off x="6910916" y="3034748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 !</a:t>
            </a:r>
          </a:p>
        </p:txBody>
      </p:sp>
      <p:sp>
        <p:nvSpPr>
          <p:cNvPr id="127" name="Rectangle: Rounded Corners 126">
            <a:extLst>
              <a:ext uri="{FF2B5EF4-FFF2-40B4-BE49-F238E27FC236}">
                <a16:creationId xmlns:a16="http://schemas.microsoft.com/office/drawing/2014/main" id="{481BBDF4-53E8-F36C-B2CE-28E7FFBE2D77}"/>
              </a:ext>
            </a:extLst>
          </p:cNvPr>
          <p:cNvSpPr/>
          <p:nvPr/>
        </p:nvSpPr>
        <p:spPr>
          <a:xfrm>
            <a:off x="6629781" y="3848050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128" name="Connector: Curved 127">
            <a:extLst>
              <a:ext uri="{FF2B5EF4-FFF2-40B4-BE49-F238E27FC236}">
                <a16:creationId xmlns:a16="http://schemas.microsoft.com/office/drawing/2014/main" id="{E34514E1-1411-B647-4D31-D34271F33707}"/>
              </a:ext>
            </a:extLst>
          </p:cNvPr>
          <p:cNvCxnSpPr>
            <a:cxnSpLocks/>
            <a:stCxn id="126" idx="2"/>
            <a:endCxn id="127" idx="0"/>
          </p:cNvCxnSpPr>
          <p:nvPr/>
        </p:nvCxnSpPr>
        <p:spPr>
          <a:xfrm rot="5400000">
            <a:off x="6799598" y="3480832"/>
            <a:ext cx="453302" cy="281135"/>
          </a:xfrm>
          <a:prstGeom prst="curvedConnector3">
            <a:avLst>
              <a:gd name="adj1" fmla="val 31935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Connector: Curved 128">
            <a:extLst>
              <a:ext uri="{FF2B5EF4-FFF2-40B4-BE49-F238E27FC236}">
                <a16:creationId xmlns:a16="http://schemas.microsoft.com/office/drawing/2014/main" id="{0FFB586E-F74B-14BE-1B89-673FC5F9279F}"/>
              </a:ext>
            </a:extLst>
          </p:cNvPr>
          <p:cNvCxnSpPr>
            <a:cxnSpLocks/>
            <a:endCxn id="127" idx="0"/>
          </p:cNvCxnSpPr>
          <p:nvPr/>
        </p:nvCxnSpPr>
        <p:spPr>
          <a:xfrm rot="10800000" flipV="1">
            <a:off x="6885682" y="3447282"/>
            <a:ext cx="1221723" cy="400767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Connector: Curved 129">
            <a:extLst>
              <a:ext uri="{FF2B5EF4-FFF2-40B4-BE49-F238E27FC236}">
                <a16:creationId xmlns:a16="http://schemas.microsoft.com/office/drawing/2014/main" id="{ADD42729-53F5-C1E1-92A6-41DFB41C6377}"/>
              </a:ext>
            </a:extLst>
          </p:cNvPr>
          <p:cNvCxnSpPr>
            <a:cxnSpLocks/>
            <a:stCxn id="127" idx="2"/>
          </p:cNvCxnSpPr>
          <p:nvPr/>
        </p:nvCxnSpPr>
        <p:spPr>
          <a:xfrm rot="16200000" flipH="1">
            <a:off x="7008437" y="4085293"/>
            <a:ext cx="234711" cy="480223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900079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5A1F83C-3BDE-ACE6-62D7-91DFC87A8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E75E5-D418-6F3B-7C3F-51BAFE096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Assignment Graph to FSM-Datapath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B6E93-6692-A757-1634-DD09C0DE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175</a:t>
            </a:fld>
            <a:endParaRPr lang="en-FR"/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5F39FEC9-14F7-F9A3-EED7-874E418378A9}"/>
              </a:ext>
            </a:extLst>
          </p:cNvPr>
          <p:cNvSpPr txBox="1"/>
          <p:nvPr/>
        </p:nvSpPr>
        <p:spPr>
          <a:xfrm>
            <a:off x="382695" y="1497654"/>
            <a:ext cx="39134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  <a:endParaRPr lang="en-GB" sz="2400"/>
          </a:p>
        </p:txBody>
      </p: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B2963281-3020-93E1-14EA-05F3A36AE6AD}"/>
              </a:ext>
            </a:extLst>
          </p:cNvPr>
          <p:cNvCxnSpPr>
            <a:cxnSpLocks/>
          </p:cNvCxnSpPr>
          <p:nvPr/>
        </p:nvCxnSpPr>
        <p:spPr>
          <a:xfrm>
            <a:off x="6010046" y="4033035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0264CB5-2670-D63C-CF11-055B71EA2D87}"/>
              </a:ext>
            </a:extLst>
          </p:cNvPr>
          <p:cNvSpPr/>
          <p:nvPr/>
        </p:nvSpPr>
        <p:spPr>
          <a:xfrm>
            <a:off x="6301767" y="2051771"/>
            <a:ext cx="5715781" cy="4091951"/>
          </a:xfrm>
          <a:prstGeom prst="roundRect">
            <a:avLst>
              <a:gd name="adj" fmla="val 5211"/>
            </a:avLst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DBE710B-58A8-8DE1-2F53-55899DC23725}"/>
              </a:ext>
            </a:extLst>
          </p:cNvPr>
          <p:cNvSpPr/>
          <p:nvPr/>
        </p:nvSpPr>
        <p:spPr>
          <a:xfrm>
            <a:off x="9553614" y="4251510"/>
            <a:ext cx="360000" cy="360000"/>
          </a:xfrm>
          <a:prstGeom prst="ellipse">
            <a:avLst/>
          </a:prstGeom>
          <a:solidFill>
            <a:srgbClr val="DA68CA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7C7A488-DA4B-FF8F-57E7-B97F901E0F91}"/>
              </a:ext>
            </a:extLst>
          </p:cNvPr>
          <p:cNvCxnSpPr>
            <a:cxnSpLocks/>
            <a:stCxn id="20" idx="2"/>
            <a:endCxn id="17" idx="0"/>
          </p:cNvCxnSpPr>
          <p:nvPr/>
        </p:nvCxnSpPr>
        <p:spPr>
          <a:xfrm>
            <a:off x="9730570" y="4082365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3A33167-FEEA-F6FF-B4F7-2FA0D678FAC7}"/>
              </a:ext>
            </a:extLst>
          </p:cNvPr>
          <p:cNvSpPr/>
          <p:nvPr/>
        </p:nvSpPr>
        <p:spPr>
          <a:xfrm>
            <a:off x="9508501" y="372236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736B1B3-4710-FA7A-AF5B-9CB8A431C128}"/>
              </a:ext>
            </a:extLst>
          </p:cNvPr>
          <p:cNvSpPr/>
          <p:nvPr/>
        </p:nvSpPr>
        <p:spPr>
          <a:xfrm>
            <a:off x="9508501" y="482703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D490583-7456-26D9-6B63-AE7492BB51E8}"/>
              </a:ext>
            </a:extLst>
          </p:cNvPr>
          <p:cNvCxnSpPr>
            <a:cxnSpLocks/>
          </p:cNvCxnSpPr>
          <p:nvPr/>
        </p:nvCxnSpPr>
        <p:spPr>
          <a:xfrm flipH="1">
            <a:off x="9730570" y="4599197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B5E9D26-ACF2-F662-C8C3-6D07EA36AFA6}"/>
              </a:ext>
            </a:extLst>
          </p:cNvPr>
          <p:cNvCxnSpPr>
            <a:cxnSpLocks/>
            <a:stCxn id="30" idx="0"/>
          </p:cNvCxnSpPr>
          <p:nvPr/>
        </p:nvCxnSpPr>
        <p:spPr>
          <a:xfrm flipV="1">
            <a:off x="9732615" y="51732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92AD15E7-2204-E823-6B2B-B99BE6F03E28}"/>
              </a:ext>
            </a:extLst>
          </p:cNvPr>
          <p:cNvSpPr/>
          <p:nvPr/>
        </p:nvSpPr>
        <p:spPr>
          <a:xfrm>
            <a:off x="9510546" y="540113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E681FEB6-E56C-B30B-C03A-5F00258FA577}"/>
              </a:ext>
            </a:extLst>
          </p:cNvPr>
          <p:cNvSpPr/>
          <p:nvPr/>
        </p:nvSpPr>
        <p:spPr>
          <a:xfrm>
            <a:off x="8728602" y="426358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56EAE43-128B-2AEF-828E-E17816916130}"/>
              </a:ext>
            </a:extLst>
          </p:cNvPr>
          <p:cNvCxnSpPr>
            <a:cxnSpLocks/>
            <a:stCxn id="31" idx="1"/>
          </p:cNvCxnSpPr>
          <p:nvPr/>
        </p:nvCxnSpPr>
        <p:spPr>
          <a:xfrm flipH="1">
            <a:off x="8480084" y="444358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F94F2AF-C748-43C8-49B9-BBE3C714D4DA}"/>
              </a:ext>
            </a:extLst>
          </p:cNvPr>
          <p:cNvCxnSpPr>
            <a:cxnSpLocks/>
            <a:stCxn id="17" idx="2"/>
            <a:endCxn id="31" idx="3"/>
          </p:cNvCxnSpPr>
          <p:nvPr/>
        </p:nvCxnSpPr>
        <p:spPr>
          <a:xfrm flipH="1">
            <a:off x="9172740" y="4431510"/>
            <a:ext cx="380874" cy="12072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ED42E4A-101E-DEEC-C4FC-E7835DC6A7DE}"/>
              </a:ext>
            </a:extLst>
          </p:cNvPr>
          <p:cNvCxnSpPr>
            <a:cxnSpLocks/>
            <a:stCxn id="38" idx="2"/>
            <a:endCxn id="31" idx="0"/>
          </p:cNvCxnSpPr>
          <p:nvPr/>
        </p:nvCxnSpPr>
        <p:spPr>
          <a:xfrm>
            <a:off x="8950671" y="4099017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E663A28E-B6A2-D1ED-FD6F-27A2EF8B5BFD}"/>
              </a:ext>
            </a:extLst>
          </p:cNvPr>
          <p:cNvSpPr/>
          <p:nvPr/>
        </p:nvSpPr>
        <p:spPr>
          <a:xfrm>
            <a:off x="8728602" y="373901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cxnSp>
        <p:nvCxnSpPr>
          <p:cNvPr id="43" name="Connector: Curved 42">
            <a:extLst>
              <a:ext uri="{FF2B5EF4-FFF2-40B4-BE49-F238E27FC236}">
                <a16:creationId xmlns:a16="http://schemas.microsoft.com/office/drawing/2014/main" id="{41751D81-123F-8A49-2E5D-BBEE3AC7BD8A}"/>
              </a:ext>
            </a:extLst>
          </p:cNvPr>
          <p:cNvCxnSpPr>
            <a:cxnSpLocks/>
            <a:stCxn id="23" idx="3"/>
            <a:endCxn id="17" idx="6"/>
          </p:cNvCxnSpPr>
          <p:nvPr/>
        </p:nvCxnSpPr>
        <p:spPr>
          <a:xfrm flipH="1" flipV="1">
            <a:off x="9913614" y="4431510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>
            <a:extLst>
              <a:ext uri="{FF2B5EF4-FFF2-40B4-BE49-F238E27FC236}">
                <a16:creationId xmlns:a16="http://schemas.microsoft.com/office/drawing/2014/main" id="{2BD346C0-13DA-EE99-2669-09C8E41A2807}"/>
              </a:ext>
            </a:extLst>
          </p:cNvPr>
          <p:cNvSpPr/>
          <p:nvPr/>
        </p:nvSpPr>
        <p:spPr>
          <a:xfrm>
            <a:off x="10139233" y="2357549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186A81A-ED6F-39EA-956F-10E9916E8330}"/>
              </a:ext>
            </a:extLst>
          </p:cNvPr>
          <p:cNvCxnSpPr>
            <a:cxnSpLocks/>
            <a:stCxn id="46" idx="3"/>
            <a:endCxn id="44" idx="2"/>
          </p:cNvCxnSpPr>
          <p:nvPr/>
        </p:nvCxnSpPr>
        <p:spPr>
          <a:xfrm>
            <a:off x="9913600" y="2537549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94F0B44-4CFB-56E8-9017-0B9F69A010F1}"/>
              </a:ext>
            </a:extLst>
          </p:cNvPr>
          <p:cNvSpPr/>
          <p:nvPr/>
        </p:nvSpPr>
        <p:spPr>
          <a:xfrm>
            <a:off x="9469462" y="235754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DFA091BC-5614-DC9B-4C19-77915C7A5DA0}"/>
              </a:ext>
            </a:extLst>
          </p:cNvPr>
          <p:cNvCxnSpPr>
            <a:cxnSpLocks/>
          </p:cNvCxnSpPr>
          <p:nvPr/>
        </p:nvCxnSpPr>
        <p:spPr>
          <a:xfrm>
            <a:off x="10499233" y="2537549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38B726B-F12F-3E97-3597-FFEDDA19A55F}"/>
              </a:ext>
            </a:extLst>
          </p:cNvPr>
          <p:cNvSpPr/>
          <p:nvPr/>
        </p:nvSpPr>
        <p:spPr>
          <a:xfrm>
            <a:off x="10763534" y="2357549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read_A</a:t>
            </a:r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F9D8A037-AE4D-CBBC-3A49-E40C4123E335}"/>
              </a:ext>
            </a:extLst>
          </p:cNvPr>
          <p:cNvSpPr/>
          <p:nvPr/>
        </p:nvSpPr>
        <p:spPr>
          <a:xfrm>
            <a:off x="10888283" y="4258511"/>
            <a:ext cx="360000" cy="360000"/>
          </a:xfrm>
          <a:prstGeom prst="ellipse">
            <a:avLst/>
          </a:prstGeom>
          <a:solidFill>
            <a:srgbClr val="A9D18E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ACF24348-66D8-15B3-6A25-BF36A7EBF740}"/>
              </a:ext>
            </a:extLst>
          </p:cNvPr>
          <p:cNvCxnSpPr>
            <a:cxnSpLocks/>
            <a:stCxn id="57" idx="2"/>
            <a:endCxn id="51" idx="0"/>
          </p:cNvCxnSpPr>
          <p:nvPr/>
        </p:nvCxnSpPr>
        <p:spPr>
          <a:xfrm>
            <a:off x="11065239" y="4089366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A7B77AA8-00B3-EE9F-9205-8648EC2835F9}"/>
              </a:ext>
            </a:extLst>
          </p:cNvPr>
          <p:cNvSpPr/>
          <p:nvPr/>
        </p:nvSpPr>
        <p:spPr>
          <a:xfrm>
            <a:off x="10843170" y="372936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DD5DED65-2936-441F-6C50-CF248BB4AF68}"/>
              </a:ext>
            </a:extLst>
          </p:cNvPr>
          <p:cNvSpPr/>
          <p:nvPr/>
        </p:nvSpPr>
        <p:spPr>
          <a:xfrm>
            <a:off x="10843170" y="483403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E7D24376-5FA9-FEFD-A4D7-6F42848C2A5D}"/>
              </a:ext>
            </a:extLst>
          </p:cNvPr>
          <p:cNvCxnSpPr>
            <a:cxnSpLocks/>
          </p:cNvCxnSpPr>
          <p:nvPr/>
        </p:nvCxnSpPr>
        <p:spPr>
          <a:xfrm flipH="1">
            <a:off x="11065239" y="4606198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8CCE851F-A770-891D-8D41-877FA351C286}"/>
              </a:ext>
            </a:extLst>
          </p:cNvPr>
          <p:cNvCxnSpPr>
            <a:cxnSpLocks/>
          </p:cNvCxnSpPr>
          <p:nvPr/>
        </p:nvCxnSpPr>
        <p:spPr>
          <a:xfrm flipV="1">
            <a:off x="11067284" y="518029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E94FF1B-3E67-21C1-4395-934916B6B45E}"/>
              </a:ext>
            </a:extLst>
          </p:cNvPr>
          <p:cNvSpPr/>
          <p:nvPr/>
        </p:nvSpPr>
        <p:spPr>
          <a:xfrm>
            <a:off x="9751198" y="3186013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addr_A</a:t>
            </a:r>
            <a:endParaRPr lang="en-US"/>
          </a:p>
        </p:txBody>
      </p:sp>
      <p:cxnSp>
        <p:nvCxnSpPr>
          <p:cNvPr id="62" name="Connector: Curved 61">
            <a:extLst>
              <a:ext uri="{FF2B5EF4-FFF2-40B4-BE49-F238E27FC236}">
                <a16:creationId xmlns:a16="http://schemas.microsoft.com/office/drawing/2014/main" id="{AC22FBAA-5843-68D7-DBC4-3231493D9289}"/>
              </a:ext>
            </a:extLst>
          </p:cNvPr>
          <p:cNvCxnSpPr>
            <a:cxnSpLocks/>
            <a:stCxn id="17" idx="6"/>
            <a:endCxn id="63" idx="4"/>
          </p:cNvCxnSpPr>
          <p:nvPr/>
        </p:nvCxnSpPr>
        <p:spPr>
          <a:xfrm flipV="1">
            <a:off x="9913614" y="4089366"/>
            <a:ext cx="324418" cy="342144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al 62">
            <a:extLst>
              <a:ext uri="{FF2B5EF4-FFF2-40B4-BE49-F238E27FC236}">
                <a16:creationId xmlns:a16="http://schemas.microsoft.com/office/drawing/2014/main" id="{ECE69D0E-5052-15B3-B687-0E3DFA4918EB}"/>
              </a:ext>
            </a:extLst>
          </p:cNvPr>
          <p:cNvSpPr/>
          <p:nvPr/>
        </p:nvSpPr>
        <p:spPr>
          <a:xfrm>
            <a:off x="10058032" y="3729366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FF9B60F1-6DEB-406A-179A-8977EB22981F}"/>
              </a:ext>
            </a:extLst>
          </p:cNvPr>
          <p:cNvCxnSpPr>
            <a:cxnSpLocks/>
            <a:stCxn id="63" idx="0"/>
            <a:endCxn id="61" idx="2"/>
          </p:cNvCxnSpPr>
          <p:nvPr/>
        </p:nvCxnSpPr>
        <p:spPr>
          <a:xfrm flipV="1">
            <a:off x="10238032" y="3546013"/>
            <a:ext cx="0" cy="18335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16C52D9D-2C29-AD0C-9FA6-4B526888D846}"/>
              </a:ext>
            </a:extLst>
          </p:cNvPr>
          <p:cNvSpPr/>
          <p:nvPr/>
        </p:nvSpPr>
        <p:spPr>
          <a:xfrm>
            <a:off x="10578405" y="5419871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cxnSp>
        <p:nvCxnSpPr>
          <p:cNvPr id="66" name="Connector: Curved 65">
            <a:extLst>
              <a:ext uri="{FF2B5EF4-FFF2-40B4-BE49-F238E27FC236}">
                <a16:creationId xmlns:a16="http://schemas.microsoft.com/office/drawing/2014/main" id="{232418FE-5459-D244-B2BC-3F9EB7E2EEDB}"/>
              </a:ext>
            </a:extLst>
          </p:cNvPr>
          <p:cNvCxnSpPr>
            <a:cxnSpLocks/>
            <a:endCxn id="17" idx="3"/>
          </p:cNvCxnSpPr>
          <p:nvPr/>
        </p:nvCxnSpPr>
        <p:spPr>
          <a:xfrm flipV="1">
            <a:off x="8446253" y="4558789"/>
            <a:ext cx="1160082" cy="474561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8E323A5F-35B4-8C3C-48D9-206C8943DEBB}"/>
              </a:ext>
            </a:extLst>
          </p:cNvPr>
          <p:cNvCxnSpPr>
            <a:cxnSpLocks/>
            <a:endCxn id="68" idx="0"/>
          </p:cNvCxnSpPr>
          <p:nvPr/>
        </p:nvCxnSpPr>
        <p:spPr>
          <a:xfrm>
            <a:off x="8446253" y="5033350"/>
            <a:ext cx="670057" cy="273178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00093F5A-DA1D-AF15-041D-66FE8BB6A0F7}"/>
              </a:ext>
            </a:extLst>
          </p:cNvPr>
          <p:cNvSpPr txBox="1"/>
          <p:nvPr/>
        </p:nvSpPr>
        <p:spPr>
          <a:xfrm>
            <a:off x="8655773" y="5306528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B97C4BE-13BB-BA10-EC5F-F3BD12C9970F}"/>
              </a:ext>
            </a:extLst>
          </p:cNvPr>
          <p:cNvSpPr txBox="1"/>
          <p:nvPr/>
        </p:nvSpPr>
        <p:spPr>
          <a:xfrm>
            <a:off x="10894582" y="3270034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70" name="Connector: Curved 69">
            <a:extLst>
              <a:ext uri="{FF2B5EF4-FFF2-40B4-BE49-F238E27FC236}">
                <a16:creationId xmlns:a16="http://schemas.microsoft.com/office/drawing/2014/main" id="{87837CDB-5856-0472-61E8-0B66F29D6022}"/>
              </a:ext>
            </a:extLst>
          </p:cNvPr>
          <p:cNvCxnSpPr>
            <a:cxnSpLocks/>
            <a:stCxn id="69" idx="1"/>
            <a:endCxn id="63" idx="6"/>
          </p:cNvCxnSpPr>
          <p:nvPr/>
        </p:nvCxnSpPr>
        <p:spPr>
          <a:xfrm rot="10800000" flipV="1">
            <a:off x="10418032" y="3454700"/>
            <a:ext cx="476550" cy="45466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or: Curved 70">
            <a:extLst>
              <a:ext uri="{FF2B5EF4-FFF2-40B4-BE49-F238E27FC236}">
                <a16:creationId xmlns:a16="http://schemas.microsoft.com/office/drawing/2014/main" id="{2C44ABC4-F9F1-7A2C-D552-03E9433161D2}"/>
              </a:ext>
            </a:extLst>
          </p:cNvPr>
          <p:cNvCxnSpPr>
            <a:cxnSpLocks/>
            <a:stCxn id="69" idx="1"/>
            <a:endCxn id="51" idx="2"/>
          </p:cNvCxnSpPr>
          <p:nvPr/>
        </p:nvCxnSpPr>
        <p:spPr>
          <a:xfrm rot="10800000" flipV="1">
            <a:off x="10888284" y="3454699"/>
            <a:ext cx="6299" cy="983811"/>
          </a:xfrm>
          <a:prstGeom prst="curvedConnector3">
            <a:avLst>
              <a:gd name="adj1" fmla="val 3729147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or: Curved 71">
            <a:extLst>
              <a:ext uri="{FF2B5EF4-FFF2-40B4-BE49-F238E27FC236}">
                <a16:creationId xmlns:a16="http://schemas.microsoft.com/office/drawing/2014/main" id="{F9818831-C317-1E95-4593-D2FA4612F722}"/>
              </a:ext>
            </a:extLst>
          </p:cNvPr>
          <p:cNvCxnSpPr>
            <a:cxnSpLocks/>
            <a:stCxn id="69" idx="0"/>
            <a:endCxn id="44" idx="4"/>
          </p:cNvCxnSpPr>
          <p:nvPr/>
        </p:nvCxnSpPr>
        <p:spPr>
          <a:xfrm rot="16200000" flipV="1">
            <a:off x="10560934" y="2475849"/>
            <a:ext cx="552485" cy="103588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C8FC8878-C000-B968-EB07-C71BC019C216}"/>
              </a:ext>
            </a:extLst>
          </p:cNvPr>
          <p:cNvSpPr txBox="1"/>
          <p:nvPr/>
        </p:nvSpPr>
        <p:spPr>
          <a:xfrm>
            <a:off x="8856422" y="3300419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74" name="Connector: Curved 73">
            <a:extLst>
              <a:ext uri="{FF2B5EF4-FFF2-40B4-BE49-F238E27FC236}">
                <a16:creationId xmlns:a16="http://schemas.microsoft.com/office/drawing/2014/main" id="{88C95DC9-24E6-BF23-CC46-4B346036982A}"/>
              </a:ext>
            </a:extLst>
          </p:cNvPr>
          <p:cNvCxnSpPr>
            <a:cxnSpLocks/>
            <a:stCxn id="73" idx="2"/>
            <a:endCxn id="17" idx="1"/>
          </p:cNvCxnSpPr>
          <p:nvPr/>
        </p:nvCxnSpPr>
        <p:spPr>
          <a:xfrm rot="16200000" flipH="1">
            <a:off x="9144407" y="3842303"/>
            <a:ext cx="634480" cy="289376"/>
          </a:xfrm>
          <a:prstGeom prst="curvedConnector3">
            <a:avLst>
              <a:gd name="adj1" fmla="val 70016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F98BEBC4-5A8D-BA22-7846-6899DF545FFB}"/>
              </a:ext>
            </a:extLst>
          </p:cNvPr>
          <p:cNvSpPr txBox="1"/>
          <p:nvPr/>
        </p:nvSpPr>
        <p:spPr>
          <a:xfrm>
            <a:off x="9997255" y="5070641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76" name="Connector: Curved 75">
            <a:extLst>
              <a:ext uri="{FF2B5EF4-FFF2-40B4-BE49-F238E27FC236}">
                <a16:creationId xmlns:a16="http://schemas.microsoft.com/office/drawing/2014/main" id="{8913D437-A7E1-B3B4-6BC7-53BE0FEDD325}"/>
              </a:ext>
            </a:extLst>
          </p:cNvPr>
          <p:cNvCxnSpPr>
            <a:cxnSpLocks/>
            <a:stCxn id="75" idx="0"/>
            <a:endCxn id="51" idx="3"/>
          </p:cNvCxnSpPr>
          <p:nvPr/>
        </p:nvCxnSpPr>
        <p:spPr>
          <a:xfrm rot="5400000" flipH="1" flipV="1">
            <a:off x="10446973" y="4576610"/>
            <a:ext cx="504851" cy="48321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F656C7C0-3809-ABAD-74B8-D1F5BA928DAE}"/>
              </a:ext>
            </a:extLst>
          </p:cNvPr>
          <p:cNvSpPr txBox="1"/>
          <p:nvPr/>
        </p:nvSpPr>
        <p:spPr>
          <a:xfrm>
            <a:off x="6301767" y="1213773"/>
            <a:ext cx="56290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with separated data and control flow</a:t>
            </a:r>
            <a:endParaRPr lang="en-GB" sz="2400"/>
          </a:p>
        </p:txBody>
      </p:sp>
      <p:cxnSp>
        <p:nvCxnSpPr>
          <p:cNvPr id="78" name="Connector: Curved 77">
            <a:extLst>
              <a:ext uri="{FF2B5EF4-FFF2-40B4-BE49-F238E27FC236}">
                <a16:creationId xmlns:a16="http://schemas.microsoft.com/office/drawing/2014/main" id="{C5E43CF1-B390-4A6F-B02F-C082D8A67359}"/>
              </a:ext>
            </a:extLst>
          </p:cNvPr>
          <p:cNvCxnSpPr>
            <a:cxnSpLocks/>
            <a:stCxn id="58" idx="3"/>
            <a:endCxn id="51" idx="6"/>
          </p:cNvCxnSpPr>
          <p:nvPr/>
        </p:nvCxnSpPr>
        <p:spPr>
          <a:xfrm flipH="1" flipV="1">
            <a:off x="11248283" y="4438511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CB78A3D2-4EF5-FA32-EB5F-4D25C369F556}"/>
              </a:ext>
            </a:extLst>
          </p:cNvPr>
          <p:cNvCxnSpPr>
            <a:cxnSpLocks/>
          </p:cNvCxnSpPr>
          <p:nvPr/>
        </p:nvCxnSpPr>
        <p:spPr>
          <a:xfrm flipH="1">
            <a:off x="6628796" y="222136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CD104FA8-D55E-9577-C413-9A581D211AD5}"/>
              </a:ext>
            </a:extLst>
          </p:cNvPr>
          <p:cNvSpPr txBox="1"/>
          <p:nvPr/>
        </p:nvSpPr>
        <p:spPr>
          <a:xfrm>
            <a:off x="6852885" y="204098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0BE0FDDF-FE22-C495-B447-0442BB2E8904}"/>
              </a:ext>
            </a:extLst>
          </p:cNvPr>
          <p:cNvCxnSpPr>
            <a:cxnSpLocks/>
          </p:cNvCxnSpPr>
          <p:nvPr/>
        </p:nvCxnSpPr>
        <p:spPr>
          <a:xfrm flipH="1">
            <a:off x="6637163" y="2487695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14530390-BC92-AECC-B598-2205916BC1DC}"/>
              </a:ext>
            </a:extLst>
          </p:cNvPr>
          <p:cNvSpPr txBox="1"/>
          <p:nvPr/>
        </p:nvSpPr>
        <p:spPr>
          <a:xfrm>
            <a:off x="6861252" y="2307316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0397BB5-BC8C-F02F-65EC-AD08DDF507C8}"/>
              </a:ext>
            </a:extLst>
          </p:cNvPr>
          <p:cNvSpPr txBox="1"/>
          <p:nvPr/>
        </p:nvSpPr>
        <p:spPr>
          <a:xfrm>
            <a:off x="6852223" y="2572200"/>
            <a:ext cx="15850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Datapath node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9AE914A7-F63D-AD99-4DB3-9AAD75411040}"/>
              </a:ext>
            </a:extLst>
          </p:cNvPr>
          <p:cNvCxnSpPr>
            <a:cxnSpLocks/>
          </p:cNvCxnSpPr>
          <p:nvPr/>
        </p:nvCxnSpPr>
        <p:spPr>
          <a:xfrm>
            <a:off x="6637044" y="2756866"/>
            <a:ext cx="24851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Oval 87">
            <a:extLst>
              <a:ext uri="{FF2B5EF4-FFF2-40B4-BE49-F238E27FC236}">
                <a16:creationId xmlns:a16="http://schemas.microsoft.com/office/drawing/2014/main" id="{7E556C85-0349-0696-DA5A-001439316D5C}"/>
              </a:ext>
            </a:extLst>
          </p:cNvPr>
          <p:cNvSpPr/>
          <p:nvPr/>
        </p:nvSpPr>
        <p:spPr>
          <a:xfrm>
            <a:off x="7365904" y="4262761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46651C48-004D-C842-B03A-00BF021C99FF}"/>
              </a:ext>
            </a:extLst>
          </p:cNvPr>
          <p:cNvSpPr/>
          <p:nvPr/>
        </p:nvSpPr>
        <p:spPr>
          <a:xfrm>
            <a:off x="6654584" y="485059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3E0C53A2-EDBA-0DAD-A0EC-91A22A995157}"/>
              </a:ext>
            </a:extLst>
          </p:cNvPr>
          <p:cNvCxnSpPr>
            <a:cxnSpLocks/>
            <a:stCxn id="91" idx="0"/>
            <a:endCxn id="89" idx="2"/>
          </p:cNvCxnSpPr>
          <p:nvPr/>
        </p:nvCxnSpPr>
        <p:spPr>
          <a:xfrm flipV="1">
            <a:off x="6876653" y="521059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452431D9-C17C-E6E7-3318-2938A3AB9C8B}"/>
              </a:ext>
            </a:extLst>
          </p:cNvPr>
          <p:cNvSpPr/>
          <p:nvPr/>
        </p:nvSpPr>
        <p:spPr>
          <a:xfrm>
            <a:off x="6654584" y="543843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64952338-33F2-8231-0CF2-CE857F5A0E6B}"/>
              </a:ext>
            </a:extLst>
          </p:cNvPr>
          <p:cNvSpPr/>
          <p:nvPr/>
        </p:nvSpPr>
        <p:spPr>
          <a:xfrm>
            <a:off x="7993086" y="485059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42FA9CC0-D66D-D256-A5F5-DF30DB0A9CF8}"/>
              </a:ext>
            </a:extLst>
          </p:cNvPr>
          <p:cNvCxnSpPr>
            <a:cxnSpLocks/>
            <a:stCxn id="94" idx="0"/>
            <a:endCxn id="92" idx="2"/>
          </p:cNvCxnSpPr>
          <p:nvPr/>
        </p:nvCxnSpPr>
        <p:spPr>
          <a:xfrm flipV="1">
            <a:off x="8215155" y="521059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D61D062A-0EAD-1190-F02F-E9CE6A3C75BB}"/>
              </a:ext>
            </a:extLst>
          </p:cNvPr>
          <p:cNvSpPr/>
          <p:nvPr/>
        </p:nvSpPr>
        <p:spPr>
          <a:xfrm>
            <a:off x="7993086" y="543843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04D8FD05-71E0-C0E1-2DF2-DE16F080241C}"/>
              </a:ext>
            </a:extLst>
          </p:cNvPr>
          <p:cNvCxnSpPr>
            <a:cxnSpLocks/>
            <a:stCxn id="100" idx="1"/>
            <a:endCxn id="88" idx="6"/>
          </p:cNvCxnSpPr>
          <p:nvPr/>
        </p:nvCxnSpPr>
        <p:spPr>
          <a:xfrm flipH="1">
            <a:off x="7725904" y="4442760"/>
            <a:ext cx="233351" cy="1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AF0CAF14-D3A5-DBA8-137A-7AB756D31914}"/>
              </a:ext>
            </a:extLst>
          </p:cNvPr>
          <p:cNvSpPr/>
          <p:nvPr/>
        </p:nvSpPr>
        <p:spPr>
          <a:xfrm>
            <a:off x="7959255" y="4262760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12D4FA8B-253E-C79C-C341-0D818513BE5F}"/>
              </a:ext>
            </a:extLst>
          </p:cNvPr>
          <p:cNvCxnSpPr>
            <a:cxnSpLocks/>
            <a:endCxn id="100" idx="2"/>
          </p:cNvCxnSpPr>
          <p:nvPr/>
        </p:nvCxnSpPr>
        <p:spPr>
          <a:xfrm flipV="1">
            <a:off x="8215155" y="462276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2BEB7118-E8AC-1110-E20D-DE64AE97BDF6}"/>
              </a:ext>
            </a:extLst>
          </p:cNvPr>
          <p:cNvCxnSpPr>
            <a:cxnSpLocks/>
            <a:stCxn id="114" idx="2"/>
            <a:endCxn id="88" idx="0"/>
          </p:cNvCxnSpPr>
          <p:nvPr/>
        </p:nvCxnSpPr>
        <p:spPr>
          <a:xfrm>
            <a:off x="7542860" y="4093616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Rectangle: Rounded Corners 113">
            <a:extLst>
              <a:ext uri="{FF2B5EF4-FFF2-40B4-BE49-F238E27FC236}">
                <a16:creationId xmlns:a16="http://schemas.microsoft.com/office/drawing/2014/main" id="{129B84B4-8C44-CF34-24F9-3DBBA41458D7}"/>
              </a:ext>
            </a:extLst>
          </p:cNvPr>
          <p:cNvSpPr/>
          <p:nvPr/>
        </p:nvSpPr>
        <p:spPr>
          <a:xfrm>
            <a:off x="7320791" y="373361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749E2DDB-6669-4E7F-6CC6-CB085C212E45}"/>
              </a:ext>
            </a:extLst>
          </p:cNvPr>
          <p:cNvSpPr/>
          <p:nvPr/>
        </p:nvSpPr>
        <p:spPr>
          <a:xfrm flipH="1">
            <a:off x="7810042" y="373361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S2</a:t>
            </a:r>
          </a:p>
        </p:txBody>
      </p:sp>
      <p:cxnSp>
        <p:nvCxnSpPr>
          <p:cNvPr id="117" name="Connector: Curved 116">
            <a:extLst>
              <a:ext uri="{FF2B5EF4-FFF2-40B4-BE49-F238E27FC236}">
                <a16:creationId xmlns:a16="http://schemas.microsoft.com/office/drawing/2014/main" id="{1396F897-EA56-CF49-41BB-3A32E91AED41}"/>
              </a:ext>
            </a:extLst>
          </p:cNvPr>
          <p:cNvCxnSpPr>
            <a:cxnSpLocks/>
            <a:stCxn id="89" idx="0"/>
            <a:endCxn id="88" idx="3"/>
          </p:cNvCxnSpPr>
          <p:nvPr/>
        </p:nvCxnSpPr>
        <p:spPr>
          <a:xfrm rot="5400000" flipH="1" flipV="1">
            <a:off x="7007360" y="4439334"/>
            <a:ext cx="280559" cy="541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nector: Curved 117">
            <a:extLst>
              <a:ext uri="{FF2B5EF4-FFF2-40B4-BE49-F238E27FC236}">
                <a16:creationId xmlns:a16="http://schemas.microsoft.com/office/drawing/2014/main" id="{EFB2F718-C825-C12C-A590-8308A07D924D}"/>
              </a:ext>
            </a:extLst>
          </p:cNvPr>
          <p:cNvCxnSpPr>
            <a:cxnSpLocks/>
            <a:stCxn id="115" idx="2"/>
            <a:endCxn id="88" idx="7"/>
          </p:cNvCxnSpPr>
          <p:nvPr/>
        </p:nvCxnSpPr>
        <p:spPr>
          <a:xfrm rot="5400000">
            <a:off x="7741714" y="4025085"/>
            <a:ext cx="221866" cy="35892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nector: Curved 118">
            <a:extLst>
              <a:ext uri="{FF2B5EF4-FFF2-40B4-BE49-F238E27FC236}">
                <a16:creationId xmlns:a16="http://schemas.microsoft.com/office/drawing/2014/main" id="{733D24E6-F9D2-49AD-0AC6-2AFC75503968}"/>
              </a:ext>
            </a:extLst>
          </p:cNvPr>
          <p:cNvCxnSpPr>
            <a:cxnSpLocks/>
            <a:stCxn id="89" idx="3"/>
            <a:endCxn id="120" idx="0"/>
          </p:cNvCxnSpPr>
          <p:nvPr/>
        </p:nvCxnSpPr>
        <p:spPr>
          <a:xfrm>
            <a:off x="7098722" y="5030599"/>
            <a:ext cx="431588" cy="626346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>
            <a:extLst>
              <a:ext uri="{FF2B5EF4-FFF2-40B4-BE49-F238E27FC236}">
                <a16:creationId xmlns:a16="http://schemas.microsoft.com/office/drawing/2014/main" id="{823C37DD-E85F-ED49-BCE2-033A546F3F07}"/>
              </a:ext>
            </a:extLst>
          </p:cNvPr>
          <p:cNvSpPr txBox="1"/>
          <p:nvPr/>
        </p:nvSpPr>
        <p:spPr>
          <a:xfrm>
            <a:off x="7086128" y="5656945"/>
            <a:ext cx="8883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21" name="Connector: Curved 120">
            <a:extLst>
              <a:ext uri="{FF2B5EF4-FFF2-40B4-BE49-F238E27FC236}">
                <a16:creationId xmlns:a16="http://schemas.microsoft.com/office/drawing/2014/main" id="{17721232-D73C-E999-A786-D8B306E0AFFD}"/>
              </a:ext>
            </a:extLst>
          </p:cNvPr>
          <p:cNvCxnSpPr>
            <a:cxnSpLocks/>
            <a:stCxn id="88" idx="4"/>
            <a:endCxn id="89" idx="3"/>
          </p:cNvCxnSpPr>
          <p:nvPr/>
        </p:nvCxnSpPr>
        <p:spPr>
          <a:xfrm rot="5400000">
            <a:off x="7118394" y="4603089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or: Curved 121">
            <a:extLst>
              <a:ext uri="{FF2B5EF4-FFF2-40B4-BE49-F238E27FC236}">
                <a16:creationId xmlns:a16="http://schemas.microsoft.com/office/drawing/2014/main" id="{CAF5221C-026F-3AD5-D876-937A28078151}"/>
              </a:ext>
            </a:extLst>
          </p:cNvPr>
          <p:cNvCxnSpPr>
            <a:cxnSpLocks/>
            <a:stCxn id="88" idx="4"/>
            <a:endCxn id="92" idx="1"/>
          </p:cNvCxnSpPr>
          <p:nvPr/>
        </p:nvCxnSpPr>
        <p:spPr>
          <a:xfrm rot="16200000" flipH="1">
            <a:off x="7565576" y="4603089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onnector: Curved 122">
            <a:extLst>
              <a:ext uri="{FF2B5EF4-FFF2-40B4-BE49-F238E27FC236}">
                <a16:creationId xmlns:a16="http://schemas.microsoft.com/office/drawing/2014/main" id="{A476F2D4-9944-079D-481C-7E36A5B46AAB}"/>
              </a:ext>
            </a:extLst>
          </p:cNvPr>
          <p:cNvCxnSpPr>
            <a:cxnSpLocks/>
            <a:stCxn id="100" idx="0"/>
          </p:cNvCxnSpPr>
          <p:nvPr/>
        </p:nvCxnSpPr>
        <p:spPr>
          <a:xfrm rot="5400000" flipH="1" flipV="1">
            <a:off x="7977287" y="3874484"/>
            <a:ext cx="626145" cy="150409"/>
          </a:xfrm>
          <a:prstGeom prst="curvedConnector3">
            <a:avLst>
              <a:gd name="adj1" fmla="val 20938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tangle: Rounded Corners 123">
            <a:extLst>
              <a:ext uri="{FF2B5EF4-FFF2-40B4-BE49-F238E27FC236}">
                <a16:creationId xmlns:a16="http://schemas.microsoft.com/office/drawing/2014/main" id="{5DBD3453-B70F-32CB-74A7-2F90836A482B}"/>
              </a:ext>
            </a:extLst>
          </p:cNvPr>
          <p:cNvSpPr/>
          <p:nvPr/>
        </p:nvSpPr>
        <p:spPr>
          <a:xfrm>
            <a:off x="8107404" y="3267283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 !</a:t>
            </a:r>
          </a:p>
        </p:txBody>
      </p:sp>
      <p:cxnSp>
        <p:nvCxnSpPr>
          <p:cNvPr id="125" name="Connector: Curved 124">
            <a:extLst>
              <a:ext uri="{FF2B5EF4-FFF2-40B4-BE49-F238E27FC236}">
                <a16:creationId xmlns:a16="http://schemas.microsoft.com/office/drawing/2014/main" id="{1A86EB6D-F92A-3C38-E8F0-EFDB0FFB5BF6}"/>
              </a:ext>
            </a:extLst>
          </p:cNvPr>
          <p:cNvCxnSpPr>
            <a:cxnSpLocks/>
            <a:endCxn id="126" idx="1"/>
          </p:cNvCxnSpPr>
          <p:nvPr/>
        </p:nvCxnSpPr>
        <p:spPr>
          <a:xfrm rot="10800000" flipH="1">
            <a:off x="6654584" y="3214749"/>
            <a:ext cx="256332" cy="1815851"/>
          </a:xfrm>
          <a:prstGeom prst="curvedConnector3">
            <a:avLst>
              <a:gd name="adj1" fmla="val -89181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972CD6E5-A360-6CBB-D4E8-F29285DBADC7}"/>
              </a:ext>
            </a:extLst>
          </p:cNvPr>
          <p:cNvSpPr/>
          <p:nvPr/>
        </p:nvSpPr>
        <p:spPr>
          <a:xfrm>
            <a:off x="6910916" y="3034748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 !</a:t>
            </a:r>
          </a:p>
        </p:txBody>
      </p:sp>
      <p:sp>
        <p:nvSpPr>
          <p:cNvPr id="127" name="Rectangle: Rounded Corners 126">
            <a:extLst>
              <a:ext uri="{FF2B5EF4-FFF2-40B4-BE49-F238E27FC236}">
                <a16:creationId xmlns:a16="http://schemas.microsoft.com/office/drawing/2014/main" id="{487B609E-A16A-5EAE-38DF-334E0933F12B}"/>
              </a:ext>
            </a:extLst>
          </p:cNvPr>
          <p:cNvSpPr/>
          <p:nvPr/>
        </p:nvSpPr>
        <p:spPr>
          <a:xfrm>
            <a:off x="6629781" y="3848050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128" name="Connector: Curved 127">
            <a:extLst>
              <a:ext uri="{FF2B5EF4-FFF2-40B4-BE49-F238E27FC236}">
                <a16:creationId xmlns:a16="http://schemas.microsoft.com/office/drawing/2014/main" id="{43B5CA09-1658-251C-A853-EA7654629A9C}"/>
              </a:ext>
            </a:extLst>
          </p:cNvPr>
          <p:cNvCxnSpPr>
            <a:cxnSpLocks/>
            <a:stCxn id="126" idx="2"/>
            <a:endCxn id="127" idx="0"/>
          </p:cNvCxnSpPr>
          <p:nvPr/>
        </p:nvCxnSpPr>
        <p:spPr>
          <a:xfrm rot="5400000">
            <a:off x="6799598" y="3480832"/>
            <a:ext cx="453302" cy="281135"/>
          </a:xfrm>
          <a:prstGeom prst="curvedConnector3">
            <a:avLst>
              <a:gd name="adj1" fmla="val 31935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Connector: Curved 128">
            <a:extLst>
              <a:ext uri="{FF2B5EF4-FFF2-40B4-BE49-F238E27FC236}">
                <a16:creationId xmlns:a16="http://schemas.microsoft.com/office/drawing/2014/main" id="{6CFE432A-3E10-5398-A2BB-5FED4B74BC41}"/>
              </a:ext>
            </a:extLst>
          </p:cNvPr>
          <p:cNvCxnSpPr>
            <a:cxnSpLocks/>
            <a:endCxn id="127" idx="0"/>
          </p:cNvCxnSpPr>
          <p:nvPr/>
        </p:nvCxnSpPr>
        <p:spPr>
          <a:xfrm rot="10800000" flipV="1">
            <a:off x="6885682" y="3447282"/>
            <a:ext cx="1221723" cy="400767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Connector: Curved 129">
            <a:extLst>
              <a:ext uri="{FF2B5EF4-FFF2-40B4-BE49-F238E27FC236}">
                <a16:creationId xmlns:a16="http://schemas.microsoft.com/office/drawing/2014/main" id="{3119C3A8-409A-87E8-9592-2A3A327B88FB}"/>
              </a:ext>
            </a:extLst>
          </p:cNvPr>
          <p:cNvCxnSpPr>
            <a:cxnSpLocks/>
            <a:stCxn id="127" idx="2"/>
          </p:cNvCxnSpPr>
          <p:nvPr/>
        </p:nvCxnSpPr>
        <p:spPr>
          <a:xfrm rot="16200000" flipH="1">
            <a:off x="7008437" y="4085293"/>
            <a:ext cx="234711" cy="480223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8040944B-22D9-E576-F8E1-98118836DC32}"/>
              </a:ext>
            </a:extLst>
          </p:cNvPr>
          <p:cNvSpPr/>
          <p:nvPr/>
        </p:nvSpPr>
        <p:spPr>
          <a:xfrm>
            <a:off x="295998" y="2056647"/>
            <a:ext cx="5715781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88755DA1-6628-5DF1-561D-5C2DC0C97D42}"/>
              </a:ext>
            </a:extLst>
          </p:cNvPr>
          <p:cNvSpPr/>
          <p:nvPr/>
        </p:nvSpPr>
        <p:spPr>
          <a:xfrm>
            <a:off x="3547845" y="4256386"/>
            <a:ext cx="360000" cy="360000"/>
          </a:xfrm>
          <a:prstGeom prst="ellipse">
            <a:avLst/>
          </a:prstGeom>
          <a:solidFill>
            <a:srgbClr val="DA68CA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3FF9A994-4C10-47FD-6142-857C5C16EC4B}"/>
              </a:ext>
            </a:extLst>
          </p:cNvPr>
          <p:cNvCxnSpPr>
            <a:cxnSpLocks/>
            <a:stCxn id="111" idx="2"/>
            <a:endCxn id="104" idx="0"/>
          </p:cNvCxnSpPr>
          <p:nvPr/>
        </p:nvCxnSpPr>
        <p:spPr>
          <a:xfrm>
            <a:off x="3724801" y="4087241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5CED2232-A443-238D-CB81-60C1CFDCD611}"/>
              </a:ext>
            </a:extLst>
          </p:cNvPr>
          <p:cNvSpPr/>
          <p:nvPr/>
        </p:nvSpPr>
        <p:spPr>
          <a:xfrm>
            <a:off x="3502732" y="372724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12" name="Rectangle: Rounded Corners 111">
            <a:extLst>
              <a:ext uri="{FF2B5EF4-FFF2-40B4-BE49-F238E27FC236}">
                <a16:creationId xmlns:a16="http://schemas.microsoft.com/office/drawing/2014/main" id="{D9B3973C-260D-6F09-9329-768FEB5F6B7B}"/>
              </a:ext>
            </a:extLst>
          </p:cNvPr>
          <p:cNvSpPr/>
          <p:nvPr/>
        </p:nvSpPr>
        <p:spPr>
          <a:xfrm>
            <a:off x="3502732" y="483191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31" name="Straight Arrow Connector 130">
            <a:extLst>
              <a:ext uri="{FF2B5EF4-FFF2-40B4-BE49-F238E27FC236}">
                <a16:creationId xmlns:a16="http://schemas.microsoft.com/office/drawing/2014/main" id="{FE934CCA-EF08-8B21-C6F3-655C51D92A4B}"/>
              </a:ext>
            </a:extLst>
          </p:cNvPr>
          <p:cNvCxnSpPr>
            <a:cxnSpLocks/>
          </p:cNvCxnSpPr>
          <p:nvPr/>
        </p:nvCxnSpPr>
        <p:spPr>
          <a:xfrm flipH="1">
            <a:off x="3724801" y="460407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B49158E1-7745-818C-EDA5-98AA0FE9B0CE}"/>
              </a:ext>
            </a:extLst>
          </p:cNvPr>
          <p:cNvCxnSpPr>
            <a:cxnSpLocks/>
            <a:stCxn id="134" idx="0"/>
          </p:cNvCxnSpPr>
          <p:nvPr/>
        </p:nvCxnSpPr>
        <p:spPr>
          <a:xfrm flipV="1">
            <a:off x="3726846" y="517816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Rectangle: Rounded Corners 133">
            <a:extLst>
              <a:ext uri="{FF2B5EF4-FFF2-40B4-BE49-F238E27FC236}">
                <a16:creationId xmlns:a16="http://schemas.microsoft.com/office/drawing/2014/main" id="{FD9A49E1-A992-9549-D4DF-D395EB144BD0}"/>
              </a:ext>
            </a:extLst>
          </p:cNvPr>
          <p:cNvSpPr/>
          <p:nvPr/>
        </p:nvSpPr>
        <p:spPr>
          <a:xfrm>
            <a:off x="3504777" y="540600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35" name="Rectangle: Rounded Corners 134">
            <a:extLst>
              <a:ext uri="{FF2B5EF4-FFF2-40B4-BE49-F238E27FC236}">
                <a16:creationId xmlns:a16="http://schemas.microsoft.com/office/drawing/2014/main" id="{64C4E5DD-EABA-C4CE-79EC-E50FA296D47B}"/>
              </a:ext>
            </a:extLst>
          </p:cNvPr>
          <p:cNvSpPr/>
          <p:nvPr/>
        </p:nvSpPr>
        <p:spPr>
          <a:xfrm>
            <a:off x="2722833" y="426845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A11F4929-BEA9-4328-192B-532FAFB8B1E5}"/>
              </a:ext>
            </a:extLst>
          </p:cNvPr>
          <p:cNvCxnSpPr>
            <a:cxnSpLocks/>
            <a:stCxn id="135" idx="1"/>
          </p:cNvCxnSpPr>
          <p:nvPr/>
        </p:nvCxnSpPr>
        <p:spPr>
          <a:xfrm flipH="1">
            <a:off x="2474315" y="44484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3D5332A8-5674-6806-27FB-9DA6D861B8D7}"/>
              </a:ext>
            </a:extLst>
          </p:cNvPr>
          <p:cNvCxnSpPr>
            <a:cxnSpLocks/>
            <a:stCxn id="104" idx="2"/>
            <a:endCxn id="135" idx="3"/>
          </p:cNvCxnSpPr>
          <p:nvPr/>
        </p:nvCxnSpPr>
        <p:spPr>
          <a:xfrm flipH="1">
            <a:off x="3166971" y="4436386"/>
            <a:ext cx="380874" cy="12072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>
            <a:extLst>
              <a:ext uri="{FF2B5EF4-FFF2-40B4-BE49-F238E27FC236}">
                <a16:creationId xmlns:a16="http://schemas.microsoft.com/office/drawing/2014/main" id="{8E76F824-9EBE-F2D0-F6BA-0B77193106A1}"/>
              </a:ext>
            </a:extLst>
          </p:cNvPr>
          <p:cNvCxnSpPr>
            <a:cxnSpLocks/>
            <a:stCxn id="142" idx="2"/>
            <a:endCxn id="135" idx="0"/>
          </p:cNvCxnSpPr>
          <p:nvPr/>
        </p:nvCxnSpPr>
        <p:spPr>
          <a:xfrm>
            <a:off x="2944902" y="4103893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Rectangle: Rounded Corners 141">
            <a:extLst>
              <a:ext uri="{FF2B5EF4-FFF2-40B4-BE49-F238E27FC236}">
                <a16:creationId xmlns:a16="http://schemas.microsoft.com/office/drawing/2014/main" id="{2B0A4788-E35C-E73A-A20C-884FD71F7070}"/>
              </a:ext>
            </a:extLst>
          </p:cNvPr>
          <p:cNvSpPr/>
          <p:nvPr/>
        </p:nvSpPr>
        <p:spPr>
          <a:xfrm>
            <a:off x="2722833" y="374389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cxnSp>
        <p:nvCxnSpPr>
          <p:cNvPr id="143" name="Connector: Curved 142">
            <a:extLst>
              <a:ext uri="{FF2B5EF4-FFF2-40B4-BE49-F238E27FC236}">
                <a16:creationId xmlns:a16="http://schemas.microsoft.com/office/drawing/2014/main" id="{BE988819-F6FC-AB90-BBCC-7AB15D6DC2E6}"/>
              </a:ext>
            </a:extLst>
          </p:cNvPr>
          <p:cNvCxnSpPr>
            <a:cxnSpLocks/>
            <a:stCxn id="112" idx="3"/>
            <a:endCxn id="104" idx="6"/>
          </p:cNvCxnSpPr>
          <p:nvPr/>
        </p:nvCxnSpPr>
        <p:spPr>
          <a:xfrm flipH="1" flipV="1">
            <a:off x="3907845" y="4436386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Oval 143">
            <a:extLst>
              <a:ext uri="{FF2B5EF4-FFF2-40B4-BE49-F238E27FC236}">
                <a16:creationId xmlns:a16="http://schemas.microsoft.com/office/drawing/2014/main" id="{FEB2BA74-D5BA-BD6F-0F26-769549D0E1DE}"/>
              </a:ext>
            </a:extLst>
          </p:cNvPr>
          <p:cNvSpPr/>
          <p:nvPr/>
        </p:nvSpPr>
        <p:spPr>
          <a:xfrm>
            <a:off x="4133464" y="2362425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46" name="Straight Arrow Connector 145">
            <a:extLst>
              <a:ext uri="{FF2B5EF4-FFF2-40B4-BE49-F238E27FC236}">
                <a16:creationId xmlns:a16="http://schemas.microsoft.com/office/drawing/2014/main" id="{7CE5A243-D72D-23A3-3A49-A7BC10CEE4C9}"/>
              </a:ext>
            </a:extLst>
          </p:cNvPr>
          <p:cNvCxnSpPr>
            <a:cxnSpLocks/>
            <a:stCxn id="154" idx="3"/>
            <a:endCxn id="144" idx="2"/>
          </p:cNvCxnSpPr>
          <p:nvPr/>
        </p:nvCxnSpPr>
        <p:spPr>
          <a:xfrm>
            <a:off x="3907831" y="2542425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Rectangle: Rounded Corners 153">
            <a:extLst>
              <a:ext uri="{FF2B5EF4-FFF2-40B4-BE49-F238E27FC236}">
                <a16:creationId xmlns:a16="http://schemas.microsoft.com/office/drawing/2014/main" id="{40146DA8-0B68-E944-2AEF-FA10E92753DF}"/>
              </a:ext>
            </a:extLst>
          </p:cNvPr>
          <p:cNvSpPr/>
          <p:nvPr/>
        </p:nvSpPr>
        <p:spPr>
          <a:xfrm>
            <a:off x="3463693" y="236242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cxnSp>
        <p:nvCxnSpPr>
          <p:cNvPr id="155" name="Straight Arrow Connector 154">
            <a:extLst>
              <a:ext uri="{FF2B5EF4-FFF2-40B4-BE49-F238E27FC236}">
                <a16:creationId xmlns:a16="http://schemas.microsoft.com/office/drawing/2014/main" id="{617AB1FC-D033-A931-5E73-E30ED3FD54F2}"/>
              </a:ext>
            </a:extLst>
          </p:cNvPr>
          <p:cNvCxnSpPr>
            <a:cxnSpLocks/>
          </p:cNvCxnSpPr>
          <p:nvPr/>
        </p:nvCxnSpPr>
        <p:spPr>
          <a:xfrm>
            <a:off x="4493464" y="2542425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Rectangle: Rounded Corners 157">
            <a:extLst>
              <a:ext uri="{FF2B5EF4-FFF2-40B4-BE49-F238E27FC236}">
                <a16:creationId xmlns:a16="http://schemas.microsoft.com/office/drawing/2014/main" id="{F57DC33D-D6DE-BE62-A0CF-42A8963375DA}"/>
              </a:ext>
            </a:extLst>
          </p:cNvPr>
          <p:cNvSpPr/>
          <p:nvPr/>
        </p:nvSpPr>
        <p:spPr>
          <a:xfrm>
            <a:off x="4757765" y="2362425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read_A</a:t>
            </a:r>
            <a:endParaRPr lang="en-US"/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9DBE914-5DF3-2734-5C34-E107D52C7B61}"/>
              </a:ext>
            </a:extLst>
          </p:cNvPr>
          <p:cNvSpPr/>
          <p:nvPr/>
        </p:nvSpPr>
        <p:spPr>
          <a:xfrm>
            <a:off x="4882514" y="4263387"/>
            <a:ext cx="360000" cy="360000"/>
          </a:xfrm>
          <a:prstGeom prst="ellipse">
            <a:avLst/>
          </a:prstGeom>
          <a:solidFill>
            <a:srgbClr val="A9D18E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CEA10000-DA04-390D-769F-159BC00F4A96}"/>
              </a:ext>
            </a:extLst>
          </p:cNvPr>
          <p:cNvCxnSpPr>
            <a:cxnSpLocks/>
            <a:stCxn id="162" idx="2"/>
            <a:endCxn id="159" idx="0"/>
          </p:cNvCxnSpPr>
          <p:nvPr/>
        </p:nvCxnSpPr>
        <p:spPr>
          <a:xfrm>
            <a:off x="5059470" y="4094242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Rectangle: Rounded Corners 161">
            <a:extLst>
              <a:ext uri="{FF2B5EF4-FFF2-40B4-BE49-F238E27FC236}">
                <a16:creationId xmlns:a16="http://schemas.microsoft.com/office/drawing/2014/main" id="{1DBEAD22-4F07-79B4-9592-1FF280F75FEE}"/>
              </a:ext>
            </a:extLst>
          </p:cNvPr>
          <p:cNvSpPr/>
          <p:nvPr/>
        </p:nvSpPr>
        <p:spPr>
          <a:xfrm>
            <a:off x="4837401" y="373424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63" name="Rectangle: Rounded Corners 162">
            <a:extLst>
              <a:ext uri="{FF2B5EF4-FFF2-40B4-BE49-F238E27FC236}">
                <a16:creationId xmlns:a16="http://schemas.microsoft.com/office/drawing/2014/main" id="{A7B36F59-06AE-5548-BE5C-BC73FB4F9CD3}"/>
              </a:ext>
            </a:extLst>
          </p:cNvPr>
          <p:cNvSpPr/>
          <p:nvPr/>
        </p:nvSpPr>
        <p:spPr>
          <a:xfrm>
            <a:off x="4837401" y="483891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65" name="Straight Arrow Connector 164">
            <a:extLst>
              <a:ext uri="{FF2B5EF4-FFF2-40B4-BE49-F238E27FC236}">
                <a16:creationId xmlns:a16="http://schemas.microsoft.com/office/drawing/2014/main" id="{0323AB88-5435-37DB-4D81-6596EDC35420}"/>
              </a:ext>
            </a:extLst>
          </p:cNvPr>
          <p:cNvCxnSpPr>
            <a:cxnSpLocks/>
          </p:cNvCxnSpPr>
          <p:nvPr/>
        </p:nvCxnSpPr>
        <p:spPr>
          <a:xfrm flipH="1">
            <a:off x="5059470" y="461107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Arrow Connector 165">
            <a:extLst>
              <a:ext uri="{FF2B5EF4-FFF2-40B4-BE49-F238E27FC236}">
                <a16:creationId xmlns:a16="http://schemas.microsoft.com/office/drawing/2014/main" id="{3B75CF47-F804-8618-9C61-7419D41138E3}"/>
              </a:ext>
            </a:extLst>
          </p:cNvPr>
          <p:cNvCxnSpPr>
            <a:cxnSpLocks/>
          </p:cNvCxnSpPr>
          <p:nvPr/>
        </p:nvCxnSpPr>
        <p:spPr>
          <a:xfrm flipV="1">
            <a:off x="5061515" y="518517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Rectangle: Rounded Corners 167">
            <a:extLst>
              <a:ext uri="{FF2B5EF4-FFF2-40B4-BE49-F238E27FC236}">
                <a16:creationId xmlns:a16="http://schemas.microsoft.com/office/drawing/2014/main" id="{2C133B2A-44BE-C771-08E7-FDE64EE62E41}"/>
              </a:ext>
            </a:extLst>
          </p:cNvPr>
          <p:cNvSpPr/>
          <p:nvPr/>
        </p:nvSpPr>
        <p:spPr>
          <a:xfrm>
            <a:off x="3745429" y="3190889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addr_A</a:t>
            </a:r>
            <a:endParaRPr lang="en-US"/>
          </a:p>
        </p:txBody>
      </p:sp>
      <p:cxnSp>
        <p:nvCxnSpPr>
          <p:cNvPr id="169" name="Connector: Curved 168">
            <a:extLst>
              <a:ext uri="{FF2B5EF4-FFF2-40B4-BE49-F238E27FC236}">
                <a16:creationId xmlns:a16="http://schemas.microsoft.com/office/drawing/2014/main" id="{2DBEE1D7-3C68-E359-31CC-E725DAD4E521}"/>
              </a:ext>
            </a:extLst>
          </p:cNvPr>
          <p:cNvCxnSpPr>
            <a:cxnSpLocks/>
            <a:stCxn id="104" idx="6"/>
            <a:endCxn id="170" idx="4"/>
          </p:cNvCxnSpPr>
          <p:nvPr/>
        </p:nvCxnSpPr>
        <p:spPr>
          <a:xfrm flipV="1">
            <a:off x="3907845" y="4094242"/>
            <a:ext cx="324418" cy="342144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Oval 169">
            <a:extLst>
              <a:ext uri="{FF2B5EF4-FFF2-40B4-BE49-F238E27FC236}">
                <a16:creationId xmlns:a16="http://schemas.microsoft.com/office/drawing/2014/main" id="{E8077ACD-2629-50E8-88FA-14BA89725753}"/>
              </a:ext>
            </a:extLst>
          </p:cNvPr>
          <p:cNvSpPr/>
          <p:nvPr/>
        </p:nvSpPr>
        <p:spPr>
          <a:xfrm>
            <a:off x="4052263" y="3734242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71" name="Straight Arrow Connector 170">
            <a:extLst>
              <a:ext uri="{FF2B5EF4-FFF2-40B4-BE49-F238E27FC236}">
                <a16:creationId xmlns:a16="http://schemas.microsoft.com/office/drawing/2014/main" id="{B150ED18-727E-F707-B4A2-116B0131AB92}"/>
              </a:ext>
            </a:extLst>
          </p:cNvPr>
          <p:cNvCxnSpPr>
            <a:cxnSpLocks/>
            <a:stCxn id="170" idx="0"/>
            <a:endCxn id="168" idx="2"/>
          </p:cNvCxnSpPr>
          <p:nvPr/>
        </p:nvCxnSpPr>
        <p:spPr>
          <a:xfrm flipV="1">
            <a:off x="4232263" y="3550889"/>
            <a:ext cx="0" cy="18335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Rectangle: Rounded Corners 171">
            <a:extLst>
              <a:ext uri="{FF2B5EF4-FFF2-40B4-BE49-F238E27FC236}">
                <a16:creationId xmlns:a16="http://schemas.microsoft.com/office/drawing/2014/main" id="{0AFB3A4D-3C2C-1822-E06A-30FB14C432CD}"/>
              </a:ext>
            </a:extLst>
          </p:cNvPr>
          <p:cNvSpPr/>
          <p:nvPr/>
        </p:nvSpPr>
        <p:spPr>
          <a:xfrm>
            <a:off x="4572636" y="5424747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cxnSp>
        <p:nvCxnSpPr>
          <p:cNvPr id="173" name="Connector: Curved 172">
            <a:extLst>
              <a:ext uri="{FF2B5EF4-FFF2-40B4-BE49-F238E27FC236}">
                <a16:creationId xmlns:a16="http://schemas.microsoft.com/office/drawing/2014/main" id="{E7BD4E13-0C2D-0091-CAF9-D67A65A60278}"/>
              </a:ext>
            </a:extLst>
          </p:cNvPr>
          <p:cNvCxnSpPr>
            <a:cxnSpLocks/>
            <a:endCxn id="104" idx="3"/>
          </p:cNvCxnSpPr>
          <p:nvPr/>
        </p:nvCxnSpPr>
        <p:spPr>
          <a:xfrm flipV="1">
            <a:off x="2440484" y="4563665"/>
            <a:ext cx="1160082" cy="474561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Connector: Curved 173">
            <a:extLst>
              <a:ext uri="{FF2B5EF4-FFF2-40B4-BE49-F238E27FC236}">
                <a16:creationId xmlns:a16="http://schemas.microsoft.com/office/drawing/2014/main" id="{E2832C83-0906-B515-7278-79DF37BCA21B}"/>
              </a:ext>
            </a:extLst>
          </p:cNvPr>
          <p:cNvCxnSpPr>
            <a:cxnSpLocks/>
            <a:endCxn id="176" idx="0"/>
          </p:cNvCxnSpPr>
          <p:nvPr/>
        </p:nvCxnSpPr>
        <p:spPr>
          <a:xfrm>
            <a:off x="2440484" y="5038226"/>
            <a:ext cx="670057" cy="273178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TextBox 175">
            <a:extLst>
              <a:ext uri="{FF2B5EF4-FFF2-40B4-BE49-F238E27FC236}">
                <a16:creationId xmlns:a16="http://schemas.microsoft.com/office/drawing/2014/main" id="{CF1079FF-DCEF-D1E3-1670-B6494FF60E15}"/>
              </a:ext>
            </a:extLst>
          </p:cNvPr>
          <p:cNvSpPr txBox="1"/>
          <p:nvPr/>
        </p:nvSpPr>
        <p:spPr>
          <a:xfrm>
            <a:off x="2650004" y="5311404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A76E5A27-4504-0C13-F26E-2495AE7DA3F2}"/>
              </a:ext>
            </a:extLst>
          </p:cNvPr>
          <p:cNvSpPr txBox="1"/>
          <p:nvPr/>
        </p:nvSpPr>
        <p:spPr>
          <a:xfrm>
            <a:off x="4888813" y="3274910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78" name="Connector: Curved 177">
            <a:extLst>
              <a:ext uri="{FF2B5EF4-FFF2-40B4-BE49-F238E27FC236}">
                <a16:creationId xmlns:a16="http://schemas.microsoft.com/office/drawing/2014/main" id="{3A8173B0-0D87-6015-AB49-766BB3259E66}"/>
              </a:ext>
            </a:extLst>
          </p:cNvPr>
          <p:cNvCxnSpPr>
            <a:cxnSpLocks/>
            <a:stCxn id="177" idx="1"/>
            <a:endCxn id="170" idx="6"/>
          </p:cNvCxnSpPr>
          <p:nvPr/>
        </p:nvCxnSpPr>
        <p:spPr>
          <a:xfrm rot="10800000" flipV="1">
            <a:off x="4412263" y="3459576"/>
            <a:ext cx="476550" cy="45466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Connector: Curved 178">
            <a:extLst>
              <a:ext uri="{FF2B5EF4-FFF2-40B4-BE49-F238E27FC236}">
                <a16:creationId xmlns:a16="http://schemas.microsoft.com/office/drawing/2014/main" id="{9C9A9AE6-79B8-5297-0778-4F0B3861F613}"/>
              </a:ext>
            </a:extLst>
          </p:cNvPr>
          <p:cNvCxnSpPr>
            <a:cxnSpLocks/>
            <a:stCxn id="177" idx="1"/>
            <a:endCxn id="159" idx="2"/>
          </p:cNvCxnSpPr>
          <p:nvPr/>
        </p:nvCxnSpPr>
        <p:spPr>
          <a:xfrm rot="10800000" flipV="1">
            <a:off x="4882515" y="3459575"/>
            <a:ext cx="6299" cy="983811"/>
          </a:xfrm>
          <a:prstGeom prst="curvedConnector3">
            <a:avLst>
              <a:gd name="adj1" fmla="val 3729147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Connector: Curved 179">
            <a:extLst>
              <a:ext uri="{FF2B5EF4-FFF2-40B4-BE49-F238E27FC236}">
                <a16:creationId xmlns:a16="http://schemas.microsoft.com/office/drawing/2014/main" id="{785E0DF7-4B13-E143-1249-058E6FBB62AF}"/>
              </a:ext>
            </a:extLst>
          </p:cNvPr>
          <p:cNvCxnSpPr>
            <a:cxnSpLocks/>
            <a:stCxn id="177" idx="0"/>
            <a:endCxn id="144" idx="4"/>
          </p:cNvCxnSpPr>
          <p:nvPr/>
        </p:nvCxnSpPr>
        <p:spPr>
          <a:xfrm rot="16200000" flipV="1">
            <a:off x="4555165" y="2480725"/>
            <a:ext cx="552485" cy="103588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TextBox 180">
            <a:extLst>
              <a:ext uri="{FF2B5EF4-FFF2-40B4-BE49-F238E27FC236}">
                <a16:creationId xmlns:a16="http://schemas.microsoft.com/office/drawing/2014/main" id="{8F948992-429C-74CA-5742-7CF8688434CF}"/>
              </a:ext>
            </a:extLst>
          </p:cNvPr>
          <p:cNvSpPr txBox="1"/>
          <p:nvPr/>
        </p:nvSpPr>
        <p:spPr>
          <a:xfrm>
            <a:off x="2850653" y="3305295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82" name="Connector: Curved 181">
            <a:extLst>
              <a:ext uri="{FF2B5EF4-FFF2-40B4-BE49-F238E27FC236}">
                <a16:creationId xmlns:a16="http://schemas.microsoft.com/office/drawing/2014/main" id="{659CDB94-A425-64F1-335E-45B0DA742490}"/>
              </a:ext>
            </a:extLst>
          </p:cNvPr>
          <p:cNvCxnSpPr>
            <a:cxnSpLocks/>
            <a:stCxn id="181" idx="2"/>
            <a:endCxn id="104" idx="1"/>
          </p:cNvCxnSpPr>
          <p:nvPr/>
        </p:nvCxnSpPr>
        <p:spPr>
          <a:xfrm rot="16200000" flipH="1">
            <a:off x="3138638" y="3847179"/>
            <a:ext cx="634480" cy="289376"/>
          </a:xfrm>
          <a:prstGeom prst="curvedConnector3">
            <a:avLst>
              <a:gd name="adj1" fmla="val 70016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TextBox 182">
            <a:extLst>
              <a:ext uri="{FF2B5EF4-FFF2-40B4-BE49-F238E27FC236}">
                <a16:creationId xmlns:a16="http://schemas.microsoft.com/office/drawing/2014/main" id="{18E32123-0B37-4A15-454A-93CDC59683D4}"/>
              </a:ext>
            </a:extLst>
          </p:cNvPr>
          <p:cNvSpPr txBox="1"/>
          <p:nvPr/>
        </p:nvSpPr>
        <p:spPr>
          <a:xfrm>
            <a:off x="3991486" y="5075517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84" name="Connector: Curved 183">
            <a:extLst>
              <a:ext uri="{FF2B5EF4-FFF2-40B4-BE49-F238E27FC236}">
                <a16:creationId xmlns:a16="http://schemas.microsoft.com/office/drawing/2014/main" id="{039374DA-EA4B-4396-E9A4-5A82106780C2}"/>
              </a:ext>
            </a:extLst>
          </p:cNvPr>
          <p:cNvCxnSpPr>
            <a:cxnSpLocks/>
            <a:stCxn id="183" idx="0"/>
            <a:endCxn id="159" idx="3"/>
          </p:cNvCxnSpPr>
          <p:nvPr/>
        </p:nvCxnSpPr>
        <p:spPr>
          <a:xfrm rot="5400000" flipH="1" flipV="1">
            <a:off x="4441204" y="4581486"/>
            <a:ext cx="504851" cy="48321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Connector: Curved 184">
            <a:extLst>
              <a:ext uri="{FF2B5EF4-FFF2-40B4-BE49-F238E27FC236}">
                <a16:creationId xmlns:a16="http://schemas.microsoft.com/office/drawing/2014/main" id="{0AFF86F9-FC9C-F45B-C389-60597FF94840}"/>
              </a:ext>
            </a:extLst>
          </p:cNvPr>
          <p:cNvCxnSpPr>
            <a:cxnSpLocks/>
            <a:stCxn id="163" idx="3"/>
            <a:endCxn id="159" idx="6"/>
          </p:cNvCxnSpPr>
          <p:nvPr/>
        </p:nvCxnSpPr>
        <p:spPr>
          <a:xfrm flipH="1" flipV="1">
            <a:off x="5242514" y="4443387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Arrow Connector 185">
            <a:extLst>
              <a:ext uri="{FF2B5EF4-FFF2-40B4-BE49-F238E27FC236}">
                <a16:creationId xmlns:a16="http://schemas.microsoft.com/office/drawing/2014/main" id="{23277FA2-A00A-E64E-C42F-84A0094F6993}"/>
              </a:ext>
            </a:extLst>
          </p:cNvPr>
          <p:cNvCxnSpPr>
            <a:cxnSpLocks/>
          </p:cNvCxnSpPr>
          <p:nvPr/>
        </p:nvCxnSpPr>
        <p:spPr>
          <a:xfrm flipH="1">
            <a:off x="623027" y="222623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TextBox 186">
            <a:extLst>
              <a:ext uri="{FF2B5EF4-FFF2-40B4-BE49-F238E27FC236}">
                <a16:creationId xmlns:a16="http://schemas.microsoft.com/office/drawing/2014/main" id="{7FA119F9-4272-7929-54FA-2C732ABD339D}"/>
              </a:ext>
            </a:extLst>
          </p:cNvPr>
          <p:cNvSpPr txBox="1"/>
          <p:nvPr/>
        </p:nvSpPr>
        <p:spPr>
          <a:xfrm>
            <a:off x="847116" y="204585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88" name="Straight Arrow Connector 187">
            <a:extLst>
              <a:ext uri="{FF2B5EF4-FFF2-40B4-BE49-F238E27FC236}">
                <a16:creationId xmlns:a16="http://schemas.microsoft.com/office/drawing/2014/main" id="{B7028119-F12A-2D60-3849-CBB6D990D47D}"/>
              </a:ext>
            </a:extLst>
          </p:cNvPr>
          <p:cNvCxnSpPr>
            <a:cxnSpLocks/>
          </p:cNvCxnSpPr>
          <p:nvPr/>
        </p:nvCxnSpPr>
        <p:spPr>
          <a:xfrm flipH="1">
            <a:off x="631394" y="249257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TextBox 188">
            <a:extLst>
              <a:ext uri="{FF2B5EF4-FFF2-40B4-BE49-F238E27FC236}">
                <a16:creationId xmlns:a16="http://schemas.microsoft.com/office/drawing/2014/main" id="{4B5D137F-E9D8-8DFE-1773-E01844421027}"/>
              </a:ext>
            </a:extLst>
          </p:cNvPr>
          <p:cNvSpPr txBox="1"/>
          <p:nvPr/>
        </p:nvSpPr>
        <p:spPr>
          <a:xfrm>
            <a:off x="855483" y="231219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92" name="Oval 191">
            <a:extLst>
              <a:ext uri="{FF2B5EF4-FFF2-40B4-BE49-F238E27FC236}">
                <a16:creationId xmlns:a16="http://schemas.microsoft.com/office/drawing/2014/main" id="{DBD1AF39-9019-AF7A-F11C-479F6AB8FAE9}"/>
              </a:ext>
            </a:extLst>
          </p:cNvPr>
          <p:cNvSpPr/>
          <p:nvPr/>
        </p:nvSpPr>
        <p:spPr>
          <a:xfrm>
            <a:off x="1360135" y="4267637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193" name="Rectangle: Rounded Corners 192">
            <a:extLst>
              <a:ext uri="{FF2B5EF4-FFF2-40B4-BE49-F238E27FC236}">
                <a16:creationId xmlns:a16="http://schemas.microsoft.com/office/drawing/2014/main" id="{B27204B0-B36E-C05F-2C70-82E56A675CF1}"/>
              </a:ext>
            </a:extLst>
          </p:cNvPr>
          <p:cNvSpPr/>
          <p:nvPr/>
        </p:nvSpPr>
        <p:spPr>
          <a:xfrm>
            <a:off x="648815" y="485547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94" name="Straight Arrow Connector 193">
            <a:extLst>
              <a:ext uri="{FF2B5EF4-FFF2-40B4-BE49-F238E27FC236}">
                <a16:creationId xmlns:a16="http://schemas.microsoft.com/office/drawing/2014/main" id="{14A61F48-4AFB-4BF2-5326-E95CAA474047}"/>
              </a:ext>
            </a:extLst>
          </p:cNvPr>
          <p:cNvCxnSpPr>
            <a:cxnSpLocks/>
            <a:stCxn id="195" idx="0"/>
            <a:endCxn id="193" idx="2"/>
          </p:cNvCxnSpPr>
          <p:nvPr/>
        </p:nvCxnSpPr>
        <p:spPr>
          <a:xfrm flipV="1">
            <a:off x="870884" y="521547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Rectangle: Rounded Corners 194">
            <a:extLst>
              <a:ext uri="{FF2B5EF4-FFF2-40B4-BE49-F238E27FC236}">
                <a16:creationId xmlns:a16="http://schemas.microsoft.com/office/drawing/2014/main" id="{3CB4348F-BE02-102F-A761-FFC3DB750C95}"/>
              </a:ext>
            </a:extLst>
          </p:cNvPr>
          <p:cNvSpPr/>
          <p:nvPr/>
        </p:nvSpPr>
        <p:spPr>
          <a:xfrm>
            <a:off x="648815" y="544331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96" name="Rectangle: Rounded Corners 195">
            <a:extLst>
              <a:ext uri="{FF2B5EF4-FFF2-40B4-BE49-F238E27FC236}">
                <a16:creationId xmlns:a16="http://schemas.microsoft.com/office/drawing/2014/main" id="{A97C9A96-E6B5-1B6C-2328-462B794F6EDA}"/>
              </a:ext>
            </a:extLst>
          </p:cNvPr>
          <p:cNvSpPr/>
          <p:nvPr/>
        </p:nvSpPr>
        <p:spPr>
          <a:xfrm>
            <a:off x="1987317" y="485547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97" name="Straight Arrow Connector 196">
            <a:extLst>
              <a:ext uri="{FF2B5EF4-FFF2-40B4-BE49-F238E27FC236}">
                <a16:creationId xmlns:a16="http://schemas.microsoft.com/office/drawing/2014/main" id="{71E69931-8A45-FB80-F04D-AC9F23D11E14}"/>
              </a:ext>
            </a:extLst>
          </p:cNvPr>
          <p:cNvCxnSpPr>
            <a:cxnSpLocks/>
            <a:stCxn id="198" idx="0"/>
            <a:endCxn id="196" idx="2"/>
          </p:cNvCxnSpPr>
          <p:nvPr/>
        </p:nvCxnSpPr>
        <p:spPr>
          <a:xfrm flipV="1">
            <a:off x="2209386" y="521547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Rectangle: Rounded Corners 197">
            <a:extLst>
              <a:ext uri="{FF2B5EF4-FFF2-40B4-BE49-F238E27FC236}">
                <a16:creationId xmlns:a16="http://schemas.microsoft.com/office/drawing/2014/main" id="{6F813071-1D85-BCAE-C9E4-417DDBFE8127}"/>
              </a:ext>
            </a:extLst>
          </p:cNvPr>
          <p:cNvSpPr/>
          <p:nvPr/>
        </p:nvSpPr>
        <p:spPr>
          <a:xfrm>
            <a:off x="1987317" y="544331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cxnSp>
        <p:nvCxnSpPr>
          <p:cNvPr id="199" name="Straight Arrow Connector 198">
            <a:extLst>
              <a:ext uri="{FF2B5EF4-FFF2-40B4-BE49-F238E27FC236}">
                <a16:creationId xmlns:a16="http://schemas.microsoft.com/office/drawing/2014/main" id="{A7C81142-9192-BA67-0BC7-FFDAFC3D148D}"/>
              </a:ext>
            </a:extLst>
          </p:cNvPr>
          <p:cNvCxnSpPr>
            <a:cxnSpLocks/>
            <a:stCxn id="200" idx="1"/>
            <a:endCxn id="192" idx="6"/>
          </p:cNvCxnSpPr>
          <p:nvPr/>
        </p:nvCxnSpPr>
        <p:spPr>
          <a:xfrm flipH="1">
            <a:off x="1720135" y="4447636"/>
            <a:ext cx="233351" cy="1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" name="Rectangle: Rounded Corners 199">
            <a:extLst>
              <a:ext uri="{FF2B5EF4-FFF2-40B4-BE49-F238E27FC236}">
                <a16:creationId xmlns:a16="http://schemas.microsoft.com/office/drawing/2014/main" id="{5E6163A9-6BFA-746F-E7BE-1A1AA0A5CFB4}"/>
              </a:ext>
            </a:extLst>
          </p:cNvPr>
          <p:cNvSpPr/>
          <p:nvPr/>
        </p:nvSpPr>
        <p:spPr>
          <a:xfrm>
            <a:off x="1953486" y="4267636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201" name="Straight Arrow Connector 200">
            <a:extLst>
              <a:ext uri="{FF2B5EF4-FFF2-40B4-BE49-F238E27FC236}">
                <a16:creationId xmlns:a16="http://schemas.microsoft.com/office/drawing/2014/main" id="{97BED245-E57F-3D46-2649-3CD4A09E6778}"/>
              </a:ext>
            </a:extLst>
          </p:cNvPr>
          <p:cNvCxnSpPr>
            <a:cxnSpLocks/>
            <a:endCxn id="200" idx="2"/>
          </p:cNvCxnSpPr>
          <p:nvPr/>
        </p:nvCxnSpPr>
        <p:spPr>
          <a:xfrm flipV="1">
            <a:off x="2209386" y="462763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Arrow Connector 201">
            <a:extLst>
              <a:ext uri="{FF2B5EF4-FFF2-40B4-BE49-F238E27FC236}">
                <a16:creationId xmlns:a16="http://schemas.microsoft.com/office/drawing/2014/main" id="{409D8080-46CD-18FA-BA83-B0FE48C50BFE}"/>
              </a:ext>
            </a:extLst>
          </p:cNvPr>
          <p:cNvCxnSpPr>
            <a:cxnSpLocks/>
            <a:stCxn id="203" idx="2"/>
            <a:endCxn id="192" idx="0"/>
          </p:cNvCxnSpPr>
          <p:nvPr/>
        </p:nvCxnSpPr>
        <p:spPr>
          <a:xfrm>
            <a:off x="1537091" y="4098492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3" name="Rectangle: Rounded Corners 202">
            <a:extLst>
              <a:ext uri="{FF2B5EF4-FFF2-40B4-BE49-F238E27FC236}">
                <a16:creationId xmlns:a16="http://schemas.microsoft.com/office/drawing/2014/main" id="{EE71401A-4D09-3E96-5B89-261B469BF24F}"/>
              </a:ext>
            </a:extLst>
          </p:cNvPr>
          <p:cNvSpPr/>
          <p:nvPr/>
        </p:nvSpPr>
        <p:spPr>
          <a:xfrm>
            <a:off x="1315022" y="373849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204" name="Rectangle: Rounded Corners 203">
            <a:extLst>
              <a:ext uri="{FF2B5EF4-FFF2-40B4-BE49-F238E27FC236}">
                <a16:creationId xmlns:a16="http://schemas.microsoft.com/office/drawing/2014/main" id="{80F522A5-CB30-3658-82CA-BE2C33B90444}"/>
              </a:ext>
            </a:extLst>
          </p:cNvPr>
          <p:cNvSpPr/>
          <p:nvPr/>
        </p:nvSpPr>
        <p:spPr>
          <a:xfrm flipH="1">
            <a:off x="1804273" y="373849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S2</a:t>
            </a:r>
          </a:p>
        </p:txBody>
      </p:sp>
      <p:cxnSp>
        <p:nvCxnSpPr>
          <p:cNvPr id="206" name="Connector: Curved 205">
            <a:extLst>
              <a:ext uri="{FF2B5EF4-FFF2-40B4-BE49-F238E27FC236}">
                <a16:creationId xmlns:a16="http://schemas.microsoft.com/office/drawing/2014/main" id="{26FBD45D-2C3B-FB96-4EDB-193F649D0469}"/>
              </a:ext>
            </a:extLst>
          </p:cNvPr>
          <p:cNvCxnSpPr>
            <a:cxnSpLocks/>
            <a:stCxn id="193" idx="0"/>
            <a:endCxn id="192" idx="3"/>
          </p:cNvCxnSpPr>
          <p:nvPr/>
        </p:nvCxnSpPr>
        <p:spPr>
          <a:xfrm rot="5400000" flipH="1" flipV="1">
            <a:off x="1001591" y="4444210"/>
            <a:ext cx="280559" cy="541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Connector: Curved 206">
            <a:extLst>
              <a:ext uri="{FF2B5EF4-FFF2-40B4-BE49-F238E27FC236}">
                <a16:creationId xmlns:a16="http://schemas.microsoft.com/office/drawing/2014/main" id="{EEE6372E-217B-CA73-E345-8188C119B280}"/>
              </a:ext>
            </a:extLst>
          </p:cNvPr>
          <p:cNvCxnSpPr>
            <a:cxnSpLocks/>
            <a:stCxn id="204" idx="2"/>
            <a:endCxn id="192" idx="7"/>
          </p:cNvCxnSpPr>
          <p:nvPr/>
        </p:nvCxnSpPr>
        <p:spPr>
          <a:xfrm rot="5400000">
            <a:off x="1735945" y="4029961"/>
            <a:ext cx="221866" cy="35892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Connector: Curved 208">
            <a:extLst>
              <a:ext uri="{FF2B5EF4-FFF2-40B4-BE49-F238E27FC236}">
                <a16:creationId xmlns:a16="http://schemas.microsoft.com/office/drawing/2014/main" id="{77C859AD-D292-C3C9-DDF7-EEFA3BA613E6}"/>
              </a:ext>
            </a:extLst>
          </p:cNvPr>
          <p:cNvCxnSpPr>
            <a:cxnSpLocks/>
            <a:stCxn id="193" idx="3"/>
            <a:endCxn id="210" idx="0"/>
          </p:cNvCxnSpPr>
          <p:nvPr/>
        </p:nvCxnSpPr>
        <p:spPr>
          <a:xfrm>
            <a:off x="1092953" y="5035475"/>
            <a:ext cx="431588" cy="626346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0" name="TextBox 209">
            <a:extLst>
              <a:ext uri="{FF2B5EF4-FFF2-40B4-BE49-F238E27FC236}">
                <a16:creationId xmlns:a16="http://schemas.microsoft.com/office/drawing/2014/main" id="{202D2516-BA07-D029-5384-E8C37FC2BDEC}"/>
              </a:ext>
            </a:extLst>
          </p:cNvPr>
          <p:cNvSpPr txBox="1"/>
          <p:nvPr/>
        </p:nvSpPr>
        <p:spPr>
          <a:xfrm>
            <a:off x="1080359" y="5661821"/>
            <a:ext cx="8883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11" name="Connector: Curved 210">
            <a:extLst>
              <a:ext uri="{FF2B5EF4-FFF2-40B4-BE49-F238E27FC236}">
                <a16:creationId xmlns:a16="http://schemas.microsoft.com/office/drawing/2014/main" id="{9AC64CBA-0AEF-569C-3994-EC35B7358A1F}"/>
              </a:ext>
            </a:extLst>
          </p:cNvPr>
          <p:cNvCxnSpPr>
            <a:cxnSpLocks/>
            <a:stCxn id="192" idx="4"/>
            <a:endCxn id="193" idx="3"/>
          </p:cNvCxnSpPr>
          <p:nvPr/>
        </p:nvCxnSpPr>
        <p:spPr>
          <a:xfrm rot="5400000">
            <a:off x="1112625" y="4607965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Connector: Curved 211">
            <a:extLst>
              <a:ext uri="{FF2B5EF4-FFF2-40B4-BE49-F238E27FC236}">
                <a16:creationId xmlns:a16="http://schemas.microsoft.com/office/drawing/2014/main" id="{3B342E7E-AC86-6E4E-4D3B-8B5DD0F5BA6D}"/>
              </a:ext>
            </a:extLst>
          </p:cNvPr>
          <p:cNvCxnSpPr>
            <a:cxnSpLocks/>
            <a:stCxn id="192" idx="4"/>
            <a:endCxn id="196" idx="1"/>
          </p:cNvCxnSpPr>
          <p:nvPr/>
        </p:nvCxnSpPr>
        <p:spPr>
          <a:xfrm rot="16200000" flipH="1">
            <a:off x="1559807" y="4607965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Connector: Curved 212">
            <a:extLst>
              <a:ext uri="{FF2B5EF4-FFF2-40B4-BE49-F238E27FC236}">
                <a16:creationId xmlns:a16="http://schemas.microsoft.com/office/drawing/2014/main" id="{BE8B1189-B205-3056-EC85-54C172D19F36}"/>
              </a:ext>
            </a:extLst>
          </p:cNvPr>
          <p:cNvCxnSpPr>
            <a:cxnSpLocks/>
            <a:stCxn id="200" idx="0"/>
          </p:cNvCxnSpPr>
          <p:nvPr/>
        </p:nvCxnSpPr>
        <p:spPr>
          <a:xfrm rot="5400000" flipH="1" flipV="1">
            <a:off x="1971518" y="3879360"/>
            <a:ext cx="626145" cy="150409"/>
          </a:xfrm>
          <a:prstGeom prst="curvedConnector3">
            <a:avLst>
              <a:gd name="adj1" fmla="val 20938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Rectangle: Rounded Corners 213">
            <a:extLst>
              <a:ext uri="{FF2B5EF4-FFF2-40B4-BE49-F238E27FC236}">
                <a16:creationId xmlns:a16="http://schemas.microsoft.com/office/drawing/2014/main" id="{5CACF87D-13FA-4FC2-BE92-7E026DED4862}"/>
              </a:ext>
            </a:extLst>
          </p:cNvPr>
          <p:cNvSpPr/>
          <p:nvPr/>
        </p:nvSpPr>
        <p:spPr>
          <a:xfrm>
            <a:off x="2101635" y="3272159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 !</a:t>
            </a:r>
          </a:p>
        </p:txBody>
      </p:sp>
      <p:cxnSp>
        <p:nvCxnSpPr>
          <p:cNvPr id="215" name="Connector: Curved 214">
            <a:extLst>
              <a:ext uri="{FF2B5EF4-FFF2-40B4-BE49-F238E27FC236}">
                <a16:creationId xmlns:a16="http://schemas.microsoft.com/office/drawing/2014/main" id="{4C5C6364-A01D-7F7C-F6A1-24485090C63B}"/>
              </a:ext>
            </a:extLst>
          </p:cNvPr>
          <p:cNvCxnSpPr>
            <a:cxnSpLocks/>
            <a:endCxn id="216" idx="1"/>
          </p:cNvCxnSpPr>
          <p:nvPr/>
        </p:nvCxnSpPr>
        <p:spPr>
          <a:xfrm rot="10800000" flipH="1">
            <a:off x="648815" y="3219625"/>
            <a:ext cx="256332" cy="1815851"/>
          </a:xfrm>
          <a:prstGeom prst="curvedConnector3">
            <a:avLst>
              <a:gd name="adj1" fmla="val -89181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" name="Rectangle: Rounded Corners 215">
            <a:extLst>
              <a:ext uri="{FF2B5EF4-FFF2-40B4-BE49-F238E27FC236}">
                <a16:creationId xmlns:a16="http://schemas.microsoft.com/office/drawing/2014/main" id="{3B136937-2D8C-C64C-6568-2451922DB832}"/>
              </a:ext>
            </a:extLst>
          </p:cNvPr>
          <p:cNvSpPr/>
          <p:nvPr/>
        </p:nvSpPr>
        <p:spPr>
          <a:xfrm>
            <a:off x="905147" y="3039624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 !</a:t>
            </a:r>
          </a:p>
        </p:txBody>
      </p:sp>
      <p:sp>
        <p:nvSpPr>
          <p:cNvPr id="217" name="Rectangle: Rounded Corners 216">
            <a:extLst>
              <a:ext uri="{FF2B5EF4-FFF2-40B4-BE49-F238E27FC236}">
                <a16:creationId xmlns:a16="http://schemas.microsoft.com/office/drawing/2014/main" id="{2E81AD39-585A-B48C-0A8A-7AAAD1BA9065}"/>
              </a:ext>
            </a:extLst>
          </p:cNvPr>
          <p:cNvSpPr/>
          <p:nvPr/>
        </p:nvSpPr>
        <p:spPr>
          <a:xfrm>
            <a:off x="624012" y="3852926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220" name="Connector: Curved 219">
            <a:extLst>
              <a:ext uri="{FF2B5EF4-FFF2-40B4-BE49-F238E27FC236}">
                <a16:creationId xmlns:a16="http://schemas.microsoft.com/office/drawing/2014/main" id="{A5BFD54A-25BB-F206-8B5D-8EB8922C9DAF}"/>
              </a:ext>
            </a:extLst>
          </p:cNvPr>
          <p:cNvCxnSpPr>
            <a:cxnSpLocks/>
            <a:stCxn id="216" idx="2"/>
            <a:endCxn id="217" idx="0"/>
          </p:cNvCxnSpPr>
          <p:nvPr/>
        </p:nvCxnSpPr>
        <p:spPr>
          <a:xfrm rot="5400000">
            <a:off x="793829" y="3485708"/>
            <a:ext cx="453302" cy="281135"/>
          </a:xfrm>
          <a:prstGeom prst="curvedConnector3">
            <a:avLst>
              <a:gd name="adj1" fmla="val 31935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Connector: Curved 220">
            <a:extLst>
              <a:ext uri="{FF2B5EF4-FFF2-40B4-BE49-F238E27FC236}">
                <a16:creationId xmlns:a16="http://schemas.microsoft.com/office/drawing/2014/main" id="{721B8217-3EFD-0437-DC0F-2E85F7C63170}"/>
              </a:ext>
            </a:extLst>
          </p:cNvPr>
          <p:cNvCxnSpPr>
            <a:cxnSpLocks/>
            <a:endCxn id="217" idx="0"/>
          </p:cNvCxnSpPr>
          <p:nvPr/>
        </p:nvCxnSpPr>
        <p:spPr>
          <a:xfrm rot="10800000" flipV="1">
            <a:off x="879913" y="3452158"/>
            <a:ext cx="1221723" cy="400767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Connector: Curved 221">
            <a:extLst>
              <a:ext uri="{FF2B5EF4-FFF2-40B4-BE49-F238E27FC236}">
                <a16:creationId xmlns:a16="http://schemas.microsoft.com/office/drawing/2014/main" id="{117C5B43-C2D7-5EDF-5B02-1F00AFCB371B}"/>
              </a:ext>
            </a:extLst>
          </p:cNvPr>
          <p:cNvCxnSpPr>
            <a:cxnSpLocks/>
            <a:stCxn id="217" idx="2"/>
          </p:cNvCxnSpPr>
          <p:nvPr/>
        </p:nvCxnSpPr>
        <p:spPr>
          <a:xfrm rot="16200000" flipH="1">
            <a:off x="1002668" y="4090169"/>
            <a:ext cx="234711" cy="480223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Rectangle: Rounded Corners 132">
            <a:extLst>
              <a:ext uri="{FF2B5EF4-FFF2-40B4-BE49-F238E27FC236}">
                <a16:creationId xmlns:a16="http://schemas.microsoft.com/office/drawing/2014/main" id="{8648B5B1-C33B-2ECF-943C-D67177FA92D5}"/>
              </a:ext>
            </a:extLst>
          </p:cNvPr>
          <p:cNvSpPr/>
          <p:nvPr/>
        </p:nvSpPr>
        <p:spPr>
          <a:xfrm>
            <a:off x="2300275" y="6139619"/>
            <a:ext cx="7591450" cy="70257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rgbClr val="FF0000"/>
                </a:solidFill>
              </a:rPr>
              <a:t>The remaining </a:t>
            </a:r>
            <a:r>
              <a:rPr lang="en-US" sz="2400" err="1">
                <a:solidFill>
                  <a:srgbClr val="FF0000"/>
                </a:solidFill>
              </a:rPr>
              <a:t>datapath</a:t>
            </a:r>
            <a:r>
              <a:rPr lang="en-US" sz="2400">
                <a:solidFill>
                  <a:srgbClr val="FF0000"/>
                </a:solidFill>
              </a:rPr>
              <a:t> modifications (e.g., separating shared resources) are discussed in more detail in the paper.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3145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 animBg="1"/>
    </p:bld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EEA19ED-2528-285B-197F-45CF0F0F6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43682-B2E4-B853-1B70-65CF1DD4D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Assignment Graph to FSM-Datapath Graph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8BAD04-D2C5-C266-F990-4F0FF7D15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176</a:t>
            </a:fld>
            <a:endParaRPr lang="en-FR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BAC6A6B-A729-B8C6-C87C-02D23FCC3C21}"/>
              </a:ext>
            </a:extLst>
          </p:cNvPr>
          <p:cNvSpPr/>
          <p:nvPr/>
        </p:nvSpPr>
        <p:spPr>
          <a:xfrm>
            <a:off x="295998" y="2056647"/>
            <a:ext cx="5715781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BDC6F386-1B89-4681-6D74-EC9AAF72B579}"/>
              </a:ext>
            </a:extLst>
          </p:cNvPr>
          <p:cNvSpPr/>
          <p:nvPr/>
        </p:nvSpPr>
        <p:spPr>
          <a:xfrm>
            <a:off x="3547845" y="4256386"/>
            <a:ext cx="360000" cy="360000"/>
          </a:xfrm>
          <a:prstGeom prst="ellipse">
            <a:avLst/>
          </a:prstGeom>
          <a:solidFill>
            <a:srgbClr val="DA68CA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7C1FE593-5B82-CC41-4D2E-1B16C5D93F3A}"/>
              </a:ext>
            </a:extLst>
          </p:cNvPr>
          <p:cNvCxnSpPr>
            <a:cxnSpLocks/>
            <a:stCxn id="86" idx="2"/>
            <a:endCxn id="84" idx="0"/>
          </p:cNvCxnSpPr>
          <p:nvPr/>
        </p:nvCxnSpPr>
        <p:spPr>
          <a:xfrm>
            <a:off x="3724801" y="4087241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F1400893-A37B-76E2-8F00-D7A1D6E0AC50}"/>
              </a:ext>
            </a:extLst>
          </p:cNvPr>
          <p:cNvSpPr/>
          <p:nvPr/>
        </p:nvSpPr>
        <p:spPr>
          <a:xfrm>
            <a:off x="3502732" y="372724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CA196368-A352-A2AE-4E52-B8D8E3A65564}"/>
              </a:ext>
            </a:extLst>
          </p:cNvPr>
          <p:cNvSpPr/>
          <p:nvPr/>
        </p:nvSpPr>
        <p:spPr>
          <a:xfrm>
            <a:off x="3502732" y="483191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9B55B84A-E270-A8BC-7656-C4AA62A0340A}"/>
              </a:ext>
            </a:extLst>
          </p:cNvPr>
          <p:cNvCxnSpPr>
            <a:cxnSpLocks/>
          </p:cNvCxnSpPr>
          <p:nvPr/>
        </p:nvCxnSpPr>
        <p:spPr>
          <a:xfrm flipH="1">
            <a:off x="3724801" y="460407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CFEE1C34-9654-1975-0237-908D613E85B8}"/>
              </a:ext>
            </a:extLst>
          </p:cNvPr>
          <p:cNvCxnSpPr>
            <a:cxnSpLocks/>
            <a:stCxn id="99" idx="0"/>
          </p:cNvCxnSpPr>
          <p:nvPr/>
        </p:nvCxnSpPr>
        <p:spPr>
          <a:xfrm flipV="1">
            <a:off x="3726846" y="517816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5E4B2078-9BB3-F0FC-2E21-2E96D2CFD4CB}"/>
              </a:ext>
            </a:extLst>
          </p:cNvPr>
          <p:cNvSpPr/>
          <p:nvPr/>
        </p:nvSpPr>
        <p:spPr>
          <a:xfrm>
            <a:off x="3504777" y="540600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979DF9EA-3AD2-B6FA-AE88-104DFE0781AF}"/>
              </a:ext>
            </a:extLst>
          </p:cNvPr>
          <p:cNvSpPr/>
          <p:nvPr/>
        </p:nvSpPr>
        <p:spPr>
          <a:xfrm>
            <a:off x="2722833" y="426845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7E6B9F0C-702D-00EF-A606-9D0044A2D5A3}"/>
              </a:ext>
            </a:extLst>
          </p:cNvPr>
          <p:cNvCxnSpPr>
            <a:cxnSpLocks/>
            <a:stCxn id="105" idx="1"/>
          </p:cNvCxnSpPr>
          <p:nvPr/>
        </p:nvCxnSpPr>
        <p:spPr>
          <a:xfrm flipH="1">
            <a:off x="2474315" y="44484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13EAA48D-1738-E644-E555-3317082A8BD4}"/>
              </a:ext>
            </a:extLst>
          </p:cNvPr>
          <p:cNvCxnSpPr>
            <a:cxnSpLocks/>
            <a:stCxn id="84" idx="2"/>
            <a:endCxn id="105" idx="3"/>
          </p:cNvCxnSpPr>
          <p:nvPr/>
        </p:nvCxnSpPr>
        <p:spPr>
          <a:xfrm flipH="1">
            <a:off x="3166971" y="4436386"/>
            <a:ext cx="380874" cy="12072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04A649FA-E901-671B-3813-3ED352047994}"/>
              </a:ext>
            </a:extLst>
          </p:cNvPr>
          <p:cNvCxnSpPr>
            <a:cxnSpLocks/>
            <a:stCxn id="109" idx="2"/>
            <a:endCxn id="105" idx="0"/>
          </p:cNvCxnSpPr>
          <p:nvPr/>
        </p:nvCxnSpPr>
        <p:spPr>
          <a:xfrm>
            <a:off x="2944902" y="4103893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B375BEAE-15D3-6BA2-BCFC-7712CE642A7C}"/>
              </a:ext>
            </a:extLst>
          </p:cNvPr>
          <p:cNvSpPr/>
          <p:nvPr/>
        </p:nvSpPr>
        <p:spPr>
          <a:xfrm>
            <a:off x="2722833" y="374389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cxnSp>
        <p:nvCxnSpPr>
          <p:cNvPr id="116" name="Connector: Curved 115">
            <a:extLst>
              <a:ext uri="{FF2B5EF4-FFF2-40B4-BE49-F238E27FC236}">
                <a16:creationId xmlns:a16="http://schemas.microsoft.com/office/drawing/2014/main" id="{30071E75-47A9-5672-5537-F2E133ADA889}"/>
              </a:ext>
            </a:extLst>
          </p:cNvPr>
          <p:cNvCxnSpPr>
            <a:cxnSpLocks/>
            <a:stCxn id="96" idx="3"/>
            <a:endCxn id="84" idx="6"/>
          </p:cNvCxnSpPr>
          <p:nvPr/>
        </p:nvCxnSpPr>
        <p:spPr>
          <a:xfrm flipH="1" flipV="1">
            <a:off x="3907845" y="4436386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Oval 136">
            <a:extLst>
              <a:ext uri="{FF2B5EF4-FFF2-40B4-BE49-F238E27FC236}">
                <a16:creationId xmlns:a16="http://schemas.microsoft.com/office/drawing/2014/main" id="{CB62AB0A-DADD-8EA9-03DE-8310BA10D2CB}"/>
              </a:ext>
            </a:extLst>
          </p:cNvPr>
          <p:cNvSpPr/>
          <p:nvPr/>
        </p:nvSpPr>
        <p:spPr>
          <a:xfrm>
            <a:off x="4133464" y="2362425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7CB7D5EB-6AD7-F71A-082B-FCDFBE9520FE}"/>
              </a:ext>
            </a:extLst>
          </p:cNvPr>
          <p:cNvCxnSpPr>
            <a:cxnSpLocks/>
            <a:stCxn id="139" idx="3"/>
            <a:endCxn id="137" idx="2"/>
          </p:cNvCxnSpPr>
          <p:nvPr/>
        </p:nvCxnSpPr>
        <p:spPr>
          <a:xfrm>
            <a:off x="3907831" y="2542425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Rectangle: Rounded Corners 138">
            <a:extLst>
              <a:ext uri="{FF2B5EF4-FFF2-40B4-BE49-F238E27FC236}">
                <a16:creationId xmlns:a16="http://schemas.microsoft.com/office/drawing/2014/main" id="{75538E5B-94F3-C9AE-73B5-E0C61C421B17}"/>
              </a:ext>
            </a:extLst>
          </p:cNvPr>
          <p:cNvSpPr/>
          <p:nvPr/>
        </p:nvSpPr>
        <p:spPr>
          <a:xfrm>
            <a:off x="3463693" y="236242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cxnSp>
        <p:nvCxnSpPr>
          <p:cNvPr id="145" name="Straight Arrow Connector 144">
            <a:extLst>
              <a:ext uri="{FF2B5EF4-FFF2-40B4-BE49-F238E27FC236}">
                <a16:creationId xmlns:a16="http://schemas.microsoft.com/office/drawing/2014/main" id="{B8ACC4F2-A428-42E2-F548-44335E4B975E}"/>
              </a:ext>
            </a:extLst>
          </p:cNvPr>
          <p:cNvCxnSpPr>
            <a:cxnSpLocks/>
          </p:cNvCxnSpPr>
          <p:nvPr/>
        </p:nvCxnSpPr>
        <p:spPr>
          <a:xfrm>
            <a:off x="4493464" y="2542425"/>
            <a:ext cx="225633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Rectangle: Rounded Corners 146">
            <a:extLst>
              <a:ext uri="{FF2B5EF4-FFF2-40B4-BE49-F238E27FC236}">
                <a16:creationId xmlns:a16="http://schemas.microsoft.com/office/drawing/2014/main" id="{9BA31261-32AE-B721-1BF0-2C9C0A99ABFF}"/>
              </a:ext>
            </a:extLst>
          </p:cNvPr>
          <p:cNvSpPr/>
          <p:nvPr/>
        </p:nvSpPr>
        <p:spPr>
          <a:xfrm>
            <a:off x="4757765" y="2362425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read_A</a:t>
            </a:r>
            <a:endParaRPr lang="en-US"/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47C2F802-8B61-A835-D44A-23BA71009DD0}"/>
              </a:ext>
            </a:extLst>
          </p:cNvPr>
          <p:cNvSpPr/>
          <p:nvPr/>
        </p:nvSpPr>
        <p:spPr>
          <a:xfrm>
            <a:off x="4882514" y="4263387"/>
            <a:ext cx="360000" cy="360000"/>
          </a:xfrm>
          <a:prstGeom prst="ellipse">
            <a:avLst/>
          </a:prstGeom>
          <a:solidFill>
            <a:srgbClr val="A9D18E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00D682F1-3C67-95D5-CF6E-24846FF123EE}"/>
              </a:ext>
            </a:extLst>
          </p:cNvPr>
          <p:cNvCxnSpPr>
            <a:cxnSpLocks/>
            <a:stCxn id="150" idx="2"/>
            <a:endCxn id="148" idx="0"/>
          </p:cNvCxnSpPr>
          <p:nvPr/>
        </p:nvCxnSpPr>
        <p:spPr>
          <a:xfrm>
            <a:off x="5059470" y="4094242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Rectangle: Rounded Corners 149">
            <a:extLst>
              <a:ext uri="{FF2B5EF4-FFF2-40B4-BE49-F238E27FC236}">
                <a16:creationId xmlns:a16="http://schemas.microsoft.com/office/drawing/2014/main" id="{8E0C27A3-D11A-7A15-E399-A922D85BC4B5}"/>
              </a:ext>
            </a:extLst>
          </p:cNvPr>
          <p:cNvSpPr/>
          <p:nvPr/>
        </p:nvSpPr>
        <p:spPr>
          <a:xfrm>
            <a:off x="4837401" y="373424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151" name="Rectangle: Rounded Corners 150">
            <a:extLst>
              <a:ext uri="{FF2B5EF4-FFF2-40B4-BE49-F238E27FC236}">
                <a16:creationId xmlns:a16="http://schemas.microsoft.com/office/drawing/2014/main" id="{11EFE633-BC62-F1EE-4C62-830E1D190077}"/>
              </a:ext>
            </a:extLst>
          </p:cNvPr>
          <p:cNvSpPr/>
          <p:nvPr/>
        </p:nvSpPr>
        <p:spPr>
          <a:xfrm>
            <a:off x="4837401" y="483891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B958BEC9-F379-0467-EBD7-B3E8E87A9714}"/>
              </a:ext>
            </a:extLst>
          </p:cNvPr>
          <p:cNvCxnSpPr>
            <a:cxnSpLocks/>
          </p:cNvCxnSpPr>
          <p:nvPr/>
        </p:nvCxnSpPr>
        <p:spPr>
          <a:xfrm flipH="1">
            <a:off x="5059470" y="461107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AD66DB9B-B617-D4BE-9C12-6CFD83AEBEF1}"/>
              </a:ext>
            </a:extLst>
          </p:cNvPr>
          <p:cNvCxnSpPr>
            <a:cxnSpLocks/>
          </p:cNvCxnSpPr>
          <p:nvPr/>
        </p:nvCxnSpPr>
        <p:spPr>
          <a:xfrm flipV="1">
            <a:off x="5061515" y="518517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Rectangle: Rounded Corners 155">
            <a:extLst>
              <a:ext uri="{FF2B5EF4-FFF2-40B4-BE49-F238E27FC236}">
                <a16:creationId xmlns:a16="http://schemas.microsoft.com/office/drawing/2014/main" id="{45EE304C-62A1-88EE-74B3-3E95025B5C39}"/>
              </a:ext>
            </a:extLst>
          </p:cNvPr>
          <p:cNvSpPr/>
          <p:nvPr/>
        </p:nvSpPr>
        <p:spPr>
          <a:xfrm>
            <a:off x="3745429" y="3190889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addr_A</a:t>
            </a:r>
            <a:endParaRPr lang="en-US"/>
          </a:p>
        </p:txBody>
      </p:sp>
      <p:cxnSp>
        <p:nvCxnSpPr>
          <p:cNvPr id="157" name="Connector: Curved 156">
            <a:extLst>
              <a:ext uri="{FF2B5EF4-FFF2-40B4-BE49-F238E27FC236}">
                <a16:creationId xmlns:a16="http://schemas.microsoft.com/office/drawing/2014/main" id="{66286A8B-0C81-7BC9-43EF-C9BDBE626075}"/>
              </a:ext>
            </a:extLst>
          </p:cNvPr>
          <p:cNvCxnSpPr>
            <a:cxnSpLocks/>
            <a:stCxn id="84" idx="6"/>
            <a:endCxn id="160" idx="4"/>
          </p:cNvCxnSpPr>
          <p:nvPr/>
        </p:nvCxnSpPr>
        <p:spPr>
          <a:xfrm flipV="1">
            <a:off x="3907845" y="4094242"/>
            <a:ext cx="324418" cy="342144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Oval 159">
            <a:extLst>
              <a:ext uri="{FF2B5EF4-FFF2-40B4-BE49-F238E27FC236}">
                <a16:creationId xmlns:a16="http://schemas.microsoft.com/office/drawing/2014/main" id="{962F4DD0-CD85-3E68-E4B5-185C42479986}"/>
              </a:ext>
            </a:extLst>
          </p:cNvPr>
          <p:cNvSpPr/>
          <p:nvPr/>
        </p:nvSpPr>
        <p:spPr>
          <a:xfrm>
            <a:off x="4052263" y="3734242"/>
            <a:ext cx="360000" cy="360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64" name="Straight Arrow Connector 163">
            <a:extLst>
              <a:ext uri="{FF2B5EF4-FFF2-40B4-BE49-F238E27FC236}">
                <a16:creationId xmlns:a16="http://schemas.microsoft.com/office/drawing/2014/main" id="{A1C8798A-8964-2CE3-6920-C31CA5D33736}"/>
              </a:ext>
            </a:extLst>
          </p:cNvPr>
          <p:cNvCxnSpPr>
            <a:cxnSpLocks/>
            <a:stCxn id="160" idx="0"/>
            <a:endCxn id="156" idx="2"/>
          </p:cNvCxnSpPr>
          <p:nvPr/>
        </p:nvCxnSpPr>
        <p:spPr>
          <a:xfrm flipV="1">
            <a:off x="4232263" y="3550889"/>
            <a:ext cx="0" cy="18335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Rectangle: Rounded Corners 166">
            <a:extLst>
              <a:ext uri="{FF2B5EF4-FFF2-40B4-BE49-F238E27FC236}">
                <a16:creationId xmlns:a16="http://schemas.microsoft.com/office/drawing/2014/main" id="{C5037CF9-982C-16A5-045A-6EEEC9483C5C}"/>
              </a:ext>
            </a:extLst>
          </p:cNvPr>
          <p:cNvSpPr/>
          <p:nvPr/>
        </p:nvSpPr>
        <p:spPr>
          <a:xfrm>
            <a:off x="4572636" y="5424747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cxnSp>
        <p:nvCxnSpPr>
          <p:cNvPr id="175" name="Connector: Curved 174">
            <a:extLst>
              <a:ext uri="{FF2B5EF4-FFF2-40B4-BE49-F238E27FC236}">
                <a16:creationId xmlns:a16="http://schemas.microsoft.com/office/drawing/2014/main" id="{9AB8A082-F614-D3A3-5ED0-2858312411D9}"/>
              </a:ext>
            </a:extLst>
          </p:cNvPr>
          <p:cNvCxnSpPr>
            <a:cxnSpLocks/>
            <a:endCxn id="84" idx="3"/>
          </p:cNvCxnSpPr>
          <p:nvPr/>
        </p:nvCxnSpPr>
        <p:spPr>
          <a:xfrm flipV="1">
            <a:off x="2440484" y="4563665"/>
            <a:ext cx="1160082" cy="474561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Connector: Curved 204">
            <a:extLst>
              <a:ext uri="{FF2B5EF4-FFF2-40B4-BE49-F238E27FC236}">
                <a16:creationId xmlns:a16="http://schemas.microsoft.com/office/drawing/2014/main" id="{1DEC50E9-FF0B-DCF5-5937-659D42B79C41}"/>
              </a:ext>
            </a:extLst>
          </p:cNvPr>
          <p:cNvCxnSpPr>
            <a:cxnSpLocks/>
            <a:endCxn id="208" idx="0"/>
          </p:cNvCxnSpPr>
          <p:nvPr/>
        </p:nvCxnSpPr>
        <p:spPr>
          <a:xfrm>
            <a:off x="2440484" y="5038226"/>
            <a:ext cx="670057" cy="273178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TextBox 207">
            <a:extLst>
              <a:ext uri="{FF2B5EF4-FFF2-40B4-BE49-F238E27FC236}">
                <a16:creationId xmlns:a16="http://schemas.microsoft.com/office/drawing/2014/main" id="{9DC2C91F-7B34-1A8F-FADA-C5F0A28BBE27}"/>
              </a:ext>
            </a:extLst>
          </p:cNvPr>
          <p:cNvSpPr txBox="1"/>
          <p:nvPr/>
        </p:nvSpPr>
        <p:spPr>
          <a:xfrm>
            <a:off x="2650004" y="5311404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182FD208-A00B-AC9D-F6A4-E004DF3E7CD4}"/>
              </a:ext>
            </a:extLst>
          </p:cNvPr>
          <p:cNvSpPr txBox="1"/>
          <p:nvPr/>
        </p:nvSpPr>
        <p:spPr>
          <a:xfrm>
            <a:off x="4888813" y="3274910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19" name="Connector: Curved 218">
            <a:extLst>
              <a:ext uri="{FF2B5EF4-FFF2-40B4-BE49-F238E27FC236}">
                <a16:creationId xmlns:a16="http://schemas.microsoft.com/office/drawing/2014/main" id="{E9C7D247-6B91-B9ED-29D8-E7F58B246F9E}"/>
              </a:ext>
            </a:extLst>
          </p:cNvPr>
          <p:cNvCxnSpPr>
            <a:cxnSpLocks/>
            <a:stCxn id="218" idx="1"/>
            <a:endCxn id="160" idx="6"/>
          </p:cNvCxnSpPr>
          <p:nvPr/>
        </p:nvCxnSpPr>
        <p:spPr>
          <a:xfrm rot="10800000" flipV="1">
            <a:off x="4412263" y="3459576"/>
            <a:ext cx="476550" cy="45466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Connector: Curved 224">
            <a:extLst>
              <a:ext uri="{FF2B5EF4-FFF2-40B4-BE49-F238E27FC236}">
                <a16:creationId xmlns:a16="http://schemas.microsoft.com/office/drawing/2014/main" id="{AE0F03C5-3CA1-1891-B9EA-61204BBCE701}"/>
              </a:ext>
            </a:extLst>
          </p:cNvPr>
          <p:cNvCxnSpPr>
            <a:cxnSpLocks/>
            <a:stCxn id="218" idx="1"/>
            <a:endCxn id="148" idx="2"/>
          </p:cNvCxnSpPr>
          <p:nvPr/>
        </p:nvCxnSpPr>
        <p:spPr>
          <a:xfrm rot="10800000" flipV="1">
            <a:off x="4882515" y="3459575"/>
            <a:ext cx="6299" cy="983811"/>
          </a:xfrm>
          <a:prstGeom prst="curvedConnector3">
            <a:avLst>
              <a:gd name="adj1" fmla="val 3729147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Connector: Curved 235">
            <a:extLst>
              <a:ext uri="{FF2B5EF4-FFF2-40B4-BE49-F238E27FC236}">
                <a16:creationId xmlns:a16="http://schemas.microsoft.com/office/drawing/2014/main" id="{8A0B73CD-D6AF-BD82-3A7A-3D05505D7C43}"/>
              </a:ext>
            </a:extLst>
          </p:cNvPr>
          <p:cNvCxnSpPr>
            <a:cxnSpLocks/>
            <a:stCxn id="218" idx="0"/>
            <a:endCxn id="137" idx="4"/>
          </p:cNvCxnSpPr>
          <p:nvPr/>
        </p:nvCxnSpPr>
        <p:spPr>
          <a:xfrm rot="16200000" flipV="1">
            <a:off x="4555165" y="2480725"/>
            <a:ext cx="552485" cy="103588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1" name="TextBox 260">
            <a:extLst>
              <a:ext uri="{FF2B5EF4-FFF2-40B4-BE49-F238E27FC236}">
                <a16:creationId xmlns:a16="http://schemas.microsoft.com/office/drawing/2014/main" id="{9E5BADEA-5A19-9DA3-B5FC-38967AC88057}"/>
              </a:ext>
            </a:extLst>
          </p:cNvPr>
          <p:cNvSpPr txBox="1"/>
          <p:nvPr/>
        </p:nvSpPr>
        <p:spPr>
          <a:xfrm>
            <a:off x="2850653" y="3305295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62" name="Connector: Curved 261">
            <a:extLst>
              <a:ext uri="{FF2B5EF4-FFF2-40B4-BE49-F238E27FC236}">
                <a16:creationId xmlns:a16="http://schemas.microsoft.com/office/drawing/2014/main" id="{A38FD4BE-554F-D34E-0E7C-5D420BC43E4F}"/>
              </a:ext>
            </a:extLst>
          </p:cNvPr>
          <p:cNvCxnSpPr>
            <a:cxnSpLocks/>
            <a:stCxn id="261" idx="2"/>
            <a:endCxn id="84" idx="1"/>
          </p:cNvCxnSpPr>
          <p:nvPr/>
        </p:nvCxnSpPr>
        <p:spPr>
          <a:xfrm rot="16200000" flipH="1">
            <a:off x="3138638" y="3847179"/>
            <a:ext cx="634480" cy="289376"/>
          </a:xfrm>
          <a:prstGeom prst="curvedConnector3">
            <a:avLst>
              <a:gd name="adj1" fmla="val 70016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" name="TextBox 265">
            <a:extLst>
              <a:ext uri="{FF2B5EF4-FFF2-40B4-BE49-F238E27FC236}">
                <a16:creationId xmlns:a16="http://schemas.microsoft.com/office/drawing/2014/main" id="{8DEBBF2A-6B99-A0FF-D055-1873338107E5}"/>
              </a:ext>
            </a:extLst>
          </p:cNvPr>
          <p:cNvSpPr txBox="1"/>
          <p:nvPr/>
        </p:nvSpPr>
        <p:spPr>
          <a:xfrm>
            <a:off x="3991486" y="5075517"/>
            <a:ext cx="921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67" name="Connector: Curved 266">
            <a:extLst>
              <a:ext uri="{FF2B5EF4-FFF2-40B4-BE49-F238E27FC236}">
                <a16:creationId xmlns:a16="http://schemas.microsoft.com/office/drawing/2014/main" id="{1095A848-E23C-FD19-5A8C-A3D4CBD81A95}"/>
              </a:ext>
            </a:extLst>
          </p:cNvPr>
          <p:cNvCxnSpPr>
            <a:cxnSpLocks/>
            <a:stCxn id="266" idx="0"/>
            <a:endCxn id="148" idx="3"/>
          </p:cNvCxnSpPr>
          <p:nvPr/>
        </p:nvCxnSpPr>
        <p:spPr>
          <a:xfrm rot="5400000" flipH="1" flipV="1">
            <a:off x="4441204" y="4581486"/>
            <a:ext cx="504851" cy="48321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4" name="TextBox 273">
            <a:extLst>
              <a:ext uri="{FF2B5EF4-FFF2-40B4-BE49-F238E27FC236}">
                <a16:creationId xmlns:a16="http://schemas.microsoft.com/office/drawing/2014/main" id="{6BE11E7C-831C-0854-F796-E84BCA0BEA38}"/>
              </a:ext>
            </a:extLst>
          </p:cNvPr>
          <p:cNvSpPr txBox="1"/>
          <p:nvPr/>
        </p:nvSpPr>
        <p:spPr>
          <a:xfrm>
            <a:off x="295998" y="1218649"/>
            <a:ext cx="56290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with separated data and control flow</a:t>
            </a:r>
            <a:endParaRPr lang="en-GB" sz="2400"/>
          </a:p>
        </p:txBody>
      </p:sp>
      <p:cxnSp>
        <p:nvCxnSpPr>
          <p:cNvPr id="292" name="Connector: Curved 291">
            <a:extLst>
              <a:ext uri="{FF2B5EF4-FFF2-40B4-BE49-F238E27FC236}">
                <a16:creationId xmlns:a16="http://schemas.microsoft.com/office/drawing/2014/main" id="{53CAF388-61F9-1451-78D4-FF836FF86FFB}"/>
              </a:ext>
            </a:extLst>
          </p:cNvPr>
          <p:cNvCxnSpPr>
            <a:cxnSpLocks/>
            <a:stCxn id="151" idx="3"/>
            <a:endCxn id="148" idx="6"/>
          </p:cNvCxnSpPr>
          <p:nvPr/>
        </p:nvCxnSpPr>
        <p:spPr>
          <a:xfrm flipH="1" flipV="1">
            <a:off x="5242514" y="4443387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3E03C1CD-0B33-6EC8-8221-64EBF653F667}"/>
              </a:ext>
            </a:extLst>
          </p:cNvPr>
          <p:cNvCxnSpPr>
            <a:cxnSpLocks/>
          </p:cNvCxnSpPr>
          <p:nvPr/>
        </p:nvCxnSpPr>
        <p:spPr>
          <a:xfrm flipH="1">
            <a:off x="623027" y="222623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A1767265-8DF8-9E7C-62E6-9F3803DE1869}"/>
              </a:ext>
            </a:extLst>
          </p:cNvPr>
          <p:cNvSpPr txBox="1"/>
          <p:nvPr/>
        </p:nvSpPr>
        <p:spPr>
          <a:xfrm>
            <a:off x="847116" y="204585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F9BEA070-E6E3-AFDC-F1FF-B4713DEBEBD9}"/>
              </a:ext>
            </a:extLst>
          </p:cNvPr>
          <p:cNvCxnSpPr>
            <a:cxnSpLocks/>
          </p:cNvCxnSpPr>
          <p:nvPr/>
        </p:nvCxnSpPr>
        <p:spPr>
          <a:xfrm flipH="1">
            <a:off x="631394" y="249257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2C74A1C3-D988-52DB-A282-9ABDF49B88D0}"/>
              </a:ext>
            </a:extLst>
          </p:cNvPr>
          <p:cNvSpPr txBox="1"/>
          <p:nvPr/>
        </p:nvSpPr>
        <p:spPr>
          <a:xfrm>
            <a:off x="855483" y="231219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A3AED1-0476-B66A-3409-D29E9C108726}"/>
              </a:ext>
            </a:extLst>
          </p:cNvPr>
          <p:cNvSpPr txBox="1"/>
          <p:nvPr/>
        </p:nvSpPr>
        <p:spPr>
          <a:xfrm>
            <a:off x="846454" y="2577076"/>
            <a:ext cx="15850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Datapath node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7628BCD-1A79-EE68-9719-E0F4E51DB3E1}"/>
              </a:ext>
            </a:extLst>
          </p:cNvPr>
          <p:cNvCxnSpPr>
            <a:cxnSpLocks/>
          </p:cNvCxnSpPr>
          <p:nvPr/>
        </p:nvCxnSpPr>
        <p:spPr>
          <a:xfrm>
            <a:off x="631275" y="2761742"/>
            <a:ext cx="24851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1AABA0B9-8E1A-8666-0B2E-3CC151E3C778}"/>
              </a:ext>
            </a:extLst>
          </p:cNvPr>
          <p:cNvSpPr/>
          <p:nvPr/>
        </p:nvSpPr>
        <p:spPr>
          <a:xfrm>
            <a:off x="1360135" y="4267637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7B13BDA-2108-C516-79AE-F7197D55E447}"/>
              </a:ext>
            </a:extLst>
          </p:cNvPr>
          <p:cNvSpPr/>
          <p:nvPr/>
        </p:nvSpPr>
        <p:spPr>
          <a:xfrm>
            <a:off x="648815" y="485547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0931BF6-1473-B11F-E3B8-16AA008806E5}"/>
              </a:ext>
            </a:extLst>
          </p:cNvPr>
          <p:cNvCxnSpPr>
            <a:cxnSpLocks/>
            <a:stCxn id="10" idx="0"/>
            <a:endCxn id="7" idx="2"/>
          </p:cNvCxnSpPr>
          <p:nvPr/>
        </p:nvCxnSpPr>
        <p:spPr>
          <a:xfrm flipV="1">
            <a:off x="870884" y="521547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EE7E5AB-326D-7EFA-38FE-93F8F3C6355E}"/>
              </a:ext>
            </a:extLst>
          </p:cNvPr>
          <p:cNvSpPr/>
          <p:nvPr/>
        </p:nvSpPr>
        <p:spPr>
          <a:xfrm>
            <a:off x="648815" y="544331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359898A-0927-EB24-990E-B64291F36BCF}"/>
              </a:ext>
            </a:extLst>
          </p:cNvPr>
          <p:cNvSpPr/>
          <p:nvPr/>
        </p:nvSpPr>
        <p:spPr>
          <a:xfrm>
            <a:off x="1987317" y="485547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2EED9B8-348F-DC8A-A6A1-02B30D06D83B}"/>
              </a:ext>
            </a:extLst>
          </p:cNvPr>
          <p:cNvCxnSpPr>
            <a:cxnSpLocks/>
            <a:stCxn id="16" idx="0"/>
            <a:endCxn id="13" idx="2"/>
          </p:cNvCxnSpPr>
          <p:nvPr/>
        </p:nvCxnSpPr>
        <p:spPr>
          <a:xfrm flipV="1">
            <a:off x="2209386" y="521547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D4F0FE6-5388-C23C-798A-C66E70175636}"/>
              </a:ext>
            </a:extLst>
          </p:cNvPr>
          <p:cNvSpPr/>
          <p:nvPr/>
        </p:nvSpPr>
        <p:spPr>
          <a:xfrm>
            <a:off x="1987317" y="544331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6F35179-95BD-C43A-68CB-3CDB43BEF808}"/>
              </a:ext>
            </a:extLst>
          </p:cNvPr>
          <p:cNvCxnSpPr>
            <a:cxnSpLocks/>
            <a:stCxn id="21" idx="1"/>
            <a:endCxn id="6" idx="6"/>
          </p:cNvCxnSpPr>
          <p:nvPr/>
        </p:nvCxnSpPr>
        <p:spPr>
          <a:xfrm flipH="1">
            <a:off x="1720135" y="4447636"/>
            <a:ext cx="233351" cy="1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A524BA7-41A4-BCAB-4AB3-4664A61AD161}"/>
              </a:ext>
            </a:extLst>
          </p:cNvPr>
          <p:cNvSpPr/>
          <p:nvPr/>
        </p:nvSpPr>
        <p:spPr>
          <a:xfrm>
            <a:off x="1953486" y="4267636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DD35E22-4DBC-6E86-E8A0-2978EE5ADD8E}"/>
              </a:ext>
            </a:extLst>
          </p:cNvPr>
          <p:cNvCxnSpPr>
            <a:cxnSpLocks/>
            <a:endCxn id="21" idx="2"/>
          </p:cNvCxnSpPr>
          <p:nvPr/>
        </p:nvCxnSpPr>
        <p:spPr>
          <a:xfrm flipV="1">
            <a:off x="2209386" y="462763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9A25A55-A303-12CD-AB47-4D3BFBD294B7}"/>
              </a:ext>
            </a:extLst>
          </p:cNvPr>
          <p:cNvCxnSpPr>
            <a:cxnSpLocks/>
            <a:stCxn id="26" idx="2"/>
            <a:endCxn id="6" idx="0"/>
          </p:cNvCxnSpPr>
          <p:nvPr/>
        </p:nvCxnSpPr>
        <p:spPr>
          <a:xfrm>
            <a:off x="1537091" y="4098492"/>
            <a:ext cx="3044" cy="16914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92A7E5B-235E-3984-9276-34F12EC69E3C}"/>
              </a:ext>
            </a:extLst>
          </p:cNvPr>
          <p:cNvSpPr/>
          <p:nvPr/>
        </p:nvSpPr>
        <p:spPr>
          <a:xfrm>
            <a:off x="1315022" y="373849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32FCE3B5-3C45-EF33-FCF9-09CE351AD10F}"/>
              </a:ext>
            </a:extLst>
          </p:cNvPr>
          <p:cNvSpPr/>
          <p:nvPr/>
        </p:nvSpPr>
        <p:spPr>
          <a:xfrm flipH="1">
            <a:off x="1804273" y="373849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S2</a:t>
            </a:r>
          </a:p>
        </p:txBody>
      </p:sp>
      <p:cxnSp>
        <p:nvCxnSpPr>
          <p:cNvPr id="29" name="Connector: Curved 28">
            <a:extLst>
              <a:ext uri="{FF2B5EF4-FFF2-40B4-BE49-F238E27FC236}">
                <a16:creationId xmlns:a16="http://schemas.microsoft.com/office/drawing/2014/main" id="{C74EE78E-978B-A304-B90D-874CECC7B4F0}"/>
              </a:ext>
            </a:extLst>
          </p:cNvPr>
          <p:cNvCxnSpPr>
            <a:cxnSpLocks/>
            <a:stCxn id="7" idx="0"/>
            <a:endCxn id="6" idx="3"/>
          </p:cNvCxnSpPr>
          <p:nvPr/>
        </p:nvCxnSpPr>
        <p:spPr>
          <a:xfrm rot="5400000" flipH="1" flipV="1">
            <a:off x="1001591" y="4444210"/>
            <a:ext cx="280559" cy="541972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6EEDD389-0DA9-8FDD-5E42-F6CBDB7824B6}"/>
              </a:ext>
            </a:extLst>
          </p:cNvPr>
          <p:cNvCxnSpPr>
            <a:cxnSpLocks/>
            <a:stCxn id="28" idx="2"/>
            <a:endCxn id="6" idx="7"/>
          </p:cNvCxnSpPr>
          <p:nvPr/>
        </p:nvCxnSpPr>
        <p:spPr>
          <a:xfrm rot="5400000">
            <a:off x="1735945" y="4029961"/>
            <a:ext cx="221866" cy="35892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Curved 33">
            <a:extLst>
              <a:ext uri="{FF2B5EF4-FFF2-40B4-BE49-F238E27FC236}">
                <a16:creationId xmlns:a16="http://schemas.microsoft.com/office/drawing/2014/main" id="{3F5BD290-09F0-B243-D09D-2900E03BA9CB}"/>
              </a:ext>
            </a:extLst>
          </p:cNvPr>
          <p:cNvCxnSpPr>
            <a:cxnSpLocks/>
            <a:stCxn id="7" idx="3"/>
            <a:endCxn id="35" idx="0"/>
          </p:cNvCxnSpPr>
          <p:nvPr/>
        </p:nvCxnSpPr>
        <p:spPr>
          <a:xfrm>
            <a:off x="1092953" y="5035475"/>
            <a:ext cx="431588" cy="626346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5FC13B32-C541-4C95-9967-A1E262EEB09C}"/>
              </a:ext>
            </a:extLst>
          </p:cNvPr>
          <p:cNvSpPr txBox="1"/>
          <p:nvPr/>
        </p:nvSpPr>
        <p:spPr>
          <a:xfrm>
            <a:off x="1080359" y="5661821"/>
            <a:ext cx="8883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S0Cond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6" name="Connector: Curved 35">
            <a:extLst>
              <a:ext uri="{FF2B5EF4-FFF2-40B4-BE49-F238E27FC236}">
                <a16:creationId xmlns:a16="http://schemas.microsoft.com/office/drawing/2014/main" id="{A36F1DA8-F299-5452-A38E-AC96B7A37C3E}"/>
              </a:ext>
            </a:extLst>
          </p:cNvPr>
          <p:cNvCxnSpPr>
            <a:cxnSpLocks/>
            <a:stCxn id="6" idx="4"/>
            <a:endCxn id="7" idx="3"/>
          </p:cNvCxnSpPr>
          <p:nvPr/>
        </p:nvCxnSpPr>
        <p:spPr>
          <a:xfrm rot="5400000">
            <a:off x="1112625" y="4607965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Curved 36">
            <a:extLst>
              <a:ext uri="{FF2B5EF4-FFF2-40B4-BE49-F238E27FC236}">
                <a16:creationId xmlns:a16="http://schemas.microsoft.com/office/drawing/2014/main" id="{EB308C07-BD09-5689-A14F-FC540D8407AD}"/>
              </a:ext>
            </a:extLst>
          </p:cNvPr>
          <p:cNvCxnSpPr>
            <a:cxnSpLocks/>
            <a:stCxn id="6" idx="4"/>
            <a:endCxn id="13" idx="1"/>
          </p:cNvCxnSpPr>
          <p:nvPr/>
        </p:nvCxnSpPr>
        <p:spPr>
          <a:xfrm rot="16200000" flipH="1">
            <a:off x="1559807" y="4607965"/>
            <a:ext cx="407838" cy="447182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Curved 37">
            <a:extLst>
              <a:ext uri="{FF2B5EF4-FFF2-40B4-BE49-F238E27FC236}">
                <a16:creationId xmlns:a16="http://schemas.microsoft.com/office/drawing/2014/main" id="{CF842264-6414-6C7D-408E-ADAC6BC0EB74}"/>
              </a:ext>
            </a:extLst>
          </p:cNvPr>
          <p:cNvCxnSpPr>
            <a:cxnSpLocks/>
            <a:stCxn id="21" idx="0"/>
          </p:cNvCxnSpPr>
          <p:nvPr/>
        </p:nvCxnSpPr>
        <p:spPr>
          <a:xfrm rot="5400000" flipH="1" flipV="1">
            <a:off x="1971518" y="3879360"/>
            <a:ext cx="626145" cy="150409"/>
          </a:xfrm>
          <a:prstGeom prst="curvedConnector3">
            <a:avLst>
              <a:gd name="adj1" fmla="val 20938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18F48E16-9502-9670-9472-9F9F01B490D8}"/>
              </a:ext>
            </a:extLst>
          </p:cNvPr>
          <p:cNvSpPr/>
          <p:nvPr/>
        </p:nvSpPr>
        <p:spPr>
          <a:xfrm>
            <a:off x="2101635" y="3272159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 !</a:t>
            </a:r>
          </a:p>
        </p:txBody>
      </p:sp>
      <p:cxnSp>
        <p:nvCxnSpPr>
          <p:cNvPr id="55" name="Connector: Curved 54">
            <a:extLst>
              <a:ext uri="{FF2B5EF4-FFF2-40B4-BE49-F238E27FC236}">
                <a16:creationId xmlns:a16="http://schemas.microsoft.com/office/drawing/2014/main" id="{0E9B86D7-C0B1-A5D8-3CCE-73EA1A688A89}"/>
              </a:ext>
            </a:extLst>
          </p:cNvPr>
          <p:cNvCxnSpPr>
            <a:cxnSpLocks/>
            <a:endCxn id="56" idx="1"/>
          </p:cNvCxnSpPr>
          <p:nvPr/>
        </p:nvCxnSpPr>
        <p:spPr>
          <a:xfrm rot="10800000" flipH="1">
            <a:off x="648815" y="3219625"/>
            <a:ext cx="256332" cy="1815851"/>
          </a:xfrm>
          <a:prstGeom prst="curvedConnector3">
            <a:avLst>
              <a:gd name="adj1" fmla="val -89181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42AD22C3-8D5F-5F2E-9190-BEF181B72F92}"/>
              </a:ext>
            </a:extLst>
          </p:cNvPr>
          <p:cNvSpPr/>
          <p:nvPr/>
        </p:nvSpPr>
        <p:spPr>
          <a:xfrm>
            <a:off x="905147" y="3039624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 !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7396364C-407A-3F74-7F28-BE9C71BBE3B0}"/>
              </a:ext>
            </a:extLst>
          </p:cNvPr>
          <p:cNvSpPr/>
          <p:nvPr/>
        </p:nvSpPr>
        <p:spPr>
          <a:xfrm>
            <a:off x="624012" y="3852926"/>
            <a:ext cx="511800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58" name="Connector: Curved 57">
            <a:extLst>
              <a:ext uri="{FF2B5EF4-FFF2-40B4-BE49-F238E27FC236}">
                <a16:creationId xmlns:a16="http://schemas.microsoft.com/office/drawing/2014/main" id="{B6B0ACF5-3EBA-FF70-1F8F-E9C996C2DF76}"/>
              </a:ext>
            </a:extLst>
          </p:cNvPr>
          <p:cNvCxnSpPr>
            <a:cxnSpLocks/>
            <a:stCxn id="56" idx="2"/>
            <a:endCxn id="57" idx="0"/>
          </p:cNvCxnSpPr>
          <p:nvPr/>
        </p:nvCxnSpPr>
        <p:spPr>
          <a:xfrm rot="5400000">
            <a:off x="793829" y="3485708"/>
            <a:ext cx="453302" cy="281135"/>
          </a:xfrm>
          <a:prstGeom prst="curvedConnector3">
            <a:avLst>
              <a:gd name="adj1" fmla="val 31935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or: Curved 58">
            <a:extLst>
              <a:ext uri="{FF2B5EF4-FFF2-40B4-BE49-F238E27FC236}">
                <a16:creationId xmlns:a16="http://schemas.microsoft.com/office/drawing/2014/main" id="{CF80D22F-5C30-B4A8-442A-8DA48F92776D}"/>
              </a:ext>
            </a:extLst>
          </p:cNvPr>
          <p:cNvCxnSpPr>
            <a:cxnSpLocks/>
            <a:endCxn id="57" idx="0"/>
          </p:cNvCxnSpPr>
          <p:nvPr/>
        </p:nvCxnSpPr>
        <p:spPr>
          <a:xfrm rot="10800000" flipV="1">
            <a:off x="879913" y="3452158"/>
            <a:ext cx="1221723" cy="400767"/>
          </a:xfrm>
          <a:prstGeom prst="curvedConnector2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or: Curved 61">
            <a:extLst>
              <a:ext uri="{FF2B5EF4-FFF2-40B4-BE49-F238E27FC236}">
                <a16:creationId xmlns:a16="http://schemas.microsoft.com/office/drawing/2014/main" id="{B8E4BD93-553A-B261-7358-3A1A75BB0542}"/>
              </a:ext>
            </a:extLst>
          </p:cNvPr>
          <p:cNvCxnSpPr>
            <a:cxnSpLocks/>
            <a:stCxn id="57" idx="2"/>
          </p:cNvCxnSpPr>
          <p:nvPr/>
        </p:nvCxnSpPr>
        <p:spPr>
          <a:xfrm rot="16200000" flipH="1">
            <a:off x="1002668" y="4090169"/>
            <a:ext cx="234711" cy="480223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FAFB2C-AD6A-883C-F297-0CC5925BE1E9}"/>
              </a:ext>
            </a:extLst>
          </p:cNvPr>
          <p:cNvCxnSpPr>
            <a:cxnSpLocks/>
          </p:cNvCxnSpPr>
          <p:nvPr/>
        </p:nvCxnSpPr>
        <p:spPr>
          <a:xfrm>
            <a:off x="6010046" y="4033035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857E136-3DD1-4224-2C09-BC0A3E8E758F}"/>
              </a:ext>
            </a:extLst>
          </p:cNvPr>
          <p:cNvSpPr txBox="1"/>
          <p:nvPr/>
        </p:nvSpPr>
        <p:spPr>
          <a:xfrm>
            <a:off x="6242877" y="3802093"/>
            <a:ext cx="27431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</a:t>
            </a:r>
            <a:r>
              <a:rPr lang="en-US" sz="2400" err="1"/>
              <a:t>datapath</a:t>
            </a:r>
            <a:r>
              <a:rPr lang="en-US" sz="2400"/>
              <a:t> graph</a:t>
            </a:r>
            <a:endParaRPr lang="en-GB" sz="24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7EE56E9-00E0-D019-4FC6-A7E17C2C253F}"/>
              </a:ext>
            </a:extLst>
          </p:cNvPr>
          <p:cNvSpPr/>
          <p:nvPr/>
        </p:nvSpPr>
        <p:spPr>
          <a:xfrm>
            <a:off x="260446" y="3035888"/>
            <a:ext cx="2501413" cy="29933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3E4ED4A-EA30-92E3-FABD-E5B239FB0B2C}"/>
              </a:ext>
            </a:extLst>
          </p:cNvPr>
          <p:cNvSpPr/>
          <p:nvPr/>
        </p:nvSpPr>
        <p:spPr>
          <a:xfrm>
            <a:off x="2681590" y="6257548"/>
            <a:ext cx="6828821" cy="48584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rgbClr val="FF0000"/>
                </a:solidFill>
              </a:rPr>
              <a:t>HACE assumes that the FSM is single and centralized.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8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C1C3E-6626-DC46-35D8-70867A3EF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6549746-EBC6-EAD9-96C3-8DE980816F0F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2ADC22-56A4-F5FB-FDAE-D50C4C694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identify the </a:t>
            </a:r>
            <a:r>
              <a:rPr lang="en-US" err="1"/>
              <a:t>datapath</a:t>
            </a:r>
            <a:r>
              <a:rPr lang="en-US"/>
              <a:t> inside the RTL?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B48063-999C-8942-7A74-92CFE2681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18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85F7CB0-B9EB-3062-03D9-8C1514B3283A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7417160-3A8A-326B-B3BE-2E505B711A61}"/>
              </a:ext>
            </a:extLst>
          </p:cNvPr>
          <p:cNvSpPr/>
          <p:nvPr/>
        </p:nvSpPr>
        <p:spPr>
          <a:xfrm>
            <a:off x="3588548" y="6081600"/>
            <a:ext cx="5014904" cy="68323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HACE traverses data paths from data/memory input and output ports</a:t>
            </a:r>
            <a:endParaRPr lang="en-GB" sz="2400">
              <a:solidFill>
                <a:srgbClr val="FF0000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E00775D-9E1B-2CC7-192B-DD9CE55EF685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22CD69B-31D4-9EEC-9299-E1A2BC2DCB26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44FA6D0-1D96-D48F-41A1-5872E6440B92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2539E9C-6D1B-6628-A837-6EE39538BC7B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17A6CAA-29B6-32BC-BA20-7E51862A1B01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4AF870B-C3E9-9D4E-DC2B-647BAE82E206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1FC1A830-148F-1F03-F960-40116D48301E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DB9DD33-A3A2-A0D0-6604-27623B13E7F6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0D49E94-FD03-E57E-3BEE-48BE4C9D8268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2CDE740-6D4F-AB75-F27D-117FC9AAA5F7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27430342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D6DD0-7F8B-8458-84F2-0E727F8D1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E941251-E15A-7597-D667-D72C66873ED4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0ED100-CB6E-1659-7743-AA365CAA8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identify the </a:t>
            </a:r>
            <a:r>
              <a:rPr lang="en-US" err="1"/>
              <a:t>datapath</a:t>
            </a:r>
            <a:r>
              <a:rPr lang="en-US"/>
              <a:t> inside the RTL?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C19978-B700-990D-BEB4-FDA75F188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19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FBDD5E5-0167-9FA7-3944-DF870A607167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913C23-2ACF-872E-5CC8-A4B3425404DE}"/>
              </a:ext>
            </a:extLst>
          </p:cNvPr>
          <p:cNvSpPr/>
          <p:nvPr/>
        </p:nvSpPr>
        <p:spPr>
          <a:xfrm>
            <a:off x="1431323" y="2687257"/>
            <a:ext cx="753737" cy="3496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F460D3D-86DE-2D82-529E-5FC6C2967EB0}"/>
              </a:ext>
            </a:extLst>
          </p:cNvPr>
          <p:cNvSpPr/>
          <p:nvPr/>
        </p:nvSpPr>
        <p:spPr>
          <a:xfrm>
            <a:off x="3588548" y="6081600"/>
            <a:ext cx="5014904" cy="68323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HACE traverses data paths from data/memory input and output ports</a:t>
            </a:r>
            <a:endParaRPr lang="en-GB" sz="2400">
              <a:solidFill>
                <a:srgbClr val="FF0000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F254975-1EFE-3038-6510-0C45C13492EB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4728608-C10B-0364-2335-7F66EA0E1B26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419E70D-6A95-C317-CDC3-B2B5D0A3B22D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1933F43-B947-E59E-DCFB-AFD9B3BA52D9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508D55D-944C-3527-F5E7-9BA80B5D40B6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D2FC063-5029-094E-DA78-B808F1AAE478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8DDB5D16-8163-55C6-A424-3B0F8DE3EF1C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5B41E5D-6EC0-0F6E-9771-76A1E4D82241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90A44487-94FE-1F61-FE8B-137EE2B5E120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5C8B6C1-4A39-7A87-CCF8-D5FA45741D0E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3FFC3AA0-6F47-95DE-FD59-2D85330556E8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111934A-D29E-DE4F-80F5-94F87E198ED4}"/>
              </a:ext>
            </a:extLst>
          </p:cNvPr>
          <p:cNvSpPr/>
          <p:nvPr/>
        </p:nvSpPr>
        <p:spPr>
          <a:xfrm>
            <a:off x="6408693" y="2214905"/>
            <a:ext cx="1171478" cy="5414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3665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0AB44-8786-04A4-CB44-4EB903D5D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95A2E-D3A5-ECFE-2794-755DBA774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Compare Schedulers of HLS Tools?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A3C03F-FA54-21AE-6DD1-1095B163E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CB08BF-E596-EF4F-AE51-DAF4B045921B}" type="slidenum">
              <a:rPr kumimoji="0" lang="en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248D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FR" sz="1200" b="0" i="0" u="none" strike="noStrike" kern="1200" cap="none" spc="0" normalizeH="0" baseline="0" noProof="0">
              <a:ln>
                <a:noFill/>
              </a:ln>
              <a:solidFill>
                <a:srgbClr val="4248D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74A193B-EFDA-8CA2-D8BF-413DF16AD075}"/>
              </a:ext>
            </a:extLst>
          </p:cNvPr>
          <p:cNvSpPr/>
          <p:nvPr/>
        </p:nvSpPr>
        <p:spPr>
          <a:xfrm>
            <a:off x="1735128" y="2306053"/>
            <a:ext cx="2694135" cy="248779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9CAD2EF-7AD4-776B-4852-7A9CBED0D87B}"/>
              </a:ext>
            </a:extLst>
          </p:cNvPr>
          <p:cNvSpPr txBox="1"/>
          <p:nvPr/>
        </p:nvSpPr>
        <p:spPr>
          <a:xfrm>
            <a:off x="2341541" y="2453694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HLS Tool A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BE0ED2DF-6125-619D-8023-8F9AE9FE23B4}"/>
              </a:ext>
            </a:extLst>
          </p:cNvPr>
          <p:cNvSpPr/>
          <p:nvPr/>
        </p:nvSpPr>
        <p:spPr>
          <a:xfrm>
            <a:off x="1891616" y="2943866"/>
            <a:ext cx="2381158" cy="46166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Frontend A</a:t>
            </a:r>
            <a:endParaRPr lang="en-GB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B831F289-EDA4-EFB9-4995-B85110696EC2}"/>
              </a:ext>
            </a:extLst>
          </p:cNvPr>
          <p:cNvSpPr/>
          <p:nvPr/>
        </p:nvSpPr>
        <p:spPr>
          <a:xfrm>
            <a:off x="1891616" y="4022763"/>
            <a:ext cx="2381158" cy="46166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Scheduler A</a:t>
            </a:r>
            <a:endParaRPr lang="en-GB"/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CC848DB-E7BD-9DEE-5041-360E72DC12BB}"/>
              </a:ext>
            </a:extLst>
          </p:cNvPr>
          <p:cNvCxnSpPr>
            <a:cxnSpLocks/>
            <a:stCxn id="39" idx="2"/>
            <a:endCxn id="40" idx="0"/>
          </p:cNvCxnSpPr>
          <p:nvPr/>
        </p:nvCxnSpPr>
        <p:spPr>
          <a:xfrm>
            <a:off x="3082195" y="3405531"/>
            <a:ext cx="0" cy="61723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FCFD71A0-9C08-39BD-F95F-3E9CAA419AFC}"/>
              </a:ext>
            </a:extLst>
          </p:cNvPr>
          <p:cNvSpPr txBox="1"/>
          <p:nvPr/>
        </p:nvSpPr>
        <p:spPr>
          <a:xfrm>
            <a:off x="3145172" y="3405531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CDFG A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65375155-0DA7-9852-C09A-B5D338D8A6D3}"/>
              </a:ext>
            </a:extLst>
          </p:cNvPr>
          <p:cNvCxnSpPr>
            <a:cxnSpLocks/>
          </p:cNvCxnSpPr>
          <p:nvPr/>
        </p:nvCxnSpPr>
        <p:spPr>
          <a:xfrm>
            <a:off x="3082195" y="1904611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32CDE818-F780-E57B-F618-57F4AD75A93C}"/>
              </a:ext>
            </a:extLst>
          </p:cNvPr>
          <p:cNvSpPr txBox="1"/>
          <p:nvPr/>
        </p:nvSpPr>
        <p:spPr>
          <a:xfrm>
            <a:off x="2343957" y="1442808"/>
            <a:ext cx="1602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C/C++ code</a:t>
            </a:r>
            <a:endParaRPr lang="en-GB" sz="2400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6C7C3327-7073-7E83-3DB9-8CDD1CA12450}"/>
              </a:ext>
            </a:extLst>
          </p:cNvPr>
          <p:cNvCxnSpPr>
            <a:cxnSpLocks/>
          </p:cNvCxnSpPr>
          <p:nvPr/>
        </p:nvCxnSpPr>
        <p:spPr>
          <a:xfrm>
            <a:off x="3088912" y="4793850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66F9B36-901F-EBF9-AE54-ECE8C4747325}"/>
              </a:ext>
            </a:extLst>
          </p:cNvPr>
          <p:cNvSpPr txBox="1"/>
          <p:nvPr/>
        </p:nvSpPr>
        <p:spPr>
          <a:xfrm>
            <a:off x="-26346" y="6356350"/>
            <a:ext cx="47357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solidFill>
                  <a:sysClr val="windowText" lastClr="000000"/>
                </a:solidFill>
              </a:rPr>
              <a:t>HLS = High-Level Synthesis</a:t>
            </a:r>
          </a:p>
          <a:p>
            <a:r>
              <a:rPr lang="en-US" sz="1400">
                <a:solidFill>
                  <a:sysClr val="windowText" lastClr="000000"/>
                </a:solidFill>
              </a:rPr>
              <a:t>CDFG = Control-Data Flow Graph</a:t>
            </a:r>
            <a:endParaRPr lang="en-GB" sz="1400">
              <a:solidFill>
                <a:sysClr val="windowText" lastClr="0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F95415-3ECF-6A3D-E0E2-467B01B58D46}"/>
              </a:ext>
            </a:extLst>
          </p:cNvPr>
          <p:cNvSpPr txBox="1"/>
          <p:nvPr/>
        </p:nvSpPr>
        <p:spPr>
          <a:xfrm>
            <a:off x="2413122" y="5093952"/>
            <a:ext cx="1338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CC36D7-9F61-342F-987D-FF4897689E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130" y="1051420"/>
            <a:ext cx="5402317" cy="11837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ADCD7DD-14EE-1533-65B2-45054912CE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234" y="2241105"/>
            <a:ext cx="4454155" cy="13505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9FDB741-F4B3-71B7-DC22-CD79F9C8CE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337" y="3662578"/>
            <a:ext cx="4638104" cy="102160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9968BAC-E394-8DFF-1E79-B7CAEB5DD1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234" y="4693493"/>
            <a:ext cx="4913090" cy="1003597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580F602-BFF9-4D9C-6F6C-84F15E1F7B64}"/>
              </a:ext>
            </a:extLst>
          </p:cNvPr>
          <p:cNvSpPr/>
          <p:nvPr/>
        </p:nvSpPr>
        <p:spPr>
          <a:xfrm>
            <a:off x="3171669" y="5855719"/>
            <a:ext cx="5848663" cy="76224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</a:rPr>
              <a:t>Is it fair to compare the schedulers using an end-to-end evaluation of different HLS tools?</a:t>
            </a:r>
            <a:endParaRPr kumimoji="0" lang="en-GB" sz="2400" b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1" name="Left Brace 10">
            <a:extLst>
              <a:ext uri="{FF2B5EF4-FFF2-40B4-BE49-F238E27FC236}">
                <a16:creationId xmlns:a16="http://schemas.microsoft.com/office/drawing/2014/main" id="{918A1F28-E4D4-3E69-1C6B-DD9F81BE57D2}"/>
              </a:ext>
            </a:extLst>
          </p:cNvPr>
          <p:cNvSpPr/>
          <p:nvPr/>
        </p:nvSpPr>
        <p:spPr>
          <a:xfrm>
            <a:off x="4272774" y="1159774"/>
            <a:ext cx="1067962" cy="4537315"/>
          </a:xfrm>
          <a:prstGeom prst="leftBrace">
            <a:avLst>
              <a:gd name="adj1" fmla="val 8333"/>
              <a:gd name="adj2" fmla="val 68332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8532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43ACB-1886-A9A7-4091-877972221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E21A9FE-26C9-2344-9F0A-CD17C75CF65B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A49BBA-9DF7-2619-E700-07B6CCBBE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identify the </a:t>
            </a:r>
            <a:r>
              <a:rPr lang="en-US" err="1"/>
              <a:t>datapath</a:t>
            </a:r>
            <a:r>
              <a:rPr lang="en-US"/>
              <a:t> inside the RTL?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4A7C03-C466-518B-BE06-934317E1D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20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D48CD61-F5A2-BF2F-62B5-34D3200DEA79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911074-EF36-2CC1-FEAE-7969455DC294}"/>
              </a:ext>
            </a:extLst>
          </p:cNvPr>
          <p:cNvSpPr/>
          <p:nvPr/>
        </p:nvSpPr>
        <p:spPr>
          <a:xfrm>
            <a:off x="469075" y="2687257"/>
            <a:ext cx="1704109" cy="3496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77D5B71-44FE-7CCC-E0F7-2B4AF1DBFD70}"/>
              </a:ext>
            </a:extLst>
          </p:cNvPr>
          <p:cNvSpPr/>
          <p:nvPr/>
        </p:nvSpPr>
        <p:spPr>
          <a:xfrm>
            <a:off x="3588548" y="6081600"/>
            <a:ext cx="5014904" cy="68323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HACE traverses data paths from data/memory input and output ports</a:t>
            </a:r>
            <a:endParaRPr lang="en-GB" sz="2400">
              <a:solidFill>
                <a:srgbClr val="FF0000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CC315CB-9853-06EF-C4E0-46CF21E23223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DEB3834-5D9E-8F22-14E9-8A72113FE78A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5325315-82B1-3F4A-572A-94C9628D6BE5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0480698-54CB-A145-782D-1C2B6ABDF8B8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B186E07-10F7-C25B-3E34-C2AD5236D4B2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4A681F8-88F7-BE75-2499-9169AF7CCEFF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532409E8-0101-434A-9093-0A14BBEAA37D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D942028-06DF-7F4F-B8A5-DAB4FD0036DD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AC9B11F9-8227-145F-7226-E719FC5185D6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2FB5E8C-4D1E-D9EF-8A16-4DB397A42D25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D12D2FB1-F371-0E8D-82EC-9C5C3A605317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25BE1E20-6DA3-0804-B4F4-34D3BFB5A61E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9EC307F8-FAAE-20DD-EC70-37A47EC3C690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A1B8C78-6730-C143-5D41-86B71C7814C7}"/>
              </a:ext>
            </a:extLst>
          </p:cNvPr>
          <p:cNvCxnSpPr>
            <a:cxnSpLocks/>
            <a:endCxn id="34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51748B76-02CB-B342-E484-435B08A476AA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DC9771B6-5DD5-0794-0B88-11E23E8BEE1E}"/>
              </a:ext>
            </a:extLst>
          </p:cNvPr>
          <p:cNvSpPr/>
          <p:nvPr/>
        </p:nvSpPr>
        <p:spPr>
          <a:xfrm>
            <a:off x="6408693" y="2214904"/>
            <a:ext cx="1562866" cy="12140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3245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34BA8-0AF5-0F89-AC4A-35AFC4EAF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2F1344E-9CF6-3CE0-A877-FEA7CD0B4610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BBDA4E-0BEC-6D16-B176-C6ED089C2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identify the </a:t>
            </a:r>
            <a:r>
              <a:rPr lang="en-US" err="1"/>
              <a:t>datapath</a:t>
            </a:r>
            <a:r>
              <a:rPr lang="en-US"/>
              <a:t> inside the RTL?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AB0D0A-0C23-E09A-88BB-2FAD83C66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21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08CD2FE-A0A3-BA80-AA51-207D9280C6A8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D4DD6F-DE8B-EAB4-02A9-C8EA478F3A45}"/>
              </a:ext>
            </a:extLst>
          </p:cNvPr>
          <p:cNvSpPr/>
          <p:nvPr/>
        </p:nvSpPr>
        <p:spPr>
          <a:xfrm>
            <a:off x="392468" y="3230721"/>
            <a:ext cx="1146529" cy="3496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6FFE771-E484-0E89-304C-86285C919B44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ADB8AFB-756B-683E-844D-697A7EE385AB}"/>
              </a:ext>
            </a:extLst>
          </p:cNvPr>
          <p:cNvSpPr/>
          <p:nvPr/>
        </p:nvSpPr>
        <p:spPr>
          <a:xfrm>
            <a:off x="3588548" y="6081600"/>
            <a:ext cx="5014904" cy="68323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HACE traverses data paths from data/memory input and output ports</a:t>
            </a:r>
            <a:endParaRPr lang="en-GB" sz="2400">
              <a:solidFill>
                <a:srgbClr val="FF0000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1505B93-DE79-7AA3-37F1-351E8C8D5DDA}"/>
              </a:ext>
            </a:extLst>
          </p:cNvPr>
          <p:cNvCxnSpPr>
            <a:cxnSpLocks/>
            <a:endCxn id="28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FC963A7B-D90D-87F1-5717-6FD5E0BBDC26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76533BED-0CCF-E471-8CB7-29A4906A28E8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4BF30B87-AC0F-E02F-D39E-083C986682E7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69712C24-4B03-F24A-17B5-0C4147A74DCC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8ED4779-5F16-57B6-B8BA-6B94B1626D54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73D97E05-3705-67B7-67C8-743D75E1498E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89CBDE1A-D92F-F084-8C61-31052B56A8B9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D676AE03-B137-D9BC-562F-0199790054F2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5EB1342-A9F0-18CF-376F-D307D323BC2C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D4729B10-BE3E-68B4-FFE1-2D3D7061F8EB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36367075-0B8E-EF89-12C1-BD8B7DCBBEA8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1C92081C-DAB9-6BD5-4FB7-0A46944851ED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81B72BAC-DB69-8C15-BFDC-767094AF77F2}"/>
              </a:ext>
            </a:extLst>
          </p:cNvPr>
          <p:cNvCxnSpPr>
            <a:cxnSpLocks/>
            <a:endCxn id="39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BD489148-78BD-5098-35A1-4BF4E94A1877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3D83B32F-1B9B-7F7E-FF78-A0FF5B32ADA7}"/>
              </a:ext>
            </a:extLst>
          </p:cNvPr>
          <p:cNvCxnSpPr>
            <a:cxnSpLocks/>
            <a:stCxn id="39" idx="2"/>
            <a:endCxn id="44" idx="0"/>
          </p:cNvCxnSpPr>
          <p:nvPr/>
        </p:nvCxnSpPr>
        <p:spPr>
          <a:xfrm flipH="1">
            <a:off x="6971469" y="3319063"/>
            <a:ext cx="3904" cy="7881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150C97F7-1E60-514E-34AC-29EB65D04494}"/>
              </a:ext>
            </a:extLst>
          </p:cNvPr>
          <p:cNvSpPr/>
          <p:nvPr/>
        </p:nvSpPr>
        <p:spPr>
          <a:xfrm>
            <a:off x="744086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E0B02C35-DF0D-20BB-41E3-6D3D06FB6086}"/>
              </a:ext>
            </a:extLst>
          </p:cNvPr>
          <p:cNvSpPr/>
          <p:nvPr/>
        </p:nvSpPr>
        <p:spPr>
          <a:xfrm>
            <a:off x="674940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0D82141-2CC4-4CF8-B1E4-ACFBCA2263A5}"/>
              </a:ext>
            </a:extLst>
          </p:cNvPr>
          <p:cNvCxnSpPr>
            <a:cxnSpLocks/>
          </p:cNvCxnSpPr>
          <p:nvPr/>
        </p:nvCxnSpPr>
        <p:spPr>
          <a:xfrm rot="5400000">
            <a:off x="732027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C1F2A0D7-F7EF-4227-7189-8D6AE540E293}"/>
              </a:ext>
            </a:extLst>
          </p:cNvPr>
          <p:cNvSpPr/>
          <p:nvPr/>
        </p:nvSpPr>
        <p:spPr>
          <a:xfrm>
            <a:off x="6603879" y="3628448"/>
            <a:ext cx="1397352" cy="10984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9481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1945D-B8F7-6582-B806-83F847725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3276FCA-D113-A85F-D9A3-CBB57BE059B3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B2AD4F-E032-5182-2BD3-DBBB71F62594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FC337F-D660-7EF0-D6A9-048F6C2E7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identify the </a:t>
            </a:r>
            <a:r>
              <a:rPr lang="en-US" err="1"/>
              <a:t>datapath</a:t>
            </a:r>
            <a:r>
              <a:rPr lang="en-US"/>
              <a:t> inside the RTL?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CC918E-AA5A-7092-8637-BAD4B6CBC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22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ADB3587-CFB7-B6D6-7FF4-0D95EE57627C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58ED81-CF60-DEBD-D93C-1A69D54627BF}"/>
              </a:ext>
            </a:extLst>
          </p:cNvPr>
          <p:cNvSpPr/>
          <p:nvPr/>
        </p:nvSpPr>
        <p:spPr>
          <a:xfrm>
            <a:off x="635230" y="4355391"/>
            <a:ext cx="647305" cy="3496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F67247C-EFFA-1BDB-5F4E-A66800D63747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86E0171-E1C1-9954-2B20-A327AA70C97A}"/>
              </a:ext>
            </a:extLst>
          </p:cNvPr>
          <p:cNvSpPr/>
          <p:nvPr/>
        </p:nvSpPr>
        <p:spPr>
          <a:xfrm>
            <a:off x="3588548" y="6081600"/>
            <a:ext cx="5014904" cy="68323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HACE traverses data paths from data/memory input and output ports</a:t>
            </a:r>
            <a:endParaRPr lang="en-GB" sz="2400">
              <a:solidFill>
                <a:srgbClr val="FF0000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6337AE4-A8DB-CB44-B374-E16B9F2C1FA9}"/>
              </a:ext>
            </a:extLst>
          </p:cNvPr>
          <p:cNvCxnSpPr>
            <a:cxnSpLocks/>
            <a:endCxn id="33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4FA7B31-47F5-1953-AD21-9D6CDAA82BAF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6FAD37A4-93D9-B528-654C-7BFD3BFB0D07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7B52E93C-5F75-46E5-D929-6BE62E30E99B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A4EB97AC-2E4A-36E4-6DB8-D7FFABB0B019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D47C6A4B-AAE3-6E31-AA52-868D4F656C96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C1FC0FBA-0D86-8A4B-7F3D-685E50C878F3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6016B4A8-BF82-1AB2-D89A-CB35B48938C5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094389B9-5828-E590-CC0D-7A45CF27B95C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7AEA5F6-CF15-B782-31DC-FFDBDE1D59D0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F08E1F6E-F172-49DF-5B45-8FA5B8D70F83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874C826F-82C4-AE5E-8D9E-30B50491A737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17964334-2B67-1833-B701-05DA0E34B42C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2422B8F4-A71B-CC55-C87D-529BA3498BFF}"/>
              </a:ext>
            </a:extLst>
          </p:cNvPr>
          <p:cNvCxnSpPr>
            <a:cxnSpLocks/>
            <a:endCxn id="44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504CBE3-C051-255D-7AA6-160C212C4878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6CC15755-30A2-BC7B-5B57-C9DC0A4D4FE7}"/>
              </a:ext>
            </a:extLst>
          </p:cNvPr>
          <p:cNvCxnSpPr>
            <a:cxnSpLocks/>
            <a:stCxn id="44" idx="2"/>
            <a:endCxn id="50" idx="0"/>
          </p:cNvCxnSpPr>
          <p:nvPr/>
        </p:nvCxnSpPr>
        <p:spPr>
          <a:xfrm flipH="1">
            <a:off x="6971469" y="3319063"/>
            <a:ext cx="3904" cy="7881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75EE6889-B149-1837-CB57-F8A66E6326D2}"/>
              </a:ext>
            </a:extLst>
          </p:cNvPr>
          <p:cNvSpPr/>
          <p:nvPr/>
        </p:nvSpPr>
        <p:spPr>
          <a:xfrm>
            <a:off x="744086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B72873B1-B23B-1EDD-CB18-03F59E254F05}"/>
              </a:ext>
            </a:extLst>
          </p:cNvPr>
          <p:cNvSpPr/>
          <p:nvPr/>
        </p:nvSpPr>
        <p:spPr>
          <a:xfrm>
            <a:off x="674940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9013750C-1294-C010-EC88-FEA852A940B1}"/>
              </a:ext>
            </a:extLst>
          </p:cNvPr>
          <p:cNvCxnSpPr>
            <a:cxnSpLocks/>
          </p:cNvCxnSpPr>
          <p:nvPr/>
        </p:nvCxnSpPr>
        <p:spPr>
          <a:xfrm rot="5400000">
            <a:off x="732027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6750D029-B20A-904E-56C3-4558F8D0FD50}"/>
              </a:ext>
            </a:extLst>
          </p:cNvPr>
          <p:cNvSpPr/>
          <p:nvPr/>
        </p:nvSpPr>
        <p:spPr>
          <a:xfrm>
            <a:off x="675330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F508BFB1-7089-96BB-F438-80F6F578A31F}"/>
              </a:ext>
            </a:extLst>
          </p:cNvPr>
          <p:cNvCxnSpPr>
            <a:cxnSpLocks/>
            <a:stCxn id="50" idx="2"/>
            <a:endCxn id="52" idx="0"/>
          </p:cNvCxnSpPr>
          <p:nvPr/>
        </p:nvCxnSpPr>
        <p:spPr>
          <a:xfrm>
            <a:off x="6971469" y="4467221"/>
            <a:ext cx="3904" cy="7555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5B2BBD94-60CB-FE3D-3EF5-6E3313DDF20A}"/>
              </a:ext>
            </a:extLst>
          </p:cNvPr>
          <p:cNvSpPr/>
          <p:nvPr/>
        </p:nvSpPr>
        <p:spPr>
          <a:xfrm>
            <a:off x="742314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5EB042BE-4168-67C8-2B62-004E96435AB7}"/>
              </a:ext>
            </a:extLst>
          </p:cNvPr>
          <p:cNvCxnSpPr>
            <a:cxnSpLocks/>
          </p:cNvCxnSpPr>
          <p:nvPr/>
        </p:nvCxnSpPr>
        <p:spPr>
          <a:xfrm rot="5400000">
            <a:off x="730255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855ECE8B-6D5C-F4A2-D18D-DFC2B6F97C30}"/>
              </a:ext>
            </a:extLst>
          </p:cNvPr>
          <p:cNvSpPr/>
          <p:nvPr/>
        </p:nvSpPr>
        <p:spPr>
          <a:xfrm>
            <a:off x="6637278" y="5134292"/>
            <a:ext cx="1312090" cy="5089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39181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3E8140-33AC-96C8-9C90-03E14A580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1F6AE1C-4BE8-EF36-EB63-C1D247AC2114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F4BE81-4D16-C2A2-C3C1-69B1AAF503FD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8C9CB8-BB71-93CD-9F18-6949DAD7B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identify the </a:t>
            </a:r>
            <a:r>
              <a:rPr lang="en-US" err="1"/>
              <a:t>datapath</a:t>
            </a:r>
            <a:r>
              <a:rPr lang="en-US"/>
              <a:t> inside the RTL?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18076B-B4AE-9AAA-1235-6BDF9E580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23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AF64151-C059-B481-D57E-487B093ADF19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8F1BE74-2305-AB11-1A65-924DFED3BD19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914546F-E95B-020C-DFF6-34B531F7B926}"/>
              </a:ext>
            </a:extLst>
          </p:cNvPr>
          <p:cNvSpPr/>
          <p:nvPr/>
        </p:nvSpPr>
        <p:spPr>
          <a:xfrm>
            <a:off x="288891" y="4376153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41A4A60-1F32-7598-2D4E-CEFDA3379C2E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0E3E5BA-634A-50F7-2050-0E689205B0E3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F9C24B5-2278-4770-528E-C91195C594AD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B3050D3C-7891-91D8-734C-35106DE1F165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83EF83FF-79AF-2570-1D8E-8B8DD186757E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EB30856-1FE1-6CB5-B187-ACBC63D68D9B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FC8E760F-39F6-5842-F38F-4F71E1F7F853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F1873952-4DB8-108C-C3AE-3118DBA2CDE6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541DACBE-2C8A-799C-06A7-D1794D5D951D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97AC37-914C-2230-3633-622C27514550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54DE2373-8852-0F88-BA5B-62F1ADF92A3A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F4A6D45D-FACC-0517-F3E9-F4C92247BAF1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A00FAFE2-0016-8B4C-EB60-015514C8F5AE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F8A9A1C9-2AB2-CCA3-634B-C0060E46DD76}"/>
              </a:ext>
            </a:extLst>
          </p:cNvPr>
          <p:cNvCxnSpPr>
            <a:cxnSpLocks/>
            <a:endCxn id="43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5CD87CAD-6A8D-8110-1555-B197A46E1261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67EB2CD-9181-CB8F-A2A4-929F1B116B94}"/>
              </a:ext>
            </a:extLst>
          </p:cNvPr>
          <p:cNvCxnSpPr>
            <a:cxnSpLocks/>
            <a:stCxn id="43" idx="2"/>
            <a:endCxn id="48" idx="0"/>
          </p:cNvCxnSpPr>
          <p:nvPr/>
        </p:nvCxnSpPr>
        <p:spPr>
          <a:xfrm flipH="1">
            <a:off x="6971469" y="3319063"/>
            <a:ext cx="3904" cy="7881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1A0F6196-1020-B1C5-0BAB-5DBD322A7D2B}"/>
              </a:ext>
            </a:extLst>
          </p:cNvPr>
          <p:cNvSpPr/>
          <p:nvPr/>
        </p:nvSpPr>
        <p:spPr>
          <a:xfrm>
            <a:off x="744086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9F25BCE5-2D70-FE10-3D1A-5BB32546ECA5}"/>
              </a:ext>
            </a:extLst>
          </p:cNvPr>
          <p:cNvSpPr/>
          <p:nvPr/>
        </p:nvSpPr>
        <p:spPr>
          <a:xfrm>
            <a:off x="674940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5411A0AA-67AD-47D8-7458-2E723371BE1F}"/>
              </a:ext>
            </a:extLst>
          </p:cNvPr>
          <p:cNvCxnSpPr>
            <a:cxnSpLocks/>
          </p:cNvCxnSpPr>
          <p:nvPr/>
        </p:nvCxnSpPr>
        <p:spPr>
          <a:xfrm rot="5400000">
            <a:off x="732027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62116315-5D1E-A5FD-C28B-8B4723F8A887}"/>
              </a:ext>
            </a:extLst>
          </p:cNvPr>
          <p:cNvSpPr/>
          <p:nvPr/>
        </p:nvSpPr>
        <p:spPr>
          <a:xfrm>
            <a:off x="675330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20FB6B78-EBA8-BD6C-9D6B-6ACC22C23005}"/>
              </a:ext>
            </a:extLst>
          </p:cNvPr>
          <p:cNvCxnSpPr>
            <a:cxnSpLocks/>
            <a:stCxn id="48" idx="2"/>
            <a:endCxn id="51" idx="0"/>
          </p:cNvCxnSpPr>
          <p:nvPr/>
        </p:nvCxnSpPr>
        <p:spPr>
          <a:xfrm>
            <a:off x="6971469" y="4467221"/>
            <a:ext cx="3904" cy="7555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FE44B1CE-8BD3-1F41-1B25-C69AFAEFF6E6}"/>
              </a:ext>
            </a:extLst>
          </p:cNvPr>
          <p:cNvSpPr/>
          <p:nvPr/>
        </p:nvSpPr>
        <p:spPr>
          <a:xfrm>
            <a:off x="742314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6F0BEFA7-E349-9448-2E86-6C49117FE7AD}"/>
              </a:ext>
            </a:extLst>
          </p:cNvPr>
          <p:cNvCxnSpPr>
            <a:cxnSpLocks/>
          </p:cNvCxnSpPr>
          <p:nvPr/>
        </p:nvCxnSpPr>
        <p:spPr>
          <a:xfrm rot="5400000">
            <a:off x="730255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1287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CF3B7-09E1-C57C-60EF-30F948B98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DF7959A-8FF7-5145-363D-19F79267EA90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314783-785F-A633-D6F8-71CD51F832C9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8869AF-CE0E-43DF-6A45-71ED58F90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identify the </a:t>
            </a:r>
            <a:r>
              <a:rPr lang="en-US" err="1"/>
              <a:t>datapath</a:t>
            </a:r>
            <a:r>
              <a:rPr lang="en-US"/>
              <a:t> inside the RTL?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D7339B-2359-3A11-6696-2A8396C8C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24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928A4C9-BEE3-7DCB-4424-162119C07FEE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57EC6A0-A0E8-1BA3-E5F6-A7F311DBA5D2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F993029-2939-13EF-F0E4-0C197D946EA5}"/>
              </a:ext>
            </a:extLst>
          </p:cNvPr>
          <p:cNvSpPr/>
          <p:nvPr/>
        </p:nvSpPr>
        <p:spPr>
          <a:xfrm>
            <a:off x="288891" y="4376153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B6913C8-0452-4EBB-AC63-60A6FE9321FC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90A696B-259B-0420-D9E7-C54967606478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4CEE3D9-99D8-E170-53EF-48AD793AC0CB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77750C8-ACD5-C58C-A646-B1E1680CEBCC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63A2A07-A4A6-C490-C5C2-D8AD93353FBC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C7C4B889-413B-929D-1B43-24BBD94A264E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9F2E64E9-AB21-1257-AFFC-3A206191FD6D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F68124CF-0D3D-1E64-8229-B99FC1A6B56F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01BAA32E-C882-C5EF-C058-2749E0B91033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6C480CE-9E60-DBB1-4A94-A6FAF3919678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209A4E8E-A9FA-ECAF-4B89-BE53007F911D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FFC52704-7B25-8F4F-E41B-FB3E35477851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DD2A532F-2F87-C717-5D34-99C2B1E15E1D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17DC10D7-95F8-5C75-3C7D-E9F256EE75E1}"/>
              </a:ext>
            </a:extLst>
          </p:cNvPr>
          <p:cNvCxnSpPr>
            <a:cxnSpLocks/>
            <a:endCxn id="43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A3C0F3D2-07A2-2CD1-24D2-F07DDC66D942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836730FF-8EF7-4477-A798-DF927BDD060C}"/>
              </a:ext>
            </a:extLst>
          </p:cNvPr>
          <p:cNvCxnSpPr>
            <a:cxnSpLocks/>
            <a:stCxn id="43" idx="2"/>
            <a:endCxn id="48" idx="0"/>
          </p:cNvCxnSpPr>
          <p:nvPr/>
        </p:nvCxnSpPr>
        <p:spPr>
          <a:xfrm flipH="1">
            <a:off x="6971469" y="3319063"/>
            <a:ext cx="3904" cy="7881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03E665FB-A6B8-D2FF-87BE-21DFFFF6D2D5}"/>
              </a:ext>
            </a:extLst>
          </p:cNvPr>
          <p:cNvSpPr/>
          <p:nvPr/>
        </p:nvSpPr>
        <p:spPr>
          <a:xfrm>
            <a:off x="744086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9DFDC4B3-30F2-C9D0-9562-F97E132D8EEC}"/>
              </a:ext>
            </a:extLst>
          </p:cNvPr>
          <p:cNvSpPr/>
          <p:nvPr/>
        </p:nvSpPr>
        <p:spPr>
          <a:xfrm>
            <a:off x="674940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0332E55F-1380-ED38-4D30-5158954177AA}"/>
              </a:ext>
            </a:extLst>
          </p:cNvPr>
          <p:cNvCxnSpPr>
            <a:cxnSpLocks/>
          </p:cNvCxnSpPr>
          <p:nvPr/>
        </p:nvCxnSpPr>
        <p:spPr>
          <a:xfrm rot="5400000">
            <a:off x="732027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765D1FD5-0671-2BE3-9AD4-24B83CDEE18B}"/>
              </a:ext>
            </a:extLst>
          </p:cNvPr>
          <p:cNvSpPr/>
          <p:nvPr/>
        </p:nvSpPr>
        <p:spPr>
          <a:xfrm>
            <a:off x="675330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EC49F806-A43D-EBFE-93EF-00C7D048345C}"/>
              </a:ext>
            </a:extLst>
          </p:cNvPr>
          <p:cNvCxnSpPr>
            <a:cxnSpLocks/>
            <a:stCxn id="48" idx="2"/>
            <a:endCxn id="51" idx="0"/>
          </p:cNvCxnSpPr>
          <p:nvPr/>
        </p:nvCxnSpPr>
        <p:spPr>
          <a:xfrm>
            <a:off x="6971469" y="4467221"/>
            <a:ext cx="3904" cy="7555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DB229653-4DCB-E4C0-6855-32D45D886DA9}"/>
              </a:ext>
            </a:extLst>
          </p:cNvPr>
          <p:cNvSpPr/>
          <p:nvPr/>
        </p:nvSpPr>
        <p:spPr>
          <a:xfrm>
            <a:off x="742314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7D32D5BA-E57B-6FF5-ADF5-DF7F34951A79}"/>
              </a:ext>
            </a:extLst>
          </p:cNvPr>
          <p:cNvCxnSpPr>
            <a:cxnSpLocks/>
          </p:cNvCxnSpPr>
          <p:nvPr/>
        </p:nvCxnSpPr>
        <p:spPr>
          <a:xfrm rot="5400000">
            <a:off x="730255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5800BF4-AED8-2C83-5340-14A7333DBCCD}"/>
              </a:ext>
            </a:extLst>
          </p:cNvPr>
          <p:cNvSpPr/>
          <p:nvPr/>
        </p:nvSpPr>
        <p:spPr>
          <a:xfrm>
            <a:off x="3432925" y="6051004"/>
            <a:ext cx="5326151" cy="72625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HACE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labels all the constructs that are not data path as control flow constructs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216298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C3D29-5553-2696-874E-EA74A077F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0A86509-6E04-33CD-F7D6-152B8E3F11D0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8D3B94A-B6BD-D4E1-2B9A-07D8E62A8B1B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3BBEDF-7ADE-CBE8-C20C-18D5E65C9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identify the </a:t>
            </a:r>
            <a:r>
              <a:rPr lang="en-US" err="1"/>
              <a:t>datapath</a:t>
            </a:r>
            <a:r>
              <a:rPr lang="en-US"/>
              <a:t> inside the RTL?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42115A-18C7-8EC1-2719-C8BBB077A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25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455438E-FED0-FDC1-09E5-A866DBE5E012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32F5768-5973-2088-8073-7EAD2CA56B1B}"/>
              </a:ext>
            </a:extLst>
          </p:cNvPr>
          <p:cNvSpPr/>
          <p:nvPr/>
        </p:nvSpPr>
        <p:spPr>
          <a:xfrm>
            <a:off x="3432925" y="6051004"/>
            <a:ext cx="5326151" cy="72625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HACE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labels all the constructs that are not data path as control flow constructs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EDB0C02-2B10-4292-0835-BF6ECDA6CD29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69B5E16-A157-89C4-588E-CEEE554987CE}"/>
              </a:ext>
            </a:extLst>
          </p:cNvPr>
          <p:cNvSpPr/>
          <p:nvPr/>
        </p:nvSpPr>
        <p:spPr>
          <a:xfrm>
            <a:off x="288891" y="4376153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E82938A-661B-FCBD-30A8-DC5734ADF276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432CBD1-3646-8D30-D0FA-B27FF13E962B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4321448-281B-CE2A-6C19-C39A541468E1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C0182E65-B86C-C1F7-3D0A-1D53189D5BDF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068A500-B0B5-0D42-CFE4-48A9A265BC2B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B7839CE-A5D7-F31E-56A8-832499052FF2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7EB48789-ECB0-59F5-9EDB-2AE117E93578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B1B3AA0-290B-9C16-3E36-DAAA7363EE41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65040C73-99D9-18AD-A960-1FBBB77E0553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7424CAF-47EC-9B8C-2E27-25CE6249A82F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0DDBA4D0-1CC6-860A-8519-0399294F0AC0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2A45C4C0-E1ED-665C-E329-E8D5311856C0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897D1AB4-BAB9-4C91-4865-5E594E75540A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B370776B-460A-CFB9-D7F8-75B961186A52}"/>
              </a:ext>
            </a:extLst>
          </p:cNvPr>
          <p:cNvCxnSpPr>
            <a:cxnSpLocks/>
            <a:endCxn id="43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BEDFE92F-15BE-AD43-D0A2-13600BDA0508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6C1A0A36-2342-4FBE-8D2A-C45F28FA53F2}"/>
              </a:ext>
            </a:extLst>
          </p:cNvPr>
          <p:cNvCxnSpPr>
            <a:cxnSpLocks/>
            <a:stCxn id="43" idx="2"/>
            <a:endCxn id="48" idx="0"/>
          </p:cNvCxnSpPr>
          <p:nvPr/>
        </p:nvCxnSpPr>
        <p:spPr>
          <a:xfrm flipH="1">
            <a:off x="6971469" y="3319063"/>
            <a:ext cx="3904" cy="7881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D1F229AC-5093-E369-787C-B0953DB02F69}"/>
              </a:ext>
            </a:extLst>
          </p:cNvPr>
          <p:cNvSpPr/>
          <p:nvPr/>
        </p:nvSpPr>
        <p:spPr>
          <a:xfrm>
            <a:off x="744086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E6D5F6AF-EE05-B01C-AE9C-BA159B0C0BFF}"/>
              </a:ext>
            </a:extLst>
          </p:cNvPr>
          <p:cNvSpPr/>
          <p:nvPr/>
        </p:nvSpPr>
        <p:spPr>
          <a:xfrm>
            <a:off x="674940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D64A2D7B-73CE-4CF7-1D86-F0C0963A78AE}"/>
              </a:ext>
            </a:extLst>
          </p:cNvPr>
          <p:cNvCxnSpPr>
            <a:cxnSpLocks/>
          </p:cNvCxnSpPr>
          <p:nvPr/>
        </p:nvCxnSpPr>
        <p:spPr>
          <a:xfrm rot="5400000">
            <a:off x="732027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78399B18-BA01-9FD6-5CFA-601A008E9F1A}"/>
              </a:ext>
            </a:extLst>
          </p:cNvPr>
          <p:cNvSpPr/>
          <p:nvPr/>
        </p:nvSpPr>
        <p:spPr>
          <a:xfrm>
            <a:off x="675330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0AC93531-DF7A-A821-1845-B629D26C01BE}"/>
              </a:ext>
            </a:extLst>
          </p:cNvPr>
          <p:cNvCxnSpPr>
            <a:cxnSpLocks/>
            <a:stCxn id="48" idx="2"/>
            <a:endCxn id="51" idx="0"/>
          </p:cNvCxnSpPr>
          <p:nvPr/>
        </p:nvCxnSpPr>
        <p:spPr>
          <a:xfrm>
            <a:off x="6971469" y="4467221"/>
            <a:ext cx="3904" cy="7555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EC52169D-5CE8-6DA9-0A76-45C9E609C519}"/>
              </a:ext>
            </a:extLst>
          </p:cNvPr>
          <p:cNvSpPr/>
          <p:nvPr/>
        </p:nvSpPr>
        <p:spPr>
          <a:xfrm>
            <a:off x="742314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AF802382-6D6F-27B3-61DE-93B32F95FE69}"/>
              </a:ext>
            </a:extLst>
          </p:cNvPr>
          <p:cNvCxnSpPr>
            <a:cxnSpLocks/>
          </p:cNvCxnSpPr>
          <p:nvPr/>
        </p:nvCxnSpPr>
        <p:spPr>
          <a:xfrm rot="5400000">
            <a:off x="730255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69322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A6CAF-876D-34EC-3314-F9DEEF0F8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DDA8F-DFDC-18F3-4F78-ECFE64D88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extract the FSM?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C4326E-26FD-2783-8AA0-460252A73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26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2E30239-2C52-6177-309E-C5172007ABFE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AC8CAF2-1D35-8757-E7EE-3F4F0F7A6A06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FFBF9D-253D-AA1A-0695-336BC5919290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AECCBA-FDB2-F6CC-1FC6-63125935570E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7FAFCF2-3F6B-98FA-B83C-0E89E9D8AEB9}"/>
              </a:ext>
            </a:extLst>
          </p:cNvPr>
          <p:cNvSpPr/>
          <p:nvPr/>
        </p:nvSpPr>
        <p:spPr>
          <a:xfrm>
            <a:off x="288891" y="4376153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E525166-1F93-DE8B-FD4F-2D7F568A3894}"/>
              </a:ext>
            </a:extLst>
          </p:cNvPr>
          <p:cNvCxnSpPr>
            <a:cxnSpLocks/>
            <a:endCxn id="33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0EE67EA2-C7A8-3F2D-6C93-99BF44666121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048DEA7-4000-2BDC-42E8-38EEA4ED3E0A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CECDEFF-472C-467C-6629-069B8536A217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E5191643-91FF-076D-618D-31CA0BE19D32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1F16D12-1BDF-564F-DC14-8A363F5F5683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CE6D0C06-66FB-2F26-83C2-2186A8B9FE0D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213E718D-AC37-C77A-71EB-D5BD131885FE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E75C1A6F-8D90-906F-288F-3361F26BFC69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2656868-E606-BA94-A6CD-1F2825A659D5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A2A725CC-B025-C631-6C0B-C3D68F5A8426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37CB5CE1-5631-5AF7-97DC-CA55DEE2BCBE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F31AF991-ED90-E91B-9F96-AF5D5AD5D9F0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8343BAFE-D7D8-D1BD-71D3-44F567FFC85A}"/>
              </a:ext>
            </a:extLst>
          </p:cNvPr>
          <p:cNvCxnSpPr>
            <a:cxnSpLocks/>
            <a:endCxn id="45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F2411890-1E4A-0C43-DE26-389F19134AE3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0A99B18B-92EC-107F-0CA0-30168942499F}"/>
              </a:ext>
            </a:extLst>
          </p:cNvPr>
          <p:cNvCxnSpPr>
            <a:cxnSpLocks/>
            <a:stCxn id="45" idx="2"/>
            <a:endCxn id="51" idx="0"/>
          </p:cNvCxnSpPr>
          <p:nvPr/>
        </p:nvCxnSpPr>
        <p:spPr>
          <a:xfrm flipH="1">
            <a:off x="6971469" y="3319063"/>
            <a:ext cx="3904" cy="7881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F3273520-55F1-C879-005E-CEC736677518}"/>
              </a:ext>
            </a:extLst>
          </p:cNvPr>
          <p:cNvSpPr/>
          <p:nvPr/>
        </p:nvSpPr>
        <p:spPr>
          <a:xfrm>
            <a:off x="744086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EAA806DE-131F-3F65-5F92-D09788EEBC9C}"/>
              </a:ext>
            </a:extLst>
          </p:cNvPr>
          <p:cNvSpPr/>
          <p:nvPr/>
        </p:nvSpPr>
        <p:spPr>
          <a:xfrm>
            <a:off x="674940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1F5E3BE5-D29A-F7D1-1EBB-6E908480DA04}"/>
              </a:ext>
            </a:extLst>
          </p:cNvPr>
          <p:cNvCxnSpPr>
            <a:cxnSpLocks/>
          </p:cNvCxnSpPr>
          <p:nvPr/>
        </p:nvCxnSpPr>
        <p:spPr>
          <a:xfrm rot="5400000">
            <a:off x="732027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EB7A6AE8-60BA-1E6D-BC3E-DE6650E1B0F7}"/>
              </a:ext>
            </a:extLst>
          </p:cNvPr>
          <p:cNvSpPr/>
          <p:nvPr/>
        </p:nvSpPr>
        <p:spPr>
          <a:xfrm>
            <a:off x="675330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4846D2F1-57DE-B62B-EFD3-4531B9AB78EC}"/>
              </a:ext>
            </a:extLst>
          </p:cNvPr>
          <p:cNvCxnSpPr>
            <a:cxnSpLocks/>
            <a:stCxn id="51" idx="2"/>
            <a:endCxn id="53" idx="0"/>
          </p:cNvCxnSpPr>
          <p:nvPr/>
        </p:nvCxnSpPr>
        <p:spPr>
          <a:xfrm>
            <a:off x="6971469" y="4467221"/>
            <a:ext cx="3904" cy="7555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02A6D20C-63BB-01FE-A6D2-AFFE101DA0E1}"/>
              </a:ext>
            </a:extLst>
          </p:cNvPr>
          <p:cNvSpPr/>
          <p:nvPr/>
        </p:nvSpPr>
        <p:spPr>
          <a:xfrm>
            <a:off x="742314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D7702AFC-2D82-F64F-C40A-9D3033F404CF}"/>
              </a:ext>
            </a:extLst>
          </p:cNvPr>
          <p:cNvCxnSpPr>
            <a:cxnSpLocks/>
          </p:cNvCxnSpPr>
          <p:nvPr/>
        </p:nvCxnSpPr>
        <p:spPr>
          <a:xfrm rot="5400000">
            <a:off x="730255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A2D7FF5C-C9D4-3C81-EDFD-F3CAB2082EDF}"/>
              </a:ext>
            </a:extLst>
          </p:cNvPr>
          <p:cNvSpPr/>
          <p:nvPr/>
        </p:nvSpPr>
        <p:spPr>
          <a:xfrm>
            <a:off x="8995400" y="1995524"/>
            <a:ext cx="3209417" cy="2715613"/>
          </a:xfrm>
          <a:prstGeom prst="roundRect">
            <a:avLst>
              <a:gd name="adj" fmla="val 9176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rgbClr val="FF0000"/>
                </a:solidFill>
              </a:rPr>
              <a:t>How to identify the FSM in the control constructs?</a:t>
            </a:r>
          </a:p>
        </p:txBody>
      </p:sp>
    </p:spTree>
    <p:extLst>
      <p:ext uri="{BB962C8B-B14F-4D97-AF65-F5344CB8AC3E}">
        <p14:creationId xmlns:p14="http://schemas.microsoft.com/office/powerpoint/2010/main" val="9829571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E7F17-6E78-9187-0705-19704A157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C94B281C-739F-2677-5716-1BB9177A3D0A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32E6BB4E-7799-7B0B-8146-897C63C02C6C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3605DA58-A58C-DAA2-8691-C3ED8C7C3123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89065C07-8CAD-DCAC-51F9-9979473C6856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905235EA-D2C4-9EC3-6A00-759832B9A94E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B97AE9-F6C3-1D6F-09A2-E96C762B8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extract the FSM?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320C77-FF9C-D2BA-B01E-58DBA96B6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27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A9C9ABD-6EB5-7EDA-FE09-4BA6EDF3A053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0D57923-648A-018E-C520-FEBEB98E0D96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67E6D3-1A87-DCFB-4592-C7CF67597DE1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79D52D-D000-601C-AD04-9AE7426294CD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A1C3AC-55A4-0AEE-C862-B13986891B93}"/>
              </a:ext>
            </a:extLst>
          </p:cNvPr>
          <p:cNvSpPr/>
          <p:nvPr/>
        </p:nvSpPr>
        <p:spPr>
          <a:xfrm>
            <a:off x="288891" y="4376153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4C86E0F-7318-291D-2D2C-8B8E411385D7}"/>
              </a:ext>
            </a:extLst>
          </p:cNvPr>
          <p:cNvSpPr txBox="1"/>
          <p:nvPr/>
        </p:nvSpPr>
        <p:spPr>
          <a:xfrm>
            <a:off x="4077200" y="1439814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</a:t>
            </a:r>
            <a:endParaRPr lang="en-GB" sz="2400"/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ED3294EB-9FC8-10EF-95DD-2BCB4C15A534}"/>
              </a:ext>
            </a:extLst>
          </p:cNvPr>
          <p:cNvSpPr/>
          <p:nvPr/>
        </p:nvSpPr>
        <p:spPr>
          <a:xfrm>
            <a:off x="6790032" y="3767410"/>
            <a:ext cx="2095209" cy="1629637"/>
          </a:xfrm>
          <a:prstGeom prst="cloud">
            <a:avLst/>
          </a:prstGeom>
          <a:solidFill>
            <a:srgbClr val="8FAADC"/>
          </a:solidFill>
          <a:ln>
            <a:solidFill>
              <a:srgbClr val="8FAA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Datapath</a:t>
            </a:r>
            <a:endParaRPr lang="en-GB" sz="240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E9A1AB7-D744-BE7F-20F7-800B4B877AD2}"/>
              </a:ext>
            </a:extLst>
          </p:cNvPr>
          <p:cNvSpPr/>
          <p:nvPr/>
        </p:nvSpPr>
        <p:spPr>
          <a:xfrm>
            <a:off x="5415561" y="4259534"/>
            <a:ext cx="678652" cy="645391"/>
          </a:xfrm>
          <a:prstGeom prst="roundRect">
            <a:avLst>
              <a:gd name="adj" fmla="val 5211"/>
            </a:avLst>
          </a:prstGeom>
          <a:solidFill>
            <a:srgbClr val="BF9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FF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3753636-8558-3625-0746-257108B7EB24}"/>
              </a:ext>
            </a:extLst>
          </p:cNvPr>
          <p:cNvCxnSpPr>
            <a:cxnSpLocks/>
            <a:stCxn id="22" idx="3"/>
            <a:endCxn id="11" idx="2"/>
          </p:cNvCxnSpPr>
          <p:nvPr/>
        </p:nvCxnSpPr>
        <p:spPr>
          <a:xfrm flipV="1">
            <a:off x="6094213" y="4582229"/>
            <a:ext cx="702318" cy="1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rapezoid 57">
            <a:extLst>
              <a:ext uri="{FF2B5EF4-FFF2-40B4-BE49-F238E27FC236}">
                <a16:creationId xmlns:a16="http://schemas.microsoft.com/office/drawing/2014/main" id="{4FB70900-6211-657E-2C25-7FDD7434BB35}"/>
              </a:ext>
            </a:extLst>
          </p:cNvPr>
          <p:cNvSpPr/>
          <p:nvPr/>
        </p:nvSpPr>
        <p:spPr>
          <a:xfrm flipV="1">
            <a:off x="4379094" y="3606294"/>
            <a:ext cx="1085850" cy="405652"/>
          </a:xfrm>
          <a:prstGeom prst="trapezoid">
            <a:avLst/>
          </a:prstGeom>
          <a:solidFill>
            <a:srgbClr val="BF9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0" name="Connector: Curved 59">
            <a:extLst>
              <a:ext uri="{FF2B5EF4-FFF2-40B4-BE49-F238E27FC236}">
                <a16:creationId xmlns:a16="http://schemas.microsoft.com/office/drawing/2014/main" id="{07B63202-2CB8-E344-F5CC-2322FCA4FCCE}"/>
              </a:ext>
            </a:extLst>
          </p:cNvPr>
          <p:cNvCxnSpPr>
            <a:stCxn id="22" idx="0"/>
            <a:endCxn id="58" idx="3"/>
          </p:cNvCxnSpPr>
          <p:nvPr/>
        </p:nvCxnSpPr>
        <p:spPr>
          <a:xfrm rot="16200000" flipV="1">
            <a:off x="5359356" y="3864002"/>
            <a:ext cx="450414" cy="340649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or: Curved 60">
            <a:extLst>
              <a:ext uri="{FF2B5EF4-FFF2-40B4-BE49-F238E27FC236}">
                <a16:creationId xmlns:a16="http://schemas.microsoft.com/office/drawing/2014/main" id="{0A87DA5A-10D1-6BDA-4981-B92C02E034B1}"/>
              </a:ext>
            </a:extLst>
          </p:cNvPr>
          <p:cNvCxnSpPr>
            <a:cxnSpLocks/>
            <a:stCxn id="11" idx="3"/>
            <a:endCxn id="58" idx="3"/>
          </p:cNvCxnSpPr>
          <p:nvPr/>
        </p:nvCxnSpPr>
        <p:spPr>
          <a:xfrm rot="16200000" flipV="1">
            <a:off x="6600205" y="2623153"/>
            <a:ext cx="51466" cy="2423399"/>
          </a:xfrm>
          <a:prstGeom prst="curvedConnector4">
            <a:avLst>
              <a:gd name="adj1" fmla="val 444177"/>
              <a:gd name="adj2" fmla="val 70568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E0748EE9-0E25-1DF3-C94C-E3D5B98F277E}"/>
              </a:ext>
            </a:extLst>
          </p:cNvPr>
          <p:cNvCxnSpPr>
            <a:cxnSpLocks/>
          </p:cNvCxnSpPr>
          <p:nvPr/>
        </p:nvCxnSpPr>
        <p:spPr>
          <a:xfrm>
            <a:off x="5270355" y="3248526"/>
            <a:ext cx="0" cy="357768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EC4E277C-781D-BF95-0416-BDD7DCCF4CD4}"/>
              </a:ext>
            </a:extLst>
          </p:cNvPr>
          <p:cNvCxnSpPr>
            <a:cxnSpLocks/>
          </p:cNvCxnSpPr>
          <p:nvPr/>
        </p:nvCxnSpPr>
        <p:spPr>
          <a:xfrm>
            <a:off x="4902969" y="3217860"/>
            <a:ext cx="0" cy="357768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8EB0653E-63ED-4BFD-1294-3343AA38772B}"/>
              </a:ext>
            </a:extLst>
          </p:cNvPr>
          <p:cNvCxnSpPr>
            <a:cxnSpLocks/>
          </p:cNvCxnSpPr>
          <p:nvPr/>
        </p:nvCxnSpPr>
        <p:spPr>
          <a:xfrm>
            <a:off x="4517880" y="3217860"/>
            <a:ext cx="0" cy="357768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3E6552A7-15CA-447D-8D96-98E8F79DEB2C}"/>
              </a:ext>
            </a:extLst>
          </p:cNvPr>
          <p:cNvSpPr txBox="1"/>
          <p:nvPr/>
        </p:nvSpPr>
        <p:spPr>
          <a:xfrm>
            <a:off x="4275464" y="2786861"/>
            <a:ext cx="5407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S0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704621D-CFFE-858C-28A7-189427BCA872}"/>
              </a:ext>
            </a:extLst>
          </p:cNvPr>
          <p:cNvSpPr txBox="1"/>
          <p:nvPr/>
        </p:nvSpPr>
        <p:spPr>
          <a:xfrm>
            <a:off x="4638499" y="2782410"/>
            <a:ext cx="5407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S1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7F4770E-CE59-32A0-F523-A6DB223FB368}"/>
              </a:ext>
            </a:extLst>
          </p:cNvPr>
          <p:cNvSpPr txBox="1"/>
          <p:nvPr/>
        </p:nvSpPr>
        <p:spPr>
          <a:xfrm>
            <a:off x="5029516" y="2786861"/>
            <a:ext cx="5407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S2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72" name="Connector: Curved 71">
            <a:extLst>
              <a:ext uri="{FF2B5EF4-FFF2-40B4-BE49-F238E27FC236}">
                <a16:creationId xmlns:a16="http://schemas.microsoft.com/office/drawing/2014/main" id="{F7057944-2F63-2021-EC76-078E274F9509}"/>
              </a:ext>
            </a:extLst>
          </p:cNvPr>
          <p:cNvCxnSpPr>
            <a:cxnSpLocks/>
            <a:stCxn id="58" idx="0"/>
            <a:endCxn id="22" idx="1"/>
          </p:cNvCxnSpPr>
          <p:nvPr/>
        </p:nvCxnSpPr>
        <p:spPr>
          <a:xfrm rot="16200000" flipH="1">
            <a:off x="4883648" y="4050317"/>
            <a:ext cx="570284" cy="493542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4FBB4317-8CBA-086D-384E-0136FBC85130}"/>
              </a:ext>
            </a:extLst>
          </p:cNvPr>
          <p:cNvSpPr txBox="1"/>
          <p:nvPr/>
        </p:nvSpPr>
        <p:spPr>
          <a:xfrm>
            <a:off x="5975934" y="4875162"/>
            <a:ext cx="10287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Current</a:t>
            </a:r>
          </a:p>
          <a:p>
            <a:r>
              <a:rPr lang="en-US" sz="2000">
                <a:solidFill>
                  <a:schemeClr val="bg1"/>
                </a:solidFill>
              </a:rPr>
              <a:t>state</a:t>
            </a:r>
            <a:endParaRPr lang="en-GB" sz="2000">
              <a:solidFill>
                <a:schemeClr val="bg1"/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8F5BB745-50A1-7F0E-A7FD-8EF5C2269A00}"/>
              </a:ext>
            </a:extLst>
          </p:cNvPr>
          <p:cNvSpPr txBox="1"/>
          <p:nvPr/>
        </p:nvSpPr>
        <p:spPr>
          <a:xfrm>
            <a:off x="4310308" y="4305573"/>
            <a:ext cx="10287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Next</a:t>
            </a:r>
          </a:p>
          <a:p>
            <a:r>
              <a:rPr lang="en-US" sz="2000">
                <a:solidFill>
                  <a:schemeClr val="bg1"/>
                </a:solidFill>
              </a:rPr>
              <a:t>state</a:t>
            </a:r>
            <a:endParaRPr lang="en-GB" sz="2000">
              <a:solidFill>
                <a:schemeClr val="bg1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BB6D2CA-13A6-162F-4E2C-655A5539C63E}"/>
              </a:ext>
            </a:extLst>
          </p:cNvPr>
          <p:cNvSpPr/>
          <p:nvPr/>
        </p:nvSpPr>
        <p:spPr>
          <a:xfrm>
            <a:off x="8995400" y="1995524"/>
            <a:ext cx="3209417" cy="2715613"/>
          </a:xfrm>
          <a:prstGeom prst="roundRect">
            <a:avLst>
              <a:gd name="adj" fmla="val 9176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rgbClr val="FF0000"/>
                </a:solidFill>
              </a:rPr>
              <a:t>How to identify the FSM in the control constructs?</a:t>
            </a:r>
          </a:p>
        </p:txBody>
      </p:sp>
    </p:spTree>
    <p:extLst>
      <p:ext uri="{BB962C8B-B14F-4D97-AF65-F5344CB8AC3E}">
        <p14:creationId xmlns:p14="http://schemas.microsoft.com/office/powerpoint/2010/main" val="3222066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69" grpId="0"/>
      <p:bldP spid="70" grpId="0"/>
      <p:bldP spid="71" grpId="0"/>
      <p:bldP spid="9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9C55E-9921-AEE6-0A49-7B9305819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CEE26CDF-CE37-41B3-DCE7-FD1F1D9C6FDA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D1CB66A8-EF8B-3527-6AAC-F3098CD6AEAA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A66B5C5D-378E-967C-DC97-8C4643040D85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5DAEA1C9-C033-D2CA-2EA0-D265AB0BF495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83E4AC0B-96A4-017A-E89B-9966F713D135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D193EA-5D3D-D667-34F5-D10C75EAA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extract the FSM?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4259DE-E7E0-6444-E242-20C25A8AE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28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B5C8716-0DE4-D513-1E1A-D4380978A4BA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5A5997A-500B-F74E-C6CC-E4CB6AA5924F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19D841-43C1-7897-8E91-EF8964FA22DA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967581-6484-2D3D-27C2-728586A8F09D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68D38FE-62E4-BBCA-3CB5-215C12DDEA8E}"/>
              </a:ext>
            </a:extLst>
          </p:cNvPr>
          <p:cNvSpPr/>
          <p:nvPr/>
        </p:nvSpPr>
        <p:spPr>
          <a:xfrm>
            <a:off x="288891" y="4376153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9A9A5CF-C26F-839C-1952-FC4687AC81B9}"/>
              </a:ext>
            </a:extLst>
          </p:cNvPr>
          <p:cNvSpPr txBox="1"/>
          <p:nvPr/>
        </p:nvSpPr>
        <p:spPr>
          <a:xfrm>
            <a:off x="4077200" y="1439814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</a:t>
            </a:r>
            <a:endParaRPr lang="en-GB" sz="2400"/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01896A9B-2F89-0B7B-7038-966CF60D64F3}"/>
              </a:ext>
            </a:extLst>
          </p:cNvPr>
          <p:cNvSpPr/>
          <p:nvPr/>
        </p:nvSpPr>
        <p:spPr>
          <a:xfrm>
            <a:off x="6790032" y="3767410"/>
            <a:ext cx="2095209" cy="1629637"/>
          </a:xfrm>
          <a:prstGeom prst="cloud">
            <a:avLst/>
          </a:prstGeom>
          <a:solidFill>
            <a:srgbClr val="8FAADC"/>
          </a:solidFill>
          <a:ln>
            <a:solidFill>
              <a:srgbClr val="8FAA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Datapath</a:t>
            </a:r>
            <a:endParaRPr lang="en-GB" sz="240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E7F0D25-08DE-BCBF-5EE5-EC9CCA80137C}"/>
              </a:ext>
            </a:extLst>
          </p:cNvPr>
          <p:cNvSpPr/>
          <p:nvPr/>
        </p:nvSpPr>
        <p:spPr>
          <a:xfrm>
            <a:off x="5415561" y="4259534"/>
            <a:ext cx="678652" cy="645391"/>
          </a:xfrm>
          <a:prstGeom prst="roundRect">
            <a:avLst>
              <a:gd name="adj" fmla="val 5211"/>
            </a:avLst>
          </a:prstGeom>
          <a:solidFill>
            <a:srgbClr val="BF9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FF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AB79FB8-3C50-DBEA-07C0-9FF06EB85CAA}"/>
              </a:ext>
            </a:extLst>
          </p:cNvPr>
          <p:cNvCxnSpPr>
            <a:cxnSpLocks/>
            <a:stCxn id="22" idx="3"/>
            <a:endCxn id="11" idx="2"/>
          </p:cNvCxnSpPr>
          <p:nvPr/>
        </p:nvCxnSpPr>
        <p:spPr>
          <a:xfrm flipV="1">
            <a:off x="6094213" y="4582229"/>
            <a:ext cx="702318" cy="1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rapezoid 57">
            <a:extLst>
              <a:ext uri="{FF2B5EF4-FFF2-40B4-BE49-F238E27FC236}">
                <a16:creationId xmlns:a16="http://schemas.microsoft.com/office/drawing/2014/main" id="{6BBBE58B-9EC5-74A1-9AD9-455145593A91}"/>
              </a:ext>
            </a:extLst>
          </p:cNvPr>
          <p:cNvSpPr/>
          <p:nvPr/>
        </p:nvSpPr>
        <p:spPr>
          <a:xfrm flipV="1">
            <a:off x="4379094" y="3606294"/>
            <a:ext cx="1085850" cy="405652"/>
          </a:xfrm>
          <a:prstGeom prst="trapezoid">
            <a:avLst/>
          </a:prstGeom>
          <a:solidFill>
            <a:srgbClr val="BF9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0" name="Connector: Curved 59">
            <a:extLst>
              <a:ext uri="{FF2B5EF4-FFF2-40B4-BE49-F238E27FC236}">
                <a16:creationId xmlns:a16="http://schemas.microsoft.com/office/drawing/2014/main" id="{3C0036C9-07F3-A1AF-3FC1-C0EB161CE1A9}"/>
              </a:ext>
            </a:extLst>
          </p:cNvPr>
          <p:cNvCxnSpPr>
            <a:stCxn id="22" idx="0"/>
            <a:endCxn id="58" idx="3"/>
          </p:cNvCxnSpPr>
          <p:nvPr/>
        </p:nvCxnSpPr>
        <p:spPr>
          <a:xfrm rot="16200000" flipV="1">
            <a:off x="5359356" y="3864002"/>
            <a:ext cx="450414" cy="340649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or: Curved 60">
            <a:extLst>
              <a:ext uri="{FF2B5EF4-FFF2-40B4-BE49-F238E27FC236}">
                <a16:creationId xmlns:a16="http://schemas.microsoft.com/office/drawing/2014/main" id="{7002E179-B38C-E3BF-9BEA-770BD4EB1A9E}"/>
              </a:ext>
            </a:extLst>
          </p:cNvPr>
          <p:cNvCxnSpPr>
            <a:cxnSpLocks/>
            <a:stCxn id="11" idx="3"/>
            <a:endCxn id="58" idx="3"/>
          </p:cNvCxnSpPr>
          <p:nvPr/>
        </p:nvCxnSpPr>
        <p:spPr>
          <a:xfrm rot="16200000" flipV="1">
            <a:off x="6600205" y="2623153"/>
            <a:ext cx="51466" cy="2423399"/>
          </a:xfrm>
          <a:prstGeom prst="curvedConnector4">
            <a:avLst>
              <a:gd name="adj1" fmla="val 444177"/>
              <a:gd name="adj2" fmla="val 70568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8907BEAB-94C5-FD68-C634-23FAB0497627}"/>
              </a:ext>
            </a:extLst>
          </p:cNvPr>
          <p:cNvCxnSpPr>
            <a:cxnSpLocks/>
          </p:cNvCxnSpPr>
          <p:nvPr/>
        </p:nvCxnSpPr>
        <p:spPr>
          <a:xfrm>
            <a:off x="5270355" y="3248526"/>
            <a:ext cx="0" cy="357768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7CB0169F-8EA1-9776-2568-F893D3EEA3B1}"/>
              </a:ext>
            </a:extLst>
          </p:cNvPr>
          <p:cNvCxnSpPr>
            <a:cxnSpLocks/>
          </p:cNvCxnSpPr>
          <p:nvPr/>
        </p:nvCxnSpPr>
        <p:spPr>
          <a:xfrm>
            <a:off x="4902969" y="3217860"/>
            <a:ext cx="0" cy="357768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40E69DF2-E676-539A-A45A-3D2E0C67CE72}"/>
              </a:ext>
            </a:extLst>
          </p:cNvPr>
          <p:cNvCxnSpPr>
            <a:cxnSpLocks/>
          </p:cNvCxnSpPr>
          <p:nvPr/>
        </p:nvCxnSpPr>
        <p:spPr>
          <a:xfrm>
            <a:off x="4517880" y="3217860"/>
            <a:ext cx="0" cy="357768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48932E41-2F74-B1EC-44A4-AAFD5626660B}"/>
              </a:ext>
            </a:extLst>
          </p:cNvPr>
          <p:cNvSpPr txBox="1"/>
          <p:nvPr/>
        </p:nvSpPr>
        <p:spPr>
          <a:xfrm>
            <a:off x="4275464" y="2786861"/>
            <a:ext cx="5407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S0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A3CFB1CA-B7AA-8707-5D81-8FDEDFA524A9}"/>
              </a:ext>
            </a:extLst>
          </p:cNvPr>
          <p:cNvSpPr txBox="1"/>
          <p:nvPr/>
        </p:nvSpPr>
        <p:spPr>
          <a:xfrm>
            <a:off x="4638499" y="2782410"/>
            <a:ext cx="5407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S1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7C1D8AD-8FD2-7A6C-B276-AC7166675042}"/>
              </a:ext>
            </a:extLst>
          </p:cNvPr>
          <p:cNvSpPr txBox="1"/>
          <p:nvPr/>
        </p:nvSpPr>
        <p:spPr>
          <a:xfrm>
            <a:off x="5029516" y="2786861"/>
            <a:ext cx="5407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S2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72" name="Connector: Curved 71">
            <a:extLst>
              <a:ext uri="{FF2B5EF4-FFF2-40B4-BE49-F238E27FC236}">
                <a16:creationId xmlns:a16="http://schemas.microsoft.com/office/drawing/2014/main" id="{98EF10D3-5DDF-2135-2DFB-5F3F11900713}"/>
              </a:ext>
            </a:extLst>
          </p:cNvPr>
          <p:cNvCxnSpPr>
            <a:cxnSpLocks/>
            <a:stCxn id="58" idx="0"/>
            <a:endCxn id="22" idx="1"/>
          </p:cNvCxnSpPr>
          <p:nvPr/>
        </p:nvCxnSpPr>
        <p:spPr>
          <a:xfrm rot="16200000" flipH="1">
            <a:off x="4883648" y="4050317"/>
            <a:ext cx="570284" cy="493542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A92801F7-B29C-5FA4-1131-7F19972CAD4F}"/>
              </a:ext>
            </a:extLst>
          </p:cNvPr>
          <p:cNvSpPr txBox="1"/>
          <p:nvPr/>
        </p:nvSpPr>
        <p:spPr>
          <a:xfrm>
            <a:off x="5975934" y="4875162"/>
            <a:ext cx="10287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Current</a:t>
            </a:r>
          </a:p>
          <a:p>
            <a:r>
              <a:rPr lang="en-US" sz="2000">
                <a:solidFill>
                  <a:schemeClr val="bg1"/>
                </a:solidFill>
              </a:rPr>
              <a:t>state</a:t>
            </a:r>
            <a:endParaRPr lang="en-GB" sz="2000">
              <a:solidFill>
                <a:schemeClr val="bg1"/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A8EAEFD0-4BCC-24CA-0364-677B047A4F6A}"/>
              </a:ext>
            </a:extLst>
          </p:cNvPr>
          <p:cNvSpPr txBox="1"/>
          <p:nvPr/>
        </p:nvSpPr>
        <p:spPr>
          <a:xfrm>
            <a:off x="4310308" y="4305573"/>
            <a:ext cx="10287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Next</a:t>
            </a:r>
          </a:p>
          <a:p>
            <a:r>
              <a:rPr lang="en-US" sz="2000">
                <a:solidFill>
                  <a:schemeClr val="bg1"/>
                </a:solidFill>
              </a:rPr>
              <a:t>state</a:t>
            </a:r>
            <a:endParaRPr lang="en-GB" sz="200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5894167-B4C6-7103-2055-F2AB27CE0B17}"/>
              </a:ext>
            </a:extLst>
          </p:cNvPr>
          <p:cNvSpPr/>
          <p:nvPr/>
        </p:nvSpPr>
        <p:spPr>
          <a:xfrm>
            <a:off x="8995400" y="2297846"/>
            <a:ext cx="3209417" cy="2715613"/>
          </a:xfrm>
          <a:prstGeom prst="roundRect">
            <a:avLst>
              <a:gd name="adj" fmla="val 9176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rgbClr val="FF0000"/>
                </a:solidFill>
              </a:rPr>
              <a:t>How to identify the FSM in the control constructs?</a:t>
            </a:r>
          </a:p>
          <a:p>
            <a:pPr marL="342900" indent="-342900">
              <a:buAutoNum type="arabicPeriod"/>
            </a:pPr>
            <a:r>
              <a:rPr lang="en-US" sz="2000">
                <a:solidFill>
                  <a:srgbClr val="FF0000"/>
                </a:solidFill>
              </a:rPr>
              <a:t>Identify the FSM state variable</a:t>
            </a:r>
          </a:p>
        </p:txBody>
      </p:sp>
    </p:spTree>
    <p:extLst>
      <p:ext uri="{BB962C8B-B14F-4D97-AF65-F5344CB8AC3E}">
        <p14:creationId xmlns:p14="http://schemas.microsoft.com/office/powerpoint/2010/main" val="11162431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8D805-428D-A8C3-87A6-65E77CF8D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5A683B1-5E49-5C7D-DACB-20CDDA86E2E3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453B88-FEA4-8491-AD56-5AA99676A1AA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A1674E-6F1C-B4F5-176C-DC9322F7A6EE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9734DC-9FA7-E086-5387-4EADE5321422}"/>
              </a:ext>
            </a:extLst>
          </p:cNvPr>
          <p:cNvSpPr/>
          <p:nvPr/>
        </p:nvSpPr>
        <p:spPr>
          <a:xfrm>
            <a:off x="288891" y="4376153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18E287-5E03-CB5B-A260-3B2A57922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extract the FSM?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547459-E378-AE6E-00C8-DA047DE69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29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C9E5061-249A-A056-C7B3-BDCB2D5F5E25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0AABA9A-EE0A-316D-CCDF-30D5669A1B8C}"/>
              </a:ext>
            </a:extLst>
          </p:cNvPr>
          <p:cNvSpPr/>
          <p:nvPr/>
        </p:nvSpPr>
        <p:spPr>
          <a:xfrm>
            <a:off x="288892" y="2416462"/>
            <a:ext cx="1386000" cy="3230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CB971BFC-E40E-77F0-677A-DC9E3F15CC62}"/>
              </a:ext>
            </a:extLst>
          </p:cNvPr>
          <p:cNvSpPr/>
          <p:nvPr/>
        </p:nvSpPr>
        <p:spPr>
          <a:xfrm>
            <a:off x="2531089" y="6088245"/>
            <a:ext cx="7129823" cy="70413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FSM state variable: a control-flow variable that governs the dataflow and itself, and is assigned constant values</a:t>
            </a:r>
            <a:endParaRPr lang="en-GB" sz="2400">
              <a:solidFill>
                <a:srgbClr val="FF0000"/>
              </a:solidFill>
            </a:endParaRP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5ABD773-031A-0A42-9F6E-8D4320448D18}"/>
              </a:ext>
            </a:extLst>
          </p:cNvPr>
          <p:cNvCxnSpPr>
            <a:cxnSpLocks/>
            <a:endCxn id="35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8A17417B-095D-497A-4314-DE8AFEDB7D12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253871F-10EA-70FB-B199-7D54E1BCBBE1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9E15CE0F-F3EB-1FE8-9933-3B9181CB7790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252CA4F1-FC95-504E-810D-15AAF15FA2BE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7E9B5E05-E78E-37A1-9DC4-4B87A69BBD66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E261AC8A-6C02-25DA-3AAA-2D8ABC54AB8D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1B7F941-44B5-2EA6-FD96-6832D251E4FC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25C477B2-19D6-8BAD-21AE-F4AB17E72A55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97F5F89-D0EE-E5A6-546E-A1B3216FD50E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A5091A63-67C1-A0C6-2D69-F3F4326A1F1C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B3AFCE01-E3BC-1438-C4A0-7683350F2875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5D607C94-9FCD-52CA-7549-F723AFAD70E1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2C8BDA95-3C69-7D48-257B-AF31C8609FDF}"/>
              </a:ext>
            </a:extLst>
          </p:cNvPr>
          <p:cNvCxnSpPr>
            <a:cxnSpLocks/>
            <a:endCxn id="47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CAE56659-4FE6-1D1F-F32D-40054B648244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770B0B7-6080-1CA5-9378-924354C93AEA}"/>
              </a:ext>
            </a:extLst>
          </p:cNvPr>
          <p:cNvCxnSpPr>
            <a:cxnSpLocks/>
            <a:stCxn id="47" idx="2"/>
            <a:endCxn id="53" idx="0"/>
          </p:cNvCxnSpPr>
          <p:nvPr/>
        </p:nvCxnSpPr>
        <p:spPr>
          <a:xfrm flipH="1">
            <a:off x="6971469" y="3319063"/>
            <a:ext cx="3904" cy="7881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A4E20FAB-4322-7B71-F88C-7F6F97C9F068}"/>
              </a:ext>
            </a:extLst>
          </p:cNvPr>
          <p:cNvSpPr/>
          <p:nvPr/>
        </p:nvSpPr>
        <p:spPr>
          <a:xfrm>
            <a:off x="744086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AD0375FE-49C7-7225-4D62-1B27BE42B517}"/>
              </a:ext>
            </a:extLst>
          </p:cNvPr>
          <p:cNvSpPr/>
          <p:nvPr/>
        </p:nvSpPr>
        <p:spPr>
          <a:xfrm>
            <a:off x="674940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878101C3-41A6-916A-A834-C916103BA558}"/>
              </a:ext>
            </a:extLst>
          </p:cNvPr>
          <p:cNvCxnSpPr>
            <a:cxnSpLocks/>
          </p:cNvCxnSpPr>
          <p:nvPr/>
        </p:nvCxnSpPr>
        <p:spPr>
          <a:xfrm rot="5400000">
            <a:off x="732027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0DD33F9D-A0A8-48C0-0FBD-A10E0E9600DE}"/>
              </a:ext>
            </a:extLst>
          </p:cNvPr>
          <p:cNvSpPr/>
          <p:nvPr/>
        </p:nvSpPr>
        <p:spPr>
          <a:xfrm>
            <a:off x="675330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84BB3D8A-521C-3221-885C-77932441F37B}"/>
              </a:ext>
            </a:extLst>
          </p:cNvPr>
          <p:cNvCxnSpPr>
            <a:cxnSpLocks/>
            <a:stCxn id="53" idx="2"/>
            <a:endCxn id="55" idx="0"/>
          </p:cNvCxnSpPr>
          <p:nvPr/>
        </p:nvCxnSpPr>
        <p:spPr>
          <a:xfrm>
            <a:off x="6971469" y="4467221"/>
            <a:ext cx="3904" cy="7555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0C58FF76-5050-C756-2CFC-B6458C8632ED}"/>
              </a:ext>
            </a:extLst>
          </p:cNvPr>
          <p:cNvSpPr/>
          <p:nvPr/>
        </p:nvSpPr>
        <p:spPr>
          <a:xfrm>
            <a:off x="742314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8D6009D0-B8BA-64AD-64D7-9C8C20BBA356}"/>
              </a:ext>
            </a:extLst>
          </p:cNvPr>
          <p:cNvCxnSpPr>
            <a:cxnSpLocks/>
          </p:cNvCxnSpPr>
          <p:nvPr/>
        </p:nvCxnSpPr>
        <p:spPr>
          <a:xfrm rot="5400000">
            <a:off x="730255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C730ECD7-E313-B324-1DCF-F732CAD0F45D}"/>
              </a:ext>
            </a:extLst>
          </p:cNvPr>
          <p:cNvSpPr/>
          <p:nvPr/>
        </p:nvSpPr>
        <p:spPr>
          <a:xfrm>
            <a:off x="8995400" y="2297846"/>
            <a:ext cx="3209417" cy="2715613"/>
          </a:xfrm>
          <a:prstGeom prst="roundRect">
            <a:avLst>
              <a:gd name="adj" fmla="val 9176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rgbClr val="FF0000"/>
                </a:solidFill>
              </a:rPr>
              <a:t>How to identify the FSM in the control constructs?</a:t>
            </a:r>
          </a:p>
          <a:p>
            <a:pPr marL="342900" indent="-342900">
              <a:buAutoNum type="arabicPeriod"/>
            </a:pPr>
            <a:r>
              <a:rPr lang="en-US" sz="2000">
                <a:solidFill>
                  <a:srgbClr val="FF0000"/>
                </a:solidFill>
              </a:rPr>
              <a:t>Identify the FSM state variable</a:t>
            </a:r>
          </a:p>
        </p:txBody>
      </p:sp>
    </p:spTree>
    <p:extLst>
      <p:ext uri="{BB962C8B-B14F-4D97-AF65-F5344CB8AC3E}">
        <p14:creationId xmlns:p14="http://schemas.microsoft.com/office/powerpoint/2010/main" val="4110622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5FC09-A9EC-B3A3-4080-BB9F46495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56741-723B-1149-924E-3A5908DB9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Compare Schedulers of HLS Tools?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F53A70-4BD0-49B9-2A95-9999B495F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CB08BF-E596-EF4F-AE51-DAF4B045921B}" type="slidenum">
              <a:rPr kumimoji="0" lang="en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248D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FR" sz="1200" b="0" i="0" u="none" strike="noStrike" kern="1200" cap="none" spc="0" normalizeH="0" baseline="0" noProof="0">
              <a:ln>
                <a:noFill/>
              </a:ln>
              <a:solidFill>
                <a:srgbClr val="4248D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2DC0C8A-0041-188D-0854-888A46CCD8A4}"/>
              </a:ext>
            </a:extLst>
          </p:cNvPr>
          <p:cNvSpPr/>
          <p:nvPr/>
        </p:nvSpPr>
        <p:spPr>
          <a:xfrm>
            <a:off x="1735128" y="2306053"/>
            <a:ext cx="2694135" cy="248779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FF61284-52F7-341E-B33C-59D2FD817ECF}"/>
              </a:ext>
            </a:extLst>
          </p:cNvPr>
          <p:cNvSpPr txBox="1"/>
          <p:nvPr/>
        </p:nvSpPr>
        <p:spPr>
          <a:xfrm>
            <a:off x="2341541" y="2453694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HLS Tool A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5CE06E57-19CE-0BF9-29E8-8A09773F3CB0}"/>
              </a:ext>
            </a:extLst>
          </p:cNvPr>
          <p:cNvSpPr/>
          <p:nvPr/>
        </p:nvSpPr>
        <p:spPr>
          <a:xfrm>
            <a:off x="1891616" y="2943866"/>
            <a:ext cx="2381158" cy="46166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Frontend A</a:t>
            </a:r>
            <a:endParaRPr lang="en-GB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6A5530AD-F7FD-1AA3-10C3-5ACD7122C34E}"/>
              </a:ext>
            </a:extLst>
          </p:cNvPr>
          <p:cNvSpPr/>
          <p:nvPr/>
        </p:nvSpPr>
        <p:spPr>
          <a:xfrm>
            <a:off x="1891616" y="4022763"/>
            <a:ext cx="2381158" cy="46166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Scheduler A</a:t>
            </a:r>
            <a:endParaRPr lang="en-GB"/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45D07A56-1215-9BA2-54D6-D3A728D7EFD0}"/>
              </a:ext>
            </a:extLst>
          </p:cNvPr>
          <p:cNvCxnSpPr>
            <a:cxnSpLocks/>
            <a:stCxn id="39" idx="2"/>
            <a:endCxn id="40" idx="0"/>
          </p:cNvCxnSpPr>
          <p:nvPr/>
        </p:nvCxnSpPr>
        <p:spPr>
          <a:xfrm>
            <a:off x="3082195" y="3405531"/>
            <a:ext cx="0" cy="61723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66EC12D2-974A-65F7-6968-BD7CC406E088}"/>
              </a:ext>
            </a:extLst>
          </p:cNvPr>
          <p:cNvSpPr txBox="1"/>
          <p:nvPr/>
        </p:nvSpPr>
        <p:spPr>
          <a:xfrm>
            <a:off x="3145172" y="3405531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CDFG A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FE5129D9-C43B-93C9-ABAF-5414E682BFAB}"/>
              </a:ext>
            </a:extLst>
          </p:cNvPr>
          <p:cNvCxnSpPr>
            <a:cxnSpLocks/>
          </p:cNvCxnSpPr>
          <p:nvPr/>
        </p:nvCxnSpPr>
        <p:spPr>
          <a:xfrm>
            <a:off x="3082195" y="1904611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3DE3782B-CF48-0363-98B2-0100ED2218EE}"/>
              </a:ext>
            </a:extLst>
          </p:cNvPr>
          <p:cNvSpPr txBox="1"/>
          <p:nvPr/>
        </p:nvSpPr>
        <p:spPr>
          <a:xfrm>
            <a:off x="2343957" y="1442808"/>
            <a:ext cx="1602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C/C++ code</a:t>
            </a:r>
            <a:endParaRPr lang="en-GB" sz="2400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6D9679AF-0D6B-FEEE-EB65-1564AE34F40D}"/>
              </a:ext>
            </a:extLst>
          </p:cNvPr>
          <p:cNvCxnSpPr>
            <a:cxnSpLocks/>
          </p:cNvCxnSpPr>
          <p:nvPr/>
        </p:nvCxnSpPr>
        <p:spPr>
          <a:xfrm>
            <a:off x="3088912" y="4793850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6965532-834B-4B12-C253-B6A857DB0B70}"/>
              </a:ext>
            </a:extLst>
          </p:cNvPr>
          <p:cNvSpPr txBox="1"/>
          <p:nvPr/>
        </p:nvSpPr>
        <p:spPr>
          <a:xfrm>
            <a:off x="-26346" y="6356350"/>
            <a:ext cx="47357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solidFill>
                  <a:sysClr val="windowText" lastClr="000000"/>
                </a:solidFill>
              </a:rPr>
              <a:t>HLS = High-Level Synthesis</a:t>
            </a:r>
          </a:p>
          <a:p>
            <a:r>
              <a:rPr lang="en-US" sz="1400">
                <a:solidFill>
                  <a:sysClr val="windowText" lastClr="000000"/>
                </a:solidFill>
              </a:rPr>
              <a:t>CDFG = Control-Data Flow Graph</a:t>
            </a:r>
            <a:endParaRPr lang="en-GB" sz="1400">
              <a:solidFill>
                <a:sysClr val="windowText" lastClr="000000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1581DD1-AE35-BC4F-F64C-B195EB649C84}"/>
              </a:ext>
            </a:extLst>
          </p:cNvPr>
          <p:cNvSpPr/>
          <p:nvPr/>
        </p:nvSpPr>
        <p:spPr>
          <a:xfrm>
            <a:off x="7639216" y="1101345"/>
            <a:ext cx="2019507" cy="97174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sum = 0;</a:t>
            </a:r>
          </a:p>
          <a:p>
            <a:r>
              <a:rPr lang="en-US"/>
              <a:t>for(</a:t>
            </a:r>
            <a:r>
              <a:rPr lang="en-US" err="1"/>
              <a:t>i</a:t>
            </a:r>
            <a:r>
              <a:rPr lang="en-US"/>
              <a:t>=0; </a:t>
            </a:r>
            <a:r>
              <a:rPr lang="en-US" err="1"/>
              <a:t>i</a:t>
            </a:r>
            <a:r>
              <a:rPr lang="en-US"/>
              <a:t>&lt;10; </a:t>
            </a:r>
            <a:r>
              <a:rPr lang="en-US" err="1"/>
              <a:t>i</a:t>
            </a:r>
            <a:r>
              <a:rPr lang="en-US"/>
              <a:t>++){</a:t>
            </a:r>
          </a:p>
          <a:p>
            <a:r>
              <a:rPr lang="en-US"/>
              <a:t>  sum += A[</a:t>
            </a:r>
            <a:r>
              <a:rPr lang="en-US" err="1"/>
              <a:t>i</a:t>
            </a:r>
            <a:r>
              <a:rPr lang="en-US"/>
              <a:t>]; }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062AD3-E1CA-40DC-5C31-A177770FAC0A}"/>
              </a:ext>
            </a:extLst>
          </p:cNvPr>
          <p:cNvSpPr txBox="1"/>
          <p:nvPr/>
        </p:nvSpPr>
        <p:spPr>
          <a:xfrm>
            <a:off x="9590305" y="1395968"/>
            <a:ext cx="1602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C/C++ code</a:t>
            </a:r>
            <a:endParaRPr lang="en-GB" sz="24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672A0D-68D0-00F5-987E-AEB89ACFC09F}"/>
              </a:ext>
            </a:extLst>
          </p:cNvPr>
          <p:cNvSpPr txBox="1"/>
          <p:nvPr/>
        </p:nvSpPr>
        <p:spPr>
          <a:xfrm>
            <a:off x="10621683" y="4439163"/>
            <a:ext cx="9098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21970EC-128E-6261-22D4-5D19ED9BA9DE}"/>
              </a:ext>
            </a:extLst>
          </p:cNvPr>
          <p:cNvCxnSpPr>
            <a:cxnSpLocks/>
          </p:cNvCxnSpPr>
          <p:nvPr/>
        </p:nvCxnSpPr>
        <p:spPr>
          <a:xfrm>
            <a:off x="8601786" y="2076484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AC19A9AA-E120-F67C-D22D-847E45D9898E}"/>
              </a:ext>
            </a:extLst>
          </p:cNvPr>
          <p:cNvSpPr/>
          <p:nvPr/>
        </p:nvSpPr>
        <p:spPr>
          <a:xfrm>
            <a:off x="6627648" y="2474173"/>
            <a:ext cx="4043823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595453AF-ADC1-E450-0824-D1EA33715A00}"/>
              </a:ext>
            </a:extLst>
          </p:cNvPr>
          <p:cNvSpPr/>
          <p:nvPr/>
        </p:nvSpPr>
        <p:spPr>
          <a:xfrm>
            <a:off x="7118098" y="2643763"/>
            <a:ext cx="3273422" cy="816787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541BA55-99AF-6535-AE19-B1093C6FDECA}"/>
              </a:ext>
            </a:extLst>
          </p:cNvPr>
          <p:cNvSpPr txBox="1"/>
          <p:nvPr/>
        </p:nvSpPr>
        <p:spPr>
          <a:xfrm>
            <a:off x="7100055" y="2597129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FE003C47-B1A2-FBB7-0829-B71E589CF419}"/>
              </a:ext>
            </a:extLst>
          </p:cNvPr>
          <p:cNvSpPr/>
          <p:nvPr/>
        </p:nvSpPr>
        <p:spPr>
          <a:xfrm>
            <a:off x="8226889" y="269298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5AF5F532-040E-B9D8-0E57-3E09D9F11AFA}"/>
              </a:ext>
            </a:extLst>
          </p:cNvPr>
          <p:cNvSpPr/>
          <p:nvPr/>
        </p:nvSpPr>
        <p:spPr>
          <a:xfrm>
            <a:off x="8272002" y="3955551"/>
            <a:ext cx="360000" cy="360000"/>
          </a:xfrm>
          <a:prstGeom prst="ellipse">
            <a:avLst/>
          </a:prstGeom>
          <a:solidFill>
            <a:srgbClr val="DA6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ɸ</a:t>
            </a:r>
            <a:endParaRPr lang="en-GB"/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BF847CDD-6051-CD57-F306-E36671557B72}"/>
              </a:ext>
            </a:extLst>
          </p:cNvPr>
          <p:cNvSpPr/>
          <p:nvPr/>
        </p:nvSpPr>
        <p:spPr>
          <a:xfrm>
            <a:off x="7118098" y="3778089"/>
            <a:ext cx="3273422" cy="1912360"/>
          </a:xfrm>
          <a:prstGeom prst="roundRect">
            <a:avLst>
              <a:gd name="adj" fmla="val 4009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8FBDFF4-6449-E37E-CF71-CF6277888AA9}"/>
              </a:ext>
            </a:extLst>
          </p:cNvPr>
          <p:cNvSpPr txBox="1"/>
          <p:nvPr/>
        </p:nvSpPr>
        <p:spPr>
          <a:xfrm>
            <a:off x="7100055" y="3731455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A7098336-C59A-76EC-5753-0E76D844A5CE}"/>
              </a:ext>
            </a:extLst>
          </p:cNvPr>
          <p:cNvCxnSpPr>
            <a:cxnSpLocks/>
            <a:stCxn id="85" idx="2"/>
            <a:endCxn id="86" idx="0"/>
          </p:cNvCxnSpPr>
          <p:nvPr/>
        </p:nvCxnSpPr>
        <p:spPr>
          <a:xfrm>
            <a:off x="8448958" y="3052981"/>
            <a:ext cx="3044" cy="90257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AEA85446-2AF1-0C22-4F03-8C305701B45D}"/>
              </a:ext>
            </a:extLst>
          </p:cNvPr>
          <p:cNvCxnSpPr>
            <a:cxnSpLocks/>
            <a:stCxn id="92" idx="2"/>
            <a:endCxn id="93" idx="0"/>
          </p:cNvCxnSpPr>
          <p:nvPr/>
        </p:nvCxnSpPr>
        <p:spPr>
          <a:xfrm>
            <a:off x="9554538" y="3052981"/>
            <a:ext cx="3044" cy="91209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2F583E91-35C0-04ED-C317-BBE75A6E19AC}"/>
              </a:ext>
            </a:extLst>
          </p:cNvPr>
          <p:cNvSpPr/>
          <p:nvPr/>
        </p:nvSpPr>
        <p:spPr>
          <a:xfrm>
            <a:off x="9332469" y="269298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4D8852A4-2B01-AE8E-BA52-14F4C3F54E68}"/>
              </a:ext>
            </a:extLst>
          </p:cNvPr>
          <p:cNvSpPr/>
          <p:nvPr/>
        </p:nvSpPr>
        <p:spPr>
          <a:xfrm>
            <a:off x="9377582" y="3965076"/>
            <a:ext cx="360000" cy="360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ɸ</a:t>
            </a:r>
            <a:endParaRPr lang="en-GB"/>
          </a:p>
        </p:txBody>
      </p: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4A37ED76-1D73-EDD4-1669-31422603C493}"/>
              </a:ext>
            </a:extLst>
          </p:cNvPr>
          <p:cNvSpPr/>
          <p:nvPr/>
        </p:nvSpPr>
        <p:spPr>
          <a:xfrm>
            <a:off x="8224345" y="454950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B32413A8-772D-E055-1DC7-5145E2FA1AC8}"/>
              </a:ext>
            </a:extLst>
          </p:cNvPr>
          <p:cNvCxnSpPr>
            <a:cxnSpLocks/>
          </p:cNvCxnSpPr>
          <p:nvPr/>
        </p:nvCxnSpPr>
        <p:spPr>
          <a:xfrm flipH="1">
            <a:off x="8446414" y="432166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9220420C-8D6C-4D4E-88E4-24E013F1BAAF}"/>
              </a:ext>
            </a:extLst>
          </p:cNvPr>
          <p:cNvCxnSpPr>
            <a:cxnSpLocks/>
            <a:stCxn id="97" idx="0"/>
          </p:cNvCxnSpPr>
          <p:nvPr/>
        </p:nvCxnSpPr>
        <p:spPr>
          <a:xfrm flipV="1">
            <a:off x="8448459" y="489576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D7D097D8-3C1B-788A-E23D-651485DC2868}"/>
              </a:ext>
            </a:extLst>
          </p:cNvPr>
          <p:cNvSpPr/>
          <p:nvPr/>
        </p:nvSpPr>
        <p:spPr>
          <a:xfrm>
            <a:off x="8226390" y="512360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cxnSp>
        <p:nvCxnSpPr>
          <p:cNvPr id="98" name="Connector: Curved 97">
            <a:extLst>
              <a:ext uri="{FF2B5EF4-FFF2-40B4-BE49-F238E27FC236}">
                <a16:creationId xmlns:a16="http://schemas.microsoft.com/office/drawing/2014/main" id="{0B10224C-87BE-C4DA-DE7F-B2E31958940C}"/>
              </a:ext>
            </a:extLst>
          </p:cNvPr>
          <p:cNvCxnSpPr>
            <a:cxnSpLocks/>
            <a:stCxn id="94" idx="3"/>
          </p:cNvCxnSpPr>
          <p:nvPr/>
        </p:nvCxnSpPr>
        <p:spPr>
          <a:xfrm flipH="1" flipV="1">
            <a:off x="8629458" y="4153979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1F76FADA-D019-C803-B50C-9F98F8925672}"/>
              </a:ext>
            </a:extLst>
          </p:cNvPr>
          <p:cNvSpPr/>
          <p:nvPr/>
        </p:nvSpPr>
        <p:spPr>
          <a:xfrm>
            <a:off x="9337645" y="454950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8AB29C5B-4C1B-12A2-1FBD-3840A35C4CD2}"/>
              </a:ext>
            </a:extLst>
          </p:cNvPr>
          <p:cNvCxnSpPr>
            <a:cxnSpLocks/>
          </p:cNvCxnSpPr>
          <p:nvPr/>
        </p:nvCxnSpPr>
        <p:spPr>
          <a:xfrm flipH="1">
            <a:off x="9559714" y="432166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D6DB471C-CE39-1FBC-62BC-E3FC57881E2C}"/>
              </a:ext>
            </a:extLst>
          </p:cNvPr>
          <p:cNvSpPr/>
          <p:nvPr/>
        </p:nvSpPr>
        <p:spPr>
          <a:xfrm>
            <a:off x="9061859" y="5135450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load_A</a:t>
            </a:r>
            <a:endParaRPr lang="en-US"/>
          </a:p>
        </p:txBody>
      </p:sp>
      <p:cxnSp>
        <p:nvCxnSpPr>
          <p:cNvPr id="102" name="Connector: Curved 101">
            <a:extLst>
              <a:ext uri="{FF2B5EF4-FFF2-40B4-BE49-F238E27FC236}">
                <a16:creationId xmlns:a16="http://schemas.microsoft.com/office/drawing/2014/main" id="{C0AE1BD2-44A3-0CC5-B39C-BEEBAE8E1026}"/>
              </a:ext>
            </a:extLst>
          </p:cNvPr>
          <p:cNvCxnSpPr>
            <a:cxnSpLocks/>
            <a:stCxn id="99" idx="3"/>
          </p:cNvCxnSpPr>
          <p:nvPr/>
        </p:nvCxnSpPr>
        <p:spPr>
          <a:xfrm flipH="1" flipV="1">
            <a:off x="9742758" y="4153979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nector: Curved 102">
            <a:extLst>
              <a:ext uri="{FF2B5EF4-FFF2-40B4-BE49-F238E27FC236}">
                <a16:creationId xmlns:a16="http://schemas.microsoft.com/office/drawing/2014/main" id="{8DF377F3-6B91-A0D2-C1B5-F95C24820453}"/>
              </a:ext>
            </a:extLst>
          </p:cNvPr>
          <p:cNvCxnSpPr>
            <a:cxnSpLocks/>
            <a:stCxn id="86" idx="6"/>
            <a:endCxn id="101" idx="1"/>
          </p:cNvCxnSpPr>
          <p:nvPr/>
        </p:nvCxnSpPr>
        <p:spPr>
          <a:xfrm>
            <a:off x="8632002" y="4135551"/>
            <a:ext cx="429857" cy="1179899"/>
          </a:xfrm>
          <a:prstGeom prst="curvedConnector3">
            <a:avLst>
              <a:gd name="adj1" fmla="val 32273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8F40EC1B-C04F-068E-70A3-3B6A4E60274A}"/>
              </a:ext>
            </a:extLst>
          </p:cNvPr>
          <p:cNvCxnSpPr>
            <a:cxnSpLocks/>
          </p:cNvCxnSpPr>
          <p:nvPr/>
        </p:nvCxnSpPr>
        <p:spPr>
          <a:xfrm flipH="1" flipV="1">
            <a:off x="9548693" y="4908558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onnector: Curved 104">
            <a:extLst>
              <a:ext uri="{FF2B5EF4-FFF2-40B4-BE49-F238E27FC236}">
                <a16:creationId xmlns:a16="http://schemas.microsoft.com/office/drawing/2014/main" id="{B31D4F77-3FBF-F324-DA24-C6CAD90709E1}"/>
              </a:ext>
            </a:extLst>
          </p:cNvPr>
          <p:cNvCxnSpPr>
            <a:cxnSpLocks/>
            <a:stCxn id="86" idx="2"/>
            <a:endCxn id="106" idx="3"/>
          </p:cNvCxnSpPr>
          <p:nvPr/>
        </p:nvCxnSpPr>
        <p:spPr>
          <a:xfrm rot="10800000" flipV="1">
            <a:off x="8001444" y="4135550"/>
            <a:ext cx="270559" cy="593007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7EB1F604-DC49-BB11-767E-F8598CA02883}"/>
              </a:ext>
            </a:extLst>
          </p:cNvPr>
          <p:cNvSpPr/>
          <p:nvPr/>
        </p:nvSpPr>
        <p:spPr>
          <a:xfrm>
            <a:off x="7557305" y="454855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CEE2A78F-A53E-B939-8A1D-2C98D8AE05EA}"/>
              </a:ext>
            </a:extLst>
          </p:cNvPr>
          <p:cNvCxnSpPr>
            <a:cxnSpLocks/>
            <a:stCxn id="108" idx="2"/>
            <a:endCxn id="106" idx="0"/>
          </p:cNvCxnSpPr>
          <p:nvPr/>
        </p:nvCxnSpPr>
        <p:spPr>
          <a:xfrm>
            <a:off x="7779374" y="4383993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52BCE164-8B02-843D-9954-EA8EC3CF3E26}"/>
              </a:ext>
            </a:extLst>
          </p:cNvPr>
          <p:cNvSpPr/>
          <p:nvPr/>
        </p:nvSpPr>
        <p:spPr>
          <a:xfrm>
            <a:off x="7557305" y="402399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8DA268CA-59A3-90B2-4A73-A3211AA51D34}"/>
              </a:ext>
            </a:extLst>
          </p:cNvPr>
          <p:cNvSpPr/>
          <p:nvPr/>
        </p:nvSpPr>
        <p:spPr>
          <a:xfrm>
            <a:off x="7118098" y="5916889"/>
            <a:ext cx="3273422" cy="537884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97EF6133-2F66-8F25-5867-28EC4FE5B9BF}"/>
              </a:ext>
            </a:extLst>
          </p:cNvPr>
          <p:cNvSpPr txBox="1"/>
          <p:nvPr/>
        </p:nvSpPr>
        <p:spPr>
          <a:xfrm>
            <a:off x="7100055" y="5870254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B2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11" name="Connector: Curved 110">
            <a:extLst>
              <a:ext uri="{FF2B5EF4-FFF2-40B4-BE49-F238E27FC236}">
                <a16:creationId xmlns:a16="http://schemas.microsoft.com/office/drawing/2014/main" id="{27FB24FD-09D8-6758-2217-57B7190F515C}"/>
              </a:ext>
            </a:extLst>
          </p:cNvPr>
          <p:cNvCxnSpPr>
            <a:cxnSpLocks/>
            <a:stCxn id="106" idx="2"/>
            <a:endCxn id="115" idx="0"/>
          </p:cNvCxnSpPr>
          <p:nvPr/>
        </p:nvCxnSpPr>
        <p:spPr>
          <a:xfrm rot="5400000">
            <a:off x="7637366" y="5044424"/>
            <a:ext cx="277874" cy="6143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Rectangle: Rounded Corners 111">
            <a:extLst>
              <a:ext uri="{FF2B5EF4-FFF2-40B4-BE49-F238E27FC236}">
                <a16:creationId xmlns:a16="http://schemas.microsoft.com/office/drawing/2014/main" id="{827DC663-8789-5B0C-0050-365C8FFA168B}"/>
              </a:ext>
            </a:extLst>
          </p:cNvPr>
          <p:cNvSpPr/>
          <p:nvPr/>
        </p:nvSpPr>
        <p:spPr>
          <a:xfrm>
            <a:off x="7571988" y="297622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br</a:t>
            </a:r>
            <a:endParaRPr lang="en-US"/>
          </a:p>
        </p:txBody>
      </p: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2D96E6BA-3731-4BBF-1BF7-8BD305774393}"/>
              </a:ext>
            </a:extLst>
          </p:cNvPr>
          <p:cNvSpPr/>
          <p:nvPr/>
        </p:nvSpPr>
        <p:spPr>
          <a:xfrm>
            <a:off x="7557304" y="5977837"/>
            <a:ext cx="580517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ret</a:t>
            </a:r>
          </a:p>
        </p:txBody>
      </p:sp>
      <p:cxnSp>
        <p:nvCxnSpPr>
          <p:cNvPr id="114" name="Connector: Curved 113">
            <a:extLst>
              <a:ext uri="{FF2B5EF4-FFF2-40B4-BE49-F238E27FC236}">
                <a16:creationId xmlns:a16="http://schemas.microsoft.com/office/drawing/2014/main" id="{FE8B6367-446F-9BB1-1975-3FBD4847F501}"/>
              </a:ext>
            </a:extLst>
          </p:cNvPr>
          <p:cNvCxnSpPr>
            <a:cxnSpLocks/>
            <a:stCxn id="112" idx="2"/>
          </p:cNvCxnSpPr>
          <p:nvPr/>
        </p:nvCxnSpPr>
        <p:spPr>
          <a:xfrm rot="16200000" flipH="1">
            <a:off x="7573126" y="3557156"/>
            <a:ext cx="441863" cy="1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9FB63D47-6278-2FA7-CC07-B1AF4EF145D0}"/>
              </a:ext>
            </a:extLst>
          </p:cNvPr>
          <p:cNvSpPr/>
          <p:nvPr/>
        </p:nvSpPr>
        <p:spPr>
          <a:xfrm>
            <a:off x="7551162" y="518643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br</a:t>
            </a:r>
            <a:endParaRPr lang="en-US"/>
          </a:p>
        </p:txBody>
      </p:sp>
      <p:cxnSp>
        <p:nvCxnSpPr>
          <p:cNvPr id="116" name="Connector: Curved 115">
            <a:extLst>
              <a:ext uri="{FF2B5EF4-FFF2-40B4-BE49-F238E27FC236}">
                <a16:creationId xmlns:a16="http://schemas.microsoft.com/office/drawing/2014/main" id="{D32E7745-0DE4-5533-0016-588CB3C6BCAC}"/>
              </a:ext>
            </a:extLst>
          </p:cNvPr>
          <p:cNvCxnSpPr>
            <a:cxnSpLocks/>
            <a:stCxn id="115" idx="2"/>
          </p:cNvCxnSpPr>
          <p:nvPr/>
        </p:nvCxnSpPr>
        <p:spPr>
          <a:xfrm rot="5400000">
            <a:off x="7604970" y="5708343"/>
            <a:ext cx="330172" cy="635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nector: Curved 120">
            <a:extLst>
              <a:ext uri="{FF2B5EF4-FFF2-40B4-BE49-F238E27FC236}">
                <a16:creationId xmlns:a16="http://schemas.microsoft.com/office/drawing/2014/main" id="{6AFC918A-DB49-3453-1D93-B4C62A048176}"/>
              </a:ext>
            </a:extLst>
          </p:cNvPr>
          <p:cNvCxnSpPr>
            <a:cxnSpLocks/>
            <a:stCxn id="115" idx="1"/>
            <a:endCxn id="88" idx="1"/>
          </p:cNvCxnSpPr>
          <p:nvPr/>
        </p:nvCxnSpPr>
        <p:spPr>
          <a:xfrm rot="10800000">
            <a:off x="7118098" y="4734270"/>
            <a:ext cx="433064" cy="632163"/>
          </a:xfrm>
          <a:prstGeom prst="curvedConnector3">
            <a:avLst>
              <a:gd name="adj1" fmla="val 152787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79EB67E-F546-48D0-2395-CDEC4CA60AB7}"/>
              </a:ext>
            </a:extLst>
          </p:cNvPr>
          <p:cNvSpPr txBox="1"/>
          <p:nvPr/>
        </p:nvSpPr>
        <p:spPr>
          <a:xfrm>
            <a:off x="2413122" y="5093952"/>
            <a:ext cx="1338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3137351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E27B6-21F3-9CC1-2B70-35C5469D2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CCD0A07-EE03-30B8-B10E-4B01050E4657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BB8A83-7ACA-4616-5B6A-D2ACB5202D3A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18BFFE-FBF9-3B8A-1807-CB7359554210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755D67-AD8C-C2AA-268A-343E0AEB656B}"/>
              </a:ext>
            </a:extLst>
          </p:cNvPr>
          <p:cNvSpPr/>
          <p:nvPr/>
        </p:nvSpPr>
        <p:spPr>
          <a:xfrm>
            <a:off x="288891" y="4376153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BC55AA-4D55-C2BD-2923-55DDDCFD0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extract the FSM?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C32CF2-9E2A-6780-8160-0B90B4D33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30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51B3BB4-5885-0013-F511-AC9E578FD5B1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96EA3D0-31A8-4DDD-3BE9-79913E2583C5}"/>
              </a:ext>
            </a:extLst>
          </p:cNvPr>
          <p:cNvSpPr/>
          <p:nvPr/>
        </p:nvSpPr>
        <p:spPr>
          <a:xfrm>
            <a:off x="326384" y="3556637"/>
            <a:ext cx="1439042" cy="5369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27B534D-CA4C-6B67-4180-490AEAC5F7C0}"/>
              </a:ext>
            </a:extLst>
          </p:cNvPr>
          <p:cNvSpPr/>
          <p:nvPr/>
        </p:nvSpPr>
        <p:spPr>
          <a:xfrm>
            <a:off x="2531089" y="6088245"/>
            <a:ext cx="7129823" cy="70413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FSM state variable: a control-flow variable that governs the dataflow and itself, and is assigned constant values</a:t>
            </a:r>
            <a:endParaRPr lang="en-GB" sz="2400">
              <a:solidFill>
                <a:srgbClr val="FF0000"/>
              </a:solidFill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440143F-D674-07A0-8D28-75ED029BA1F8}"/>
              </a:ext>
            </a:extLst>
          </p:cNvPr>
          <p:cNvCxnSpPr>
            <a:cxnSpLocks/>
            <a:endCxn id="35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144A119-54B1-9EBB-52D2-7BDE027A24B5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228B9E4A-96AE-AA2A-0053-5A5AB52F66DE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19DB89E9-346C-DCE4-E222-2E3DBB4F2888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B72781A1-422A-5670-06DE-4084239BEB7F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F78FA766-C4A3-002B-DCF9-733867E389E6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CD66DA36-50BD-CE76-C40F-C01DCAF5A491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1B19BF6A-1C03-6A3D-9982-DEE884535B82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D7A77610-B302-BA9D-B1CB-D9101F982747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3402FC0-63BB-7AEE-09CE-2D5297804FD6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FD2B9C17-1955-A643-B819-C0FA6A928BAD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86F7EBAA-4EB5-837A-58B3-BDE671073987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11CD6ED4-A1AF-4BAD-09DA-E061E92B1168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65185A08-75D7-0FC9-5154-A607DA0AFD6E}"/>
              </a:ext>
            </a:extLst>
          </p:cNvPr>
          <p:cNvCxnSpPr>
            <a:cxnSpLocks/>
            <a:endCxn id="47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ACC4285C-7995-C3CE-89E6-DE17CFB887B4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D96F9738-55D9-7ABA-7E80-D38245A38CBD}"/>
              </a:ext>
            </a:extLst>
          </p:cNvPr>
          <p:cNvCxnSpPr>
            <a:cxnSpLocks/>
            <a:stCxn id="47" idx="2"/>
            <a:endCxn id="53" idx="0"/>
          </p:cNvCxnSpPr>
          <p:nvPr/>
        </p:nvCxnSpPr>
        <p:spPr>
          <a:xfrm flipH="1">
            <a:off x="6971469" y="3319063"/>
            <a:ext cx="3904" cy="7881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FA225F2E-9E4E-2E56-0FFD-01CCFFE67499}"/>
              </a:ext>
            </a:extLst>
          </p:cNvPr>
          <p:cNvSpPr/>
          <p:nvPr/>
        </p:nvSpPr>
        <p:spPr>
          <a:xfrm>
            <a:off x="744086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A621DD10-3602-8ADA-DFB5-0C3051868F2C}"/>
              </a:ext>
            </a:extLst>
          </p:cNvPr>
          <p:cNvSpPr/>
          <p:nvPr/>
        </p:nvSpPr>
        <p:spPr>
          <a:xfrm>
            <a:off x="674940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FAFF9505-9712-87F5-6009-E161170E401D}"/>
              </a:ext>
            </a:extLst>
          </p:cNvPr>
          <p:cNvCxnSpPr>
            <a:cxnSpLocks/>
          </p:cNvCxnSpPr>
          <p:nvPr/>
        </p:nvCxnSpPr>
        <p:spPr>
          <a:xfrm rot="5400000">
            <a:off x="732027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28EB7907-EEC1-5D92-BBE7-44DCE222E81D}"/>
              </a:ext>
            </a:extLst>
          </p:cNvPr>
          <p:cNvSpPr/>
          <p:nvPr/>
        </p:nvSpPr>
        <p:spPr>
          <a:xfrm>
            <a:off x="675330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6C727B95-D689-5F92-B5D8-D9E5B3B173D1}"/>
              </a:ext>
            </a:extLst>
          </p:cNvPr>
          <p:cNvCxnSpPr>
            <a:cxnSpLocks/>
            <a:stCxn id="53" idx="2"/>
            <a:endCxn id="55" idx="0"/>
          </p:cNvCxnSpPr>
          <p:nvPr/>
        </p:nvCxnSpPr>
        <p:spPr>
          <a:xfrm>
            <a:off x="6971469" y="4467221"/>
            <a:ext cx="3904" cy="7555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A7127E4E-6B4A-97B7-BCF1-6A833C00152F}"/>
              </a:ext>
            </a:extLst>
          </p:cNvPr>
          <p:cNvSpPr/>
          <p:nvPr/>
        </p:nvSpPr>
        <p:spPr>
          <a:xfrm>
            <a:off x="742314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054E81FA-7CF7-9E54-8258-0683D78A697A}"/>
              </a:ext>
            </a:extLst>
          </p:cNvPr>
          <p:cNvCxnSpPr>
            <a:cxnSpLocks/>
          </p:cNvCxnSpPr>
          <p:nvPr/>
        </p:nvCxnSpPr>
        <p:spPr>
          <a:xfrm rot="5400000">
            <a:off x="730255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81F4E23D-F553-432B-47D1-F7F8E6BB7F18}"/>
              </a:ext>
            </a:extLst>
          </p:cNvPr>
          <p:cNvSpPr/>
          <p:nvPr/>
        </p:nvSpPr>
        <p:spPr>
          <a:xfrm>
            <a:off x="8995400" y="2297846"/>
            <a:ext cx="3209417" cy="2715613"/>
          </a:xfrm>
          <a:prstGeom prst="roundRect">
            <a:avLst>
              <a:gd name="adj" fmla="val 9176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rgbClr val="FF0000"/>
                </a:solidFill>
              </a:rPr>
              <a:t>How to identify the FSM in the control constructs?</a:t>
            </a:r>
          </a:p>
          <a:p>
            <a:pPr marL="342900" indent="-342900">
              <a:buAutoNum type="arabicPeriod"/>
            </a:pPr>
            <a:r>
              <a:rPr lang="en-US" sz="2000">
                <a:solidFill>
                  <a:srgbClr val="FF0000"/>
                </a:solidFill>
              </a:rPr>
              <a:t>Identify the FSM state variable</a:t>
            </a:r>
          </a:p>
        </p:txBody>
      </p:sp>
    </p:spTree>
    <p:extLst>
      <p:ext uri="{BB962C8B-B14F-4D97-AF65-F5344CB8AC3E}">
        <p14:creationId xmlns:p14="http://schemas.microsoft.com/office/powerpoint/2010/main" val="32052165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9E7EF-B021-D8CB-7983-7583844AA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F485D4D-C0DB-D99F-4C7E-D7088FE69728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8F3132-CC46-320D-D46C-EA71AD76B8A0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0EA2B0-E24B-4961-E353-FE0E964A9CD0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6A4C9B9-B92C-3078-A637-D1696CAC859C}"/>
              </a:ext>
            </a:extLst>
          </p:cNvPr>
          <p:cNvSpPr/>
          <p:nvPr/>
        </p:nvSpPr>
        <p:spPr>
          <a:xfrm>
            <a:off x="288891" y="4376153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5D682C-E80C-2B2C-FB1A-90CBD9432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extract the FSM?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E1B9D6-FABD-F99C-495E-3C3EBB12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31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AB6D7C7-51AF-9090-EF67-EC1A99E87E5D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C5B2F5C-728E-9BF0-9597-8BD0C12CC46B}"/>
              </a:ext>
            </a:extLst>
          </p:cNvPr>
          <p:cNvSpPr/>
          <p:nvPr/>
        </p:nvSpPr>
        <p:spPr>
          <a:xfrm>
            <a:off x="2531089" y="6088245"/>
            <a:ext cx="7129823" cy="70413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FSM state variable: a control-flow variable that governs the dataflow and itself, and is assigned constant values</a:t>
            </a:r>
            <a:endParaRPr lang="en-GB" sz="2400">
              <a:solidFill>
                <a:srgbClr val="FF0000"/>
              </a:solidFill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D7181A09-B7E3-FCA0-A55F-B7C523468A2F}"/>
              </a:ext>
            </a:extLst>
          </p:cNvPr>
          <p:cNvCxnSpPr>
            <a:cxnSpLocks/>
            <a:endCxn id="38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75DDBCB1-3526-4613-0D4A-9C28247ED5D3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3D22CD5D-91E4-08BC-C299-0866F42E13ED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BCD58092-D527-CC43-2764-E83EFDB42EE7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5186A4A4-D2D7-DC6A-81C5-7AA8EF376496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E318C99-1383-6FBA-E941-AF53117E6269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2EDE0C8A-64B7-626A-56A3-FC45F8A3682E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0961D97-DEEB-EA51-6C5D-20FB936AEB36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0F092180-5AEB-E359-5EA1-D11071EDE69A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95E388C-0C0B-47A0-437D-ED3BBD22C35A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C71CE4B8-AD61-AC07-E3A5-9B4A185FBAE4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F07F23AA-0DD4-F9F2-2044-8760F013F6AE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7533460B-4E5B-1CD9-2F83-D1F68C9BD842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38CA209C-2954-68C0-4A64-4E0B79BEE04A}"/>
              </a:ext>
            </a:extLst>
          </p:cNvPr>
          <p:cNvCxnSpPr>
            <a:cxnSpLocks/>
            <a:endCxn id="50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D4D0B62A-3D4E-AF91-DE75-C5163F27477B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E07752A1-4045-708B-A3DC-31A6F37CCAEF}"/>
              </a:ext>
            </a:extLst>
          </p:cNvPr>
          <p:cNvCxnSpPr>
            <a:cxnSpLocks/>
            <a:stCxn id="50" idx="2"/>
            <a:endCxn id="55" idx="0"/>
          </p:cNvCxnSpPr>
          <p:nvPr/>
        </p:nvCxnSpPr>
        <p:spPr>
          <a:xfrm flipH="1">
            <a:off x="6971469" y="3319063"/>
            <a:ext cx="3904" cy="7881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C7C2F331-7C42-1365-FFAA-F4FAFBC23AE7}"/>
              </a:ext>
            </a:extLst>
          </p:cNvPr>
          <p:cNvSpPr/>
          <p:nvPr/>
        </p:nvSpPr>
        <p:spPr>
          <a:xfrm>
            <a:off x="744086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A66D40BC-9E79-B98B-2473-062A7E211006}"/>
              </a:ext>
            </a:extLst>
          </p:cNvPr>
          <p:cNvSpPr/>
          <p:nvPr/>
        </p:nvSpPr>
        <p:spPr>
          <a:xfrm>
            <a:off x="674940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40F396A5-10F9-9132-0FD4-A66C8EE84365}"/>
              </a:ext>
            </a:extLst>
          </p:cNvPr>
          <p:cNvCxnSpPr>
            <a:cxnSpLocks/>
          </p:cNvCxnSpPr>
          <p:nvPr/>
        </p:nvCxnSpPr>
        <p:spPr>
          <a:xfrm rot="5400000">
            <a:off x="732027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E772E546-1EC6-B9C4-7D78-D9A0893576DA}"/>
              </a:ext>
            </a:extLst>
          </p:cNvPr>
          <p:cNvSpPr/>
          <p:nvPr/>
        </p:nvSpPr>
        <p:spPr>
          <a:xfrm>
            <a:off x="675330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C94826D-6D03-D626-C2FF-CB875D2C171C}"/>
              </a:ext>
            </a:extLst>
          </p:cNvPr>
          <p:cNvCxnSpPr>
            <a:cxnSpLocks/>
            <a:stCxn id="55" idx="2"/>
            <a:endCxn id="57" idx="0"/>
          </p:cNvCxnSpPr>
          <p:nvPr/>
        </p:nvCxnSpPr>
        <p:spPr>
          <a:xfrm>
            <a:off x="6971469" y="4467221"/>
            <a:ext cx="3904" cy="7555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96DB4447-78D6-875B-DA65-3E85E61465AF}"/>
              </a:ext>
            </a:extLst>
          </p:cNvPr>
          <p:cNvSpPr/>
          <p:nvPr/>
        </p:nvSpPr>
        <p:spPr>
          <a:xfrm>
            <a:off x="742314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071D6DFF-4891-2A0A-718C-C76D5339C1C2}"/>
              </a:ext>
            </a:extLst>
          </p:cNvPr>
          <p:cNvCxnSpPr>
            <a:cxnSpLocks/>
          </p:cNvCxnSpPr>
          <p:nvPr/>
        </p:nvCxnSpPr>
        <p:spPr>
          <a:xfrm rot="5400000">
            <a:off x="730255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Oval 60">
            <a:extLst>
              <a:ext uri="{FF2B5EF4-FFF2-40B4-BE49-F238E27FC236}">
                <a16:creationId xmlns:a16="http://schemas.microsoft.com/office/drawing/2014/main" id="{15B40C73-F05C-30BE-0546-422EA9B70952}"/>
              </a:ext>
            </a:extLst>
          </p:cNvPr>
          <p:cNvSpPr/>
          <p:nvPr/>
        </p:nvSpPr>
        <p:spPr>
          <a:xfrm>
            <a:off x="4611393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EFE11988-88F3-ABCC-CD29-9FCC92DE1EAA}"/>
              </a:ext>
            </a:extLst>
          </p:cNvPr>
          <p:cNvSpPr/>
          <p:nvPr/>
        </p:nvSpPr>
        <p:spPr>
          <a:xfrm>
            <a:off x="4611393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D65204A3-5E18-455C-A980-2236614621B5}"/>
              </a:ext>
            </a:extLst>
          </p:cNvPr>
          <p:cNvSpPr/>
          <p:nvPr/>
        </p:nvSpPr>
        <p:spPr>
          <a:xfrm>
            <a:off x="4610964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7014B267-6F35-0013-1E7C-8BD94D47A14A}"/>
              </a:ext>
            </a:extLst>
          </p:cNvPr>
          <p:cNvSpPr/>
          <p:nvPr/>
        </p:nvSpPr>
        <p:spPr>
          <a:xfrm>
            <a:off x="8995400" y="2297846"/>
            <a:ext cx="3209417" cy="2715613"/>
          </a:xfrm>
          <a:prstGeom prst="roundRect">
            <a:avLst>
              <a:gd name="adj" fmla="val 9176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rgbClr val="FF0000"/>
                </a:solidFill>
              </a:rPr>
              <a:t>How to identify the FSM in the control constructs?</a:t>
            </a:r>
          </a:p>
          <a:p>
            <a:pPr marL="342900" indent="-342900">
              <a:buAutoNum type="arabicPeriod"/>
            </a:pPr>
            <a:r>
              <a:rPr lang="en-US" sz="2000">
                <a:solidFill>
                  <a:srgbClr val="FF0000"/>
                </a:solidFill>
              </a:rPr>
              <a:t>Identify the FSM state variable</a:t>
            </a:r>
          </a:p>
        </p:txBody>
      </p:sp>
    </p:spTree>
    <p:extLst>
      <p:ext uri="{BB962C8B-B14F-4D97-AF65-F5344CB8AC3E}">
        <p14:creationId xmlns:p14="http://schemas.microsoft.com/office/powerpoint/2010/main" val="17389891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0E309-04CC-B52D-B9DA-8955967CB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2114229-D4E6-07B9-F062-5A301313F394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F80ED1-BE94-83E5-8723-A28C2AC61881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67A8B6-CFFC-1B1F-2EEA-BF832CA76E53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6F377AF-7B83-C21A-C956-DB0F98B7C8C4}"/>
              </a:ext>
            </a:extLst>
          </p:cNvPr>
          <p:cNvSpPr/>
          <p:nvPr/>
        </p:nvSpPr>
        <p:spPr>
          <a:xfrm>
            <a:off x="288891" y="4376153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D2D269-C824-3B0D-5696-3FF6E657E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extract the FSM?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EBA5AF-0D6A-2FF0-A1F9-D233B1C10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32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29356BB-BEBA-F331-9FD9-6876BBE4D123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22A26B4A-3995-18E8-A7D3-3EE33EF499B0}"/>
              </a:ext>
            </a:extLst>
          </p:cNvPr>
          <p:cNvCxnSpPr>
            <a:cxnSpLocks/>
            <a:endCxn id="39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6DD9EC7-DFB3-69A4-5C62-292B505F8A65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CDF98CD1-9FB6-AC04-7569-6AC69F4C133C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356EDA4E-7A09-E97F-C7B8-E1ECEE6CF437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F94680AF-B1C4-6D9D-6566-C22903A1A41A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32834256-510D-787C-0923-60261F343ADB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E26ED75F-AB58-356B-BA92-D19D6685F557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8A88530-4AF8-EB48-016D-75118C4F1CCF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8998340D-D4B5-69BD-AA45-0596AF3DA772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5AA3903-2B6B-5CD7-6A77-14F5A4AA5D46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1079A5B6-F3D8-8EF4-E107-4AA8981383B7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789860DF-5B1D-57D6-7C13-B381E76DE039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6FC5974D-036E-D5E0-4091-28B8B2F49C52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474059B3-565C-1551-964A-508E24578BBA}"/>
              </a:ext>
            </a:extLst>
          </p:cNvPr>
          <p:cNvCxnSpPr>
            <a:cxnSpLocks/>
            <a:endCxn id="51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363A8EB0-A22C-00BC-7F76-C965458778D0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125F1458-C8C5-EBDF-A803-7DF33E84D5F6}"/>
              </a:ext>
            </a:extLst>
          </p:cNvPr>
          <p:cNvCxnSpPr>
            <a:cxnSpLocks/>
            <a:stCxn id="51" idx="2"/>
            <a:endCxn id="56" idx="0"/>
          </p:cNvCxnSpPr>
          <p:nvPr/>
        </p:nvCxnSpPr>
        <p:spPr>
          <a:xfrm flipH="1">
            <a:off x="6971469" y="3319063"/>
            <a:ext cx="3904" cy="7881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D003910C-3CF2-6565-95DD-8F95E17E3904}"/>
              </a:ext>
            </a:extLst>
          </p:cNvPr>
          <p:cNvSpPr/>
          <p:nvPr/>
        </p:nvSpPr>
        <p:spPr>
          <a:xfrm>
            <a:off x="744086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BB1A5D7F-EE8D-AC8A-7FA3-1658A0557B47}"/>
              </a:ext>
            </a:extLst>
          </p:cNvPr>
          <p:cNvSpPr/>
          <p:nvPr/>
        </p:nvSpPr>
        <p:spPr>
          <a:xfrm>
            <a:off x="674940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12CCE35B-1C8A-29BF-F7FB-54D1949920CC}"/>
              </a:ext>
            </a:extLst>
          </p:cNvPr>
          <p:cNvCxnSpPr>
            <a:cxnSpLocks/>
          </p:cNvCxnSpPr>
          <p:nvPr/>
        </p:nvCxnSpPr>
        <p:spPr>
          <a:xfrm rot="5400000">
            <a:off x="732027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5A08712C-15ED-FA27-2ED0-7BD0085B52D8}"/>
              </a:ext>
            </a:extLst>
          </p:cNvPr>
          <p:cNvSpPr/>
          <p:nvPr/>
        </p:nvSpPr>
        <p:spPr>
          <a:xfrm>
            <a:off x="675330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7EE9F05F-DFCA-AFCF-BF76-6453634A4076}"/>
              </a:ext>
            </a:extLst>
          </p:cNvPr>
          <p:cNvCxnSpPr>
            <a:cxnSpLocks/>
            <a:stCxn id="56" idx="2"/>
            <a:endCxn id="58" idx="0"/>
          </p:cNvCxnSpPr>
          <p:nvPr/>
        </p:nvCxnSpPr>
        <p:spPr>
          <a:xfrm>
            <a:off x="6971469" y="4467221"/>
            <a:ext cx="3904" cy="7555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B8DC7267-833A-6375-3096-D122F7FAF8E0}"/>
              </a:ext>
            </a:extLst>
          </p:cNvPr>
          <p:cNvSpPr/>
          <p:nvPr/>
        </p:nvSpPr>
        <p:spPr>
          <a:xfrm>
            <a:off x="742314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D3662AE1-1EBA-E963-C5E8-CC21495EAF54}"/>
              </a:ext>
            </a:extLst>
          </p:cNvPr>
          <p:cNvCxnSpPr>
            <a:cxnSpLocks/>
          </p:cNvCxnSpPr>
          <p:nvPr/>
        </p:nvCxnSpPr>
        <p:spPr>
          <a:xfrm rot="5400000">
            <a:off x="730255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Oval 61">
            <a:extLst>
              <a:ext uri="{FF2B5EF4-FFF2-40B4-BE49-F238E27FC236}">
                <a16:creationId xmlns:a16="http://schemas.microsoft.com/office/drawing/2014/main" id="{EF1257F7-274C-49A0-73F1-EBB18548C2D9}"/>
              </a:ext>
            </a:extLst>
          </p:cNvPr>
          <p:cNvSpPr/>
          <p:nvPr/>
        </p:nvSpPr>
        <p:spPr>
          <a:xfrm>
            <a:off x="4611393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FF75480-7BF0-1544-C5D8-5289BD9AC1ED}"/>
              </a:ext>
            </a:extLst>
          </p:cNvPr>
          <p:cNvSpPr/>
          <p:nvPr/>
        </p:nvSpPr>
        <p:spPr>
          <a:xfrm>
            <a:off x="4611393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4755ABA2-0563-CAA4-5190-A6B60FB7A631}"/>
              </a:ext>
            </a:extLst>
          </p:cNvPr>
          <p:cNvSpPr/>
          <p:nvPr/>
        </p:nvSpPr>
        <p:spPr>
          <a:xfrm>
            <a:off x="4610964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DD6F63A9-35A3-3E78-F7DF-9DA2B9245E95}"/>
              </a:ext>
            </a:extLst>
          </p:cNvPr>
          <p:cNvSpPr/>
          <p:nvPr/>
        </p:nvSpPr>
        <p:spPr>
          <a:xfrm>
            <a:off x="8995400" y="2598642"/>
            <a:ext cx="3209417" cy="2715613"/>
          </a:xfrm>
          <a:prstGeom prst="roundRect">
            <a:avLst>
              <a:gd name="adj" fmla="val 9176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rgbClr val="FF0000"/>
                </a:solidFill>
              </a:rPr>
              <a:t>How to identify the FSM in the control constructs?</a:t>
            </a:r>
          </a:p>
          <a:p>
            <a:pPr marL="342900" indent="-342900">
              <a:buAutoNum type="arabicPeriod"/>
            </a:pPr>
            <a:r>
              <a:rPr lang="en-US" sz="2000">
                <a:solidFill>
                  <a:srgbClr val="FF0000"/>
                </a:solidFill>
              </a:rPr>
              <a:t>Identify the FSM state variable</a:t>
            </a:r>
          </a:p>
          <a:p>
            <a:pPr marL="342900" indent="-342900">
              <a:buAutoNum type="arabicPeriod"/>
            </a:pPr>
            <a:r>
              <a:rPr lang="en-US" sz="2000">
                <a:solidFill>
                  <a:srgbClr val="FF0000"/>
                </a:solidFill>
              </a:rPr>
              <a:t>Identify the FSM transitions</a:t>
            </a:r>
          </a:p>
        </p:txBody>
      </p:sp>
    </p:spTree>
    <p:extLst>
      <p:ext uri="{BB962C8B-B14F-4D97-AF65-F5344CB8AC3E}">
        <p14:creationId xmlns:p14="http://schemas.microsoft.com/office/powerpoint/2010/main" val="22534536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6E86D-6EEF-464B-327C-349A1F1D1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7DB4C9C-300C-0204-604F-F2CEDC14A369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5C5DE8-F109-FC62-DFB9-DA4D67A998D7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AE6DE9-2CAD-AF32-C6B3-DB6BB9BFE27E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BF7A69-C930-5BCB-2B95-A101FA97F5AC}"/>
              </a:ext>
            </a:extLst>
          </p:cNvPr>
          <p:cNvSpPr/>
          <p:nvPr/>
        </p:nvSpPr>
        <p:spPr>
          <a:xfrm>
            <a:off x="288891" y="4376153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2AA7DC-B8A5-5FEF-B378-726626FD6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extract the FSM?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C8DFA2-6349-5F4E-7475-F31299ACE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33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DF26A7C-226C-DF0E-6AF3-50D9FA0C846D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B1A8F680-A52A-BE3C-4BF1-69A79787E26B}"/>
              </a:ext>
            </a:extLst>
          </p:cNvPr>
          <p:cNvSpPr/>
          <p:nvPr/>
        </p:nvSpPr>
        <p:spPr>
          <a:xfrm>
            <a:off x="8995400" y="2598642"/>
            <a:ext cx="3209417" cy="2715613"/>
          </a:xfrm>
          <a:prstGeom prst="roundRect">
            <a:avLst>
              <a:gd name="adj" fmla="val 9176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rgbClr val="FF0000"/>
                </a:solidFill>
              </a:rPr>
              <a:t>How to identify the FSM in the control constructs?</a:t>
            </a:r>
          </a:p>
          <a:p>
            <a:pPr marL="342900" indent="-342900">
              <a:buAutoNum type="arabicPeriod"/>
            </a:pPr>
            <a:r>
              <a:rPr lang="en-US" sz="2000">
                <a:solidFill>
                  <a:srgbClr val="FF0000"/>
                </a:solidFill>
              </a:rPr>
              <a:t>Identify the FSM state variable</a:t>
            </a:r>
          </a:p>
          <a:p>
            <a:pPr marL="342900" indent="-342900">
              <a:buAutoNum type="arabicPeriod"/>
            </a:pPr>
            <a:r>
              <a:rPr lang="en-US" sz="2000">
                <a:solidFill>
                  <a:srgbClr val="FF0000"/>
                </a:solidFill>
              </a:rPr>
              <a:t>Identify the FSM transitions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4156478-A44D-5EC9-2E77-C1AA2CB37A63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C37C71B-A120-80C8-D1D6-E5262B2CDD07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00DD47A-06DD-ECF4-0FF4-D259136B7C06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6752183-E5A7-5BB8-E45A-9B5965F43721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47BA7EE-30A3-1176-9302-EDAC6DC02CFD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E8E7DB-AEC2-EB64-205A-E42D91D9F087}"/>
              </a:ext>
            </a:extLst>
          </p:cNvPr>
          <p:cNvSpPr txBox="1"/>
          <p:nvPr/>
        </p:nvSpPr>
        <p:spPr>
          <a:xfrm>
            <a:off x="4077200" y="1439814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</a:t>
            </a:r>
            <a:endParaRPr lang="en-GB" sz="2400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4AD38EA6-4E59-C8AB-FF81-757A6E51D47C}"/>
              </a:ext>
            </a:extLst>
          </p:cNvPr>
          <p:cNvSpPr/>
          <p:nvPr/>
        </p:nvSpPr>
        <p:spPr>
          <a:xfrm>
            <a:off x="6790032" y="3767410"/>
            <a:ext cx="2095209" cy="1629637"/>
          </a:xfrm>
          <a:prstGeom prst="cloud">
            <a:avLst/>
          </a:prstGeom>
          <a:solidFill>
            <a:srgbClr val="8FAADC"/>
          </a:solidFill>
          <a:ln>
            <a:solidFill>
              <a:srgbClr val="8FAA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Datapath</a:t>
            </a:r>
            <a:endParaRPr lang="en-GB" sz="240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E4CFE50-FDC4-F3D8-3CC8-05B9FF8F6BC6}"/>
              </a:ext>
            </a:extLst>
          </p:cNvPr>
          <p:cNvSpPr/>
          <p:nvPr/>
        </p:nvSpPr>
        <p:spPr>
          <a:xfrm>
            <a:off x="5415561" y="4259534"/>
            <a:ext cx="678652" cy="645391"/>
          </a:xfrm>
          <a:prstGeom prst="roundRect">
            <a:avLst>
              <a:gd name="adj" fmla="val 5211"/>
            </a:avLst>
          </a:prstGeom>
          <a:solidFill>
            <a:srgbClr val="BF9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FF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D87E8E4-3559-3893-6D29-6B46D9C170F1}"/>
              </a:ext>
            </a:extLst>
          </p:cNvPr>
          <p:cNvCxnSpPr>
            <a:cxnSpLocks/>
            <a:stCxn id="16" idx="3"/>
            <a:endCxn id="15" idx="2"/>
          </p:cNvCxnSpPr>
          <p:nvPr/>
        </p:nvCxnSpPr>
        <p:spPr>
          <a:xfrm flipV="1">
            <a:off x="6094213" y="4582229"/>
            <a:ext cx="702318" cy="1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rapezoid 17">
            <a:extLst>
              <a:ext uri="{FF2B5EF4-FFF2-40B4-BE49-F238E27FC236}">
                <a16:creationId xmlns:a16="http://schemas.microsoft.com/office/drawing/2014/main" id="{D583BB3C-10B6-58F2-C415-267DCE223CF1}"/>
              </a:ext>
            </a:extLst>
          </p:cNvPr>
          <p:cNvSpPr/>
          <p:nvPr/>
        </p:nvSpPr>
        <p:spPr>
          <a:xfrm flipV="1">
            <a:off x="4379094" y="3606294"/>
            <a:ext cx="1085850" cy="405652"/>
          </a:xfrm>
          <a:prstGeom prst="trapezoid">
            <a:avLst/>
          </a:prstGeom>
          <a:solidFill>
            <a:srgbClr val="BF9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Connector: Curved 18">
            <a:extLst>
              <a:ext uri="{FF2B5EF4-FFF2-40B4-BE49-F238E27FC236}">
                <a16:creationId xmlns:a16="http://schemas.microsoft.com/office/drawing/2014/main" id="{16583FFE-2F79-F85D-834E-A61EB14592D2}"/>
              </a:ext>
            </a:extLst>
          </p:cNvPr>
          <p:cNvCxnSpPr>
            <a:stCxn id="16" idx="0"/>
            <a:endCxn id="18" idx="3"/>
          </p:cNvCxnSpPr>
          <p:nvPr/>
        </p:nvCxnSpPr>
        <p:spPr>
          <a:xfrm rot="16200000" flipV="1">
            <a:off x="5359356" y="3864002"/>
            <a:ext cx="450414" cy="340649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Curved 19">
            <a:extLst>
              <a:ext uri="{FF2B5EF4-FFF2-40B4-BE49-F238E27FC236}">
                <a16:creationId xmlns:a16="http://schemas.microsoft.com/office/drawing/2014/main" id="{2AB1A2F8-C0C7-D3E4-AC98-B2C798C3A041}"/>
              </a:ext>
            </a:extLst>
          </p:cNvPr>
          <p:cNvCxnSpPr>
            <a:cxnSpLocks/>
            <a:stCxn id="15" idx="3"/>
            <a:endCxn id="18" idx="3"/>
          </p:cNvCxnSpPr>
          <p:nvPr/>
        </p:nvCxnSpPr>
        <p:spPr>
          <a:xfrm rot="16200000" flipV="1">
            <a:off x="6600205" y="2623153"/>
            <a:ext cx="51466" cy="2423399"/>
          </a:xfrm>
          <a:prstGeom prst="curvedConnector4">
            <a:avLst>
              <a:gd name="adj1" fmla="val 444177"/>
              <a:gd name="adj2" fmla="val 70568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25CB71A-F551-F836-351A-D63AFB5A9D2E}"/>
              </a:ext>
            </a:extLst>
          </p:cNvPr>
          <p:cNvCxnSpPr>
            <a:cxnSpLocks/>
          </p:cNvCxnSpPr>
          <p:nvPr/>
        </p:nvCxnSpPr>
        <p:spPr>
          <a:xfrm>
            <a:off x="5270355" y="3248526"/>
            <a:ext cx="0" cy="357768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C30F47D-4F6F-D64E-F34B-FDE64A97E2A9}"/>
              </a:ext>
            </a:extLst>
          </p:cNvPr>
          <p:cNvCxnSpPr>
            <a:cxnSpLocks/>
          </p:cNvCxnSpPr>
          <p:nvPr/>
        </p:nvCxnSpPr>
        <p:spPr>
          <a:xfrm>
            <a:off x="4902969" y="3217860"/>
            <a:ext cx="0" cy="357768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90F10DF-9F1D-253A-2791-CE521933D847}"/>
              </a:ext>
            </a:extLst>
          </p:cNvPr>
          <p:cNvCxnSpPr>
            <a:cxnSpLocks/>
          </p:cNvCxnSpPr>
          <p:nvPr/>
        </p:nvCxnSpPr>
        <p:spPr>
          <a:xfrm>
            <a:off x="4517880" y="3217860"/>
            <a:ext cx="0" cy="357768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2ABAED95-2C73-9F94-1109-38EDE43FE855}"/>
              </a:ext>
            </a:extLst>
          </p:cNvPr>
          <p:cNvSpPr txBox="1"/>
          <p:nvPr/>
        </p:nvSpPr>
        <p:spPr>
          <a:xfrm>
            <a:off x="4275464" y="2786861"/>
            <a:ext cx="5407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S0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9F8A68D-6BCB-3700-7D9C-F362E37F3AED}"/>
              </a:ext>
            </a:extLst>
          </p:cNvPr>
          <p:cNvSpPr txBox="1"/>
          <p:nvPr/>
        </p:nvSpPr>
        <p:spPr>
          <a:xfrm>
            <a:off x="4638499" y="2782410"/>
            <a:ext cx="5407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S1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3F733C5-434E-80DA-7156-1A61A24A9FB4}"/>
              </a:ext>
            </a:extLst>
          </p:cNvPr>
          <p:cNvSpPr txBox="1"/>
          <p:nvPr/>
        </p:nvSpPr>
        <p:spPr>
          <a:xfrm>
            <a:off x="5029516" y="2786861"/>
            <a:ext cx="5407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S2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27" name="Connector: Curved 26">
            <a:extLst>
              <a:ext uri="{FF2B5EF4-FFF2-40B4-BE49-F238E27FC236}">
                <a16:creationId xmlns:a16="http://schemas.microsoft.com/office/drawing/2014/main" id="{67F28BD9-AE31-AB93-2A57-D1D955D7E1B3}"/>
              </a:ext>
            </a:extLst>
          </p:cNvPr>
          <p:cNvCxnSpPr>
            <a:cxnSpLocks/>
            <a:stCxn id="18" idx="0"/>
            <a:endCxn id="16" idx="1"/>
          </p:cNvCxnSpPr>
          <p:nvPr/>
        </p:nvCxnSpPr>
        <p:spPr>
          <a:xfrm rot="16200000" flipH="1">
            <a:off x="4883648" y="4050317"/>
            <a:ext cx="570284" cy="493542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70F72C93-4BAE-8853-D33E-5E269B064140}"/>
              </a:ext>
            </a:extLst>
          </p:cNvPr>
          <p:cNvSpPr txBox="1"/>
          <p:nvPr/>
        </p:nvSpPr>
        <p:spPr>
          <a:xfrm>
            <a:off x="5975934" y="4875162"/>
            <a:ext cx="10287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Current</a:t>
            </a:r>
          </a:p>
          <a:p>
            <a:r>
              <a:rPr lang="en-US" sz="2000">
                <a:solidFill>
                  <a:schemeClr val="bg1"/>
                </a:solidFill>
              </a:rPr>
              <a:t>state</a:t>
            </a:r>
            <a:endParaRPr lang="en-GB" sz="200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3A06324-B5CE-E614-E035-483A88D68B5D}"/>
              </a:ext>
            </a:extLst>
          </p:cNvPr>
          <p:cNvSpPr txBox="1"/>
          <p:nvPr/>
        </p:nvSpPr>
        <p:spPr>
          <a:xfrm>
            <a:off x="4310308" y="4305573"/>
            <a:ext cx="10287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Next</a:t>
            </a:r>
          </a:p>
          <a:p>
            <a:r>
              <a:rPr lang="en-US" sz="2000">
                <a:solidFill>
                  <a:schemeClr val="bg1"/>
                </a:solidFill>
              </a:rPr>
              <a:t>state</a:t>
            </a:r>
            <a:endParaRPr lang="en-GB" sz="2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443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C4E27-2307-A161-88AC-BE40A2A53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AA334E8-7C77-F48D-7DB6-A4521E25A059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675C75-EF9B-EC8D-9C4B-E87E2FBBF833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544645-A29E-4EC4-3BEC-686950D9DCFD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BBEA01-F928-5F85-5C6B-3F308FB14B04}"/>
              </a:ext>
            </a:extLst>
          </p:cNvPr>
          <p:cNvSpPr/>
          <p:nvPr/>
        </p:nvSpPr>
        <p:spPr>
          <a:xfrm>
            <a:off x="288891" y="4376153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9945-00D5-113B-971E-9E41C8FF2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extract the FSM?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417336-4115-E0C4-8A81-7F3AF57ED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34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AC4BFDE-5C2C-61E1-B1DC-8F120073B113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03DA67-8EBE-03BB-8886-15530161384F}"/>
              </a:ext>
            </a:extLst>
          </p:cNvPr>
          <p:cNvSpPr/>
          <p:nvPr/>
        </p:nvSpPr>
        <p:spPr>
          <a:xfrm>
            <a:off x="3602833" y="6064993"/>
            <a:ext cx="4986334" cy="70413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FSM transitions: conditional assignments to the FSM state variable</a:t>
            </a:r>
            <a:endParaRPr lang="en-GB" sz="2400">
              <a:solidFill>
                <a:srgbClr val="FF0000"/>
              </a:solidFill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6514CC6-CB61-A86D-05CF-BF6D68CC274C}"/>
              </a:ext>
            </a:extLst>
          </p:cNvPr>
          <p:cNvCxnSpPr>
            <a:cxnSpLocks/>
            <a:endCxn id="38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501BA5A0-84FC-BAE4-CC3F-573A2C2A8133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05DF2D5-E710-DE3B-71EF-234A9DEC3041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CD21FAB2-1450-C59E-EACA-8F14E4C93937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A6DC8986-457B-BED5-E03C-951A74489FEA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B17A7A88-5E5A-2801-3DD7-0CBF24675AE6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1C4B8244-F243-B1F2-F263-E7FA24589806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B5760784-78BA-FABB-BCDB-EA160F786817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030F4DA5-E846-0AD0-BF88-A8454411D7C8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B4C847D-1B03-B13E-C3C5-F42BC31887BA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5516FBE6-FAA4-709B-707A-CE6BEA6E7C2A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ABEC01D5-C0EB-9300-DCFE-038224738D00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8BEEF105-4835-144D-640F-A94D892B9649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1132E5E4-C917-22BC-A115-9858B09C6598}"/>
              </a:ext>
            </a:extLst>
          </p:cNvPr>
          <p:cNvCxnSpPr>
            <a:cxnSpLocks/>
            <a:endCxn id="50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C7F04D2D-9361-BBB1-E4D2-A66752C12E3F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8270D567-8055-738A-6299-4349FF1FBD9B}"/>
              </a:ext>
            </a:extLst>
          </p:cNvPr>
          <p:cNvCxnSpPr>
            <a:cxnSpLocks/>
            <a:stCxn id="50" idx="2"/>
            <a:endCxn id="55" idx="0"/>
          </p:cNvCxnSpPr>
          <p:nvPr/>
        </p:nvCxnSpPr>
        <p:spPr>
          <a:xfrm flipH="1">
            <a:off x="6971469" y="3319063"/>
            <a:ext cx="3904" cy="7881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E872AF9B-638C-4362-6FED-36392CD6EB23}"/>
              </a:ext>
            </a:extLst>
          </p:cNvPr>
          <p:cNvSpPr/>
          <p:nvPr/>
        </p:nvSpPr>
        <p:spPr>
          <a:xfrm>
            <a:off x="744086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547CE29E-2E57-CEFB-DF41-0616CB848135}"/>
              </a:ext>
            </a:extLst>
          </p:cNvPr>
          <p:cNvSpPr/>
          <p:nvPr/>
        </p:nvSpPr>
        <p:spPr>
          <a:xfrm>
            <a:off x="674940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F65FC02C-C01D-E24F-C6FD-B00AAA3247E0}"/>
              </a:ext>
            </a:extLst>
          </p:cNvPr>
          <p:cNvCxnSpPr>
            <a:cxnSpLocks/>
          </p:cNvCxnSpPr>
          <p:nvPr/>
        </p:nvCxnSpPr>
        <p:spPr>
          <a:xfrm rot="5400000">
            <a:off x="732027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32370345-43F3-5FE5-B17E-D76594127497}"/>
              </a:ext>
            </a:extLst>
          </p:cNvPr>
          <p:cNvSpPr/>
          <p:nvPr/>
        </p:nvSpPr>
        <p:spPr>
          <a:xfrm>
            <a:off x="675330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1E61DA0-1927-75EF-182B-94346D765C63}"/>
              </a:ext>
            </a:extLst>
          </p:cNvPr>
          <p:cNvCxnSpPr>
            <a:cxnSpLocks/>
            <a:stCxn id="55" idx="2"/>
            <a:endCxn id="57" idx="0"/>
          </p:cNvCxnSpPr>
          <p:nvPr/>
        </p:nvCxnSpPr>
        <p:spPr>
          <a:xfrm>
            <a:off x="6971469" y="4467221"/>
            <a:ext cx="3904" cy="7555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55885E3C-EDAE-2FBA-B178-1016CF687448}"/>
              </a:ext>
            </a:extLst>
          </p:cNvPr>
          <p:cNvSpPr/>
          <p:nvPr/>
        </p:nvSpPr>
        <p:spPr>
          <a:xfrm>
            <a:off x="742314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A3CB7FCA-86B5-9DBA-21C6-E66FD62676CE}"/>
              </a:ext>
            </a:extLst>
          </p:cNvPr>
          <p:cNvCxnSpPr>
            <a:cxnSpLocks/>
          </p:cNvCxnSpPr>
          <p:nvPr/>
        </p:nvCxnSpPr>
        <p:spPr>
          <a:xfrm rot="5400000">
            <a:off x="730255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Oval 60">
            <a:extLst>
              <a:ext uri="{FF2B5EF4-FFF2-40B4-BE49-F238E27FC236}">
                <a16:creationId xmlns:a16="http://schemas.microsoft.com/office/drawing/2014/main" id="{1AC95072-27D4-6CAD-E7C4-5718630A5FCA}"/>
              </a:ext>
            </a:extLst>
          </p:cNvPr>
          <p:cNvSpPr/>
          <p:nvPr/>
        </p:nvSpPr>
        <p:spPr>
          <a:xfrm>
            <a:off x="4611393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1DBD6EF5-AAA2-5DB3-B4F2-CA9136ACE2F0}"/>
              </a:ext>
            </a:extLst>
          </p:cNvPr>
          <p:cNvSpPr/>
          <p:nvPr/>
        </p:nvSpPr>
        <p:spPr>
          <a:xfrm>
            <a:off x="4611393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96956D85-EE5C-B446-4D13-63C5CF08B6CB}"/>
              </a:ext>
            </a:extLst>
          </p:cNvPr>
          <p:cNvSpPr/>
          <p:nvPr/>
        </p:nvSpPr>
        <p:spPr>
          <a:xfrm>
            <a:off x="4610964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8719E59C-2D84-5543-9404-CF1F5F26BCF0}"/>
              </a:ext>
            </a:extLst>
          </p:cNvPr>
          <p:cNvSpPr/>
          <p:nvPr/>
        </p:nvSpPr>
        <p:spPr>
          <a:xfrm>
            <a:off x="8995400" y="2598642"/>
            <a:ext cx="3209417" cy="2715613"/>
          </a:xfrm>
          <a:prstGeom prst="roundRect">
            <a:avLst>
              <a:gd name="adj" fmla="val 9176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rgbClr val="FF0000"/>
                </a:solidFill>
              </a:rPr>
              <a:t>How to identify the FSM in the control constructs?</a:t>
            </a:r>
          </a:p>
          <a:p>
            <a:pPr marL="342900" indent="-342900">
              <a:buAutoNum type="arabicPeriod"/>
            </a:pPr>
            <a:r>
              <a:rPr lang="en-US" sz="2000">
                <a:solidFill>
                  <a:srgbClr val="FF0000"/>
                </a:solidFill>
              </a:rPr>
              <a:t>Identify the FSM state variable</a:t>
            </a:r>
          </a:p>
          <a:p>
            <a:pPr marL="342900" indent="-342900">
              <a:buAutoNum type="arabicPeriod"/>
            </a:pPr>
            <a:r>
              <a:rPr lang="en-US" sz="2000">
                <a:solidFill>
                  <a:srgbClr val="FF0000"/>
                </a:solidFill>
              </a:rPr>
              <a:t>Identify the FSM transitions</a:t>
            </a:r>
          </a:p>
        </p:txBody>
      </p:sp>
    </p:spTree>
    <p:extLst>
      <p:ext uri="{BB962C8B-B14F-4D97-AF65-F5344CB8AC3E}">
        <p14:creationId xmlns:p14="http://schemas.microsoft.com/office/powerpoint/2010/main" val="778060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196C9-1AF1-826A-9869-18588FDD3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283A4E4-0514-F532-CE27-C66AF1F74DB9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5D2630-E78B-A39E-7C85-940EC23A39FF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59027C-1B08-CBAD-362C-E4A46E00D06F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9B68A74-6164-421D-6D71-4C6532F396D7}"/>
              </a:ext>
            </a:extLst>
          </p:cNvPr>
          <p:cNvSpPr/>
          <p:nvPr/>
        </p:nvSpPr>
        <p:spPr>
          <a:xfrm>
            <a:off x="288891" y="4376153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446F25-43AB-B741-3856-282A71692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extract the FSM?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27D068-59C0-C8A9-DD49-FD3EC0437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35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FCD3EC9-EA28-E35F-D2FE-4839431E1734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D4A8C26-A3C0-46C5-7243-F3DAA6F64679}"/>
              </a:ext>
            </a:extLst>
          </p:cNvPr>
          <p:cNvSpPr/>
          <p:nvPr/>
        </p:nvSpPr>
        <p:spPr>
          <a:xfrm>
            <a:off x="319276" y="3560163"/>
            <a:ext cx="2035304" cy="51084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CF0B1B2A-17FE-37F5-EEB7-EBBFEB299B53}"/>
              </a:ext>
            </a:extLst>
          </p:cNvPr>
          <p:cNvSpPr/>
          <p:nvPr/>
        </p:nvSpPr>
        <p:spPr>
          <a:xfrm>
            <a:off x="3602833" y="6064993"/>
            <a:ext cx="4986334" cy="70413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FSM transitions: conditional assignments to the FSM state variable</a:t>
            </a:r>
            <a:endParaRPr lang="en-GB" sz="2400">
              <a:solidFill>
                <a:srgbClr val="FF0000"/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19CF1E4-76D1-310A-4261-B0F56718D596}"/>
              </a:ext>
            </a:extLst>
          </p:cNvPr>
          <p:cNvCxnSpPr>
            <a:cxnSpLocks/>
            <a:endCxn id="40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ABE5C222-5ACD-CF6E-5A77-CC49F5DBCD80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A67DF6A-5363-D329-E47C-4F710CA5A03B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EC57659D-CB82-81E5-273A-AF8DAACAA5A7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76D6EACC-A775-FB89-8CC6-A4EA8F5A58CC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AAE62D58-A7B7-0BCA-678E-E92B764C0B00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AF65EB48-8405-B368-D634-3BA96CAEA28C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D9102204-36CD-D298-79C4-EC014A331228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F18DED6D-FD74-3B09-E631-400AA4BC3690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510B1DA-4CA2-0DC4-946E-4220866C5A30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837CA496-29AA-1E09-5838-0DE1CB9A5C79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1DEC7792-7C5D-221E-A9AD-A38C60525B0B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8CA90A5F-A4B7-A27B-79CB-6F1DA706D157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DFC8D57C-4EE8-9A17-DFD7-B3A9B83F12B4}"/>
              </a:ext>
            </a:extLst>
          </p:cNvPr>
          <p:cNvCxnSpPr>
            <a:cxnSpLocks/>
            <a:endCxn id="52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BE483858-EB31-EE0D-E6EC-F5AF32EBFB1D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A38BF6EE-1CBD-0EDE-D433-B4CF477B9D80}"/>
              </a:ext>
            </a:extLst>
          </p:cNvPr>
          <p:cNvCxnSpPr>
            <a:cxnSpLocks/>
            <a:stCxn id="52" idx="2"/>
            <a:endCxn id="57" idx="0"/>
          </p:cNvCxnSpPr>
          <p:nvPr/>
        </p:nvCxnSpPr>
        <p:spPr>
          <a:xfrm flipH="1">
            <a:off x="6971469" y="3319063"/>
            <a:ext cx="3904" cy="7881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2134A9F9-83F4-54B0-0548-D9CA38D7CF7C}"/>
              </a:ext>
            </a:extLst>
          </p:cNvPr>
          <p:cNvSpPr/>
          <p:nvPr/>
        </p:nvSpPr>
        <p:spPr>
          <a:xfrm>
            <a:off x="744086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A946EF36-67BF-4471-A4CE-1D41F0981EFE}"/>
              </a:ext>
            </a:extLst>
          </p:cNvPr>
          <p:cNvSpPr/>
          <p:nvPr/>
        </p:nvSpPr>
        <p:spPr>
          <a:xfrm>
            <a:off x="674940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602B12CE-F0BC-A174-B841-B306B718175B}"/>
              </a:ext>
            </a:extLst>
          </p:cNvPr>
          <p:cNvCxnSpPr>
            <a:cxnSpLocks/>
          </p:cNvCxnSpPr>
          <p:nvPr/>
        </p:nvCxnSpPr>
        <p:spPr>
          <a:xfrm rot="5400000">
            <a:off x="732027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14D69E7E-54C6-AC26-A937-134065442D02}"/>
              </a:ext>
            </a:extLst>
          </p:cNvPr>
          <p:cNvSpPr/>
          <p:nvPr/>
        </p:nvSpPr>
        <p:spPr>
          <a:xfrm>
            <a:off x="675330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3F8A9281-C3CF-C03E-A8FD-FA94798955E0}"/>
              </a:ext>
            </a:extLst>
          </p:cNvPr>
          <p:cNvCxnSpPr>
            <a:cxnSpLocks/>
            <a:stCxn id="57" idx="2"/>
            <a:endCxn id="59" idx="0"/>
          </p:cNvCxnSpPr>
          <p:nvPr/>
        </p:nvCxnSpPr>
        <p:spPr>
          <a:xfrm>
            <a:off x="6971469" y="4467221"/>
            <a:ext cx="3904" cy="7555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B243F3A3-7D30-C2B9-3289-3880AD30BC33}"/>
              </a:ext>
            </a:extLst>
          </p:cNvPr>
          <p:cNvSpPr/>
          <p:nvPr/>
        </p:nvSpPr>
        <p:spPr>
          <a:xfrm>
            <a:off x="742314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1D46408E-8B2A-43E0-22BA-AFF94750A38A}"/>
              </a:ext>
            </a:extLst>
          </p:cNvPr>
          <p:cNvCxnSpPr>
            <a:cxnSpLocks/>
          </p:cNvCxnSpPr>
          <p:nvPr/>
        </p:nvCxnSpPr>
        <p:spPr>
          <a:xfrm rot="5400000">
            <a:off x="730255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al 62">
            <a:extLst>
              <a:ext uri="{FF2B5EF4-FFF2-40B4-BE49-F238E27FC236}">
                <a16:creationId xmlns:a16="http://schemas.microsoft.com/office/drawing/2014/main" id="{14759FA6-0DAE-7D2A-5AA1-BEC4F7CB1DDA}"/>
              </a:ext>
            </a:extLst>
          </p:cNvPr>
          <p:cNvSpPr/>
          <p:nvPr/>
        </p:nvSpPr>
        <p:spPr>
          <a:xfrm>
            <a:off x="4611393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9D8516CD-AC6F-47A3-2669-C60F269D9806}"/>
              </a:ext>
            </a:extLst>
          </p:cNvPr>
          <p:cNvSpPr/>
          <p:nvPr/>
        </p:nvSpPr>
        <p:spPr>
          <a:xfrm>
            <a:off x="4611393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EA5C156B-200D-3DB2-7679-1980FC55907B}"/>
              </a:ext>
            </a:extLst>
          </p:cNvPr>
          <p:cNvCxnSpPr>
            <a:cxnSpLocks/>
          </p:cNvCxnSpPr>
          <p:nvPr/>
        </p:nvCxnSpPr>
        <p:spPr>
          <a:xfrm>
            <a:off x="4898964" y="3324883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Oval 66">
            <a:extLst>
              <a:ext uri="{FF2B5EF4-FFF2-40B4-BE49-F238E27FC236}">
                <a16:creationId xmlns:a16="http://schemas.microsoft.com/office/drawing/2014/main" id="{FA0D7BAF-979E-A4FD-400B-F6474AF30B9C}"/>
              </a:ext>
            </a:extLst>
          </p:cNvPr>
          <p:cNvSpPr/>
          <p:nvPr/>
        </p:nvSpPr>
        <p:spPr>
          <a:xfrm>
            <a:off x="4610964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FBAD6645-65DA-3248-DFAB-6A0C1D9417AE}"/>
              </a:ext>
            </a:extLst>
          </p:cNvPr>
          <p:cNvSpPr/>
          <p:nvPr/>
        </p:nvSpPr>
        <p:spPr>
          <a:xfrm>
            <a:off x="8995400" y="2598642"/>
            <a:ext cx="3209417" cy="2715613"/>
          </a:xfrm>
          <a:prstGeom prst="roundRect">
            <a:avLst>
              <a:gd name="adj" fmla="val 9176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rgbClr val="FF0000"/>
                </a:solidFill>
              </a:rPr>
              <a:t>How to identify the FSM in the control constructs?</a:t>
            </a:r>
          </a:p>
          <a:p>
            <a:pPr marL="342900" indent="-342900">
              <a:buAutoNum type="arabicPeriod"/>
            </a:pPr>
            <a:r>
              <a:rPr lang="en-US" sz="2000">
                <a:solidFill>
                  <a:srgbClr val="FF0000"/>
                </a:solidFill>
              </a:rPr>
              <a:t>Identify the FSM state variable</a:t>
            </a:r>
          </a:p>
          <a:p>
            <a:pPr marL="342900" indent="-342900">
              <a:buAutoNum type="arabicPeriod"/>
            </a:pPr>
            <a:r>
              <a:rPr lang="en-US" sz="2000">
                <a:solidFill>
                  <a:srgbClr val="FF0000"/>
                </a:solidFill>
              </a:rPr>
              <a:t>Identify the FSM transitions</a:t>
            </a:r>
          </a:p>
        </p:txBody>
      </p:sp>
    </p:spTree>
    <p:extLst>
      <p:ext uri="{BB962C8B-B14F-4D97-AF65-F5344CB8AC3E}">
        <p14:creationId xmlns:p14="http://schemas.microsoft.com/office/powerpoint/2010/main" val="32718155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267E6-A342-CD9A-F2C5-F3546D4CC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7363296-E680-B088-740B-DA3DD6CCC65A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9B674F-2B2C-FE3F-8137-16E789B96BDD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2619F0-A975-7E2F-0D58-595B6E3F9F38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11CDC2C-B29D-41BA-3C9A-E29F8AF7FE37}"/>
              </a:ext>
            </a:extLst>
          </p:cNvPr>
          <p:cNvSpPr/>
          <p:nvPr/>
        </p:nvSpPr>
        <p:spPr>
          <a:xfrm>
            <a:off x="288891" y="4376153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495A28-F86A-1D21-8B80-B8A99F371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extract the FSM?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B0B0FC-3D18-20EC-7377-E8F02EE50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36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F539396-E2B9-EBAF-405E-C5289E4196BD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AC89DAE-6CCA-4AE4-D2E6-8BD58026D1D2}"/>
              </a:ext>
            </a:extLst>
          </p:cNvPr>
          <p:cNvSpPr/>
          <p:nvPr/>
        </p:nvSpPr>
        <p:spPr>
          <a:xfrm>
            <a:off x="3602833" y="6064993"/>
            <a:ext cx="4986334" cy="70413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FSM transitions: conditional assignments to the FSM state variable</a:t>
            </a:r>
            <a:endParaRPr lang="en-GB" sz="2400">
              <a:solidFill>
                <a:srgbClr val="FF0000"/>
              </a:solidFill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45A181D-E635-9686-640D-971EFF9A38D5}"/>
              </a:ext>
            </a:extLst>
          </p:cNvPr>
          <p:cNvCxnSpPr>
            <a:cxnSpLocks/>
            <a:endCxn id="35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3267779-818D-8AE3-B5A0-0892318218AB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09BDC789-05D7-4FD5-F04A-DE2E8B88FD13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DCF7048D-82FC-4D32-2A07-0E63182BCE56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A878352D-6F2E-6A5E-19C2-71461F2A79EF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C20203CB-4EBC-170D-50C5-2571650CA78D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B9F49A0D-F749-C966-830C-04734C8F9F98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4310D405-32D4-8154-9B22-A71420BC10AC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6D1F2320-923A-16F1-C29A-37A91E4EAF5F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71D8E9-DE67-F86E-0509-CF6D1EF0571F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83B8DED-1869-0396-AE5E-FB3CEA47ED64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6B1811F7-2005-9580-2018-52DB56DB7AC6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2E4A56CC-7214-C7C2-1E4C-765C0694DF3F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30C09117-8432-4818-544E-17518D002B78}"/>
              </a:ext>
            </a:extLst>
          </p:cNvPr>
          <p:cNvCxnSpPr>
            <a:cxnSpLocks/>
            <a:endCxn id="55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8A0E2279-46D0-2C3C-C11A-6A9411371340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E453F9CC-55C8-5635-433D-170CB0646F65}"/>
              </a:ext>
            </a:extLst>
          </p:cNvPr>
          <p:cNvCxnSpPr>
            <a:cxnSpLocks/>
            <a:stCxn id="55" idx="2"/>
            <a:endCxn id="60" idx="0"/>
          </p:cNvCxnSpPr>
          <p:nvPr/>
        </p:nvCxnSpPr>
        <p:spPr>
          <a:xfrm flipH="1">
            <a:off x="6971469" y="3319063"/>
            <a:ext cx="3904" cy="7881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53C3A6FB-0B68-A52F-6988-3C17DE7764F8}"/>
              </a:ext>
            </a:extLst>
          </p:cNvPr>
          <p:cNvSpPr/>
          <p:nvPr/>
        </p:nvSpPr>
        <p:spPr>
          <a:xfrm>
            <a:off x="744086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6829083C-5784-A088-FB19-41F21A612444}"/>
              </a:ext>
            </a:extLst>
          </p:cNvPr>
          <p:cNvSpPr/>
          <p:nvPr/>
        </p:nvSpPr>
        <p:spPr>
          <a:xfrm>
            <a:off x="674940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87B59245-493F-4FF7-EE4A-B8F137C49C5D}"/>
              </a:ext>
            </a:extLst>
          </p:cNvPr>
          <p:cNvCxnSpPr>
            <a:cxnSpLocks/>
          </p:cNvCxnSpPr>
          <p:nvPr/>
        </p:nvCxnSpPr>
        <p:spPr>
          <a:xfrm rot="5400000">
            <a:off x="732027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3C8F3003-0AA8-507D-8104-9600243EEAE6}"/>
              </a:ext>
            </a:extLst>
          </p:cNvPr>
          <p:cNvSpPr/>
          <p:nvPr/>
        </p:nvSpPr>
        <p:spPr>
          <a:xfrm>
            <a:off x="675330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6866B058-CE1E-F65C-6803-C94BE4E58EEB}"/>
              </a:ext>
            </a:extLst>
          </p:cNvPr>
          <p:cNvCxnSpPr>
            <a:cxnSpLocks/>
            <a:stCxn id="60" idx="2"/>
            <a:endCxn id="62" idx="0"/>
          </p:cNvCxnSpPr>
          <p:nvPr/>
        </p:nvCxnSpPr>
        <p:spPr>
          <a:xfrm>
            <a:off x="6971469" y="4467221"/>
            <a:ext cx="3904" cy="7555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36523A33-5862-5CD9-7B20-2EEE4A8E4A70}"/>
              </a:ext>
            </a:extLst>
          </p:cNvPr>
          <p:cNvSpPr/>
          <p:nvPr/>
        </p:nvSpPr>
        <p:spPr>
          <a:xfrm>
            <a:off x="742314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A915571F-1F12-3F9F-10D3-BCC211F16908}"/>
              </a:ext>
            </a:extLst>
          </p:cNvPr>
          <p:cNvCxnSpPr>
            <a:cxnSpLocks/>
          </p:cNvCxnSpPr>
          <p:nvPr/>
        </p:nvCxnSpPr>
        <p:spPr>
          <a:xfrm rot="5400000">
            <a:off x="730255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Oval 65">
            <a:extLst>
              <a:ext uri="{FF2B5EF4-FFF2-40B4-BE49-F238E27FC236}">
                <a16:creationId xmlns:a16="http://schemas.microsoft.com/office/drawing/2014/main" id="{2D95A65E-FD4B-ACBD-D0BC-387CAD11DFDD}"/>
              </a:ext>
            </a:extLst>
          </p:cNvPr>
          <p:cNvSpPr/>
          <p:nvPr/>
        </p:nvSpPr>
        <p:spPr>
          <a:xfrm>
            <a:off x="4611393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5A88FDEB-D968-BDF0-95E9-42124DE35438}"/>
              </a:ext>
            </a:extLst>
          </p:cNvPr>
          <p:cNvSpPr/>
          <p:nvPr/>
        </p:nvSpPr>
        <p:spPr>
          <a:xfrm>
            <a:off x="4611393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B5F3D269-2FBF-59C8-912F-21F35D2F75BF}"/>
              </a:ext>
            </a:extLst>
          </p:cNvPr>
          <p:cNvCxnSpPr>
            <a:cxnSpLocks/>
          </p:cNvCxnSpPr>
          <p:nvPr/>
        </p:nvCxnSpPr>
        <p:spPr>
          <a:xfrm>
            <a:off x="4898964" y="3324883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or: Curved 68">
            <a:extLst>
              <a:ext uri="{FF2B5EF4-FFF2-40B4-BE49-F238E27FC236}">
                <a16:creationId xmlns:a16="http://schemas.microsoft.com/office/drawing/2014/main" id="{4129F3E5-2644-78EC-61E5-B593356167CF}"/>
              </a:ext>
            </a:extLst>
          </p:cNvPr>
          <p:cNvCxnSpPr>
            <a:cxnSpLocks/>
            <a:stCxn id="67" idx="6"/>
            <a:endCxn id="66" idx="6"/>
          </p:cNvCxnSpPr>
          <p:nvPr/>
        </p:nvCxnSpPr>
        <p:spPr>
          <a:xfrm flipV="1">
            <a:off x="5187393" y="3036883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>
            <a:extLst>
              <a:ext uri="{FF2B5EF4-FFF2-40B4-BE49-F238E27FC236}">
                <a16:creationId xmlns:a16="http://schemas.microsoft.com/office/drawing/2014/main" id="{3398FA24-8067-AC85-ED50-BEBEBAF12F45}"/>
              </a:ext>
            </a:extLst>
          </p:cNvPr>
          <p:cNvSpPr/>
          <p:nvPr/>
        </p:nvSpPr>
        <p:spPr>
          <a:xfrm>
            <a:off x="4610964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2479AB5B-20A9-6FF4-9F5C-A21C18993E34}"/>
              </a:ext>
            </a:extLst>
          </p:cNvPr>
          <p:cNvCxnSpPr>
            <a:cxnSpLocks/>
            <a:stCxn id="67" idx="4"/>
            <a:endCxn id="70" idx="0"/>
          </p:cNvCxnSpPr>
          <p:nvPr/>
        </p:nvCxnSpPr>
        <p:spPr>
          <a:xfrm flipH="1">
            <a:off x="4898964" y="4672076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3A527429-4967-BDDA-F404-A9A4F9DBFF21}"/>
              </a:ext>
            </a:extLst>
          </p:cNvPr>
          <p:cNvSpPr txBox="1"/>
          <p:nvPr/>
        </p:nvSpPr>
        <p:spPr>
          <a:xfrm>
            <a:off x="5294087" y="4150455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1E7DBB5-F417-DB9D-9857-CE56A34D9BDD}"/>
              </a:ext>
            </a:extLst>
          </p:cNvPr>
          <p:cNvSpPr txBox="1"/>
          <p:nvPr/>
        </p:nvSpPr>
        <p:spPr>
          <a:xfrm>
            <a:off x="4217016" y="465283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F2E2BCCA-DE4A-595B-33A7-90219EED76AD}"/>
              </a:ext>
            </a:extLst>
          </p:cNvPr>
          <p:cNvSpPr/>
          <p:nvPr/>
        </p:nvSpPr>
        <p:spPr>
          <a:xfrm>
            <a:off x="8995400" y="2598642"/>
            <a:ext cx="3209417" cy="2715613"/>
          </a:xfrm>
          <a:prstGeom prst="roundRect">
            <a:avLst>
              <a:gd name="adj" fmla="val 9176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rgbClr val="FF0000"/>
                </a:solidFill>
              </a:rPr>
              <a:t>How to identify the FSM in the control constructs?</a:t>
            </a:r>
          </a:p>
          <a:p>
            <a:pPr marL="342900" indent="-342900">
              <a:buAutoNum type="arabicPeriod"/>
            </a:pPr>
            <a:r>
              <a:rPr lang="en-US" sz="2000">
                <a:solidFill>
                  <a:srgbClr val="FF0000"/>
                </a:solidFill>
              </a:rPr>
              <a:t>Identify the FSM state variable</a:t>
            </a:r>
          </a:p>
          <a:p>
            <a:pPr marL="342900" indent="-342900">
              <a:buAutoNum type="arabicPeriod"/>
            </a:pPr>
            <a:r>
              <a:rPr lang="en-US" sz="2000">
                <a:solidFill>
                  <a:srgbClr val="FF0000"/>
                </a:solidFill>
              </a:rPr>
              <a:t>Identify the FSM transitions</a:t>
            </a:r>
          </a:p>
        </p:txBody>
      </p:sp>
    </p:spTree>
    <p:extLst>
      <p:ext uri="{BB962C8B-B14F-4D97-AF65-F5344CB8AC3E}">
        <p14:creationId xmlns:p14="http://schemas.microsoft.com/office/powerpoint/2010/main" val="41879942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39BB7-CB8D-DCCB-D501-2C5231510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E8D3A7B-FBB0-0872-52F8-92F5F20F9377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A6D8AF-C532-D23A-2B67-73B6D3972667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62C30C-8A86-37C1-8B33-B627779D3103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41815FF-416C-2F01-510C-72C5789C0F43}"/>
              </a:ext>
            </a:extLst>
          </p:cNvPr>
          <p:cNvSpPr/>
          <p:nvPr/>
        </p:nvSpPr>
        <p:spPr>
          <a:xfrm>
            <a:off x="288891" y="4376153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35D9F0-EAAA-30A1-FEA3-899928616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extract the control flow graph?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8FCCB4-09C6-F285-99B6-ED393659E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37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4B0741A-A6B7-BF03-3763-F463C8DA3F5E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9019365-E3EC-9D15-776C-ECD52AA8FC2C}"/>
              </a:ext>
            </a:extLst>
          </p:cNvPr>
          <p:cNvCxnSpPr>
            <a:cxnSpLocks/>
            <a:endCxn id="33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C12306D0-5EE7-AC6F-5078-374F8992B83C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B8B847FC-A141-C5E4-F001-490AC815A699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471474F-A156-DA5F-A75F-7231E5AE4C7C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FB06A36C-2025-C588-4B36-B2756A322BBD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11DCAAF5-C24A-57C6-D2B3-65E4956E399B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CF5AF387-B1C5-1026-FC3C-3778A5E64491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85426273-724D-D7AA-ED22-30D3279921DD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04671296-FC06-C768-40C4-FDBD2077C9F4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1BE53DB-C3AB-C11C-074B-C7EB290FC3BA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59D9DFA8-4E55-F636-B29A-C6F3E6AB1F02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8E2A9842-3506-943F-3F33-C7E43F4C9DC8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6C825CB3-7113-6944-8E4E-AEB27882A7E9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1EF80257-B756-A60F-6916-D5FA2178397B}"/>
              </a:ext>
            </a:extLst>
          </p:cNvPr>
          <p:cNvCxnSpPr>
            <a:cxnSpLocks/>
            <a:endCxn id="52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A28A68BB-82EC-7A4B-5E8C-00ED07BAE8FF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A9BF0CC6-35BB-7E9B-9DA5-664E69B58103}"/>
              </a:ext>
            </a:extLst>
          </p:cNvPr>
          <p:cNvCxnSpPr>
            <a:cxnSpLocks/>
            <a:stCxn id="52" idx="2"/>
            <a:endCxn id="57" idx="0"/>
          </p:cNvCxnSpPr>
          <p:nvPr/>
        </p:nvCxnSpPr>
        <p:spPr>
          <a:xfrm flipH="1">
            <a:off x="6971469" y="3319063"/>
            <a:ext cx="3904" cy="7881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C3628EAE-BF04-9423-4467-CA3B1BC53312}"/>
              </a:ext>
            </a:extLst>
          </p:cNvPr>
          <p:cNvSpPr/>
          <p:nvPr/>
        </p:nvSpPr>
        <p:spPr>
          <a:xfrm>
            <a:off x="744086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1389524C-50AE-059C-F341-65D4F9032EFE}"/>
              </a:ext>
            </a:extLst>
          </p:cNvPr>
          <p:cNvSpPr/>
          <p:nvPr/>
        </p:nvSpPr>
        <p:spPr>
          <a:xfrm>
            <a:off x="674940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575318ED-EF03-D390-65E0-F75DE99C697C}"/>
              </a:ext>
            </a:extLst>
          </p:cNvPr>
          <p:cNvCxnSpPr>
            <a:cxnSpLocks/>
          </p:cNvCxnSpPr>
          <p:nvPr/>
        </p:nvCxnSpPr>
        <p:spPr>
          <a:xfrm rot="5400000">
            <a:off x="732027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79076F45-4140-0974-739C-98D3F5A8820D}"/>
              </a:ext>
            </a:extLst>
          </p:cNvPr>
          <p:cNvSpPr/>
          <p:nvPr/>
        </p:nvSpPr>
        <p:spPr>
          <a:xfrm>
            <a:off x="675330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8415268-8FAA-1B4E-7C97-72D57F3EAB3A}"/>
              </a:ext>
            </a:extLst>
          </p:cNvPr>
          <p:cNvCxnSpPr>
            <a:cxnSpLocks/>
            <a:stCxn id="57" idx="2"/>
            <a:endCxn id="59" idx="0"/>
          </p:cNvCxnSpPr>
          <p:nvPr/>
        </p:nvCxnSpPr>
        <p:spPr>
          <a:xfrm>
            <a:off x="6971469" y="4467221"/>
            <a:ext cx="3904" cy="7555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EBF73641-902F-521A-4692-4C3210E98C46}"/>
              </a:ext>
            </a:extLst>
          </p:cNvPr>
          <p:cNvSpPr/>
          <p:nvPr/>
        </p:nvSpPr>
        <p:spPr>
          <a:xfrm>
            <a:off x="742314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D1803A59-202C-F1A4-C2D5-69A08AFCC142}"/>
              </a:ext>
            </a:extLst>
          </p:cNvPr>
          <p:cNvCxnSpPr>
            <a:cxnSpLocks/>
          </p:cNvCxnSpPr>
          <p:nvPr/>
        </p:nvCxnSpPr>
        <p:spPr>
          <a:xfrm rot="5400000">
            <a:off x="730255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al 62">
            <a:extLst>
              <a:ext uri="{FF2B5EF4-FFF2-40B4-BE49-F238E27FC236}">
                <a16:creationId xmlns:a16="http://schemas.microsoft.com/office/drawing/2014/main" id="{1B40D072-5BA1-8CB2-6D54-9905B235A1F6}"/>
              </a:ext>
            </a:extLst>
          </p:cNvPr>
          <p:cNvSpPr/>
          <p:nvPr/>
        </p:nvSpPr>
        <p:spPr>
          <a:xfrm>
            <a:off x="4611393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29E03548-E290-B5C1-3E6F-451556E24DE3}"/>
              </a:ext>
            </a:extLst>
          </p:cNvPr>
          <p:cNvSpPr/>
          <p:nvPr/>
        </p:nvSpPr>
        <p:spPr>
          <a:xfrm>
            <a:off x="4611393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2CED2DE4-F48F-EB3A-E3EB-A154AF43BA81}"/>
              </a:ext>
            </a:extLst>
          </p:cNvPr>
          <p:cNvCxnSpPr>
            <a:cxnSpLocks/>
          </p:cNvCxnSpPr>
          <p:nvPr/>
        </p:nvCxnSpPr>
        <p:spPr>
          <a:xfrm>
            <a:off x="4898964" y="3324883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or: Curved 65">
            <a:extLst>
              <a:ext uri="{FF2B5EF4-FFF2-40B4-BE49-F238E27FC236}">
                <a16:creationId xmlns:a16="http://schemas.microsoft.com/office/drawing/2014/main" id="{348BC2B8-16C0-A995-9E32-77E043C374FB}"/>
              </a:ext>
            </a:extLst>
          </p:cNvPr>
          <p:cNvCxnSpPr>
            <a:cxnSpLocks/>
            <a:stCxn id="64" idx="6"/>
            <a:endCxn id="63" idx="6"/>
          </p:cNvCxnSpPr>
          <p:nvPr/>
        </p:nvCxnSpPr>
        <p:spPr>
          <a:xfrm flipV="1">
            <a:off x="5187393" y="3036883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Oval 66">
            <a:extLst>
              <a:ext uri="{FF2B5EF4-FFF2-40B4-BE49-F238E27FC236}">
                <a16:creationId xmlns:a16="http://schemas.microsoft.com/office/drawing/2014/main" id="{6505FD56-D936-1879-774A-86C47DF7AF8B}"/>
              </a:ext>
            </a:extLst>
          </p:cNvPr>
          <p:cNvSpPr/>
          <p:nvPr/>
        </p:nvSpPr>
        <p:spPr>
          <a:xfrm>
            <a:off x="4610964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7106FF84-D395-0FD0-A15C-58AECF3EBBFB}"/>
              </a:ext>
            </a:extLst>
          </p:cNvPr>
          <p:cNvCxnSpPr>
            <a:cxnSpLocks/>
            <a:stCxn id="64" idx="4"/>
            <a:endCxn id="67" idx="0"/>
          </p:cNvCxnSpPr>
          <p:nvPr/>
        </p:nvCxnSpPr>
        <p:spPr>
          <a:xfrm flipH="1">
            <a:off x="4898964" y="4672076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D9C7CA83-A825-17AA-A6E0-D004A6880462}"/>
              </a:ext>
            </a:extLst>
          </p:cNvPr>
          <p:cNvSpPr txBox="1"/>
          <p:nvPr/>
        </p:nvSpPr>
        <p:spPr>
          <a:xfrm>
            <a:off x="5294087" y="4150455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13D9A7A-8160-D44A-1FDF-2E1DE260DCCD}"/>
              </a:ext>
            </a:extLst>
          </p:cNvPr>
          <p:cNvSpPr txBox="1"/>
          <p:nvPr/>
        </p:nvSpPr>
        <p:spPr>
          <a:xfrm>
            <a:off x="4217016" y="465283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463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18B4B-E38A-A922-FBAB-258B2C9FB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4702D-05FD-E990-2101-5227FE4C5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extract the control flow graph?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FDA20F-D31C-A132-711E-6F54EB631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38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CB08D50-A369-6EA8-692C-1F5BCE7B8CB2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73F6B9B-E33C-5BBF-6A23-49A25C6A7920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0D4006-7CC5-CDD1-3309-0DFDFD25A71A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D2BDAF5-8437-28EC-D1FA-B5A900C7DA59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B2281CB-34D4-DF02-4C5E-1E0815B418BD}"/>
              </a:ext>
            </a:extLst>
          </p:cNvPr>
          <p:cNvSpPr/>
          <p:nvPr/>
        </p:nvSpPr>
        <p:spPr>
          <a:xfrm>
            <a:off x="288891" y="4376153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83830485-0CD8-52FD-04A0-5E4947E926BA}"/>
              </a:ext>
            </a:extLst>
          </p:cNvPr>
          <p:cNvCxnSpPr>
            <a:cxnSpLocks/>
            <a:endCxn id="41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FF4DD60E-DB0F-A76A-D773-5F1130B65B6C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402965E3-2899-FD27-06F9-1E100C3F025D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41CBD045-8C52-F628-5D57-C9C0EA96252F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7E564E13-D9A4-8B2E-9331-D0A7A848AD6D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62B3FB40-1B79-E232-F361-0B25EF9741FC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2ACE67D6-00F3-25C6-36B0-F4A03D7366A1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3B4DC228-CB06-7BD3-7991-8589B60C896B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2128366A-A045-7FDB-12BE-E0C0E02CB115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55DE37E-7A0A-4E0F-391D-6A66853DCD9C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C6D5C84B-2799-F9CB-4DBC-2208628B3099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7F850427-46A2-BF23-C9D6-FA887E6A4608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07997365-4FAE-3EC6-D611-4033A1E7FA1E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1AB7C42D-7ADB-7D4E-B828-F5ACDD1859E1}"/>
              </a:ext>
            </a:extLst>
          </p:cNvPr>
          <p:cNvCxnSpPr>
            <a:cxnSpLocks/>
            <a:endCxn id="53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226022CA-0293-81B6-CE81-B5B772C5BF62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671DFE80-CA69-E0A3-68F1-225237D87E62}"/>
              </a:ext>
            </a:extLst>
          </p:cNvPr>
          <p:cNvCxnSpPr>
            <a:cxnSpLocks/>
            <a:stCxn id="53" idx="2"/>
            <a:endCxn id="58" idx="0"/>
          </p:cNvCxnSpPr>
          <p:nvPr/>
        </p:nvCxnSpPr>
        <p:spPr>
          <a:xfrm flipH="1">
            <a:off x="6971469" y="3319063"/>
            <a:ext cx="3904" cy="7881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403675B5-301E-4831-6172-012481BB3F8C}"/>
              </a:ext>
            </a:extLst>
          </p:cNvPr>
          <p:cNvSpPr/>
          <p:nvPr/>
        </p:nvSpPr>
        <p:spPr>
          <a:xfrm>
            <a:off x="744086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5E729608-4506-A915-7D31-9A9A3AC4E7B7}"/>
              </a:ext>
            </a:extLst>
          </p:cNvPr>
          <p:cNvSpPr/>
          <p:nvPr/>
        </p:nvSpPr>
        <p:spPr>
          <a:xfrm>
            <a:off x="674940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76EDA3CE-AC49-E1AD-7688-E86C14DCB7C7}"/>
              </a:ext>
            </a:extLst>
          </p:cNvPr>
          <p:cNvCxnSpPr>
            <a:cxnSpLocks/>
          </p:cNvCxnSpPr>
          <p:nvPr/>
        </p:nvCxnSpPr>
        <p:spPr>
          <a:xfrm rot="5400000">
            <a:off x="732027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3AAAD062-E005-E3FE-AF33-22352520BF67}"/>
              </a:ext>
            </a:extLst>
          </p:cNvPr>
          <p:cNvSpPr/>
          <p:nvPr/>
        </p:nvSpPr>
        <p:spPr>
          <a:xfrm>
            <a:off x="675330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475B502A-2771-85BF-0A29-530797B7F5EB}"/>
              </a:ext>
            </a:extLst>
          </p:cNvPr>
          <p:cNvCxnSpPr>
            <a:cxnSpLocks/>
            <a:stCxn id="58" idx="2"/>
            <a:endCxn id="60" idx="0"/>
          </p:cNvCxnSpPr>
          <p:nvPr/>
        </p:nvCxnSpPr>
        <p:spPr>
          <a:xfrm>
            <a:off x="6971469" y="4467221"/>
            <a:ext cx="3904" cy="7555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B4A392E1-7479-227E-8224-454D0E38F42A}"/>
              </a:ext>
            </a:extLst>
          </p:cNvPr>
          <p:cNvSpPr/>
          <p:nvPr/>
        </p:nvSpPr>
        <p:spPr>
          <a:xfrm>
            <a:off x="742314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34A4F1C2-63C7-6D5B-D4A0-61B5935111CD}"/>
              </a:ext>
            </a:extLst>
          </p:cNvPr>
          <p:cNvCxnSpPr>
            <a:cxnSpLocks/>
          </p:cNvCxnSpPr>
          <p:nvPr/>
        </p:nvCxnSpPr>
        <p:spPr>
          <a:xfrm rot="5400000">
            <a:off x="730255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Oval 63">
            <a:extLst>
              <a:ext uri="{FF2B5EF4-FFF2-40B4-BE49-F238E27FC236}">
                <a16:creationId xmlns:a16="http://schemas.microsoft.com/office/drawing/2014/main" id="{C0D8E10A-BD60-7C97-2F9C-36EF0FD82B58}"/>
              </a:ext>
            </a:extLst>
          </p:cNvPr>
          <p:cNvSpPr/>
          <p:nvPr/>
        </p:nvSpPr>
        <p:spPr>
          <a:xfrm>
            <a:off x="4611393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9BF6F0A3-0980-9BCA-A8CE-1E1EFA2643A4}"/>
              </a:ext>
            </a:extLst>
          </p:cNvPr>
          <p:cNvSpPr/>
          <p:nvPr/>
        </p:nvSpPr>
        <p:spPr>
          <a:xfrm>
            <a:off x="4611393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DD58C47A-C394-A74C-11C4-44E95574C7A6}"/>
              </a:ext>
            </a:extLst>
          </p:cNvPr>
          <p:cNvCxnSpPr>
            <a:cxnSpLocks/>
          </p:cNvCxnSpPr>
          <p:nvPr/>
        </p:nvCxnSpPr>
        <p:spPr>
          <a:xfrm>
            <a:off x="4898964" y="3324883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5740286B-40C7-EC07-C6C1-2D84CC34ADD9}"/>
              </a:ext>
            </a:extLst>
          </p:cNvPr>
          <p:cNvCxnSpPr>
            <a:cxnSpLocks/>
            <a:stCxn id="65" idx="6"/>
            <a:endCxn id="64" idx="6"/>
          </p:cNvCxnSpPr>
          <p:nvPr/>
        </p:nvCxnSpPr>
        <p:spPr>
          <a:xfrm flipV="1">
            <a:off x="5187393" y="3036883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Oval 67">
            <a:extLst>
              <a:ext uri="{FF2B5EF4-FFF2-40B4-BE49-F238E27FC236}">
                <a16:creationId xmlns:a16="http://schemas.microsoft.com/office/drawing/2014/main" id="{882F03A8-FC0C-9A50-BEFC-607E4A946CAA}"/>
              </a:ext>
            </a:extLst>
          </p:cNvPr>
          <p:cNvSpPr/>
          <p:nvPr/>
        </p:nvSpPr>
        <p:spPr>
          <a:xfrm>
            <a:off x="4610964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AB0EB684-F9FB-200B-2454-2EFE2E33C0AE}"/>
              </a:ext>
            </a:extLst>
          </p:cNvPr>
          <p:cNvCxnSpPr>
            <a:cxnSpLocks/>
            <a:stCxn id="65" idx="4"/>
            <a:endCxn id="68" idx="0"/>
          </p:cNvCxnSpPr>
          <p:nvPr/>
        </p:nvCxnSpPr>
        <p:spPr>
          <a:xfrm flipH="1">
            <a:off x="4898964" y="4672076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156657E9-6B9F-9B36-FB9D-5F26C7DF2A44}"/>
              </a:ext>
            </a:extLst>
          </p:cNvPr>
          <p:cNvSpPr txBox="1"/>
          <p:nvPr/>
        </p:nvSpPr>
        <p:spPr>
          <a:xfrm>
            <a:off x="5294087" y="4150455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7BBE23F1-A0C0-B237-833E-8F607DC8AFB1}"/>
              </a:ext>
            </a:extLst>
          </p:cNvPr>
          <p:cNvSpPr txBox="1"/>
          <p:nvPr/>
        </p:nvSpPr>
        <p:spPr>
          <a:xfrm>
            <a:off x="4217016" y="465283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C6424E2F-255F-CC3F-1156-667109709775}"/>
              </a:ext>
            </a:extLst>
          </p:cNvPr>
          <p:cNvSpPr/>
          <p:nvPr/>
        </p:nvSpPr>
        <p:spPr>
          <a:xfrm>
            <a:off x="8982583" y="3272311"/>
            <a:ext cx="3209417" cy="1003439"/>
          </a:xfrm>
          <a:prstGeom prst="roundRect">
            <a:avLst>
              <a:gd name="adj" fmla="val 9176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rgbClr val="FF0000"/>
                </a:solidFill>
              </a:rPr>
              <a:t>How to transform an FSM into a CFG?</a:t>
            </a:r>
          </a:p>
        </p:txBody>
      </p:sp>
    </p:spTree>
    <p:extLst>
      <p:ext uri="{BB962C8B-B14F-4D97-AF65-F5344CB8AC3E}">
        <p14:creationId xmlns:p14="http://schemas.microsoft.com/office/powerpoint/2010/main" val="25900412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193F5-E1F3-BB4E-F0FE-25CFF435F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20AD0-5172-419F-4D74-F1AF5BBA0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extract the control flow graph?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1EE2E5-A944-BAAE-0CD2-8C131668A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39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01474EE-C178-CC38-B70E-ED32EE89C5D5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95CF71D-8813-76AF-75FD-2F936F5F68ED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8971CE-7FF1-42EF-78BE-F0C0B9B3FF23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CBADCCD-F5F2-4C8D-9FAC-F567D28D818A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EA40669-DE94-2F62-6209-500D8CC4E559}"/>
              </a:ext>
            </a:extLst>
          </p:cNvPr>
          <p:cNvSpPr/>
          <p:nvPr/>
        </p:nvSpPr>
        <p:spPr>
          <a:xfrm>
            <a:off x="288891" y="4376153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88CF6EC6-0FA8-A5B8-14AB-0975E7244049}"/>
              </a:ext>
            </a:extLst>
          </p:cNvPr>
          <p:cNvSpPr/>
          <p:nvPr/>
        </p:nvSpPr>
        <p:spPr>
          <a:xfrm>
            <a:off x="1710599" y="6215957"/>
            <a:ext cx="8770802" cy="43606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HACE merges sequences of unconditionally executing states into BBs</a:t>
            </a:r>
            <a:endParaRPr lang="en-GB" sz="2400">
              <a:solidFill>
                <a:srgbClr val="FF0000"/>
              </a:solidFill>
            </a:endParaRP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3DEEFB5D-D661-AEBE-B624-735D0F1D80BD}"/>
              </a:ext>
            </a:extLst>
          </p:cNvPr>
          <p:cNvCxnSpPr>
            <a:cxnSpLocks/>
            <a:endCxn id="42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88610268-9D3C-9BDA-560D-52445D54C2DA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DE5B27D3-EA14-9D78-7D64-7F24B79DE979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DE0E0124-C594-6289-1F19-ED5FCFD62FF7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6841050B-71A7-1957-FA59-07D7B0AF6C4C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AFBDDAF-6A74-033C-3F8D-2127080AE706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7F0F10C-323C-434F-57D1-6FE82915F0EF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A6BF9E20-9CA3-0686-FC09-C57FDE5182A4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91DF84C1-7B64-44B6-A09F-E0FD1815AF75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727C570-091B-4892-BC45-FAEE043732E0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F2584E04-3EFD-4FD6-EBCD-74888CE30593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6E78129A-7EBF-76AA-EDB5-8FD8F39EAD58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34670AF3-F6D1-F8FB-846D-4E6E8F4BE8F2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63E00573-4534-BD80-FEE1-5B50B3864656}"/>
              </a:ext>
            </a:extLst>
          </p:cNvPr>
          <p:cNvCxnSpPr>
            <a:cxnSpLocks/>
            <a:endCxn id="54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C8879BC2-D8EE-913A-4CBA-4CD359E0BE14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D922A8D4-1629-DDAC-FA8F-164320DF830C}"/>
              </a:ext>
            </a:extLst>
          </p:cNvPr>
          <p:cNvCxnSpPr>
            <a:cxnSpLocks/>
            <a:stCxn id="54" idx="2"/>
            <a:endCxn id="59" idx="0"/>
          </p:cNvCxnSpPr>
          <p:nvPr/>
        </p:nvCxnSpPr>
        <p:spPr>
          <a:xfrm flipH="1">
            <a:off x="6971469" y="3319063"/>
            <a:ext cx="3904" cy="7881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9F7DA903-39B0-6372-F4FE-D693A33CB91F}"/>
              </a:ext>
            </a:extLst>
          </p:cNvPr>
          <p:cNvSpPr/>
          <p:nvPr/>
        </p:nvSpPr>
        <p:spPr>
          <a:xfrm>
            <a:off x="744086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FEFA8606-8E92-0D25-4073-91CCAD41E188}"/>
              </a:ext>
            </a:extLst>
          </p:cNvPr>
          <p:cNvSpPr/>
          <p:nvPr/>
        </p:nvSpPr>
        <p:spPr>
          <a:xfrm>
            <a:off x="674940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5A592F7A-FE3F-557D-92FD-DEFF764A93CF}"/>
              </a:ext>
            </a:extLst>
          </p:cNvPr>
          <p:cNvCxnSpPr>
            <a:cxnSpLocks/>
          </p:cNvCxnSpPr>
          <p:nvPr/>
        </p:nvCxnSpPr>
        <p:spPr>
          <a:xfrm rot="5400000">
            <a:off x="732027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6CE42A3-6525-C576-4623-DF8A8B4B5C4B}"/>
              </a:ext>
            </a:extLst>
          </p:cNvPr>
          <p:cNvSpPr/>
          <p:nvPr/>
        </p:nvSpPr>
        <p:spPr>
          <a:xfrm>
            <a:off x="675330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92594714-BA52-B4C8-5E99-44F4B86BB588}"/>
              </a:ext>
            </a:extLst>
          </p:cNvPr>
          <p:cNvCxnSpPr>
            <a:cxnSpLocks/>
            <a:stCxn id="59" idx="2"/>
            <a:endCxn id="61" idx="0"/>
          </p:cNvCxnSpPr>
          <p:nvPr/>
        </p:nvCxnSpPr>
        <p:spPr>
          <a:xfrm>
            <a:off x="6971469" y="4467221"/>
            <a:ext cx="3904" cy="7555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E90405AB-5F63-932A-AB62-01050ABE0839}"/>
              </a:ext>
            </a:extLst>
          </p:cNvPr>
          <p:cNvSpPr/>
          <p:nvPr/>
        </p:nvSpPr>
        <p:spPr>
          <a:xfrm>
            <a:off x="742314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104E0D05-5C7D-D2E7-A1CC-537AD95BBEF0}"/>
              </a:ext>
            </a:extLst>
          </p:cNvPr>
          <p:cNvCxnSpPr>
            <a:cxnSpLocks/>
          </p:cNvCxnSpPr>
          <p:nvPr/>
        </p:nvCxnSpPr>
        <p:spPr>
          <a:xfrm rot="5400000">
            <a:off x="730255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Oval 64">
            <a:extLst>
              <a:ext uri="{FF2B5EF4-FFF2-40B4-BE49-F238E27FC236}">
                <a16:creationId xmlns:a16="http://schemas.microsoft.com/office/drawing/2014/main" id="{8D60033D-FCCB-97DA-0DEA-F977EDC92AAB}"/>
              </a:ext>
            </a:extLst>
          </p:cNvPr>
          <p:cNvSpPr/>
          <p:nvPr/>
        </p:nvSpPr>
        <p:spPr>
          <a:xfrm>
            <a:off x="4611393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34C2DCC7-80E2-1878-BBB4-94E1916A29D4}"/>
              </a:ext>
            </a:extLst>
          </p:cNvPr>
          <p:cNvSpPr/>
          <p:nvPr/>
        </p:nvSpPr>
        <p:spPr>
          <a:xfrm>
            <a:off x="4611393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9FFEE4C7-ABB4-DFD2-8656-859FE9F3F420}"/>
              </a:ext>
            </a:extLst>
          </p:cNvPr>
          <p:cNvCxnSpPr>
            <a:cxnSpLocks/>
          </p:cNvCxnSpPr>
          <p:nvPr/>
        </p:nvCxnSpPr>
        <p:spPr>
          <a:xfrm>
            <a:off x="4898964" y="3324883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or: Curved 67">
            <a:extLst>
              <a:ext uri="{FF2B5EF4-FFF2-40B4-BE49-F238E27FC236}">
                <a16:creationId xmlns:a16="http://schemas.microsoft.com/office/drawing/2014/main" id="{AA6FFB54-0700-2C85-F01E-BBC79985D773}"/>
              </a:ext>
            </a:extLst>
          </p:cNvPr>
          <p:cNvCxnSpPr>
            <a:cxnSpLocks/>
            <a:stCxn id="66" idx="6"/>
            <a:endCxn id="65" idx="6"/>
          </p:cNvCxnSpPr>
          <p:nvPr/>
        </p:nvCxnSpPr>
        <p:spPr>
          <a:xfrm flipV="1">
            <a:off x="5187393" y="3036883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Oval 68">
            <a:extLst>
              <a:ext uri="{FF2B5EF4-FFF2-40B4-BE49-F238E27FC236}">
                <a16:creationId xmlns:a16="http://schemas.microsoft.com/office/drawing/2014/main" id="{B2583F1E-FF28-B44A-90C8-AFFBB0FD17C7}"/>
              </a:ext>
            </a:extLst>
          </p:cNvPr>
          <p:cNvSpPr/>
          <p:nvPr/>
        </p:nvSpPr>
        <p:spPr>
          <a:xfrm>
            <a:off x="4610964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EBA6319B-F018-F8BC-E722-B13122644045}"/>
              </a:ext>
            </a:extLst>
          </p:cNvPr>
          <p:cNvCxnSpPr>
            <a:cxnSpLocks/>
            <a:stCxn id="66" idx="4"/>
            <a:endCxn id="69" idx="0"/>
          </p:cNvCxnSpPr>
          <p:nvPr/>
        </p:nvCxnSpPr>
        <p:spPr>
          <a:xfrm flipH="1">
            <a:off x="4898964" y="4672076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95480D6F-E6EB-8373-58E0-00BE063A37B6}"/>
              </a:ext>
            </a:extLst>
          </p:cNvPr>
          <p:cNvSpPr txBox="1"/>
          <p:nvPr/>
        </p:nvSpPr>
        <p:spPr>
          <a:xfrm>
            <a:off x="5294087" y="4150455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0525182-EC5D-3E6E-24C1-E589034A5F0C}"/>
              </a:ext>
            </a:extLst>
          </p:cNvPr>
          <p:cNvSpPr txBox="1"/>
          <p:nvPr/>
        </p:nvSpPr>
        <p:spPr>
          <a:xfrm>
            <a:off x="4217016" y="465283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7865E218-6CC4-E11E-3136-BC1283F6BCA1}"/>
              </a:ext>
            </a:extLst>
          </p:cNvPr>
          <p:cNvSpPr/>
          <p:nvPr/>
        </p:nvSpPr>
        <p:spPr>
          <a:xfrm>
            <a:off x="8982583" y="3272311"/>
            <a:ext cx="3209417" cy="1003439"/>
          </a:xfrm>
          <a:prstGeom prst="roundRect">
            <a:avLst>
              <a:gd name="adj" fmla="val 9176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rgbClr val="FF0000"/>
                </a:solidFill>
              </a:rPr>
              <a:t>How to transform an FSM into a CFG?</a:t>
            </a:r>
          </a:p>
        </p:txBody>
      </p:sp>
    </p:spTree>
    <p:extLst>
      <p:ext uri="{BB962C8B-B14F-4D97-AF65-F5344CB8AC3E}">
        <p14:creationId xmlns:p14="http://schemas.microsoft.com/office/powerpoint/2010/main" val="1366174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5CEAF-14D7-4718-5395-A56CB64DF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BD8DC-6F75-59D4-20D4-0A0A3B88C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Compare Schedulers of HLS Tools?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BB236D-F2A7-E303-AF25-41BCAD1B6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CB08BF-E596-EF4F-AE51-DAF4B045921B}" type="slidenum">
              <a:rPr kumimoji="0" lang="en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248D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FR" sz="1200" b="0" i="0" u="none" strike="noStrike" kern="1200" cap="none" spc="0" normalizeH="0" baseline="0" noProof="0">
              <a:ln>
                <a:noFill/>
              </a:ln>
              <a:solidFill>
                <a:srgbClr val="4248D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462CC47-F05F-1F68-7A5E-0D169677EC48}"/>
              </a:ext>
            </a:extLst>
          </p:cNvPr>
          <p:cNvSpPr/>
          <p:nvPr/>
        </p:nvSpPr>
        <p:spPr>
          <a:xfrm>
            <a:off x="1735128" y="2306053"/>
            <a:ext cx="2694135" cy="248779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90EB324-C71F-B6DA-BE3A-072F17A46D6E}"/>
              </a:ext>
            </a:extLst>
          </p:cNvPr>
          <p:cNvSpPr txBox="1"/>
          <p:nvPr/>
        </p:nvSpPr>
        <p:spPr>
          <a:xfrm>
            <a:off x="2341541" y="2453694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HLS Tool A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FF1691DD-16CD-BD05-4903-38F3B3B33E6E}"/>
              </a:ext>
            </a:extLst>
          </p:cNvPr>
          <p:cNvSpPr/>
          <p:nvPr/>
        </p:nvSpPr>
        <p:spPr>
          <a:xfrm>
            <a:off x="1891616" y="2943866"/>
            <a:ext cx="2381158" cy="46166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Frontend A</a:t>
            </a:r>
            <a:endParaRPr lang="en-GB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2D316BE5-AC66-F0FB-0F52-F405EC246EC2}"/>
              </a:ext>
            </a:extLst>
          </p:cNvPr>
          <p:cNvSpPr/>
          <p:nvPr/>
        </p:nvSpPr>
        <p:spPr>
          <a:xfrm>
            <a:off x="1891616" y="4022763"/>
            <a:ext cx="2381158" cy="46166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Scheduler A</a:t>
            </a:r>
            <a:endParaRPr lang="en-GB"/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6FCA795F-33F2-A87B-288F-4CC7D35CC317}"/>
              </a:ext>
            </a:extLst>
          </p:cNvPr>
          <p:cNvCxnSpPr>
            <a:cxnSpLocks/>
            <a:stCxn id="39" idx="2"/>
            <a:endCxn id="40" idx="0"/>
          </p:cNvCxnSpPr>
          <p:nvPr/>
        </p:nvCxnSpPr>
        <p:spPr>
          <a:xfrm>
            <a:off x="3082195" y="3405531"/>
            <a:ext cx="0" cy="61723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9CF358AA-3BD7-4704-72D6-7A8FD107D3EC}"/>
              </a:ext>
            </a:extLst>
          </p:cNvPr>
          <p:cNvSpPr txBox="1"/>
          <p:nvPr/>
        </p:nvSpPr>
        <p:spPr>
          <a:xfrm>
            <a:off x="3145172" y="3405531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CDFG A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AD8D024C-216A-DC8B-3357-C81B44F220BE}"/>
              </a:ext>
            </a:extLst>
          </p:cNvPr>
          <p:cNvCxnSpPr>
            <a:cxnSpLocks/>
          </p:cNvCxnSpPr>
          <p:nvPr/>
        </p:nvCxnSpPr>
        <p:spPr>
          <a:xfrm>
            <a:off x="3082195" y="1904611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191F855A-EDAA-D006-022F-D208ED74DFAB}"/>
              </a:ext>
            </a:extLst>
          </p:cNvPr>
          <p:cNvSpPr txBox="1"/>
          <p:nvPr/>
        </p:nvSpPr>
        <p:spPr>
          <a:xfrm>
            <a:off x="2343957" y="1442808"/>
            <a:ext cx="1602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C/C++ code</a:t>
            </a:r>
            <a:endParaRPr lang="en-GB" sz="2400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47A036EF-C7A8-0EBD-D437-A87F322B6606}"/>
              </a:ext>
            </a:extLst>
          </p:cNvPr>
          <p:cNvCxnSpPr>
            <a:cxnSpLocks/>
          </p:cNvCxnSpPr>
          <p:nvPr/>
        </p:nvCxnSpPr>
        <p:spPr>
          <a:xfrm>
            <a:off x="3088912" y="4793850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840C07B2-77C2-32DB-0450-ADDA3844C281}"/>
              </a:ext>
            </a:extLst>
          </p:cNvPr>
          <p:cNvSpPr txBox="1"/>
          <p:nvPr/>
        </p:nvSpPr>
        <p:spPr>
          <a:xfrm>
            <a:off x="-26346" y="6356350"/>
            <a:ext cx="47357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solidFill>
                  <a:sysClr val="windowText" lastClr="000000"/>
                </a:solidFill>
              </a:rPr>
              <a:t>HLS = High-Level Synthesis</a:t>
            </a:r>
          </a:p>
          <a:p>
            <a:r>
              <a:rPr lang="en-US" sz="1400">
                <a:solidFill>
                  <a:sysClr val="windowText" lastClr="000000"/>
                </a:solidFill>
              </a:rPr>
              <a:t>CDFG = Control-Data Flow Graph</a:t>
            </a:r>
            <a:endParaRPr lang="en-GB" sz="1400">
              <a:solidFill>
                <a:sysClr val="windowText" lastClr="000000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10BFAD2-702E-3F71-0036-57C9CBDE4BA9}"/>
              </a:ext>
            </a:extLst>
          </p:cNvPr>
          <p:cNvSpPr/>
          <p:nvPr/>
        </p:nvSpPr>
        <p:spPr>
          <a:xfrm>
            <a:off x="7639216" y="1101345"/>
            <a:ext cx="2019507" cy="97174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sum = 0;</a:t>
            </a:r>
          </a:p>
          <a:p>
            <a:r>
              <a:rPr lang="en-US"/>
              <a:t>for(</a:t>
            </a:r>
            <a:r>
              <a:rPr lang="en-US" err="1"/>
              <a:t>i</a:t>
            </a:r>
            <a:r>
              <a:rPr lang="en-US"/>
              <a:t>=0; </a:t>
            </a:r>
            <a:r>
              <a:rPr lang="en-US" err="1"/>
              <a:t>i</a:t>
            </a:r>
            <a:r>
              <a:rPr lang="en-US"/>
              <a:t>&lt;10; </a:t>
            </a:r>
            <a:r>
              <a:rPr lang="en-US" err="1"/>
              <a:t>i</a:t>
            </a:r>
            <a:r>
              <a:rPr lang="en-US"/>
              <a:t>++){</a:t>
            </a:r>
          </a:p>
          <a:p>
            <a:r>
              <a:rPr lang="en-US"/>
              <a:t>  sum += A[</a:t>
            </a:r>
            <a:r>
              <a:rPr lang="en-US" err="1"/>
              <a:t>i</a:t>
            </a:r>
            <a:r>
              <a:rPr lang="en-US"/>
              <a:t>]; }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F48CB0-8C24-2007-D2E7-20E747071A85}"/>
              </a:ext>
            </a:extLst>
          </p:cNvPr>
          <p:cNvSpPr txBox="1"/>
          <p:nvPr/>
        </p:nvSpPr>
        <p:spPr>
          <a:xfrm>
            <a:off x="9590305" y="1395968"/>
            <a:ext cx="1602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C/C++ code</a:t>
            </a:r>
            <a:endParaRPr lang="en-GB" sz="24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13E159-A829-2F93-300D-9744502553F8}"/>
              </a:ext>
            </a:extLst>
          </p:cNvPr>
          <p:cNvSpPr txBox="1"/>
          <p:nvPr/>
        </p:nvSpPr>
        <p:spPr>
          <a:xfrm>
            <a:off x="10621683" y="4439163"/>
            <a:ext cx="9098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98B7684-24D9-43A9-8299-AE7427E3E018}"/>
              </a:ext>
            </a:extLst>
          </p:cNvPr>
          <p:cNvCxnSpPr>
            <a:cxnSpLocks/>
          </p:cNvCxnSpPr>
          <p:nvPr/>
        </p:nvCxnSpPr>
        <p:spPr>
          <a:xfrm>
            <a:off x="8601786" y="2076484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653D15F2-453D-5CB7-85BF-38F6357B6B10}"/>
              </a:ext>
            </a:extLst>
          </p:cNvPr>
          <p:cNvSpPr/>
          <p:nvPr/>
        </p:nvSpPr>
        <p:spPr>
          <a:xfrm>
            <a:off x="6627648" y="2474173"/>
            <a:ext cx="4043823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F983362E-15F2-CABF-9258-40F721AF278E}"/>
              </a:ext>
            </a:extLst>
          </p:cNvPr>
          <p:cNvSpPr/>
          <p:nvPr/>
        </p:nvSpPr>
        <p:spPr>
          <a:xfrm>
            <a:off x="7118098" y="2643763"/>
            <a:ext cx="3273422" cy="816787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C9E4FBD-4D0B-E9C2-2AF5-666B36B2CF78}"/>
              </a:ext>
            </a:extLst>
          </p:cNvPr>
          <p:cNvSpPr txBox="1"/>
          <p:nvPr/>
        </p:nvSpPr>
        <p:spPr>
          <a:xfrm>
            <a:off x="7100055" y="2597129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6E88B724-0BFF-04DE-A351-DAFB69C6FC24}"/>
              </a:ext>
            </a:extLst>
          </p:cNvPr>
          <p:cNvSpPr/>
          <p:nvPr/>
        </p:nvSpPr>
        <p:spPr>
          <a:xfrm>
            <a:off x="8226889" y="269298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D4A08141-4739-47A2-22EA-79769DEED098}"/>
              </a:ext>
            </a:extLst>
          </p:cNvPr>
          <p:cNvSpPr/>
          <p:nvPr/>
        </p:nvSpPr>
        <p:spPr>
          <a:xfrm>
            <a:off x="8272002" y="3955551"/>
            <a:ext cx="360000" cy="360000"/>
          </a:xfrm>
          <a:prstGeom prst="ellipse">
            <a:avLst/>
          </a:prstGeom>
          <a:solidFill>
            <a:srgbClr val="DA6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ɸ</a:t>
            </a:r>
            <a:endParaRPr lang="en-GB"/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F8221FCD-839D-A81C-D170-631DFCEA2DC9}"/>
              </a:ext>
            </a:extLst>
          </p:cNvPr>
          <p:cNvSpPr/>
          <p:nvPr/>
        </p:nvSpPr>
        <p:spPr>
          <a:xfrm>
            <a:off x="7118098" y="3778089"/>
            <a:ext cx="3273422" cy="1912360"/>
          </a:xfrm>
          <a:prstGeom prst="roundRect">
            <a:avLst>
              <a:gd name="adj" fmla="val 4009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F24E245D-FF9F-46A0-1C9A-687D202B07C0}"/>
              </a:ext>
            </a:extLst>
          </p:cNvPr>
          <p:cNvSpPr txBox="1"/>
          <p:nvPr/>
        </p:nvSpPr>
        <p:spPr>
          <a:xfrm>
            <a:off x="7100055" y="3731455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6A5A42E5-9AA1-1022-57F4-8659064ECEFE}"/>
              </a:ext>
            </a:extLst>
          </p:cNvPr>
          <p:cNvCxnSpPr>
            <a:cxnSpLocks/>
            <a:stCxn id="85" idx="2"/>
            <a:endCxn id="86" idx="0"/>
          </p:cNvCxnSpPr>
          <p:nvPr/>
        </p:nvCxnSpPr>
        <p:spPr>
          <a:xfrm>
            <a:off x="8448958" y="3052981"/>
            <a:ext cx="3044" cy="90257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2ACCC448-8AFA-1EB8-5D05-0C8247773550}"/>
              </a:ext>
            </a:extLst>
          </p:cNvPr>
          <p:cNvCxnSpPr>
            <a:cxnSpLocks/>
            <a:stCxn id="92" idx="2"/>
            <a:endCxn id="93" idx="0"/>
          </p:cNvCxnSpPr>
          <p:nvPr/>
        </p:nvCxnSpPr>
        <p:spPr>
          <a:xfrm>
            <a:off x="9554538" y="3052981"/>
            <a:ext cx="3044" cy="91209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B1CAF9A3-712E-58E6-01C4-9015C8453535}"/>
              </a:ext>
            </a:extLst>
          </p:cNvPr>
          <p:cNvSpPr/>
          <p:nvPr/>
        </p:nvSpPr>
        <p:spPr>
          <a:xfrm>
            <a:off x="9332469" y="269298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3CAC3559-CA20-37D6-650E-EE1BC0637931}"/>
              </a:ext>
            </a:extLst>
          </p:cNvPr>
          <p:cNvSpPr/>
          <p:nvPr/>
        </p:nvSpPr>
        <p:spPr>
          <a:xfrm>
            <a:off x="9377582" y="3965076"/>
            <a:ext cx="360000" cy="360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ɸ</a:t>
            </a:r>
            <a:endParaRPr lang="en-GB"/>
          </a:p>
        </p:txBody>
      </p: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34B241F3-0E68-CFC4-52AD-87C816ABF091}"/>
              </a:ext>
            </a:extLst>
          </p:cNvPr>
          <p:cNvSpPr/>
          <p:nvPr/>
        </p:nvSpPr>
        <p:spPr>
          <a:xfrm>
            <a:off x="8224345" y="454950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49878987-7C85-DFB7-CD27-63228BC60B6A}"/>
              </a:ext>
            </a:extLst>
          </p:cNvPr>
          <p:cNvCxnSpPr>
            <a:cxnSpLocks/>
          </p:cNvCxnSpPr>
          <p:nvPr/>
        </p:nvCxnSpPr>
        <p:spPr>
          <a:xfrm flipH="1">
            <a:off x="8446414" y="432166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C3469DC3-7CC8-33E2-3D95-A55F7CA6833B}"/>
              </a:ext>
            </a:extLst>
          </p:cNvPr>
          <p:cNvCxnSpPr>
            <a:cxnSpLocks/>
            <a:stCxn id="97" idx="0"/>
          </p:cNvCxnSpPr>
          <p:nvPr/>
        </p:nvCxnSpPr>
        <p:spPr>
          <a:xfrm flipV="1">
            <a:off x="8448459" y="489576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44AF591B-105E-6753-D36E-DA7D2962DE40}"/>
              </a:ext>
            </a:extLst>
          </p:cNvPr>
          <p:cNvSpPr/>
          <p:nvPr/>
        </p:nvSpPr>
        <p:spPr>
          <a:xfrm>
            <a:off x="8226390" y="512360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cxnSp>
        <p:nvCxnSpPr>
          <p:cNvPr id="98" name="Connector: Curved 97">
            <a:extLst>
              <a:ext uri="{FF2B5EF4-FFF2-40B4-BE49-F238E27FC236}">
                <a16:creationId xmlns:a16="http://schemas.microsoft.com/office/drawing/2014/main" id="{2EF18A9E-0A89-39BD-53FC-A41B08238C31}"/>
              </a:ext>
            </a:extLst>
          </p:cNvPr>
          <p:cNvCxnSpPr>
            <a:cxnSpLocks/>
            <a:stCxn id="94" idx="3"/>
          </p:cNvCxnSpPr>
          <p:nvPr/>
        </p:nvCxnSpPr>
        <p:spPr>
          <a:xfrm flipH="1" flipV="1">
            <a:off x="8629458" y="4153979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CFA58B53-B132-9EE0-3D15-597D9254D2C0}"/>
              </a:ext>
            </a:extLst>
          </p:cNvPr>
          <p:cNvSpPr/>
          <p:nvPr/>
        </p:nvSpPr>
        <p:spPr>
          <a:xfrm>
            <a:off x="9337645" y="454950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0279F499-FDDB-1AE1-78AB-B0FE3B97B780}"/>
              </a:ext>
            </a:extLst>
          </p:cNvPr>
          <p:cNvCxnSpPr>
            <a:cxnSpLocks/>
          </p:cNvCxnSpPr>
          <p:nvPr/>
        </p:nvCxnSpPr>
        <p:spPr>
          <a:xfrm flipH="1">
            <a:off x="9559714" y="432166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D176B536-14CB-3638-F8A0-A3302255CEC8}"/>
              </a:ext>
            </a:extLst>
          </p:cNvPr>
          <p:cNvSpPr/>
          <p:nvPr/>
        </p:nvSpPr>
        <p:spPr>
          <a:xfrm>
            <a:off x="9061859" y="5135450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load_A</a:t>
            </a:r>
            <a:endParaRPr lang="en-US"/>
          </a:p>
        </p:txBody>
      </p:sp>
      <p:cxnSp>
        <p:nvCxnSpPr>
          <p:cNvPr id="102" name="Connector: Curved 101">
            <a:extLst>
              <a:ext uri="{FF2B5EF4-FFF2-40B4-BE49-F238E27FC236}">
                <a16:creationId xmlns:a16="http://schemas.microsoft.com/office/drawing/2014/main" id="{E1535F3E-531A-F34E-E796-53BE0BA0D4C9}"/>
              </a:ext>
            </a:extLst>
          </p:cNvPr>
          <p:cNvCxnSpPr>
            <a:cxnSpLocks/>
            <a:stCxn id="99" idx="3"/>
          </p:cNvCxnSpPr>
          <p:nvPr/>
        </p:nvCxnSpPr>
        <p:spPr>
          <a:xfrm flipH="1" flipV="1">
            <a:off x="9742758" y="4153979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nector: Curved 102">
            <a:extLst>
              <a:ext uri="{FF2B5EF4-FFF2-40B4-BE49-F238E27FC236}">
                <a16:creationId xmlns:a16="http://schemas.microsoft.com/office/drawing/2014/main" id="{08D4B8B6-9F0D-117A-175C-864AA389046F}"/>
              </a:ext>
            </a:extLst>
          </p:cNvPr>
          <p:cNvCxnSpPr>
            <a:cxnSpLocks/>
            <a:stCxn id="86" idx="6"/>
            <a:endCxn id="101" idx="1"/>
          </p:cNvCxnSpPr>
          <p:nvPr/>
        </p:nvCxnSpPr>
        <p:spPr>
          <a:xfrm>
            <a:off x="8632002" y="4135551"/>
            <a:ext cx="429857" cy="1179899"/>
          </a:xfrm>
          <a:prstGeom prst="curvedConnector3">
            <a:avLst>
              <a:gd name="adj1" fmla="val 32273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3C3F7E71-DF6F-5A47-BCF4-6A8C077E9474}"/>
              </a:ext>
            </a:extLst>
          </p:cNvPr>
          <p:cNvCxnSpPr>
            <a:cxnSpLocks/>
          </p:cNvCxnSpPr>
          <p:nvPr/>
        </p:nvCxnSpPr>
        <p:spPr>
          <a:xfrm flipH="1" flipV="1">
            <a:off x="9548693" y="4908558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onnector: Curved 104">
            <a:extLst>
              <a:ext uri="{FF2B5EF4-FFF2-40B4-BE49-F238E27FC236}">
                <a16:creationId xmlns:a16="http://schemas.microsoft.com/office/drawing/2014/main" id="{E1B8AF2E-D905-69D5-0DE5-90E2ED519DB5}"/>
              </a:ext>
            </a:extLst>
          </p:cNvPr>
          <p:cNvCxnSpPr>
            <a:cxnSpLocks/>
            <a:stCxn id="86" idx="2"/>
            <a:endCxn id="106" idx="3"/>
          </p:cNvCxnSpPr>
          <p:nvPr/>
        </p:nvCxnSpPr>
        <p:spPr>
          <a:xfrm rot="10800000" flipV="1">
            <a:off x="8001444" y="4135550"/>
            <a:ext cx="270559" cy="593007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02F7199A-AE25-8B18-7CBA-669F3FC7A89B}"/>
              </a:ext>
            </a:extLst>
          </p:cNvPr>
          <p:cNvSpPr/>
          <p:nvPr/>
        </p:nvSpPr>
        <p:spPr>
          <a:xfrm>
            <a:off x="7557305" y="454855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2D84ABBA-558F-2ACF-46C4-84134DE81BFA}"/>
              </a:ext>
            </a:extLst>
          </p:cNvPr>
          <p:cNvCxnSpPr>
            <a:cxnSpLocks/>
            <a:stCxn id="108" idx="2"/>
            <a:endCxn id="106" idx="0"/>
          </p:cNvCxnSpPr>
          <p:nvPr/>
        </p:nvCxnSpPr>
        <p:spPr>
          <a:xfrm>
            <a:off x="7779374" y="4383993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F97CBBA0-E9CE-7697-8644-4B3700F79DEF}"/>
              </a:ext>
            </a:extLst>
          </p:cNvPr>
          <p:cNvSpPr/>
          <p:nvPr/>
        </p:nvSpPr>
        <p:spPr>
          <a:xfrm>
            <a:off x="7557305" y="402399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117FB698-1E0A-0CD0-4EEC-503DC7ADB45B}"/>
              </a:ext>
            </a:extLst>
          </p:cNvPr>
          <p:cNvSpPr/>
          <p:nvPr/>
        </p:nvSpPr>
        <p:spPr>
          <a:xfrm>
            <a:off x="7118098" y="5916889"/>
            <a:ext cx="3273422" cy="537884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46519C88-8D67-BE39-32A6-956A19283D94}"/>
              </a:ext>
            </a:extLst>
          </p:cNvPr>
          <p:cNvSpPr txBox="1"/>
          <p:nvPr/>
        </p:nvSpPr>
        <p:spPr>
          <a:xfrm>
            <a:off x="7100055" y="5870254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B2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11" name="Connector: Curved 110">
            <a:extLst>
              <a:ext uri="{FF2B5EF4-FFF2-40B4-BE49-F238E27FC236}">
                <a16:creationId xmlns:a16="http://schemas.microsoft.com/office/drawing/2014/main" id="{639537B4-BDD1-A7FC-1300-262B97330007}"/>
              </a:ext>
            </a:extLst>
          </p:cNvPr>
          <p:cNvCxnSpPr>
            <a:cxnSpLocks/>
            <a:stCxn id="106" idx="2"/>
            <a:endCxn id="115" idx="0"/>
          </p:cNvCxnSpPr>
          <p:nvPr/>
        </p:nvCxnSpPr>
        <p:spPr>
          <a:xfrm rot="5400000">
            <a:off x="7637366" y="5044424"/>
            <a:ext cx="277874" cy="6143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Rectangle: Rounded Corners 111">
            <a:extLst>
              <a:ext uri="{FF2B5EF4-FFF2-40B4-BE49-F238E27FC236}">
                <a16:creationId xmlns:a16="http://schemas.microsoft.com/office/drawing/2014/main" id="{8BE86EB1-27FE-B3FF-61F3-8F73E5439679}"/>
              </a:ext>
            </a:extLst>
          </p:cNvPr>
          <p:cNvSpPr/>
          <p:nvPr/>
        </p:nvSpPr>
        <p:spPr>
          <a:xfrm>
            <a:off x="7571988" y="297622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br</a:t>
            </a:r>
            <a:endParaRPr lang="en-US"/>
          </a:p>
        </p:txBody>
      </p: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C0948374-8146-BE31-A9D4-C34E147CBE1D}"/>
              </a:ext>
            </a:extLst>
          </p:cNvPr>
          <p:cNvSpPr/>
          <p:nvPr/>
        </p:nvSpPr>
        <p:spPr>
          <a:xfrm>
            <a:off x="7557304" y="5977837"/>
            <a:ext cx="580517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ret</a:t>
            </a:r>
          </a:p>
        </p:txBody>
      </p:sp>
      <p:cxnSp>
        <p:nvCxnSpPr>
          <p:cNvPr id="114" name="Connector: Curved 113">
            <a:extLst>
              <a:ext uri="{FF2B5EF4-FFF2-40B4-BE49-F238E27FC236}">
                <a16:creationId xmlns:a16="http://schemas.microsoft.com/office/drawing/2014/main" id="{E5B4B889-78CF-2546-E1FF-83D7C17FA6A8}"/>
              </a:ext>
            </a:extLst>
          </p:cNvPr>
          <p:cNvCxnSpPr>
            <a:cxnSpLocks/>
            <a:stCxn id="112" idx="2"/>
          </p:cNvCxnSpPr>
          <p:nvPr/>
        </p:nvCxnSpPr>
        <p:spPr>
          <a:xfrm rot="16200000" flipH="1">
            <a:off x="7573126" y="3557156"/>
            <a:ext cx="441863" cy="1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73D38B48-8781-2EED-1C6E-0ED4B308DCBC}"/>
              </a:ext>
            </a:extLst>
          </p:cNvPr>
          <p:cNvSpPr/>
          <p:nvPr/>
        </p:nvSpPr>
        <p:spPr>
          <a:xfrm>
            <a:off x="7551162" y="518643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br</a:t>
            </a:r>
            <a:endParaRPr lang="en-US"/>
          </a:p>
        </p:txBody>
      </p:sp>
      <p:cxnSp>
        <p:nvCxnSpPr>
          <p:cNvPr id="116" name="Connector: Curved 115">
            <a:extLst>
              <a:ext uri="{FF2B5EF4-FFF2-40B4-BE49-F238E27FC236}">
                <a16:creationId xmlns:a16="http://schemas.microsoft.com/office/drawing/2014/main" id="{5F63551E-E192-F20D-95DD-D1E81C19A91D}"/>
              </a:ext>
            </a:extLst>
          </p:cNvPr>
          <p:cNvCxnSpPr>
            <a:cxnSpLocks/>
            <a:stCxn id="115" idx="2"/>
          </p:cNvCxnSpPr>
          <p:nvPr/>
        </p:nvCxnSpPr>
        <p:spPr>
          <a:xfrm rot="5400000">
            <a:off x="7604970" y="5708343"/>
            <a:ext cx="330172" cy="635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nector: Curved 120">
            <a:extLst>
              <a:ext uri="{FF2B5EF4-FFF2-40B4-BE49-F238E27FC236}">
                <a16:creationId xmlns:a16="http://schemas.microsoft.com/office/drawing/2014/main" id="{731015A0-0611-CEE9-5178-811776045FBE}"/>
              </a:ext>
            </a:extLst>
          </p:cNvPr>
          <p:cNvCxnSpPr>
            <a:cxnSpLocks/>
            <a:stCxn id="115" idx="1"/>
            <a:endCxn id="88" idx="1"/>
          </p:cNvCxnSpPr>
          <p:nvPr/>
        </p:nvCxnSpPr>
        <p:spPr>
          <a:xfrm rot="10800000">
            <a:off x="7118098" y="4734270"/>
            <a:ext cx="433064" cy="632163"/>
          </a:xfrm>
          <a:prstGeom prst="curvedConnector3">
            <a:avLst>
              <a:gd name="adj1" fmla="val 152787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1716CD9-40B8-0E91-73F9-443E917A419A}"/>
              </a:ext>
            </a:extLst>
          </p:cNvPr>
          <p:cNvSpPr txBox="1"/>
          <p:nvPr/>
        </p:nvSpPr>
        <p:spPr>
          <a:xfrm>
            <a:off x="2413122" y="5093952"/>
            <a:ext cx="1338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E132676-ACEC-4CBC-89A2-637B9BB014AB}"/>
              </a:ext>
            </a:extLst>
          </p:cNvPr>
          <p:cNvCxnSpPr>
            <a:cxnSpLocks/>
          </p:cNvCxnSpPr>
          <p:nvPr/>
        </p:nvCxnSpPr>
        <p:spPr>
          <a:xfrm flipH="1">
            <a:off x="6297644" y="4135550"/>
            <a:ext cx="772827" cy="399430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D9DA77E-C66D-46B6-7CCF-72F7450E6811}"/>
              </a:ext>
            </a:extLst>
          </p:cNvPr>
          <p:cNvSpPr txBox="1"/>
          <p:nvPr/>
        </p:nvSpPr>
        <p:spPr>
          <a:xfrm>
            <a:off x="5505352" y="4133059"/>
            <a:ext cx="8892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Basic</a:t>
            </a:r>
          </a:p>
          <a:p>
            <a:r>
              <a:rPr lang="en-US" sz="2400"/>
              <a:t>Block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33212321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45EC2-10B7-B1B3-15BE-5D8D15BCF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ABAF0-6503-B053-ED59-3479640D0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extract the control flow graph?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E3D048-3A73-5EA4-9D10-B83563D48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40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0B29FBE-5077-9D63-DA61-A6CFE902ED43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F00886D-7249-4C45-2CE1-C0E01CB5BB28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268CC2-B98E-1A1C-624F-5435AD393AF3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2839952-8173-22A8-2C5E-090A8EDBEF2E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4935C28-59D9-8A4F-6BDD-5B5E9B66CA2B}"/>
              </a:ext>
            </a:extLst>
          </p:cNvPr>
          <p:cNvSpPr/>
          <p:nvPr/>
        </p:nvSpPr>
        <p:spPr>
          <a:xfrm>
            <a:off x="288891" y="4376153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7A96B937-BB7F-2602-D2DF-513D13A73F86}"/>
              </a:ext>
            </a:extLst>
          </p:cNvPr>
          <p:cNvSpPr/>
          <p:nvPr/>
        </p:nvSpPr>
        <p:spPr>
          <a:xfrm>
            <a:off x="1710599" y="6215957"/>
            <a:ext cx="8770802" cy="43606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HACE merges sequences of unconditionally executing states into BBs</a:t>
            </a:r>
            <a:endParaRPr lang="en-GB" sz="2400">
              <a:solidFill>
                <a:srgbClr val="FF0000"/>
              </a:solidFill>
            </a:endParaRP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22034714-8C20-BC3D-5500-1B5589FE6182}"/>
              </a:ext>
            </a:extLst>
          </p:cNvPr>
          <p:cNvCxnSpPr>
            <a:cxnSpLocks/>
            <a:endCxn id="44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1C5B21D2-893B-EBB0-0D77-782BD6F52E1E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316DCD23-40C1-1A00-B4C2-3D720A6B6092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A4D33EC4-9D2A-0D80-5882-B20CEA516615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EA4C5AA7-35C3-7CC9-103A-935BB205CFF7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759E921E-7B5E-1853-A78B-4C2C03D18975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D952C64D-87F3-32CC-E82C-03CC7D106D62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3F3BCD8E-BC9F-0943-DD44-DF3D8E36686F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3E421BDB-877B-B577-F4E6-26036DCB8C13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0DC4875-1B5E-DA1D-F604-10C6A98CE9A7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CDB00B16-8453-D511-6A3D-479EDEED963C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D3C94461-EA88-859C-3AE2-088117A5392F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7075D2B7-1C23-95E0-2521-EA7B7EA7D801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C72B8FE8-C536-84B2-3604-65937AC78125}"/>
              </a:ext>
            </a:extLst>
          </p:cNvPr>
          <p:cNvCxnSpPr>
            <a:cxnSpLocks/>
            <a:endCxn id="56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8A272AC2-2BFB-A294-15B6-42DDDFF99FFA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1C486278-0344-66E9-BB79-637A5CF4BC0D}"/>
              </a:ext>
            </a:extLst>
          </p:cNvPr>
          <p:cNvCxnSpPr>
            <a:cxnSpLocks/>
            <a:stCxn id="56" idx="2"/>
            <a:endCxn id="61" idx="0"/>
          </p:cNvCxnSpPr>
          <p:nvPr/>
        </p:nvCxnSpPr>
        <p:spPr>
          <a:xfrm flipH="1">
            <a:off x="6971469" y="3319063"/>
            <a:ext cx="3904" cy="7881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B36304BF-CD78-8527-F422-516ECE5E4BF0}"/>
              </a:ext>
            </a:extLst>
          </p:cNvPr>
          <p:cNvSpPr/>
          <p:nvPr/>
        </p:nvSpPr>
        <p:spPr>
          <a:xfrm>
            <a:off x="744086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8FC1D6EE-85B9-C56A-0F64-181543DCA6F7}"/>
              </a:ext>
            </a:extLst>
          </p:cNvPr>
          <p:cNvSpPr/>
          <p:nvPr/>
        </p:nvSpPr>
        <p:spPr>
          <a:xfrm>
            <a:off x="674940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290F98EB-F0B1-9F45-F0E1-4BAF6A74A3AB}"/>
              </a:ext>
            </a:extLst>
          </p:cNvPr>
          <p:cNvCxnSpPr>
            <a:cxnSpLocks/>
          </p:cNvCxnSpPr>
          <p:nvPr/>
        </p:nvCxnSpPr>
        <p:spPr>
          <a:xfrm rot="5400000">
            <a:off x="732027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3125240A-92CE-7310-B171-7E117CA65616}"/>
              </a:ext>
            </a:extLst>
          </p:cNvPr>
          <p:cNvSpPr/>
          <p:nvPr/>
        </p:nvSpPr>
        <p:spPr>
          <a:xfrm>
            <a:off x="675330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9A9AB5F9-5089-56F7-93D1-1234C5FB566A}"/>
              </a:ext>
            </a:extLst>
          </p:cNvPr>
          <p:cNvCxnSpPr>
            <a:cxnSpLocks/>
            <a:stCxn id="61" idx="2"/>
            <a:endCxn id="63" idx="0"/>
          </p:cNvCxnSpPr>
          <p:nvPr/>
        </p:nvCxnSpPr>
        <p:spPr>
          <a:xfrm>
            <a:off x="6971469" y="4467221"/>
            <a:ext cx="3904" cy="7555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472164CE-4439-093C-2D59-D095C7E47D50}"/>
              </a:ext>
            </a:extLst>
          </p:cNvPr>
          <p:cNvSpPr/>
          <p:nvPr/>
        </p:nvSpPr>
        <p:spPr>
          <a:xfrm>
            <a:off x="742314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D2F83766-1455-5719-70B0-2376AAF53872}"/>
              </a:ext>
            </a:extLst>
          </p:cNvPr>
          <p:cNvCxnSpPr>
            <a:cxnSpLocks/>
          </p:cNvCxnSpPr>
          <p:nvPr/>
        </p:nvCxnSpPr>
        <p:spPr>
          <a:xfrm rot="5400000">
            <a:off x="730255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Oval 66">
            <a:extLst>
              <a:ext uri="{FF2B5EF4-FFF2-40B4-BE49-F238E27FC236}">
                <a16:creationId xmlns:a16="http://schemas.microsoft.com/office/drawing/2014/main" id="{52EFCE83-B966-4839-158E-528E581F9790}"/>
              </a:ext>
            </a:extLst>
          </p:cNvPr>
          <p:cNvSpPr/>
          <p:nvPr/>
        </p:nvSpPr>
        <p:spPr>
          <a:xfrm>
            <a:off x="4611393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77E91ACA-69C0-17E5-C0CA-295597E8DCB7}"/>
              </a:ext>
            </a:extLst>
          </p:cNvPr>
          <p:cNvSpPr/>
          <p:nvPr/>
        </p:nvSpPr>
        <p:spPr>
          <a:xfrm>
            <a:off x="4611393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9D5B76AD-0777-82A0-43E8-E89B40270A0F}"/>
              </a:ext>
            </a:extLst>
          </p:cNvPr>
          <p:cNvCxnSpPr>
            <a:cxnSpLocks/>
          </p:cNvCxnSpPr>
          <p:nvPr/>
        </p:nvCxnSpPr>
        <p:spPr>
          <a:xfrm>
            <a:off x="4898964" y="3324883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or: Curved 69">
            <a:extLst>
              <a:ext uri="{FF2B5EF4-FFF2-40B4-BE49-F238E27FC236}">
                <a16:creationId xmlns:a16="http://schemas.microsoft.com/office/drawing/2014/main" id="{0EC52195-9AE9-64B4-2464-26FED7BC2977}"/>
              </a:ext>
            </a:extLst>
          </p:cNvPr>
          <p:cNvCxnSpPr>
            <a:cxnSpLocks/>
            <a:stCxn id="68" idx="6"/>
            <a:endCxn id="67" idx="6"/>
          </p:cNvCxnSpPr>
          <p:nvPr/>
        </p:nvCxnSpPr>
        <p:spPr>
          <a:xfrm flipV="1">
            <a:off x="5187393" y="3036883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Oval 70">
            <a:extLst>
              <a:ext uri="{FF2B5EF4-FFF2-40B4-BE49-F238E27FC236}">
                <a16:creationId xmlns:a16="http://schemas.microsoft.com/office/drawing/2014/main" id="{E9BC83E9-DEDC-1676-A39A-71A501C019A9}"/>
              </a:ext>
            </a:extLst>
          </p:cNvPr>
          <p:cNvSpPr/>
          <p:nvPr/>
        </p:nvSpPr>
        <p:spPr>
          <a:xfrm>
            <a:off x="4610964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9598B8FE-16F8-3531-F6B1-9839C3A9CB11}"/>
              </a:ext>
            </a:extLst>
          </p:cNvPr>
          <p:cNvCxnSpPr>
            <a:cxnSpLocks/>
            <a:stCxn id="68" idx="4"/>
            <a:endCxn id="71" idx="0"/>
          </p:cNvCxnSpPr>
          <p:nvPr/>
        </p:nvCxnSpPr>
        <p:spPr>
          <a:xfrm flipH="1">
            <a:off x="4898964" y="4672076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7B19C9C4-873A-7C33-643E-1141AD9B07BD}"/>
              </a:ext>
            </a:extLst>
          </p:cNvPr>
          <p:cNvSpPr txBox="1"/>
          <p:nvPr/>
        </p:nvSpPr>
        <p:spPr>
          <a:xfrm>
            <a:off x="5294087" y="4150455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E5D5A76-F7D7-3CB0-DAB3-F45FA828853B}"/>
              </a:ext>
            </a:extLst>
          </p:cNvPr>
          <p:cNvSpPr txBox="1"/>
          <p:nvPr/>
        </p:nvSpPr>
        <p:spPr>
          <a:xfrm>
            <a:off x="4217016" y="465283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9FD00631-BCE3-08D6-7E38-CF5A5073B000}"/>
              </a:ext>
            </a:extLst>
          </p:cNvPr>
          <p:cNvSpPr/>
          <p:nvPr/>
        </p:nvSpPr>
        <p:spPr>
          <a:xfrm>
            <a:off x="4295688" y="2605506"/>
            <a:ext cx="951040" cy="2142249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F42E882-ABA1-9C1A-4A58-4C17F453E258}"/>
              </a:ext>
            </a:extLst>
          </p:cNvPr>
          <p:cNvSpPr txBox="1"/>
          <p:nvPr/>
        </p:nvSpPr>
        <p:spPr>
          <a:xfrm>
            <a:off x="4272946" y="2575820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C5710DE7-DE24-919A-DED5-646EEF05AE47}"/>
              </a:ext>
            </a:extLst>
          </p:cNvPr>
          <p:cNvSpPr/>
          <p:nvPr/>
        </p:nvSpPr>
        <p:spPr>
          <a:xfrm>
            <a:off x="8982583" y="3272311"/>
            <a:ext cx="3209417" cy="1003439"/>
          </a:xfrm>
          <a:prstGeom prst="roundRect">
            <a:avLst>
              <a:gd name="adj" fmla="val 9176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rgbClr val="FF0000"/>
                </a:solidFill>
              </a:rPr>
              <a:t>How to transform an FSM into a CFG?</a:t>
            </a:r>
          </a:p>
        </p:txBody>
      </p:sp>
    </p:spTree>
    <p:extLst>
      <p:ext uri="{BB962C8B-B14F-4D97-AF65-F5344CB8AC3E}">
        <p14:creationId xmlns:p14="http://schemas.microsoft.com/office/powerpoint/2010/main" val="39056828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A2723-130C-A46B-1E26-4EAF76262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B6308-661B-7221-047C-F648B00A1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extract the control flow graph?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EE67B3-3BC6-0D8C-FCE7-8BF823EED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41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ED85168-DEB7-ABF8-26EA-E321CC2D1701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B280EFE-FAD2-BA47-587D-8DC9664206F2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917495-DD24-210B-8A83-38B1AE7B0D21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CF0B626-C7EB-0A6F-A6F0-F82207A8847F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E9FDA5A-5F0F-0C44-312B-C94F68DDE59C}"/>
              </a:ext>
            </a:extLst>
          </p:cNvPr>
          <p:cNvSpPr/>
          <p:nvPr/>
        </p:nvSpPr>
        <p:spPr>
          <a:xfrm>
            <a:off x="288891" y="4376153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D975F460-50A0-E39A-CB6D-1916DCB22EB2}"/>
              </a:ext>
            </a:extLst>
          </p:cNvPr>
          <p:cNvSpPr/>
          <p:nvPr/>
        </p:nvSpPr>
        <p:spPr>
          <a:xfrm>
            <a:off x="1710599" y="6215957"/>
            <a:ext cx="8770802" cy="43606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HACE merges sequences of unconditionally executing states into BBs</a:t>
            </a:r>
            <a:endParaRPr lang="en-GB" sz="2400">
              <a:solidFill>
                <a:srgbClr val="FF0000"/>
              </a:solidFill>
            </a:endParaRP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79CBD4D1-4CED-47D8-F670-FB98D8E63E1F}"/>
              </a:ext>
            </a:extLst>
          </p:cNvPr>
          <p:cNvCxnSpPr>
            <a:cxnSpLocks/>
            <a:endCxn id="46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E1E8B0C2-89B9-0232-A1B5-678354361992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766C4040-F753-22E7-3539-C67830511CA3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39B1095B-0629-0A68-173C-618861580DB0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BD86F69A-F9F6-D870-F279-1D437E003798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D871006D-0A34-9F68-55B8-A4E5A70C63E5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71A09F7F-9904-4A64-FA84-0B925B2E4B72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D7F11C61-4839-E1F3-4AA2-142B4AD4D6E9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D6995347-33B3-2AA8-796F-B4C0278B556B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4BBF473-2341-64DF-7587-1B4B89EFE220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E2ECB439-167B-DFA6-D85B-310F142ECE3D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49438501-96A1-58F7-F687-6E340A5E6648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06F4D128-0F26-E2B2-70D7-971904551D55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5C3AE528-7E36-556E-D3EC-46EA1130E05F}"/>
              </a:ext>
            </a:extLst>
          </p:cNvPr>
          <p:cNvCxnSpPr>
            <a:cxnSpLocks/>
            <a:endCxn id="58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F56F2F7D-76A6-CB9E-F685-24E34CC143E9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66BCC4D8-572F-A87A-EC5E-372B6A82884C}"/>
              </a:ext>
            </a:extLst>
          </p:cNvPr>
          <p:cNvCxnSpPr>
            <a:cxnSpLocks/>
            <a:stCxn id="58" idx="2"/>
            <a:endCxn id="63" idx="0"/>
          </p:cNvCxnSpPr>
          <p:nvPr/>
        </p:nvCxnSpPr>
        <p:spPr>
          <a:xfrm flipH="1">
            <a:off x="6971469" y="3319063"/>
            <a:ext cx="3904" cy="7881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C6EC018-D25B-E32B-8467-77FB32007F32}"/>
              </a:ext>
            </a:extLst>
          </p:cNvPr>
          <p:cNvSpPr/>
          <p:nvPr/>
        </p:nvSpPr>
        <p:spPr>
          <a:xfrm>
            <a:off x="744086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7C58769E-EF15-16F9-1A1D-30634018AAE8}"/>
              </a:ext>
            </a:extLst>
          </p:cNvPr>
          <p:cNvSpPr/>
          <p:nvPr/>
        </p:nvSpPr>
        <p:spPr>
          <a:xfrm>
            <a:off x="674940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0F03E3CC-8368-1176-41A9-249821799AD8}"/>
              </a:ext>
            </a:extLst>
          </p:cNvPr>
          <p:cNvCxnSpPr>
            <a:cxnSpLocks/>
          </p:cNvCxnSpPr>
          <p:nvPr/>
        </p:nvCxnSpPr>
        <p:spPr>
          <a:xfrm rot="5400000">
            <a:off x="732027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E0D1D9B1-D1CD-205E-11CC-32D19C6B5547}"/>
              </a:ext>
            </a:extLst>
          </p:cNvPr>
          <p:cNvSpPr/>
          <p:nvPr/>
        </p:nvSpPr>
        <p:spPr>
          <a:xfrm>
            <a:off x="675330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FB3F6A37-B6B9-855D-41ED-5F52B01C2E8F}"/>
              </a:ext>
            </a:extLst>
          </p:cNvPr>
          <p:cNvCxnSpPr>
            <a:cxnSpLocks/>
            <a:stCxn id="63" idx="2"/>
            <a:endCxn id="65" idx="0"/>
          </p:cNvCxnSpPr>
          <p:nvPr/>
        </p:nvCxnSpPr>
        <p:spPr>
          <a:xfrm>
            <a:off x="6971469" y="4467221"/>
            <a:ext cx="3904" cy="7555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B9D0A8E7-5090-6524-B698-8EBA97925FCE}"/>
              </a:ext>
            </a:extLst>
          </p:cNvPr>
          <p:cNvSpPr/>
          <p:nvPr/>
        </p:nvSpPr>
        <p:spPr>
          <a:xfrm>
            <a:off x="742314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E32DA2FD-4B8A-C3DE-43AF-45DBCFB62B97}"/>
              </a:ext>
            </a:extLst>
          </p:cNvPr>
          <p:cNvCxnSpPr>
            <a:cxnSpLocks/>
          </p:cNvCxnSpPr>
          <p:nvPr/>
        </p:nvCxnSpPr>
        <p:spPr>
          <a:xfrm rot="5400000">
            <a:off x="730255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Oval 68">
            <a:extLst>
              <a:ext uri="{FF2B5EF4-FFF2-40B4-BE49-F238E27FC236}">
                <a16:creationId xmlns:a16="http://schemas.microsoft.com/office/drawing/2014/main" id="{E9F4817B-4986-6955-32B2-3FFB974D29FB}"/>
              </a:ext>
            </a:extLst>
          </p:cNvPr>
          <p:cNvSpPr/>
          <p:nvPr/>
        </p:nvSpPr>
        <p:spPr>
          <a:xfrm>
            <a:off x="4611393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D3AB5E4F-FEA9-CE5C-D155-CA257BEAF4A3}"/>
              </a:ext>
            </a:extLst>
          </p:cNvPr>
          <p:cNvSpPr/>
          <p:nvPr/>
        </p:nvSpPr>
        <p:spPr>
          <a:xfrm>
            <a:off x="4611393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FC239380-1F6C-7DA5-0D36-3D6764FF91E6}"/>
              </a:ext>
            </a:extLst>
          </p:cNvPr>
          <p:cNvCxnSpPr>
            <a:cxnSpLocks/>
          </p:cNvCxnSpPr>
          <p:nvPr/>
        </p:nvCxnSpPr>
        <p:spPr>
          <a:xfrm>
            <a:off x="4898964" y="3324883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or: Curved 71">
            <a:extLst>
              <a:ext uri="{FF2B5EF4-FFF2-40B4-BE49-F238E27FC236}">
                <a16:creationId xmlns:a16="http://schemas.microsoft.com/office/drawing/2014/main" id="{9DF15972-4E31-4A27-F12C-5027B53CBE36}"/>
              </a:ext>
            </a:extLst>
          </p:cNvPr>
          <p:cNvCxnSpPr>
            <a:cxnSpLocks/>
            <a:stCxn id="70" idx="6"/>
            <a:endCxn id="69" idx="6"/>
          </p:cNvCxnSpPr>
          <p:nvPr/>
        </p:nvCxnSpPr>
        <p:spPr>
          <a:xfrm flipV="1">
            <a:off x="5187393" y="3036883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Oval 72">
            <a:extLst>
              <a:ext uri="{FF2B5EF4-FFF2-40B4-BE49-F238E27FC236}">
                <a16:creationId xmlns:a16="http://schemas.microsoft.com/office/drawing/2014/main" id="{D01ADCA6-3BB8-868F-8C87-D424A63BBBE1}"/>
              </a:ext>
            </a:extLst>
          </p:cNvPr>
          <p:cNvSpPr/>
          <p:nvPr/>
        </p:nvSpPr>
        <p:spPr>
          <a:xfrm>
            <a:off x="4610964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7487A985-EAD1-34B8-7FC5-AE8718562B60}"/>
              </a:ext>
            </a:extLst>
          </p:cNvPr>
          <p:cNvCxnSpPr>
            <a:cxnSpLocks/>
            <a:stCxn id="70" idx="4"/>
            <a:endCxn id="73" idx="0"/>
          </p:cNvCxnSpPr>
          <p:nvPr/>
        </p:nvCxnSpPr>
        <p:spPr>
          <a:xfrm flipH="1">
            <a:off x="4898964" y="4672076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50DF5E7E-F7BD-3796-B610-2395AF07B13C}"/>
              </a:ext>
            </a:extLst>
          </p:cNvPr>
          <p:cNvSpPr txBox="1"/>
          <p:nvPr/>
        </p:nvSpPr>
        <p:spPr>
          <a:xfrm>
            <a:off x="5294087" y="4150455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39EA1AA-15A0-1110-E4B9-4B1F394E69CD}"/>
              </a:ext>
            </a:extLst>
          </p:cNvPr>
          <p:cNvSpPr txBox="1"/>
          <p:nvPr/>
        </p:nvSpPr>
        <p:spPr>
          <a:xfrm>
            <a:off x="4217016" y="465283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F6419BE3-0B79-17F3-CA94-353DA2B53613}"/>
              </a:ext>
            </a:extLst>
          </p:cNvPr>
          <p:cNvSpPr/>
          <p:nvPr/>
        </p:nvSpPr>
        <p:spPr>
          <a:xfrm>
            <a:off x="4295688" y="2605506"/>
            <a:ext cx="951040" cy="2142249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A94EDD3A-BD08-34F2-2A23-DE21D62912CF}"/>
              </a:ext>
            </a:extLst>
          </p:cNvPr>
          <p:cNvSpPr txBox="1"/>
          <p:nvPr/>
        </p:nvSpPr>
        <p:spPr>
          <a:xfrm>
            <a:off x="4272946" y="2575820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FAC65598-BC21-7D07-DD44-C94B68FB225C}"/>
              </a:ext>
            </a:extLst>
          </p:cNvPr>
          <p:cNvSpPr/>
          <p:nvPr/>
        </p:nvSpPr>
        <p:spPr>
          <a:xfrm>
            <a:off x="4295688" y="5007751"/>
            <a:ext cx="946388" cy="75501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99A72314-21B8-583B-7ED5-72A5F6A1C855}"/>
              </a:ext>
            </a:extLst>
          </p:cNvPr>
          <p:cNvSpPr txBox="1"/>
          <p:nvPr/>
        </p:nvSpPr>
        <p:spPr>
          <a:xfrm>
            <a:off x="4277334" y="4964345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95B2F5B5-CD2A-C348-3DBB-34A6344157A4}"/>
              </a:ext>
            </a:extLst>
          </p:cNvPr>
          <p:cNvSpPr/>
          <p:nvPr/>
        </p:nvSpPr>
        <p:spPr>
          <a:xfrm>
            <a:off x="8982583" y="3272311"/>
            <a:ext cx="3209417" cy="1003439"/>
          </a:xfrm>
          <a:prstGeom prst="roundRect">
            <a:avLst>
              <a:gd name="adj" fmla="val 9176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rgbClr val="FF0000"/>
                </a:solidFill>
              </a:rPr>
              <a:t>How to transform an FSM into a CFG?</a:t>
            </a:r>
          </a:p>
        </p:txBody>
      </p:sp>
    </p:spTree>
    <p:extLst>
      <p:ext uri="{BB962C8B-B14F-4D97-AF65-F5344CB8AC3E}">
        <p14:creationId xmlns:p14="http://schemas.microsoft.com/office/powerpoint/2010/main" val="35870919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1B2439-96C7-11B8-88AB-BFA3B4345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3457D-E63E-1B69-F842-A5D88AEFF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extract the control flow graph?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6CC9B8-7913-0AD9-B110-1BA2580E9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42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D39E2AB-8D4E-06BD-42A7-6B7E5C9DE3E5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61150D5-8CDA-F4C7-C279-85BCB03FB550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95D0E2-5FD4-E9B5-4728-5E3007C5DD23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A6FF8B4-2FDB-4CAE-981C-BF70C123AF12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7A97D0F-00DA-F5C6-6E15-E925103C8E90}"/>
              </a:ext>
            </a:extLst>
          </p:cNvPr>
          <p:cNvSpPr/>
          <p:nvPr/>
        </p:nvSpPr>
        <p:spPr>
          <a:xfrm>
            <a:off x="288891" y="4376153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8C09141-93C0-ADCD-431D-AA8266C27E26}"/>
              </a:ext>
            </a:extLst>
          </p:cNvPr>
          <p:cNvCxnSpPr>
            <a:cxnSpLocks/>
            <a:endCxn id="33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B9DD3D11-509E-C478-9165-6ACD29294B85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3134E59B-9C69-7C19-76C6-C3E9155409C5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AD28D51E-8A58-37D4-861C-61B7184BC6DE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B3827DBB-BE8A-83AF-567F-6EB70EAF6B17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A6FC4792-14F1-61A8-CF56-1705E424A10B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20D37A13-28FF-749A-9BEB-1DF3D2F74879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14F8168D-5BE0-58D4-2657-9EC13D343417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D2CCFFC7-8FC3-86EB-662D-58886869473F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6E7CA9D-3184-4C5B-EA40-21D4CD56241E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9C55D19F-1446-96CD-14A1-DC9FE31CCA83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15A4E178-83AF-3521-74A2-BA6AB3A47687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6CEEAD77-1EAF-56DB-EC01-06AE4412B61A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CDFEE3DF-CDB1-68AB-F469-6F95E76FFCE4}"/>
              </a:ext>
            </a:extLst>
          </p:cNvPr>
          <p:cNvCxnSpPr>
            <a:cxnSpLocks/>
            <a:endCxn id="58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B77E52CD-1F8E-B26F-5D5C-04300AAD1A6D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9A8887E2-DC68-B4E5-681B-65A01A92C7FB}"/>
              </a:ext>
            </a:extLst>
          </p:cNvPr>
          <p:cNvCxnSpPr>
            <a:cxnSpLocks/>
            <a:stCxn id="58" idx="2"/>
            <a:endCxn id="63" idx="0"/>
          </p:cNvCxnSpPr>
          <p:nvPr/>
        </p:nvCxnSpPr>
        <p:spPr>
          <a:xfrm flipH="1">
            <a:off x="6971469" y="3319063"/>
            <a:ext cx="3904" cy="7881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86EC1283-CCD9-9FCB-6911-BF29C415367E}"/>
              </a:ext>
            </a:extLst>
          </p:cNvPr>
          <p:cNvSpPr/>
          <p:nvPr/>
        </p:nvSpPr>
        <p:spPr>
          <a:xfrm>
            <a:off x="744086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E8968D48-8AE2-D43C-9082-BC70704EFCC8}"/>
              </a:ext>
            </a:extLst>
          </p:cNvPr>
          <p:cNvSpPr/>
          <p:nvPr/>
        </p:nvSpPr>
        <p:spPr>
          <a:xfrm>
            <a:off x="674940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1DE825EE-974A-EA2C-FB6E-03CDF3B85910}"/>
              </a:ext>
            </a:extLst>
          </p:cNvPr>
          <p:cNvCxnSpPr>
            <a:cxnSpLocks/>
          </p:cNvCxnSpPr>
          <p:nvPr/>
        </p:nvCxnSpPr>
        <p:spPr>
          <a:xfrm rot="5400000">
            <a:off x="732027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138F06D8-0648-0F35-305B-3413DF8A3FEC}"/>
              </a:ext>
            </a:extLst>
          </p:cNvPr>
          <p:cNvSpPr/>
          <p:nvPr/>
        </p:nvSpPr>
        <p:spPr>
          <a:xfrm>
            <a:off x="675330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D965DFDF-6186-6045-8BEA-0A5A1BCC783C}"/>
              </a:ext>
            </a:extLst>
          </p:cNvPr>
          <p:cNvCxnSpPr>
            <a:cxnSpLocks/>
            <a:stCxn id="63" idx="2"/>
            <a:endCxn id="65" idx="0"/>
          </p:cNvCxnSpPr>
          <p:nvPr/>
        </p:nvCxnSpPr>
        <p:spPr>
          <a:xfrm>
            <a:off x="6971469" y="4467221"/>
            <a:ext cx="3904" cy="7555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1C22C834-2C2C-099B-BDE1-653F265155E1}"/>
              </a:ext>
            </a:extLst>
          </p:cNvPr>
          <p:cNvSpPr/>
          <p:nvPr/>
        </p:nvSpPr>
        <p:spPr>
          <a:xfrm>
            <a:off x="742314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4D8B1A2C-93E8-50B2-CB75-5909C25E1C7F}"/>
              </a:ext>
            </a:extLst>
          </p:cNvPr>
          <p:cNvCxnSpPr>
            <a:cxnSpLocks/>
          </p:cNvCxnSpPr>
          <p:nvPr/>
        </p:nvCxnSpPr>
        <p:spPr>
          <a:xfrm rot="5400000">
            <a:off x="730255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Oval 68">
            <a:extLst>
              <a:ext uri="{FF2B5EF4-FFF2-40B4-BE49-F238E27FC236}">
                <a16:creationId xmlns:a16="http://schemas.microsoft.com/office/drawing/2014/main" id="{9CEC0610-25CC-3601-B292-A1FB1D4F390E}"/>
              </a:ext>
            </a:extLst>
          </p:cNvPr>
          <p:cNvSpPr/>
          <p:nvPr/>
        </p:nvSpPr>
        <p:spPr>
          <a:xfrm>
            <a:off x="4611393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E90CF686-67F3-6632-6892-4079FE0C6947}"/>
              </a:ext>
            </a:extLst>
          </p:cNvPr>
          <p:cNvSpPr/>
          <p:nvPr/>
        </p:nvSpPr>
        <p:spPr>
          <a:xfrm>
            <a:off x="4611393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1E702456-A124-02FF-C808-28049AC92088}"/>
              </a:ext>
            </a:extLst>
          </p:cNvPr>
          <p:cNvCxnSpPr>
            <a:cxnSpLocks/>
          </p:cNvCxnSpPr>
          <p:nvPr/>
        </p:nvCxnSpPr>
        <p:spPr>
          <a:xfrm>
            <a:off x="4898964" y="3324883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or: Curved 71">
            <a:extLst>
              <a:ext uri="{FF2B5EF4-FFF2-40B4-BE49-F238E27FC236}">
                <a16:creationId xmlns:a16="http://schemas.microsoft.com/office/drawing/2014/main" id="{CC59F16D-C774-F7E0-0847-CCCEB3CB3862}"/>
              </a:ext>
            </a:extLst>
          </p:cNvPr>
          <p:cNvCxnSpPr>
            <a:cxnSpLocks/>
            <a:stCxn id="70" idx="6"/>
            <a:endCxn id="69" idx="6"/>
          </p:cNvCxnSpPr>
          <p:nvPr/>
        </p:nvCxnSpPr>
        <p:spPr>
          <a:xfrm flipV="1">
            <a:off x="5187393" y="3036883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Oval 72">
            <a:extLst>
              <a:ext uri="{FF2B5EF4-FFF2-40B4-BE49-F238E27FC236}">
                <a16:creationId xmlns:a16="http://schemas.microsoft.com/office/drawing/2014/main" id="{AD790C49-7F9C-69BF-9AB7-08FFCE8414D0}"/>
              </a:ext>
            </a:extLst>
          </p:cNvPr>
          <p:cNvSpPr/>
          <p:nvPr/>
        </p:nvSpPr>
        <p:spPr>
          <a:xfrm>
            <a:off x="4610964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41E12735-2652-8070-25F9-E73B9E7D4E20}"/>
              </a:ext>
            </a:extLst>
          </p:cNvPr>
          <p:cNvCxnSpPr>
            <a:cxnSpLocks/>
            <a:stCxn id="70" idx="4"/>
            <a:endCxn id="73" idx="0"/>
          </p:cNvCxnSpPr>
          <p:nvPr/>
        </p:nvCxnSpPr>
        <p:spPr>
          <a:xfrm flipH="1">
            <a:off x="4898964" y="4672076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14C9CB22-4683-EDFC-4E2C-C0BED4B7C547}"/>
              </a:ext>
            </a:extLst>
          </p:cNvPr>
          <p:cNvSpPr txBox="1"/>
          <p:nvPr/>
        </p:nvSpPr>
        <p:spPr>
          <a:xfrm>
            <a:off x="5294087" y="4150455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63F8404-6F02-ADFA-0009-3BFB5AFFB3A8}"/>
              </a:ext>
            </a:extLst>
          </p:cNvPr>
          <p:cNvSpPr txBox="1"/>
          <p:nvPr/>
        </p:nvSpPr>
        <p:spPr>
          <a:xfrm>
            <a:off x="4217016" y="465283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95A4C4A1-F6B4-09EF-FEF5-DA97BAF3ADD2}"/>
              </a:ext>
            </a:extLst>
          </p:cNvPr>
          <p:cNvSpPr/>
          <p:nvPr/>
        </p:nvSpPr>
        <p:spPr>
          <a:xfrm>
            <a:off x="4295688" y="2605506"/>
            <a:ext cx="951040" cy="2142249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826019B-CE14-AEA6-87F1-D4F7BEF13089}"/>
              </a:ext>
            </a:extLst>
          </p:cNvPr>
          <p:cNvSpPr txBox="1"/>
          <p:nvPr/>
        </p:nvSpPr>
        <p:spPr>
          <a:xfrm>
            <a:off x="4272946" y="2575820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14681255-6859-194A-1162-88DCE6393164}"/>
              </a:ext>
            </a:extLst>
          </p:cNvPr>
          <p:cNvSpPr/>
          <p:nvPr/>
        </p:nvSpPr>
        <p:spPr>
          <a:xfrm>
            <a:off x="4295688" y="5007751"/>
            <a:ext cx="946388" cy="75501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06E7535-1015-9F04-20DB-24543DC3B2A3}"/>
              </a:ext>
            </a:extLst>
          </p:cNvPr>
          <p:cNvSpPr txBox="1"/>
          <p:nvPr/>
        </p:nvSpPr>
        <p:spPr>
          <a:xfrm>
            <a:off x="4277334" y="4964345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085A20E9-65F3-72AD-F3AE-354B945907B8}"/>
              </a:ext>
            </a:extLst>
          </p:cNvPr>
          <p:cNvSpPr/>
          <p:nvPr/>
        </p:nvSpPr>
        <p:spPr>
          <a:xfrm>
            <a:off x="8982583" y="3272311"/>
            <a:ext cx="3209417" cy="1003439"/>
          </a:xfrm>
          <a:prstGeom prst="roundRect">
            <a:avLst>
              <a:gd name="adj" fmla="val 9176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rgbClr val="FF0000"/>
                </a:solidFill>
              </a:rPr>
              <a:t>How to group operations into BBs?</a:t>
            </a:r>
          </a:p>
        </p:txBody>
      </p:sp>
    </p:spTree>
    <p:extLst>
      <p:ext uri="{BB962C8B-B14F-4D97-AF65-F5344CB8AC3E}">
        <p14:creationId xmlns:p14="http://schemas.microsoft.com/office/powerpoint/2010/main" val="31819815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8BAC3-0F13-179B-BACB-E2DDEBB26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2C298-D4E1-22E6-F777-51FB62986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extract the control flow graph?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566518-F5C8-820B-DC49-1CDFA54E1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43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3E9A0A2-809A-6E48-2CC0-4FC0127FB096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78759E0-EE91-572D-46D2-EE92A3D93CAC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ABFA47-12B7-5167-B8B3-8A1E28B157A3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590ECF-0D9C-05DE-D34A-76A6A588922E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584E040-792D-BA9E-AB06-0F2E286792C2}"/>
              </a:ext>
            </a:extLst>
          </p:cNvPr>
          <p:cNvSpPr/>
          <p:nvPr/>
        </p:nvSpPr>
        <p:spPr>
          <a:xfrm>
            <a:off x="288891" y="4376153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A831742-5825-3793-376F-19BCD3E1E221}"/>
              </a:ext>
            </a:extLst>
          </p:cNvPr>
          <p:cNvCxnSpPr>
            <a:cxnSpLocks/>
            <a:endCxn id="33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0029B6EF-6014-7DB4-9179-6D1F9C7E69AC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392214A5-ED72-0EF3-C233-D80BFCE8159A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16B10FE-023D-ED95-557D-97165D09354D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B3FB7C3D-48DC-6B1E-664A-E75F4636B8CC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AE660658-E270-9401-25B5-6893B09DA429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F303D74B-8840-2B9E-F0FD-EE7E7F98DA43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8F6CFC0-D6D4-9CFB-28CE-74C29CB9004C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00F7769A-8FE9-D91B-6968-21FCE203A9F8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4FDA18D-6A34-DC42-ABB8-0A9E75B8A327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1FFDE616-8CA1-5B67-2415-CD3C441EC946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BDE13088-CBC9-FE69-9003-C13696B52389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800881BD-B654-A54C-096F-8D0F98E1368B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527D55EA-04B6-1A3A-19F5-3179FA18CECA}"/>
              </a:ext>
            </a:extLst>
          </p:cNvPr>
          <p:cNvCxnSpPr>
            <a:cxnSpLocks/>
            <a:endCxn id="58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00A1E58E-3086-F761-B238-950E00D41F79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0C175F9E-394E-EFAA-D4CC-FE60C5E0008B}"/>
              </a:ext>
            </a:extLst>
          </p:cNvPr>
          <p:cNvCxnSpPr>
            <a:cxnSpLocks/>
            <a:stCxn id="58" idx="2"/>
            <a:endCxn id="63" idx="0"/>
          </p:cNvCxnSpPr>
          <p:nvPr/>
        </p:nvCxnSpPr>
        <p:spPr>
          <a:xfrm flipH="1">
            <a:off x="6971469" y="3319063"/>
            <a:ext cx="3904" cy="7881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8B84C266-3E77-2495-0B7C-304DAA150CC1}"/>
              </a:ext>
            </a:extLst>
          </p:cNvPr>
          <p:cNvSpPr/>
          <p:nvPr/>
        </p:nvSpPr>
        <p:spPr>
          <a:xfrm>
            <a:off x="744086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74FD5781-CBE3-A26C-08E3-C78E5CF51B78}"/>
              </a:ext>
            </a:extLst>
          </p:cNvPr>
          <p:cNvSpPr/>
          <p:nvPr/>
        </p:nvSpPr>
        <p:spPr>
          <a:xfrm>
            <a:off x="674940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AF2F59AE-031D-92B3-E200-E6C112D89325}"/>
              </a:ext>
            </a:extLst>
          </p:cNvPr>
          <p:cNvCxnSpPr>
            <a:cxnSpLocks/>
          </p:cNvCxnSpPr>
          <p:nvPr/>
        </p:nvCxnSpPr>
        <p:spPr>
          <a:xfrm rot="5400000">
            <a:off x="732027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69822809-00A2-300D-DB8D-DB5D6C8DFE01}"/>
              </a:ext>
            </a:extLst>
          </p:cNvPr>
          <p:cNvSpPr/>
          <p:nvPr/>
        </p:nvSpPr>
        <p:spPr>
          <a:xfrm>
            <a:off x="675330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374A182C-1148-D58E-C06A-CAB38AFF0F4A}"/>
              </a:ext>
            </a:extLst>
          </p:cNvPr>
          <p:cNvCxnSpPr>
            <a:cxnSpLocks/>
            <a:stCxn id="63" idx="2"/>
            <a:endCxn id="65" idx="0"/>
          </p:cNvCxnSpPr>
          <p:nvPr/>
        </p:nvCxnSpPr>
        <p:spPr>
          <a:xfrm>
            <a:off x="6971469" y="4467221"/>
            <a:ext cx="3904" cy="7555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7EE03F5B-D199-7FDC-3A43-68B1284B0C72}"/>
              </a:ext>
            </a:extLst>
          </p:cNvPr>
          <p:cNvSpPr/>
          <p:nvPr/>
        </p:nvSpPr>
        <p:spPr>
          <a:xfrm>
            <a:off x="742314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68966F1A-3D29-F691-5386-A9A2608D577C}"/>
              </a:ext>
            </a:extLst>
          </p:cNvPr>
          <p:cNvCxnSpPr>
            <a:cxnSpLocks/>
          </p:cNvCxnSpPr>
          <p:nvPr/>
        </p:nvCxnSpPr>
        <p:spPr>
          <a:xfrm rot="5400000">
            <a:off x="730255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Oval 68">
            <a:extLst>
              <a:ext uri="{FF2B5EF4-FFF2-40B4-BE49-F238E27FC236}">
                <a16:creationId xmlns:a16="http://schemas.microsoft.com/office/drawing/2014/main" id="{8D443021-1FA0-18E9-A81A-6F862CBFC519}"/>
              </a:ext>
            </a:extLst>
          </p:cNvPr>
          <p:cNvSpPr/>
          <p:nvPr/>
        </p:nvSpPr>
        <p:spPr>
          <a:xfrm>
            <a:off x="4611393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1F3FFDBA-8DEC-6E27-366B-291E6BE3B4AC}"/>
              </a:ext>
            </a:extLst>
          </p:cNvPr>
          <p:cNvSpPr/>
          <p:nvPr/>
        </p:nvSpPr>
        <p:spPr>
          <a:xfrm>
            <a:off x="4611393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5D26889E-0E25-11BF-655C-1C5D4910C215}"/>
              </a:ext>
            </a:extLst>
          </p:cNvPr>
          <p:cNvCxnSpPr>
            <a:cxnSpLocks/>
          </p:cNvCxnSpPr>
          <p:nvPr/>
        </p:nvCxnSpPr>
        <p:spPr>
          <a:xfrm>
            <a:off x="4898964" y="3324883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or: Curved 71">
            <a:extLst>
              <a:ext uri="{FF2B5EF4-FFF2-40B4-BE49-F238E27FC236}">
                <a16:creationId xmlns:a16="http://schemas.microsoft.com/office/drawing/2014/main" id="{D26FE523-B3B5-5C45-E8AB-AC33DC6C3E72}"/>
              </a:ext>
            </a:extLst>
          </p:cNvPr>
          <p:cNvCxnSpPr>
            <a:cxnSpLocks/>
            <a:stCxn id="70" idx="6"/>
            <a:endCxn id="69" idx="6"/>
          </p:cNvCxnSpPr>
          <p:nvPr/>
        </p:nvCxnSpPr>
        <p:spPr>
          <a:xfrm flipV="1">
            <a:off x="5187393" y="3036883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Oval 72">
            <a:extLst>
              <a:ext uri="{FF2B5EF4-FFF2-40B4-BE49-F238E27FC236}">
                <a16:creationId xmlns:a16="http://schemas.microsoft.com/office/drawing/2014/main" id="{3E18AFE8-2E21-1D43-D57A-2911278AA9CC}"/>
              </a:ext>
            </a:extLst>
          </p:cNvPr>
          <p:cNvSpPr/>
          <p:nvPr/>
        </p:nvSpPr>
        <p:spPr>
          <a:xfrm>
            <a:off x="4610964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E3176CA4-0217-06D4-332D-176B5464F3D3}"/>
              </a:ext>
            </a:extLst>
          </p:cNvPr>
          <p:cNvCxnSpPr>
            <a:cxnSpLocks/>
            <a:stCxn id="70" idx="4"/>
            <a:endCxn id="73" idx="0"/>
          </p:cNvCxnSpPr>
          <p:nvPr/>
        </p:nvCxnSpPr>
        <p:spPr>
          <a:xfrm flipH="1">
            <a:off x="4898964" y="4672076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817083B8-5939-1751-AEF2-B530538BEAC2}"/>
              </a:ext>
            </a:extLst>
          </p:cNvPr>
          <p:cNvSpPr txBox="1"/>
          <p:nvPr/>
        </p:nvSpPr>
        <p:spPr>
          <a:xfrm>
            <a:off x="5294087" y="4150455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CF9146D-5101-4D51-CA04-6DA71A74FA05}"/>
              </a:ext>
            </a:extLst>
          </p:cNvPr>
          <p:cNvSpPr txBox="1"/>
          <p:nvPr/>
        </p:nvSpPr>
        <p:spPr>
          <a:xfrm>
            <a:off x="4217016" y="465283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DB60FEEC-4BBC-ABC2-A666-0B0A5F294F4F}"/>
              </a:ext>
            </a:extLst>
          </p:cNvPr>
          <p:cNvSpPr/>
          <p:nvPr/>
        </p:nvSpPr>
        <p:spPr>
          <a:xfrm>
            <a:off x="4295688" y="2605506"/>
            <a:ext cx="951040" cy="2142249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0F7A0E6-AAFC-5F39-3952-71A9499A3D6D}"/>
              </a:ext>
            </a:extLst>
          </p:cNvPr>
          <p:cNvSpPr txBox="1"/>
          <p:nvPr/>
        </p:nvSpPr>
        <p:spPr>
          <a:xfrm>
            <a:off x="4272946" y="2575820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50780195-6427-7DA1-2A0A-BB78878706BD}"/>
              </a:ext>
            </a:extLst>
          </p:cNvPr>
          <p:cNvSpPr/>
          <p:nvPr/>
        </p:nvSpPr>
        <p:spPr>
          <a:xfrm>
            <a:off x="4295688" y="5007751"/>
            <a:ext cx="946388" cy="75501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F0C453BB-02A9-203F-EDAD-67938335A089}"/>
              </a:ext>
            </a:extLst>
          </p:cNvPr>
          <p:cNvSpPr txBox="1"/>
          <p:nvPr/>
        </p:nvSpPr>
        <p:spPr>
          <a:xfrm>
            <a:off x="4277334" y="4964345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FCBF9B96-4670-A391-B780-3D56D35D0E7A}"/>
              </a:ext>
            </a:extLst>
          </p:cNvPr>
          <p:cNvSpPr/>
          <p:nvPr/>
        </p:nvSpPr>
        <p:spPr>
          <a:xfrm>
            <a:off x="8982583" y="3416695"/>
            <a:ext cx="3209417" cy="1003439"/>
          </a:xfrm>
          <a:prstGeom prst="roundRect">
            <a:avLst>
              <a:gd name="adj" fmla="val 9176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rgbClr val="FF0000"/>
                </a:solidFill>
              </a:rPr>
              <a:t>How to group operations into BBs?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>
                <a:solidFill>
                  <a:srgbClr val="FF0000"/>
                </a:solidFill>
              </a:rPr>
              <a:t>Assign states to nodes</a:t>
            </a:r>
          </a:p>
        </p:txBody>
      </p:sp>
    </p:spTree>
    <p:extLst>
      <p:ext uri="{BB962C8B-B14F-4D97-AF65-F5344CB8AC3E}">
        <p14:creationId xmlns:p14="http://schemas.microsoft.com/office/powerpoint/2010/main" val="21041650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1C92-230F-3F4A-E179-B72DB2E3D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09739-090F-D24D-1EE7-D7646C14A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extract the control flow graph?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986967-D55A-76EB-1165-94A9F095B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44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02881E0-C794-64D1-3C88-916F5E773358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4AC6265-283A-104D-1C38-92E5EA1D0FC0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3CA4EF-8A6B-BC85-75A8-B9666F136506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922617-5F31-7705-83CE-56E99324C07E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67DED66-0A76-3EBD-B2B8-B7A0C7C98D60}"/>
              </a:ext>
            </a:extLst>
          </p:cNvPr>
          <p:cNvSpPr/>
          <p:nvPr/>
        </p:nvSpPr>
        <p:spPr>
          <a:xfrm>
            <a:off x="288891" y="4376153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4B7CA6A2-6089-1559-8A3A-D3C24ACE16E7}"/>
              </a:ext>
            </a:extLst>
          </p:cNvPr>
          <p:cNvSpPr/>
          <p:nvPr/>
        </p:nvSpPr>
        <p:spPr>
          <a:xfrm>
            <a:off x="3217255" y="6108591"/>
            <a:ext cx="5757491" cy="66017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HACE determines FSM state that controls each conditional assignment in the </a:t>
            </a:r>
            <a:r>
              <a:rPr lang="en-US" sz="2400" err="1">
                <a:solidFill>
                  <a:srgbClr val="FF0000"/>
                </a:solidFill>
              </a:rPr>
              <a:t>datapath</a:t>
            </a:r>
            <a:endParaRPr lang="en-GB" sz="2400">
              <a:solidFill>
                <a:srgbClr val="FF0000"/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2B502F5-41EE-7598-B216-7D8E12A5B3FA}"/>
              </a:ext>
            </a:extLst>
          </p:cNvPr>
          <p:cNvCxnSpPr>
            <a:cxnSpLocks/>
            <a:endCxn id="34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24E08A7D-9369-35AD-938A-395093102AB1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2699916-0559-FFBA-51FD-6C073756BB5C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09C6A98E-56C2-32CA-4749-275290DB45DC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91203631-BDF6-73A9-AC24-BC1614CBAD86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5EFA0225-0392-90F9-C3F3-B9AAF9B51D88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2DF6FB78-3875-6D74-248F-F6039E4D1AC6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B53C3045-9ACD-1F12-7906-8653033036B8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C86E1694-BAC5-C8B5-B648-D39E1766DA65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87D6E08-961C-4E30-4D3D-3E3B65832AA4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D03BECF6-83DE-54E0-3C16-AFA3389E0F1D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0FBEF71D-FF10-82D9-E281-7A1267FFACDD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F59DCDE9-F33D-4511-14D4-6FAFFFDE9BA3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52A62833-5F85-0E34-A1B1-AC5EE9B3982E}"/>
              </a:ext>
            </a:extLst>
          </p:cNvPr>
          <p:cNvCxnSpPr>
            <a:cxnSpLocks/>
            <a:endCxn id="59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6B158931-7520-17C3-55DF-9B8B44DD769F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4207902C-4768-8577-A0AA-3D2AE8C5C3DD}"/>
              </a:ext>
            </a:extLst>
          </p:cNvPr>
          <p:cNvCxnSpPr>
            <a:cxnSpLocks/>
            <a:stCxn id="59" idx="2"/>
            <a:endCxn id="64" idx="0"/>
          </p:cNvCxnSpPr>
          <p:nvPr/>
        </p:nvCxnSpPr>
        <p:spPr>
          <a:xfrm flipH="1">
            <a:off x="6971469" y="3319063"/>
            <a:ext cx="3904" cy="7881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B939973A-E5B6-3608-6A55-DC0470D1DA67}"/>
              </a:ext>
            </a:extLst>
          </p:cNvPr>
          <p:cNvSpPr/>
          <p:nvPr/>
        </p:nvSpPr>
        <p:spPr>
          <a:xfrm>
            <a:off x="744086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33279503-5010-F8EF-5E18-3486EAE53029}"/>
              </a:ext>
            </a:extLst>
          </p:cNvPr>
          <p:cNvSpPr/>
          <p:nvPr/>
        </p:nvSpPr>
        <p:spPr>
          <a:xfrm>
            <a:off x="674940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BB7BC18C-6531-1413-F958-8484F187D2B5}"/>
              </a:ext>
            </a:extLst>
          </p:cNvPr>
          <p:cNvCxnSpPr>
            <a:cxnSpLocks/>
          </p:cNvCxnSpPr>
          <p:nvPr/>
        </p:nvCxnSpPr>
        <p:spPr>
          <a:xfrm rot="5400000">
            <a:off x="732027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29797D47-64C8-77CD-2EC2-7E31F55E74D4}"/>
              </a:ext>
            </a:extLst>
          </p:cNvPr>
          <p:cNvSpPr/>
          <p:nvPr/>
        </p:nvSpPr>
        <p:spPr>
          <a:xfrm>
            <a:off x="675330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DC210DCA-8F7D-4B08-0DAE-06C8B10BAF9C}"/>
              </a:ext>
            </a:extLst>
          </p:cNvPr>
          <p:cNvCxnSpPr>
            <a:cxnSpLocks/>
            <a:stCxn id="64" idx="2"/>
            <a:endCxn id="66" idx="0"/>
          </p:cNvCxnSpPr>
          <p:nvPr/>
        </p:nvCxnSpPr>
        <p:spPr>
          <a:xfrm>
            <a:off x="6971469" y="4467221"/>
            <a:ext cx="3904" cy="7555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3B2B87D3-FFE0-EA4F-A83A-A2033E7C487D}"/>
              </a:ext>
            </a:extLst>
          </p:cNvPr>
          <p:cNvSpPr/>
          <p:nvPr/>
        </p:nvSpPr>
        <p:spPr>
          <a:xfrm>
            <a:off x="742314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C506F3EB-A265-C0EF-9CB3-7DBDCC97A117}"/>
              </a:ext>
            </a:extLst>
          </p:cNvPr>
          <p:cNvCxnSpPr>
            <a:cxnSpLocks/>
          </p:cNvCxnSpPr>
          <p:nvPr/>
        </p:nvCxnSpPr>
        <p:spPr>
          <a:xfrm rot="5400000">
            <a:off x="730255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>
            <a:extLst>
              <a:ext uri="{FF2B5EF4-FFF2-40B4-BE49-F238E27FC236}">
                <a16:creationId xmlns:a16="http://schemas.microsoft.com/office/drawing/2014/main" id="{1FCEE008-CCCB-F3A7-59BE-0E01A9C213C7}"/>
              </a:ext>
            </a:extLst>
          </p:cNvPr>
          <p:cNvSpPr/>
          <p:nvPr/>
        </p:nvSpPr>
        <p:spPr>
          <a:xfrm>
            <a:off x="4611393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BDA5C6FA-0B2F-DCC8-7B04-4AB8943E0D76}"/>
              </a:ext>
            </a:extLst>
          </p:cNvPr>
          <p:cNvSpPr/>
          <p:nvPr/>
        </p:nvSpPr>
        <p:spPr>
          <a:xfrm>
            <a:off x="4611393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E5B7DEEF-7232-DE1F-FA85-4C0382D96088}"/>
              </a:ext>
            </a:extLst>
          </p:cNvPr>
          <p:cNvCxnSpPr>
            <a:cxnSpLocks/>
          </p:cNvCxnSpPr>
          <p:nvPr/>
        </p:nvCxnSpPr>
        <p:spPr>
          <a:xfrm>
            <a:off x="4898964" y="3324883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or: Curved 72">
            <a:extLst>
              <a:ext uri="{FF2B5EF4-FFF2-40B4-BE49-F238E27FC236}">
                <a16:creationId xmlns:a16="http://schemas.microsoft.com/office/drawing/2014/main" id="{F3F12934-1422-4B85-ADF4-1DECA925A48C}"/>
              </a:ext>
            </a:extLst>
          </p:cNvPr>
          <p:cNvCxnSpPr>
            <a:cxnSpLocks/>
            <a:stCxn id="71" idx="6"/>
            <a:endCxn id="70" idx="6"/>
          </p:cNvCxnSpPr>
          <p:nvPr/>
        </p:nvCxnSpPr>
        <p:spPr>
          <a:xfrm flipV="1">
            <a:off x="5187393" y="3036883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73">
            <a:extLst>
              <a:ext uri="{FF2B5EF4-FFF2-40B4-BE49-F238E27FC236}">
                <a16:creationId xmlns:a16="http://schemas.microsoft.com/office/drawing/2014/main" id="{87921A94-68BA-A21A-0242-88311C240AEB}"/>
              </a:ext>
            </a:extLst>
          </p:cNvPr>
          <p:cNvSpPr/>
          <p:nvPr/>
        </p:nvSpPr>
        <p:spPr>
          <a:xfrm>
            <a:off x="4610964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0454B90A-F98B-FCDE-BB4C-23FB17C9D0FB}"/>
              </a:ext>
            </a:extLst>
          </p:cNvPr>
          <p:cNvCxnSpPr>
            <a:cxnSpLocks/>
            <a:stCxn id="71" idx="4"/>
            <a:endCxn id="74" idx="0"/>
          </p:cNvCxnSpPr>
          <p:nvPr/>
        </p:nvCxnSpPr>
        <p:spPr>
          <a:xfrm flipH="1">
            <a:off x="4898964" y="4672076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E7BD6CAB-8AC6-214E-E1FF-CBD7EC600789}"/>
              </a:ext>
            </a:extLst>
          </p:cNvPr>
          <p:cNvSpPr txBox="1"/>
          <p:nvPr/>
        </p:nvSpPr>
        <p:spPr>
          <a:xfrm>
            <a:off x="5294087" y="4150455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A905E4B-83F2-F9C3-3239-71C31432D518}"/>
              </a:ext>
            </a:extLst>
          </p:cNvPr>
          <p:cNvSpPr txBox="1"/>
          <p:nvPr/>
        </p:nvSpPr>
        <p:spPr>
          <a:xfrm>
            <a:off x="4217016" y="465283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12FAA3BB-F705-D6CA-C965-EF26A7037F8D}"/>
              </a:ext>
            </a:extLst>
          </p:cNvPr>
          <p:cNvSpPr/>
          <p:nvPr/>
        </p:nvSpPr>
        <p:spPr>
          <a:xfrm>
            <a:off x="4295688" y="2605506"/>
            <a:ext cx="951040" cy="2142249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A177E044-04DD-1CEA-9D0C-39A023F47040}"/>
              </a:ext>
            </a:extLst>
          </p:cNvPr>
          <p:cNvSpPr txBox="1"/>
          <p:nvPr/>
        </p:nvSpPr>
        <p:spPr>
          <a:xfrm>
            <a:off x="4272946" y="2575820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1E3597BB-F432-F96E-63B9-09DA2142F9D9}"/>
              </a:ext>
            </a:extLst>
          </p:cNvPr>
          <p:cNvSpPr/>
          <p:nvPr/>
        </p:nvSpPr>
        <p:spPr>
          <a:xfrm>
            <a:off x="4295688" y="5007751"/>
            <a:ext cx="946388" cy="75501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2387357-F5D4-4935-8038-A74DF46C0C6F}"/>
              </a:ext>
            </a:extLst>
          </p:cNvPr>
          <p:cNvSpPr txBox="1"/>
          <p:nvPr/>
        </p:nvSpPr>
        <p:spPr>
          <a:xfrm>
            <a:off x="4277334" y="4964345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0D8B5683-F199-B268-257D-EA4DD15AECD2}"/>
              </a:ext>
            </a:extLst>
          </p:cNvPr>
          <p:cNvSpPr/>
          <p:nvPr/>
        </p:nvSpPr>
        <p:spPr>
          <a:xfrm>
            <a:off x="8982583" y="3416695"/>
            <a:ext cx="3209417" cy="1003439"/>
          </a:xfrm>
          <a:prstGeom prst="roundRect">
            <a:avLst>
              <a:gd name="adj" fmla="val 9176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rgbClr val="FF0000"/>
                </a:solidFill>
              </a:rPr>
              <a:t>How to group operations into BBs?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>
                <a:solidFill>
                  <a:srgbClr val="FF0000"/>
                </a:solidFill>
              </a:rPr>
              <a:t>Assign states to nodes</a:t>
            </a:r>
          </a:p>
        </p:txBody>
      </p:sp>
    </p:spTree>
    <p:extLst>
      <p:ext uri="{BB962C8B-B14F-4D97-AF65-F5344CB8AC3E}">
        <p14:creationId xmlns:p14="http://schemas.microsoft.com/office/powerpoint/2010/main" val="30939837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5AB7A-F70B-FFCA-8C63-5F28288FC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72B81-6B8A-4C62-5DB1-7DAC93BF8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extract the control flow graph?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5E5768-CF43-0A9C-D633-286C3DA62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45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35D1D38-0FF8-A23F-1FB9-3B3AEFA8B8D0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8B95F67-4087-6028-7381-9AF7F75C4661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D18F17-DAB3-BDD3-9FEC-18A13C0FB3FE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7C1DB87-1631-07E5-5A79-AE1A37E6B407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6207172-1A50-F4B0-402D-DB1472344BE0}"/>
              </a:ext>
            </a:extLst>
          </p:cNvPr>
          <p:cNvSpPr/>
          <p:nvPr/>
        </p:nvSpPr>
        <p:spPr>
          <a:xfrm>
            <a:off x="288891" y="4376153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41076A-8799-1D6F-0CB5-B383A5B75FD6}"/>
              </a:ext>
            </a:extLst>
          </p:cNvPr>
          <p:cNvSpPr/>
          <p:nvPr/>
        </p:nvSpPr>
        <p:spPr>
          <a:xfrm>
            <a:off x="293128" y="2380947"/>
            <a:ext cx="2108741" cy="6559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480CE49D-A88C-2FA8-D362-CD3CF805DEF6}"/>
              </a:ext>
            </a:extLst>
          </p:cNvPr>
          <p:cNvSpPr/>
          <p:nvPr/>
        </p:nvSpPr>
        <p:spPr>
          <a:xfrm>
            <a:off x="3217255" y="6108591"/>
            <a:ext cx="5757491" cy="66017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HACE determines FSM state that controls each conditional assignment in the </a:t>
            </a:r>
            <a:r>
              <a:rPr lang="en-US" sz="2400" err="1">
                <a:solidFill>
                  <a:srgbClr val="FF0000"/>
                </a:solidFill>
              </a:rPr>
              <a:t>datapath</a:t>
            </a:r>
            <a:endParaRPr lang="en-GB" sz="2400">
              <a:solidFill>
                <a:srgbClr val="FF0000"/>
              </a:solidFill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4EB98D19-A232-E472-9ECA-ECD54F55F138}"/>
              </a:ext>
            </a:extLst>
          </p:cNvPr>
          <p:cNvCxnSpPr>
            <a:cxnSpLocks/>
            <a:endCxn id="35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7396F8E2-BE40-B901-0CDE-6F8F613AEC87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C9DB628F-2485-D609-083C-7E09F70A8566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0F890868-5A3D-3DF6-6066-FAD72219C8D2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D9620524-2FEE-1C3C-61D2-70A43B79FE80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B838246D-3598-C0C1-4259-3E9D8FAC6F1B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55C0AD25-0B35-C0B5-783B-E6997715EEB9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6E5CA0C1-A6BC-0C51-8DFA-75BAA7A04413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41A5407C-37EE-6373-4A9A-F9CC7C6DF679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815F2AE-0D0A-881B-6328-78453BE0EF6F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E3DFCFBC-2952-3F8F-1C58-9095D55FBD2B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58CA5C7D-4626-C6C9-9103-BF01EEF477AD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2DE8B1FC-6786-8311-FA67-33CF518BA653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A4592175-E56E-C9F5-C027-97488B85018C}"/>
              </a:ext>
            </a:extLst>
          </p:cNvPr>
          <p:cNvCxnSpPr>
            <a:cxnSpLocks/>
            <a:endCxn id="60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7424730D-1DC9-290D-1699-6848E2B3CF9C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A3582DFA-4F99-DDD3-5296-84CA1485BF45}"/>
              </a:ext>
            </a:extLst>
          </p:cNvPr>
          <p:cNvCxnSpPr>
            <a:cxnSpLocks/>
            <a:stCxn id="60" idx="2"/>
            <a:endCxn id="68" idx="0"/>
          </p:cNvCxnSpPr>
          <p:nvPr/>
        </p:nvCxnSpPr>
        <p:spPr>
          <a:xfrm flipH="1">
            <a:off x="6971469" y="3319063"/>
            <a:ext cx="3904" cy="7881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2955EE6D-F6D8-75DF-18A6-C254F9404DC1}"/>
              </a:ext>
            </a:extLst>
          </p:cNvPr>
          <p:cNvSpPr/>
          <p:nvPr/>
        </p:nvSpPr>
        <p:spPr>
          <a:xfrm>
            <a:off x="744086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5FA20A79-6E34-6F10-E2BA-4B76C43EB5AB}"/>
              </a:ext>
            </a:extLst>
          </p:cNvPr>
          <p:cNvSpPr/>
          <p:nvPr/>
        </p:nvSpPr>
        <p:spPr>
          <a:xfrm>
            <a:off x="674940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CB98FD3B-0091-87D1-4AD1-D52459C7EDD6}"/>
              </a:ext>
            </a:extLst>
          </p:cNvPr>
          <p:cNvCxnSpPr>
            <a:cxnSpLocks/>
          </p:cNvCxnSpPr>
          <p:nvPr/>
        </p:nvCxnSpPr>
        <p:spPr>
          <a:xfrm rot="5400000">
            <a:off x="732027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504E0C01-4177-C2A8-4A62-5EE904B60EB1}"/>
              </a:ext>
            </a:extLst>
          </p:cNvPr>
          <p:cNvSpPr/>
          <p:nvPr/>
        </p:nvSpPr>
        <p:spPr>
          <a:xfrm>
            <a:off x="675330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4C0A5E5D-9899-0303-83B6-23E01927F51A}"/>
              </a:ext>
            </a:extLst>
          </p:cNvPr>
          <p:cNvCxnSpPr>
            <a:cxnSpLocks/>
            <a:stCxn id="68" idx="2"/>
            <a:endCxn id="70" idx="0"/>
          </p:cNvCxnSpPr>
          <p:nvPr/>
        </p:nvCxnSpPr>
        <p:spPr>
          <a:xfrm>
            <a:off x="6971469" y="4467221"/>
            <a:ext cx="3904" cy="7555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D30F1A50-E64C-B444-DDE2-45B33B3169A0}"/>
              </a:ext>
            </a:extLst>
          </p:cNvPr>
          <p:cNvSpPr/>
          <p:nvPr/>
        </p:nvSpPr>
        <p:spPr>
          <a:xfrm>
            <a:off x="742314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D47397FA-A18C-F453-FA60-56A90BBCA665}"/>
              </a:ext>
            </a:extLst>
          </p:cNvPr>
          <p:cNvCxnSpPr>
            <a:cxnSpLocks/>
          </p:cNvCxnSpPr>
          <p:nvPr/>
        </p:nvCxnSpPr>
        <p:spPr>
          <a:xfrm rot="5400000">
            <a:off x="730255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73">
            <a:extLst>
              <a:ext uri="{FF2B5EF4-FFF2-40B4-BE49-F238E27FC236}">
                <a16:creationId xmlns:a16="http://schemas.microsoft.com/office/drawing/2014/main" id="{C4F45B6C-AC49-0934-C8A9-B9CE082391CD}"/>
              </a:ext>
            </a:extLst>
          </p:cNvPr>
          <p:cNvSpPr/>
          <p:nvPr/>
        </p:nvSpPr>
        <p:spPr>
          <a:xfrm>
            <a:off x="4611393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8FA10FFF-68FC-1470-4347-E0B50458D9EC}"/>
              </a:ext>
            </a:extLst>
          </p:cNvPr>
          <p:cNvSpPr/>
          <p:nvPr/>
        </p:nvSpPr>
        <p:spPr>
          <a:xfrm>
            <a:off x="4611393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DCBAE406-968C-4F7F-7C6D-2191CEDA034D}"/>
              </a:ext>
            </a:extLst>
          </p:cNvPr>
          <p:cNvCxnSpPr>
            <a:cxnSpLocks/>
          </p:cNvCxnSpPr>
          <p:nvPr/>
        </p:nvCxnSpPr>
        <p:spPr>
          <a:xfrm>
            <a:off x="4898964" y="3324883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or: Curved 76">
            <a:extLst>
              <a:ext uri="{FF2B5EF4-FFF2-40B4-BE49-F238E27FC236}">
                <a16:creationId xmlns:a16="http://schemas.microsoft.com/office/drawing/2014/main" id="{0835AA6A-DC9E-C9AE-BA19-031CCA2D3720}"/>
              </a:ext>
            </a:extLst>
          </p:cNvPr>
          <p:cNvCxnSpPr>
            <a:cxnSpLocks/>
            <a:stCxn id="75" idx="6"/>
            <a:endCxn id="74" idx="6"/>
          </p:cNvCxnSpPr>
          <p:nvPr/>
        </p:nvCxnSpPr>
        <p:spPr>
          <a:xfrm flipV="1">
            <a:off x="5187393" y="3036883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Oval 77">
            <a:extLst>
              <a:ext uri="{FF2B5EF4-FFF2-40B4-BE49-F238E27FC236}">
                <a16:creationId xmlns:a16="http://schemas.microsoft.com/office/drawing/2014/main" id="{38A06F09-C598-9648-6687-8E7A986CCF05}"/>
              </a:ext>
            </a:extLst>
          </p:cNvPr>
          <p:cNvSpPr/>
          <p:nvPr/>
        </p:nvSpPr>
        <p:spPr>
          <a:xfrm>
            <a:off x="4610964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848DDFF6-39C7-F91F-91B9-DCFA5E9A095E}"/>
              </a:ext>
            </a:extLst>
          </p:cNvPr>
          <p:cNvCxnSpPr>
            <a:cxnSpLocks/>
            <a:stCxn id="75" idx="4"/>
            <a:endCxn id="78" idx="0"/>
          </p:cNvCxnSpPr>
          <p:nvPr/>
        </p:nvCxnSpPr>
        <p:spPr>
          <a:xfrm flipH="1">
            <a:off x="4898964" y="4672076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DB5E6AE6-D7C9-8A6F-C6C9-865B3DBCAE3C}"/>
              </a:ext>
            </a:extLst>
          </p:cNvPr>
          <p:cNvSpPr txBox="1"/>
          <p:nvPr/>
        </p:nvSpPr>
        <p:spPr>
          <a:xfrm>
            <a:off x="5294087" y="4150455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CF3AE54-589E-6BF7-84C1-828EA8FF647A}"/>
              </a:ext>
            </a:extLst>
          </p:cNvPr>
          <p:cNvSpPr txBox="1"/>
          <p:nvPr/>
        </p:nvSpPr>
        <p:spPr>
          <a:xfrm>
            <a:off x="4217016" y="465283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F332A34A-F6A6-56C5-9B0A-B5B159E8B952}"/>
              </a:ext>
            </a:extLst>
          </p:cNvPr>
          <p:cNvSpPr/>
          <p:nvPr/>
        </p:nvSpPr>
        <p:spPr>
          <a:xfrm>
            <a:off x="4295688" y="2605506"/>
            <a:ext cx="951040" cy="2142249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45DC7415-86AE-D5DB-7AA4-726E0F0A269A}"/>
              </a:ext>
            </a:extLst>
          </p:cNvPr>
          <p:cNvSpPr txBox="1"/>
          <p:nvPr/>
        </p:nvSpPr>
        <p:spPr>
          <a:xfrm>
            <a:off x="4272946" y="2575820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38D7EB7B-3170-C067-8B8D-0EA816CCE122}"/>
              </a:ext>
            </a:extLst>
          </p:cNvPr>
          <p:cNvSpPr/>
          <p:nvPr/>
        </p:nvSpPr>
        <p:spPr>
          <a:xfrm>
            <a:off x="4295688" y="5007751"/>
            <a:ext cx="946388" cy="75501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00202AD-0025-20F7-D4EE-6CC468252848}"/>
              </a:ext>
            </a:extLst>
          </p:cNvPr>
          <p:cNvSpPr txBox="1"/>
          <p:nvPr/>
        </p:nvSpPr>
        <p:spPr>
          <a:xfrm>
            <a:off x="4277334" y="4964345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254B8D3-13EB-C37E-4E37-475D8A08A6A2}"/>
              </a:ext>
            </a:extLst>
          </p:cNvPr>
          <p:cNvSpPr txBox="1"/>
          <p:nvPr/>
        </p:nvSpPr>
        <p:spPr>
          <a:xfrm>
            <a:off x="8598766" y="2757621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8" name="Connector: Curved 87">
            <a:extLst>
              <a:ext uri="{FF2B5EF4-FFF2-40B4-BE49-F238E27FC236}">
                <a16:creationId xmlns:a16="http://schemas.microsoft.com/office/drawing/2014/main" id="{829FFC88-DE66-61F9-E574-BEA354D02825}"/>
              </a:ext>
            </a:extLst>
          </p:cNvPr>
          <p:cNvCxnSpPr>
            <a:cxnSpLocks/>
            <a:endCxn id="89" idx="3"/>
          </p:cNvCxnSpPr>
          <p:nvPr/>
        </p:nvCxnSpPr>
        <p:spPr>
          <a:xfrm rot="10800000">
            <a:off x="8000326" y="2875389"/>
            <a:ext cx="579475" cy="66913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513B1898-30B0-0687-2DB1-81F576A2E3CE}"/>
              </a:ext>
            </a:extLst>
          </p:cNvPr>
          <p:cNvSpPr/>
          <p:nvPr/>
        </p:nvSpPr>
        <p:spPr>
          <a:xfrm>
            <a:off x="6505760" y="2270811"/>
            <a:ext cx="1494565" cy="1209153"/>
          </a:xfrm>
          <a:prstGeom prst="roundRect">
            <a:avLst>
              <a:gd name="adj" fmla="val 5211"/>
            </a:avLst>
          </a:pr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7CBCEBA0-424C-E9DC-1A40-4E970E01D2CE}"/>
              </a:ext>
            </a:extLst>
          </p:cNvPr>
          <p:cNvSpPr/>
          <p:nvPr/>
        </p:nvSpPr>
        <p:spPr>
          <a:xfrm>
            <a:off x="8982583" y="3416695"/>
            <a:ext cx="3209417" cy="1003439"/>
          </a:xfrm>
          <a:prstGeom prst="roundRect">
            <a:avLst>
              <a:gd name="adj" fmla="val 9176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rgbClr val="FF0000"/>
                </a:solidFill>
              </a:rPr>
              <a:t>How to group operations into BBs?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>
                <a:solidFill>
                  <a:srgbClr val="FF0000"/>
                </a:solidFill>
              </a:rPr>
              <a:t>Assign states to nodes</a:t>
            </a:r>
          </a:p>
        </p:txBody>
      </p:sp>
    </p:spTree>
    <p:extLst>
      <p:ext uri="{BB962C8B-B14F-4D97-AF65-F5344CB8AC3E}">
        <p14:creationId xmlns:p14="http://schemas.microsoft.com/office/powerpoint/2010/main" val="42447763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73201-F16D-6F18-2E30-7269BFB4F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C1F35-5BB8-93A8-1DAF-EEF191BD7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extract the control flow graph?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905B86-2C49-045B-9319-29A71BF13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46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F6404EF-6129-5606-728C-D6C40C6F141C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E4CAD34-573B-00AC-7761-1B76061F0F6D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466666-E3EE-BE66-643A-F5796CF82FEF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B68836-6103-6CC3-7E17-598B9B7C2B20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927273-6484-6C1D-DF77-7F93F2FA8594}"/>
              </a:ext>
            </a:extLst>
          </p:cNvPr>
          <p:cNvSpPr/>
          <p:nvPr/>
        </p:nvSpPr>
        <p:spPr>
          <a:xfrm>
            <a:off x="288891" y="4376153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62AD0E9-F923-0AC5-C5C3-A523236A8D23}"/>
              </a:ext>
            </a:extLst>
          </p:cNvPr>
          <p:cNvSpPr/>
          <p:nvPr/>
        </p:nvSpPr>
        <p:spPr>
          <a:xfrm>
            <a:off x="293128" y="3014684"/>
            <a:ext cx="2108741" cy="5530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4CE074D3-77EA-B3A4-B0F2-5134211AE7A0}"/>
              </a:ext>
            </a:extLst>
          </p:cNvPr>
          <p:cNvSpPr/>
          <p:nvPr/>
        </p:nvSpPr>
        <p:spPr>
          <a:xfrm>
            <a:off x="3217255" y="6108591"/>
            <a:ext cx="5757491" cy="66017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HACE determines FSM state that controls each conditional assignment in the </a:t>
            </a:r>
            <a:r>
              <a:rPr lang="en-US" sz="2400" err="1">
                <a:solidFill>
                  <a:srgbClr val="FF0000"/>
                </a:solidFill>
              </a:rPr>
              <a:t>datapath</a:t>
            </a:r>
            <a:endParaRPr lang="en-GB" sz="2400">
              <a:solidFill>
                <a:srgbClr val="FF0000"/>
              </a:solidFill>
            </a:endParaRP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9AA8CE72-0BAE-E803-C759-7C5B1A81A391}"/>
              </a:ext>
            </a:extLst>
          </p:cNvPr>
          <p:cNvCxnSpPr>
            <a:cxnSpLocks/>
            <a:endCxn id="35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8714DD1A-ED52-0CBD-1246-B0A443EB169D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DACCF5A-9F62-6A75-AB72-EFF9FC8F212A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53F1E617-DB0D-2EFF-3BA9-DF09EC9DE579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88379119-BD16-3CA6-4DAF-B358AA84C22B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28CB1E02-C12B-F7DA-6214-49229B87378F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6CD21A19-456C-98B7-AA19-16F76140AFD1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B2164B2B-AB3F-4FCE-EC5A-0905660E7F8F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7A6CEE58-E69F-EC61-9944-F98CCCE504EB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D4D2040-083C-5B12-F0CD-77354FC29CD6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BD08BB77-3655-C0F7-2929-E0CBB22B9AF4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A0D71882-8A69-7E5F-AED8-DB2CD9F3D933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4D89B1F4-AE81-F83D-5C06-BFD3970A0057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B17B0681-B350-24A8-814E-BFB03DA68292}"/>
              </a:ext>
            </a:extLst>
          </p:cNvPr>
          <p:cNvCxnSpPr>
            <a:cxnSpLocks/>
            <a:endCxn id="66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C09E481A-B6C4-3A78-B26F-CBB314739922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DA0D242E-0C59-96DB-B54F-B4B43FAD420C}"/>
              </a:ext>
            </a:extLst>
          </p:cNvPr>
          <p:cNvCxnSpPr>
            <a:cxnSpLocks/>
            <a:stCxn id="66" idx="2"/>
            <a:endCxn id="71" idx="0"/>
          </p:cNvCxnSpPr>
          <p:nvPr/>
        </p:nvCxnSpPr>
        <p:spPr>
          <a:xfrm flipH="1">
            <a:off x="6971469" y="3319063"/>
            <a:ext cx="3904" cy="7881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BD386C8D-2AA1-C2A4-762C-09F9146F8549}"/>
              </a:ext>
            </a:extLst>
          </p:cNvPr>
          <p:cNvSpPr/>
          <p:nvPr/>
        </p:nvSpPr>
        <p:spPr>
          <a:xfrm>
            <a:off x="744086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566C4C06-4714-FC2A-2E61-C656726E36D4}"/>
              </a:ext>
            </a:extLst>
          </p:cNvPr>
          <p:cNvSpPr/>
          <p:nvPr/>
        </p:nvSpPr>
        <p:spPr>
          <a:xfrm>
            <a:off x="674940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20017E8D-6407-0463-BBDE-375049746890}"/>
              </a:ext>
            </a:extLst>
          </p:cNvPr>
          <p:cNvCxnSpPr>
            <a:cxnSpLocks/>
          </p:cNvCxnSpPr>
          <p:nvPr/>
        </p:nvCxnSpPr>
        <p:spPr>
          <a:xfrm rot="5400000">
            <a:off x="732027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1D83DA9A-D024-9BDD-F1BB-732E201D8094}"/>
              </a:ext>
            </a:extLst>
          </p:cNvPr>
          <p:cNvSpPr/>
          <p:nvPr/>
        </p:nvSpPr>
        <p:spPr>
          <a:xfrm>
            <a:off x="675330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3DA4BF53-20E5-3813-39BD-291CC28AA83D}"/>
              </a:ext>
            </a:extLst>
          </p:cNvPr>
          <p:cNvCxnSpPr>
            <a:cxnSpLocks/>
            <a:stCxn id="71" idx="2"/>
            <a:endCxn id="73" idx="0"/>
          </p:cNvCxnSpPr>
          <p:nvPr/>
        </p:nvCxnSpPr>
        <p:spPr>
          <a:xfrm>
            <a:off x="6971469" y="4467221"/>
            <a:ext cx="3904" cy="7555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A867A34C-601B-CDF2-E78B-A68A46FFE13D}"/>
              </a:ext>
            </a:extLst>
          </p:cNvPr>
          <p:cNvSpPr/>
          <p:nvPr/>
        </p:nvSpPr>
        <p:spPr>
          <a:xfrm>
            <a:off x="742314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EFFE827E-120D-C1BE-FA2B-4CF6506C0FBD}"/>
              </a:ext>
            </a:extLst>
          </p:cNvPr>
          <p:cNvCxnSpPr>
            <a:cxnSpLocks/>
          </p:cNvCxnSpPr>
          <p:nvPr/>
        </p:nvCxnSpPr>
        <p:spPr>
          <a:xfrm rot="5400000">
            <a:off x="730255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Oval 76">
            <a:extLst>
              <a:ext uri="{FF2B5EF4-FFF2-40B4-BE49-F238E27FC236}">
                <a16:creationId xmlns:a16="http://schemas.microsoft.com/office/drawing/2014/main" id="{C019EB67-F069-76D6-C9E5-CAA338F23CBD}"/>
              </a:ext>
            </a:extLst>
          </p:cNvPr>
          <p:cNvSpPr/>
          <p:nvPr/>
        </p:nvSpPr>
        <p:spPr>
          <a:xfrm>
            <a:off x="4611393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A14B1475-74F1-00E9-8975-22D7CDA6CAF5}"/>
              </a:ext>
            </a:extLst>
          </p:cNvPr>
          <p:cNvSpPr/>
          <p:nvPr/>
        </p:nvSpPr>
        <p:spPr>
          <a:xfrm>
            <a:off x="4611393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62DE66A7-39DF-F6CE-EFCF-28E2B7482A1E}"/>
              </a:ext>
            </a:extLst>
          </p:cNvPr>
          <p:cNvCxnSpPr>
            <a:cxnSpLocks/>
          </p:cNvCxnSpPr>
          <p:nvPr/>
        </p:nvCxnSpPr>
        <p:spPr>
          <a:xfrm>
            <a:off x="4898964" y="3324883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or: Curved 79">
            <a:extLst>
              <a:ext uri="{FF2B5EF4-FFF2-40B4-BE49-F238E27FC236}">
                <a16:creationId xmlns:a16="http://schemas.microsoft.com/office/drawing/2014/main" id="{FE003F45-2795-04C6-43DA-AEA6820858C6}"/>
              </a:ext>
            </a:extLst>
          </p:cNvPr>
          <p:cNvCxnSpPr>
            <a:cxnSpLocks/>
            <a:stCxn id="78" idx="6"/>
            <a:endCxn id="77" idx="6"/>
          </p:cNvCxnSpPr>
          <p:nvPr/>
        </p:nvCxnSpPr>
        <p:spPr>
          <a:xfrm flipV="1">
            <a:off x="5187393" y="3036883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Oval 80">
            <a:extLst>
              <a:ext uri="{FF2B5EF4-FFF2-40B4-BE49-F238E27FC236}">
                <a16:creationId xmlns:a16="http://schemas.microsoft.com/office/drawing/2014/main" id="{470FCE63-DF36-6129-6F7C-10FB696870D1}"/>
              </a:ext>
            </a:extLst>
          </p:cNvPr>
          <p:cNvSpPr/>
          <p:nvPr/>
        </p:nvSpPr>
        <p:spPr>
          <a:xfrm>
            <a:off x="4610964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F912E9C3-990D-045C-22AF-4F5C2BD8BAD6}"/>
              </a:ext>
            </a:extLst>
          </p:cNvPr>
          <p:cNvCxnSpPr>
            <a:cxnSpLocks/>
            <a:stCxn id="78" idx="4"/>
            <a:endCxn id="81" idx="0"/>
          </p:cNvCxnSpPr>
          <p:nvPr/>
        </p:nvCxnSpPr>
        <p:spPr>
          <a:xfrm flipH="1">
            <a:off x="4898964" y="4672076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9BBCF3C2-5195-4053-621D-B15542DD91E2}"/>
              </a:ext>
            </a:extLst>
          </p:cNvPr>
          <p:cNvSpPr txBox="1"/>
          <p:nvPr/>
        </p:nvSpPr>
        <p:spPr>
          <a:xfrm>
            <a:off x="5294087" y="4150455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E2E8D26C-E5E6-08C1-B108-0402E884D3A4}"/>
              </a:ext>
            </a:extLst>
          </p:cNvPr>
          <p:cNvSpPr txBox="1"/>
          <p:nvPr/>
        </p:nvSpPr>
        <p:spPr>
          <a:xfrm>
            <a:off x="4217016" y="465283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0CCD4EAC-C18D-5385-5190-2267D87E8347}"/>
              </a:ext>
            </a:extLst>
          </p:cNvPr>
          <p:cNvSpPr/>
          <p:nvPr/>
        </p:nvSpPr>
        <p:spPr>
          <a:xfrm>
            <a:off x="4295688" y="2605506"/>
            <a:ext cx="951040" cy="2142249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D7858130-91D8-E10A-1F71-B52CE991FAA1}"/>
              </a:ext>
            </a:extLst>
          </p:cNvPr>
          <p:cNvSpPr txBox="1"/>
          <p:nvPr/>
        </p:nvSpPr>
        <p:spPr>
          <a:xfrm>
            <a:off x="4272946" y="2575820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BC2881F7-6E63-9EB1-A056-06E1EB8FFD4F}"/>
              </a:ext>
            </a:extLst>
          </p:cNvPr>
          <p:cNvSpPr/>
          <p:nvPr/>
        </p:nvSpPr>
        <p:spPr>
          <a:xfrm>
            <a:off x="4295688" y="5007751"/>
            <a:ext cx="946388" cy="75501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9FAAFEE4-4968-296B-CFAC-4CD3E71B2795}"/>
              </a:ext>
            </a:extLst>
          </p:cNvPr>
          <p:cNvSpPr txBox="1"/>
          <p:nvPr/>
        </p:nvSpPr>
        <p:spPr>
          <a:xfrm>
            <a:off x="4277334" y="4964345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9EB79A98-1571-85EC-8F3D-992656288829}"/>
              </a:ext>
            </a:extLst>
          </p:cNvPr>
          <p:cNvSpPr/>
          <p:nvPr/>
        </p:nvSpPr>
        <p:spPr>
          <a:xfrm>
            <a:off x="8982583" y="3416695"/>
            <a:ext cx="3209417" cy="1003439"/>
          </a:xfrm>
          <a:prstGeom prst="roundRect">
            <a:avLst>
              <a:gd name="adj" fmla="val 9176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rgbClr val="FF0000"/>
                </a:solidFill>
              </a:rPr>
              <a:t>How to group operations into BBs?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>
                <a:solidFill>
                  <a:srgbClr val="FF0000"/>
                </a:solidFill>
              </a:rPr>
              <a:t>Assign states to nodes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F9616033-AB0B-BF0C-EA22-39FF67D697F6}"/>
              </a:ext>
            </a:extLst>
          </p:cNvPr>
          <p:cNvSpPr txBox="1"/>
          <p:nvPr/>
        </p:nvSpPr>
        <p:spPr>
          <a:xfrm>
            <a:off x="8598766" y="2757621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91" name="Connector: Curved 90">
            <a:extLst>
              <a:ext uri="{FF2B5EF4-FFF2-40B4-BE49-F238E27FC236}">
                <a16:creationId xmlns:a16="http://schemas.microsoft.com/office/drawing/2014/main" id="{D538C55E-320A-DC98-E397-C9C45BDDC21A}"/>
              </a:ext>
            </a:extLst>
          </p:cNvPr>
          <p:cNvCxnSpPr>
            <a:cxnSpLocks/>
            <a:endCxn id="92" idx="3"/>
          </p:cNvCxnSpPr>
          <p:nvPr/>
        </p:nvCxnSpPr>
        <p:spPr>
          <a:xfrm rot="10800000">
            <a:off x="8000326" y="2875389"/>
            <a:ext cx="579475" cy="66913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2775EB8C-BD4F-B8A6-6204-96B7C84A1ED9}"/>
              </a:ext>
            </a:extLst>
          </p:cNvPr>
          <p:cNvSpPr/>
          <p:nvPr/>
        </p:nvSpPr>
        <p:spPr>
          <a:xfrm>
            <a:off x="6505760" y="2270811"/>
            <a:ext cx="1494565" cy="1209153"/>
          </a:xfrm>
          <a:prstGeom prst="roundRect">
            <a:avLst>
              <a:gd name="adj" fmla="val 5211"/>
            </a:avLst>
          </a:pr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CF9604CE-6B56-F149-7B90-90B63769876B}"/>
              </a:ext>
            </a:extLst>
          </p:cNvPr>
          <p:cNvSpPr txBox="1"/>
          <p:nvPr/>
        </p:nvSpPr>
        <p:spPr>
          <a:xfrm>
            <a:off x="8571039" y="4233320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94" name="Connector: Curved 93">
            <a:extLst>
              <a:ext uri="{FF2B5EF4-FFF2-40B4-BE49-F238E27FC236}">
                <a16:creationId xmlns:a16="http://schemas.microsoft.com/office/drawing/2014/main" id="{BFA64970-8708-C0B7-4A82-B0B88AC9DE52}"/>
              </a:ext>
            </a:extLst>
          </p:cNvPr>
          <p:cNvCxnSpPr>
            <a:cxnSpLocks/>
            <a:endCxn id="95" idx="3"/>
          </p:cNvCxnSpPr>
          <p:nvPr/>
        </p:nvCxnSpPr>
        <p:spPr>
          <a:xfrm rot="10800000" flipV="1">
            <a:off x="8001152" y="4417978"/>
            <a:ext cx="579466" cy="303665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Rectangle: Rounded Corners 94">
            <a:extLst>
              <a:ext uri="{FF2B5EF4-FFF2-40B4-BE49-F238E27FC236}">
                <a16:creationId xmlns:a16="http://schemas.microsoft.com/office/drawing/2014/main" id="{F2CBEC14-944B-8AB1-A30B-969A2862B419}"/>
              </a:ext>
            </a:extLst>
          </p:cNvPr>
          <p:cNvSpPr/>
          <p:nvPr/>
        </p:nvSpPr>
        <p:spPr>
          <a:xfrm>
            <a:off x="6505759" y="3777455"/>
            <a:ext cx="1495393" cy="1888377"/>
          </a:xfrm>
          <a:prstGeom prst="roundRect">
            <a:avLst>
              <a:gd name="adj" fmla="val 5211"/>
            </a:avLst>
          </a:pr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6415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11D05D-4EFD-74AD-0963-C3A269A71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D9803-8B3E-8B9F-7EA7-7C33738F4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extract the control flow graph?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72C754-1D43-F16C-15FB-F1E7ED345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47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AE75F11-CB56-7A6C-7683-2E1EB6F10300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C0CE498-5E89-ACBA-68A3-A18197B0C8C3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E2EF5BA-A5CA-E31C-6308-4D03EC4F03D0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86490B-69A1-4D69-1A32-9B2E6AB4704C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B453AC-DAFA-8DEB-457A-BB5A69B1AE31}"/>
              </a:ext>
            </a:extLst>
          </p:cNvPr>
          <p:cNvSpPr/>
          <p:nvPr/>
        </p:nvSpPr>
        <p:spPr>
          <a:xfrm>
            <a:off x="288891" y="4376153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0A11C44-2A69-49A0-F081-17BE2A5FFBBB}"/>
              </a:ext>
            </a:extLst>
          </p:cNvPr>
          <p:cNvCxnSpPr>
            <a:cxnSpLocks/>
            <a:endCxn id="35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2F2DC65-618B-0206-99BA-FC0E9D7E0EB7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7F9FA6F6-4E7C-9C74-A115-BB5C9FDEE365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05F71E95-BA7D-4A14-26B7-40BD84A5E7AD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8D40F6E5-4312-60D1-BD5A-C0D5C7CCB4A3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1154B6B9-C3CE-DF90-EF7F-2B3E029336D5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F8718DAF-E323-9469-378B-1C1645FDAF0A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F2DD51D8-441C-B487-8FAC-6AE8DFB68A5A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1AE65C3A-7D73-6B8C-7D91-6CADDED23451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A062DD5-D915-AB5B-80B7-FF6AEE036BAF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C8FFACC3-67C4-392E-5C89-071BB3DA0F95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5416777D-DA0B-C9C1-6044-C1BD44F55EEE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A4B1D375-11D8-7292-4262-7823ECED7DE2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BAC46654-9113-00B8-FFA7-D9C006F30C9F}"/>
              </a:ext>
            </a:extLst>
          </p:cNvPr>
          <p:cNvCxnSpPr>
            <a:cxnSpLocks/>
            <a:endCxn id="66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3527FB1E-39E6-5BE7-0038-7446C0E68C7C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26A5D1A4-6DF3-69A2-410D-1489E3952B6B}"/>
              </a:ext>
            </a:extLst>
          </p:cNvPr>
          <p:cNvCxnSpPr>
            <a:cxnSpLocks/>
            <a:stCxn id="66" idx="2"/>
            <a:endCxn id="71" idx="0"/>
          </p:cNvCxnSpPr>
          <p:nvPr/>
        </p:nvCxnSpPr>
        <p:spPr>
          <a:xfrm flipH="1">
            <a:off x="6971469" y="3319063"/>
            <a:ext cx="3904" cy="7881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33CAE6A5-65D7-99AE-650B-78BC428BAB9C}"/>
              </a:ext>
            </a:extLst>
          </p:cNvPr>
          <p:cNvSpPr/>
          <p:nvPr/>
        </p:nvSpPr>
        <p:spPr>
          <a:xfrm>
            <a:off x="744086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2F2212CB-102C-EC1E-2B2E-1CE50A8A96EB}"/>
              </a:ext>
            </a:extLst>
          </p:cNvPr>
          <p:cNvSpPr/>
          <p:nvPr/>
        </p:nvSpPr>
        <p:spPr>
          <a:xfrm>
            <a:off x="674940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80122441-C3CD-DB05-6929-73552A877092}"/>
              </a:ext>
            </a:extLst>
          </p:cNvPr>
          <p:cNvCxnSpPr>
            <a:cxnSpLocks/>
          </p:cNvCxnSpPr>
          <p:nvPr/>
        </p:nvCxnSpPr>
        <p:spPr>
          <a:xfrm rot="5400000">
            <a:off x="732027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9CF2D544-7706-3160-FDE7-83FB45BC425A}"/>
              </a:ext>
            </a:extLst>
          </p:cNvPr>
          <p:cNvSpPr/>
          <p:nvPr/>
        </p:nvSpPr>
        <p:spPr>
          <a:xfrm>
            <a:off x="675330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3A5E929C-78D7-78B6-E448-387D574B5497}"/>
              </a:ext>
            </a:extLst>
          </p:cNvPr>
          <p:cNvCxnSpPr>
            <a:cxnSpLocks/>
            <a:stCxn id="71" idx="2"/>
            <a:endCxn id="73" idx="0"/>
          </p:cNvCxnSpPr>
          <p:nvPr/>
        </p:nvCxnSpPr>
        <p:spPr>
          <a:xfrm>
            <a:off x="6971469" y="4467221"/>
            <a:ext cx="3904" cy="7555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7E0B8100-5FDF-3E79-ADC9-0DF695774837}"/>
              </a:ext>
            </a:extLst>
          </p:cNvPr>
          <p:cNvSpPr/>
          <p:nvPr/>
        </p:nvSpPr>
        <p:spPr>
          <a:xfrm>
            <a:off x="742314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9F2C6CBE-AFB1-59CA-5602-A87ABBF90C12}"/>
              </a:ext>
            </a:extLst>
          </p:cNvPr>
          <p:cNvCxnSpPr>
            <a:cxnSpLocks/>
          </p:cNvCxnSpPr>
          <p:nvPr/>
        </p:nvCxnSpPr>
        <p:spPr>
          <a:xfrm rot="5400000">
            <a:off x="730255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Oval 76">
            <a:extLst>
              <a:ext uri="{FF2B5EF4-FFF2-40B4-BE49-F238E27FC236}">
                <a16:creationId xmlns:a16="http://schemas.microsoft.com/office/drawing/2014/main" id="{D11E92B6-42C6-D7C2-9F70-1DD883BA1D10}"/>
              </a:ext>
            </a:extLst>
          </p:cNvPr>
          <p:cNvSpPr/>
          <p:nvPr/>
        </p:nvSpPr>
        <p:spPr>
          <a:xfrm>
            <a:off x="4611393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371CCF88-F4D2-639E-C201-69659957815E}"/>
              </a:ext>
            </a:extLst>
          </p:cNvPr>
          <p:cNvSpPr/>
          <p:nvPr/>
        </p:nvSpPr>
        <p:spPr>
          <a:xfrm>
            <a:off x="4611393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B8D1CD48-45DE-B298-C143-A16B4C88AFEF}"/>
              </a:ext>
            </a:extLst>
          </p:cNvPr>
          <p:cNvCxnSpPr>
            <a:cxnSpLocks/>
          </p:cNvCxnSpPr>
          <p:nvPr/>
        </p:nvCxnSpPr>
        <p:spPr>
          <a:xfrm>
            <a:off x="4898964" y="3324883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or: Curved 79">
            <a:extLst>
              <a:ext uri="{FF2B5EF4-FFF2-40B4-BE49-F238E27FC236}">
                <a16:creationId xmlns:a16="http://schemas.microsoft.com/office/drawing/2014/main" id="{2B08597A-217A-A86C-2941-023D103924A7}"/>
              </a:ext>
            </a:extLst>
          </p:cNvPr>
          <p:cNvCxnSpPr>
            <a:cxnSpLocks/>
            <a:stCxn id="78" idx="6"/>
            <a:endCxn id="77" idx="6"/>
          </p:cNvCxnSpPr>
          <p:nvPr/>
        </p:nvCxnSpPr>
        <p:spPr>
          <a:xfrm flipV="1">
            <a:off x="5187393" y="3036883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Oval 80">
            <a:extLst>
              <a:ext uri="{FF2B5EF4-FFF2-40B4-BE49-F238E27FC236}">
                <a16:creationId xmlns:a16="http://schemas.microsoft.com/office/drawing/2014/main" id="{3E44FD6E-95C5-EC11-D726-E2625F35768A}"/>
              </a:ext>
            </a:extLst>
          </p:cNvPr>
          <p:cNvSpPr/>
          <p:nvPr/>
        </p:nvSpPr>
        <p:spPr>
          <a:xfrm>
            <a:off x="4610964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2F215EAD-89CF-13BD-F341-9AA006D81CB1}"/>
              </a:ext>
            </a:extLst>
          </p:cNvPr>
          <p:cNvCxnSpPr>
            <a:cxnSpLocks/>
            <a:stCxn id="78" idx="4"/>
            <a:endCxn id="81" idx="0"/>
          </p:cNvCxnSpPr>
          <p:nvPr/>
        </p:nvCxnSpPr>
        <p:spPr>
          <a:xfrm flipH="1">
            <a:off x="4898964" y="4672076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0C6018C8-D4AE-0D86-97E9-5D4E3EF84BB4}"/>
              </a:ext>
            </a:extLst>
          </p:cNvPr>
          <p:cNvSpPr txBox="1"/>
          <p:nvPr/>
        </p:nvSpPr>
        <p:spPr>
          <a:xfrm>
            <a:off x="5294087" y="4150455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3F92E0BC-2572-E231-BEA3-A5071CFD7EE5}"/>
              </a:ext>
            </a:extLst>
          </p:cNvPr>
          <p:cNvSpPr txBox="1"/>
          <p:nvPr/>
        </p:nvSpPr>
        <p:spPr>
          <a:xfrm>
            <a:off x="4217016" y="465283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99EB3D41-2143-48D0-95B4-F1D7AEFA4711}"/>
              </a:ext>
            </a:extLst>
          </p:cNvPr>
          <p:cNvSpPr/>
          <p:nvPr/>
        </p:nvSpPr>
        <p:spPr>
          <a:xfrm>
            <a:off x="4295688" y="2605506"/>
            <a:ext cx="951040" cy="2142249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71516CA8-A507-73A9-B592-4D5263A5CED7}"/>
              </a:ext>
            </a:extLst>
          </p:cNvPr>
          <p:cNvSpPr txBox="1"/>
          <p:nvPr/>
        </p:nvSpPr>
        <p:spPr>
          <a:xfrm>
            <a:off x="4272946" y="2575820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0D1AFABE-A541-1CA6-672E-CFDF80C9FAB2}"/>
              </a:ext>
            </a:extLst>
          </p:cNvPr>
          <p:cNvSpPr/>
          <p:nvPr/>
        </p:nvSpPr>
        <p:spPr>
          <a:xfrm>
            <a:off x="4295688" y="5007751"/>
            <a:ext cx="946388" cy="75501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A2DF510E-8972-EAE3-A9FF-A71C01A5CF99}"/>
              </a:ext>
            </a:extLst>
          </p:cNvPr>
          <p:cNvSpPr txBox="1"/>
          <p:nvPr/>
        </p:nvSpPr>
        <p:spPr>
          <a:xfrm>
            <a:off x="4277334" y="4964345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4A2058FE-1674-A48D-6A69-A9C946744A3F}"/>
              </a:ext>
            </a:extLst>
          </p:cNvPr>
          <p:cNvSpPr/>
          <p:nvPr/>
        </p:nvSpPr>
        <p:spPr>
          <a:xfrm>
            <a:off x="8982583" y="3573111"/>
            <a:ext cx="3209417" cy="1003439"/>
          </a:xfrm>
          <a:prstGeom prst="roundRect">
            <a:avLst>
              <a:gd name="adj" fmla="val 9176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rgbClr val="FF0000"/>
                </a:solidFill>
              </a:rPr>
              <a:t>How to group operations into BBs?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>
                <a:solidFill>
                  <a:srgbClr val="FF0000"/>
                </a:solidFill>
              </a:rPr>
              <a:t>Assign states to nodes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>
                <a:solidFill>
                  <a:srgbClr val="FF0000"/>
                </a:solidFill>
              </a:rPr>
              <a:t>Assign BBs to nodes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2B166168-920B-D9F0-1BBF-7989D8FAA1BF}"/>
              </a:ext>
            </a:extLst>
          </p:cNvPr>
          <p:cNvSpPr txBox="1"/>
          <p:nvPr/>
        </p:nvSpPr>
        <p:spPr>
          <a:xfrm>
            <a:off x="8598766" y="2757621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91" name="Connector: Curved 90">
            <a:extLst>
              <a:ext uri="{FF2B5EF4-FFF2-40B4-BE49-F238E27FC236}">
                <a16:creationId xmlns:a16="http://schemas.microsoft.com/office/drawing/2014/main" id="{83429643-3BE6-BEB2-DC09-3E21EAECF255}"/>
              </a:ext>
            </a:extLst>
          </p:cNvPr>
          <p:cNvCxnSpPr>
            <a:cxnSpLocks/>
            <a:endCxn id="92" idx="3"/>
          </p:cNvCxnSpPr>
          <p:nvPr/>
        </p:nvCxnSpPr>
        <p:spPr>
          <a:xfrm rot="10800000">
            <a:off x="8000326" y="2875389"/>
            <a:ext cx="579475" cy="66913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568C1B95-AD11-2A1B-0389-9EADF0E74F99}"/>
              </a:ext>
            </a:extLst>
          </p:cNvPr>
          <p:cNvSpPr/>
          <p:nvPr/>
        </p:nvSpPr>
        <p:spPr>
          <a:xfrm>
            <a:off x="6505760" y="2270811"/>
            <a:ext cx="1494565" cy="1209153"/>
          </a:xfrm>
          <a:prstGeom prst="roundRect">
            <a:avLst>
              <a:gd name="adj" fmla="val 5211"/>
            </a:avLst>
          </a:pr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420CC234-ABCD-DD82-44C5-0B19F3E396B7}"/>
              </a:ext>
            </a:extLst>
          </p:cNvPr>
          <p:cNvSpPr txBox="1"/>
          <p:nvPr/>
        </p:nvSpPr>
        <p:spPr>
          <a:xfrm>
            <a:off x="8571039" y="4233320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94" name="Connector: Curved 93">
            <a:extLst>
              <a:ext uri="{FF2B5EF4-FFF2-40B4-BE49-F238E27FC236}">
                <a16:creationId xmlns:a16="http://schemas.microsoft.com/office/drawing/2014/main" id="{367722EE-AEE8-E968-9015-9D8CB8B1C6FF}"/>
              </a:ext>
            </a:extLst>
          </p:cNvPr>
          <p:cNvCxnSpPr>
            <a:cxnSpLocks/>
            <a:endCxn id="95" idx="3"/>
          </p:cNvCxnSpPr>
          <p:nvPr/>
        </p:nvCxnSpPr>
        <p:spPr>
          <a:xfrm rot="10800000" flipV="1">
            <a:off x="8001152" y="4417978"/>
            <a:ext cx="579466" cy="303665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Rectangle: Rounded Corners 94">
            <a:extLst>
              <a:ext uri="{FF2B5EF4-FFF2-40B4-BE49-F238E27FC236}">
                <a16:creationId xmlns:a16="http://schemas.microsoft.com/office/drawing/2014/main" id="{9E16CEEF-9D16-2682-79F1-31ECD1544244}"/>
              </a:ext>
            </a:extLst>
          </p:cNvPr>
          <p:cNvSpPr/>
          <p:nvPr/>
        </p:nvSpPr>
        <p:spPr>
          <a:xfrm>
            <a:off x="6505759" y="3777455"/>
            <a:ext cx="1495393" cy="1888377"/>
          </a:xfrm>
          <a:prstGeom prst="roundRect">
            <a:avLst>
              <a:gd name="adj" fmla="val 5211"/>
            </a:avLst>
          </a:pr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3094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9B3E9D-F529-ECC6-9A41-03DDDE7D5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936C1-D29F-22DA-2707-80D6CBC97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extract the control flow graph?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252DCA-F35E-2B7F-7141-AE4D8D4B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48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5099E9F-DE2A-EFB0-268C-41EF612A412E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A8DD80E-137B-984E-DFE4-B7CCABF43545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EA73948-B6CF-A350-ECB8-28FCBDAEE7CE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C6FBE9-CE01-A918-0792-D6B98A796DCA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3B3654-F7E3-B289-C281-469F2E0DA82D}"/>
              </a:ext>
            </a:extLst>
          </p:cNvPr>
          <p:cNvSpPr/>
          <p:nvPr/>
        </p:nvSpPr>
        <p:spPr>
          <a:xfrm>
            <a:off x="288891" y="4376153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004C1E58-2CAF-E3A0-026B-4488620FC110}"/>
              </a:ext>
            </a:extLst>
          </p:cNvPr>
          <p:cNvSpPr/>
          <p:nvPr/>
        </p:nvSpPr>
        <p:spPr>
          <a:xfrm>
            <a:off x="2739172" y="6241844"/>
            <a:ext cx="6713656" cy="37019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HACE uses state-BB mapping to assign BBs to nodes</a:t>
            </a:r>
            <a:endParaRPr lang="en-GB" sz="2400">
              <a:solidFill>
                <a:srgbClr val="FF0000"/>
              </a:solidFill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515DFDD-20B8-7AC3-7F47-846ADF3FE294}"/>
              </a:ext>
            </a:extLst>
          </p:cNvPr>
          <p:cNvCxnSpPr>
            <a:cxnSpLocks/>
            <a:endCxn id="34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1EDCBC7A-62D2-CB02-1610-2C86DF6A1E2E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82E4A18-79E8-ED0D-A3A5-AC03860BB43B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D979B5C2-E2AE-36B1-25D6-6F8D38F566C8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E5DB3722-A8F2-06B6-0DB3-A942685D847F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4EE69190-EBBF-9D93-7C43-69AA15B735E8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C9CDC934-E674-2C13-47B1-DC9EB7C8EA25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674E7DF6-DFB0-D788-9A3D-69B3B00F99B7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51BA8E4A-7662-6DAB-B772-37EB4CCC9671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C670A89-8590-B51D-3798-08C29DC04C71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A7DCF8C6-D597-BC31-4CA3-4068EBCC8F48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93715839-74B7-E650-6327-C78F5C4EE437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DBAE4EBF-C869-1B07-9009-DB575B7ACB20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DADAAF8D-1FD5-8BF9-9CC1-F04119E76BA8}"/>
              </a:ext>
            </a:extLst>
          </p:cNvPr>
          <p:cNvCxnSpPr>
            <a:cxnSpLocks/>
            <a:endCxn id="65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E69CFEE7-8B29-AA96-1728-3BA46F90EECF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FA1EF96B-8C54-C9B3-B2AC-5C5C10D4CFC1}"/>
              </a:ext>
            </a:extLst>
          </p:cNvPr>
          <p:cNvCxnSpPr>
            <a:cxnSpLocks/>
            <a:stCxn id="65" idx="2"/>
            <a:endCxn id="70" idx="0"/>
          </p:cNvCxnSpPr>
          <p:nvPr/>
        </p:nvCxnSpPr>
        <p:spPr>
          <a:xfrm flipH="1">
            <a:off x="6971469" y="3319063"/>
            <a:ext cx="3904" cy="7881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695A27B8-7DF0-296B-3F71-B070EFCE5018}"/>
              </a:ext>
            </a:extLst>
          </p:cNvPr>
          <p:cNvSpPr/>
          <p:nvPr/>
        </p:nvSpPr>
        <p:spPr>
          <a:xfrm>
            <a:off x="744086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028524B4-072F-F075-7C39-F7ACC3C47B5E}"/>
              </a:ext>
            </a:extLst>
          </p:cNvPr>
          <p:cNvSpPr/>
          <p:nvPr/>
        </p:nvSpPr>
        <p:spPr>
          <a:xfrm>
            <a:off x="674940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77A17F4D-8C5D-C007-0BE9-FDCE2D69A6F4}"/>
              </a:ext>
            </a:extLst>
          </p:cNvPr>
          <p:cNvCxnSpPr>
            <a:cxnSpLocks/>
          </p:cNvCxnSpPr>
          <p:nvPr/>
        </p:nvCxnSpPr>
        <p:spPr>
          <a:xfrm rot="5400000">
            <a:off x="732027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CCE09059-E45E-AA6C-E37C-90FE6E46355E}"/>
              </a:ext>
            </a:extLst>
          </p:cNvPr>
          <p:cNvSpPr/>
          <p:nvPr/>
        </p:nvSpPr>
        <p:spPr>
          <a:xfrm>
            <a:off x="675330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D99820BC-DFEB-30EC-B29A-6FCFE247758B}"/>
              </a:ext>
            </a:extLst>
          </p:cNvPr>
          <p:cNvCxnSpPr>
            <a:cxnSpLocks/>
            <a:stCxn id="70" idx="2"/>
            <a:endCxn id="72" idx="0"/>
          </p:cNvCxnSpPr>
          <p:nvPr/>
        </p:nvCxnSpPr>
        <p:spPr>
          <a:xfrm>
            <a:off x="6971469" y="4467221"/>
            <a:ext cx="3904" cy="7555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D18CDEC7-8F87-BE5A-FFE4-AE52EBC2D0DB}"/>
              </a:ext>
            </a:extLst>
          </p:cNvPr>
          <p:cNvSpPr/>
          <p:nvPr/>
        </p:nvSpPr>
        <p:spPr>
          <a:xfrm>
            <a:off x="742314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04A3EF21-2B7B-5080-F025-55BE38CCEE62}"/>
              </a:ext>
            </a:extLst>
          </p:cNvPr>
          <p:cNvCxnSpPr>
            <a:cxnSpLocks/>
          </p:cNvCxnSpPr>
          <p:nvPr/>
        </p:nvCxnSpPr>
        <p:spPr>
          <a:xfrm rot="5400000">
            <a:off x="730255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Oval 75">
            <a:extLst>
              <a:ext uri="{FF2B5EF4-FFF2-40B4-BE49-F238E27FC236}">
                <a16:creationId xmlns:a16="http://schemas.microsoft.com/office/drawing/2014/main" id="{E113C256-4B16-BA0B-8576-77DFC9AECA3B}"/>
              </a:ext>
            </a:extLst>
          </p:cNvPr>
          <p:cNvSpPr/>
          <p:nvPr/>
        </p:nvSpPr>
        <p:spPr>
          <a:xfrm>
            <a:off x="4611393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A997A5F-3B83-B4AB-C020-0FCAF6F4953C}"/>
              </a:ext>
            </a:extLst>
          </p:cNvPr>
          <p:cNvSpPr/>
          <p:nvPr/>
        </p:nvSpPr>
        <p:spPr>
          <a:xfrm>
            <a:off x="4611393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CE6C31E0-74BC-BF3C-68FB-1CBC73A985F9}"/>
              </a:ext>
            </a:extLst>
          </p:cNvPr>
          <p:cNvCxnSpPr>
            <a:cxnSpLocks/>
          </p:cNvCxnSpPr>
          <p:nvPr/>
        </p:nvCxnSpPr>
        <p:spPr>
          <a:xfrm>
            <a:off x="4898964" y="3324883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or: Curved 78">
            <a:extLst>
              <a:ext uri="{FF2B5EF4-FFF2-40B4-BE49-F238E27FC236}">
                <a16:creationId xmlns:a16="http://schemas.microsoft.com/office/drawing/2014/main" id="{906C3212-80E5-52FA-0A17-4B7678911B75}"/>
              </a:ext>
            </a:extLst>
          </p:cNvPr>
          <p:cNvCxnSpPr>
            <a:cxnSpLocks/>
            <a:stCxn id="77" idx="6"/>
            <a:endCxn id="76" idx="6"/>
          </p:cNvCxnSpPr>
          <p:nvPr/>
        </p:nvCxnSpPr>
        <p:spPr>
          <a:xfrm flipV="1">
            <a:off x="5187393" y="3036883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Oval 79">
            <a:extLst>
              <a:ext uri="{FF2B5EF4-FFF2-40B4-BE49-F238E27FC236}">
                <a16:creationId xmlns:a16="http://schemas.microsoft.com/office/drawing/2014/main" id="{0402917D-F5EA-B6B2-BFCE-2BDFC5F92013}"/>
              </a:ext>
            </a:extLst>
          </p:cNvPr>
          <p:cNvSpPr/>
          <p:nvPr/>
        </p:nvSpPr>
        <p:spPr>
          <a:xfrm>
            <a:off x="4610964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DAD8FA00-F815-BFC0-BADE-876865C50C61}"/>
              </a:ext>
            </a:extLst>
          </p:cNvPr>
          <p:cNvCxnSpPr>
            <a:cxnSpLocks/>
            <a:stCxn id="77" idx="4"/>
            <a:endCxn id="80" idx="0"/>
          </p:cNvCxnSpPr>
          <p:nvPr/>
        </p:nvCxnSpPr>
        <p:spPr>
          <a:xfrm flipH="1">
            <a:off x="4898964" y="4672076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958DDD4E-5146-ADD1-3A24-6CB83C1A2C55}"/>
              </a:ext>
            </a:extLst>
          </p:cNvPr>
          <p:cNvSpPr txBox="1"/>
          <p:nvPr/>
        </p:nvSpPr>
        <p:spPr>
          <a:xfrm>
            <a:off x="5294087" y="4150455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6B0A3601-BFA8-CDD5-E0DC-B5CE59E43C66}"/>
              </a:ext>
            </a:extLst>
          </p:cNvPr>
          <p:cNvSpPr txBox="1"/>
          <p:nvPr/>
        </p:nvSpPr>
        <p:spPr>
          <a:xfrm>
            <a:off x="4217016" y="465283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4CB417A8-F30E-FAD9-4D8A-44DD6B330853}"/>
              </a:ext>
            </a:extLst>
          </p:cNvPr>
          <p:cNvSpPr/>
          <p:nvPr/>
        </p:nvSpPr>
        <p:spPr>
          <a:xfrm>
            <a:off x="4295688" y="2605506"/>
            <a:ext cx="951040" cy="2142249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A415B6F-F764-DF52-EABF-90ADAC227350}"/>
              </a:ext>
            </a:extLst>
          </p:cNvPr>
          <p:cNvSpPr txBox="1"/>
          <p:nvPr/>
        </p:nvSpPr>
        <p:spPr>
          <a:xfrm>
            <a:off x="4272946" y="2575820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3148579F-7605-70DA-7862-7A48466CE832}"/>
              </a:ext>
            </a:extLst>
          </p:cNvPr>
          <p:cNvSpPr/>
          <p:nvPr/>
        </p:nvSpPr>
        <p:spPr>
          <a:xfrm>
            <a:off x="4295688" y="5007751"/>
            <a:ext cx="946388" cy="75501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5773116A-4A35-4CDD-32C8-8697FE54140B}"/>
              </a:ext>
            </a:extLst>
          </p:cNvPr>
          <p:cNvSpPr txBox="1"/>
          <p:nvPr/>
        </p:nvSpPr>
        <p:spPr>
          <a:xfrm>
            <a:off x="4277334" y="4964345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082A2CAB-6C3F-EDA6-69F5-1EBA0C5A256A}"/>
              </a:ext>
            </a:extLst>
          </p:cNvPr>
          <p:cNvSpPr/>
          <p:nvPr/>
        </p:nvSpPr>
        <p:spPr>
          <a:xfrm>
            <a:off x="8982583" y="3573111"/>
            <a:ext cx="3209417" cy="1003439"/>
          </a:xfrm>
          <a:prstGeom prst="roundRect">
            <a:avLst>
              <a:gd name="adj" fmla="val 9176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rgbClr val="FF0000"/>
                </a:solidFill>
              </a:rPr>
              <a:t>How to group operations into BBs?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>
                <a:solidFill>
                  <a:srgbClr val="FF0000"/>
                </a:solidFill>
              </a:rPr>
              <a:t>Assign states to nodes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>
                <a:solidFill>
                  <a:srgbClr val="FF0000"/>
                </a:solidFill>
              </a:rPr>
              <a:t>Assign BBs to nodes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E0A2727C-BED1-AAC0-DCD5-1529FF9941B0}"/>
              </a:ext>
            </a:extLst>
          </p:cNvPr>
          <p:cNvSpPr txBox="1"/>
          <p:nvPr/>
        </p:nvSpPr>
        <p:spPr>
          <a:xfrm>
            <a:off x="8598766" y="2757621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92" name="Connector: Curved 91">
            <a:extLst>
              <a:ext uri="{FF2B5EF4-FFF2-40B4-BE49-F238E27FC236}">
                <a16:creationId xmlns:a16="http://schemas.microsoft.com/office/drawing/2014/main" id="{1CD70AA4-7819-EAD7-A757-E288BF407DCE}"/>
              </a:ext>
            </a:extLst>
          </p:cNvPr>
          <p:cNvCxnSpPr>
            <a:cxnSpLocks/>
            <a:endCxn id="93" idx="3"/>
          </p:cNvCxnSpPr>
          <p:nvPr/>
        </p:nvCxnSpPr>
        <p:spPr>
          <a:xfrm rot="10800000">
            <a:off x="8000326" y="2875389"/>
            <a:ext cx="579475" cy="66913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21A7A88E-BFC4-11BB-C8BA-F033B6FB5D41}"/>
              </a:ext>
            </a:extLst>
          </p:cNvPr>
          <p:cNvSpPr/>
          <p:nvPr/>
        </p:nvSpPr>
        <p:spPr>
          <a:xfrm>
            <a:off x="6505760" y="2270811"/>
            <a:ext cx="1494565" cy="1209153"/>
          </a:xfrm>
          <a:prstGeom prst="roundRect">
            <a:avLst>
              <a:gd name="adj" fmla="val 5211"/>
            </a:avLst>
          </a:pr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72EFDC6F-D4F2-755B-3CFA-DE561D3BF504}"/>
              </a:ext>
            </a:extLst>
          </p:cNvPr>
          <p:cNvSpPr txBox="1"/>
          <p:nvPr/>
        </p:nvSpPr>
        <p:spPr>
          <a:xfrm>
            <a:off x="8571039" y="4233320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95" name="Connector: Curved 94">
            <a:extLst>
              <a:ext uri="{FF2B5EF4-FFF2-40B4-BE49-F238E27FC236}">
                <a16:creationId xmlns:a16="http://schemas.microsoft.com/office/drawing/2014/main" id="{730BE3CD-9B83-5F1D-7639-EDA55E52F860}"/>
              </a:ext>
            </a:extLst>
          </p:cNvPr>
          <p:cNvCxnSpPr>
            <a:cxnSpLocks/>
            <a:endCxn id="96" idx="3"/>
          </p:cNvCxnSpPr>
          <p:nvPr/>
        </p:nvCxnSpPr>
        <p:spPr>
          <a:xfrm rot="10800000" flipV="1">
            <a:off x="8001152" y="4417978"/>
            <a:ext cx="579466" cy="303665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8D3A5511-1803-5A30-FB23-98C02E64D97F}"/>
              </a:ext>
            </a:extLst>
          </p:cNvPr>
          <p:cNvSpPr/>
          <p:nvPr/>
        </p:nvSpPr>
        <p:spPr>
          <a:xfrm>
            <a:off x="6505759" y="3777455"/>
            <a:ext cx="1495393" cy="1888377"/>
          </a:xfrm>
          <a:prstGeom prst="roundRect">
            <a:avLst>
              <a:gd name="adj" fmla="val 5211"/>
            </a:avLst>
          </a:pr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20563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4975B-C45F-89AF-DD47-5AA3CDDAF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07070-2955-4E01-83E1-76CD871E6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extract the control flow graph?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692319-89BD-0448-E186-B80F508A7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49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AF75973-C195-FAB6-C7ED-1E61309FA7DF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D43CED3-74C4-95B9-DFC8-329FE3D781C9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0F7266-6B9B-20B3-6FCD-5FF36ED78A77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94D19C1-3EA5-3AFB-A833-171F526BB68E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2B204AE-213C-C43C-E70E-0D04296A9ABD}"/>
              </a:ext>
            </a:extLst>
          </p:cNvPr>
          <p:cNvSpPr/>
          <p:nvPr/>
        </p:nvSpPr>
        <p:spPr>
          <a:xfrm>
            <a:off x="288891" y="4376153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74EA17CC-997C-ECC0-AD35-94026AF41386}"/>
              </a:ext>
            </a:extLst>
          </p:cNvPr>
          <p:cNvSpPr/>
          <p:nvPr/>
        </p:nvSpPr>
        <p:spPr>
          <a:xfrm>
            <a:off x="2739172" y="6241844"/>
            <a:ext cx="6713656" cy="37019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HACE uses state-BB mapping to assign BBs to nodes</a:t>
            </a:r>
            <a:endParaRPr lang="en-GB" sz="2400">
              <a:solidFill>
                <a:srgbClr val="FF0000"/>
              </a:solidFill>
            </a:endParaRPr>
          </a:p>
        </p:txBody>
      </p: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89F085B8-666C-E828-DF31-C1D6A9239951}"/>
              </a:ext>
            </a:extLst>
          </p:cNvPr>
          <p:cNvCxnSpPr>
            <a:cxnSpLocks/>
            <a:endCxn id="96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AF914E47-4FE5-7BE9-4027-231F9EC1463A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0CF07310-2E84-4A3A-71B2-6D9978630140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CCBBFE49-3CD9-6CF4-EC24-1B018E1FC403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4266B030-CE7A-1ABA-989A-E43A8B80A399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663B25D1-FF9B-DBDB-99FA-5255840E5BCA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9F5D5C53-C412-36A4-3D18-682C8FD81778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FA765B92-4900-611F-F881-BC820121BBFE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>
            <a:extLst>
              <a:ext uri="{FF2B5EF4-FFF2-40B4-BE49-F238E27FC236}">
                <a16:creationId xmlns:a16="http://schemas.microsoft.com/office/drawing/2014/main" id="{A770D5B3-F18F-14AA-DF98-EB6CD3EEA332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63B8A952-4A89-E53B-66B6-044DDD7BC782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2223D76C-A087-8BE4-70EA-D688A040EBD8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BAC78097-EDD6-A7B7-32FA-6C468D318D65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107" name="Rectangle: Rounded Corners 106">
            <a:extLst>
              <a:ext uri="{FF2B5EF4-FFF2-40B4-BE49-F238E27FC236}">
                <a16:creationId xmlns:a16="http://schemas.microsoft.com/office/drawing/2014/main" id="{CCF0CF89-6CAC-01E2-1053-DD86D1BC7B33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95295CF2-4DE1-D518-56E0-2F9327AEBECA}"/>
              </a:ext>
            </a:extLst>
          </p:cNvPr>
          <p:cNvCxnSpPr>
            <a:cxnSpLocks/>
            <a:endCxn id="107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F96FBFCD-5C9B-0FB4-5E87-1F8605E6925F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C6BA2E06-40CD-4855-40C0-3F50EDEF1741}"/>
              </a:ext>
            </a:extLst>
          </p:cNvPr>
          <p:cNvCxnSpPr>
            <a:cxnSpLocks/>
            <a:stCxn id="107" idx="2"/>
            <a:endCxn id="112" idx="0"/>
          </p:cNvCxnSpPr>
          <p:nvPr/>
        </p:nvCxnSpPr>
        <p:spPr>
          <a:xfrm flipH="1">
            <a:off x="6971469" y="3319063"/>
            <a:ext cx="3904" cy="7881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7C72D0A2-4917-CB4A-3E22-3FD31387FB1A}"/>
              </a:ext>
            </a:extLst>
          </p:cNvPr>
          <p:cNvSpPr/>
          <p:nvPr/>
        </p:nvSpPr>
        <p:spPr>
          <a:xfrm>
            <a:off x="744086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12" name="Rectangle: Rounded Corners 111">
            <a:extLst>
              <a:ext uri="{FF2B5EF4-FFF2-40B4-BE49-F238E27FC236}">
                <a16:creationId xmlns:a16="http://schemas.microsoft.com/office/drawing/2014/main" id="{39BCE835-B13B-729D-7D0C-19C42563A727}"/>
              </a:ext>
            </a:extLst>
          </p:cNvPr>
          <p:cNvSpPr/>
          <p:nvPr/>
        </p:nvSpPr>
        <p:spPr>
          <a:xfrm>
            <a:off x="674940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013C670E-9F1E-75B8-3A09-B09B33F14B32}"/>
              </a:ext>
            </a:extLst>
          </p:cNvPr>
          <p:cNvCxnSpPr>
            <a:cxnSpLocks/>
          </p:cNvCxnSpPr>
          <p:nvPr/>
        </p:nvCxnSpPr>
        <p:spPr>
          <a:xfrm rot="5400000">
            <a:off x="732027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Rectangle: Rounded Corners 113">
            <a:extLst>
              <a:ext uri="{FF2B5EF4-FFF2-40B4-BE49-F238E27FC236}">
                <a16:creationId xmlns:a16="http://schemas.microsoft.com/office/drawing/2014/main" id="{4CF79B26-45AE-884D-495E-D39478EC0B64}"/>
              </a:ext>
            </a:extLst>
          </p:cNvPr>
          <p:cNvSpPr/>
          <p:nvPr/>
        </p:nvSpPr>
        <p:spPr>
          <a:xfrm>
            <a:off x="675330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5C4C28C9-68B1-9AD5-85EB-EE337416F630}"/>
              </a:ext>
            </a:extLst>
          </p:cNvPr>
          <p:cNvCxnSpPr>
            <a:cxnSpLocks/>
            <a:stCxn id="112" idx="2"/>
            <a:endCxn id="114" idx="0"/>
          </p:cNvCxnSpPr>
          <p:nvPr/>
        </p:nvCxnSpPr>
        <p:spPr>
          <a:xfrm>
            <a:off x="6971469" y="4467221"/>
            <a:ext cx="3904" cy="7555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Rectangle: Rounded Corners 115">
            <a:extLst>
              <a:ext uri="{FF2B5EF4-FFF2-40B4-BE49-F238E27FC236}">
                <a16:creationId xmlns:a16="http://schemas.microsoft.com/office/drawing/2014/main" id="{AF57F4EB-DF90-6982-071B-2C5DEEF72152}"/>
              </a:ext>
            </a:extLst>
          </p:cNvPr>
          <p:cNvSpPr/>
          <p:nvPr/>
        </p:nvSpPr>
        <p:spPr>
          <a:xfrm>
            <a:off x="742314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8EC5E1BA-C4D7-FDD1-FF6B-A924BF6443F1}"/>
              </a:ext>
            </a:extLst>
          </p:cNvPr>
          <p:cNvCxnSpPr>
            <a:cxnSpLocks/>
          </p:cNvCxnSpPr>
          <p:nvPr/>
        </p:nvCxnSpPr>
        <p:spPr>
          <a:xfrm rot="5400000">
            <a:off x="730255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Oval 117">
            <a:extLst>
              <a:ext uri="{FF2B5EF4-FFF2-40B4-BE49-F238E27FC236}">
                <a16:creationId xmlns:a16="http://schemas.microsoft.com/office/drawing/2014/main" id="{517CE16E-1F84-5D77-B189-BCAA46E6067F}"/>
              </a:ext>
            </a:extLst>
          </p:cNvPr>
          <p:cNvSpPr/>
          <p:nvPr/>
        </p:nvSpPr>
        <p:spPr>
          <a:xfrm>
            <a:off x="4611393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34E3349F-A48E-B326-9001-4549F71F6CE9}"/>
              </a:ext>
            </a:extLst>
          </p:cNvPr>
          <p:cNvSpPr/>
          <p:nvPr/>
        </p:nvSpPr>
        <p:spPr>
          <a:xfrm>
            <a:off x="4611393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120" name="Straight Arrow Connector 119">
            <a:extLst>
              <a:ext uri="{FF2B5EF4-FFF2-40B4-BE49-F238E27FC236}">
                <a16:creationId xmlns:a16="http://schemas.microsoft.com/office/drawing/2014/main" id="{D81F4779-57E5-DBA0-9990-25095519AB89}"/>
              </a:ext>
            </a:extLst>
          </p:cNvPr>
          <p:cNvCxnSpPr>
            <a:cxnSpLocks/>
          </p:cNvCxnSpPr>
          <p:nvPr/>
        </p:nvCxnSpPr>
        <p:spPr>
          <a:xfrm>
            <a:off x="4898964" y="3324883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nector: Curved 120">
            <a:extLst>
              <a:ext uri="{FF2B5EF4-FFF2-40B4-BE49-F238E27FC236}">
                <a16:creationId xmlns:a16="http://schemas.microsoft.com/office/drawing/2014/main" id="{6BA4AFC6-D3A7-E9C0-92FA-8139D66DD94B}"/>
              </a:ext>
            </a:extLst>
          </p:cNvPr>
          <p:cNvCxnSpPr>
            <a:cxnSpLocks/>
            <a:stCxn id="119" idx="6"/>
            <a:endCxn id="118" idx="6"/>
          </p:cNvCxnSpPr>
          <p:nvPr/>
        </p:nvCxnSpPr>
        <p:spPr>
          <a:xfrm flipV="1">
            <a:off x="5187393" y="3036883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Oval 121">
            <a:extLst>
              <a:ext uri="{FF2B5EF4-FFF2-40B4-BE49-F238E27FC236}">
                <a16:creationId xmlns:a16="http://schemas.microsoft.com/office/drawing/2014/main" id="{DE60B3A5-6754-550F-63B4-CAC23E13B4FB}"/>
              </a:ext>
            </a:extLst>
          </p:cNvPr>
          <p:cNvSpPr/>
          <p:nvPr/>
        </p:nvSpPr>
        <p:spPr>
          <a:xfrm>
            <a:off x="4610964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D083BEAC-D300-3E18-3682-5CF397626D1C}"/>
              </a:ext>
            </a:extLst>
          </p:cNvPr>
          <p:cNvCxnSpPr>
            <a:cxnSpLocks/>
            <a:stCxn id="119" idx="4"/>
            <a:endCxn id="122" idx="0"/>
          </p:cNvCxnSpPr>
          <p:nvPr/>
        </p:nvCxnSpPr>
        <p:spPr>
          <a:xfrm flipH="1">
            <a:off x="4898964" y="4672076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:a16="http://schemas.microsoft.com/office/drawing/2014/main" id="{21EB5DB2-6F86-7D61-CEB3-184981B63A06}"/>
              </a:ext>
            </a:extLst>
          </p:cNvPr>
          <p:cNvSpPr txBox="1"/>
          <p:nvPr/>
        </p:nvSpPr>
        <p:spPr>
          <a:xfrm>
            <a:off x="5294087" y="4150455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27C3A85E-1E79-BE1E-EDA3-0F0F2DBB76DC}"/>
              </a:ext>
            </a:extLst>
          </p:cNvPr>
          <p:cNvSpPr txBox="1"/>
          <p:nvPr/>
        </p:nvSpPr>
        <p:spPr>
          <a:xfrm>
            <a:off x="4217016" y="465283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4499E3F8-0947-7ABE-171D-CC0210FBF50E}"/>
              </a:ext>
            </a:extLst>
          </p:cNvPr>
          <p:cNvSpPr/>
          <p:nvPr/>
        </p:nvSpPr>
        <p:spPr>
          <a:xfrm>
            <a:off x="4295688" y="2605506"/>
            <a:ext cx="951040" cy="2142249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B4028331-A005-31BA-C469-857120CA18E4}"/>
              </a:ext>
            </a:extLst>
          </p:cNvPr>
          <p:cNvSpPr txBox="1"/>
          <p:nvPr/>
        </p:nvSpPr>
        <p:spPr>
          <a:xfrm>
            <a:off x="4272946" y="2575820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8" name="Rectangle: Rounded Corners 127">
            <a:extLst>
              <a:ext uri="{FF2B5EF4-FFF2-40B4-BE49-F238E27FC236}">
                <a16:creationId xmlns:a16="http://schemas.microsoft.com/office/drawing/2014/main" id="{99E32E08-E5A1-45C4-74E4-281709261C40}"/>
              </a:ext>
            </a:extLst>
          </p:cNvPr>
          <p:cNvSpPr/>
          <p:nvPr/>
        </p:nvSpPr>
        <p:spPr>
          <a:xfrm>
            <a:off x="4295688" y="5007751"/>
            <a:ext cx="946388" cy="75501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4B4AE9BA-4953-63CD-B937-02A5689AB69D}"/>
              </a:ext>
            </a:extLst>
          </p:cNvPr>
          <p:cNvSpPr txBox="1"/>
          <p:nvPr/>
        </p:nvSpPr>
        <p:spPr>
          <a:xfrm>
            <a:off x="4277334" y="4964345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0" name="Rectangle: Rounded Corners 129">
            <a:extLst>
              <a:ext uri="{FF2B5EF4-FFF2-40B4-BE49-F238E27FC236}">
                <a16:creationId xmlns:a16="http://schemas.microsoft.com/office/drawing/2014/main" id="{0B35C48A-5AF6-DF19-6F75-3885A7757A4E}"/>
              </a:ext>
            </a:extLst>
          </p:cNvPr>
          <p:cNvSpPr/>
          <p:nvPr/>
        </p:nvSpPr>
        <p:spPr>
          <a:xfrm>
            <a:off x="6410539" y="2174766"/>
            <a:ext cx="1710980" cy="3564537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926C095F-E117-9702-16AD-662C744AA440}"/>
              </a:ext>
            </a:extLst>
          </p:cNvPr>
          <p:cNvSpPr txBox="1"/>
          <p:nvPr/>
        </p:nvSpPr>
        <p:spPr>
          <a:xfrm>
            <a:off x="7669810" y="2188709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4" name="Rectangle: Rounded Corners 133">
            <a:extLst>
              <a:ext uri="{FF2B5EF4-FFF2-40B4-BE49-F238E27FC236}">
                <a16:creationId xmlns:a16="http://schemas.microsoft.com/office/drawing/2014/main" id="{988E5067-50A4-72A2-8876-534D82B7CD84}"/>
              </a:ext>
            </a:extLst>
          </p:cNvPr>
          <p:cNvSpPr/>
          <p:nvPr/>
        </p:nvSpPr>
        <p:spPr>
          <a:xfrm>
            <a:off x="8982583" y="3573111"/>
            <a:ext cx="3209417" cy="1003439"/>
          </a:xfrm>
          <a:prstGeom prst="roundRect">
            <a:avLst>
              <a:gd name="adj" fmla="val 9176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rgbClr val="FF0000"/>
                </a:solidFill>
              </a:rPr>
              <a:t>How to group operations into BBs?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>
                <a:solidFill>
                  <a:srgbClr val="FF0000"/>
                </a:solidFill>
              </a:rPr>
              <a:t>Assign states to nodes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>
                <a:solidFill>
                  <a:srgbClr val="FF0000"/>
                </a:solidFill>
              </a:rPr>
              <a:t>Assign BBs to nodes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7A991B4-B2B3-781F-DA3E-BC55E6987F66}"/>
              </a:ext>
            </a:extLst>
          </p:cNvPr>
          <p:cNvSpPr txBox="1"/>
          <p:nvPr/>
        </p:nvSpPr>
        <p:spPr>
          <a:xfrm>
            <a:off x="8598766" y="2757621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S0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7" name="Connector: Curved 36">
            <a:extLst>
              <a:ext uri="{FF2B5EF4-FFF2-40B4-BE49-F238E27FC236}">
                <a16:creationId xmlns:a16="http://schemas.microsoft.com/office/drawing/2014/main" id="{8BA5D00B-4150-0D2E-8113-B5FF93884D5B}"/>
              </a:ext>
            </a:extLst>
          </p:cNvPr>
          <p:cNvCxnSpPr>
            <a:cxnSpLocks/>
            <a:endCxn id="56" idx="3"/>
          </p:cNvCxnSpPr>
          <p:nvPr/>
        </p:nvCxnSpPr>
        <p:spPr>
          <a:xfrm rot="10800000">
            <a:off x="8000326" y="2875389"/>
            <a:ext cx="579475" cy="66913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583CE999-E71F-8821-5F98-19871636CF65}"/>
              </a:ext>
            </a:extLst>
          </p:cNvPr>
          <p:cNvSpPr/>
          <p:nvPr/>
        </p:nvSpPr>
        <p:spPr>
          <a:xfrm>
            <a:off x="6505760" y="2270811"/>
            <a:ext cx="1494565" cy="1209153"/>
          </a:xfrm>
          <a:prstGeom prst="roundRect">
            <a:avLst>
              <a:gd name="adj" fmla="val 5211"/>
            </a:avLst>
          </a:pr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56E7ABE-134A-51DE-B94D-D111C18590DD}"/>
              </a:ext>
            </a:extLst>
          </p:cNvPr>
          <p:cNvSpPr txBox="1"/>
          <p:nvPr/>
        </p:nvSpPr>
        <p:spPr>
          <a:xfrm>
            <a:off x="8571039" y="4233320"/>
            <a:ext cx="44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S1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4" name="Connector: Curved 33">
            <a:extLst>
              <a:ext uri="{FF2B5EF4-FFF2-40B4-BE49-F238E27FC236}">
                <a16:creationId xmlns:a16="http://schemas.microsoft.com/office/drawing/2014/main" id="{B0CAF703-17B3-08EE-CBDA-0A04249EEA98}"/>
              </a:ext>
            </a:extLst>
          </p:cNvPr>
          <p:cNvCxnSpPr>
            <a:cxnSpLocks/>
            <a:endCxn id="35" idx="3"/>
          </p:cNvCxnSpPr>
          <p:nvPr/>
        </p:nvCxnSpPr>
        <p:spPr>
          <a:xfrm rot="10800000" flipV="1">
            <a:off x="8001152" y="4417978"/>
            <a:ext cx="579466" cy="303665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15EDAD9A-0BD4-45EF-249E-5D4B02069B1F}"/>
              </a:ext>
            </a:extLst>
          </p:cNvPr>
          <p:cNvSpPr/>
          <p:nvPr/>
        </p:nvSpPr>
        <p:spPr>
          <a:xfrm>
            <a:off x="6505759" y="3777455"/>
            <a:ext cx="1495393" cy="1888377"/>
          </a:xfrm>
          <a:prstGeom prst="roundRect">
            <a:avLst>
              <a:gd name="adj" fmla="val 5211"/>
            </a:avLst>
          </a:pr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133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8AD32-287E-E895-34A2-EC7DB94BE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05735-4993-A07C-8EC1-D647170AC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Compare Schedulers of HLS Tools?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5E877C-BFAE-D8A6-69B7-B281ECF31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CB08BF-E596-EF4F-AE51-DAF4B045921B}" type="slidenum">
              <a:rPr kumimoji="0" lang="en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248D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FR" sz="1200" b="0" i="0" u="none" strike="noStrike" kern="1200" cap="none" spc="0" normalizeH="0" baseline="0" noProof="0">
              <a:ln>
                <a:noFill/>
              </a:ln>
              <a:solidFill>
                <a:srgbClr val="4248D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C49E195-C52B-DABE-302A-F8063337FBF7}"/>
              </a:ext>
            </a:extLst>
          </p:cNvPr>
          <p:cNvSpPr/>
          <p:nvPr/>
        </p:nvSpPr>
        <p:spPr>
          <a:xfrm>
            <a:off x="1735128" y="2306053"/>
            <a:ext cx="2694135" cy="248779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8459CC4-587B-C224-FBA1-48F217FA5937}"/>
              </a:ext>
            </a:extLst>
          </p:cNvPr>
          <p:cNvSpPr txBox="1"/>
          <p:nvPr/>
        </p:nvSpPr>
        <p:spPr>
          <a:xfrm>
            <a:off x="2341541" y="2453694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HLS Tool A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FC7A557E-94AD-4377-0B96-CAD34B469937}"/>
              </a:ext>
            </a:extLst>
          </p:cNvPr>
          <p:cNvSpPr/>
          <p:nvPr/>
        </p:nvSpPr>
        <p:spPr>
          <a:xfrm>
            <a:off x="1891616" y="2943866"/>
            <a:ext cx="2381158" cy="46166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Frontend A</a:t>
            </a:r>
            <a:endParaRPr lang="en-GB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4EDF0F8E-E7F0-8512-958E-77AE1516C3A1}"/>
              </a:ext>
            </a:extLst>
          </p:cNvPr>
          <p:cNvSpPr/>
          <p:nvPr/>
        </p:nvSpPr>
        <p:spPr>
          <a:xfrm>
            <a:off x="1891616" y="4022763"/>
            <a:ext cx="2381158" cy="46166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Scheduler A</a:t>
            </a:r>
            <a:endParaRPr lang="en-GB"/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3BE230D3-1769-934D-BFEE-5535790B48AB}"/>
              </a:ext>
            </a:extLst>
          </p:cNvPr>
          <p:cNvCxnSpPr>
            <a:cxnSpLocks/>
            <a:stCxn id="39" idx="2"/>
            <a:endCxn id="40" idx="0"/>
          </p:cNvCxnSpPr>
          <p:nvPr/>
        </p:nvCxnSpPr>
        <p:spPr>
          <a:xfrm>
            <a:off x="3082195" y="3405531"/>
            <a:ext cx="0" cy="61723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9C5FC4ED-A43D-35C2-7C10-BF48828689B5}"/>
              </a:ext>
            </a:extLst>
          </p:cNvPr>
          <p:cNvSpPr txBox="1"/>
          <p:nvPr/>
        </p:nvSpPr>
        <p:spPr>
          <a:xfrm>
            <a:off x="3145172" y="3405531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CDFG A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61227249-AB2A-4BFA-7DBA-0E4492CC4ACB}"/>
              </a:ext>
            </a:extLst>
          </p:cNvPr>
          <p:cNvCxnSpPr>
            <a:cxnSpLocks/>
          </p:cNvCxnSpPr>
          <p:nvPr/>
        </p:nvCxnSpPr>
        <p:spPr>
          <a:xfrm>
            <a:off x="3082195" y="1904611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9155C132-48F2-25D2-E4C4-4600E0B3D77D}"/>
              </a:ext>
            </a:extLst>
          </p:cNvPr>
          <p:cNvSpPr txBox="1"/>
          <p:nvPr/>
        </p:nvSpPr>
        <p:spPr>
          <a:xfrm>
            <a:off x="2343957" y="1442808"/>
            <a:ext cx="1602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C/C++ code</a:t>
            </a:r>
            <a:endParaRPr lang="en-GB" sz="2400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349F4235-2C1B-4DBC-39FE-8498A622453A}"/>
              </a:ext>
            </a:extLst>
          </p:cNvPr>
          <p:cNvCxnSpPr>
            <a:cxnSpLocks/>
          </p:cNvCxnSpPr>
          <p:nvPr/>
        </p:nvCxnSpPr>
        <p:spPr>
          <a:xfrm>
            <a:off x="3088912" y="4793850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F771DD6-D172-C253-6F57-0AE86E13BC94}"/>
              </a:ext>
            </a:extLst>
          </p:cNvPr>
          <p:cNvSpPr txBox="1"/>
          <p:nvPr/>
        </p:nvSpPr>
        <p:spPr>
          <a:xfrm>
            <a:off x="-26346" y="6356350"/>
            <a:ext cx="47357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solidFill>
                  <a:sysClr val="windowText" lastClr="000000"/>
                </a:solidFill>
              </a:rPr>
              <a:t>HLS = High-Level Synthesis</a:t>
            </a:r>
          </a:p>
          <a:p>
            <a:r>
              <a:rPr lang="en-US" sz="1400">
                <a:solidFill>
                  <a:sysClr val="windowText" lastClr="000000"/>
                </a:solidFill>
              </a:rPr>
              <a:t>CDFG = Control-Data Flow Graph</a:t>
            </a:r>
            <a:endParaRPr lang="en-GB" sz="1400">
              <a:solidFill>
                <a:sysClr val="windowText" lastClr="000000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612B3CD-AB35-31C5-5F30-DD20B5F6D21A}"/>
              </a:ext>
            </a:extLst>
          </p:cNvPr>
          <p:cNvSpPr/>
          <p:nvPr/>
        </p:nvSpPr>
        <p:spPr>
          <a:xfrm>
            <a:off x="7639216" y="1101345"/>
            <a:ext cx="2019507" cy="97174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sum = 0;</a:t>
            </a:r>
          </a:p>
          <a:p>
            <a:r>
              <a:rPr lang="en-US"/>
              <a:t>for(</a:t>
            </a:r>
            <a:r>
              <a:rPr lang="en-US" err="1"/>
              <a:t>i</a:t>
            </a:r>
            <a:r>
              <a:rPr lang="en-US"/>
              <a:t>=0; </a:t>
            </a:r>
            <a:r>
              <a:rPr lang="en-US" err="1"/>
              <a:t>i</a:t>
            </a:r>
            <a:r>
              <a:rPr lang="en-US"/>
              <a:t>&lt;10; </a:t>
            </a:r>
            <a:r>
              <a:rPr lang="en-US" err="1"/>
              <a:t>i</a:t>
            </a:r>
            <a:r>
              <a:rPr lang="en-US"/>
              <a:t>++){</a:t>
            </a:r>
          </a:p>
          <a:p>
            <a:r>
              <a:rPr lang="en-US"/>
              <a:t>  sum += A[</a:t>
            </a:r>
            <a:r>
              <a:rPr lang="en-US" err="1"/>
              <a:t>i</a:t>
            </a:r>
            <a:r>
              <a:rPr lang="en-US"/>
              <a:t>]; }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9AF2E1-8532-68C6-EA9E-7BB388DF9433}"/>
              </a:ext>
            </a:extLst>
          </p:cNvPr>
          <p:cNvSpPr txBox="1"/>
          <p:nvPr/>
        </p:nvSpPr>
        <p:spPr>
          <a:xfrm>
            <a:off x="9590305" y="1395968"/>
            <a:ext cx="1602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C/C++ code</a:t>
            </a:r>
            <a:endParaRPr lang="en-GB" sz="24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6D02B3-4DBC-26FD-7573-7B23B750A4DD}"/>
              </a:ext>
            </a:extLst>
          </p:cNvPr>
          <p:cNvSpPr txBox="1"/>
          <p:nvPr/>
        </p:nvSpPr>
        <p:spPr>
          <a:xfrm>
            <a:off x="10621683" y="4439163"/>
            <a:ext cx="9098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1C289DF-0907-1908-A660-E349CBF5085A}"/>
              </a:ext>
            </a:extLst>
          </p:cNvPr>
          <p:cNvCxnSpPr>
            <a:cxnSpLocks/>
          </p:cNvCxnSpPr>
          <p:nvPr/>
        </p:nvCxnSpPr>
        <p:spPr>
          <a:xfrm>
            <a:off x="8601786" y="2076484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4C214071-776A-A250-C980-1D18E60E7A8C}"/>
              </a:ext>
            </a:extLst>
          </p:cNvPr>
          <p:cNvSpPr/>
          <p:nvPr/>
        </p:nvSpPr>
        <p:spPr>
          <a:xfrm>
            <a:off x="6627648" y="2474173"/>
            <a:ext cx="4043823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2B80FF5D-3F0B-A9A4-405F-44EA572950CE}"/>
              </a:ext>
            </a:extLst>
          </p:cNvPr>
          <p:cNvSpPr/>
          <p:nvPr/>
        </p:nvSpPr>
        <p:spPr>
          <a:xfrm>
            <a:off x="7118098" y="2643763"/>
            <a:ext cx="3273422" cy="816787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454350F4-BBBC-D494-25A1-7BB80D9969FE}"/>
              </a:ext>
            </a:extLst>
          </p:cNvPr>
          <p:cNvSpPr txBox="1"/>
          <p:nvPr/>
        </p:nvSpPr>
        <p:spPr>
          <a:xfrm>
            <a:off x="7100055" y="2597129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5DD096DD-A1DD-8D7A-BA9B-AB9A2E041CF0}"/>
              </a:ext>
            </a:extLst>
          </p:cNvPr>
          <p:cNvSpPr/>
          <p:nvPr/>
        </p:nvSpPr>
        <p:spPr>
          <a:xfrm>
            <a:off x="8226889" y="269298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54C3035B-174F-C7C9-D8EB-AD3AAE1D7EF6}"/>
              </a:ext>
            </a:extLst>
          </p:cNvPr>
          <p:cNvSpPr/>
          <p:nvPr/>
        </p:nvSpPr>
        <p:spPr>
          <a:xfrm>
            <a:off x="8272002" y="3955551"/>
            <a:ext cx="360000" cy="360000"/>
          </a:xfrm>
          <a:prstGeom prst="ellipse">
            <a:avLst/>
          </a:prstGeom>
          <a:solidFill>
            <a:srgbClr val="DA6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ɸ</a:t>
            </a:r>
            <a:endParaRPr lang="en-GB"/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75029E8A-F11F-F48F-9328-A2CEE103DB59}"/>
              </a:ext>
            </a:extLst>
          </p:cNvPr>
          <p:cNvSpPr/>
          <p:nvPr/>
        </p:nvSpPr>
        <p:spPr>
          <a:xfrm>
            <a:off x="7118098" y="3778089"/>
            <a:ext cx="3273422" cy="1912360"/>
          </a:xfrm>
          <a:prstGeom prst="roundRect">
            <a:avLst>
              <a:gd name="adj" fmla="val 4009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E2FC43EE-D549-ABA4-0A56-172016A7DB84}"/>
              </a:ext>
            </a:extLst>
          </p:cNvPr>
          <p:cNvSpPr txBox="1"/>
          <p:nvPr/>
        </p:nvSpPr>
        <p:spPr>
          <a:xfrm>
            <a:off x="7100055" y="3731455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3C855B54-63E3-9830-DB1D-238E9BFFAD80}"/>
              </a:ext>
            </a:extLst>
          </p:cNvPr>
          <p:cNvCxnSpPr>
            <a:cxnSpLocks/>
            <a:stCxn id="85" idx="2"/>
            <a:endCxn id="86" idx="0"/>
          </p:cNvCxnSpPr>
          <p:nvPr/>
        </p:nvCxnSpPr>
        <p:spPr>
          <a:xfrm>
            <a:off x="8448958" y="3052981"/>
            <a:ext cx="3044" cy="90257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C46F82C1-F993-AE93-6810-42C1814A24A7}"/>
              </a:ext>
            </a:extLst>
          </p:cNvPr>
          <p:cNvCxnSpPr>
            <a:cxnSpLocks/>
            <a:stCxn id="92" idx="2"/>
            <a:endCxn id="93" idx="0"/>
          </p:cNvCxnSpPr>
          <p:nvPr/>
        </p:nvCxnSpPr>
        <p:spPr>
          <a:xfrm>
            <a:off x="9554538" y="3052981"/>
            <a:ext cx="3044" cy="91209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F43C9104-B5E0-A4FF-6A4F-09ECEDC86591}"/>
              </a:ext>
            </a:extLst>
          </p:cNvPr>
          <p:cNvSpPr/>
          <p:nvPr/>
        </p:nvSpPr>
        <p:spPr>
          <a:xfrm>
            <a:off x="9332469" y="269298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F0EA557A-F3B5-C33D-9B11-FB54B6B35D93}"/>
              </a:ext>
            </a:extLst>
          </p:cNvPr>
          <p:cNvSpPr/>
          <p:nvPr/>
        </p:nvSpPr>
        <p:spPr>
          <a:xfrm>
            <a:off x="9377582" y="3965076"/>
            <a:ext cx="360000" cy="360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ɸ</a:t>
            </a:r>
            <a:endParaRPr lang="en-GB"/>
          </a:p>
        </p:txBody>
      </p: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15F14F30-217E-0BF4-A26E-1641E2B5EC88}"/>
              </a:ext>
            </a:extLst>
          </p:cNvPr>
          <p:cNvSpPr/>
          <p:nvPr/>
        </p:nvSpPr>
        <p:spPr>
          <a:xfrm>
            <a:off x="8224345" y="454950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93B332C4-E058-DFB5-AB50-EB4449745765}"/>
              </a:ext>
            </a:extLst>
          </p:cNvPr>
          <p:cNvCxnSpPr>
            <a:cxnSpLocks/>
          </p:cNvCxnSpPr>
          <p:nvPr/>
        </p:nvCxnSpPr>
        <p:spPr>
          <a:xfrm flipH="1">
            <a:off x="8446414" y="432166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4C0FE937-F48A-AB69-771E-EB5A6782D5ED}"/>
              </a:ext>
            </a:extLst>
          </p:cNvPr>
          <p:cNvCxnSpPr>
            <a:cxnSpLocks/>
            <a:stCxn id="97" idx="0"/>
          </p:cNvCxnSpPr>
          <p:nvPr/>
        </p:nvCxnSpPr>
        <p:spPr>
          <a:xfrm flipV="1">
            <a:off x="8448459" y="489576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E2651F5D-3266-1DC4-B281-59995968A8CF}"/>
              </a:ext>
            </a:extLst>
          </p:cNvPr>
          <p:cNvSpPr/>
          <p:nvPr/>
        </p:nvSpPr>
        <p:spPr>
          <a:xfrm>
            <a:off x="8226390" y="512360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cxnSp>
        <p:nvCxnSpPr>
          <p:cNvPr id="98" name="Connector: Curved 97">
            <a:extLst>
              <a:ext uri="{FF2B5EF4-FFF2-40B4-BE49-F238E27FC236}">
                <a16:creationId xmlns:a16="http://schemas.microsoft.com/office/drawing/2014/main" id="{5DBD7EB9-0244-35B7-1F29-CE0BBBE7929C}"/>
              </a:ext>
            </a:extLst>
          </p:cNvPr>
          <p:cNvCxnSpPr>
            <a:cxnSpLocks/>
            <a:stCxn id="94" idx="3"/>
          </p:cNvCxnSpPr>
          <p:nvPr/>
        </p:nvCxnSpPr>
        <p:spPr>
          <a:xfrm flipH="1" flipV="1">
            <a:off x="8629458" y="4153979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48483FA0-BD3B-76E3-C42F-7111ECF1A179}"/>
              </a:ext>
            </a:extLst>
          </p:cNvPr>
          <p:cNvSpPr/>
          <p:nvPr/>
        </p:nvSpPr>
        <p:spPr>
          <a:xfrm>
            <a:off x="9337645" y="454950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11BD0778-85C3-15E4-2F99-54D316F8724F}"/>
              </a:ext>
            </a:extLst>
          </p:cNvPr>
          <p:cNvCxnSpPr>
            <a:cxnSpLocks/>
          </p:cNvCxnSpPr>
          <p:nvPr/>
        </p:nvCxnSpPr>
        <p:spPr>
          <a:xfrm flipH="1">
            <a:off x="9559714" y="432166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AE529906-80A0-47FC-0A9C-5D0B9DFB2F3B}"/>
              </a:ext>
            </a:extLst>
          </p:cNvPr>
          <p:cNvSpPr/>
          <p:nvPr/>
        </p:nvSpPr>
        <p:spPr>
          <a:xfrm>
            <a:off x="9061859" y="5135450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load_A</a:t>
            </a:r>
            <a:endParaRPr lang="en-US"/>
          </a:p>
        </p:txBody>
      </p:sp>
      <p:cxnSp>
        <p:nvCxnSpPr>
          <p:cNvPr id="102" name="Connector: Curved 101">
            <a:extLst>
              <a:ext uri="{FF2B5EF4-FFF2-40B4-BE49-F238E27FC236}">
                <a16:creationId xmlns:a16="http://schemas.microsoft.com/office/drawing/2014/main" id="{CC68C630-4371-0B63-9A58-807BE9BBA230}"/>
              </a:ext>
            </a:extLst>
          </p:cNvPr>
          <p:cNvCxnSpPr>
            <a:cxnSpLocks/>
            <a:stCxn id="99" idx="3"/>
          </p:cNvCxnSpPr>
          <p:nvPr/>
        </p:nvCxnSpPr>
        <p:spPr>
          <a:xfrm flipH="1" flipV="1">
            <a:off x="9742758" y="4153979"/>
            <a:ext cx="39025" cy="575526"/>
          </a:xfrm>
          <a:prstGeom prst="curvedConnector3">
            <a:avLst>
              <a:gd name="adj1" fmla="val -585778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nector: Curved 102">
            <a:extLst>
              <a:ext uri="{FF2B5EF4-FFF2-40B4-BE49-F238E27FC236}">
                <a16:creationId xmlns:a16="http://schemas.microsoft.com/office/drawing/2014/main" id="{E7ADB7EF-EB28-CDC1-31A5-4111E7988121}"/>
              </a:ext>
            </a:extLst>
          </p:cNvPr>
          <p:cNvCxnSpPr>
            <a:cxnSpLocks/>
            <a:stCxn id="86" idx="6"/>
            <a:endCxn id="101" idx="1"/>
          </p:cNvCxnSpPr>
          <p:nvPr/>
        </p:nvCxnSpPr>
        <p:spPr>
          <a:xfrm>
            <a:off x="8632002" y="4135551"/>
            <a:ext cx="429857" cy="1179899"/>
          </a:xfrm>
          <a:prstGeom prst="curvedConnector3">
            <a:avLst>
              <a:gd name="adj1" fmla="val 32273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AEF3BEA7-339B-DEF5-F8B5-BBF6E906525F}"/>
              </a:ext>
            </a:extLst>
          </p:cNvPr>
          <p:cNvCxnSpPr>
            <a:cxnSpLocks/>
          </p:cNvCxnSpPr>
          <p:nvPr/>
        </p:nvCxnSpPr>
        <p:spPr>
          <a:xfrm flipH="1" flipV="1">
            <a:off x="9548693" y="4908558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onnector: Curved 104">
            <a:extLst>
              <a:ext uri="{FF2B5EF4-FFF2-40B4-BE49-F238E27FC236}">
                <a16:creationId xmlns:a16="http://schemas.microsoft.com/office/drawing/2014/main" id="{D295DFD6-C379-F2F1-8E09-2F73C779F004}"/>
              </a:ext>
            </a:extLst>
          </p:cNvPr>
          <p:cNvCxnSpPr>
            <a:cxnSpLocks/>
            <a:stCxn id="86" idx="2"/>
            <a:endCxn id="106" idx="3"/>
          </p:cNvCxnSpPr>
          <p:nvPr/>
        </p:nvCxnSpPr>
        <p:spPr>
          <a:xfrm rot="10800000" flipV="1">
            <a:off x="8001444" y="4135550"/>
            <a:ext cx="270559" cy="593007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A348C5DE-0D42-6BA1-C233-9DCD812AA9B6}"/>
              </a:ext>
            </a:extLst>
          </p:cNvPr>
          <p:cNvSpPr/>
          <p:nvPr/>
        </p:nvSpPr>
        <p:spPr>
          <a:xfrm>
            <a:off x="7557305" y="454855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121E19D9-808E-4406-C25E-2709597B69E3}"/>
              </a:ext>
            </a:extLst>
          </p:cNvPr>
          <p:cNvCxnSpPr>
            <a:cxnSpLocks/>
            <a:stCxn id="108" idx="2"/>
            <a:endCxn id="106" idx="0"/>
          </p:cNvCxnSpPr>
          <p:nvPr/>
        </p:nvCxnSpPr>
        <p:spPr>
          <a:xfrm>
            <a:off x="7779374" y="4383993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784DDE51-012E-5133-F1A5-3E7DB011AF0D}"/>
              </a:ext>
            </a:extLst>
          </p:cNvPr>
          <p:cNvSpPr/>
          <p:nvPr/>
        </p:nvSpPr>
        <p:spPr>
          <a:xfrm>
            <a:off x="7557305" y="402399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2F3D5919-EBE9-A36A-022C-AC411444A33F}"/>
              </a:ext>
            </a:extLst>
          </p:cNvPr>
          <p:cNvSpPr/>
          <p:nvPr/>
        </p:nvSpPr>
        <p:spPr>
          <a:xfrm>
            <a:off x="7118098" y="5916889"/>
            <a:ext cx="3273422" cy="537884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C4E3DC9E-828F-400E-414B-8C006B1ED6B7}"/>
              </a:ext>
            </a:extLst>
          </p:cNvPr>
          <p:cNvSpPr txBox="1"/>
          <p:nvPr/>
        </p:nvSpPr>
        <p:spPr>
          <a:xfrm>
            <a:off x="7100055" y="5870254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B2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11" name="Connector: Curved 110">
            <a:extLst>
              <a:ext uri="{FF2B5EF4-FFF2-40B4-BE49-F238E27FC236}">
                <a16:creationId xmlns:a16="http://schemas.microsoft.com/office/drawing/2014/main" id="{8271960B-C145-86C1-0CE5-50FB648683D6}"/>
              </a:ext>
            </a:extLst>
          </p:cNvPr>
          <p:cNvCxnSpPr>
            <a:cxnSpLocks/>
            <a:stCxn id="106" idx="2"/>
            <a:endCxn id="115" idx="0"/>
          </p:cNvCxnSpPr>
          <p:nvPr/>
        </p:nvCxnSpPr>
        <p:spPr>
          <a:xfrm rot="5400000">
            <a:off x="7637366" y="5044424"/>
            <a:ext cx="277874" cy="6143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Rectangle: Rounded Corners 111">
            <a:extLst>
              <a:ext uri="{FF2B5EF4-FFF2-40B4-BE49-F238E27FC236}">
                <a16:creationId xmlns:a16="http://schemas.microsoft.com/office/drawing/2014/main" id="{671131CC-A67E-CA36-BA6C-576A84FF87CB}"/>
              </a:ext>
            </a:extLst>
          </p:cNvPr>
          <p:cNvSpPr/>
          <p:nvPr/>
        </p:nvSpPr>
        <p:spPr>
          <a:xfrm>
            <a:off x="7571988" y="297622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br</a:t>
            </a:r>
            <a:endParaRPr lang="en-US"/>
          </a:p>
        </p:txBody>
      </p: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A7B7030D-5101-03AD-2E17-FD74AE322187}"/>
              </a:ext>
            </a:extLst>
          </p:cNvPr>
          <p:cNvSpPr/>
          <p:nvPr/>
        </p:nvSpPr>
        <p:spPr>
          <a:xfrm>
            <a:off x="7557304" y="5977837"/>
            <a:ext cx="580517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ret</a:t>
            </a:r>
          </a:p>
        </p:txBody>
      </p:sp>
      <p:cxnSp>
        <p:nvCxnSpPr>
          <p:cNvPr id="114" name="Connector: Curved 113">
            <a:extLst>
              <a:ext uri="{FF2B5EF4-FFF2-40B4-BE49-F238E27FC236}">
                <a16:creationId xmlns:a16="http://schemas.microsoft.com/office/drawing/2014/main" id="{BB5C2B5B-9B1E-D05B-D933-3878A0B91BB7}"/>
              </a:ext>
            </a:extLst>
          </p:cNvPr>
          <p:cNvCxnSpPr>
            <a:cxnSpLocks/>
            <a:stCxn id="112" idx="2"/>
          </p:cNvCxnSpPr>
          <p:nvPr/>
        </p:nvCxnSpPr>
        <p:spPr>
          <a:xfrm rot="16200000" flipH="1">
            <a:off x="7573126" y="3557156"/>
            <a:ext cx="441863" cy="1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8A159A6D-8EFD-6982-61F0-FD9ACEB91FCD}"/>
              </a:ext>
            </a:extLst>
          </p:cNvPr>
          <p:cNvSpPr/>
          <p:nvPr/>
        </p:nvSpPr>
        <p:spPr>
          <a:xfrm>
            <a:off x="7551162" y="518643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br</a:t>
            </a:r>
            <a:endParaRPr lang="en-US"/>
          </a:p>
        </p:txBody>
      </p:sp>
      <p:cxnSp>
        <p:nvCxnSpPr>
          <p:cNvPr id="116" name="Connector: Curved 115">
            <a:extLst>
              <a:ext uri="{FF2B5EF4-FFF2-40B4-BE49-F238E27FC236}">
                <a16:creationId xmlns:a16="http://schemas.microsoft.com/office/drawing/2014/main" id="{4A89101A-5E07-D938-AE64-FE0B4E5FB608}"/>
              </a:ext>
            </a:extLst>
          </p:cNvPr>
          <p:cNvCxnSpPr>
            <a:cxnSpLocks/>
            <a:stCxn id="115" idx="2"/>
          </p:cNvCxnSpPr>
          <p:nvPr/>
        </p:nvCxnSpPr>
        <p:spPr>
          <a:xfrm rot="5400000">
            <a:off x="7604970" y="5708343"/>
            <a:ext cx="330172" cy="635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nector: Curved 120">
            <a:extLst>
              <a:ext uri="{FF2B5EF4-FFF2-40B4-BE49-F238E27FC236}">
                <a16:creationId xmlns:a16="http://schemas.microsoft.com/office/drawing/2014/main" id="{FBD336F1-C233-AC71-6791-F4F0263F2AF3}"/>
              </a:ext>
            </a:extLst>
          </p:cNvPr>
          <p:cNvCxnSpPr>
            <a:cxnSpLocks/>
            <a:stCxn id="115" idx="1"/>
            <a:endCxn id="88" idx="1"/>
          </p:cNvCxnSpPr>
          <p:nvPr/>
        </p:nvCxnSpPr>
        <p:spPr>
          <a:xfrm rot="10800000">
            <a:off x="7118098" y="4734270"/>
            <a:ext cx="433064" cy="632163"/>
          </a:xfrm>
          <a:prstGeom prst="curvedConnector3">
            <a:avLst>
              <a:gd name="adj1" fmla="val 152787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773759E7-6A12-8058-5195-06F560320C8F}"/>
              </a:ext>
            </a:extLst>
          </p:cNvPr>
          <p:cNvSpPr txBox="1"/>
          <p:nvPr/>
        </p:nvSpPr>
        <p:spPr>
          <a:xfrm>
            <a:off x="2413122" y="5093952"/>
            <a:ext cx="1338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32E77AA-B730-6566-4F48-F3F0FD1DD7AA}"/>
              </a:ext>
            </a:extLst>
          </p:cNvPr>
          <p:cNvCxnSpPr>
            <a:cxnSpLocks/>
          </p:cNvCxnSpPr>
          <p:nvPr/>
        </p:nvCxnSpPr>
        <p:spPr>
          <a:xfrm flipH="1">
            <a:off x="6297644" y="4135550"/>
            <a:ext cx="772827" cy="399430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0369DB67-FC2F-8191-F948-D900B0DD11C1}"/>
              </a:ext>
            </a:extLst>
          </p:cNvPr>
          <p:cNvSpPr txBox="1"/>
          <p:nvPr/>
        </p:nvSpPr>
        <p:spPr>
          <a:xfrm>
            <a:off x="5505352" y="4133059"/>
            <a:ext cx="8892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Basic</a:t>
            </a:r>
          </a:p>
          <a:p>
            <a:r>
              <a:rPr lang="en-US" sz="2400"/>
              <a:t>Block</a:t>
            </a:r>
            <a:endParaRPr lang="en-GB" sz="240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4D704E2-46A8-DFA1-BD1A-4379A09392BE}"/>
              </a:ext>
            </a:extLst>
          </p:cNvPr>
          <p:cNvCxnSpPr>
            <a:cxnSpLocks/>
          </p:cNvCxnSpPr>
          <p:nvPr/>
        </p:nvCxnSpPr>
        <p:spPr>
          <a:xfrm flipH="1">
            <a:off x="6355328" y="5118504"/>
            <a:ext cx="513505" cy="376946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7C2DEF7-AC40-07DC-99BA-656856F4D709}"/>
              </a:ext>
            </a:extLst>
          </p:cNvPr>
          <p:cNvSpPr txBox="1"/>
          <p:nvPr/>
        </p:nvSpPr>
        <p:spPr>
          <a:xfrm>
            <a:off x="5297463" y="5341536"/>
            <a:ext cx="115609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Control</a:t>
            </a:r>
            <a:br>
              <a:rPr lang="en-US" sz="2400"/>
            </a:br>
            <a:r>
              <a:rPr lang="en-US" sz="2400"/>
              <a:t>edge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10404538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3A213-EA8F-090B-7822-C34228104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4195D-0EAF-C83E-E11C-61C634C3E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extract the control flow graph?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E2256B-4527-0476-B5B4-77C564394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50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29AC099-1A9F-2CB4-2F77-ECCBCC839364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8C5DBE7-D45A-E015-66C3-2715FB1BFAC2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1FF312-8564-0748-0B77-88CC7311373C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4BB2FD-DDDF-CF72-F167-90B45517BC19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5399DDD-4B7E-C48E-185F-8F23011556C0}"/>
              </a:ext>
            </a:extLst>
          </p:cNvPr>
          <p:cNvSpPr/>
          <p:nvPr/>
        </p:nvSpPr>
        <p:spPr>
          <a:xfrm>
            <a:off x="288891" y="4376153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1603CC21-1CD5-B5C3-2548-09493C108C78}"/>
              </a:ext>
            </a:extLst>
          </p:cNvPr>
          <p:cNvSpPr/>
          <p:nvPr/>
        </p:nvSpPr>
        <p:spPr>
          <a:xfrm>
            <a:off x="2739172" y="6241844"/>
            <a:ext cx="6713656" cy="37019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HACE uses state-BB mapping to assign BBs to nodes</a:t>
            </a:r>
            <a:endParaRPr lang="en-GB" sz="2400">
              <a:solidFill>
                <a:srgbClr val="FF0000"/>
              </a:solidFill>
            </a:endParaRP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599F039-F9B8-AC9D-8FC8-09B56A5AF1A4}"/>
              </a:ext>
            </a:extLst>
          </p:cNvPr>
          <p:cNvCxnSpPr>
            <a:cxnSpLocks/>
            <a:endCxn id="58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F93B6031-C4CF-BE54-E6CD-AEAD9ACEF98B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69ADE676-0878-B649-BD79-72DBFCA0CF16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618C88D-DCBC-5DCD-5C35-33C911E2A602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ECA0E468-C1F7-2E03-D9FF-EF48821786FD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D11CEEE5-84A9-DB4B-B7E0-03B67D36BDDA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81FB841F-DA81-F9B7-2CC0-82E216CFFC5E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3515B021-FE08-3829-1AF6-50064214AFAC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BF6FFFA8-A9D6-EA61-C33A-4BB66A9BA154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C36F5E2-1912-D910-6D53-4F54DF39BE63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6FD55F5F-F573-6954-C7D2-DF076A3F3309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4F832BA9-C117-8ACB-0389-BB6D297B53BC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8073965A-B957-823B-2D14-0062D6AFCE0C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F4BC9C91-B779-5408-6BFF-90AE27BB46BB}"/>
              </a:ext>
            </a:extLst>
          </p:cNvPr>
          <p:cNvCxnSpPr>
            <a:cxnSpLocks/>
            <a:endCxn id="69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4E0C1139-51BA-0734-84CA-A1456C08667E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E46A731B-B702-B51C-4CFD-6D702F2997AE}"/>
              </a:ext>
            </a:extLst>
          </p:cNvPr>
          <p:cNvCxnSpPr>
            <a:cxnSpLocks/>
            <a:stCxn id="69" idx="2"/>
            <a:endCxn id="74" idx="0"/>
          </p:cNvCxnSpPr>
          <p:nvPr/>
        </p:nvCxnSpPr>
        <p:spPr>
          <a:xfrm flipH="1">
            <a:off x="6971469" y="3319063"/>
            <a:ext cx="3904" cy="7881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86548127-0270-B268-83CC-FF48EC107C83}"/>
              </a:ext>
            </a:extLst>
          </p:cNvPr>
          <p:cNvSpPr/>
          <p:nvPr/>
        </p:nvSpPr>
        <p:spPr>
          <a:xfrm>
            <a:off x="744086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4B20FF58-5B21-1FDE-E1D8-57B401F431E2}"/>
              </a:ext>
            </a:extLst>
          </p:cNvPr>
          <p:cNvSpPr/>
          <p:nvPr/>
        </p:nvSpPr>
        <p:spPr>
          <a:xfrm>
            <a:off x="674940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567CDDCA-FDEB-616B-002E-A1C39DE79DBF}"/>
              </a:ext>
            </a:extLst>
          </p:cNvPr>
          <p:cNvCxnSpPr>
            <a:cxnSpLocks/>
          </p:cNvCxnSpPr>
          <p:nvPr/>
        </p:nvCxnSpPr>
        <p:spPr>
          <a:xfrm rot="5400000">
            <a:off x="732027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463C62CD-D943-B523-04C2-7F3538D6415C}"/>
              </a:ext>
            </a:extLst>
          </p:cNvPr>
          <p:cNvSpPr/>
          <p:nvPr/>
        </p:nvSpPr>
        <p:spPr>
          <a:xfrm>
            <a:off x="675330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FF3CFBD8-2007-2EF9-72F3-D32B36F3FAF1}"/>
              </a:ext>
            </a:extLst>
          </p:cNvPr>
          <p:cNvCxnSpPr>
            <a:cxnSpLocks/>
            <a:stCxn id="74" idx="2"/>
            <a:endCxn id="76" idx="0"/>
          </p:cNvCxnSpPr>
          <p:nvPr/>
        </p:nvCxnSpPr>
        <p:spPr>
          <a:xfrm>
            <a:off x="6971469" y="4467221"/>
            <a:ext cx="3904" cy="7555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44B3CCF6-17A4-34C5-0D43-0E023EC7F6EE}"/>
              </a:ext>
            </a:extLst>
          </p:cNvPr>
          <p:cNvSpPr/>
          <p:nvPr/>
        </p:nvSpPr>
        <p:spPr>
          <a:xfrm>
            <a:off x="742314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C3E639BA-BDDD-5780-648E-9B45260CC8BA}"/>
              </a:ext>
            </a:extLst>
          </p:cNvPr>
          <p:cNvCxnSpPr>
            <a:cxnSpLocks/>
          </p:cNvCxnSpPr>
          <p:nvPr/>
        </p:nvCxnSpPr>
        <p:spPr>
          <a:xfrm rot="5400000">
            <a:off x="730255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Oval 79">
            <a:extLst>
              <a:ext uri="{FF2B5EF4-FFF2-40B4-BE49-F238E27FC236}">
                <a16:creationId xmlns:a16="http://schemas.microsoft.com/office/drawing/2014/main" id="{70BF6B9A-DDC3-9025-4B28-653853A6051F}"/>
              </a:ext>
            </a:extLst>
          </p:cNvPr>
          <p:cNvSpPr/>
          <p:nvPr/>
        </p:nvSpPr>
        <p:spPr>
          <a:xfrm>
            <a:off x="4611393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7B39CB24-E697-3C12-29B3-FD3B4C810566}"/>
              </a:ext>
            </a:extLst>
          </p:cNvPr>
          <p:cNvSpPr/>
          <p:nvPr/>
        </p:nvSpPr>
        <p:spPr>
          <a:xfrm>
            <a:off x="4611393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40A4AB4F-BD18-ADAD-01C1-83FD4C49D0D4}"/>
              </a:ext>
            </a:extLst>
          </p:cNvPr>
          <p:cNvCxnSpPr>
            <a:cxnSpLocks/>
          </p:cNvCxnSpPr>
          <p:nvPr/>
        </p:nvCxnSpPr>
        <p:spPr>
          <a:xfrm>
            <a:off x="4898964" y="3324883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ctor: Curved 82">
            <a:extLst>
              <a:ext uri="{FF2B5EF4-FFF2-40B4-BE49-F238E27FC236}">
                <a16:creationId xmlns:a16="http://schemas.microsoft.com/office/drawing/2014/main" id="{1983A6D2-0609-1305-87AA-5F88FD160D7A}"/>
              </a:ext>
            </a:extLst>
          </p:cNvPr>
          <p:cNvCxnSpPr>
            <a:cxnSpLocks/>
            <a:stCxn id="81" idx="6"/>
            <a:endCxn id="80" idx="6"/>
          </p:cNvCxnSpPr>
          <p:nvPr/>
        </p:nvCxnSpPr>
        <p:spPr>
          <a:xfrm flipV="1">
            <a:off x="5187393" y="3036883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Oval 83">
            <a:extLst>
              <a:ext uri="{FF2B5EF4-FFF2-40B4-BE49-F238E27FC236}">
                <a16:creationId xmlns:a16="http://schemas.microsoft.com/office/drawing/2014/main" id="{3EF5041B-7EDF-24AB-FDB0-8B7447B57D0D}"/>
              </a:ext>
            </a:extLst>
          </p:cNvPr>
          <p:cNvSpPr/>
          <p:nvPr/>
        </p:nvSpPr>
        <p:spPr>
          <a:xfrm>
            <a:off x="4610964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43B21852-9F9E-3FD2-976F-0C943CCF60B3}"/>
              </a:ext>
            </a:extLst>
          </p:cNvPr>
          <p:cNvCxnSpPr>
            <a:cxnSpLocks/>
            <a:stCxn id="81" idx="4"/>
            <a:endCxn id="84" idx="0"/>
          </p:cNvCxnSpPr>
          <p:nvPr/>
        </p:nvCxnSpPr>
        <p:spPr>
          <a:xfrm flipH="1">
            <a:off x="4898964" y="4672076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CE774D55-CE8D-F806-A1E7-9960DB8D6578}"/>
              </a:ext>
            </a:extLst>
          </p:cNvPr>
          <p:cNvSpPr txBox="1"/>
          <p:nvPr/>
        </p:nvSpPr>
        <p:spPr>
          <a:xfrm>
            <a:off x="5294087" y="4150455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E4AA4650-5743-63CF-D3F7-1969E2682EC4}"/>
              </a:ext>
            </a:extLst>
          </p:cNvPr>
          <p:cNvSpPr txBox="1"/>
          <p:nvPr/>
        </p:nvSpPr>
        <p:spPr>
          <a:xfrm>
            <a:off x="4217016" y="465283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C7515E00-5B03-86DC-8986-6512622E8375}"/>
              </a:ext>
            </a:extLst>
          </p:cNvPr>
          <p:cNvSpPr/>
          <p:nvPr/>
        </p:nvSpPr>
        <p:spPr>
          <a:xfrm>
            <a:off x="4295688" y="2605506"/>
            <a:ext cx="951040" cy="2142249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D61855F7-FD04-78D8-EBD8-E129D728DF34}"/>
              </a:ext>
            </a:extLst>
          </p:cNvPr>
          <p:cNvSpPr txBox="1"/>
          <p:nvPr/>
        </p:nvSpPr>
        <p:spPr>
          <a:xfrm>
            <a:off x="4272946" y="2575820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54EB5E43-6B63-3F95-0B5C-3F3D2D7452AE}"/>
              </a:ext>
            </a:extLst>
          </p:cNvPr>
          <p:cNvSpPr/>
          <p:nvPr/>
        </p:nvSpPr>
        <p:spPr>
          <a:xfrm>
            <a:off x="4295688" y="5007751"/>
            <a:ext cx="946388" cy="75501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43FBC10-07BA-6B94-67E8-96117AD639F3}"/>
              </a:ext>
            </a:extLst>
          </p:cNvPr>
          <p:cNvSpPr txBox="1"/>
          <p:nvPr/>
        </p:nvSpPr>
        <p:spPr>
          <a:xfrm>
            <a:off x="4277334" y="4964345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154CF097-2970-B4E9-C93B-96D1B3556294}"/>
              </a:ext>
            </a:extLst>
          </p:cNvPr>
          <p:cNvSpPr/>
          <p:nvPr/>
        </p:nvSpPr>
        <p:spPr>
          <a:xfrm>
            <a:off x="6410539" y="2174766"/>
            <a:ext cx="1710980" cy="3564537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74FF0945-D072-7220-C04A-AB25EC418681}"/>
              </a:ext>
            </a:extLst>
          </p:cNvPr>
          <p:cNvSpPr txBox="1"/>
          <p:nvPr/>
        </p:nvSpPr>
        <p:spPr>
          <a:xfrm>
            <a:off x="7669810" y="2188709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5E0B58F2-6DBC-22E9-1B87-5E0F547D2FF8}"/>
              </a:ext>
            </a:extLst>
          </p:cNvPr>
          <p:cNvSpPr/>
          <p:nvPr/>
        </p:nvSpPr>
        <p:spPr>
          <a:xfrm>
            <a:off x="8275509" y="5261678"/>
            <a:ext cx="547674" cy="52289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CB3DD3C9-6DBB-BFCB-6C5A-FE1EBB8C7DDC}"/>
              </a:ext>
            </a:extLst>
          </p:cNvPr>
          <p:cNvSpPr txBox="1"/>
          <p:nvPr/>
        </p:nvSpPr>
        <p:spPr>
          <a:xfrm>
            <a:off x="8257155" y="5218272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693BFC3F-772E-CD66-4B27-A44F284F3995}"/>
              </a:ext>
            </a:extLst>
          </p:cNvPr>
          <p:cNvSpPr/>
          <p:nvPr/>
        </p:nvSpPr>
        <p:spPr>
          <a:xfrm>
            <a:off x="8982583" y="3573111"/>
            <a:ext cx="3209417" cy="1003439"/>
          </a:xfrm>
          <a:prstGeom prst="roundRect">
            <a:avLst>
              <a:gd name="adj" fmla="val 9176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rgbClr val="FF0000"/>
                </a:solidFill>
              </a:rPr>
              <a:t>How to group operations into BBs?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>
                <a:solidFill>
                  <a:srgbClr val="FF0000"/>
                </a:solidFill>
              </a:rPr>
              <a:t>Assign states to nodes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>
                <a:solidFill>
                  <a:srgbClr val="FF0000"/>
                </a:solidFill>
              </a:rPr>
              <a:t>Assign BBs to nodes</a:t>
            </a:r>
          </a:p>
        </p:txBody>
      </p:sp>
    </p:spTree>
    <p:extLst>
      <p:ext uri="{BB962C8B-B14F-4D97-AF65-F5344CB8AC3E}">
        <p14:creationId xmlns:p14="http://schemas.microsoft.com/office/powerpoint/2010/main" val="311021920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85B58-4AE9-46C8-66B7-A895171F2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10D0F-43FF-F351-9E79-5E62C174F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extract the control flow graph?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3EBF26-2752-D29A-E206-2ADFEF871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51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FAFC856-7762-7AE8-D40C-CBAB834F8698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988B9DF-0A66-4BB9-C73B-276D8B485125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A6383F-5BF3-5083-C331-DA7A90284ABC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75D7DD-3687-6634-0C70-BAE973618498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D61F943-584F-E8A5-82C4-197C6316FD58}"/>
              </a:ext>
            </a:extLst>
          </p:cNvPr>
          <p:cNvSpPr/>
          <p:nvPr/>
        </p:nvSpPr>
        <p:spPr>
          <a:xfrm>
            <a:off x="288891" y="4376153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B7A42CA8-7FAB-41A3-E3C3-87AC6B2DDF20}"/>
              </a:ext>
            </a:extLst>
          </p:cNvPr>
          <p:cNvCxnSpPr>
            <a:cxnSpLocks/>
            <a:endCxn id="59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9CEA3718-3DE7-2578-63B9-4BCB76D856AE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2B436391-20D5-F38F-30EC-02539FC05D2D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36E56D19-ED06-F6B8-1D1E-F21E7AA422D6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0F4B3A99-8F2C-6949-19A2-FD5349BCE550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FEB07AF5-4C68-AC68-ED63-19192A11FE26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34E8C818-E1E8-871F-2528-B4883153DDDC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A67D2B0F-1DF1-0921-016E-5456A8B1A3D4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>
            <a:extLst>
              <a:ext uri="{FF2B5EF4-FFF2-40B4-BE49-F238E27FC236}">
                <a16:creationId xmlns:a16="http://schemas.microsoft.com/office/drawing/2014/main" id="{FEB61B57-F081-1356-F5FD-977F00A1BB07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F1304798-F5B2-46A8-E975-A695718A2BC7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102" name="Rectangle: Rounded Corners 101">
            <a:extLst>
              <a:ext uri="{FF2B5EF4-FFF2-40B4-BE49-F238E27FC236}">
                <a16:creationId xmlns:a16="http://schemas.microsoft.com/office/drawing/2014/main" id="{8508D32D-52DB-53FE-A1D8-F10BA0B03B94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9CA6DEFE-7CAF-5893-CFC8-4C49AC8093B9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104" name="Rectangle: Rounded Corners 103">
            <a:extLst>
              <a:ext uri="{FF2B5EF4-FFF2-40B4-BE49-F238E27FC236}">
                <a16:creationId xmlns:a16="http://schemas.microsoft.com/office/drawing/2014/main" id="{EFCE72A5-6B25-C3EB-3913-ADABB6F66073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9B1D8AB5-ECCE-8025-3300-3BCA624607A4}"/>
              </a:ext>
            </a:extLst>
          </p:cNvPr>
          <p:cNvCxnSpPr>
            <a:cxnSpLocks/>
            <a:endCxn id="104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C1E597CC-10D2-AF5C-9296-B790CA5CE991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6A681AA7-0482-7F1B-D5DF-B9018AA1195C}"/>
              </a:ext>
            </a:extLst>
          </p:cNvPr>
          <p:cNvCxnSpPr>
            <a:cxnSpLocks/>
            <a:stCxn id="104" idx="2"/>
            <a:endCxn id="109" idx="0"/>
          </p:cNvCxnSpPr>
          <p:nvPr/>
        </p:nvCxnSpPr>
        <p:spPr>
          <a:xfrm flipH="1">
            <a:off x="6971469" y="3319063"/>
            <a:ext cx="3904" cy="7881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41DB1A53-0D1A-3BC0-3039-20627ECA3730}"/>
              </a:ext>
            </a:extLst>
          </p:cNvPr>
          <p:cNvSpPr/>
          <p:nvPr/>
        </p:nvSpPr>
        <p:spPr>
          <a:xfrm>
            <a:off x="744086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5236F986-0585-5903-82F9-18900B8C0D12}"/>
              </a:ext>
            </a:extLst>
          </p:cNvPr>
          <p:cNvSpPr/>
          <p:nvPr/>
        </p:nvSpPr>
        <p:spPr>
          <a:xfrm>
            <a:off x="674940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D32F3647-1761-ACB1-432D-67A5AE43C85B}"/>
              </a:ext>
            </a:extLst>
          </p:cNvPr>
          <p:cNvCxnSpPr>
            <a:cxnSpLocks/>
          </p:cNvCxnSpPr>
          <p:nvPr/>
        </p:nvCxnSpPr>
        <p:spPr>
          <a:xfrm rot="5400000">
            <a:off x="732027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C3404CBA-3C91-6B8E-46CC-EFD6A3FF28B0}"/>
              </a:ext>
            </a:extLst>
          </p:cNvPr>
          <p:cNvSpPr/>
          <p:nvPr/>
        </p:nvSpPr>
        <p:spPr>
          <a:xfrm>
            <a:off x="675330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8073EEE9-E8A5-6D9F-FAEC-01B6FC0EFD0A}"/>
              </a:ext>
            </a:extLst>
          </p:cNvPr>
          <p:cNvCxnSpPr>
            <a:cxnSpLocks/>
            <a:stCxn id="109" idx="2"/>
            <a:endCxn id="111" idx="0"/>
          </p:cNvCxnSpPr>
          <p:nvPr/>
        </p:nvCxnSpPr>
        <p:spPr>
          <a:xfrm>
            <a:off x="6971469" y="4467221"/>
            <a:ext cx="3904" cy="7555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76BEBE7A-709E-7303-CEE0-01EE3DB07128}"/>
              </a:ext>
            </a:extLst>
          </p:cNvPr>
          <p:cNvSpPr/>
          <p:nvPr/>
        </p:nvSpPr>
        <p:spPr>
          <a:xfrm>
            <a:off x="742314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385E13CF-C0BF-E77F-A621-D37E8C672F04}"/>
              </a:ext>
            </a:extLst>
          </p:cNvPr>
          <p:cNvCxnSpPr>
            <a:cxnSpLocks/>
          </p:cNvCxnSpPr>
          <p:nvPr/>
        </p:nvCxnSpPr>
        <p:spPr>
          <a:xfrm rot="5400000">
            <a:off x="730255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Oval 114">
            <a:extLst>
              <a:ext uri="{FF2B5EF4-FFF2-40B4-BE49-F238E27FC236}">
                <a16:creationId xmlns:a16="http://schemas.microsoft.com/office/drawing/2014/main" id="{CB5D3E40-5E7F-24D8-3F66-F69DEEEC559F}"/>
              </a:ext>
            </a:extLst>
          </p:cNvPr>
          <p:cNvSpPr/>
          <p:nvPr/>
        </p:nvSpPr>
        <p:spPr>
          <a:xfrm>
            <a:off x="4611393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22F23756-7026-F10B-F651-8AC8D12C2EBA}"/>
              </a:ext>
            </a:extLst>
          </p:cNvPr>
          <p:cNvSpPr/>
          <p:nvPr/>
        </p:nvSpPr>
        <p:spPr>
          <a:xfrm>
            <a:off x="4611393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86D2F068-176B-02D4-1636-C261ACC10D53}"/>
              </a:ext>
            </a:extLst>
          </p:cNvPr>
          <p:cNvCxnSpPr>
            <a:cxnSpLocks/>
          </p:cNvCxnSpPr>
          <p:nvPr/>
        </p:nvCxnSpPr>
        <p:spPr>
          <a:xfrm>
            <a:off x="4898964" y="3324883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nector: Curved 117">
            <a:extLst>
              <a:ext uri="{FF2B5EF4-FFF2-40B4-BE49-F238E27FC236}">
                <a16:creationId xmlns:a16="http://schemas.microsoft.com/office/drawing/2014/main" id="{42282B19-5DD5-801C-8DEE-60C5FEA53C14}"/>
              </a:ext>
            </a:extLst>
          </p:cNvPr>
          <p:cNvCxnSpPr>
            <a:cxnSpLocks/>
            <a:stCxn id="116" idx="6"/>
            <a:endCxn id="115" idx="6"/>
          </p:cNvCxnSpPr>
          <p:nvPr/>
        </p:nvCxnSpPr>
        <p:spPr>
          <a:xfrm flipV="1">
            <a:off x="5187393" y="3036883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Oval 118">
            <a:extLst>
              <a:ext uri="{FF2B5EF4-FFF2-40B4-BE49-F238E27FC236}">
                <a16:creationId xmlns:a16="http://schemas.microsoft.com/office/drawing/2014/main" id="{54C8B869-258B-C085-AD64-7E284F96A57A}"/>
              </a:ext>
            </a:extLst>
          </p:cNvPr>
          <p:cNvSpPr/>
          <p:nvPr/>
        </p:nvSpPr>
        <p:spPr>
          <a:xfrm>
            <a:off x="4610964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120" name="Straight Arrow Connector 119">
            <a:extLst>
              <a:ext uri="{FF2B5EF4-FFF2-40B4-BE49-F238E27FC236}">
                <a16:creationId xmlns:a16="http://schemas.microsoft.com/office/drawing/2014/main" id="{23AECF6E-8DC7-0BB8-B5A8-458674023C6E}"/>
              </a:ext>
            </a:extLst>
          </p:cNvPr>
          <p:cNvCxnSpPr>
            <a:cxnSpLocks/>
            <a:stCxn id="116" idx="4"/>
            <a:endCxn id="119" idx="0"/>
          </p:cNvCxnSpPr>
          <p:nvPr/>
        </p:nvCxnSpPr>
        <p:spPr>
          <a:xfrm flipH="1">
            <a:off x="4898964" y="4672076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TextBox 120">
            <a:extLst>
              <a:ext uri="{FF2B5EF4-FFF2-40B4-BE49-F238E27FC236}">
                <a16:creationId xmlns:a16="http://schemas.microsoft.com/office/drawing/2014/main" id="{7CCBD2E2-DD2A-CDAF-F0BA-8A1570AA88E5}"/>
              </a:ext>
            </a:extLst>
          </p:cNvPr>
          <p:cNvSpPr txBox="1"/>
          <p:nvPr/>
        </p:nvSpPr>
        <p:spPr>
          <a:xfrm>
            <a:off x="5294087" y="4150455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F2B84A82-3954-69B4-370D-A812ECC6A89F}"/>
              </a:ext>
            </a:extLst>
          </p:cNvPr>
          <p:cNvSpPr txBox="1"/>
          <p:nvPr/>
        </p:nvSpPr>
        <p:spPr>
          <a:xfrm>
            <a:off x="4217016" y="465283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23" name="Rectangle: Rounded Corners 122">
            <a:extLst>
              <a:ext uri="{FF2B5EF4-FFF2-40B4-BE49-F238E27FC236}">
                <a16:creationId xmlns:a16="http://schemas.microsoft.com/office/drawing/2014/main" id="{FF6B814B-E4EE-DE1A-5DCC-BC709CD21D9B}"/>
              </a:ext>
            </a:extLst>
          </p:cNvPr>
          <p:cNvSpPr/>
          <p:nvPr/>
        </p:nvSpPr>
        <p:spPr>
          <a:xfrm>
            <a:off x="4295688" y="2605506"/>
            <a:ext cx="951040" cy="2142249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CE438E05-E7D5-2C07-DAEB-15AAA89EF552}"/>
              </a:ext>
            </a:extLst>
          </p:cNvPr>
          <p:cNvSpPr txBox="1"/>
          <p:nvPr/>
        </p:nvSpPr>
        <p:spPr>
          <a:xfrm>
            <a:off x="4272946" y="2575820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5" name="Rectangle: Rounded Corners 124">
            <a:extLst>
              <a:ext uri="{FF2B5EF4-FFF2-40B4-BE49-F238E27FC236}">
                <a16:creationId xmlns:a16="http://schemas.microsoft.com/office/drawing/2014/main" id="{0A46B201-8C53-D777-C442-1FC1FBE7B542}"/>
              </a:ext>
            </a:extLst>
          </p:cNvPr>
          <p:cNvSpPr/>
          <p:nvPr/>
        </p:nvSpPr>
        <p:spPr>
          <a:xfrm>
            <a:off x="4295688" y="5007751"/>
            <a:ext cx="946388" cy="75501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F57708AE-947C-5242-0AE2-668CD157FB5F}"/>
              </a:ext>
            </a:extLst>
          </p:cNvPr>
          <p:cNvSpPr txBox="1"/>
          <p:nvPr/>
        </p:nvSpPr>
        <p:spPr>
          <a:xfrm>
            <a:off x="4277334" y="4964345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7" name="Rectangle: Rounded Corners 126">
            <a:extLst>
              <a:ext uri="{FF2B5EF4-FFF2-40B4-BE49-F238E27FC236}">
                <a16:creationId xmlns:a16="http://schemas.microsoft.com/office/drawing/2014/main" id="{B4D99A44-B0EB-582A-941D-811AA2986031}"/>
              </a:ext>
            </a:extLst>
          </p:cNvPr>
          <p:cNvSpPr/>
          <p:nvPr/>
        </p:nvSpPr>
        <p:spPr>
          <a:xfrm>
            <a:off x="6410539" y="2174766"/>
            <a:ext cx="1710980" cy="3564537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16DA98F8-B053-6118-91C7-941A7EC142B2}"/>
              </a:ext>
            </a:extLst>
          </p:cNvPr>
          <p:cNvSpPr txBox="1"/>
          <p:nvPr/>
        </p:nvSpPr>
        <p:spPr>
          <a:xfrm>
            <a:off x="7669810" y="2188709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9" name="Rectangle: Rounded Corners 128">
            <a:extLst>
              <a:ext uri="{FF2B5EF4-FFF2-40B4-BE49-F238E27FC236}">
                <a16:creationId xmlns:a16="http://schemas.microsoft.com/office/drawing/2014/main" id="{1A424F36-1439-7E0D-C144-2A8C39DB1EAB}"/>
              </a:ext>
            </a:extLst>
          </p:cNvPr>
          <p:cNvSpPr/>
          <p:nvPr/>
        </p:nvSpPr>
        <p:spPr>
          <a:xfrm>
            <a:off x="8275509" y="5261678"/>
            <a:ext cx="547674" cy="52289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3AB05A9D-FC0F-02C6-EE72-CF6162C9B422}"/>
              </a:ext>
            </a:extLst>
          </p:cNvPr>
          <p:cNvSpPr txBox="1"/>
          <p:nvPr/>
        </p:nvSpPr>
        <p:spPr>
          <a:xfrm>
            <a:off x="8257155" y="5218272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1" name="Rectangle: Rounded Corners 130">
            <a:extLst>
              <a:ext uri="{FF2B5EF4-FFF2-40B4-BE49-F238E27FC236}">
                <a16:creationId xmlns:a16="http://schemas.microsoft.com/office/drawing/2014/main" id="{EEC0D746-C49F-F4C0-8CF7-ED724D84F35D}"/>
              </a:ext>
            </a:extLst>
          </p:cNvPr>
          <p:cNvSpPr/>
          <p:nvPr/>
        </p:nvSpPr>
        <p:spPr>
          <a:xfrm>
            <a:off x="8982583" y="3549630"/>
            <a:ext cx="2834737" cy="1003439"/>
          </a:xfrm>
          <a:prstGeom prst="roundRect">
            <a:avLst>
              <a:gd name="adj" fmla="val 9176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rgbClr val="FF0000"/>
                </a:solidFill>
              </a:rPr>
              <a:t>How to connect BBs?</a:t>
            </a:r>
          </a:p>
        </p:txBody>
      </p:sp>
    </p:spTree>
    <p:extLst>
      <p:ext uri="{BB962C8B-B14F-4D97-AF65-F5344CB8AC3E}">
        <p14:creationId xmlns:p14="http://schemas.microsoft.com/office/powerpoint/2010/main" val="30041055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68152D-9BED-A086-934D-A3D662A78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9C7B8-1FF0-755E-D525-6121104F2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extract the control flow graph?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9C0C48-F3FC-45C9-C55F-E8A665793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52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55A4ED5-B43B-26FB-5EDD-29739322B662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2832051-CE16-1808-03CE-B8DFD89B636C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367FDB-93B0-A526-7105-DDF2E3884C7C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E88DAA4-9C41-0053-A394-656C9B141665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20AAA9-5991-AE1B-8DF9-6841965089EC}"/>
              </a:ext>
            </a:extLst>
          </p:cNvPr>
          <p:cNvSpPr/>
          <p:nvPr/>
        </p:nvSpPr>
        <p:spPr>
          <a:xfrm>
            <a:off x="288891" y="4376153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B9C58841-8A77-9CFE-2AB8-315385DC17B1}"/>
              </a:ext>
            </a:extLst>
          </p:cNvPr>
          <p:cNvSpPr/>
          <p:nvPr/>
        </p:nvSpPr>
        <p:spPr>
          <a:xfrm>
            <a:off x="3209418" y="6283852"/>
            <a:ext cx="5773165" cy="37427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HACE replicates the CFG edges for the CDFG</a:t>
            </a:r>
            <a:endParaRPr lang="en-GB" sz="2400">
              <a:solidFill>
                <a:srgbClr val="FF0000"/>
              </a:solidFill>
            </a:endParaRP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89CAEED8-DC26-5B11-11E9-33C0A647F47B}"/>
              </a:ext>
            </a:extLst>
          </p:cNvPr>
          <p:cNvCxnSpPr>
            <a:cxnSpLocks/>
            <a:endCxn id="59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ED7B5379-043F-4844-645F-1438333E8514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DE078A0B-8404-26AC-A3B8-2CECF20541A6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79A2B6BF-F2E8-EE1D-B2FC-2DB969402882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0EA7C928-32C5-F890-AF07-67EA2BB2D462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D749E5A4-3120-9002-8768-BF61E348BAE9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E69FDA1C-C70F-C82E-2826-06824E502A8B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A1EA64BD-DF58-083A-CE23-47DCD7FEA483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>
            <a:extLst>
              <a:ext uri="{FF2B5EF4-FFF2-40B4-BE49-F238E27FC236}">
                <a16:creationId xmlns:a16="http://schemas.microsoft.com/office/drawing/2014/main" id="{607B599C-853F-1C16-C5A9-1AFE1D6AEFCB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44ED5EA6-972F-1B08-5ADE-BA91578D5370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102" name="Rectangle: Rounded Corners 101">
            <a:extLst>
              <a:ext uri="{FF2B5EF4-FFF2-40B4-BE49-F238E27FC236}">
                <a16:creationId xmlns:a16="http://schemas.microsoft.com/office/drawing/2014/main" id="{63574865-418D-1E1D-92A3-D3717B9B8061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47EEC53F-E831-2E44-A5F3-B0CF16B40F44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104" name="Rectangle: Rounded Corners 103">
            <a:extLst>
              <a:ext uri="{FF2B5EF4-FFF2-40B4-BE49-F238E27FC236}">
                <a16:creationId xmlns:a16="http://schemas.microsoft.com/office/drawing/2014/main" id="{BB8D9F60-E3A2-2271-A691-B2DDA28C64A6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279B8BDE-6188-B5D4-1B50-7AB56F0FD25B}"/>
              </a:ext>
            </a:extLst>
          </p:cNvPr>
          <p:cNvCxnSpPr>
            <a:cxnSpLocks/>
            <a:endCxn id="104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ACA19081-173C-99AB-956A-4017801D9A8E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ED195E0D-F8DE-9B59-4B61-40F71D6051BA}"/>
              </a:ext>
            </a:extLst>
          </p:cNvPr>
          <p:cNvCxnSpPr>
            <a:cxnSpLocks/>
            <a:stCxn id="104" idx="2"/>
            <a:endCxn id="109" idx="0"/>
          </p:cNvCxnSpPr>
          <p:nvPr/>
        </p:nvCxnSpPr>
        <p:spPr>
          <a:xfrm flipH="1">
            <a:off x="6971469" y="3319063"/>
            <a:ext cx="3904" cy="7881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3BF48F1F-B04C-7C62-FDF7-8587E549680F}"/>
              </a:ext>
            </a:extLst>
          </p:cNvPr>
          <p:cNvSpPr/>
          <p:nvPr/>
        </p:nvSpPr>
        <p:spPr>
          <a:xfrm>
            <a:off x="744086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5F63BDE5-20E9-BBCB-1660-E12D1957A012}"/>
              </a:ext>
            </a:extLst>
          </p:cNvPr>
          <p:cNvSpPr/>
          <p:nvPr/>
        </p:nvSpPr>
        <p:spPr>
          <a:xfrm>
            <a:off x="674940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2D936DF1-45FF-CFB8-BCC6-A946A97E2D74}"/>
              </a:ext>
            </a:extLst>
          </p:cNvPr>
          <p:cNvCxnSpPr>
            <a:cxnSpLocks/>
          </p:cNvCxnSpPr>
          <p:nvPr/>
        </p:nvCxnSpPr>
        <p:spPr>
          <a:xfrm rot="5400000">
            <a:off x="732027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DC819DC4-798D-2A57-F762-DDF3D0E71A4F}"/>
              </a:ext>
            </a:extLst>
          </p:cNvPr>
          <p:cNvSpPr/>
          <p:nvPr/>
        </p:nvSpPr>
        <p:spPr>
          <a:xfrm>
            <a:off x="675330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742D6FE8-FE3A-53A9-102D-8C02BF7A8D89}"/>
              </a:ext>
            </a:extLst>
          </p:cNvPr>
          <p:cNvCxnSpPr>
            <a:cxnSpLocks/>
            <a:stCxn id="109" idx="2"/>
            <a:endCxn id="111" idx="0"/>
          </p:cNvCxnSpPr>
          <p:nvPr/>
        </p:nvCxnSpPr>
        <p:spPr>
          <a:xfrm>
            <a:off x="6971469" y="4467221"/>
            <a:ext cx="3904" cy="7555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279D4A1F-AD11-E612-DD9B-1A83BB7060A0}"/>
              </a:ext>
            </a:extLst>
          </p:cNvPr>
          <p:cNvSpPr/>
          <p:nvPr/>
        </p:nvSpPr>
        <p:spPr>
          <a:xfrm>
            <a:off x="742314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A7E30203-E47C-E389-FE91-4322EE077CD8}"/>
              </a:ext>
            </a:extLst>
          </p:cNvPr>
          <p:cNvCxnSpPr>
            <a:cxnSpLocks/>
          </p:cNvCxnSpPr>
          <p:nvPr/>
        </p:nvCxnSpPr>
        <p:spPr>
          <a:xfrm rot="5400000">
            <a:off x="730255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Oval 114">
            <a:extLst>
              <a:ext uri="{FF2B5EF4-FFF2-40B4-BE49-F238E27FC236}">
                <a16:creationId xmlns:a16="http://schemas.microsoft.com/office/drawing/2014/main" id="{90DADE31-19E1-8086-B4FD-79EF2E032D22}"/>
              </a:ext>
            </a:extLst>
          </p:cNvPr>
          <p:cNvSpPr/>
          <p:nvPr/>
        </p:nvSpPr>
        <p:spPr>
          <a:xfrm>
            <a:off x="4611393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FEB6D3C0-2039-69A6-4768-CB4616D3B209}"/>
              </a:ext>
            </a:extLst>
          </p:cNvPr>
          <p:cNvSpPr/>
          <p:nvPr/>
        </p:nvSpPr>
        <p:spPr>
          <a:xfrm>
            <a:off x="4611393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BBA0D88E-88AA-DEE8-418F-957BFC0F0B26}"/>
              </a:ext>
            </a:extLst>
          </p:cNvPr>
          <p:cNvCxnSpPr>
            <a:cxnSpLocks/>
          </p:cNvCxnSpPr>
          <p:nvPr/>
        </p:nvCxnSpPr>
        <p:spPr>
          <a:xfrm>
            <a:off x="4898964" y="3324883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nector: Curved 117">
            <a:extLst>
              <a:ext uri="{FF2B5EF4-FFF2-40B4-BE49-F238E27FC236}">
                <a16:creationId xmlns:a16="http://schemas.microsoft.com/office/drawing/2014/main" id="{657E7528-C6C1-2D3E-3F8B-C0BC22558CA8}"/>
              </a:ext>
            </a:extLst>
          </p:cNvPr>
          <p:cNvCxnSpPr>
            <a:cxnSpLocks/>
            <a:stCxn id="116" idx="6"/>
            <a:endCxn id="115" idx="6"/>
          </p:cNvCxnSpPr>
          <p:nvPr/>
        </p:nvCxnSpPr>
        <p:spPr>
          <a:xfrm flipV="1">
            <a:off x="5187393" y="3036883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Oval 118">
            <a:extLst>
              <a:ext uri="{FF2B5EF4-FFF2-40B4-BE49-F238E27FC236}">
                <a16:creationId xmlns:a16="http://schemas.microsoft.com/office/drawing/2014/main" id="{39CE2115-7C39-D9D6-3980-E0F86058F7ED}"/>
              </a:ext>
            </a:extLst>
          </p:cNvPr>
          <p:cNvSpPr/>
          <p:nvPr/>
        </p:nvSpPr>
        <p:spPr>
          <a:xfrm>
            <a:off x="4610964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120" name="Straight Arrow Connector 119">
            <a:extLst>
              <a:ext uri="{FF2B5EF4-FFF2-40B4-BE49-F238E27FC236}">
                <a16:creationId xmlns:a16="http://schemas.microsoft.com/office/drawing/2014/main" id="{E2FD4FE4-5B0F-C406-739D-A0C91F1FC3D0}"/>
              </a:ext>
            </a:extLst>
          </p:cNvPr>
          <p:cNvCxnSpPr>
            <a:cxnSpLocks/>
            <a:stCxn id="116" idx="4"/>
            <a:endCxn id="119" idx="0"/>
          </p:cNvCxnSpPr>
          <p:nvPr/>
        </p:nvCxnSpPr>
        <p:spPr>
          <a:xfrm flipH="1">
            <a:off x="4898964" y="4672076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TextBox 120">
            <a:extLst>
              <a:ext uri="{FF2B5EF4-FFF2-40B4-BE49-F238E27FC236}">
                <a16:creationId xmlns:a16="http://schemas.microsoft.com/office/drawing/2014/main" id="{B2414411-6DBB-7A92-AE41-B10A8233B72B}"/>
              </a:ext>
            </a:extLst>
          </p:cNvPr>
          <p:cNvSpPr txBox="1"/>
          <p:nvPr/>
        </p:nvSpPr>
        <p:spPr>
          <a:xfrm>
            <a:off x="5294087" y="4150455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36E80AED-5C39-F6AE-1CF9-BCA7209A7213}"/>
              </a:ext>
            </a:extLst>
          </p:cNvPr>
          <p:cNvSpPr txBox="1"/>
          <p:nvPr/>
        </p:nvSpPr>
        <p:spPr>
          <a:xfrm>
            <a:off x="4217016" y="465283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23" name="Rectangle: Rounded Corners 122">
            <a:extLst>
              <a:ext uri="{FF2B5EF4-FFF2-40B4-BE49-F238E27FC236}">
                <a16:creationId xmlns:a16="http://schemas.microsoft.com/office/drawing/2014/main" id="{4B8D7762-03F4-26EA-79B5-707FB8E5D2C5}"/>
              </a:ext>
            </a:extLst>
          </p:cNvPr>
          <p:cNvSpPr/>
          <p:nvPr/>
        </p:nvSpPr>
        <p:spPr>
          <a:xfrm>
            <a:off x="4295688" y="2605506"/>
            <a:ext cx="951040" cy="2142249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98F459DF-DE8A-D36A-1CD4-1C32A247A864}"/>
              </a:ext>
            </a:extLst>
          </p:cNvPr>
          <p:cNvSpPr txBox="1"/>
          <p:nvPr/>
        </p:nvSpPr>
        <p:spPr>
          <a:xfrm>
            <a:off x="4272946" y="2575820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5" name="Rectangle: Rounded Corners 124">
            <a:extLst>
              <a:ext uri="{FF2B5EF4-FFF2-40B4-BE49-F238E27FC236}">
                <a16:creationId xmlns:a16="http://schemas.microsoft.com/office/drawing/2014/main" id="{46E3438F-98F3-7386-0C69-32D2E2E2CE7D}"/>
              </a:ext>
            </a:extLst>
          </p:cNvPr>
          <p:cNvSpPr/>
          <p:nvPr/>
        </p:nvSpPr>
        <p:spPr>
          <a:xfrm>
            <a:off x="4295688" y="5007751"/>
            <a:ext cx="946388" cy="75501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6FC27DEC-0F63-1E1F-382B-F9D331BFE4D4}"/>
              </a:ext>
            </a:extLst>
          </p:cNvPr>
          <p:cNvSpPr txBox="1"/>
          <p:nvPr/>
        </p:nvSpPr>
        <p:spPr>
          <a:xfrm>
            <a:off x="4277334" y="4964345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7" name="Rectangle: Rounded Corners 126">
            <a:extLst>
              <a:ext uri="{FF2B5EF4-FFF2-40B4-BE49-F238E27FC236}">
                <a16:creationId xmlns:a16="http://schemas.microsoft.com/office/drawing/2014/main" id="{7CE624C4-09A9-3063-5B56-AB0EF3D26E03}"/>
              </a:ext>
            </a:extLst>
          </p:cNvPr>
          <p:cNvSpPr/>
          <p:nvPr/>
        </p:nvSpPr>
        <p:spPr>
          <a:xfrm>
            <a:off x="6410539" y="2174766"/>
            <a:ext cx="1710980" cy="3564537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5D54E8BE-0706-204C-E420-2B58C9710F81}"/>
              </a:ext>
            </a:extLst>
          </p:cNvPr>
          <p:cNvSpPr txBox="1"/>
          <p:nvPr/>
        </p:nvSpPr>
        <p:spPr>
          <a:xfrm>
            <a:off x="7669810" y="2188709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9" name="Rectangle: Rounded Corners 128">
            <a:extLst>
              <a:ext uri="{FF2B5EF4-FFF2-40B4-BE49-F238E27FC236}">
                <a16:creationId xmlns:a16="http://schemas.microsoft.com/office/drawing/2014/main" id="{07120F7F-02F7-1B85-5F38-6FEA232D4A64}"/>
              </a:ext>
            </a:extLst>
          </p:cNvPr>
          <p:cNvSpPr/>
          <p:nvPr/>
        </p:nvSpPr>
        <p:spPr>
          <a:xfrm>
            <a:off x="8275509" y="5261678"/>
            <a:ext cx="547674" cy="52289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826039C1-F3C2-6E81-76EB-B314B6F7E748}"/>
              </a:ext>
            </a:extLst>
          </p:cNvPr>
          <p:cNvSpPr txBox="1"/>
          <p:nvPr/>
        </p:nvSpPr>
        <p:spPr>
          <a:xfrm>
            <a:off x="8257155" y="5218272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1" name="Rectangle: Rounded Corners 130">
            <a:extLst>
              <a:ext uri="{FF2B5EF4-FFF2-40B4-BE49-F238E27FC236}">
                <a16:creationId xmlns:a16="http://schemas.microsoft.com/office/drawing/2014/main" id="{8482775C-3E32-C912-DCD6-420E5F63BB59}"/>
              </a:ext>
            </a:extLst>
          </p:cNvPr>
          <p:cNvSpPr/>
          <p:nvPr/>
        </p:nvSpPr>
        <p:spPr>
          <a:xfrm>
            <a:off x="8982583" y="3549630"/>
            <a:ext cx="2834737" cy="1003439"/>
          </a:xfrm>
          <a:prstGeom prst="roundRect">
            <a:avLst>
              <a:gd name="adj" fmla="val 9176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rgbClr val="FF0000"/>
                </a:solidFill>
              </a:rPr>
              <a:t>How to connect BBs?</a:t>
            </a:r>
          </a:p>
        </p:txBody>
      </p:sp>
    </p:spTree>
    <p:extLst>
      <p:ext uri="{BB962C8B-B14F-4D97-AF65-F5344CB8AC3E}">
        <p14:creationId xmlns:p14="http://schemas.microsoft.com/office/powerpoint/2010/main" val="392276362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95C64-A51F-6F2A-EA95-7A63FAE63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C59BC069-00FC-B172-EBED-636ABEA1900C}"/>
              </a:ext>
            </a:extLst>
          </p:cNvPr>
          <p:cNvSpPr/>
          <p:nvPr/>
        </p:nvSpPr>
        <p:spPr>
          <a:xfrm>
            <a:off x="3209418" y="6283852"/>
            <a:ext cx="5773165" cy="37427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HACE replicates the CFG edges for the CDFG</a:t>
            </a:r>
            <a:endParaRPr lang="en-GB" sz="2400">
              <a:solidFill>
                <a:srgbClr val="FF0000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0B4D070-88EE-16A5-3A02-143298B69CF9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01AB32B-D3FE-EE21-90ED-CF94AEFD6D46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E8E441E-55CC-54E3-F97E-F7E133A334A6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04065FC-607D-FE8F-D2A8-45EA7643B4FD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137D3F2-C0C7-6EB4-26E8-ADAF5F3E688E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BDD41C7-93E9-4230-A3C2-FACBE49A9D9D}"/>
              </a:ext>
            </a:extLst>
          </p:cNvPr>
          <p:cNvCxnSpPr>
            <a:cxnSpLocks/>
            <a:endCxn id="22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39EE375-03EE-3ADC-1CAD-681F29AE1070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B354C10-FDF2-A9F2-C200-BAE0A5E59A84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9B35132-9B1B-3AB3-2BCF-60E090A96C1C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57D500D-160A-8DC4-CF82-144F77F5E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extract the control flow graph?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3E05FD-FC2A-7F85-5722-BADE1AABD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53</a:t>
            </a:fld>
            <a:endParaRPr lang="en-FR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5D692F8-D0D5-40CF-C76E-EF8FE3501E9A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09F1A74-883D-E664-0F54-CFAD90B04CC7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A379136-855F-860F-8E16-66DC7CE70542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DF6D5FB-A0F7-FB3C-2C08-61B9863FC8E9}"/>
              </a:ext>
            </a:extLst>
          </p:cNvPr>
          <p:cNvCxnSpPr>
            <a:cxnSpLocks/>
            <a:endCxn id="17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4BA12DA-E9A6-F8A4-A75C-120D75EDF05A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2F99BF0-700A-EF7C-D22D-78142803CC60}"/>
              </a:ext>
            </a:extLst>
          </p:cNvPr>
          <p:cNvCxnSpPr>
            <a:cxnSpLocks/>
            <a:stCxn id="17" idx="2"/>
            <a:endCxn id="24" idx="0"/>
          </p:cNvCxnSpPr>
          <p:nvPr/>
        </p:nvCxnSpPr>
        <p:spPr>
          <a:xfrm flipH="1">
            <a:off x="6971469" y="3319063"/>
            <a:ext cx="3904" cy="7881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B6716E1-2654-1EC0-0E79-51AFCF2D066B}"/>
              </a:ext>
            </a:extLst>
          </p:cNvPr>
          <p:cNvSpPr/>
          <p:nvPr/>
        </p:nvSpPr>
        <p:spPr>
          <a:xfrm>
            <a:off x="744086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93B621C-B80D-215E-0E7B-14132777F63B}"/>
              </a:ext>
            </a:extLst>
          </p:cNvPr>
          <p:cNvSpPr/>
          <p:nvPr/>
        </p:nvSpPr>
        <p:spPr>
          <a:xfrm>
            <a:off x="674940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806AF4A-307F-9CC2-25AA-66284977E2DD}"/>
              </a:ext>
            </a:extLst>
          </p:cNvPr>
          <p:cNvCxnSpPr>
            <a:cxnSpLocks/>
          </p:cNvCxnSpPr>
          <p:nvPr/>
        </p:nvCxnSpPr>
        <p:spPr>
          <a:xfrm rot="5400000">
            <a:off x="732027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9648535-1093-863A-729D-E7759528DFC4}"/>
              </a:ext>
            </a:extLst>
          </p:cNvPr>
          <p:cNvSpPr/>
          <p:nvPr/>
        </p:nvSpPr>
        <p:spPr>
          <a:xfrm>
            <a:off x="675330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34163F4-6E30-86C9-64F5-C6167CE659FD}"/>
              </a:ext>
            </a:extLst>
          </p:cNvPr>
          <p:cNvCxnSpPr>
            <a:cxnSpLocks/>
            <a:stCxn id="24" idx="2"/>
            <a:endCxn id="28" idx="0"/>
          </p:cNvCxnSpPr>
          <p:nvPr/>
        </p:nvCxnSpPr>
        <p:spPr>
          <a:xfrm>
            <a:off x="6971469" y="4467221"/>
            <a:ext cx="3904" cy="7555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D7DAF56B-63FE-D87A-8DED-DD95BC93AC5B}"/>
              </a:ext>
            </a:extLst>
          </p:cNvPr>
          <p:cNvSpPr/>
          <p:nvPr/>
        </p:nvSpPr>
        <p:spPr>
          <a:xfrm>
            <a:off x="742314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7366466-3D3C-643A-8230-85F8116C0FDB}"/>
              </a:ext>
            </a:extLst>
          </p:cNvPr>
          <p:cNvCxnSpPr>
            <a:cxnSpLocks/>
          </p:cNvCxnSpPr>
          <p:nvPr/>
        </p:nvCxnSpPr>
        <p:spPr>
          <a:xfrm rot="5400000">
            <a:off x="730255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D5FCB8BE-0F86-BAEE-1268-90F5812FBE68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C62E244-3EDF-BB77-8961-51D7C660CFA6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>
            <a:extLst>
              <a:ext uri="{FF2B5EF4-FFF2-40B4-BE49-F238E27FC236}">
                <a16:creationId xmlns:a16="http://schemas.microsoft.com/office/drawing/2014/main" id="{9F82045C-7543-4F2F-5C1F-195369BEDF21}"/>
              </a:ext>
            </a:extLst>
          </p:cNvPr>
          <p:cNvSpPr/>
          <p:nvPr/>
        </p:nvSpPr>
        <p:spPr>
          <a:xfrm>
            <a:off x="4611393" y="2748883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5B947C2D-32A6-2E88-B0D9-AA6D88346502}"/>
              </a:ext>
            </a:extLst>
          </p:cNvPr>
          <p:cNvSpPr/>
          <p:nvPr/>
        </p:nvSpPr>
        <p:spPr>
          <a:xfrm>
            <a:off x="4611393" y="4096076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017467A0-18C4-A4B1-9558-25D2D2F87AF9}"/>
              </a:ext>
            </a:extLst>
          </p:cNvPr>
          <p:cNvCxnSpPr>
            <a:cxnSpLocks/>
          </p:cNvCxnSpPr>
          <p:nvPr/>
        </p:nvCxnSpPr>
        <p:spPr>
          <a:xfrm>
            <a:off x="4898964" y="3324883"/>
            <a:ext cx="568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or: Curved 43">
            <a:extLst>
              <a:ext uri="{FF2B5EF4-FFF2-40B4-BE49-F238E27FC236}">
                <a16:creationId xmlns:a16="http://schemas.microsoft.com/office/drawing/2014/main" id="{D72E4B39-D3D1-84D7-79D4-553F4CE1CC56}"/>
              </a:ext>
            </a:extLst>
          </p:cNvPr>
          <p:cNvCxnSpPr>
            <a:cxnSpLocks/>
            <a:stCxn id="42" idx="6"/>
            <a:endCxn id="39" idx="6"/>
          </p:cNvCxnSpPr>
          <p:nvPr/>
        </p:nvCxnSpPr>
        <p:spPr>
          <a:xfrm flipV="1">
            <a:off x="5187393" y="3036883"/>
            <a:ext cx="12700" cy="1347193"/>
          </a:xfrm>
          <a:prstGeom prst="curvedConnector3">
            <a:avLst>
              <a:gd name="adj1" fmla="val 1800000"/>
            </a:avLst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Oval 44">
            <a:extLst>
              <a:ext uri="{FF2B5EF4-FFF2-40B4-BE49-F238E27FC236}">
                <a16:creationId xmlns:a16="http://schemas.microsoft.com/office/drawing/2014/main" id="{204777B5-8EF4-3B38-6FE1-0E75B48A0F58}"/>
              </a:ext>
            </a:extLst>
          </p:cNvPr>
          <p:cNvSpPr/>
          <p:nvPr/>
        </p:nvSpPr>
        <p:spPr>
          <a:xfrm>
            <a:off x="4610964" y="5089832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S2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3C519F3-75FC-E5FF-8231-EC0A74AA6104}"/>
              </a:ext>
            </a:extLst>
          </p:cNvPr>
          <p:cNvCxnSpPr>
            <a:cxnSpLocks/>
            <a:stCxn id="42" idx="4"/>
            <a:endCxn id="45" idx="0"/>
          </p:cNvCxnSpPr>
          <p:nvPr/>
        </p:nvCxnSpPr>
        <p:spPr>
          <a:xfrm flipH="1">
            <a:off x="4898964" y="4672076"/>
            <a:ext cx="429" cy="41775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4F629FF0-A90D-E5EE-1B09-3222D6933B27}"/>
              </a:ext>
            </a:extLst>
          </p:cNvPr>
          <p:cNvSpPr txBox="1"/>
          <p:nvPr/>
        </p:nvSpPr>
        <p:spPr>
          <a:xfrm>
            <a:off x="5294087" y="4150455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54E190D-1EC2-7002-3BD2-3BF7AFA25DF4}"/>
              </a:ext>
            </a:extLst>
          </p:cNvPr>
          <p:cNvSpPr txBox="1"/>
          <p:nvPr/>
        </p:nvSpPr>
        <p:spPr>
          <a:xfrm>
            <a:off x="4217016" y="4652837"/>
            <a:ext cx="749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!Cond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0A23D7E4-F0AC-608A-D83D-B40E08C79EE1}"/>
              </a:ext>
            </a:extLst>
          </p:cNvPr>
          <p:cNvSpPr/>
          <p:nvPr/>
        </p:nvSpPr>
        <p:spPr>
          <a:xfrm>
            <a:off x="4295688" y="2605506"/>
            <a:ext cx="951040" cy="2142249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12F144A-2D86-AA69-C0F8-3A2FF9F3BB79}"/>
              </a:ext>
            </a:extLst>
          </p:cNvPr>
          <p:cNvSpPr txBox="1"/>
          <p:nvPr/>
        </p:nvSpPr>
        <p:spPr>
          <a:xfrm>
            <a:off x="4272946" y="2575820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A280DF1C-08F4-C774-70DD-B0FF0E5B5D1A}"/>
              </a:ext>
            </a:extLst>
          </p:cNvPr>
          <p:cNvSpPr/>
          <p:nvPr/>
        </p:nvSpPr>
        <p:spPr>
          <a:xfrm>
            <a:off x="4295688" y="5007751"/>
            <a:ext cx="946388" cy="75501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2ED9332-61BF-1A53-D282-16CFCC4DAE5E}"/>
              </a:ext>
            </a:extLst>
          </p:cNvPr>
          <p:cNvSpPr txBox="1"/>
          <p:nvPr/>
        </p:nvSpPr>
        <p:spPr>
          <a:xfrm>
            <a:off x="4277334" y="4964345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786A019-2CAD-4F96-D255-2D94691B42F4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F76B33-9CF6-D0C7-3C96-D8E7B1FB5A04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3EEA70-88DD-D010-9BC8-0E275C012E0F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F2277A-81EA-30BE-9F3F-A56D03DACA0A}"/>
              </a:ext>
            </a:extLst>
          </p:cNvPr>
          <p:cNvSpPr/>
          <p:nvPr/>
        </p:nvSpPr>
        <p:spPr>
          <a:xfrm>
            <a:off x="288891" y="4376153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6E9A5586-E354-2563-496D-C92B609B8D87}"/>
              </a:ext>
            </a:extLst>
          </p:cNvPr>
          <p:cNvSpPr/>
          <p:nvPr/>
        </p:nvSpPr>
        <p:spPr>
          <a:xfrm>
            <a:off x="6410539" y="2174766"/>
            <a:ext cx="1710980" cy="3564537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2E0D639-C811-68F2-CAB9-489F82969033}"/>
              </a:ext>
            </a:extLst>
          </p:cNvPr>
          <p:cNvSpPr txBox="1"/>
          <p:nvPr/>
        </p:nvSpPr>
        <p:spPr>
          <a:xfrm>
            <a:off x="7669810" y="2188709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8E9381AC-8615-4EE9-5499-F8280A9DAAC4}"/>
              </a:ext>
            </a:extLst>
          </p:cNvPr>
          <p:cNvSpPr/>
          <p:nvPr/>
        </p:nvSpPr>
        <p:spPr>
          <a:xfrm>
            <a:off x="8275509" y="5261678"/>
            <a:ext cx="547674" cy="522890"/>
          </a:xfrm>
          <a:prstGeom prst="roundRect">
            <a:avLst>
              <a:gd name="adj" fmla="val 24890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A682867-ACEC-FB7A-EEE3-ED6CAD3C3810}"/>
              </a:ext>
            </a:extLst>
          </p:cNvPr>
          <p:cNvSpPr txBox="1"/>
          <p:nvPr/>
        </p:nvSpPr>
        <p:spPr>
          <a:xfrm>
            <a:off x="8257155" y="5218272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DD3111A-E86E-4E5F-7983-D0AEAAC7EF89}"/>
              </a:ext>
            </a:extLst>
          </p:cNvPr>
          <p:cNvSpPr/>
          <p:nvPr/>
        </p:nvSpPr>
        <p:spPr>
          <a:xfrm>
            <a:off x="8982583" y="3549630"/>
            <a:ext cx="2834737" cy="1003439"/>
          </a:xfrm>
          <a:prstGeom prst="roundRect">
            <a:avLst>
              <a:gd name="adj" fmla="val 9176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rgbClr val="FF0000"/>
                </a:solidFill>
              </a:rPr>
              <a:t>How to connect BBs?</a:t>
            </a:r>
          </a:p>
        </p:txBody>
      </p:sp>
      <p:cxnSp>
        <p:nvCxnSpPr>
          <p:cNvPr id="34" name="Connector: Curved 33">
            <a:extLst>
              <a:ext uri="{FF2B5EF4-FFF2-40B4-BE49-F238E27FC236}">
                <a16:creationId xmlns:a16="http://schemas.microsoft.com/office/drawing/2014/main" id="{A80DBFD1-7FFD-7456-7419-367ED192A9C1}"/>
              </a:ext>
            </a:extLst>
          </p:cNvPr>
          <p:cNvCxnSpPr>
            <a:cxnSpLocks/>
            <a:stCxn id="41" idx="2"/>
            <a:endCxn id="41" idx="1"/>
          </p:cNvCxnSpPr>
          <p:nvPr/>
        </p:nvCxnSpPr>
        <p:spPr>
          <a:xfrm rot="5400000" flipH="1">
            <a:off x="5947150" y="4420424"/>
            <a:ext cx="1782268" cy="855490"/>
          </a:xfrm>
          <a:prstGeom prst="curvedConnector4">
            <a:avLst>
              <a:gd name="adj1" fmla="val -6413"/>
              <a:gd name="adj2" fmla="val 126722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or: Curved 35">
            <a:extLst>
              <a:ext uri="{FF2B5EF4-FFF2-40B4-BE49-F238E27FC236}">
                <a16:creationId xmlns:a16="http://schemas.microsoft.com/office/drawing/2014/main" id="{413C2573-A726-1D64-2A71-1D56EDA10B91}"/>
              </a:ext>
            </a:extLst>
          </p:cNvPr>
          <p:cNvCxnSpPr>
            <a:cxnSpLocks/>
            <a:stCxn id="41" idx="2"/>
          </p:cNvCxnSpPr>
          <p:nvPr/>
        </p:nvCxnSpPr>
        <p:spPr>
          <a:xfrm rot="5400000" flipH="1" flipV="1">
            <a:off x="7662678" y="5126474"/>
            <a:ext cx="216180" cy="1009478"/>
          </a:xfrm>
          <a:prstGeom prst="curvedConnector4">
            <a:avLst>
              <a:gd name="adj1" fmla="val -56397"/>
              <a:gd name="adj2" fmla="val 92373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BA1005AF-B8F4-9B07-1B0B-1D986F93BC38}"/>
              </a:ext>
            </a:extLst>
          </p:cNvPr>
          <p:cNvSpPr/>
          <p:nvPr/>
        </p:nvSpPr>
        <p:spPr>
          <a:xfrm>
            <a:off x="2932685" y="6116960"/>
            <a:ext cx="6326630" cy="66218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rgbClr val="FF0000"/>
                </a:solidFill>
              </a:rPr>
              <a:t>HACE encodes CDFGs in MLIR IR, an open-source format compatible with LLVM or MLIR tools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10644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87566-BC46-3106-A806-000418A9F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Results: Functional Equivalence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D2A5E3-150A-C34E-BB29-9F88BB085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54</a:t>
            </a:fld>
            <a:endParaRPr lang="en-F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A8E84B-3573-ABD7-9990-569492249086}"/>
              </a:ext>
            </a:extLst>
          </p:cNvPr>
          <p:cNvSpPr txBox="1"/>
          <p:nvPr/>
        </p:nvSpPr>
        <p:spPr>
          <a:xfrm>
            <a:off x="387435" y="1522597"/>
            <a:ext cx="1135479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We have evaluated the functional correctness of the MLIR IR generated by HACE comparing them with the initial C code with 10K input sets.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2CFE871-34AC-0665-D27D-1ADC2F445554}"/>
              </a:ext>
            </a:extLst>
          </p:cNvPr>
          <p:cNvSpPr/>
          <p:nvPr/>
        </p:nvSpPr>
        <p:spPr>
          <a:xfrm>
            <a:off x="2072902" y="3866344"/>
            <a:ext cx="1012969" cy="43076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HLS tool</a:t>
            </a:r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462FFE-7540-335C-BD8D-1FDFB33D6C55}"/>
              </a:ext>
            </a:extLst>
          </p:cNvPr>
          <p:cNvSpPr txBox="1"/>
          <p:nvPr/>
        </p:nvSpPr>
        <p:spPr>
          <a:xfrm>
            <a:off x="533171" y="3897062"/>
            <a:ext cx="1261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C/C++ code</a:t>
            </a:r>
            <a:endParaRPr lang="en-GB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2366016-0ADF-3303-7819-FB7275FF5E22}"/>
              </a:ext>
            </a:extLst>
          </p:cNvPr>
          <p:cNvCxnSpPr>
            <a:cxnSpLocks/>
            <a:stCxn id="7" idx="3"/>
            <a:endCxn id="6" idx="1"/>
          </p:cNvCxnSpPr>
          <p:nvPr/>
        </p:nvCxnSpPr>
        <p:spPr>
          <a:xfrm>
            <a:off x="1794798" y="4081728"/>
            <a:ext cx="27810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09FF695-528F-39D6-44DF-0C3E4C5FCF84}"/>
              </a:ext>
            </a:extLst>
          </p:cNvPr>
          <p:cNvCxnSpPr>
            <a:cxnSpLocks/>
          </p:cNvCxnSpPr>
          <p:nvPr/>
        </p:nvCxnSpPr>
        <p:spPr>
          <a:xfrm>
            <a:off x="3922843" y="4075894"/>
            <a:ext cx="319523" cy="583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49720C8-D403-5BC7-DC1E-F8E7D6F43520}"/>
              </a:ext>
            </a:extLst>
          </p:cNvPr>
          <p:cNvCxnSpPr>
            <a:cxnSpLocks/>
          </p:cNvCxnSpPr>
          <p:nvPr/>
        </p:nvCxnSpPr>
        <p:spPr>
          <a:xfrm>
            <a:off x="3085871" y="4081728"/>
            <a:ext cx="319523" cy="583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62F5AC7-8B14-AF49-99B4-857D5C159BD8}"/>
              </a:ext>
            </a:extLst>
          </p:cNvPr>
          <p:cNvSpPr txBox="1"/>
          <p:nvPr/>
        </p:nvSpPr>
        <p:spPr>
          <a:xfrm>
            <a:off x="3405394" y="3897062"/>
            <a:ext cx="517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RTL</a:t>
            </a:r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058EA82-3778-2FFC-E54C-B679044C937A}"/>
              </a:ext>
            </a:extLst>
          </p:cNvPr>
          <p:cNvSpPr/>
          <p:nvPr/>
        </p:nvSpPr>
        <p:spPr>
          <a:xfrm>
            <a:off x="4242358" y="3872178"/>
            <a:ext cx="805655" cy="4191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HACE</a:t>
            </a:r>
            <a:endParaRPr lang="en-GB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18E653B-1795-DC6A-883F-16A9B3D32542}"/>
              </a:ext>
            </a:extLst>
          </p:cNvPr>
          <p:cNvCxnSpPr>
            <a:cxnSpLocks/>
          </p:cNvCxnSpPr>
          <p:nvPr/>
        </p:nvCxnSpPr>
        <p:spPr>
          <a:xfrm>
            <a:off x="5048013" y="4081728"/>
            <a:ext cx="319523" cy="583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82F743AF-E0C2-830A-97FF-220F8872C789}"/>
              </a:ext>
            </a:extLst>
          </p:cNvPr>
          <p:cNvSpPr txBox="1"/>
          <p:nvPr/>
        </p:nvSpPr>
        <p:spPr>
          <a:xfrm>
            <a:off x="5367536" y="3897062"/>
            <a:ext cx="898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MLIR IR</a:t>
            </a:r>
            <a:endParaRPr lang="en-GB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964DF1C-4F4E-F201-B9C9-AA604D63F220}"/>
              </a:ext>
            </a:extLst>
          </p:cNvPr>
          <p:cNvCxnSpPr>
            <a:cxnSpLocks/>
          </p:cNvCxnSpPr>
          <p:nvPr/>
        </p:nvCxnSpPr>
        <p:spPr>
          <a:xfrm>
            <a:off x="6242855" y="4070060"/>
            <a:ext cx="319523" cy="583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4D13288-44AD-96CF-6D57-7E73BFDF31D2}"/>
              </a:ext>
            </a:extLst>
          </p:cNvPr>
          <p:cNvSpPr/>
          <p:nvPr/>
        </p:nvSpPr>
        <p:spPr>
          <a:xfrm>
            <a:off x="6562370" y="3866344"/>
            <a:ext cx="805655" cy="4191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ysClr val="windowText" lastClr="000000"/>
                </a:solidFill>
              </a:rPr>
              <a:t>MLIR</a:t>
            </a:r>
            <a:endParaRPr lang="en-GB">
              <a:solidFill>
                <a:sysClr val="windowText" lastClr="000000"/>
              </a:solidFill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1F9DCA3-08B4-8E23-F240-0B6A9CF82668}"/>
              </a:ext>
            </a:extLst>
          </p:cNvPr>
          <p:cNvCxnSpPr>
            <a:cxnSpLocks/>
          </p:cNvCxnSpPr>
          <p:nvPr/>
        </p:nvCxnSpPr>
        <p:spPr>
          <a:xfrm>
            <a:off x="7363131" y="4081728"/>
            <a:ext cx="319523" cy="583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1145176B-3C8D-FB10-0954-2B83997E88B9}"/>
              </a:ext>
            </a:extLst>
          </p:cNvPr>
          <p:cNvSpPr txBox="1"/>
          <p:nvPr/>
        </p:nvSpPr>
        <p:spPr>
          <a:xfrm>
            <a:off x="7682654" y="3897062"/>
            <a:ext cx="927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LLVM IR</a:t>
            </a:r>
            <a:endParaRPr lang="en-GB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8743E222-37C7-790C-45D2-8250CF2D6D3C}"/>
              </a:ext>
            </a:extLst>
          </p:cNvPr>
          <p:cNvSpPr/>
          <p:nvPr/>
        </p:nvSpPr>
        <p:spPr>
          <a:xfrm>
            <a:off x="6557476" y="4584801"/>
            <a:ext cx="805655" cy="4191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ysClr val="windowText" lastClr="000000"/>
                </a:solidFill>
              </a:rPr>
              <a:t>clang</a:t>
            </a:r>
            <a:endParaRPr lang="en-GB">
              <a:solidFill>
                <a:sysClr val="windowText" lastClr="000000"/>
              </a:solidFill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F6E66C6-D4E2-B23F-249F-517FBCAC8704}"/>
              </a:ext>
            </a:extLst>
          </p:cNvPr>
          <p:cNvCxnSpPr>
            <a:cxnSpLocks/>
          </p:cNvCxnSpPr>
          <p:nvPr/>
        </p:nvCxnSpPr>
        <p:spPr>
          <a:xfrm>
            <a:off x="7358237" y="4800185"/>
            <a:ext cx="319523" cy="583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7D481E79-E102-4E60-E0C8-F959881FDEAE}"/>
              </a:ext>
            </a:extLst>
          </p:cNvPr>
          <p:cNvSpPr txBox="1"/>
          <p:nvPr/>
        </p:nvSpPr>
        <p:spPr>
          <a:xfrm>
            <a:off x="7677760" y="4615519"/>
            <a:ext cx="927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LLVM IR</a:t>
            </a:r>
            <a:endParaRPr lang="en-GB"/>
          </a:p>
        </p:txBody>
      </p:sp>
      <p:cxnSp>
        <p:nvCxnSpPr>
          <p:cNvPr id="26" name="Connector: Curved 25">
            <a:extLst>
              <a:ext uri="{FF2B5EF4-FFF2-40B4-BE49-F238E27FC236}">
                <a16:creationId xmlns:a16="http://schemas.microsoft.com/office/drawing/2014/main" id="{AB8C041E-002F-6BDA-2F57-9237D00A5100}"/>
              </a:ext>
            </a:extLst>
          </p:cNvPr>
          <p:cNvCxnSpPr>
            <a:cxnSpLocks/>
            <a:stCxn id="7" idx="3"/>
            <a:endCxn id="22" idx="1"/>
          </p:cNvCxnSpPr>
          <p:nvPr/>
        </p:nvCxnSpPr>
        <p:spPr>
          <a:xfrm>
            <a:off x="1794798" y="4081728"/>
            <a:ext cx="4762678" cy="712623"/>
          </a:xfrm>
          <a:prstGeom prst="curvedConnector3">
            <a:avLst>
              <a:gd name="adj1" fmla="val 5019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D868E19C-F912-A63F-4EA8-BC8A159EE6BF}"/>
              </a:ext>
            </a:extLst>
          </p:cNvPr>
          <p:cNvSpPr/>
          <p:nvPr/>
        </p:nvSpPr>
        <p:spPr>
          <a:xfrm>
            <a:off x="8936383" y="4242812"/>
            <a:ext cx="1273810" cy="48206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ysClr val="windowText" lastClr="000000"/>
                </a:solidFill>
              </a:rPr>
              <a:t>Differential execution</a:t>
            </a:r>
            <a:endParaRPr lang="en-GB">
              <a:solidFill>
                <a:sysClr val="windowText" lastClr="000000"/>
              </a:solidFill>
            </a:endParaRPr>
          </a:p>
        </p:txBody>
      </p:sp>
      <p:cxnSp>
        <p:nvCxnSpPr>
          <p:cNvPr id="29" name="Connector: Curved 28">
            <a:extLst>
              <a:ext uri="{FF2B5EF4-FFF2-40B4-BE49-F238E27FC236}">
                <a16:creationId xmlns:a16="http://schemas.microsoft.com/office/drawing/2014/main" id="{8BFD63DB-9B0D-E891-D5D6-03BBFE51A0DA}"/>
              </a:ext>
            </a:extLst>
          </p:cNvPr>
          <p:cNvCxnSpPr>
            <a:cxnSpLocks/>
            <a:stCxn id="21" idx="3"/>
            <a:endCxn id="28" idx="1"/>
          </p:cNvCxnSpPr>
          <p:nvPr/>
        </p:nvCxnSpPr>
        <p:spPr>
          <a:xfrm>
            <a:off x="8610600" y="4081728"/>
            <a:ext cx="325783" cy="402119"/>
          </a:xfrm>
          <a:prstGeom prst="curvedConnector3">
            <a:avLst>
              <a:gd name="adj1" fmla="val 50000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Curved 31">
            <a:extLst>
              <a:ext uri="{FF2B5EF4-FFF2-40B4-BE49-F238E27FC236}">
                <a16:creationId xmlns:a16="http://schemas.microsoft.com/office/drawing/2014/main" id="{E1578C64-A6B5-A445-7BA2-42BABB88E0D3}"/>
              </a:ext>
            </a:extLst>
          </p:cNvPr>
          <p:cNvCxnSpPr>
            <a:cxnSpLocks/>
            <a:stCxn id="24" idx="3"/>
            <a:endCxn id="28" idx="1"/>
          </p:cNvCxnSpPr>
          <p:nvPr/>
        </p:nvCxnSpPr>
        <p:spPr>
          <a:xfrm flipV="1">
            <a:off x="8605706" y="4483847"/>
            <a:ext cx="330677" cy="316338"/>
          </a:xfrm>
          <a:prstGeom prst="curvedConnector3">
            <a:avLst>
              <a:gd name="adj1" fmla="val 50000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4C8F4A2-B8F9-D90B-0A81-5A892F1D07CE}"/>
              </a:ext>
            </a:extLst>
          </p:cNvPr>
          <p:cNvCxnSpPr>
            <a:cxnSpLocks/>
            <a:stCxn id="28" idx="3"/>
          </p:cNvCxnSpPr>
          <p:nvPr/>
        </p:nvCxnSpPr>
        <p:spPr>
          <a:xfrm>
            <a:off x="10210193" y="4483847"/>
            <a:ext cx="24154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9E5A6453-852F-9280-6AF5-6A12FD3FBD67}"/>
              </a:ext>
            </a:extLst>
          </p:cNvPr>
          <p:cNvSpPr txBox="1"/>
          <p:nvPr/>
        </p:nvSpPr>
        <p:spPr>
          <a:xfrm>
            <a:off x="10397202" y="4291278"/>
            <a:ext cx="1273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Equivalent?</a:t>
            </a:r>
            <a:endParaRPr lang="en-GB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F9E8D1FC-611B-529B-3756-047EA1959146}"/>
              </a:ext>
            </a:extLst>
          </p:cNvPr>
          <p:cNvSpPr/>
          <p:nvPr/>
        </p:nvSpPr>
        <p:spPr>
          <a:xfrm>
            <a:off x="2000567" y="5875559"/>
            <a:ext cx="8190866" cy="70257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rgbClr val="FF0000"/>
                </a:solidFill>
              </a:rPr>
              <a:t>Across all benchmarks, the extracted CDFGs match the behavior of the original C code, demonstrating the correctness of HACE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8555228-21E1-2E50-6FDE-9EC4EEA096A3}"/>
              </a:ext>
            </a:extLst>
          </p:cNvPr>
          <p:cNvSpPr txBox="1"/>
          <p:nvPr/>
        </p:nvSpPr>
        <p:spPr>
          <a:xfrm>
            <a:off x="2020810" y="3183901"/>
            <a:ext cx="12248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/>
              <a:t>LegUp</a:t>
            </a:r>
            <a:r>
              <a:rPr lang="en-US"/>
              <a:t>/</a:t>
            </a:r>
          </a:p>
          <a:p>
            <a:r>
              <a:rPr lang="en-US" err="1"/>
              <a:t>Vivado</a:t>
            </a:r>
            <a:r>
              <a:rPr lang="en-US"/>
              <a:t> HLS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1235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1" grpId="0"/>
      <p:bldP spid="12" grpId="0" animBg="1"/>
      <p:bldP spid="14" grpId="0"/>
      <p:bldP spid="19" grpId="0" animBg="1"/>
      <p:bldP spid="21" grpId="0"/>
      <p:bldP spid="22" grpId="0" animBg="1"/>
      <p:bldP spid="24" grpId="0"/>
      <p:bldP spid="28" grpId="0" animBg="1"/>
      <p:bldP spid="36" grpId="0"/>
      <p:bldP spid="37" grpId="0" animBg="1"/>
      <p:bldP spid="15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7108F-41B5-A3F3-DB81-F497AE2A4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7DD5978-EA64-A2EF-1C6B-0581542A59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002" y="2254708"/>
            <a:ext cx="2454643" cy="40686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4F8A25D-87AB-1521-3E13-706EFFE73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Results: Structural Equivalence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3235F5-90D8-DA24-3FB4-78B533D56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55</a:t>
            </a:fld>
            <a:endParaRPr lang="en-F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F4A56A-B4EF-9A8A-9ACB-C622DA5D3F43}"/>
              </a:ext>
            </a:extLst>
          </p:cNvPr>
          <p:cNvSpPr txBox="1"/>
          <p:nvPr/>
        </p:nvSpPr>
        <p:spPr>
          <a:xfrm>
            <a:off x="335184" y="1243923"/>
            <a:ext cx="1135479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We have extracted the </a:t>
            </a:r>
            <a:r>
              <a:rPr lang="en-US" sz="2400" b="1"/>
              <a:t>LLVM IR from </a:t>
            </a:r>
            <a:r>
              <a:rPr lang="en-US" sz="2400" b="1" err="1"/>
              <a:t>LegUp</a:t>
            </a:r>
            <a:r>
              <a:rPr lang="en-US" sz="2400" b="1"/>
              <a:t> </a:t>
            </a:r>
            <a:r>
              <a:rPr lang="en-US" sz="2400"/>
              <a:t>to compare its structural equivalence with the </a:t>
            </a:r>
            <a:r>
              <a:rPr lang="en-US" sz="2400" b="1"/>
              <a:t>IR</a:t>
            </a:r>
            <a:r>
              <a:rPr lang="en-US" sz="2400"/>
              <a:t> generated by </a:t>
            </a:r>
            <a:r>
              <a:rPr lang="en-US" sz="2400" b="1"/>
              <a:t>HACE</a:t>
            </a:r>
            <a:r>
              <a:rPr lang="en-US" sz="2400"/>
              <a:t>. The following example shows the IRs from the </a:t>
            </a:r>
            <a:r>
              <a:rPr lang="en-US" sz="2400" b="1" i="1" err="1"/>
              <a:t>gsum</a:t>
            </a:r>
            <a:r>
              <a:rPr lang="en-US" sz="2400"/>
              <a:t> benchmark.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989AC065-362F-6F04-EC1F-D44ECBDA9F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2355021"/>
            <a:ext cx="4397203" cy="4001329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AC694A2D-7EC2-8B32-4B3F-0D263169DC24}"/>
              </a:ext>
            </a:extLst>
          </p:cNvPr>
          <p:cNvSpPr txBox="1"/>
          <p:nvPr/>
        </p:nvSpPr>
        <p:spPr>
          <a:xfrm>
            <a:off x="2653451" y="6433963"/>
            <a:ext cx="1011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/>
              <a:t>LegUp</a:t>
            </a:r>
            <a:r>
              <a:rPr lang="en-US"/>
              <a:t> IR</a:t>
            </a:r>
            <a:endParaRPr lang="en-GB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AFB5C17-2AE0-42BB-3B8A-F638B41A5336}"/>
              </a:ext>
            </a:extLst>
          </p:cNvPr>
          <p:cNvSpPr txBox="1"/>
          <p:nvPr/>
        </p:nvSpPr>
        <p:spPr>
          <a:xfrm>
            <a:off x="7524000" y="6432292"/>
            <a:ext cx="931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HACE IR</a:t>
            </a:r>
            <a:endParaRPr lang="en-GB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676D98B1-F46C-BA1A-B545-E2C89447FAFF}"/>
              </a:ext>
            </a:extLst>
          </p:cNvPr>
          <p:cNvSpPr/>
          <p:nvPr/>
        </p:nvSpPr>
        <p:spPr>
          <a:xfrm>
            <a:off x="3671734" y="5875559"/>
            <a:ext cx="4848532" cy="70257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rgbClr val="FF0000"/>
                </a:solidFill>
              </a:rPr>
              <a:t>In the HACE open-source repository, you can visually compare the CDFGs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C44B2B4-F8DA-F441-7A98-CD226319759F}"/>
              </a:ext>
            </a:extLst>
          </p:cNvPr>
          <p:cNvSpPr/>
          <p:nvPr/>
        </p:nvSpPr>
        <p:spPr>
          <a:xfrm>
            <a:off x="5791200" y="3644900"/>
            <a:ext cx="1498847" cy="3627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405ABD-4109-BCA3-6CEC-CF85BFF3885A}"/>
              </a:ext>
            </a:extLst>
          </p:cNvPr>
          <p:cNvSpPr/>
          <p:nvPr/>
        </p:nvSpPr>
        <p:spPr>
          <a:xfrm>
            <a:off x="5791200" y="4394200"/>
            <a:ext cx="1498847" cy="49937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7B1A71-78C6-0EAE-F234-ABDD7600D7DD}"/>
              </a:ext>
            </a:extLst>
          </p:cNvPr>
          <p:cNvSpPr/>
          <p:nvPr/>
        </p:nvSpPr>
        <p:spPr>
          <a:xfrm>
            <a:off x="8204201" y="4893578"/>
            <a:ext cx="1416050" cy="2118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D1EB9DF-35A8-EA61-A264-5775A40772EF}"/>
              </a:ext>
            </a:extLst>
          </p:cNvPr>
          <p:cNvSpPr/>
          <p:nvPr/>
        </p:nvSpPr>
        <p:spPr>
          <a:xfrm>
            <a:off x="8347294" y="2689642"/>
            <a:ext cx="1285971" cy="1554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87E29C3-CC3A-6B24-B896-1C1B8D9BF0BD}"/>
              </a:ext>
            </a:extLst>
          </p:cNvPr>
          <p:cNvSpPr/>
          <p:nvPr/>
        </p:nvSpPr>
        <p:spPr>
          <a:xfrm>
            <a:off x="8347294" y="3074721"/>
            <a:ext cx="1285971" cy="1554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C1243C-5A3F-3184-D57E-5298C5622C16}"/>
              </a:ext>
            </a:extLst>
          </p:cNvPr>
          <p:cNvSpPr/>
          <p:nvPr/>
        </p:nvSpPr>
        <p:spPr>
          <a:xfrm>
            <a:off x="8347294" y="3304363"/>
            <a:ext cx="1285971" cy="1554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810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3" grpId="0" animBg="1"/>
      <p:bldP spid="3" grpId="1" animBg="1"/>
      <p:bldP spid="6" grpId="0" animBg="1"/>
      <p:bldP spid="6" grpId="1" animBg="1"/>
      <p:bldP spid="7" grpId="0" animBg="1"/>
      <p:bldP spid="7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C1C30-8A9A-33F0-F330-E84641776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Results: Comparing HLS Tools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F803A3-14A7-5D51-4BCF-9F7A18117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56</a:t>
            </a:fld>
            <a:endParaRPr lang="en-FR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D60B6CE-F682-3424-D85F-700DA2CE6978}"/>
              </a:ext>
            </a:extLst>
          </p:cNvPr>
          <p:cNvSpPr/>
          <p:nvPr/>
        </p:nvSpPr>
        <p:spPr>
          <a:xfrm>
            <a:off x="3237465" y="2290330"/>
            <a:ext cx="971550" cy="4191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/>
              <a:t>LegUp</a:t>
            </a:r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604BA28-4103-9107-8A46-784A25EB4C37}"/>
              </a:ext>
            </a:extLst>
          </p:cNvPr>
          <p:cNvSpPr/>
          <p:nvPr/>
        </p:nvSpPr>
        <p:spPr>
          <a:xfrm>
            <a:off x="3237465" y="3672578"/>
            <a:ext cx="1261627" cy="4191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/>
              <a:t>Vivado</a:t>
            </a:r>
            <a:r>
              <a:rPr lang="en-US"/>
              <a:t> HLS</a:t>
            </a:r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1D2A2F-7789-4959-E3D0-D22E7AD66DC4}"/>
              </a:ext>
            </a:extLst>
          </p:cNvPr>
          <p:cNvSpPr txBox="1"/>
          <p:nvPr/>
        </p:nvSpPr>
        <p:spPr>
          <a:xfrm>
            <a:off x="1656315" y="2309380"/>
            <a:ext cx="1261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C/C++ code</a:t>
            </a:r>
            <a:endParaRPr lang="en-GB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7E2CC4B-EF71-8147-862D-FADF3F423A3B}"/>
              </a:ext>
            </a:extLst>
          </p:cNvPr>
          <p:cNvCxnSpPr>
            <a:stCxn id="7" idx="3"/>
            <a:endCxn id="5" idx="1"/>
          </p:cNvCxnSpPr>
          <p:nvPr/>
        </p:nvCxnSpPr>
        <p:spPr>
          <a:xfrm>
            <a:off x="2917942" y="2494046"/>
            <a:ext cx="319523" cy="583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70DD175-32AC-E662-6E47-2C7C307C0F3B}"/>
              </a:ext>
            </a:extLst>
          </p:cNvPr>
          <p:cNvSpPr txBox="1"/>
          <p:nvPr/>
        </p:nvSpPr>
        <p:spPr>
          <a:xfrm>
            <a:off x="1656315" y="3693771"/>
            <a:ext cx="1261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C/C++ code</a:t>
            </a:r>
            <a:endParaRPr lang="en-GB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9B7D0E9-96AC-BD35-CAEB-71D78AB76B52}"/>
              </a:ext>
            </a:extLst>
          </p:cNvPr>
          <p:cNvCxnSpPr>
            <a:cxnSpLocks/>
            <a:stCxn id="11" idx="3"/>
            <a:endCxn id="6" idx="1"/>
          </p:cNvCxnSpPr>
          <p:nvPr/>
        </p:nvCxnSpPr>
        <p:spPr>
          <a:xfrm>
            <a:off x="2917942" y="3878437"/>
            <a:ext cx="319523" cy="369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7AF3618-BDED-B337-7F73-B8B1CEAD6BDA}"/>
              </a:ext>
            </a:extLst>
          </p:cNvPr>
          <p:cNvCxnSpPr>
            <a:cxnSpLocks/>
          </p:cNvCxnSpPr>
          <p:nvPr/>
        </p:nvCxnSpPr>
        <p:spPr>
          <a:xfrm>
            <a:off x="5045987" y="2488212"/>
            <a:ext cx="319523" cy="583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E422F3D-8AB6-9199-6202-37BABBB33B10}"/>
              </a:ext>
            </a:extLst>
          </p:cNvPr>
          <p:cNvCxnSpPr>
            <a:cxnSpLocks/>
          </p:cNvCxnSpPr>
          <p:nvPr/>
        </p:nvCxnSpPr>
        <p:spPr>
          <a:xfrm>
            <a:off x="4209015" y="2494046"/>
            <a:ext cx="319523" cy="583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97DF9D6F-73B1-6C13-584B-0917F24DD06A}"/>
              </a:ext>
            </a:extLst>
          </p:cNvPr>
          <p:cNvSpPr txBox="1"/>
          <p:nvPr/>
        </p:nvSpPr>
        <p:spPr>
          <a:xfrm>
            <a:off x="4528538" y="2309380"/>
            <a:ext cx="517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RTL</a:t>
            </a:r>
            <a:endParaRPr lang="en-GB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1FA6CF9-D268-BDF1-7449-0A6B5112CDCF}"/>
              </a:ext>
            </a:extLst>
          </p:cNvPr>
          <p:cNvSpPr/>
          <p:nvPr/>
        </p:nvSpPr>
        <p:spPr>
          <a:xfrm>
            <a:off x="5365502" y="2284496"/>
            <a:ext cx="805655" cy="4191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HACE</a:t>
            </a:r>
            <a:endParaRPr lang="en-GB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B628F44-8505-5C3E-2863-795C2A6AB8EC}"/>
              </a:ext>
            </a:extLst>
          </p:cNvPr>
          <p:cNvSpPr/>
          <p:nvPr/>
        </p:nvSpPr>
        <p:spPr>
          <a:xfrm>
            <a:off x="7600951" y="1960646"/>
            <a:ext cx="971550" cy="419100"/>
          </a:xfrm>
          <a:prstGeom prst="roundRect">
            <a:avLst/>
          </a:prstGeom>
          <a:solidFill>
            <a:srgbClr val="EF8B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Bambu</a:t>
            </a:r>
            <a:endParaRPr lang="en-GB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9A8B42D6-3567-B289-88CA-1FC1053AFFE3}"/>
              </a:ext>
            </a:extLst>
          </p:cNvPr>
          <p:cNvCxnSpPr>
            <a:cxnSpLocks/>
            <a:stCxn id="33" idx="3"/>
            <a:endCxn id="30" idx="1"/>
          </p:cNvCxnSpPr>
          <p:nvPr/>
        </p:nvCxnSpPr>
        <p:spPr>
          <a:xfrm flipV="1">
            <a:off x="7388683" y="2170196"/>
            <a:ext cx="212268" cy="32385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D280CB6C-EE75-0D09-22FB-215497F3614F}"/>
              </a:ext>
            </a:extLst>
          </p:cNvPr>
          <p:cNvCxnSpPr>
            <a:cxnSpLocks/>
          </p:cNvCxnSpPr>
          <p:nvPr/>
        </p:nvCxnSpPr>
        <p:spPr>
          <a:xfrm>
            <a:off x="6171157" y="2494046"/>
            <a:ext cx="319523" cy="583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710B12A8-E879-86C6-2361-F000D37C8126}"/>
              </a:ext>
            </a:extLst>
          </p:cNvPr>
          <p:cNvSpPr txBox="1"/>
          <p:nvPr/>
        </p:nvSpPr>
        <p:spPr>
          <a:xfrm>
            <a:off x="6490680" y="2309380"/>
            <a:ext cx="898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MLIR IR</a:t>
            </a:r>
            <a:endParaRPr lang="en-GB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EBA58342-13D9-5CA8-46B0-421B12801F01}"/>
              </a:ext>
            </a:extLst>
          </p:cNvPr>
          <p:cNvSpPr/>
          <p:nvPr/>
        </p:nvSpPr>
        <p:spPr>
          <a:xfrm>
            <a:off x="7600950" y="2589296"/>
            <a:ext cx="1247775" cy="419100"/>
          </a:xfrm>
          <a:prstGeom prst="roundRect">
            <a:avLst/>
          </a:prstGeom>
          <a:solidFill>
            <a:srgbClr val="EF8B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/>
              <a:t>Dynamatic</a:t>
            </a:r>
            <a:endParaRPr lang="en-GB"/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DEF9E35-773F-43F1-F654-D3700CCC7C6B}"/>
              </a:ext>
            </a:extLst>
          </p:cNvPr>
          <p:cNvCxnSpPr>
            <a:cxnSpLocks/>
            <a:stCxn id="33" idx="3"/>
            <a:endCxn id="36" idx="1"/>
          </p:cNvCxnSpPr>
          <p:nvPr/>
        </p:nvCxnSpPr>
        <p:spPr>
          <a:xfrm>
            <a:off x="7388683" y="2494046"/>
            <a:ext cx="212267" cy="3048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C1363C3D-581E-8BA3-F536-F4DCAF930899}"/>
              </a:ext>
            </a:extLst>
          </p:cNvPr>
          <p:cNvCxnSpPr>
            <a:cxnSpLocks/>
          </p:cNvCxnSpPr>
          <p:nvPr/>
        </p:nvCxnSpPr>
        <p:spPr>
          <a:xfrm>
            <a:off x="8582308" y="2164362"/>
            <a:ext cx="319523" cy="583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FA0AD6C6-1A16-82AC-367F-E061311708D0}"/>
              </a:ext>
            </a:extLst>
          </p:cNvPr>
          <p:cNvSpPr txBox="1"/>
          <p:nvPr/>
        </p:nvSpPr>
        <p:spPr>
          <a:xfrm>
            <a:off x="8901831" y="1979696"/>
            <a:ext cx="517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RTL</a:t>
            </a:r>
            <a:endParaRPr lang="en-GB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AA7C6915-1C16-5615-59A9-34FCAA1A3A12}"/>
              </a:ext>
            </a:extLst>
          </p:cNvPr>
          <p:cNvCxnSpPr>
            <a:cxnSpLocks/>
          </p:cNvCxnSpPr>
          <p:nvPr/>
        </p:nvCxnSpPr>
        <p:spPr>
          <a:xfrm>
            <a:off x="8848725" y="2817896"/>
            <a:ext cx="319523" cy="583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49996D8B-4261-88F2-BDCD-0A193E048C6C}"/>
              </a:ext>
            </a:extLst>
          </p:cNvPr>
          <p:cNvSpPr txBox="1"/>
          <p:nvPr/>
        </p:nvSpPr>
        <p:spPr>
          <a:xfrm>
            <a:off x="9168248" y="2633230"/>
            <a:ext cx="517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RTL</a:t>
            </a:r>
            <a:endParaRPr lang="en-GB"/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95334B6-493F-60C1-9CF7-C6A6BDEB3728}"/>
              </a:ext>
            </a:extLst>
          </p:cNvPr>
          <p:cNvCxnSpPr>
            <a:cxnSpLocks/>
          </p:cNvCxnSpPr>
          <p:nvPr/>
        </p:nvCxnSpPr>
        <p:spPr>
          <a:xfrm>
            <a:off x="5342490" y="3878306"/>
            <a:ext cx="319523" cy="583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E9A258F7-F1F6-36D7-2F51-6A082E92469C}"/>
              </a:ext>
            </a:extLst>
          </p:cNvPr>
          <p:cNvCxnSpPr>
            <a:cxnSpLocks/>
          </p:cNvCxnSpPr>
          <p:nvPr/>
        </p:nvCxnSpPr>
        <p:spPr>
          <a:xfrm>
            <a:off x="4505518" y="3884140"/>
            <a:ext cx="319523" cy="583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89B9C81B-15EF-86D9-F7BE-A3B5AAFA0C7E}"/>
              </a:ext>
            </a:extLst>
          </p:cNvPr>
          <p:cNvSpPr txBox="1"/>
          <p:nvPr/>
        </p:nvSpPr>
        <p:spPr>
          <a:xfrm>
            <a:off x="4825041" y="3699474"/>
            <a:ext cx="517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RTL</a:t>
            </a:r>
            <a:endParaRPr lang="en-GB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7C731742-36C3-533C-D32D-57988506ABB6}"/>
              </a:ext>
            </a:extLst>
          </p:cNvPr>
          <p:cNvSpPr/>
          <p:nvPr/>
        </p:nvSpPr>
        <p:spPr>
          <a:xfrm>
            <a:off x="5662005" y="3674590"/>
            <a:ext cx="805655" cy="4191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HACE</a:t>
            </a:r>
            <a:endParaRPr lang="en-GB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6E9855C6-9F79-0438-676B-95E71C8710C1}"/>
              </a:ext>
            </a:extLst>
          </p:cNvPr>
          <p:cNvSpPr/>
          <p:nvPr/>
        </p:nvSpPr>
        <p:spPr>
          <a:xfrm>
            <a:off x="7897454" y="3350740"/>
            <a:ext cx="971550" cy="419100"/>
          </a:xfrm>
          <a:prstGeom prst="roundRect">
            <a:avLst/>
          </a:prstGeom>
          <a:solidFill>
            <a:srgbClr val="EF8B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Bambu</a:t>
            </a:r>
            <a:endParaRPr lang="en-GB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720573C-9206-EE30-31C0-5DD53DD2424D}"/>
              </a:ext>
            </a:extLst>
          </p:cNvPr>
          <p:cNvCxnSpPr>
            <a:cxnSpLocks/>
            <a:stCxn id="55" idx="3"/>
            <a:endCxn id="52" idx="1"/>
          </p:cNvCxnSpPr>
          <p:nvPr/>
        </p:nvCxnSpPr>
        <p:spPr>
          <a:xfrm flipV="1">
            <a:off x="7685186" y="3560290"/>
            <a:ext cx="212268" cy="32385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B8F0CF13-47BC-7F0B-D37D-472C70BEE4F6}"/>
              </a:ext>
            </a:extLst>
          </p:cNvPr>
          <p:cNvCxnSpPr>
            <a:cxnSpLocks/>
          </p:cNvCxnSpPr>
          <p:nvPr/>
        </p:nvCxnSpPr>
        <p:spPr>
          <a:xfrm>
            <a:off x="6467660" y="3884140"/>
            <a:ext cx="319523" cy="583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DA87641B-AD1F-EDF1-DA6A-34B667A3FD96}"/>
              </a:ext>
            </a:extLst>
          </p:cNvPr>
          <p:cNvSpPr txBox="1"/>
          <p:nvPr/>
        </p:nvSpPr>
        <p:spPr>
          <a:xfrm>
            <a:off x="6787183" y="3699474"/>
            <a:ext cx="898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MLIR IR</a:t>
            </a:r>
            <a:endParaRPr lang="en-GB"/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324D79C1-47E0-D8A4-EA9B-3829676FE26D}"/>
              </a:ext>
            </a:extLst>
          </p:cNvPr>
          <p:cNvSpPr/>
          <p:nvPr/>
        </p:nvSpPr>
        <p:spPr>
          <a:xfrm>
            <a:off x="7897453" y="3979390"/>
            <a:ext cx="1247775" cy="419100"/>
          </a:xfrm>
          <a:prstGeom prst="roundRect">
            <a:avLst/>
          </a:prstGeom>
          <a:solidFill>
            <a:srgbClr val="EF8B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/>
              <a:t>Dynamatic</a:t>
            </a:r>
            <a:endParaRPr lang="en-GB"/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D246C8C9-AF24-E6CE-0A59-8073E900A638}"/>
              </a:ext>
            </a:extLst>
          </p:cNvPr>
          <p:cNvCxnSpPr>
            <a:cxnSpLocks/>
            <a:stCxn id="55" idx="3"/>
            <a:endCxn id="56" idx="1"/>
          </p:cNvCxnSpPr>
          <p:nvPr/>
        </p:nvCxnSpPr>
        <p:spPr>
          <a:xfrm>
            <a:off x="7685186" y="3884140"/>
            <a:ext cx="212267" cy="3048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EDB7C7A8-7AE8-5841-C70B-0038C677393C}"/>
              </a:ext>
            </a:extLst>
          </p:cNvPr>
          <p:cNvCxnSpPr>
            <a:cxnSpLocks/>
          </p:cNvCxnSpPr>
          <p:nvPr/>
        </p:nvCxnSpPr>
        <p:spPr>
          <a:xfrm>
            <a:off x="8878811" y="3554456"/>
            <a:ext cx="319523" cy="583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DD4C6E27-E2B4-6B3F-DF11-798F42AFD3AA}"/>
              </a:ext>
            </a:extLst>
          </p:cNvPr>
          <p:cNvSpPr txBox="1"/>
          <p:nvPr/>
        </p:nvSpPr>
        <p:spPr>
          <a:xfrm>
            <a:off x="9198334" y="3369790"/>
            <a:ext cx="517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RTL</a:t>
            </a:r>
            <a:endParaRPr lang="en-GB"/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703E8697-3752-103E-3A0C-E0C1C6F3C875}"/>
              </a:ext>
            </a:extLst>
          </p:cNvPr>
          <p:cNvCxnSpPr>
            <a:cxnSpLocks/>
          </p:cNvCxnSpPr>
          <p:nvPr/>
        </p:nvCxnSpPr>
        <p:spPr>
          <a:xfrm>
            <a:off x="9145228" y="4207990"/>
            <a:ext cx="319523" cy="583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34970AA7-22D7-8F89-407F-0E247FDFE0BA}"/>
              </a:ext>
            </a:extLst>
          </p:cNvPr>
          <p:cNvSpPr txBox="1"/>
          <p:nvPr/>
        </p:nvSpPr>
        <p:spPr>
          <a:xfrm>
            <a:off x="9464751" y="4023324"/>
            <a:ext cx="517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RTL</a:t>
            </a:r>
            <a:endParaRPr lang="en-GB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DF26E0F-AE1B-55D9-F361-4AE3428D2371}"/>
              </a:ext>
            </a:extLst>
          </p:cNvPr>
          <p:cNvSpPr txBox="1"/>
          <p:nvPr/>
        </p:nvSpPr>
        <p:spPr>
          <a:xfrm>
            <a:off x="387435" y="1166997"/>
            <a:ext cx="1135479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We have used four different HLS tools for evaluation: Bambu [2], </a:t>
            </a:r>
            <a:r>
              <a:rPr lang="en-US" sz="2400" err="1"/>
              <a:t>Dynamatic</a:t>
            </a:r>
            <a:r>
              <a:rPr lang="en-US" sz="2400"/>
              <a:t> [3], </a:t>
            </a:r>
            <a:r>
              <a:rPr lang="en-US" sz="2400" err="1"/>
              <a:t>LegUp</a:t>
            </a:r>
            <a:r>
              <a:rPr lang="en-US" sz="2400"/>
              <a:t> [4],  and </a:t>
            </a:r>
            <a:r>
              <a:rPr lang="en-US" sz="2400" err="1"/>
              <a:t>Vivado</a:t>
            </a:r>
            <a:r>
              <a:rPr lang="en-US" sz="2400"/>
              <a:t> HLS 2019.1 [5].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4F8962C-9296-E59F-00D4-C9915333B5F3}"/>
              </a:ext>
            </a:extLst>
          </p:cNvPr>
          <p:cNvSpPr/>
          <p:nvPr/>
        </p:nvSpPr>
        <p:spPr>
          <a:xfrm>
            <a:off x="4528538" y="2365338"/>
            <a:ext cx="517449" cy="2447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516AEE6-7663-0456-870F-9A8F51848C20}"/>
              </a:ext>
            </a:extLst>
          </p:cNvPr>
          <p:cNvSpPr/>
          <p:nvPr/>
        </p:nvSpPr>
        <p:spPr>
          <a:xfrm>
            <a:off x="4825041" y="3760660"/>
            <a:ext cx="517449" cy="2447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099A767-E246-90D1-9443-4544FC03C807}"/>
              </a:ext>
            </a:extLst>
          </p:cNvPr>
          <p:cNvSpPr/>
          <p:nvPr/>
        </p:nvSpPr>
        <p:spPr>
          <a:xfrm>
            <a:off x="8892025" y="2045948"/>
            <a:ext cx="517449" cy="2447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64A813B-0156-FD4B-3262-C56263B25667}"/>
              </a:ext>
            </a:extLst>
          </p:cNvPr>
          <p:cNvSpPr/>
          <p:nvPr/>
        </p:nvSpPr>
        <p:spPr>
          <a:xfrm>
            <a:off x="9174584" y="2689390"/>
            <a:ext cx="517449" cy="2447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643AF7B-2BBA-F924-6DD8-4EEAE5A38B2E}"/>
              </a:ext>
            </a:extLst>
          </p:cNvPr>
          <p:cNvSpPr/>
          <p:nvPr/>
        </p:nvSpPr>
        <p:spPr>
          <a:xfrm>
            <a:off x="9182193" y="3438151"/>
            <a:ext cx="517449" cy="2447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D76D155-2345-2278-5E41-2EEE8A32CC75}"/>
              </a:ext>
            </a:extLst>
          </p:cNvPr>
          <p:cNvSpPr/>
          <p:nvPr/>
        </p:nvSpPr>
        <p:spPr>
          <a:xfrm>
            <a:off x="9464752" y="4081593"/>
            <a:ext cx="517449" cy="2447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05E328C-E3B5-5F87-EC85-83FDE9D70719}"/>
              </a:ext>
            </a:extLst>
          </p:cNvPr>
          <p:cNvSpPr txBox="1"/>
          <p:nvPr/>
        </p:nvSpPr>
        <p:spPr>
          <a:xfrm>
            <a:off x="387435" y="4545236"/>
            <a:ext cx="113547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We have evaluated the RTL designs with </a:t>
            </a:r>
            <a:r>
              <a:rPr lang="en-US" sz="2400" err="1"/>
              <a:t>Vivado</a:t>
            </a:r>
            <a:r>
              <a:rPr lang="en-US" sz="2400"/>
              <a:t> 2024.2 [6] and </a:t>
            </a:r>
            <a:r>
              <a:rPr lang="en-US" sz="2400" err="1"/>
              <a:t>Modelsim</a:t>
            </a:r>
            <a:r>
              <a:rPr lang="en-US" sz="2400"/>
              <a:t> [7].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0B9146F5-B08E-5FE9-654D-CD30153D5D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128" y="5375103"/>
            <a:ext cx="6789518" cy="140125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2CEF085-74C6-DFAD-4C2D-040995E33E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942" y="5199046"/>
            <a:ext cx="6192599" cy="141475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E2EC2CDA-A320-E210-CC6C-940D2EB9A5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832" y="5012141"/>
            <a:ext cx="6724914" cy="1462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984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1" grpId="0" animBg="1"/>
      <p:bldP spid="23" grpId="0" animBg="1"/>
      <p:bldP spid="24" grpId="0" animBg="1"/>
      <p:bldP spid="25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E0EFA-FA11-2A4D-A8A9-D248C51F2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0035E-4471-C946-2E9E-E06CFD7AC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Results: Comparing HLS Tools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63556D-AB9C-4A38-0F8E-33E1FB8BD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57</a:t>
            </a:fld>
            <a:endParaRPr lang="en-FR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3A700C8-7E85-A642-32A1-91B3AE3CEFC8}"/>
              </a:ext>
            </a:extLst>
          </p:cNvPr>
          <p:cNvSpPr/>
          <p:nvPr/>
        </p:nvSpPr>
        <p:spPr>
          <a:xfrm>
            <a:off x="2425232" y="1084921"/>
            <a:ext cx="3241110" cy="96947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D2F4678-219B-73D3-9821-3E36078C417F}"/>
              </a:ext>
            </a:extLst>
          </p:cNvPr>
          <p:cNvSpPr/>
          <p:nvPr/>
        </p:nvSpPr>
        <p:spPr>
          <a:xfrm>
            <a:off x="2580188" y="1175061"/>
            <a:ext cx="1355550" cy="7655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>
                <a:solidFill>
                  <a:schemeClr val="tx1"/>
                </a:solidFill>
              </a:rPr>
              <a:t>LegUp</a:t>
            </a:r>
            <a:r>
              <a:rPr lang="en-US">
                <a:solidFill>
                  <a:schemeClr val="tx1"/>
                </a:solidFill>
              </a:rPr>
              <a:t> Frontend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B319057-BFD8-C490-C23A-696182890A17}"/>
              </a:ext>
            </a:extLst>
          </p:cNvPr>
          <p:cNvSpPr/>
          <p:nvPr/>
        </p:nvSpPr>
        <p:spPr>
          <a:xfrm>
            <a:off x="4151998" y="1175060"/>
            <a:ext cx="1355550" cy="7655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>
                <a:solidFill>
                  <a:schemeClr val="tx1"/>
                </a:solidFill>
              </a:rPr>
              <a:t>LegUp</a:t>
            </a:r>
            <a:r>
              <a:rPr lang="en-US">
                <a:solidFill>
                  <a:schemeClr val="tx1"/>
                </a:solidFill>
              </a:rPr>
              <a:t> Backend</a:t>
            </a:r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16610E5-752D-5470-9296-880122A39BFC}"/>
              </a:ext>
            </a:extLst>
          </p:cNvPr>
          <p:cNvCxnSpPr>
            <a:cxnSpLocks/>
            <a:stCxn id="13" idx="3"/>
            <a:endCxn id="14" idx="1"/>
          </p:cNvCxnSpPr>
          <p:nvPr/>
        </p:nvCxnSpPr>
        <p:spPr>
          <a:xfrm flipV="1">
            <a:off x="3935738" y="1557830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790096E8-4D87-CC34-9AF2-FE53572847D8}"/>
              </a:ext>
            </a:extLst>
          </p:cNvPr>
          <p:cNvCxnSpPr>
            <a:cxnSpLocks/>
          </p:cNvCxnSpPr>
          <p:nvPr/>
        </p:nvCxnSpPr>
        <p:spPr>
          <a:xfrm flipV="1">
            <a:off x="5662504" y="1557828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CC180D6A-F298-1C9B-FA81-0F234B24FD97}"/>
              </a:ext>
            </a:extLst>
          </p:cNvPr>
          <p:cNvSpPr txBox="1"/>
          <p:nvPr/>
        </p:nvSpPr>
        <p:spPr>
          <a:xfrm>
            <a:off x="5887577" y="1370245"/>
            <a:ext cx="517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RTL</a:t>
            </a:r>
            <a:endParaRPr lang="en-GB"/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56994DF-7A3C-EDC5-0F31-C637CAB3496A}"/>
              </a:ext>
            </a:extLst>
          </p:cNvPr>
          <p:cNvCxnSpPr>
            <a:cxnSpLocks/>
          </p:cNvCxnSpPr>
          <p:nvPr/>
        </p:nvCxnSpPr>
        <p:spPr>
          <a:xfrm flipV="1">
            <a:off x="6423514" y="1561102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A7991034-6C7D-1DE7-983F-27974158F802}"/>
              </a:ext>
            </a:extLst>
          </p:cNvPr>
          <p:cNvSpPr/>
          <p:nvPr/>
        </p:nvSpPr>
        <p:spPr>
          <a:xfrm>
            <a:off x="6658262" y="1345361"/>
            <a:ext cx="805655" cy="4191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HACE</a:t>
            </a:r>
            <a:endParaRPr lang="en-GB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F088A6C-C2AA-2CCE-09AC-B7D93EFC930E}"/>
              </a:ext>
            </a:extLst>
          </p:cNvPr>
          <p:cNvSpPr txBox="1"/>
          <p:nvPr/>
        </p:nvSpPr>
        <p:spPr>
          <a:xfrm>
            <a:off x="7587829" y="1370245"/>
            <a:ext cx="898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MLIR IR</a:t>
            </a:r>
            <a:endParaRPr lang="en-GB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30EBFE8A-1373-81C8-5AFB-20A8948278DD}"/>
              </a:ext>
            </a:extLst>
          </p:cNvPr>
          <p:cNvCxnSpPr>
            <a:cxnSpLocks/>
          </p:cNvCxnSpPr>
          <p:nvPr/>
        </p:nvCxnSpPr>
        <p:spPr>
          <a:xfrm flipV="1">
            <a:off x="7463917" y="1556725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CEA7820A-A7C2-70FB-8004-398807661EDD}"/>
              </a:ext>
            </a:extLst>
          </p:cNvPr>
          <p:cNvCxnSpPr>
            <a:cxnSpLocks/>
          </p:cNvCxnSpPr>
          <p:nvPr/>
        </p:nvCxnSpPr>
        <p:spPr>
          <a:xfrm flipV="1">
            <a:off x="8401441" y="1562418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A10B44CC-4D38-0AD2-FE2E-BE890810C7CE}"/>
              </a:ext>
            </a:extLst>
          </p:cNvPr>
          <p:cNvSpPr/>
          <p:nvPr/>
        </p:nvSpPr>
        <p:spPr>
          <a:xfrm>
            <a:off x="8617701" y="1173955"/>
            <a:ext cx="1355550" cy="7655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Bambu Backend</a:t>
            </a:r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5E15843-AD32-03BB-11C9-245C69B2B9F0}"/>
              </a:ext>
            </a:extLst>
          </p:cNvPr>
          <p:cNvCxnSpPr>
            <a:cxnSpLocks/>
          </p:cNvCxnSpPr>
          <p:nvPr/>
        </p:nvCxnSpPr>
        <p:spPr>
          <a:xfrm flipV="1">
            <a:off x="9973251" y="1561826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24324FB3-FC69-AF7E-05A8-A0221A16ECC7}"/>
              </a:ext>
            </a:extLst>
          </p:cNvPr>
          <p:cNvSpPr txBox="1"/>
          <p:nvPr/>
        </p:nvSpPr>
        <p:spPr>
          <a:xfrm>
            <a:off x="10207720" y="1383638"/>
            <a:ext cx="517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RTL</a:t>
            </a:r>
            <a:endParaRPr lang="en-GB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B079F21-0457-44F0-9508-15B25A4881FA}"/>
              </a:ext>
            </a:extLst>
          </p:cNvPr>
          <p:cNvSpPr txBox="1"/>
          <p:nvPr/>
        </p:nvSpPr>
        <p:spPr>
          <a:xfrm>
            <a:off x="837156" y="1383638"/>
            <a:ext cx="1261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C/C++ code</a:t>
            </a:r>
            <a:endParaRPr lang="en-GB"/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3BDCBA85-4F6F-7B40-CABD-C83FA5046B87}"/>
              </a:ext>
            </a:extLst>
          </p:cNvPr>
          <p:cNvCxnSpPr>
            <a:cxnSpLocks/>
            <a:stCxn id="49" idx="3"/>
          </p:cNvCxnSpPr>
          <p:nvPr/>
        </p:nvCxnSpPr>
        <p:spPr>
          <a:xfrm>
            <a:off x="2098783" y="1568304"/>
            <a:ext cx="319523" cy="369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81A92E66-064A-1C64-96CC-600923261349}"/>
              </a:ext>
            </a:extLst>
          </p:cNvPr>
          <p:cNvCxnSpPr>
            <a:cxnSpLocks/>
            <a:stCxn id="49" idx="3"/>
            <a:endCxn id="52" idx="1"/>
          </p:cNvCxnSpPr>
          <p:nvPr/>
        </p:nvCxnSpPr>
        <p:spPr>
          <a:xfrm>
            <a:off x="2098783" y="1568304"/>
            <a:ext cx="326448" cy="111768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DE6C8FCA-16F3-EC69-02D0-3107FD0D91AF}"/>
              </a:ext>
            </a:extLst>
          </p:cNvPr>
          <p:cNvSpPr/>
          <p:nvPr/>
        </p:nvSpPr>
        <p:spPr>
          <a:xfrm>
            <a:off x="2425231" y="2201252"/>
            <a:ext cx="3241110" cy="96947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005F1B29-90DD-9886-6740-01789848BCC4}"/>
              </a:ext>
            </a:extLst>
          </p:cNvPr>
          <p:cNvSpPr/>
          <p:nvPr/>
        </p:nvSpPr>
        <p:spPr>
          <a:xfrm>
            <a:off x="2580187" y="2291392"/>
            <a:ext cx="1355550" cy="7655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Bambu Frontend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5B29AC33-6058-0399-F591-6EF74FBCA8E8}"/>
              </a:ext>
            </a:extLst>
          </p:cNvPr>
          <p:cNvSpPr/>
          <p:nvPr/>
        </p:nvSpPr>
        <p:spPr>
          <a:xfrm>
            <a:off x="4151997" y="2291391"/>
            <a:ext cx="1355550" cy="7655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Bambu Backend</a:t>
            </a:r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B5D6A176-3D37-5B17-F4CA-7691346790DB}"/>
              </a:ext>
            </a:extLst>
          </p:cNvPr>
          <p:cNvCxnSpPr>
            <a:cxnSpLocks/>
            <a:stCxn id="53" idx="3"/>
            <a:endCxn id="54" idx="1"/>
          </p:cNvCxnSpPr>
          <p:nvPr/>
        </p:nvCxnSpPr>
        <p:spPr>
          <a:xfrm flipV="1">
            <a:off x="3935737" y="2674161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043A7D69-07FE-5191-1EC1-43517AEA1FF0}"/>
              </a:ext>
            </a:extLst>
          </p:cNvPr>
          <p:cNvCxnSpPr>
            <a:cxnSpLocks/>
          </p:cNvCxnSpPr>
          <p:nvPr/>
        </p:nvCxnSpPr>
        <p:spPr>
          <a:xfrm flipV="1">
            <a:off x="5662504" y="2681802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D13730F4-7051-B894-8FEE-1BD922487048}"/>
              </a:ext>
            </a:extLst>
          </p:cNvPr>
          <p:cNvSpPr txBox="1"/>
          <p:nvPr/>
        </p:nvSpPr>
        <p:spPr>
          <a:xfrm>
            <a:off x="5887577" y="2494219"/>
            <a:ext cx="517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RTL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18866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4BC2D-D838-0C4E-0608-6ECA063DB9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A8108-2D86-B991-5007-B675B5825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Results: Comparing HLS Tools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C46C2B-967B-25A8-BD69-6DDA2AF7A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58</a:t>
            </a:fld>
            <a:endParaRPr lang="en-FR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3BEBF40-41D6-4689-A375-EC0881496131}"/>
              </a:ext>
            </a:extLst>
          </p:cNvPr>
          <p:cNvSpPr/>
          <p:nvPr/>
        </p:nvSpPr>
        <p:spPr>
          <a:xfrm>
            <a:off x="2425232" y="1084921"/>
            <a:ext cx="3241110" cy="96947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B9053B6-AED1-F09D-C7F5-4E443E230663}"/>
              </a:ext>
            </a:extLst>
          </p:cNvPr>
          <p:cNvSpPr/>
          <p:nvPr/>
        </p:nvSpPr>
        <p:spPr>
          <a:xfrm>
            <a:off x="2580188" y="1175061"/>
            <a:ext cx="1355550" cy="7655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>
                <a:solidFill>
                  <a:schemeClr val="tx1"/>
                </a:solidFill>
              </a:rPr>
              <a:t>LegUp</a:t>
            </a:r>
            <a:r>
              <a:rPr lang="en-US">
                <a:solidFill>
                  <a:schemeClr val="tx1"/>
                </a:solidFill>
              </a:rPr>
              <a:t> Frontend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994D34B-1E31-6661-0B31-CC78BE1AD405}"/>
              </a:ext>
            </a:extLst>
          </p:cNvPr>
          <p:cNvSpPr/>
          <p:nvPr/>
        </p:nvSpPr>
        <p:spPr>
          <a:xfrm>
            <a:off x="4151998" y="1175060"/>
            <a:ext cx="1355550" cy="7655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>
                <a:solidFill>
                  <a:schemeClr val="tx1"/>
                </a:solidFill>
              </a:rPr>
              <a:t>LegUp</a:t>
            </a:r>
            <a:r>
              <a:rPr lang="en-US">
                <a:solidFill>
                  <a:schemeClr val="tx1"/>
                </a:solidFill>
              </a:rPr>
              <a:t> Backend</a:t>
            </a:r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2974B7A-55D1-AAD8-639D-628C891E6432}"/>
              </a:ext>
            </a:extLst>
          </p:cNvPr>
          <p:cNvCxnSpPr>
            <a:cxnSpLocks/>
            <a:stCxn id="13" idx="3"/>
            <a:endCxn id="14" idx="1"/>
          </p:cNvCxnSpPr>
          <p:nvPr/>
        </p:nvCxnSpPr>
        <p:spPr>
          <a:xfrm flipV="1">
            <a:off x="3935738" y="1557830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73EF56BF-F664-AD82-D60D-E6F328E54F9C}"/>
              </a:ext>
            </a:extLst>
          </p:cNvPr>
          <p:cNvCxnSpPr>
            <a:cxnSpLocks/>
          </p:cNvCxnSpPr>
          <p:nvPr/>
        </p:nvCxnSpPr>
        <p:spPr>
          <a:xfrm flipV="1">
            <a:off x="5662504" y="1557828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52A0E223-C97B-FA75-5C61-E56A6938C346}"/>
              </a:ext>
            </a:extLst>
          </p:cNvPr>
          <p:cNvSpPr txBox="1"/>
          <p:nvPr/>
        </p:nvSpPr>
        <p:spPr>
          <a:xfrm>
            <a:off x="5887577" y="1370245"/>
            <a:ext cx="517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RTL</a:t>
            </a:r>
            <a:endParaRPr lang="en-GB"/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00E2457-83BE-74ED-3C6D-E84AA0EBECF8}"/>
              </a:ext>
            </a:extLst>
          </p:cNvPr>
          <p:cNvCxnSpPr>
            <a:cxnSpLocks/>
          </p:cNvCxnSpPr>
          <p:nvPr/>
        </p:nvCxnSpPr>
        <p:spPr>
          <a:xfrm flipV="1">
            <a:off x="6423514" y="1561102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5A0F451B-3A9F-8E98-30B7-DF176C8FFC82}"/>
              </a:ext>
            </a:extLst>
          </p:cNvPr>
          <p:cNvSpPr/>
          <p:nvPr/>
        </p:nvSpPr>
        <p:spPr>
          <a:xfrm>
            <a:off x="6658262" y="1345361"/>
            <a:ext cx="805655" cy="4191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HACE</a:t>
            </a:r>
            <a:endParaRPr lang="en-GB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FE40EE8-3126-3FCD-2667-C50C9201820B}"/>
              </a:ext>
            </a:extLst>
          </p:cNvPr>
          <p:cNvSpPr txBox="1"/>
          <p:nvPr/>
        </p:nvSpPr>
        <p:spPr>
          <a:xfrm>
            <a:off x="7587829" y="1370245"/>
            <a:ext cx="898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MLIR IR</a:t>
            </a:r>
            <a:endParaRPr lang="en-GB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CECE3E68-EBF1-9F94-6967-F52A8726A1F6}"/>
              </a:ext>
            </a:extLst>
          </p:cNvPr>
          <p:cNvCxnSpPr>
            <a:cxnSpLocks/>
          </p:cNvCxnSpPr>
          <p:nvPr/>
        </p:nvCxnSpPr>
        <p:spPr>
          <a:xfrm flipV="1">
            <a:off x="7463917" y="1556725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FB03D40B-783E-FB5E-7729-8A3E0FCB0A81}"/>
              </a:ext>
            </a:extLst>
          </p:cNvPr>
          <p:cNvCxnSpPr>
            <a:cxnSpLocks/>
          </p:cNvCxnSpPr>
          <p:nvPr/>
        </p:nvCxnSpPr>
        <p:spPr>
          <a:xfrm flipV="1">
            <a:off x="8401441" y="1562418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31354297-00B1-25BD-19E9-03D766C8461B}"/>
              </a:ext>
            </a:extLst>
          </p:cNvPr>
          <p:cNvSpPr/>
          <p:nvPr/>
        </p:nvSpPr>
        <p:spPr>
          <a:xfrm>
            <a:off x="8617701" y="1173955"/>
            <a:ext cx="1355550" cy="7655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Bambu Backend</a:t>
            </a:r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78EC7015-737B-FFF8-D9E3-0DD0B12CDADE}"/>
              </a:ext>
            </a:extLst>
          </p:cNvPr>
          <p:cNvCxnSpPr>
            <a:cxnSpLocks/>
          </p:cNvCxnSpPr>
          <p:nvPr/>
        </p:nvCxnSpPr>
        <p:spPr>
          <a:xfrm flipV="1">
            <a:off x="9973251" y="1561826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559150AC-7406-7C4A-DF86-604F60071988}"/>
              </a:ext>
            </a:extLst>
          </p:cNvPr>
          <p:cNvSpPr txBox="1"/>
          <p:nvPr/>
        </p:nvSpPr>
        <p:spPr>
          <a:xfrm>
            <a:off x="10207720" y="1383638"/>
            <a:ext cx="517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RTL</a:t>
            </a:r>
            <a:endParaRPr lang="en-GB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EDC655C-1EE3-8AB7-35D9-E9678A5E1754}"/>
              </a:ext>
            </a:extLst>
          </p:cNvPr>
          <p:cNvSpPr txBox="1"/>
          <p:nvPr/>
        </p:nvSpPr>
        <p:spPr>
          <a:xfrm>
            <a:off x="837156" y="1383638"/>
            <a:ext cx="1261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C/C++ code</a:t>
            </a:r>
            <a:endParaRPr lang="en-GB"/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5B8E5367-060B-0898-AB0D-AE02CD9E55B7}"/>
              </a:ext>
            </a:extLst>
          </p:cNvPr>
          <p:cNvCxnSpPr>
            <a:cxnSpLocks/>
            <a:stCxn id="49" idx="3"/>
          </p:cNvCxnSpPr>
          <p:nvPr/>
        </p:nvCxnSpPr>
        <p:spPr>
          <a:xfrm>
            <a:off x="2098783" y="1568304"/>
            <a:ext cx="319523" cy="369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341FF36D-5E50-79E1-A67D-05AD22596391}"/>
              </a:ext>
            </a:extLst>
          </p:cNvPr>
          <p:cNvCxnSpPr>
            <a:cxnSpLocks/>
            <a:stCxn id="49" idx="3"/>
            <a:endCxn id="52" idx="1"/>
          </p:cNvCxnSpPr>
          <p:nvPr/>
        </p:nvCxnSpPr>
        <p:spPr>
          <a:xfrm>
            <a:off x="2098783" y="1568304"/>
            <a:ext cx="326448" cy="111768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CFBEE620-3E03-C74B-4D04-7255E3326B58}"/>
              </a:ext>
            </a:extLst>
          </p:cNvPr>
          <p:cNvSpPr/>
          <p:nvPr/>
        </p:nvSpPr>
        <p:spPr>
          <a:xfrm>
            <a:off x="2425231" y="2201252"/>
            <a:ext cx="3241110" cy="96947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AF68B93D-1AE2-34C0-92F1-F7EBC603D2EF}"/>
              </a:ext>
            </a:extLst>
          </p:cNvPr>
          <p:cNvSpPr/>
          <p:nvPr/>
        </p:nvSpPr>
        <p:spPr>
          <a:xfrm>
            <a:off x="2580187" y="2291392"/>
            <a:ext cx="1355550" cy="7655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Bambu Frontend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57F988B4-5481-0F7F-65EE-AC4A42E288DD}"/>
              </a:ext>
            </a:extLst>
          </p:cNvPr>
          <p:cNvSpPr/>
          <p:nvPr/>
        </p:nvSpPr>
        <p:spPr>
          <a:xfrm>
            <a:off x="4151997" y="2291391"/>
            <a:ext cx="1355550" cy="7655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Bambu Backend</a:t>
            </a:r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3F28F030-5B5A-128A-83BB-46572634F2D3}"/>
              </a:ext>
            </a:extLst>
          </p:cNvPr>
          <p:cNvCxnSpPr>
            <a:cxnSpLocks/>
            <a:stCxn id="53" idx="3"/>
            <a:endCxn id="54" idx="1"/>
          </p:cNvCxnSpPr>
          <p:nvPr/>
        </p:nvCxnSpPr>
        <p:spPr>
          <a:xfrm flipV="1">
            <a:off x="3935737" y="2674161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FB45D939-88A5-BE8A-65C1-1AA9720E7FAD}"/>
              </a:ext>
            </a:extLst>
          </p:cNvPr>
          <p:cNvCxnSpPr>
            <a:cxnSpLocks/>
          </p:cNvCxnSpPr>
          <p:nvPr/>
        </p:nvCxnSpPr>
        <p:spPr>
          <a:xfrm flipV="1">
            <a:off x="5662504" y="2681802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A78A84E3-9604-1C76-F3CA-20EAA77EF823}"/>
              </a:ext>
            </a:extLst>
          </p:cNvPr>
          <p:cNvSpPr txBox="1"/>
          <p:nvPr/>
        </p:nvSpPr>
        <p:spPr>
          <a:xfrm>
            <a:off x="5887577" y="2494219"/>
            <a:ext cx="517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RTL</a:t>
            </a:r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7394992-BE6E-2F43-C8DB-20AE7529314C}"/>
              </a:ext>
            </a:extLst>
          </p:cNvPr>
          <p:cNvSpPr/>
          <p:nvPr/>
        </p:nvSpPr>
        <p:spPr>
          <a:xfrm>
            <a:off x="5887576" y="1435470"/>
            <a:ext cx="517449" cy="244715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0574E3E-148C-F307-9ED9-5AC6B98A49B4}"/>
              </a:ext>
            </a:extLst>
          </p:cNvPr>
          <p:cNvSpPr/>
          <p:nvPr/>
        </p:nvSpPr>
        <p:spPr>
          <a:xfrm>
            <a:off x="6243235" y="1708896"/>
            <a:ext cx="360000" cy="3600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</a:rPr>
              <a:t>1</a:t>
            </a:r>
            <a:endParaRPr lang="en-GB" sz="2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933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85C71-7DEB-F254-FCCC-FE4617F94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B4CE2-E057-B637-B496-BDB6D93C1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Results: Comparing HLS Tools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46ADC2-E506-7E81-712F-535A1F586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59</a:t>
            </a:fld>
            <a:endParaRPr lang="en-FR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7DE4E12-81B3-9909-4950-54606B1C8803}"/>
              </a:ext>
            </a:extLst>
          </p:cNvPr>
          <p:cNvSpPr/>
          <p:nvPr/>
        </p:nvSpPr>
        <p:spPr>
          <a:xfrm>
            <a:off x="2425232" y="1084921"/>
            <a:ext cx="3241110" cy="96947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C1670F9-5B7E-0D98-AB4E-B2469376238C}"/>
              </a:ext>
            </a:extLst>
          </p:cNvPr>
          <p:cNvSpPr/>
          <p:nvPr/>
        </p:nvSpPr>
        <p:spPr>
          <a:xfrm>
            <a:off x="2580188" y="1175061"/>
            <a:ext cx="1355550" cy="7655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>
                <a:solidFill>
                  <a:schemeClr val="tx1"/>
                </a:solidFill>
              </a:rPr>
              <a:t>LegUp</a:t>
            </a:r>
            <a:r>
              <a:rPr lang="en-US">
                <a:solidFill>
                  <a:schemeClr val="tx1"/>
                </a:solidFill>
              </a:rPr>
              <a:t> Frontend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D2A8CEA-9299-0635-822D-DE9F5B5CB5EB}"/>
              </a:ext>
            </a:extLst>
          </p:cNvPr>
          <p:cNvSpPr/>
          <p:nvPr/>
        </p:nvSpPr>
        <p:spPr>
          <a:xfrm>
            <a:off x="4151998" y="1175060"/>
            <a:ext cx="1355550" cy="7655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>
                <a:solidFill>
                  <a:schemeClr val="tx1"/>
                </a:solidFill>
              </a:rPr>
              <a:t>LegUp</a:t>
            </a:r>
            <a:r>
              <a:rPr lang="en-US">
                <a:solidFill>
                  <a:schemeClr val="tx1"/>
                </a:solidFill>
              </a:rPr>
              <a:t> Backend</a:t>
            </a:r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A3421A5-283F-7F6E-EE51-9F0422CD9FA5}"/>
              </a:ext>
            </a:extLst>
          </p:cNvPr>
          <p:cNvCxnSpPr>
            <a:cxnSpLocks/>
            <a:stCxn id="13" idx="3"/>
            <a:endCxn id="14" idx="1"/>
          </p:cNvCxnSpPr>
          <p:nvPr/>
        </p:nvCxnSpPr>
        <p:spPr>
          <a:xfrm flipV="1">
            <a:off x="3935738" y="1557830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ACBDF65-4D06-E02E-C8EE-7AD4D3E4D0F0}"/>
              </a:ext>
            </a:extLst>
          </p:cNvPr>
          <p:cNvCxnSpPr>
            <a:cxnSpLocks/>
          </p:cNvCxnSpPr>
          <p:nvPr/>
        </p:nvCxnSpPr>
        <p:spPr>
          <a:xfrm flipV="1">
            <a:off x="5662504" y="1557828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DD708F02-1D2B-E4E3-5714-0B203827FC84}"/>
              </a:ext>
            </a:extLst>
          </p:cNvPr>
          <p:cNvSpPr txBox="1"/>
          <p:nvPr/>
        </p:nvSpPr>
        <p:spPr>
          <a:xfrm>
            <a:off x="5887577" y="1370245"/>
            <a:ext cx="517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RTL</a:t>
            </a:r>
            <a:endParaRPr lang="en-GB"/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F376462-D586-7A61-91B0-5A6DE183AB3D}"/>
              </a:ext>
            </a:extLst>
          </p:cNvPr>
          <p:cNvCxnSpPr>
            <a:cxnSpLocks/>
          </p:cNvCxnSpPr>
          <p:nvPr/>
        </p:nvCxnSpPr>
        <p:spPr>
          <a:xfrm flipV="1">
            <a:off x="6423514" y="1561102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8E69BA30-8658-CCE0-A9C2-0118B53C0BAD}"/>
              </a:ext>
            </a:extLst>
          </p:cNvPr>
          <p:cNvSpPr/>
          <p:nvPr/>
        </p:nvSpPr>
        <p:spPr>
          <a:xfrm>
            <a:off x="6658262" y="1345361"/>
            <a:ext cx="805655" cy="4191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HACE</a:t>
            </a:r>
            <a:endParaRPr lang="en-GB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5FE57ED-EDBB-CD3A-5EC2-3F384288B7AA}"/>
              </a:ext>
            </a:extLst>
          </p:cNvPr>
          <p:cNvSpPr txBox="1"/>
          <p:nvPr/>
        </p:nvSpPr>
        <p:spPr>
          <a:xfrm>
            <a:off x="7587829" y="1370245"/>
            <a:ext cx="898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MLIR IR</a:t>
            </a:r>
            <a:endParaRPr lang="en-GB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C1D4B821-B4BA-6F4E-E570-2769E12FE59F}"/>
              </a:ext>
            </a:extLst>
          </p:cNvPr>
          <p:cNvCxnSpPr>
            <a:cxnSpLocks/>
          </p:cNvCxnSpPr>
          <p:nvPr/>
        </p:nvCxnSpPr>
        <p:spPr>
          <a:xfrm flipV="1">
            <a:off x="7463917" y="1556725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AD83957A-B4EB-CDBC-7D17-C7F1EBBD6298}"/>
              </a:ext>
            </a:extLst>
          </p:cNvPr>
          <p:cNvCxnSpPr>
            <a:cxnSpLocks/>
          </p:cNvCxnSpPr>
          <p:nvPr/>
        </p:nvCxnSpPr>
        <p:spPr>
          <a:xfrm flipV="1">
            <a:off x="8401441" y="1562418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1CF62E32-EFB0-30C4-F84E-C582AF9ED1F1}"/>
              </a:ext>
            </a:extLst>
          </p:cNvPr>
          <p:cNvSpPr/>
          <p:nvPr/>
        </p:nvSpPr>
        <p:spPr>
          <a:xfrm>
            <a:off x="8617701" y="1173955"/>
            <a:ext cx="1355550" cy="7655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Bambu Backend</a:t>
            </a:r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5E9F41BF-5E68-4D64-074E-D46AC7F1518D}"/>
              </a:ext>
            </a:extLst>
          </p:cNvPr>
          <p:cNvCxnSpPr>
            <a:cxnSpLocks/>
          </p:cNvCxnSpPr>
          <p:nvPr/>
        </p:nvCxnSpPr>
        <p:spPr>
          <a:xfrm flipV="1">
            <a:off x="9973251" y="1561826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3D03668B-6461-64AA-65A1-98AAC834983F}"/>
              </a:ext>
            </a:extLst>
          </p:cNvPr>
          <p:cNvSpPr txBox="1"/>
          <p:nvPr/>
        </p:nvSpPr>
        <p:spPr>
          <a:xfrm>
            <a:off x="10207720" y="1383638"/>
            <a:ext cx="517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RTL</a:t>
            </a:r>
            <a:endParaRPr lang="en-GB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EA5920A-899B-D7FB-E259-33E5F0C65900}"/>
              </a:ext>
            </a:extLst>
          </p:cNvPr>
          <p:cNvSpPr txBox="1"/>
          <p:nvPr/>
        </p:nvSpPr>
        <p:spPr>
          <a:xfrm>
            <a:off x="837156" y="1383638"/>
            <a:ext cx="1261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C/C++ code</a:t>
            </a:r>
            <a:endParaRPr lang="en-GB"/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B9B84AF3-AD10-4926-E7A1-45B885D1081C}"/>
              </a:ext>
            </a:extLst>
          </p:cNvPr>
          <p:cNvCxnSpPr>
            <a:cxnSpLocks/>
            <a:stCxn id="49" idx="3"/>
          </p:cNvCxnSpPr>
          <p:nvPr/>
        </p:nvCxnSpPr>
        <p:spPr>
          <a:xfrm>
            <a:off x="2098783" y="1568304"/>
            <a:ext cx="319523" cy="369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A1625624-6470-70FA-823B-55DA1A084E9C}"/>
              </a:ext>
            </a:extLst>
          </p:cNvPr>
          <p:cNvCxnSpPr>
            <a:cxnSpLocks/>
            <a:stCxn id="49" idx="3"/>
            <a:endCxn id="52" idx="1"/>
          </p:cNvCxnSpPr>
          <p:nvPr/>
        </p:nvCxnSpPr>
        <p:spPr>
          <a:xfrm>
            <a:off x="2098783" y="1568304"/>
            <a:ext cx="326448" cy="111768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4A3649C-D742-AD57-6102-FF86C6AD665B}"/>
              </a:ext>
            </a:extLst>
          </p:cNvPr>
          <p:cNvSpPr/>
          <p:nvPr/>
        </p:nvSpPr>
        <p:spPr>
          <a:xfrm>
            <a:off x="2425231" y="2201252"/>
            <a:ext cx="3241110" cy="96947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E584FD85-E8EF-8A4F-2D04-A16BB9876F2F}"/>
              </a:ext>
            </a:extLst>
          </p:cNvPr>
          <p:cNvSpPr/>
          <p:nvPr/>
        </p:nvSpPr>
        <p:spPr>
          <a:xfrm>
            <a:off x="2580187" y="2291392"/>
            <a:ext cx="1355550" cy="7655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Bambu Frontend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BF6F8B87-5DE5-3BFD-C5CF-F5314FFF96D3}"/>
              </a:ext>
            </a:extLst>
          </p:cNvPr>
          <p:cNvSpPr/>
          <p:nvPr/>
        </p:nvSpPr>
        <p:spPr>
          <a:xfrm>
            <a:off x="4151997" y="2291391"/>
            <a:ext cx="1355550" cy="7655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Bambu Backend</a:t>
            </a:r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A562CA40-5B52-3784-E83B-567AEC982851}"/>
              </a:ext>
            </a:extLst>
          </p:cNvPr>
          <p:cNvCxnSpPr>
            <a:cxnSpLocks/>
            <a:stCxn id="53" idx="3"/>
            <a:endCxn id="54" idx="1"/>
          </p:cNvCxnSpPr>
          <p:nvPr/>
        </p:nvCxnSpPr>
        <p:spPr>
          <a:xfrm flipV="1">
            <a:off x="3935737" y="2674161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0B989A4F-3AAF-A724-2339-7DA8929E09FE}"/>
              </a:ext>
            </a:extLst>
          </p:cNvPr>
          <p:cNvCxnSpPr>
            <a:cxnSpLocks/>
          </p:cNvCxnSpPr>
          <p:nvPr/>
        </p:nvCxnSpPr>
        <p:spPr>
          <a:xfrm flipV="1">
            <a:off x="5662504" y="2681802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2B4A05B5-EE72-5FB2-F148-C21ADAC0A55C}"/>
              </a:ext>
            </a:extLst>
          </p:cNvPr>
          <p:cNvSpPr txBox="1"/>
          <p:nvPr/>
        </p:nvSpPr>
        <p:spPr>
          <a:xfrm>
            <a:off x="5887577" y="2494219"/>
            <a:ext cx="517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RTL</a:t>
            </a:r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8BCA855-5B29-5D2C-D441-726AB17DF7FA}"/>
              </a:ext>
            </a:extLst>
          </p:cNvPr>
          <p:cNvSpPr/>
          <p:nvPr/>
        </p:nvSpPr>
        <p:spPr>
          <a:xfrm>
            <a:off x="5887576" y="1435470"/>
            <a:ext cx="517449" cy="244715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A4F098D-768C-1035-90C5-A13887DDEE19}"/>
              </a:ext>
            </a:extLst>
          </p:cNvPr>
          <p:cNvSpPr/>
          <p:nvPr/>
        </p:nvSpPr>
        <p:spPr>
          <a:xfrm>
            <a:off x="6243235" y="1708896"/>
            <a:ext cx="360000" cy="3600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</a:rPr>
              <a:t>1</a:t>
            </a:r>
            <a:endParaRPr lang="en-GB" sz="2400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F1CE253-E2C6-ADBC-EB7A-F33C7D234C1E}"/>
              </a:ext>
            </a:extLst>
          </p:cNvPr>
          <p:cNvSpPr/>
          <p:nvPr/>
        </p:nvSpPr>
        <p:spPr>
          <a:xfrm>
            <a:off x="6315431" y="2792938"/>
            <a:ext cx="360000" cy="360000"/>
          </a:xfrm>
          <a:prstGeom prst="ellipse">
            <a:avLst/>
          </a:prstGeom>
          <a:noFill/>
          <a:ln w="38100">
            <a:solidFill>
              <a:srgbClr val="008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8000"/>
                </a:solidFill>
              </a:rPr>
              <a:t>2</a:t>
            </a:r>
            <a:endParaRPr lang="en-GB" sz="2400">
              <a:solidFill>
                <a:srgbClr val="008000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C768852-76C4-37CA-8BD2-6EB58829F4D1}"/>
              </a:ext>
            </a:extLst>
          </p:cNvPr>
          <p:cNvSpPr/>
          <p:nvPr/>
        </p:nvSpPr>
        <p:spPr>
          <a:xfrm>
            <a:off x="5895162" y="2557591"/>
            <a:ext cx="517449" cy="244715"/>
          </a:xfrm>
          <a:prstGeom prst="ellipse">
            <a:avLst/>
          </a:prstGeom>
          <a:noFill/>
          <a:ln w="38100">
            <a:solidFill>
              <a:srgbClr val="008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064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55515-0983-DBB0-7BD9-E0AFE9070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Compare Schedulers of HLS Tools?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E800EA-3104-A2F9-3049-05B2490F1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CB08BF-E596-EF4F-AE51-DAF4B045921B}" type="slidenum">
              <a:rPr kumimoji="0" lang="en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248D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FR" sz="1200" b="0" i="0" u="none" strike="noStrike" kern="1200" cap="none" spc="0" normalizeH="0" baseline="0" noProof="0">
              <a:ln>
                <a:noFill/>
              </a:ln>
              <a:solidFill>
                <a:srgbClr val="4248D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021D388-5976-483F-CD37-59844EC4EE92}"/>
              </a:ext>
            </a:extLst>
          </p:cNvPr>
          <p:cNvSpPr/>
          <p:nvPr/>
        </p:nvSpPr>
        <p:spPr>
          <a:xfrm>
            <a:off x="1735128" y="2306053"/>
            <a:ext cx="2694135" cy="2487797"/>
          </a:xfrm>
          <a:prstGeom prst="roundRect">
            <a:avLst/>
          </a:prstGeom>
          <a:solidFill>
            <a:srgbClr val="EF8B4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E20AD27-C3C1-D85E-B234-1FFCA1197069}"/>
              </a:ext>
            </a:extLst>
          </p:cNvPr>
          <p:cNvSpPr txBox="1"/>
          <p:nvPr/>
        </p:nvSpPr>
        <p:spPr>
          <a:xfrm>
            <a:off x="2341541" y="2453694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HLS Tool B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9BA739A5-A7BE-DA52-F456-5FBC86F23F3C}"/>
              </a:ext>
            </a:extLst>
          </p:cNvPr>
          <p:cNvSpPr/>
          <p:nvPr/>
        </p:nvSpPr>
        <p:spPr>
          <a:xfrm>
            <a:off x="1891616" y="2943866"/>
            <a:ext cx="2381158" cy="461665"/>
          </a:xfrm>
          <a:prstGeom prst="roundRect">
            <a:avLst/>
          </a:prstGeom>
          <a:solidFill>
            <a:srgbClr val="C55A1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Frontend B</a:t>
            </a:r>
            <a:endParaRPr lang="en-GB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D3C86F12-CA0E-DFA9-61A0-20204D9DD4ED}"/>
              </a:ext>
            </a:extLst>
          </p:cNvPr>
          <p:cNvSpPr/>
          <p:nvPr/>
        </p:nvSpPr>
        <p:spPr>
          <a:xfrm>
            <a:off x="1891616" y="4022763"/>
            <a:ext cx="2381158" cy="46166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Scheduler A</a:t>
            </a:r>
            <a:endParaRPr lang="en-GB"/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696FD1FD-71CE-16B3-9EA6-94388C960255}"/>
              </a:ext>
            </a:extLst>
          </p:cNvPr>
          <p:cNvCxnSpPr>
            <a:cxnSpLocks/>
            <a:stCxn id="39" idx="2"/>
            <a:endCxn id="40" idx="0"/>
          </p:cNvCxnSpPr>
          <p:nvPr/>
        </p:nvCxnSpPr>
        <p:spPr>
          <a:xfrm>
            <a:off x="3082195" y="3405531"/>
            <a:ext cx="0" cy="61723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89A19514-7138-3408-D837-554ABCA6AE2B}"/>
              </a:ext>
            </a:extLst>
          </p:cNvPr>
          <p:cNvSpPr txBox="1"/>
          <p:nvPr/>
        </p:nvSpPr>
        <p:spPr>
          <a:xfrm>
            <a:off x="3145172" y="3405531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CDFG B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E00999E6-3393-2228-DA12-227A0EB34604}"/>
              </a:ext>
            </a:extLst>
          </p:cNvPr>
          <p:cNvCxnSpPr>
            <a:cxnSpLocks/>
          </p:cNvCxnSpPr>
          <p:nvPr/>
        </p:nvCxnSpPr>
        <p:spPr>
          <a:xfrm>
            <a:off x="3082195" y="1904611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7C76D006-E523-D7E1-5FC9-7BB7F116779A}"/>
              </a:ext>
            </a:extLst>
          </p:cNvPr>
          <p:cNvSpPr txBox="1"/>
          <p:nvPr/>
        </p:nvSpPr>
        <p:spPr>
          <a:xfrm>
            <a:off x="2343957" y="1442808"/>
            <a:ext cx="1602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C/C++ code</a:t>
            </a:r>
            <a:endParaRPr lang="en-GB" sz="2400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7D1EA353-9F2E-C52E-B80A-EF022EE29E72}"/>
              </a:ext>
            </a:extLst>
          </p:cNvPr>
          <p:cNvCxnSpPr>
            <a:cxnSpLocks/>
          </p:cNvCxnSpPr>
          <p:nvPr/>
        </p:nvCxnSpPr>
        <p:spPr>
          <a:xfrm>
            <a:off x="3088912" y="4793850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25DD0687-E0BD-0E21-6F01-C5006D380C68}"/>
              </a:ext>
            </a:extLst>
          </p:cNvPr>
          <p:cNvSpPr txBox="1"/>
          <p:nvPr/>
        </p:nvSpPr>
        <p:spPr>
          <a:xfrm>
            <a:off x="-26346" y="6356350"/>
            <a:ext cx="47357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solidFill>
                  <a:sysClr val="windowText" lastClr="000000"/>
                </a:solidFill>
              </a:rPr>
              <a:t>HLS = High-Level Synthesis</a:t>
            </a:r>
          </a:p>
          <a:p>
            <a:r>
              <a:rPr lang="en-US" sz="1400">
                <a:solidFill>
                  <a:sysClr val="windowText" lastClr="000000"/>
                </a:solidFill>
              </a:rPr>
              <a:t>CDFG = Control-Data Flow Graph</a:t>
            </a:r>
            <a:endParaRPr lang="en-GB" sz="1400">
              <a:solidFill>
                <a:sysClr val="windowText" lastClr="000000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B5B1A9D-6223-B557-8AFB-250F719F84DA}"/>
              </a:ext>
            </a:extLst>
          </p:cNvPr>
          <p:cNvSpPr/>
          <p:nvPr/>
        </p:nvSpPr>
        <p:spPr>
          <a:xfrm>
            <a:off x="7639216" y="1101345"/>
            <a:ext cx="2019507" cy="97174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sum = 0;</a:t>
            </a:r>
          </a:p>
          <a:p>
            <a:r>
              <a:rPr lang="en-US"/>
              <a:t>for(</a:t>
            </a:r>
            <a:r>
              <a:rPr lang="en-US" err="1"/>
              <a:t>i</a:t>
            </a:r>
            <a:r>
              <a:rPr lang="en-US"/>
              <a:t>=0; </a:t>
            </a:r>
            <a:r>
              <a:rPr lang="en-US" err="1"/>
              <a:t>i</a:t>
            </a:r>
            <a:r>
              <a:rPr lang="en-US"/>
              <a:t>&lt;10; </a:t>
            </a:r>
            <a:r>
              <a:rPr lang="en-US" err="1"/>
              <a:t>i</a:t>
            </a:r>
            <a:r>
              <a:rPr lang="en-US"/>
              <a:t>++){</a:t>
            </a:r>
          </a:p>
          <a:p>
            <a:r>
              <a:rPr lang="en-US"/>
              <a:t>  sum += A[</a:t>
            </a:r>
            <a:r>
              <a:rPr lang="en-US" err="1"/>
              <a:t>i</a:t>
            </a:r>
            <a:r>
              <a:rPr lang="en-US"/>
              <a:t>]; }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DFCE74-412E-64AA-FD92-351F7A25CF52}"/>
              </a:ext>
            </a:extLst>
          </p:cNvPr>
          <p:cNvSpPr txBox="1"/>
          <p:nvPr/>
        </p:nvSpPr>
        <p:spPr>
          <a:xfrm>
            <a:off x="9590305" y="1395968"/>
            <a:ext cx="1602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C/C++ code</a:t>
            </a:r>
            <a:endParaRPr lang="en-GB" sz="24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F74241D-C845-A5B9-A851-FE8743A0B951}"/>
              </a:ext>
            </a:extLst>
          </p:cNvPr>
          <p:cNvSpPr txBox="1"/>
          <p:nvPr/>
        </p:nvSpPr>
        <p:spPr>
          <a:xfrm>
            <a:off x="11200136" y="4201338"/>
            <a:ext cx="9098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C9C3ADC-1C83-C61D-699A-B33FDFC913F0}"/>
              </a:ext>
            </a:extLst>
          </p:cNvPr>
          <p:cNvCxnSpPr>
            <a:cxnSpLocks/>
          </p:cNvCxnSpPr>
          <p:nvPr/>
        </p:nvCxnSpPr>
        <p:spPr>
          <a:xfrm>
            <a:off x="8601786" y="2076484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5B763F6C-38E5-8220-A495-C36C22550513}"/>
              </a:ext>
            </a:extLst>
          </p:cNvPr>
          <p:cNvSpPr/>
          <p:nvPr/>
        </p:nvSpPr>
        <p:spPr>
          <a:xfrm>
            <a:off x="6096000" y="2483898"/>
            <a:ext cx="5154274" cy="3827137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30FE3567-28E1-7FCF-92D5-34D1CD0ABF1B}"/>
              </a:ext>
            </a:extLst>
          </p:cNvPr>
          <p:cNvSpPr/>
          <p:nvPr/>
        </p:nvSpPr>
        <p:spPr>
          <a:xfrm>
            <a:off x="6386988" y="2642172"/>
            <a:ext cx="4537360" cy="532291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0DE8EB46-D820-8161-1780-4334402E45FB}"/>
              </a:ext>
            </a:extLst>
          </p:cNvPr>
          <p:cNvSpPr txBox="1"/>
          <p:nvPr/>
        </p:nvSpPr>
        <p:spPr>
          <a:xfrm>
            <a:off x="6391597" y="2618144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B0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EB907B15-DABA-E2F9-27B7-EC87F3240E8F}"/>
              </a:ext>
            </a:extLst>
          </p:cNvPr>
          <p:cNvSpPr/>
          <p:nvPr/>
        </p:nvSpPr>
        <p:spPr>
          <a:xfrm>
            <a:off x="7536226" y="269139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A51D54B0-3A5B-949F-5BAC-121CA8EB5940}"/>
              </a:ext>
            </a:extLst>
          </p:cNvPr>
          <p:cNvSpPr/>
          <p:nvPr/>
        </p:nvSpPr>
        <p:spPr>
          <a:xfrm>
            <a:off x="7583883" y="3767674"/>
            <a:ext cx="360000" cy="360000"/>
          </a:xfrm>
          <a:prstGeom prst="ellipse">
            <a:avLst/>
          </a:prstGeom>
          <a:solidFill>
            <a:srgbClr val="DA6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ɸ</a:t>
            </a:r>
            <a:endParaRPr lang="en-GB"/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91B96B4D-28B3-FFC7-76ED-7C6C4C8F7B1E}"/>
              </a:ext>
            </a:extLst>
          </p:cNvPr>
          <p:cNvSpPr/>
          <p:nvPr/>
        </p:nvSpPr>
        <p:spPr>
          <a:xfrm>
            <a:off x="6386989" y="3523000"/>
            <a:ext cx="4537361" cy="1912360"/>
          </a:xfrm>
          <a:prstGeom prst="roundRect">
            <a:avLst>
              <a:gd name="adj" fmla="val 4009"/>
            </a:avLst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054DF7AE-2715-6DE3-560B-0E381B53EDCF}"/>
              </a:ext>
            </a:extLst>
          </p:cNvPr>
          <p:cNvSpPr txBox="1"/>
          <p:nvPr/>
        </p:nvSpPr>
        <p:spPr>
          <a:xfrm>
            <a:off x="6391597" y="3511129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B1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92520249-DE6E-A549-07D8-3E7DB8E67903}"/>
              </a:ext>
            </a:extLst>
          </p:cNvPr>
          <p:cNvCxnSpPr>
            <a:cxnSpLocks/>
            <a:stCxn id="85" idx="2"/>
            <a:endCxn id="86" idx="0"/>
          </p:cNvCxnSpPr>
          <p:nvPr/>
        </p:nvCxnSpPr>
        <p:spPr>
          <a:xfrm>
            <a:off x="7758295" y="3051390"/>
            <a:ext cx="5588" cy="716284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41E6BF95-1BF4-3550-E3E3-A730D9AADC04}"/>
              </a:ext>
            </a:extLst>
          </p:cNvPr>
          <p:cNvCxnSpPr>
            <a:cxnSpLocks/>
            <a:stCxn id="92" idx="2"/>
            <a:endCxn id="93" idx="0"/>
          </p:cNvCxnSpPr>
          <p:nvPr/>
        </p:nvCxnSpPr>
        <p:spPr>
          <a:xfrm>
            <a:off x="10311838" y="3051390"/>
            <a:ext cx="3044" cy="65859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176D3EA6-A997-2DED-764B-219521521060}"/>
              </a:ext>
            </a:extLst>
          </p:cNvPr>
          <p:cNvSpPr/>
          <p:nvPr/>
        </p:nvSpPr>
        <p:spPr>
          <a:xfrm>
            <a:off x="10089769" y="269139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0</a:t>
            </a: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436D336F-6150-543A-8C0F-EB9E7CBC171E}"/>
              </a:ext>
            </a:extLst>
          </p:cNvPr>
          <p:cNvSpPr/>
          <p:nvPr/>
        </p:nvSpPr>
        <p:spPr>
          <a:xfrm>
            <a:off x="10134882" y="3709987"/>
            <a:ext cx="360000" cy="360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ɸ</a:t>
            </a:r>
            <a:endParaRPr lang="en-GB"/>
          </a:p>
        </p:txBody>
      </p: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8AD45BBF-84A6-5EF5-CD2F-79FFD7BF3396}"/>
              </a:ext>
            </a:extLst>
          </p:cNvPr>
          <p:cNvSpPr/>
          <p:nvPr/>
        </p:nvSpPr>
        <p:spPr>
          <a:xfrm>
            <a:off x="7536226" y="436162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982235BD-D5EE-7272-B2F3-8B1134CDF5AE}"/>
              </a:ext>
            </a:extLst>
          </p:cNvPr>
          <p:cNvCxnSpPr>
            <a:cxnSpLocks/>
          </p:cNvCxnSpPr>
          <p:nvPr/>
        </p:nvCxnSpPr>
        <p:spPr>
          <a:xfrm flipH="1">
            <a:off x="7760340" y="413994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72FAC2D6-28A0-EC7E-CFA9-34F1DB07762D}"/>
              </a:ext>
            </a:extLst>
          </p:cNvPr>
          <p:cNvCxnSpPr>
            <a:cxnSpLocks/>
            <a:stCxn id="97" idx="0"/>
          </p:cNvCxnSpPr>
          <p:nvPr/>
        </p:nvCxnSpPr>
        <p:spPr>
          <a:xfrm flipV="1">
            <a:off x="7760340" y="470788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7B6D5575-05DD-9D1C-4A10-AB24FBD7D8E9}"/>
              </a:ext>
            </a:extLst>
          </p:cNvPr>
          <p:cNvSpPr/>
          <p:nvPr/>
        </p:nvSpPr>
        <p:spPr>
          <a:xfrm>
            <a:off x="7538271" y="493572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392D9E42-6447-48DD-430A-726490BE49CC}"/>
              </a:ext>
            </a:extLst>
          </p:cNvPr>
          <p:cNvSpPr/>
          <p:nvPr/>
        </p:nvSpPr>
        <p:spPr>
          <a:xfrm>
            <a:off x="10094945" y="429441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B22EA907-BC2A-B2AC-0CBD-40920B32C957}"/>
              </a:ext>
            </a:extLst>
          </p:cNvPr>
          <p:cNvCxnSpPr>
            <a:cxnSpLocks/>
          </p:cNvCxnSpPr>
          <p:nvPr/>
        </p:nvCxnSpPr>
        <p:spPr>
          <a:xfrm flipH="1">
            <a:off x="10317014" y="4066577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B6459950-64BA-985B-48B0-A3C2A622C8BD}"/>
              </a:ext>
            </a:extLst>
          </p:cNvPr>
          <p:cNvSpPr/>
          <p:nvPr/>
        </p:nvSpPr>
        <p:spPr>
          <a:xfrm>
            <a:off x="9819159" y="4880361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load_A</a:t>
            </a:r>
            <a:endParaRPr lang="en-US"/>
          </a:p>
        </p:txBody>
      </p:sp>
      <p:cxnSp>
        <p:nvCxnSpPr>
          <p:cNvPr id="102" name="Connector: Curved 101">
            <a:extLst>
              <a:ext uri="{FF2B5EF4-FFF2-40B4-BE49-F238E27FC236}">
                <a16:creationId xmlns:a16="http://schemas.microsoft.com/office/drawing/2014/main" id="{801F4E9B-995F-4696-73F3-2B754F78F84B}"/>
              </a:ext>
            </a:extLst>
          </p:cNvPr>
          <p:cNvCxnSpPr>
            <a:cxnSpLocks/>
            <a:stCxn id="142" idx="1"/>
            <a:endCxn id="86" idx="6"/>
          </p:cNvCxnSpPr>
          <p:nvPr/>
        </p:nvCxnSpPr>
        <p:spPr>
          <a:xfrm rot="10800000">
            <a:off x="7943884" y="3947674"/>
            <a:ext cx="334157" cy="9451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nector: Curved 102">
            <a:extLst>
              <a:ext uri="{FF2B5EF4-FFF2-40B4-BE49-F238E27FC236}">
                <a16:creationId xmlns:a16="http://schemas.microsoft.com/office/drawing/2014/main" id="{FC60E3BD-7138-78C9-61DC-7C94C7720331}"/>
              </a:ext>
            </a:extLst>
          </p:cNvPr>
          <p:cNvCxnSpPr>
            <a:cxnSpLocks/>
            <a:stCxn id="94" idx="3"/>
            <a:endCxn id="101" idx="1"/>
          </p:cNvCxnSpPr>
          <p:nvPr/>
        </p:nvCxnSpPr>
        <p:spPr>
          <a:xfrm>
            <a:off x="7980364" y="4541628"/>
            <a:ext cx="1838795" cy="518733"/>
          </a:xfrm>
          <a:prstGeom prst="curvedConnector3">
            <a:avLst>
              <a:gd name="adj1" fmla="val 9627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6846EE4F-90D6-B58B-2704-6EA7B91214A8}"/>
              </a:ext>
            </a:extLst>
          </p:cNvPr>
          <p:cNvCxnSpPr>
            <a:cxnSpLocks/>
          </p:cNvCxnSpPr>
          <p:nvPr/>
        </p:nvCxnSpPr>
        <p:spPr>
          <a:xfrm flipH="1" flipV="1">
            <a:off x="10305993" y="465346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onnector: Curved 104">
            <a:extLst>
              <a:ext uri="{FF2B5EF4-FFF2-40B4-BE49-F238E27FC236}">
                <a16:creationId xmlns:a16="http://schemas.microsoft.com/office/drawing/2014/main" id="{62DDC3E2-4501-AC98-1677-CED5CC82D11F}"/>
              </a:ext>
            </a:extLst>
          </p:cNvPr>
          <p:cNvCxnSpPr>
            <a:cxnSpLocks/>
            <a:stCxn id="86" idx="2"/>
            <a:endCxn id="106" idx="3"/>
          </p:cNvCxnSpPr>
          <p:nvPr/>
        </p:nvCxnSpPr>
        <p:spPr>
          <a:xfrm rot="10800000" flipV="1">
            <a:off x="7313325" y="3947673"/>
            <a:ext cx="270559" cy="593007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583EA6BE-D95D-CE19-31BF-225F0F41A591}"/>
              </a:ext>
            </a:extLst>
          </p:cNvPr>
          <p:cNvSpPr/>
          <p:nvPr/>
        </p:nvSpPr>
        <p:spPr>
          <a:xfrm>
            <a:off x="6869186" y="436068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90006F1A-A9DF-AA8E-7865-BE5B7F01D99C}"/>
              </a:ext>
            </a:extLst>
          </p:cNvPr>
          <p:cNvCxnSpPr>
            <a:cxnSpLocks/>
            <a:stCxn id="108" idx="2"/>
            <a:endCxn id="106" idx="0"/>
          </p:cNvCxnSpPr>
          <p:nvPr/>
        </p:nvCxnSpPr>
        <p:spPr>
          <a:xfrm>
            <a:off x="7091255" y="4196116"/>
            <a:ext cx="0" cy="16456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F18322EE-9CB7-7DA7-59A7-1171248BC6FF}"/>
              </a:ext>
            </a:extLst>
          </p:cNvPr>
          <p:cNvSpPr/>
          <p:nvPr/>
        </p:nvSpPr>
        <p:spPr>
          <a:xfrm>
            <a:off x="6869186" y="383611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10</a:t>
            </a:r>
          </a:p>
        </p:txBody>
      </p: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11BDEC3B-9937-4F0C-D077-66EEF7338E66}"/>
              </a:ext>
            </a:extLst>
          </p:cNvPr>
          <p:cNvSpPr/>
          <p:nvPr/>
        </p:nvSpPr>
        <p:spPr>
          <a:xfrm>
            <a:off x="6386987" y="5661800"/>
            <a:ext cx="4537359" cy="537884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D0146BC8-8EE2-F819-4E4F-1BC349A26DF8}"/>
              </a:ext>
            </a:extLst>
          </p:cNvPr>
          <p:cNvSpPr txBox="1"/>
          <p:nvPr/>
        </p:nvSpPr>
        <p:spPr>
          <a:xfrm>
            <a:off x="6391597" y="5648383"/>
            <a:ext cx="43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</a:rPr>
              <a:t>B2</a:t>
            </a:r>
            <a:endParaRPr lang="en-GB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11" name="Connector: Curved 110">
            <a:extLst>
              <a:ext uri="{FF2B5EF4-FFF2-40B4-BE49-F238E27FC236}">
                <a16:creationId xmlns:a16="http://schemas.microsoft.com/office/drawing/2014/main" id="{269400CB-FD11-BBE2-F074-22AFE7308707}"/>
              </a:ext>
            </a:extLst>
          </p:cNvPr>
          <p:cNvCxnSpPr>
            <a:cxnSpLocks/>
            <a:stCxn id="106" idx="2"/>
            <a:endCxn id="115" idx="0"/>
          </p:cNvCxnSpPr>
          <p:nvPr/>
        </p:nvCxnSpPr>
        <p:spPr>
          <a:xfrm rot="5400000">
            <a:off x="6949247" y="4856547"/>
            <a:ext cx="277874" cy="6143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Rectangle: Rounded Corners 111">
            <a:extLst>
              <a:ext uri="{FF2B5EF4-FFF2-40B4-BE49-F238E27FC236}">
                <a16:creationId xmlns:a16="http://schemas.microsoft.com/office/drawing/2014/main" id="{34B694C7-D62A-BB48-9FA1-5EE9AE4420DA}"/>
              </a:ext>
            </a:extLst>
          </p:cNvPr>
          <p:cNvSpPr/>
          <p:nvPr/>
        </p:nvSpPr>
        <p:spPr>
          <a:xfrm>
            <a:off x="6863043" y="268653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br</a:t>
            </a:r>
            <a:endParaRPr lang="en-US"/>
          </a:p>
        </p:txBody>
      </p: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A8C3151F-45AF-54A7-89CD-B6E65C87EAB2}"/>
              </a:ext>
            </a:extLst>
          </p:cNvPr>
          <p:cNvSpPr/>
          <p:nvPr/>
        </p:nvSpPr>
        <p:spPr>
          <a:xfrm>
            <a:off x="6868087" y="5756244"/>
            <a:ext cx="580517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ret</a:t>
            </a:r>
          </a:p>
        </p:txBody>
      </p:sp>
      <p:cxnSp>
        <p:nvCxnSpPr>
          <p:cNvPr id="114" name="Connector: Curved 113">
            <a:extLst>
              <a:ext uri="{FF2B5EF4-FFF2-40B4-BE49-F238E27FC236}">
                <a16:creationId xmlns:a16="http://schemas.microsoft.com/office/drawing/2014/main" id="{D059EDE4-BEB0-CF94-3208-A6CF90E07592}"/>
              </a:ext>
            </a:extLst>
          </p:cNvPr>
          <p:cNvCxnSpPr>
            <a:cxnSpLocks/>
            <a:stCxn id="112" idx="2"/>
          </p:cNvCxnSpPr>
          <p:nvPr/>
        </p:nvCxnSpPr>
        <p:spPr>
          <a:xfrm rot="16200000" flipH="1">
            <a:off x="6864181" y="3267466"/>
            <a:ext cx="441863" cy="1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AE3B5C3C-27F7-DF52-0A37-7EEDA5229BF0}"/>
              </a:ext>
            </a:extLst>
          </p:cNvPr>
          <p:cNvSpPr/>
          <p:nvPr/>
        </p:nvSpPr>
        <p:spPr>
          <a:xfrm>
            <a:off x="6863043" y="499855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br</a:t>
            </a:r>
            <a:endParaRPr lang="en-US"/>
          </a:p>
        </p:txBody>
      </p:sp>
      <p:cxnSp>
        <p:nvCxnSpPr>
          <p:cNvPr id="116" name="Connector: Curved 115">
            <a:extLst>
              <a:ext uri="{FF2B5EF4-FFF2-40B4-BE49-F238E27FC236}">
                <a16:creationId xmlns:a16="http://schemas.microsoft.com/office/drawing/2014/main" id="{35FCBEB4-1ECC-0E34-B3A5-FE47ABBA0280}"/>
              </a:ext>
            </a:extLst>
          </p:cNvPr>
          <p:cNvCxnSpPr>
            <a:cxnSpLocks/>
            <a:stCxn id="115" idx="2"/>
          </p:cNvCxnSpPr>
          <p:nvPr/>
        </p:nvCxnSpPr>
        <p:spPr>
          <a:xfrm rot="5400000">
            <a:off x="6916851" y="5520466"/>
            <a:ext cx="330172" cy="635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nector: Curved 120">
            <a:extLst>
              <a:ext uri="{FF2B5EF4-FFF2-40B4-BE49-F238E27FC236}">
                <a16:creationId xmlns:a16="http://schemas.microsoft.com/office/drawing/2014/main" id="{DFAA5315-B56E-7916-CDDC-FA81E89503A4}"/>
              </a:ext>
            </a:extLst>
          </p:cNvPr>
          <p:cNvCxnSpPr>
            <a:cxnSpLocks/>
            <a:stCxn id="115" idx="1"/>
            <a:endCxn id="88" idx="1"/>
          </p:cNvCxnSpPr>
          <p:nvPr/>
        </p:nvCxnSpPr>
        <p:spPr>
          <a:xfrm rot="10800000">
            <a:off x="6386989" y="4479181"/>
            <a:ext cx="476054" cy="699375"/>
          </a:xfrm>
          <a:prstGeom prst="curvedConnector3">
            <a:avLst>
              <a:gd name="adj1" fmla="val 14802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Rectangle: Rounded Corners 141">
            <a:extLst>
              <a:ext uri="{FF2B5EF4-FFF2-40B4-BE49-F238E27FC236}">
                <a16:creationId xmlns:a16="http://schemas.microsoft.com/office/drawing/2014/main" id="{38F3E262-42AE-F714-DC78-FDA770FD18A4}"/>
              </a:ext>
            </a:extLst>
          </p:cNvPr>
          <p:cNvSpPr/>
          <p:nvPr/>
        </p:nvSpPr>
        <p:spPr>
          <a:xfrm>
            <a:off x="8278040" y="386218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43" name="Straight Arrow Connector 142">
            <a:extLst>
              <a:ext uri="{FF2B5EF4-FFF2-40B4-BE49-F238E27FC236}">
                <a16:creationId xmlns:a16="http://schemas.microsoft.com/office/drawing/2014/main" id="{7F19D5EB-C8E4-5DA6-FC4E-CF45424A6E4A}"/>
              </a:ext>
            </a:extLst>
          </p:cNvPr>
          <p:cNvCxnSpPr>
            <a:cxnSpLocks/>
            <a:stCxn id="144" idx="0"/>
          </p:cNvCxnSpPr>
          <p:nvPr/>
        </p:nvCxnSpPr>
        <p:spPr>
          <a:xfrm flipV="1">
            <a:off x="8500109" y="422185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Rectangle: Rounded Corners 143">
            <a:extLst>
              <a:ext uri="{FF2B5EF4-FFF2-40B4-BE49-F238E27FC236}">
                <a16:creationId xmlns:a16="http://schemas.microsoft.com/office/drawing/2014/main" id="{C10EBD71-B3EF-D492-E7DB-6EFD18754BBA}"/>
              </a:ext>
            </a:extLst>
          </p:cNvPr>
          <p:cNvSpPr/>
          <p:nvPr/>
        </p:nvSpPr>
        <p:spPr>
          <a:xfrm>
            <a:off x="8278040" y="444969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cxnSp>
        <p:nvCxnSpPr>
          <p:cNvPr id="163" name="Connector: Curved 162">
            <a:extLst>
              <a:ext uri="{FF2B5EF4-FFF2-40B4-BE49-F238E27FC236}">
                <a16:creationId xmlns:a16="http://schemas.microsoft.com/office/drawing/2014/main" id="{60F634C7-B158-207F-1F94-636C76B1849D}"/>
              </a:ext>
            </a:extLst>
          </p:cNvPr>
          <p:cNvCxnSpPr>
            <a:cxnSpLocks/>
            <a:stCxn id="94" idx="3"/>
            <a:endCxn id="142" idx="1"/>
          </p:cNvCxnSpPr>
          <p:nvPr/>
        </p:nvCxnSpPr>
        <p:spPr>
          <a:xfrm flipV="1">
            <a:off x="7980364" y="4042184"/>
            <a:ext cx="297676" cy="499444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Rectangle: Rounded Corners 165">
            <a:extLst>
              <a:ext uri="{FF2B5EF4-FFF2-40B4-BE49-F238E27FC236}">
                <a16:creationId xmlns:a16="http://schemas.microsoft.com/office/drawing/2014/main" id="{547DE229-22B6-D8ED-EF7F-585CF573947E}"/>
              </a:ext>
            </a:extLst>
          </p:cNvPr>
          <p:cNvSpPr/>
          <p:nvPr/>
        </p:nvSpPr>
        <p:spPr>
          <a:xfrm>
            <a:off x="8899134" y="3620173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load_A</a:t>
            </a:r>
            <a:endParaRPr lang="en-US"/>
          </a:p>
        </p:txBody>
      </p:sp>
      <p:sp>
        <p:nvSpPr>
          <p:cNvPr id="167" name="Rectangle: Rounded Corners 166">
            <a:extLst>
              <a:ext uri="{FF2B5EF4-FFF2-40B4-BE49-F238E27FC236}">
                <a16:creationId xmlns:a16="http://schemas.microsoft.com/office/drawing/2014/main" id="{F77872C0-2E2E-A6E0-577D-02B72591278A}"/>
              </a:ext>
            </a:extLst>
          </p:cNvPr>
          <p:cNvSpPr/>
          <p:nvPr/>
        </p:nvSpPr>
        <p:spPr>
          <a:xfrm>
            <a:off x="9160658" y="430311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69" name="Connector: Curved 168">
            <a:extLst>
              <a:ext uri="{FF2B5EF4-FFF2-40B4-BE49-F238E27FC236}">
                <a16:creationId xmlns:a16="http://schemas.microsoft.com/office/drawing/2014/main" id="{6C7C2793-55A5-F122-2994-2D7077A71533}"/>
              </a:ext>
            </a:extLst>
          </p:cNvPr>
          <p:cNvCxnSpPr>
            <a:cxnSpLocks/>
            <a:stCxn id="142" idx="3"/>
            <a:endCxn id="166" idx="1"/>
          </p:cNvCxnSpPr>
          <p:nvPr/>
        </p:nvCxnSpPr>
        <p:spPr>
          <a:xfrm flipV="1">
            <a:off x="8722178" y="3800173"/>
            <a:ext cx="176956" cy="242011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Straight Arrow Connector 171">
            <a:extLst>
              <a:ext uri="{FF2B5EF4-FFF2-40B4-BE49-F238E27FC236}">
                <a16:creationId xmlns:a16="http://schemas.microsoft.com/office/drawing/2014/main" id="{DFF45BE5-05B7-8870-5459-142A3B28020B}"/>
              </a:ext>
            </a:extLst>
          </p:cNvPr>
          <p:cNvCxnSpPr>
            <a:cxnSpLocks/>
            <a:stCxn id="166" idx="2"/>
            <a:endCxn id="167" idx="0"/>
          </p:cNvCxnSpPr>
          <p:nvPr/>
        </p:nvCxnSpPr>
        <p:spPr>
          <a:xfrm flipH="1">
            <a:off x="9382727" y="3980173"/>
            <a:ext cx="3241" cy="3229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Arrow Connector 175">
            <a:extLst>
              <a:ext uri="{FF2B5EF4-FFF2-40B4-BE49-F238E27FC236}">
                <a16:creationId xmlns:a16="http://schemas.microsoft.com/office/drawing/2014/main" id="{71A5A8CF-B6AB-353C-47BB-78E24969B1DC}"/>
              </a:ext>
            </a:extLst>
          </p:cNvPr>
          <p:cNvCxnSpPr>
            <a:cxnSpLocks/>
            <a:stCxn id="99" idx="1"/>
            <a:endCxn id="167" idx="3"/>
          </p:cNvCxnSpPr>
          <p:nvPr/>
        </p:nvCxnSpPr>
        <p:spPr>
          <a:xfrm flipH="1">
            <a:off x="9604796" y="4474416"/>
            <a:ext cx="490149" cy="869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Connector: Curved 180">
            <a:extLst>
              <a:ext uri="{FF2B5EF4-FFF2-40B4-BE49-F238E27FC236}">
                <a16:creationId xmlns:a16="http://schemas.microsoft.com/office/drawing/2014/main" id="{4452A183-12AD-A18F-5A60-2D4A58BF72DC}"/>
              </a:ext>
            </a:extLst>
          </p:cNvPr>
          <p:cNvCxnSpPr>
            <a:cxnSpLocks/>
            <a:stCxn id="167" idx="3"/>
            <a:endCxn id="93" idx="2"/>
          </p:cNvCxnSpPr>
          <p:nvPr/>
        </p:nvCxnSpPr>
        <p:spPr>
          <a:xfrm flipV="1">
            <a:off x="9604796" y="3889987"/>
            <a:ext cx="530086" cy="593125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8D1209D-8661-5F9E-63BC-B30E01AE81FE}"/>
              </a:ext>
            </a:extLst>
          </p:cNvPr>
          <p:cNvSpPr txBox="1"/>
          <p:nvPr/>
        </p:nvSpPr>
        <p:spPr>
          <a:xfrm>
            <a:off x="2413122" y="5093952"/>
            <a:ext cx="1338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49DF03F-47EC-834C-ECEE-2CF4DF516303}"/>
              </a:ext>
            </a:extLst>
          </p:cNvPr>
          <p:cNvSpPr/>
          <p:nvPr/>
        </p:nvSpPr>
        <p:spPr>
          <a:xfrm>
            <a:off x="2987118" y="6379210"/>
            <a:ext cx="6217765" cy="38894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</a:rPr>
              <a:t>Different HLS tools may produce different CDFGs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206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219C5-9A70-CDEB-700A-004FC8F8A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3B1F3-485D-32BE-8CCF-411A5D2C2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Results: Comparing HLS Tools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6A94E9-8156-3002-F8BF-76351AE80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60</a:t>
            </a:fld>
            <a:endParaRPr lang="en-FR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D91EE04-643B-2026-C570-AE13E1CE1328}"/>
              </a:ext>
            </a:extLst>
          </p:cNvPr>
          <p:cNvSpPr/>
          <p:nvPr/>
        </p:nvSpPr>
        <p:spPr>
          <a:xfrm>
            <a:off x="2425232" y="1084921"/>
            <a:ext cx="3241110" cy="96947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285E3A1-A9D5-CFC4-FEEC-FBD601B75889}"/>
              </a:ext>
            </a:extLst>
          </p:cNvPr>
          <p:cNvSpPr/>
          <p:nvPr/>
        </p:nvSpPr>
        <p:spPr>
          <a:xfrm>
            <a:off x="2580188" y="1175061"/>
            <a:ext cx="1355550" cy="7655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>
                <a:solidFill>
                  <a:schemeClr val="tx1"/>
                </a:solidFill>
              </a:rPr>
              <a:t>LegUp</a:t>
            </a:r>
            <a:r>
              <a:rPr lang="en-US">
                <a:solidFill>
                  <a:schemeClr val="tx1"/>
                </a:solidFill>
              </a:rPr>
              <a:t> Frontend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D6EB90E-F956-24DF-FA66-CC5A5B38DAAA}"/>
              </a:ext>
            </a:extLst>
          </p:cNvPr>
          <p:cNvSpPr/>
          <p:nvPr/>
        </p:nvSpPr>
        <p:spPr>
          <a:xfrm>
            <a:off x="4151998" y="1175060"/>
            <a:ext cx="1355550" cy="7655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>
                <a:solidFill>
                  <a:schemeClr val="tx1"/>
                </a:solidFill>
              </a:rPr>
              <a:t>LegUp</a:t>
            </a:r>
            <a:r>
              <a:rPr lang="en-US">
                <a:solidFill>
                  <a:schemeClr val="tx1"/>
                </a:solidFill>
              </a:rPr>
              <a:t> Backend</a:t>
            </a:r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BEB167B-D5C1-3B06-4B81-3D89BD670A51}"/>
              </a:ext>
            </a:extLst>
          </p:cNvPr>
          <p:cNvCxnSpPr>
            <a:cxnSpLocks/>
            <a:stCxn id="13" idx="3"/>
            <a:endCxn id="14" idx="1"/>
          </p:cNvCxnSpPr>
          <p:nvPr/>
        </p:nvCxnSpPr>
        <p:spPr>
          <a:xfrm flipV="1">
            <a:off x="3935738" y="1557830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4A549D4-841E-A3AE-74A3-99E3639628F0}"/>
              </a:ext>
            </a:extLst>
          </p:cNvPr>
          <p:cNvCxnSpPr>
            <a:cxnSpLocks/>
          </p:cNvCxnSpPr>
          <p:nvPr/>
        </p:nvCxnSpPr>
        <p:spPr>
          <a:xfrm flipV="1">
            <a:off x="5662504" y="1557828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9DF642F9-CD3A-ED3E-9DA1-82DD020D2E9A}"/>
              </a:ext>
            </a:extLst>
          </p:cNvPr>
          <p:cNvSpPr txBox="1"/>
          <p:nvPr/>
        </p:nvSpPr>
        <p:spPr>
          <a:xfrm>
            <a:off x="5887577" y="1370245"/>
            <a:ext cx="517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RTL</a:t>
            </a:r>
            <a:endParaRPr lang="en-GB"/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BA7ED065-7D1F-A875-DC0A-A3C4D8516041}"/>
              </a:ext>
            </a:extLst>
          </p:cNvPr>
          <p:cNvCxnSpPr>
            <a:cxnSpLocks/>
          </p:cNvCxnSpPr>
          <p:nvPr/>
        </p:nvCxnSpPr>
        <p:spPr>
          <a:xfrm flipV="1">
            <a:off x="6423514" y="1561102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64C604C8-F88C-9075-8A0E-EC591E62B296}"/>
              </a:ext>
            </a:extLst>
          </p:cNvPr>
          <p:cNvSpPr/>
          <p:nvPr/>
        </p:nvSpPr>
        <p:spPr>
          <a:xfrm>
            <a:off x="6658262" y="1345361"/>
            <a:ext cx="805655" cy="4191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HACE</a:t>
            </a:r>
            <a:endParaRPr lang="en-GB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D8BB6C7-7AC6-60DD-F252-AD3F7573E800}"/>
              </a:ext>
            </a:extLst>
          </p:cNvPr>
          <p:cNvSpPr txBox="1"/>
          <p:nvPr/>
        </p:nvSpPr>
        <p:spPr>
          <a:xfrm>
            <a:off x="7587829" y="1370245"/>
            <a:ext cx="898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MLIR IR</a:t>
            </a:r>
            <a:endParaRPr lang="en-GB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CD440F44-16B4-5559-13E7-38C57B285107}"/>
              </a:ext>
            </a:extLst>
          </p:cNvPr>
          <p:cNvCxnSpPr>
            <a:cxnSpLocks/>
          </p:cNvCxnSpPr>
          <p:nvPr/>
        </p:nvCxnSpPr>
        <p:spPr>
          <a:xfrm flipV="1">
            <a:off x="7463917" y="1556725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91E78092-11C3-99B6-19F5-FE746457EEBC}"/>
              </a:ext>
            </a:extLst>
          </p:cNvPr>
          <p:cNvCxnSpPr>
            <a:cxnSpLocks/>
          </p:cNvCxnSpPr>
          <p:nvPr/>
        </p:nvCxnSpPr>
        <p:spPr>
          <a:xfrm flipV="1">
            <a:off x="8401441" y="1562418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E27E5E5F-2D83-2AB8-C8A9-2FD20332C5AB}"/>
              </a:ext>
            </a:extLst>
          </p:cNvPr>
          <p:cNvSpPr/>
          <p:nvPr/>
        </p:nvSpPr>
        <p:spPr>
          <a:xfrm>
            <a:off x="8617701" y="1173955"/>
            <a:ext cx="1355550" cy="7655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Bambu Backend</a:t>
            </a:r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20E30B6C-1598-4316-0F4F-D96FD087E9C3}"/>
              </a:ext>
            </a:extLst>
          </p:cNvPr>
          <p:cNvCxnSpPr>
            <a:cxnSpLocks/>
          </p:cNvCxnSpPr>
          <p:nvPr/>
        </p:nvCxnSpPr>
        <p:spPr>
          <a:xfrm flipV="1">
            <a:off x="9973251" y="1561826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6EE28C55-B0CF-8026-8148-654E620BFBFD}"/>
              </a:ext>
            </a:extLst>
          </p:cNvPr>
          <p:cNvSpPr txBox="1"/>
          <p:nvPr/>
        </p:nvSpPr>
        <p:spPr>
          <a:xfrm>
            <a:off x="10207720" y="1383638"/>
            <a:ext cx="517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RTL</a:t>
            </a:r>
            <a:endParaRPr lang="en-GB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06CDF31-9F8B-2FE1-1BF4-C17612B72017}"/>
              </a:ext>
            </a:extLst>
          </p:cNvPr>
          <p:cNvSpPr txBox="1"/>
          <p:nvPr/>
        </p:nvSpPr>
        <p:spPr>
          <a:xfrm>
            <a:off x="837156" y="1383638"/>
            <a:ext cx="1261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C/C++ code</a:t>
            </a:r>
            <a:endParaRPr lang="en-GB"/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B251D5E6-08CE-C43C-A03F-6B12F2F117A7}"/>
              </a:ext>
            </a:extLst>
          </p:cNvPr>
          <p:cNvCxnSpPr>
            <a:cxnSpLocks/>
            <a:stCxn id="49" idx="3"/>
          </p:cNvCxnSpPr>
          <p:nvPr/>
        </p:nvCxnSpPr>
        <p:spPr>
          <a:xfrm>
            <a:off x="2098783" y="1568304"/>
            <a:ext cx="319523" cy="369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F2880D1F-2079-51AC-88AD-5E188DA7CB88}"/>
              </a:ext>
            </a:extLst>
          </p:cNvPr>
          <p:cNvCxnSpPr>
            <a:cxnSpLocks/>
            <a:stCxn id="49" idx="3"/>
            <a:endCxn id="52" idx="1"/>
          </p:cNvCxnSpPr>
          <p:nvPr/>
        </p:nvCxnSpPr>
        <p:spPr>
          <a:xfrm>
            <a:off x="2098783" y="1568304"/>
            <a:ext cx="326448" cy="111768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A04EFECA-ADD7-65AC-8806-F21A671EAEDB}"/>
              </a:ext>
            </a:extLst>
          </p:cNvPr>
          <p:cNvSpPr/>
          <p:nvPr/>
        </p:nvSpPr>
        <p:spPr>
          <a:xfrm>
            <a:off x="2425231" y="2201252"/>
            <a:ext cx="3241110" cy="96947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A6BB5FD-16F6-AFB0-4812-545B41BB7D67}"/>
              </a:ext>
            </a:extLst>
          </p:cNvPr>
          <p:cNvSpPr/>
          <p:nvPr/>
        </p:nvSpPr>
        <p:spPr>
          <a:xfrm>
            <a:off x="2580187" y="2291392"/>
            <a:ext cx="1355550" cy="7655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Bambu Frontend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61058671-4C37-6FAF-A379-376021739656}"/>
              </a:ext>
            </a:extLst>
          </p:cNvPr>
          <p:cNvSpPr/>
          <p:nvPr/>
        </p:nvSpPr>
        <p:spPr>
          <a:xfrm>
            <a:off x="4151997" y="2291391"/>
            <a:ext cx="1355550" cy="7655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Bambu Backend</a:t>
            </a:r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A1C10C64-1430-BD88-21B8-A0305618EE71}"/>
              </a:ext>
            </a:extLst>
          </p:cNvPr>
          <p:cNvCxnSpPr>
            <a:cxnSpLocks/>
            <a:stCxn id="53" idx="3"/>
            <a:endCxn id="54" idx="1"/>
          </p:cNvCxnSpPr>
          <p:nvPr/>
        </p:nvCxnSpPr>
        <p:spPr>
          <a:xfrm flipV="1">
            <a:off x="3935737" y="2674161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286C2460-80BB-1DF9-63CE-C04F968EB15F}"/>
              </a:ext>
            </a:extLst>
          </p:cNvPr>
          <p:cNvCxnSpPr>
            <a:cxnSpLocks/>
          </p:cNvCxnSpPr>
          <p:nvPr/>
        </p:nvCxnSpPr>
        <p:spPr>
          <a:xfrm flipV="1">
            <a:off x="5662504" y="2681802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F83CB065-177C-FCED-3AEE-29ED5AF379AB}"/>
              </a:ext>
            </a:extLst>
          </p:cNvPr>
          <p:cNvSpPr txBox="1"/>
          <p:nvPr/>
        </p:nvSpPr>
        <p:spPr>
          <a:xfrm>
            <a:off x="5887577" y="2494219"/>
            <a:ext cx="517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RTL</a:t>
            </a:r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5C4E50-E326-38A6-E16D-19A7F6AF2815}"/>
              </a:ext>
            </a:extLst>
          </p:cNvPr>
          <p:cNvSpPr/>
          <p:nvPr/>
        </p:nvSpPr>
        <p:spPr>
          <a:xfrm>
            <a:off x="5887576" y="1435470"/>
            <a:ext cx="517449" cy="244715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0FBF921-0000-FCA7-38BB-EFA99742CFEA}"/>
              </a:ext>
            </a:extLst>
          </p:cNvPr>
          <p:cNvSpPr/>
          <p:nvPr/>
        </p:nvSpPr>
        <p:spPr>
          <a:xfrm>
            <a:off x="6243235" y="1708896"/>
            <a:ext cx="360000" cy="3600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</a:rPr>
              <a:t>1</a:t>
            </a:r>
            <a:endParaRPr lang="en-GB" sz="2400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AAFEB49-D5D6-DADF-8050-93A509F56991}"/>
              </a:ext>
            </a:extLst>
          </p:cNvPr>
          <p:cNvSpPr/>
          <p:nvPr/>
        </p:nvSpPr>
        <p:spPr>
          <a:xfrm>
            <a:off x="10599638" y="1703029"/>
            <a:ext cx="360000" cy="360000"/>
          </a:xfrm>
          <a:prstGeom prst="ellipse">
            <a:avLst/>
          </a:prstGeom>
          <a:noFill/>
          <a:ln w="38100">
            <a:solidFill>
              <a:srgbClr val="FF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FF"/>
                </a:solidFill>
              </a:rPr>
              <a:t>3</a:t>
            </a:r>
            <a:endParaRPr lang="en-GB" sz="2400">
              <a:solidFill>
                <a:srgbClr val="FF00FF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939F9FA-664C-6116-9500-B07B4A9B7652}"/>
              </a:ext>
            </a:extLst>
          </p:cNvPr>
          <p:cNvSpPr/>
          <p:nvPr/>
        </p:nvSpPr>
        <p:spPr>
          <a:xfrm>
            <a:off x="6315431" y="2792938"/>
            <a:ext cx="360000" cy="360000"/>
          </a:xfrm>
          <a:prstGeom prst="ellipse">
            <a:avLst/>
          </a:prstGeom>
          <a:noFill/>
          <a:ln w="38100">
            <a:solidFill>
              <a:srgbClr val="008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8000"/>
                </a:solidFill>
              </a:rPr>
              <a:t>2</a:t>
            </a:r>
            <a:endParaRPr lang="en-GB" sz="2400">
              <a:solidFill>
                <a:srgbClr val="008000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58BD0F1-3DED-B844-5830-0B967439DA23}"/>
              </a:ext>
            </a:extLst>
          </p:cNvPr>
          <p:cNvSpPr/>
          <p:nvPr/>
        </p:nvSpPr>
        <p:spPr>
          <a:xfrm>
            <a:off x="10207720" y="1445946"/>
            <a:ext cx="517449" cy="244715"/>
          </a:xfrm>
          <a:prstGeom prst="ellipse">
            <a:avLst/>
          </a:prstGeom>
          <a:noFill/>
          <a:ln w="38100">
            <a:solidFill>
              <a:srgbClr val="FF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B130C24-89BF-6576-B510-D155E496E38A}"/>
              </a:ext>
            </a:extLst>
          </p:cNvPr>
          <p:cNvSpPr/>
          <p:nvPr/>
        </p:nvSpPr>
        <p:spPr>
          <a:xfrm>
            <a:off x="5895162" y="2557591"/>
            <a:ext cx="517449" cy="244715"/>
          </a:xfrm>
          <a:prstGeom prst="ellipse">
            <a:avLst/>
          </a:prstGeom>
          <a:noFill/>
          <a:ln w="38100">
            <a:solidFill>
              <a:srgbClr val="008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595417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0DA611-6360-79B6-ECEB-BF2EAF67A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6359D-8DFC-0096-8B5C-740FA44FD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Results: Comparing HLS Tools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157ACF-B46D-C92E-8282-39DF132C2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61</a:t>
            </a:fld>
            <a:endParaRPr lang="en-FR"/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66E7C3DD-8170-5DE9-DC56-20D66DFF3BE1}"/>
              </a:ext>
            </a:extLst>
          </p:cNvPr>
          <p:cNvSpPr/>
          <p:nvPr/>
        </p:nvSpPr>
        <p:spPr>
          <a:xfrm>
            <a:off x="6531644" y="4449461"/>
            <a:ext cx="4714928" cy="115842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rgbClr val="FF0000"/>
                </a:solidFill>
              </a:rPr>
              <a:t>HACE allowed us to identify Bambu’s frontend optimizations that were not specified by the user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0054BD7-2E7F-4120-0D0B-E6FB904F7402}"/>
              </a:ext>
            </a:extLst>
          </p:cNvPr>
          <p:cNvSpPr/>
          <p:nvPr/>
        </p:nvSpPr>
        <p:spPr>
          <a:xfrm>
            <a:off x="2425232" y="1084921"/>
            <a:ext cx="3241110" cy="96947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14C556A-2986-7BBF-B6B1-852EA0991DC0}"/>
              </a:ext>
            </a:extLst>
          </p:cNvPr>
          <p:cNvSpPr/>
          <p:nvPr/>
        </p:nvSpPr>
        <p:spPr>
          <a:xfrm>
            <a:off x="2580188" y="1175061"/>
            <a:ext cx="1355550" cy="7655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>
                <a:solidFill>
                  <a:schemeClr val="tx1"/>
                </a:solidFill>
              </a:rPr>
              <a:t>LegUp</a:t>
            </a:r>
            <a:r>
              <a:rPr lang="en-US">
                <a:solidFill>
                  <a:schemeClr val="tx1"/>
                </a:solidFill>
              </a:rPr>
              <a:t> Frontend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EFD6E70-18A5-2565-8175-D72CB667A3F4}"/>
              </a:ext>
            </a:extLst>
          </p:cNvPr>
          <p:cNvSpPr/>
          <p:nvPr/>
        </p:nvSpPr>
        <p:spPr>
          <a:xfrm>
            <a:off x="4151998" y="1175060"/>
            <a:ext cx="1355550" cy="7655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>
                <a:solidFill>
                  <a:schemeClr val="tx1"/>
                </a:solidFill>
              </a:rPr>
              <a:t>LegUp</a:t>
            </a:r>
            <a:r>
              <a:rPr lang="en-US">
                <a:solidFill>
                  <a:schemeClr val="tx1"/>
                </a:solidFill>
              </a:rPr>
              <a:t> Backend</a:t>
            </a:r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18C7856-294B-3C9D-3F47-29C1510552F7}"/>
              </a:ext>
            </a:extLst>
          </p:cNvPr>
          <p:cNvCxnSpPr>
            <a:cxnSpLocks/>
            <a:stCxn id="7" idx="3"/>
            <a:endCxn id="8" idx="1"/>
          </p:cNvCxnSpPr>
          <p:nvPr/>
        </p:nvCxnSpPr>
        <p:spPr>
          <a:xfrm flipV="1">
            <a:off x="3935738" y="1557830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DCB0223-8E91-4384-7A07-D36B7614826B}"/>
              </a:ext>
            </a:extLst>
          </p:cNvPr>
          <p:cNvCxnSpPr>
            <a:cxnSpLocks/>
          </p:cNvCxnSpPr>
          <p:nvPr/>
        </p:nvCxnSpPr>
        <p:spPr>
          <a:xfrm flipV="1">
            <a:off x="5662504" y="1557828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08A7F01-54A4-9B5C-9267-CD1FF274A1A0}"/>
              </a:ext>
            </a:extLst>
          </p:cNvPr>
          <p:cNvSpPr txBox="1"/>
          <p:nvPr/>
        </p:nvSpPr>
        <p:spPr>
          <a:xfrm>
            <a:off x="5887577" y="1370245"/>
            <a:ext cx="517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RTL</a:t>
            </a:r>
            <a:endParaRPr lang="en-GB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8BF6915-6A3A-CA1A-7AB0-BD7ABCAD0162}"/>
              </a:ext>
            </a:extLst>
          </p:cNvPr>
          <p:cNvCxnSpPr>
            <a:cxnSpLocks/>
          </p:cNvCxnSpPr>
          <p:nvPr/>
        </p:nvCxnSpPr>
        <p:spPr>
          <a:xfrm flipV="1">
            <a:off x="6423514" y="1561102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614EB6B-E87E-A98E-44E8-8513B4A7B0BD}"/>
              </a:ext>
            </a:extLst>
          </p:cNvPr>
          <p:cNvSpPr/>
          <p:nvPr/>
        </p:nvSpPr>
        <p:spPr>
          <a:xfrm>
            <a:off x="6658262" y="1345361"/>
            <a:ext cx="805655" cy="4191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HACE</a:t>
            </a:r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2611950-738B-C315-667D-94CB71DAE472}"/>
              </a:ext>
            </a:extLst>
          </p:cNvPr>
          <p:cNvSpPr txBox="1"/>
          <p:nvPr/>
        </p:nvSpPr>
        <p:spPr>
          <a:xfrm>
            <a:off x="7587829" y="1370245"/>
            <a:ext cx="898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MLIR IR</a:t>
            </a:r>
            <a:endParaRPr lang="en-GB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C189D70-0CF0-4975-7E72-4782F3031ED4}"/>
              </a:ext>
            </a:extLst>
          </p:cNvPr>
          <p:cNvCxnSpPr>
            <a:cxnSpLocks/>
          </p:cNvCxnSpPr>
          <p:nvPr/>
        </p:nvCxnSpPr>
        <p:spPr>
          <a:xfrm flipV="1">
            <a:off x="7463917" y="1556725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C0E11CD-5A0B-E4AB-A3CA-348EB961E112}"/>
              </a:ext>
            </a:extLst>
          </p:cNvPr>
          <p:cNvCxnSpPr>
            <a:cxnSpLocks/>
          </p:cNvCxnSpPr>
          <p:nvPr/>
        </p:nvCxnSpPr>
        <p:spPr>
          <a:xfrm flipV="1">
            <a:off x="8401441" y="1562418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1D02375-9323-EF8B-D3A6-FE42D052D17B}"/>
              </a:ext>
            </a:extLst>
          </p:cNvPr>
          <p:cNvSpPr/>
          <p:nvPr/>
        </p:nvSpPr>
        <p:spPr>
          <a:xfrm>
            <a:off x="8617701" y="1173955"/>
            <a:ext cx="1355550" cy="7655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Bambu Backend</a:t>
            </a:r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3B756AD-6317-A804-8EE3-24666B6B4248}"/>
              </a:ext>
            </a:extLst>
          </p:cNvPr>
          <p:cNvCxnSpPr>
            <a:cxnSpLocks/>
          </p:cNvCxnSpPr>
          <p:nvPr/>
        </p:nvCxnSpPr>
        <p:spPr>
          <a:xfrm flipV="1">
            <a:off x="9973251" y="1561826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20977928-833C-7B06-6CF4-2EF13071FF51}"/>
              </a:ext>
            </a:extLst>
          </p:cNvPr>
          <p:cNvSpPr txBox="1"/>
          <p:nvPr/>
        </p:nvSpPr>
        <p:spPr>
          <a:xfrm>
            <a:off x="10207720" y="1383638"/>
            <a:ext cx="517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RTL</a:t>
            </a:r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C386C3A-C89B-D0CD-CEC5-D42AAA1B0A3A}"/>
              </a:ext>
            </a:extLst>
          </p:cNvPr>
          <p:cNvSpPr txBox="1"/>
          <p:nvPr/>
        </p:nvSpPr>
        <p:spPr>
          <a:xfrm>
            <a:off x="837156" y="1383638"/>
            <a:ext cx="1261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C/C++ code</a:t>
            </a:r>
            <a:endParaRPr lang="en-GB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C500B6A-D9F7-E499-A799-381172834F1C}"/>
              </a:ext>
            </a:extLst>
          </p:cNvPr>
          <p:cNvCxnSpPr>
            <a:cxnSpLocks/>
            <a:stCxn id="23" idx="3"/>
          </p:cNvCxnSpPr>
          <p:nvPr/>
        </p:nvCxnSpPr>
        <p:spPr>
          <a:xfrm>
            <a:off x="2098783" y="1568304"/>
            <a:ext cx="319523" cy="369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A79BD6F-5594-9803-6737-65980004B60F}"/>
              </a:ext>
            </a:extLst>
          </p:cNvPr>
          <p:cNvCxnSpPr>
            <a:cxnSpLocks/>
            <a:stCxn id="23" idx="3"/>
            <a:endCxn id="26" idx="1"/>
          </p:cNvCxnSpPr>
          <p:nvPr/>
        </p:nvCxnSpPr>
        <p:spPr>
          <a:xfrm>
            <a:off x="2098783" y="1568304"/>
            <a:ext cx="326448" cy="111768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031A493-DE29-38D0-0A18-14D7136E7E7B}"/>
              </a:ext>
            </a:extLst>
          </p:cNvPr>
          <p:cNvSpPr/>
          <p:nvPr/>
        </p:nvSpPr>
        <p:spPr>
          <a:xfrm>
            <a:off x="2425231" y="2201252"/>
            <a:ext cx="3241110" cy="96947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033527EF-650C-7E43-F41D-D7B9842F4890}"/>
              </a:ext>
            </a:extLst>
          </p:cNvPr>
          <p:cNvSpPr/>
          <p:nvPr/>
        </p:nvSpPr>
        <p:spPr>
          <a:xfrm>
            <a:off x="2580187" y="2291392"/>
            <a:ext cx="1355550" cy="7655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Bambu Frontend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EA2AC925-D87C-580B-48DA-A694E759FB0D}"/>
              </a:ext>
            </a:extLst>
          </p:cNvPr>
          <p:cNvSpPr/>
          <p:nvPr/>
        </p:nvSpPr>
        <p:spPr>
          <a:xfrm>
            <a:off x="4151997" y="2291391"/>
            <a:ext cx="1355550" cy="7655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Bambu Backend</a:t>
            </a:r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269163BA-80ED-54F7-A05B-F9F740E38FDE}"/>
              </a:ext>
            </a:extLst>
          </p:cNvPr>
          <p:cNvCxnSpPr>
            <a:cxnSpLocks/>
            <a:stCxn id="27" idx="3"/>
            <a:endCxn id="28" idx="1"/>
          </p:cNvCxnSpPr>
          <p:nvPr/>
        </p:nvCxnSpPr>
        <p:spPr>
          <a:xfrm flipV="1">
            <a:off x="3935737" y="2674161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096E7E7-247E-FA0C-3DA4-8973DF0FC314}"/>
              </a:ext>
            </a:extLst>
          </p:cNvPr>
          <p:cNvCxnSpPr>
            <a:cxnSpLocks/>
          </p:cNvCxnSpPr>
          <p:nvPr/>
        </p:nvCxnSpPr>
        <p:spPr>
          <a:xfrm flipV="1">
            <a:off x="5662504" y="2681802"/>
            <a:ext cx="21626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7988ECD2-1D7E-76B9-3524-9EF9E3120FA9}"/>
              </a:ext>
            </a:extLst>
          </p:cNvPr>
          <p:cNvSpPr txBox="1"/>
          <p:nvPr/>
        </p:nvSpPr>
        <p:spPr>
          <a:xfrm>
            <a:off x="5887577" y="2494219"/>
            <a:ext cx="517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RTL</a:t>
            </a:r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781AA863-3BF2-EA77-49A7-37C78F0B3893}"/>
              </a:ext>
            </a:extLst>
          </p:cNvPr>
          <p:cNvSpPr/>
          <p:nvPr/>
        </p:nvSpPr>
        <p:spPr>
          <a:xfrm>
            <a:off x="5887576" y="1435470"/>
            <a:ext cx="517449" cy="244715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7B89B7A6-81D9-35D6-7D36-7F2807C6BDC9}"/>
              </a:ext>
            </a:extLst>
          </p:cNvPr>
          <p:cNvSpPr/>
          <p:nvPr/>
        </p:nvSpPr>
        <p:spPr>
          <a:xfrm>
            <a:off x="6243235" y="1708896"/>
            <a:ext cx="360000" cy="3600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</a:rPr>
              <a:t>1</a:t>
            </a:r>
            <a:endParaRPr lang="en-GB" sz="2400">
              <a:solidFill>
                <a:schemeClr val="tx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0F5779B3-F1D7-77DA-5F26-F9B3A9263509}"/>
              </a:ext>
            </a:extLst>
          </p:cNvPr>
          <p:cNvSpPr/>
          <p:nvPr/>
        </p:nvSpPr>
        <p:spPr>
          <a:xfrm>
            <a:off x="10207720" y="1445946"/>
            <a:ext cx="517449" cy="244715"/>
          </a:xfrm>
          <a:prstGeom prst="ellipse">
            <a:avLst/>
          </a:prstGeom>
          <a:noFill/>
          <a:ln w="38100">
            <a:solidFill>
              <a:srgbClr val="FF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F65F7178-34D0-E786-0091-7C75119C99F9}"/>
              </a:ext>
            </a:extLst>
          </p:cNvPr>
          <p:cNvSpPr/>
          <p:nvPr/>
        </p:nvSpPr>
        <p:spPr>
          <a:xfrm>
            <a:off x="10599638" y="1703029"/>
            <a:ext cx="360000" cy="360000"/>
          </a:xfrm>
          <a:prstGeom prst="ellipse">
            <a:avLst/>
          </a:prstGeom>
          <a:noFill/>
          <a:ln w="38100">
            <a:solidFill>
              <a:srgbClr val="FF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FF"/>
                </a:solidFill>
              </a:rPr>
              <a:t>3</a:t>
            </a:r>
            <a:endParaRPr lang="en-GB" sz="2400">
              <a:solidFill>
                <a:srgbClr val="FF00FF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B9F96FCF-1869-FD07-D6DF-8D4900483B37}"/>
              </a:ext>
            </a:extLst>
          </p:cNvPr>
          <p:cNvSpPr/>
          <p:nvPr/>
        </p:nvSpPr>
        <p:spPr>
          <a:xfrm>
            <a:off x="5895162" y="2557591"/>
            <a:ext cx="517449" cy="244715"/>
          </a:xfrm>
          <a:prstGeom prst="ellipse">
            <a:avLst/>
          </a:prstGeom>
          <a:noFill/>
          <a:ln w="38100">
            <a:solidFill>
              <a:srgbClr val="008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6549CEA2-ED07-6840-8013-4A1C6D8CB6E7}"/>
              </a:ext>
            </a:extLst>
          </p:cNvPr>
          <p:cNvSpPr/>
          <p:nvPr/>
        </p:nvSpPr>
        <p:spPr>
          <a:xfrm>
            <a:off x="6315431" y="2792938"/>
            <a:ext cx="360000" cy="360000"/>
          </a:xfrm>
          <a:prstGeom prst="ellipse">
            <a:avLst/>
          </a:prstGeom>
          <a:noFill/>
          <a:ln w="38100">
            <a:solidFill>
              <a:srgbClr val="008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8000"/>
                </a:solidFill>
              </a:rPr>
              <a:t>2</a:t>
            </a:r>
            <a:endParaRPr lang="en-GB" sz="2400">
              <a:solidFill>
                <a:srgbClr val="0080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5C7E20B-E7D7-C519-4810-16E7179BEA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74" y="3253148"/>
            <a:ext cx="4555483" cy="3420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112CEA-36EE-62DF-58CE-F668330C11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74" y="3253148"/>
            <a:ext cx="4555483" cy="3420000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B7B0FEE-F8AF-28B8-2A00-520F950CD219}"/>
              </a:ext>
            </a:extLst>
          </p:cNvPr>
          <p:cNvCxnSpPr>
            <a:cxnSpLocks/>
          </p:cNvCxnSpPr>
          <p:nvPr/>
        </p:nvCxnSpPr>
        <p:spPr>
          <a:xfrm>
            <a:off x="4402175" y="4606108"/>
            <a:ext cx="0" cy="909638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480C1AD-AC84-BADD-03CF-19DFBA70988C}"/>
              </a:ext>
            </a:extLst>
          </p:cNvPr>
          <p:cNvCxnSpPr>
            <a:cxnSpLocks/>
          </p:cNvCxnSpPr>
          <p:nvPr/>
        </p:nvCxnSpPr>
        <p:spPr>
          <a:xfrm>
            <a:off x="4402175" y="4606108"/>
            <a:ext cx="0" cy="73088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1078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BC9B9-9192-C03A-C24D-C5AC8C2DC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Results: HACE’s Findings Across Different HLS Tools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117E07-3AE7-5CC7-8244-18F7FBF9A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62</a:t>
            </a:fld>
            <a:endParaRPr lang="en-FR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2ADED1-8481-CA6F-228A-B354449F60D4}"/>
              </a:ext>
            </a:extLst>
          </p:cNvPr>
          <p:cNvSpPr txBox="1"/>
          <p:nvPr/>
        </p:nvSpPr>
        <p:spPr>
          <a:xfrm>
            <a:off x="786708" y="1251994"/>
            <a:ext cx="1061648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2563EB"/>
                </a:solidFill>
              </a:rPr>
              <a:t>End-to-End Observation</a:t>
            </a:r>
            <a:r>
              <a:rPr lang="en-US" sz="2000"/>
              <a:t>: </a:t>
            </a:r>
            <a:r>
              <a:rPr lang="en-US" sz="2000" err="1"/>
              <a:t>Dynamatic</a:t>
            </a:r>
            <a:r>
              <a:rPr lang="en-US" sz="2000"/>
              <a:t> and </a:t>
            </a:r>
            <a:r>
              <a:rPr lang="en-US" sz="2000" err="1"/>
              <a:t>Vivado</a:t>
            </a:r>
            <a:r>
              <a:rPr lang="en-US" sz="2000"/>
              <a:t> circuits achieve similar performance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9E1212"/>
                </a:solidFill>
              </a:rPr>
              <a:t>Possible Conclusion</a:t>
            </a:r>
            <a:r>
              <a:rPr lang="en-US" sz="2000"/>
              <a:t>: </a:t>
            </a:r>
            <a:r>
              <a:rPr lang="en-US" sz="2000" err="1"/>
              <a:t>Dynamatic</a:t>
            </a:r>
            <a:r>
              <a:rPr lang="en-US" sz="2000"/>
              <a:t> and </a:t>
            </a:r>
            <a:r>
              <a:rPr lang="en-US" sz="2000" err="1"/>
              <a:t>Vivado</a:t>
            </a:r>
            <a:r>
              <a:rPr lang="en-US" sz="2000"/>
              <a:t> schedulers have similar scheduling quality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548235"/>
                </a:solidFill>
              </a:rPr>
              <a:t>HACE’s Finding</a:t>
            </a:r>
            <a:r>
              <a:rPr lang="en-US" sz="2000"/>
              <a:t>: </a:t>
            </a:r>
            <a:r>
              <a:rPr lang="en-US" sz="2000" err="1"/>
              <a:t>Vivado's</a:t>
            </a:r>
            <a:r>
              <a:rPr lang="en-US" sz="2000"/>
              <a:t> frontend optimizations are tailored to its own scheduler</a:t>
            </a:r>
          </a:p>
          <a:p>
            <a:br>
              <a:rPr lang="en-US" sz="2000"/>
            </a:br>
            <a:endParaRPr lang="en-US" sz="20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2563EB"/>
                </a:solidFill>
              </a:rPr>
              <a:t>End-to-End Observation</a:t>
            </a:r>
            <a:r>
              <a:rPr lang="en-US" sz="2000"/>
              <a:t>: Bambu uses more DSPs than </a:t>
            </a:r>
            <a:r>
              <a:rPr lang="en-US" sz="2000" err="1"/>
              <a:t>LegUp</a:t>
            </a:r>
            <a:r>
              <a:rPr lang="en-US" sz="2000"/>
              <a:t> and </a:t>
            </a:r>
            <a:r>
              <a:rPr lang="en-US" sz="2000" err="1"/>
              <a:t>Vivado</a:t>
            </a:r>
            <a:r>
              <a:rPr lang="en-US" sz="2000"/>
              <a:t> HLS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9E1212"/>
                </a:solidFill>
              </a:rPr>
              <a:t>Possible Conclusion</a:t>
            </a:r>
            <a:r>
              <a:rPr lang="en-US" sz="2000"/>
              <a:t>: Bambu scheduler overuses DSPs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548235"/>
                </a:solidFill>
              </a:rPr>
              <a:t>HACE’s Finding</a:t>
            </a:r>
            <a:r>
              <a:rPr lang="en-US" sz="2000"/>
              <a:t>: Bambu’s frontend is responsible for the large DSP count due to unrolling</a:t>
            </a:r>
          </a:p>
          <a:p>
            <a:br>
              <a:rPr lang="en-US" sz="2000"/>
            </a:br>
            <a:endParaRPr lang="en-US" sz="20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2563EB"/>
                </a:solidFill>
              </a:rPr>
              <a:t>End-to-End Observatio</a:t>
            </a:r>
            <a:r>
              <a:rPr lang="en-US" sz="2000"/>
              <a:t>n: Bambu uses the same number of FFs  as </a:t>
            </a:r>
            <a:r>
              <a:rPr lang="en-US" sz="2000" err="1"/>
              <a:t>Dynamatic</a:t>
            </a:r>
            <a:endParaRPr lang="en-GB" sz="20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9E1212"/>
                </a:solidFill>
              </a:rPr>
              <a:t>Possible Conclusion</a:t>
            </a:r>
            <a:r>
              <a:rPr lang="en-US" sz="2000"/>
              <a:t>: Bambu’s backend employs the same FFs as </a:t>
            </a:r>
            <a:r>
              <a:rPr lang="en-US" sz="2000" err="1"/>
              <a:t>Dynamatic</a:t>
            </a:r>
            <a:r>
              <a:rPr lang="en-US" sz="2000"/>
              <a:t> one</a:t>
            </a:r>
            <a:endParaRPr lang="en-GB" sz="20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548235"/>
                </a:solidFill>
              </a:rPr>
              <a:t>HACE’s Finding</a:t>
            </a:r>
            <a:r>
              <a:rPr lang="en-US" sz="2000"/>
              <a:t>: Bambu's backend is better in FF usage than </a:t>
            </a:r>
            <a:r>
              <a:rPr lang="en-US" sz="2000" err="1"/>
              <a:t>Dynamatic</a:t>
            </a:r>
            <a:endParaRPr lang="en-GB" sz="200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594BE0D-1EDC-2BB9-F031-A78A71131AC2}"/>
              </a:ext>
            </a:extLst>
          </p:cNvPr>
          <p:cNvSpPr/>
          <p:nvPr/>
        </p:nvSpPr>
        <p:spPr>
          <a:xfrm>
            <a:off x="1732215" y="5982096"/>
            <a:ext cx="8725469" cy="70257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rgbClr val="FF0000"/>
                </a:solidFill>
              </a:rPr>
              <a:t>HACE facilitates experimentation across different HLS compilers and enables fair comparisons of HLS frontends and scheduling strategies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244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34664-C92C-2C2E-6B2F-193C6968B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HACE’s Perspective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D1D82F-5554-11FF-59E2-8A278BD4E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63</a:t>
            </a:fld>
            <a:endParaRPr lang="en-FR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D9050C7-470A-7A21-AE25-F1CB1D71815A}"/>
              </a:ext>
            </a:extLst>
          </p:cNvPr>
          <p:cNvSpPr/>
          <p:nvPr/>
        </p:nvSpPr>
        <p:spPr>
          <a:xfrm>
            <a:off x="1158000" y="1158747"/>
            <a:ext cx="2520000" cy="2520000"/>
          </a:xfrm>
          <a:prstGeom prst="ellipse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66DC9DB-6BE4-CDAE-6D6E-6437F114946B}"/>
              </a:ext>
            </a:extLst>
          </p:cNvPr>
          <p:cNvGrpSpPr/>
          <p:nvPr/>
        </p:nvGrpSpPr>
        <p:grpSpPr>
          <a:xfrm>
            <a:off x="1871650" y="1293747"/>
            <a:ext cx="1092700" cy="2250000"/>
            <a:chOff x="1731024" y="1248747"/>
            <a:chExt cx="1092700" cy="22500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30ED775D-2479-DAD1-04D4-67BF311B2EBF}"/>
                </a:ext>
              </a:extLst>
            </p:cNvPr>
            <p:cNvSpPr/>
            <p:nvPr/>
          </p:nvSpPr>
          <p:spPr>
            <a:xfrm>
              <a:off x="1731024" y="1248747"/>
              <a:ext cx="1080000" cy="108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/>
                <a:t>HLS </a:t>
              </a:r>
            </a:p>
            <a:p>
              <a:pPr algn="ctr"/>
              <a:r>
                <a:rPr lang="en-US" sz="2000"/>
                <a:t>Tool A</a:t>
              </a:r>
              <a:endParaRPr lang="en-GB" sz="20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DD6F6C8-2CED-05C4-2454-32A77D94ED84}"/>
                </a:ext>
              </a:extLst>
            </p:cNvPr>
            <p:cNvSpPr/>
            <p:nvPr/>
          </p:nvSpPr>
          <p:spPr>
            <a:xfrm>
              <a:off x="1731024" y="2418747"/>
              <a:ext cx="1080000" cy="10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/>
                <a:t>HLS </a:t>
              </a:r>
            </a:p>
            <a:p>
              <a:pPr algn="ctr"/>
              <a:r>
                <a:rPr lang="en-US" sz="2000"/>
                <a:t>Tool B</a:t>
              </a:r>
              <a:endParaRPr lang="en-GB" sz="2000"/>
            </a:p>
          </p:txBody>
        </p:sp>
        <p:cxnSp>
          <p:nvCxnSpPr>
            <p:cNvPr id="9" name="Connector: Curved 8">
              <a:extLst>
                <a:ext uri="{FF2B5EF4-FFF2-40B4-BE49-F238E27FC236}">
                  <a16:creationId xmlns:a16="http://schemas.microsoft.com/office/drawing/2014/main" id="{1F265706-6C97-661F-4DC8-3BD052F2E31B}"/>
                </a:ext>
              </a:extLst>
            </p:cNvPr>
            <p:cNvCxnSpPr>
              <a:stCxn id="7" idx="6"/>
              <a:endCxn id="6" idx="6"/>
            </p:cNvCxnSpPr>
            <p:nvPr/>
          </p:nvCxnSpPr>
          <p:spPr>
            <a:xfrm flipV="1">
              <a:off x="2811024" y="1788747"/>
              <a:ext cx="12700" cy="1170000"/>
            </a:xfrm>
            <a:prstGeom prst="curvedConnector3">
              <a:avLst>
                <a:gd name="adj1" fmla="val 1800000"/>
              </a:avLst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or: Curved 9">
              <a:extLst>
                <a:ext uri="{FF2B5EF4-FFF2-40B4-BE49-F238E27FC236}">
                  <a16:creationId xmlns:a16="http://schemas.microsoft.com/office/drawing/2014/main" id="{41A19062-0E36-E5D9-5050-868834E8EBBA}"/>
                </a:ext>
              </a:extLst>
            </p:cNvPr>
            <p:cNvCxnSpPr>
              <a:cxnSpLocks/>
              <a:stCxn id="6" idx="2"/>
              <a:endCxn id="7" idx="2"/>
            </p:cNvCxnSpPr>
            <p:nvPr/>
          </p:nvCxnSpPr>
          <p:spPr>
            <a:xfrm rot="10800000" flipV="1">
              <a:off x="1731024" y="1788747"/>
              <a:ext cx="12700" cy="1170000"/>
            </a:xfrm>
            <a:prstGeom prst="curvedConnector3">
              <a:avLst>
                <a:gd name="adj1" fmla="val 1800000"/>
              </a:avLst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A424F2D2-7AE9-19D0-E33B-450EF4C72282}"/>
              </a:ext>
            </a:extLst>
          </p:cNvPr>
          <p:cNvSpPr txBox="1"/>
          <p:nvPr/>
        </p:nvSpPr>
        <p:spPr>
          <a:xfrm>
            <a:off x="850776" y="3754637"/>
            <a:ext cx="31344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Fair HLS comparison</a:t>
            </a:r>
            <a:endParaRPr lang="en-GB" sz="28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190D7F5-88D0-AE81-7D2C-9310CF5FA244}"/>
              </a:ext>
            </a:extLst>
          </p:cNvPr>
          <p:cNvSpPr/>
          <p:nvPr/>
        </p:nvSpPr>
        <p:spPr>
          <a:xfrm>
            <a:off x="4982296" y="1158747"/>
            <a:ext cx="2520000" cy="2520000"/>
          </a:xfrm>
          <a:prstGeom prst="ellipse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97F4568-ACD2-0D0F-39CB-E3621A3D8F76}"/>
              </a:ext>
            </a:extLst>
          </p:cNvPr>
          <p:cNvSpPr txBox="1"/>
          <p:nvPr/>
        </p:nvSpPr>
        <p:spPr>
          <a:xfrm>
            <a:off x="4740763" y="3750608"/>
            <a:ext cx="30030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Fast RTL Simulation</a:t>
            </a:r>
            <a:endParaRPr lang="en-GB" sz="2800"/>
          </a:p>
        </p:txBody>
      </p:sp>
      <p:sp>
        <p:nvSpPr>
          <p:cNvPr id="27" name="Lightning Bolt 26">
            <a:extLst>
              <a:ext uri="{FF2B5EF4-FFF2-40B4-BE49-F238E27FC236}">
                <a16:creationId xmlns:a16="http://schemas.microsoft.com/office/drawing/2014/main" id="{66322F7B-2549-4CD9-95DF-3B07E0CE9463}"/>
              </a:ext>
            </a:extLst>
          </p:cNvPr>
          <p:cNvSpPr/>
          <p:nvPr/>
        </p:nvSpPr>
        <p:spPr>
          <a:xfrm>
            <a:off x="5625823" y="1694353"/>
            <a:ext cx="1235034" cy="1448789"/>
          </a:xfrm>
          <a:prstGeom prst="lightningBol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CF06C87-E05C-35A3-496E-F4402621328E}"/>
              </a:ext>
            </a:extLst>
          </p:cNvPr>
          <p:cNvSpPr/>
          <p:nvPr/>
        </p:nvSpPr>
        <p:spPr>
          <a:xfrm>
            <a:off x="8514000" y="1158747"/>
            <a:ext cx="2520000" cy="2520000"/>
          </a:xfrm>
          <a:prstGeom prst="ellipse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019B1A6-49B8-2BD1-28C1-3CFDE965985E}"/>
              </a:ext>
            </a:extLst>
          </p:cNvPr>
          <p:cNvSpPr txBox="1"/>
          <p:nvPr/>
        </p:nvSpPr>
        <p:spPr>
          <a:xfrm>
            <a:off x="8813866" y="3750608"/>
            <a:ext cx="19202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RTL analysis</a:t>
            </a:r>
            <a:endParaRPr lang="en-GB" sz="28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6B4ACDF-A62B-A51F-4A42-6322E899E780}"/>
              </a:ext>
            </a:extLst>
          </p:cNvPr>
          <p:cNvGrpSpPr/>
          <p:nvPr/>
        </p:nvGrpSpPr>
        <p:grpSpPr>
          <a:xfrm>
            <a:off x="8892435" y="1692808"/>
            <a:ext cx="1763131" cy="1137985"/>
            <a:chOff x="8892435" y="1692808"/>
            <a:chExt cx="1763131" cy="1137985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54CDAAF-736B-AE05-615A-E569CADE348D}"/>
                </a:ext>
              </a:extLst>
            </p:cNvPr>
            <p:cNvSpPr/>
            <p:nvPr/>
          </p:nvSpPr>
          <p:spPr>
            <a:xfrm>
              <a:off x="8892435" y="1692808"/>
              <a:ext cx="1080000" cy="108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C9CDBA0-66F6-68B5-1506-7E67AF9C4F9A}"/>
                </a:ext>
              </a:extLst>
            </p:cNvPr>
            <p:cNvSpPr/>
            <p:nvPr/>
          </p:nvSpPr>
          <p:spPr>
            <a:xfrm rot="2118104">
              <a:off x="9467276" y="2543992"/>
              <a:ext cx="1188290" cy="2868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0CCF27BE-48F3-45DF-5972-6CCAAEED3CAE}"/>
                </a:ext>
              </a:extLst>
            </p:cNvPr>
            <p:cNvSpPr/>
            <p:nvPr/>
          </p:nvSpPr>
          <p:spPr>
            <a:xfrm>
              <a:off x="9036435" y="1836808"/>
              <a:ext cx="792000" cy="792000"/>
            </a:xfrm>
            <a:prstGeom prst="ellipse">
              <a:avLst/>
            </a:prstGeom>
            <a:solidFill>
              <a:srgbClr val="767171"/>
            </a:solidFill>
            <a:ln w="19050">
              <a:solidFill>
                <a:srgbClr val="76717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37FA42EF-8E2A-0F6C-E6D4-E85B9A2784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365" y="4437832"/>
            <a:ext cx="1990378" cy="1990378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37E30EE5-24CC-FC5A-376C-CC9F8CA38974}"/>
              </a:ext>
            </a:extLst>
          </p:cNvPr>
          <p:cNvSpPr txBox="1"/>
          <p:nvPr/>
        </p:nvSpPr>
        <p:spPr>
          <a:xfrm>
            <a:off x="8126049" y="4955967"/>
            <a:ext cx="31025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Check out the open-source code!</a:t>
            </a:r>
            <a:endParaRPr lang="en-GB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EFF00B1-919C-869A-628C-1160E37AC0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361" y="4755157"/>
            <a:ext cx="4437977" cy="135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732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6F4BE-1931-C4A5-EBCC-5AEC67D25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References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806474-6DD1-B6C7-E465-ACB292DE0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/>
              <a:t>[1] </a:t>
            </a:r>
            <a:r>
              <a:rPr lang="nl-NL"/>
              <a:t>Google, “honggfuzz,” https://github.com/google/honggfuzz, 2015.</a:t>
            </a:r>
          </a:p>
          <a:p>
            <a:pPr marL="0" indent="0">
              <a:buNone/>
            </a:pPr>
            <a:r>
              <a:rPr lang="nl-NL"/>
              <a:t>[2] F. Ferrandi, et al. , “Bambu: an open-source research framework for the high-level synthesis of complex applications,” in Proceedings of the 58th ACM/IEEE Design Automation Conference.</a:t>
            </a:r>
          </a:p>
          <a:p>
            <a:pPr marL="0" indent="0">
              <a:buNone/>
            </a:pPr>
            <a:r>
              <a:rPr lang="nl-NL"/>
              <a:t>[3] </a:t>
            </a:r>
            <a:r>
              <a:rPr lang="en-US"/>
              <a:t>L. Josipović, et al., “</a:t>
            </a:r>
            <a:r>
              <a:rPr lang="en-US" err="1"/>
              <a:t>Dynamatic</a:t>
            </a:r>
            <a:r>
              <a:rPr lang="en-US"/>
              <a:t>: From C/C++ to dynamically scheduled circuits,” in Proceedings of the 28th ACM/SIGDA International Symposium on Field Programmable Gate Arrays.</a:t>
            </a:r>
            <a:endParaRPr lang="nl-NL"/>
          </a:p>
          <a:p>
            <a:pPr marL="0" indent="0">
              <a:buNone/>
            </a:pPr>
            <a:r>
              <a:rPr lang="nl-NL"/>
              <a:t>[4] A. Canis, et al., </a:t>
            </a:r>
            <a:r>
              <a:rPr lang="en-US"/>
              <a:t>“</a:t>
            </a:r>
            <a:r>
              <a:rPr lang="en-US" err="1"/>
              <a:t>Legup</a:t>
            </a:r>
            <a:r>
              <a:rPr lang="en-US"/>
              <a:t>: high-level synthesis for </a:t>
            </a:r>
            <a:r>
              <a:rPr lang="en-US" err="1"/>
              <a:t>fpga</a:t>
            </a:r>
            <a:r>
              <a:rPr lang="en-US"/>
              <a:t>-based processor/accelerator systems,” in Proceedings of the 19th ACM/SIGDA International Symposium on Field Programmable Gate Arrays.</a:t>
            </a:r>
            <a:endParaRPr lang="nl-NL"/>
          </a:p>
          <a:p>
            <a:pPr marL="0" indent="0">
              <a:buNone/>
            </a:pPr>
            <a:r>
              <a:rPr lang="nl-NL"/>
              <a:t>[5] </a:t>
            </a:r>
            <a:r>
              <a:rPr lang="en-US" err="1"/>
              <a:t>Vivado</a:t>
            </a:r>
            <a:r>
              <a:rPr lang="en-US"/>
              <a:t> High-Level Synthesis, Xilinx Inc., 2018. [Online]. Available: </a:t>
            </a:r>
            <a:r>
              <a:rPr lang="en-US">
                <a:hlinkClick r:id="rId2"/>
              </a:rPr>
              <a:t>http://www.xilinx.com/products/design-tools/vivado/integration/esl-design.html</a:t>
            </a:r>
            <a:r>
              <a:rPr lang="en-US"/>
              <a:t> .</a:t>
            </a:r>
          </a:p>
          <a:p>
            <a:pPr marL="0" indent="0">
              <a:buNone/>
            </a:pPr>
            <a:r>
              <a:rPr lang="en-US"/>
              <a:t>[6] </a:t>
            </a:r>
            <a:r>
              <a:rPr lang="en-US" err="1"/>
              <a:t>Vivado</a:t>
            </a:r>
            <a:r>
              <a:rPr lang="en-US"/>
              <a:t> Design Suite, Xilinx Inc., 2020. [Online]. Available: https://docs.xilinx.com/v/u/2019.2-English/ug901-vivado-synthesis .</a:t>
            </a:r>
          </a:p>
          <a:p>
            <a:pPr marL="0" indent="0">
              <a:buNone/>
            </a:pPr>
            <a:r>
              <a:rPr lang="en-US"/>
              <a:t>[7] Intel, “</a:t>
            </a:r>
            <a:r>
              <a:rPr lang="en-US" err="1"/>
              <a:t>ModelSim</a:t>
            </a:r>
            <a:r>
              <a:rPr lang="en-US"/>
              <a:t>,” 2021. [Online]. Available: https://www.intel.com/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6C6A51-2F0F-A507-C69A-6DC2DA307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64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352571800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FAEE644-9A66-5E08-99A3-A4F922234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AC6E0-5D41-628F-CDEE-43FE4E7F1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HACE Overview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567C6F-278C-2649-D37D-9620FE146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65</a:t>
            </a:fld>
            <a:endParaRPr lang="en-F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A45575-9569-9B13-43B6-2BD58C3EAC3D}"/>
              </a:ext>
            </a:extLst>
          </p:cNvPr>
          <p:cNvSpPr txBox="1"/>
          <p:nvPr/>
        </p:nvSpPr>
        <p:spPr>
          <a:xfrm>
            <a:off x="105039" y="6158482"/>
            <a:ext cx="5777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/>
              <a:t>RTL code</a:t>
            </a:r>
            <a:endParaRPr lang="en-GB" sz="140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E0E1727-E27F-2829-06B4-899255DEF660}"/>
              </a:ext>
            </a:extLst>
          </p:cNvPr>
          <p:cNvSpPr/>
          <p:nvPr/>
        </p:nvSpPr>
        <p:spPr>
          <a:xfrm>
            <a:off x="872906" y="6266203"/>
            <a:ext cx="633677" cy="307777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HACE</a:t>
            </a:r>
            <a:endParaRPr lang="en-GB" sz="140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041C9E6-5BE5-1F0D-616E-B5F0A05E03E3}"/>
              </a:ext>
            </a:extLst>
          </p:cNvPr>
          <p:cNvCxnSpPr>
            <a:cxnSpLocks/>
          </p:cNvCxnSpPr>
          <p:nvPr/>
        </p:nvCxnSpPr>
        <p:spPr>
          <a:xfrm flipV="1">
            <a:off x="602877" y="6420092"/>
            <a:ext cx="270029" cy="399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2D64FB5-4160-9FB1-7B11-6C83C0FD955D}"/>
              </a:ext>
            </a:extLst>
          </p:cNvPr>
          <p:cNvSpPr txBox="1"/>
          <p:nvPr/>
        </p:nvSpPr>
        <p:spPr>
          <a:xfrm>
            <a:off x="1713585" y="6266203"/>
            <a:ext cx="63367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/>
              <a:t>CDFG</a:t>
            </a:r>
            <a:endParaRPr lang="en-GB" sz="140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2A7FE22-2CC7-21F3-4811-6A636EEE063D}"/>
              </a:ext>
            </a:extLst>
          </p:cNvPr>
          <p:cNvCxnSpPr>
            <a:cxnSpLocks/>
          </p:cNvCxnSpPr>
          <p:nvPr/>
        </p:nvCxnSpPr>
        <p:spPr>
          <a:xfrm flipV="1">
            <a:off x="1506583" y="6420091"/>
            <a:ext cx="270029" cy="399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272378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4E88E46-1515-2C10-C12F-408CE6C0E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D59948D-40BB-D8E8-48CA-9C1FDD4F987C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(state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(state == S0) {</a:t>
            </a:r>
          </a:p>
          <a:p>
            <a:r>
              <a:rPr lang="en-US">
                <a:solidFill>
                  <a:schemeClr val="bg1"/>
                </a:solidFill>
              </a:rPr>
              <a:t>  state = S1; }</a:t>
            </a:r>
          </a:p>
          <a:p>
            <a:r>
              <a:rPr lang="en-US">
                <a:solidFill>
                  <a:schemeClr val="bg1"/>
                </a:solidFill>
              </a:rPr>
              <a:t>if (state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 state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 state = S2; }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C521384-ED9F-E5AB-BA43-5F5FFDB0E67E}"/>
              </a:ext>
            </a:extLst>
          </p:cNvPr>
          <p:cNvSpPr/>
          <p:nvPr/>
        </p:nvSpPr>
        <p:spPr>
          <a:xfrm>
            <a:off x="5200899" y="1912268"/>
            <a:ext cx="5998828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489BFC2-BF9F-8245-D5DB-3E1863C4AB79}"/>
              </a:ext>
            </a:extLst>
          </p:cNvPr>
          <p:cNvCxnSpPr>
            <a:cxnSpLocks/>
          </p:cNvCxnSpPr>
          <p:nvPr/>
        </p:nvCxnSpPr>
        <p:spPr>
          <a:xfrm flipH="1">
            <a:off x="537790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7E9FAEE-306E-259B-DD64-55CF7C81C8BE}"/>
              </a:ext>
            </a:extLst>
          </p:cNvPr>
          <p:cNvSpPr txBox="1"/>
          <p:nvPr/>
        </p:nvSpPr>
        <p:spPr>
          <a:xfrm>
            <a:off x="560199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5685817-D8A2-E612-E445-53DB4BDCA32D}"/>
              </a:ext>
            </a:extLst>
          </p:cNvPr>
          <p:cNvCxnSpPr>
            <a:cxnSpLocks/>
          </p:cNvCxnSpPr>
          <p:nvPr/>
        </p:nvCxnSpPr>
        <p:spPr>
          <a:xfrm flipH="1">
            <a:off x="538627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210D171-822F-ABF6-3877-80B24221D13C}"/>
              </a:ext>
            </a:extLst>
          </p:cNvPr>
          <p:cNvSpPr txBox="1"/>
          <p:nvPr/>
        </p:nvSpPr>
        <p:spPr>
          <a:xfrm>
            <a:off x="561036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DEE4B28-B855-307D-31BE-2501515A8096}"/>
              </a:ext>
            </a:extLst>
          </p:cNvPr>
          <p:cNvCxnSpPr>
            <a:cxnSpLocks/>
            <a:endCxn id="22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DB90984-92CD-C602-9205-A6EE4BCE24AD}"/>
              </a:ext>
            </a:extLst>
          </p:cNvPr>
          <p:cNvSpPr/>
          <p:nvPr/>
        </p:nvSpPr>
        <p:spPr>
          <a:xfrm>
            <a:off x="2618472" y="3731374"/>
            <a:ext cx="238115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3B4A7CF-2DB0-1EBA-D347-C8DFA0BFCC75}"/>
              </a:ext>
            </a:extLst>
          </p:cNvPr>
          <p:cNvSpPr txBox="1"/>
          <p:nvPr/>
        </p:nvSpPr>
        <p:spPr>
          <a:xfrm>
            <a:off x="511528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1A1D1AE-100A-0812-A343-F42BC2C041AE}"/>
              </a:ext>
            </a:extLst>
          </p:cNvPr>
          <p:cNvCxnSpPr>
            <a:cxnSpLocks/>
          </p:cNvCxnSpPr>
          <p:nvPr/>
        </p:nvCxnSpPr>
        <p:spPr>
          <a:xfrm flipV="1">
            <a:off x="499963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0E77B55-D8CF-3D63-ED6E-2E63C0207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identify the </a:t>
            </a:r>
            <a:r>
              <a:rPr lang="en-US" err="1"/>
              <a:t>datapath</a:t>
            </a:r>
            <a:r>
              <a:rPr lang="en-US"/>
              <a:t> inside the RTL?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AB3497-3A1A-645D-9873-89FB87A40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66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5242793-EFC2-33D6-4486-0FE676DD01AF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33BF01-BDE4-F4D2-AD38-0302613A571E}"/>
              </a:ext>
            </a:extLst>
          </p:cNvPr>
          <p:cNvSpPr/>
          <p:nvPr/>
        </p:nvSpPr>
        <p:spPr>
          <a:xfrm>
            <a:off x="319276" y="2422923"/>
            <a:ext cx="2035304" cy="6139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CAC94F-F168-6033-184C-37962E3162C1}"/>
              </a:ext>
            </a:extLst>
          </p:cNvPr>
          <p:cNvSpPr/>
          <p:nvPr/>
        </p:nvSpPr>
        <p:spPr>
          <a:xfrm>
            <a:off x="315576" y="3490886"/>
            <a:ext cx="2035304" cy="6139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8A87035-274A-DEFF-DD54-5F94BB3446B5}"/>
              </a:ext>
            </a:extLst>
          </p:cNvPr>
          <p:cNvSpPr/>
          <p:nvPr/>
        </p:nvSpPr>
        <p:spPr>
          <a:xfrm>
            <a:off x="312253" y="4928567"/>
            <a:ext cx="2035304" cy="6139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4399C99-314E-D51B-34EF-DA3E3D00B5DE}"/>
              </a:ext>
            </a:extLst>
          </p:cNvPr>
          <p:cNvSpPr/>
          <p:nvPr/>
        </p:nvSpPr>
        <p:spPr>
          <a:xfrm>
            <a:off x="1602943" y="6234140"/>
            <a:ext cx="8986115" cy="46168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rgbClr val="FF0000"/>
                </a:solidFill>
              </a:rPr>
              <a:t>We have no distinction between data and control constructs in the RTL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05532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7294548-5E7E-70AB-78C0-87A8B0BEA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5E76B0D-E682-6B60-529E-E156E970CD99}"/>
              </a:ext>
            </a:extLst>
          </p:cNvPr>
          <p:cNvSpPr/>
          <p:nvPr/>
        </p:nvSpPr>
        <p:spPr>
          <a:xfrm>
            <a:off x="273556" y="2355199"/>
            <a:ext cx="2143648" cy="3202500"/>
          </a:xfrm>
          <a:prstGeom prst="roundRect">
            <a:avLst>
              <a:gd name="adj" fmla="val 521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if (</a:t>
            </a:r>
            <a:r>
              <a:rPr lang="en-US" err="1">
                <a:solidFill>
                  <a:schemeClr val="bg1"/>
                </a:solidFill>
              </a:rPr>
              <a:t>xyz</a:t>
            </a:r>
            <a:r>
              <a:rPr lang="en-US">
                <a:solidFill>
                  <a:schemeClr val="bg1"/>
                </a:solidFill>
              </a:rPr>
              <a:t> == S0) {</a:t>
            </a:r>
          </a:p>
          <a:p>
            <a:r>
              <a:rPr lang="en-US">
                <a:solidFill>
                  <a:schemeClr val="bg1"/>
                </a:solidFill>
              </a:rPr>
              <a:t>  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}</a:t>
            </a:r>
          </a:p>
          <a:p>
            <a:r>
              <a:rPr lang="en-US">
                <a:solidFill>
                  <a:schemeClr val="bg1"/>
                </a:solidFill>
              </a:rPr>
              <a:t>if (</a:t>
            </a:r>
            <a:r>
              <a:rPr lang="en-US" err="1">
                <a:solidFill>
                  <a:schemeClr val="bg1"/>
                </a:solidFill>
              </a:rPr>
              <a:t>xyz</a:t>
            </a:r>
            <a:r>
              <a:rPr lang="en-US">
                <a:solidFill>
                  <a:schemeClr val="bg1"/>
                </a:solidFill>
              </a:rPr>
              <a:t> == S1) {</a:t>
            </a:r>
          </a:p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  <a:p>
            <a:r>
              <a:rPr lang="en-US">
                <a:solidFill>
                  <a:schemeClr val="bg1"/>
                </a:solidFill>
              </a:rPr>
              <a:t>if (</a:t>
            </a:r>
            <a:r>
              <a:rPr lang="en-US" err="1">
                <a:solidFill>
                  <a:schemeClr val="bg1"/>
                </a:solidFill>
              </a:rPr>
              <a:t>xyz</a:t>
            </a:r>
            <a:r>
              <a:rPr lang="en-US">
                <a:solidFill>
                  <a:schemeClr val="bg1"/>
                </a:solidFill>
              </a:rPr>
              <a:t> == S0) {</a:t>
            </a:r>
          </a:p>
          <a:p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xyz</a:t>
            </a:r>
            <a:r>
              <a:rPr lang="en-US">
                <a:solidFill>
                  <a:schemeClr val="bg1"/>
                </a:solidFill>
              </a:rPr>
              <a:t> = S1; }</a:t>
            </a:r>
          </a:p>
          <a:p>
            <a:r>
              <a:rPr lang="en-US">
                <a:solidFill>
                  <a:schemeClr val="bg1"/>
                </a:solidFill>
              </a:rPr>
              <a:t>if (</a:t>
            </a:r>
            <a:r>
              <a:rPr lang="en-US" err="1">
                <a:solidFill>
                  <a:schemeClr val="bg1"/>
                </a:solidFill>
              </a:rPr>
              <a:t>xyz</a:t>
            </a:r>
            <a:r>
              <a:rPr lang="en-US">
                <a:solidFill>
                  <a:schemeClr val="bg1"/>
                </a:solidFill>
              </a:rPr>
              <a:t> == S1){</a:t>
            </a:r>
          </a:p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  <a:p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xyz</a:t>
            </a:r>
            <a:r>
              <a:rPr lang="en-US">
                <a:solidFill>
                  <a:schemeClr val="bg1"/>
                </a:solidFill>
              </a:rPr>
              <a:t> = S1; </a:t>
            </a:r>
          </a:p>
          <a:p>
            <a:r>
              <a:rPr lang="en-US">
                <a:solidFill>
                  <a:schemeClr val="bg1"/>
                </a:solidFill>
              </a:rPr>
              <a:t> } else {</a:t>
            </a:r>
          </a:p>
          <a:p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xyz</a:t>
            </a:r>
            <a:r>
              <a:rPr lang="en-US">
                <a:solidFill>
                  <a:schemeClr val="bg1"/>
                </a:solidFill>
              </a:rPr>
              <a:t> = S2; 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B9B540-6125-7D7A-2557-267B8A76450D}"/>
              </a:ext>
            </a:extLst>
          </p:cNvPr>
          <p:cNvSpPr/>
          <p:nvPr/>
        </p:nvSpPr>
        <p:spPr>
          <a:xfrm>
            <a:off x="288891" y="2746524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sum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9C1DFD-B4FD-31E1-3CF1-EF325231FAD3}"/>
              </a:ext>
            </a:extLst>
          </p:cNvPr>
          <p:cNvSpPr/>
          <p:nvPr/>
        </p:nvSpPr>
        <p:spPr>
          <a:xfrm>
            <a:off x="288891" y="3292161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sum + 1; }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DEDDE5-8CB2-146D-EBDD-FDB232B1C2C1}"/>
              </a:ext>
            </a:extLst>
          </p:cNvPr>
          <p:cNvSpPr/>
          <p:nvPr/>
        </p:nvSpPr>
        <p:spPr>
          <a:xfrm>
            <a:off x="288891" y="4376153"/>
            <a:ext cx="2112978" cy="2574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bg1"/>
                </a:solidFill>
              </a:rPr>
              <a:t>  if (</a:t>
            </a:r>
            <a:r>
              <a:rPr lang="en-US" err="1">
                <a:solidFill>
                  <a:schemeClr val="bg1"/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&lt;= 5) {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DE5AB9-D91F-BF8E-3E8B-884CD2D06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to extract the FSM?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18CBB7-D8F6-EDD4-3804-849BA13BB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67</a:t>
            </a:fld>
            <a:endParaRPr lang="en-FR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A07F1C4-7EB1-690F-74EF-BAB04B1C100B}"/>
              </a:ext>
            </a:extLst>
          </p:cNvPr>
          <p:cNvSpPr txBox="1"/>
          <p:nvPr/>
        </p:nvSpPr>
        <p:spPr>
          <a:xfrm>
            <a:off x="182815" y="188652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D0B568C-5369-0CA1-97F7-FE713F91B444}"/>
              </a:ext>
            </a:extLst>
          </p:cNvPr>
          <p:cNvSpPr/>
          <p:nvPr/>
        </p:nvSpPr>
        <p:spPr>
          <a:xfrm>
            <a:off x="2653364" y="6280187"/>
            <a:ext cx="6885273" cy="44500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rgbClr val="FF0000"/>
                </a:solidFill>
              </a:rPr>
              <a:t>Name-based FSM identification is not general enough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F695E27-7F7A-B0C1-4DE2-CC8B95E62644}"/>
              </a:ext>
            </a:extLst>
          </p:cNvPr>
          <p:cNvCxnSpPr>
            <a:cxnSpLocks/>
            <a:endCxn id="34" idx="1"/>
          </p:cNvCxnSpPr>
          <p:nvPr/>
        </p:nvCxnSpPr>
        <p:spPr>
          <a:xfrm>
            <a:off x="2417204" y="3956449"/>
            <a:ext cx="201268" cy="57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2B11EDC7-62F3-230F-CE35-EF16A91D912B}"/>
              </a:ext>
            </a:extLst>
          </p:cNvPr>
          <p:cNvSpPr/>
          <p:nvPr/>
        </p:nvSpPr>
        <p:spPr>
          <a:xfrm>
            <a:off x="2618472" y="3731374"/>
            <a:ext cx="1284828" cy="46166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HACE</a:t>
            </a:r>
            <a:endParaRPr lang="en-GB" sz="2800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AF91AB9F-19CE-8055-2B31-153C24580DD9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DB21FD44-036E-429C-F470-5D16895E7134}"/>
              </a:ext>
            </a:extLst>
          </p:cNvPr>
          <p:cNvCxnSpPr>
            <a:cxnSpLocks/>
          </p:cNvCxnSpPr>
          <p:nvPr/>
        </p:nvCxnSpPr>
        <p:spPr>
          <a:xfrm flipV="1">
            <a:off x="3917070" y="3958244"/>
            <a:ext cx="201269" cy="396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516F967D-9612-40A8-03BC-7C7299B8AD21}"/>
              </a:ext>
            </a:extLst>
          </p:cNvPr>
          <p:cNvSpPr/>
          <p:nvPr/>
        </p:nvSpPr>
        <p:spPr>
          <a:xfrm>
            <a:off x="4118340" y="1912268"/>
            <a:ext cx="4864244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1AF85F6-7D21-219F-5A50-2F6AB3E9D865}"/>
              </a:ext>
            </a:extLst>
          </p:cNvPr>
          <p:cNvCxnSpPr>
            <a:cxnSpLocks/>
          </p:cNvCxnSpPr>
          <p:nvPr/>
        </p:nvCxnSpPr>
        <p:spPr>
          <a:xfrm flipH="1">
            <a:off x="4295347" y="2081858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E553C60F-B1CA-11CC-96D0-D7B9873AFDB1}"/>
              </a:ext>
            </a:extLst>
          </p:cNvPr>
          <p:cNvSpPr txBox="1"/>
          <p:nvPr/>
        </p:nvSpPr>
        <p:spPr>
          <a:xfrm>
            <a:off x="4519436" y="1901479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7849687-F03A-FF8C-3961-AED5CB182C1B}"/>
              </a:ext>
            </a:extLst>
          </p:cNvPr>
          <p:cNvCxnSpPr>
            <a:cxnSpLocks/>
          </p:cNvCxnSpPr>
          <p:nvPr/>
        </p:nvCxnSpPr>
        <p:spPr>
          <a:xfrm flipH="1">
            <a:off x="4303714" y="2348192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756CD512-F20F-D612-8C02-CAC0C8FED2C5}"/>
              </a:ext>
            </a:extLst>
          </p:cNvPr>
          <p:cNvSpPr txBox="1"/>
          <p:nvPr/>
        </p:nvSpPr>
        <p:spPr>
          <a:xfrm>
            <a:off x="4527803" y="2167813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9E38903-6AAC-576D-35F1-AB95418297BB}"/>
              </a:ext>
            </a:extLst>
          </p:cNvPr>
          <p:cNvSpPr txBox="1"/>
          <p:nvPr/>
        </p:nvSpPr>
        <p:spPr>
          <a:xfrm>
            <a:off x="4032722" y="1446152"/>
            <a:ext cx="933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63FA4A56-65CF-5434-5227-8E622741EB23}"/>
              </a:ext>
            </a:extLst>
          </p:cNvPr>
          <p:cNvSpPr/>
          <p:nvPr/>
        </p:nvSpPr>
        <p:spPr>
          <a:xfrm>
            <a:off x="7445708" y="2915096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3A031BB8-0DC0-D1D3-3598-A2FD2E1E08F0}"/>
              </a:ext>
            </a:extLst>
          </p:cNvPr>
          <p:cNvSpPr/>
          <p:nvPr/>
        </p:nvSpPr>
        <p:spPr>
          <a:xfrm>
            <a:off x="6523647" y="2320314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60375131-6969-082A-7381-24DA074F05C5}"/>
              </a:ext>
            </a:extLst>
          </p:cNvPr>
          <p:cNvSpPr/>
          <p:nvPr/>
        </p:nvSpPr>
        <p:spPr>
          <a:xfrm>
            <a:off x="6753304" y="2959063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B4C30605-F61A-22DC-DFE9-6A3FF83FFA6B}"/>
              </a:ext>
            </a:extLst>
          </p:cNvPr>
          <p:cNvCxnSpPr>
            <a:cxnSpLocks/>
            <a:endCxn id="46" idx="0"/>
          </p:cNvCxnSpPr>
          <p:nvPr/>
        </p:nvCxnSpPr>
        <p:spPr>
          <a:xfrm>
            <a:off x="6974622" y="2687257"/>
            <a:ext cx="751" cy="27180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0501BD3B-0E66-EBA9-63CC-951ECCFC650F}"/>
              </a:ext>
            </a:extLst>
          </p:cNvPr>
          <p:cNvCxnSpPr>
            <a:cxnSpLocks/>
          </p:cNvCxnSpPr>
          <p:nvPr/>
        </p:nvCxnSpPr>
        <p:spPr>
          <a:xfrm rot="5400000">
            <a:off x="7325114" y="299454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BF92AA04-B7F7-60D9-46D1-BFEAB98A3A81}"/>
              </a:ext>
            </a:extLst>
          </p:cNvPr>
          <p:cNvCxnSpPr>
            <a:cxnSpLocks/>
            <a:stCxn id="46" idx="2"/>
            <a:endCxn id="52" idx="0"/>
          </p:cNvCxnSpPr>
          <p:nvPr/>
        </p:nvCxnSpPr>
        <p:spPr>
          <a:xfrm flipH="1">
            <a:off x="6971469" y="3319063"/>
            <a:ext cx="3904" cy="78815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1748FAA-0B3C-3B6D-3145-3DBA46820B03}"/>
              </a:ext>
            </a:extLst>
          </p:cNvPr>
          <p:cNvSpPr/>
          <p:nvPr/>
        </p:nvSpPr>
        <p:spPr>
          <a:xfrm>
            <a:off x="7440868" y="4093857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AE3E31DB-2D98-BB2F-AC2C-7EE56AAB2355}"/>
              </a:ext>
            </a:extLst>
          </p:cNvPr>
          <p:cNvSpPr/>
          <p:nvPr/>
        </p:nvSpPr>
        <p:spPr>
          <a:xfrm>
            <a:off x="6749400" y="410722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+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464D4C11-C0DF-1307-E297-2D6A26262717}"/>
              </a:ext>
            </a:extLst>
          </p:cNvPr>
          <p:cNvCxnSpPr>
            <a:cxnSpLocks/>
          </p:cNvCxnSpPr>
          <p:nvPr/>
        </p:nvCxnSpPr>
        <p:spPr>
          <a:xfrm rot="5400000">
            <a:off x="7320274" y="417330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61343056-D347-8562-53D3-5215562430A1}"/>
              </a:ext>
            </a:extLst>
          </p:cNvPr>
          <p:cNvSpPr/>
          <p:nvPr/>
        </p:nvSpPr>
        <p:spPr>
          <a:xfrm>
            <a:off x="6753304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&lt;=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F4100079-0092-2F42-D496-CB1A6472FCB9}"/>
              </a:ext>
            </a:extLst>
          </p:cNvPr>
          <p:cNvCxnSpPr>
            <a:cxnSpLocks/>
            <a:stCxn id="52" idx="2"/>
            <a:endCxn id="54" idx="0"/>
          </p:cNvCxnSpPr>
          <p:nvPr/>
        </p:nvCxnSpPr>
        <p:spPr>
          <a:xfrm>
            <a:off x="6971469" y="4467221"/>
            <a:ext cx="3904" cy="7555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CD3507F4-DA5D-AD89-060E-C5DEC1AC8D60}"/>
              </a:ext>
            </a:extLst>
          </p:cNvPr>
          <p:cNvSpPr/>
          <p:nvPr/>
        </p:nvSpPr>
        <p:spPr>
          <a:xfrm>
            <a:off x="7423149" y="522274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C3C775D4-0A20-6B7F-5C40-8B8B5CE8A6F6}"/>
              </a:ext>
            </a:extLst>
          </p:cNvPr>
          <p:cNvCxnSpPr>
            <a:cxnSpLocks/>
          </p:cNvCxnSpPr>
          <p:nvPr/>
        </p:nvCxnSpPr>
        <p:spPr>
          <a:xfrm rot="5400000">
            <a:off x="7302555" y="530219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8FAC7BB6-B406-2595-597B-A001E7D9A805}"/>
              </a:ext>
            </a:extLst>
          </p:cNvPr>
          <p:cNvSpPr/>
          <p:nvPr/>
        </p:nvSpPr>
        <p:spPr>
          <a:xfrm>
            <a:off x="8995400" y="2297846"/>
            <a:ext cx="3209417" cy="2715613"/>
          </a:xfrm>
          <a:prstGeom prst="roundRect">
            <a:avLst>
              <a:gd name="adj" fmla="val 9176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>
                <a:solidFill>
                  <a:srgbClr val="FF0000"/>
                </a:solidFill>
              </a:rPr>
              <a:t>How to identify the FSM in the RTL?</a:t>
            </a:r>
          </a:p>
          <a:p>
            <a:pPr marL="342900" indent="-342900">
              <a:buAutoNum type="arabicPeriod"/>
            </a:pPr>
            <a:r>
              <a:rPr lang="en-US" sz="2000">
                <a:solidFill>
                  <a:srgbClr val="FF0000"/>
                </a:solidFill>
              </a:rPr>
              <a:t>Identify the FSM state variable</a:t>
            </a:r>
          </a:p>
        </p:txBody>
      </p:sp>
    </p:spTree>
    <p:extLst>
      <p:ext uri="{BB962C8B-B14F-4D97-AF65-F5344CB8AC3E}">
        <p14:creationId xmlns:p14="http://schemas.microsoft.com/office/powerpoint/2010/main" val="1412764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A266FD1-CEEF-A616-E11B-717D96FE4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AD9B9-A77A-1870-2D46-8933CE9CC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Compare Schedulers of HLS Tools?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44830A-FC07-697A-2650-D9D821283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CB08BF-E596-EF4F-AE51-DAF4B045921B}" type="slidenum">
              <a:rPr kumimoji="0" lang="en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248D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FR" sz="1200" b="0" i="0" u="none" strike="noStrike" kern="1200" cap="none" spc="0" normalizeH="0" baseline="0" noProof="0">
              <a:ln>
                <a:noFill/>
              </a:ln>
              <a:solidFill>
                <a:srgbClr val="4248D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A5DDD14-B7F1-95AF-FDAE-4400BB96CD30}"/>
              </a:ext>
            </a:extLst>
          </p:cNvPr>
          <p:cNvSpPr/>
          <p:nvPr/>
        </p:nvSpPr>
        <p:spPr>
          <a:xfrm>
            <a:off x="1735128" y="2306053"/>
            <a:ext cx="2694135" cy="248779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0EDA858-69BE-2753-78BA-14505CF5C12C}"/>
              </a:ext>
            </a:extLst>
          </p:cNvPr>
          <p:cNvSpPr txBox="1"/>
          <p:nvPr/>
        </p:nvSpPr>
        <p:spPr>
          <a:xfrm>
            <a:off x="2341541" y="2453694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HLS Tool A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E59DA695-DDDC-6F25-D0AF-41D5A632B5A5}"/>
              </a:ext>
            </a:extLst>
          </p:cNvPr>
          <p:cNvSpPr/>
          <p:nvPr/>
        </p:nvSpPr>
        <p:spPr>
          <a:xfrm>
            <a:off x="1891616" y="2943866"/>
            <a:ext cx="2381158" cy="46166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Frontend A</a:t>
            </a:r>
            <a:endParaRPr lang="en-GB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2A3DC2B8-BA24-4ED4-2D2E-4914C21F58C1}"/>
              </a:ext>
            </a:extLst>
          </p:cNvPr>
          <p:cNvSpPr/>
          <p:nvPr/>
        </p:nvSpPr>
        <p:spPr>
          <a:xfrm>
            <a:off x="1891616" y="4022763"/>
            <a:ext cx="2381158" cy="46166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Scheduler A</a:t>
            </a:r>
            <a:endParaRPr lang="en-GB"/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B9587F21-F696-CC9F-36E5-2FE5150E933E}"/>
              </a:ext>
            </a:extLst>
          </p:cNvPr>
          <p:cNvCxnSpPr>
            <a:cxnSpLocks/>
            <a:stCxn id="39" idx="2"/>
            <a:endCxn id="40" idx="0"/>
          </p:cNvCxnSpPr>
          <p:nvPr/>
        </p:nvCxnSpPr>
        <p:spPr>
          <a:xfrm>
            <a:off x="3082195" y="3405531"/>
            <a:ext cx="0" cy="61723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89F07B47-FE6B-FEDF-22DC-6647D06F464E}"/>
              </a:ext>
            </a:extLst>
          </p:cNvPr>
          <p:cNvSpPr txBox="1"/>
          <p:nvPr/>
        </p:nvSpPr>
        <p:spPr>
          <a:xfrm>
            <a:off x="3145172" y="3405531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CDFG A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3A07CC3D-74B0-BDA8-BA03-78AA9353BD6C}"/>
              </a:ext>
            </a:extLst>
          </p:cNvPr>
          <p:cNvCxnSpPr>
            <a:cxnSpLocks/>
          </p:cNvCxnSpPr>
          <p:nvPr/>
        </p:nvCxnSpPr>
        <p:spPr>
          <a:xfrm>
            <a:off x="3082195" y="1904611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1B853864-3368-812E-D769-1F4A0C3D2EF6}"/>
              </a:ext>
            </a:extLst>
          </p:cNvPr>
          <p:cNvSpPr txBox="1"/>
          <p:nvPr/>
        </p:nvSpPr>
        <p:spPr>
          <a:xfrm>
            <a:off x="2343957" y="1442808"/>
            <a:ext cx="1602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C/C++ code</a:t>
            </a:r>
            <a:endParaRPr lang="en-GB" sz="240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402465B-8D40-E2E0-E429-F701F51781C4}"/>
              </a:ext>
            </a:extLst>
          </p:cNvPr>
          <p:cNvSpPr txBox="1"/>
          <p:nvPr/>
        </p:nvSpPr>
        <p:spPr>
          <a:xfrm>
            <a:off x="2413122" y="5093952"/>
            <a:ext cx="1338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14D2807C-8BC2-B92F-6F1D-752BB4937DF0}"/>
              </a:ext>
            </a:extLst>
          </p:cNvPr>
          <p:cNvCxnSpPr>
            <a:cxnSpLocks/>
          </p:cNvCxnSpPr>
          <p:nvPr/>
        </p:nvCxnSpPr>
        <p:spPr>
          <a:xfrm>
            <a:off x="3088912" y="4793850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A0889F03-2EC0-45E1-0940-336A377A8198}"/>
              </a:ext>
            </a:extLst>
          </p:cNvPr>
          <p:cNvSpPr/>
          <p:nvPr/>
        </p:nvSpPr>
        <p:spPr>
          <a:xfrm>
            <a:off x="7762739" y="2306053"/>
            <a:ext cx="2694135" cy="2487797"/>
          </a:xfrm>
          <a:prstGeom prst="roundRect">
            <a:avLst/>
          </a:prstGeom>
          <a:solidFill>
            <a:srgbClr val="EF8B4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EF00931-6B72-CCC7-919C-1F5CA09B9838}"/>
              </a:ext>
            </a:extLst>
          </p:cNvPr>
          <p:cNvSpPr txBox="1"/>
          <p:nvPr/>
        </p:nvSpPr>
        <p:spPr>
          <a:xfrm>
            <a:off x="8369152" y="2453694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HLS Tool B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80A948C4-F70B-6D7B-11C9-CBC044286860}"/>
              </a:ext>
            </a:extLst>
          </p:cNvPr>
          <p:cNvSpPr/>
          <p:nvPr/>
        </p:nvSpPr>
        <p:spPr>
          <a:xfrm>
            <a:off x="7919227" y="2943866"/>
            <a:ext cx="2381158" cy="46166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Frontend B</a:t>
            </a:r>
            <a:endParaRPr lang="en-GB"/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4D15921F-B454-93A4-7E61-649BC16C27FA}"/>
              </a:ext>
            </a:extLst>
          </p:cNvPr>
          <p:cNvSpPr/>
          <p:nvPr/>
        </p:nvSpPr>
        <p:spPr>
          <a:xfrm>
            <a:off x="7919227" y="4022763"/>
            <a:ext cx="2381158" cy="46166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Scheduler B</a:t>
            </a:r>
            <a:endParaRPr lang="en-GB"/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3259D1CA-F38F-A0EF-F943-1142AECE0D0E}"/>
              </a:ext>
            </a:extLst>
          </p:cNvPr>
          <p:cNvCxnSpPr>
            <a:cxnSpLocks/>
            <a:stCxn id="73" idx="2"/>
            <a:endCxn id="74" idx="0"/>
          </p:cNvCxnSpPr>
          <p:nvPr/>
        </p:nvCxnSpPr>
        <p:spPr>
          <a:xfrm>
            <a:off x="9109806" y="3405531"/>
            <a:ext cx="0" cy="61723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37823F97-A77A-498B-EAEA-8B6A0BF15347}"/>
              </a:ext>
            </a:extLst>
          </p:cNvPr>
          <p:cNvSpPr txBox="1"/>
          <p:nvPr/>
        </p:nvSpPr>
        <p:spPr>
          <a:xfrm>
            <a:off x="9172783" y="3405531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CDFG B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DEDBE5F7-0993-E568-CDFC-753BEEAE32D6}"/>
              </a:ext>
            </a:extLst>
          </p:cNvPr>
          <p:cNvCxnSpPr>
            <a:cxnSpLocks/>
          </p:cNvCxnSpPr>
          <p:nvPr/>
        </p:nvCxnSpPr>
        <p:spPr>
          <a:xfrm>
            <a:off x="9109806" y="1904611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D8B474A9-7F21-EB6D-C3D6-45CBB00C1C4C}"/>
              </a:ext>
            </a:extLst>
          </p:cNvPr>
          <p:cNvSpPr txBox="1"/>
          <p:nvPr/>
        </p:nvSpPr>
        <p:spPr>
          <a:xfrm>
            <a:off x="8371568" y="1442808"/>
            <a:ext cx="1602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C/C++ code</a:t>
            </a:r>
            <a:endParaRPr lang="en-GB" sz="240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12451D68-4EB0-DA57-07C9-BF9AF8742294}"/>
              </a:ext>
            </a:extLst>
          </p:cNvPr>
          <p:cNvSpPr txBox="1"/>
          <p:nvPr/>
        </p:nvSpPr>
        <p:spPr>
          <a:xfrm>
            <a:off x="8440733" y="5093952"/>
            <a:ext cx="1338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8921A75E-BE26-97F5-8A52-F812D035998F}"/>
              </a:ext>
            </a:extLst>
          </p:cNvPr>
          <p:cNvCxnSpPr>
            <a:cxnSpLocks/>
          </p:cNvCxnSpPr>
          <p:nvPr/>
        </p:nvCxnSpPr>
        <p:spPr>
          <a:xfrm>
            <a:off x="9116523" y="4793850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5920D627-67AB-91D5-A0D7-91CAAD03CE69}"/>
              </a:ext>
            </a:extLst>
          </p:cNvPr>
          <p:cNvSpPr txBox="1"/>
          <p:nvPr/>
        </p:nvSpPr>
        <p:spPr>
          <a:xfrm>
            <a:off x="4928521" y="4964459"/>
            <a:ext cx="23349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 A ≠ CDFG B </a:t>
            </a:r>
            <a:endParaRPr lang="en-GB" sz="2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CB62F6-0DBD-72CB-279E-49ACB9363593}"/>
              </a:ext>
            </a:extLst>
          </p:cNvPr>
          <p:cNvSpPr txBox="1"/>
          <p:nvPr/>
        </p:nvSpPr>
        <p:spPr>
          <a:xfrm>
            <a:off x="-26346" y="6356350"/>
            <a:ext cx="47357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solidFill>
                  <a:sysClr val="windowText" lastClr="000000"/>
                </a:solidFill>
              </a:rPr>
              <a:t>HLS = High-Level Synthesis</a:t>
            </a:r>
          </a:p>
          <a:p>
            <a:r>
              <a:rPr lang="en-US" sz="1400">
                <a:solidFill>
                  <a:sysClr val="windowText" lastClr="000000"/>
                </a:solidFill>
              </a:rPr>
              <a:t>CDFG = Control-Data Flow Graph</a:t>
            </a:r>
            <a:endParaRPr lang="en-GB" sz="140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69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AD621CE-B771-9C58-3AE5-CB3B7BF23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932DC-E03C-DE3D-F0A3-DA8A740BA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HACE Overview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32CACE-6CDC-4FEE-D872-0353BC9C7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69</a:t>
            </a:fld>
            <a:endParaRPr lang="en-F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8F72A1-A6C4-2150-A1F8-9C9339F0FCCF}"/>
              </a:ext>
            </a:extLst>
          </p:cNvPr>
          <p:cNvSpPr txBox="1"/>
          <p:nvPr/>
        </p:nvSpPr>
        <p:spPr>
          <a:xfrm>
            <a:off x="0" y="453637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AE60239-EF30-803B-5F61-8160AE444ABA}"/>
              </a:ext>
            </a:extLst>
          </p:cNvPr>
          <p:cNvCxnSpPr>
            <a:cxnSpLocks/>
          </p:cNvCxnSpPr>
          <p:nvPr/>
        </p:nvCxnSpPr>
        <p:spPr>
          <a:xfrm>
            <a:off x="1654594" y="372922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36B1300-756D-28F8-8E8D-BF1F61C06847}"/>
              </a:ext>
            </a:extLst>
          </p:cNvPr>
          <p:cNvSpPr txBox="1"/>
          <p:nvPr/>
        </p:nvSpPr>
        <p:spPr>
          <a:xfrm>
            <a:off x="11301509" y="3605854"/>
            <a:ext cx="890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51F26C1-398D-6AA4-173E-FC055B0B7D47}"/>
              </a:ext>
            </a:extLst>
          </p:cNvPr>
          <p:cNvCxnSpPr>
            <a:cxnSpLocks/>
          </p:cNvCxnSpPr>
          <p:nvPr/>
        </p:nvCxnSpPr>
        <p:spPr>
          <a:xfrm>
            <a:off x="11045003" y="3831541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ACF2A64-7635-5C19-98B3-286C0F36CFB0}"/>
              </a:ext>
            </a:extLst>
          </p:cNvPr>
          <p:cNvSpPr/>
          <p:nvPr/>
        </p:nvSpPr>
        <p:spPr>
          <a:xfrm>
            <a:off x="2722905" y="1119225"/>
            <a:ext cx="8322098" cy="5672100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F893AB-953F-BE91-F5D5-EA05C5841881}"/>
              </a:ext>
            </a:extLst>
          </p:cNvPr>
          <p:cNvSpPr txBox="1"/>
          <p:nvPr/>
        </p:nvSpPr>
        <p:spPr>
          <a:xfrm>
            <a:off x="2722905" y="1119225"/>
            <a:ext cx="8679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accent4">
                    <a:lumMod val="75000"/>
                  </a:schemeClr>
                </a:solidFill>
              </a:rPr>
              <a:t>HACE</a:t>
            </a:r>
            <a:endParaRPr lang="en-GB" sz="240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52" name="Rectangle: Rounded Corners 151">
            <a:extLst>
              <a:ext uri="{FF2B5EF4-FFF2-40B4-BE49-F238E27FC236}">
                <a16:creationId xmlns:a16="http://schemas.microsoft.com/office/drawing/2014/main" id="{739C3243-178C-F33E-5ED5-3B0E1FE63E99}"/>
              </a:ext>
            </a:extLst>
          </p:cNvPr>
          <p:cNvSpPr/>
          <p:nvPr/>
        </p:nvSpPr>
        <p:spPr>
          <a:xfrm>
            <a:off x="62342" y="3153850"/>
            <a:ext cx="2254807" cy="1376596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 </a:t>
            </a:r>
            <a:r>
              <a:rPr lang="en-US">
                <a:solidFill>
                  <a:schemeClr val="bg1"/>
                </a:solidFill>
              </a:rPr>
              <a:t>+ 1; </a:t>
            </a:r>
            <a:r>
              <a:rPr lang="en-US"/>
              <a:t>}</a:t>
            </a:r>
          </a:p>
        </p:txBody>
      </p:sp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1B746675-1662-5840-8010-1CD9ACDA71C9}"/>
              </a:ext>
            </a:extLst>
          </p:cNvPr>
          <p:cNvCxnSpPr>
            <a:cxnSpLocks/>
          </p:cNvCxnSpPr>
          <p:nvPr/>
        </p:nvCxnSpPr>
        <p:spPr>
          <a:xfrm>
            <a:off x="2375942" y="384183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94107EF-FA3E-5481-D8B1-1D651D8FF668}"/>
              </a:ext>
            </a:extLst>
          </p:cNvPr>
          <p:cNvSpPr txBox="1"/>
          <p:nvPr/>
        </p:nvSpPr>
        <p:spPr>
          <a:xfrm>
            <a:off x="105039" y="6158482"/>
            <a:ext cx="5777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/>
              <a:t>RTL code</a:t>
            </a:r>
            <a:endParaRPr lang="en-GB" sz="140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B8EC19A-7DEF-F114-6446-D9CC7892ACE0}"/>
              </a:ext>
            </a:extLst>
          </p:cNvPr>
          <p:cNvSpPr/>
          <p:nvPr/>
        </p:nvSpPr>
        <p:spPr>
          <a:xfrm>
            <a:off x="872906" y="6266203"/>
            <a:ext cx="633677" cy="307777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HACE</a:t>
            </a:r>
            <a:endParaRPr lang="en-GB" sz="140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EA76A9F-B69F-8467-9C96-F2610CA20D98}"/>
              </a:ext>
            </a:extLst>
          </p:cNvPr>
          <p:cNvCxnSpPr>
            <a:cxnSpLocks/>
          </p:cNvCxnSpPr>
          <p:nvPr/>
        </p:nvCxnSpPr>
        <p:spPr>
          <a:xfrm flipV="1">
            <a:off x="602877" y="6420092"/>
            <a:ext cx="270029" cy="399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59DD474-8385-8948-16DA-12A3B368CE83}"/>
              </a:ext>
            </a:extLst>
          </p:cNvPr>
          <p:cNvSpPr txBox="1"/>
          <p:nvPr/>
        </p:nvSpPr>
        <p:spPr>
          <a:xfrm>
            <a:off x="1713585" y="6266203"/>
            <a:ext cx="63367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/>
              <a:t>CDFG</a:t>
            </a:r>
            <a:endParaRPr lang="en-GB" sz="140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7EBBE2B-DA19-3ABC-9595-99C196C5B68D}"/>
              </a:ext>
            </a:extLst>
          </p:cNvPr>
          <p:cNvCxnSpPr>
            <a:cxnSpLocks/>
          </p:cNvCxnSpPr>
          <p:nvPr/>
        </p:nvCxnSpPr>
        <p:spPr>
          <a:xfrm flipV="1">
            <a:off x="1506583" y="6420091"/>
            <a:ext cx="270029" cy="399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3915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BC809-636F-62ED-F9A1-A185C9BD6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8186F-1807-2AD7-2085-F72ACE523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Compare Schedulers of HLS Tools?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E3E959-DAB7-5E94-702A-D6EB9B6F1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CB08BF-E596-EF4F-AE51-DAF4B045921B}" type="slidenum">
              <a:rPr kumimoji="0" lang="en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248D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FR" sz="1200" b="0" i="0" u="none" strike="noStrike" kern="1200" cap="none" spc="0" normalizeH="0" baseline="0" noProof="0">
              <a:ln>
                <a:noFill/>
              </a:ln>
              <a:solidFill>
                <a:srgbClr val="4248D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BFD84BC-6A9E-752F-FAFA-8FE0925A6E12}"/>
              </a:ext>
            </a:extLst>
          </p:cNvPr>
          <p:cNvSpPr/>
          <p:nvPr/>
        </p:nvSpPr>
        <p:spPr>
          <a:xfrm>
            <a:off x="918608" y="2306053"/>
            <a:ext cx="2694135" cy="248779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9891B67-EE86-C622-2A91-387F8B66745F}"/>
              </a:ext>
            </a:extLst>
          </p:cNvPr>
          <p:cNvSpPr txBox="1"/>
          <p:nvPr/>
        </p:nvSpPr>
        <p:spPr>
          <a:xfrm>
            <a:off x="1788758" y="2453694"/>
            <a:ext cx="9672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err="1">
                <a:solidFill>
                  <a:schemeClr val="bg1"/>
                </a:solidFill>
              </a:rPr>
              <a:t>LegUp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7959C198-25B8-CDB1-034A-225DDA7B6B25}"/>
              </a:ext>
            </a:extLst>
          </p:cNvPr>
          <p:cNvSpPr/>
          <p:nvPr/>
        </p:nvSpPr>
        <p:spPr>
          <a:xfrm>
            <a:off x="1075096" y="2943866"/>
            <a:ext cx="2381158" cy="46166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Frontend </a:t>
            </a:r>
            <a:r>
              <a:rPr lang="en-US" err="1"/>
              <a:t>LegUp</a:t>
            </a:r>
            <a:endParaRPr lang="en-GB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39EFE5D3-CECC-6CE7-5514-ECCAAFE781BD}"/>
              </a:ext>
            </a:extLst>
          </p:cNvPr>
          <p:cNvSpPr/>
          <p:nvPr/>
        </p:nvSpPr>
        <p:spPr>
          <a:xfrm>
            <a:off x="1075096" y="4022763"/>
            <a:ext cx="2381158" cy="46166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Scheduler </a:t>
            </a:r>
            <a:r>
              <a:rPr lang="en-US" err="1"/>
              <a:t>LegUp</a:t>
            </a:r>
            <a:endParaRPr lang="en-GB"/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10EB5A89-0958-8311-DA02-0E9507A7B293}"/>
              </a:ext>
            </a:extLst>
          </p:cNvPr>
          <p:cNvCxnSpPr>
            <a:cxnSpLocks/>
            <a:stCxn id="39" idx="2"/>
            <a:endCxn id="40" idx="0"/>
          </p:cNvCxnSpPr>
          <p:nvPr/>
        </p:nvCxnSpPr>
        <p:spPr>
          <a:xfrm>
            <a:off x="2265675" y="3405531"/>
            <a:ext cx="0" cy="61723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86CE8076-ABC5-2331-6655-14CA0F04EED9}"/>
              </a:ext>
            </a:extLst>
          </p:cNvPr>
          <p:cNvSpPr txBox="1"/>
          <p:nvPr/>
        </p:nvSpPr>
        <p:spPr>
          <a:xfrm>
            <a:off x="2328652" y="3405531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CDFG A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344D1894-08A4-C191-3F47-260D6DBA5ECB}"/>
              </a:ext>
            </a:extLst>
          </p:cNvPr>
          <p:cNvCxnSpPr>
            <a:cxnSpLocks/>
          </p:cNvCxnSpPr>
          <p:nvPr/>
        </p:nvCxnSpPr>
        <p:spPr>
          <a:xfrm>
            <a:off x="2265675" y="1904611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C0C11227-36EB-BE66-DFE4-F372A087E035}"/>
              </a:ext>
            </a:extLst>
          </p:cNvPr>
          <p:cNvSpPr txBox="1"/>
          <p:nvPr/>
        </p:nvSpPr>
        <p:spPr>
          <a:xfrm>
            <a:off x="1471176" y="1441055"/>
            <a:ext cx="1602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covariance </a:t>
            </a:r>
            <a:endParaRPr lang="en-GB" sz="2400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533D4E99-E850-79F4-FB58-5C07D57CDF27}"/>
              </a:ext>
            </a:extLst>
          </p:cNvPr>
          <p:cNvCxnSpPr>
            <a:cxnSpLocks/>
          </p:cNvCxnSpPr>
          <p:nvPr/>
        </p:nvCxnSpPr>
        <p:spPr>
          <a:xfrm>
            <a:off x="2272392" y="4793850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B033BB0-11E4-BE4B-FE15-D0E5746A84A4}"/>
              </a:ext>
            </a:extLst>
          </p:cNvPr>
          <p:cNvSpPr txBox="1"/>
          <p:nvPr/>
        </p:nvSpPr>
        <p:spPr>
          <a:xfrm>
            <a:off x="1596602" y="5093952"/>
            <a:ext cx="1338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260397A6-94AA-EDEC-D95B-923B1FC361C8}"/>
              </a:ext>
            </a:extLst>
          </p:cNvPr>
          <p:cNvSpPr/>
          <p:nvPr/>
        </p:nvSpPr>
        <p:spPr>
          <a:xfrm>
            <a:off x="4728568" y="2306053"/>
            <a:ext cx="2694135" cy="2487797"/>
          </a:xfrm>
          <a:prstGeom prst="roundRect">
            <a:avLst/>
          </a:prstGeom>
          <a:solidFill>
            <a:srgbClr val="EF8B4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223CF76-CF88-A99F-EE5A-AA223B75E418}"/>
              </a:ext>
            </a:extLst>
          </p:cNvPr>
          <p:cNvSpPr txBox="1"/>
          <p:nvPr/>
        </p:nvSpPr>
        <p:spPr>
          <a:xfrm>
            <a:off x="5532669" y="2453694"/>
            <a:ext cx="10859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Bambu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8573566E-5A92-6547-8275-42D7513CC039}"/>
              </a:ext>
            </a:extLst>
          </p:cNvPr>
          <p:cNvSpPr/>
          <p:nvPr/>
        </p:nvSpPr>
        <p:spPr>
          <a:xfrm>
            <a:off x="4885056" y="2943866"/>
            <a:ext cx="2381158" cy="46166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Frontend Bambu</a:t>
            </a:r>
            <a:endParaRPr lang="en-GB"/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84643155-32E0-6487-1DFA-27274516CD25}"/>
              </a:ext>
            </a:extLst>
          </p:cNvPr>
          <p:cNvSpPr/>
          <p:nvPr/>
        </p:nvSpPr>
        <p:spPr>
          <a:xfrm>
            <a:off x="4885056" y="4022763"/>
            <a:ext cx="2381158" cy="46166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Scheduler Bambu</a:t>
            </a:r>
            <a:endParaRPr lang="en-GB"/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B0F652BC-C2F9-639D-6B8D-A35B80B2A292}"/>
              </a:ext>
            </a:extLst>
          </p:cNvPr>
          <p:cNvCxnSpPr>
            <a:cxnSpLocks/>
            <a:stCxn id="73" idx="2"/>
            <a:endCxn id="74" idx="0"/>
          </p:cNvCxnSpPr>
          <p:nvPr/>
        </p:nvCxnSpPr>
        <p:spPr>
          <a:xfrm>
            <a:off x="6075635" y="3405531"/>
            <a:ext cx="0" cy="61723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1EB72E45-DEEE-79A1-1B38-B8630D7B0013}"/>
              </a:ext>
            </a:extLst>
          </p:cNvPr>
          <p:cNvSpPr txBox="1"/>
          <p:nvPr/>
        </p:nvSpPr>
        <p:spPr>
          <a:xfrm>
            <a:off x="6138612" y="3405531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CDFG B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395E2B7A-07D6-9D72-C777-5E130B002E5F}"/>
              </a:ext>
            </a:extLst>
          </p:cNvPr>
          <p:cNvCxnSpPr>
            <a:cxnSpLocks/>
          </p:cNvCxnSpPr>
          <p:nvPr/>
        </p:nvCxnSpPr>
        <p:spPr>
          <a:xfrm>
            <a:off x="6075635" y="1904611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AA6B4089-05A3-B611-162B-7FE84A77F165}"/>
              </a:ext>
            </a:extLst>
          </p:cNvPr>
          <p:cNvSpPr txBox="1"/>
          <p:nvPr/>
        </p:nvSpPr>
        <p:spPr>
          <a:xfrm>
            <a:off x="5309267" y="1441055"/>
            <a:ext cx="15327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covariance</a:t>
            </a:r>
            <a:endParaRPr lang="en-GB" sz="2400"/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89503F62-3D4D-A7FB-057D-ECF6A76EE55F}"/>
              </a:ext>
            </a:extLst>
          </p:cNvPr>
          <p:cNvCxnSpPr>
            <a:cxnSpLocks/>
          </p:cNvCxnSpPr>
          <p:nvPr/>
        </p:nvCxnSpPr>
        <p:spPr>
          <a:xfrm>
            <a:off x="6082352" y="4793850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F06A239-E49F-9C6B-9F87-B44136CA2805}"/>
              </a:ext>
            </a:extLst>
          </p:cNvPr>
          <p:cNvSpPr txBox="1"/>
          <p:nvPr/>
        </p:nvSpPr>
        <p:spPr>
          <a:xfrm>
            <a:off x="5406562" y="5093952"/>
            <a:ext cx="1338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357660463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E954C97-AF99-894C-44BC-864C12629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5BE52-4F51-E1A1-F926-313B11D1B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HACE Overview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881032-5D4C-CBA4-7C78-7B242C799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70</a:t>
            </a:fld>
            <a:endParaRPr lang="en-F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075657-089D-F3A9-F475-94527A5D2B0B}"/>
              </a:ext>
            </a:extLst>
          </p:cNvPr>
          <p:cNvSpPr txBox="1"/>
          <p:nvPr/>
        </p:nvSpPr>
        <p:spPr>
          <a:xfrm>
            <a:off x="0" y="453637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E9469D8-59A7-6756-4E2D-34013A7514C7}"/>
              </a:ext>
            </a:extLst>
          </p:cNvPr>
          <p:cNvCxnSpPr>
            <a:cxnSpLocks/>
          </p:cNvCxnSpPr>
          <p:nvPr/>
        </p:nvCxnSpPr>
        <p:spPr>
          <a:xfrm>
            <a:off x="1654594" y="372922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CFF086F-8DBF-D17C-E086-6828B6E67AC9}"/>
              </a:ext>
            </a:extLst>
          </p:cNvPr>
          <p:cNvSpPr txBox="1"/>
          <p:nvPr/>
        </p:nvSpPr>
        <p:spPr>
          <a:xfrm>
            <a:off x="11301509" y="3605854"/>
            <a:ext cx="890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E776700-C2EA-8FCE-ED92-EBC0150B4B9B}"/>
              </a:ext>
            </a:extLst>
          </p:cNvPr>
          <p:cNvCxnSpPr>
            <a:cxnSpLocks/>
          </p:cNvCxnSpPr>
          <p:nvPr/>
        </p:nvCxnSpPr>
        <p:spPr>
          <a:xfrm>
            <a:off x="11045003" y="3831541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E8A55C2-AC64-8697-2A33-0D8DBC0AA081}"/>
              </a:ext>
            </a:extLst>
          </p:cNvPr>
          <p:cNvSpPr/>
          <p:nvPr/>
        </p:nvSpPr>
        <p:spPr>
          <a:xfrm>
            <a:off x="2722905" y="1119225"/>
            <a:ext cx="8322098" cy="5672100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431D18-C786-17D3-2E0C-CFDBD3A50936}"/>
              </a:ext>
            </a:extLst>
          </p:cNvPr>
          <p:cNvSpPr txBox="1"/>
          <p:nvPr/>
        </p:nvSpPr>
        <p:spPr>
          <a:xfrm>
            <a:off x="2722905" y="1119225"/>
            <a:ext cx="8679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accent4">
                    <a:lumMod val="75000"/>
                  </a:schemeClr>
                </a:solidFill>
              </a:rPr>
              <a:t>HACE</a:t>
            </a:r>
            <a:endParaRPr lang="en-GB" sz="240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52" name="Rectangle: Rounded Corners 151">
            <a:extLst>
              <a:ext uri="{FF2B5EF4-FFF2-40B4-BE49-F238E27FC236}">
                <a16:creationId xmlns:a16="http://schemas.microsoft.com/office/drawing/2014/main" id="{FEC8873B-2057-3A2D-9407-0EDC5FBEC5C9}"/>
              </a:ext>
            </a:extLst>
          </p:cNvPr>
          <p:cNvSpPr/>
          <p:nvPr/>
        </p:nvSpPr>
        <p:spPr>
          <a:xfrm>
            <a:off x="62342" y="3153850"/>
            <a:ext cx="2254807" cy="1376596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 </a:t>
            </a:r>
            <a:r>
              <a:rPr lang="en-US">
                <a:solidFill>
                  <a:schemeClr val="bg1"/>
                </a:solidFill>
              </a:rPr>
              <a:t>+ 1; </a:t>
            </a:r>
            <a:r>
              <a:rPr lang="en-US"/>
              <a:t>}</a:t>
            </a:r>
          </a:p>
        </p:txBody>
      </p:sp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0F0B62B5-A5C7-28FD-11B4-B9769A55772D}"/>
              </a:ext>
            </a:extLst>
          </p:cNvPr>
          <p:cNvCxnSpPr>
            <a:cxnSpLocks/>
          </p:cNvCxnSpPr>
          <p:nvPr/>
        </p:nvCxnSpPr>
        <p:spPr>
          <a:xfrm>
            <a:off x="2375942" y="384183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EA08D15-9FDE-FC58-D580-175D9FEB6057}"/>
              </a:ext>
            </a:extLst>
          </p:cNvPr>
          <p:cNvSpPr txBox="1"/>
          <p:nvPr/>
        </p:nvSpPr>
        <p:spPr>
          <a:xfrm>
            <a:off x="2771891" y="2877484"/>
            <a:ext cx="362376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</a:p>
          <a:p>
            <a:endParaRPr lang="en-US" sz="2400"/>
          </a:p>
          <a:p>
            <a:r>
              <a:rPr lang="en-US" sz="2400"/>
              <a:t>It is a directed graph that makes </a:t>
            </a:r>
            <a:r>
              <a:rPr lang="en-US" sz="2400">
                <a:solidFill>
                  <a:srgbClr val="FF0000"/>
                </a:solidFill>
              </a:rPr>
              <a:t>dataflow</a:t>
            </a:r>
            <a:r>
              <a:rPr lang="en-US" sz="2400"/>
              <a:t> and </a:t>
            </a:r>
            <a:r>
              <a:rPr lang="en-US" sz="2400">
                <a:solidFill>
                  <a:srgbClr val="FF0000"/>
                </a:solidFill>
              </a:rPr>
              <a:t>control</a:t>
            </a:r>
            <a:r>
              <a:rPr lang="en-US" sz="2400"/>
              <a:t> information explicit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995ED5-C93A-33A4-A590-0B888C70E8D8}"/>
              </a:ext>
            </a:extLst>
          </p:cNvPr>
          <p:cNvSpPr txBox="1"/>
          <p:nvPr/>
        </p:nvSpPr>
        <p:spPr>
          <a:xfrm>
            <a:off x="105039" y="6158482"/>
            <a:ext cx="5777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/>
              <a:t>RTL code</a:t>
            </a:r>
            <a:endParaRPr lang="en-GB" sz="140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B42AC14-A279-5D0A-E4F0-478ABA013392}"/>
              </a:ext>
            </a:extLst>
          </p:cNvPr>
          <p:cNvSpPr/>
          <p:nvPr/>
        </p:nvSpPr>
        <p:spPr>
          <a:xfrm>
            <a:off x="872906" y="6266203"/>
            <a:ext cx="633677" cy="307777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HACE</a:t>
            </a:r>
            <a:endParaRPr lang="en-GB" sz="140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DCCEA93-3DA4-6343-304A-63E578D9D532}"/>
              </a:ext>
            </a:extLst>
          </p:cNvPr>
          <p:cNvCxnSpPr>
            <a:cxnSpLocks/>
          </p:cNvCxnSpPr>
          <p:nvPr/>
        </p:nvCxnSpPr>
        <p:spPr>
          <a:xfrm flipV="1">
            <a:off x="602877" y="6420092"/>
            <a:ext cx="270029" cy="399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6518FDC-2E24-CC36-8C26-B5EFED33B89F}"/>
              </a:ext>
            </a:extLst>
          </p:cNvPr>
          <p:cNvSpPr txBox="1"/>
          <p:nvPr/>
        </p:nvSpPr>
        <p:spPr>
          <a:xfrm>
            <a:off x="1713585" y="6266203"/>
            <a:ext cx="63367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/>
              <a:t>CDFG</a:t>
            </a:r>
            <a:endParaRPr lang="en-GB" sz="140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0D3725B-E3E7-6D1A-09E3-F47F43F4C751}"/>
              </a:ext>
            </a:extLst>
          </p:cNvPr>
          <p:cNvCxnSpPr>
            <a:cxnSpLocks/>
          </p:cNvCxnSpPr>
          <p:nvPr/>
        </p:nvCxnSpPr>
        <p:spPr>
          <a:xfrm flipV="1">
            <a:off x="1506583" y="6420091"/>
            <a:ext cx="270029" cy="399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539948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BD4FD15-FE72-D5E0-FFE5-5C0455521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D1259-A02C-6E9D-2C98-E160BFAD6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HACE Overview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8114FB-CFA2-5EE3-6245-199229E48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71</a:t>
            </a:fld>
            <a:endParaRPr lang="en-F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463F74-16AD-D77C-B9D0-18D4A03E9282}"/>
              </a:ext>
            </a:extLst>
          </p:cNvPr>
          <p:cNvSpPr txBox="1"/>
          <p:nvPr/>
        </p:nvSpPr>
        <p:spPr>
          <a:xfrm>
            <a:off x="0" y="453637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0C98E99-79EC-6A00-FBDB-B57EE217E5C8}"/>
              </a:ext>
            </a:extLst>
          </p:cNvPr>
          <p:cNvCxnSpPr>
            <a:cxnSpLocks/>
          </p:cNvCxnSpPr>
          <p:nvPr/>
        </p:nvCxnSpPr>
        <p:spPr>
          <a:xfrm>
            <a:off x="1654594" y="372922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659DE01-4496-5F71-F319-846934856C8A}"/>
              </a:ext>
            </a:extLst>
          </p:cNvPr>
          <p:cNvSpPr txBox="1"/>
          <p:nvPr/>
        </p:nvSpPr>
        <p:spPr>
          <a:xfrm>
            <a:off x="11301509" y="3605854"/>
            <a:ext cx="890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8FB81B6-99C4-903F-8D61-7C475D812B89}"/>
              </a:ext>
            </a:extLst>
          </p:cNvPr>
          <p:cNvCxnSpPr>
            <a:cxnSpLocks/>
          </p:cNvCxnSpPr>
          <p:nvPr/>
        </p:nvCxnSpPr>
        <p:spPr>
          <a:xfrm>
            <a:off x="11045003" y="3831541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B491618-A14A-C393-8DAA-91B99321925F}"/>
              </a:ext>
            </a:extLst>
          </p:cNvPr>
          <p:cNvSpPr/>
          <p:nvPr/>
        </p:nvSpPr>
        <p:spPr>
          <a:xfrm>
            <a:off x="2722905" y="1119225"/>
            <a:ext cx="8322098" cy="5672100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2AC62C-D19A-BD6D-466B-C2321E92667D}"/>
              </a:ext>
            </a:extLst>
          </p:cNvPr>
          <p:cNvSpPr txBox="1"/>
          <p:nvPr/>
        </p:nvSpPr>
        <p:spPr>
          <a:xfrm>
            <a:off x="2722905" y="1119225"/>
            <a:ext cx="8679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accent4">
                    <a:lumMod val="75000"/>
                  </a:schemeClr>
                </a:solidFill>
              </a:rPr>
              <a:t>HACE</a:t>
            </a:r>
            <a:endParaRPr lang="en-GB" sz="240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A209E22-71BC-D48B-23C2-ECA6D5D3FC4D}"/>
              </a:ext>
            </a:extLst>
          </p:cNvPr>
          <p:cNvSpPr/>
          <p:nvPr/>
        </p:nvSpPr>
        <p:spPr>
          <a:xfrm>
            <a:off x="6747534" y="1730443"/>
            <a:ext cx="4162941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7E5010CC-9E16-3DA0-78B0-4BBD8482FA2C}"/>
              </a:ext>
            </a:extLst>
          </p:cNvPr>
          <p:cNvCxnSpPr>
            <a:cxnSpLocks/>
          </p:cNvCxnSpPr>
          <p:nvPr/>
        </p:nvCxnSpPr>
        <p:spPr>
          <a:xfrm flipH="1">
            <a:off x="6987866" y="1900033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5FDEA7AD-D017-9C0C-61B5-EFD6ACE6C2B1}"/>
              </a:ext>
            </a:extLst>
          </p:cNvPr>
          <p:cNvSpPr txBox="1"/>
          <p:nvPr/>
        </p:nvSpPr>
        <p:spPr>
          <a:xfrm>
            <a:off x="7211955" y="1719654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733BD25F-3005-7974-734D-6113CC54FDF1}"/>
              </a:ext>
            </a:extLst>
          </p:cNvPr>
          <p:cNvCxnSpPr>
            <a:cxnSpLocks/>
          </p:cNvCxnSpPr>
          <p:nvPr/>
        </p:nvCxnSpPr>
        <p:spPr>
          <a:xfrm flipH="1">
            <a:off x="6996233" y="216636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B8D3655F-832C-6EA6-898E-52B0FFFAF04C}"/>
              </a:ext>
            </a:extLst>
          </p:cNvPr>
          <p:cNvSpPr txBox="1"/>
          <p:nvPr/>
        </p:nvSpPr>
        <p:spPr>
          <a:xfrm>
            <a:off x="7220322" y="198598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0FD71DB7-04D1-36AB-15E8-E7092C552144}"/>
              </a:ext>
            </a:extLst>
          </p:cNvPr>
          <p:cNvSpPr/>
          <p:nvPr/>
        </p:nvSpPr>
        <p:spPr>
          <a:xfrm>
            <a:off x="7403067" y="2844017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AB158012-93D6-3423-A01D-C1726210E1AC}"/>
              </a:ext>
            </a:extLst>
          </p:cNvPr>
          <p:cNvSpPr/>
          <p:nvPr/>
        </p:nvSpPr>
        <p:spPr>
          <a:xfrm>
            <a:off x="7402208" y="4191210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4DD016D4-4DC4-B5F3-E2DA-7D537F776393}"/>
              </a:ext>
            </a:extLst>
          </p:cNvPr>
          <p:cNvCxnSpPr>
            <a:cxnSpLocks/>
            <a:stCxn id="89" idx="4"/>
          </p:cNvCxnSpPr>
          <p:nvPr/>
        </p:nvCxnSpPr>
        <p:spPr>
          <a:xfrm flipH="1">
            <a:off x="7690208" y="3420017"/>
            <a:ext cx="859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AD957D4C-9335-BC2F-DA41-18390DBFF012}"/>
              </a:ext>
            </a:extLst>
          </p:cNvPr>
          <p:cNvSpPr/>
          <p:nvPr/>
        </p:nvSpPr>
        <p:spPr>
          <a:xfrm>
            <a:off x="6833851" y="2357097"/>
            <a:ext cx="1853764" cy="3338571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7196A9BF-2024-812F-B7CC-393517BF1839}"/>
              </a:ext>
            </a:extLst>
          </p:cNvPr>
          <p:cNvSpPr txBox="1"/>
          <p:nvPr/>
        </p:nvSpPr>
        <p:spPr>
          <a:xfrm>
            <a:off x="6834912" y="2376211"/>
            <a:ext cx="7540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FSM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677EEC42-D410-FE6D-74EA-7109FFA8C3E3}"/>
              </a:ext>
            </a:extLst>
          </p:cNvPr>
          <p:cNvCxnSpPr>
            <a:cxnSpLocks/>
          </p:cNvCxnSpPr>
          <p:nvPr/>
        </p:nvCxnSpPr>
        <p:spPr>
          <a:xfrm>
            <a:off x="6450715" y="382639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225B5011-DF37-9A03-115E-ABF1982B7D1F}"/>
              </a:ext>
            </a:extLst>
          </p:cNvPr>
          <p:cNvSpPr txBox="1"/>
          <p:nvPr/>
        </p:nvSpPr>
        <p:spPr>
          <a:xfrm>
            <a:off x="6742618" y="5779509"/>
            <a:ext cx="28391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FSM-Datapath Graph</a:t>
            </a:r>
            <a:endParaRPr lang="en-GB" sz="2400"/>
          </a:p>
        </p:txBody>
      </p:sp>
      <p:sp>
        <p:nvSpPr>
          <p:cNvPr id="152" name="Rectangle: Rounded Corners 151">
            <a:extLst>
              <a:ext uri="{FF2B5EF4-FFF2-40B4-BE49-F238E27FC236}">
                <a16:creationId xmlns:a16="http://schemas.microsoft.com/office/drawing/2014/main" id="{6F635F51-18BE-FCA3-9E5D-08FFC4CCECE9}"/>
              </a:ext>
            </a:extLst>
          </p:cNvPr>
          <p:cNvSpPr/>
          <p:nvPr/>
        </p:nvSpPr>
        <p:spPr>
          <a:xfrm>
            <a:off x="62342" y="3153850"/>
            <a:ext cx="2254807" cy="1376596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 </a:t>
            </a:r>
            <a:r>
              <a:rPr lang="en-US">
                <a:solidFill>
                  <a:schemeClr val="bg1"/>
                </a:solidFill>
              </a:rPr>
              <a:t>+ 1; </a:t>
            </a:r>
            <a:r>
              <a:rPr lang="en-US"/>
              <a:t>}</a:t>
            </a:r>
          </a:p>
        </p:txBody>
      </p:sp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5859D1D9-A32F-0680-61A8-AC264C080E22}"/>
              </a:ext>
            </a:extLst>
          </p:cNvPr>
          <p:cNvCxnSpPr>
            <a:cxnSpLocks/>
          </p:cNvCxnSpPr>
          <p:nvPr/>
        </p:nvCxnSpPr>
        <p:spPr>
          <a:xfrm>
            <a:off x="2375942" y="384183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064C134-996F-EE1B-E315-CC5B1754F1AF}"/>
              </a:ext>
            </a:extLst>
          </p:cNvPr>
          <p:cNvSpPr txBox="1"/>
          <p:nvPr/>
        </p:nvSpPr>
        <p:spPr>
          <a:xfrm>
            <a:off x="2771891" y="2877484"/>
            <a:ext cx="362376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</a:p>
          <a:p>
            <a:endParaRPr lang="en-US" sz="2400"/>
          </a:p>
          <a:p>
            <a:r>
              <a:rPr lang="en-US" sz="2400"/>
              <a:t>It is a directed graph that makes </a:t>
            </a:r>
            <a:r>
              <a:rPr lang="en-US" sz="2400">
                <a:solidFill>
                  <a:srgbClr val="FF0000"/>
                </a:solidFill>
              </a:rPr>
              <a:t>dataflow</a:t>
            </a:r>
            <a:r>
              <a:rPr lang="en-US" sz="2400"/>
              <a:t> and </a:t>
            </a:r>
            <a:r>
              <a:rPr lang="en-US" sz="2400">
                <a:solidFill>
                  <a:srgbClr val="FF0000"/>
                </a:solidFill>
              </a:rPr>
              <a:t>control</a:t>
            </a:r>
            <a:r>
              <a:rPr lang="en-US" sz="2400"/>
              <a:t> information explicit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AAFBDD9-DC3C-C6DE-BAD7-6518863B51EF}"/>
              </a:ext>
            </a:extLst>
          </p:cNvPr>
          <p:cNvSpPr txBox="1"/>
          <p:nvPr/>
        </p:nvSpPr>
        <p:spPr>
          <a:xfrm>
            <a:off x="105039" y="6158482"/>
            <a:ext cx="5777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/>
              <a:t>RTL code</a:t>
            </a:r>
            <a:endParaRPr lang="en-GB" sz="140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2C5263C-40D2-9112-CB0C-9D1FCE7DF8D3}"/>
              </a:ext>
            </a:extLst>
          </p:cNvPr>
          <p:cNvSpPr/>
          <p:nvPr/>
        </p:nvSpPr>
        <p:spPr>
          <a:xfrm>
            <a:off x="872906" y="6266203"/>
            <a:ext cx="633677" cy="307777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HACE</a:t>
            </a:r>
            <a:endParaRPr lang="en-GB" sz="140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1F068C8-08EF-1CED-5C33-36FDB094C6C5}"/>
              </a:ext>
            </a:extLst>
          </p:cNvPr>
          <p:cNvCxnSpPr>
            <a:cxnSpLocks/>
          </p:cNvCxnSpPr>
          <p:nvPr/>
        </p:nvCxnSpPr>
        <p:spPr>
          <a:xfrm flipV="1">
            <a:off x="602877" y="6420092"/>
            <a:ext cx="270029" cy="399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2D056BA-EA0A-E981-322B-94BDAFA95359}"/>
              </a:ext>
            </a:extLst>
          </p:cNvPr>
          <p:cNvSpPr txBox="1"/>
          <p:nvPr/>
        </p:nvSpPr>
        <p:spPr>
          <a:xfrm>
            <a:off x="1713585" y="6266203"/>
            <a:ext cx="63367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/>
              <a:t>CDFG</a:t>
            </a:r>
            <a:endParaRPr lang="en-GB" sz="140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4CB4FD2-48C1-762A-F9B8-3DE2C6D3F1D6}"/>
              </a:ext>
            </a:extLst>
          </p:cNvPr>
          <p:cNvCxnSpPr>
            <a:cxnSpLocks/>
          </p:cNvCxnSpPr>
          <p:nvPr/>
        </p:nvCxnSpPr>
        <p:spPr>
          <a:xfrm flipV="1">
            <a:off x="1506583" y="6420091"/>
            <a:ext cx="270029" cy="399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339094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7DC17AF-D2F6-DEA7-08F7-5128256FF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158AA-3334-3D2C-325D-C9FC21EF1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HACE Overview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9CD1F1-8B92-D963-FB6E-896003857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72</a:t>
            </a:fld>
            <a:endParaRPr lang="en-F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FFC752-E713-AA63-929C-FB9C03AA148D}"/>
              </a:ext>
            </a:extLst>
          </p:cNvPr>
          <p:cNvSpPr txBox="1"/>
          <p:nvPr/>
        </p:nvSpPr>
        <p:spPr>
          <a:xfrm>
            <a:off x="0" y="453637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3A75F2A-386D-2983-A11B-05A961038D19}"/>
              </a:ext>
            </a:extLst>
          </p:cNvPr>
          <p:cNvCxnSpPr>
            <a:cxnSpLocks/>
          </p:cNvCxnSpPr>
          <p:nvPr/>
        </p:nvCxnSpPr>
        <p:spPr>
          <a:xfrm>
            <a:off x="1654594" y="372922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ABEE07A-A1C3-B3F4-7F6C-603539B0F5CE}"/>
              </a:ext>
            </a:extLst>
          </p:cNvPr>
          <p:cNvSpPr txBox="1"/>
          <p:nvPr/>
        </p:nvSpPr>
        <p:spPr>
          <a:xfrm>
            <a:off x="11301509" y="3605854"/>
            <a:ext cx="890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DD32C7C-7DA2-A1B6-76ED-E3DFAADEEA44}"/>
              </a:ext>
            </a:extLst>
          </p:cNvPr>
          <p:cNvCxnSpPr>
            <a:cxnSpLocks/>
          </p:cNvCxnSpPr>
          <p:nvPr/>
        </p:nvCxnSpPr>
        <p:spPr>
          <a:xfrm>
            <a:off x="11045003" y="3831541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FF5B44D-5962-DCB5-615B-C1FD6333DD35}"/>
              </a:ext>
            </a:extLst>
          </p:cNvPr>
          <p:cNvSpPr/>
          <p:nvPr/>
        </p:nvSpPr>
        <p:spPr>
          <a:xfrm>
            <a:off x="2722905" y="1119225"/>
            <a:ext cx="8322098" cy="5672100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497C4E-7D64-C699-5C0A-AECEAC0D8D7A}"/>
              </a:ext>
            </a:extLst>
          </p:cNvPr>
          <p:cNvSpPr txBox="1"/>
          <p:nvPr/>
        </p:nvSpPr>
        <p:spPr>
          <a:xfrm>
            <a:off x="2722905" y="1119225"/>
            <a:ext cx="8679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accent4">
                    <a:lumMod val="75000"/>
                  </a:schemeClr>
                </a:solidFill>
              </a:rPr>
              <a:t>HACE</a:t>
            </a:r>
            <a:endParaRPr lang="en-GB" sz="240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BA8C34E-48E5-A078-0C72-C08AA6B92F42}"/>
              </a:ext>
            </a:extLst>
          </p:cNvPr>
          <p:cNvSpPr/>
          <p:nvPr/>
        </p:nvSpPr>
        <p:spPr>
          <a:xfrm>
            <a:off x="6747534" y="1730443"/>
            <a:ext cx="4162941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A8E92D67-FEA0-E0A3-6B1C-CF0FCA20ED41}"/>
              </a:ext>
            </a:extLst>
          </p:cNvPr>
          <p:cNvCxnSpPr>
            <a:cxnSpLocks/>
          </p:cNvCxnSpPr>
          <p:nvPr/>
        </p:nvCxnSpPr>
        <p:spPr>
          <a:xfrm flipH="1">
            <a:off x="6987866" y="1900033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06A273D8-9D56-5B33-D36F-5D4D6FBB39C9}"/>
              </a:ext>
            </a:extLst>
          </p:cNvPr>
          <p:cNvSpPr txBox="1"/>
          <p:nvPr/>
        </p:nvSpPr>
        <p:spPr>
          <a:xfrm>
            <a:off x="7211955" y="1719654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A961B6E2-EBFC-9E3C-2B69-D453745D429F}"/>
              </a:ext>
            </a:extLst>
          </p:cNvPr>
          <p:cNvCxnSpPr>
            <a:cxnSpLocks/>
          </p:cNvCxnSpPr>
          <p:nvPr/>
        </p:nvCxnSpPr>
        <p:spPr>
          <a:xfrm flipH="1">
            <a:off x="6996233" y="216636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DC744987-02B9-31AA-9A5C-46849D2DEB6A}"/>
              </a:ext>
            </a:extLst>
          </p:cNvPr>
          <p:cNvSpPr txBox="1"/>
          <p:nvPr/>
        </p:nvSpPr>
        <p:spPr>
          <a:xfrm>
            <a:off x="7220322" y="198598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EC887A76-207D-B9EA-EAAB-A946F888AA82}"/>
              </a:ext>
            </a:extLst>
          </p:cNvPr>
          <p:cNvSpPr/>
          <p:nvPr/>
        </p:nvSpPr>
        <p:spPr>
          <a:xfrm>
            <a:off x="7403067" y="2844017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B5326BEC-B9B7-2E70-346A-F5B8B4A4CA40}"/>
              </a:ext>
            </a:extLst>
          </p:cNvPr>
          <p:cNvSpPr/>
          <p:nvPr/>
        </p:nvSpPr>
        <p:spPr>
          <a:xfrm>
            <a:off x="7402208" y="4191210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41598EF0-446C-FCE3-ED10-1060C961DD09}"/>
              </a:ext>
            </a:extLst>
          </p:cNvPr>
          <p:cNvCxnSpPr>
            <a:cxnSpLocks/>
            <a:stCxn id="89" idx="4"/>
          </p:cNvCxnSpPr>
          <p:nvPr/>
        </p:nvCxnSpPr>
        <p:spPr>
          <a:xfrm flipH="1">
            <a:off x="7690208" y="3420017"/>
            <a:ext cx="859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84E831A9-4D24-87FB-FDF9-AF9FD929F237}"/>
              </a:ext>
            </a:extLst>
          </p:cNvPr>
          <p:cNvSpPr/>
          <p:nvPr/>
        </p:nvSpPr>
        <p:spPr>
          <a:xfrm>
            <a:off x="6833851" y="2357097"/>
            <a:ext cx="1853764" cy="3338571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836CEEF4-FF6B-B6F8-F9CF-E50E084B87D8}"/>
              </a:ext>
            </a:extLst>
          </p:cNvPr>
          <p:cNvSpPr txBox="1"/>
          <p:nvPr/>
        </p:nvSpPr>
        <p:spPr>
          <a:xfrm>
            <a:off x="6834912" y="2376211"/>
            <a:ext cx="7540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FSM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107" name="Rectangle: Rounded Corners 106">
            <a:extLst>
              <a:ext uri="{FF2B5EF4-FFF2-40B4-BE49-F238E27FC236}">
                <a16:creationId xmlns:a16="http://schemas.microsoft.com/office/drawing/2014/main" id="{9585B583-E005-EFD3-7637-EC0835E937FD}"/>
              </a:ext>
            </a:extLst>
          </p:cNvPr>
          <p:cNvSpPr/>
          <p:nvPr/>
        </p:nvSpPr>
        <p:spPr>
          <a:xfrm>
            <a:off x="8942898" y="1976360"/>
            <a:ext cx="1853764" cy="3692197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2EDFB4A3-D02C-F41D-76D6-9CDA204C47C6}"/>
              </a:ext>
            </a:extLst>
          </p:cNvPr>
          <p:cNvSpPr txBox="1"/>
          <p:nvPr/>
        </p:nvSpPr>
        <p:spPr>
          <a:xfrm>
            <a:off x="8974550" y="1969913"/>
            <a:ext cx="14647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Datapath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A2D853D9-D442-F6FB-2047-15C273305689}"/>
              </a:ext>
            </a:extLst>
          </p:cNvPr>
          <p:cNvCxnSpPr>
            <a:cxnSpLocks/>
          </p:cNvCxnSpPr>
          <p:nvPr/>
        </p:nvCxnSpPr>
        <p:spPr>
          <a:xfrm>
            <a:off x="6450715" y="382639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5717E69D-3FB3-80F1-DA80-A953D0386E97}"/>
              </a:ext>
            </a:extLst>
          </p:cNvPr>
          <p:cNvSpPr txBox="1"/>
          <p:nvPr/>
        </p:nvSpPr>
        <p:spPr>
          <a:xfrm>
            <a:off x="6742618" y="5779509"/>
            <a:ext cx="28391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FSM-Datapath Graph</a:t>
            </a:r>
            <a:endParaRPr lang="en-GB" sz="2400"/>
          </a:p>
        </p:txBody>
      </p:sp>
      <p:sp>
        <p:nvSpPr>
          <p:cNvPr id="112" name="Rectangle: Rounded Corners 111">
            <a:extLst>
              <a:ext uri="{FF2B5EF4-FFF2-40B4-BE49-F238E27FC236}">
                <a16:creationId xmlns:a16="http://schemas.microsoft.com/office/drawing/2014/main" id="{AC30A7F4-C27F-7FF5-3648-E1D0F43B9274}"/>
              </a:ext>
            </a:extLst>
          </p:cNvPr>
          <p:cNvSpPr/>
          <p:nvPr/>
        </p:nvSpPr>
        <p:spPr>
          <a:xfrm>
            <a:off x="10093268" y="320041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B78384AD-589B-668C-759A-927C4724FCAE}"/>
              </a:ext>
            </a:extLst>
          </p:cNvPr>
          <p:cNvSpPr/>
          <p:nvPr/>
        </p:nvSpPr>
        <p:spPr>
          <a:xfrm>
            <a:off x="9171207" y="2605629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116" name="Rectangle: Rounded Corners 115">
            <a:extLst>
              <a:ext uri="{FF2B5EF4-FFF2-40B4-BE49-F238E27FC236}">
                <a16:creationId xmlns:a16="http://schemas.microsoft.com/office/drawing/2014/main" id="{074DFB06-5C66-10E9-8F1F-E43F21B64CF1}"/>
              </a:ext>
            </a:extLst>
          </p:cNvPr>
          <p:cNvSpPr/>
          <p:nvPr/>
        </p:nvSpPr>
        <p:spPr>
          <a:xfrm>
            <a:off x="9423724" y="321972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57923A6C-48F2-13A5-40C4-77231DAFADF8}"/>
              </a:ext>
            </a:extLst>
          </p:cNvPr>
          <p:cNvCxnSpPr>
            <a:cxnSpLocks/>
          </p:cNvCxnSpPr>
          <p:nvPr/>
        </p:nvCxnSpPr>
        <p:spPr>
          <a:xfrm>
            <a:off x="9622182" y="297257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Oval 117">
            <a:extLst>
              <a:ext uri="{FF2B5EF4-FFF2-40B4-BE49-F238E27FC236}">
                <a16:creationId xmlns:a16="http://schemas.microsoft.com/office/drawing/2014/main" id="{94804526-F59D-2A67-7479-E6858589716A}"/>
              </a:ext>
            </a:extLst>
          </p:cNvPr>
          <p:cNvSpPr/>
          <p:nvPr/>
        </p:nvSpPr>
        <p:spPr>
          <a:xfrm>
            <a:off x="9454551" y="3796223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2EE03FC7-DF04-DEFB-0DFD-C55D4A936A92}"/>
              </a:ext>
            </a:extLst>
          </p:cNvPr>
          <p:cNvCxnSpPr>
            <a:cxnSpLocks/>
          </p:cNvCxnSpPr>
          <p:nvPr/>
        </p:nvCxnSpPr>
        <p:spPr>
          <a:xfrm rot="5400000">
            <a:off x="9972674" y="327985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6D289B17-0EA6-EAF5-D0F5-EEF2DCAE3DF5}"/>
              </a:ext>
            </a:extLst>
          </p:cNvPr>
          <p:cNvCxnSpPr>
            <a:cxnSpLocks/>
          </p:cNvCxnSpPr>
          <p:nvPr/>
        </p:nvCxnSpPr>
        <p:spPr>
          <a:xfrm>
            <a:off x="9623121" y="356838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Oval 143">
            <a:extLst>
              <a:ext uri="{FF2B5EF4-FFF2-40B4-BE49-F238E27FC236}">
                <a16:creationId xmlns:a16="http://schemas.microsoft.com/office/drawing/2014/main" id="{ECE1EC9B-FED5-2D12-56B8-750AEFF0FF56}"/>
              </a:ext>
            </a:extLst>
          </p:cNvPr>
          <p:cNvSpPr/>
          <p:nvPr/>
        </p:nvSpPr>
        <p:spPr>
          <a:xfrm>
            <a:off x="9454551" y="4974984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152" name="Rectangle: Rounded Corners 151">
            <a:extLst>
              <a:ext uri="{FF2B5EF4-FFF2-40B4-BE49-F238E27FC236}">
                <a16:creationId xmlns:a16="http://schemas.microsoft.com/office/drawing/2014/main" id="{4FE91464-1388-D565-CE1F-18D764C15CAD}"/>
              </a:ext>
            </a:extLst>
          </p:cNvPr>
          <p:cNvSpPr/>
          <p:nvPr/>
        </p:nvSpPr>
        <p:spPr>
          <a:xfrm>
            <a:off x="62342" y="3153850"/>
            <a:ext cx="2254807" cy="1376596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 </a:t>
            </a:r>
            <a:r>
              <a:rPr lang="en-US">
                <a:solidFill>
                  <a:schemeClr val="bg1"/>
                </a:solidFill>
              </a:rPr>
              <a:t>+ 1; </a:t>
            </a:r>
            <a:r>
              <a:rPr lang="en-US"/>
              <a:t>}</a:t>
            </a:r>
          </a:p>
        </p:txBody>
      </p:sp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9203A57C-940E-5C81-E1EF-84AC35405665}"/>
              </a:ext>
            </a:extLst>
          </p:cNvPr>
          <p:cNvCxnSpPr>
            <a:cxnSpLocks/>
          </p:cNvCxnSpPr>
          <p:nvPr/>
        </p:nvCxnSpPr>
        <p:spPr>
          <a:xfrm>
            <a:off x="2375942" y="384183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Rectangle: Rounded Corners 164">
            <a:extLst>
              <a:ext uri="{FF2B5EF4-FFF2-40B4-BE49-F238E27FC236}">
                <a16:creationId xmlns:a16="http://schemas.microsoft.com/office/drawing/2014/main" id="{68309339-CF26-39DE-4899-0F3E31C6D7A4}"/>
              </a:ext>
            </a:extLst>
          </p:cNvPr>
          <p:cNvSpPr/>
          <p:nvPr/>
        </p:nvSpPr>
        <p:spPr>
          <a:xfrm>
            <a:off x="10111288" y="437917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66" name="Rectangle: Rounded Corners 165">
            <a:extLst>
              <a:ext uri="{FF2B5EF4-FFF2-40B4-BE49-F238E27FC236}">
                <a16:creationId xmlns:a16="http://schemas.microsoft.com/office/drawing/2014/main" id="{8134DA40-39B3-ADF5-8CB3-D7A246C064D7}"/>
              </a:ext>
            </a:extLst>
          </p:cNvPr>
          <p:cNvSpPr/>
          <p:nvPr/>
        </p:nvSpPr>
        <p:spPr>
          <a:xfrm>
            <a:off x="9441744" y="439848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67" name="Straight Arrow Connector 166">
            <a:extLst>
              <a:ext uri="{FF2B5EF4-FFF2-40B4-BE49-F238E27FC236}">
                <a16:creationId xmlns:a16="http://schemas.microsoft.com/office/drawing/2014/main" id="{E26C336B-ACFF-F314-672C-243A4746FCFF}"/>
              </a:ext>
            </a:extLst>
          </p:cNvPr>
          <p:cNvCxnSpPr>
            <a:cxnSpLocks/>
          </p:cNvCxnSpPr>
          <p:nvPr/>
        </p:nvCxnSpPr>
        <p:spPr>
          <a:xfrm>
            <a:off x="9640202" y="415133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Arrow Connector 167">
            <a:extLst>
              <a:ext uri="{FF2B5EF4-FFF2-40B4-BE49-F238E27FC236}">
                <a16:creationId xmlns:a16="http://schemas.microsoft.com/office/drawing/2014/main" id="{097E4D22-9470-8091-AC8F-A617AA1E2B31}"/>
              </a:ext>
            </a:extLst>
          </p:cNvPr>
          <p:cNvCxnSpPr>
            <a:cxnSpLocks/>
          </p:cNvCxnSpPr>
          <p:nvPr/>
        </p:nvCxnSpPr>
        <p:spPr>
          <a:xfrm rot="5400000">
            <a:off x="9990694" y="4458617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Arrow Connector 168">
            <a:extLst>
              <a:ext uri="{FF2B5EF4-FFF2-40B4-BE49-F238E27FC236}">
                <a16:creationId xmlns:a16="http://schemas.microsoft.com/office/drawing/2014/main" id="{37E01F8C-4B92-7D78-B809-A5572659FF79}"/>
              </a:ext>
            </a:extLst>
          </p:cNvPr>
          <p:cNvCxnSpPr>
            <a:cxnSpLocks/>
          </p:cNvCxnSpPr>
          <p:nvPr/>
        </p:nvCxnSpPr>
        <p:spPr>
          <a:xfrm>
            <a:off x="9641141" y="474714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BC89D68-7456-A9FE-C134-565E64636D20}"/>
              </a:ext>
            </a:extLst>
          </p:cNvPr>
          <p:cNvSpPr txBox="1"/>
          <p:nvPr/>
        </p:nvSpPr>
        <p:spPr>
          <a:xfrm>
            <a:off x="2771891" y="2877484"/>
            <a:ext cx="362376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</a:p>
          <a:p>
            <a:endParaRPr lang="en-US" sz="2400"/>
          </a:p>
          <a:p>
            <a:r>
              <a:rPr lang="en-US" sz="2400"/>
              <a:t>It is a directed graph that makes </a:t>
            </a:r>
            <a:r>
              <a:rPr lang="en-US" sz="2400">
                <a:solidFill>
                  <a:srgbClr val="FF0000"/>
                </a:solidFill>
              </a:rPr>
              <a:t>dataflow</a:t>
            </a:r>
            <a:r>
              <a:rPr lang="en-US" sz="2400"/>
              <a:t> and </a:t>
            </a:r>
            <a:r>
              <a:rPr lang="en-US" sz="2400">
                <a:solidFill>
                  <a:srgbClr val="FF0000"/>
                </a:solidFill>
              </a:rPr>
              <a:t>control</a:t>
            </a:r>
            <a:r>
              <a:rPr lang="en-US" sz="2400"/>
              <a:t> information explicit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8928D16-8589-25B1-4013-D959270CAA92}"/>
              </a:ext>
            </a:extLst>
          </p:cNvPr>
          <p:cNvSpPr txBox="1"/>
          <p:nvPr/>
        </p:nvSpPr>
        <p:spPr>
          <a:xfrm>
            <a:off x="105039" y="6158482"/>
            <a:ext cx="5777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/>
              <a:t>RTL code</a:t>
            </a:r>
            <a:endParaRPr lang="en-GB" sz="140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999E680-86D5-152E-C840-69EFAA169CFF}"/>
              </a:ext>
            </a:extLst>
          </p:cNvPr>
          <p:cNvSpPr/>
          <p:nvPr/>
        </p:nvSpPr>
        <p:spPr>
          <a:xfrm>
            <a:off x="872906" y="6266203"/>
            <a:ext cx="633677" cy="307777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HACE</a:t>
            </a:r>
            <a:endParaRPr lang="en-GB" sz="140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8BE9DEC-2044-5523-E832-810B8E444A60}"/>
              </a:ext>
            </a:extLst>
          </p:cNvPr>
          <p:cNvCxnSpPr>
            <a:cxnSpLocks/>
          </p:cNvCxnSpPr>
          <p:nvPr/>
        </p:nvCxnSpPr>
        <p:spPr>
          <a:xfrm flipV="1">
            <a:off x="602877" y="6420092"/>
            <a:ext cx="270029" cy="399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0822FEA-C332-7AE4-F9AD-5289BF76BBB5}"/>
              </a:ext>
            </a:extLst>
          </p:cNvPr>
          <p:cNvSpPr txBox="1"/>
          <p:nvPr/>
        </p:nvSpPr>
        <p:spPr>
          <a:xfrm>
            <a:off x="1713585" y="6266203"/>
            <a:ext cx="63367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/>
              <a:t>CDFG</a:t>
            </a:r>
            <a:endParaRPr lang="en-GB" sz="140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D3670C3-6818-8FAB-F46F-CEB8D6B8B831}"/>
              </a:ext>
            </a:extLst>
          </p:cNvPr>
          <p:cNvCxnSpPr>
            <a:cxnSpLocks/>
          </p:cNvCxnSpPr>
          <p:nvPr/>
        </p:nvCxnSpPr>
        <p:spPr>
          <a:xfrm flipV="1">
            <a:off x="1506583" y="6420091"/>
            <a:ext cx="270029" cy="399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18006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D4A0568-6330-6A35-FEE4-BF2192730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B662C-6A15-93B6-3D1F-D9A4FD780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HACE Overview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28C050-C0E2-5465-A6AD-75A2BAF5B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73</a:t>
            </a:fld>
            <a:endParaRPr lang="en-F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309D39-E8CC-D5A3-BC60-3477D284F99C}"/>
              </a:ext>
            </a:extLst>
          </p:cNvPr>
          <p:cNvSpPr txBox="1"/>
          <p:nvPr/>
        </p:nvSpPr>
        <p:spPr>
          <a:xfrm>
            <a:off x="0" y="453637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CA1B79B-E068-EE3E-6A0C-7C95D0698D11}"/>
              </a:ext>
            </a:extLst>
          </p:cNvPr>
          <p:cNvCxnSpPr>
            <a:cxnSpLocks/>
          </p:cNvCxnSpPr>
          <p:nvPr/>
        </p:nvCxnSpPr>
        <p:spPr>
          <a:xfrm>
            <a:off x="1654594" y="372922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38E85CE-D421-6141-BFB6-A1BECF37B6FD}"/>
              </a:ext>
            </a:extLst>
          </p:cNvPr>
          <p:cNvSpPr txBox="1"/>
          <p:nvPr/>
        </p:nvSpPr>
        <p:spPr>
          <a:xfrm>
            <a:off x="11301509" y="3605854"/>
            <a:ext cx="890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A24AB23-6B74-796B-6B95-3B5A011AF056}"/>
              </a:ext>
            </a:extLst>
          </p:cNvPr>
          <p:cNvCxnSpPr>
            <a:cxnSpLocks/>
          </p:cNvCxnSpPr>
          <p:nvPr/>
        </p:nvCxnSpPr>
        <p:spPr>
          <a:xfrm>
            <a:off x="11045003" y="3831541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D071C49-8893-255A-1D1C-49165F86D26E}"/>
              </a:ext>
            </a:extLst>
          </p:cNvPr>
          <p:cNvSpPr/>
          <p:nvPr/>
        </p:nvSpPr>
        <p:spPr>
          <a:xfrm>
            <a:off x="2722905" y="1119225"/>
            <a:ext cx="8322098" cy="5672100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8832BF-EF80-4373-682C-9B716D7D4EC7}"/>
              </a:ext>
            </a:extLst>
          </p:cNvPr>
          <p:cNvSpPr txBox="1"/>
          <p:nvPr/>
        </p:nvSpPr>
        <p:spPr>
          <a:xfrm>
            <a:off x="2722905" y="1119225"/>
            <a:ext cx="8679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accent4">
                    <a:lumMod val="75000"/>
                  </a:schemeClr>
                </a:solidFill>
              </a:rPr>
              <a:t>HACE</a:t>
            </a:r>
            <a:endParaRPr lang="en-GB" sz="240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161EE4E-6FB5-7498-F3AC-9C76135386B4}"/>
              </a:ext>
            </a:extLst>
          </p:cNvPr>
          <p:cNvSpPr/>
          <p:nvPr/>
        </p:nvSpPr>
        <p:spPr>
          <a:xfrm>
            <a:off x="6747534" y="1730443"/>
            <a:ext cx="4162941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DDF5DDB2-CDDF-1B37-F588-D447D93C5E0F}"/>
              </a:ext>
            </a:extLst>
          </p:cNvPr>
          <p:cNvCxnSpPr>
            <a:cxnSpLocks/>
          </p:cNvCxnSpPr>
          <p:nvPr/>
        </p:nvCxnSpPr>
        <p:spPr>
          <a:xfrm flipH="1">
            <a:off x="6987866" y="1900033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C8607B0E-D516-C883-180D-FBC43A0E7652}"/>
              </a:ext>
            </a:extLst>
          </p:cNvPr>
          <p:cNvSpPr txBox="1"/>
          <p:nvPr/>
        </p:nvSpPr>
        <p:spPr>
          <a:xfrm>
            <a:off x="7211955" y="1719654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EFAC9A9B-CD3D-8EED-21DF-DEEB48E20D17}"/>
              </a:ext>
            </a:extLst>
          </p:cNvPr>
          <p:cNvCxnSpPr>
            <a:cxnSpLocks/>
          </p:cNvCxnSpPr>
          <p:nvPr/>
        </p:nvCxnSpPr>
        <p:spPr>
          <a:xfrm flipH="1">
            <a:off x="6996233" y="216636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28F361A0-BADB-5B41-8261-B6D8D7246BCD}"/>
              </a:ext>
            </a:extLst>
          </p:cNvPr>
          <p:cNvSpPr txBox="1"/>
          <p:nvPr/>
        </p:nvSpPr>
        <p:spPr>
          <a:xfrm>
            <a:off x="7220322" y="198598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FCB756B2-5C81-9958-6215-9DE213529790}"/>
              </a:ext>
            </a:extLst>
          </p:cNvPr>
          <p:cNvSpPr/>
          <p:nvPr/>
        </p:nvSpPr>
        <p:spPr>
          <a:xfrm>
            <a:off x="7403067" y="2844017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A4A06A88-50BC-6C7A-8AA4-3E73260D11B2}"/>
              </a:ext>
            </a:extLst>
          </p:cNvPr>
          <p:cNvSpPr/>
          <p:nvPr/>
        </p:nvSpPr>
        <p:spPr>
          <a:xfrm>
            <a:off x="7402208" y="4191210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ACE0171F-960A-0720-9D5A-43313449AA94}"/>
              </a:ext>
            </a:extLst>
          </p:cNvPr>
          <p:cNvCxnSpPr>
            <a:cxnSpLocks/>
            <a:stCxn id="89" idx="4"/>
          </p:cNvCxnSpPr>
          <p:nvPr/>
        </p:nvCxnSpPr>
        <p:spPr>
          <a:xfrm flipH="1">
            <a:off x="7690208" y="3420017"/>
            <a:ext cx="859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ctor: Curved 98">
            <a:extLst>
              <a:ext uri="{FF2B5EF4-FFF2-40B4-BE49-F238E27FC236}">
                <a16:creationId xmlns:a16="http://schemas.microsoft.com/office/drawing/2014/main" id="{C1EFCA4D-2891-F48C-1497-A1E299AC31CE}"/>
              </a:ext>
            </a:extLst>
          </p:cNvPr>
          <p:cNvCxnSpPr>
            <a:cxnSpLocks/>
            <a:stCxn id="90" idx="6"/>
            <a:endCxn id="144" idx="2"/>
          </p:cNvCxnSpPr>
          <p:nvPr/>
        </p:nvCxnSpPr>
        <p:spPr>
          <a:xfrm>
            <a:off x="7978208" y="4479210"/>
            <a:ext cx="1476343" cy="675774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ctor: Curved 100">
            <a:extLst>
              <a:ext uri="{FF2B5EF4-FFF2-40B4-BE49-F238E27FC236}">
                <a16:creationId xmlns:a16="http://schemas.microsoft.com/office/drawing/2014/main" id="{726C90C4-8958-D33F-F83A-83648BBFC7E5}"/>
              </a:ext>
            </a:extLst>
          </p:cNvPr>
          <p:cNvCxnSpPr>
            <a:cxnSpLocks/>
            <a:stCxn id="89" idx="6"/>
            <a:endCxn id="118" idx="2"/>
          </p:cNvCxnSpPr>
          <p:nvPr/>
        </p:nvCxnSpPr>
        <p:spPr>
          <a:xfrm>
            <a:off x="7979067" y="3132017"/>
            <a:ext cx="1475484" cy="84420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4D68BD8C-EEC9-5F22-B2CD-63996F64F8B1}"/>
              </a:ext>
            </a:extLst>
          </p:cNvPr>
          <p:cNvSpPr/>
          <p:nvPr/>
        </p:nvSpPr>
        <p:spPr>
          <a:xfrm>
            <a:off x="6833851" y="2357097"/>
            <a:ext cx="1853764" cy="3338571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A5D08674-AFD8-E54B-1B12-DA75997C7E2D}"/>
              </a:ext>
            </a:extLst>
          </p:cNvPr>
          <p:cNvSpPr txBox="1"/>
          <p:nvPr/>
        </p:nvSpPr>
        <p:spPr>
          <a:xfrm>
            <a:off x="6834912" y="2376211"/>
            <a:ext cx="7540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FSM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107" name="Rectangle: Rounded Corners 106">
            <a:extLst>
              <a:ext uri="{FF2B5EF4-FFF2-40B4-BE49-F238E27FC236}">
                <a16:creationId xmlns:a16="http://schemas.microsoft.com/office/drawing/2014/main" id="{60BDE960-D828-0CBB-B2D8-9515FFB5849B}"/>
              </a:ext>
            </a:extLst>
          </p:cNvPr>
          <p:cNvSpPr/>
          <p:nvPr/>
        </p:nvSpPr>
        <p:spPr>
          <a:xfrm>
            <a:off x="8942898" y="1976360"/>
            <a:ext cx="1853764" cy="3692197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43FFE175-8FE1-3CE8-BC05-A7F3085DD793}"/>
              </a:ext>
            </a:extLst>
          </p:cNvPr>
          <p:cNvSpPr txBox="1"/>
          <p:nvPr/>
        </p:nvSpPr>
        <p:spPr>
          <a:xfrm>
            <a:off x="8974550" y="1969913"/>
            <a:ext cx="14647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Datapath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399C2F2C-1585-B1D6-946B-76EB09F025A4}"/>
              </a:ext>
            </a:extLst>
          </p:cNvPr>
          <p:cNvCxnSpPr>
            <a:cxnSpLocks/>
          </p:cNvCxnSpPr>
          <p:nvPr/>
        </p:nvCxnSpPr>
        <p:spPr>
          <a:xfrm>
            <a:off x="6450715" y="382639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C02A135C-49CE-2D2C-6900-2DCAC09C2B86}"/>
              </a:ext>
            </a:extLst>
          </p:cNvPr>
          <p:cNvSpPr txBox="1"/>
          <p:nvPr/>
        </p:nvSpPr>
        <p:spPr>
          <a:xfrm>
            <a:off x="6742618" y="5779509"/>
            <a:ext cx="28391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FSM-Datapath Graph</a:t>
            </a:r>
            <a:endParaRPr lang="en-GB" sz="2400"/>
          </a:p>
        </p:txBody>
      </p:sp>
      <p:sp>
        <p:nvSpPr>
          <p:cNvPr id="112" name="Rectangle: Rounded Corners 111">
            <a:extLst>
              <a:ext uri="{FF2B5EF4-FFF2-40B4-BE49-F238E27FC236}">
                <a16:creationId xmlns:a16="http://schemas.microsoft.com/office/drawing/2014/main" id="{223A5734-6687-9558-2F0A-E67F542FF2D2}"/>
              </a:ext>
            </a:extLst>
          </p:cNvPr>
          <p:cNvSpPr/>
          <p:nvPr/>
        </p:nvSpPr>
        <p:spPr>
          <a:xfrm>
            <a:off x="10093268" y="320041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0D8C0BC3-A9E6-BFA9-EFFD-D7DD5013527E}"/>
              </a:ext>
            </a:extLst>
          </p:cNvPr>
          <p:cNvSpPr/>
          <p:nvPr/>
        </p:nvSpPr>
        <p:spPr>
          <a:xfrm>
            <a:off x="9171207" y="2605629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116" name="Rectangle: Rounded Corners 115">
            <a:extLst>
              <a:ext uri="{FF2B5EF4-FFF2-40B4-BE49-F238E27FC236}">
                <a16:creationId xmlns:a16="http://schemas.microsoft.com/office/drawing/2014/main" id="{ABDC1195-9A9F-E173-74A1-755852BC5EF4}"/>
              </a:ext>
            </a:extLst>
          </p:cNvPr>
          <p:cNvSpPr/>
          <p:nvPr/>
        </p:nvSpPr>
        <p:spPr>
          <a:xfrm>
            <a:off x="9423724" y="321972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896F0FC8-DAC4-7756-8FE7-7DBDDE9F3098}"/>
              </a:ext>
            </a:extLst>
          </p:cNvPr>
          <p:cNvCxnSpPr>
            <a:cxnSpLocks/>
          </p:cNvCxnSpPr>
          <p:nvPr/>
        </p:nvCxnSpPr>
        <p:spPr>
          <a:xfrm>
            <a:off x="9622182" y="297257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Oval 117">
            <a:extLst>
              <a:ext uri="{FF2B5EF4-FFF2-40B4-BE49-F238E27FC236}">
                <a16:creationId xmlns:a16="http://schemas.microsoft.com/office/drawing/2014/main" id="{C2974E7D-24DE-4E5E-A84C-04434E5C5AAB}"/>
              </a:ext>
            </a:extLst>
          </p:cNvPr>
          <p:cNvSpPr/>
          <p:nvPr/>
        </p:nvSpPr>
        <p:spPr>
          <a:xfrm>
            <a:off x="9454551" y="3796223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C4A3FDDE-2881-E9A0-30C9-A8D8A249CC7E}"/>
              </a:ext>
            </a:extLst>
          </p:cNvPr>
          <p:cNvCxnSpPr>
            <a:cxnSpLocks/>
          </p:cNvCxnSpPr>
          <p:nvPr/>
        </p:nvCxnSpPr>
        <p:spPr>
          <a:xfrm rot="5400000">
            <a:off x="9972674" y="327985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CF508BB3-5CFC-43F5-1D21-0729FAC2DF7A}"/>
              </a:ext>
            </a:extLst>
          </p:cNvPr>
          <p:cNvCxnSpPr>
            <a:cxnSpLocks/>
          </p:cNvCxnSpPr>
          <p:nvPr/>
        </p:nvCxnSpPr>
        <p:spPr>
          <a:xfrm>
            <a:off x="9623121" y="356838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Oval 143">
            <a:extLst>
              <a:ext uri="{FF2B5EF4-FFF2-40B4-BE49-F238E27FC236}">
                <a16:creationId xmlns:a16="http://schemas.microsoft.com/office/drawing/2014/main" id="{A4F7F59A-7EFD-D4A9-AD28-42C662C9477F}"/>
              </a:ext>
            </a:extLst>
          </p:cNvPr>
          <p:cNvSpPr/>
          <p:nvPr/>
        </p:nvSpPr>
        <p:spPr>
          <a:xfrm>
            <a:off x="9454551" y="4974984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152" name="Rectangle: Rounded Corners 151">
            <a:extLst>
              <a:ext uri="{FF2B5EF4-FFF2-40B4-BE49-F238E27FC236}">
                <a16:creationId xmlns:a16="http://schemas.microsoft.com/office/drawing/2014/main" id="{7DE26E20-570B-472A-4F19-1869EA635927}"/>
              </a:ext>
            </a:extLst>
          </p:cNvPr>
          <p:cNvSpPr/>
          <p:nvPr/>
        </p:nvSpPr>
        <p:spPr>
          <a:xfrm>
            <a:off x="62342" y="3153850"/>
            <a:ext cx="2254807" cy="1376596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 </a:t>
            </a:r>
            <a:r>
              <a:rPr lang="en-US">
                <a:solidFill>
                  <a:schemeClr val="bg1"/>
                </a:solidFill>
              </a:rPr>
              <a:t>+ 1; </a:t>
            </a:r>
            <a:r>
              <a:rPr lang="en-US"/>
              <a:t>}</a:t>
            </a:r>
          </a:p>
        </p:txBody>
      </p:sp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38879806-B7BF-3BA7-1A0D-883D4EB11552}"/>
              </a:ext>
            </a:extLst>
          </p:cNvPr>
          <p:cNvCxnSpPr>
            <a:cxnSpLocks/>
          </p:cNvCxnSpPr>
          <p:nvPr/>
        </p:nvCxnSpPr>
        <p:spPr>
          <a:xfrm>
            <a:off x="2375942" y="384183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Rectangle: Rounded Corners 164">
            <a:extLst>
              <a:ext uri="{FF2B5EF4-FFF2-40B4-BE49-F238E27FC236}">
                <a16:creationId xmlns:a16="http://schemas.microsoft.com/office/drawing/2014/main" id="{C8D71EF6-B6B1-D8C7-13C5-FBCA3EBD57CF}"/>
              </a:ext>
            </a:extLst>
          </p:cNvPr>
          <p:cNvSpPr/>
          <p:nvPr/>
        </p:nvSpPr>
        <p:spPr>
          <a:xfrm>
            <a:off x="10111288" y="437917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66" name="Rectangle: Rounded Corners 165">
            <a:extLst>
              <a:ext uri="{FF2B5EF4-FFF2-40B4-BE49-F238E27FC236}">
                <a16:creationId xmlns:a16="http://schemas.microsoft.com/office/drawing/2014/main" id="{06FBAEBF-F139-333C-461C-C296EDDE4652}"/>
              </a:ext>
            </a:extLst>
          </p:cNvPr>
          <p:cNvSpPr/>
          <p:nvPr/>
        </p:nvSpPr>
        <p:spPr>
          <a:xfrm>
            <a:off x="9441744" y="439848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67" name="Straight Arrow Connector 166">
            <a:extLst>
              <a:ext uri="{FF2B5EF4-FFF2-40B4-BE49-F238E27FC236}">
                <a16:creationId xmlns:a16="http://schemas.microsoft.com/office/drawing/2014/main" id="{785B80AD-DBD9-8460-E877-EAF02CD9039A}"/>
              </a:ext>
            </a:extLst>
          </p:cNvPr>
          <p:cNvCxnSpPr>
            <a:cxnSpLocks/>
          </p:cNvCxnSpPr>
          <p:nvPr/>
        </p:nvCxnSpPr>
        <p:spPr>
          <a:xfrm>
            <a:off x="9640202" y="415133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Arrow Connector 167">
            <a:extLst>
              <a:ext uri="{FF2B5EF4-FFF2-40B4-BE49-F238E27FC236}">
                <a16:creationId xmlns:a16="http://schemas.microsoft.com/office/drawing/2014/main" id="{69AC9024-56E2-F4E9-75A9-5ECD2853117D}"/>
              </a:ext>
            </a:extLst>
          </p:cNvPr>
          <p:cNvCxnSpPr>
            <a:cxnSpLocks/>
          </p:cNvCxnSpPr>
          <p:nvPr/>
        </p:nvCxnSpPr>
        <p:spPr>
          <a:xfrm rot="5400000">
            <a:off x="9990694" y="4458617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Arrow Connector 168">
            <a:extLst>
              <a:ext uri="{FF2B5EF4-FFF2-40B4-BE49-F238E27FC236}">
                <a16:creationId xmlns:a16="http://schemas.microsoft.com/office/drawing/2014/main" id="{7F11C1C8-E2BF-E711-59E1-946F00D5FA78}"/>
              </a:ext>
            </a:extLst>
          </p:cNvPr>
          <p:cNvCxnSpPr>
            <a:cxnSpLocks/>
          </p:cNvCxnSpPr>
          <p:nvPr/>
        </p:nvCxnSpPr>
        <p:spPr>
          <a:xfrm>
            <a:off x="9641141" y="474714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972D46C-DB73-670C-98C3-D046BA8D2246}"/>
              </a:ext>
            </a:extLst>
          </p:cNvPr>
          <p:cNvSpPr txBox="1"/>
          <p:nvPr/>
        </p:nvSpPr>
        <p:spPr>
          <a:xfrm>
            <a:off x="2771891" y="2877484"/>
            <a:ext cx="362376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</a:p>
          <a:p>
            <a:endParaRPr lang="en-US" sz="2400"/>
          </a:p>
          <a:p>
            <a:r>
              <a:rPr lang="en-US" sz="2400"/>
              <a:t>It is a directed graph that makes </a:t>
            </a:r>
            <a:r>
              <a:rPr lang="en-US" sz="2400">
                <a:solidFill>
                  <a:srgbClr val="FF0000"/>
                </a:solidFill>
              </a:rPr>
              <a:t>dataflow</a:t>
            </a:r>
            <a:r>
              <a:rPr lang="en-US" sz="2400"/>
              <a:t> and </a:t>
            </a:r>
            <a:r>
              <a:rPr lang="en-US" sz="2400">
                <a:solidFill>
                  <a:srgbClr val="FF0000"/>
                </a:solidFill>
              </a:rPr>
              <a:t>control</a:t>
            </a:r>
            <a:r>
              <a:rPr lang="en-US" sz="2400"/>
              <a:t> information explicit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30EE0A-DEA9-3D27-9ED6-F7A7F56B919C}"/>
              </a:ext>
            </a:extLst>
          </p:cNvPr>
          <p:cNvSpPr txBox="1"/>
          <p:nvPr/>
        </p:nvSpPr>
        <p:spPr>
          <a:xfrm>
            <a:off x="105039" y="6158482"/>
            <a:ext cx="5777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/>
              <a:t>RTL code</a:t>
            </a:r>
            <a:endParaRPr lang="en-GB" sz="140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3EEDBB6-88D6-2279-D977-1F9FE6F924FC}"/>
              </a:ext>
            </a:extLst>
          </p:cNvPr>
          <p:cNvSpPr/>
          <p:nvPr/>
        </p:nvSpPr>
        <p:spPr>
          <a:xfrm>
            <a:off x="872906" y="6266203"/>
            <a:ext cx="633677" cy="307777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HACE</a:t>
            </a:r>
            <a:endParaRPr lang="en-GB" sz="140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C8FF6F0-9DE0-66D0-019C-631EAFAE5E2C}"/>
              </a:ext>
            </a:extLst>
          </p:cNvPr>
          <p:cNvCxnSpPr>
            <a:cxnSpLocks/>
          </p:cNvCxnSpPr>
          <p:nvPr/>
        </p:nvCxnSpPr>
        <p:spPr>
          <a:xfrm flipV="1">
            <a:off x="602877" y="6420092"/>
            <a:ext cx="270029" cy="399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ED470813-271B-C552-D193-7B5B160E75EC}"/>
              </a:ext>
            </a:extLst>
          </p:cNvPr>
          <p:cNvSpPr txBox="1"/>
          <p:nvPr/>
        </p:nvSpPr>
        <p:spPr>
          <a:xfrm>
            <a:off x="1713585" y="6266203"/>
            <a:ext cx="63367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/>
              <a:t>CDFG</a:t>
            </a:r>
            <a:endParaRPr lang="en-GB" sz="140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89A7E81-1910-E40B-BB8B-9A9E676B5454}"/>
              </a:ext>
            </a:extLst>
          </p:cNvPr>
          <p:cNvCxnSpPr>
            <a:cxnSpLocks/>
          </p:cNvCxnSpPr>
          <p:nvPr/>
        </p:nvCxnSpPr>
        <p:spPr>
          <a:xfrm flipV="1">
            <a:off x="1506583" y="6420091"/>
            <a:ext cx="270029" cy="399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269094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ADF515C-4B44-EF08-A2D4-D5458E846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10505-0559-8661-DBE7-470682EFB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HACE Overview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A5D8FF-BD75-F869-A45A-6DF802273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74</a:t>
            </a:fld>
            <a:endParaRPr lang="en-F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26BC43-F9D9-1C9B-6CDF-768CB5974308}"/>
              </a:ext>
            </a:extLst>
          </p:cNvPr>
          <p:cNvSpPr txBox="1"/>
          <p:nvPr/>
        </p:nvSpPr>
        <p:spPr>
          <a:xfrm>
            <a:off x="0" y="453637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A6806B4-EC01-62C3-910D-6D2025EA81A7}"/>
              </a:ext>
            </a:extLst>
          </p:cNvPr>
          <p:cNvCxnSpPr>
            <a:cxnSpLocks/>
          </p:cNvCxnSpPr>
          <p:nvPr/>
        </p:nvCxnSpPr>
        <p:spPr>
          <a:xfrm>
            <a:off x="1654594" y="372922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628F130-35F9-D0FB-6593-0A8A29D39831}"/>
              </a:ext>
            </a:extLst>
          </p:cNvPr>
          <p:cNvSpPr txBox="1"/>
          <p:nvPr/>
        </p:nvSpPr>
        <p:spPr>
          <a:xfrm>
            <a:off x="11301509" y="3605854"/>
            <a:ext cx="890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7DA0B8B-7C8E-A1F5-EE3E-7E081030E176}"/>
              </a:ext>
            </a:extLst>
          </p:cNvPr>
          <p:cNvCxnSpPr>
            <a:cxnSpLocks/>
          </p:cNvCxnSpPr>
          <p:nvPr/>
        </p:nvCxnSpPr>
        <p:spPr>
          <a:xfrm>
            <a:off x="11045003" y="3831541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16E9B18-ED70-ACA8-E1BA-6593004EE66B}"/>
              </a:ext>
            </a:extLst>
          </p:cNvPr>
          <p:cNvSpPr/>
          <p:nvPr/>
        </p:nvSpPr>
        <p:spPr>
          <a:xfrm>
            <a:off x="2722905" y="1119225"/>
            <a:ext cx="8322098" cy="5672100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A39195-B4E8-ACEE-79E4-2DFB2F390027}"/>
              </a:ext>
            </a:extLst>
          </p:cNvPr>
          <p:cNvSpPr txBox="1"/>
          <p:nvPr/>
        </p:nvSpPr>
        <p:spPr>
          <a:xfrm>
            <a:off x="2722905" y="1119225"/>
            <a:ext cx="8679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accent4">
                    <a:lumMod val="75000"/>
                  </a:schemeClr>
                </a:solidFill>
              </a:rPr>
              <a:t>HACE</a:t>
            </a:r>
            <a:endParaRPr lang="en-GB" sz="240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6ED2BF-AB0B-E857-1FCF-A37793ADAEC7}"/>
              </a:ext>
            </a:extLst>
          </p:cNvPr>
          <p:cNvSpPr/>
          <p:nvPr/>
        </p:nvSpPr>
        <p:spPr>
          <a:xfrm>
            <a:off x="6747534" y="1730443"/>
            <a:ext cx="4162941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53181344-E2EC-A1B2-78BE-3403D5523E55}"/>
              </a:ext>
            </a:extLst>
          </p:cNvPr>
          <p:cNvCxnSpPr>
            <a:cxnSpLocks/>
          </p:cNvCxnSpPr>
          <p:nvPr/>
        </p:nvCxnSpPr>
        <p:spPr>
          <a:xfrm flipH="1">
            <a:off x="6987866" y="1900033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E51E7999-B01C-2475-2599-E7F94A562F37}"/>
              </a:ext>
            </a:extLst>
          </p:cNvPr>
          <p:cNvSpPr txBox="1"/>
          <p:nvPr/>
        </p:nvSpPr>
        <p:spPr>
          <a:xfrm>
            <a:off x="7211955" y="1719654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A2D8F3BA-B844-B7DC-97FB-CE29989BCC14}"/>
              </a:ext>
            </a:extLst>
          </p:cNvPr>
          <p:cNvCxnSpPr>
            <a:cxnSpLocks/>
          </p:cNvCxnSpPr>
          <p:nvPr/>
        </p:nvCxnSpPr>
        <p:spPr>
          <a:xfrm flipH="1">
            <a:off x="6996233" y="216636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D9262AB6-0EA9-E698-6E1C-A4C19F607F30}"/>
              </a:ext>
            </a:extLst>
          </p:cNvPr>
          <p:cNvSpPr txBox="1"/>
          <p:nvPr/>
        </p:nvSpPr>
        <p:spPr>
          <a:xfrm>
            <a:off x="7220322" y="198598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029A1309-75F4-C320-264B-AD189480A75C}"/>
              </a:ext>
            </a:extLst>
          </p:cNvPr>
          <p:cNvSpPr/>
          <p:nvPr/>
        </p:nvSpPr>
        <p:spPr>
          <a:xfrm>
            <a:off x="7403067" y="2844017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EE8DEC0-B288-A0EA-0332-2CAF9708E650}"/>
              </a:ext>
            </a:extLst>
          </p:cNvPr>
          <p:cNvSpPr/>
          <p:nvPr/>
        </p:nvSpPr>
        <p:spPr>
          <a:xfrm>
            <a:off x="7402208" y="4191210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323CBF9D-4EB6-8F6B-1402-65C935B2986C}"/>
              </a:ext>
            </a:extLst>
          </p:cNvPr>
          <p:cNvCxnSpPr>
            <a:cxnSpLocks/>
            <a:stCxn id="89" idx="4"/>
          </p:cNvCxnSpPr>
          <p:nvPr/>
        </p:nvCxnSpPr>
        <p:spPr>
          <a:xfrm flipH="1">
            <a:off x="7690208" y="3420017"/>
            <a:ext cx="859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ctor: Curved 98">
            <a:extLst>
              <a:ext uri="{FF2B5EF4-FFF2-40B4-BE49-F238E27FC236}">
                <a16:creationId xmlns:a16="http://schemas.microsoft.com/office/drawing/2014/main" id="{BED59FE8-A8AE-CF06-2F18-9655E09A108F}"/>
              </a:ext>
            </a:extLst>
          </p:cNvPr>
          <p:cNvCxnSpPr>
            <a:cxnSpLocks/>
            <a:stCxn id="90" idx="6"/>
            <a:endCxn id="144" idx="2"/>
          </p:cNvCxnSpPr>
          <p:nvPr/>
        </p:nvCxnSpPr>
        <p:spPr>
          <a:xfrm>
            <a:off x="7978208" y="4479210"/>
            <a:ext cx="1476343" cy="675774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ctor: Curved 100">
            <a:extLst>
              <a:ext uri="{FF2B5EF4-FFF2-40B4-BE49-F238E27FC236}">
                <a16:creationId xmlns:a16="http://schemas.microsoft.com/office/drawing/2014/main" id="{ED83A962-1CC7-C5FA-7EAD-98500DDDA16E}"/>
              </a:ext>
            </a:extLst>
          </p:cNvPr>
          <p:cNvCxnSpPr>
            <a:cxnSpLocks/>
            <a:stCxn id="89" idx="6"/>
            <a:endCxn id="118" idx="2"/>
          </p:cNvCxnSpPr>
          <p:nvPr/>
        </p:nvCxnSpPr>
        <p:spPr>
          <a:xfrm>
            <a:off x="7979067" y="3132017"/>
            <a:ext cx="1475484" cy="84420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69CD05F6-5BF9-9429-0E6A-E4BB58F82A11}"/>
              </a:ext>
            </a:extLst>
          </p:cNvPr>
          <p:cNvSpPr/>
          <p:nvPr/>
        </p:nvSpPr>
        <p:spPr>
          <a:xfrm>
            <a:off x="6833851" y="2357097"/>
            <a:ext cx="1853764" cy="3338571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FAD0B39D-3A9E-ACDE-4B57-ED575CAA00DF}"/>
              </a:ext>
            </a:extLst>
          </p:cNvPr>
          <p:cNvSpPr txBox="1"/>
          <p:nvPr/>
        </p:nvSpPr>
        <p:spPr>
          <a:xfrm>
            <a:off x="6834912" y="2376211"/>
            <a:ext cx="7540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FSM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107" name="Rectangle: Rounded Corners 106">
            <a:extLst>
              <a:ext uri="{FF2B5EF4-FFF2-40B4-BE49-F238E27FC236}">
                <a16:creationId xmlns:a16="http://schemas.microsoft.com/office/drawing/2014/main" id="{5A1254F7-4CAB-1197-5F94-236B7F0D089A}"/>
              </a:ext>
            </a:extLst>
          </p:cNvPr>
          <p:cNvSpPr/>
          <p:nvPr/>
        </p:nvSpPr>
        <p:spPr>
          <a:xfrm>
            <a:off x="8942898" y="1976360"/>
            <a:ext cx="1853764" cy="3692197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0C760F4F-E322-DD25-FE52-8B40A0F0242B}"/>
              </a:ext>
            </a:extLst>
          </p:cNvPr>
          <p:cNvSpPr txBox="1"/>
          <p:nvPr/>
        </p:nvSpPr>
        <p:spPr>
          <a:xfrm>
            <a:off x="8974550" y="1969913"/>
            <a:ext cx="14647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Datapath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A88B7928-A61B-7A41-81E5-CAB9D517DB63}"/>
              </a:ext>
            </a:extLst>
          </p:cNvPr>
          <p:cNvCxnSpPr>
            <a:cxnSpLocks/>
          </p:cNvCxnSpPr>
          <p:nvPr/>
        </p:nvCxnSpPr>
        <p:spPr>
          <a:xfrm>
            <a:off x="6450715" y="382639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852F8DDE-B1F6-75AD-D8A7-BBB2BF220427}"/>
              </a:ext>
            </a:extLst>
          </p:cNvPr>
          <p:cNvSpPr txBox="1"/>
          <p:nvPr/>
        </p:nvSpPr>
        <p:spPr>
          <a:xfrm>
            <a:off x="6742618" y="5779509"/>
            <a:ext cx="28391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FSM-Datapath Graph</a:t>
            </a:r>
            <a:endParaRPr lang="en-GB" sz="2400"/>
          </a:p>
        </p:txBody>
      </p:sp>
      <p:sp>
        <p:nvSpPr>
          <p:cNvPr id="112" name="Rectangle: Rounded Corners 111">
            <a:extLst>
              <a:ext uri="{FF2B5EF4-FFF2-40B4-BE49-F238E27FC236}">
                <a16:creationId xmlns:a16="http://schemas.microsoft.com/office/drawing/2014/main" id="{CBD7D047-2A3A-484E-4428-956D883EB15D}"/>
              </a:ext>
            </a:extLst>
          </p:cNvPr>
          <p:cNvSpPr/>
          <p:nvPr/>
        </p:nvSpPr>
        <p:spPr>
          <a:xfrm>
            <a:off x="10093268" y="320041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AA0CC4CE-17B8-4E96-6C00-5C803C97C9EC}"/>
              </a:ext>
            </a:extLst>
          </p:cNvPr>
          <p:cNvSpPr/>
          <p:nvPr/>
        </p:nvSpPr>
        <p:spPr>
          <a:xfrm>
            <a:off x="9171207" y="2605629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116" name="Rectangle: Rounded Corners 115">
            <a:extLst>
              <a:ext uri="{FF2B5EF4-FFF2-40B4-BE49-F238E27FC236}">
                <a16:creationId xmlns:a16="http://schemas.microsoft.com/office/drawing/2014/main" id="{58D6F78D-749A-2669-41C3-2DB6F66C9C82}"/>
              </a:ext>
            </a:extLst>
          </p:cNvPr>
          <p:cNvSpPr/>
          <p:nvPr/>
        </p:nvSpPr>
        <p:spPr>
          <a:xfrm>
            <a:off x="9423724" y="321972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E2FE88F1-E80E-7F98-8253-726C3173E82C}"/>
              </a:ext>
            </a:extLst>
          </p:cNvPr>
          <p:cNvCxnSpPr>
            <a:cxnSpLocks/>
          </p:cNvCxnSpPr>
          <p:nvPr/>
        </p:nvCxnSpPr>
        <p:spPr>
          <a:xfrm>
            <a:off x="9622182" y="297257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Oval 117">
            <a:extLst>
              <a:ext uri="{FF2B5EF4-FFF2-40B4-BE49-F238E27FC236}">
                <a16:creationId xmlns:a16="http://schemas.microsoft.com/office/drawing/2014/main" id="{CE9A8C2E-3E60-8285-6238-3DCAA5894AC9}"/>
              </a:ext>
            </a:extLst>
          </p:cNvPr>
          <p:cNvSpPr/>
          <p:nvPr/>
        </p:nvSpPr>
        <p:spPr>
          <a:xfrm>
            <a:off x="9454551" y="3796223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25487EAE-E312-3934-D626-F0E46C64D65A}"/>
              </a:ext>
            </a:extLst>
          </p:cNvPr>
          <p:cNvCxnSpPr>
            <a:cxnSpLocks/>
          </p:cNvCxnSpPr>
          <p:nvPr/>
        </p:nvCxnSpPr>
        <p:spPr>
          <a:xfrm rot="5400000">
            <a:off x="9972674" y="327985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B2911FD5-449C-1453-9C62-E328B1B5737C}"/>
              </a:ext>
            </a:extLst>
          </p:cNvPr>
          <p:cNvCxnSpPr>
            <a:cxnSpLocks/>
          </p:cNvCxnSpPr>
          <p:nvPr/>
        </p:nvCxnSpPr>
        <p:spPr>
          <a:xfrm>
            <a:off x="9623121" y="356838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Oval 143">
            <a:extLst>
              <a:ext uri="{FF2B5EF4-FFF2-40B4-BE49-F238E27FC236}">
                <a16:creationId xmlns:a16="http://schemas.microsoft.com/office/drawing/2014/main" id="{4DFF2884-6CAE-4A8A-CF32-A282F579EC35}"/>
              </a:ext>
            </a:extLst>
          </p:cNvPr>
          <p:cNvSpPr/>
          <p:nvPr/>
        </p:nvSpPr>
        <p:spPr>
          <a:xfrm>
            <a:off x="9454551" y="4974984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152" name="Rectangle: Rounded Corners 151">
            <a:extLst>
              <a:ext uri="{FF2B5EF4-FFF2-40B4-BE49-F238E27FC236}">
                <a16:creationId xmlns:a16="http://schemas.microsoft.com/office/drawing/2014/main" id="{28D6C3CD-1270-81C2-4949-B8D3EA18A988}"/>
              </a:ext>
            </a:extLst>
          </p:cNvPr>
          <p:cNvSpPr/>
          <p:nvPr/>
        </p:nvSpPr>
        <p:spPr>
          <a:xfrm>
            <a:off x="62342" y="3153850"/>
            <a:ext cx="2254807" cy="1376596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 </a:t>
            </a:r>
            <a:r>
              <a:rPr lang="en-US">
                <a:solidFill>
                  <a:schemeClr val="bg1"/>
                </a:solidFill>
              </a:rPr>
              <a:t>+ 1; </a:t>
            </a:r>
            <a:r>
              <a:rPr lang="en-US"/>
              <a:t>}</a:t>
            </a:r>
          </a:p>
        </p:txBody>
      </p:sp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4010C686-EBA4-88C7-4EC4-270B4A823BC5}"/>
              </a:ext>
            </a:extLst>
          </p:cNvPr>
          <p:cNvCxnSpPr>
            <a:cxnSpLocks/>
          </p:cNvCxnSpPr>
          <p:nvPr/>
        </p:nvCxnSpPr>
        <p:spPr>
          <a:xfrm>
            <a:off x="2375942" y="384183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Rectangle: Rounded Corners 164">
            <a:extLst>
              <a:ext uri="{FF2B5EF4-FFF2-40B4-BE49-F238E27FC236}">
                <a16:creationId xmlns:a16="http://schemas.microsoft.com/office/drawing/2014/main" id="{C1078F5F-500F-405C-6941-9576F41242FF}"/>
              </a:ext>
            </a:extLst>
          </p:cNvPr>
          <p:cNvSpPr/>
          <p:nvPr/>
        </p:nvSpPr>
        <p:spPr>
          <a:xfrm>
            <a:off x="10111288" y="437917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66" name="Rectangle: Rounded Corners 165">
            <a:extLst>
              <a:ext uri="{FF2B5EF4-FFF2-40B4-BE49-F238E27FC236}">
                <a16:creationId xmlns:a16="http://schemas.microsoft.com/office/drawing/2014/main" id="{A6D470C2-9BBE-F15E-048D-503E25206861}"/>
              </a:ext>
            </a:extLst>
          </p:cNvPr>
          <p:cNvSpPr/>
          <p:nvPr/>
        </p:nvSpPr>
        <p:spPr>
          <a:xfrm>
            <a:off x="9441744" y="439848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67" name="Straight Arrow Connector 166">
            <a:extLst>
              <a:ext uri="{FF2B5EF4-FFF2-40B4-BE49-F238E27FC236}">
                <a16:creationId xmlns:a16="http://schemas.microsoft.com/office/drawing/2014/main" id="{77FCD95A-B654-CD86-4E6D-23A17AF8B5D2}"/>
              </a:ext>
            </a:extLst>
          </p:cNvPr>
          <p:cNvCxnSpPr>
            <a:cxnSpLocks/>
          </p:cNvCxnSpPr>
          <p:nvPr/>
        </p:nvCxnSpPr>
        <p:spPr>
          <a:xfrm>
            <a:off x="9640202" y="415133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Arrow Connector 167">
            <a:extLst>
              <a:ext uri="{FF2B5EF4-FFF2-40B4-BE49-F238E27FC236}">
                <a16:creationId xmlns:a16="http://schemas.microsoft.com/office/drawing/2014/main" id="{AC35DD0F-B7A4-3BB2-CE81-657615BEBB1A}"/>
              </a:ext>
            </a:extLst>
          </p:cNvPr>
          <p:cNvCxnSpPr>
            <a:cxnSpLocks/>
          </p:cNvCxnSpPr>
          <p:nvPr/>
        </p:nvCxnSpPr>
        <p:spPr>
          <a:xfrm rot="5400000">
            <a:off x="9990694" y="4458617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Arrow Connector 168">
            <a:extLst>
              <a:ext uri="{FF2B5EF4-FFF2-40B4-BE49-F238E27FC236}">
                <a16:creationId xmlns:a16="http://schemas.microsoft.com/office/drawing/2014/main" id="{52C33320-813C-1332-891D-ED6D8CC0CFEF}"/>
              </a:ext>
            </a:extLst>
          </p:cNvPr>
          <p:cNvCxnSpPr>
            <a:cxnSpLocks/>
          </p:cNvCxnSpPr>
          <p:nvPr/>
        </p:nvCxnSpPr>
        <p:spPr>
          <a:xfrm>
            <a:off x="9641141" y="474714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622BF8E-1DBD-FF9D-71D0-72908E3235A5}"/>
              </a:ext>
            </a:extLst>
          </p:cNvPr>
          <p:cNvSpPr txBox="1"/>
          <p:nvPr/>
        </p:nvSpPr>
        <p:spPr>
          <a:xfrm>
            <a:off x="2771891" y="2877484"/>
            <a:ext cx="3623764" cy="1938992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</a:p>
          <a:p>
            <a:endParaRPr lang="en-US" sz="2400"/>
          </a:p>
          <a:p>
            <a:r>
              <a:rPr lang="en-US" sz="2400"/>
              <a:t>It is a directed graph that makes </a:t>
            </a:r>
            <a:r>
              <a:rPr lang="en-US" sz="2400">
                <a:solidFill>
                  <a:srgbClr val="FF0000"/>
                </a:solidFill>
              </a:rPr>
              <a:t>dataflow</a:t>
            </a:r>
            <a:r>
              <a:rPr lang="en-US" sz="2400"/>
              <a:t> and </a:t>
            </a:r>
            <a:r>
              <a:rPr lang="en-US" sz="2400">
                <a:solidFill>
                  <a:srgbClr val="FF0000"/>
                </a:solidFill>
              </a:rPr>
              <a:t>control</a:t>
            </a:r>
            <a:r>
              <a:rPr lang="en-US" sz="2400"/>
              <a:t> information explicit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9F46EC4-6EA0-9A24-6AC2-7FCDEB1A99AC}"/>
              </a:ext>
            </a:extLst>
          </p:cNvPr>
          <p:cNvSpPr/>
          <p:nvPr/>
        </p:nvSpPr>
        <p:spPr>
          <a:xfrm>
            <a:off x="45999" y="3132017"/>
            <a:ext cx="2254807" cy="1842966"/>
          </a:xfrm>
          <a:prstGeom prst="roundRect">
            <a:avLst>
              <a:gd name="adj" fmla="val 5211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1BE82C6-1F42-557E-8AE2-0BE6FD4BC78A}"/>
              </a:ext>
            </a:extLst>
          </p:cNvPr>
          <p:cNvSpPr/>
          <p:nvPr/>
        </p:nvSpPr>
        <p:spPr>
          <a:xfrm>
            <a:off x="2763226" y="2854934"/>
            <a:ext cx="3639294" cy="1961541"/>
          </a:xfrm>
          <a:prstGeom prst="roundRect">
            <a:avLst>
              <a:gd name="adj" fmla="val 5211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A65DAB2-EBAE-901E-4B67-378D001C2358}"/>
              </a:ext>
            </a:extLst>
          </p:cNvPr>
          <p:cNvSpPr txBox="1"/>
          <p:nvPr/>
        </p:nvSpPr>
        <p:spPr>
          <a:xfrm>
            <a:off x="105039" y="6158482"/>
            <a:ext cx="5777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/>
              <a:t>RTL code</a:t>
            </a:r>
            <a:endParaRPr lang="en-GB" sz="140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7F75A594-CA73-58AE-70FA-113F72A8E628}"/>
              </a:ext>
            </a:extLst>
          </p:cNvPr>
          <p:cNvSpPr/>
          <p:nvPr/>
        </p:nvSpPr>
        <p:spPr>
          <a:xfrm>
            <a:off x="872906" y="6266203"/>
            <a:ext cx="633677" cy="307777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HACE</a:t>
            </a:r>
            <a:endParaRPr lang="en-GB" sz="140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2E19714-EC8A-46D4-3FE4-491FB94644A9}"/>
              </a:ext>
            </a:extLst>
          </p:cNvPr>
          <p:cNvCxnSpPr>
            <a:cxnSpLocks/>
          </p:cNvCxnSpPr>
          <p:nvPr/>
        </p:nvCxnSpPr>
        <p:spPr>
          <a:xfrm flipV="1">
            <a:off x="602877" y="6420092"/>
            <a:ext cx="270029" cy="399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724CF4B6-7E26-CF65-E6D7-86FCC9B052E1}"/>
              </a:ext>
            </a:extLst>
          </p:cNvPr>
          <p:cNvSpPr txBox="1"/>
          <p:nvPr/>
        </p:nvSpPr>
        <p:spPr>
          <a:xfrm>
            <a:off x="1713585" y="6266203"/>
            <a:ext cx="63367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/>
              <a:t>CDFG</a:t>
            </a:r>
            <a:endParaRPr lang="en-GB" sz="140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4208F84-820C-73CE-EF26-E7B27D8109D2}"/>
              </a:ext>
            </a:extLst>
          </p:cNvPr>
          <p:cNvCxnSpPr>
            <a:cxnSpLocks/>
          </p:cNvCxnSpPr>
          <p:nvPr/>
        </p:nvCxnSpPr>
        <p:spPr>
          <a:xfrm flipV="1">
            <a:off x="1506583" y="6420091"/>
            <a:ext cx="270029" cy="399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442037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5F578B44-8532-E835-E601-DC2917F8C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02E67-852A-C671-05AE-F5034E0FC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RTL to Assignment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DB528E-5CB6-3A4C-30D1-14B03D779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75</a:t>
            </a:fld>
            <a:endParaRPr lang="en-FR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497D84B-4DD6-E51B-3322-204F44817892}"/>
              </a:ext>
            </a:extLst>
          </p:cNvPr>
          <p:cNvSpPr txBox="1"/>
          <p:nvPr/>
        </p:nvSpPr>
        <p:spPr>
          <a:xfrm>
            <a:off x="2037518" y="2811327"/>
            <a:ext cx="3125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 (simplified)</a:t>
            </a:r>
            <a:endParaRPr lang="en-GB" sz="2400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155CD3FC-9566-4624-5449-B21616A43AEF}"/>
              </a:ext>
            </a:extLst>
          </p:cNvPr>
          <p:cNvSpPr/>
          <p:nvPr/>
        </p:nvSpPr>
        <p:spPr>
          <a:xfrm>
            <a:off x="2037518" y="3258686"/>
            <a:ext cx="2939848" cy="787988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9630C492-D2EA-1A3A-CB25-F84F54E2D1C8}"/>
              </a:ext>
            </a:extLst>
          </p:cNvPr>
          <p:cNvCxnSpPr>
            <a:cxnSpLocks/>
            <a:stCxn id="43" idx="3"/>
          </p:cNvCxnSpPr>
          <p:nvPr/>
        </p:nvCxnSpPr>
        <p:spPr>
          <a:xfrm>
            <a:off x="4977366" y="3652680"/>
            <a:ext cx="2229090" cy="675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39F34D2-9E73-2810-4850-61D2EB9281E7}"/>
              </a:ext>
            </a:extLst>
          </p:cNvPr>
          <p:cNvSpPr/>
          <p:nvPr/>
        </p:nvSpPr>
        <p:spPr>
          <a:xfrm>
            <a:off x="7206455" y="1822867"/>
            <a:ext cx="3255705" cy="3734787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7E33848-9729-EC3B-D0B7-9D213BAA914E}"/>
              </a:ext>
            </a:extLst>
          </p:cNvPr>
          <p:cNvCxnSpPr>
            <a:cxnSpLocks/>
          </p:cNvCxnSpPr>
          <p:nvPr/>
        </p:nvCxnSpPr>
        <p:spPr>
          <a:xfrm flipH="1">
            <a:off x="7315207" y="200324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8E11AEA-4215-89DB-FBEA-30A698FA2EFE}"/>
              </a:ext>
            </a:extLst>
          </p:cNvPr>
          <p:cNvCxnSpPr>
            <a:cxnSpLocks/>
          </p:cNvCxnSpPr>
          <p:nvPr/>
        </p:nvCxnSpPr>
        <p:spPr>
          <a:xfrm flipH="1">
            <a:off x="7323574" y="226958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F421F6E-FFB3-A769-6F14-A9268A7B916E}"/>
              </a:ext>
            </a:extLst>
          </p:cNvPr>
          <p:cNvSpPr txBox="1"/>
          <p:nvPr/>
        </p:nvSpPr>
        <p:spPr>
          <a:xfrm>
            <a:off x="7539296" y="182286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D87A38-7499-A08C-0003-172EDD5203F2}"/>
              </a:ext>
            </a:extLst>
          </p:cNvPr>
          <p:cNvSpPr txBox="1"/>
          <p:nvPr/>
        </p:nvSpPr>
        <p:spPr>
          <a:xfrm>
            <a:off x="7547663" y="208920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3E16BA1-213B-6CCD-74C3-B3C2126320FD}"/>
              </a:ext>
            </a:extLst>
          </p:cNvPr>
          <p:cNvSpPr txBox="1"/>
          <p:nvPr/>
        </p:nvSpPr>
        <p:spPr>
          <a:xfrm>
            <a:off x="7200068" y="1362005"/>
            <a:ext cx="25178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  <a:endParaRPr lang="en-GB" sz="240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855AB82-94B7-5B1A-1C58-DE767E5C9F96}"/>
              </a:ext>
            </a:extLst>
          </p:cNvPr>
          <p:cNvSpPr/>
          <p:nvPr/>
        </p:nvSpPr>
        <p:spPr>
          <a:xfrm>
            <a:off x="4030814" y="5875559"/>
            <a:ext cx="4130372" cy="70257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rgbClr val="FF0000"/>
                </a:solidFill>
              </a:rPr>
              <a:t>Any RTL code is composed by a list of conditional assignments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122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E54F527-B1A6-1F1A-1C90-8BDBB37CD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6A526-AB05-09B3-7CA0-6A1AE3DEC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RTL to Assignment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D3E24C-6DB9-15F7-9041-97E4A61A5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76</a:t>
            </a:fld>
            <a:endParaRPr lang="en-FR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45AF27A-C61C-2D1E-6D7C-65B8D63F4AF0}"/>
              </a:ext>
            </a:extLst>
          </p:cNvPr>
          <p:cNvSpPr txBox="1"/>
          <p:nvPr/>
        </p:nvSpPr>
        <p:spPr>
          <a:xfrm>
            <a:off x="2037518" y="2811327"/>
            <a:ext cx="3125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 (simplified)</a:t>
            </a:r>
            <a:endParaRPr lang="en-GB" sz="2400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05F02CD6-3163-1EB2-74B5-7A5255BE78A6}"/>
              </a:ext>
            </a:extLst>
          </p:cNvPr>
          <p:cNvSpPr/>
          <p:nvPr/>
        </p:nvSpPr>
        <p:spPr>
          <a:xfrm>
            <a:off x="2037518" y="3258686"/>
            <a:ext cx="2939848" cy="787988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6EBBA988-B698-29C3-A36E-6003A3DF0537}"/>
              </a:ext>
            </a:extLst>
          </p:cNvPr>
          <p:cNvCxnSpPr>
            <a:cxnSpLocks/>
            <a:stCxn id="43" idx="3"/>
          </p:cNvCxnSpPr>
          <p:nvPr/>
        </p:nvCxnSpPr>
        <p:spPr>
          <a:xfrm>
            <a:off x="4977366" y="3652680"/>
            <a:ext cx="2229090" cy="675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EA69F0B0-7317-F83A-0679-12BF5649F0FE}"/>
              </a:ext>
            </a:extLst>
          </p:cNvPr>
          <p:cNvSpPr/>
          <p:nvPr/>
        </p:nvSpPr>
        <p:spPr>
          <a:xfrm>
            <a:off x="3154680" y="3401145"/>
            <a:ext cx="274320" cy="2304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BD74C4C-B580-3AD6-701B-A411579FB5C2}"/>
              </a:ext>
            </a:extLst>
          </p:cNvPr>
          <p:cNvSpPr/>
          <p:nvPr/>
        </p:nvSpPr>
        <p:spPr>
          <a:xfrm>
            <a:off x="2788920" y="3684419"/>
            <a:ext cx="274320" cy="2304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06A26DE-0728-77F8-E097-CE6646057002}"/>
              </a:ext>
            </a:extLst>
          </p:cNvPr>
          <p:cNvSpPr/>
          <p:nvPr/>
        </p:nvSpPr>
        <p:spPr>
          <a:xfrm>
            <a:off x="7206455" y="1822867"/>
            <a:ext cx="3255705" cy="3734787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9230072-0FF6-74A5-ACA1-6CDF78A0DC30}"/>
              </a:ext>
            </a:extLst>
          </p:cNvPr>
          <p:cNvCxnSpPr>
            <a:cxnSpLocks/>
          </p:cNvCxnSpPr>
          <p:nvPr/>
        </p:nvCxnSpPr>
        <p:spPr>
          <a:xfrm flipH="1">
            <a:off x="7315207" y="200324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1D717FF-849B-8C66-AB9C-2FAD70A75EF7}"/>
              </a:ext>
            </a:extLst>
          </p:cNvPr>
          <p:cNvCxnSpPr>
            <a:cxnSpLocks/>
          </p:cNvCxnSpPr>
          <p:nvPr/>
        </p:nvCxnSpPr>
        <p:spPr>
          <a:xfrm flipH="1">
            <a:off x="7323574" y="226958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A0FC2DE-F1C9-C0C3-7D0C-64AC08A45FF1}"/>
              </a:ext>
            </a:extLst>
          </p:cNvPr>
          <p:cNvSpPr/>
          <p:nvPr/>
        </p:nvSpPr>
        <p:spPr>
          <a:xfrm>
            <a:off x="7754351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366D690-4C46-6FEB-EE4C-20237593AEA0}"/>
              </a:ext>
            </a:extLst>
          </p:cNvPr>
          <p:cNvSpPr txBox="1"/>
          <p:nvPr/>
        </p:nvSpPr>
        <p:spPr>
          <a:xfrm>
            <a:off x="7539296" y="182286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DBA1E0-4081-FA0D-1A62-2C1D940D4E63}"/>
              </a:ext>
            </a:extLst>
          </p:cNvPr>
          <p:cNvSpPr txBox="1"/>
          <p:nvPr/>
        </p:nvSpPr>
        <p:spPr>
          <a:xfrm>
            <a:off x="7547663" y="208920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7493D67-DDFC-20D4-2086-03F002F10198}"/>
              </a:ext>
            </a:extLst>
          </p:cNvPr>
          <p:cNvSpPr/>
          <p:nvPr/>
        </p:nvSpPr>
        <p:spPr>
          <a:xfrm>
            <a:off x="9856389" y="326527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535783-D487-0CB5-E03B-024D0B7CB648}"/>
              </a:ext>
            </a:extLst>
          </p:cNvPr>
          <p:cNvSpPr txBox="1"/>
          <p:nvPr/>
        </p:nvSpPr>
        <p:spPr>
          <a:xfrm>
            <a:off x="7200068" y="1362005"/>
            <a:ext cx="25178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  <a:endParaRPr lang="en-GB" sz="24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83F9DE7-03BE-5BE7-3DB3-7429219D238C}"/>
              </a:ext>
            </a:extLst>
          </p:cNvPr>
          <p:cNvSpPr txBox="1"/>
          <p:nvPr/>
        </p:nvSpPr>
        <p:spPr>
          <a:xfrm>
            <a:off x="7206454" y="5540895"/>
            <a:ext cx="25178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Constant nodes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200816867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7A3A35C-2BC1-B7AC-822B-9FFEC7453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258D1-3A8A-083D-FB73-6F490BE1A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RTL to Assignment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FF1DD7-ADE3-09D6-DCDA-3096CE356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77</a:t>
            </a:fld>
            <a:endParaRPr lang="en-FR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C5C6AD9-4201-DD0A-9AD6-EC1FB794B2E8}"/>
              </a:ext>
            </a:extLst>
          </p:cNvPr>
          <p:cNvSpPr txBox="1"/>
          <p:nvPr/>
        </p:nvSpPr>
        <p:spPr>
          <a:xfrm>
            <a:off x="2037518" y="2811327"/>
            <a:ext cx="3125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 (simplified)</a:t>
            </a:r>
            <a:endParaRPr lang="en-GB" sz="2400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A1FEE053-182E-BB65-4EFD-69BC93402BAE}"/>
              </a:ext>
            </a:extLst>
          </p:cNvPr>
          <p:cNvSpPr/>
          <p:nvPr/>
        </p:nvSpPr>
        <p:spPr>
          <a:xfrm>
            <a:off x="2037518" y="3258686"/>
            <a:ext cx="2939848" cy="787988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6CFEFC4-737A-425F-3AFA-D3A14D21E4A4}"/>
              </a:ext>
            </a:extLst>
          </p:cNvPr>
          <p:cNvCxnSpPr>
            <a:cxnSpLocks/>
            <a:stCxn id="43" idx="3"/>
          </p:cNvCxnSpPr>
          <p:nvPr/>
        </p:nvCxnSpPr>
        <p:spPr>
          <a:xfrm>
            <a:off x="4977366" y="3652680"/>
            <a:ext cx="2229090" cy="675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815C7E5-AFE7-7414-6277-3603FA996CFB}"/>
              </a:ext>
            </a:extLst>
          </p:cNvPr>
          <p:cNvSpPr/>
          <p:nvPr/>
        </p:nvSpPr>
        <p:spPr>
          <a:xfrm>
            <a:off x="3133292" y="3684419"/>
            <a:ext cx="811530" cy="2304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06D687E0-55C1-304B-3F27-AC16DA16F02C}"/>
              </a:ext>
            </a:extLst>
          </p:cNvPr>
          <p:cNvSpPr/>
          <p:nvPr/>
        </p:nvSpPr>
        <p:spPr>
          <a:xfrm>
            <a:off x="7206455" y="1822867"/>
            <a:ext cx="3255705" cy="3734787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59B097DE-7E06-6C9A-C065-1174E3BDE05A}"/>
              </a:ext>
            </a:extLst>
          </p:cNvPr>
          <p:cNvCxnSpPr>
            <a:cxnSpLocks/>
          </p:cNvCxnSpPr>
          <p:nvPr/>
        </p:nvCxnSpPr>
        <p:spPr>
          <a:xfrm flipH="1">
            <a:off x="7315207" y="200324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9479568-5A5A-D6FD-6FCF-B30E2F78E3B7}"/>
              </a:ext>
            </a:extLst>
          </p:cNvPr>
          <p:cNvCxnSpPr>
            <a:cxnSpLocks/>
          </p:cNvCxnSpPr>
          <p:nvPr/>
        </p:nvCxnSpPr>
        <p:spPr>
          <a:xfrm flipH="1">
            <a:off x="7323574" y="226958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B1238130-AB6E-B089-B3EC-B505BDFAF83C}"/>
              </a:ext>
            </a:extLst>
          </p:cNvPr>
          <p:cNvSpPr/>
          <p:nvPr/>
        </p:nvSpPr>
        <p:spPr>
          <a:xfrm>
            <a:off x="7754351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5A849B5-F7A0-E60B-7C08-8960416C95C8}"/>
              </a:ext>
            </a:extLst>
          </p:cNvPr>
          <p:cNvSpPr txBox="1"/>
          <p:nvPr/>
        </p:nvSpPr>
        <p:spPr>
          <a:xfrm>
            <a:off x="7539296" y="182286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3AF1EAE-E9ED-1281-2727-4212494D7B9B}"/>
              </a:ext>
            </a:extLst>
          </p:cNvPr>
          <p:cNvSpPr txBox="1"/>
          <p:nvPr/>
        </p:nvSpPr>
        <p:spPr>
          <a:xfrm>
            <a:off x="7547663" y="208920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5D21B77C-84C6-644A-706E-5976F0CB85D7}"/>
              </a:ext>
            </a:extLst>
          </p:cNvPr>
          <p:cNvSpPr/>
          <p:nvPr/>
        </p:nvSpPr>
        <p:spPr>
          <a:xfrm>
            <a:off x="9856389" y="326527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D085BD2A-D0D7-A1AE-E965-98ABC859F6CD}"/>
              </a:ext>
            </a:extLst>
          </p:cNvPr>
          <p:cNvSpPr/>
          <p:nvPr/>
        </p:nvSpPr>
        <p:spPr>
          <a:xfrm>
            <a:off x="8934328" y="2670496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499A6FE-C418-6E3A-94AF-12CC04F9FFEA}"/>
              </a:ext>
            </a:extLst>
          </p:cNvPr>
          <p:cNvSpPr txBox="1"/>
          <p:nvPr/>
        </p:nvSpPr>
        <p:spPr>
          <a:xfrm>
            <a:off x="7200068" y="1362005"/>
            <a:ext cx="25178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  <a:endParaRPr lang="en-GB" sz="240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EE62499-F0CA-D7B9-093C-ED2F1AD7CAB9}"/>
              </a:ext>
            </a:extLst>
          </p:cNvPr>
          <p:cNvSpPr txBox="1"/>
          <p:nvPr/>
        </p:nvSpPr>
        <p:spPr>
          <a:xfrm>
            <a:off x="7206454" y="5540895"/>
            <a:ext cx="25178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Port nodes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423207144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EDCAB30-67A4-F656-60C6-047EEB430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42F79-06BE-D5C1-A85B-66CD1588B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RTL to Assignment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661579-B4B5-E965-F3D4-267C22024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78</a:t>
            </a:fld>
            <a:endParaRPr lang="en-FR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54AAE51-2F0C-D5E6-4B81-81D127C66B01}"/>
              </a:ext>
            </a:extLst>
          </p:cNvPr>
          <p:cNvSpPr txBox="1"/>
          <p:nvPr/>
        </p:nvSpPr>
        <p:spPr>
          <a:xfrm>
            <a:off x="2037518" y="2811327"/>
            <a:ext cx="3125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 (simplified)</a:t>
            </a:r>
            <a:endParaRPr lang="en-GB" sz="2400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218AEFFF-904D-29B6-EB49-A2DDCC9C6777}"/>
              </a:ext>
            </a:extLst>
          </p:cNvPr>
          <p:cNvSpPr/>
          <p:nvPr/>
        </p:nvSpPr>
        <p:spPr>
          <a:xfrm>
            <a:off x="2037518" y="3258686"/>
            <a:ext cx="2939848" cy="787988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33CB3C89-7D2F-25E6-0BE3-619F6500438F}"/>
              </a:ext>
            </a:extLst>
          </p:cNvPr>
          <p:cNvCxnSpPr>
            <a:cxnSpLocks/>
            <a:stCxn id="43" idx="3"/>
          </p:cNvCxnSpPr>
          <p:nvPr/>
        </p:nvCxnSpPr>
        <p:spPr>
          <a:xfrm>
            <a:off x="4977366" y="3652680"/>
            <a:ext cx="2229090" cy="675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F5B0D1EB-C64E-B245-5860-6EAEBB707ACA}"/>
              </a:ext>
            </a:extLst>
          </p:cNvPr>
          <p:cNvSpPr/>
          <p:nvPr/>
        </p:nvSpPr>
        <p:spPr>
          <a:xfrm>
            <a:off x="2991898" y="3686108"/>
            <a:ext cx="181031" cy="2304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909238E-BB70-BCE2-3DA4-D64E13F0A6AC}"/>
              </a:ext>
            </a:extLst>
          </p:cNvPr>
          <p:cNvSpPr/>
          <p:nvPr/>
        </p:nvSpPr>
        <p:spPr>
          <a:xfrm>
            <a:off x="2832255" y="3429000"/>
            <a:ext cx="362062" cy="2304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7775200-926C-2A86-AA0D-7DC06C72A7ED}"/>
              </a:ext>
            </a:extLst>
          </p:cNvPr>
          <p:cNvSpPr/>
          <p:nvPr/>
        </p:nvSpPr>
        <p:spPr>
          <a:xfrm>
            <a:off x="7206455" y="1822867"/>
            <a:ext cx="3255705" cy="3734787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1A917C2-A8FA-0C42-6BE8-C09D8D0C605A}"/>
              </a:ext>
            </a:extLst>
          </p:cNvPr>
          <p:cNvCxnSpPr>
            <a:cxnSpLocks/>
          </p:cNvCxnSpPr>
          <p:nvPr/>
        </p:nvCxnSpPr>
        <p:spPr>
          <a:xfrm flipH="1">
            <a:off x="7315207" y="200324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6553611-386F-72E3-2B4B-6E393DA1D9A8}"/>
              </a:ext>
            </a:extLst>
          </p:cNvPr>
          <p:cNvCxnSpPr>
            <a:cxnSpLocks/>
          </p:cNvCxnSpPr>
          <p:nvPr/>
        </p:nvCxnSpPr>
        <p:spPr>
          <a:xfrm flipH="1">
            <a:off x="7323574" y="226958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025FDF0-A10C-8C74-F3F2-89554D210688}"/>
              </a:ext>
            </a:extLst>
          </p:cNvPr>
          <p:cNvSpPr/>
          <p:nvPr/>
        </p:nvSpPr>
        <p:spPr>
          <a:xfrm>
            <a:off x="7754351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E23AA90-0324-357E-A313-3E79A4057F19}"/>
              </a:ext>
            </a:extLst>
          </p:cNvPr>
          <p:cNvSpPr/>
          <p:nvPr/>
        </p:nvSpPr>
        <p:spPr>
          <a:xfrm>
            <a:off x="8395916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62D2245-0FD1-981B-0BEE-330FFC47B8D9}"/>
              </a:ext>
            </a:extLst>
          </p:cNvPr>
          <p:cNvCxnSpPr>
            <a:cxnSpLocks/>
            <a:stCxn id="11" idx="3"/>
            <a:endCxn id="12" idx="1"/>
          </p:cNvCxnSpPr>
          <p:nvPr/>
        </p:nvCxnSpPr>
        <p:spPr>
          <a:xfrm>
            <a:off x="8198489" y="4048010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0FEA6D4-FD4A-E462-8650-647EC777B12E}"/>
              </a:ext>
            </a:extLst>
          </p:cNvPr>
          <p:cNvSpPr txBox="1"/>
          <p:nvPr/>
        </p:nvSpPr>
        <p:spPr>
          <a:xfrm>
            <a:off x="7539296" y="182286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591A83-7F43-DA1F-77F7-D1E4D5530EFC}"/>
              </a:ext>
            </a:extLst>
          </p:cNvPr>
          <p:cNvSpPr txBox="1"/>
          <p:nvPr/>
        </p:nvSpPr>
        <p:spPr>
          <a:xfrm>
            <a:off x="7547663" y="208920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AB08ABB-B8B1-8240-A2CE-B8CB39CB7FB1}"/>
              </a:ext>
            </a:extLst>
          </p:cNvPr>
          <p:cNvSpPr/>
          <p:nvPr/>
        </p:nvSpPr>
        <p:spPr>
          <a:xfrm>
            <a:off x="9856389" y="326527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3F89981-512B-2219-F142-0FAD2336F35E}"/>
              </a:ext>
            </a:extLst>
          </p:cNvPr>
          <p:cNvSpPr/>
          <p:nvPr/>
        </p:nvSpPr>
        <p:spPr>
          <a:xfrm>
            <a:off x="8934328" y="2670496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4E6ABEB-9AB9-EF2A-0B57-8C82A4650A72}"/>
              </a:ext>
            </a:extLst>
          </p:cNvPr>
          <p:cNvSpPr/>
          <p:nvPr/>
        </p:nvSpPr>
        <p:spPr>
          <a:xfrm>
            <a:off x="9186845" y="328459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6143307-454F-4CF5-FED9-99E6A744FEF4}"/>
              </a:ext>
            </a:extLst>
          </p:cNvPr>
          <p:cNvCxnSpPr>
            <a:cxnSpLocks/>
          </p:cNvCxnSpPr>
          <p:nvPr/>
        </p:nvCxnSpPr>
        <p:spPr>
          <a:xfrm>
            <a:off x="9385303" y="303743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80411E73-0B0F-F65E-A95D-27E7019751A1}"/>
              </a:ext>
            </a:extLst>
          </p:cNvPr>
          <p:cNvCxnSpPr>
            <a:cxnSpLocks/>
          </p:cNvCxnSpPr>
          <p:nvPr/>
        </p:nvCxnSpPr>
        <p:spPr>
          <a:xfrm rot="5400000">
            <a:off x="9735795" y="334472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22F19ED4-D5CF-A267-E2F9-C51CA8A84C62}"/>
              </a:ext>
            </a:extLst>
          </p:cNvPr>
          <p:cNvSpPr txBox="1"/>
          <p:nvPr/>
        </p:nvSpPr>
        <p:spPr>
          <a:xfrm>
            <a:off x="7200068" y="1362005"/>
            <a:ext cx="25178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  <a:endParaRPr lang="en-GB" sz="24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E381001-54C6-F0A5-4F48-2735AF746006}"/>
              </a:ext>
            </a:extLst>
          </p:cNvPr>
          <p:cNvSpPr txBox="1"/>
          <p:nvPr/>
        </p:nvSpPr>
        <p:spPr>
          <a:xfrm>
            <a:off x="7206454" y="5540895"/>
            <a:ext cx="25178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Operator nodes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409485452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5A4EF56-7EDC-1D93-6E77-DDA7F5DB4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6DE4C-A2E2-331E-B602-7841C620E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RTL to Assignment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E7DAA7-1FFE-E3C0-DF03-C484912C2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79</a:t>
            </a:fld>
            <a:endParaRPr lang="en-FR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033F628-70BC-CB60-0D41-03026CA2202E}"/>
              </a:ext>
            </a:extLst>
          </p:cNvPr>
          <p:cNvSpPr txBox="1"/>
          <p:nvPr/>
        </p:nvSpPr>
        <p:spPr>
          <a:xfrm>
            <a:off x="2037518" y="2811327"/>
            <a:ext cx="3125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 (simplified)</a:t>
            </a:r>
            <a:endParaRPr lang="en-GB" sz="2400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0A1ED431-83A1-B822-DCDF-F11CB999597B}"/>
              </a:ext>
            </a:extLst>
          </p:cNvPr>
          <p:cNvSpPr/>
          <p:nvPr/>
        </p:nvSpPr>
        <p:spPr>
          <a:xfrm>
            <a:off x="2037518" y="3258686"/>
            <a:ext cx="2939848" cy="787988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349B83F7-ECF9-1EBE-ADED-3313AA1406DA}"/>
              </a:ext>
            </a:extLst>
          </p:cNvPr>
          <p:cNvCxnSpPr>
            <a:cxnSpLocks/>
            <a:stCxn id="43" idx="3"/>
          </p:cNvCxnSpPr>
          <p:nvPr/>
        </p:nvCxnSpPr>
        <p:spPr>
          <a:xfrm>
            <a:off x="4977366" y="3652680"/>
            <a:ext cx="2229090" cy="675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D29F8779-E9AD-D36D-D4EA-DA774BD6D7E9}"/>
              </a:ext>
            </a:extLst>
          </p:cNvPr>
          <p:cNvSpPr/>
          <p:nvPr/>
        </p:nvSpPr>
        <p:spPr>
          <a:xfrm>
            <a:off x="2357542" y="3406140"/>
            <a:ext cx="499222" cy="2532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0EFA8F7-A17C-5469-A5B9-534162FD5CA5}"/>
              </a:ext>
            </a:extLst>
          </p:cNvPr>
          <p:cNvSpPr/>
          <p:nvPr/>
        </p:nvSpPr>
        <p:spPr>
          <a:xfrm>
            <a:off x="7206455" y="1822867"/>
            <a:ext cx="3255705" cy="3734787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027A6FC-15A7-A2C5-1D9F-775711309EAA}"/>
              </a:ext>
            </a:extLst>
          </p:cNvPr>
          <p:cNvCxnSpPr>
            <a:cxnSpLocks/>
          </p:cNvCxnSpPr>
          <p:nvPr/>
        </p:nvCxnSpPr>
        <p:spPr>
          <a:xfrm flipH="1">
            <a:off x="7315207" y="200324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7BB49C7-4B75-0500-4219-80188BAF9C0A}"/>
              </a:ext>
            </a:extLst>
          </p:cNvPr>
          <p:cNvCxnSpPr>
            <a:cxnSpLocks/>
          </p:cNvCxnSpPr>
          <p:nvPr/>
        </p:nvCxnSpPr>
        <p:spPr>
          <a:xfrm flipH="1">
            <a:off x="7323574" y="226958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1EBBA48-0076-F19A-9556-1D5B363EED68}"/>
              </a:ext>
            </a:extLst>
          </p:cNvPr>
          <p:cNvSpPr/>
          <p:nvPr/>
        </p:nvSpPr>
        <p:spPr>
          <a:xfrm>
            <a:off x="7754351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335E236-28B3-BDFE-8854-38D3D67163AE}"/>
              </a:ext>
            </a:extLst>
          </p:cNvPr>
          <p:cNvSpPr/>
          <p:nvPr/>
        </p:nvSpPr>
        <p:spPr>
          <a:xfrm>
            <a:off x="8395916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C98E5C3-EEFD-DB25-BA90-A42BE356AC11}"/>
              </a:ext>
            </a:extLst>
          </p:cNvPr>
          <p:cNvCxnSpPr>
            <a:cxnSpLocks/>
            <a:stCxn id="11" idx="3"/>
            <a:endCxn id="12" idx="1"/>
          </p:cNvCxnSpPr>
          <p:nvPr/>
        </p:nvCxnSpPr>
        <p:spPr>
          <a:xfrm>
            <a:off x="8198489" y="4048010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65EBC2A8-61C6-9363-4112-A8C98C009A65}"/>
              </a:ext>
            </a:extLst>
          </p:cNvPr>
          <p:cNvSpPr/>
          <p:nvPr/>
        </p:nvSpPr>
        <p:spPr>
          <a:xfrm>
            <a:off x="7315207" y="3344623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1AB22F-04AE-E04C-FC53-DEA9252C9AB7}"/>
              </a:ext>
            </a:extLst>
          </p:cNvPr>
          <p:cNvSpPr txBox="1"/>
          <p:nvPr/>
        </p:nvSpPr>
        <p:spPr>
          <a:xfrm>
            <a:off x="7539296" y="182286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40E51F-C42C-CA18-C744-8A8FA5A465CB}"/>
              </a:ext>
            </a:extLst>
          </p:cNvPr>
          <p:cNvSpPr txBox="1"/>
          <p:nvPr/>
        </p:nvSpPr>
        <p:spPr>
          <a:xfrm>
            <a:off x="7547663" y="208920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2512F1E-3EC3-C965-CFCD-9E3947EDF120}"/>
              </a:ext>
            </a:extLst>
          </p:cNvPr>
          <p:cNvSpPr/>
          <p:nvPr/>
        </p:nvSpPr>
        <p:spPr>
          <a:xfrm>
            <a:off x="9856389" y="326527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E989DCB-2F8B-E5A2-D9B3-10C63A90F376}"/>
              </a:ext>
            </a:extLst>
          </p:cNvPr>
          <p:cNvSpPr/>
          <p:nvPr/>
        </p:nvSpPr>
        <p:spPr>
          <a:xfrm>
            <a:off x="8934328" y="2670496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8126840-77E8-27F1-3F51-6E59FC5363C8}"/>
              </a:ext>
            </a:extLst>
          </p:cNvPr>
          <p:cNvSpPr/>
          <p:nvPr/>
        </p:nvSpPr>
        <p:spPr>
          <a:xfrm>
            <a:off x="9186845" y="328459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B28AB9F-C323-5F0F-2186-D4380CCBC17B}"/>
              </a:ext>
            </a:extLst>
          </p:cNvPr>
          <p:cNvCxnSpPr>
            <a:cxnSpLocks/>
          </p:cNvCxnSpPr>
          <p:nvPr/>
        </p:nvCxnSpPr>
        <p:spPr>
          <a:xfrm>
            <a:off x="9385303" y="303743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B37E545-6423-E0CB-C42A-276EF1CC4A4D}"/>
              </a:ext>
            </a:extLst>
          </p:cNvPr>
          <p:cNvCxnSpPr>
            <a:cxnSpLocks/>
          </p:cNvCxnSpPr>
          <p:nvPr/>
        </p:nvCxnSpPr>
        <p:spPr>
          <a:xfrm rot="5400000">
            <a:off x="9735795" y="334472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or: Curved 26">
            <a:extLst>
              <a:ext uri="{FF2B5EF4-FFF2-40B4-BE49-F238E27FC236}">
                <a16:creationId xmlns:a16="http://schemas.microsoft.com/office/drawing/2014/main" id="{10FC9A56-02FB-4ED9-11A0-AF92FB10E507}"/>
              </a:ext>
            </a:extLst>
          </p:cNvPr>
          <p:cNvCxnSpPr>
            <a:cxnSpLocks/>
            <a:stCxn id="14" idx="6"/>
            <a:endCxn id="12" idx="0"/>
          </p:cNvCxnSpPr>
          <p:nvPr/>
        </p:nvCxnSpPr>
        <p:spPr>
          <a:xfrm>
            <a:off x="7675207" y="3524623"/>
            <a:ext cx="942778" cy="343387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46BED17D-80A6-5EDF-EBBC-175EDADAFEA8}"/>
              </a:ext>
            </a:extLst>
          </p:cNvPr>
          <p:cNvSpPr txBox="1"/>
          <p:nvPr/>
        </p:nvSpPr>
        <p:spPr>
          <a:xfrm>
            <a:off x="7200068" y="1362005"/>
            <a:ext cx="25178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  <a:endParaRPr lang="en-GB" sz="24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44001AA-0C75-19A0-9634-4A0E27261454}"/>
              </a:ext>
            </a:extLst>
          </p:cNvPr>
          <p:cNvSpPr txBox="1"/>
          <p:nvPr/>
        </p:nvSpPr>
        <p:spPr>
          <a:xfrm>
            <a:off x="7206454" y="5540895"/>
            <a:ext cx="25178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nodes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2577125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0EA9B-57E6-CB80-FC6D-3F03A3524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4BC39-7BF9-7F7D-DD24-D218CC8CF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Compare Schedulers of HLS Tools?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E063D7-E995-4498-C90A-40B8A3986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CB08BF-E596-EF4F-AE51-DAF4B045921B}" type="slidenum">
              <a:rPr kumimoji="0" lang="en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248D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FR" sz="1200" b="0" i="0" u="none" strike="noStrike" kern="1200" cap="none" spc="0" normalizeH="0" baseline="0" noProof="0">
              <a:ln>
                <a:noFill/>
              </a:ln>
              <a:solidFill>
                <a:srgbClr val="4248D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BACE148-067C-40CD-249A-7E0D76FAB19A}"/>
              </a:ext>
            </a:extLst>
          </p:cNvPr>
          <p:cNvSpPr/>
          <p:nvPr/>
        </p:nvSpPr>
        <p:spPr>
          <a:xfrm>
            <a:off x="918608" y="2306053"/>
            <a:ext cx="2694135" cy="248779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E461E9B-0739-6FBE-3008-627A2D870895}"/>
              </a:ext>
            </a:extLst>
          </p:cNvPr>
          <p:cNvSpPr txBox="1"/>
          <p:nvPr/>
        </p:nvSpPr>
        <p:spPr>
          <a:xfrm>
            <a:off x="1788758" y="2453694"/>
            <a:ext cx="9672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err="1">
                <a:solidFill>
                  <a:schemeClr val="bg1"/>
                </a:solidFill>
              </a:rPr>
              <a:t>LegUp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51DC3D67-6EA1-12EA-F1EF-9DDD3568060C}"/>
              </a:ext>
            </a:extLst>
          </p:cNvPr>
          <p:cNvSpPr/>
          <p:nvPr/>
        </p:nvSpPr>
        <p:spPr>
          <a:xfrm>
            <a:off x="1075096" y="2943866"/>
            <a:ext cx="2381158" cy="46166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Frontend </a:t>
            </a:r>
            <a:r>
              <a:rPr lang="en-US" err="1"/>
              <a:t>LegUp</a:t>
            </a:r>
            <a:endParaRPr lang="en-GB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15A8826F-760A-DDEE-C566-801A9680AE3F}"/>
              </a:ext>
            </a:extLst>
          </p:cNvPr>
          <p:cNvSpPr/>
          <p:nvPr/>
        </p:nvSpPr>
        <p:spPr>
          <a:xfrm>
            <a:off x="1075096" y="4022763"/>
            <a:ext cx="2381158" cy="46166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Scheduler </a:t>
            </a:r>
            <a:r>
              <a:rPr lang="en-US" err="1"/>
              <a:t>LegUp</a:t>
            </a:r>
            <a:endParaRPr lang="en-GB"/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FC7238BB-4172-417B-DC13-18B00FCEA2E9}"/>
              </a:ext>
            </a:extLst>
          </p:cNvPr>
          <p:cNvCxnSpPr>
            <a:cxnSpLocks/>
            <a:stCxn id="39" idx="2"/>
            <a:endCxn id="40" idx="0"/>
          </p:cNvCxnSpPr>
          <p:nvPr/>
        </p:nvCxnSpPr>
        <p:spPr>
          <a:xfrm>
            <a:off x="2265675" y="3405531"/>
            <a:ext cx="0" cy="61723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59F0C507-39F7-0A6D-7A05-3BAAD173F6AB}"/>
              </a:ext>
            </a:extLst>
          </p:cNvPr>
          <p:cNvSpPr txBox="1"/>
          <p:nvPr/>
        </p:nvSpPr>
        <p:spPr>
          <a:xfrm>
            <a:off x="2328652" y="3405531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CDFG A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D4A7839-0FED-91B4-13C5-7088DF4614DD}"/>
              </a:ext>
            </a:extLst>
          </p:cNvPr>
          <p:cNvCxnSpPr>
            <a:cxnSpLocks/>
          </p:cNvCxnSpPr>
          <p:nvPr/>
        </p:nvCxnSpPr>
        <p:spPr>
          <a:xfrm>
            <a:off x="2265675" y="1904611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B096CE1A-EC62-D3FD-2681-E4189306DC60}"/>
              </a:ext>
            </a:extLst>
          </p:cNvPr>
          <p:cNvSpPr txBox="1"/>
          <p:nvPr/>
        </p:nvSpPr>
        <p:spPr>
          <a:xfrm>
            <a:off x="1471176" y="1441055"/>
            <a:ext cx="1602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covariance </a:t>
            </a:r>
            <a:endParaRPr lang="en-GB" sz="2400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5FF4B090-30D5-54C6-3411-6A021A11EBCA}"/>
              </a:ext>
            </a:extLst>
          </p:cNvPr>
          <p:cNvCxnSpPr>
            <a:cxnSpLocks/>
          </p:cNvCxnSpPr>
          <p:nvPr/>
        </p:nvCxnSpPr>
        <p:spPr>
          <a:xfrm>
            <a:off x="2272392" y="4793850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7B406C10-E65E-9BE6-9EE0-C33028072CCB}"/>
              </a:ext>
            </a:extLst>
          </p:cNvPr>
          <p:cNvSpPr txBox="1"/>
          <p:nvPr/>
        </p:nvSpPr>
        <p:spPr>
          <a:xfrm>
            <a:off x="1596602" y="5093952"/>
            <a:ext cx="1338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5D595E-CAA7-279A-4FF5-27FEA0CF6089}"/>
              </a:ext>
            </a:extLst>
          </p:cNvPr>
          <p:cNvSpPr txBox="1"/>
          <p:nvPr/>
        </p:nvSpPr>
        <p:spPr>
          <a:xfrm>
            <a:off x="1512417" y="5411082"/>
            <a:ext cx="15065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1026 LUTs</a:t>
            </a:r>
            <a:endParaRPr lang="en-GB" sz="2400"/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E7BB7D92-A09C-E10D-2F36-9FB1B327A7B6}"/>
              </a:ext>
            </a:extLst>
          </p:cNvPr>
          <p:cNvSpPr/>
          <p:nvPr/>
        </p:nvSpPr>
        <p:spPr>
          <a:xfrm>
            <a:off x="4728568" y="2306053"/>
            <a:ext cx="2694135" cy="2487797"/>
          </a:xfrm>
          <a:prstGeom prst="roundRect">
            <a:avLst/>
          </a:prstGeom>
          <a:solidFill>
            <a:srgbClr val="EF8B4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AEAEE8E-CB90-A557-C2C2-7A047C3E67FD}"/>
              </a:ext>
            </a:extLst>
          </p:cNvPr>
          <p:cNvSpPr txBox="1"/>
          <p:nvPr/>
        </p:nvSpPr>
        <p:spPr>
          <a:xfrm>
            <a:off x="5532669" y="2453694"/>
            <a:ext cx="10859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Bambu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FB024403-7392-AF7B-C1DF-796BF9191A74}"/>
              </a:ext>
            </a:extLst>
          </p:cNvPr>
          <p:cNvSpPr/>
          <p:nvPr/>
        </p:nvSpPr>
        <p:spPr>
          <a:xfrm>
            <a:off x="4885056" y="2943866"/>
            <a:ext cx="2381158" cy="46166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Frontend Bambu</a:t>
            </a:r>
            <a:endParaRPr lang="en-GB"/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94CB272-2ACC-AD4A-2615-860C9C1E4D3A}"/>
              </a:ext>
            </a:extLst>
          </p:cNvPr>
          <p:cNvSpPr/>
          <p:nvPr/>
        </p:nvSpPr>
        <p:spPr>
          <a:xfrm>
            <a:off x="4885056" y="4022763"/>
            <a:ext cx="2381158" cy="46166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Scheduler Bambu</a:t>
            </a:r>
            <a:endParaRPr lang="en-GB"/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55093B4A-3FC4-4BCD-63FB-91A87D5E4509}"/>
              </a:ext>
            </a:extLst>
          </p:cNvPr>
          <p:cNvCxnSpPr>
            <a:cxnSpLocks/>
            <a:stCxn id="73" idx="2"/>
            <a:endCxn id="74" idx="0"/>
          </p:cNvCxnSpPr>
          <p:nvPr/>
        </p:nvCxnSpPr>
        <p:spPr>
          <a:xfrm>
            <a:off x="6075635" y="3405531"/>
            <a:ext cx="0" cy="61723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BF9F2CDF-4FED-DC4E-4F91-542B975B188C}"/>
              </a:ext>
            </a:extLst>
          </p:cNvPr>
          <p:cNvSpPr txBox="1"/>
          <p:nvPr/>
        </p:nvSpPr>
        <p:spPr>
          <a:xfrm>
            <a:off x="6138612" y="3405531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CDFG B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91C9CC5D-D902-42C0-405E-11EC74B99FCF}"/>
              </a:ext>
            </a:extLst>
          </p:cNvPr>
          <p:cNvCxnSpPr>
            <a:cxnSpLocks/>
          </p:cNvCxnSpPr>
          <p:nvPr/>
        </p:nvCxnSpPr>
        <p:spPr>
          <a:xfrm>
            <a:off x="6075635" y="1904611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8F927129-405D-AD6B-EFF6-DE0FE695BADB}"/>
              </a:ext>
            </a:extLst>
          </p:cNvPr>
          <p:cNvSpPr txBox="1"/>
          <p:nvPr/>
        </p:nvSpPr>
        <p:spPr>
          <a:xfrm>
            <a:off x="5309267" y="1441055"/>
            <a:ext cx="15327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covariance</a:t>
            </a:r>
            <a:endParaRPr lang="en-GB" sz="2400"/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1757FB97-FD18-894C-7B52-3F37B0594917}"/>
              </a:ext>
            </a:extLst>
          </p:cNvPr>
          <p:cNvCxnSpPr>
            <a:cxnSpLocks/>
          </p:cNvCxnSpPr>
          <p:nvPr/>
        </p:nvCxnSpPr>
        <p:spPr>
          <a:xfrm>
            <a:off x="6082352" y="4793850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B43EA02-9436-C3A6-3C2C-65FEA8EA927B}"/>
              </a:ext>
            </a:extLst>
          </p:cNvPr>
          <p:cNvSpPr txBox="1"/>
          <p:nvPr/>
        </p:nvSpPr>
        <p:spPr>
          <a:xfrm>
            <a:off x="5406562" y="5093952"/>
            <a:ext cx="1338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37F9CC-619E-6693-BECD-BC3E2A12D026}"/>
              </a:ext>
            </a:extLst>
          </p:cNvPr>
          <p:cNvSpPr txBox="1"/>
          <p:nvPr/>
        </p:nvSpPr>
        <p:spPr>
          <a:xfrm>
            <a:off x="5010022" y="5398669"/>
            <a:ext cx="24740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1824 LUTs (+78%)</a:t>
            </a:r>
            <a:endParaRPr lang="en-GB" sz="2400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929183AA-E0ED-8D69-D8FB-2EEFA40511DB}"/>
              </a:ext>
            </a:extLst>
          </p:cNvPr>
          <p:cNvSpPr/>
          <p:nvPr/>
        </p:nvSpPr>
        <p:spPr>
          <a:xfrm>
            <a:off x="1944448" y="6252835"/>
            <a:ext cx="8303105" cy="36512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</a:rPr>
              <a:t>Does the difference in frontend affect the scheduler comparison?</a:t>
            </a:r>
            <a:endParaRPr kumimoji="0" lang="en-GB" sz="2400" b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56173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967C79D-4E99-BA37-8205-787873DBD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B8139-8ECA-568F-0E11-67C11852A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RTL to Assignment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0DC19B-09CB-BD31-9C77-9D52D98E2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80</a:t>
            </a:fld>
            <a:endParaRPr lang="en-FR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2F99DED-A87A-996F-E0F6-7F3A80D7E38D}"/>
              </a:ext>
            </a:extLst>
          </p:cNvPr>
          <p:cNvSpPr txBox="1"/>
          <p:nvPr/>
        </p:nvSpPr>
        <p:spPr>
          <a:xfrm>
            <a:off x="2037518" y="2811327"/>
            <a:ext cx="3125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 (simplified)</a:t>
            </a:r>
            <a:endParaRPr lang="en-GB" sz="2400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22C2462E-46A4-149A-C43E-0D974F372E2B}"/>
              </a:ext>
            </a:extLst>
          </p:cNvPr>
          <p:cNvSpPr/>
          <p:nvPr/>
        </p:nvSpPr>
        <p:spPr>
          <a:xfrm>
            <a:off x="2037518" y="3258686"/>
            <a:ext cx="2939848" cy="787988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61EA7CAE-E218-9075-497E-2517F60617F2}"/>
              </a:ext>
            </a:extLst>
          </p:cNvPr>
          <p:cNvCxnSpPr>
            <a:cxnSpLocks/>
            <a:stCxn id="43" idx="3"/>
          </p:cNvCxnSpPr>
          <p:nvPr/>
        </p:nvCxnSpPr>
        <p:spPr>
          <a:xfrm>
            <a:off x="4977366" y="3652680"/>
            <a:ext cx="2229090" cy="675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2D7EFBD-C8EE-F504-7D62-914F86E2E372}"/>
              </a:ext>
            </a:extLst>
          </p:cNvPr>
          <p:cNvSpPr/>
          <p:nvPr/>
        </p:nvSpPr>
        <p:spPr>
          <a:xfrm>
            <a:off x="2197522" y="3685720"/>
            <a:ext cx="499222" cy="2532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AAF5D6E-917B-479E-FF08-553AAC3D90E6}"/>
              </a:ext>
            </a:extLst>
          </p:cNvPr>
          <p:cNvSpPr/>
          <p:nvPr/>
        </p:nvSpPr>
        <p:spPr>
          <a:xfrm>
            <a:off x="7206455" y="1822867"/>
            <a:ext cx="3255705" cy="3734787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46D1C86-1629-EAB8-0E0A-40F3C1CCCDC0}"/>
              </a:ext>
            </a:extLst>
          </p:cNvPr>
          <p:cNvCxnSpPr>
            <a:cxnSpLocks/>
          </p:cNvCxnSpPr>
          <p:nvPr/>
        </p:nvCxnSpPr>
        <p:spPr>
          <a:xfrm flipH="1">
            <a:off x="7315207" y="200324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EE6537D-7DCB-9049-09C6-37CDC23C723C}"/>
              </a:ext>
            </a:extLst>
          </p:cNvPr>
          <p:cNvCxnSpPr>
            <a:cxnSpLocks/>
          </p:cNvCxnSpPr>
          <p:nvPr/>
        </p:nvCxnSpPr>
        <p:spPr>
          <a:xfrm flipH="1">
            <a:off x="7323574" y="226958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7AE95D5-2945-0C94-77CF-D38D6F592F67}"/>
              </a:ext>
            </a:extLst>
          </p:cNvPr>
          <p:cNvSpPr/>
          <p:nvPr/>
        </p:nvSpPr>
        <p:spPr>
          <a:xfrm>
            <a:off x="7754351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F8AD538-24B3-33A6-0B69-834EC6DA568D}"/>
              </a:ext>
            </a:extLst>
          </p:cNvPr>
          <p:cNvSpPr/>
          <p:nvPr/>
        </p:nvSpPr>
        <p:spPr>
          <a:xfrm>
            <a:off x="8395916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C280F70-0A16-41E7-B713-1021EC1D8B63}"/>
              </a:ext>
            </a:extLst>
          </p:cNvPr>
          <p:cNvCxnSpPr>
            <a:cxnSpLocks/>
            <a:stCxn id="11" idx="3"/>
            <a:endCxn id="12" idx="1"/>
          </p:cNvCxnSpPr>
          <p:nvPr/>
        </p:nvCxnSpPr>
        <p:spPr>
          <a:xfrm>
            <a:off x="8198489" y="4048010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D8CFDE5E-5437-E8CE-7189-5813303D6196}"/>
              </a:ext>
            </a:extLst>
          </p:cNvPr>
          <p:cNvSpPr/>
          <p:nvPr/>
        </p:nvSpPr>
        <p:spPr>
          <a:xfrm>
            <a:off x="7315207" y="3344623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88C70F-1113-752F-B1FA-0C7E8C6D4219}"/>
              </a:ext>
            </a:extLst>
          </p:cNvPr>
          <p:cNvSpPr txBox="1"/>
          <p:nvPr/>
        </p:nvSpPr>
        <p:spPr>
          <a:xfrm>
            <a:off x="7539296" y="182286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6A3BAD-DF2A-F53C-D3E1-D3685A36F5BB}"/>
              </a:ext>
            </a:extLst>
          </p:cNvPr>
          <p:cNvSpPr txBox="1"/>
          <p:nvPr/>
        </p:nvSpPr>
        <p:spPr>
          <a:xfrm>
            <a:off x="7547663" y="208920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7D2922F-8582-292F-4A76-3B8AF2E8F027}"/>
              </a:ext>
            </a:extLst>
          </p:cNvPr>
          <p:cNvSpPr/>
          <p:nvPr/>
        </p:nvSpPr>
        <p:spPr>
          <a:xfrm>
            <a:off x="9856389" y="326527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4F9D4A3-B7B4-8086-7158-CB249745A735}"/>
              </a:ext>
            </a:extLst>
          </p:cNvPr>
          <p:cNvSpPr/>
          <p:nvPr/>
        </p:nvSpPr>
        <p:spPr>
          <a:xfrm>
            <a:off x="8934328" y="2670496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B0D2939F-3B10-9618-E05B-01D9533D5262}"/>
              </a:ext>
            </a:extLst>
          </p:cNvPr>
          <p:cNvSpPr/>
          <p:nvPr/>
        </p:nvSpPr>
        <p:spPr>
          <a:xfrm>
            <a:off x="9186845" y="328459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573EAD7C-9FA7-25FB-4CD7-E982F213FAF2}"/>
              </a:ext>
            </a:extLst>
          </p:cNvPr>
          <p:cNvCxnSpPr>
            <a:cxnSpLocks/>
          </p:cNvCxnSpPr>
          <p:nvPr/>
        </p:nvCxnSpPr>
        <p:spPr>
          <a:xfrm>
            <a:off x="9385303" y="303743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36">
            <a:extLst>
              <a:ext uri="{FF2B5EF4-FFF2-40B4-BE49-F238E27FC236}">
                <a16:creationId xmlns:a16="http://schemas.microsoft.com/office/drawing/2014/main" id="{A4F249B5-7A6F-48D0-82E1-F4FC3E08FB02}"/>
              </a:ext>
            </a:extLst>
          </p:cNvPr>
          <p:cNvSpPr/>
          <p:nvPr/>
        </p:nvSpPr>
        <p:spPr>
          <a:xfrm>
            <a:off x="9217672" y="3861090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93A27B40-AD97-7475-0B78-BDEDF736D8A1}"/>
              </a:ext>
            </a:extLst>
          </p:cNvPr>
          <p:cNvCxnSpPr>
            <a:cxnSpLocks/>
          </p:cNvCxnSpPr>
          <p:nvPr/>
        </p:nvCxnSpPr>
        <p:spPr>
          <a:xfrm rot="5400000">
            <a:off x="9735795" y="334472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A19EDD4A-447F-EBBF-A01A-608FFED0CC84}"/>
              </a:ext>
            </a:extLst>
          </p:cNvPr>
          <p:cNvCxnSpPr>
            <a:cxnSpLocks/>
          </p:cNvCxnSpPr>
          <p:nvPr/>
        </p:nvCxnSpPr>
        <p:spPr>
          <a:xfrm>
            <a:off x="9386242" y="363325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or: Curved 40">
            <a:extLst>
              <a:ext uri="{FF2B5EF4-FFF2-40B4-BE49-F238E27FC236}">
                <a16:creationId xmlns:a16="http://schemas.microsoft.com/office/drawing/2014/main" id="{C8DA886A-8ED0-FAD1-B503-6FB646AA023A}"/>
              </a:ext>
            </a:extLst>
          </p:cNvPr>
          <p:cNvCxnSpPr>
            <a:cxnSpLocks/>
            <a:stCxn id="14" idx="6"/>
            <a:endCxn id="12" idx="0"/>
          </p:cNvCxnSpPr>
          <p:nvPr/>
        </p:nvCxnSpPr>
        <p:spPr>
          <a:xfrm>
            <a:off x="7675207" y="3524623"/>
            <a:ext cx="942778" cy="343387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C86F766B-5DE1-FDF4-3164-3C723E8F2F93}"/>
              </a:ext>
            </a:extLst>
          </p:cNvPr>
          <p:cNvSpPr txBox="1"/>
          <p:nvPr/>
        </p:nvSpPr>
        <p:spPr>
          <a:xfrm>
            <a:off x="7200068" y="1362005"/>
            <a:ext cx="25178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12826654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5E97ED8E-9487-8FEB-3658-C14EA5EFC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DF9B0-6FAA-5F41-AEA9-4B4585A17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RTL to Assignment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64E3A-C2EE-9167-5F5A-797E457A0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81</a:t>
            </a:fld>
            <a:endParaRPr lang="en-FR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C7CE564-DCDA-7824-7BA6-6EAA0625574D}"/>
              </a:ext>
            </a:extLst>
          </p:cNvPr>
          <p:cNvSpPr txBox="1"/>
          <p:nvPr/>
        </p:nvSpPr>
        <p:spPr>
          <a:xfrm>
            <a:off x="2037518" y="2811327"/>
            <a:ext cx="3125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 (simplified)</a:t>
            </a:r>
            <a:endParaRPr lang="en-GB" sz="2400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68007DE1-B1C8-3DA5-9076-A1D0879C0230}"/>
              </a:ext>
            </a:extLst>
          </p:cNvPr>
          <p:cNvSpPr/>
          <p:nvPr/>
        </p:nvSpPr>
        <p:spPr>
          <a:xfrm>
            <a:off x="2037518" y="3258686"/>
            <a:ext cx="2939848" cy="787988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B5A40A8D-06B2-DA47-6631-F83CAA34A2B2}"/>
              </a:ext>
            </a:extLst>
          </p:cNvPr>
          <p:cNvCxnSpPr>
            <a:cxnSpLocks/>
            <a:stCxn id="43" idx="3"/>
          </p:cNvCxnSpPr>
          <p:nvPr/>
        </p:nvCxnSpPr>
        <p:spPr>
          <a:xfrm>
            <a:off x="4977366" y="3652680"/>
            <a:ext cx="2229089" cy="675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E3F0B301-B926-25BF-238F-0050D6383DCF}"/>
              </a:ext>
            </a:extLst>
          </p:cNvPr>
          <p:cNvSpPr/>
          <p:nvPr/>
        </p:nvSpPr>
        <p:spPr>
          <a:xfrm>
            <a:off x="2077778" y="3388004"/>
            <a:ext cx="251734" cy="2714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0E9BE565-65B1-4297-0D27-1B71A413BD76}"/>
              </a:ext>
            </a:extLst>
          </p:cNvPr>
          <p:cNvSpPr/>
          <p:nvPr/>
        </p:nvSpPr>
        <p:spPr>
          <a:xfrm>
            <a:off x="7206455" y="1822867"/>
            <a:ext cx="3255705" cy="3734787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76F5FF-E25A-1758-0135-F6CD1C61E9B5}"/>
              </a:ext>
            </a:extLst>
          </p:cNvPr>
          <p:cNvSpPr txBox="1"/>
          <p:nvPr/>
        </p:nvSpPr>
        <p:spPr>
          <a:xfrm>
            <a:off x="7200068" y="1362005"/>
            <a:ext cx="25178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  <a:endParaRPr lang="en-GB" sz="2400"/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D67C4FEB-47EC-147B-A9D0-F69FF60B0043}"/>
              </a:ext>
            </a:extLst>
          </p:cNvPr>
          <p:cNvCxnSpPr>
            <a:cxnSpLocks/>
          </p:cNvCxnSpPr>
          <p:nvPr/>
        </p:nvCxnSpPr>
        <p:spPr>
          <a:xfrm flipH="1">
            <a:off x="7315207" y="200324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E9B739ED-64A0-0E2F-3DB2-C111373BD227}"/>
              </a:ext>
            </a:extLst>
          </p:cNvPr>
          <p:cNvCxnSpPr>
            <a:cxnSpLocks/>
          </p:cNvCxnSpPr>
          <p:nvPr/>
        </p:nvCxnSpPr>
        <p:spPr>
          <a:xfrm flipH="1">
            <a:off x="7323574" y="226958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9A99E6C2-E0DC-2362-A4D8-DABA40D9B8D5}"/>
              </a:ext>
            </a:extLst>
          </p:cNvPr>
          <p:cNvSpPr/>
          <p:nvPr/>
        </p:nvSpPr>
        <p:spPr>
          <a:xfrm>
            <a:off x="7754351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10B8C71F-5443-D711-491F-1FB3F302BDC7}"/>
              </a:ext>
            </a:extLst>
          </p:cNvPr>
          <p:cNvSpPr/>
          <p:nvPr/>
        </p:nvSpPr>
        <p:spPr>
          <a:xfrm>
            <a:off x="8395916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E6166956-55A0-8DA7-D7B3-AA23BB7F7544}"/>
              </a:ext>
            </a:extLst>
          </p:cNvPr>
          <p:cNvCxnSpPr>
            <a:cxnSpLocks/>
            <a:stCxn id="47" idx="3"/>
            <a:endCxn id="48" idx="1"/>
          </p:cNvCxnSpPr>
          <p:nvPr/>
        </p:nvCxnSpPr>
        <p:spPr>
          <a:xfrm>
            <a:off x="8198489" y="4048010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al 49">
            <a:extLst>
              <a:ext uri="{FF2B5EF4-FFF2-40B4-BE49-F238E27FC236}">
                <a16:creationId xmlns:a16="http://schemas.microsoft.com/office/drawing/2014/main" id="{AD87AFED-1321-BACC-A630-FD80DFA648FA}"/>
              </a:ext>
            </a:extLst>
          </p:cNvPr>
          <p:cNvSpPr/>
          <p:nvPr/>
        </p:nvSpPr>
        <p:spPr>
          <a:xfrm>
            <a:off x="7315207" y="3344623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8E573BE-E1E5-039F-A26A-EB3720C2A7FB}"/>
              </a:ext>
            </a:extLst>
          </p:cNvPr>
          <p:cNvSpPr txBox="1"/>
          <p:nvPr/>
        </p:nvSpPr>
        <p:spPr>
          <a:xfrm>
            <a:off x="7539296" y="182286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218752D-329A-86A0-F745-7386719C559B}"/>
              </a:ext>
            </a:extLst>
          </p:cNvPr>
          <p:cNvSpPr txBox="1"/>
          <p:nvPr/>
        </p:nvSpPr>
        <p:spPr>
          <a:xfrm>
            <a:off x="7547663" y="208920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53" name="Connector: Curved 52">
            <a:extLst>
              <a:ext uri="{FF2B5EF4-FFF2-40B4-BE49-F238E27FC236}">
                <a16:creationId xmlns:a16="http://schemas.microsoft.com/office/drawing/2014/main" id="{69A48E6D-BAE8-94E8-1B6E-B11530E247FB}"/>
              </a:ext>
            </a:extLst>
          </p:cNvPr>
          <p:cNvCxnSpPr>
            <a:cxnSpLocks/>
            <a:stCxn id="48" idx="3"/>
            <a:endCxn id="58" idx="2"/>
          </p:cNvCxnSpPr>
          <p:nvPr/>
        </p:nvCxnSpPr>
        <p:spPr>
          <a:xfrm flipV="1">
            <a:off x="8840054" y="4041090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AD0222AB-96B4-F220-1FE2-BE15855C8DEC}"/>
              </a:ext>
            </a:extLst>
          </p:cNvPr>
          <p:cNvSpPr/>
          <p:nvPr/>
        </p:nvSpPr>
        <p:spPr>
          <a:xfrm>
            <a:off x="9856389" y="326527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DE2CE366-93F1-0F41-AB21-96F1F05CB867}"/>
              </a:ext>
            </a:extLst>
          </p:cNvPr>
          <p:cNvSpPr/>
          <p:nvPr/>
        </p:nvSpPr>
        <p:spPr>
          <a:xfrm>
            <a:off x="8934328" y="2670496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029A2B2F-7AFE-5CA0-0CEF-AAF3FA738A2D}"/>
              </a:ext>
            </a:extLst>
          </p:cNvPr>
          <p:cNvSpPr/>
          <p:nvPr/>
        </p:nvSpPr>
        <p:spPr>
          <a:xfrm>
            <a:off x="9186845" y="328459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73B03E0E-9FF4-9EDF-6597-D06FA77BE125}"/>
              </a:ext>
            </a:extLst>
          </p:cNvPr>
          <p:cNvCxnSpPr>
            <a:cxnSpLocks/>
          </p:cNvCxnSpPr>
          <p:nvPr/>
        </p:nvCxnSpPr>
        <p:spPr>
          <a:xfrm>
            <a:off x="9385303" y="303743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Oval 57">
            <a:extLst>
              <a:ext uri="{FF2B5EF4-FFF2-40B4-BE49-F238E27FC236}">
                <a16:creationId xmlns:a16="http://schemas.microsoft.com/office/drawing/2014/main" id="{DB7D9135-BC3E-F819-BDC5-F733711B2817}"/>
              </a:ext>
            </a:extLst>
          </p:cNvPr>
          <p:cNvSpPr/>
          <p:nvPr/>
        </p:nvSpPr>
        <p:spPr>
          <a:xfrm>
            <a:off x="9217672" y="3861090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A99D7D87-3CFD-E53B-16A7-912B586B3815}"/>
              </a:ext>
            </a:extLst>
          </p:cNvPr>
          <p:cNvCxnSpPr>
            <a:cxnSpLocks/>
          </p:cNvCxnSpPr>
          <p:nvPr/>
        </p:nvCxnSpPr>
        <p:spPr>
          <a:xfrm rot="5400000">
            <a:off x="9735795" y="334472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CF1C310A-AB36-A591-AEB3-549ED87F2CBD}"/>
              </a:ext>
            </a:extLst>
          </p:cNvPr>
          <p:cNvCxnSpPr>
            <a:cxnSpLocks/>
          </p:cNvCxnSpPr>
          <p:nvPr/>
        </p:nvCxnSpPr>
        <p:spPr>
          <a:xfrm>
            <a:off x="9386242" y="363325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or: Curved 60">
            <a:extLst>
              <a:ext uri="{FF2B5EF4-FFF2-40B4-BE49-F238E27FC236}">
                <a16:creationId xmlns:a16="http://schemas.microsoft.com/office/drawing/2014/main" id="{D370A125-246B-BC51-7AE0-4188FE372058}"/>
              </a:ext>
            </a:extLst>
          </p:cNvPr>
          <p:cNvCxnSpPr>
            <a:cxnSpLocks/>
            <a:stCxn id="50" idx="6"/>
            <a:endCxn id="48" idx="0"/>
          </p:cNvCxnSpPr>
          <p:nvPr/>
        </p:nvCxnSpPr>
        <p:spPr>
          <a:xfrm>
            <a:off x="7675207" y="3524623"/>
            <a:ext cx="942778" cy="343387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64670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00B2D44-A881-71F9-49C4-9EAD83559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94C20-A83A-F65D-D85A-E2F3FE1C0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RTL to Assignment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E17ECD-CAF6-2ED8-E08E-3E6B56BBE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82</a:t>
            </a:fld>
            <a:endParaRPr lang="en-FR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BCF64B4-E21B-1C2D-8B8D-8274F6472301}"/>
              </a:ext>
            </a:extLst>
          </p:cNvPr>
          <p:cNvSpPr txBox="1"/>
          <p:nvPr/>
        </p:nvSpPr>
        <p:spPr>
          <a:xfrm>
            <a:off x="2037518" y="2502570"/>
            <a:ext cx="3125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 (simplified)</a:t>
            </a:r>
            <a:endParaRPr lang="en-GB" sz="2400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02090E8B-5018-AA04-7A34-BF990AD8A76A}"/>
              </a:ext>
            </a:extLst>
          </p:cNvPr>
          <p:cNvSpPr/>
          <p:nvPr/>
        </p:nvSpPr>
        <p:spPr>
          <a:xfrm>
            <a:off x="2037518" y="2949928"/>
            <a:ext cx="2939848" cy="1432459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 </a:t>
            </a:r>
            <a:r>
              <a:rPr lang="en-US">
                <a:solidFill>
                  <a:schemeClr val="bg1"/>
                </a:solidFill>
              </a:rPr>
              <a:t>+ 1; </a:t>
            </a:r>
            <a:r>
              <a:rPr lang="en-US"/>
              <a:t>}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6A87704-9BBC-F935-3415-253CA5035E7E}"/>
              </a:ext>
            </a:extLst>
          </p:cNvPr>
          <p:cNvSpPr/>
          <p:nvPr/>
        </p:nvSpPr>
        <p:spPr>
          <a:xfrm>
            <a:off x="7206455" y="1822867"/>
            <a:ext cx="3255705" cy="3734787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3B70D3-DD26-FEED-5808-B5DCB9C35CE4}"/>
              </a:ext>
            </a:extLst>
          </p:cNvPr>
          <p:cNvSpPr txBox="1"/>
          <p:nvPr/>
        </p:nvSpPr>
        <p:spPr>
          <a:xfrm>
            <a:off x="7200068" y="1362005"/>
            <a:ext cx="25178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  <a:endParaRPr lang="en-GB" sz="240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4C34FBA-8BA0-FE3F-3658-32731BE81ACD}"/>
              </a:ext>
            </a:extLst>
          </p:cNvPr>
          <p:cNvCxnSpPr>
            <a:cxnSpLocks/>
          </p:cNvCxnSpPr>
          <p:nvPr/>
        </p:nvCxnSpPr>
        <p:spPr>
          <a:xfrm flipH="1">
            <a:off x="7315207" y="200324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D39282F-7223-4369-A710-319EE3384534}"/>
              </a:ext>
            </a:extLst>
          </p:cNvPr>
          <p:cNvCxnSpPr>
            <a:cxnSpLocks/>
          </p:cNvCxnSpPr>
          <p:nvPr/>
        </p:nvCxnSpPr>
        <p:spPr>
          <a:xfrm flipH="1">
            <a:off x="7323574" y="226958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B0516FC-4556-EA70-783E-ED43EEBCDA1A}"/>
              </a:ext>
            </a:extLst>
          </p:cNvPr>
          <p:cNvSpPr/>
          <p:nvPr/>
        </p:nvSpPr>
        <p:spPr>
          <a:xfrm>
            <a:off x="7754351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12364F3-812C-BC71-3B18-A28AAF5DC270}"/>
              </a:ext>
            </a:extLst>
          </p:cNvPr>
          <p:cNvSpPr/>
          <p:nvPr/>
        </p:nvSpPr>
        <p:spPr>
          <a:xfrm>
            <a:off x="8395916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31C4905-6B9E-4255-FCFA-C4DF3901443B}"/>
              </a:ext>
            </a:extLst>
          </p:cNvPr>
          <p:cNvCxnSpPr>
            <a:cxnSpLocks/>
            <a:stCxn id="9" idx="3"/>
            <a:endCxn id="12" idx="1"/>
          </p:cNvCxnSpPr>
          <p:nvPr/>
        </p:nvCxnSpPr>
        <p:spPr>
          <a:xfrm>
            <a:off x="8198489" y="4048010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B14EF729-A3F5-41F0-A5B2-208062F5B8A9}"/>
              </a:ext>
            </a:extLst>
          </p:cNvPr>
          <p:cNvSpPr/>
          <p:nvPr/>
        </p:nvSpPr>
        <p:spPr>
          <a:xfrm>
            <a:off x="7315207" y="3344623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5B13E5-4CB2-22AC-C323-B2637FB69C3D}"/>
              </a:ext>
            </a:extLst>
          </p:cNvPr>
          <p:cNvSpPr txBox="1"/>
          <p:nvPr/>
        </p:nvSpPr>
        <p:spPr>
          <a:xfrm>
            <a:off x="7539296" y="182286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7DFF86C-F7B4-E44C-4957-9325F817CB47}"/>
              </a:ext>
            </a:extLst>
          </p:cNvPr>
          <p:cNvSpPr txBox="1"/>
          <p:nvPr/>
        </p:nvSpPr>
        <p:spPr>
          <a:xfrm>
            <a:off x="7547663" y="208920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6" name="Connector: Curved 25">
            <a:extLst>
              <a:ext uri="{FF2B5EF4-FFF2-40B4-BE49-F238E27FC236}">
                <a16:creationId xmlns:a16="http://schemas.microsoft.com/office/drawing/2014/main" id="{2A8BAFF3-201B-6F28-3B5D-5854352CA71E}"/>
              </a:ext>
            </a:extLst>
          </p:cNvPr>
          <p:cNvCxnSpPr>
            <a:cxnSpLocks/>
            <a:stCxn id="12" idx="3"/>
            <a:endCxn id="25" idx="2"/>
          </p:cNvCxnSpPr>
          <p:nvPr/>
        </p:nvCxnSpPr>
        <p:spPr>
          <a:xfrm flipV="1">
            <a:off x="8840054" y="4041090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B681A4C-DA07-8F5D-A107-B0C68326603E}"/>
              </a:ext>
            </a:extLst>
          </p:cNvPr>
          <p:cNvSpPr/>
          <p:nvPr/>
        </p:nvSpPr>
        <p:spPr>
          <a:xfrm>
            <a:off x="9856389" y="326527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0C04CB4-68DA-DDD9-2F18-DD5AC163878F}"/>
              </a:ext>
            </a:extLst>
          </p:cNvPr>
          <p:cNvSpPr/>
          <p:nvPr/>
        </p:nvSpPr>
        <p:spPr>
          <a:xfrm>
            <a:off x="8934328" y="2670496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593EBEC-9D48-6573-391D-7407431F16D2}"/>
              </a:ext>
            </a:extLst>
          </p:cNvPr>
          <p:cNvSpPr/>
          <p:nvPr/>
        </p:nvSpPr>
        <p:spPr>
          <a:xfrm>
            <a:off x="9186845" y="328459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632B607-06B0-45F3-5364-659784843926}"/>
              </a:ext>
            </a:extLst>
          </p:cNvPr>
          <p:cNvCxnSpPr>
            <a:cxnSpLocks/>
          </p:cNvCxnSpPr>
          <p:nvPr/>
        </p:nvCxnSpPr>
        <p:spPr>
          <a:xfrm>
            <a:off x="9385303" y="303743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7283720B-CAE4-ABCF-0A9E-59A8078885CB}"/>
              </a:ext>
            </a:extLst>
          </p:cNvPr>
          <p:cNvSpPr/>
          <p:nvPr/>
        </p:nvSpPr>
        <p:spPr>
          <a:xfrm>
            <a:off x="9217672" y="3861090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1A2D5B5-7430-B63F-C216-6E14977F3520}"/>
              </a:ext>
            </a:extLst>
          </p:cNvPr>
          <p:cNvCxnSpPr>
            <a:cxnSpLocks/>
          </p:cNvCxnSpPr>
          <p:nvPr/>
        </p:nvCxnSpPr>
        <p:spPr>
          <a:xfrm rot="5400000">
            <a:off x="9735795" y="334472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228D1428-831A-0096-B4C0-2AF5E15C344D}"/>
              </a:ext>
            </a:extLst>
          </p:cNvPr>
          <p:cNvCxnSpPr>
            <a:cxnSpLocks/>
          </p:cNvCxnSpPr>
          <p:nvPr/>
        </p:nvCxnSpPr>
        <p:spPr>
          <a:xfrm>
            <a:off x="9386242" y="363325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or: Curved 46">
            <a:extLst>
              <a:ext uri="{FF2B5EF4-FFF2-40B4-BE49-F238E27FC236}">
                <a16:creationId xmlns:a16="http://schemas.microsoft.com/office/drawing/2014/main" id="{3DFB4393-1618-17B2-A831-8E5DA8FE2754}"/>
              </a:ext>
            </a:extLst>
          </p:cNvPr>
          <p:cNvCxnSpPr>
            <a:cxnSpLocks/>
            <a:stCxn id="18" idx="6"/>
            <a:endCxn id="12" idx="0"/>
          </p:cNvCxnSpPr>
          <p:nvPr/>
        </p:nvCxnSpPr>
        <p:spPr>
          <a:xfrm>
            <a:off x="7675207" y="3524623"/>
            <a:ext cx="942778" cy="343387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1DC9283-D6EE-078A-980F-B8764A716B2A}"/>
              </a:ext>
            </a:extLst>
          </p:cNvPr>
          <p:cNvCxnSpPr>
            <a:cxnSpLocks/>
          </p:cNvCxnSpPr>
          <p:nvPr/>
        </p:nvCxnSpPr>
        <p:spPr>
          <a:xfrm>
            <a:off x="4977366" y="3652680"/>
            <a:ext cx="2229089" cy="675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506603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4C0CE5B-6EF2-345D-4CEE-5C052BAB8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C3BF5-5C5E-4883-7A7D-2CE94F46B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RTL to Assignment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0BA120-1298-0DA3-800B-AF4B8415D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83</a:t>
            </a:fld>
            <a:endParaRPr lang="en-FR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CB14F93-F2C5-318D-D032-08ED8E08A169}"/>
              </a:ext>
            </a:extLst>
          </p:cNvPr>
          <p:cNvSpPr txBox="1"/>
          <p:nvPr/>
        </p:nvSpPr>
        <p:spPr>
          <a:xfrm>
            <a:off x="2037518" y="2502570"/>
            <a:ext cx="3125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 (simplified)</a:t>
            </a:r>
            <a:endParaRPr lang="en-GB" sz="2400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4222EB26-4301-E574-4213-973D6EF00464}"/>
              </a:ext>
            </a:extLst>
          </p:cNvPr>
          <p:cNvSpPr/>
          <p:nvPr/>
        </p:nvSpPr>
        <p:spPr>
          <a:xfrm>
            <a:off x="2037518" y="2949928"/>
            <a:ext cx="2939848" cy="1432459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 </a:t>
            </a:r>
            <a:r>
              <a:rPr lang="en-US">
                <a:solidFill>
                  <a:schemeClr val="bg1"/>
                </a:solidFill>
              </a:rPr>
              <a:t>+ 1; </a:t>
            </a:r>
            <a:r>
              <a:rPr lang="en-US"/>
              <a:t>}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7270BB4-2C98-3EDB-8629-597C17FFADE8}"/>
              </a:ext>
            </a:extLst>
          </p:cNvPr>
          <p:cNvSpPr/>
          <p:nvPr/>
        </p:nvSpPr>
        <p:spPr>
          <a:xfrm>
            <a:off x="7206455" y="1822867"/>
            <a:ext cx="3255705" cy="3734787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F5F633-8934-A96B-6294-83A91A4F096B}"/>
              </a:ext>
            </a:extLst>
          </p:cNvPr>
          <p:cNvSpPr txBox="1"/>
          <p:nvPr/>
        </p:nvSpPr>
        <p:spPr>
          <a:xfrm>
            <a:off x="7200068" y="1362005"/>
            <a:ext cx="25178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  <a:endParaRPr lang="en-GB" sz="240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7BD0468-7622-0929-366B-68B4B0F0E86A}"/>
              </a:ext>
            </a:extLst>
          </p:cNvPr>
          <p:cNvCxnSpPr>
            <a:cxnSpLocks/>
          </p:cNvCxnSpPr>
          <p:nvPr/>
        </p:nvCxnSpPr>
        <p:spPr>
          <a:xfrm flipH="1">
            <a:off x="7315207" y="200324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9FD79E3-1853-E173-21CB-1D650A76C66C}"/>
              </a:ext>
            </a:extLst>
          </p:cNvPr>
          <p:cNvCxnSpPr>
            <a:cxnSpLocks/>
          </p:cNvCxnSpPr>
          <p:nvPr/>
        </p:nvCxnSpPr>
        <p:spPr>
          <a:xfrm flipH="1">
            <a:off x="7323574" y="226958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FA56A29-0B4D-F1FD-F6A8-F87A38F9FA79}"/>
              </a:ext>
            </a:extLst>
          </p:cNvPr>
          <p:cNvSpPr/>
          <p:nvPr/>
        </p:nvSpPr>
        <p:spPr>
          <a:xfrm>
            <a:off x="7754351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A17D227-1967-7F0D-D682-4207D9CB6252}"/>
              </a:ext>
            </a:extLst>
          </p:cNvPr>
          <p:cNvSpPr/>
          <p:nvPr/>
        </p:nvSpPr>
        <p:spPr>
          <a:xfrm>
            <a:off x="8395916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B002253-EF94-88A8-6C6C-9D92646731D8}"/>
              </a:ext>
            </a:extLst>
          </p:cNvPr>
          <p:cNvCxnSpPr>
            <a:cxnSpLocks/>
            <a:stCxn id="9" idx="3"/>
            <a:endCxn id="12" idx="1"/>
          </p:cNvCxnSpPr>
          <p:nvPr/>
        </p:nvCxnSpPr>
        <p:spPr>
          <a:xfrm>
            <a:off x="8198489" y="4048010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98DAEDB1-AEB1-9F27-7232-F0DA983D1BD3}"/>
              </a:ext>
            </a:extLst>
          </p:cNvPr>
          <p:cNvSpPr/>
          <p:nvPr/>
        </p:nvSpPr>
        <p:spPr>
          <a:xfrm>
            <a:off x="7315207" y="3344623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57C5C17-592A-BE48-FEFD-DF90868F3000}"/>
              </a:ext>
            </a:extLst>
          </p:cNvPr>
          <p:cNvSpPr txBox="1"/>
          <p:nvPr/>
        </p:nvSpPr>
        <p:spPr>
          <a:xfrm>
            <a:off x="7539296" y="182286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1015E44-B6FC-0B9F-0FC5-2C355FE54B1D}"/>
              </a:ext>
            </a:extLst>
          </p:cNvPr>
          <p:cNvSpPr txBox="1"/>
          <p:nvPr/>
        </p:nvSpPr>
        <p:spPr>
          <a:xfrm>
            <a:off x="7547663" y="208920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6" name="Connector: Curved 25">
            <a:extLst>
              <a:ext uri="{FF2B5EF4-FFF2-40B4-BE49-F238E27FC236}">
                <a16:creationId xmlns:a16="http://schemas.microsoft.com/office/drawing/2014/main" id="{F24C2F8C-D56F-38E4-CC4B-EF3D98432B60}"/>
              </a:ext>
            </a:extLst>
          </p:cNvPr>
          <p:cNvCxnSpPr>
            <a:cxnSpLocks/>
            <a:stCxn id="12" idx="3"/>
            <a:endCxn id="25" idx="2"/>
          </p:cNvCxnSpPr>
          <p:nvPr/>
        </p:nvCxnSpPr>
        <p:spPr>
          <a:xfrm flipV="1">
            <a:off x="8840054" y="4041090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A037815-8836-E3DB-A650-B853FBB7DB8A}"/>
              </a:ext>
            </a:extLst>
          </p:cNvPr>
          <p:cNvSpPr/>
          <p:nvPr/>
        </p:nvSpPr>
        <p:spPr>
          <a:xfrm>
            <a:off x="9856389" y="326527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53E7B74-7565-4F05-A4A2-28F31CA77D08}"/>
              </a:ext>
            </a:extLst>
          </p:cNvPr>
          <p:cNvSpPr/>
          <p:nvPr/>
        </p:nvSpPr>
        <p:spPr>
          <a:xfrm>
            <a:off x="8934328" y="2670496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ED1EA45-17AF-9F35-A8C9-01CFCF2E453E}"/>
              </a:ext>
            </a:extLst>
          </p:cNvPr>
          <p:cNvSpPr/>
          <p:nvPr/>
        </p:nvSpPr>
        <p:spPr>
          <a:xfrm>
            <a:off x="9186845" y="328459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5B1594D-AB4A-1CED-ED13-70F92C15161E}"/>
              </a:ext>
            </a:extLst>
          </p:cNvPr>
          <p:cNvCxnSpPr>
            <a:cxnSpLocks/>
          </p:cNvCxnSpPr>
          <p:nvPr/>
        </p:nvCxnSpPr>
        <p:spPr>
          <a:xfrm>
            <a:off x="9385303" y="303743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F91FD5F3-2724-E225-BFC0-A739381C7672}"/>
              </a:ext>
            </a:extLst>
          </p:cNvPr>
          <p:cNvSpPr/>
          <p:nvPr/>
        </p:nvSpPr>
        <p:spPr>
          <a:xfrm>
            <a:off x="9217672" y="3861090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5FB1841-F8EB-E7A7-AAF6-CE6A9B4CA912}"/>
              </a:ext>
            </a:extLst>
          </p:cNvPr>
          <p:cNvCxnSpPr>
            <a:cxnSpLocks/>
          </p:cNvCxnSpPr>
          <p:nvPr/>
        </p:nvCxnSpPr>
        <p:spPr>
          <a:xfrm rot="5400000">
            <a:off x="9735795" y="334472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E3BD699-9104-9DD6-0933-39E50E37CC78}"/>
              </a:ext>
            </a:extLst>
          </p:cNvPr>
          <p:cNvCxnSpPr>
            <a:cxnSpLocks/>
          </p:cNvCxnSpPr>
          <p:nvPr/>
        </p:nvCxnSpPr>
        <p:spPr>
          <a:xfrm>
            <a:off x="9386242" y="363325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4D0EE62C-6385-A347-23AE-ED8494418662}"/>
              </a:ext>
            </a:extLst>
          </p:cNvPr>
          <p:cNvSpPr/>
          <p:nvPr/>
        </p:nvSpPr>
        <p:spPr>
          <a:xfrm>
            <a:off x="9199652" y="5032371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10A794D-6EC8-62F9-B32F-1579AF305DE5}"/>
              </a:ext>
            </a:extLst>
          </p:cNvPr>
          <p:cNvSpPr/>
          <p:nvPr/>
        </p:nvSpPr>
        <p:spPr>
          <a:xfrm>
            <a:off x="9856389" y="443655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7765DEEE-1F50-8B4D-0764-2B8E99325B6D}"/>
              </a:ext>
            </a:extLst>
          </p:cNvPr>
          <p:cNvSpPr/>
          <p:nvPr/>
        </p:nvSpPr>
        <p:spPr>
          <a:xfrm>
            <a:off x="9186845" y="445587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CD370A1E-D7F2-F24A-9C71-D58B1C68F8D8}"/>
              </a:ext>
            </a:extLst>
          </p:cNvPr>
          <p:cNvCxnSpPr>
            <a:cxnSpLocks/>
          </p:cNvCxnSpPr>
          <p:nvPr/>
        </p:nvCxnSpPr>
        <p:spPr>
          <a:xfrm>
            <a:off x="9385303" y="420872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AE386BB-D00C-5D76-8379-CA2E6FFCD36C}"/>
              </a:ext>
            </a:extLst>
          </p:cNvPr>
          <p:cNvCxnSpPr>
            <a:cxnSpLocks/>
          </p:cNvCxnSpPr>
          <p:nvPr/>
        </p:nvCxnSpPr>
        <p:spPr>
          <a:xfrm rot="5400000">
            <a:off x="9735795" y="451600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6D6A6323-3330-4881-14EB-9783A25B4571}"/>
              </a:ext>
            </a:extLst>
          </p:cNvPr>
          <p:cNvCxnSpPr>
            <a:cxnSpLocks/>
          </p:cNvCxnSpPr>
          <p:nvPr/>
        </p:nvCxnSpPr>
        <p:spPr>
          <a:xfrm>
            <a:off x="9386242" y="480453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EBFD710B-3C0B-C4E1-7F3F-071283BE61FB}"/>
              </a:ext>
            </a:extLst>
          </p:cNvPr>
          <p:cNvSpPr/>
          <p:nvPr/>
        </p:nvSpPr>
        <p:spPr>
          <a:xfrm>
            <a:off x="7743002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3718A054-ED0E-BE8E-E75C-F7CA97E0DFDA}"/>
              </a:ext>
            </a:extLst>
          </p:cNvPr>
          <p:cNvSpPr/>
          <p:nvPr/>
        </p:nvSpPr>
        <p:spPr>
          <a:xfrm>
            <a:off x="8384567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08A799DB-A15F-2593-E9FE-DCD8726B0882}"/>
              </a:ext>
            </a:extLst>
          </p:cNvPr>
          <p:cNvCxnSpPr>
            <a:cxnSpLocks/>
            <a:stCxn id="35" idx="3"/>
            <a:endCxn id="36" idx="1"/>
          </p:cNvCxnSpPr>
          <p:nvPr/>
        </p:nvCxnSpPr>
        <p:spPr>
          <a:xfrm>
            <a:off x="8187140" y="5197654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Curved 37">
            <a:extLst>
              <a:ext uri="{FF2B5EF4-FFF2-40B4-BE49-F238E27FC236}">
                <a16:creationId xmlns:a16="http://schemas.microsoft.com/office/drawing/2014/main" id="{83FE4BBE-EEC5-82D1-90EB-AE8EECDAC8F3}"/>
              </a:ext>
            </a:extLst>
          </p:cNvPr>
          <p:cNvCxnSpPr>
            <a:cxnSpLocks/>
            <a:stCxn id="36" idx="3"/>
          </p:cNvCxnSpPr>
          <p:nvPr/>
        </p:nvCxnSpPr>
        <p:spPr>
          <a:xfrm flipV="1">
            <a:off x="8828705" y="5190734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or: Curved 46">
            <a:extLst>
              <a:ext uri="{FF2B5EF4-FFF2-40B4-BE49-F238E27FC236}">
                <a16:creationId xmlns:a16="http://schemas.microsoft.com/office/drawing/2014/main" id="{A289E17B-BEBC-4B20-6D7F-4CCB8D624747}"/>
              </a:ext>
            </a:extLst>
          </p:cNvPr>
          <p:cNvCxnSpPr>
            <a:cxnSpLocks/>
            <a:stCxn id="18" idx="6"/>
            <a:endCxn id="12" idx="0"/>
          </p:cNvCxnSpPr>
          <p:nvPr/>
        </p:nvCxnSpPr>
        <p:spPr>
          <a:xfrm>
            <a:off x="7675207" y="3524623"/>
            <a:ext cx="942778" cy="343387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or: Curved 48">
            <a:extLst>
              <a:ext uri="{FF2B5EF4-FFF2-40B4-BE49-F238E27FC236}">
                <a16:creationId xmlns:a16="http://schemas.microsoft.com/office/drawing/2014/main" id="{2F095CF8-680D-8C54-368F-17624674A2AB}"/>
              </a:ext>
            </a:extLst>
          </p:cNvPr>
          <p:cNvCxnSpPr>
            <a:cxnSpLocks/>
            <a:stCxn id="18" idx="4"/>
            <a:endCxn id="36" idx="0"/>
          </p:cNvCxnSpPr>
          <p:nvPr/>
        </p:nvCxnSpPr>
        <p:spPr>
          <a:xfrm rot="16200000" flipH="1">
            <a:off x="7394406" y="3805423"/>
            <a:ext cx="1313031" cy="1111429"/>
          </a:xfrm>
          <a:prstGeom prst="curvedConnector3">
            <a:avLst>
              <a:gd name="adj1" fmla="val 60996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93202E49-78D0-BD01-66FA-80173140319B}"/>
              </a:ext>
            </a:extLst>
          </p:cNvPr>
          <p:cNvCxnSpPr>
            <a:cxnSpLocks/>
          </p:cNvCxnSpPr>
          <p:nvPr/>
        </p:nvCxnSpPr>
        <p:spPr>
          <a:xfrm>
            <a:off x="4977366" y="3652680"/>
            <a:ext cx="2229089" cy="675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370766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B655D0B-5A99-862F-3304-0F5713162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E11D6-B964-C444-E96C-89184A88D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From RTL to Assignment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FF8EEE-BA18-5875-2EDB-87E0832E1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84</a:t>
            </a:fld>
            <a:endParaRPr lang="en-FR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A0F0340C-1327-8B1F-B42D-FC5F3446C4B9}"/>
              </a:ext>
            </a:extLst>
          </p:cNvPr>
          <p:cNvSpPr/>
          <p:nvPr/>
        </p:nvSpPr>
        <p:spPr>
          <a:xfrm>
            <a:off x="3577879" y="5875559"/>
            <a:ext cx="5036243" cy="70257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rgbClr val="FF0000"/>
                </a:solidFill>
              </a:rPr>
              <a:t>The assignment graph makes dataflow and control information explicit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7F5FED-1A07-2FF0-290B-A0C940A4B24B}"/>
              </a:ext>
            </a:extLst>
          </p:cNvPr>
          <p:cNvSpPr txBox="1"/>
          <p:nvPr/>
        </p:nvSpPr>
        <p:spPr>
          <a:xfrm>
            <a:off x="2037518" y="2502570"/>
            <a:ext cx="31250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 (simplified)</a:t>
            </a:r>
            <a:endParaRPr lang="en-GB" sz="240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767C5C9-520C-F2DC-F1E9-577F9F28E2D1}"/>
              </a:ext>
            </a:extLst>
          </p:cNvPr>
          <p:cNvSpPr/>
          <p:nvPr/>
        </p:nvSpPr>
        <p:spPr>
          <a:xfrm>
            <a:off x="2037518" y="2949928"/>
            <a:ext cx="2939848" cy="1432459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 </a:t>
            </a:r>
            <a:r>
              <a:rPr lang="en-US">
                <a:solidFill>
                  <a:schemeClr val="bg1"/>
                </a:solidFill>
              </a:rPr>
              <a:t>+ 1; </a:t>
            </a:r>
            <a:r>
              <a:rPr lang="en-US"/>
              <a:t>}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FB381F2-7AE2-3831-42FB-52043170EC51}"/>
              </a:ext>
            </a:extLst>
          </p:cNvPr>
          <p:cNvSpPr/>
          <p:nvPr/>
        </p:nvSpPr>
        <p:spPr>
          <a:xfrm>
            <a:off x="7206455" y="1822867"/>
            <a:ext cx="3255705" cy="3734787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74CB897-48FB-8BD6-1CF2-23B34C0E0D93}"/>
              </a:ext>
            </a:extLst>
          </p:cNvPr>
          <p:cNvSpPr txBox="1"/>
          <p:nvPr/>
        </p:nvSpPr>
        <p:spPr>
          <a:xfrm>
            <a:off x="7200068" y="1362005"/>
            <a:ext cx="25178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  <a:endParaRPr lang="en-GB" sz="240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8D3B8EF-CA04-57A5-EA0E-179AE648C695}"/>
              </a:ext>
            </a:extLst>
          </p:cNvPr>
          <p:cNvCxnSpPr>
            <a:cxnSpLocks/>
          </p:cNvCxnSpPr>
          <p:nvPr/>
        </p:nvCxnSpPr>
        <p:spPr>
          <a:xfrm flipH="1">
            <a:off x="7315207" y="200324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9E0FF32-17AD-48CC-5722-B4F17CF171FD}"/>
              </a:ext>
            </a:extLst>
          </p:cNvPr>
          <p:cNvCxnSpPr>
            <a:cxnSpLocks/>
          </p:cNvCxnSpPr>
          <p:nvPr/>
        </p:nvCxnSpPr>
        <p:spPr>
          <a:xfrm flipH="1">
            <a:off x="7323574" y="226958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6A6BB1F-890B-E303-8E78-263B5B587235}"/>
              </a:ext>
            </a:extLst>
          </p:cNvPr>
          <p:cNvSpPr/>
          <p:nvPr/>
        </p:nvSpPr>
        <p:spPr>
          <a:xfrm>
            <a:off x="7754351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C45189A7-542A-B539-6512-107515EE5412}"/>
              </a:ext>
            </a:extLst>
          </p:cNvPr>
          <p:cNvSpPr/>
          <p:nvPr/>
        </p:nvSpPr>
        <p:spPr>
          <a:xfrm>
            <a:off x="8395916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98B6271-23E7-5DD8-CCCA-C5D546432385}"/>
              </a:ext>
            </a:extLst>
          </p:cNvPr>
          <p:cNvCxnSpPr>
            <a:cxnSpLocks/>
            <a:stCxn id="24" idx="3"/>
            <a:endCxn id="29" idx="1"/>
          </p:cNvCxnSpPr>
          <p:nvPr/>
        </p:nvCxnSpPr>
        <p:spPr>
          <a:xfrm>
            <a:off x="8198489" y="4048010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5A43C96E-55CC-E0C2-AD14-28EB91124EA4}"/>
              </a:ext>
            </a:extLst>
          </p:cNvPr>
          <p:cNvSpPr/>
          <p:nvPr/>
        </p:nvSpPr>
        <p:spPr>
          <a:xfrm>
            <a:off x="7315207" y="3344623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423EDF1-AF39-77E1-815C-25DC18D7192E}"/>
              </a:ext>
            </a:extLst>
          </p:cNvPr>
          <p:cNvSpPr txBox="1"/>
          <p:nvPr/>
        </p:nvSpPr>
        <p:spPr>
          <a:xfrm>
            <a:off x="7539296" y="182286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FCA3937-0256-35BE-7504-01452FD1295F}"/>
              </a:ext>
            </a:extLst>
          </p:cNvPr>
          <p:cNvSpPr txBox="1"/>
          <p:nvPr/>
        </p:nvSpPr>
        <p:spPr>
          <a:xfrm>
            <a:off x="7547663" y="208920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5" name="Connector: Curved 34">
            <a:extLst>
              <a:ext uri="{FF2B5EF4-FFF2-40B4-BE49-F238E27FC236}">
                <a16:creationId xmlns:a16="http://schemas.microsoft.com/office/drawing/2014/main" id="{1C35DA0C-8EF2-3281-26A5-9ED1E27E989B}"/>
              </a:ext>
            </a:extLst>
          </p:cNvPr>
          <p:cNvCxnSpPr>
            <a:cxnSpLocks/>
            <a:stCxn id="29" idx="3"/>
            <a:endCxn id="45" idx="2"/>
          </p:cNvCxnSpPr>
          <p:nvPr/>
        </p:nvCxnSpPr>
        <p:spPr>
          <a:xfrm flipV="1">
            <a:off x="8840054" y="4041090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851EAB11-D993-032A-69F4-00870607CDE5}"/>
              </a:ext>
            </a:extLst>
          </p:cNvPr>
          <p:cNvSpPr/>
          <p:nvPr/>
        </p:nvSpPr>
        <p:spPr>
          <a:xfrm>
            <a:off x="9856389" y="326527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B078730C-080F-49F0-0BBC-8B3D96417BD0}"/>
              </a:ext>
            </a:extLst>
          </p:cNvPr>
          <p:cNvSpPr/>
          <p:nvPr/>
        </p:nvSpPr>
        <p:spPr>
          <a:xfrm>
            <a:off x="8934328" y="2670496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54A5332E-5DD5-F3FD-3872-1F71E95BF27D}"/>
              </a:ext>
            </a:extLst>
          </p:cNvPr>
          <p:cNvSpPr/>
          <p:nvPr/>
        </p:nvSpPr>
        <p:spPr>
          <a:xfrm>
            <a:off x="9186845" y="328459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15FC95B0-713E-45F7-97E4-1BD9F441E8C0}"/>
              </a:ext>
            </a:extLst>
          </p:cNvPr>
          <p:cNvCxnSpPr>
            <a:cxnSpLocks/>
          </p:cNvCxnSpPr>
          <p:nvPr/>
        </p:nvCxnSpPr>
        <p:spPr>
          <a:xfrm>
            <a:off x="9385303" y="303743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Oval 44">
            <a:extLst>
              <a:ext uri="{FF2B5EF4-FFF2-40B4-BE49-F238E27FC236}">
                <a16:creationId xmlns:a16="http://schemas.microsoft.com/office/drawing/2014/main" id="{72EFC01D-11DC-E4E9-C5BD-21108F9C5AB1}"/>
              </a:ext>
            </a:extLst>
          </p:cNvPr>
          <p:cNvSpPr/>
          <p:nvPr/>
        </p:nvSpPr>
        <p:spPr>
          <a:xfrm>
            <a:off x="9217672" y="3861090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23EC9F2-C1B3-FFBE-4A02-F0E66561A814}"/>
              </a:ext>
            </a:extLst>
          </p:cNvPr>
          <p:cNvCxnSpPr>
            <a:cxnSpLocks/>
          </p:cNvCxnSpPr>
          <p:nvPr/>
        </p:nvCxnSpPr>
        <p:spPr>
          <a:xfrm rot="5400000">
            <a:off x="9735795" y="334472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16348AB0-BA21-0AD7-B316-2A9BC6504908}"/>
              </a:ext>
            </a:extLst>
          </p:cNvPr>
          <p:cNvCxnSpPr>
            <a:cxnSpLocks/>
          </p:cNvCxnSpPr>
          <p:nvPr/>
        </p:nvCxnSpPr>
        <p:spPr>
          <a:xfrm>
            <a:off x="9386242" y="363325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>
            <a:extLst>
              <a:ext uri="{FF2B5EF4-FFF2-40B4-BE49-F238E27FC236}">
                <a16:creationId xmlns:a16="http://schemas.microsoft.com/office/drawing/2014/main" id="{F9FAADA7-EC3E-0538-89E4-88D6DFF1513D}"/>
              </a:ext>
            </a:extLst>
          </p:cNvPr>
          <p:cNvSpPr/>
          <p:nvPr/>
        </p:nvSpPr>
        <p:spPr>
          <a:xfrm>
            <a:off x="9199652" y="5032371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6C47F64F-451A-5E34-D2B7-598C6B8FD6F9}"/>
              </a:ext>
            </a:extLst>
          </p:cNvPr>
          <p:cNvSpPr/>
          <p:nvPr/>
        </p:nvSpPr>
        <p:spPr>
          <a:xfrm>
            <a:off x="9856389" y="443655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FAD9517D-EE10-B526-6B4F-526E42B450DC}"/>
              </a:ext>
            </a:extLst>
          </p:cNvPr>
          <p:cNvSpPr/>
          <p:nvPr/>
        </p:nvSpPr>
        <p:spPr>
          <a:xfrm>
            <a:off x="9186845" y="445587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EB767745-CDD4-EB88-93DF-553D59BA41F6}"/>
              </a:ext>
            </a:extLst>
          </p:cNvPr>
          <p:cNvCxnSpPr>
            <a:cxnSpLocks/>
          </p:cNvCxnSpPr>
          <p:nvPr/>
        </p:nvCxnSpPr>
        <p:spPr>
          <a:xfrm>
            <a:off x="9385303" y="420872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EDA08484-A0AB-947B-9771-D9561F42587A}"/>
              </a:ext>
            </a:extLst>
          </p:cNvPr>
          <p:cNvCxnSpPr>
            <a:cxnSpLocks/>
          </p:cNvCxnSpPr>
          <p:nvPr/>
        </p:nvCxnSpPr>
        <p:spPr>
          <a:xfrm rot="5400000">
            <a:off x="9735795" y="451600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D948CAE-F4B0-613C-80A9-485ED980189B}"/>
              </a:ext>
            </a:extLst>
          </p:cNvPr>
          <p:cNvCxnSpPr>
            <a:cxnSpLocks/>
          </p:cNvCxnSpPr>
          <p:nvPr/>
        </p:nvCxnSpPr>
        <p:spPr>
          <a:xfrm>
            <a:off x="9386242" y="480453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B4C64C58-2D7C-F9BD-B2E6-0707F3AF1DEC}"/>
              </a:ext>
            </a:extLst>
          </p:cNvPr>
          <p:cNvSpPr/>
          <p:nvPr/>
        </p:nvSpPr>
        <p:spPr>
          <a:xfrm>
            <a:off x="7743002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E5B30402-8E2D-251B-0459-560C8161420A}"/>
              </a:ext>
            </a:extLst>
          </p:cNvPr>
          <p:cNvSpPr/>
          <p:nvPr/>
        </p:nvSpPr>
        <p:spPr>
          <a:xfrm>
            <a:off x="8384567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F1500256-57A5-4DF7-24D2-7FBA12E06895}"/>
              </a:ext>
            </a:extLst>
          </p:cNvPr>
          <p:cNvCxnSpPr>
            <a:cxnSpLocks/>
            <a:stCxn id="54" idx="3"/>
            <a:endCxn id="55" idx="1"/>
          </p:cNvCxnSpPr>
          <p:nvPr/>
        </p:nvCxnSpPr>
        <p:spPr>
          <a:xfrm>
            <a:off x="8187140" y="5197654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or: Curved 56">
            <a:extLst>
              <a:ext uri="{FF2B5EF4-FFF2-40B4-BE49-F238E27FC236}">
                <a16:creationId xmlns:a16="http://schemas.microsoft.com/office/drawing/2014/main" id="{70F37B84-1FE0-23FB-E6A7-E6B24BED3176}"/>
              </a:ext>
            </a:extLst>
          </p:cNvPr>
          <p:cNvCxnSpPr>
            <a:cxnSpLocks/>
            <a:stCxn id="55" idx="3"/>
          </p:cNvCxnSpPr>
          <p:nvPr/>
        </p:nvCxnSpPr>
        <p:spPr>
          <a:xfrm flipV="1">
            <a:off x="8828705" y="5190734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Curved 57">
            <a:extLst>
              <a:ext uri="{FF2B5EF4-FFF2-40B4-BE49-F238E27FC236}">
                <a16:creationId xmlns:a16="http://schemas.microsoft.com/office/drawing/2014/main" id="{CDC94DC7-BD19-3CD5-BC71-512759BF1772}"/>
              </a:ext>
            </a:extLst>
          </p:cNvPr>
          <p:cNvCxnSpPr>
            <a:cxnSpLocks/>
            <a:stCxn id="32" idx="6"/>
            <a:endCxn id="29" idx="0"/>
          </p:cNvCxnSpPr>
          <p:nvPr/>
        </p:nvCxnSpPr>
        <p:spPr>
          <a:xfrm>
            <a:off x="7675207" y="3524623"/>
            <a:ext cx="942778" cy="343387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or: Curved 58">
            <a:extLst>
              <a:ext uri="{FF2B5EF4-FFF2-40B4-BE49-F238E27FC236}">
                <a16:creationId xmlns:a16="http://schemas.microsoft.com/office/drawing/2014/main" id="{0966555A-FD52-3D6A-5246-72D1917BA8C6}"/>
              </a:ext>
            </a:extLst>
          </p:cNvPr>
          <p:cNvCxnSpPr>
            <a:cxnSpLocks/>
            <a:stCxn id="32" idx="4"/>
            <a:endCxn id="55" idx="0"/>
          </p:cNvCxnSpPr>
          <p:nvPr/>
        </p:nvCxnSpPr>
        <p:spPr>
          <a:xfrm rot="16200000" flipH="1">
            <a:off x="7394406" y="3805423"/>
            <a:ext cx="1313031" cy="1111429"/>
          </a:xfrm>
          <a:prstGeom prst="curvedConnector3">
            <a:avLst>
              <a:gd name="adj1" fmla="val 60996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8789F88B-C744-A329-0B28-758ECCC91815}"/>
              </a:ext>
            </a:extLst>
          </p:cNvPr>
          <p:cNvCxnSpPr>
            <a:cxnSpLocks/>
          </p:cNvCxnSpPr>
          <p:nvPr/>
        </p:nvCxnSpPr>
        <p:spPr>
          <a:xfrm>
            <a:off x="4977366" y="3652680"/>
            <a:ext cx="2229089" cy="675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352919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5993EDD8-20D5-AB1F-4F54-618A9E92F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F0E99-294B-E4D2-1ECB-A443AB04C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HACE Overview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D55EA2-A790-D850-0F42-14781192E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85</a:t>
            </a:fld>
            <a:endParaRPr lang="en-F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A90546-9D79-F6C8-1F32-79BA4AED55EA}"/>
              </a:ext>
            </a:extLst>
          </p:cNvPr>
          <p:cNvSpPr txBox="1"/>
          <p:nvPr/>
        </p:nvSpPr>
        <p:spPr>
          <a:xfrm>
            <a:off x="0" y="4536377"/>
            <a:ext cx="1308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02C19A5-F116-DFE6-ECD3-A76E2197CD01}"/>
              </a:ext>
            </a:extLst>
          </p:cNvPr>
          <p:cNvCxnSpPr>
            <a:cxnSpLocks/>
          </p:cNvCxnSpPr>
          <p:nvPr/>
        </p:nvCxnSpPr>
        <p:spPr>
          <a:xfrm>
            <a:off x="1654594" y="372922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85C5294-DFD2-3471-D68B-3415A40B0936}"/>
              </a:ext>
            </a:extLst>
          </p:cNvPr>
          <p:cNvSpPr txBox="1"/>
          <p:nvPr/>
        </p:nvSpPr>
        <p:spPr>
          <a:xfrm>
            <a:off x="11301509" y="3605854"/>
            <a:ext cx="890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</a:t>
            </a:r>
            <a:endParaRPr lang="en-GB" sz="240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2C08380-A071-4D24-ADA8-13C360C9FACC}"/>
              </a:ext>
            </a:extLst>
          </p:cNvPr>
          <p:cNvCxnSpPr>
            <a:cxnSpLocks/>
          </p:cNvCxnSpPr>
          <p:nvPr/>
        </p:nvCxnSpPr>
        <p:spPr>
          <a:xfrm>
            <a:off x="11045003" y="3831541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CDE999F-AAFD-F950-9498-E81D0EBEF1B2}"/>
              </a:ext>
            </a:extLst>
          </p:cNvPr>
          <p:cNvSpPr/>
          <p:nvPr/>
        </p:nvSpPr>
        <p:spPr>
          <a:xfrm>
            <a:off x="2722905" y="1119225"/>
            <a:ext cx="8322098" cy="5672100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560A68-4C2C-E3D8-1B0D-C145BB9162A2}"/>
              </a:ext>
            </a:extLst>
          </p:cNvPr>
          <p:cNvSpPr txBox="1"/>
          <p:nvPr/>
        </p:nvSpPr>
        <p:spPr>
          <a:xfrm>
            <a:off x="2722905" y="1119225"/>
            <a:ext cx="8679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accent4">
                    <a:lumMod val="75000"/>
                  </a:schemeClr>
                </a:solidFill>
              </a:rPr>
              <a:t>HACE</a:t>
            </a:r>
            <a:endParaRPr lang="en-GB" sz="240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6EBF39B-3C28-0F67-4355-9219D1049756}"/>
              </a:ext>
            </a:extLst>
          </p:cNvPr>
          <p:cNvSpPr/>
          <p:nvPr/>
        </p:nvSpPr>
        <p:spPr>
          <a:xfrm>
            <a:off x="6747534" y="1730443"/>
            <a:ext cx="4162941" cy="4091951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108BEA9D-AAF7-F14F-54E4-E79DC792A0A5}"/>
              </a:ext>
            </a:extLst>
          </p:cNvPr>
          <p:cNvCxnSpPr>
            <a:cxnSpLocks/>
          </p:cNvCxnSpPr>
          <p:nvPr/>
        </p:nvCxnSpPr>
        <p:spPr>
          <a:xfrm flipH="1">
            <a:off x="6987866" y="1900033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1DB6AFF6-4843-F6D5-7610-1C37121CBDB3}"/>
              </a:ext>
            </a:extLst>
          </p:cNvPr>
          <p:cNvSpPr txBox="1"/>
          <p:nvPr/>
        </p:nvSpPr>
        <p:spPr>
          <a:xfrm>
            <a:off x="7211955" y="1719654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BBAD25A9-C545-9F9B-C710-18D27ABD7C0C}"/>
              </a:ext>
            </a:extLst>
          </p:cNvPr>
          <p:cNvCxnSpPr>
            <a:cxnSpLocks/>
          </p:cNvCxnSpPr>
          <p:nvPr/>
        </p:nvCxnSpPr>
        <p:spPr>
          <a:xfrm flipH="1">
            <a:off x="6996233" y="216636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F2FBC783-4BC7-66E7-ED22-0334D6A0B637}"/>
              </a:ext>
            </a:extLst>
          </p:cNvPr>
          <p:cNvSpPr txBox="1"/>
          <p:nvPr/>
        </p:nvSpPr>
        <p:spPr>
          <a:xfrm>
            <a:off x="7220322" y="198598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3F86A0C6-0B92-09B1-EE32-5DC23880D0F3}"/>
              </a:ext>
            </a:extLst>
          </p:cNvPr>
          <p:cNvSpPr/>
          <p:nvPr/>
        </p:nvSpPr>
        <p:spPr>
          <a:xfrm>
            <a:off x="7403067" y="2844017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S0</a:t>
            </a:r>
            <a:endParaRPr lang="en-GB" b="1">
              <a:solidFill>
                <a:srgbClr val="FFD966"/>
              </a:solidFill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C70D437B-4D62-0ABF-5495-28DEC248FCC0}"/>
              </a:ext>
            </a:extLst>
          </p:cNvPr>
          <p:cNvSpPr/>
          <p:nvPr/>
        </p:nvSpPr>
        <p:spPr>
          <a:xfrm>
            <a:off x="7402208" y="4191210"/>
            <a:ext cx="576000" cy="576000"/>
          </a:xfrm>
          <a:prstGeom prst="ellipse">
            <a:avLst/>
          </a:prstGeom>
          <a:noFill/>
          <a:ln w="38100">
            <a:solidFill>
              <a:srgbClr val="FFD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D966"/>
                </a:solidFill>
              </a:rPr>
              <a:t>S1</a:t>
            </a:r>
            <a:endParaRPr lang="en-GB" b="1">
              <a:solidFill>
                <a:srgbClr val="FFD966"/>
              </a:solidFill>
            </a:endParaRP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A50737E2-176C-6749-8571-BA1E13BA06D0}"/>
              </a:ext>
            </a:extLst>
          </p:cNvPr>
          <p:cNvCxnSpPr>
            <a:cxnSpLocks/>
            <a:stCxn id="89" idx="4"/>
          </p:cNvCxnSpPr>
          <p:nvPr/>
        </p:nvCxnSpPr>
        <p:spPr>
          <a:xfrm flipH="1">
            <a:off x="7690208" y="3420017"/>
            <a:ext cx="859" cy="75935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ctor: Curved 98">
            <a:extLst>
              <a:ext uri="{FF2B5EF4-FFF2-40B4-BE49-F238E27FC236}">
                <a16:creationId xmlns:a16="http://schemas.microsoft.com/office/drawing/2014/main" id="{188D3D8A-DBA6-EE40-CD49-4082A28D6EAA}"/>
              </a:ext>
            </a:extLst>
          </p:cNvPr>
          <p:cNvCxnSpPr>
            <a:cxnSpLocks/>
            <a:stCxn id="90" idx="6"/>
            <a:endCxn id="144" idx="2"/>
          </p:cNvCxnSpPr>
          <p:nvPr/>
        </p:nvCxnSpPr>
        <p:spPr>
          <a:xfrm>
            <a:off x="7978208" y="4479210"/>
            <a:ext cx="1476343" cy="675774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ctor: Curved 100">
            <a:extLst>
              <a:ext uri="{FF2B5EF4-FFF2-40B4-BE49-F238E27FC236}">
                <a16:creationId xmlns:a16="http://schemas.microsoft.com/office/drawing/2014/main" id="{90E8D30B-0B3C-9750-3805-178D6D3025E5}"/>
              </a:ext>
            </a:extLst>
          </p:cNvPr>
          <p:cNvCxnSpPr>
            <a:cxnSpLocks/>
            <a:stCxn id="89" idx="6"/>
            <a:endCxn id="118" idx="2"/>
          </p:cNvCxnSpPr>
          <p:nvPr/>
        </p:nvCxnSpPr>
        <p:spPr>
          <a:xfrm>
            <a:off x="7979067" y="3132017"/>
            <a:ext cx="1475484" cy="844206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3EB7B7FF-72C9-F0DF-110F-1638EB82DA2A}"/>
              </a:ext>
            </a:extLst>
          </p:cNvPr>
          <p:cNvSpPr/>
          <p:nvPr/>
        </p:nvSpPr>
        <p:spPr>
          <a:xfrm>
            <a:off x="6833851" y="2357097"/>
            <a:ext cx="1853764" cy="3338571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AEF26D03-352A-FDCE-9618-0E9EC74F8B55}"/>
              </a:ext>
            </a:extLst>
          </p:cNvPr>
          <p:cNvSpPr txBox="1"/>
          <p:nvPr/>
        </p:nvSpPr>
        <p:spPr>
          <a:xfrm>
            <a:off x="6834912" y="2376211"/>
            <a:ext cx="7540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FSM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107" name="Rectangle: Rounded Corners 106">
            <a:extLst>
              <a:ext uri="{FF2B5EF4-FFF2-40B4-BE49-F238E27FC236}">
                <a16:creationId xmlns:a16="http://schemas.microsoft.com/office/drawing/2014/main" id="{C23CE3D7-CD01-D97F-BEFE-E73F1EDF7EEB}"/>
              </a:ext>
            </a:extLst>
          </p:cNvPr>
          <p:cNvSpPr/>
          <p:nvPr/>
        </p:nvSpPr>
        <p:spPr>
          <a:xfrm>
            <a:off x="8942898" y="1976360"/>
            <a:ext cx="1853764" cy="3692197"/>
          </a:xfrm>
          <a:prstGeom prst="roundRect">
            <a:avLst>
              <a:gd name="adj" fmla="val 5211"/>
            </a:avLst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12A7A590-4FFC-2DAB-8A51-E0F6965DB61F}"/>
              </a:ext>
            </a:extLst>
          </p:cNvPr>
          <p:cNvSpPr txBox="1"/>
          <p:nvPr/>
        </p:nvSpPr>
        <p:spPr>
          <a:xfrm>
            <a:off x="8974550" y="1969913"/>
            <a:ext cx="14647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Datapath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3F491630-3992-0655-0FB0-D9F410CB8093}"/>
              </a:ext>
            </a:extLst>
          </p:cNvPr>
          <p:cNvCxnSpPr>
            <a:cxnSpLocks/>
          </p:cNvCxnSpPr>
          <p:nvPr/>
        </p:nvCxnSpPr>
        <p:spPr>
          <a:xfrm>
            <a:off x="6450715" y="382639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45DB8CA5-53A3-56A3-E610-C8191A04F1BC}"/>
              </a:ext>
            </a:extLst>
          </p:cNvPr>
          <p:cNvSpPr txBox="1"/>
          <p:nvPr/>
        </p:nvSpPr>
        <p:spPr>
          <a:xfrm>
            <a:off x="6742618" y="5779509"/>
            <a:ext cx="28391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FSM-Datapath Graph</a:t>
            </a:r>
            <a:endParaRPr lang="en-GB" sz="2400"/>
          </a:p>
        </p:txBody>
      </p:sp>
      <p:sp>
        <p:nvSpPr>
          <p:cNvPr id="112" name="Rectangle: Rounded Corners 111">
            <a:extLst>
              <a:ext uri="{FF2B5EF4-FFF2-40B4-BE49-F238E27FC236}">
                <a16:creationId xmlns:a16="http://schemas.microsoft.com/office/drawing/2014/main" id="{29A6732B-3FF1-832A-4002-4CF3403F059D}"/>
              </a:ext>
            </a:extLst>
          </p:cNvPr>
          <p:cNvSpPr/>
          <p:nvPr/>
        </p:nvSpPr>
        <p:spPr>
          <a:xfrm>
            <a:off x="10093268" y="320041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75FB244D-2815-CA17-3B4F-E8C746849111}"/>
              </a:ext>
            </a:extLst>
          </p:cNvPr>
          <p:cNvSpPr/>
          <p:nvPr/>
        </p:nvSpPr>
        <p:spPr>
          <a:xfrm>
            <a:off x="9171207" y="2605629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116" name="Rectangle: Rounded Corners 115">
            <a:extLst>
              <a:ext uri="{FF2B5EF4-FFF2-40B4-BE49-F238E27FC236}">
                <a16:creationId xmlns:a16="http://schemas.microsoft.com/office/drawing/2014/main" id="{F19B3035-10A4-97E6-6AF0-3C1A77989B88}"/>
              </a:ext>
            </a:extLst>
          </p:cNvPr>
          <p:cNvSpPr/>
          <p:nvPr/>
        </p:nvSpPr>
        <p:spPr>
          <a:xfrm>
            <a:off x="9423724" y="321972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7FAB9CDD-5BF5-01AD-6BBF-E19E6D0C4320}"/>
              </a:ext>
            </a:extLst>
          </p:cNvPr>
          <p:cNvCxnSpPr>
            <a:cxnSpLocks/>
          </p:cNvCxnSpPr>
          <p:nvPr/>
        </p:nvCxnSpPr>
        <p:spPr>
          <a:xfrm>
            <a:off x="9622182" y="297257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Oval 117">
            <a:extLst>
              <a:ext uri="{FF2B5EF4-FFF2-40B4-BE49-F238E27FC236}">
                <a16:creationId xmlns:a16="http://schemas.microsoft.com/office/drawing/2014/main" id="{52C0914B-AA49-8571-37DE-3CC6FF365C6E}"/>
              </a:ext>
            </a:extLst>
          </p:cNvPr>
          <p:cNvSpPr/>
          <p:nvPr/>
        </p:nvSpPr>
        <p:spPr>
          <a:xfrm>
            <a:off x="9454551" y="3796223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BBB7A97F-AD8E-0FD7-3E28-4A44CDA6D29E}"/>
              </a:ext>
            </a:extLst>
          </p:cNvPr>
          <p:cNvCxnSpPr>
            <a:cxnSpLocks/>
          </p:cNvCxnSpPr>
          <p:nvPr/>
        </p:nvCxnSpPr>
        <p:spPr>
          <a:xfrm rot="5400000">
            <a:off x="9972674" y="327985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4C98E077-1CDF-5589-E75E-6F5D9D9743E5}"/>
              </a:ext>
            </a:extLst>
          </p:cNvPr>
          <p:cNvCxnSpPr>
            <a:cxnSpLocks/>
          </p:cNvCxnSpPr>
          <p:nvPr/>
        </p:nvCxnSpPr>
        <p:spPr>
          <a:xfrm>
            <a:off x="9623121" y="356838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Oval 143">
            <a:extLst>
              <a:ext uri="{FF2B5EF4-FFF2-40B4-BE49-F238E27FC236}">
                <a16:creationId xmlns:a16="http://schemas.microsoft.com/office/drawing/2014/main" id="{3F6C34ED-DC3B-BA47-42D1-FDEB9C071C0F}"/>
              </a:ext>
            </a:extLst>
          </p:cNvPr>
          <p:cNvSpPr/>
          <p:nvPr/>
        </p:nvSpPr>
        <p:spPr>
          <a:xfrm>
            <a:off x="9454551" y="4974984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152" name="Rectangle: Rounded Corners 151">
            <a:extLst>
              <a:ext uri="{FF2B5EF4-FFF2-40B4-BE49-F238E27FC236}">
                <a16:creationId xmlns:a16="http://schemas.microsoft.com/office/drawing/2014/main" id="{81C4C353-7D82-AF11-D90E-53711F68AA47}"/>
              </a:ext>
            </a:extLst>
          </p:cNvPr>
          <p:cNvSpPr/>
          <p:nvPr/>
        </p:nvSpPr>
        <p:spPr>
          <a:xfrm>
            <a:off x="62342" y="3153850"/>
            <a:ext cx="2254807" cy="1376596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S0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</a:t>
            </a:r>
            <a:r>
              <a:rPr lang="en-US">
                <a:solidFill>
                  <a:schemeClr val="bg1"/>
                </a:solidFill>
              </a:rPr>
              <a:t> = 1 + </a:t>
            </a:r>
            <a:r>
              <a:rPr lang="en-US" err="1">
                <a:solidFill>
                  <a:schemeClr val="bg1"/>
                </a:solidFill>
              </a:rPr>
              <a:t>data_A</a:t>
            </a:r>
            <a:r>
              <a:rPr lang="en-US">
                <a:solidFill>
                  <a:schemeClr val="bg1"/>
                </a:solidFill>
              </a:rPr>
              <a:t>; </a:t>
            </a:r>
            <a:r>
              <a:rPr lang="en-US"/>
              <a:t>}</a:t>
            </a:r>
          </a:p>
          <a:p>
            <a:r>
              <a:rPr lang="en-US"/>
              <a:t>if (</a:t>
            </a:r>
            <a:r>
              <a:rPr lang="en-US">
                <a:solidFill>
                  <a:schemeClr val="accent4">
                    <a:lumMod val="60000"/>
                    <a:lumOff val="40000"/>
                  </a:schemeClr>
                </a:solidFill>
              </a:rPr>
              <a:t>state</a:t>
            </a:r>
            <a:r>
              <a:rPr lang="en-US"/>
              <a:t> == </a:t>
            </a:r>
            <a:r>
              <a:rPr lang="en-US">
                <a:solidFill>
                  <a:schemeClr val="bg1"/>
                </a:solidFill>
              </a:rPr>
              <a:t>S1</a:t>
            </a:r>
            <a:r>
              <a:rPr lang="en-US"/>
              <a:t>) {</a:t>
            </a:r>
          </a:p>
          <a:p>
            <a:r>
              <a:rPr lang="en-US"/>
              <a:t>  </a:t>
            </a:r>
            <a:r>
              <a:rPr lang="en-US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</a:t>
            </a:r>
            <a:r>
              <a:rPr lang="en-US">
                <a:solidFill>
                  <a:schemeClr val="bg1"/>
                </a:solidFill>
              </a:rPr>
              <a:t> = </a:t>
            </a: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</a:rPr>
              <a:t>sum </a:t>
            </a:r>
            <a:r>
              <a:rPr lang="en-US">
                <a:solidFill>
                  <a:schemeClr val="bg1"/>
                </a:solidFill>
              </a:rPr>
              <a:t>+ 1; </a:t>
            </a:r>
            <a:r>
              <a:rPr lang="en-US"/>
              <a:t>}</a:t>
            </a:r>
          </a:p>
        </p:txBody>
      </p:sp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DFFC3FB8-D414-B3C9-2C1B-DCA8DD6CCF48}"/>
              </a:ext>
            </a:extLst>
          </p:cNvPr>
          <p:cNvCxnSpPr>
            <a:cxnSpLocks/>
          </p:cNvCxnSpPr>
          <p:nvPr/>
        </p:nvCxnSpPr>
        <p:spPr>
          <a:xfrm>
            <a:off x="2375942" y="3841834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Rectangle: Rounded Corners 164">
            <a:extLst>
              <a:ext uri="{FF2B5EF4-FFF2-40B4-BE49-F238E27FC236}">
                <a16:creationId xmlns:a16="http://schemas.microsoft.com/office/drawing/2014/main" id="{77501B64-56E1-F051-F6C0-8DD881B043E8}"/>
              </a:ext>
            </a:extLst>
          </p:cNvPr>
          <p:cNvSpPr/>
          <p:nvPr/>
        </p:nvSpPr>
        <p:spPr>
          <a:xfrm>
            <a:off x="10111288" y="437917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66" name="Rectangle: Rounded Corners 165">
            <a:extLst>
              <a:ext uri="{FF2B5EF4-FFF2-40B4-BE49-F238E27FC236}">
                <a16:creationId xmlns:a16="http://schemas.microsoft.com/office/drawing/2014/main" id="{7FB74F11-A04F-7003-AE8B-790A2D8FC911}"/>
              </a:ext>
            </a:extLst>
          </p:cNvPr>
          <p:cNvSpPr/>
          <p:nvPr/>
        </p:nvSpPr>
        <p:spPr>
          <a:xfrm>
            <a:off x="9441744" y="4398485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67" name="Straight Arrow Connector 166">
            <a:extLst>
              <a:ext uri="{FF2B5EF4-FFF2-40B4-BE49-F238E27FC236}">
                <a16:creationId xmlns:a16="http://schemas.microsoft.com/office/drawing/2014/main" id="{37ACB4CA-992C-64D7-333C-8A2B687B095C}"/>
              </a:ext>
            </a:extLst>
          </p:cNvPr>
          <p:cNvCxnSpPr>
            <a:cxnSpLocks/>
          </p:cNvCxnSpPr>
          <p:nvPr/>
        </p:nvCxnSpPr>
        <p:spPr>
          <a:xfrm>
            <a:off x="9640202" y="415133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Arrow Connector 167">
            <a:extLst>
              <a:ext uri="{FF2B5EF4-FFF2-40B4-BE49-F238E27FC236}">
                <a16:creationId xmlns:a16="http://schemas.microsoft.com/office/drawing/2014/main" id="{D2CAC250-CD40-A705-3D7B-2312AAD56F27}"/>
              </a:ext>
            </a:extLst>
          </p:cNvPr>
          <p:cNvCxnSpPr>
            <a:cxnSpLocks/>
          </p:cNvCxnSpPr>
          <p:nvPr/>
        </p:nvCxnSpPr>
        <p:spPr>
          <a:xfrm rot="5400000">
            <a:off x="9990694" y="4458617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Arrow Connector 168">
            <a:extLst>
              <a:ext uri="{FF2B5EF4-FFF2-40B4-BE49-F238E27FC236}">
                <a16:creationId xmlns:a16="http://schemas.microsoft.com/office/drawing/2014/main" id="{A5D03B84-F708-7837-8356-985FA66D5B80}"/>
              </a:ext>
            </a:extLst>
          </p:cNvPr>
          <p:cNvCxnSpPr>
            <a:cxnSpLocks/>
          </p:cNvCxnSpPr>
          <p:nvPr/>
        </p:nvCxnSpPr>
        <p:spPr>
          <a:xfrm>
            <a:off x="9641141" y="4747145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8051969-AF55-A6E7-4DD3-C7EAF94955D5}"/>
              </a:ext>
            </a:extLst>
          </p:cNvPr>
          <p:cNvSpPr txBox="1"/>
          <p:nvPr/>
        </p:nvSpPr>
        <p:spPr>
          <a:xfrm>
            <a:off x="2771891" y="2877484"/>
            <a:ext cx="362376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</a:p>
          <a:p>
            <a:endParaRPr lang="en-US" sz="2400"/>
          </a:p>
          <a:p>
            <a:r>
              <a:rPr lang="en-US" sz="2400"/>
              <a:t>It is a directed graph that makes </a:t>
            </a:r>
            <a:r>
              <a:rPr lang="en-US" sz="2400">
                <a:solidFill>
                  <a:srgbClr val="FF0000"/>
                </a:solidFill>
              </a:rPr>
              <a:t>dataflow</a:t>
            </a:r>
            <a:r>
              <a:rPr lang="en-US" sz="2400"/>
              <a:t> and </a:t>
            </a:r>
            <a:r>
              <a:rPr lang="en-US" sz="2400">
                <a:solidFill>
                  <a:srgbClr val="FF0000"/>
                </a:solidFill>
              </a:rPr>
              <a:t>control</a:t>
            </a:r>
            <a:r>
              <a:rPr lang="en-US" sz="2400"/>
              <a:t> information explicit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9A87E2E-8006-B89B-CE43-C32C0EEC2AD4}"/>
              </a:ext>
            </a:extLst>
          </p:cNvPr>
          <p:cNvSpPr/>
          <p:nvPr/>
        </p:nvSpPr>
        <p:spPr>
          <a:xfrm>
            <a:off x="2763226" y="2854934"/>
            <a:ext cx="3639294" cy="1961541"/>
          </a:xfrm>
          <a:prstGeom prst="roundRect">
            <a:avLst>
              <a:gd name="adj" fmla="val 5211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217FC1D-E0A5-174E-B370-5A367A33001A}"/>
              </a:ext>
            </a:extLst>
          </p:cNvPr>
          <p:cNvSpPr/>
          <p:nvPr/>
        </p:nvSpPr>
        <p:spPr>
          <a:xfrm>
            <a:off x="6740669" y="1749603"/>
            <a:ext cx="4162940" cy="4478374"/>
          </a:xfrm>
          <a:prstGeom prst="roundRect">
            <a:avLst>
              <a:gd name="adj" fmla="val 5211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7D4281-61DD-5B35-F825-6F0B2B3E2A05}"/>
              </a:ext>
            </a:extLst>
          </p:cNvPr>
          <p:cNvSpPr txBox="1"/>
          <p:nvPr/>
        </p:nvSpPr>
        <p:spPr>
          <a:xfrm>
            <a:off x="105039" y="6158482"/>
            <a:ext cx="5777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/>
              <a:t>RTL code</a:t>
            </a:r>
            <a:endParaRPr lang="en-GB" sz="140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8D8E3946-C4FE-01A3-1ED9-866446B95273}"/>
              </a:ext>
            </a:extLst>
          </p:cNvPr>
          <p:cNvSpPr/>
          <p:nvPr/>
        </p:nvSpPr>
        <p:spPr>
          <a:xfrm>
            <a:off x="872906" y="6266203"/>
            <a:ext cx="633677" cy="307777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HACE</a:t>
            </a:r>
            <a:endParaRPr lang="en-GB" sz="140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9D67BBB-9B35-690A-2016-F9F91DC72051}"/>
              </a:ext>
            </a:extLst>
          </p:cNvPr>
          <p:cNvCxnSpPr>
            <a:cxnSpLocks/>
          </p:cNvCxnSpPr>
          <p:nvPr/>
        </p:nvCxnSpPr>
        <p:spPr>
          <a:xfrm flipV="1">
            <a:off x="602877" y="6420092"/>
            <a:ext cx="270029" cy="399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1FBCB42-1A49-868C-7766-554C6CA5E359}"/>
              </a:ext>
            </a:extLst>
          </p:cNvPr>
          <p:cNvSpPr txBox="1"/>
          <p:nvPr/>
        </p:nvSpPr>
        <p:spPr>
          <a:xfrm>
            <a:off x="1713585" y="6266203"/>
            <a:ext cx="63367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/>
              <a:t>CDFG</a:t>
            </a:r>
            <a:endParaRPr lang="en-GB" sz="140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01AB02D-7A90-FAE7-15B8-D118DD3B53BE}"/>
              </a:ext>
            </a:extLst>
          </p:cNvPr>
          <p:cNvCxnSpPr>
            <a:cxnSpLocks/>
          </p:cNvCxnSpPr>
          <p:nvPr/>
        </p:nvCxnSpPr>
        <p:spPr>
          <a:xfrm flipV="1">
            <a:off x="1506583" y="6420091"/>
            <a:ext cx="270029" cy="399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304811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497C868-5D65-B0A5-B584-EBD79713E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468F1-F706-D1E5-957A-00B1704BC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Assignment Graph to FSM-Datapath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A24D4A-C6DF-9D72-456A-0539703F3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86</a:t>
            </a:fld>
            <a:endParaRPr lang="en-FR"/>
          </a:p>
        </p:txBody>
      </p:sp>
      <p:sp>
        <p:nvSpPr>
          <p:cNvPr id="191" name="Rectangle: Rounded Corners 190">
            <a:extLst>
              <a:ext uri="{FF2B5EF4-FFF2-40B4-BE49-F238E27FC236}">
                <a16:creationId xmlns:a16="http://schemas.microsoft.com/office/drawing/2014/main" id="{56C1CC88-2E6E-D50B-361C-6A7FEBE78A2F}"/>
              </a:ext>
            </a:extLst>
          </p:cNvPr>
          <p:cNvSpPr/>
          <p:nvPr/>
        </p:nvSpPr>
        <p:spPr>
          <a:xfrm>
            <a:off x="488155" y="1822867"/>
            <a:ext cx="4033045" cy="4288373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9238060A-5462-C461-AD8E-0BA83EB958E2}"/>
              </a:ext>
            </a:extLst>
          </p:cNvPr>
          <p:cNvSpPr txBox="1"/>
          <p:nvPr/>
        </p:nvSpPr>
        <p:spPr>
          <a:xfrm>
            <a:off x="481768" y="1362005"/>
            <a:ext cx="25178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  <a:endParaRPr lang="en-GB" sz="2400"/>
          </a:p>
        </p:txBody>
      </p:sp>
      <p:cxnSp>
        <p:nvCxnSpPr>
          <p:cNvPr id="193" name="Straight Arrow Connector 192">
            <a:extLst>
              <a:ext uri="{FF2B5EF4-FFF2-40B4-BE49-F238E27FC236}">
                <a16:creationId xmlns:a16="http://schemas.microsoft.com/office/drawing/2014/main" id="{34EAE817-1C6C-A4F7-4B4B-88586F9F311A}"/>
              </a:ext>
            </a:extLst>
          </p:cNvPr>
          <p:cNvCxnSpPr>
            <a:cxnSpLocks/>
          </p:cNvCxnSpPr>
          <p:nvPr/>
        </p:nvCxnSpPr>
        <p:spPr>
          <a:xfrm flipH="1">
            <a:off x="596907" y="200324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Arrow Connector 193">
            <a:extLst>
              <a:ext uri="{FF2B5EF4-FFF2-40B4-BE49-F238E27FC236}">
                <a16:creationId xmlns:a16="http://schemas.microsoft.com/office/drawing/2014/main" id="{29BB08D4-0BC8-F8C5-3F3E-25D77F55AD6D}"/>
              </a:ext>
            </a:extLst>
          </p:cNvPr>
          <p:cNvCxnSpPr>
            <a:cxnSpLocks/>
          </p:cNvCxnSpPr>
          <p:nvPr/>
        </p:nvCxnSpPr>
        <p:spPr>
          <a:xfrm flipH="1">
            <a:off x="605274" y="226958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Rectangle: Rounded Corners 194">
            <a:extLst>
              <a:ext uri="{FF2B5EF4-FFF2-40B4-BE49-F238E27FC236}">
                <a16:creationId xmlns:a16="http://schemas.microsoft.com/office/drawing/2014/main" id="{B1616F61-5376-AA47-A4C7-4F96978D1287}"/>
              </a:ext>
            </a:extLst>
          </p:cNvPr>
          <p:cNvSpPr/>
          <p:nvPr/>
        </p:nvSpPr>
        <p:spPr>
          <a:xfrm>
            <a:off x="1772651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96" name="Rectangle: Rounded Corners 195">
            <a:extLst>
              <a:ext uri="{FF2B5EF4-FFF2-40B4-BE49-F238E27FC236}">
                <a16:creationId xmlns:a16="http://schemas.microsoft.com/office/drawing/2014/main" id="{D1633D64-317F-23D4-2E94-C8EF8AF98007}"/>
              </a:ext>
            </a:extLst>
          </p:cNvPr>
          <p:cNvSpPr/>
          <p:nvPr/>
        </p:nvSpPr>
        <p:spPr>
          <a:xfrm>
            <a:off x="2414216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97" name="Straight Arrow Connector 196">
            <a:extLst>
              <a:ext uri="{FF2B5EF4-FFF2-40B4-BE49-F238E27FC236}">
                <a16:creationId xmlns:a16="http://schemas.microsoft.com/office/drawing/2014/main" id="{5907B6B1-8E03-DEBC-E72E-2561428EF2D2}"/>
              </a:ext>
            </a:extLst>
          </p:cNvPr>
          <p:cNvCxnSpPr>
            <a:cxnSpLocks/>
            <a:stCxn id="195" idx="3"/>
            <a:endCxn id="196" idx="1"/>
          </p:cNvCxnSpPr>
          <p:nvPr/>
        </p:nvCxnSpPr>
        <p:spPr>
          <a:xfrm>
            <a:off x="2216789" y="4048010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Oval 197">
            <a:extLst>
              <a:ext uri="{FF2B5EF4-FFF2-40B4-BE49-F238E27FC236}">
                <a16:creationId xmlns:a16="http://schemas.microsoft.com/office/drawing/2014/main" id="{E6581D8F-40B0-5454-B08B-C84A45978307}"/>
              </a:ext>
            </a:extLst>
          </p:cNvPr>
          <p:cNvSpPr/>
          <p:nvPr/>
        </p:nvSpPr>
        <p:spPr>
          <a:xfrm>
            <a:off x="1333507" y="3344623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2A79DC8C-6120-1BC6-00BC-F6A4BD9B3438}"/>
              </a:ext>
            </a:extLst>
          </p:cNvPr>
          <p:cNvSpPr txBox="1"/>
          <p:nvPr/>
        </p:nvSpPr>
        <p:spPr>
          <a:xfrm>
            <a:off x="820996" y="182286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A9E4BA01-174C-551C-63D1-626C5C1C5264}"/>
              </a:ext>
            </a:extLst>
          </p:cNvPr>
          <p:cNvSpPr txBox="1"/>
          <p:nvPr/>
        </p:nvSpPr>
        <p:spPr>
          <a:xfrm>
            <a:off x="829363" y="208920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01" name="Connector: Curved 200">
            <a:extLst>
              <a:ext uri="{FF2B5EF4-FFF2-40B4-BE49-F238E27FC236}">
                <a16:creationId xmlns:a16="http://schemas.microsoft.com/office/drawing/2014/main" id="{8EF804FE-4BE6-8320-A14B-17ACC9C7E12E}"/>
              </a:ext>
            </a:extLst>
          </p:cNvPr>
          <p:cNvCxnSpPr>
            <a:cxnSpLocks/>
            <a:stCxn id="196" idx="3"/>
            <a:endCxn id="207" idx="2"/>
          </p:cNvCxnSpPr>
          <p:nvPr/>
        </p:nvCxnSpPr>
        <p:spPr>
          <a:xfrm flipV="1">
            <a:off x="2858354" y="4041090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2" name="Rectangle: Rounded Corners 201">
            <a:extLst>
              <a:ext uri="{FF2B5EF4-FFF2-40B4-BE49-F238E27FC236}">
                <a16:creationId xmlns:a16="http://schemas.microsoft.com/office/drawing/2014/main" id="{2BEA87B3-2143-2A9C-0062-C3D95AE3709D}"/>
              </a:ext>
            </a:extLst>
          </p:cNvPr>
          <p:cNvSpPr/>
          <p:nvPr/>
        </p:nvSpPr>
        <p:spPr>
          <a:xfrm>
            <a:off x="3874689" y="326527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203" name="Rectangle: Rounded Corners 202">
            <a:extLst>
              <a:ext uri="{FF2B5EF4-FFF2-40B4-BE49-F238E27FC236}">
                <a16:creationId xmlns:a16="http://schemas.microsoft.com/office/drawing/2014/main" id="{0B621ACC-0D07-205F-1DBD-C51937675AA9}"/>
              </a:ext>
            </a:extLst>
          </p:cNvPr>
          <p:cNvSpPr/>
          <p:nvPr/>
        </p:nvSpPr>
        <p:spPr>
          <a:xfrm>
            <a:off x="2952628" y="2670496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204" name="Rectangle: Rounded Corners 203">
            <a:extLst>
              <a:ext uri="{FF2B5EF4-FFF2-40B4-BE49-F238E27FC236}">
                <a16:creationId xmlns:a16="http://schemas.microsoft.com/office/drawing/2014/main" id="{7EAFFAD3-0D1F-00EC-145E-5918FFF06F70}"/>
              </a:ext>
            </a:extLst>
          </p:cNvPr>
          <p:cNvSpPr/>
          <p:nvPr/>
        </p:nvSpPr>
        <p:spPr>
          <a:xfrm>
            <a:off x="3205145" y="328459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206" name="Straight Arrow Connector 205">
            <a:extLst>
              <a:ext uri="{FF2B5EF4-FFF2-40B4-BE49-F238E27FC236}">
                <a16:creationId xmlns:a16="http://schemas.microsoft.com/office/drawing/2014/main" id="{9C1FFFC4-5E1E-97A9-11BC-C37BFC251B25}"/>
              </a:ext>
            </a:extLst>
          </p:cNvPr>
          <p:cNvCxnSpPr>
            <a:cxnSpLocks/>
          </p:cNvCxnSpPr>
          <p:nvPr/>
        </p:nvCxnSpPr>
        <p:spPr>
          <a:xfrm>
            <a:off x="3403603" y="303743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Oval 206">
            <a:extLst>
              <a:ext uri="{FF2B5EF4-FFF2-40B4-BE49-F238E27FC236}">
                <a16:creationId xmlns:a16="http://schemas.microsoft.com/office/drawing/2014/main" id="{972E3C72-B1E9-BF79-903C-54CD303FE97D}"/>
              </a:ext>
            </a:extLst>
          </p:cNvPr>
          <p:cNvSpPr/>
          <p:nvPr/>
        </p:nvSpPr>
        <p:spPr>
          <a:xfrm>
            <a:off x="3235972" y="3861090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209" name="Straight Arrow Connector 208">
            <a:extLst>
              <a:ext uri="{FF2B5EF4-FFF2-40B4-BE49-F238E27FC236}">
                <a16:creationId xmlns:a16="http://schemas.microsoft.com/office/drawing/2014/main" id="{EBC2E313-5DE3-5F5C-B24C-AFB68F59FB31}"/>
              </a:ext>
            </a:extLst>
          </p:cNvPr>
          <p:cNvCxnSpPr>
            <a:cxnSpLocks/>
          </p:cNvCxnSpPr>
          <p:nvPr/>
        </p:nvCxnSpPr>
        <p:spPr>
          <a:xfrm rot="5400000">
            <a:off x="3754095" y="334472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Straight Arrow Connector 209">
            <a:extLst>
              <a:ext uri="{FF2B5EF4-FFF2-40B4-BE49-F238E27FC236}">
                <a16:creationId xmlns:a16="http://schemas.microsoft.com/office/drawing/2014/main" id="{CABD453B-7404-1F55-37AE-02D31AB42675}"/>
              </a:ext>
            </a:extLst>
          </p:cNvPr>
          <p:cNvCxnSpPr>
            <a:cxnSpLocks/>
          </p:cNvCxnSpPr>
          <p:nvPr/>
        </p:nvCxnSpPr>
        <p:spPr>
          <a:xfrm>
            <a:off x="3404542" y="363325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" name="Oval 210">
            <a:extLst>
              <a:ext uri="{FF2B5EF4-FFF2-40B4-BE49-F238E27FC236}">
                <a16:creationId xmlns:a16="http://schemas.microsoft.com/office/drawing/2014/main" id="{0DD6155C-BA42-935F-92AB-F8E65F94349E}"/>
              </a:ext>
            </a:extLst>
          </p:cNvPr>
          <p:cNvSpPr/>
          <p:nvPr/>
        </p:nvSpPr>
        <p:spPr>
          <a:xfrm>
            <a:off x="3217952" y="5032371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212" name="Rectangle: Rounded Corners 211">
            <a:extLst>
              <a:ext uri="{FF2B5EF4-FFF2-40B4-BE49-F238E27FC236}">
                <a16:creationId xmlns:a16="http://schemas.microsoft.com/office/drawing/2014/main" id="{FC07AE97-96DE-6244-F85C-EAE54609D656}"/>
              </a:ext>
            </a:extLst>
          </p:cNvPr>
          <p:cNvSpPr/>
          <p:nvPr/>
        </p:nvSpPr>
        <p:spPr>
          <a:xfrm>
            <a:off x="3874689" y="443655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213" name="Rectangle: Rounded Corners 212">
            <a:extLst>
              <a:ext uri="{FF2B5EF4-FFF2-40B4-BE49-F238E27FC236}">
                <a16:creationId xmlns:a16="http://schemas.microsoft.com/office/drawing/2014/main" id="{60FDA857-FA42-89D0-7D43-E08098BEA667}"/>
              </a:ext>
            </a:extLst>
          </p:cNvPr>
          <p:cNvSpPr/>
          <p:nvPr/>
        </p:nvSpPr>
        <p:spPr>
          <a:xfrm>
            <a:off x="3205145" y="445587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214" name="Straight Arrow Connector 213">
            <a:extLst>
              <a:ext uri="{FF2B5EF4-FFF2-40B4-BE49-F238E27FC236}">
                <a16:creationId xmlns:a16="http://schemas.microsoft.com/office/drawing/2014/main" id="{533061DA-E18C-A247-0331-4A32BA0E881B}"/>
              </a:ext>
            </a:extLst>
          </p:cNvPr>
          <p:cNvCxnSpPr>
            <a:cxnSpLocks/>
          </p:cNvCxnSpPr>
          <p:nvPr/>
        </p:nvCxnSpPr>
        <p:spPr>
          <a:xfrm>
            <a:off x="3403603" y="420872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Straight Arrow Connector 214">
            <a:extLst>
              <a:ext uri="{FF2B5EF4-FFF2-40B4-BE49-F238E27FC236}">
                <a16:creationId xmlns:a16="http://schemas.microsoft.com/office/drawing/2014/main" id="{71D4D51D-28CB-4B2C-AFE0-46C13C2AD529}"/>
              </a:ext>
            </a:extLst>
          </p:cNvPr>
          <p:cNvCxnSpPr>
            <a:cxnSpLocks/>
          </p:cNvCxnSpPr>
          <p:nvPr/>
        </p:nvCxnSpPr>
        <p:spPr>
          <a:xfrm rot="5400000">
            <a:off x="3754095" y="451600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Straight Arrow Connector 215">
            <a:extLst>
              <a:ext uri="{FF2B5EF4-FFF2-40B4-BE49-F238E27FC236}">
                <a16:creationId xmlns:a16="http://schemas.microsoft.com/office/drawing/2014/main" id="{148D3C72-9AA1-BC82-1E12-E4998EA45AB7}"/>
              </a:ext>
            </a:extLst>
          </p:cNvPr>
          <p:cNvCxnSpPr>
            <a:cxnSpLocks/>
          </p:cNvCxnSpPr>
          <p:nvPr/>
        </p:nvCxnSpPr>
        <p:spPr>
          <a:xfrm>
            <a:off x="3404542" y="480453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7" name="Rectangle: Rounded Corners 216">
            <a:extLst>
              <a:ext uri="{FF2B5EF4-FFF2-40B4-BE49-F238E27FC236}">
                <a16:creationId xmlns:a16="http://schemas.microsoft.com/office/drawing/2014/main" id="{67DB72FF-3CBF-8BF1-30B5-AB5384B32E2D}"/>
              </a:ext>
            </a:extLst>
          </p:cNvPr>
          <p:cNvSpPr/>
          <p:nvPr/>
        </p:nvSpPr>
        <p:spPr>
          <a:xfrm>
            <a:off x="1761302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220" name="Rectangle: Rounded Corners 219">
            <a:extLst>
              <a:ext uri="{FF2B5EF4-FFF2-40B4-BE49-F238E27FC236}">
                <a16:creationId xmlns:a16="http://schemas.microsoft.com/office/drawing/2014/main" id="{DF4EF896-8449-9066-9480-28F5F1A4E461}"/>
              </a:ext>
            </a:extLst>
          </p:cNvPr>
          <p:cNvSpPr/>
          <p:nvPr/>
        </p:nvSpPr>
        <p:spPr>
          <a:xfrm>
            <a:off x="2402867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221" name="Straight Arrow Connector 220">
            <a:extLst>
              <a:ext uri="{FF2B5EF4-FFF2-40B4-BE49-F238E27FC236}">
                <a16:creationId xmlns:a16="http://schemas.microsoft.com/office/drawing/2014/main" id="{9AB2007C-20AB-1DC8-72E5-59483C09662E}"/>
              </a:ext>
            </a:extLst>
          </p:cNvPr>
          <p:cNvCxnSpPr>
            <a:cxnSpLocks/>
            <a:stCxn id="217" idx="3"/>
            <a:endCxn id="220" idx="1"/>
          </p:cNvCxnSpPr>
          <p:nvPr/>
        </p:nvCxnSpPr>
        <p:spPr>
          <a:xfrm>
            <a:off x="2205440" y="5197654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Connector: Curved 221">
            <a:extLst>
              <a:ext uri="{FF2B5EF4-FFF2-40B4-BE49-F238E27FC236}">
                <a16:creationId xmlns:a16="http://schemas.microsoft.com/office/drawing/2014/main" id="{334C4462-BFF2-72DE-4954-A42C657B511B}"/>
              </a:ext>
            </a:extLst>
          </p:cNvPr>
          <p:cNvCxnSpPr>
            <a:cxnSpLocks/>
            <a:stCxn id="220" idx="3"/>
          </p:cNvCxnSpPr>
          <p:nvPr/>
        </p:nvCxnSpPr>
        <p:spPr>
          <a:xfrm flipV="1">
            <a:off x="2847005" y="5190734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Connector: Curved 222">
            <a:extLst>
              <a:ext uri="{FF2B5EF4-FFF2-40B4-BE49-F238E27FC236}">
                <a16:creationId xmlns:a16="http://schemas.microsoft.com/office/drawing/2014/main" id="{15E2E0D0-B3FD-4527-5148-E46BAD5ED1D6}"/>
              </a:ext>
            </a:extLst>
          </p:cNvPr>
          <p:cNvCxnSpPr>
            <a:cxnSpLocks/>
            <a:stCxn id="198" idx="6"/>
            <a:endCxn id="196" idx="0"/>
          </p:cNvCxnSpPr>
          <p:nvPr/>
        </p:nvCxnSpPr>
        <p:spPr>
          <a:xfrm>
            <a:off x="1693507" y="3524623"/>
            <a:ext cx="942778" cy="343387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Connector: Curved 223">
            <a:extLst>
              <a:ext uri="{FF2B5EF4-FFF2-40B4-BE49-F238E27FC236}">
                <a16:creationId xmlns:a16="http://schemas.microsoft.com/office/drawing/2014/main" id="{693ABAEA-7107-1AE8-19A1-AAD2D4850AE6}"/>
              </a:ext>
            </a:extLst>
          </p:cNvPr>
          <p:cNvCxnSpPr>
            <a:cxnSpLocks/>
            <a:stCxn id="198" idx="4"/>
            <a:endCxn id="220" idx="0"/>
          </p:cNvCxnSpPr>
          <p:nvPr/>
        </p:nvCxnSpPr>
        <p:spPr>
          <a:xfrm rot="16200000" flipH="1">
            <a:off x="1412706" y="3805423"/>
            <a:ext cx="1313031" cy="1111429"/>
          </a:xfrm>
          <a:prstGeom prst="curvedConnector3">
            <a:avLst>
              <a:gd name="adj1" fmla="val 60996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533015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9D0D90C-BDAF-C8CB-E161-9E6FCB266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262C1-E8E6-26E5-212D-E001634C2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Assignment Graph to FSM-Datapath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E15A7-8DC4-DFE0-438D-8FA0FBFA5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87</a:t>
            </a:fld>
            <a:endParaRPr lang="en-FR"/>
          </a:p>
        </p:txBody>
      </p:sp>
      <p:sp>
        <p:nvSpPr>
          <p:cNvPr id="191" name="Rectangle: Rounded Corners 190">
            <a:extLst>
              <a:ext uri="{FF2B5EF4-FFF2-40B4-BE49-F238E27FC236}">
                <a16:creationId xmlns:a16="http://schemas.microsoft.com/office/drawing/2014/main" id="{1F15D8DF-1511-F911-F5F7-3D11632BFA22}"/>
              </a:ext>
            </a:extLst>
          </p:cNvPr>
          <p:cNvSpPr/>
          <p:nvPr/>
        </p:nvSpPr>
        <p:spPr>
          <a:xfrm>
            <a:off x="488155" y="1822867"/>
            <a:ext cx="4033045" cy="4288373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1510B7C5-7A2A-6529-4417-D3C13BF53BF5}"/>
              </a:ext>
            </a:extLst>
          </p:cNvPr>
          <p:cNvSpPr txBox="1"/>
          <p:nvPr/>
        </p:nvSpPr>
        <p:spPr>
          <a:xfrm>
            <a:off x="481768" y="1362005"/>
            <a:ext cx="25178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  <a:endParaRPr lang="en-GB" sz="2400"/>
          </a:p>
        </p:txBody>
      </p:sp>
      <p:cxnSp>
        <p:nvCxnSpPr>
          <p:cNvPr id="193" name="Straight Arrow Connector 192">
            <a:extLst>
              <a:ext uri="{FF2B5EF4-FFF2-40B4-BE49-F238E27FC236}">
                <a16:creationId xmlns:a16="http://schemas.microsoft.com/office/drawing/2014/main" id="{FB53D612-3479-54E8-51A5-56DD52D4AF52}"/>
              </a:ext>
            </a:extLst>
          </p:cNvPr>
          <p:cNvCxnSpPr>
            <a:cxnSpLocks/>
          </p:cNvCxnSpPr>
          <p:nvPr/>
        </p:nvCxnSpPr>
        <p:spPr>
          <a:xfrm flipH="1">
            <a:off x="596907" y="200324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Arrow Connector 193">
            <a:extLst>
              <a:ext uri="{FF2B5EF4-FFF2-40B4-BE49-F238E27FC236}">
                <a16:creationId xmlns:a16="http://schemas.microsoft.com/office/drawing/2014/main" id="{B5A93AAE-7D69-079E-935D-8B9E42DDA861}"/>
              </a:ext>
            </a:extLst>
          </p:cNvPr>
          <p:cNvCxnSpPr>
            <a:cxnSpLocks/>
          </p:cNvCxnSpPr>
          <p:nvPr/>
        </p:nvCxnSpPr>
        <p:spPr>
          <a:xfrm flipH="1">
            <a:off x="605274" y="226958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Rectangle: Rounded Corners 194">
            <a:extLst>
              <a:ext uri="{FF2B5EF4-FFF2-40B4-BE49-F238E27FC236}">
                <a16:creationId xmlns:a16="http://schemas.microsoft.com/office/drawing/2014/main" id="{A6086B76-FED0-1A42-B52E-931EEA7B577E}"/>
              </a:ext>
            </a:extLst>
          </p:cNvPr>
          <p:cNvSpPr/>
          <p:nvPr/>
        </p:nvSpPr>
        <p:spPr>
          <a:xfrm>
            <a:off x="1772651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96" name="Rectangle: Rounded Corners 195">
            <a:extLst>
              <a:ext uri="{FF2B5EF4-FFF2-40B4-BE49-F238E27FC236}">
                <a16:creationId xmlns:a16="http://schemas.microsoft.com/office/drawing/2014/main" id="{56F2ED22-3CC5-E8B8-A155-FAC5E7A50F8D}"/>
              </a:ext>
            </a:extLst>
          </p:cNvPr>
          <p:cNvSpPr/>
          <p:nvPr/>
        </p:nvSpPr>
        <p:spPr>
          <a:xfrm>
            <a:off x="2414216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97" name="Straight Arrow Connector 196">
            <a:extLst>
              <a:ext uri="{FF2B5EF4-FFF2-40B4-BE49-F238E27FC236}">
                <a16:creationId xmlns:a16="http://schemas.microsoft.com/office/drawing/2014/main" id="{F0805E05-B3BB-C046-1DF7-6A854120A4B4}"/>
              </a:ext>
            </a:extLst>
          </p:cNvPr>
          <p:cNvCxnSpPr>
            <a:cxnSpLocks/>
            <a:stCxn id="195" idx="3"/>
            <a:endCxn id="196" idx="1"/>
          </p:cNvCxnSpPr>
          <p:nvPr/>
        </p:nvCxnSpPr>
        <p:spPr>
          <a:xfrm>
            <a:off x="2216789" y="4048010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Oval 197">
            <a:extLst>
              <a:ext uri="{FF2B5EF4-FFF2-40B4-BE49-F238E27FC236}">
                <a16:creationId xmlns:a16="http://schemas.microsoft.com/office/drawing/2014/main" id="{D3FEBE24-2E2F-610D-7C42-7DC61D5A055A}"/>
              </a:ext>
            </a:extLst>
          </p:cNvPr>
          <p:cNvSpPr/>
          <p:nvPr/>
        </p:nvSpPr>
        <p:spPr>
          <a:xfrm>
            <a:off x="1333507" y="3344623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2FC46FE6-4852-4E40-7B1E-38236F376A9F}"/>
              </a:ext>
            </a:extLst>
          </p:cNvPr>
          <p:cNvSpPr txBox="1"/>
          <p:nvPr/>
        </p:nvSpPr>
        <p:spPr>
          <a:xfrm>
            <a:off x="820996" y="182286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6DF96908-C855-A5CE-2DD5-879206E75F0F}"/>
              </a:ext>
            </a:extLst>
          </p:cNvPr>
          <p:cNvSpPr txBox="1"/>
          <p:nvPr/>
        </p:nvSpPr>
        <p:spPr>
          <a:xfrm>
            <a:off x="829363" y="208920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201" name="Connector: Curved 200">
            <a:extLst>
              <a:ext uri="{FF2B5EF4-FFF2-40B4-BE49-F238E27FC236}">
                <a16:creationId xmlns:a16="http://schemas.microsoft.com/office/drawing/2014/main" id="{15D03C3E-F1AB-1CC3-84EB-A2CE896724EA}"/>
              </a:ext>
            </a:extLst>
          </p:cNvPr>
          <p:cNvCxnSpPr>
            <a:cxnSpLocks/>
            <a:stCxn id="196" idx="3"/>
            <a:endCxn id="207" idx="2"/>
          </p:cNvCxnSpPr>
          <p:nvPr/>
        </p:nvCxnSpPr>
        <p:spPr>
          <a:xfrm flipV="1">
            <a:off x="2858354" y="4041090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2" name="Rectangle: Rounded Corners 201">
            <a:extLst>
              <a:ext uri="{FF2B5EF4-FFF2-40B4-BE49-F238E27FC236}">
                <a16:creationId xmlns:a16="http://schemas.microsoft.com/office/drawing/2014/main" id="{90A20B72-639A-4983-413E-E4004C702553}"/>
              </a:ext>
            </a:extLst>
          </p:cNvPr>
          <p:cNvSpPr/>
          <p:nvPr/>
        </p:nvSpPr>
        <p:spPr>
          <a:xfrm>
            <a:off x="3874689" y="326527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203" name="Rectangle: Rounded Corners 202">
            <a:extLst>
              <a:ext uri="{FF2B5EF4-FFF2-40B4-BE49-F238E27FC236}">
                <a16:creationId xmlns:a16="http://schemas.microsoft.com/office/drawing/2014/main" id="{4D2D856C-2812-447C-5C70-6F9F4FC965B7}"/>
              </a:ext>
            </a:extLst>
          </p:cNvPr>
          <p:cNvSpPr/>
          <p:nvPr/>
        </p:nvSpPr>
        <p:spPr>
          <a:xfrm>
            <a:off x="2952628" y="2670496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204" name="Rectangle: Rounded Corners 203">
            <a:extLst>
              <a:ext uri="{FF2B5EF4-FFF2-40B4-BE49-F238E27FC236}">
                <a16:creationId xmlns:a16="http://schemas.microsoft.com/office/drawing/2014/main" id="{E90B63F5-239E-6C4A-659D-208CD130EB60}"/>
              </a:ext>
            </a:extLst>
          </p:cNvPr>
          <p:cNvSpPr/>
          <p:nvPr/>
        </p:nvSpPr>
        <p:spPr>
          <a:xfrm>
            <a:off x="3205145" y="328459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206" name="Straight Arrow Connector 205">
            <a:extLst>
              <a:ext uri="{FF2B5EF4-FFF2-40B4-BE49-F238E27FC236}">
                <a16:creationId xmlns:a16="http://schemas.microsoft.com/office/drawing/2014/main" id="{1A3C71F5-A4F8-CFA0-A8B7-EA120E196B91}"/>
              </a:ext>
            </a:extLst>
          </p:cNvPr>
          <p:cNvCxnSpPr>
            <a:cxnSpLocks/>
          </p:cNvCxnSpPr>
          <p:nvPr/>
        </p:nvCxnSpPr>
        <p:spPr>
          <a:xfrm>
            <a:off x="3403603" y="303743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Oval 206">
            <a:extLst>
              <a:ext uri="{FF2B5EF4-FFF2-40B4-BE49-F238E27FC236}">
                <a16:creationId xmlns:a16="http://schemas.microsoft.com/office/drawing/2014/main" id="{4A42A665-2544-C968-6C36-56C3EA2782A0}"/>
              </a:ext>
            </a:extLst>
          </p:cNvPr>
          <p:cNvSpPr/>
          <p:nvPr/>
        </p:nvSpPr>
        <p:spPr>
          <a:xfrm>
            <a:off x="3235972" y="3861090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209" name="Straight Arrow Connector 208">
            <a:extLst>
              <a:ext uri="{FF2B5EF4-FFF2-40B4-BE49-F238E27FC236}">
                <a16:creationId xmlns:a16="http://schemas.microsoft.com/office/drawing/2014/main" id="{BBF5678C-517A-D8AD-FF30-E9E1DC82D138}"/>
              </a:ext>
            </a:extLst>
          </p:cNvPr>
          <p:cNvCxnSpPr>
            <a:cxnSpLocks/>
          </p:cNvCxnSpPr>
          <p:nvPr/>
        </p:nvCxnSpPr>
        <p:spPr>
          <a:xfrm rot="5400000">
            <a:off x="3754095" y="334472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Straight Arrow Connector 209">
            <a:extLst>
              <a:ext uri="{FF2B5EF4-FFF2-40B4-BE49-F238E27FC236}">
                <a16:creationId xmlns:a16="http://schemas.microsoft.com/office/drawing/2014/main" id="{33A68430-79A8-A4FD-4F49-E2DF745D0877}"/>
              </a:ext>
            </a:extLst>
          </p:cNvPr>
          <p:cNvCxnSpPr>
            <a:cxnSpLocks/>
          </p:cNvCxnSpPr>
          <p:nvPr/>
        </p:nvCxnSpPr>
        <p:spPr>
          <a:xfrm>
            <a:off x="3404542" y="363325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" name="Oval 210">
            <a:extLst>
              <a:ext uri="{FF2B5EF4-FFF2-40B4-BE49-F238E27FC236}">
                <a16:creationId xmlns:a16="http://schemas.microsoft.com/office/drawing/2014/main" id="{4AC9C18C-16F8-BD34-5F82-CEB40D9BCD9C}"/>
              </a:ext>
            </a:extLst>
          </p:cNvPr>
          <p:cNvSpPr/>
          <p:nvPr/>
        </p:nvSpPr>
        <p:spPr>
          <a:xfrm>
            <a:off x="3217952" y="5032371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212" name="Rectangle: Rounded Corners 211">
            <a:extLst>
              <a:ext uri="{FF2B5EF4-FFF2-40B4-BE49-F238E27FC236}">
                <a16:creationId xmlns:a16="http://schemas.microsoft.com/office/drawing/2014/main" id="{CAA5E400-5B39-4A40-FDCD-8A5BC60A4A79}"/>
              </a:ext>
            </a:extLst>
          </p:cNvPr>
          <p:cNvSpPr/>
          <p:nvPr/>
        </p:nvSpPr>
        <p:spPr>
          <a:xfrm>
            <a:off x="3874689" y="443655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213" name="Rectangle: Rounded Corners 212">
            <a:extLst>
              <a:ext uri="{FF2B5EF4-FFF2-40B4-BE49-F238E27FC236}">
                <a16:creationId xmlns:a16="http://schemas.microsoft.com/office/drawing/2014/main" id="{055C2E8E-63AD-0AF4-3D82-BABD388572A4}"/>
              </a:ext>
            </a:extLst>
          </p:cNvPr>
          <p:cNvSpPr/>
          <p:nvPr/>
        </p:nvSpPr>
        <p:spPr>
          <a:xfrm>
            <a:off x="3205145" y="445587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214" name="Straight Arrow Connector 213">
            <a:extLst>
              <a:ext uri="{FF2B5EF4-FFF2-40B4-BE49-F238E27FC236}">
                <a16:creationId xmlns:a16="http://schemas.microsoft.com/office/drawing/2014/main" id="{BD07E3D0-E858-22D9-2739-05332F19AE37}"/>
              </a:ext>
            </a:extLst>
          </p:cNvPr>
          <p:cNvCxnSpPr>
            <a:cxnSpLocks/>
          </p:cNvCxnSpPr>
          <p:nvPr/>
        </p:nvCxnSpPr>
        <p:spPr>
          <a:xfrm>
            <a:off x="3403603" y="420872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Straight Arrow Connector 214">
            <a:extLst>
              <a:ext uri="{FF2B5EF4-FFF2-40B4-BE49-F238E27FC236}">
                <a16:creationId xmlns:a16="http://schemas.microsoft.com/office/drawing/2014/main" id="{7099AFB1-7EB5-531A-D915-0C49BA7681B6}"/>
              </a:ext>
            </a:extLst>
          </p:cNvPr>
          <p:cNvCxnSpPr>
            <a:cxnSpLocks/>
          </p:cNvCxnSpPr>
          <p:nvPr/>
        </p:nvCxnSpPr>
        <p:spPr>
          <a:xfrm rot="5400000">
            <a:off x="3754095" y="451600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Straight Arrow Connector 215">
            <a:extLst>
              <a:ext uri="{FF2B5EF4-FFF2-40B4-BE49-F238E27FC236}">
                <a16:creationId xmlns:a16="http://schemas.microsoft.com/office/drawing/2014/main" id="{9A743B27-9B5E-83E5-3792-B88187DBCC1F}"/>
              </a:ext>
            </a:extLst>
          </p:cNvPr>
          <p:cNvCxnSpPr>
            <a:cxnSpLocks/>
          </p:cNvCxnSpPr>
          <p:nvPr/>
        </p:nvCxnSpPr>
        <p:spPr>
          <a:xfrm>
            <a:off x="3404542" y="480453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7" name="Rectangle: Rounded Corners 216">
            <a:extLst>
              <a:ext uri="{FF2B5EF4-FFF2-40B4-BE49-F238E27FC236}">
                <a16:creationId xmlns:a16="http://schemas.microsoft.com/office/drawing/2014/main" id="{CB21BE2A-A6DE-8731-9A52-7361F0D29700}"/>
              </a:ext>
            </a:extLst>
          </p:cNvPr>
          <p:cNvSpPr/>
          <p:nvPr/>
        </p:nvSpPr>
        <p:spPr>
          <a:xfrm>
            <a:off x="1761302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220" name="Rectangle: Rounded Corners 219">
            <a:extLst>
              <a:ext uri="{FF2B5EF4-FFF2-40B4-BE49-F238E27FC236}">
                <a16:creationId xmlns:a16="http://schemas.microsoft.com/office/drawing/2014/main" id="{62ED7143-CF95-4B51-4E56-FDA40F052236}"/>
              </a:ext>
            </a:extLst>
          </p:cNvPr>
          <p:cNvSpPr/>
          <p:nvPr/>
        </p:nvSpPr>
        <p:spPr>
          <a:xfrm>
            <a:off x="2402867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221" name="Straight Arrow Connector 220">
            <a:extLst>
              <a:ext uri="{FF2B5EF4-FFF2-40B4-BE49-F238E27FC236}">
                <a16:creationId xmlns:a16="http://schemas.microsoft.com/office/drawing/2014/main" id="{F2F2DDAA-5833-F4A2-34EF-95F4B6620F09}"/>
              </a:ext>
            </a:extLst>
          </p:cNvPr>
          <p:cNvCxnSpPr>
            <a:cxnSpLocks/>
            <a:stCxn id="217" idx="3"/>
            <a:endCxn id="220" idx="1"/>
          </p:cNvCxnSpPr>
          <p:nvPr/>
        </p:nvCxnSpPr>
        <p:spPr>
          <a:xfrm>
            <a:off x="2205440" y="5197654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Connector: Curved 221">
            <a:extLst>
              <a:ext uri="{FF2B5EF4-FFF2-40B4-BE49-F238E27FC236}">
                <a16:creationId xmlns:a16="http://schemas.microsoft.com/office/drawing/2014/main" id="{1D990C35-38F1-A165-C92C-4E62E5E949E0}"/>
              </a:ext>
            </a:extLst>
          </p:cNvPr>
          <p:cNvCxnSpPr>
            <a:cxnSpLocks/>
            <a:stCxn id="220" idx="3"/>
          </p:cNvCxnSpPr>
          <p:nvPr/>
        </p:nvCxnSpPr>
        <p:spPr>
          <a:xfrm flipV="1">
            <a:off x="2847005" y="5190734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Connector: Curved 222">
            <a:extLst>
              <a:ext uri="{FF2B5EF4-FFF2-40B4-BE49-F238E27FC236}">
                <a16:creationId xmlns:a16="http://schemas.microsoft.com/office/drawing/2014/main" id="{9B98891D-A811-7799-7E4E-23A356A381CE}"/>
              </a:ext>
            </a:extLst>
          </p:cNvPr>
          <p:cNvCxnSpPr>
            <a:cxnSpLocks/>
            <a:stCxn id="198" idx="6"/>
            <a:endCxn id="196" idx="0"/>
          </p:cNvCxnSpPr>
          <p:nvPr/>
        </p:nvCxnSpPr>
        <p:spPr>
          <a:xfrm>
            <a:off x="1693507" y="3524623"/>
            <a:ext cx="942778" cy="343387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Connector: Curved 223">
            <a:extLst>
              <a:ext uri="{FF2B5EF4-FFF2-40B4-BE49-F238E27FC236}">
                <a16:creationId xmlns:a16="http://schemas.microsoft.com/office/drawing/2014/main" id="{D8F9C054-AC73-DD7E-A345-5C1EDFF6994B}"/>
              </a:ext>
            </a:extLst>
          </p:cNvPr>
          <p:cNvCxnSpPr>
            <a:cxnSpLocks/>
            <a:stCxn id="198" idx="4"/>
            <a:endCxn id="220" idx="0"/>
          </p:cNvCxnSpPr>
          <p:nvPr/>
        </p:nvCxnSpPr>
        <p:spPr>
          <a:xfrm rot="16200000" flipH="1">
            <a:off x="1412706" y="3805423"/>
            <a:ext cx="1313031" cy="1111429"/>
          </a:xfrm>
          <a:prstGeom prst="curvedConnector3">
            <a:avLst>
              <a:gd name="adj1" fmla="val 60996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Connector: Curved 225">
            <a:extLst>
              <a:ext uri="{FF2B5EF4-FFF2-40B4-BE49-F238E27FC236}">
                <a16:creationId xmlns:a16="http://schemas.microsoft.com/office/drawing/2014/main" id="{C51254CC-4420-F219-6E1F-363A79A0746C}"/>
              </a:ext>
            </a:extLst>
          </p:cNvPr>
          <p:cNvCxnSpPr>
            <a:cxnSpLocks/>
            <a:stCxn id="196" idx="0"/>
            <a:endCxn id="198" idx="7"/>
          </p:cNvCxnSpPr>
          <p:nvPr/>
        </p:nvCxnSpPr>
        <p:spPr>
          <a:xfrm rot="16200000" flipV="1">
            <a:off x="1903203" y="3134927"/>
            <a:ext cx="470666" cy="995499"/>
          </a:xfrm>
          <a:prstGeom prst="curvedConnector3">
            <a:avLst>
              <a:gd name="adj1" fmla="val 115249"/>
            </a:avLst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" name="Rectangle: Rounded Corners 234">
            <a:extLst>
              <a:ext uri="{FF2B5EF4-FFF2-40B4-BE49-F238E27FC236}">
                <a16:creationId xmlns:a16="http://schemas.microsoft.com/office/drawing/2014/main" id="{1DC0450F-EAE8-5B81-B5F6-AA45AC50CA47}"/>
              </a:ext>
            </a:extLst>
          </p:cNvPr>
          <p:cNvSpPr/>
          <p:nvPr/>
        </p:nvSpPr>
        <p:spPr>
          <a:xfrm>
            <a:off x="1291431" y="281853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cxnSp>
        <p:nvCxnSpPr>
          <p:cNvPr id="237" name="Straight Arrow Connector 236">
            <a:extLst>
              <a:ext uri="{FF2B5EF4-FFF2-40B4-BE49-F238E27FC236}">
                <a16:creationId xmlns:a16="http://schemas.microsoft.com/office/drawing/2014/main" id="{E50C80BE-DF07-4197-419F-FBCED5D63039}"/>
              </a:ext>
            </a:extLst>
          </p:cNvPr>
          <p:cNvCxnSpPr>
            <a:cxnSpLocks/>
            <a:stCxn id="235" idx="2"/>
            <a:endCxn id="198" idx="0"/>
          </p:cNvCxnSpPr>
          <p:nvPr/>
        </p:nvCxnSpPr>
        <p:spPr>
          <a:xfrm>
            <a:off x="1513500" y="3178534"/>
            <a:ext cx="7" cy="16608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083766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93AD433-6A0A-65CF-F71E-7BC816F91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ADCAF-D239-9C98-632D-EAF6A6340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Assignment Graph to FSM-Datapath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8293B-8F48-68CB-7F8A-86352703A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88</a:t>
            </a:fld>
            <a:endParaRPr lang="en-FR"/>
          </a:p>
        </p:txBody>
      </p:sp>
      <p:sp>
        <p:nvSpPr>
          <p:cNvPr id="155" name="Rectangle: Rounded Corners 154">
            <a:extLst>
              <a:ext uri="{FF2B5EF4-FFF2-40B4-BE49-F238E27FC236}">
                <a16:creationId xmlns:a16="http://schemas.microsoft.com/office/drawing/2014/main" id="{5212D48C-6314-431B-0313-6CA04B0F29F5}"/>
              </a:ext>
            </a:extLst>
          </p:cNvPr>
          <p:cNvSpPr/>
          <p:nvPr/>
        </p:nvSpPr>
        <p:spPr>
          <a:xfrm>
            <a:off x="488155" y="1822867"/>
            <a:ext cx="4033045" cy="4288373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8AFCFE46-E10B-6C7B-9778-E084D6C60D5F}"/>
              </a:ext>
            </a:extLst>
          </p:cNvPr>
          <p:cNvSpPr txBox="1"/>
          <p:nvPr/>
        </p:nvSpPr>
        <p:spPr>
          <a:xfrm>
            <a:off x="481768" y="1362005"/>
            <a:ext cx="25178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  <a:endParaRPr lang="en-GB" sz="2400"/>
          </a:p>
        </p:txBody>
      </p:sp>
      <p:cxnSp>
        <p:nvCxnSpPr>
          <p:cNvPr id="159" name="Straight Arrow Connector 158">
            <a:extLst>
              <a:ext uri="{FF2B5EF4-FFF2-40B4-BE49-F238E27FC236}">
                <a16:creationId xmlns:a16="http://schemas.microsoft.com/office/drawing/2014/main" id="{B7D85C5B-2CBE-2746-8D87-541DB9A5A4FC}"/>
              </a:ext>
            </a:extLst>
          </p:cNvPr>
          <p:cNvCxnSpPr>
            <a:cxnSpLocks/>
          </p:cNvCxnSpPr>
          <p:nvPr/>
        </p:nvCxnSpPr>
        <p:spPr>
          <a:xfrm flipH="1">
            <a:off x="596907" y="200324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560CE7B3-2A51-6930-1916-057FCC1D917C}"/>
              </a:ext>
            </a:extLst>
          </p:cNvPr>
          <p:cNvCxnSpPr>
            <a:cxnSpLocks/>
          </p:cNvCxnSpPr>
          <p:nvPr/>
        </p:nvCxnSpPr>
        <p:spPr>
          <a:xfrm flipH="1">
            <a:off x="605274" y="226958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Rectangle: Rounded Corners 161">
            <a:extLst>
              <a:ext uri="{FF2B5EF4-FFF2-40B4-BE49-F238E27FC236}">
                <a16:creationId xmlns:a16="http://schemas.microsoft.com/office/drawing/2014/main" id="{BF5DD385-FDF9-409C-DE8D-D09D2EE27289}"/>
              </a:ext>
            </a:extLst>
          </p:cNvPr>
          <p:cNvSpPr/>
          <p:nvPr/>
        </p:nvSpPr>
        <p:spPr>
          <a:xfrm>
            <a:off x="1772651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63" name="Rectangle: Rounded Corners 162">
            <a:extLst>
              <a:ext uri="{FF2B5EF4-FFF2-40B4-BE49-F238E27FC236}">
                <a16:creationId xmlns:a16="http://schemas.microsoft.com/office/drawing/2014/main" id="{E87DB75D-4E18-D841-15B7-FD26B5E36E1E}"/>
              </a:ext>
            </a:extLst>
          </p:cNvPr>
          <p:cNvSpPr/>
          <p:nvPr/>
        </p:nvSpPr>
        <p:spPr>
          <a:xfrm>
            <a:off x="2414216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65" name="Straight Arrow Connector 164">
            <a:extLst>
              <a:ext uri="{FF2B5EF4-FFF2-40B4-BE49-F238E27FC236}">
                <a16:creationId xmlns:a16="http://schemas.microsoft.com/office/drawing/2014/main" id="{9E5DF3BF-70F8-C14C-003A-659DA0DD6143}"/>
              </a:ext>
            </a:extLst>
          </p:cNvPr>
          <p:cNvCxnSpPr>
            <a:cxnSpLocks/>
            <a:stCxn id="162" idx="3"/>
            <a:endCxn id="163" idx="1"/>
          </p:cNvCxnSpPr>
          <p:nvPr/>
        </p:nvCxnSpPr>
        <p:spPr>
          <a:xfrm>
            <a:off x="2216789" y="4048010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Oval 165">
            <a:extLst>
              <a:ext uri="{FF2B5EF4-FFF2-40B4-BE49-F238E27FC236}">
                <a16:creationId xmlns:a16="http://schemas.microsoft.com/office/drawing/2014/main" id="{A55B0F95-184A-88BD-38BC-6BDF1CF5BAC2}"/>
              </a:ext>
            </a:extLst>
          </p:cNvPr>
          <p:cNvSpPr/>
          <p:nvPr/>
        </p:nvSpPr>
        <p:spPr>
          <a:xfrm>
            <a:off x="1333507" y="3344623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6E4531FC-2239-4F62-8993-44A5CC524F2A}"/>
              </a:ext>
            </a:extLst>
          </p:cNvPr>
          <p:cNvSpPr txBox="1"/>
          <p:nvPr/>
        </p:nvSpPr>
        <p:spPr>
          <a:xfrm>
            <a:off x="820996" y="182286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C34C051B-19DE-D030-8086-BCB2DF283041}"/>
              </a:ext>
            </a:extLst>
          </p:cNvPr>
          <p:cNvSpPr txBox="1"/>
          <p:nvPr/>
        </p:nvSpPr>
        <p:spPr>
          <a:xfrm>
            <a:off x="829363" y="208920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70" name="Connector: Curved 169">
            <a:extLst>
              <a:ext uri="{FF2B5EF4-FFF2-40B4-BE49-F238E27FC236}">
                <a16:creationId xmlns:a16="http://schemas.microsoft.com/office/drawing/2014/main" id="{38C5A5D7-8A02-9472-8AFE-6F028EC68632}"/>
              </a:ext>
            </a:extLst>
          </p:cNvPr>
          <p:cNvCxnSpPr>
            <a:cxnSpLocks/>
            <a:stCxn id="163" idx="3"/>
            <a:endCxn id="176" idx="2"/>
          </p:cNvCxnSpPr>
          <p:nvPr/>
        </p:nvCxnSpPr>
        <p:spPr>
          <a:xfrm flipV="1">
            <a:off x="2858354" y="4041090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Rectangle: Rounded Corners 170">
            <a:extLst>
              <a:ext uri="{FF2B5EF4-FFF2-40B4-BE49-F238E27FC236}">
                <a16:creationId xmlns:a16="http://schemas.microsoft.com/office/drawing/2014/main" id="{8B5F3943-E58E-27F3-3564-EDC9B16C9795}"/>
              </a:ext>
            </a:extLst>
          </p:cNvPr>
          <p:cNvSpPr/>
          <p:nvPr/>
        </p:nvSpPr>
        <p:spPr>
          <a:xfrm>
            <a:off x="3874689" y="326527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72" name="Rectangle: Rounded Corners 171">
            <a:extLst>
              <a:ext uri="{FF2B5EF4-FFF2-40B4-BE49-F238E27FC236}">
                <a16:creationId xmlns:a16="http://schemas.microsoft.com/office/drawing/2014/main" id="{9BC7A4C2-FB33-C1CA-5E1E-B395FC465F1E}"/>
              </a:ext>
            </a:extLst>
          </p:cNvPr>
          <p:cNvSpPr/>
          <p:nvPr/>
        </p:nvSpPr>
        <p:spPr>
          <a:xfrm>
            <a:off x="2952628" y="2670496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173" name="Rectangle: Rounded Corners 172">
            <a:extLst>
              <a:ext uri="{FF2B5EF4-FFF2-40B4-BE49-F238E27FC236}">
                <a16:creationId xmlns:a16="http://schemas.microsoft.com/office/drawing/2014/main" id="{9F3C1D8E-43F4-F07D-A4F8-AD6A507E9C8C}"/>
              </a:ext>
            </a:extLst>
          </p:cNvPr>
          <p:cNvSpPr/>
          <p:nvPr/>
        </p:nvSpPr>
        <p:spPr>
          <a:xfrm>
            <a:off x="3205145" y="328459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74" name="Straight Arrow Connector 173">
            <a:extLst>
              <a:ext uri="{FF2B5EF4-FFF2-40B4-BE49-F238E27FC236}">
                <a16:creationId xmlns:a16="http://schemas.microsoft.com/office/drawing/2014/main" id="{2EBDFCE0-3A3A-CCBB-B659-58DB4132C0BE}"/>
              </a:ext>
            </a:extLst>
          </p:cNvPr>
          <p:cNvCxnSpPr>
            <a:cxnSpLocks/>
          </p:cNvCxnSpPr>
          <p:nvPr/>
        </p:nvCxnSpPr>
        <p:spPr>
          <a:xfrm>
            <a:off x="3403603" y="303743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Oval 175">
            <a:extLst>
              <a:ext uri="{FF2B5EF4-FFF2-40B4-BE49-F238E27FC236}">
                <a16:creationId xmlns:a16="http://schemas.microsoft.com/office/drawing/2014/main" id="{54320196-E499-ECF8-D0BA-EEFC8BA4ABEE}"/>
              </a:ext>
            </a:extLst>
          </p:cNvPr>
          <p:cNvSpPr/>
          <p:nvPr/>
        </p:nvSpPr>
        <p:spPr>
          <a:xfrm>
            <a:off x="3235972" y="3861090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77" name="Straight Arrow Connector 176">
            <a:extLst>
              <a:ext uri="{FF2B5EF4-FFF2-40B4-BE49-F238E27FC236}">
                <a16:creationId xmlns:a16="http://schemas.microsoft.com/office/drawing/2014/main" id="{A69DCB41-EB18-984A-AC21-8231BD27112F}"/>
              </a:ext>
            </a:extLst>
          </p:cNvPr>
          <p:cNvCxnSpPr>
            <a:cxnSpLocks/>
          </p:cNvCxnSpPr>
          <p:nvPr/>
        </p:nvCxnSpPr>
        <p:spPr>
          <a:xfrm rot="5400000">
            <a:off x="3754095" y="334472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Arrow Connector 177">
            <a:extLst>
              <a:ext uri="{FF2B5EF4-FFF2-40B4-BE49-F238E27FC236}">
                <a16:creationId xmlns:a16="http://schemas.microsoft.com/office/drawing/2014/main" id="{DAEC16B7-B852-449A-1FFE-62D298D1FEB8}"/>
              </a:ext>
            </a:extLst>
          </p:cNvPr>
          <p:cNvCxnSpPr>
            <a:cxnSpLocks/>
          </p:cNvCxnSpPr>
          <p:nvPr/>
        </p:nvCxnSpPr>
        <p:spPr>
          <a:xfrm>
            <a:off x="3404542" y="363325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Oval 178">
            <a:extLst>
              <a:ext uri="{FF2B5EF4-FFF2-40B4-BE49-F238E27FC236}">
                <a16:creationId xmlns:a16="http://schemas.microsoft.com/office/drawing/2014/main" id="{E6F12658-60B5-06AF-F052-AC3CD423A085}"/>
              </a:ext>
            </a:extLst>
          </p:cNvPr>
          <p:cNvSpPr/>
          <p:nvPr/>
        </p:nvSpPr>
        <p:spPr>
          <a:xfrm>
            <a:off x="3217952" y="5032371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180" name="Rectangle: Rounded Corners 179">
            <a:extLst>
              <a:ext uri="{FF2B5EF4-FFF2-40B4-BE49-F238E27FC236}">
                <a16:creationId xmlns:a16="http://schemas.microsoft.com/office/drawing/2014/main" id="{7A6E7D95-84D9-F629-A142-DA60A9BFA254}"/>
              </a:ext>
            </a:extLst>
          </p:cNvPr>
          <p:cNvSpPr/>
          <p:nvPr/>
        </p:nvSpPr>
        <p:spPr>
          <a:xfrm>
            <a:off x="3874689" y="443655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81" name="Rectangle: Rounded Corners 180">
            <a:extLst>
              <a:ext uri="{FF2B5EF4-FFF2-40B4-BE49-F238E27FC236}">
                <a16:creationId xmlns:a16="http://schemas.microsoft.com/office/drawing/2014/main" id="{BD4B3613-20F4-9FB8-0AA6-0C9A002E5406}"/>
              </a:ext>
            </a:extLst>
          </p:cNvPr>
          <p:cNvSpPr/>
          <p:nvPr/>
        </p:nvSpPr>
        <p:spPr>
          <a:xfrm>
            <a:off x="3205145" y="445587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82" name="Straight Arrow Connector 181">
            <a:extLst>
              <a:ext uri="{FF2B5EF4-FFF2-40B4-BE49-F238E27FC236}">
                <a16:creationId xmlns:a16="http://schemas.microsoft.com/office/drawing/2014/main" id="{B1FD0DEF-A518-7C95-65A0-CC163433FFC2}"/>
              </a:ext>
            </a:extLst>
          </p:cNvPr>
          <p:cNvCxnSpPr>
            <a:cxnSpLocks/>
          </p:cNvCxnSpPr>
          <p:nvPr/>
        </p:nvCxnSpPr>
        <p:spPr>
          <a:xfrm>
            <a:off x="3403603" y="420872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Arrow Connector 182">
            <a:extLst>
              <a:ext uri="{FF2B5EF4-FFF2-40B4-BE49-F238E27FC236}">
                <a16:creationId xmlns:a16="http://schemas.microsoft.com/office/drawing/2014/main" id="{69E4A0AA-6E03-A41E-C590-A1FF9A57C4E8}"/>
              </a:ext>
            </a:extLst>
          </p:cNvPr>
          <p:cNvCxnSpPr>
            <a:cxnSpLocks/>
          </p:cNvCxnSpPr>
          <p:nvPr/>
        </p:nvCxnSpPr>
        <p:spPr>
          <a:xfrm rot="5400000">
            <a:off x="3754095" y="451600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>
            <a:extLst>
              <a:ext uri="{FF2B5EF4-FFF2-40B4-BE49-F238E27FC236}">
                <a16:creationId xmlns:a16="http://schemas.microsoft.com/office/drawing/2014/main" id="{48E3B377-3A35-981A-9B50-8CFDBAC711B8}"/>
              </a:ext>
            </a:extLst>
          </p:cNvPr>
          <p:cNvCxnSpPr>
            <a:cxnSpLocks/>
          </p:cNvCxnSpPr>
          <p:nvPr/>
        </p:nvCxnSpPr>
        <p:spPr>
          <a:xfrm>
            <a:off x="3404542" y="480453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Rectangle: Rounded Corners 184">
            <a:extLst>
              <a:ext uri="{FF2B5EF4-FFF2-40B4-BE49-F238E27FC236}">
                <a16:creationId xmlns:a16="http://schemas.microsoft.com/office/drawing/2014/main" id="{102E9A50-6495-7F2F-26E0-6397CE5142AA}"/>
              </a:ext>
            </a:extLst>
          </p:cNvPr>
          <p:cNvSpPr/>
          <p:nvPr/>
        </p:nvSpPr>
        <p:spPr>
          <a:xfrm>
            <a:off x="1761302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186" name="Rectangle: Rounded Corners 185">
            <a:extLst>
              <a:ext uri="{FF2B5EF4-FFF2-40B4-BE49-F238E27FC236}">
                <a16:creationId xmlns:a16="http://schemas.microsoft.com/office/drawing/2014/main" id="{4AF45DDE-93AC-77DB-A306-75DB30EE886E}"/>
              </a:ext>
            </a:extLst>
          </p:cNvPr>
          <p:cNvSpPr/>
          <p:nvPr/>
        </p:nvSpPr>
        <p:spPr>
          <a:xfrm>
            <a:off x="2402867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87" name="Straight Arrow Connector 186">
            <a:extLst>
              <a:ext uri="{FF2B5EF4-FFF2-40B4-BE49-F238E27FC236}">
                <a16:creationId xmlns:a16="http://schemas.microsoft.com/office/drawing/2014/main" id="{C546BB17-DF31-7A6D-7EFC-6B2F1920204A}"/>
              </a:ext>
            </a:extLst>
          </p:cNvPr>
          <p:cNvCxnSpPr>
            <a:cxnSpLocks/>
            <a:stCxn id="185" idx="3"/>
            <a:endCxn id="186" idx="1"/>
          </p:cNvCxnSpPr>
          <p:nvPr/>
        </p:nvCxnSpPr>
        <p:spPr>
          <a:xfrm>
            <a:off x="2205440" y="5197654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Connector: Curved 187">
            <a:extLst>
              <a:ext uri="{FF2B5EF4-FFF2-40B4-BE49-F238E27FC236}">
                <a16:creationId xmlns:a16="http://schemas.microsoft.com/office/drawing/2014/main" id="{B82DAA1D-9C13-8F2F-EB11-8E7E535135B5}"/>
              </a:ext>
            </a:extLst>
          </p:cNvPr>
          <p:cNvCxnSpPr>
            <a:cxnSpLocks/>
            <a:stCxn id="186" idx="3"/>
          </p:cNvCxnSpPr>
          <p:nvPr/>
        </p:nvCxnSpPr>
        <p:spPr>
          <a:xfrm flipV="1">
            <a:off x="2847005" y="5190734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Connector: Curved 188">
            <a:extLst>
              <a:ext uri="{FF2B5EF4-FFF2-40B4-BE49-F238E27FC236}">
                <a16:creationId xmlns:a16="http://schemas.microsoft.com/office/drawing/2014/main" id="{67A7B78E-7C96-BE71-B67E-0691C8E0B686}"/>
              </a:ext>
            </a:extLst>
          </p:cNvPr>
          <p:cNvCxnSpPr>
            <a:cxnSpLocks/>
            <a:stCxn id="166" idx="6"/>
            <a:endCxn id="163" idx="0"/>
          </p:cNvCxnSpPr>
          <p:nvPr/>
        </p:nvCxnSpPr>
        <p:spPr>
          <a:xfrm>
            <a:off x="1693507" y="3524623"/>
            <a:ext cx="942778" cy="343387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Connector: Curved 189">
            <a:extLst>
              <a:ext uri="{FF2B5EF4-FFF2-40B4-BE49-F238E27FC236}">
                <a16:creationId xmlns:a16="http://schemas.microsoft.com/office/drawing/2014/main" id="{68CB7784-99CA-723E-4ABA-9F64E69C164C}"/>
              </a:ext>
            </a:extLst>
          </p:cNvPr>
          <p:cNvCxnSpPr>
            <a:cxnSpLocks/>
            <a:stCxn id="166" idx="4"/>
            <a:endCxn id="186" idx="0"/>
          </p:cNvCxnSpPr>
          <p:nvPr/>
        </p:nvCxnSpPr>
        <p:spPr>
          <a:xfrm rot="16200000" flipH="1">
            <a:off x="1412706" y="3805423"/>
            <a:ext cx="1313031" cy="1111429"/>
          </a:xfrm>
          <a:prstGeom prst="curvedConnector3">
            <a:avLst>
              <a:gd name="adj1" fmla="val 60996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Curved 9">
            <a:extLst>
              <a:ext uri="{FF2B5EF4-FFF2-40B4-BE49-F238E27FC236}">
                <a16:creationId xmlns:a16="http://schemas.microsoft.com/office/drawing/2014/main" id="{963A4175-ED1A-8E94-4603-6B1B3BE85685}"/>
              </a:ext>
            </a:extLst>
          </p:cNvPr>
          <p:cNvCxnSpPr>
            <a:cxnSpLocks/>
            <a:stCxn id="23" idx="0"/>
            <a:endCxn id="166" idx="3"/>
          </p:cNvCxnSpPr>
          <p:nvPr/>
        </p:nvCxnSpPr>
        <p:spPr>
          <a:xfrm rot="5400000" flipH="1" flipV="1">
            <a:off x="428790" y="4608013"/>
            <a:ext cx="1913549" cy="1328"/>
          </a:xfrm>
          <a:prstGeom prst="curvedConnector3">
            <a:avLst>
              <a:gd name="adj1" fmla="val 50000"/>
            </a:avLst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34EAD78-6EAD-5A06-EA5F-01952B874C71}"/>
              </a:ext>
            </a:extLst>
          </p:cNvPr>
          <p:cNvSpPr/>
          <p:nvPr/>
        </p:nvSpPr>
        <p:spPr>
          <a:xfrm>
            <a:off x="3174252" y="556545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81B297F-1E69-1EA4-5103-A59F3AC512F4}"/>
              </a:ext>
            </a:extLst>
          </p:cNvPr>
          <p:cNvCxnSpPr>
            <a:cxnSpLocks/>
            <a:stCxn id="179" idx="4"/>
            <a:endCxn id="16" idx="0"/>
          </p:cNvCxnSpPr>
          <p:nvPr/>
        </p:nvCxnSpPr>
        <p:spPr>
          <a:xfrm flipH="1">
            <a:off x="3396321" y="5392371"/>
            <a:ext cx="1631" cy="17308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46F8667-06B1-3255-9DC1-A0404FB3F643}"/>
              </a:ext>
            </a:extLst>
          </p:cNvPr>
          <p:cNvSpPr/>
          <p:nvPr/>
        </p:nvSpPr>
        <p:spPr>
          <a:xfrm>
            <a:off x="3844097" y="556545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B5A7310-4ADC-66B1-D589-4AC22491CB90}"/>
              </a:ext>
            </a:extLst>
          </p:cNvPr>
          <p:cNvCxnSpPr>
            <a:cxnSpLocks/>
          </p:cNvCxnSpPr>
          <p:nvPr/>
        </p:nvCxnSpPr>
        <p:spPr>
          <a:xfrm rot="5400000">
            <a:off x="3723503" y="564489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59C2EBBF-4624-DF50-20E2-834FBE65549B}"/>
              </a:ext>
            </a:extLst>
          </p:cNvPr>
          <p:cNvSpPr/>
          <p:nvPr/>
        </p:nvSpPr>
        <p:spPr>
          <a:xfrm>
            <a:off x="1129014" y="5565451"/>
            <a:ext cx="511771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31A006E-85F5-E986-FE6F-40D57B29CBAA}"/>
              </a:ext>
            </a:extLst>
          </p:cNvPr>
          <p:cNvCxnSpPr>
            <a:cxnSpLocks/>
            <a:stCxn id="16" idx="1"/>
            <a:endCxn id="23" idx="3"/>
          </p:cNvCxnSpPr>
          <p:nvPr/>
        </p:nvCxnSpPr>
        <p:spPr>
          <a:xfrm flipH="1">
            <a:off x="1640785" y="5745451"/>
            <a:ext cx="1533467" cy="0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or: Curved 30">
            <a:extLst>
              <a:ext uri="{FF2B5EF4-FFF2-40B4-BE49-F238E27FC236}">
                <a16:creationId xmlns:a16="http://schemas.microsoft.com/office/drawing/2014/main" id="{FF8F16E2-7323-80BD-B571-1F58AAFCF01F}"/>
              </a:ext>
            </a:extLst>
          </p:cNvPr>
          <p:cNvCxnSpPr>
            <a:cxnSpLocks/>
            <a:stCxn id="186" idx="2"/>
            <a:endCxn id="23" idx="3"/>
          </p:cNvCxnSpPr>
          <p:nvPr/>
        </p:nvCxnSpPr>
        <p:spPr>
          <a:xfrm rot="5400000">
            <a:off x="1948963" y="5069477"/>
            <a:ext cx="367797" cy="984151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41791FF-B01A-5E3D-2E63-2D25F86D5D39}"/>
              </a:ext>
            </a:extLst>
          </p:cNvPr>
          <p:cNvSpPr/>
          <p:nvPr/>
        </p:nvSpPr>
        <p:spPr>
          <a:xfrm>
            <a:off x="1291431" y="281853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3B40C8F-A85E-3745-64AC-731CEE4472FB}"/>
              </a:ext>
            </a:extLst>
          </p:cNvPr>
          <p:cNvCxnSpPr>
            <a:cxnSpLocks/>
            <a:stCxn id="34" idx="2"/>
            <a:endCxn id="166" idx="0"/>
          </p:cNvCxnSpPr>
          <p:nvPr/>
        </p:nvCxnSpPr>
        <p:spPr>
          <a:xfrm>
            <a:off x="1513500" y="3178534"/>
            <a:ext cx="7" cy="16608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50DA0F35-9FDD-21DE-F73A-5A80D7DF0CB3}"/>
              </a:ext>
            </a:extLst>
          </p:cNvPr>
          <p:cNvSpPr/>
          <p:nvPr/>
        </p:nvSpPr>
        <p:spPr>
          <a:xfrm>
            <a:off x="666310" y="334353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953C65CC-FC30-B85C-8090-32F7923D30A2}"/>
              </a:ext>
            </a:extLst>
          </p:cNvPr>
          <p:cNvCxnSpPr>
            <a:cxnSpLocks/>
            <a:stCxn id="38" idx="3"/>
            <a:endCxn id="166" idx="2"/>
          </p:cNvCxnSpPr>
          <p:nvPr/>
        </p:nvCxnSpPr>
        <p:spPr>
          <a:xfrm>
            <a:off x="1110448" y="3523534"/>
            <a:ext cx="223059" cy="108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Curved 41">
            <a:extLst>
              <a:ext uri="{FF2B5EF4-FFF2-40B4-BE49-F238E27FC236}">
                <a16:creationId xmlns:a16="http://schemas.microsoft.com/office/drawing/2014/main" id="{E66D50EE-6993-96BF-B2E4-9F2618859440}"/>
              </a:ext>
            </a:extLst>
          </p:cNvPr>
          <p:cNvCxnSpPr>
            <a:cxnSpLocks/>
          </p:cNvCxnSpPr>
          <p:nvPr/>
        </p:nvCxnSpPr>
        <p:spPr>
          <a:xfrm rot="16200000" flipV="1">
            <a:off x="1903203" y="3134927"/>
            <a:ext cx="470666" cy="995499"/>
          </a:xfrm>
          <a:prstGeom prst="curvedConnector3">
            <a:avLst>
              <a:gd name="adj1" fmla="val 115249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906617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52FE37BD-0717-2084-FDEB-A6E153AC6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54637-6EDC-56E5-40CF-EA690DA11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Assignment Graph to FSM-Datapath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0A7C5E-BEE0-1CDC-D81F-4ABB253D9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89</a:t>
            </a:fld>
            <a:endParaRPr lang="en-FR"/>
          </a:p>
        </p:txBody>
      </p:sp>
      <p:sp>
        <p:nvSpPr>
          <p:cNvPr id="155" name="Rectangle: Rounded Corners 154">
            <a:extLst>
              <a:ext uri="{FF2B5EF4-FFF2-40B4-BE49-F238E27FC236}">
                <a16:creationId xmlns:a16="http://schemas.microsoft.com/office/drawing/2014/main" id="{04C42F6E-0709-CD7A-B06C-251A28358007}"/>
              </a:ext>
            </a:extLst>
          </p:cNvPr>
          <p:cNvSpPr/>
          <p:nvPr/>
        </p:nvSpPr>
        <p:spPr>
          <a:xfrm>
            <a:off x="488155" y="1822867"/>
            <a:ext cx="4033045" cy="4288373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6EF36D69-C993-085F-5F6F-3C76494EC136}"/>
              </a:ext>
            </a:extLst>
          </p:cNvPr>
          <p:cNvSpPr txBox="1"/>
          <p:nvPr/>
        </p:nvSpPr>
        <p:spPr>
          <a:xfrm>
            <a:off x="481768" y="1362005"/>
            <a:ext cx="25178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  <a:endParaRPr lang="en-GB" sz="2400"/>
          </a:p>
        </p:txBody>
      </p:sp>
      <p:cxnSp>
        <p:nvCxnSpPr>
          <p:cNvPr id="159" name="Straight Arrow Connector 158">
            <a:extLst>
              <a:ext uri="{FF2B5EF4-FFF2-40B4-BE49-F238E27FC236}">
                <a16:creationId xmlns:a16="http://schemas.microsoft.com/office/drawing/2014/main" id="{8D07F68C-8979-633E-7C40-5D3D9DF14282}"/>
              </a:ext>
            </a:extLst>
          </p:cNvPr>
          <p:cNvCxnSpPr>
            <a:cxnSpLocks/>
          </p:cNvCxnSpPr>
          <p:nvPr/>
        </p:nvCxnSpPr>
        <p:spPr>
          <a:xfrm flipH="1">
            <a:off x="596907" y="200324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830BFE40-EEF6-B9B0-4768-5D5EA8C003FE}"/>
              </a:ext>
            </a:extLst>
          </p:cNvPr>
          <p:cNvCxnSpPr>
            <a:cxnSpLocks/>
          </p:cNvCxnSpPr>
          <p:nvPr/>
        </p:nvCxnSpPr>
        <p:spPr>
          <a:xfrm flipH="1">
            <a:off x="605274" y="226958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Rectangle: Rounded Corners 161">
            <a:extLst>
              <a:ext uri="{FF2B5EF4-FFF2-40B4-BE49-F238E27FC236}">
                <a16:creationId xmlns:a16="http://schemas.microsoft.com/office/drawing/2014/main" id="{4E27357B-AD37-940C-DDDC-E888B5147521}"/>
              </a:ext>
            </a:extLst>
          </p:cNvPr>
          <p:cNvSpPr/>
          <p:nvPr/>
        </p:nvSpPr>
        <p:spPr>
          <a:xfrm>
            <a:off x="1772651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63" name="Rectangle: Rounded Corners 162">
            <a:extLst>
              <a:ext uri="{FF2B5EF4-FFF2-40B4-BE49-F238E27FC236}">
                <a16:creationId xmlns:a16="http://schemas.microsoft.com/office/drawing/2014/main" id="{1B0B5B8D-81D9-B083-1E61-D591675279C5}"/>
              </a:ext>
            </a:extLst>
          </p:cNvPr>
          <p:cNvSpPr/>
          <p:nvPr/>
        </p:nvSpPr>
        <p:spPr>
          <a:xfrm>
            <a:off x="2414216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65" name="Straight Arrow Connector 164">
            <a:extLst>
              <a:ext uri="{FF2B5EF4-FFF2-40B4-BE49-F238E27FC236}">
                <a16:creationId xmlns:a16="http://schemas.microsoft.com/office/drawing/2014/main" id="{7C5209CC-2F6D-5080-69FE-9D8F58CAD586}"/>
              </a:ext>
            </a:extLst>
          </p:cNvPr>
          <p:cNvCxnSpPr>
            <a:cxnSpLocks/>
            <a:stCxn id="162" idx="3"/>
            <a:endCxn id="163" idx="1"/>
          </p:cNvCxnSpPr>
          <p:nvPr/>
        </p:nvCxnSpPr>
        <p:spPr>
          <a:xfrm>
            <a:off x="2216789" y="4048010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Oval 165">
            <a:extLst>
              <a:ext uri="{FF2B5EF4-FFF2-40B4-BE49-F238E27FC236}">
                <a16:creationId xmlns:a16="http://schemas.microsoft.com/office/drawing/2014/main" id="{3FD5B749-107D-9A43-061C-73ACF67FF715}"/>
              </a:ext>
            </a:extLst>
          </p:cNvPr>
          <p:cNvSpPr/>
          <p:nvPr/>
        </p:nvSpPr>
        <p:spPr>
          <a:xfrm>
            <a:off x="1333507" y="3344623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A91E6DD6-FF66-C968-4642-7271C570D8D8}"/>
              </a:ext>
            </a:extLst>
          </p:cNvPr>
          <p:cNvSpPr txBox="1"/>
          <p:nvPr/>
        </p:nvSpPr>
        <p:spPr>
          <a:xfrm>
            <a:off x="820996" y="182286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5A630776-BF86-6A74-B546-0F7AC0237A52}"/>
              </a:ext>
            </a:extLst>
          </p:cNvPr>
          <p:cNvSpPr txBox="1"/>
          <p:nvPr/>
        </p:nvSpPr>
        <p:spPr>
          <a:xfrm>
            <a:off x="829363" y="208920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70" name="Connector: Curved 169">
            <a:extLst>
              <a:ext uri="{FF2B5EF4-FFF2-40B4-BE49-F238E27FC236}">
                <a16:creationId xmlns:a16="http://schemas.microsoft.com/office/drawing/2014/main" id="{30277D87-8C86-4458-E3AB-5579EC9CD5EB}"/>
              </a:ext>
            </a:extLst>
          </p:cNvPr>
          <p:cNvCxnSpPr>
            <a:cxnSpLocks/>
            <a:stCxn id="163" idx="3"/>
            <a:endCxn id="176" idx="2"/>
          </p:cNvCxnSpPr>
          <p:nvPr/>
        </p:nvCxnSpPr>
        <p:spPr>
          <a:xfrm flipV="1">
            <a:off x="2858354" y="4041090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Rectangle: Rounded Corners 170">
            <a:extLst>
              <a:ext uri="{FF2B5EF4-FFF2-40B4-BE49-F238E27FC236}">
                <a16:creationId xmlns:a16="http://schemas.microsoft.com/office/drawing/2014/main" id="{86A495D3-038A-2FFE-2CD7-4B2524162839}"/>
              </a:ext>
            </a:extLst>
          </p:cNvPr>
          <p:cNvSpPr/>
          <p:nvPr/>
        </p:nvSpPr>
        <p:spPr>
          <a:xfrm>
            <a:off x="3874689" y="326527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72" name="Rectangle: Rounded Corners 171">
            <a:extLst>
              <a:ext uri="{FF2B5EF4-FFF2-40B4-BE49-F238E27FC236}">
                <a16:creationId xmlns:a16="http://schemas.microsoft.com/office/drawing/2014/main" id="{96128DF1-7FCB-87D2-B9BA-A65B5CF59317}"/>
              </a:ext>
            </a:extLst>
          </p:cNvPr>
          <p:cNvSpPr/>
          <p:nvPr/>
        </p:nvSpPr>
        <p:spPr>
          <a:xfrm>
            <a:off x="2952628" y="2670496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173" name="Rectangle: Rounded Corners 172">
            <a:extLst>
              <a:ext uri="{FF2B5EF4-FFF2-40B4-BE49-F238E27FC236}">
                <a16:creationId xmlns:a16="http://schemas.microsoft.com/office/drawing/2014/main" id="{66ABFF19-5224-9E08-C66B-EF55265D9BCB}"/>
              </a:ext>
            </a:extLst>
          </p:cNvPr>
          <p:cNvSpPr/>
          <p:nvPr/>
        </p:nvSpPr>
        <p:spPr>
          <a:xfrm>
            <a:off x="3205145" y="328459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74" name="Straight Arrow Connector 173">
            <a:extLst>
              <a:ext uri="{FF2B5EF4-FFF2-40B4-BE49-F238E27FC236}">
                <a16:creationId xmlns:a16="http://schemas.microsoft.com/office/drawing/2014/main" id="{66E8C4BA-E53C-BB1A-A419-5E339C6BC683}"/>
              </a:ext>
            </a:extLst>
          </p:cNvPr>
          <p:cNvCxnSpPr>
            <a:cxnSpLocks/>
          </p:cNvCxnSpPr>
          <p:nvPr/>
        </p:nvCxnSpPr>
        <p:spPr>
          <a:xfrm>
            <a:off x="3403603" y="303743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Oval 175">
            <a:extLst>
              <a:ext uri="{FF2B5EF4-FFF2-40B4-BE49-F238E27FC236}">
                <a16:creationId xmlns:a16="http://schemas.microsoft.com/office/drawing/2014/main" id="{ABC6FB01-9F5F-D981-37A5-8D11F64FADD9}"/>
              </a:ext>
            </a:extLst>
          </p:cNvPr>
          <p:cNvSpPr/>
          <p:nvPr/>
        </p:nvSpPr>
        <p:spPr>
          <a:xfrm>
            <a:off x="3235972" y="3861090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77" name="Straight Arrow Connector 176">
            <a:extLst>
              <a:ext uri="{FF2B5EF4-FFF2-40B4-BE49-F238E27FC236}">
                <a16:creationId xmlns:a16="http://schemas.microsoft.com/office/drawing/2014/main" id="{5239E3B1-EEB4-753C-39DD-A0B3A1122D95}"/>
              </a:ext>
            </a:extLst>
          </p:cNvPr>
          <p:cNvCxnSpPr>
            <a:cxnSpLocks/>
          </p:cNvCxnSpPr>
          <p:nvPr/>
        </p:nvCxnSpPr>
        <p:spPr>
          <a:xfrm rot="5400000">
            <a:off x="3754095" y="334472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Arrow Connector 177">
            <a:extLst>
              <a:ext uri="{FF2B5EF4-FFF2-40B4-BE49-F238E27FC236}">
                <a16:creationId xmlns:a16="http://schemas.microsoft.com/office/drawing/2014/main" id="{68DF2E08-D585-36C4-EC6A-7EE09F9AFD08}"/>
              </a:ext>
            </a:extLst>
          </p:cNvPr>
          <p:cNvCxnSpPr>
            <a:cxnSpLocks/>
          </p:cNvCxnSpPr>
          <p:nvPr/>
        </p:nvCxnSpPr>
        <p:spPr>
          <a:xfrm>
            <a:off x="3404542" y="363325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Oval 178">
            <a:extLst>
              <a:ext uri="{FF2B5EF4-FFF2-40B4-BE49-F238E27FC236}">
                <a16:creationId xmlns:a16="http://schemas.microsoft.com/office/drawing/2014/main" id="{401F4D58-840A-9E28-478A-E6EE9CAE19F8}"/>
              </a:ext>
            </a:extLst>
          </p:cNvPr>
          <p:cNvSpPr/>
          <p:nvPr/>
        </p:nvSpPr>
        <p:spPr>
          <a:xfrm>
            <a:off x="3217952" y="5032371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180" name="Rectangle: Rounded Corners 179">
            <a:extLst>
              <a:ext uri="{FF2B5EF4-FFF2-40B4-BE49-F238E27FC236}">
                <a16:creationId xmlns:a16="http://schemas.microsoft.com/office/drawing/2014/main" id="{14EFAECD-9BA3-80C7-8251-75ACC515C544}"/>
              </a:ext>
            </a:extLst>
          </p:cNvPr>
          <p:cNvSpPr/>
          <p:nvPr/>
        </p:nvSpPr>
        <p:spPr>
          <a:xfrm>
            <a:off x="3874689" y="443655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81" name="Rectangle: Rounded Corners 180">
            <a:extLst>
              <a:ext uri="{FF2B5EF4-FFF2-40B4-BE49-F238E27FC236}">
                <a16:creationId xmlns:a16="http://schemas.microsoft.com/office/drawing/2014/main" id="{031C5DBB-649E-9838-E88A-705F031B9C87}"/>
              </a:ext>
            </a:extLst>
          </p:cNvPr>
          <p:cNvSpPr/>
          <p:nvPr/>
        </p:nvSpPr>
        <p:spPr>
          <a:xfrm>
            <a:off x="3205145" y="445587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82" name="Straight Arrow Connector 181">
            <a:extLst>
              <a:ext uri="{FF2B5EF4-FFF2-40B4-BE49-F238E27FC236}">
                <a16:creationId xmlns:a16="http://schemas.microsoft.com/office/drawing/2014/main" id="{FD374B28-61E8-5428-F6A1-19B0064AE95D}"/>
              </a:ext>
            </a:extLst>
          </p:cNvPr>
          <p:cNvCxnSpPr>
            <a:cxnSpLocks/>
          </p:cNvCxnSpPr>
          <p:nvPr/>
        </p:nvCxnSpPr>
        <p:spPr>
          <a:xfrm>
            <a:off x="3403603" y="420872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Arrow Connector 182">
            <a:extLst>
              <a:ext uri="{FF2B5EF4-FFF2-40B4-BE49-F238E27FC236}">
                <a16:creationId xmlns:a16="http://schemas.microsoft.com/office/drawing/2014/main" id="{7C5F6BA7-7E88-A57E-23B1-07AD4086C21D}"/>
              </a:ext>
            </a:extLst>
          </p:cNvPr>
          <p:cNvCxnSpPr>
            <a:cxnSpLocks/>
          </p:cNvCxnSpPr>
          <p:nvPr/>
        </p:nvCxnSpPr>
        <p:spPr>
          <a:xfrm rot="5400000">
            <a:off x="3754095" y="451600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>
            <a:extLst>
              <a:ext uri="{FF2B5EF4-FFF2-40B4-BE49-F238E27FC236}">
                <a16:creationId xmlns:a16="http://schemas.microsoft.com/office/drawing/2014/main" id="{AD5F077A-EC0D-14C9-6F42-94D98E06AF12}"/>
              </a:ext>
            </a:extLst>
          </p:cNvPr>
          <p:cNvCxnSpPr>
            <a:cxnSpLocks/>
          </p:cNvCxnSpPr>
          <p:nvPr/>
        </p:nvCxnSpPr>
        <p:spPr>
          <a:xfrm>
            <a:off x="3404542" y="480453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Rectangle: Rounded Corners 184">
            <a:extLst>
              <a:ext uri="{FF2B5EF4-FFF2-40B4-BE49-F238E27FC236}">
                <a16:creationId xmlns:a16="http://schemas.microsoft.com/office/drawing/2014/main" id="{EE907D57-6B97-10AB-E6D6-7F3727615834}"/>
              </a:ext>
            </a:extLst>
          </p:cNvPr>
          <p:cNvSpPr/>
          <p:nvPr/>
        </p:nvSpPr>
        <p:spPr>
          <a:xfrm>
            <a:off x="1761302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186" name="Rectangle: Rounded Corners 185">
            <a:extLst>
              <a:ext uri="{FF2B5EF4-FFF2-40B4-BE49-F238E27FC236}">
                <a16:creationId xmlns:a16="http://schemas.microsoft.com/office/drawing/2014/main" id="{0E526211-51BE-BF0A-8B47-350CE4684181}"/>
              </a:ext>
            </a:extLst>
          </p:cNvPr>
          <p:cNvSpPr/>
          <p:nvPr/>
        </p:nvSpPr>
        <p:spPr>
          <a:xfrm>
            <a:off x="2402867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87" name="Straight Arrow Connector 186">
            <a:extLst>
              <a:ext uri="{FF2B5EF4-FFF2-40B4-BE49-F238E27FC236}">
                <a16:creationId xmlns:a16="http://schemas.microsoft.com/office/drawing/2014/main" id="{56E8EC8F-9D47-9E78-B669-0338CF1A6EA9}"/>
              </a:ext>
            </a:extLst>
          </p:cNvPr>
          <p:cNvCxnSpPr>
            <a:cxnSpLocks/>
            <a:stCxn id="185" idx="3"/>
            <a:endCxn id="186" idx="1"/>
          </p:cNvCxnSpPr>
          <p:nvPr/>
        </p:nvCxnSpPr>
        <p:spPr>
          <a:xfrm>
            <a:off x="2205440" y="5197654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Connector: Curved 187">
            <a:extLst>
              <a:ext uri="{FF2B5EF4-FFF2-40B4-BE49-F238E27FC236}">
                <a16:creationId xmlns:a16="http://schemas.microsoft.com/office/drawing/2014/main" id="{2DFD8DE3-4E26-0FFC-6B98-6025A706F01D}"/>
              </a:ext>
            </a:extLst>
          </p:cNvPr>
          <p:cNvCxnSpPr>
            <a:cxnSpLocks/>
            <a:stCxn id="186" idx="3"/>
          </p:cNvCxnSpPr>
          <p:nvPr/>
        </p:nvCxnSpPr>
        <p:spPr>
          <a:xfrm flipV="1">
            <a:off x="2847005" y="5190734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Connector: Curved 188">
            <a:extLst>
              <a:ext uri="{FF2B5EF4-FFF2-40B4-BE49-F238E27FC236}">
                <a16:creationId xmlns:a16="http://schemas.microsoft.com/office/drawing/2014/main" id="{8155F386-DAEA-D1AA-71F1-A6CA84F6A6AB}"/>
              </a:ext>
            </a:extLst>
          </p:cNvPr>
          <p:cNvCxnSpPr>
            <a:cxnSpLocks/>
            <a:stCxn id="166" idx="6"/>
            <a:endCxn id="163" idx="0"/>
          </p:cNvCxnSpPr>
          <p:nvPr/>
        </p:nvCxnSpPr>
        <p:spPr>
          <a:xfrm>
            <a:off x="1693507" y="3524623"/>
            <a:ext cx="942778" cy="343387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Connector: Curved 189">
            <a:extLst>
              <a:ext uri="{FF2B5EF4-FFF2-40B4-BE49-F238E27FC236}">
                <a16:creationId xmlns:a16="http://schemas.microsoft.com/office/drawing/2014/main" id="{068C00EF-6603-E832-C6E8-E836508D7B1B}"/>
              </a:ext>
            </a:extLst>
          </p:cNvPr>
          <p:cNvCxnSpPr>
            <a:cxnSpLocks/>
            <a:stCxn id="166" idx="4"/>
            <a:endCxn id="186" idx="0"/>
          </p:cNvCxnSpPr>
          <p:nvPr/>
        </p:nvCxnSpPr>
        <p:spPr>
          <a:xfrm rot="16200000" flipH="1">
            <a:off x="1412706" y="3805423"/>
            <a:ext cx="1313031" cy="1111429"/>
          </a:xfrm>
          <a:prstGeom prst="curvedConnector3">
            <a:avLst>
              <a:gd name="adj1" fmla="val 60996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Curved 9">
            <a:extLst>
              <a:ext uri="{FF2B5EF4-FFF2-40B4-BE49-F238E27FC236}">
                <a16:creationId xmlns:a16="http://schemas.microsoft.com/office/drawing/2014/main" id="{2AD485EE-4805-F1D0-B927-1BA0163A54DA}"/>
              </a:ext>
            </a:extLst>
          </p:cNvPr>
          <p:cNvCxnSpPr>
            <a:cxnSpLocks/>
            <a:stCxn id="23" idx="0"/>
            <a:endCxn id="166" idx="3"/>
          </p:cNvCxnSpPr>
          <p:nvPr/>
        </p:nvCxnSpPr>
        <p:spPr>
          <a:xfrm rot="5400000" flipH="1" flipV="1">
            <a:off x="428790" y="4608013"/>
            <a:ext cx="1913549" cy="132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A6BDD54-96A5-CB58-BD8A-EBB3350D0721}"/>
              </a:ext>
            </a:extLst>
          </p:cNvPr>
          <p:cNvSpPr/>
          <p:nvPr/>
        </p:nvSpPr>
        <p:spPr>
          <a:xfrm>
            <a:off x="3174252" y="556545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0940068-69A0-9DA8-96FE-38D6DA37F843}"/>
              </a:ext>
            </a:extLst>
          </p:cNvPr>
          <p:cNvCxnSpPr>
            <a:cxnSpLocks/>
            <a:stCxn id="179" idx="4"/>
            <a:endCxn id="16" idx="0"/>
          </p:cNvCxnSpPr>
          <p:nvPr/>
        </p:nvCxnSpPr>
        <p:spPr>
          <a:xfrm flipH="1">
            <a:off x="3396321" y="5392371"/>
            <a:ext cx="1631" cy="17308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2123F0E-6E89-09A9-5E02-E9CC245C6A95}"/>
              </a:ext>
            </a:extLst>
          </p:cNvPr>
          <p:cNvSpPr/>
          <p:nvPr/>
        </p:nvSpPr>
        <p:spPr>
          <a:xfrm>
            <a:off x="3844097" y="556545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1363036-8C6D-CC68-1FCE-C95D23199BB2}"/>
              </a:ext>
            </a:extLst>
          </p:cNvPr>
          <p:cNvCxnSpPr>
            <a:cxnSpLocks/>
          </p:cNvCxnSpPr>
          <p:nvPr/>
        </p:nvCxnSpPr>
        <p:spPr>
          <a:xfrm rot="5400000">
            <a:off x="3723503" y="564489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276F0E8-7B2C-C2FB-7B8C-D00B970A1EEC}"/>
              </a:ext>
            </a:extLst>
          </p:cNvPr>
          <p:cNvSpPr/>
          <p:nvPr/>
        </p:nvSpPr>
        <p:spPr>
          <a:xfrm>
            <a:off x="1129014" y="5565451"/>
            <a:ext cx="511771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2283852-9917-4BBA-A6C0-BBD27D0F5BFD}"/>
              </a:ext>
            </a:extLst>
          </p:cNvPr>
          <p:cNvCxnSpPr>
            <a:cxnSpLocks/>
            <a:stCxn id="16" idx="1"/>
            <a:endCxn id="23" idx="3"/>
          </p:cNvCxnSpPr>
          <p:nvPr/>
        </p:nvCxnSpPr>
        <p:spPr>
          <a:xfrm flipH="1">
            <a:off x="1640785" y="5745451"/>
            <a:ext cx="1533467" cy="0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or: Curved 30">
            <a:extLst>
              <a:ext uri="{FF2B5EF4-FFF2-40B4-BE49-F238E27FC236}">
                <a16:creationId xmlns:a16="http://schemas.microsoft.com/office/drawing/2014/main" id="{D6A09C56-6554-F280-9F07-62E2DFAFE69E}"/>
              </a:ext>
            </a:extLst>
          </p:cNvPr>
          <p:cNvCxnSpPr>
            <a:cxnSpLocks/>
            <a:stCxn id="186" idx="2"/>
            <a:endCxn id="23" idx="3"/>
          </p:cNvCxnSpPr>
          <p:nvPr/>
        </p:nvCxnSpPr>
        <p:spPr>
          <a:xfrm rot="5400000">
            <a:off x="1948963" y="5069477"/>
            <a:ext cx="367797" cy="984151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18AFFBB5-2F32-A173-AD52-137B0C675EA8}"/>
              </a:ext>
            </a:extLst>
          </p:cNvPr>
          <p:cNvSpPr/>
          <p:nvPr/>
        </p:nvSpPr>
        <p:spPr>
          <a:xfrm>
            <a:off x="1291431" y="281853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7AF4EEC8-279A-C73E-3B17-4A4197088297}"/>
              </a:ext>
            </a:extLst>
          </p:cNvPr>
          <p:cNvCxnSpPr>
            <a:cxnSpLocks/>
            <a:stCxn id="34" idx="2"/>
            <a:endCxn id="166" idx="0"/>
          </p:cNvCxnSpPr>
          <p:nvPr/>
        </p:nvCxnSpPr>
        <p:spPr>
          <a:xfrm>
            <a:off x="1513500" y="3178534"/>
            <a:ext cx="7" cy="16608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95385AEE-386C-0345-9716-16940CA377C8}"/>
              </a:ext>
            </a:extLst>
          </p:cNvPr>
          <p:cNvSpPr/>
          <p:nvPr/>
        </p:nvSpPr>
        <p:spPr>
          <a:xfrm>
            <a:off x="666310" y="334353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536BB57D-6B01-D653-7ADB-33285FA2B2A6}"/>
              </a:ext>
            </a:extLst>
          </p:cNvPr>
          <p:cNvCxnSpPr>
            <a:cxnSpLocks/>
            <a:stCxn id="38" idx="3"/>
            <a:endCxn id="166" idx="2"/>
          </p:cNvCxnSpPr>
          <p:nvPr/>
        </p:nvCxnSpPr>
        <p:spPr>
          <a:xfrm>
            <a:off x="1110448" y="3523534"/>
            <a:ext cx="223059" cy="108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Curved 41">
            <a:extLst>
              <a:ext uri="{FF2B5EF4-FFF2-40B4-BE49-F238E27FC236}">
                <a16:creationId xmlns:a16="http://schemas.microsoft.com/office/drawing/2014/main" id="{BA7F39BA-1C44-F798-F399-494C5094842D}"/>
              </a:ext>
            </a:extLst>
          </p:cNvPr>
          <p:cNvCxnSpPr>
            <a:cxnSpLocks/>
          </p:cNvCxnSpPr>
          <p:nvPr/>
        </p:nvCxnSpPr>
        <p:spPr>
          <a:xfrm rot="16200000" flipV="1">
            <a:off x="1903203" y="3134927"/>
            <a:ext cx="470666" cy="995499"/>
          </a:xfrm>
          <a:prstGeom prst="curvedConnector3">
            <a:avLst>
              <a:gd name="adj1" fmla="val 115249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2043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E6FD3-E7D4-0CC6-57FB-842D7E507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69638-4846-79AB-DC54-57916CE43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Compare Schedulers of HLS Tools?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E9DABB-7099-AC1A-D6F8-488AAB003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CB08BF-E596-EF4F-AE51-DAF4B045921B}" type="slidenum">
              <a:rPr kumimoji="0" lang="en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248D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FR" sz="1200" b="0" i="0" u="none" strike="noStrike" kern="1200" cap="none" spc="0" normalizeH="0" baseline="0" noProof="0">
              <a:ln>
                <a:noFill/>
              </a:ln>
              <a:solidFill>
                <a:srgbClr val="4248D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9E7524D-3FB2-C4C1-84E1-1DE6376BC9B3}"/>
              </a:ext>
            </a:extLst>
          </p:cNvPr>
          <p:cNvSpPr/>
          <p:nvPr/>
        </p:nvSpPr>
        <p:spPr>
          <a:xfrm>
            <a:off x="918608" y="2306053"/>
            <a:ext cx="2694135" cy="248779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40C5921-0677-AFEA-B8DC-BA0835461BA4}"/>
              </a:ext>
            </a:extLst>
          </p:cNvPr>
          <p:cNvSpPr txBox="1"/>
          <p:nvPr/>
        </p:nvSpPr>
        <p:spPr>
          <a:xfrm>
            <a:off x="1788758" y="2453694"/>
            <a:ext cx="9672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err="1">
                <a:solidFill>
                  <a:schemeClr val="bg1"/>
                </a:solidFill>
              </a:rPr>
              <a:t>LegUp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33289A8-C582-A770-D57F-2947DF3DF951}"/>
              </a:ext>
            </a:extLst>
          </p:cNvPr>
          <p:cNvSpPr/>
          <p:nvPr/>
        </p:nvSpPr>
        <p:spPr>
          <a:xfrm>
            <a:off x="1075096" y="2943866"/>
            <a:ext cx="2381158" cy="46166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Frontend </a:t>
            </a:r>
            <a:r>
              <a:rPr lang="en-US" err="1"/>
              <a:t>LegUp</a:t>
            </a:r>
            <a:endParaRPr lang="en-GB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2C7EDAA6-D661-CEE3-BECB-A782E76C7EA1}"/>
              </a:ext>
            </a:extLst>
          </p:cNvPr>
          <p:cNvSpPr/>
          <p:nvPr/>
        </p:nvSpPr>
        <p:spPr>
          <a:xfrm>
            <a:off x="1075096" y="4022763"/>
            <a:ext cx="2381158" cy="46166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Scheduler </a:t>
            </a:r>
            <a:r>
              <a:rPr lang="en-US" err="1"/>
              <a:t>LegUp</a:t>
            </a:r>
            <a:endParaRPr lang="en-GB"/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AC72AA08-0D22-45A4-EA20-883070D46A2B}"/>
              </a:ext>
            </a:extLst>
          </p:cNvPr>
          <p:cNvCxnSpPr>
            <a:cxnSpLocks/>
            <a:stCxn id="39" idx="2"/>
            <a:endCxn id="40" idx="0"/>
          </p:cNvCxnSpPr>
          <p:nvPr/>
        </p:nvCxnSpPr>
        <p:spPr>
          <a:xfrm>
            <a:off x="2265675" y="3405531"/>
            <a:ext cx="0" cy="61723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43CAC811-8F7C-DFB1-8675-78A38F78C4D2}"/>
              </a:ext>
            </a:extLst>
          </p:cNvPr>
          <p:cNvSpPr txBox="1"/>
          <p:nvPr/>
        </p:nvSpPr>
        <p:spPr>
          <a:xfrm>
            <a:off x="2328652" y="3405531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CDFG A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19ED16C-8850-9F78-6F7D-C3F8E4486963}"/>
              </a:ext>
            </a:extLst>
          </p:cNvPr>
          <p:cNvCxnSpPr>
            <a:cxnSpLocks/>
          </p:cNvCxnSpPr>
          <p:nvPr/>
        </p:nvCxnSpPr>
        <p:spPr>
          <a:xfrm>
            <a:off x="2265675" y="1904611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D379B8FB-D323-6AC3-D7E6-1E094678D978}"/>
              </a:ext>
            </a:extLst>
          </p:cNvPr>
          <p:cNvSpPr txBox="1"/>
          <p:nvPr/>
        </p:nvSpPr>
        <p:spPr>
          <a:xfrm>
            <a:off x="1471176" y="1441055"/>
            <a:ext cx="1602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covariance </a:t>
            </a:r>
            <a:endParaRPr lang="en-GB" sz="2400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E4DDCD99-1AF6-135D-C445-A3751218FA22}"/>
              </a:ext>
            </a:extLst>
          </p:cNvPr>
          <p:cNvCxnSpPr>
            <a:cxnSpLocks/>
          </p:cNvCxnSpPr>
          <p:nvPr/>
        </p:nvCxnSpPr>
        <p:spPr>
          <a:xfrm>
            <a:off x="2272392" y="4793850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324EB9A-9BE5-A870-8C6E-BA5CFFC5F24D}"/>
              </a:ext>
            </a:extLst>
          </p:cNvPr>
          <p:cNvSpPr txBox="1"/>
          <p:nvPr/>
        </p:nvSpPr>
        <p:spPr>
          <a:xfrm>
            <a:off x="1596602" y="5093952"/>
            <a:ext cx="1338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7B38C527-A99D-3F2D-4155-A355C7820AE9}"/>
              </a:ext>
            </a:extLst>
          </p:cNvPr>
          <p:cNvSpPr/>
          <p:nvPr/>
        </p:nvSpPr>
        <p:spPr>
          <a:xfrm>
            <a:off x="4728568" y="2306053"/>
            <a:ext cx="2694135" cy="2487797"/>
          </a:xfrm>
          <a:prstGeom prst="roundRect">
            <a:avLst/>
          </a:prstGeom>
          <a:solidFill>
            <a:srgbClr val="EF8B4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CFCC12E-A7AB-6C41-18D1-A7C97D81A45C}"/>
              </a:ext>
            </a:extLst>
          </p:cNvPr>
          <p:cNvSpPr txBox="1"/>
          <p:nvPr/>
        </p:nvSpPr>
        <p:spPr>
          <a:xfrm>
            <a:off x="5532669" y="2453694"/>
            <a:ext cx="10859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Bambu</a:t>
            </a:r>
            <a:endParaRPr lang="en-GB" sz="2400">
              <a:solidFill>
                <a:schemeClr val="bg1"/>
              </a:solidFill>
            </a:endParaRP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F25824BF-4698-F426-B906-58105AD10874}"/>
              </a:ext>
            </a:extLst>
          </p:cNvPr>
          <p:cNvSpPr/>
          <p:nvPr/>
        </p:nvSpPr>
        <p:spPr>
          <a:xfrm>
            <a:off x="4885056" y="2943866"/>
            <a:ext cx="2381158" cy="46166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Frontend Bambu</a:t>
            </a:r>
            <a:endParaRPr lang="en-GB"/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6C0E0BF-F4B4-5B8D-92DB-F0FBF0A75327}"/>
              </a:ext>
            </a:extLst>
          </p:cNvPr>
          <p:cNvSpPr/>
          <p:nvPr/>
        </p:nvSpPr>
        <p:spPr>
          <a:xfrm>
            <a:off x="4885056" y="4022763"/>
            <a:ext cx="2381158" cy="46166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Scheduler Bambu</a:t>
            </a:r>
            <a:endParaRPr lang="en-GB"/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F5C783AA-00F6-C0D9-5251-1E27AA796352}"/>
              </a:ext>
            </a:extLst>
          </p:cNvPr>
          <p:cNvCxnSpPr>
            <a:cxnSpLocks/>
            <a:stCxn id="73" idx="2"/>
            <a:endCxn id="74" idx="0"/>
          </p:cNvCxnSpPr>
          <p:nvPr/>
        </p:nvCxnSpPr>
        <p:spPr>
          <a:xfrm>
            <a:off x="6075635" y="3405531"/>
            <a:ext cx="0" cy="61723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4013CDA3-DC10-78C3-9F2D-7812305D3D92}"/>
              </a:ext>
            </a:extLst>
          </p:cNvPr>
          <p:cNvSpPr txBox="1"/>
          <p:nvPr/>
        </p:nvSpPr>
        <p:spPr>
          <a:xfrm>
            <a:off x="6138612" y="3405531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CDFG B</a:t>
            </a:r>
            <a:endParaRPr lang="en-GB" sz="2400">
              <a:solidFill>
                <a:schemeClr val="bg1"/>
              </a:solidFill>
            </a:endParaRP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8E8F8B10-A1F1-8C3B-8900-67D5CE85AA88}"/>
              </a:ext>
            </a:extLst>
          </p:cNvPr>
          <p:cNvCxnSpPr>
            <a:cxnSpLocks/>
          </p:cNvCxnSpPr>
          <p:nvPr/>
        </p:nvCxnSpPr>
        <p:spPr>
          <a:xfrm>
            <a:off x="6075635" y="1904611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E04E0C86-C832-D053-43C3-47128D3C6309}"/>
              </a:ext>
            </a:extLst>
          </p:cNvPr>
          <p:cNvSpPr txBox="1"/>
          <p:nvPr/>
        </p:nvSpPr>
        <p:spPr>
          <a:xfrm>
            <a:off x="5309267" y="1441055"/>
            <a:ext cx="15327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covariance</a:t>
            </a:r>
            <a:endParaRPr lang="en-GB" sz="2400"/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1431DEB3-86CD-E515-A022-1D616E522C86}"/>
              </a:ext>
            </a:extLst>
          </p:cNvPr>
          <p:cNvCxnSpPr>
            <a:cxnSpLocks/>
          </p:cNvCxnSpPr>
          <p:nvPr/>
        </p:nvCxnSpPr>
        <p:spPr>
          <a:xfrm>
            <a:off x="6082352" y="4793850"/>
            <a:ext cx="0" cy="4014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4CAADD7-765E-FCB0-8932-FD4527CBD4FC}"/>
              </a:ext>
            </a:extLst>
          </p:cNvPr>
          <p:cNvSpPr txBox="1"/>
          <p:nvPr/>
        </p:nvSpPr>
        <p:spPr>
          <a:xfrm>
            <a:off x="5406562" y="5093952"/>
            <a:ext cx="1338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4C72FE-70CC-145A-0E38-2DAB561F377F}"/>
              </a:ext>
            </a:extLst>
          </p:cNvPr>
          <p:cNvSpPr txBox="1"/>
          <p:nvPr/>
        </p:nvSpPr>
        <p:spPr>
          <a:xfrm>
            <a:off x="5010022" y="5398669"/>
            <a:ext cx="24740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1824 LUTs (+78%)</a:t>
            </a:r>
            <a:endParaRPr lang="en-GB" sz="240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0BB4B96-61A7-0A20-6CF1-5F99C4AE1B58}"/>
              </a:ext>
            </a:extLst>
          </p:cNvPr>
          <p:cNvCxnSpPr>
            <a:cxnSpLocks/>
          </p:cNvCxnSpPr>
          <p:nvPr/>
        </p:nvCxnSpPr>
        <p:spPr>
          <a:xfrm>
            <a:off x="9700592" y="1941483"/>
            <a:ext cx="0" cy="97416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5B33231-EC81-E8BF-8512-AD01427FDE9B}"/>
              </a:ext>
            </a:extLst>
          </p:cNvPr>
          <p:cNvSpPr txBox="1"/>
          <p:nvPr/>
        </p:nvSpPr>
        <p:spPr>
          <a:xfrm>
            <a:off x="8906093" y="1441055"/>
            <a:ext cx="1602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covariance </a:t>
            </a:r>
            <a:endParaRPr lang="en-GB" sz="240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23E0CCC-367C-4601-34B5-5A7AFBB1DBFC}"/>
              </a:ext>
            </a:extLst>
          </p:cNvPr>
          <p:cNvSpPr/>
          <p:nvPr/>
        </p:nvSpPr>
        <p:spPr>
          <a:xfrm>
            <a:off x="8538528" y="2906001"/>
            <a:ext cx="2381158" cy="46166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Frontend </a:t>
            </a:r>
            <a:r>
              <a:rPr lang="en-US" err="1"/>
              <a:t>LegUp</a:t>
            </a:r>
            <a:endParaRPr lang="en-GB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F7C8C89-9479-14C9-2760-6D4C3C23D30F}"/>
              </a:ext>
            </a:extLst>
          </p:cNvPr>
          <p:cNvSpPr/>
          <p:nvPr/>
        </p:nvSpPr>
        <p:spPr>
          <a:xfrm>
            <a:off x="8538528" y="3984898"/>
            <a:ext cx="2381158" cy="46166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Scheduler Bambu</a:t>
            </a:r>
            <a:endParaRPr lang="en-GB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BC4B470-CF23-884B-9611-A00ECDADC938}"/>
              </a:ext>
            </a:extLst>
          </p:cNvPr>
          <p:cNvCxnSpPr>
            <a:cxnSpLocks/>
            <a:stCxn id="13" idx="2"/>
            <a:endCxn id="14" idx="0"/>
          </p:cNvCxnSpPr>
          <p:nvPr/>
        </p:nvCxnSpPr>
        <p:spPr>
          <a:xfrm>
            <a:off x="9729107" y="3367666"/>
            <a:ext cx="0" cy="61723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C3781C7-7A9C-0EF3-958C-45553EC59A45}"/>
              </a:ext>
            </a:extLst>
          </p:cNvPr>
          <p:cNvSpPr txBox="1"/>
          <p:nvPr/>
        </p:nvSpPr>
        <p:spPr>
          <a:xfrm>
            <a:off x="9792084" y="3367666"/>
            <a:ext cx="1481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CDFG A</a:t>
            </a:r>
            <a:endParaRPr lang="en-GB" sz="240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1FE30A0-D38D-2A35-E9B7-715E70ACB84D}"/>
              </a:ext>
            </a:extLst>
          </p:cNvPr>
          <p:cNvCxnSpPr>
            <a:cxnSpLocks/>
            <a:stCxn id="14" idx="2"/>
          </p:cNvCxnSpPr>
          <p:nvPr/>
        </p:nvCxnSpPr>
        <p:spPr>
          <a:xfrm>
            <a:off x="9729107" y="4446563"/>
            <a:ext cx="6717" cy="71086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E98BFDF-7B9C-0FDE-0817-2C585C7955CF}"/>
              </a:ext>
            </a:extLst>
          </p:cNvPr>
          <p:cNvSpPr txBox="1"/>
          <p:nvPr/>
        </p:nvSpPr>
        <p:spPr>
          <a:xfrm>
            <a:off x="9060034" y="5056087"/>
            <a:ext cx="13381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RTL code</a:t>
            </a:r>
            <a:endParaRPr lang="en-GB" sz="24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8F5757-A585-E34C-A90C-C2C0A64C551F}"/>
              </a:ext>
            </a:extLst>
          </p:cNvPr>
          <p:cNvSpPr txBox="1"/>
          <p:nvPr/>
        </p:nvSpPr>
        <p:spPr>
          <a:xfrm>
            <a:off x="1512417" y="5411082"/>
            <a:ext cx="15065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1026 LUTs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392242057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A49FC94-7C31-8444-C824-96FF0FF99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667D5-8BF5-8524-98C7-BE18B4A08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Assignment Graph to FSM-Datapath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53B7E8-49CB-FFC0-1E1B-6BF287280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90</a:t>
            </a:fld>
            <a:endParaRPr lang="en-FR"/>
          </a:p>
        </p:txBody>
      </p:sp>
      <p:sp>
        <p:nvSpPr>
          <p:cNvPr id="155" name="Rectangle: Rounded Corners 154">
            <a:extLst>
              <a:ext uri="{FF2B5EF4-FFF2-40B4-BE49-F238E27FC236}">
                <a16:creationId xmlns:a16="http://schemas.microsoft.com/office/drawing/2014/main" id="{AF9D3798-536A-2A23-A8DD-20250CE24161}"/>
              </a:ext>
            </a:extLst>
          </p:cNvPr>
          <p:cNvSpPr/>
          <p:nvPr/>
        </p:nvSpPr>
        <p:spPr>
          <a:xfrm>
            <a:off x="488155" y="1822867"/>
            <a:ext cx="4033045" cy="4288373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8174AC5D-B328-9FCB-E2DE-83A4B5FF3AE1}"/>
              </a:ext>
            </a:extLst>
          </p:cNvPr>
          <p:cNvSpPr txBox="1"/>
          <p:nvPr/>
        </p:nvSpPr>
        <p:spPr>
          <a:xfrm>
            <a:off x="481768" y="1362005"/>
            <a:ext cx="25178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  <a:endParaRPr lang="en-GB" sz="2400"/>
          </a:p>
        </p:txBody>
      </p:sp>
      <p:cxnSp>
        <p:nvCxnSpPr>
          <p:cNvPr id="159" name="Straight Arrow Connector 158">
            <a:extLst>
              <a:ext uri="{FF2B5EF4-FFF2-40B4-BE49-F238E27FC236}">
                <a16:creationId xmlns:a16="http://schemas.microsoft.com/office/drawing/2014/main" id="{F5CE53E2-CB23-C47A-94A5-06CB6AC288F1}"/>
              </a:ext>
            </a:extLst>
          </p:cNvPr>
          <p:cNvCxnSpPr>
            <a:cxnSpLocks/>
          </p:cNvCxnSpPr>
          <p:nvPr/>
        </p:nvCxnSpPr>
        <p:spPr>
          <a:xfrm flipH="1">
            <a:off x="596907" y="200324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040A6BD5-9AAC-2B18-731E-7811CF69771F}"/>
              </a:ext>
            </a:extLst>
          </p:cNvPr>
          <p:cNvCxnSpPr>
            <a:cxnSpLocks/>
          </p:cNvCxnSpPr>
          <p:nvPr/>
        </p:nvCxnSpPr>
        <p:spPr>
          <a:xfrm flipH="1">
            <a:off x="605274" y="226958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Rectangle: Rounded Corners 161">
            <a:extLst>
              <a:ext uri="{FF2B5EF4-FFF2-40B4-BE49-F238E27FC236}">
                <a16:creationId xmlns:a16="http://schemas.microsoft.com/office/drawing/2014/main" id="{BAED9FA2-3EF9-D1D3-A504-085BA590E2E3}"/>
              </a:ext>
            </a:extLst>
          </p:cNvPr>
          <p:cNvSpPr/>
          <p:nvPr/>
        </p:nvSpPr>
        <p:spPr>
          <a:xfrm>
            <a:off x="1772651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63" name="Rectangle: Rounded Corners 162">
            <a:extLst>
              <a:ext uri="{FF2B5EF4-FFF2-40B4-BE49-F238E27FC236}">
                <a16:creationId xmlns:a16="http://schemas.microsoft.com/office/drawing/2014/main" id="{0FC683CB-0B96-3F3F-45A9-4329CF51FD83}"/>
              </a:ext>
            </a:extLst>
          </p:cNvPr>
          <p:cNvSpPr/>
          <p:nvPr/>
        </p:nvSpPr>
        <p:spPr>
          <a:xfrm>
            <a:off x="2414216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65" name="Straight Arrow Connector 164">
            <a:extLst>
              <a:ext uri="{FF2B5EF4-FFF2-40B4-BE49-F238E27FC236}">
                <a16:creationId xmlns:a16="http://schemas.microsoft.com/office/drawing/2014/main" id="{736988F3-92BC-AE5C-E968-A3B41605369A}"/>
              </a:ext>
            </a:extLst>
          </p:cNvPr>
          <p:cNvCxnSpPr>
            <a:cxnSpLocks/>
            <a:stCxn id="162" idx="3"/>
            <a:endCxn id="163" idx="1"/>
          </p:cNvCxnSpPr>
          <p:nvPr/>
        </p:nvCxnSpPr>
        <p:spPr>
          <a:xfrm>
            <a:off x="2216789" y="4048010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Oval 165">
            <a:extLst>
              <a:ext uri="{FF2B5EF4-FFF2-40B4-BE49-F238E27FC236}">
                <a16:creationId xmlns:a16="http://schemas.microsoft.com/office/drawing/2014/main" id="{0CB18539-AEB6-C146-A15A-7E56ACFDEA9D}"/>
              </a:ext>
            </a:extLst>
          </p:cNvPr>
          <p:cNvSpPr/>
          <p:nvPr/>
        </p:nvSpPr>
        <p:spPr>
          <a:xfrm>
            <a:off x="1333507" y="3344623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D13E13AB-CE3A-04AF-2E77-0BAE70D052AA}"/>
              </a:ext>
            </a:extLst>
          </p:cNvPr>
          <p:cNvSpPr txBox="1"/>
          <p:nvPr/>
        </p:nvSpPr>
        <p:spPr>
          <a:xfrm>
            <a:off x="820996" y="182286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ABA03AB6-4CFB-8603-3F84-A9A5FD3E92E6}"/>
              </a:ext>
            </a:extLst>
          </p:cNvPr>
          <p:cNvSpPr txBox="1"/>
          <p:nvPr/>
        </p:nvSpPr>
        <p:spPr>
          <a:xfrm>
            <a:off x="829363" y="208920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70" name="Connector: Curved 169">
            <a:extLst>
              <a:ext uri="{FF2B5EF4-FFF2-40B4-BE49-F238E27FC236}">
                <a16:creationId xmlns:a16="http://schemas.microsoft.com/office/drawing/2014/main" id="{EA5F96A3-6877-EF55-D304-BD073DFD16DC}"/>
              </a:ext>
            </a:extLst>
          </p:cNvPr>
          <p:cNvCxnSpPr>
            <a:cxnSpLocks/>
            <a:stCxn id="163" idx="3"/>
            <a:endCxn id="176" idx="2"/>
          </p:cNvCxnSpPr>
          <p:nvPr/>
        </p:nvCxnSpPr>
        <p:spPr>
          <a:xfrm flipV="1">
            <a:off x="2858354" y="4041090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Rectangle: Rounded Corners 170">
            <a:extLst>
              <a:ext uri="{FF2B5EF4-FFF2-40B4-BE49-F238E27FC236}">
                <a16:creationId xmlns:a16="http://schemas.microsoft.com/office/drawing/2014/main" id="{6E2A2F73-4A3F-0E97-7F44-69A0ABFC91EB}"/>
              </a:ext>
            </a:extLst>
          </p:cNvPr>
          <p:cNvSpPr/>
          <p:nvPr/>
        </p:nvSpPr>
        <p:spPr>
          <a:xfrm>
            <a:off x="3874689" y="326527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72" name="Rectangle: Rounded Corners 171">
            <a:extLst>
              <a:ext uri="{FF2B5EF4-FFF2-40B4-BE49-F238E27FC236}">
                <a16:creationId xmlns:a16="http://schemas.microsoft.com/office/drawing/2014/main" id="{415C2059-A3C0-4E4A-3311-4A8789AD1BF8}"/>
              </a:ext>
            </a:extLst>
          </p:cNvPr>
          <p:cNvSpPr/>
          <p:nvPr/>
        </p:nvSpPr>
        <p:spPr>
          <a:xfrm>
            <a:off x="2952628" y="2670496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173" name="Rectangle: Rounded Corners 172">
            <a:extLst>
              <a:ext uri="{FF2B5EF4-FFF2-40B4-BE49-F238E27FC236}">
                <a16:creationId xmlns:a16="http://schemas.microsoft.com/office/drawing/2014/main" id="{AA1CCCEC-EE4F-4CA2-7993-8A55562A9129}"/>
              </a:ext>
            </a:extLst>
          </p:cNvPr>
          <p:cNvSpPr/>
          <p:nvPr/>
        </p:nvSpPr>
        <p:spPr>
          <a:xfrm>
            <a:off x="3205145" y="328459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74" name="Straight Arrow Connector 173">
            <a:extLst>
              <a:ext uri="{FF2B5EF4-FFF2-40B4-BE49-F238E27FC236}">
                <a16:creationId xmlns:a16="http://schemas.microsoft.com/office/drawing/2014/main" id="{D9498E96-C4D8-2EE2-F8AA-1AEAC1F25396}"/>
              </a:ext>
            </a:extLst>
          </p:cNvPr>
          <p:cNvCxnSpPr>
            <a:cxnSpLocks/>
          </p:cNvCxnSpPr>
          <p:nvPr/>
        </p:nvCxnSpPr>
        <p:spPr>
          <a:xfrm>
            <a:off x="3403603" y="303743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Oval 175">
            <a:extLst>
              <a:ext uri="{FF2B5EF4-FFF2-40B4-BE49-F238E27FC236}">
                <a16:creationId xmlns:a16="http://schemas.microsoft.com/office/drawing/2014/main" id="{0D2B7A66-199A-0EFA-66BE-A9E67E9931D6}"/>
              </a:ext>
            </a:extLst>
          </p:cNvPr>
          <p:cNvSpPr/>
          <p:nvPr/>
        </p:nvSpPr>
        <p:spPr>
          <a:xfrm>
            <a:off x="3235972" y="3861090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77" name="Straight Arrow Connector 176">
            <a:extLst>
              <a:ext uri="{FF2B5EF4-FFF2-40B4-BE49-F238E27FC236}">
                <a16:creationId xmlns:a16="http://schemas.microsoft.com/office/drawing/2014/main" id="{4ED05620-8847-A059-FE95-50151D67D7CC}"/>
              </a:ext>
            </a:extLst>
          </p:cNvPr>
          <p:cNvCxnSpPr>
            <a:cxnSpLocks/>
          </p:cNvCxnSpPr>
          <p:nvPr/>
        </p:nvCxnSpPr>
        <p:spPr>
          <a:xfrm rot="5400000">
            <a:off x="3754095" y="334472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Arrow Connector 177">
            <a:extLst>
              <a:ext uri="{FF2B5EF4-FFF2-40B4-BE49-F238E27FC236}">
                <a16:creationId xmlns:a16="http://schemas.microsoft.com/office/drawing/2014/main" id="{1BCED309-5813-8401-293C-A6665B2CC493}"/>
              </a:ext>
            </a:extLst>
          </p:cNvPr>
          <p:cNvCxnSpPr>
            <a:cxnSpLocks/>
          </p:cNvCxnSpPr>
          <p:nvPr/>
        </p:nvCxnSpPr>
        <p:spPr>
          <a:xfrm>
            <a:off x="3404542" y="363325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Oval 178">
            <a:extLst>
              <a:ext uri="{FF2B5EF4-FFF2-40B4-BE49-F238E27FC236}">
                <a16:creationId xmlns:a16="http://schemas.microsoft.com/office/drawing/2014/main" id="{102A6C0C-79DA-B1C6-6F38-D3820ADC479C}"/>
              </a:ext>
            </a:extLst>
          </p:cNvPr>
          <p:cNvSpPr/>
          <p:nvPr/>
        </p:nvSpPr>
        <p:spPr>
          <a:xfrm>
            <a:off x="3217952" y="5032371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180" name="Rectangle: Rounded Corners 179">
            <a:extLst>
              <a:ext uri="{FF2B5EF4-FFF2-40B4-BE49-F238E27FC236}">
                <a16:creationId xmlns:a16="http://schemas.microsoft.com/office/drawing/2014/main" id="{E0A4C751-AFE9-83CC-B63D-40D7689991F4}"/>
              </a:ext>
            </a:extLst>
          </p:cNvPr>
          <p:cNvSpPr/>
          <p:nvPr/>
        </p:nvSpPr>
        <p:spPr>
          <a:xfrm>
            <a:off x="3874689" y="443655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81" name="Rectangle: Rounded Corners 180">
            <a:extLst>
              <a:ext uri="{FF2B5EF4-FFF2-40B4-BE49-F238E27FC236}">
                <a16:creationId xmlns:a16="http://schemas.microsoft.com/office/drawing/2014/main" id="{7B5078AD-FB99-B809-47FF-9ECC111B7789}"/>
              </a:ext>
            </a:extLst>
          </p:cNvPr>
          <p:cNvSpPr/>
          <p:nvPr/>
        </p:nvSpPr>
        <p:spPr>
          <a:xfrm>
            <a:off x="3205145" y="445587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82" name="Straight Arrow Connector 181">
            <a:extLst>
              <a:ext uri="{FF2B5EF4-FFF2-40B4-BE49-F238E27FC236}">
                <a16:creationId xmlns:a16="http://schemas.microsoft.com/office/drawing/2014/main" id="{D5D806B6-BD18-1416-D3E7-B44EC1C2E652}"/>
              </a:ext>
            </a:extLst>
          </p:cNvPr>
          <p:cNvCxnSpPr>
            <a:cxnSpLocks/>
          </p:cNvCxnSpPr>
          <p:nvPr/>
        </p:nvCxnSpPr>
        <p:spPr>
          <a:xfrm>
            <a:off x="3403603" y="420872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Arrow Connector 182">
            <a:extLst>
              <a:ext uri="{FF2B5EF4-FFF2-40B4-BE49-F238E27FC236}">
                <a16:creationId xmlns:a16="http://schemas.microsoft.com/office/drawing/2014/main" id="{F92F00E2-CD40-9ADE-C85B-34FE1D2EBFA3}"/>
              </a:ext>
            </a:extLst>
          </p:cNvPr>
          <p:cNvCxnSpPr>
            <a:cxnSpLocks/>
          </p:cNvCxnSpPr>
          <p:nvPr/>
        </p:nvCxnSpPr>
        <p:spPr>
          <a:xfrm rot="5400000">
            <a:off x="3754095" y="451600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>
            <a:extLst>
              <a:ext uri="{FF2B5EF4-FFF2-40B4-BE49-F238E27FC236}">
                <a16:creationId xmlns:a16="http://schemas.microsoft.com/office/drawing/2014/main" id="{1EAEA345-E3CE-1D36-192E-DA177799623D}"/>
              </a:ext>
            </a:extLst>
          </p:cNvPr>
          <p:cNvCxnSpPr>
            <a:cxnSpLocks/>
          </p:cNvCxnSpPr>
          <p:nvPr/>
        </p:nvCxnSpPr>
        <p:spPr>
          <a:xfrm>
            <a:off x="3404542" y="480453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Rectangle: Rounded Corners 184">
            <a:extLst>
              <a:ext uri="{FF2B5EF4-FFF2-40B4-BE49-F238E27FC236}">
                <a16:creationId xmlns:a16="http://schemas.microsoft.com/office/drawing/2014/main" id="{84F0413B-6636-C6D5-3BF7-E88EC99772D6}"/>
              </a:ext>
            </a:extLst>
          </p:cNvPr>
          <p:cNvSpPr/>
          <p:nvPr/>
        </p:nvSpPr>
        <p:spPr>
          <a:xfrm>
            <a:off x="1761302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186" name="Rectangle: Rounded Corners 185">
            <a:extLst>
              <a:ext uri="{FF2B5EF4-FFF2-40B4-BE49-F238E27FC236}">
                <a16:creationId xmlns:a16="http://schemas.microsoft.com/office/drawing/2014/main" id="{88CB9441-A62E-5B93-79A8-5A209C3A90B6}"/>
              </a:ext>
            </a:extLst>
          </p:cNvPr>
          <p:cNvSpPr/>
          <p:nvPr/>
        </p:nvSpPr>
        <p:spPr>
          <a:xfrm>
            <a:off x="2402867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87" name="Straight Arrow Connector 186">
            <a:extLst>
              <a:ext uri="{FF2B5EF4-FFF2-40B4-BE49-F238E27FC236}">
                <a16:creationId xmlns:a16="http://schemas.microsoft.com/office/drawing/2014/main" id="{18BEDE52-59AA-E8A7-CAE5-453BAC2C26FC}"/>
              </a:ext>
            </a:extLst>
          </p:cNvPr>
          <p:cNvCxnSpPr>
            <a:cxnSpLocks/>
            <a:stCxn id="185" idx="3"/>
            <a:endCxn id="186" idx="1"/>
          </p:cNvCxnSpPr>
          <p:nvPr/>
        </p:nvCxnSpPr>
        <p:spPr>
          <a:xfrm>
            <a:off x="2205440" y="5197654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Connector: Curved 187">
            <a:extLst>
              <a:ext uri="{FF2B5EF4-FFF2-40B4-BE49-F238E27FC236}">
                <a16:creationId xmlns:a16="http://schemas.microsoft.com/office/drawing/2014/main" id="{E911CC2F-2B25-25F1-2457-1A661E89A101}"/>
              </a:ext>
            </a:extLst>
          </p:cNvPr>
          <p:cNvCxnSpPr>
            <a:cxnSpLocks/>
            <a:stCxn id="186" idx="3"/>
          </p:cNvCxnSpPr>
          <p:nvPr/>
        </p:nvCxnSpPr>
        <p:spPr>
          <a:xfrm flipV="1">
            <a:off x="2847005" y="5190734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Connector: Curved 188">
            <a:extLst>
              <a:ext uri="{FF2B5EF4-FFF2-40B4-BE49-F238E27FC236}">
                <a16:creationId xmlns:a16="http://schemas.microsoft.com/office/drawing/2014/main" id="{E38C066D-8AE1-0BC3-72E1-DD1A762ED1F5}"/>
              </a:ext>
            </a:extLst>
          </p:cNvPr>
          <p:cNvCxnSpPr>
            <a:cxnSpLocks/>
            <a:stCxn id="166" idx="6"/>
            <a:endCxn id="163" idx="0"/>
          </p:cNvCxnSpPr>
          <p:nvPr/>
        </p:nvCxnSpPr>
        <p:spPr>
          <a:xfrm>
            <a:off x="1693507" y="3524623"/>
            <a:ext cx="942778" cy="343387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Connector: Curved 189">
            <a:extLst>
              <a:ext uri="{FF2B5EF4-FFF2-40B4-BE49-F238E27FC236}">
                <a16:creationId xmlns:a16="http://schemas.microsoft.com/office/drawing/2014/main" id="{F1E851DB-3C34-290B-350E-D9EE68D82F8D}"/>
              </a:ext>
            </a:extLst>
          </p:cNvPr>
          <p:cNvCxnSpPr>
            <a:cxnSpLocks/>
            <a:stCxn id="166" idx="4"/>
            <a:endCxn id="186" idx="0"/>
          </p:cNvCxnSpPr>
          <p:nvPr/>
        </p:nvCxnSpPr>
        <p:spPr>
          <a:xfrm rot="16200000" flipH="1">
            <a:off x="1412706" y="3805423"/>
            <a:ext cx="1313031" cy="1111429"/>
          </a:xfrm>
          <a:prstGeom prst="curvedConnector3">
            <a:avLst>
              <a:gd name="adj1" fmla="val 60996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Curved 9">
            <a:extLst>
              <a:ext uri="{FF2B5EF4-FFF2-40B4-BE49-F238E27FC236}">
                <a16:creationId xmlns:a16="http://schemas.microsoft.com/office/drawing/2014/main" id="{B8BA501C-584E-D489-4A0B-122C173F0871}"/>
              </a:ext>
            </a:extLst>
          </p:cNvPr>
          <p:cNvCxnSpPr>
            <a:cxnSpLocks/>
            <a:stCxn id="23" idx="0"/>
            <a:endCxn id="166" idx="3"/>
          </p:cNvCxnSpPr>
          <p:nvPr/>
        </p:nvCxnSpPr>
        <p:spPr>
          <a:xfrm rot="5400000" flipH="1" flipV="1">
            <a:off x="428790" y="4608013"/>
            <a:ext cx="1913549" cy="132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7DFC8CF-4838-7BB2-5304-1D386CF48AFD}"/>
              </a:ext>
            </a:extLst>
          </p:cNvPr>
          <p:cNvSpPr/>
          <p:nvPr/>
        </p:nvSpPr>
        <p:spPr>
          <a:xfrm>
            <a:off x="3174252" y="556545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3F228F9-BD73-9935-4879-1DEC17B03F56}"/>
              </a:ext>
            </a:extLst>
          </p:cNvPr>
          <p:cNvCxnSpPr>
            <a:cxnSpLocks/>
            <a:stCxn id="179" idx="4"/>
            <a:endCxn id="16" idx="0"/>
          </p:cNvCxnSpPr>
          <p:nvPr/>
        </p:nvCxnSpPr>
        <p:spPr>
          <a:xfrm flipH="1">
            <a:off x="3396321" y="5392371"/>
            <a:ext cx="1631" cy="17308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3AD90AF-8DE9-B79C-C217-E4FD86098BFB}"/>
              </a:ext>
            </a:extLst>
          </p:cNvPr>
          <p:cNvSpPr/>
          <p:nvPr/>
        </p:nvSpPr>
        <p:spPr>
          <a:xfrm>
            <a:off x="3844097" y="556545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60F0F93-A32C-56C6-9EAE-CC9BD3D06AE5}"/>
              </a:ext>
            </a:extLst>
          </p:cNvPr>
          <p:cNvCxnSpPr>
            <a:cxnSpLocks/>
          </p:cNvCxnSpPr>
          <p:nvPr/>
        </p:nvCxnSpPr>
        <p:spPr>
          <a:xfrm rot="5400000">
            <a:off x="3723503" y="564489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58B151A1-8A03-1455-A633-ED30BE7DC4FF}"/>
              </a:ext>
            </a:extLst>
          </p:cNvPr>
          <p:cNvSpPr/>
          <p:nvPr/>
        </p:nvSpPr>
        <p:spPr>
          <a:xfrm>
            <a:off x="1129014" y="5565451"/>
            <a:ext cx="511771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0AAC767-A79E-A5DA-23EF-1CCC2A0E1B01}"/>
              </a:ext>
            </a:extLst>
          </p:cNvPr>
          <p:cNvCxnSpPr>
            <a:cxnSpLocks/>
            <a:stCxn id="16" idx="1"/>
            <a:endCxn id="23" idx="3"/>
          </p:cNvCxnSpPr>
          <p:nvPr/>
        </p:nvCxnSpPr>
        <p:spPr>
          <a:xfrm flipH="1">
            <a:off x="1640785" y="5745451"/>
            <a:ext cx="1533467" cy="0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or: Curved 30">
            <a:extLst>
              <a:ext uri="{FF2B5EF4-FFF2-40B4-BE49-F238E27FC236}">
                <a16:creationId xmlns:a16="http://schemas.microsoft.com/office/drawing/2014/main" id="{91C5890A-9FBE-099B-358F-5F3D507D50EB}"/>
              </a:ext>
            </a:extLst>
          </p:cNvPr>
          <p:cNvCxnSpPr>
            <a:cxnSpLocks/>
            <a:stCxn id="186" idx="2"/>
            <a:endCxn id="23" idx="3"/>
          </p:cNvCxnSpPr>
          <p:nvPr/>
        </p:nvCxnSpPr>
        <p:spPr>
          <a:xfrm rot="5400000">
            <a:off x="1948963" y="5069477"/>
            <a:ext cx="367797" cy="984151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6E754821-7066-4E98-8F51-BA63C9F53A30}"/>
              </a:ext>
            </a:extLst>
          </p:cNvPr>
          <p:cNvSpPr/>
          <p:nvPr/>
        </p:nvSpPr>
        <p:spPr>
          <a:xfrm>
            <a:off x="1291431" y="281853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3D1178B-1DFF-CA23-9E7E-58A8A73FBDB6}"/>
              </a:ext>
            </a:extLst>
          </p:cNvPr>
          <p:cNvCxnSpPr>
            <a:cxnSpLocks/>
            <a:stCxn id="34" idx="2"/>
            <a:endCxn id="166" idx="0"/>
          </p:cNvCxnSpPr>
          <p:nvPr/>
        </p:nvCxnSpPr>
        <p:spPr>
          <a:xfrm>
            <a:off x="1513500" y="3178534"/>
            <a:ext cx="7" cy="16608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E08DA18A-0364-29F3-9093-4B37AD4C6F0F}"/>
              </a:ext>
            </a:extLst>
          </p:cNvPr>
          <p:cNvSpPr/>
          <p:nvPr/>
        </p:nvSpPr>
        <p:spPr>
          <a:xfrm>
            <a:off x="666310" y="334353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B7411BA9-63CF-494E-E8EC-BC8904C6F8BE}"/>
              </a:ext>
            </a:extLst>
          </p:cNvPr>
          <p:cNvCxnSpPr>
            <a:cxnSpLocks/>
            <a:stCxn id="38" idx="3"/>
            <a:endCxn id="166" idx="2"/>
          </p:cNvCxnSpPr>
          <p:nvPr/>
        </p:nvCxnSpPr>
        <p:spPr>
          <a:xfrm>
            <a:off x="1110448" y="3523534"/>
            <a:ext cx="223059" cy="108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Curved 41">
            <a:extLst>
              <a:ext uri="{FF2B5EF4-FFF2-40B4-BE49-F238E27FC236}">
                <a16:creationId xmlns:a16="http://schemas.microsoft.com/office/drawing/2014/main" id="{90C12AE7-A471-1018-EE76-A605CC423BAF}"/>
              </a:ext>
            </a:extLst>
          </p:cNvPr>
          <p:cNvCxnSpPr>
            <a:cxnSpLocks/>
          </p:cNvCxnSpPr>
          <p:nvPr/>
        </p:nvCxnSpPr>
        <p:spPr>
          <a:xfrm rot="16200000" flipV="1">
            <a:off x="1903203" y="3134927"/>
            <a:ext cx="470666" cy="995499"/>
          </a:xfrm>
          <a:prstGeom prst="curvedConnector3">
            <a:avLst>
              <a:gd name="adj1" fmla="val 115249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D6DEFDB9-0F8A-BCEE-1681-EB2D3E30AD4C}"/>
              </a:ext>
            </a:extLst>
          </p:cNvPr>
          <p:cNvSpPr txBox="1"/>
          <p:nvPr/>
        </p:nvSpPr>
        <p:spPr>
          <a:xfrm>
            <a:off x="4831620" y="1793333"/>
            <a:ext cx="736038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/>
              <a:t>Separate control and data flow graphs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Traverse the assignment graph from data and memory ports backward and forward along data edges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All the traversed nodes are </a:t>
            </a:r>
            <a:r>
              <a:rPr lang="en-US" sz="2000">
                <a:solidFill>
                  <a:srgbClr val="FF0000"/>
                </a:solidFill>
              </a:rPr>
              <a:t>data flow nodes</a:t>
            </a:r>
            <a:endParaRPr lang="en-US" sz="2000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387653203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3CC9652-2613-E857-2D52-02A584729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B1037-50EA-E16B-5A5D-34BD5B488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Assignment Graph to FSM-Datapath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B2EA1A-DFBF-4496-E5E3-CCB977A7F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91</a:t>
            </a:fld>
            <a:endParaRPr lang="en-FR"/>
          </a:p>
        </p:txBody>
      </p:sp>
      <p:sp>
        <p:nvSpPr>
          <p:cNvPr id="155" name="Rectangle: Rounded Corners 154">
            <a:extLst>
              <a:ext uri="{FF2B5EF4-FFF2-40B4-BE49-F238E27FC236}">
                <a16:creationId xmlns:a16="http://schemas.microsoft.com/office/drawing/2014/main" id="{909AA3AB-6EE0-5A50-B222-FEBCB15EEF73}"/>
              </a:ext>
            </a:extLst>
          </p:cNvPr>
          <p:cNvSpPr/>
          <p:nvPr/>
        </p:nvSpPr>
        <p:spPr>
          <a:xfrm>
            <a:off x="488155" y="1822867"/>
            <a:ext cx="4033045" cy="4288373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ED9604B6-F521-28D3-562F-27C127990273}"/>
              </a:ext>
            </a:extLst>
          </p:cNvPr>
          <p:cNvSpPr txBox="1"/>
          <p:nvPr/>
        </p:nvSpPr>
        <p:spPr>
          <a:xfrm>
            <a:off x="481768" y="1362005"/>
            <a:ext cx="25178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  <a:endParaRPr lang="en-GB" sz="2400"/>
          </a:p>
        </p:txBody>
      </p:sp>
      <p:cxnSp>
        <p:nvCxnSpPr>
          <p:cNvPr id="159" name="Straight Arrow Connector 158">
            <a:extLst>
              <a:ext uri="{FF2B5EF4-FFF2-40B4-BE49-F238E27FC236}">
                <a16:creationId xmlns:a16="http://schemas.microsoft.com/office/drawing/2014/main" id="{5C8A4393-F1F8-9919-EF7F-D739CE824772}"/>
              </a:ext>
            </a:extLst>
          </p:cNvPr>
          <p:cNvCxnSpPr>
            <a:cxnSpLocks/>
          </p:cNvCxnSpPr>
          <p:nvPr/>
        </p:nvCxnSpPr>
        <p:spPr>
          <a:xfrm flipH="1">
            <a:off x="596907" y="200324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F437F372-4CB7-FCC6-F59D-911AA226D48A}"/>
              </a:ext>
            </a:extLst>
          </p:cNvPr>
          <p:cNvCxnSpPr>
            <a:cxnSpLocks/>
          </p:cNvCxnSpPr>
          <p:nvPr/>
        </p:nvCxnSpPr>
        <p:spPr>
          <a:xfrm flipH="1">
            <a:off x="605274" y="226958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Rectangle: Rounded Corners 161">
            <a:extLst>
              <a:ext uri="{FF2B5EF4-FFF2-40B4-BE49-F238E27FC236}">
                <a16:creationId xmlns:a16="http://schemas.microsoft.com/office/drawing/2014/main" id="{CBD3BD20-0DEC-3D9C-C3B2-91753F43C0C9}"/>
              </a:ext>
            </a:extLst>
          </p:cNvPr>
          <p:cNvSpPr/>
          <p:nvPr/>
        </p:nvSpPr>
        <p:spPr>
          <a:xfrm>
            <a:off x="1772651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63" name="Rectangle: Rounded Corners 162">
            <a:extLst>
              <a:ext uri="{FF2B5EF4-FFF2-40B4-BE49-F238E27FC236}">
                <a16:creationId xmlns:a16="http://schemas.microsoft.com/office/drawing/2014/main" id="{686AEE85-9996-1249-3E2D-AD0A41204523}"/>
              </a:ext>
            </a:extLst>
          </p:cNvPr>
          <p:cNvSpPr/>
          <p:nvPr/>
        </p:nvSpPr>
        <p:spPr>
          <a:xfrm>
            <a:off x="2414216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65" name="Straight Arrow Connector 164">
            <a:extLst>
              <a:ext uri="{FF2B5EF4-FFF2-40B4-BE49-F238E27FC236}">
                <a16:creationId xmlns:a16="http://schemas.microsoft.com/office/drawing/2014/main" id="{06BCB565-DDE4-D6CF-A054-78305CE14A23}"/>
              </a:ext>
            </a:extLst>
          </p:cNvPr>
          <p:cNvCxnSpPr>
            <a:cxnSpLocks/>
            <a:stCxn id="162" idx="3"/>
            <a:endCxn id="163" idx="1"/>
          </p:cNvCxnSpPr>
          <p:nvPr/>
        </p:nvCxnSpPr>
        <p:spPr>
          <a:xfrm>
            <a:off x="2216789" y="4048010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Oval 165">
            <a:extLst>
              <a:ext uri="{FF2B5EF4-FFF2-40B4-BE49-F238E27FC236}">
                <a16:creationId xmlns:a16="http://schemas.microsoft.com/office/drawing/2014/main" id="{73FF8C43-5D45-785F-061B-D2270B107DB8}"/>
              </a:ext>
            </a:extLst>
          </p:cNvPr>
          <p:cNvSpPr/>
          <p:nvPr/>
        </p:nvSpPr>
        <p:spPr>
          <a:xfrm>
            <a:off x="1333507" y="3344623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11902DEB-6635-4CC7-FBD1-2E1C6E6E7798}"/>
              </a:ext>
            </a:extLst>
          </p:cNvPr>
          <p:cNvSpPr txBox="1"/>
          <p:nvPr/>
        </p:nvSpPr>
        <p:spPr>
          <a:xfrm>
            <a:off x="820996" y="182286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000B1ED0-03CD-961E-4C3C-D8283D97589F}"/>
              </a:ext>
            </a:extLst>
          </p:cNvPr>
          <p:cNvSpPr txBox="1"/>
          <p:nvPr/>
        </p:nvSpPr>
        <p:spPr>
          <a:xfrm>
            <a:off x="829363" y="208920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70" name="Connector: Curved 169">
            <a:extLst>
              <a:ext uri="{FF2B5EF4-FFF2-40B4-BE49-F238E27FC236}">
                <a16:creationId xmlns:a16="http://schemas.microsoft.com/office/drawing/2014/main" id="{E3398B04-F447-6525-39F5-C3E557BEBDD9}"/>
              </a:ext>
            </a:extLst>
          </p:cNvPr>
          <p:cNvCxnSpPr>
            <a:cxnSpLocks/>
            <a:stCxn id="163" idx="3"/>
            <a:endCxn id="176" idx="2"/>
          </p:cNvCxnSpPr>
          <p:nvPr/>
        </p:nvCxnSpPr>
        <p:spPr>
          <a:xfrm flipV="1">
            <a:off x="2858354" y="4041090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Rectangle: Rounded Corners 170">
            <a:extLst>
              <a:ext uri="{FF2B5EF4-FFF2-40B4-BE49-F238E27FC236}">
                <a16:creationId xmlns:a16="http://schemas.microsoft.com/office/drawing/2014/main" id="{FA48A9EB-896E-D4AF-A71B-A32A06A4680F}"/>
              </a:ext>
            </a:extLst>
          </p:cNvPr>
          <p:cNvSpPr/>
          <p:nvPr/>
        </p:nvSpPr>
        <p:spPr>
          <a:xfrm>
            <a:off x="3874689" y="326527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72" name="Rectangle: Rounded Corners 171">
            <a:extLst>
              <a:ext uri="{FF2B5EF4-FFF2-40B4-BE49-F238E27FC236}">
                <a16:creationId xmlns:a16="http://schemas.microsoft.com/office/drawing/2014/main" id="{2850BD25-84CC-3A56-8294-28CF7BA5FF57}"/>
              </a:ext>
            </a:extLst>
          </p:cNvPr>
          <p:cNvSpPr/>
          <p:nvPr/>
        </p:nvSpPr>
        <p:spPr>
          <a:xfrm>
            <a:off x="2952628" y="2670496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173" name="Rectangle: Rounded Corners 172">
            <a:extLst>
              <a:ext uri="{FF2B5EF4-FFF2-40B4-BE49-F238E27FC236}">
                <a16:creationId xmlns:a16="http://schemas.microsoft.com/office/drawing/2014/main" id="{8368779D-2BC5-046F-D0C3-A751BF488326}"/>
              </a:ext>
            </a:extLst>
          </p:cNvPr>
          <p:cNvSpPr/>
          <p:nvPr/>
        </p:nvSpPr>
        <p:spPr>
          <a:xfrm>
            <a:off x="3205145" y="328459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74" name="Straight Arrow Connector 173">
            <a:extLst>
              <a:ext uri="{FF2B5EF4-FFF2-40B4-BE49-F238E27FC236}">
                <a16:creationId xmlns:a16="http://schemas.microsoft.com/office/drawing/2014/main" id="{C604C385-C50B-CDB1-ECE2-7AB2D73881FC}"/>
              </a:ext>
            </a:extLst>
          </p:cNvPr>
          <p:cNvCxnSpPr>
            <a:cxnSpLocks/>
          </p:cNvCxnSpPr>
          <p:nvPr/>
        </p:nvCxnSpPr>
        <p:spPr>
          <a:xfrm>
            <a:off x="3403603" y="303743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Oval 175">
            <a:extLst>
              <a:ext uri="{FF2B5EF4-FFF2-40B4-BE49-F238E27FC236}">
                <a16:creationId xmlns:a16="http://schemas.microsoft.com/office/drawing/2014/main" id="{84A874EE-0034-45BD-32AC-2390EB854BD6}"/>
              </a:ext>
            </a:extLst>
          </p:cNvPr>
          <p:cNvSpPr/>
          <p:nvPr/>
        </p:nvSpPr>
        <p:spPr>
          <a:xfrm>
            <a:off x="3235972" y="3861090"/>
            <a:ext cx="360000" cy="360000"/>
          </a:xfrm>
          <a:prstGeom prst="ellips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77" name="Straight Arrow Connector 176">
            <a:extLst>
              <a:ext uri="{FF2B5EF4-FFF2-40B4-BE49-F238E27FC236}">
                <a16:creationId xmlns:a16="http://schemas.microsoft.com/office/drawing/2014/main" id="{2B91BF94-115C-EFA2-E5C5-3905721DA413}"/>
              </a:ext>
            </a:extLst>
          </p:cNvPr>
          <p:cNvCxnSpPr>
            <a:cxnSpLocks/>
          </p:cNvCxnSpPr>
          <p:nvPr/>
        </p:nvCxnSpPr>
        <p:spPr>
          <a:xfrm rot="5400000">
            <a:off x="3754095" y="334472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Arrow Connector 177">
            <a:extLst>
              <a:ext uri="{FF2B5EF4-FFF2-40B4-BE49-F238E27FC236}">
                <a16:creationId xmlns:a16="http://schemas.microsoft.com/office/drawing/2014/main" id="{23C3886C-A352-31F1-17DB-F236BDE2D442}"/>
              </a:ext>
            </a:extLst>
          </p:cNvPr>
          <p:cNvCxnSpPr>
            <a:cxnSpLocks/>
          </p:cNvCxnSpPr>
          <p:nvPr/>
        </p:nvCxnSpPr>
        <p:spPr>
          <a:xfrm>
            <a:off x="3404542" y="363325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Oval 178">
            <a:extLst>
              <a:ext uri="{FF2B5EF4-FFF2-40B4-BE49-F238E27FC236}">
                <a16:creationId xmlns:a16="http://schemas.microsoft.com/office/drawing/2014/main" id="{5B39C822-8928-06A1-A178-6F3DEF1D81F0}"/>
              </a:ext>
            </a:extLst>
          </p:cNvPr>
          <p:cNvSpPr/>
          <p:nvPr/>
        </p:nvSpPr>
        <p:spPr>
          <a:xfrm>
            <a:off x="3217952" y="5032371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180" name="Rectangle: Rounded Corners 179">
            <a:extLst>
              <a:ext uri="{FF2B5EF4-FFF2-40B4-BE49-F238E27FC236}">
                <a16:creationId xmlns:a16="http://schemas.microsoft.com/office/drawing/2014/main" id="{6A427F7E-EB8D-0F46-7B0F-7E5CD5F04C81}"/>
              </a:ext>
            </a:extLst>
          </p:cNvPr>
          <p:cNvSpPr/>
          <p:nvPr/>
        </p:nvSpPr>
        <p:spPr>
          <a:xfrm>
            <a:off x="3874689" y="443655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81" name="Rectangle: Rounded Corners 180">
            <a:extLst>
              <a:ext uri="{FF2B5EF4-FFF2-40B4-BE49-F238E27FC236}">
                <a16:creationId xmlns:a16="http://schemas.microsoft.com/office/drawing/2014/main" id="{B8148C21-DD91-8CC1-A71A-FAB6EB37A026}"/>
              </a:ext>
            </a:extLst>
          </p:cNvPr>
          <p:cNvSpPr/>
          <p:nvPr/>
        </p:nvSpPr>
        <p:spPr>
          <a:xfrm>
            <a:off x="3205145" y="445587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82" name="Straight Arrow Connector 181">
            <a:extLst>
              <a:ext uri="{FF2B5EF4-FFF2-40B4-BE49-F238E27FC236}">
                <a16:creationId xmlns:a16="http://schemas.microsoft.com/office/drawing/2014/main" id="{C61752CF-9750-69F3-9A07-001968B04C0B}"/>
              </a:ext>
            </a:extLst>
          </p:cNvPr>
          <p:cNvCxnSpPr>
            <a:cxnSpLocks/>
          </p:cNvCxnSpPr>
          <p:nvPr/>
        </p:nvCxnSpPr>
        <p:spPr>
          <a:xfrm>
            <a:off x="3403603" y="420872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Arrow Connector 182">
            <a:extLst>
              <a:ext uri="{FF2B5EF4-FFF2-40B4-BE49-F238E27FC236}">
                <a16:creationId xmlns:a16="http://schemas.microsoft.com/office/drawing/2014/main" id="{40811F4B-F37F-039C-4892-E5FBE9EF469B}"/>
              </a:ext>
            </a:extLst>
          </p:cNvPr>
          <p:cNvCxnSpPr>
            <a:cxnSpLocks/>
          </p:cNvCxnSpPr>
          <p:nvPr/>
        </p:nvCxnSpPr>
        <p:spPr>
          <a:xfrm rot="5400000">
            <a:off x="3754095" y="451600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>
            <a:extLst>
              <a:ext uri="{FF2B5EF4-FFF2-40B4-BE49-F238E27FC236}">
                <a16:creationId xmlns:a16="http://schemas.microsoft.com/office/drawing/2014/main" id="{7188B2FC-DC37-1235-0DF8-F0580CC1FDB8}"/>
              </a:ext>
            </a:extLst>
          </p:cNvPr>
          <p:cNvCxnSpPr>
            <a:cxnSpLocks/>
          </p:cNvCxnSpPr>
          <p:nvPr/>
        </p:nvCxnSpPr>
        <p:spPr>
          <a:xfrm>
            <a:off x="3404542" y="480453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Rectangle: Rounded Corners 184">
            <a:extLst>
              <a:ext uri="{FF2B5EF4-FFF2-40B4-BE49-F238E27FC236}">
                <a16:creationId xmlns:a16="http://schemas.microsoft.com/office/drawing/2014/main" id="{3BB2949F-E73C-0FB2-977D-4ACE596D1BA5}"/>
              </a:ext>
            </a:extLst>
          </p:cNvPr>
          <p:cNvSpPr/>
          <p:nvPr/>
        </p:nvSpPr>
        <p:spPr>
          <a:xfrm>
            <a:off x="1761302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186" name="Rectangle: Rounded Corners 185">
            <a:extLst>
              <a:ext uri="{FF2B5EF4-FFF2-40B4-BE49-F238E27FC236}">
                <a16:creationId xmlns:a16="http://schemas.microsoft.com/office/drawing/2014/main" id="{215C6148-CED2-F054-D970-FEFCC10DD212}"/>
              </a:ext>
            </a:extLst>
          </p:cNvPr>
          <p:cNvSpPr/>
          <p:nvPr/>
        </p:nvSpPr>
        <p:spPr>
          <a:xfrm>
            <a:off x="2402867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87" name="Straight Arrow Connector 186">
            <a:extLst>
              <a:ext uri="{FF2B5EF4-FFF2-40B4-BE49-F238E27FC236}">
                <a16:creationId xmlns:a16="http://schemas.microsoft.com/office/drawing/2014/main" id="{6511F826-71FA-1CC1-A228-8786D0B7AC1C}"/>
              </a:ext>
            </a:extLst>
          </p:cNvPr>
          <p:cNvCxnSpPr>
            <a:cxnSpLocks/>
            <a:stCxn id="185" idx="3"/>
            <a:endCxn id="186" idx="1"/>
          </p:cNvCxnSpPr>
          <p:nvPr/>
        </p:nvCxnSpPr>
        <p:spPr>
          <a:xfrm>
            <a:off x="2205440" y="5197654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Connector: Curved 187">
            <a:extLst>
              <a:ext uri="{FF2B5EF4-FFF2-40B4-BE49-F238E27FC236}">
                <a16:creationId xmlns:a16="http://schemas.microsoft.com/office/drawing/2014/main" id="{41A141E0-158D-040B-660B-7ACB9CA407FF}"/>
              </a:ext>
            </a:extLst>
          </p:cNvPr>
          <p:cNvCxnSpPr>
            <a:cxnSpLocks/>
            <a:stCxn id="186" idx="3"/>
          </p:cNvCxnSpPr>
          <p:nvPr/>
        </p:nvCxnSpPr>
        <p:spPr>
          <a:xfrm flipV="1">
            <a:off x="2847005" y="5190734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Connector: Curved 188">
            <a:extLst>
              <a:ext uri="{FF2B5EF4-FFF2-40B4-BE49-F238E27FC236}">
                <a16:creationId xmlns:a16="http://schemas.microsoft.com/office/drawing/2014/main" id="{AF084BBB-67DE-BFBA-448A-506206503D21}"/>
              </a:ext>
            </a:extLst>
          </p:cNvPr>
          <p:cNvCxnSpPr>
            <a:cxnSpLocks/>
            <a:stCxn id="166" idx="6"/>
            <a:endCxn id="163" idx="0"/>
          </p:cNvCxnSpPr>
          <p:nvPr/>
        </p:nvCxnSpPr>
        <p:spPr>
          <a:xfrm>
            <a:off x="1693507" y="3524623"/>
            <a:ext cx="942778" cy="343387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Connector: Curved 189">
            <a:extLst>
              <a:ext uri="{FF2B5EF4-FFF2-40B4-BE49-F238E27FC236}">
                <a16:creationId xmlns:a16="http://schemas.microsoft.com/office/drawing/2014/main" id="{1B06D716-97C2-9612-6AF9-FB37242C60C5}"/>
              </a:ext>
            </a:extLst>
          </p:cNvPr>
          <p:cNvCxnSpPr>
            <a:cxnSpLocks/>
            <a:stCxn id="166" idx="4"/>
            <a:endCxn id="186" idx="0"/>
          </p:cNvCxnSpPr>
          <p:nvPr/>
        </p:nvCxnSpPr>
        <p:spPr>
          <a:xfrm rot="16200000" flipH="1">
            <a:off x="1412706" y="3805423"/>
            <a:ext cx="1313031" cy="1111429"/>
          </a:xfrm>
          <a:prstGeom prst="curvedConnector3">
            <a:avLst>
              <a:gd name="adj1" fmla="val 60996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Curved 9">
            <a:extLst>
              <a:ext uri="{FF2B5EF4-FFF2-40B4-BE49-F238E27FC236}">
                <a16:creationId xmlns:a16="http://schemas.microsoft.com/office/drawing/2014/main" id="{B501FAA0-1578-77EA-2B03-85886BD2DED9}"/>
              </a:ext>
            </a:extLst>
          </p:cNvPr>
          <p:cNvCxnSpPr>
            <a:cxnSpLocks/>
            <a:stCxn id="23" idx="0"/>
            <a:endCxn id="166" idx="3"/>
          </p:cNvCxnSpPr>
          <p:nvPr/>
        </p:nvCxnSpPr>
        <p:spPr>
          <a:xfrm rot="5400000" flipH="1" flipV="1">
            <a:off x="428790" y="4608013"/>
            <a:ext cx="1913549" cy="132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459D641-C3D5-3405-70B1-48C700A06C77}"/>
              </a:ext>
            </a:extLst>
          </p:cNvPr>
          <p:cNvSpPr/>
          <p:nvPr/>
        </p:nvSpPr>
        <p:spPr>
          <a:xfrm>
            <a:off x="3174252" y="556545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FF1AD9F-62AD-FFF3-408D-CDB4A8F3351C}"/>
              </a:ext>
            </a:extLst>
          </p:cNvPr>
          <p:cNvCxnSpPr>
            <a:cxnSpLocks/>
            <a:stCxn id="179" idx="4"/>
            <a:endCxn id="16" idx="0"/>
          </p:cNvCxnSpPr>
          <p:nvPr/>
        </p:nvCxnSpPr>
        <p:spPr>
          <a:xfrm flipH="1">
            <a:off x="3396321" y="5392371"/>
            <a:ext cx="1631" cy="17308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2C26370-2BA8-C982-D863-12D90F0EA23E}"/>
              </a:ext>
            </a:extLst>
          </p:cNvPr>
          <p:cNvSpPr/>
          <p:nvPr/>
        </p:nvSpPr>
        <p:spPr>
          <a:xfrm>
            <a:off x="3844097" y="556545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E29E9A0-8981-21D2-6A97-5B5224DAD54C}"/>
              </a:ext>
            </a:extLst>
          </p:cNvPr>
          <p:cNvCxnSpPr>
            <a:cxnSpLocks/>
          </p:cNvCxnSpPr>
          <p:nvPr/>
        </p:nvCxnSpPr>
        <p:spPr>
          <a:xfrm rot="5400000">
            <a:off x="3723503" y="564489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139F18F-940D-467A-5B71-BAF7CF19D490}"/>
              </a:ext>
            </a:extLst>
          </p:cNvPr>
          <p:cNvSpPr/>
          <p:nvPr/>
        </p:nvSpPr>
        <p:spPr>
          <a:xfrm>
            <a:off x="1129014" y="5565451"/>
            <a:ext cx="511771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777E065-9EE6-8FD7-99AE-96C85A855220}"/>
              </a:ext>
            </a:extLst>
          </p:cNvPr>
          <p:cNvCxnSpPr>
            <a:cxnSpLocks/>
            <a:stCxn id="16" idx="1"/>
            <a:endCxn id="23" idx="3"/>
          </p:cNvCxnSpPr>
          <p:nvPr/>
        </p:nvCxnSpPr>
        <p:spPr>
          <a:xfrm flipH="1">
            <a:off x="1640785" y="5745451"/>
            <a:ext cx="1533467" cy="0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or: Curved 30">
            <a:extLst>
              <a:ext uri="{FF2B5EF4-FFF2-40B4-BE49-F238E27FC236}">
                <a16:creationId xmlns:a16="http://schemas.microsoft.com/office/drawing/2014/main" id="{1F78DD47-C868-2F37-A7AA-1A53DF3DCAC8}"/>
              </a:ext>
            </a:extLst>
          </p:cNvPr>
          <p:cNvCxnSpPr>
            <a:cxnSpLocks/>
            <a:stCxn id="186" idx="2"/>
            <a:endCxn id="23" idx="3"/>
          </p:cNvCxnSpPr>
          <p:nvPr/>
        </p:nvCxnSpPr>
        <p:spPr>
          <a:xfrm rot="5400000">
            <a:off x="1948963" y="5069477"/>
            <a:ext cx="367797" cy="984151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F635B5A7-D1FD-5748-6902-ADBC3AF90B31}"/>
              </a:ext>
            </a:extLst>
          </p:cNvPr>
          <p:cNvSpPr/>
          <p:nvPr/>
        </p:nvSpPr>
        <p:spPr>
          <a:xfrm>
            <a:off x="1291431" y="281853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E0DE7F6-C5E8-D0A3-2467-4448EE3BA28F}"/>
              </a:ext>
            </a:extLst>
          </p:cNvPr>
          <p:cNvCxnSpPr>
            <a:cxnSpLocks/>
            <a:stCxn id="34" idx="2"/>
            <a:endCxn id="166" idx="0"/>
          </p:cNvCxnSpPr>
          <p:nvPr/>
        </p:nvCxnSpPr>
        <p:spPr>
          <a:xfrm>
            <a:off x="1513500" y="3178534"/>
            <a:ext cx="7" cy="16608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9CCDC4E2-9621-00D7-ED00-7626955F9739}"/>
              </a:ext>
            </a:extLst>
          </p:cNvPr>
          <p:cNvSpPr/>
          <p:nvPr/>
        </p:nvSpPr>
        <p:spPr>
          <a:xfrm>
            <a:off x="666310" y="334353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1A5CFF34-B92F-6667-B535-CDF512A5B8DA}"/>
              </a:ext>
            </a:extLst>
          </p:cNvPr>
          <p:cNvCxnSpPr>
            <a:cxnSpLocks/>
            <a:stCxn id="38" idx="3"/>
            <a:endCxn id="166" idx="2"/>
          </p:cNvCxnSpPr>
          <p:nvPr/>
        </p:nvCxnSpPr>
        <p:spPr>
          <a:xfrm>
            <a:off x="1110448" y="3523534"/>
            <a:ext cx="223059" cy="108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Curved 41">
            <a:extLst>
              <a:ext uri="{FF2B5EF4-FFF2-40B4-BE49-F238E27FC236}">
                <a16:creationId xmlns:a16="http://schemas.microsoft.com/office/drawing/2014/main" id="{676469D6-0FF8-7334-BA14-89F1AD5C8D84}"/>
              </a:ext>
            </a:extLst>
          </p:cNvPr>
          <p:cNvCxnSpPr>
            <a:cxnSpLocks/>
          </p:cNvCxnSpPr>
          <p:nvPr/>
        </p:nvCxnSpPr>
        <p:spPr>
          <a:xfrm rot="16200000" flipV="1">
            <a:off x="1903203" y="3134927"/>
            <a:ext cx="470666" cy="995499"/>
          </a:xfrm>
          <a:prstGeom prst="curvedConnector3">
            <a:avLst>
              <a:gd name="adj1" fmla="val 115249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82475179-3A4A-92B0-B460-EEB491C57866}"/>
              </a:ext>
            </a:extLst>
          </p:cNvPr>
          <p:cNvSpPr txBox="1"/>
          <p:nvPr/>
        </p:nvSpPr>
        <p:spPr>
          <a:xfrm>
            <a:off x="4831620" y="1793333"/>
            <a:ext cx="736038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/>
              <a:t>Separate control and data flow graphs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Traverse the assignment graph from data and memory ports backward and forward along data edges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All the traversed nodes are </a:t>
            </a:r>
            <a:r>
              <a:rPr lang="en-US" sz="2000">
                <a:solidFill>
                  <a:srgbClr val="FF0000"/>
                </a:solidFill>
              </a:rPr>
              <a:t>data flow nodes</a:t>
            </a:r>
            <a:endParaRPr lang="en-US" sz="2000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314244552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72D451E-CC71-5A0E-07C2-17A05B656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E6E0B-192D-598E-15B4-D5171B344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Assignment Graph to FSM-Datapath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B29946-8379-F24B-8DA2-320DC545E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92</a:t>
            </a:fld>
            <a:endParaRPr lang="en-FR"/>
          </a:p>
        </p:txBody>
      </p:sp>
      <p:sp>
        <p:nvSpPr>
          <p:cNvPr id="155" name="Rectangle: Rounded Corners 154">
            <a:extLst>
              <a:ext uri="{FF2B5EF4-FFF2-40B4-BE49-F238E27FC236}">
                <a16:creationId xmlns:a16="http://schemas.microsoft.com/office/drawing/2014/main" id="{F9348AAF-8AB1-3230-0265-CD2866C475C1}"/>
              </a:ext>
            </a:extLst>
          </p:cNvPr>
          <p:cNvSpPr/>
          <p:nvPr/>
        </p:nvSpPr>
        <p:spPr>
          <a:xfrm>
            <a:off x="488155" y="1822867"/>
            <a:ext cx="4033045" cy="4288373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BB74FC7B-9EDA-45E7-F5F0-629A71078F22}"/>
              </a:ext>
            </a:extLst>
          </p:cNvPr>
          <p:cNvSpPr txBox="1"/>
          <p:nvPr/>
        </p:nvSpPr>
        <p:spPr>
          <a:xfrm>
            <a:off x="481768" y="1362005"/>
            <a:ext cx="25178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  <a:endParaRPr lang="en-GB" sz="2400"/>
          </a:p>
        </p:txBody>
      </p:sp>
      <p:cxnSp>
        <p:nvCxnSpPr>
          <p:cNvPr id="159" name="Straight Arrow Connector 158">
            <a:extLst>
              <a:ext uri="{FF2B5EF4-FFF2-40B4-BE49-F238E27FC236}">
                <a16:creationId xmlns:a16="http://schemas.microsoft.com/office/drawing/2014/main" id="{5DD84840-91CA-6A79-20D1-470824DA478C}"/>
              </a:ext>
            </a:extLst>
          </p:cNvPr>
          <p:cNvCxnSpPr>
            <a:cxnSpLocks/>
          </p:cNvCxnSpPr>
          <p:nvPr/>
        </p:nvCxnSpPr>
        <p:spPr>
          <a:xfrm flipH="1">
            <a:off x="596907" y="200324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D3AA9580-457D-1806-88E9-6E2FF4AC8003}"/>
              </a:ext>
            </a:extLst>
          </p:cNvPr>
          <p:cNvCxnSpPr>
            <a:cxnSpLocks/>
          </p:cNvCxnSpPr>
          <p:nvPr/>
        </p:nvCxnSpPr>
        <p:spPr>
          <a:xfrm flipH="1">
            <a:off x="605274" y="226958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Rectangle: Rounded Corners 161">
            <a:extLst>
              <a:ext uri="{FF2B5EF4-FFF2-40B4-BE49-F238E27FC236}">
                <a16:creationId xmlns:a16="http://schemas.microsoft.com/office/drawing/2014/main" id="{57E6F754-6F83-A3F4-AD27-E72D4FC287BB}"/>
              </a:ext>
            </a:extLst>
          </p:cNvPr>
          <p:cNvSpPr/>
          <p:nvPr/>
        </p:nvSpPr>
        <p:spPr>
          <a:xfrm>
            <a:off x="1772651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63" name="Rectangle: Rounded Corners 162">
            <a:extLst>
              <a:ext uri="{FF2B5EF4-FFF2-40B4-BE49-F238E27FC236}">
                <a16:creationId xmlns:a16="http://schemas.microsoft.com/office/drawing/2014/main" id="{8833C29B-58F7-5E6A-2053-A4855027F2B4}"/>
              </a:ext>
            </a:extLst>
          </p:cNvPr>
          <p:cNvSpPr/>
          <p:nvPr/>
        </p:nvSpPr>
        <p:spPr>
          <a:xfrm>
            <a:off x="2414216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65" name="Straight Arrow Connector 164">
            <a:extLst>
              <a:ext uri="{FF2B5EF4-FFF2-40B4-BE49-F238E27FC236}">
                <a16:creationId xmlns:a16="http://schemas.microsoft.com/office/drawing/2014/main" id="{F3253B3C-B9C4-B832-FCC3-890381E3D13D}"/>
              </a:ext>
            </a:extLst>
          </p:cNvPr>
          <p:cNvCxnSpPr>
            <a:cxnSpLocks/>
            <a:stCxn id="162" idx="3"/>
            <a:endCxn id="163" idx="1"/>
          </p:cNvCxnSpPr>
          <p:nvPr/>
        </p:nvCxnSpPr>
        <p:spPr>
          <a:xfrm>
            <a:off x="2216789" y="4048010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Oval 165">
            <a:extLst>
              <a:ext uri="{FF2B5EF4-FFF2-40B4-BE49-F238E27FC236}">
                <a16:creationId xmlns:a16="http://schemas.microsoft.com/office/drawing/2014/main" id="{28FB34DD-CBDE-BD68-6BAA-AEB4F4165F3F}"/>
              </a:ext>
            </a:extLst>
          </p:cNvPr>
          <p:cNvSpPr/>
          <p:nvPr/>
        </p:nvSpPr>
        <p:spPr>
          <a:xfrm>
            <a:off x="1333507" y="3344623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9F04CDF3-6E70-9CA1-BC77-C82A9428A599}"/>
              </a:ext>
            </a:extLst>
          </p:cNvPr>
          <p:cNvSpPr txBox="1"/>
          <p:nvPr/>
        </p:nvSpPr>
        <p:spPr>
          <a:xfrm>
            <a:off x="820996" y="182286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F6970684-ADC3-53D4-602D-4932B559058C}"/>
              </a:ext>
            </a:extLst>
          </p:cNvPr>
          <p:cNvSpPr txBox="1"/>
          <p:nvPr/>
        </p:nvSpPr>
        <p:spPr>
          <a:xfrm>
            <a:off x="829363" y="208920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70" name="Connector: Curved 169">
            <a:extLst>
              <a:ext uri="{FF2B5EF4-FFF2-40B4-BE49-F238E27FC236}">
                <a16:creationId xmlns:a16="http://schemas.microsoft.com/office/drawing/2014/main" id="{A7BE2B7F-9EB5-AB1A-CFC7-8213E94C05AD}"/>
              </a:ext>
            </a:extLst>
          </p:cNvPr>
          <p:cNvCxnSpPr>
            <a:cxnSpLocks/>
            <a:stCxn id="163" idx="3"/>
            <a:endCxn id="176" idx="2"/>
          </p:cNvCxnSpPr>
          <p:nvPr/>
        </p:nvCxnSpPr>
        <p:spPr>
          <a:xfrm flipV="1">
            <a:off x="2858354" y="4041090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Rectangle: Rounded Corners 170">
            <a:extLst>
              <a:ext uri="{FF2B5EF4-FFF2-40B4-BE49-F238E27FC236}">
                <a16:creationId xmlns:a16="http://schemas.microsoft.com/office/drawing/2014/main" id="{5CE53409-41D3-0D50-AC90-D5A6A00E0369}"/>
              </a:ext>
            </a:extLst>
          </p:cNvPr>
          <p:cNvSpPr/>
          <p:nvPr/>
        </p:nvSpPr>
        <p:spPr>
          <a:xfrm>
            <a:off x="3874689" y="326527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72" name="Rectangle: Rounded Corners 171">
            <a:extLst>
              <a:ext uri="{FF2B5EF4-FFF2-40B4-BE49-F238E27FC236}">
                <a16:creationId xmlns:a16="http://schemas.microsoft.com/office/drawing/2014/main" id="{B7DC4E3D-345E-6183-2A11-3A87449C4E40}"/>
              </a:ext>
            </a:extLst>
          </p:cNvPr>
          <p:cNvSpPr/>
          <p:nvPr/>
        </p:nvSpPr>
        <p:spPr>
          <a:xfrm>
            <a:off x="2952628" y="2670496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173" name="Rectangle: Rounded Corners 172">
            <a:extLst>
              <a:ext uri="{FF2B5EF4-FFF2-40B4-BE49-F238E27FC236}">
                <a16:creationId xmlns:a16="http://schemas.microsoft.com/office/drawing/2014/main" id="{5069FF87-3D5A-FBB2-1E9E-CB02A1D0509B}"/>
              </a:ext>
            </a:extLst>
          </p:cNvPr>
          <p:cNvSpPr/>
          <p:nvPr/>
        </p:nvSpPr>
        <p:spPr>
          <a:xfrm>
            <a:off x="3205145" y="328459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74" name="Straight Arrow Connector 173">
            <a:extLst>
              <a:ext uri="{FF2B5EF4-FFF2-40B4-BE49-F238E27FC236}">
                <a16:creationId xmlns:a16="http://schemas.microsoft.com/office/drawing/2014/main" id="{52F142C8-8690-CC37-4FDE-1086D0153563}"/>
              </a:ext>
            </a:extLst>
          </p:cNvPr>
          <p:cNvCxnSpPr>
            <a:cxnSpLocks/>
          </p:cNvCxnSpPr>
          <p:nvPr/>
        </p:nvCxnSpPr>
        <p:spPr>
          <a:xfrm>
            <a:off x="3403603" y="303743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Oval 175">
            <a:extLst>
              <a:ext uri="{FF2B5EF4-FFF2-40B4-BE49-F238E27FC236}">
                <a16:creationId xmlns:a16="http://schemas.microsoft.com/office/drawing/2014/main" id="{B5949A6F-3A1E-3A72-A9B5-6B3DA47D15FD}"/>
              </a:ext>
            </a:extLst>
          </p:cNvPr>
          <p:cNvSpPr/>
          <p:nvPr/>
        </p:nvSpPr>
        <p:spPr>
          <a:xfrm>
            <a:off x="3235972" y="3861090"/>
            <a:ext cx="360000" cy="360000"/>
          </a:xfrm>
          <a:prstGeom prst="ellipse">
            <a:avLst/>
          </a:prstGeom>
          <a:solidFill>
            <a:srgbClr val="A9D18E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77" name="Straight Arrow Connector 176">
            <a:extLst>
              <a:ext uri="{FF2B5EF4-FFF2-40B4-BE49-F238E27FC236}">
                <a16:creationId xmlns:a16="http://schemas.microsoft.com/office/drawing/2014/main" id="{A01ECC9A-2B8D-3AC2-08FE-406D3233DBB2}"/>
              </a:ext>
            </a:extLst>
          </p:cNvPr>
          <p:cNvCxnSpPr>
            <a:cxnSpLocks/>
          </p:cNvCxnSpPr>
          <p:nvPr/>
        </p:nvCxnSpPr>
        <p:spPr>
          <a:xfrm rot="5400000">
            <a:off x="3754095" y="334472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Arrow Connector 177">
            <a:extLst>
              <a:ext uri="{FF2B5EF4-FFF2-40B4-BE49-F238E27FC236}">
                <a16:creationId xmlns:a16="http://schemas.microsoft.com/office/drawing/2014/main" id="{0D7ED190-7639-F8FA-17E5-D51C7CA3037A}"/>
              </a:ext>
            </a:extLst>
          </p:cNvPr>
          <p:cNvCxnSpPr>
            <a:cxnSpLocks/>
          </p:cNvCxnSpPr>
          <p:nvPr/>
        </p:nvCxnSpPr>
        <p:spPr>
          <a:xfrm>
            <a:off x="3404542" y="363325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Oval 178">
            <a:extLst>
              <a:ext uri="{FF2B5EF4-FFF2-40B4-BE49-F238E27FC236}">
                <a16:creationId xmlns:a16="http://schemas.microsoft.com/office/drawing/2014/main" id="{BE747B10-C87D-EC5D-FC45-A9E28C7BF0F5}"/>
              </a:ext>
            </a:extLst>
          </p:cNvPr>
          <p:cNvSpPr/>
          <p:nvPr/>
        </p:nvSpPr>
        <p:spPr>
          <a:xfrm>
            <a:off x="3217952" y="5032371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180" name="Rectangle: Rounded Corners 179">
            <a:extLst>
              <a:ext uri="{FF2B5EF4-FFF2-40B4-BE49-F238E27FC236}">
                <a16:creationId xmlns:a16="http://schemas.microsoft.com/office/drawing/2014/main" id="{66AFA1F4-194E-0F8C-9705-0DE403385C07}"/>
              </a:ext>
            </a:extLst>
          </p:cNvPr>
          <p:cNvSpPr/>
          <p:nvPr/>
        </p:nvSpPr>
        <p:spPr>
          <a:xfrm>
            <a:off x="3874689" y="443655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81" name="Rectangle: Rounded Corners 180">
            <a:extLst>
              <a:ext uri="{FF2B5EF4-FFF2-40B4-BE49-F238E27FC236}">
                <a16:creationId xmlns:a16="http://schemas.microsoft.com/office/drawing/2014/main" id="{BA79A776-2D90-D6BB-799C-1B8F930180FF}"/>
              </a:ext>
            </a:extLst>
          </p:cNvPr>
          <p:cNvSpPr/>
          <p:nvPr/>
        </p:nvSpPr>
        <p:spPr>
          <a:xfrm>
            <a:off x="3205145" y="445587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82" name="Straight Arrow Connector 181">
            <a:extLst>
              <a:ext uri="{FF2B5EF4-FFF2-40B4-BE49-F238E27FC236}">
                <a16:creationId xmlns:a16="http://schemas.microsoft.com/office/drawing/2014/main" id="{C74FD11C-A705-2C49-0543-ACE11815BF76}"/>
              </a:ext>
            </a:extLst>
          </p:cNvPr>
          <p:cNvCxnSpPr>
            <a:cxnSpLocks/>
          </p:cNvCxnSpPr>
          <p:nvPr/>
        </p:nvCxnSpPr>
        <p:spPr>
          <a:xfrm>
            <a:off x="3403603" y="420872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Arrow Connector 182">
            <a:extLst>
              <a:ext uri="{FF2B5EF4-FFF2-40B4-BE49-F238E27FC236}">
                <a16:creationId xmlns:a16="http://schemas.microsoft.com/office/drawing/2014/main" id="{410A4966-FADF-5956-440A-2309B3C598AA}"/>
              </a:ext>
            </a:extLst>
          </p:cNvPr>
          <p:cNvCxnSpPr>
            <a:cxnSpLocks/>
          </p:cNvCxnSpPr>
          <p:nvPr/>
        </p:nvCxnSpPr>
        <p:spPr>
          <a:xfrm rot="5400000">
            <a:off x="3754095" y="451600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>
            <a:extLst>
              <a:ext uri="{FF2B5EF4-FFF2-40B4-BE49-F238E27FC236}">
                <a16:creationId xmlns:a16="http://schemas.microsoft.com/office/drawing/2014/main" id="{A90D1614-FBD9-D9B4-5740-910C82B951FE}"/>
              </a:ext>
            </a:extLst>
          </p:cNvPr>
          <p:cNvCxnSpPr>
            <a:cxnSpLocks/>
          </p:cNvCxnSpPr>
          <p:nvPr/>
        </p:nvCxnSpPr>
        <p:spPr>
          <a:xfrm>
            <a:off x="3404542" y="480453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Rectangle: Rounded Corners 184">
            <a:extLst>
              <a:ext uri="{FF2B5EF4-FFF2-40B4-BE49-F238E27FC236}">
                <a16:creationId xmlns:a16="http://schemas.microsoft.com/office/drawing/2014/main" id="{988E11A3-DEE2-6B46-9228-4E08CCDC533D}"/>
              </a:ext>
            </a:extLst>
          </p:cNvPr>
          <p:cNvSpPr/>
          <p:nvPr/>
        </p:nvSpPr>
        <p:spPr>
          <a:xfrm>
            <a:off x="1761302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186" name="Rectangle: Rounded Corners 185">
            <a:extLst>
              <a:ext uri="{FF2B5EF4-FFF2-40B4-BE49-F238E27FC236}">
                <a16:creationId xmlns:a16="http://schemas.microsoft.com/office/drawing/2014/main" id="{BB5F7D51-2F9C-68B5-A725-57274E0B1F4B}"/>
              </a:ext>
            </a:extLst>
          </p:cNvPr>
          <p:cNvSpPr/>
          <p:nvPr/>
        </p:nvSpPr>
        <p:spPr>
          <a:xfrm>
            <a:off x="2402867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87" name="Straight Arrow Connector 186">
            <a:extLst>
              <a:ext uri="{FF2B5EF4-FFF2-40B4-BE49-F238E27FC236}">
                <a16:creationId xmlns:a16="http://schemas.microsoft.com/office/drawing/2014/main" id="{699C20FE-444D-ABDF-8726-0E3064D47EAB}"/>
              </a:ext>
            </a:extLst>
          </p:cNvPr>
          <p:cNvCxnSpPr>
            <a:cxnSpLocks/>
            <a:stCxn id="185" idx="3"/>
            <a:endCxn id="186" idx="1"/>
          </p:cNvCxnSpPr>
          <p:nvPr/>
        </p:nvCxnSpPr>
        <p:spPr>
          <a:xfrm>
            <a:off x="2205440" y="5197654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Connector: Curved 187">
            <a:extLst>
              <a:ext uri="{FF2B5EF4-FFF2-40B4-BE49-F238E27FC236}">
                <a16:creationId xmlns:a16="http://schemas.microsoft.com/office/drawing/2014/main" id="{E9C6DB2E-9A99-3208-58E4-6C5AC7B7AECB}"/>
              </a:ext>
            </a:extLst>
          </p:cNvPr>
          <p:cNvCxnSpPr>
            <a:cxnSpLocks/>
            <a:stCxn id="186" idx="3"/>
          </p:cNvCxnSpPr>
          <p:nvPr/>
        </p:nvCxnSpPr>
        <p:spPr>
          <a:xfrm flipV="1">
            <a:off x="2847005" y="5190734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Connector: Curved 188">
            <a:extLst>
              <a:ext uri="{FF2B5EF4-FFF2-40B4-BE49-F238E27FC236}">
                <a16:creationId xmlns:a16="http://schemas.microsoft.com/office/drawing/2014/main" id="{91D068D4-A216-8181-2626-4229DC9EF46A}"/>
              </a:ext>
            </a:extLst>
          </p:cNvPr>
          <p:cNvCxnSpPr>
            <a:cxnSpLocks/>
            <a:stCxn id="166" idx="6"/>
            <a:endCxn id="163" idx="0"/>
          </p:cNvCxnSpPr>
          <p:nvPr/>
        </p:nvCxnSpPr>
        <p:spPr>
          <a:xfrm>
            <a:off x="1693507" y="3524623"/>
            <a:ext cx="942778" cy="343387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Connector: Curved 189">
            <a:extLst>
              <a:ext uri="{FF2B5EF4-FFF2-40B4-BE49-F238E27FC236}">
                <a16:creationId xmlns:a16="http://schemas.microsoft.com/office/drawing/2014/main" id="{76605914-B9FC-339E-53AC-0E888311C104}"/>
              </a:ext>
            </a:extLst>
          </p:cNvPr>
          <p:cNvCxnSpPr>
            <a:cxnSpLocks/>
            <a:stCxn id="166" idx="4"/>
            <a:endCxn id="186" idx="0"/>
          </p:cNvCxnSpPr>
          <p:nvPr/>
        </p:nvCxnSpPr>
        <p:spPr>
          <a:xfrm rot="16200000" flipH="1">
            <a:off x="1412706" y="3805423"/>
            <a:ext cx="1313031" cy="1111429"/>
          </a:xfrm>
          <a:prstGeom prst="curvedConnector3">
            <a:avLst>
              <a:gd name="adj1" fmla="val 60996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Curved 9">
            <a:extLst>
              <a:ext uri="{FF2B5EF4-FFF2-40B4-BE49-F238E27FC236}">
                <a16:creationId xmlns:a16="http://schemas.microsoft.com/office/drawing/2014/main" id="{E923997A-E600-C919-22D0-016F5B5063B2}"/>
              </a:ext>
            </a:extLst>
          </p:cNvPr>
          <p:cNvCxnSpPr>
            <a:cxnSpLocks/>
            <a:stCxn id="23" idx="0"/>
            <a:endCxn id="166" idx="3"/>
          </p:cNvCxnSpPr>
          <p:nvPr/>
        </p:nvCxnSpPr>
        <p:spPr>
          <a:xfrm rot="5400000" flipH="1" flipV="1">
            <a:off x="428790" y="4608013"/>
            <a:ext cx="1913549" cy="132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63706BA-ABCA-A9C2-84AA-E3D5E3483901}"/>
              </a:ext>
            </a:extLst>
          </p:cNvPr>
          <p:cNvSpPr/>
          <p:nvPr/>
        </p:nvSpPr>
        <p:spPr>
          <a:xfrm>
            <a:off x="3174252" y="556545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CFD3D78-3CDB-BB46-094F-D5BBE782A57C}"/>
              </a:ext>
            </a:extLst>
          </p:cNvPr>
          <p:cNvCxnSpPr>
            <a:cxnSpLocks/>
            <a:stCxn id="179" idx="4"/>
            <a:endCxn id="16" idx="0"/>
          </p:cNvCxnSpPr>
          <p:nvPr/>
        </p:nvCxnSpPr>
        <p:spPr>
          <a:xfrm flipH="1">
            <a:off x="3396321" y="5392371"/>
            <a:ext cx="1631" cy="17308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99DC589-1C38-663F-61C9-6F559F383D31}"/>
              </a:ext>
            </a:extLst>
          </p:cNvPr>
          <p:cNvSpPr/>
          <p:nvPr/>
        </p:nvSpPr>
        <p:spPr>
          <a:xfrm>
            <a:off x="3844097" y="556545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35716FF-8393-D818-82E5-0CC494262534}"/>
              </a:ext>
            </a:extLst>
          </p:cNvPr>
          <p:cNvCxnSpPr>
            <a:cxnSpLocks/>
          </p:cNvCxnSpPr>
          <p:nvPr/>
        </p:nvCxnSpPr>
        <p:spPr>
          <a:xfrm rot="5400000">
            <a:off x="3723503" y="564489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810121B-0238-A2D4-459E-8BA4C064CACA}"/>
              </a:ext>
            </a:extLst>
          </p:cNvPr>
          <p:cNvSpPr/>
          <p:nvPr/>
        </p:nvSpPr>
        <p:spPr>
          <a:xfrm>
            <a:off x="1129014" y="5565451"/>
            <a:ext cx="511771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0BE4413-F20A-EAA1-D1C5-617005C0C62F}"/>
              </a:ext>
            </a:extLst>
          </p:cNvPr>
          <p:cNvCxnSpPr>
            <a:cxnSpLocks/>
            <a:stCxn id="16" idx="1"/>
            <a:endCxn id="23" idx="3"/>
          </p:cNvCxnSpPr>
          <p:nvPr/>
        </p:nvCxnSpPr>
        <p:spPr>
          <a:xfrm flipH="1">
            <a:off x="1640785" y="5745451"/>
            <a:ext cx="1533467" cy="0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or: Curved 30">
            <a:extLst>
              <a:ext uri="{FF2B5EF4-FFF2-40B4-BE49-F238E27FC236}">
                <a16:creationId xmlns:a16="http://schemas.microsoft.com/office/drawing/2014/main" id="{A2BA67F2-D1F1-F0D8-ECD5-8C05C04BBB17}"/>
              </a:ext>
            </a:extLst>
          </p:cNvPr>
          <p:cNvCxnSpPr>
            <a:cxnSpLocks/>
            <a:stCxn id="186" idx="2"/>
            <a:endCxn id="23" idx="3"/>
          </p:cNvCxnSpPr>
          <p:nvPr/>
        </p:nvCxnSpPr>
        <p:spPr>
          <a:xfrm rot="5400000">
            <a:off x="1948963" y="5069477"/>
            <a:ext cx="367797" cy="984151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7A74A06E-18EC-F4AF-8FE2-2E5EF265632D}"/>
              </a:ext>
            </a:extLst>
          </p:cNvPr>
          <p:cNvSpPr/>
          <p:nvPr/>
        </p:nvSpPr>
        <p:spPr>
          <a:xfrm>
            <a:off x="1291431" y="281853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77C2DF88-D16C-5C9E-8B4E-74799F5D3BE0}"/>
              </a:ext>
            </a:extLst>
          </p:cNvPr>
          <p:cNvCxnSpPr>
            <a:cxnSpLocks/>
            <a:stCxn id="34" idx="2"/>
            <a:endCxn id="166" idx="0"/>
          </p:cNvCxnSpPr>
          <p:nvPr/>
        </p:nvCxnSpPr>
        <p:spPr>
          <a:xfrm>
            <a:off x="1513500" y="3178534"/>
            <a:ext cx="7" cy="16608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78A55867-60F8-5DF3-7BEB-B7C17DCD0BE3}"/>
              </a:ext>
            </a:extLst>
          </p:cNvPr>
          <p:cNvSpPr/>
          <p:nvPr/>
        </p:nvSpPr>
        <p:spPr>
          <a:xfrm>
            <a:off x="666310" y="334353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727AE0F5-16B9-6D99-525B-CE1114CCCD9D}"/>
              </a:ext>
            </a:extLst>
          </p:cNvPr>
          <p:cNvCxnSpPr>
            <a:cxnSpLocks/>
            <a:stCxn id="38" idx="3"/>
            <a:endCxn id="166" idx="2"/>
          </p:cNvCxnSpPr>
          <p:nvPr/>
        </p:nvCxnSpPr>
        <p:spPr>
          <a:xfrm>
            <a:off x="1110448" y="3523534"/>
            <a:ext cx="223059" cy="108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Curved 41">
            <a:extLst>
              <a:ext uri="{FF2B5EF4-FFF2-40B4-BE49-F238E27FC236}">
                <a16:creationId xmlns:a16="http://schemas.microsoft.com/office/drawing/2014/main" id="{30A8107C-3B9A-50A0-41BC-37FE4F9229F7}"/>
              </a:ext>
            </a:extLst>
          </p:cNvPr>
          <p:cNvCxnSpPr>
            <a:cxnSpLocks/>
          </p:cNvCxnSpPr>
          <p:nvPr/>
        </p:nvCxnSpPr>
        <p:spPr>
          <a:xfrm rot="16200000" flipV="1">
            <a:off x="1903203" y="3134927"/>
            <a:ext cx="470666" cy="995499"/>
          </a:xfrm>
          <a:prstGeom prst="curvedConnector3">
            <a:avLst>
              <a:gd name="adj1" fmla="val 115249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23DDE4D-D854-B331-4054-835255772453}"/>
              </a:ext>
            </a:extLst>
          </p:cNvPr>
          <p:cNvSpPr/>
          <p:nvPr/>
        </p:nvSpPr>
        <p:spPr>
          <a:xfrm>
            <a:off x="2874663" y="6156561"/>
            <a:ext cx="7107537" cy="65410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rgbClr val="FF0000"/>
                </a:solidFill>
              </a:rPr>
              <a:t>The </a:t>
            </a:r>
            <a:r>
              <a:rPr lang="en-US" sz="2400" err="1">
                <a:solidFill>
                  <a:srgbClr val="FF0000"/>
                </a:solidFill>
              </a:rPr>
              <a:t>datapath</a:t>
            </a:r>
            <a:r>
              <a:rPr lang="en-US" sz="2400">
                <a:solidFill>
                  <a:srgbClr val="FF0000"/>
                </a:solidFill>
              </a:rPr>
              <a:t> is refined through resource sharing reversal, memory node creation, and phi identification</a:t>
            </a:r>
            <a:endParaRPr kumimoji="0" lang="en-GB" sz="240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3FFE47-DD57-066E-6DF2-86306DE0D70D}"/>
              </a:ext>
            </a:extLst>
          </p:cNvPr>
          <p:cNvSpPr txBox="1"/>
          <p:nvPr/>
        </p:nvSpPr>
        <p:spPr>
          <a:xfrm>
            <a:off x="4831620" y="1793333"/>
            <a:ext cx="736038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/>
              <a:t>Separate control and data flow graphs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Traverse the assignment graph from data and memory ports backward and forward along data edges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All the traversed nodes are </a:t>
            </a:r>
            <a:r>
              <a:rPr lang="en-US" sz="2000">
                <a:solidFill>
                  <a:srgbClr val="FF0000"/>
                </a:solidFill>
              </a:rPr>
              <a:t>data flow nodes</a:t>
            </a:r>
            <a:endParaRPr lang="en-US" sz="2000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51161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5AE008E-9818-5CA9-0240-ACAEB387C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92FA4-6EF0-56AC-3885-F09B8651B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Assignment Graph to FSM-Datapath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030391-1DF4-3F22-E4A0-CB5B5403C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93</a:t>
            </a:fld>
            <a:endParaRPr lang="en-FR"/>
          </a:p>
        </p:txBody>
      </p:sp>
      <p:sp>
        <p:nvSpPr>
          <p:cNvPr id="155" name="Rectangle: Rounded Corners 154">
            <a:extLst>
              <a:ext uri="{FF2B5EF4-FFF2-40B4-BE49-F238E27FC236}">
                <a16:creationId xmlns:a16="http://schemas.microsoft.com/office/drawing/2014/main" id="{DF0D5D56-6DB0-0AF4-F109-6138D0D41F21}"/>
              </a:ext>
            </a:extLst>
          </p:cNvPr>
          <p:cNvSpPr/>
          <p:nvPr/>
        </p:nvSpPr>
        <p:spPr>
          <a:xfrm>
            <a:off x="488155" y="1822867"/>
            <a:ext cx="4033045" cy="4288373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3CDA6BD8-4CF7-6F57-1AEE-BD8EB142F530}"/>
              </a:ext>
            </a:extLst>
          </p:cNvPr>
          <p:cNvSpPr txBox="1"/>
          <p:nvPr/>
        </p:nvSpPr>
        <p:spPr>
          <a:xfrm>
            <a:off x="481768" y="1362005"/>
            <a:ext cx="25178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</a:t>
            </a:r>
            <a:endParaRPr lang="en-GB" sz="2400"/>
          </a:p>
        </p:txBody>
      </p:sp>
      <p:cxnSp>
        <p:nvCxnSpPr>
          <p:cNvPr id="159" name="Straight Arrow Connector 158">
            <a:extLst>
              <a:ext uri="{FF2B5EF4-FFF2-40B4-BE49-F238E27FC236}">
                <a16:creationId xmlns:a16="http://schemas.microsoft.com/office/drawing/2014/main" id="{7EAA745F-6875-433B-DEA1-F2E0D7F96C35}"/>
              </a:ext>
            </a:extLst>
          </p:cNvPr>
          <p:cNvCxnSpPr>
            <a:cxnSpLocks/>
          </p:cNvCxnSpPr>
          <p:nvPr/>
        </p:nvCxnSpPr>
        <p:spPr>
          <a:xfrm flipH="1">
            <a:off x="596907" y="200324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2280C177-DCF1-4630-29BD-55AF0715BEA7}"/>
              </a:ext>
            </a:extLst>
          </p:cNvPr>
          <p:cNvCxnSpPr>
            <a:cxnSpLocks/>
          </p:cNvCxnSpPr>
          <p:nvPr/>
        </p:nvCxnSpPr>
        <p:spPr>
          <a:xfrm flipH="1">
            <a:off x="605274" y="226958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Rectangle: Rounded Corners 161">
            <a:extLst>
              <a:ext uri="{FF2B5EF4-FFF2-40B4-BE49-F238E27FC236}">
                <a16:creationId xmlns:a16="http://schemas.microsoft.com/office/drawing/2014/main" id="{E02D4C31-C9F1-D44F-8290-83800B974749}"/>
              </a:ext>
            </a:extLst>
          </p:cNvPr>
          <p:cNvSpPr/>
          <p:nvPr/>
        </p:nvSpPr>
        <p:spPr>
          <a:xfrm>
            <a:off x="1772651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63" name="Rectangle: Rounded Corners 162">
            <a:extLst>
              <a:ext uri="{FF2B5EF4-FFF2-40B4-BE49-F238E27FC236}">
                <a16:creationId xmlns:a16="http://schemas.microsoft.com/office/drawing/2014/main" id="{36C71F12-C390-9683-E25D-68881BE69547}"/>
              </a:ext>
            </a:extLst>
          </p:cNvPr>
          <p:cNvSpPr/>
          <p:nvPr/>
        </p:nvSpPr>
        <p:spPr>
          <a:xfrm>
            <a:off x="2414216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65" name="Straight Arrow Connector 164">
            <a:extLst>
              <a:ext uri="{FF2B5EF4-FFF2-40B4-BE49-F238E27FC236}">
                <a16:creationId xmlns:a16="http://schemas.microsoft.com/office/drawing/2014/main" id="{9860BE5D-30D9-2362-6FBA-0204CDB7A8EF}"/>
              </a:ext>
            </a:extLst>
          </p:cNvPr>
          <p:cNvCxnSpPr>
            <a:cxnSpLocks/>
            <a:stCxn id="162" idx="3"/>
            <a:endCxn id="163" idx="1"/>
          </p:cNvCxnSpPr>
          <p:nvPr/>
        </p:nvCxnSpPr>
        <p:spPr>
          <a:xfrm>
            <a:off x="2216789" y="4048010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Oval 165">
            <a:extLst>
              <a:ext uri="{FF2B5EF4-FFF2-40B4-BE49-F238E27FC236}">
                <a16:creationId xmlns:a16="http://schemas.microsoft.com/office/drawing/2014/main" id="{F2D726C1-2156-9FBB-85CC-5904BAA79341}"/>
              </a:ext>
            </a:extLst>
          </p:cNvPr>
          <p:cNvSpPr/>
          <p:nvPr/>
        </p:nvSpPr>
        <p:spPr>
          <a:xfrm>
            <a:off x="1333507" y="3344623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A9F3C5BE-4229-0548-F24F-6CB3914D6B27}"/>
              </a:ext>
            </a:extLst>
          </p:cNvPr>
          <p:cNvSpPr txBox="1"/>
          <p:nvPr/>
        </p:nvSpPr>
        <p:spPr>
          <a:xfrm>
            <a:off x="820996" y="182286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C0C03665-16E9-DDDC-CA2C-8A66457B91C2}"/>
              </a:ext>
            </a:extLst>
          </p:cNvPr>
          <p:cNvSpPr txBox="1"/>
          <p:nvPr/>
        </p:nvSpPr>
        <p:spPr>
          <a:xfrm>
            <a:off x="829363" y="208920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70" name="Connector: Curved 169">
            <a:extLst>
              <a:ext uri="{FF2B5EF4-FFF2-40B4-BE49-F238E27FC236}">
                <a16:creationId xmlns:a16="http://schemas.microsoft.com/office/drawing/2014/main" id="{9DA2D726-553D-FC47-0652-94DE5B375D6D}"/>
              </a:ext>
            </a:extLst>
          </p:cNvPr>
          <p:cNvCxnSpPr>
            <a:cxnSpLocks/>
            <a:stCxn id="163" idx="3"/>
            <a:endCxn id="176" idx="2"/>
          </p:cNvCxnSpPr>
          <p:nvPr/>
        </p:nvCxnSpPr>
        <p:spPr>
          <a:xfrm flipV="1">
            <a:off x="2858354" y="4041090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Rectangle: Rounded Corners 170">
            <a:extLst>
              <a:ext uri="{FF2B5EF4-FFF2-40B4-BE49-F238E27FC236}">
                <a16:creationId xmlns:a16="http://schemas.microsoft.com/office/drawing/2014/main" id="{05250D0C-5915-A73D-DBD7-E272A0A849C1}"/>
              </a:ext>
            </a:extLst>
          </p:cNvPr>
          <p:cNvSpPr/>
          <p:nvPr/>
        </p:nvSpPr>
        <p:spPr>
          <a:xfrm>
            <a:off x="3874689" y="3265278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72" name="Rectangle: Rounded Corners 171">
            <a:extLst>
              <a:ext uri="{FF2B5EF4-FFF2-40B4-BE49-F238E27FC236}">
                <a16:creationId xmlns:a16="http://schemas.microsoft.com/office/drawing/2014/main" id="{AD87E612-1119-E946-B885-7C7F091D2AEE}"/>
              </a:ext>
            </a:extLst>
          </p:cNvPr>
          <p:cNvSpPr/>
          <p:nvPr/>
        </p:nvSpPr>
        <p:spPr>
          <a:xfrm>
            <a:off x="2952628" y="2670496"/>
            <a:ext cx="973668" cy="360000"/>
          </a:xfrm>
          <a:prstGeom prst="roundRect">
            <a:avLst>
              <a:gd name="adj" fmla="val 42346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/>
              <a:t>data_A</a:t>
            </a:r>
            <a:endParaRPr lang="en-US"/>
          </a:p>
        </p:txBody>
      </p:sp>
      <p:sp>
        <p:nvSpPr>
          <p:cNvPr id="173" name="Rectangle: Rounded Corners 172">
            <a:extLst>
              <a:ext uri="{FF2B5EF4-FFF2-40B4-BE49-F238E27FC236}">
                <a16:creationId xmlns:a16="http://schemas.microsoft.com/office/drawing/2014/main" id="{D767066B-5AB9-C8E2-C9E8-9190B8E9267F}"/>
              </a:ext>
            </a:extLst>
          </p:cNvPr>
          <p:cNvSpPr/>
          <p:nvPr/>
        </p:nvSpPr>
        <p:spPr>
          <a:xfrm>
            <a:off x="3205145" y="328459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74" name="Straight Arrow Connector 173">
            <a:extLst>
              <a:ext uri="{FF2B5EF4-FFF2-40B4-BE49-F238E27FC236}">
                <a16:creationId xmlns:a16="http://schemas.microsoft.com/office/drawing/2014/main" id="{9D134542-EB78-AE5D-FD01-0A74D4902C13}"/>
              </a:ext>
            </a:extLst>
          </p:cNvPr>
          <p:cNvCxnSpPr>
            <a:cxnSpLocks/>
          </p:cNvCxnSpPr>
          <p:nvPr/>
        </p:nvCxnSpPr>
        <p:spPr>
          <a:xfrm>
            <a:off x="3403603" y="3037439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Oval 175">
            <a:extLst>
              <a:ext uri="{FF2B5EF4-FFF2-40B4-BE49-F238E27FC236}">
                <a16:creationId xmlns:a16="http://schemas.microsoft.com/office/drawing/2014/main" id="{820C965A-35DC-70DD-54CE-229E55828B64}"/>
              </a:ext>
            </a:extLst>
          </p:cNvPr>
          <p:cNvSpPr/>
          <p:nvPr/>
        </p:nvSpPr>
        <p:spPr>
          <a:xfrm>
            <a:off x="3235972" y="3861090"/>
            <a:ext cx="360000" cy="360000"/>
          </a:xfrm>
          <a:prstGeom prst="ellipse">
            <a:avLst/>
          </a:prstGeom>
          <a:solidFill>
            <a:srgbClr val="A9D18E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cxnSp>
        <p:nvCxnSpPr>
          <p:cNvPr id="177" name="Straight Arrow Connector 176">
            <a:extLst>
              <a:ext uri="{FF2B5EF4-FFF2-40B4-BE49-F238E27FC236}">
                <a16:creationId xmlns:a16="http://schemas.microsoft.com/office/drawing/2014/main" id="{51FB9DD8-506A-C9D1-9009-DF404720AA61}"/>
              </a:ext>
            </a:extLst>
          </p:cNvPr>
          <p:cNvCxnSpPr>
            <a:cxnSpLocks/>
          </p:cNvCxnSpPr>
          <p:nvPr/>
        </p:nvCxnSpPr>
        <p:spPr>
          <a:xfrm rot="5400000">
            <a:off x="3754095" y="3344723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Arrow Connector 177">
            <a:extLst>
              <a:ext uri="{FF2B5EF4-FFF2-40B4-BE49-F238E27FC236}">
                <a16:creationId xmlns:a16="http://schemas.microsoft.com/office/drawing/2014/main" id="{F27759F4-2E2D-6A52-55F3-18635FFEABAB}"/>
              </a:ext>
            </a:extLst>
          </p:cNvPr>
          <p:cNvCxnSpPr>
            <a:cxnSpLocks/>
          </p:cNvCxnSpPr>
          <p:nvPr/>
        </p:nvCxnSpPr>
        <p:spPr>
          <a:xfrm>
            <a:off x="3404542" y="3633251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Oval 178">
            <a:extLst>
              <a:ext uri="{FF2B5EF4-FFF2-40B4-BE49-F238E27FC236}">
                <a16:creationId xmlns:a16="http://schemas.microsoft.com/office/drawing/2014/main" id="{A371DC35-536D-3760-7BDE-D44AA9E4D10D}"/>
              </a:ext>
            </a:extLst>
          </p:cNvPr>
          <p:cNvSpPr/>
          <p:nvPr/>
        </p:nvSpPr>
        <p:spPr>
          <a:xfrm>
            <a:off x="3217952" y="5032371"/>
            <a:ext cx="360000" cy="360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180" name="Rectangle: Rounded Corners 179">
            <a:extLst>
              <a:ext uri="{FF2B5EF4-FFF2-40B4-BE49-F238E27FC236}">
                <a16:creationId xmlns:a16="http://schemas.microsoft.com/office/drawing/2014/main" id="{E638B150-0E56-C592-3358-F227EE57EBBC}"/>
              </a:ext>
            </a:extLst>
          </p:cNvPr>
          <p:cNvSpPr/>
          <p:nvPr/>
        </p:nvSpPr>
        <p:spPr>
          <a:xfrm>
            <a:off x="3874689" y="4436559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1</a:t>
            </a:r>
          </a:p>
        </p:txBody>
      </p:sp>
      <p:sp>
        <p:nvSpPr>
          <p:cNvPr id="181" name="Rectangle: Rounded Corners 180">
            <a:extLst>
              <a:ext uri="{FF2B5EF4-FFF2-40B4-BE49-F238E27FC236}">
                <a16:creationId xmlns:a16="http://schemas.microsoft.com/office/drawing/2014/main" id="{FE610374-FFB6-0504-7961-03AB047DDA5F}"/>
              </a:ext>
            </a:extLst>
          </p:cNvPr>
          <p:cNvSpPr/>
          <p:nvPr/>
        </p:nvSpPr>
        <p:spPr>
          <a:xfrm>
            <a:off x="3205145" y="4455872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+</a:t>
            </a:r>
          </a:p>
        </p:txBody>
      </p:sp>
      <p:cxnSp>
        <p:nvCxnSpPr>
          <p:cNvPr id="182" name="Straight Arrow Connector 181">
            <a:extLst>
              <a:ext uri="{FF2B5EF4-FFF2-40B4-BE49-F238E27FC236}">
                <a16:creationId xmlns:a16="http://schemas.microsoft.com/office/drawing/2014/main" id="{F5761A15-F431-7019-CACF-FD5974E300C7}"/>
              </a:ext>
            </a:extLst>
          </p:cNvPr>
          <p:cNvCxnSpPr>
            <a:cxnSpLocks/>
          </p:cNvCxnSpPr>
          <p:nvPr/>
        </p:nvCxnSpPr>
        <p:spPr>
          <a:xfrm>
            <a:off x="3403603" y="4208720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Arrow Connector 182">
            <a:extLst>
              <a:ext uri="{FF2B5EF4-FFF2-40B4-BE49-F238E27FC236}">
                <a16:creationId xmlns:a16="http://schemas.microsoft.com/office/drawing/2014/main" id="{5BEEEEC8-73BD-CF13-6858-8EF10146B9F3}"/>
              </a:ext>
            </a:extLst>
          </p:cNvPr>
          <p:cNvCxnSpPr>
            <a:cxnSpLocks/>
          </p:cNvCxnSpPr>
          <p:nvPr/>
        </p:nvCxnSpPr>
        <p:spPr>
          <a:xfrm rot="5400000">
            <a:off x="3754095" y="4516004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>
            <a:extLst>
              <a:ext uri="{FF2B5EF4-FFF2-40B4-BE49-F238E27FC236}">
                <a16:creationId xmlns:a16="http://schemas.microsoft.com/office/drawing/2014/main" id="{89F4B29F-4875-3878-F9A8-985E945E77CB}"/>
              </a:ext>
            </a:extLst>
          </p:cNvPr>
          <p:cNvCxnSpPr>
            <a:cxnSpLocks/>
          </p:cNvCxnSpPr>
          <p:nvPr/>
        </p:nvCxnSpPr>
        <p:spPr>
          <a:xfrm>
            <a:off x="3404542" y="4804532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Rectangle: Rounded Corners 184">
            <a:extLst>
              <a:ext uri="{FF2B5EF4-FFF2-40B4-BE49-F238E27FC236}">
                <a16:creationId xmlns:a16="http://schemas.microsoft.com/office/drawing/2014/main" id="{ED06903D-F93C-7134-3139-A8F8EB92FB7F}"/>
              </a:ext>
            </a:extLst>
          </p:cNvPr>
          <p:cNvSpPr/>
          <p:nvPr/>
        </p:nvSpPr>
        <p:spPr>
          <a:xfrm>
            <a:off x="1761302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186" name="Rectangle: Rounded Corners 185">
            <a:extLst>
              <a:ext uri="{FF2B5EF4-FFF2-40B4-BE49-F238E27FC236}">
                <a16:creationId xmlns:a16="http://schemas.microsoft.com/office/drawing/2014/main" id="{C1254C92-823B-FF38-5DF2-19869F078F30}"/>
              </a:ext>
            </a:extLst>
          </p:cNvPr>
          <p:cNvSpPr/>
          <p:nvPr/>
        </p:nvSpPr>
        <p:spPr>
          <a:xfrm>
            <a:off x="2402867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87" name="Straight Arrow Connector 186">
            <a:extLst>
              <a:ext uri="{FF2B5EF4-FFF2-40B4-BE49-F238E27FC236}">
                <a16:creationId xmlns:a16="http://schemas.microsoft.com/office/drawing/2014/main" id="{61DE0D8F-0601-5D9F-2FC8-FD5622377C3D}"/>
              </a:ext>
            </a:extLst>
          </p:cNvPr>
          <p:cNvCxnSpPr>
            <a:cxnSpLocks/>
            <a:stCxn id="185" idx="3"/>
            <a:endCxn id="186" idx="1"/>
          </p:cNvCxnSpPr>
          <p:nvPr/>
        </p:nvCxnSpPr>
        <p:spPr>
          <a:xfrm>
            <a:off x="2205440" y="5197654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Connector: Curved 187">
            <a:extLst>
              <a:ext uri="{FF2B5EF4-FFF2-40B4-BE49-F238E27FC236}">
                <a16:creationId xmlns:a16="http://schemas.microsoft.com/office/drawing/2014/main" id="{0BF9C3DA-7FE7-9641-67F5-17046DE0B825}"/>
              </a:ext>
            </a:extLst>
          </p:cNvPr>
          <p:cNvCxnSpPr>
            <a:cxnSpLocks/>
            <a:stCxn id="186" idx="3"/>
          </p:cNvCxnSpPr>
          <p:nvPr/>
        </p:nvCxnSpPr>
        <p:spPr>
          <a:xfrm flipV="1">
            <a:off x="2847005" y="5190734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Connector: Curved 188">
            <a:extLst>
              <a:ext uri="{FF2B5EF4-FFF2-40B4-BE49-F238E27FC236}">
                <a16:creationId xmlns:a16="http://schemas.microsoft.com/office/drawing/2014/main" id="{4AFFBFF7-4062-149F-6763-06713244CAE3}"/>
              </a:ext>
            </a:extLst>
          </p:cNvPr>
          <p:cNvCxnSpPr>
            <a:cxnSpLocks/>
            <a:stCxn id="166" idx="6"/>
            <a:endCxn id="163" idx="0"/>
          </p:cNvCxnSpPr>
          <p:nvPr/>
        </p:nvCxnSpPr>
        <p:spPr>
          <a:xfrm>
            <a:off x="1693507" y="3524623"/>
            <a:ext cx="942778" cy="343387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Connector: Curved 189">
            <a:extLst>
              <a:ext uri="{FF2B5EF4-FFF2-40B4-BE49-F238E27FC236}">
                <a16:creationId xmlns:a16="http://schemas.microsoft.com/office/drawing/2014/main" id="{63B838C6-ABDD-CECC-DA77-056ABC006BDD}"/>
              </a:ext>
            </a:extLst>
          </p:cNvPr>
          <p:cNvCxnSpPr>
            <a:cxnSpLocks/>
            <a:stCxn id="166" idx="4"/>
            <a:endCxn id="186" idx="0"/>
          </p:cNvCxnSpPr>
          <p:nvPr/>
        </p:nvCxnSpPr>
        <p:spPr>
          <a:xfrm rot="16200000" flipH="1">
            <a:off x="1412706" y="3805423"/>
            <a:ext cx="1313031" cy="1111429"/>
          </a:xfrm>
          <a:prstGeom prst="curvedConnector3">
            <a:avLst>
              <a:gd name="adj1" fmla="val 60996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Curved 9">
            <a:extLst>
              <a:ext uri="{FF2B5EF4-FFF2-40B4-BE49-F238E27FC236}">
                <a16:creationId xmlns:a16="http://schemas.microsoft.com/office/drawing/2014/main" id="{7E2B4D7D-0EEF-E530-DF41-88E90F153866}"/>
              </a:ext>
            </a:extLst>
          </p:cNvPr>
          <p:cNvCxnSpPr>
            <a:cxnSpLocks/>
            <a:stCxn id="23" idx="0"/>
            <a:endCxn id="166" idx="3"/>
          </p:cNvCxnSpPr>
          <p:nvPr/>
        </p:nvCxnSpPr>
        <p:spPr>
          <a:xfrm rot="5400000" flipH="1" flipV="1">
            <a:off x="428790" y="4608013"/>
            <a:ext cx="1913549" cy="132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3E9550D-DB6E-CBAA-5345-659A63F9BD9C}"/>
              </a:ext>
            </a:extLst>
          </p:cNvPr>
          <p:cNvSpPr/>
          <p:nvPr/>
        </p:nvSpPr>
        <p:spPr>
          <a:xfrm>
            <a:off x="3174252" y="556545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780D290-479C-B21D-33B3-3F90054955A1}"/>
              </a:ext>
            </a:extLst>
          </p:cNvPr>
          <p:cNvCxnSpPr>
            <a:cxnSpLocks/>
            <a:stCxn id="179" idx="4"/>
            <a:endCxn id="16" idx="0"/>
          </p:cNvCxnSpPr>
          <p:nvPr/>
        </p:nvCxnSpPr>
        <p:spPr>
          <a:xfrm flipH="1">
            <a:off x="3396321" y="5392371"/>
            <a:ext cx="1631" cy="17308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6D2CA56-54C4-E0D3-6677-6A2BB78F11F6}"/>
              </a:ext>
            </a:extLst>
          </p:cNvPr>
          <p:cNvSpPr/>
          <p:nvPr/>
        </p:nvSpPr>
        <p:spPr>
          <a:xfrm>
            <a:off x="3844097" y="5565451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 5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A415288-16F8-73D9-F016-DA9E254518B5}"/>
              </a:ext>
            </a:extLst>
          </p:cNvPr>
          <p:cNvCxnSpPr>
            <a:cxnSpLocks/>
          </p:cNvCxnSpPr>
          <p:nvPr/>
        </p:nvCxnSpPr>
        <p:spPr>
          <a:xfrm rot="5400000">
            <a:off x="3723503" y="5644896"/>
            <a:ext cx="0" cy="22783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1F3ABF3-0369-DBBE-660B-CE31756A3181}"/>
              </a:ext>
            </a:extLst>
          </p:cNvPr>
          <p:cNvSpPr/>
          <p:nvPr/>
        </p:nvSpPr>
        <p:spPr>
          <a:xfrm>
            <a:off x="1129014" y="5565451"/>
            <a:ext cx="511771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EAA2669-F629-BAF5-6955-1257B102EB41}"/>
              </a:ext>
            </a:extLst>
          </p:cNvPr>
          <p:cNvCxnSpPr>
            <a:cxnSpLocks/>
            <a:stCxn id="16" idx="1"/>
            <a:endCxn id="23" idx="3"/>
          </p:cNvCxnSpPr>
          <p:nvPr/>
        </p:nvCxnSpPr>
        <p:spPr>
          <a:xfrm flipH="1">
            <a:off x="1640785" y="5745451"/>
            <a:ext cx="1533467" cy="0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or: Curved 30">
            <a:extLst>
              <a:ext uri="{FF2B5EF4-FFF2-40B4-BE49-F238E27FC236}">
                <a16:creationId xmlns:a16="http://schemas.microsoft.com/office/drawing/2014/main" id="{FBF37416-5E9D-9D0F-8A49-27DED6FD788F}"/>
              </a:ext>
            </a:extLst>
          </p:cNvPr>
          <p:cNvCxnSpPr>
            <a:cxnSpLocks/>
            <a:stCxn id="186" idx="2"/>
            <a:endCxn id="23" idx="3"/>
          </p:cNvCxnSpPr>
          <p:nvPr/>
        </p:nvCxnSpPr>
        <p:spPr>
          <a:xfrm rot="5400000">
            <a:off x="1948963" y="5069477"/>
            <a:ext cx="367797" cy="984151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913C3BAD-358A-322E-51E1-6E94CDAB969C}"/>
              </a:ext>
            </a:extLst>
          </p:cNvPr>
          <p:cNvSpPr/>
          <p:nvPr/>
        </p:nvSpPr>
        <p:spPr>
          <a:xfrm>
            <a:off x="1291431" y="281853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DBF48DB-F626-4C4D-7C29-BD0B2999017D}"/>
              </a:ext>
            </a:extLst>
          </p:cNvPr>
          <p:cNvCxnSpPr>
            <a:cxnSpLocks/>
            <a:stCxn id="34" idx="2"/>
            <a:endCxn id="166" idx="0"/>
          </p:cNvCxnSpPr>
          <p:nvPr/>
        </p:nvCxnSpPr>
        <p:spPr>
          <a:xfrm>
            <a:off x="1513500" y="3178534"/>
            <a:ext cx="7" cy="16608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BDCC0600-1AF9-860F-D31E-AC582F9F83B7}"/>
              </a:ext>
            </a:extLst>
          </p:cNvPr>
          <p:cNvSpPr/>
          <p:nvPr/>
        </p:nvSpPr>
        <p:spPr>
          <a:xfrm>
            <a:off x="666310" y="334353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5B473210-4EA7-63A3-3ED0-39A66F16BCCA}"/>
              </a:ext>
            </a:extLst>
          </p:cNvPr>
          <p:cNvCxnSpPr>
            <a:cxnSpLocks/>
            <a:stCxn id="38" idx="3"/>
            <a:endCxn id="166" idx="2"/>
          </p:cNvCxnSpPr>
          <p:nvPr/>
        </p:nvCxnSpPr>
        <p:spPr>
          <a:xfrm>
            <a:off x="1110448" y="3523534"/>
            <a:ext cx="223059" cy="108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Curved 41">
            <a:extLst>
              <a:ext uri="{FF2B5EF4-FFF2-40B4-BE49-F238E27FC236}">
                <a16:creationId xmlns:a16="http://schemas.microsoft.com/office/drawing/2014/main" id="{4F4A9AAE-3394-0CD3-FA20-53135546250B}"/>
              </a:ext>
            </a:extLst>
          </p:cNvPr>
          <p:cNvCxnSpPr>
            <a:cxnSpLocks/>
          </p:cNvCxnSpPr>
          <p:nvPr/>
        </p:nvCxnSpPr>
        <p:spPr>
          <a:xfrm rot="16200000" flipV="1">
            <a:off x="1903203" y="3134927"/>
            <a:ext cx="470666" cy="995499"/>
          </a:xfrm>
          <a:prstGeom prst="curvedConnector3">
            <a:avLst>
              <a:gd name="adj1" fmla="val 115249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D4788838-84A6-9D3C-481E-F260806B88B5}"/>
              </a:ext>
            </a:extLst>
          </p:cNvPr>
          <p:cNvSpPr/>
          <p:nvPr/>
        </p:nvSpPr>
        <p:spPr>
          <a:xfrm>
            <a:off x="260446" y="2645392"/>
            <a:ext cx="2802117" cy="33838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A7D0113-184C-8F0B-F937-3680916D6974}"/>
              </a:ext>
            </a:extLst>
          </p:cNvPr>
          <p:cNvSpPr/>
          <p:nvPr/>
        </p:nvSpPr>
        <p:spPr>
          <a:xfrm>
            <a:off x="2840732" y="6257548"/>
            <a:ext cx="6510536" cy="48584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4148D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rgbClr val="FF0000"/>
                </a:solidFill>
              </a:rPr>
              <a:t>HACE considers only single and centralized FSMs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4B4CB7-2683-5E81-F57E-4DD364B7BAAB}"/>
              </a:ext>
            </a:extLst>
          </p:cNvPr>
          <p:cNvSpPr txBox="1"/>
          <p:nvPr/>
        </p:nvSpPr>
        <p:spPr>
          <a:xfrm>
            <a:off x="4831620" y="1793333"/>
            <a:ext cx="73603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/>
                </a:solidFill>
              </a:rPr>
              <a:t>Separate control and data flow graphs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/>
              <a:t>Create FSM from control flow graph</a:t>
            </a:r>
            <a:endParaRPr lang="en-GB" sz="2400"/>
          </a:p>
          <a:p>
            <a:pPr lvl="1"/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191210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81DDEEE-25A7-5F22-6954-B75C18070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EDA87-CE92-FE33-F389-E802CDBF2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Assignment Graph to FSM-Datapath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F8819A-E102-2F43-F054-DAF200568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94</a:t>
            </a:fld>
            <a:endParaRPr lang="en-FR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3B57AA0-6340-33F2-8330-B679008DD1FF}"/>
              </a:ext>
            </a:extLst>
          </p:cNvPr>
          <p:cNvSpPr txBox="1"/>
          <p:nvPr/>
        </p:nvSpPr>
        <p:spPr>
          <a:xfrm>
            <a:off x="238452" y="1238082"/>
            <a:ext cx="36362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with only control flow nodes</a:t>
            </a:r>
            <a:endParaRPr lang="en-GB" sz="2400"/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AD93F214-6EF4-035D-C8AB-59C9AFF83B61}"/>
              </a:ext>
            </a:extLst>
          </p:cNvPr>
          <p:cNvSpPr/>
          <p:nvPr/>
        </p:nvSpPr>
        <p:spPr>
          <a:xfrm>
            <a:off x="295998" y="2056648"/>
            <a:ext cx="3521115" cy="3974506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41C93F9A-C902-F0B2-338C-66641EC9817F}"/>
              </a:ext>
            </a:extLst>
          </p:cNvPr>
          <p:cNvCxnSpPr>
            <a:cxnSpLocks/>
          </p:cNvCxnSpPr>
          <p:nvPr/>
        </p:nvCxnSpPr>
        <p:spPr>
          <a:xfrm flipH="1">
            <a:off x="490678" y="222623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FDDD96DF-B660-8DDF-C49E-87E30E910CC0}"/>
              </a:ext>
            </a:extLst>
          </p:cNvPr>
          <p:cNvSpPr txBox="1"/>
          <p:nvPr/>
        </p:nvSpPr>
        <p:spPr>
          <a:xfrm>
            <a:off x="714767" y="204585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FC2CD5DC-8077-9938-9634-45B297EFA47B}"/>
              </a:ext>
            </a:extLst>
          </p:cNvPr>
          <p:cNvCxnSpPr>
            <a:cxnSpLocks/>
          </p:cNvCxnSpPr>
          <p:nvPr/>
        </p:nvCxnSpPr>
        <p:spPr>
          <a:xfrm flipH="1">
            <a:off x="499045" y="249257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AE605B3F-80ED-84E9-E8B7-96D07DE703B1}"/>
              </a:ext>
            </a:extLst>
          </p:cNvPr>
          <p:cNvSpPr txBox="1"/>
          <p:nvPr/>
        </p:nvSpPr>
        <p:spPr>
          <a:xfrm>
            <a:off x="723134" y="231219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030D4C67-F6BE-BEAE-4D1A-207F51F70E97}"/>
              </a:ext>
            </a:extLst>
          </p:cNvPr>
          <p:cNvSpPr/>
          <p:nvPr/>
        </p:nvSpPr>
        <p:spPr>
          <a:xfrm>
            <a:off x="1640302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B016366D-1994-A5B5-FADF-881282C98B5C}"/>
              </a:ext>
            </a:extLst>
          </p:cNvPr>
          <p:cNvSpPr/>
          <p:nvPr/>
        </p:nvSpPr>
        <p:spPr>
          <a:xfrm>
            <a:off x="2281867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49D616B1-772D-1622-7B9B-B78B021FBA1D}"/>
              </a:ext>
            </a:extLst>
          </p:cNvPr>
          <p:cNvCxnSpPr>
            <a:cxnSpLocks/>
            <a:stCxn id="61" idx="3"/>
            <a:endCxn id="62" idx="1"/>
          </p:cNvCxnSpPr>
          <p:nvPr/>
        </p:nvCxnSpPr>
        <p:spPr>
          <a:xfrm>
            <a:off x="2084440" y="4048010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Oval 63">
            <a:extLst>
              <a:ext uri="{FF2B5EF4-FFF2-40B4-BE49-F238E27FC236}">
                <a16:creationId xmlns:a16="http://schemas.microsoft.com/office/drawing/2014/main" id="{A80A3032-E0DF-A926-DD48-102A5AB0B2C4}"/>
              </a:ext>
            </a:extLst>
          </p:cNvPr>
          <p:cNvSpPr/>
          <p:nvPr/>
        </p:nvSpPr>
        <p:spPr>
          <a:xfrm>
            <a:off x="1201158" y="3344623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A5B20CD1-8896-8C72-9A0F-1FF34D9E5F00}"/>
              </a:ext>
            </a:extLst>
          </p:cNvPr>
          <p:cNvSpPr/>
          <p:nvPr/>
        </p:nvSpPr>
        <p:spPr>
          <a:xfrm>
            <a:off x="1628953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499E167B-0DC5-D7D2-678B-EB6045DEF27F}"/>
              </a:ext>
            </a:extLst>
          </p:cNvPr>
          <p:cNvSpPr/>
          <p:nvPr/>
        </p:nvSpPr>
        <p:spPr>
          <a:xfrm>
            <a:off x="2270518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917E879A-F88B-E2A2-FA7D-08C3CC257E1E}"/>
              </a:ext>
            </a:extLst>
          </p:cNvPr>
          <p:cNvCxnSpPr>
            <a:cxnSpLocks/>
            <a:stCxn id="65" idx="3"/>
            <a:endCxn id="66" idx="1"/>
          </p:cNvCxnSpPr>
          <p:nvPr/>
        </p:nvCxnSpPr>
        <p:spPr>
          <a:xfrm>
            <a:off x="2073091" y="5197654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or: Curved 67">
            <a:extLst>
              <a:ext uri="{FF2B5EF4-FFF2-40B4-BE49-F238E27FC236}">
                <a16:creationId xmlns:a16="http://schemas.microsoft.com/office/drawing/2014/main" id="{C3307F42-7D3A-20B1-5773-C68EA2053E68}"/>
              </a:ext>
            </a:extLst>
          </p:cNvPr>
          <p:cNvCxnSpPr>
            <a:cxnSpLocks/>
            <a:stCxn id="64" idx="6"/>
            <a:endCxn id="62" idx="0"/>
          </p:cNvCxnSpPr>
          <p:nvPr/>
        </p:nvCxnSpPr>
        <p:spPr>
          <a:xfrm>
            <a:off x="1561158" y="3524623"/>
            <a:ext cx="942778" cy="343387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or: Curved 68">
            <a:extLst>
              <a:ext uri="{FF2B5EF4-FFF2-40B4-BE49-F238E27FC236}">
                <a16:creationId xmlns:a16="http://schemas.microsoft.com/office/drawing/2014/main" id="{E7963766-CC04-2813-23FF-9FF1A87B41A0}"/>
              </a:ext>
            </a:extLst>
          </p:cNvPr>
          <p:cNvCxnSpPr>
            <a:cxnSpLocks/>
            <a:stCxn id="64" idx="4"/>
            <a:endCxn id="66" idx="0"/>
          </p:cNvCxnSpPr>
          <p:nvPr/>
        </p:nvCxnSpPr>
        <p:spPr>
          <a:xfrm rot="16200000" flipH="1">
            <a:off x="1280357" y="3805423"/>
            <a:ext cx="1313031" cy="1111429"/>
          </a:xfrm>
          <a:prstGeom prst="curvedConnector3">
            <a:avLst>
              <a:gd name="adj1" fmla="val 60996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or: Curved 69">
            <a:extLst>
              <a:ext uri="{FF2B5EF4-FFF2-40B4-BE49-F238E27FC236}">
                <a16:creationId xmlns:a16="http://schemas.microsoft.com/office/drawing/2014/main" id="{04BB3F80-F44E-B046-296F-0E2DF4286723}"/>
              </a:ext>
            </a:extLst>
          </p:cNvPr>
          <p:cNvCxnSpPr>
            <a:cxnSpLocks/>
            <a:stCxn id="71" idx="0"/>
            <a:endCxn id="64" idx="3"/>
          </p:cNvCxnSpPr>
          <p:nvPr/>
        </p:nvCxnSpPr>
        <p:spPr>
          <a:xfrm rot="5400000" flipH="1" flipV="1">
            <a:off x="296441" y="4608013"/>
            <a:ext cx="1913549" cy="132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08D92ED2-7A61-D724-7309-B52258A7CC27}"/>
              </a:ext>
            </a:extLst>
          </p:cNvPr>
          <p:cNvSpPr/>
          <p:nvPr/>
        </p:nvSpPr>
        <p:spPr>
          <a:xfrm>
            <a:off x="996665" y="5565451"/>
            <a:ext cx="511771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72" name="Connector: Curved 71">
            <a:extLst>
              <a:ext uri="{FF2B5EF4-FFF2-40B4-BE49-F238E27FC236}">
                <a16:creationId xmlns:a16="http://schemas.microsoft.com/office/drawing/2014/main" id="{03F2626E-30D2-C7A6-7E40-EA0058FC98EB}"/>
              </a:ext>
            </a:extLst>
          </p:cNvPr>
          <p:cNvCxnSpPr>
            <a:cxnSpLocks/>
            <a:stCxn id="66" idx="2"/>
            <a:endCxn id="71" idx="3"/>
          </p:cNvCxnSpPr>
          <p:nvPr/>
        </p:nvCxnSpPr>
        <p:spPr>
          <a:xfrm rot="5400000">
            <a:off x="1816614" y="5069477"/>
            <a:ext cx="367797" cy="984151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B792F7BB-F3AF-5949-909B-5ACDE6F5949A}"/>
              </a:ext>
            </a:extLst>
          </p:cNvPr>
          <p:cNvSpPr/>
          <p:nvPr/>
        </p:nvSpPr>
        <p:spPr>
          <a:xfrm>
            <a:off x="1159082" y="281853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068AE92A-894B-2993-0318-67B71C8060AB}"/>
              </a:ext>
            </a:extLst>
          </p:cNvPr>
          <p:cNvCxnSpPr>
            <a:cxnSpLocks/>
            <a:stCxn id="74" idx="2"/>
            <a:endCxn id="64" idx="0"/>
          </p:cNvCxnSpPr>
          <p:nvPr/>
        </p:nvCxnSpPr>
        <p:spPr>
          <a:xfrm>
            <a:off x="1381151" y="3178534"/>
            <a:ext cx="7" cy="16608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344498CD-4DEA-1438-254D-9528C5A97AAA}"/>
              </a:ext>
            </a:extLst>
          </p:cNvPr>
          <p:cNvSpPr/>
          <p:nvPr/>
        </p:nvSpPr>
        <p:spPr>
          <a:xfrm>
            <a:off x="533961" y="334353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AA5E762F-3115-2737-8F29-032592C72D03}"/>
              </a:ext>
            </a:extLst>
          </p:cNvPr>
          <p:cNvCxnSpPr>
            <a:cxnSpLocks/>
            <a:stCxn id="76" idx="3"/>
            <a:endCxn id="64" idx="2"/>
          </p:cNvCxnSpPr>
          <p:nvPr/>
        </p:nvCxnSpPr>
        <p:spPr>
          <a:xfrm>
            <a:off x="978099" y="3523534"/>
            <a:ext cx="223059" cy="108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or: Curved 77">
            <a:extLst>
              <a:ext uri="{FF2B5EF4-FFF2-40B4-BE49-F238E27FC236}">
                <a16:creationId xmlns:a16="http://schemas.microsoft.com/office/drawing/2014/main" id="{E6719BAE-3E97-5C78-0186-E1A830A4212B}"/>
              </a:ext>
            </a:extLst>
          </p:cNvPr>
          <p:cNvCxnSpPr>
            <a:cxnSpLocks/>
          </p:cNvCxnSpPr>
          <p:nvPr/>
        </p:nvCxnSpPr>
        <p:spPr>
          <a:xfrm rot="16200000" flipV="1">
            <a:off x="1770854" y="3134927"/>
            <a:ext cx="470666" cy="995499"/>
          </a:xfrm>
          <a:prstGeom prst="curvedConnector3">
            <a:avLst>
              <a:gd name="adj1" fmla="val 115249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ctor: Curved 82">
            <a:extLst>
              <a:ext uri="{FF2B5EF4-FFF2-40B4-BE49-F238E27FC236}">
                <a16:creationId xmlns:a16="http://schemas.microsoft.com/office/drawing/2014/main" id="{E5B9B266-3C88-21DB-FD1E-34E2877BBBDC}"/>
              </a:ext>
            </a:extLst>
          </p:cNvPr>
          <p:cNvCxnSpPr>
            <a:cxnSpLocks/>
          </p:cNvCxnSpPr>
          <p:nvPr/>
        </p:nvCxnSpPr>
        <p:spPr>
          <a:xfrm flipV="1">
            <a:off x="2726005" y="4041090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ctor: Curved 83">
            <a:extLst>
              <a:ext uri="{FF2B5EF4-FFF2-40B4-BE49-F238E27FC236}">
                <a16:creationId xmlns:a16="http://schemas.microsoft.com/office/drawing/2014/main" id="{8042E1B3-B93E-12E6-60BD-E39534AF40E3}"/>
              </a:ext>
            </a:extLst>
          </p:cNvPr>
          <p:cNvCxnSpPr>
            <a:cxnSpLocks/>
          </p:cNvCxnSpPr>
          <p:nvPr/>
        </p:nvCxnSpPr>
        <p:spPr>
          <a:xfrm flipV="1">
            <a:off x="2714656" y="5190734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51BFE11E-FD59-710B-6FF2-5D1BC1E5B2A1}"/>
              </a:ext>
            </a:extLst>
          </p:cNvPr>
          <p:cNvCxnSpPr>
            <a:cxnSpLocks/>
          </p:cNvCxnSpPr>
          <p:nvPr/>
        </p:nvCxnSpPr>
        <p:spPr>
          <a:xfrm flipH="1">
            <a:off x="1508436" y="5745451"/>
            <a:ext cx="1533467" cy="0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076684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CDE16B6-7664-9005-8F37-984C36362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38F0FD8D-FAD6-FCDD-1F00-8C919C751D36}"/>
              </a:ext>
            </a:extLst>
          </p:cNvPr>
          <p:cNvSpPr/>
          <p:nvPr/>
        </p:nvSpPr>
        <p:spPr>
          <a:xfrm>
            <a:off x="295998" y="2056648"/>
            <a:ext cx="3521115" cy="3974506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39D780-B071-5852-6AF3-39FD811A0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Assignment Graph to FSM-Datapath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B0B0B2-564F-FED5-6896-0FCC49C43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95</a:t>
            </a:fld>
            <a:endParaRPr lang="en-FR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EC99B68-9810-3E54-35E0-E2D4B15640AE}"/>
              </a:ext>
            </a:extLst>
          </p:cNvPr>
          <p:cNvSpPr txBox="1"/>
          <p:nvPr/>
        </p:nvSpPr>
        <p:spPr>
          <a:xfrm>
            <a:off x="238452" y="1238082"/>
            <a:ext cx="36362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with only control flow nodes</a:t>
            </a:r>
            <a:endParaRPr lang="en-GB" sz="240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EF27FA3-3608-3D19-B279-9D4C3F0F4182}"/>
              </a:ext>
            </a:extLst>
          </p:cNvPr>
          <p:cNvCxnSpPr>
            <a:cxnSpLocks/>
          </p:cNvCxnSpPr>
          <p:nvPr/>
        </p:nvCxnSpPr>
        <p:spPr>
          <a:xfrm flipH="1">
            <a:off x="490678" y="222623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69630B17-DDF9-BC9F-9AB2-6222C87C3BE3}"/>
              </a:ext>
            </a:extLst>
          </p:cNvPr>
          <p:cNvSpPr txBox="1"/>
          <p:nvPr/>
        </p:nvSpPr>
        <p:spPr>
          <a:xfrm>
            <a:off x="714767" y="204585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12D2DDE-4129-EA8F-DBD3-279BF6A3B967}"/>
              </a:ext>
            </a:extLst>
          </p:cNvPr>
          <p:cNvCxnSpPr>
            <a:cxnSpLocks/>
          </p:cNvCxnSpPr>
          <p:nvPr/>
        </p:nvCxnSpPr>
        <p:spPr>
          <a:xfrm flipH="1">
            <a:off x="499045" y="249257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52926DAD-08E7-7B42-7DAE-408B4B92C51C}"/>
              </a:ext>
            </a:extLst>
          </p:cNvPr>
          <p:cNvSpPr txBox="1"/>
          <p:nvPr/>
        </p:nvSpPr>
        <p:spPr>
          <a:xfrm>
            <a:off x="723134" y="231219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5997D9A-8320-2248-B3F8-F5C0F87D0AF0}"/>
              </a:ext>
            </a:extLst>
          </p:cNvPr>
          <p:cNvSpPr/>
          <p:nvPr/>
        </p:nvSpPr>
        <p:spPr>
          <a:xfrm>
            <a:off x="1640302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479277C-3D8A-2DF0-A0B9-C8F52C52C7A3}"/>
              </a:ext>
            </a:extLst>
          </p:cNvPr>
          <p:cNvSpPr/>
          <p:nvPr/>
        </p:nvSpPr>
        <p:spPr>
          <a:xfrm>
            <a:off x="2281867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41088BA-55F6-16C7-A671-0B1979B606F6}"/>
              </a:ext>
            </a:extLst>
          </p:cNvPr>
          <p:cNvCxnSpPr>
            <a:cxnSpLocks/>
            <a:stCxn id="14" idx="3"/>
            <a:endCxn id="19" idx="1"/>
          </p:cNvCxnSpPr>
          <p:nvPr/>
        </p:nvCxnSpPr>
        <p:spPr>
          <a:xfrm>
            <a:off x="2084440" y="4048010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47B06D93-7B6D-3E14-3CCA-B79AF7AA29D5}"/>
              </a:ext>
            </a:extLst>
          </p:cNvPr>
          <p:cNvSpPr/>
          <p:nvPr/>
        </p:nvSpPr>
        <p:spPr>
          <a:xfrm>
            <a:off x="1201158" y="3344623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9B0E3F3C-4BF8-B427-0F1D-C2A3802B3738}"/>
              </a:ext>
            </a:extLst>
          </p:cNvPr>
          <p:cNvSpPr/>
          <p:nvPr/>
        </p:nvSpPr>
        <p:spPr>
          <a:xfrm>
            <a:off x="1628953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F48DED89-C3BC-88FF-072E-35FF837595D2}"/>
              </a:ext>
            </a:extLst>
          </p:cNvPr>
          <p:cNvSpPr/>
          <p:nvPr/>
        </p:nvSpPr>
        <p:spPr>
          <a:xfrm>
            <a:off x="2270518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416F108-22AB-41DB-A1FF-74376390A340}"/>
              </a:ext>
            </a:extLst>
          </p:cNvPr>
          <p:cNvCxnSpPr>
            <a:cxnSpLocks/>
            <a:stCxn id="29" idx="3"/>
            <a:endCxn id="30" idx="1"/>
          </p:cNvCxnSpPr>
          <p:nvPr/>
        </p:nvCxnSpPr>
        <p:spPr>
          <a:xfrm>
            <a:off x="2073091" y="5197654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Curved 31">
            <a:extLst>
              <a:ext uri="{FF2B5EF4-FFF2-40B4-BE49-F238E27FC236}">
                <a16:creationId xmlns:a16="http://schemas.microsoft.com/office/drawing/2014/main" id="{E37B4E24-9726-2560-2B1E-067DD0398789}"/>
              </a:ext>
            </a:extLst>
          </p:cNvPr>
          <p:cNvCxnSpPr>
            <a:cxnSpLocks/>
            <a:stCxn id="28" idx="6"/>
            <a:endCxn id="19" idx="0"/>
          </p:cNvCxnSpPr>
          <p:nvPr/>
        </p:nvCxnSpPr>
        <p:spPr>
          <a:xfrm>
            <a:off x="1561158" y="3524623"/>
            <a:ext cx="942778" cy="343387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or: Curved 39">
            <a:extLst>
              <a:ext uri="{FF2B5EF4-FFF2-40B4-BE49-F238E27FC236}">
                <a16:creationId xmlns:a16="http://schemas.microsoft.com/office/drawing/2014/main" id="{12EC764D-0868-519F-69C5-0D18AE250C4E}"/>
              </a:ext>
            </a:extLst>
          </p:cNvPr>
          <p:cNvCxnSpPr>
            <a:cxnSpLocks/>
            <a:stCxn id="28" idx="4"/>
            <a:endCxn id="30" idx="0"/>
          </p:cNvCxnSpPr>
          <p:nvPr/>
        </p:nvCxnSpPr>
        <p:spPr>
          <a:xfrm rot="16200000" flipH="1">
            <a:off x="1280357" y="3805423"/>
            <a:ext cx="1313031" cy="1111429"/>
          </a:xfrm>
          <a:prstGeom prst="curvedConnector3">
            <a:avLst>
              <a:gd name="adj1" fmla="val 60996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Curved 44">
            <a:extLst>
              <a:ext uri="{FF2B5EF4-FFF2-40B4-BE49-F238E27FC236}">
                <a16:creationId xmlns:a16="http://schemas.microsoft.com/office/drawing/2014/main" id="{CF46F2FA-E115-3752-98DB-2818FA0C7123}"/>
              </a:ext>
            </a:extLst>
          </p:cNvPr>
          <p:cNvCxnSpPr>
            <a:cxnSpLocks/>
            <a:stCxn id="46" idx="0"/>
            <a:endCxn id="28" idx="3"/>
          </p:cNvCxnSpPr>
          <p:nvPr/>
        </p:nvCxnSpPr>
        <p:spPr>
          <a:xfrm rot="5400000" flipH="1" flipV="1">
            <a:off x="296441" y="4608013"/>
            <a:ext cx="1913549" cy="132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90FC8B4C-7243-6F71-2454-E0C2366BD4DE}"/>
              </a:ext>
            </a:extLst>
          </p:cNvPr>
          <p:cNvSpPr/>
          <p:nvPr/>
        </p:nvSpPr>
        <p:spPr>
          <a:xfrm>
            <a:off x="996665" y="5565451"/>
            <a:ext cx="511771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47" name="Connector: Curved 46">
            <a:extLst>
              <a:ext uri="{FF2B5EF4-FFF2-40B4-BE49-F238E27FC236}">
                <a16:creationId xmlns:a16="http://schemas.microsoft.com/office/drawing/2014/main" id="{74164F7D-8987-D0B9-257B-0F8A5D64E144}"/>
              </a:ext>
            </a:extLst>
          </p:cNvPr>
          <p:cNvCxnSpPr>
            <a:cxnSpLocks/>
            <a:stCxn id="30" idx="2"/>
            <a:endCxn id="46" idx="3"/>
          </p:cNvCxnSpPr>
          <p:nvPr/>
        </p:nvCxnSpPr>
        <p:spPr>
          <a:xfrm rot="5400000">
            <a:off x="1816614" y="5069477"/>
            <a:ext cx="367797" cy="984151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743D60AC-6171-BDF0-CFDA-55F61A4CA480}"/>
              </a:ext>
            </a:extLst>
          </p:cNvPr>
          <p:cNvSpPr/>
          <p:nvPr/>
        </p:nvSpPr>
        <p:spPr>
          <a:xfrm>
            <a:off x="1159082" y="281853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B56819B4-2177-91B6-99F4-68842217BEE2}"/>
              </a:ext>
            </a:extLst>
          </p:cNvPr>
          <p:cNvCxnSpPr>
            <a:cxnSpLocks/>
            <a:stCxn id="48" idx="2"/>
            <a:endCxn id="28" idx="0"/>
          </p:cNvCxnSpPr>
          <p:nvPr/>
        </p:nvCxnSpPr>
        <p:spPr>
          <a:xfrm>
            <a:off x="1381151" y="3178534"/>
            <a:ext cx="7" cy="16608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D6D240EA-82B1-9025-513E-35133CD2E5EE}"/>
              </a:ext>
            </a:extLst>
          </p:cNvPr>
          <p:cNvCxnSpPr>
            <a:cxnSpLocks/>
            <a:endCxn id="28" idx="2"/>
          </p:cNvCxnSpPr>
          <p:nvPr/>
        </p:nvCxnSpPr>
        <p:spPr>
          <a:xfrm>
            <a:off x="978099" y="3523534"/>
            <a:ext cx="223059" cy="108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Curved 51">
            <a:extLst>
              <a:ext uri="{FF2B5EF4-FFF2-40B4-BE49-F238E27FC236}">
                <a16:creationId xmlns:a16="http://schemas.microsoft.com/office/drawing/2014/main" id="{A8098577-5580-6399-345B-C6F3E5F94D83}"/>
              </a:ext>
            </a:extLst>
          </p:cNvPr>
          <p:cNvCxnSpPr>
            <a:cxnSpLocks/>
          </p:cNvCxnSpPr>
          <p:nvPr/>
        </p:nvCxnSpPr>
        <p:spPr>
          <a:xfrm rot="16200000" flipV="1">
            <a:off x="1770854" y="3134927"/>
            <a:ext cx="470666" cy="995499"/>
          </a:xfrm>
          <a:prstGeom prst="curvedConnector3">
            <a:avLst>
              <a:gd name="adj1" fmla="val 115249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or: Curved 52">
            <a:extLst>
              <a:ext uri="{FF2B5EF4-FFF2-40B4-BE49-F238E27FC236}">
                <a16:creationId xmlns:a16="http://schemas.microsoft.com/office/drawing/2014/main" id="{D60CF361-B207-8BF5-91BE-D8DF35EA37EB}"/>
              </a:ext>
            </a:extLst>
          </p:cNvPr>
          <p:cNvCxnSpPr>
            <a:cxnSpLocks/>
          </p:cNvCxnSpPr>
          <p:nvPr/>
        </p:nvCxnSpPr>
        <p:spPr>
          <a:xfrm flipV="1">
            <a:off x="2726005" y="4041090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or: Curved 53">
            <a:extLst>
              <a:ext uri="{FF2B5EF4-FFF2-40B4-BE49-F238E27FC236}">
                <a16:creationId xmlns:a16="http://schemas.microsoft.com/office/drawing/2014/main" id="{18CDE3D2-C767-BECB-6428-2E383A5EBA0B}"/>
              </a:ext>
            </a:extLst>
          </p:cNvPr>
          <p:cNvCxnSpPr>
            <a:cxnSpLocks/>
          </p:cNvCxnSpPr>
          <p:nvPr/>
        </p:nvCxnSpPr>
        <p:spPr>
          <a:xfrm flipV="1">
            <a:off x="2714656" y="5190734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E77FDC85-337A-CA24-ED03-6728FA7D740D}"/>
              </a:ext>
            </a:extLst>
          </p:cNvPr>
          <p:cNvCxnSpPr>
            <a:cxnSpLocks/>
          </p:cNvCxnSpPr>
          <p:nvPr/>
        </p:nvCxnSpPr>
        <p:spPr>
          <a:xfrm flipH="1">
            <a:off x="1508436" y="5745451"/>
            <a:ext cx="1533467" cy="0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D3FADB5-12EA-4EAD-3939-F590FAC6F701}"/>
              </a:ext>
            </a:extLst>
          </p:cNvPr>
          <p:cNvSpPr txBox="1"/>
          <p:nvPr/>
        </p:nvSpPr>
        <p:spPr>
          <a:xfrm>
            <a:off x="3032114" y="385867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FB7823-25A5-467C-94A8-939400D93F62}"/>
              </a:ext>
            </a:extLst>
          </p:cNvPr>
          <p:cNvSpPr txBox="1"/>
          <p:nvPr/>
        </p:nvSpPr>
        <p:spPr>
          <a:xfrm>
            <a:off x="3032114" y="5001996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Cond2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3C2CC9-1BA0-51C6-3B6E-53C29EB9E897}"/>
              </a:ext>
            </a:extLst>
          </p:cNvPr>
          <p:cNvSpPr txBox="1"/>
          <p:nvPr/>
        </p:nvSpPr>
        <p:spPr>
          <a:xfrm>
            <a:off x="3029871" y="5549794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Cond3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04E194C-9BEA-7FBD-28DE-307ABDC50070}"/>
              </a:ext>
            </a:extLst>
          </p:cNvPr>
          <p:cNvSpPr/>
          <p:nvPr/>
        </p:nvSpPr>
        <p:spPr>
          <a:xfrm>
            <a:off x="533961" y="334353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</p:spTree>
    <p:extLst>
      <p:ext uri="{BB962C8B-B14F-4D97-AF65-F5344CB8AC3E}">
        <p14:creationId xmlns:p14="http://schemas.microsoft.com/office/powerpoint/2010/main" val="68496057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2809D6E-BFF3-9F93-1077-4B0EDE3C4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61A4D149-B0CA-F2C6-BA03-9B31DC73771F}"/>
              </a:ext>
            </a:extLst>
          </p:cNvPr>
          <p:cNvSpPr/>
          <p:nvPr/>
        </p:nvSpPr>
        <p:spPr>
          <a:xfrm>
            <a:off x="295998" y="2056648"/>
            <a:ext cx="3521115" cy="3974506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305311-4263-7CFB-AA34-903CB1B72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Assignment Graph to FSM-Datapath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6953A2-8551-190E-C43F-1FC91D809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96</a:t>
            </a:fld>
            <a:endParaRPr lang="en-FR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304C0E7-39F1-8677-95E1-C7D90D19CFC1}"/>
              </a:ext>
            </a:extLst>
          </p:cNvPr>
          <p:cNvSpPr txBox="1"/>
          <p:nvPr/>
        </p:nvSpPr>
        <p:spPr>
          <a:xfrm>
            <a:off x="238452" y="1238082"/>
            <a:ext cx="36362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with only control flow nodes</a:t>
            </a:r>
            <a:endParaRPr lang="en-GB" sz="240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6CA30DFD-5666-E112-421E-10249710B467}"/>
              </a:ext>
            </a:extLst>
          </p:cNvPr>
          <p:cNvCxnSpPr>
            <a:cxnSpLocks/>
          </p:cNvCxnSpPr>
          <p:nvPr/>
        </p:nvCxnSpPr>
        <p:spPr>
          <a:xfrm flipH="1">
            <a:off x="490678" y="222623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3004EE44-8835-57CF-AC77-D9D4D01F6EC4}"/>
              </a:ext>
            </a:extLst>
          </p:cNvPr>
          <p:cNvSpPr txBox="1"/>
          <p:nvPr/>
        </p:nvSpPr>
        <p:spPr>
          <a:xfrm>
            <a:off x="714767" y="204585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92D3B08E-1BEE-6FDB-6043-38F15E44A02C}"/>
              </a:ext>
            </a:extLst>
          </p:cNvPr>
          <p:cNvCxnSpPr>
            <a:cxnSpLocks/>
          </p:cNvCxnSpPr>
          <p:nvPr/>
        </p:nvCxnSpPr>
        <p:spPr>
          <a:xfrm flipH="1">
            <a:off x="499045" y="249257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54F55B3F-904C-CF80-874B-6573AF4E5275}"/>
              </a:ext>
            </a:extLst>
          </p:cNvPr>
          <p:cNvSpPr txBox="1"/>
          <p:nvPr/>
        </p:nvSpPr>
        <p:spPr>
          <a:xfrm>
            <a:off x="723134" y="231219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E212073-66FC-D91D-1196-A6AB4C11051D}"/>
              </a:ext>
            </a:extLst>
          </p:cNvPr>
          <p:cNvSpPr/>
          <p:nvPr/>
        </p:nvSpPr>
        <p:spPr>
          <a:xfrm>
            <a:off x="1640302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4B27A96-3C9A-CC03-7C27-4BD550891FE9}"/>
              </a:ext>
            </a:extLst>
          </p:cNvPr>
          <p:cNvSpPr/>
          <p:nvPr/>
        </p:nvSpPr>
        <p:spPr>
          <a:xfrm>
            <a:off x="2281867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E1060EC-C8F7-F870-2CC3-547BAEF7D715}"/>
              </a:ext>
            </a:extLst>
          </p:cNvPr>
          <p:cNvCxnSpPr>
            <a:cxnSpLocks/>
            <a:stCxn id="14" idx="3"/>
            <a:endCxn id="19" idx="1"/>
          </p:cNvCxnSpPr>
          <p:nvPr/>
        </p:nvCxnSpPr>
        <p:spPr>
          <a:xfrm>
            <a:off x="2084440" y="4048010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DAAF3F67-B7BB-21EC-D663-7FDBFE28E04A}"/>
              </a:ext>
            </a:extLst>
          </p:cNvPr>
          <p:cNvSpPr/>
          <p:nvPr/>
        </p:nvSpPr>
        <p:spPr>
          <a:xfrm>
            <a:off x="1201158" y="3344623"/>
            <a:ext cx="360000" cy="360000"/>
          </a:xfrm>
          <a:prstGeom prst="ellipse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3C101E88-CE39-7B0B-C2B2-D03844058D33}"/>
              </a:ext>
            </a:extLst>
          </p:cNvPr>
          <p:cNvSpPr/>
          <p:nvPr/>
        </p:nvSpPr>
        <p:spPr>
          <a:xfrm>
            <a:off x="1628953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3AAF4018-87BF-CB12-86B0-542152F1718F}"/>
              </a:ext>
            </a:extLst>
          </p:cNvPr>
          <p:cNvSpPr/>
          <p:nvPr/>
        </p:nvSpPr>
        <p:spPr>
          <a:xfrm>
            <a:off x="2270518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4E0AEA6-3EB2-F35B-950E-85F4B8456B22}"/>
              </a:ext>
            </a:extLst>
          </p:cNvPr>
          <p:cNvCxnSpPr>
            <a:cxnSpLocks/>
            <a:stCxn id="29" idx="3"/>
            <a:endCxn id="30" idx="1"/>
          </p:cNvCxnSpPr>
          <p:nvPr/>
        </p:nvCxnSpPr>
        <p:spPr>
          <a:xfrm>
            <a:off x="2073091" y="5197654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Curved 31">
            <a:extLst>
              <a:ext uri="{FF2B5EF4-FFF2-40B4-BE49-F238E27FC236}">
                <a16:creationId xmlns:a16="http://schemas.microsoft.com/office/drawing/2014/main" id="{F0645177-86EA-5152-9645-6A7DD96FE69E}"/>
              </a:ext>
            </a:extLst>
          </p:cNvPr>
          <p:cNvCxnSpPr>
            <a:cxnSpLocks/>
            <a:stCxn id="28" idx="6"/>
            <a:endCxn id="19" idx="0"/>
          </p:cNvCxnSpPr>
          <p:nvPr/>
        </p:nvCxnSpPr>
        <p:spPr>
          <a:xfrm>
            <a:off x="1561158" y="3524623"/>
            <a:ext cx="942778" cy="343387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or: Curved 39">
            <a:extLst>
              <a:ext uri="{FF2B5EF4-FFF2-40B4-BE49-F238E27FC236}">
                <a16:creationId xmlns:a16="http://schemas.microsoft.com/office/drawing/2014/main" id="{9EE4B47F-A63E-C5DC-FCE3-775337C5EC36}"/>
              </a:ext>
            </a:extLst>
          </p:cNvPr>
          <p:cNvCxnSpPr>
            <a:cxnSpLocks/>
            <a:stCxn id="28" idx="4"/>
            <a:endCxn id="30" idx="0"/>
          </p:cNvCxnSpPr>
          <p:nvPr/>
        </p:nvCxnSpPr>
        <p:spPr>
          <a:xfrm rot="16200000" flipH="1">
            <a:off x="1280357" y="3805423"/>
            <a:ext cx="1313031" cy="1111429"/>
          </a:xfrm>
          <a:prstGeom prst="curvedConnector3">
            <a:avLst>
              <a:gd name="adj1" fmla="val 60996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Curved 44">
            <a:extLst>
              <a:ext uri="{FF2B5EF4-FFF2-40B4-BE49-F238E27FC236}">
                <a16:creationId xmlns:a16="http://schemas.microsoft.com/office/drawing/2014/main" id="{1EC2B522-5731-BD8E-3B08-725CFF57557B}"/>
              </a:ext>
            </a:extLst>
          </p:cNvPr>
          <p:cNvCxnSpPr>
            <a:cxnSpLocks/>
            <a:stCxn id="46" idx="0"/>
            <a:endCxn id="28" idx="3"/>
          </p:cNvCxnSpPr>
          <p:nvPr/>
        </p:nvCxnSpPr>
        <p:spPr>
          <a:xfrm rot="5400000" flipH="1" flipV="1">
            <a:off x="296441" y="4608013"/>
            <a:ext cx="1913549" cy="132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AABBE300-DF5F-BE9F-EE69-8200C1C31324}"/>
              </a:ext>
            </a:extLst>
          </p:cNvPr>
          <p:cNvSpPr/>
          <p:nvPr/>
        </p:nvSpPr>
        <p:spPr>
          <a:xfrm>
            <a:off x="996665" y="5565451"/>
            <a:ext cx="511771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47" name="Connector: Curved 46">
            <a:extLst>
              <a:ext uri="{FF2B5EF4-FFF2-40B4-BE49-F238E27FC236}">
                <a16:creationId xmlns:a16="http://schemas.microsoft.com/office/drawing/2014/main" id="{3E0D0074-5965-B881-802E-568919E2B257}"/>
              </a:ext>
            </a:extLst>
          </p:cNvPr>
          <p:cNvCxnSpPr>
            <a:cxnSpLocks/>
            <a:stCxn id="30" idx="2"/>
            <a:endCxn id="46" idx="3"/>
          </p:cNvCxnSpPr>
          <p:nvPr/>
        </p:nvCxnSpPr>
        <p:spPr>
          <a:xfrm rot="5400000">
            <a:off x="1816614" y="5069477"/>
            <a:ext cx="367797" cy="984151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36B7F175-5BE7-8581-F52F-04B87084E7F0}"/>
              </a:ext>
            </a:extLst>
          </p:cNvPr>
          <p:cNvSpPr/>
          <p:nvPr/>
        </p:nvSpPr>
        <p:spPr>
          <a:xfrm>
            <a:off x="1159082" y="281853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A3E86E74-9DE0-8018-E709-8B24C002A8F0}"/>
              </a:ext>
            </a:extLst>
          </p:cNvPr>
          <p:cNvCxnSpPr>
            <a:cxnSpLocks/>
            <a:stCxn id="48" idx="2"/>
            <a:endCxn id="28" idx="0"/>
          </p:cNvCxnSpPr>
          <p:nvPr/>
        </p:nvCxnSpPr>
        <p:spPr>
          <a:xfrm>
            <a:off x="1381151" y="3178534"/>
            <a:ext cx="7" cy="16608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3027CBF8-81B8-B3B2-8A59-DAF855785065}"/>
              </a:ext>
            </a:extLst>
          </p:cNvPr>
          <p:cNvCxnSpPr>
            <a:cxnSpLocks/>
            <a:endCxn id="28" idx="2"/>
          </p:cNvCxnSpPr>
          <p:nvPr/>
        </p:nvCxnSpPr>
        <p:spPr>
          <a:xfrm>
            <a:off x="978099" y="3523534"/>
            <a:ext cx="223059" cy="108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Curved 51">
            <a:extLst>
              <a:ext uri="{FF2B5EF4-FFF2-40B4-BE49-F238E27FC236}">
                <a16:creationId xmlns:a16="http://schemas.microsoft.com/office/drawing/2014/main" id="{2EDD56E3-51C0-02E2-6D52-33D046A63B48}"/>
              </a:ext>
            </a:extLst>
          </p:cNvPr>
          <p:cNvCxnSpPr>
            <a:cxnSpLocks/>
          </p:cNvCxnSpPr>
          <p:nvPr/>
        </p:nvCxnSpPr>
        <p:spPr>
          <a:xfrm rot="16200000" flipV="1">
            <a:off x="1770854" y="3134927"/>
            <a:ext cx="470666" cy="995499"/>
          </a:xfrm>
          <a:prstGeom prst="curvedConnector3">
            <a:avLst>
              <a:gd name="adj1" fmla="val 115249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or: Curved 52">
            <a:extLst>
              <a:ext uri="{FF2B5EF4-FFF2-40B4-BE49-F238E27FC236}">
                <a16:creationId xmlns:a16="http://schemas.microsoft.com/office/drawing/2014/main" id="{10C31F07-EE4D-1F45-54E5-6E6DCA4864D8}"/>
              </a:ext>
            </a:extLst>
          </p:cNvPr>
          <p:cNvCxnSpPr>
            <a:cxnSpLocks/>
          </p:cNvCxnSpPr>
          <p:nvPr/>
        </p:nvCxnSpPr>
        <p:spPr>
          <a:xfrm flipV="1">
            <a:off x="2726005" y="4041090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or: Curved 53">
            <a:extLst>
              <a:ext uri="{FF2B5EF4-FFF2-40B4-BE49-F238E27FC236}">
                <a16:creationId xmlns:a16="http://schemas.microsoft.com/office/drawing/2014/main" id="{936AD57A-6FE0-9AA6-55AB-BC52D3A032F0}"/>
              </a:ext>
            </a:extLst>
          </p:cNvPr>
          <p:cNvCxnSpPr>
            <a:cxnSpLocks/>
          </p:cNvCxnSpPr>
          <p:nvPr/>
        </p:nvCxnSpPr>
        <p:spPr>
          <a:xfrm flipV="1">
            <a:off x="2714656" y="5190734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AA93DE2F-461F-10A0-A7E6-70C37186758D}"/>
              </a:ext>
            </a:extLst>
          </p:cNvPr>
          <p:cNvCxnSpPr>
            <a:cxnSpLocks/>
          </p:cNvCxnSpPr>
          <p:nvPr/>
        </p:nvCxnSpPr>
        <p:spPr>
          <a:xfrm flipH="1">
            <a:off x="1508436" y="5745451"/>
            <a:ext cx="1533467" cy="0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55854249-D94F-70CF-CE31-91BF2174B7C7}"/>
              </a:ext>
            </a:extLst>
          </p:cNvPr>
          <p:cNvSpPr txBox="1"/>
          <p:nvPr/>
        </p:nvSpPr>
        <p:spPr>
          <a:xfrm>
            <a:off x="3032114" y="385867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BFD978-E70A-53F4-30EA-7E5B6EFF3618}"/>
              </a:ext>
            </a:extLst>
          </p:cNvPr>
          <p:cNvSpPr txBox="1"/>
          <p:nvPr/>
        </p:nvSpPr>
        <p:spPr>
          <a:xfrm>
            <a:off x="3032114" y="5001996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Cond2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C7E7CD-29D5-7EBA-479A-E3B44B4E34B7}"/>
              </a:ext>
            </a:extLst>
          </p:cNvPr>
          <p:cNvSpPr txBox="1"/>
          <p:nvPr/>
        </p:nvSpPr>
        <p:spPr>
          <a:xfrm>
            <a:off x="3029871" y="5549794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Cond3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E8BC5F-A5CE-EA0E-E7F4-FC6A39ECF21F}"/>
              </a:ext>
            </a:extLst>
          </p:cNvPr>
          <p:cNvSpPr txBox="1"/>
          <p:nvPr/>
        </p:nvSpPr>
        <p:spPr>
          <a:xfrm>
            <a:off x="6678056" y="1756429"/>
            <a:ext cx="55108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/>
              <a:t>Identify FSM state node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FSM state node is the variable holding the state of the FSM</a:t>
            </a:r>
            <a:br>
              <a:rPr lang="en-US" sz="2400"/>
            </a:br>
            <a:endParaRPr lang="en-GB" sz="240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416AA76-6AEA-0303-AE6D-32A5C3B4DB2F}"/>
              </a:ext>
            </a:extLst>
          </p:cNvPr>
          <p:cNvSpPr/>
          <p:nvPr/>
        </p:nvSpPr>
        <p:spPr>
          <a:xfrm>
            <a:off x="533961" y="334353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</p:spTree>
    <p:extLst>
      <p:ext uri="{BB962C8B-B14F-4D97-AF65-F5344CB8AC3E}">
        <p14:creationId xmlns:p14="http://schemas.microsoft.com/office/powerpoint/2010/main" val="358684477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3C06F96-3F80-0B52-159A-23C77AE5E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79877728-4ECA-4B70-17E0-1A3ABF11F58F}"/>
              </a:ext>
            </a:extLst>
          </p:cNvPr>
          <p:cNvSpPr/>
          <p:nvPr/>
        </p:nvSpPr>
        <p:spPr>
          <a:xfrm>
            <a:off x="295998" y="2056648"/>
            <a:ext cx="3521115" cy="3974506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1EBC37-B0E9-727F-5A3B-457B3516A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Assignment Graph to FSM-Datapath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431EF1-2620-BDAF-B72F-DA59A0204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97</a:t>
            </a:fld>
            <a:endParaRPr lang="en-FR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35C1EF0-D43E-58DA-DC04-2947E23DD983}"/>
              </a:ext>
            </a:extLst>
          </p:cNvPr>
          <p:cNvSpPr txBox="1"/>
          <p:nvPr/>
        </p:nvSpPr>
        <p:spPr>
          <a:xfrm>
            <a:off x="238452" y="1238082"/>
            <a:ext cx="36362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with only control flow nodes</a:t>
            </a:r>
            <a:endParaRPr lang="en-GB" sz="240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0B71C2CE-4A74-D212-A014-14637B3AF6DD}"/>
              </a:ext>
            </a:extLst>
          </p:cNvPr>
          <p:cNvCxnSpPr>
            <a:cxnSpLocks/>
          </p:cNvCxnSpPr>
          <p:nvPr/>
        </p:nvCxnSpPr>
        <p:spPr>
          <a:xfrm flipH="1">
            <a:off x="490678" y="222623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2BE6E41-C1EA-96D9-7320-1C7EAB915409}"/>
              </a:ext>
            </a:extLst>
          </p:cNvPr>
          <p:cNvSpPr txBox="1"/>
          <p:nvPr/>
        </p:nvSpPr>
        <p:spPr>
          <a:xfrm>
            <a:off x="714767" y="204585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54F37358-E420-1BE2-DFE2-2024986FE13B}"/>
              </a:ext>
            </a:extLst>
          </p:cNvPr>
          <p:cNvCxnSpPr>
            <a:cxnSpLocks/>
          </p:cNvCxnSpPr>
          <p:nvPr/>
        </p:nvCxnSpPr>
        <p:spPr>
          <a:xfrm flipH="1">
            <a:off x="499045" y="249257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6E940AD1-061F-8E99-F42C-5E646C9352F6}"/>
              </a:ext>
            </a:extLst>
          </p:cNvPr>
          <p:cNvSpPr txBox="1"/>
          <p:nvPr/>
        </p:nvSpPr>
        <p:spPr>
          <a:xfrm>
            <a:off x="723134" y="231219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838A8E2-C117-DBDE-2F34-7BDEBBBFDC8E}"/>
              </a:ext>
            </a:extLst>
          </p:cNvPr>
          <p:cNvSpPr/>
          <p:nvPr/>
        </p:nvSpPr>
        <p:spPr>
          <a:xfrm>
            <a:off x="1640302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2BFB7E5-91E1-0A40-8A34-6CF8A435A74D}"/>
              </a:ext>
            </a:extLst>
          </p:cNvPr>
          <p:cNvSpPr/>
          <p:nvPr/>
        </p:nvSpPr>
        <p:spPr>
          <a:xfrm>
            <a:off x="2281867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1E5E451-8A93-BF49-85B8-69DCD3124040}"/>
              </a:ext>
            </a:extLst>
          </p:cNvPr>
          <p:cNvCxnSpPr>
            <a:cxnSpLocks/>
            <a:stCxn id="14" idx="3"/>
            <a:endCxn id="19" idx="1"/>
          </p:cNvCxnSpPr>
          <p:nvPr/>
        </p:nvCxnSpPr>
        <p:spPr>
          <a:xfrm>
            <a:off x="2084440" y="4048010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D3B99629-7342-B2EF-A9B5-601DC11A8694}"/>
              </a:ext>
            </a:extLst>
          </p:cNvPr>
          <p:cNvSpPr/>
          <p:nvPr/>
        </p:nvSpPr>
        <p:spPr>
          <a:xfrm>
            <a:off x="1201158" y="3344623"/>
            <a:ext cx="360000" cy="360000"/>
          </a:xfrm>
          <a:prstGeom prst="ellipse">
            <a:avLst/>
          </a:prstGeom>
          <a:solidFill>
            <a:srgbClr val="FFD966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0DE90D36-C9A4-0F21-5310-EAE3CA023610}"/>
              </a:ext>
            </a:extLst>
          </p:cNvPr>
          <p:cNvSpPr/>
          <p:nvPr/>
        </p:nvSpPr>
        <p:spPr>
          <a:xfrm>
            <a:off x="1628953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71399FF6-3FED-27D9-4503-23E2966955CF}"/>
              </a:ext>
            </a:extLst>
          </p:cNvPr>
          <p:cNvSpPr/>
          <p:nvPr/>
        </p:nvSpPr>
        <p:spPr>
          <a:xfrm>
            <a:off x="2270518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EEE22316-0511-0E96-6C92-B40D341A4487}"/>
              </a:ext>
            </a:extLst>
          </p:cNvPr>
          <p:cNvCxnSpPr>
            <a:cxnSpLocks/>
            <a:stCxn id="29" idx="3"/>
            <a:endCxn id="30" idx="1"/>
          </p:cNvCxnSpPr>
          <p:nvPr/>
        </p:nvCxnSpPr>
        <p:spPr>
          <a:xfrm>
            <a:off x="2073091" y="5197654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Curved 31">
            <a:extLst>
              <a:ext uri="{FF2B5EF4-FFF2-40B4-BE49-F238E27FC236}">
                <a16:creationId xmlns:a16="http://schemas.microsoft.com/office/drawing/2014/main" id="{073AFAA5-E3B6-F3F0-9AC5-8D996ED66FA9}"/>
              </a:ext>
            </a:extLst>
          </p:cNvPr>
          <p:cNvCxnSpPr>
            <a:cxnSpLocks/>
            <a:stCxn id="28" idx="6"/>
            <a:endCxn id="19" idx="0"/>
          </p:cNvCxnSpPr>
          <p:nvPr/>
        </p:nvCxnSpPr>
        <p:spPr>
          <a:xfrm>
            <a:off x="1561158" y="3524623"/>
            <a:ext cx="942778" cy="343387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or: Curved 39">
            <a:extLst>
              <a:ext uri="{FF2B5EF4-FFF2-40B4-BE49-F238E27FC236}">
                <a16:creationId xmlns:a16="http://schemas.microsoft.com/office/drawing/2014/main" id="{AFC9EDDB-D657-196E-DB2D-ED57CDD7ADFC}"/>
              </a:ext>
            </a:extLst>
          </p:cNvPr>
          <p:cNvCxnSpPr>
            <a:cxnSpLocks/>
            <a:stCxn id="28" idx="4"/>
            <a:endCxn id="30" idx="0"/>
          </p:cNvCxnSpPr>
          <p:nvPr/>
        </p:nvCxnSpPr>
        <p:spPr>
          <a:xfrm rot="16200000" flipH="1">
            <a:off x="1280357" y="3805423"/>
            <a:ext cx="1313031" cy="1111429"/>
          </a:xfrm>
          <a:prstGeom prst="curvedConnector3">
            <a:avLst>
              <a:gd name="adj1" fmla="val 60996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Curved 44">
            <a:extLst>
              <a:ext uri="{FF2B5EF4-FFF2-40B4-BE49-F238E27FC236}">
                <a16:creationId xmlns:a16="http://schemas.microsoft.com/office/drawing/2014/main" id="{A97B4FBF-41D1-A456-66AE-F6444B16E8B5}"/>
              </a:ext>
            </a:extLst>
          </p:cNvPr>
          <p:cNvCxnSpPr>
            <a:cxnSpLocks/>
            <a:stCxn id="46" idx="0"/>
            <a:endCxn id="28" idx="3"/>
          </p:cNvCxnSpPr>
          <p:nvPr/>
        </p:nvCxnSpPr>
        <p:spPr>
          <a:xfrm rot="5400000" flipH="1" flipV="1">
            <a:off x="296441" y="4608013"/>
            <a:ext cx="1913549" cy="132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B91164D7-8232-5C10-B7CC-5616C7D8CA05}"/>
              </a:ext>
            </a:extLst>
          </p:cNvPr>
          <p:cNvSpPr/>
          <p:nvPr/>
        </p:nvSpPr>
        <p:spPr>
          <a:xfrm>
            <a:off x="996665" y="5565451"/>
            <a:ext cx="511771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47" name="Connector: Curved 46">
            <a:extLst>
              <a:ext uri="{FF2B5EF4-FFF2-40B4-BE49-F238E27FC236}">
                <a16:creationId xmlns:a16="http://schemas.microsoft.com/office/drawing/2014/main" id="{1A0A91E4-8F4F-3C57-3DDB-DBAE086A1BEE}"/>
              </a:ext>
            </a:extLst>
          </p:cNvPr>
          <p:cNvCxnSpPr>
            <a:cxnSpLocks/>
            <a:stCxn id="30" idx="2"/>
            <a:endCxn id="46" idx="3"/>
          </p:cNvCxnSpPr>
          <p:nvPr/>
        </p:nvCxnSpPr>
        <p:spPr>
          <a:xfrm rot="5400000">
            <a:off x="1816614" y="5069477"/>
            <a:ext cx="367797" cy="984151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D3A7DC0E-4D19-F7E0-27DD-913872769B7D}"/>
              </a:ext>
            </a:extLst>
          </p:cNvPr>
          <p:cNvSpPr/>
          <p:nvPr/>
        </p:nvSpPr>
        <p:spPr>
          <a:xfrm>
            <a:off x="1159082" y="281853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5F9779B-0A54-6BF2-0605-07196716DED9}"/>
              </a:ext>
            </a:extLst>
          </p:cNvPr>
          <p:cNvCxnSpPr>
            <a:cxnSpLocks/>
            <a:stCxn id="48" idx="2"/>
            <a:endCxn id="28" idx="0"/>
          </p:cNvCxnSpPr>
          <p:nvPr/>
        </p:nvCxnSpPr>
        <p:spPr>
          <a:xfrm>
            <a:off x="1381151" y="3178534"/>
            <a:ext cx="7" cy="16608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AA87334-6E64-A653-83E8-6FC829CE579C}"/>
              </a:ext>
            </a:extLst>
          </p:cNvPr>
          <p:cNvCxnSpPr>
            <a:cxnSpLocks/>
            <a:endCxn id="28" idx="2"/>
          </p:cNvCxnSpPr>
          <p:nvPr/>
        </p:nvCxnSpPr>
        <p:spPr>
          <a:xfrm>
            <a:off x="978099" y="3523534"/>
            <a:ext cx="223059" cy="108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Curved 51">
            <a:extLst>
              <a:ext uri="{FF2B5EF4-FFF2-40B4-BE49-F238E27FC236}">
                <a16:creationId xmlns:a16="http://schemas.microsoft.com/office/drawing/2014/main" id="{0BD4EBBE-DFAC-2114-94DD-5D44D65D5A28}"/>
              </a:ext>
            </a:extLst>
          </p:cNvPr>
          <p:cNvCxnSpPr>
            <a:cxnSpLocks/>
          </p:cNvCxnSpPr>
          <p:nvPr/>
        </p:nvCxnSpPr>
        <p:spPr>
          <a:xfrm rot="16200000" flipV="1">
            <a:off x="1770854" y="3134927"/>
            <a:ext cx="470666" cy="995499"/>
          </a:xfrm>
          <a:prstGeom prst="curvedConnector3">
            <a:avLst>
              <a:gd name="adj1" fmla="val 115249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or: Curved 52">
            <a:extLst>
              <a:ext uri="{FF2B5EF4-FFF2-40B4-BE49-F238E27FC236}">
                <a16:creationId xmlns:a16="http://schemas.microsoft.com/office/drawing/2014/main" id="{81C5205D-284A-1CF5-E33E-2CB26B98A5A4}"/>
              </a:ext>
            </a:extLst>
          </p:cNvPr>
          <p:cNvCxnSpPr>
            <a:cxnSpLocks/>
          </p:cNvCxnSpPr>
          <p:nvPr/>
        </p:nvCxnSpPr>
        <p:spPr>
          <a:xfrm flipV="1">
            <a:off x="2726005" y="4041090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or: Curved 53">
            <a:extLst>
              <a:ext uri="{FF2B5EF4-FFF2-40B4-BE49-F238E27FC236}">
                <a16:creationId xmlns:a16="http://schemas.microsoft.com/office/drawing/2014/main" id="{C1CE2BCC-23F1-630E-A919-292A797F7FFC}"/>
              </a:ext>
            </a:extLst>
          </p:cNvPr>
          <p:cNvCxnSpPr>
            <a:cxnSpLocks/>
          </p:cNvCxnSpPr>
          <p:nvPr/>
        </p:nvCxnSpPr>
        <p:spPr>
          <a:xfrm flipV="1">
            <a:off x="2714656" y="5190734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D305AA15-F0A4-03D8-5ECE-4A44FCEB277A}"/>
              </a:ext>
            </a:extLst>
          </p:cNvPr>
          <p:cNvCxnSpPr>
            <a:cxnSpLocks/>
          </p:cNvCxnSpPr>
          <p:nvPr/>
        </p:nvCxnSpPr>
        <p:spPr>
          <a:xfrm flipH="1">
            <a:off x="1508436" y="5745451"/>
            <a:ext cx="1533467" cy="0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5F000E74-D7F7-655B-5A67-35E50F6B79C3}"/>
              </a:ext>
            </a:extLst>
          </p:cNvPr>
          <p:cNvSpPr txBox="1"/>
          <p:nvPr/>
        </p:nvSpPr>
        <p:spPr>
          <a:xfrm>
            <a:off x="3032114" y="385867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835DEF-AF37-B2F6-F95B-0B740107F594}"/>
              </a:ext>
            </a:extLst>
          </p:cNvPr>
          <p:cNvSpPr txBox="1"/>
          <p:nvPr/>
        </p:nvSpPr>
        <p:spPr>
          <a:xfrm>
            <a:off x="3032114" y="5001996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Cond2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B3D1C6-014C-5C20-8FCB-3D2512EDF7BF}"/>
              </a:ext>
            </a:extLst>
          </p:cNvPr>
          <p:cNvSpPr txBox="1"/>
          <p:nvPr/>
        </p:nvSpPr>
        <p:spPr>
          <a:xfrm>
            <a:off x="3029871" y="5549794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Cond3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2D3A9A-73C8-9F46-40B4-52351124D7B1}"/>
              </a:ext>
            </a:extLst>
          </p:cNvPr>
          <p:cNvSpPr txBox="1"/>
          <p:nvPr/>
        </p:nvSpPr>
        <p:spPr>
          <a:xfrm>
            <a:off x="6678056" y="1756429"/>
            <a:ext cx="551080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/>
              <a:t>Identify FSM state node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FSM state node is the variable holding the state of the FSM</a:t>
            </a:r>
            <a:br>
              <a:rPr lang="en-US" sz="2000"/>
            </a:br>
            <a:endParaRPr lang="en-GB" sz="200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728BE43-F02E-03D0-A04E-58F4B2B1023C}"/>
              </a:ext>
            </a:extLst>
          </p:cNvPr>
          <p:cNvSpPr/>
          <p:nvPr/>
        </p:nvSpPr>
        <p:spPr>
          <a:xfrm>
            <a:off x="533961" y="334353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</p:spTree>
    <p:extLst>
      <p:ext uri="{BB962C8B-B14F-4D97-AF65-F5344CB8AC3E}">
        <p14:creationId xmlns:p14="http://schemas.microsoft.com/office/powerpoint/2010/main" val="215539021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609286E-B779-F431-C075-6B963DC30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FE633E53-76EB-8F59-7790-42E42BEC0F7F}"/>
              </a:ext>
            </a:extLst>
          </p:cNvPr>
          <p:cNvSpPr/>
          <p:nvPr/>
        </p:nvSpPr>
        <p:spPr>
          <a:xfrm>
            <a:off x="295998" y="2056648"/>
            <a:ext cx="3521115" cy="3974506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7A6808-C246-5550-B6E8-0CC66F827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Assignment Graph to FSM-Datapath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A154AB-AF2B-1F84-9B7A-7B8F11553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98</a:t>
            </a:fld>
            <a:endParaRPr lang="en-FR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A5E6B70-224E-18CF-202D-7BF2A52F692B}"/>
              </a:ext>
            </a:extLst>
          </p:cNvPr>
          <p:cNvSpPr txBox="1"/>
          <p:nvPr/>
        </p:nvSpPr>
        <p:spPr>
          <a:xfrm>
            <a:off x="238452" y="1238082"/>
            <a:ext cx="36362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with only control flow nodes</a:t>
            </a:r>
            <a:endParaRPr lang="en-GB" sz="240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5818730-E28A-CECD-A0D8-34FDC63C4826}"/>
              </a:ext>
            </a:extLst>
          </p:cNvPr>
          <p:cNvCxnSpPr>
            <a:cxnSpLocks/>
          </p:cNvCxnSpPr>
          <p:nvPr/>
        </p:nvCxnSpPr>
        <p:spPr>
          <a:xfrm flipH="1">
            <a:off x="490678" y="222623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782B6D62-042D-E299-46A8-8D44C0108384}"/>
              </a:ext>
            </a:extLst>
          </p:cNvPr>
          <p:cNvSpPr txBox="1"/>
          <p:nvPr/>
        </p:nvSpPr>
        <p:spPr>
          <a:xfrm>
            <a:off x="714767" y="204585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DBB7698-015F-8C84-FA28-A1A3A5DB5BB1}"/>
              </a:ext>
            </a:extLst>
          </p:cNvPr>
          <p:cNvCxnSpPr>
            <a:cxnSpLocks/>
          </p:cNvCxnSpPr>
          <p:nvPr/>
        </p:nvCxnSpPr>
        <p:spPr>
          <a:xfrm flipH="1">
            <a:off x="499045" y="249257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5989CA2D-8461-C7E8-0CDD-7BBEAEC42391}"/>
              </a:ext>
            </a:extLst>
          </p:cNvPr>
          <p:cNvSpPr txBox="1"/>
          <p:nvPr/>
        </p:nvSpPr>
        <p:spPr>
          <a:xfrm>
            <a:off x="723134" y="231219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3C4DC36-62A8-2687-3A00-88A620230A41}"/>
              </a:ext>
            </a:extLst>
          </p:cNvPr>
          <p:cNvSpPr/>
          <p:nvPr/>
        </p:nvSpPr>
        <p:spPr>
          <a:xfrm>
            <a:off x="1640302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51385E2-AD69-8DC0-B84B-3CB7B3E442CF}"/>
              </a:ext>
            </a:extLst>
          </p:cNvPr>
          <p:cNvSpPr/>
          <p:nvPr/>
        </p:nvSpPr>
        <p:spPr>
          <a:xfrm>
            <a:off x="2281867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6FDE556-B01A-17BD-90C4-00634C949F25}"/>
              </a:ext>
            </a:extLst>
          </p:cNvPr>
          <p:cNvCxnSpPr>
            <a:cxnSpLocks/>
            <a:stCxn id="14" idx="3"/>
            <a:endCxn id="19" idx="1"/>
          </p:cNvCxnSpPr>
          <p:nvPr/>
        </p:nvCxnSpPr>
        <p:spPr>
          <a:xfrm>
            <a:off x="2084440" y="4048010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7DDE46A5-6A5F-16CE-4B60-5E70DE6109C8}"/>
              </a:ext>
            </a:extLst>
          </p:cNvPr>
          <p:cNvSpPr/>
          <p:nvPr/>
        </p:nvSpPr>
        <p:spPr>
          <a:xfrm>
            <a:off x="1201158" y="3344623"/>
            <a:ext cx="360000" cy="360000"/>
          </a:xfrm>
          <a:prstGeom prst="ellipse">
            <a:avLst/>
          </a:prstGeom>
          <a:solidFill>
            <a:srgbClr val="FFD966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D5E15518-46CE-97E6-96FF-8E25EA9FB90A}"/>
              </a:ext>
            </a:extLst>
          </p:cNvPr>
          <p:cNvSpPr/>
          <p:nvPr/>
        </p:nvSpPr>
        <p:spPr>
          <a:xfrm>
            <a:off x="1628953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9ED39875-BEEC-2E8C-F2B1-ADF4FA6E65F6}"/>
              </a:ext>
            </a:extLst>
          </p:cNvPr>
          <p:cNvSpPr/>
          <p:nvPr/>
        </p:nvSpPr>
        <p:spPr>
          <a:xfrm>
            <a:off x="2270518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3E96676-289B-27F6-512F-2D0AFA0EDC56}"/>
              </a:ext>
            </a:extLst>
          </p:cNvPr>
          <p:cNvCxnSpPr>
            <a:cxnSpLocks/>
            <a:stCxn id="29" idx="3"/>
            <a:endCxn id="30" idx="1"/>
          </p:cNvCxnSpPr>
          <p:nvPr/>
        </p:nvCxnSpPr>
        <p:spPr>
          <a:xfrm>
            <a:off x="2073091" y="5197654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Curved 31">
            <a:extLst>
              <a:ext uri="{FF2B5EF4-FFF2-40B4-BE49-F238E27FC236}">
                <a16:creationId xmlns:a16="http://schemas.microsoft.com/office/drawing/2014/main" id="{BFADB229-3FB7-528A-A1A7-18C7AB91D9B2}"/>
              </a:ext>
            </a:extLst>
          </p:cNvPr>
          <p:cNvCxnSpPr>
            <a:cxnSpLocks/>
            <a:stCxn id="28" idx="6"/>
            <a:endCxn id="19" idx="0"/>
          </p:cNvCxnSpPr>
          <p:nvPr/>
        </p:nvCxnSpPr>
        <p:spPr>
          <a:xfrm>
            <a:off x="1561158" y="3524623"/>
            <a:ext cx="942778" cy="343387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or: Curved 39">
            <a:extLst>
              <a:ext uri="{FF2B5EF4-FFF2-40B4-BE49-F238E27FC236}">
                <a16:creationId xmlns:a16="http://schemas.microsoft.com/office/drawing/2014/main" id="{5EA751DC-F2FC-9362-DC31-87C9D0CCD6DD}"/>
              </a:ext>
            </a:extLst>
          </p:cNvPr>
          <p:cNvCxnSpPr>
            <a:cxnSpLocks/>
            <a:stCxn id="28" idx="4"/>
            <a:endCxn id="30" idx="0"/>
          </p:cNvCxnSpPr>
          <p:nvPr/>
        </p:nvCxnSpPr>
        <p:spPr>
          <a:xfrm rot="16200000" flipH="1">
            <a:off x="1280357" y="3805423"/>
            <a:ext cx="1313031" cy="1111429"/>
          </a:xfrm>
          <a:prstGeom prst="curvedConnector3">
            <a:avLst>
              <a:gd name="adj1" fmla="val 60996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Curved 44">
            <a:extLst>
              <a:ext uri="{FF2B5EF4-FFF2-40B4-BE49-F238E27FC236}">
                <a16:creationId xmlns:a16="http://schemas.microsoft.com/office/drawing/2014/main" id="{12DAE2C4-56E9-59EE-B9AA-AF2FB2CAA698}"/>
              </a:ext>
            </a:extLst>
          </p:cNvPr>
          <p:cNvCxnSpPr>
            <a:cxnSpLocks/>
            <a:stCxn id="46" idx="0"/>
            <a:endCxn id="28" idx="3"/>
          </p:cNvCxnSpPr>
          <p:nvPr/>
        </p:nvCxnSpPr>
        <p:spPr>
          <a:xfrm rot="5400000" flipH="1" flipV="1">
            <a:off x="296441" y="4608013"/>
            <a:ext cx="1913549" cy="132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758F16FA-B0B8-2233-7B9C-0DAB05E36CEE}"/>
              </a:ext>
            </a:extLst>
          </p:cNvPr>
          <p:cNvSpPr/>
          <p:nvPr/>
        </p:nvSpPr>
        <p:spPr>
          <a:xfrm>
            <a:off x="996665" y="5565451"/>
            <a:ext cx="511771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47" name="Connector: Curved 46">
            <a:extLst>
              <a:ext uri="{FF2B5EF4-FFF2-40B4-BE49-F238E27FC236}">
                <a16:creationId xmlns:a16="http://schemas.microsoft.com/office/drawing/2014/main" id="{873DE3D0-6A50-7343-8AD0-5EC8557302E9}"/>
              </a:ext>
            </a:extLst>
          </p:cNvPr>
          <p:cNvCxnSpPr>
            <a:cxnSpLocks/>
            <a:stCxn id="30" idx="2"/>
            <a:endCxn id="46" idx="3"/>
          </p:cNvCxnSpPr>
          <p:nvPr/>
        </p:nvCxnSpPr>
        <p:spPr>
          <a:xfrm rot="5400000">
            <a:off x="1816614" y="5069477"/>
            <a:ext cx="367797" cy="984151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98EE745F-D919-EC36-1C8E-B330D08A600F}"/>
              </a:ext>
            </a:extLst>
          </p:cNvPr>
          <p:cNvSpPr/>
          <p:nvPr/>
        </p:nvSpPr>
        <p:spPr>
          <a:xfrm>
            <a:off x="1159082" y="281853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3E8697CD-584A-579B-5F21-6D4768692348}"/>
              </a:ext>
            </a:extLst>
          </p:cNvPr>
          <p:cNvCxnSpPr>
            <a:cxnSpLocks/>
            <a:stCxn id="48" idx="2"/>
            <a:endCxn id="28" idx="0"/>
          </p:cNvCxnSpPr>
          <p:nvPr/>
        </p:nvCxnSpPr>
        <p:spPr>
          <a:xfrm>
            <a:off x="1381151" y="3178534"/>
            <a:ext cx="7" cy="16608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AE211284-E461-93F4-3D74-86AD5663DE49}"/>
              </a:ext>
            </a:extLst>
          </p:cNvPr>
          <p:cNvCxnSpPr>
            <a:cxnSpLocks/>
            <a:endCxn id="28" idx="2"/>
          </p:cNvCxnSpPr>
          <p:nvPr/>
        </p:nvCxnSpPr>
        <p:spPr>
          <a:xfrm>
            <a:off x="978099" y="3523534"/>
            <a:ext cx="223059" cy="108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Curved 51">
            <a:extLst>
              <a:ext uri="{FF2B5EF4-FFF2-40B4-BE49-F238E27FC236}">
                <a16:creationId xmlns:a16="http://schemas.microsoft.com/office/drawing/2014/main" id="{A905F817-51FA-378C-757C-AD19E31649A1}"/>
              </a:ext>
            </a:extLst>
          </p:cNvPr>
          <p:cNvCxnSpPr>
            <a:cxnSpLocks/>
          </p:cNvCxnSpPr>
          <p:nvPr/>
        </p:nvCxnSpPr>
        <p:spPr>
          <a:xfrm rot="16200000" flipV="1">
            <a:off x="1770854" y="3134927"/>
            <a:ext cx="470666" cy="995499"/>
          </a:xfrm>
          <a:prstGeom prst="curvedConnector3">
            <a:avLst>
              <a:gd name="adj1" fmla="val 115249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or: Curved 52">
            <a:extLst>
              <a:ext uri="{FF2B5EF4-FFF2-40B4-BE49-F238E27FC236}">
                <a16:creationId xmlns:a16="http://schemas.microsoft.com/office/drawing/2014/main" id="{D63792E6-1668-AAB6-CDC7-DB444EFEBA6A}"/>
              </a:ext>
            </a:extLst>
          </p:cNvPr>
          <p:cNvCxnSpPr>
            <a:cxnSpLocks/>
          </p:cNvCxnSpPr>
          <p:nvPr/>
        </p:nvCxnSpPr>
        <p:spPr>
          <a:xfrm flipV="1">
            <a:off x="2726005" y="4041090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or: Curved 53">
            <a:extLst>
              <a:ext uri="{FF2B5EF4-FFF2-40B4-BE49-F238E27FC236}">
                <a16:creationId xmlns:a16="http://schemas.microsoft.com/office/drawing/2014/main" id="{C98647ED-167E-563D-A1E8-78C49541E540}"/>
              </a:ext>
            </a:extLst>
          </p:cNvPr>
          <p:cNvCxnSpPr>
            <a:cxnSpLocks/>
          </p:cNvCxnSpPr>
          <p:nvPr/>
        </p:nvCxnSpPr>
        <p:spPr>
          <a:xfrm flipV="1">
            <a:off x="2714656" y="5190734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8867F333-A9B4-303D-611D-58449158B378}"/>
              </a:ext>
            </a:extLst>
          </p:cNvPr>
          <p:cNvCxnSpPr>
            <a:cxnSpLocks/>
          </p:cNvCxnSpPr>
          <p:nvPr/>
        </p:nvCxnSpPr>
        <p:spPr>
          <a:xfrm flipH="1">
            <a:off x="1508436" y="5745451"/>
            <a:ext cx="1533467" cy="0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1DADF6F-AE02-9CF2-C8C0-AFAFB75324C9}"/>
              </a:ext>
            </a:extLst>
          </p:cNvPr>
          <p:cNvSpPr txBox="1"/>
          <p:nvPr/>
        </p:nvSpPr>
        <p:spPr>
          <a:xfrm>
            <a:off x="3032114" y="385867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ADC9B-C38E-2241-CC32-B9EBE40BA28D}"/>
              </a:ext>
            </a:extLst>
          </p:cNvPr>
          <p:cNvSpPr txBox="1"/>
          <p:nvPr/>
        </p:nvSpPr>
        <p:spPr>
          <a:xfrm>
            <a:off x="3032114" y="5001996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Cond2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819E01-4DD3-C9E9-6761-03430AAA5138}"/>
              </a:ext>
            </a:extLst>
          </p:cNvPr>
          <p:cNvSpPr txBox="1"/>
          <p:nvPr/>
        </p:nvSpPr>
        <p:spPr>
          <a:xfrm>
            <a:off x="3029871" y="5549794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Cond3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200A6A-0D26-A469-69C2-0633E1B78001}"/>
              </a:ext>
            </a:extLst>
          </p:cNvPr>
          <p:cNvSpPr txBox="1"/>
          <p:nvPr/>
        </p:nvSpPr>
        <p:spPr>
          <a:xfrm>
            <a:off x="6678055" y="1756429"/>
            <a:ext cx="5510803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Identify FSM state node</a:t>
            </a:r>
            <a:endParaRPr lang="en-GB" sz="2400">
              <a:solidFill>
                <a:schemeClr val="bg2">
                  <a:lumMod val="9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/>
              <a:t>Design FSM from the FSM state node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Inputs of the FSM state node represent FSM transitions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The </a:t>
            </a:r>
            <a:r>
              <a:rPr lang="en-US" sz="2000">
                <a:solidFill>
                  <a:srgbClr val="00B050"/>
                </a:solidFill>
              </a:rPr>
              <a:t>assigned value</a:t>
            </a:r>
            <a:r>
              <a:rPr lang="en-US" sz="2000"/>
              <a:t> is the next state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The </a:t>
            </a:r>
            <a:r>
              <a:rPr lang="en-US" sz="2000">
                <a:solidFill>
                  <a:srgbClr val="DA68CA"/>
                </a:solidFill>
              </a:rPr>
              <a:t>condition</a:t>
            </a:r>
            <a:r>
              <a:rPr lang="en-US" sz="2000"/>
              <a:t> encodes the current state</a:t>
            </a:r>
          </a:p>
          <a:p>
            <a:pPr marL="457200" indent="-457200">
              <a:buFont typeface="+mj-lt"/>
              <a:buAutoNum type="arabicPeriod"/>
            </a:pPr>
            <a:endParaRPr lang="en-US" sz="2400"/>
          </a:p>
          <a:p>
            <a:pPr marL="457200" indent="-457200">
              <a:buFont typeface="+mj-lt"/>
              <a:buAutoNum type="arabicPeriod"/>
            </a:pPr>
            <a:endParaRPr lang="en-US" sz="2400"/>
          </a:p>
          <a:p>
            <a:pPr marL="457200" indent="-457200">
              <a:buFont typeface="+mj-lt"/>
              <a:buAutoNum type="arabicPeriod"/>
            </a:pPr>
            <a:endParaRPr lang="en-US" sz="240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2F56060-2DDF-D833-B198-9317DE5AE171}"/>
              </a:ext>
            </a:extLst>
          </p:cNvPr>
          <p:cNvCxnSpPr>
            <a:cxnSpLocks/>
          </p:cNvCxnSpPr>
          <p:nvPr/>
        </p:nvCxnSpPr>
        <p:spPr>
          <a:xfrm>
            <a:off x="3817113" y="4203853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38A2EAE-6B41-100B-FCD7-FC67074C7486}"/>
              </a:ext>
            </a:extLst>
          </p:cNvPr>
          <p:cNvSpPr txBox="1"/>
          <p:nvPr/>
        </p:nvSpPr>
        <p:spPr>
          <a:xfrm>
            <a:off x="4048374" y="1576974"/>
            <a:ext cx="23163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</a:t>
            </a:r>
            <a:endParaRPr lang="en-GB" sz="240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2CD7323-8FA1-CF7D-D0F1-0F6D8F0120D4}"/>
              </a:ext>
            </a:extLst>
          </p:cNvPr>
          <p:cNvSpPr/>
          <p:nvPr/>
        </p:nvSpPr>
        <p:spPr>
          <a:xfrm>
            <a:off x="4127377" y="2045858"/>
            <a:ext cx="2378559" cy="3985295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8A2B464-A760-1F58-D916-5B1F9978B05E}"/>
              </a:ext>
            </a:extLst>
          </p:cNvPr>
          <p:cNvSpPr/>
          <p:nvPr/>
        </p:nvSpPr>
        <p:spPr>
          <a:xfrm>
            <a:off x="533961" y="334353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</p:spTree>
    <p:extLst>
      <p:ext uri="{BB962C8B-B14F-4D97-AF65-F5344CB8AC3E}">
        <p14:creationId xmlns:p14="http://schemas.microsoft.com/office/powerpoint/2010/main" val="317111197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7B244B1-05D9-D98F-CB3F-CF7C5571C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BADDBC42-BC66-57AD-D256-AD017F1CCCBA}"/>
              </a:ext>
            </a:extLst>
          </p:cNvPr>
          <p:cNvSpPr/>
          <p:nvPr/>
        </p:nvSpPr>
        <p:spPr>
          <a:xfrm>
            <a:off x="295998" y="2056648"/>
            <a:ext cx="3521115" cy="3974506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BD0A43-B486-4F3D-C4F1-C573C8CB0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From Assignment Graph to FSM-Datapath Graph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BD4621-F607-3F00-4941-6DBC5723E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08BF-E596-EF4F-AE51-DAF4B045921B}" type="slidenum">
              <a:rPr lang="en-FR" smtClean="0"/>
              <a:pPr/>
              <a:t>99</a:t>
            </a:fld>
            <a:endParaRPr lang="en-FR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4E3FDC1-E36A-9131-4F00-F57F323FB7D6}"/>
              </a:ext>
            </a:extLst>
          </p:cNvPr>
          <p:cNvSpPr txBox="1"/>
          <p:nvPr/>
        </p:nvSpPr>
        <p:spPr>
          <a:xfrm>
            <a:off x="238452" y="1238082"/>
            <a:ext cx="36362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Assignment graph with only control flow nodes</a:t>
            </a:r>
            <a:endParaRPr lang="en-GB" sz="240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3CFE77F8-EBD9-184D-0564-DC47540F19CF}"/>
              </a:ext>
            </a:extLst>
          </p:cNvPr>
          <p:cNvCxnSpPr>
            <a:cxnSpLocks/>
          </p:cNvCxnSpPr>
          <p:nvPr/>
        </p:nvCxnSpPr>
        <p:spPr>
          <a:xfrm flipH="1">
            <a:off x="490678" y="2226237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9C5B0F70-EB35-739E-DBC6-8E188F9F005B}"/>
              </a:ext>
            </a:extLst>
          </p:cNvPr>
          <p:cNvSpPr txBox="1"/>
          <p:nvPr/>
        </p:nvSpPr>
        <p:spPr>
          <a:xfrm>
            <a:off x="714767" y="204585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Control edge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3FF17DF-DC2C-70EC-3456-FBD567AA43CA}"/>
              </a:ext>
            </a:extLst>
          </p:cNvPr>
          <p:cNvCxnSpPr>
            <a:cxnSpLocks/>
          </p:cNvCxnSpPr>
          <p:nvPr/>
        </p:nvCxnSpPr>
        <p:spPr>
          <a:xfrm flipH="1">
            <a:off x="499045" y="2492571"/>
            <a:ext cx="248518" cy="1929"/>
          </a:xfrm>
          <a:prstGeom prst="straightConnector1">
            <a:avLst/>
          </a:prstGeom>
          <a:ln w="38100">
            <a:solidFill>
              <a:schemeClr val="bg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92EA1E0F-0F21-A96F-0398-8F4DB430A294}"/>
              </a:ext>
            </a:extLst>
          </p:cNvPr>
          <p:cNvSpPr txBox="1"/>
          <p:nvPr/>
        </p:nvSpPr>
        <p:spPr>
          <a:xfrm>
            <a:off x="723134" y="2312192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Data edge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036130A-293E-EC60-CAEC-091DB71C3498}"/>
              </a:ext>
            </a:extLst>
          </p:cNvPr>
          <p:cNvSpPr/>
          <p:nvPr/>
        </p:nvSpPr>
        <p:spPr>
          <a:xfrm>
            <a:off x="1640302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37C011-9213-ED83-91D1-6022ADE66A2C}"/>
              </a:ext>
            </a:extLst>
          </p:cNvPr>
          <p:cNvSpPr/>
          <p:nvPr/>
        </p:nvSpPr>
        <p:spPr>
          <a:xfrm>
            <a:off x="2281867" y="3868010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97AE2BE-7CEB-16A9-1512-10EE69699C64}"/>
              </a:ext>
            </a:extLst>
          </p:cNvPr>
          <p:cNvCxnSpPr>
            <a:cxnSpLocks/>
            <a:stCxn id="14" idx="3"/>
            <a:endCxn id="19" idx="1"/>
          </p:cNvCxnSpPr>
          <p:nvPr/>
        </p:nvCxnSpPr>
        <p:spPr>
          <a:xfrm>
            <a:off x="2084440" y="4048010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8912AB16-8006-2EE5-52E2-CB20E2FA841F}"/>
              </a:ext>
            </a:extLst>
          </p:cNvPr>
          <p:cNvSpPr/>
          <p:nvPr/>
        </p:nvSpPr>
        <p:spPr>
          <a:xfrm>
            <a:off x="1201158" y="3344623"/>
            <a:ext cx="360000" cy="360000"/>
          </a:xfrm>
          <a:prstGeom prst="ellipse">
            <a:avLst/>
          </a:prstGeom>
          <a:solidFill>
            <a:srgbClr val="FFD966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=</a:t>
            </a:r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CECBA46D-3D6B-AC90-C60A-C8DAB3DA660C}"/>
              </a:ext>
            </a:extLst>
          </p:cNvPr>
          <p:cNvSpPr/>
          <p:nvPr/>
        </p:nvSpPr>
        <p:spPr>
          <a:xfrm>
            <a:off x="1628953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301D67BD-758D-C23F-581F-9AC61FEEA317}"/>
              </a:ext>
            </a:extLst>
          </p:cNvPr>
          <p:cNvSpPr/>
          <p:nvPr/>
        </p:nvSpPr>
        <p:spPr>
          <a:xfrm>
            <a:off x="2270518" y="501765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==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337557E-5AA7-2540-7CDE-274DDC707931}"/>
              </a:ext>
            </a:extLst>
          </p:cNvPr>
          <p:cNvCxnSpPr>
            <a:cxnSpLocks/>
            <a:stCxn id="29" idx="3"/>
            <a:endCxn id="30" idx="1"/>
          </p:cNvCxnSpPr>
          <p:nvPr/>
        </p:nvCxnSpPr>
        <p:spPr>
          <a:xfrm>
            <a:off x="2073091" y="5197654"/>
            <a:ext cx="197427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Curved 31">
            <a:extLst>
              <a:ext uri="{FF2B5EF4-FFF2-40B4-BE49-F238E27FC236}">
                <a16:creationId xmlns:a16="http://schemas.microsoft.com/office/drawing/2014/main" id="{B706CA75-A5E3-AC5B-44B5-FADBDD95C8CD}"/>
              </a:ext>
            </a:extLst>
          </p:cNvPr>
          <p:cNvCxnSpPr>
            <a:cxnSpLocks/>
            <a:stCxn id="28" idx="6"/>
            <a:endCxn id="19" idx="0"/>
          </p:cNvCxnSpPr>
          <p:nvPr/>
        </p:nvCxnSpPr>
        <p:spPr>
          <a:xfrm>
            <a:off x="1561158" y="3524623"/>
            <a:ext cx="942778" cy="343387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or: Curved 39">
            <a:extLst>
              <a:ext uri="{FF2B5EF4-FFF2-40B4-BE49-F238E27FC236}">
                <a16:creationId xmlns:a16="http://schemas.microsoft.com/office/drawing/2014/main" id="{F09A0D16-FD82-0FBB-0A51-89999E9BA0CF}"/>
              </a:ext>
            </a:extLst>
          </p:cNvPr>
          <p:cNvCxnSpPr>
            <a:cxnSpLocks/>
            <a:stCxn id="28" idx="4"/>
            <a:endCxn id="30" idx="0"/>
          </p:cNvCxnSpPr>
          <p:nvPr/>
        </p:nvCxnSpPr>
        <p:spPr>
          <a:xfrm rot="16200000" flipH="1">
            <a:off x="1280357" y="3805423"/>
            <a:ext cx="1313031" cy="1111429"/>
          </a:xfrm>
          <a:prstGeom prst="curvedConnector3">
            <a:avLst>
              <a:gd name="adj1" fmla="val 60996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Curved 44">
            <a:extLst>
              <a:ext uri="{FF2B5EF4-FFF2-40B4-BE49-F238E27FC236}">
                <a16:creationId xmlns:a16="http://schemas.microsoft.com/office/drawing/2014/main" id="{83FE30F1-D5E3-EFA4-DDAD-12173B194FF7}"/>
              </a:ext>
            </a:extLst>
          </p:cNvPr>
          <p:cNvCxnSpPr>
            <a:cxnSpLocks/>
            <a:stCxn id="46" idx="0"/>
            <a:endCxn id="28" idx="3"/>
          </p:cNvCxnSpPr>
          <p:nvPr/>
        </p:nvCxnSpPr>
        <p:spPr>
          <a:xfrm rot="5400000" flipH="1" flipV="1">
            <a:off x="296441" y="4608013"/>
            <a:ext cx="1913549" cy="1328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1162A1F-ED3B-729B-63AB-BA192154921B}"/>
              </a:ext>
            </a:extLst>
          </p:cNvPr>
          <p:cNvSpPr/>
          <p:nvPr/>
        </p:nvSpPr>
        <p:spPr>
          <a:xfrm>
            <a:off x="996665" y="5565451"/>
            <a:ext cx="511771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&amp;&amp;</a:t>
            </a:r>
          </a:p>
        </p:txBody>
      </p:sp>
      <p:cxnSp>
        <p:nvCxnSpPr>
          <p:cNvPr id="47" name="Connector: Curved 46">
            <a:extLst>
              <a:ext uri="{FF2B5EF4-FFF2-40B4-BE49-F238E27FC236}">
                <a16:creationId xmlns:a16="http://schemas.microsoft.com/office/drawing/2014/main" id="{807105B8-A731-9561-7DCA-B9D126F00640}"/>
              </a:ext>
            </a:extLst>
          </p:cNvPr>
          <p:cNvCxnSpPr>
            <a:cxnSpLocks/>
            <a:stCxn id="30" idx="2"/>
            <a:endCxn id="46" idx="3"/>
          </p:cNvCxnSpPr>
          <p:nvPr/>
        </p:nvCxnSpPr>
        <p:spPr>
          <a:xfrm rot="5400000">
            <a:off x="1816614" y="5069477"/>
            <a:ext cx="367797" cy="984151"/>
          </a:xfrm>
          <a:prstGeom prst="curvedConnector2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F4C3BED7-6391-4A9A-31AA-1DF5538ED64E}"/>
              </a:ext>
            </a:extLst>
          </p:cNvPr>
          <p:cNvSpPr/>
          <p:nvPr/>
        </p:nvSpPr>
        <p:spPr>
          <a:xfrm>
            <a:off x="1159082" y="2818534"/>
            <a:ext cx="444138" cy="360000"/>
          </a:xfrm>
          <a:prstGeom prst="roundRect">
            <a:avLst>
              <a:gd name="adj" fmla="val 521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S1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8868564C-312C-941A-6887-E9AF192222A9}"/>
              </a:ext>
            </a:extLst>
          </p:cNvPr>
          <p:cNvCxnSpPr>
            <a:cxnSpLocks/>
            <a:stCxn id="48" idx="2"/>
            <a:endCxn id="28" idx="0"/>
          </p:cNvCxnSpPr>
          <p:nvPr/>
        </p:nvCxnSpPr>
        <p:spPr>
          <a:xfrm>
            <a:off x="1381151" y="3178534"/>
            <a:ext cx="7" cy="166089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76FF2260-D48B-FD87-C949-3B0AE2066B03}"/>
              </a:ext>
            </a:extLst>
          </p:cNvPr>
          <p:cNvCxnSpPr>
            <a:cxnSpLocks/>
            <a:endCxn id="28" idx="2"/>
          </p:cNvCxnSpPr>
          <p:nvPr/>
        </p:nvCxnSpPr>
        <p:spPr>
          <a:xfrm>
            <a:off x="978099" y="3523534"/>
            <a:ext cx="223059" cy="1089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Curved 51">
            <a:extLst>
              <a:ext uri="{FF2B5EF4-FFF2-40B4-BE49-F238E27FC236}">
                <a16:creationId xmlns:a16="http://schemas.microsoft.com/office/drawing/2014/main" id="{BFC5F7D5-9619-B63D-B829-CF6ADFDB70AD}"/>
              </a:ext>
            </a:extLst>
          </p:cNvPr>
          <p:cNvCxnSpPr>
            <a:cxnSpLocks/>
          </p:cNvCxnSpPr>
          <p:nvPr/>
        </p:nvCxnSpPr>
        <p:spPr>
          <a:xfrm rot="16200000" flipV="1">
            <a:off x="1770854" y="3134927"/>
            <a:ext cx="470666" cy="995499"/>
          </a:xfrm>
          <a:prstGeom prst="curvedConnector3">
            <a:avLst>
              <a:gd name="adj1" fmla="val 115249"/>
            </a:avLst>
          </a:prstGeom>
          <a:ln w="38100">
            <a:solidFill>
              <a:srgbClr val="DA68CA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or: Curved 52">
            <a:extLst>
              <a:ext uri="{FF2B5EF4-FFF2-40B4-BE49-F238E27FC236}">
                <a16:creationId xmlns:a16="http://schemas.microsoft.com/office/drawing/2014/main" id="{5B2F7D7C-0284-77A6-007E-293175B5087D}"/>
              </a:ext>
            </a:extLst>
          </p:cNvPr>
          <p:cNvCxnSpPr>
            <a:cxnSpLocks/>
          </p:cNvCxnSpPr>
          <p:nvPr/>
        </p:nvCxnSpPr>
        <p:spPr>
          <a:xfrm flipV="1">
            <a:off x="2726005" y="4041090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or: Curved 53">
            <a:extLst>
              <a:ext uri="{FF2B5EF4-FFF2-40B4-BE49-F238E27FC236}">
                <a16:creationId xmlns:a16="http://schemas.microsoft.com/office/drawing/2014/main" id="{B79988E2-9C98-6449-8641-654A02366213}"/>
              </a:ext>
            </a:extLst>
          </p:cNvPr>
          <p:cNvCxnSpPr>
            <a:cxnSpLocks/>
          </p:cNvCxnSpPr>
          <p:nvPr/>
        </p:nvCxnSpPr>
        <p:spPr>
          <a:xfrm flipV="1">
            <a:off x="2714656" y="5190734"/>
            <a:ext cx="377618" cy="692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7BF9AE36-A462-4BB0-1455-C74AE57FD2A6}"/>
              </a:ext>
            </a:extLst>
          </p:cNvPr>
          <p:cNvCxnSpPr>
            <a:cxnSpLocks/>
          </p:cNvCxnSpPr>
          <p:nvPr/>
        </p:nvCxnSpPr>
        <p:spPr>
          <a:xfrm flipH="1">
            <a:off x="1508436" y="5745451"/>
            <a:ext cx="1533467" cy="0"/>
          </a:xfrm>
          <a:prstGeom prst="straightConnector1">
            <a:avLst/>
          </a:prstGeom>
          <a:ln w="381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1F7A0CE-E550-1B29-8755-6FD4E6239403}"/>
              </a:ext>
            </a:extLst>
          </p:cNvPr>
          <p:cNvSpPr txBox="1"/>
          <p:nvPr/>
        </p:nvSpPr>
        <p:spPr>
          <a:xfrm>
            <a:off x="3032114" y="3858678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E4EF0F-C66B-EF1E-D9D2-A50D0831CC1C}"/>
              </a:ext>
            </a:extLst>
          </p:cNvPr>
          <p:cNvSpPr txBox="1"/>
          <p:nvPr/>
        </p:nvSpPr>
        <p:spPr>
          <a:xfrm>
            <a:off x="3032114" y="5001996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Cond2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9FF0F4-9946-5E06-F6AF-9D3C4E758047}"/>
              </a:ext>
            </a:extLst>
          </p:cNvPr>
          <p:cNvSpPr txBox="1"/>
          <p:nvPr/>
        </p:nvSpPr>
        <p:spPr>
          <a:xfrm>
            <a:off x="3029871" y="5549794"/>
            <a:ext cx="141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Cond3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3633B3-072E-DB72-0522-8BD51EC01645}"/>
              </a:ext>
            </a:extLst>
          </p:cNvPr>
          <p:cNvSpPr txBox="1"/>
          <p:nvPr/>
        </p:nvSpPr>
        <p:spPr>
          <a:xfrm>
            <a:off x="6678055" y="1756429"/>
            <a:ext cx="5510803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>
                <a:solidFill>
                  <a:schemeClr val="bg2">
                    <a:lumMod val="90000"/>
                  </a:schemeClr>
                </a:solidFill>
              </a:rPr>
              <a:t>Identify FSM state node</a:t>
            </a:r>
            <a:endParaRPr lang="en-GB" sz="2400">
              <a:solidFill>
                <a:schemeClr val="bg2">
                  <a:lumMod val="9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/>
              <a:t>Design FSM from the FSM state node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Inputs of the FSM state node represent FSM transitions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The </a:t>
            </a:r>
            <a:r>
              <a:rPr lang="en-US" sz="2000">
                <a:solidFill>
                  <a:srgbClr val="00B050"/>
                </a:solidFill>
              </a:rPr>
              <a:t>assigned value</a:t>
            </a:r>
            <a:r>
              <a:rPr lang="en-US" sz="2000"/>
              <a:t> is the next state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/>
              <a:t>The </a:t>
            </a:r>
            <a:r>
              <a:rPr lang="en-US" sz="2000">
                <a:solidFill>
                  <a:srgbClr val="DA68CA"/>
                </a:solidFill>
              </a:rPr>
              <a:t>condition</a:t>
            </a:r>
            <a:r>
              <a:rPr lang="en-US" sz="2000"/>
              <a:t> encodes the current state</a:t>
            </a:r>
          </a:p>
          <a:p>
            <a:pPr marL="457200" indent="-457200">
              <a:buFont typeface="+mj-lt"/>
              <a:buAutoNum type="arabicPeriod"/>
            </a:pPr>
            <a:endParaRPr lang="en-US" sz="2400"/>
          </a:p>
          <a:p>
            <a:pPr marL="457200" indent="-457200">
              <a:buFont typeface="+mj-lt"/>
              <a:buAutoNum type="arabicPeriod"/>
            </a:pPr>
            <a:endParaRPr lang="en-US" sz="2400"/>
          </a:p>
          <a:p>
            <a:pPr marL="457200" indent="-457200">
              <a:buFont typeface="+mj-lt"/>
              <a:buAutoNum type="arabicPeriod"/>
            </a:pPr>
            <a:endParaRPr lang="en-US" sz="240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318F56C-1FAE-2A51-C985-C60D39AB7506}"/>
              </a:ext>
            </a:extLst>
          </p:cNvPr>
          <p:cNvCxnSpPr>
            <a:cxnSpLocks/>
          </p:cNvCxnSpPr>
          <p:nvPr/>
        </p:nvCxnSpPr>
        <p:spPr>
          <a:xfrm>
            <a:off x="3817113" y="4203853"/>
            <a:ext cx="291903" cy="1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FFC3744-6B8E-E0CF-1B91-941B8E97E84B}"/>
              </a:ext>
            </a:extLst>
          </p:cNvPr>
          <p:cNvSpPr txBox="1"/>
          <p:nvPr/>
        </p:nvSpPr>
        <p:spPr>
          <a:xfrm>
            <a:off x="4048374" y="1576974"/>
            <a:ext cx="23163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FSM</a:t>
            </a:r>
            <a:endParaRPr lang="en-GB" sz="240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2DA4FA6-926A-CD58-439E-1C886F69D9CB}"/>
              </a:ext>
            </a:extLst>
          </p:cNvPr>
          <p:cNvSpPr/>
          <p:nvPr/>
        </p:nvSpPr>
        <p:spPr>
          <a:xfrm>
            <a:off x="4127377" y="2045858"/>
            <a:ext cx="2378559" cy="3985295"/>
          </a:xfrm>
          <a:prstGeom prst="roundRect">
            <a:avLst>
              <a:gd name="adj" fmla="val 5211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85EAD8C-ED3B-32C7-BE7B-0DE859C9D1D6}"/>
              </a:ext>
            </a:extLst>
          </p:cNvPr>
          <p:cNvSpPr/>
          <p:nvPr/>
        </p:nvSpPr>
        <p:spPr>
          <a:xfrm>
            <a:off x="533961" y="3343534"/>
            <a:ext cx="444138" cy="360000"/>
          </a:xfrm>
          <a:prstGeom prst="roundRect">
            <a:avLst>
              <a:gd name="adj" fmla="val 5211"/>
            </a:avLst>
          </a:prstGeom>
          <a:solidFill>
            <a:srgbClr val="8FAA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S0</a:t>
            </a:r>
          </a:p>
        </p:txBody>
      </p:sp>
    </p:spTree>
    <p:extLst>
      <p:ext uri="{BB962C8B-B14F-4D97-AF65-F5344CB8AC3E}">
        <p14:creationId xmlns:p14="http://schemas.microsoft.com/office/powerpoint/2010/main" val="1776232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98857CC-2285-4D6E-98C3-05D63892535A}">
  <we:reference id="wa200005566" version="3.0.0.3" store="en-US" storeType="OMEX"/>
  <we:alternateReferences>
    <we:reference id="WA200005566" version="3.0.0.3" store="WA200005566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76aa73c-da84-47f7-9575-4947f30b78c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65466463B224F459B195683D730AA16" ma:contentTypeVersion="6" ma:contentTypeDescription="Ein neues Dokument erstellen." ma:contentTypeScope="" ma:versionID="592677e5bd0bd00e5c9d3262a0be97cd">
  <xsd:schema xmlns:xsd="http://www.w3.org/2001/XMLSchema" xmlns:xs="http://www.w3.org/2001/XMLSchema" xmlns:p="http://schemas.microsoft.com/office/2006/metadata/properties" xmlns:ns3="a76aa73c-da84-47f7-9575-4947f30b78c6" targetNamespace="http://schemas.microsoft.com/office/2006/metadata/properties" ma:root="true" ma:fieldsID="a39c829f55f9dcb97d5e849e28621fcc" ns3:_="">
    <xsd:import namespace="a76aa73c-da84-47f7-9575-4947f30b78c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aa73c-da84-47f7-9575-4947f30b78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4AB7FC5-0E7E-40DB-9817-B13853AE5044}">
  <ds:schemaRefs>
    <ds:schemaRef ds:uri="http://purl.org/dc/dcmitype/"/>
    <ds:schemaRef ds:uri="http://purl.org/dc/terms/"/>
    <ds:schemaRef ds:uri="http://schemas.openxmlformats.org/package/2006/metadata/core-properties"/>
    <ds:schemaRef ds:uri="a76aa73c-da84-47f7-9575-4947f30b78c6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D821E7A-A0D6-4F3E-972E-F9EA4B88A52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58F50C-3FD4-4119-B26F-165DAE5B0F05}">
  <ds:schemaRefs>
    <ds:schemaRef ds:uri="a76aa73c-da84-47f7-9575-4947f30b78c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16836</Words>
  <Application>Microsoft Office PowerPoint</Application>
  <PresentationFormat>Widescreen</PresentationFormat>
  <Paragraphs>5297</Paragraphs>
  <Slides>176</Slides>
  <Notes>18</Notes>
  <HiddenSlides>112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176</vt:i4>
      </vt:variant>
    </vt:vector>
  </HeadingPairs>
  <TitlesOfParts>
    <vt:vector size="178" baseType="lpstr">
      <vt:lpstr>Office Theme</vt:lpstr>
      <vt:lpstr>1_Office Theme</vt:lpstr>
      <vt:lpstr>HACE: HLS-Tool-Agnostic CDFG Extraction from RTL Designs</vt:lpstr>
      <vt:lpstr>How to Compare Schedulers of HLS Tools?</vt:lpstr>
      <vt:lpstr>How to Compare Schedulers of HLS Tools?</vt:lpstr>
      <vt:lpstr>How to Compare Schedulers of HLS Tools?</vt:lpstr>
      <vt:lpstr>How to Compare Schedulers of HLS Tools?</vt:lpstr>
      <vt:lpstr>How to Compare Schedulers of HLS Tools?</vt:lpstr>
      <vt:lpstr>How to Compare Schedulers of HLS Tools?</vt:lpstr>
      <vt:lpstr>How to Compare Schedulers of HLS Tools?</vt:lpstr>
      <vt:lpstr>How to Compare Schedulers of HLS Tools?</vt:lpstr>
      <vt:lpstr>How to Compare Schedulers of HLS Tools?</vt:lpstr>
      <vt:lpstr>How to Compare Schedulers of HLS Tools?</vt:lpstr>
      <vt:lpstr>How to Compare Schedulers of HLS Tools?</vt:lpstr>
      <vt:lpstr>How to Compare Schedulers of HLS Tools?</vt:lpstr>
      <vt:lpstr>HACE’s Perspective</vt:lpstr>
      <vt:lpstr>CDFG Extraction</vt:lpstr>
      <vt:lpstr>CDFG Extraction</vt:lpstr>
      <vt:lpstr>How to identify the datapath inside the RTL?</vt:lpstr>
      <vt:lpstr>How to identify the datapath inside the RTL?</vt:lpstr>
      <vt:lpstr>How to identify the datapath inside the RTL?</vt:lpstr>
      <vt:lpstr>How to identify the datapath inside the RTL?</vt:lpstr>
      <vt:lpstr>How to identify the datapath inside the RTL?</vt:lpstr>
      <vt:lpstr>How to identify the datapath inside the RTL?</vt:lpstr>
      <vt:lpstr>How to identify the datapath inside the RTL?</vt:lpstr>
      <vt:lpstr>How to identify the datapath inside the RTL?</vt:lpstr>
      <vt:lpstr>How to identify the datapath inside the RTL?</vt:lpstr>
      <vt:lpstr>How to extract the FSM?</vt:lpstr>
      <vt:lpstr>How to extract the FSM?</vt:lpstr>
      <vt:lpstr>How to extract the FSM?</vt:lpstr>
      <vt:lpstr>How to extract the FSM?</vt:lpstr>
      <vt:lpstr>How to extract the FSM?</vt:lpstr>
      <vt:lpstr>How to extract the FSM?</vt:lpstr>
      <vt:lpstr>How to extract the FSM?</vt:lpstr>
      <vt:lpstr>How to extract the FSM?</vt:lpstr>
      <vt:lpstr>How to extract the FSM?</vt:lpstr>
      <vt:lpstr>How to extract the FSM?</vt:lpstr>
      <vt:lpstr>How to extract the FSM?</vt:lpstr>
      <vt:lpstr>How to extract the control flow graph?</vt:lpstr>
      <vt:lpstr>How to extract the control flow graph?</vt:lpstr>
      <vt:lpstr>How to extract the control flow graph?</vt:lpstr>
      <vt:lpstr>How to extract the control flow graph?</vt:lpstr>
      <vt:lpstr>How to extract the control flow graph?</vt:lpstr>
      <vt:lpstr>How to extract the control flow graph?</vt:lpstr>
      <vt:lpstr>How to extract the control flow graph?</vt:lpstr>
      <vt:lpstr>How to extract the control flow graph?</vt:lpstr>
      <vt:lpstr>How to extract the control flow graph?</vt:lpstr>
      <vt:lpstr>How to extract the control flow graph?</vt:lpstr>
      <vt:lpstr>How to extract the control flow graph?</vt:lpstr>
      <vt:lpstr>How to extract the control flow graph?</vt:lpstr>
      <vt:lpstr>How to extract the control flow graph?</vt:lpstr>
      <vt:lpstr>How to extract the control flow graph?</vt:lpstr>
      <vt:lpstr>How to extract the control flow graph?</vt:lpstr>
      <vt:lpstr>How to extract the control flow graph?</vt:lpstr>
      <vt:lpstr>How to extract the control flow graph?</vt:lpstr>
      <vt:lpstr>Results: Functional Equivalence</vt:lpstr>
      <vt:lpstr>Results: Structural Equivalence</vt:lpstr>
      <vt:lpstr>Results: Comparing HLS Tools</vt:lpstr>
      <vt:lpstr>Results: Comparing HLS Tools</vt:lpstr>
      <vt:lpstr>Results: Comparing HLS Tools</vt:lpstr>
      <vt:lpstr>Results: Comparing HLS Tools</vt:lpstr>
      <vt:lpstr>Results: Comparing HLS Tools</vt:lpstr>
      <vt:lpstr>Results: Comparing HLS Tools</vt:lpstr>
      <vt:lpstr>Results: HACE’s Findings Across Different HLS Tools</vt:lpstr>
      <vt:lpstr>HACE’s Perspective</vt:lpstr>
      <vt:lpstr>References</vt:lpstr>
      <vt:lpstr>HACE Overview</vt:lpstr>
      <vt:lpstr>How to identify the datapath inside the RTL?</vt:lpstr>
      <vt:lpstr>How to extract the FSM?</vt:lpstr>
      <vt:lpstr>How to Compare Schedulers of HLS Tools?</vt:lpstr>
      <vt:lpstr>HACE Overview</vt:lpstr>
      <vt:lpstr>HACE Overview</vt:lpstr>
      <vt:lpstr>HACE Overview</vt:lpstr>
      <vt:lpstr>HACE Overview</vt:lpstr>
      <vt:lpstr>HACE Overview</vt:lpstr>
      <vt:lpstr>HACE Overview</vt:lpstr>
      <vt:lpstr>From RTL to Assignment Graph</vt:lpstr>
      <vt:lpstr>From RTL to Assignment Graph</vt:lpstr>
      <vt:lpstr>From RTL to Assignment Graph</vt:lpstr>
      <vt:lpstr>From RTL to Assignment Graph</vt:lpstr>
      <vt:lpstr>From RTL to Assignment Graph</vt:lpstr>
      <vt:lpstr>From RTL to Assignment Graph</vt:lpstr>
      <vt:lpstr>From RTL to Assignment Graph</vt:lpstr>
      <vt:lpstr>From RTL to Assignment Graph</vt:lpstr>
      <vt:lpstr>From RTL to Assignment Graph</vt:lpstr>
      <vt:lpstr>From RTL to Assignment Graph</vt:lpstr>
      <vt:lpstr>HACE Overview</vt:lpstr>
      <vt:lpstr>From Assignment Graph to FSM-Datapath Graph</vt:lpstr>
      <vt:lpstr>From Assignment Graph to FSM-Datapath Graph</vt:lpstr>
      <vt:lpstr>From Assignment Graph to FSM-Datapath Graph</vt:lpstr>
      <vt:lpstr>From Assignment Graph to FSM-Datapath Graph</vt:lpstr>
      <vt:lpstr>From Assignment Graph to FSM-Datapath Graph</vt:lpstr>
      <vt:lpstr>From Assignment Graph to FSM-Datapath Graph</vt:lpstr>
      <vt:lpstr>From Assignment Graph to FSM-Datapath Graph</vt:lpstr>
      <vt:lpstr>From Assignment Graph to FSM-Datapath Graph</vt:lpstr>
      <vt:lpstr>From Assignment Graph to FSM-Datapath Graph</vt:lpstr>
      <vt:lpstr>From Assignment Graph to FSM-Datapath Graph</vt:lpstr>
      <vt:lpstr>From Assignment Graph to FSM-Datapath Graph</vt:lpstr>
      <vt:lpstr>From Assignment Graph to FSM-Datapath Graph</vt:lpstr>
      <vt:lpstr>From Assignment Graph to FSM-Datapath Graph</vt:lpstr>
      <vt:lpstr>From Assignment Graph to FSM-Datapath Graph</vt:lpstr>
      <vt:lpstr>From Assignment Graph to FSM-Datapath Graph</vt:lpstr>
      <vt:lpstr>From Assignment Graph to FSM-Datapath Graph</vt:lpstr>
      <vt:lpstr>From Assignment Graph to FSM-Datapath Graph</vt:lpstr>
      <vt:lpstr>From Assignment Graph to FSM-Datapath Graph</vt:lpstr>
      <vt:lpstr>From Assignment Graph to FSM-Datapath Graph</vt:lpstr>
      <vt:lpstr>HACE Overview</vt:lpstr>
      <vt:lpstr>From FSM-Datapath Graph to CDFG</vt:lpstr>
      <vt:lpstr>From FSM-Datapath Graph to CDFG</vt:lpstr>
      <vt:lpstr>From FSM-Datapath Graph to CDFG</vt:lpstr>
      <vt:lpstr>From FSM-Datapath Graph to CDFG</vt:lpstr>
      <vt:lpstr>From FSM-Datapath Graph to CDFG</vt:lpstr>
      <vt:lpstr>From FSM-Datapath Graph to CDFG</vt:lpstr>
      <vt:lpstr>From FSM-Datapath Graph to CDFG</vt:lpstr>
      <vt:lpstr>From FSM-Datapath Graph to CDFG</vt:lpstr>
      <vt:lpstr>From FSM-Datapath Graph to CDFG</vt:lpstr>
      <vt:lpstr>Backup slides</vt:lpstr>
      <vt:lpstr>CDFG Extraction</vt:lpstr>
      <vt:lpstr>CDFG Extraction</vt:lpstr>
      <vt:lpstr>CDFG Extraction</vt:lpstr>
      <vt:lpstr>CDFG Extraction</vt:lpstr>
      <vt:lpstr>FSM-Datapath Graph Extraction</vt:lpstr>
      <vt:lpstr>FSM-Datapath Graph Extraction</vt:lpstr>
      <vt:lpstr>FSM-Datapath Graph Extraction</vt:lpstr>
      <vt:lpstr>FSM-Datapath Graph Extraction</vt:lpstr>
      <vt:lpstr>FSM-Datapath Graph Extraction</vt:lpstr>
      <vt:lpstr>FSM-Datapath Graph Extraction</vt:lpstr>
      <vt:lpstr>FSM-Datapath Graph Extraction</vt:lpstr>
      <vt:lpstr>FSM-Datapath Graph Extraction</vt:lpstr>
      <vt:lpstr>FSM-Datapath Graph Extraction</vt:lpstr>
      <vt:lpstr>FSM-Datapath Graph Extraction</vt:lpstr>
      <vt:lpstr>SMT formulation</vt:lpstr>
      <vt:lpstr>Related Work</vt:lpstr>
      <vt:lpstr>Outline</vt:lpstr>
      <vt:lpstr>From RTL to Assignment Graph</vt:lpstr>
      <vt:lpstr>From Assignment Graph to FSM-Datapath Graph</vt:lpstr>
      <vt:lpstr>From RTL to Assignment Graph</vt:lpstr>
      <vt:lpstr>From RTL to Assignment Graph</vt:lpstr>
      <vt:lpstr>From Assignment Graph to FSM-Datapath Graph</vt:lpstr>
      <vt:lpstr>From FSM-Datapath Graph to CDFG</vt:lpstr>
      <vt:lpstr>From FSM-Datapath Graph to CDFG</vt:lpstr>
      <vt:lpstr>From FSM-Datapath Graph to CDFG</vt:lpstr>
      <vt:lpstr>From FSM-Datapath Graph to CDFG</vt:lpstr>
      <vt:lpstr>From FSM-Datapath Graph to CDFG</vt:lpstr>
      <vt:lpstr>From FSM-Datapath Graph to CDFG</vt:lpstr>
      <vt:lpstr>From FSM-Datapath Graph to CDFG</vt:lpstr>
      <vt:lpstr>From FSM-Datapath Graph to CDFG</vt:lpstr>
      <vt:lpstr>From FSM-Datapath Graph to CDFG</vt:lpstr>
      <vt:lpstr>From FSM-Datapath Graph to CDFG</vt:lpstr>
      <vt:lpstr>From FSM-Datapath Graph to CDFG</vt:lpstr>
      <vt:lpstr>From RTL to Assignment Graph</vt:lpstr>
      <vt:lpstr>From RTL to Assignment Graph</vt:lpstr>
      <vt:lpstr>From RTL to Assignment Graph</vt:lpstr>
      <vt:lpstr>From RTL to Assignment Graph</vt:lpstr>
      <vt:lpstr>From RTL to Assignment Graph</vt:lpstr>
      <vt:lpstr>From RTL to Assignment Graph</vt:lpstr>
      <vt:lpstr>From RTL to Assignment Graph</vt:lpstr>
      <vt:lpstr>From RTL to Assignment Graph</vt:lpstr>
      <vt:lpstr>From RTL to Assignment Graph</vt:lpstr>
      <vt:lpstr>From RTL to Assignment Graph</vt:lpstr>
      <vt:lpstr>From RTL to Assignment Graph</vt:lpstr>
      <vt:lpstr>From RTL to Assignment Graph</vt:lpstr>
      <vt:lpstr>HACE Overview</vt:lpstr>
      <vt:lpstr>HACE Overview</vt:lpstr>
      <vt:lpstr>HACE Overview</vt:lpstr>
      <vt:lpstr>HACE Overview</vt:lpstr>
      <vt:lpstr>HACE Overview</vt:lpstr>
      <vt:lpstr>From Assignment Graph to FSM-Datapath Graph</vt:lpstr>
      <vt:lpstr>From Assignment Graph to FSM-Datapath Graph</vt:lpstr>
      <vt:lpstr>From Assignment Graph to FSM-Datapath Graph</vt:lpstr>
      <vt:lpstr>From Assignment Graph to FSM-Datapath Graph</vt:lpstr>
      <vt:lpstr>From Assignment Graph to FSM-Datapath Graph</vt:lpstr>
      <vt:lpstr>From Assignment Graph to FSM-Datapath Graph</vt:lpstr>
      <vt:lpstr>From Assignment Graph to FSM-Datapath Graph</vt:lpstr>
      <vt:lpstr>From Assignment Graph to FSM-Datapath Graph</vt:lpstr>
      <vt:lpstr>From Assignment Graph to FSM-Datapath Graph</vt:lpstr>
      <vt:lpstr>From Assignment Graph to FSM-Datapath Graph</vt:lpstr>
      <vt:lpstr>From Assignment Graph to FSM-Datapath Graph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Rizzi  Carmine</dc:creator>
  <cp:lastModifiedBy>Rizzi  Carmine</cp:lastModifiedBy>
  <cp:revision>4</cp:revision>
  <dcterms:created xsi:type="dcterms:W3CDTF">2026-01-20T15:41:08Z</dcterms:created>
  <dcterms:modified xsi:type="dcterms:W3CDTF">2026-02-23T19:48:33Z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0x010100165466463B224F459B195683D730AA16</vt:lpwstr>
  </property>
</Properties>
</file>