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2" r:id="rId1"/>
  </p:sldMasterIdLst>
  <p:notesMasterIdLst>
    <p:notesMasterId r:id="rId8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</p:sldIdLst>
  <p:sldSz cx="12192000" cy="6858000"/>
  <p:notesSz cx="7315200" cy="96012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3170138" cy="479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143427" y="0"/>
            <a:ext cx="3170138" cy="479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814" cy="4320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120172"/>
            <a:ext cx="3170138" cy="479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38" cy="479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814" cy="4320317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Hello everyone, this is my ICCAD’24 presentation on Balor, a HLS source code evaluator.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ca3b6c817a_0_15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Design space exploration for high level synthesis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High level synthesis allows us to generate circuits directly from high-level languages, primarily for use on FPGAs. And although it raises the level of abstraction, it does not free us from many of the hardware decisions that must be made.</a:t>
            </a:r>
            <a:endParaRPr/>
          </a:p>
        </p:txBody>
      </p:sp>
      <p:sp>
        <p:nvSpPr>
          <p:cNvPr id="133" name="Google Shape;133;g3ca3b6c817a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c2d87478f7_0_5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c2d87478f7_0_546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c2d87478f7_0_546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c842ee6c6c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c842ee6c6c_0_87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g3c842ee6c6c_0_87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c842ee6c6c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c842ee6c6c_0_26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g3c842ee6c6c_0_26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c842ee6c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c842ee6c6c_0_0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3c842ee6c6c_0_0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ca3b6c817a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ca3b6c817a_0_27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g3ca3b6c817a_0_27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c2d87478f7_0_6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c2d87478f7_0_675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animation made faster</a:t>
            </a:r>
            <a:endParaRPr/>
          </a:p>
        </p:txBody>
      </p:sp>
      <p:sp>
        <p:nvSpPr>
          <p:cNvPr id="275" name="Google Shape;275;g3c2d87478f7_0_675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c2d87478f7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c2d87478f7_0_486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g3c2d87478f7_0_486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c2d87478f7_0_5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c2d87478f7_0_568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g3c2d87478f7_0_568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c842ee6c6c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c842ee6c6c_0_64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3c842ee6c6c_0_64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3bfa5cd842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" name="Google Shape;38;g3bfa5cd8420_0_7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g3bfa5cd8420_0_7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c2d87478f7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c2d87478f7_0_324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g3c2d87478f7_0_324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c2d87478f7_0_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c2d87478f7_0_591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g3c2d87478f7_0_591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c2d87478f7_0_6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c2d87478f7_0_604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g3c2d87478f7_0_604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c2d87478f7_0_6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3c2d87478f7_0_617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g3c2d87478f7_0_617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c2d87478f7_0_6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c2d87478f7_0_625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g3c2d87478f7_0_625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be22f6c713_0_5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3be22f6c713_0_543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g3be22f6c713_0_543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c2d87478f7_0_6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3c2d87478f7_0_636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g3c2d87478f7_0_636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bfa5cd8420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3bfa5cd8420_0_209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g3bfa5cd8420_0_209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c4464fc17b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c4464fc17b_0_17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g3c4464fc17b_0_17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bfa5cd8420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3bfa5cd8420_0_225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g3bfa5cd8420_0_225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c2d87478f7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Google Shape;46;g3c2d87478f7_0_113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g3c2d87478f7_0_113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c4464fc17b_0_6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c4464fc17b_0_689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g3c4464fc17b_0_689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3c867857f2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3c867857f23_0_0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g3c867857f23_0_0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c867857f23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3c867857f23_0_18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g3c867857f23_0_18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3c842ee6c6c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3c842ee6c6c_0_158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g3c842ee6c6c_0_158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c867857f23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3c867857f23_0_30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g3c867857f23_0_30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3c842ee6c6c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3c842ee6c6c_0_166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g3c842ee6c6c_0_166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3c867857f23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Google Shape;536;g3c867857f23_0_163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g3c867857f23_0_163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3c867857f23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" name="Google Shape;547;g3c867857f23_0_173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g3c867857f23_0_173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3c867857f23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3c867857f23_0_75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g3c867857f23_0_75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3c867857f23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3c867857f23_0_92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g3c867857f23_0_92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bfa5cd8420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bfa5cd8420_0_44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g3bfa5cd8420_0_44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ca1b6e389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ca1b6e389f_0_73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g3ca1b6e389f_0_73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3ca1b6e389f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3ca1b6e389f_0_87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g3ca1b6e389f_0_87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3c867857f23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3c867857f23_0_201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g3c867857f23_0_201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3c867857f23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5" name="Google Shape;625;g3c867857f23_0_210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g3c867857f23_0_210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3c867857f23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5" name="Google Shape;635;g3c867857f23_0_220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g3c867857f23_0_220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44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3c867857f23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3c867857f23_0_245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g3c867857f23_0_245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3c867857f23_0_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3c867857f23_0_254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g3c867857f23_0_254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46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3c867857f23_0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3c867857f23_0_263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g3c867857f23_0_263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47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3ca1b6e389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3ca1b6e389f_0_46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g3ca1b6e389f_0_46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48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3c867857f2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3c867857f23_0_49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g3c867857f23_0_49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49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c2d87478f7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c2d87478f7_0_236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g3c2d87478f7_0_236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3ca1b6e389f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3ca1b6e389f_0_357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g3ca1b6e389f_0_357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50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3c40ea734fb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6" name="Google Shape;716;g3c40ea734fb_0_216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g3c40ea734fb_0_216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51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3c4464fc17b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3c4464fc17b_0_138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g3c4464fc17b_0_138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52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3c4464fc17b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3c4464fc17b_0_241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g3c4464fc17b_0_241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53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3bfa5cd8420_2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8" name="Google Shape;748;g3bfa5cd8420_2_361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g3bfa5cd8420_2_361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54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3bfa5cd8420_2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6" name="Google Shape;756;g3bfa5cd8420_2_383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g3bfa5cd8420_2_383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55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3ca1b6e389f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3ca1b6e389f_0_128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g3ca1b6e389f_0_128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56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3c4464fc17b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3c4464fc17b_0_292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g3c4464fc17b_0_292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57</a:t>
            </a:fld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3ca1b6e389f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" name="Google Shape;791;g3ca1b6e389f_0_194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g3ca1b6e389f_0_194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58</a:t>
            </a:fld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3c4464fc17b_0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Google Shape;839;g3c4464fc17b_0_450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g3c4464fc17b_0_450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59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c2d87478f7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c2d87478f7_0_89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g3c2d87478f7_0_89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3c4464fc17b_0_4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Google Shape;855;g3c4464fc17b_0_411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g3c4464fc17b_0_411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60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3c4464fc17b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3c4464fc17b_0_480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g3c4464fc17b_0_480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61</a:t>
            </a:fld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g3c4464fc17b_0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4" name="Google Shape;894;g3c4464fc17b_0_488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g3c4464fc17b_0_488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62</a:t>
            </a:fld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3c0702b1196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9" name="Google Shape;909;g3c0702b1196_1_46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g3c0702b1196_1_46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63</a:t>
            </a:fld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g3c4464fc17b_0_5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7" name="Google Shape;927;g3c4464fc17b_0_509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g3c4464fc17b_0_509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64</a:t>
            </a:fld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3bfa5cd8420_2_5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3bfa5cd8420_2_510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g3bfa5cd8420_2_510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65</a:t>
            </a:fld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g3c4464fc17b_0_6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2" name="Google Shape;942;g3c4464fc17b_0_651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g3c4464fc17b_0_651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66</a:t>
            </a:fld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g3bfa5cd8420_2_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0" name="Google Shape;950;g3bfa5cd8420_2_685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g3bfa5cd8420_2_685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67</a:t>
            </a:fld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3c0702b1196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0" name="Google Shape;960;g3c0702b1196_1_12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g3c0702b1196_1_12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68</a:t>
            </a:fld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3be22f6c713_0_9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2" name="Google Shape;972;g3be22f6c713_0_988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g3be22f6c713_0_988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69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ca1b6e389f_0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ca1b6e389f_0_386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g3ca1b6e389f_0_386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g3c4464fc17b_0_5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3" name="Google Shape;983;g3c4464fc17b_0_543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g3c4464fc17b_0_543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70</a:t>
            </a:fld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g3ca1b6e389f_0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4" name="Google Shape;994;g3ca1b6e389f_0_247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g3ca1b6e389f_0_247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71</a:t>
            </a:fld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3ca1b6e389f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3" name="Google Shape;1003;g3ca1b6e389f_0_287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g3ca1b6e389f_0_287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72</a:t>
            </a:fld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g3ca1b6e389f_0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1" name="Google Shape;1011;g3ca1b6e389f_0_312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g3ca1b6e389f_0_312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73</a:t>
            </a:fld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g3ca1b6e389f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9" name="Google Shape;1019;g3ca1b6e389f_0_326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g3ca1b6e389f_0_326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74</a:t>
            </a:fld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3ca1b6e389f_0_3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7" name="Google Shape;1027;g3ca1b6e389f_0_334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g3ca1b6e389f_0_334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75</a:t>
            </a:fld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3c4464fc17b_0_6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5" name="Google Shape;1035;g3c4464fc17b_0_668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g3c4464fc17b_0_668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76</a:t>
            </a:fld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g3be22f6c713_0_10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5" name="Google Shape;1045;g3be22f6c713_0_1040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g3be22f6c713_0_1040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77</a:t>
            </a:fld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g3c4464fc17b_0_5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1" name="Google Shape;1061;g3c4464fc17b_0_571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g3c4464fc17b_0_571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78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bfa5cd8420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bfa5cd8420_0_58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g3bfa5cd8420_0_58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bfa5cd8420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500" cy="359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bfa5cd8420_0_74:notes"/>
          <p:cNvSpPr txBox="1">
            <a:spLocks noGrp="1"/>
          </p:cNvSpPr>
          <p:nvPr>
            <p:ph type="body" idx="1"/>
          </p:nvPr>
        </p:nvSpPr>
        <p:spPr>
          <a:xfrm>
            <a:off x="731194" y="4560086"/>
            <a:ext cx="5852700" cy="4320300"/>
          </a:xfrm>
          <a:prstGeom prst="rect">
            <a:avLst/>
          </a:prstGeom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g3bfa5cd8420_0_74:notes"/>
          <p:cNvSpPr txBox="1">
            <a:spLocks noGrp="1"/>
          </p:cNvSpPr>
          <p:nvPr>
            <p:ph type="sldNum" idx="12"/>
          </p:nvPr>
        </p:nvSpPr>
        <p:spPr>
          <a:xfrm>
            <a:off x="4143427" y="9120172"/>
            <a:ext cx="3170100" cy="479400"/>
          </a:xfrm>
          <a:prstGeom prst="rect">
            <a:avLst/>
          </a:prstGeom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/>
          <p:nvPr/>
        </p:nvSpPr>
        <p:spPr>
          <a:xfrm>
            <a:off x="11857568" y="-12700"/>
            <a:ext cx="334433" cy="6858000"/>
          </a:xfrm>
          <a:prstGeom prst="rect">
            <a:avLst/>
          </a:prstGeom>
          <a:solidFill>
            <a:srgbClr val="4F81C3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719403" y="1340768"/>
            <a:ext cx="10363200" cy="1944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F81C3"/>
              </a:buClr>
              <a:buSzPts val="1400"/>
              <a:buNone/>
              <a:defRPr>
                <a:solidFill>
                  <a:srgbClr val="4F81C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633803" y="3526160"/>
            <a:ext cx="8534400" cy="1054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spcBef>
                <a:spcPts val="440"/>
              </a:spcBef>
              <a:spcAft>
                <a:spcPts val="0"/>
              </a:spcAft>
              <a:buClr>
                <a:srgbClr val="898989"/>
              </a:buClr>
              <a:buSzPts val="2200"/>
              <a:buNone/>
              <a:defRPr>
                <a:solidFill>
                  <a:srgbClr val="898989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>
                <a:solidFill>
                  <a:srgbClr val="898989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>
                <a:solidFill>
                  <a:srgbClr val="898989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>
                <a:solidFill>
                  <a:srgbClr val="898989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>
                <a:solidFill>
                  <a:srgbClr val="898989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>
                <a:solidFill>
                  <a:srgbClr val="898989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>
                <a:solidFill>
                  <a:srgbClr val="898989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pic>
        <p:nvPicPr>
          <p:cNvPr id="18" name="Google Shape;18;p2" descr="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8102" t="22836" r="10869" b="21034"/>
          <a:stretch/>
        </p:blipFill>
        <p:spPr>
          <a:xfrm>
            <a:off x="4174837" y="5877272"/>
            <a:ext cx="3452333" cy="876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51048" y="316628"/>
            <a:ext cx="347472" cy="347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402336" y="0"/>
            <a:ext cx="1143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402336" y="0"/>
            <a:ext cx="1143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02336" y="914400"/>
            <a:ext cx="114300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5"/>
          <p:cNvSpPr txBox="1"/>
          <p:nvPr/>
        </p:nvSpPr>
        <p:spPr>
          <a:xfrm>
            <a:off x="11857568" y="0"/>
            <a:ext cx="334433" cy="6858000"/>
          </a:xfrm>
          <a:prstGeom prst="rect">
            <a:avLst/>
          </a:prstGeom>
          <a:solidFill>
            <a:srgbClr val="4F81C3"/>
          </a:solidFill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5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5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851048" y="316628"/>
            <a:ext cx="347472" cy="347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02336" y="0"/>
            <a:ext cx="1143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4F81C3"/>
              </a:buClr>
              <a:buSzPts val="1400"/>
              <a:buNone/>
              <a:defRPr sz="3600" b="1" i="0" u="none" strike="noStrike" cap="none">
                <a:solidFill>
                  <a:srgbClr val="4F81C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rgbClr val="39609F"/>
              </a:buClr>
              <a:buSzPts val="1400"/>
              <a:buNone/>
              <a:defRPr sz="4400" b="1" i="0" u="none" strike="noStrike" cap="none">
                <a:solidFill>
                  <a:srgbClr val="39609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rgbClr val="39609F"/>
              </a:buClr>
              <a:buSzPts val="1400"/>
              <a:buNone/>
              <a:defRPr sz="4400" b="1" i="0" u="none" strike="noStrike" cap="none">
                <a:solidFill>
                  <a:srgbClr val="39609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rgbClr val="39609F"/>
              </a:buClr>
              <a:buSzPts val="1400"/>
              <a:buNone/>
              <a:defRPr sz="4400" b="1" i="0" u="none" strike="noStrike" cap="none">
                <a:solidFill>
                  <a:srgbClr val="39609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rgbClr val="39609F"/>
              </a:buClr>
              <a:buSzPts val="1400"/>
              <a:buNone/>
              <a:defRPr sz="4400" b="1" i="0" u="none" strike="noStrike" cap="none">
                <a:solidFill>
                  <a:srgbClr val="39609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rgbClr val="39609F"/>
              </a:buClr>
              <a:buSzPts val="1400"/>
              <a:buNone/>
              <a:defRPr sz="4400" b="0" i="0" u="none" strike="noStrike" cap="none">
                <a:solidFill>
                  <a:srgbClr val="39609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rgbClr val="39609F"/>
              </a:buClr>
              <a:buSzPts val="1400"/>
              <a:buNone/>
              <a:defRPr sz="4400" b="0" i="0" u="none" strike="noStrike" cap="none">
                <a:solidFill>
                  <a:srgbClr val="39609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rgbClr val="39609F"/>
              </a:buClr>
              <a:buSzPts val="1400"/>
              <a:buNone/>
              <a:defRPr sz="4400" b="0" i="0" u="none" strike="noStrike" cap="none">
                <a:solidFill>
                  <a:srgbClr val="39609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rgbClr val="39609F"/>
              </a:buClr>
              <a:buSzPts val="1400"/>
              <a:buNone/>
              <a:defRPr sz="4400" b="0" i="0" u="none" strike="noStrike" cap="none">
                <a:solidFill>
                  <a:srgbClr val="39609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03225" y="914400"/>
            <a:ext cx="114300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8300" algn="l" rtl="0">
              <a:spcBef>
                <a:spcPts val="44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Arial"/>
              <a:buChar char="–"/>
              <a:defRPr sz="22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/>
          <p:nvPr/>
        </p:nvSpPr>
        <p:spPr>
          <a:xfrm>
            <a:off x="11857568" y="0"/>
            <a:ext cx="334433" cy="6858000"/>
          </a:xfrm>
          <a:prstGeom prst="rect">
            <a:avLst/>
          </a:prstGeom>
          <a:solidFill>
            <a:srgbClr val="4F81C3"/>
          </a:solidFill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5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5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13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851048" y="316628"/>
            <a:ext cx="347472" cy="34747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12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58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13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ctrTitle"/>
          </p:nvPr>
        </p:nvSpPr>
        <p:spPr>
          <a:xfrm>
            <a:off x="719403" y="1340768"/>
            <a:ext cx="10363200" cy="19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EagerlyElastic: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Correct-by-Construction Eager Execution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 Dynamically-Scheduled HLS</a:t>
            </a: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ubTitle" idx="1"/>
          </p:nvPr>
        </p:nvSpPr>
        <p:spPr>
          <a:xfrm>
            <a:off x="1633803" y="3526160"/>
            <a:ext cx="8534400" cy="1054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Shun Katsumi*, </a:t>
            </a:r>
            <a:r>
              <a:rPr lang="en-US" sz="2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Emmet Murphy</a:t>
            </a:r>
            <a:r>
              <a:rPr lang="en-US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 and Lana Josipović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rPr lang="en-US" sz="2000">
                <a:solidFill>
                  <a:schemeClr val="dk1"/>
                </a:solidFill>
              </a:rPr>
              <a:t>February 2026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5" name="Google Shape;35;p6"/>
          <p:cNvSpPr txBox="1"/>
          <p:nvPr/>
        </p:nvSpPr>
        <p:spPr>
          <a:xfrm>
            <a:off x="2621225" y="4747475"/>
            <a:ext cx="6800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∗Both authors contributed equally to this research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5"/>
          <p:cNvSpPr txBox="1">
            <a:spLocks noGrp="1"/>
          </p:cNvSpPr>
          <p:nvPr>
            <p:ph type="body" idx="1"/>
          </p:nvPr>
        </p:nvSpPr>
        <p:spPr>
          <a:xfrm>
            <a:off x="98475" y="938538"/>
            <a:ext cx="11701500" cy="9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900" tIns="59925" rIns="119900" bIns="59925" anchor="t" anchorCtr="0">
            <a:noAutofit/>
          </a:bodyPr>
          <a:lstStyle/>
          <a:p>
            <a:pPr marL="449717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78"/>
              <a:t>High-level synthesis enables circuit generation </a:t>
            </a:r>
            <a:endParaRPr sz="3278"/>
          </a:p>
          <a:p>
            <a:pPr marL="449717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78"/>
              <a:t>directly from high-level languages</a:t>
            </a:r>
            <a:endParaRPr sz="3278"/>
          </a:p>
          <a:p>
            <a:pPr marL="599622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78"/>
          </a:p>
          <a:p>
            <a:pPr marL="449717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78"/>
          </a:p>
          <a:p>
            <a:pPr marL="449717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78"/>
          </a:p>
          <a:p>
            <a:pPr marL="449717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78"/>
          </a:p>
          <a:p>
            <a:pPr marL="974387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147">
              <a:solidFill>
                <a:schemeClr val="dk1"/>
              </a:solidFill>
            </a:endParaRPr>
          </a:p>
          <a:p>
            <a:pPr marL="449717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147">
              <a:solidFill>
                <a:schemeClr val="dk1"/>
              </a:solidFill>
            </a:endParaRPr>
          </a:p>
        </p:txBody>
      </p:sp>
      <p:sp>
        <p:nvSpPr>
          <p:cNvPr id="136" name="Google Shape;136;p15"/>
          <p:cNvSpPr txBox="1">
            <a:spLocks noGrp="1"/>
          </p:cNvSpPr>
          <p:nvPr>
            <p:ph type="title"/>
          </p:nvPr>
        </p:nvSpPr>
        <p:spPr>
          <a:xfrm>
            <a:off x="66075" y="53925"/>
            <a:ext cx="11766300" cy="6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Dynamically-Scheduled High-Level Synthesis</a:t>
            </a:r>
            <a:endParaRPr sz="3700"/>
          </a:p>
        </p:txBody>
      </p:sp>
      <p:sp>
        <p:nvSpPr>
          <p:cNvPr id="137" name="Google Shape;137;p15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5"/>
          <p:cNvSpPr txBox="1"/>
          <p:nvPr/>
        </p:nvSpPr>
        <p:spPr>
          <a:xfrm>
            <a:off x="13725" y="2245675"/>
            <a:ext cx="11871000" cy="17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900" tIns="119900" rIns="119900" bIns="119900" anchor="t" anchorCtr="0">
            <a:spAutoFit/>
          </a:bodyPr>
          <a:lstStyle/>
          <a:p>
            <a:pPr marL="449717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78" u="sng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Dynamically-scheduled</a:t>
            </a:r>
            <a:r>
              <a:rPr lang="en-US" sz="3278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high-level synthesis uses</a:t>
            </a:r>
            <a:endParaRPr sz="3278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99622" lvl="0" indent="-508013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79"/>
              <a:buAutoNum type="arabicParenR"/>
            </a:pPr>
            <a:r>
              <a:rPr lang="en-US" sz="3278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Fine-grained data-flow units</a:t>
            </a:r>
            <a:endParaRPr sz="3278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99622" lvl="0" indent="-508013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79"/>
              <a:buAutoNum type="arabicParenR"/>
            </a:pPr>
            <a:r>
              <a:rPr lang="en-US" sz="3278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connected with elastic channels</a:t>
            </a:r>
            <a:endParaRPr sz="1836"/>
          </a:p>
        </p:txBody>
      </p:sp>
      <p:sp>
        <p:nvSpPr>
          <p:cNvPr id="139" name="Google Shape;139;p15"/>
          <p:cNvSpPr/>
          <p:nvPr/>
        </p:nvSpPr>
        <p:spPr>
          <a:xfrm>
            <a:off x="1376150" y="6396275"/>
            <a:ext cx="9439800" cy="461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5"/>
          <p:cNvSpPr txBox="1"/>
          <p:nvPr/>
        </p:nvSpPr>
        <p:spPr>
          <a:xfrm>
            <a:off x="1776125" y="6396300"/>
            <a:ext cx="8778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Josipović, Ghosal, and Ienne. Dynamically Scheduled High-level Synthesis. FPGA 2018.</a:t>
            </a:r>
            <a:endParaRPr sz="1600"/>
          </a:p>
        </p:txBody>
      </p:sp>
      <p:sp>
        <p:nvSpPr>
          <p:cNvPr id="141" name="Google Shape;141;p15"/>
          <p:cNvSpPr/>
          <p:nvPr/>
        </p:nvSpPr>
        <p:spPr>
          <a:xfrm>
            <a:off x="720525" y="4456500"/>
            <a:ext cx="10457400" cy="13230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F81C3"/>
                </a:solidFill>
              </a:rPr>
              <a:t>Elastic circuits are flexible, modular, and runtime-adaptable:</a:t>
            </a:r>
            <a:endParaRPr sz="24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F81C3"/>
                </a:solidFill>
              </a:rPr>
              <a:t>Eager execution is a natural extension</a:t>
            </a:r>
            <a:endParaRPr sz="2400" b="1">
              <a:solidFill>
                <a:srgbClr val="4F81C3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 txBox="1">
            <a:spLocks noGrp="1"/>
          </p:cNvSpPr>
          <p:nvPr>
            <p:ph type="title"/>
          </p:nvPr>
        </p:nvSpPr>
        <p:spPr>
          <a:xfrm>
            <a:off x="381011" y="152375"/>
            <a:ext cx="114300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Elastic Circuit: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Statement</a:t>
            </a:r>
            <a:endParaRPr/>
          </a:p>
        </p:txBody>
      </p:sp>
      <p:grpSp>
        <p:nvGrpSpPr>
          <p:cNvPr id="148" name="Google Shape;148;p16"/>
          <p:cNvGrpSpPr/>
          <p:nvPr/>
        </p:nvGrpSpPr>
        <p:grpSpPr>
          <a:xfrm>
            <a:off x="473598" y="1469284"/>
            <a:ext cx="2914283" cy="2977125"/>
            <a:chOff x="148438" y="2028173"/>
            <a:chExt cx="2177275" cy="2224225"/>
          </a:xfrm>
        </p:grpSpPr>
        <p:pic>
          <p:nvPicPr>
            <p:cNvPr id="149" name="Google Shape;149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8438" y="2028173"/>
              <a:ext cx="2177275" cy="2224225"/>
            </a:xfrm>
            <a:prstGeom prst="rect">
              <a:avLst/>
            </a:prstGeom>
            <a:noFill/>
            <a:ln w="102000" cap="flat" cmpd="sng">
              <a:solidFill>
                <a:srgbClr val="4F81C3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50" name="Google Shape;150;p16"/>
            <p:cNvSpPr/>
            <p:nvPr/>
          </p:nvSpPr>
          <p:spPr>
            <a:xfrm>
              <a:off x="750400" y="2138800"/>
              <a:ext cx="830700" cy="247800"/>
            </a:xfrm>
            <a:prstGeom prst="roundRect">
              <a:avLst>
                <a:gd name="adj" fmla="val 16667"/>
              </a:avLst>
            </a:prstGeom>
            <a:solidFill>
              <a:srgbClr val="9CD57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16"/>
            <p:cNvSpPr txBox="1"/>
            <p:nvPr/>
          </p:nvSpPr>
          <p:spPr>
            <a:xfrm>
              <a:off x="793975" y="2036700"/>
              <a:ext cx="8724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7" b="1">
                  <a:latin typeface="Calibri"/>
                  <a:ea typeface="Calibri"/>
                  <a:cs typeface="Calibri"/>
                  <a:sym typeface="Calibri"/>
                </a:rPr>
                <a:t>cond(i)</a:t>
              </a:r>
              <a:endParaRPr sz="200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16"/>
            <p:cNvSpPr/>
            <p:nvPr/>
          </p:nvSpPr>
          <p:spPr>
            <a:xfrm>
              <a:off x="856900" y="2424975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81A8F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16"/>
            <p:cNvSpPr txBox="1"/>
            <p:nvPr/>
          </p:nvSpPr>
          <p:spPr>
            <a:xfrm>
              <a:off x="856900" y="2326700"/>
              <a:ext cx="1010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= i + 1;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16"/>
            <p:cNvSpPr/>
            <p:nvPr/>
          </p:nvSpPr>
          <p:spPr>
            <a:xfrm>
              <a:off x="1771425" y="242497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16"/>
            <p:cNvSpPr/>
            <p:nvPr/>
          </p:nvSpPr>
          <p:spPr>
            <a:xfrm>
              <a:off x="856888" y="2947850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FF8881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6"/>
            <p:cNvSpPr txBox="1"/>
            <p:nvPr/>
          </p:nvSpPr>
          <p:spPr>
            <a:xfrm>
              <a:off x="912100" y="2856200"/>
              <a:ext cx="872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= i - 1;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16"/>
            <p:cNvSpPr/>
            <p:nvPr/>
          </p:nvSpPr>
          <p:spPr>
            <a:xfrm>
              <a:off x="1771425" y="2924750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16"/>
            <p:cNvSpPr/>
            <p:nvPr/>
          </p:nvSpPr>
          <p:spPr>
            <a:xfrm>
              <a:off x="856888" y="3287300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E5B3F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16"/>
            <p:cNvSpPr txBox="1"/>
            <p:nvPr/>
          </p:nvSpPr>
          <p:spPr>
            <a:xfrm>
              <a:off x="895800" y="3182725"/>
              <a:ext cx="10446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a[i] = i;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6"/>
            <p:cNvSpPr/>
            <p:nvPr/>
          </p:nvSpPr>
          <p:spPr>
            <a:xfrm>
              <a:off x="1738575" y="325127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16"/>
            <p:cNvSpPr/>
            <p:nvPr/>
          </p:nvSpPr>
          <p:spPr>
            <a:xfrm>
              <a:off x="1188422" y="3828700"/>
              <a:ext cx="596100" cy="247800"/>
            </a:xfrm>
            <a:prstGeom prst="roundRect">
              <a:avLst>
                <a:gd name="adj" fmla="val 16667"/>
              </a:avLst>
            </a:prstGeom>
            <a:solidFill>
              <a:srgbClr val="FFCF7E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16"/>
            <p:cNvSpPr txBox="1"/>
            <p:nvPr/>
          </p:nvSpPr>
          <p:spPr>
            <a:xfrm>
              <a:off x="1227325" y="3724125"/>
              <a:ext cx="5961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* 2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16"/>
            <p:cNvSpPr/>
            <p:nvPr/>
          </p:nvSpPr>
          <p:spPr>
            <a:xfrm>
              <a:off x="1793325" y="381352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4" name="Google Shape;164;p16"/>
          <p:cNvSpPr/>
          <p:nvPr/>
        </p:nvSpPr>
        <p:spPr>
          <a:xfrm>
            <a:off x="473600" y="5873325"/>
            <a:ext cx="4627200" cy="984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6"/>
          <p:cNvSpPr txBox="1"/>
          <p:nvPr/>
        </p:nvSpPr>
        <p:spPr>
          <a:xfrm>
            <a:off x="566450" y="5743259"/>
            <a:ext cx="44415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dirty="0" err="1"/>
              <a:t>Elakhras</a:t>
            </a:r>
            <a:r>
              <a:rPr lang="en-US" sz="1600" dirty="0"/>
              <a:t>, Guerrieri, Josipović, and </a:t>
            </a:r>
            <a:r>
              <a:rPr lang="en-US" sz="1600" dirty="0" err="1"/>
              <a:t>Ienne</a:t>
            </a:r>
            <a:r>
              <a:rPr lang="en-US" sz="1600" dirty="0"/>
              <a:t>. Unleashing Parallelism in Elastic Circuits with Faster Token Delivery. FPL 2022</a:t>
            </a:r>
            <a:endParaRPr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7"/>
          <p:cNvSpPr/>
          <p:nvPr/>
        </p:nvSpPr>
        <p:spPr>
          <a:xfrm>
            <a:off x="5730875" y="1221875"/>
            <a:ext cx="4520700" cy="5479800"/>
          </a:xfrm>
          <a:prstGeom prst="rect">
            <a:avLst/>
          </a:prstGeom>
          <a:solidFill>
            <a:schemeClr val="lt2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1725" y="1221875"/>
            <a:ext cx="3202801" cy="547979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7"/>
          <p:cNvSpPr txBox="1">
            <a:spLocks noGrp="1"/>
          </p:cNvSpPr>
          <p:nvPr>
            <p:ph type="title"/>
          </p:nvPr>
        </p:nvSpPr>
        <p:spPr>
          <a:xfrm>
            <a:off x="381011" y="152375"/>
            <a:ext cx="114300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Elastic Circuit: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Statement</a:t>
            </a:r>
            <a:endParaRPr/>
          </a:p>
        </p:txBody>
      </p:sp>
      <p:grpSp>
        <p:nvGrpSpPr>
          <p:cNvPr id="174" name="Google Shape;174;p17"/>
          <p:cNvGrpSpPr/>
          <p:nvPr/>
        </p:nvGrpSpPr>
        <p:grpSpPr>
          <a:xfrm>
            <a:off x="473598" y="1469284"/>
            <a:ext cx="2914283" cy="2977125"/>
            <a:chOff x="148438" y="2028173"/>
            <a:chExt cx="2177275" cy="2224225"/>
          </a:xfrm>
        </p:grpSpPr>
        <p:pic>
          <p:nvPicPr>
            <p:cNvPr id="175" name="Google Shape;175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48438" y="2028173"/>
              <a:ext cx="2177275" cy="2224225"/>
            </a:xfrm>
            <a:prstGeom prst="rect">
              <a:avLst/>
            </a:prstGeom>
            <a:noFill/>
            <a:ln w="102000" cap="flat" cmpd="sng">
              <a:solidFill>
                <a:srgbClr val="4F81C3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76" name="Google Shape;176;p17"/>
            <p:cNvSpPr/>
            <p:nvPr/>
          </p:nvSpPr>
          <p:spPr>
            <a:xfrm>
              <a:off x="750400" y="2138800"/>
              <a:ext cx="830700" cy="247800"/>
            </a:xfrm>
            <a:prstGeom prst="roundRect">
              <a:avLst>
                <a:gd name="adj" fmla="val 16667"/>
              </a:avLst>
            </a:prstGeom>
            <a:solidFill>
              <a:srgbClr val="9CD57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17"/>
            <p:cNvSpPr txBox="1"/>
            <p:nvPr/>
          </p:nvSpPr>
          <p:spPr>
            <a:xfrm>
              <a:off x="793975" y="2036700"/>
              <a:ext cx="8724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7" b="1">
                  <a:latin typeface="Calibri"/>
                  <a:ea typeface="Calibri"/>
                  <a:cs typeface="Calibri"/>
                  <a:sym typeface="Calibri"/>
                </a:rPr>
                <a:t>cond(i)</a:t>
              </a:r>
              <a:endParaRPr sz="200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7"/>
            <p:cNvSpPr/>
            <p:nvPr/>
          </p:nvSpPr>
          <p:spPr>
            <a:xfrm>
              <a:off x="856900" y="2424975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81A8F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7"/>
            <p:cNvSpPr txBox="1"/>
            <p:nvPr/>
          </p:nvSpPr>
          <p:spPr>
            <a:xfrm>
              <a:off x="856900" y="2326700"/>
              <a:ext cx="1010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= i + 1;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17"/>
            <p:cNvSpPr/>
            <p:nvPr/>
          </p:nvSpPr>
          <p:spPr>
            <a:xfrm>
              <a:off x="1771425" y="242497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7"/>
            <p:cNvSpPr/>
            <p:nvPr/>
          </p:nvSpPr>
          <p:spPr>
            <a:xfrm>
              <a:off x="856888" y="2947850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FF8881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7"/>
            <p:cNvSpPr txBox="1"/>
            <p:nvPr/>
          </p:nvSpPr>
          <p:spPr>
            <a:xfrm>
              <a:off x="912100" y="2856200"/>
              <a:ext cx="872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= i - 1;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7"/>
            <p:cNvSpPr/>
            <p:nvPr/>
          </p:nvSpPr>
          <p:spPr>
            <a:xfrm>
              <a:off x="1771425" y="2924750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7"/>
            <p:cNvSpPr/>
            <p:nvPr/>
          </p:nvSpPr>
          <p:spPr>
            <a:xfrm>
              <a:off x="856888" y="3287300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E5B3F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17"/>
            <p:cNvSpPr txBox="1"/>
            <p:nvPr/>
          </p:nvSpPr>
          <p:spPr>
            <a:xfrm>
              <a:off x="895800" y="3182725"/>
              <a:ext cx="10446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a[i] = i;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17"/>
            <p:cNvSpPr/>
            <p:nvPr/>
          </p:nvSpPr>
          <p:spPr>
            <a:xfrm>
              <a:off x="1738575" y="325127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17"/>
            <p:cNvSpPr/>
            <p:nvPr/>
          </p:nvSpPr>
          <p:spPr>
            <a:xfrm>
              <a:off x="1188422" y="3828700"/>
              <a:ext cx="596100" cy="247800"/>
            </a:xfrm>
            <a:prstGeom prst="roundRect">
              <a:avLst>
                <a:gd name="adj" fmla="val 16667"/>
              </a:avLst>
            </a:prstGeom>
            <a:solidFill>
              <a:srgbClr val="FFCF7E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17"/>
            <p:cNvSpPr txBox="1"/>
            <p:nvPr/>
          </p:nvSpPr>
          <p:spPr>
            <a:xfrm>
              <a:off x="1227325" y="3724125"/>
              <a:ext cx="5961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* 2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17"/>
            <p:cNvSpPr/>
            <p:nvPr/>
          </p:nvSpPr>
          <p:spPr>
            <a:xfrm>
              <a:off x="1793325" y="381352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0" name="Google Shape;190;p17"/>
          <p:cNvSpPr/>
          <p:nvPr/>
        </p:nvSpPr>
        <p:spPr>
          <a:xfrm>
            <a:off x="473600" y="5873325"/>
            <a:ext cx="4627200" cy="984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65;p16">
            <a:extLst>
              <a:ext uri="{FF2B5EF4-FFF2-40B4-BE49-F238E27FC236}">
                <a16:creationId xmlns:a16="http://schemas.microsoft.com/office/drawing/2014/main" id="{BB2A766B-E4DB-0111-239F-77458F50472F}"/>
              </a:ext>
            </a:extLst>
          </p:cNvPr>
          <p:cNvSpPr txBox="1"/>
          <p:nvPr/>
        </p:nvSpPr>
        <p:spPr>
          <a:xfrm>
            <a:off x="566450" y="5743259"/>
            <a:ext cx="44415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dirty="0" err="1"/>
              <a:t>Elakhras</a:t>
            </a:r>
            <a:r>
              <a:rPr lang="en-US" sz="1600" dirty="0"/>
              <a:t>, Guerrieri, Josipović, and </a:t>
            </a:r>
            <a:r>
              <a:rPr lang="en-US" sz="1600" dirty="0" err="1"/>
              <a:t>Ienne</a:t>
            </a:r>
            <a:r>
              <a:rPr lang="en-US" sz="1600" dirty="0"/>
              <a:t>. Unleashing Parallelism in Elastic Circuits with Faster Token Delivery. FPL 2022</a:t>
            </a:r>
            <a:endParaRPr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8"/>
          <p:cNvSpPr/>
          <p:nvPr/>
        </p:nvSpPr>
        <p:spPr>
          <a:xfrm>
            <a:off x="5730875" y="1221875"/>
            <a:ext cx="4520700" cy="5479800"/>
          </a:xfrm>
          <a:prstGeom prst="rect">
            <a:avLst/>
          </a:prstGeom>
          <a:solidFill>
            <a:schemeClr val="lt2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1725" y="1221875"/>
            <a:ext cx="3202801" cy="5479798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8"/>
          <p:cNvSpPr txBox="1">
            <a:spLocks noGrp="1"/>
          </p:cNvSpPr>
          <p:nvPr>
            <p:ph type="title"/>
          </p:nvPr>
        </p:nvSpPr>
        <p:spPr>
          <a:xfrm>
            <a:off x="381011" y="152375"/>
            <a:ext cx="114300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Elastic Circuit: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Statement</a:t>
            </a:r>
            <a:endParaRPr/>
          </a:p>
        </p:txBody>
      </p:sp>
      <p:grpSp>
        <p:nvGrpSpPr>
          <p:cNvPr id="200" name="Google Shape;200;p18"/>
          <p:cNvGrpSpPr/>
          <p:nvPr/>
        </p:nvGrpSpPr>
        <p:grpSpPr>
          <a:xfrm>
            <a:off x="473598" y="1469284"/>
            <a:ext cx="2914283" cy="2977125"/>
            <a:chOff x="148438" y="2028173"/>
            <a:chExt cx="2177275" cy="2224225"/>
          </a:xfrm>
        </p:grpSpPr>
        <p:pic>
          <p:nvPicPr>
            <p:cNvPr id="201" name="Google Shape;201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48438" y="2028173"/>
              <a:ext cx="2177275" cy="2224225"/>
            </a:xfrm>
            <a:prstGeom prst="rect">
              <a:avLst/>
            </a:prstGeom>
            <a:noFill/>
            <a:ln w="102000" cap="flat" cmpd="sng">
              <a:solidFill>
                <a:srgbClr val="4F81C3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02" name="Google Shape;202;p18"/>
            <p:cNvSpPr/>
            <p:nvPr/>
          </p:nvSpPr>
          <p:spPr>
            <a:xfrm>
              <a:off x="750400" y="2138800"/>
              <a:ext cx="830700" cy="247800"/>
            </a:xfrm>
            <a:prstGeom prst="roundRect">
              <a:avLst>
                <a:gd name="adj" fmla="val 16667"/>
              </a:avLst>
            </a:prstGeom>
            <a:solidFill>
              <a:srgbClr val="9CD57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8"/>
            <p:cNvSpPr txBox="1"/>
            <p:nvPr/>
          </p:nvSpPr>
          <p:spPr>
            <a:xfrm>
              <a:off x="793975" y="2036700"/>
              <a:ext cx="8724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7" b="1">
                  <a:latin typeface="Calibri"/>
                  <a:ea typeface="Calibri"/>
                  <a:cs typeface="Calibri"/>
                  <a:sym typeface="Calibri"/>
                </a:rPr>
                <a:t>cond(i)</a:t>
              </a:r>
              <a:endParaRPr sz="200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18"/>
            <p:cNvSpPr/>
            <p:nvPr/>
          </p:nvSpPr>
          <p:spPr>
            <a:xfrm>
              <a:off x="856900" y="2424975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81A8F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18"/>
            <p:cNvSpPr txBox="1"/>
            <p:nvPr/>
          </p:nvSpPr>
          <p:spPr>
            <a:xfrm>
              <a:off x="856900" y="2326700"/>
              <a:ext cx="1010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= i + 1;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18"/>
            <p:cNvSpPr/>
            <p:nvPr/>
          </p:nvSpPr>
          <p:spPr>
            <a:xfrm>
              <a:off x="1771425" y="242497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18"/>
            <p:cNvSpPr/>
            <p:nvPr/>
          </p:nvSpPr>
          <p:spPr>
            <a:xfrm>
              <a:off x="856888" y="2947850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FF8881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18"/>
            <p:cNvSpPr txBox="1"/>
            <p:nvPr/>
          </p:nvSpPr>
          <p:spPr>
            <a:xfrm>
              <a:off x="912100" y="2856200"/>
              <a:ext cx="872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= i - 1;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18"/>
            <p:cNvSpPr/>
            <p:nvPr/>
          </p:nvSpPr>
          <p:spPr>
            <a:xfrm>
              <a:off x="1771425" y="2924750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18"/>
            <p:cNvSpPr/>
            <p:nvPr/>
          </p:nvSpPr>
          <p:spPr>
            <a:xfrm>
              <a:off x="856888" y="3287300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E5B3F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18"/>
            <p:cNvSpPr txBox="1"/>
            <p:nvPr/>
          </p:nvSpPr>
          <p:spPr>
            <a:xfrm>
              <a:off x="895800" y="3182725"/>
              <a:ext cx="10446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a[i] = i;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18"/>
            <p:cNvSpPr/>
            <p:nvPr/>
          </p:nvSpPr>
          <p:spPr>
            <a:xfrm>
              <a:off x="1738575" y="325127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18"/>
            <p:cNvSpPr/>
            <p:nvPr/>
          </p:nvSpPr>
          <p:spPr>
            <a:xfrm>
              <a:off x="1188422" y="3828700"/>
              <a:ext cx="596100" cy="247800"/>
            </a:xfrm>
            <a:prstGeom prst="roundRect">
              <a:avLst>
                <a:gd name="adj" fmla="val 16667"/>
              </a:avLst>
            </a:prstGeom>
            <a:solidFill>
              <a:srgbClr val="FFCF7E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18"/>
            <p:cNvSpPr txBox="1"/>
            <p:nvPr/>
          </p:nvSpPr>
          <p:spPr>
            <a:xfrm>
              <a:off x="1227325" y="3724125"/>
              <a:ext cx="5961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* 2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18"/>
            <p:cNvSpPr/>
            <p:nvPr/>
          </p:nvSpPr>
          <p:spPr>
            <a:xfrm>
              <a:off x="1793325" y="381352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6" name="Google Shape;216;p18"/>
          <p:cNvSpPr/>
          <p:nvPr/>
        </p:nvSpPr>
        <p:spPr>
          <a:xfrm>
            <a:off x="5794375" y="1634375"/>
            <a:ext cx="4369500" cy="10734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8"/>
          <p:cNvSpPr/>
          <p:nvPr/>
        </p:nvSpPr>
        <p:spPr>
          <a:xfrm>
            <a:off x="473600" y="5873325"/>
            <a:ext cx="4627200" cy="984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65;p16">
            <a:extLst>
              <a:ext uri="{FF2B5EF4-FFF2-40B4-BE49-F238E27FC236}">
                <a16:creationId xmlns:a16="http://schemas.microsoft.com/office/drawing/2014/main" id="{A748CFC8-F275-9214-AF96-B5E066641D36}"/>
              </a:ext>
            </a:extLst>
          </p:cNvPr>
          <p:cNvSpPr txBox="1"/>
          <p:nvPr/>
        </p:nvSpPr>
        <p:spPr>
          <a:xfrm>
            <a:off x="566450" y="5743259"/>
            <a:ext cx="44415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dirty="0" err="1"/>
              <a:t>Elakhras</a:t>
            </a:r>
            <a:r>
              <a:rPr lang="en-US" sz="1600" dirty="0"/>
              <a:t>, Guerrieri, Josipović, and </a:t>
            </a:r>
            <a:r>
              <a:rPr lang="en-US" sz="1600" dirty="0" err="1"/>
              <a:t>Ienne</a:t>
            </a:r>
            <a:r>
              <a:rPr lang="en-US" sz="1600" dirty="0"/>
              <a:t>. Unleashing Parallelism in Elastic Circuits with Faster Token Delivery. FPL 2022</a:t>
            </a:r>
            <a:endParaRPr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9"/>
          <p:cNvSpPr txBox="1">
            <a:spLocks noGrp="1"/>
          </p:cNvSpPr>
          <p:nvPr>
            <p:ph type="title"/>
          </p:nvPr>
        </p:nvSpPr>
        <p:spPr>
          <a:xfrm>
            <a:off x="381011" y="152375"/>
            <a:ext cx="114300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Elastic Circuit: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Statement</a:t>
            </a:r>
            <a:endParaRPr/>
          </a:p>
        </p:txBody>
      </p:sp>
      <p:grpSp>
        <p:nvGrpSpPr>
          <p:cNvPr id="225" name="Google Shape;225;p19"/>
          <p:cNvGrpSpPr/>
          <p:nvPr/>
        </p:nvGrpSpPr>
        <p:grpSpPr>
          <a:xfrm>
            <a:off x="473598" y="1469284"/>
            <a:ext cx="2914283" cy="2977125"/>
            <a:chOff x="148438" y="2028173"/>
            <a:chExt cx="2177275" cy="2224225"/>
          </a:xfrm>
        </p:grpSpPr>
        <p:pic>
          <p:nvPicPr>
            <p:cNvPr id="226" name="Google Shape;226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8438" y="2028173"/>
              <a:ext cx="2177275" cy="2224225"/>
            </a:xfrm>
            <a:prstGeom prst="rect">
              <a:avLst/>
            </a:prstGeom>
            <a:noFill/>
            <a:ln w="102000" cap="flat" cmpd="sng">
              <a:solidFill>
                <a:srgbClr val="4F81C3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27" name="Google Shape;227;p19"/>
            <p:cNvSpPr/>
            <p:nvPr/>
          </p:nvSpPr>
          <p:spPr>
            <a:xfrm>
              <a:off x="750400" y="2138800"/>
              <a:ext cx="830700" cy="247800"/>
            </a:xfrm>
            <a:prstGeom prst="roundRect">
              <a:avLst>
                <a:gd name="adj" fmla="val 16667"/>
              </a:avLst>
            </a:prstGeom>
            <a:solidFill>
              <a:srgbClr val="9CD57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19"/>
            <p:cNvSpPr txBox="1"/>
            <p:nvPr/>
          </p:nvSpPr>
          <p:spPr>
            <a:xfrm>
              <a:off x="793975" y="2036700"/>
              <a:ext cx="8724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7" b="1">
                  <a:latin typeface="Calibri"/>
                  <a:ea typeface="Calibri"/>
                  <a:cs typeface="Calibri"/>
                  <a:sym typeface="Calibri"/>
                </a:rPr>
                <a:t>cond(i)</a:t>
              </a:r>
              <a:endParaRPr sz="200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19"/>
            <p:cNvSpPr/>
            <p:nvPr/>
          </p:nvSpPr>
          <p:spPr>
            <a:xfrm>
              <a:off x="856900" y="2424975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81A8F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19"/>
            <p:cNvSpPr txBox="1"/>
            <p:nvPr/>
          </p:nvSpPr>
          <p:spPr>
            <a:xfrm>
              <a:off x="856900" y="2326700"/>
              <a:ext cx="1010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= i + 1;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19"/>
            <p:cNvSpPr/>
            <p:nvPr/>
          </p:nvSpPr>
          <p:spPr>
            <a:xfrm>
              <a:off x="1771425" y="242497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19"/>
            <p:cNvSpPr/>
            <p:nvPr/>
          </p:nvSpPr>
          <p:spPr>
            <a:xfrm>
              <a:off x="856888" y="2947850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FF8881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19"/>
            <p:cNvSpPr txBox="1"/>
            <p:nvPr/>
          </p:nvSpPr>
          <p:spPr>
            <a:xfrm>
              <a:off x="912100" y="2856200"/>
              <a:ext cx="872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= i - 1;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19"/>
            <p:cNvSpPr/>
            <p:nvPr/>
          </p:nvSpPr>
          <p:spPr>
            <a:xfrm>
              <a:off x="1771425" y="2924750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9"/>
            <p:cNvSpPr/>
            <p:nvPr/>
          </p:nvSpPr>
          <p:spPr>
            <a:xfrm>
              <a:off x="856888" y="3287300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E5B3F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9"/>
            <p:cNvSpPr txBox="1"/>
            <p:nvPr/>
          </p:nvSpPr>
          <p:spPr>
            <a:xfrm>
              <a:off x="895800" y="3182725"/>
              <a:ext cx="10446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a[i] = i;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19"/>
            <p:cNvSpPr/>
            <p:nvPr/>
          </p:nvSpPr>
          <p:spPr>
            <a:xfrm>
              <a:off x="1738575" y="325127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19"/>
            <p:cNvSpPr/>
            <p:nvPr/>
          </p:nvSpPr>
          <p:spPr>
            <a:xfrm>
              <a:off x="1188422" y="3828700"/>
              <a:ext cx="596100" cy="247800"/>
            </a:xfrm>
            <a:prstGeom prst="roundRect">
              <a:avLst>
                <a:gd name="adj" fmla="val 16667"/>
              </a:avLst>
            </a:prstGeom>
            <a:solidFill>
              <a:srgbClr val="FFCF7E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19"/>
            <p:cNvSpPr txBox="1"/>
            <p:nvPr/>
          </p:nvSpPr>
          <p:spPr>
            <a:xfrm>
              <a:off x="1227325" y="3724125"/>
              <a:ext cx="5961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* 2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19"/>
            <p:cNvSpPr/>
            <p:nvPr/>
          </p:nvSpPr>
          <p:spPr>
            <a:xfrm>
              <a:off x="1793325" y="381352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1" name="Google Shape;241;p19" title="if_elastic.png"/>
          <p:cNvPicPr preferRelativeResize="0"/>
          <p:nvPr/>
        </p:nvPicPr>
        <p:blipFill rotWithShape="1">
          <a:blip r:embed="rId4">
            <a:alphaModFix/>
          </a:blip>
          <a:srcRect t="1960" b="1960"/>
          <a:stretch/>
        </p:blipFill>
        <p:spPr>
          <a:xfrm>
            <a:off x="5785925" y="1251785"/>
            <a:ext cx="4441403" cy="5398216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2" name="Google Shape;242;p19"/>
          <p:cNvSpPr/>
          <p:nvPr/>
        </p:nvSpPr>
        <p:spPr>
          <a:xfrm>
            <a:off x="5794375" y="1634375"/>
            <a:ext cx="4369500" cy="10734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9"/>
          <p:cNvSpPr/>
          <p:nvPr/>
        </p:nvSpPr>
        <p:spPr>
          <a:xfrm>
            <a:off x="473600" y="5873325"/>
            <a:ext cx="4627200" cy="984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65;p16">
            <a:extLst>
              <a:ext uri="{FF2B5EF4-FFF2-40B4-BE49-F238E27FC236}">
                <a16:creationId xmlns:a16="http://schemas.microsoft.com/office/drawing/2014/main" id="{5FCC9AC6-598E-2BB9-155C-7F4425E2D56C}"/>
              </a:ext>
            </a:extLst>
          </p:cNvPr>
          <p:cNvSpPr txBox="1"/>
          <p:nvPr/>
        </p:nvSpPr>
        <p:spPr>
          <a:xfrm>
            <a:off x="566450" y="5743259"/>
            <a:ext cx="44415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dirty="0" err="1"/>
              <a:t>Elakhras</a:t>
            </a:r>
            <a:r>
              <a:rPr lang="en-US" sz="1600" dirty="0"/>
              <a:t>, Guerrieri, Josipović, and </a:t>
            </a:r>
            <a:r>
              <a:rPr lang="en-US" sz="1600" dirty="0" err="1"/>
              <a:t>Ienne</a:t>
            </a:r>
            <a:r>
              <a:rPr lang="en-US" sz="1600" dirty="0"/>
              <a:t>. Unleashing Parallelism in Elastic Circuits with Faster Token Delivery. FPL 2022</a:t>
            </a:r>
            <a:endParaRPr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0"/>
          <p:cNvSpPr txBox="1">
            <a:spLocks noGrp="1"/>
          </p:cNvSpPr>
          <p:nvPr>
            <p:ph type="title"/>
          </p:nvPr>
        </p:nvSpPr>
        <p:spPr>
          <a:xfrm>
            <a:off x="381011" y="152375"/>
            <a:ext cx="114300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Elastic Circuit: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Statement</a:t>
            </a:r>
            <a:endParaRPr/>
          </a:p>
        </p:txBody>
      </p:sp>
      <p:grpSp>
        <p:nvGrpSpPr>
          <p:cNvPr id="251" name="Google Shape;251;p20"/>
          <p:cNvGrpSpPr/>
          <p:nvPr/>
        </p:nvGrpSpPr>
        <p:grpSpPr>
          <a:xfrm>
            <a:off x="473598" y="1469284"/>
            <a:ext cx="2914283" cy="2977125"/>
            <a:chOff x="148438" y="2028173"/>
            <a:chExt cx="2177275" cy="2224225"/>
          </a:xfrm>
        </p:grpSpPr>
        <p:pic>
          <p:nvPicPr>
            <p:cNvPr id="252" name="Google Shape;252;p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8438" y="2028173"/>
              <a:ext cx="2177275" cy="2224225"/>
            </a:xfrm>
            <a:prstGeom prst="rect">
              <a:avLst/>
            </a:prstGeom>
            <a:noFill/>
            <a:ln w="102000" cap="flat" cmpd="sng">
              <a:solidFill>
                <a:srgbClr val="4F81C3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53" name="Google Shape;253;p20"/>
            <p:cNvSpPr/>
            <p:nvPr/>
          </p:nvSpPr>
          <p:spPr>
            <a:xfrm>
              <a:off x="750400" y="2138800"/>
              <a:ext cx="830700" cy="247800"/>
            </a:xfrm>
            <a:prstGeom prst="roundRect">
              <a:avLst>
                <a:gd name="adj" fmla="val 16667"/>
              </a:avLst>
            </a:prstGeom>
            <a:solidFill>
              <a:srgbClr val="9CD57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0"/>
            <p:cNvSpPr txBox="1"/>
            <p:nvPr/>
          </p:nvSpPr>
          <p:spPr>
            <a:xfrm>
              <a:off x="793975" y="2036700"/>
              <a:ext cx="8724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7" b="1">
                  <a:latin typeface="Calibri"/>
                  <a:ea typeface="Calibri"/>
                  <a:cs typeface="Calibri"/>
                  <a:sym typeface="Calibri"/>
                </a:rPr>
                <a:t>cond(i)</a:t>
              </a:r>
              <a:endParaRPr sz="200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20"/>
            <p:cNvSpPr/>
            <p:nvPr/>
          </p:nvSpPr>
          <p:spPr>
            <a:xfrm>
              <a:off x="856900" y="2424975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81A8F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0"/>
            <p:cNvSpPr txBox="1"/>
            <p:nvPr/>
          </p:nvSpPr>
          <p:spPr>
            <a:xfrm>
              <a:off x="856900" y="2326700"/>
              <a:ext cx="1010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= i + 1;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0"/>
            <p:cNvSpPr/>
            <p:nvPr/>
          </p:nvSpPr>
          <p:spPr>
            <a:xfrm>
              <a:off x="1771425" y="242497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20"/>
            <p:cNvSpPr/>
            <p:nvPr/>
          </p:nvSpPr>
          <p:spPr>
            <a:xfrm>
              <a:off x="856888" y="2947850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FF8881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20"/>
            <p:cNvSpPr txBox="1"/>
            <p:nvPr/>
          </p:nvSpPr>
          <p:spPr>
            <a:xfrm>
              <a:off x="912100" y="2856200"/>
              <a:ext cx="872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= i - 1;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20"/>
            <p:cNvSpPr/>
            <p:nvPr/>
          </p:nvSpPr>
          <p:spPr>
            <a:xfrm>
              <a:off x="1771425" y="2924750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20"/>
            <p:cNvSpPr/>
            <p:nvPr/>
          </p:nvSpPr>
          <p:spPr>
            <a:xfrm>
              <a:off x="856888" y="3287300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E5B3F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20"/>
            <p:cNvSpPr txBox="1"/>
            <p:nvPr/>
          </p:nvSpPr>
          <p:spPr>
            <a:xfrm>
              <a:off x="895800" y="3182725"/>
              <a:ext cx="10446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a[i] = i;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20"/>
            <p:cNvSpPr/>
            <p:nvPr/>
          </p:nvSpPr>
          <p:spPr>
            <a:xfrm>
              <a:off x="1738575" y="325127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20"/>
            <p:cNvSpPr/>
            <p:nvPr/>
          </p:nvSpPr>
          <p:spPr>
            <a:xfrm>
              <a:off x="1188422" y="3828700"/>
              <a:ext cx="596100" cy="247800"/>
            </a:xfrm>
            <a:prstGeom prst="roundRect">
              <a:avLst>
                <a:gd name="adj" fmla="val 16667"/>
              </a:avLst>
            </a:prstGeom>
            <a:solidFill>
              <a:srgbClr val="FFCF7E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20"/>
            <p:cNvSpPr txBox="1"/>
            <p:nvPr/>
          </p:nvSpPr>
          <p:spPr>
            <a:xfrm>
              <a:off x="1227325" y="3724125"/>
              <a:ext cx="5961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* 2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20"/>
            <p:cNvSpPr/>
            <p:nvPr/>
          </p:nvSpPr>
          <p:spPr>
            <a:xfrm>
              <a:off x="1793325" y="381352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67" name="Google Shape;267;p20" title="if_elastic.png"/>
          <p:cNvPicPr preferRelativeResize="0"/>
          <p:nvPr/>
        </p:nvPicPr>
        <p:blipFill rotWithShape="1">
          <a:blip r:embed="rId4">
            <a:alphaModFix/>
          </a:blip>
          <a:srcRect t="1960" b="1960"/>
          <a:stretch/>
        </p:blipFill>
        <p:spPr>
          <a:xfrm>
            <a:off x="5785925" y="1251785"/>
            <a:ext cx="4441403" cy="5398216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68" name="Google Shape;268;p20"/>
          <p:cNvSpPr/>
          <p:nvPr/>
        </p:nvSpPr>
        <p:spPr>
          <a:xfrm>
            <a:off x="5794375" y="1634375"/>
            <a:ext cx="4369500" cy="10734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0"/>
          <p:cNvSpPr/>
          <p:nvPr/>
        </p:nvSpPr>
        <p:spPr>
          <a:xfrm>
            <a:off x="473600" y="5873325"/>
            <a:ext cx="4627200" cy="984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1" name="Google Shape;27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54025" y="1093313"/>
            <a:ext cx="4850203" cy="57151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65;p16">
            <a:extLst>
              <a:ext uri="{FF2B5EF4-FFF2-40B4-BE49-F238E27FC236}">
                <a16:creationId xmlns:a16="http://schemas.microsoft.com/office/drawing/2014/main" id="{B27BF5E6-26F4-8611-7B16-BFBD28C2FD9A}"/>
              </a:ext>
            </a:extLst>
          </p:cNvPr>
          <p:cNvSpPr txBox="1"/>
          <p:nvPr/>
        </p:nvSpPr>
        <p:spPr>
          <a:xfrm>
            <a:off x="566450" y="5743259"/>
            <a:ext cx="44415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dirty="0" err="1"/>
              <a:t>Elakhras</a:t>
            </a:r>
            <a:r>
              <a:rPr lang="en-US" sz="1600" dirty="0"/>
              <a:t>, Guerrieri, Josipović, and </a:t>
            </a:r>
            <a:r>
              <a:rPr lang="en-US" sz="1600" dirty="0" err="1"/>
              <a:t>Ienne</a:t>
            </a:r>
            <a:r>
              <a:rPr lang="en-US" sz="1600" dirty="0"/>
              <a:t>. Unleashing Parallelism in Elastic Circuits with Faster Token Delivery. FPL 2022</a:t>
            </a:r>
            <a:endParaRPr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21" title="if_statement_standard_fast_fast.gif"/>
          <p:cNvPicPr preferRelativeResize="0"/>
          <p:nvPr/>
        </p:nvPicPr>
        <p:blipFill rotWithShape="1">
          <a:blip r:embed="rId3">
            <a:alphaModFix/>
          </a:blip>
          <a:srcRect l="26920" t="3800" r="25973" b="6133"/>
          <a:stretch/>
        </p:blipFill>
        <p:spPr>
          <a:xfrm>
            <a:off x="5785925" y="1251775"/>
            <a:ext cx="4441398" cy="5398225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78" name="Google Shape;278;p21"/>
          <p:cNvSpPr txBox="1">
            <a:spLocks noGrp="1"/>
          </p:cNvSpPr>
          <p:nvPr>
            <p:ph type="title"/>
          </p:nvPr>
        </p:nvSpPr>
        <p:spPr>
          <a:xfrm>
            <a:off x="381011" y="152375"/>
            <a:ext cx="114300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Elastic Circuit: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Statement</a:t>
            </a:r>
            <a:endParaRPr/>
          </a:p>
        </p:txBody>
      </p:sp>
      <p:grpSp>
        <p:nvGrpSpPr>
          <p:cNvPr id="279" name="Google Shape;279;p21"/>
          <p:cNvGrpSpPr/>
          <p:nvPr/>
        </p:nvGrpSpPr>
        <p:grpSpPr>
          <a:xfrm>
            <a:off x="473598" y="1469284"/>
            <a:ext cx="2914283" cy="2977125"/>
            <a:chOff x="148438" y="2028173"/>
            <a:chExt cx="2177275" cy="2224225"/>
          </a:xfrm>
        </p:grpSpPr>
        <p:pic>
          <p:nvPicPr>
            <p:cNvPr id="280" name="Google Shape;280;p2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48438" y="2028173"/>
              <a:ext cx="2177275" cy="2224225"/>
            </a:xfrm>
            <a:prstGeom prst="rect">
              <a:avLst/>
            </a:prstGeom>
            <a:noFill/>
            <a:ln w="102000" cap="flat" cmpd="sng">
              <a:solidFill>
                <a:srgbClr val="4F81C3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81" name="Google Shape;281;p21"/>
            <p:cNvSpPr/>
            <p:nvPr/>
          </p:nvSpPr>
          <p:spPr>
            <a:xfrm>
              <a:off x="750400" y="2138800"/>
              <a:ext cx="830700" cy="247800"/>
            </a:xfrm>
            <a:prstGeom prst="roundRect">
              <a:avLst>
                <a:gd name="adj" fmla="val 16667"/>
              </a:avLst>
            </a:prstGeom>
            <a:solidFill>
              <a:srgbClr val="9CD57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21"/>
            <p:cNvSpPr txBox="1"/>
            <p:nvPr/>
          </p:nvSpPr>
          <p:spPr>
            <a:xfrm>
              <a:off x="793975" y="2036700"/>
              <a:ext cx="8724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7" b="1">
                  <a:latin typeface="Calibri"/>
                  <a:ea typeface="Calibri"/>
                  <a:cs typeface="Calibri"/>
                  <a:sym typeface="Calibri"/>
                </a:rPr>
                <a:t>cond(i)</a:t>
              </a:r>
              <a:endParaRPr sz="200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21"/>
            <p:cNvSpPr/>
            <p:nvPr/>
          </p:nvSpPr>
          <p:spPr>
            <a:xfrm>
              <a:off x="856900" y="2424975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81A8F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21"/>
            <p:cNvSpPr txBox="1"/>
            <p:nvPr/>
          </p:nvSpPr>
          <p:spPr>
            <a:xfrm>
              <a:off x="856900" y="2326700"/>
              <a:ext cx="1010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= i + 1;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21"/>
            <p:cNvSpPr/>
            <p:nvPr/>
          </p:nvSpPr>
          <p:spPr>
            <a:xfrm>
              <a:off x="1771425" y="242497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21"/>
            <p:cNvSpPr/>
            <p:nvPr/>
          </p:nvSpPr>
          <p:spPr>
            <a:xfrm>
              <a:off x="856888" y="2947850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FF8881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1"/>
            <p:cNvSpPr txBox="1"/>
            <p:nvPr/>
          </p:nvSpPr>
          <p:spPr>
            <a:xfrm>
              <a:off x="912100" y="2856200"/>
              <a:ext cx="872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= i - 1;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1"/>
            <p:cNvSpPr/>
            <p:nvPr/>
          </p:nvSpPr>
          <p:spPr>
            <a:xfrm>
              <a:off x="1771425" y="2924750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21"/>
            <p:cNvSpPr/>
            <p:nvPr/>
          </p:nvSpPr>
          <p:spPr>
            <a:xfrm>
              <a:off x="856888" y="3287300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E5B3F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21"/>
            <p:cNvSpPr txBox="1"/>
            <p:nvPr/>
          </p:nvSpPr>
          <p:spPr>
            <a:xfrm>
              <a:off x="895800" y="3182725"/>
              <a:ext cx="10446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a[i] = i;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21"/>
            <p:cNvSpPr/>
            <p:nvPr/>
          </p:nvSpPr>
          <p:spPr>
            <a:xfrm>
              <a:off x="1738575" y="325127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21"/>
            <p:cNvSpPr/>
            <p:nvPr/>
          </p:nvSpPr>
          <p:spPr>
            <a:xfrm>
              <a:off x="1188422" y="3828700"/>
              <a:ext cx="596100" cy="247800"/>
            </a:xfrm>
            <a:prstGeom prst="roundRect">
              <a:avLst>
                <a:gd name="adj" fmla="val 16667"/>
              </a:avLst>
            </a:prstGeom>
            <a:solidFill>
              <a:srgbClr val="FFCF7E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21"/>
            <p:cNvSpPr txBox="1"/>
            <p:nvPr/>
          </p:nvSpPr>
          <p:spPr>
            <a:xfrm>
              <a:off x="1227325" y="3724125"/>
              <a:ext cx="5961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* 2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21"/>
            <p:cNvSpPr/>
            <p:nvPr/>
          </p:nvSpPr>
          <p:spPr>
            <a:xfrm>
              <a:off x="1793325" y="381352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5" name="Google Shape;295;p21"/>
          <p:cNvSpPr/>
          <p:nvPr/>
        </p:nvSpPr>
        <p:spPr>
          <a:xfrm>
            <a:off x="473600" y="5873325"/>
            <a:ext cx="4627200" cy="984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65;p16">
            <a:extLst>
              <a:ext uri="{FF2B5EF4-FFF2-40B4-BE49-F238E27FC236}">
                <a16:creationId xmlns:a16="http://schemas.microsoft.com/office/drawing/2014/main" id="{91DBF074-159E-CE52-63A9-A857841C4D55}"/>
              </a:ext>
            </a:extLst>
          </p:cNvPr>
          <p:cNvSpPr txBox="1"/>
          <p:nvPr/>
        </p:nvSpPr>
        <p:spPr>
          <a:xfrm>
            <a:off x="566450" y="5743259"/>
            <a:ext cx="44415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dirty="0" err="1"/>
              <a:t>Elakhras</a:t>
            </a:r>
            <a:r>
              <a:rPr lang="en-US" sz="1600" dirty="0"/>
              <a:t>, Guerrieri, Josipović, and </a:t>
            </a:r>
            <a:r>
              <a:rPr lang="en-US" sz="1600" dirty="0" err="1"/>
              <a:t>Ienne</a:t>
            </a:r>
            <a:r>
              <a:rPr lang="en-US" sz="1600" dirty="0"/>
              <a:t>. Unleashing Parallelism in Elastic Circuits with Faster Token Delivery. FPL 2022</a:t>
            </a:r>
            <a:endParaRPr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2"/>
          <p:cNvSpPr txBox="1">
            <a:spLocks noGrp="1"/>
          </p:cNvSpPr>
          <p:nvPr>
            <p:ph type="title"/>
          </p:nvPr>
        </p:nvSpPr>
        <p:spPr>
          <a:xfrm>
            <a:off x="381011" y="152375"/>
            <a:ext cx="114300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Elastic Circuit: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Statement</a:t>
            </a:r>
            <a:endParaRPr/>
          </a:p>
        </p:txBody>
      </p:sp>
      <p:grpSp>
        <p:nvGrpSpPr>
          <p:cNvPr id="303" name="Google Shape;303;p22"/>
          <p:cNvGrpSpPr/>
          <p:nvPr/>
        </p:nvGrpSpPr>
        <p:grpSpPr>
          <a:xfrm>
            <a:off x="473598" y="1469284"/>
            <a:ext cx="2914283" cy="2977125"/>
            <a:chOff x="148438" y="2028173"/>
            <a:chExt cx="2177275" cy="2224225"/>
          </a:xfrm>
        </p:grpSpPr>
        <p:pic>
          <p:nvPicPr>
            <p:cNvPr id="304" name="Google Shape;304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8438" y="2028173"/>
              <a:ext cx="2177275" cy="2224225"/>
            </a:xfrm>
            <a:prstGeom prst="rect">
              <a:avLst/>
            </a:prstGeom>
            <a:noFill/>
            <a:ln w="102000" cap="flat" cmpd="sng">
              <a:solidFill>
                <a:srgbClr val="4F81C3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305" name="Google Shape;305;p22"/>
            <p:cNvSpPr/>
            <p:nvPr/>
          </p:nvSpPr>
          <p:spPr>
            <a:xfrm>
              <a:off x="750400" y="2138800"/>
              <a:ext cx="830700" cy="247800"/>
            </a:xfrm>
            <a:prstGeom prst="roundRect">
              <a:avLst>
                <a:gd name="adj" fmla="val 16667"/>
              </a:avLst>
            </a:prstGeom>
            <a:solidFill>
              <a:srgbClr val="9CD57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22"/>
            <p:cNvSpPr txBox="1"/>
            <p:nvPr/>
          </p:nvSpPr>
          <p:spPr>
            <a:xfrm>
              <a:off x="793975" y="2036700"/>
              <a:ext cx="8724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7" b="1">
                  <a:latin typeface="Calibri"/>
                  <a:ea typeface="Calibri"/>
                  <a:cs typeface="Calibri"/>
                  <a:sym typeface="Calibri"/>
                </a:rPr>
                <a:t>cond(i)</a:t>
              </a:r>
              <a:endParaRPr sz="200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22"/>
            <p:cNvSpPr/>
            <p:nvPr/>
          </p:nvSpPr>
          <p:spPr>
            <a:xfrm>
              <a:off x="856900" y="2424975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81A8F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22"/>
            <p:cNvSpPr txBox="1"/>
            <p:nvPr/>
          </p:nvSpPr>
          <p:spPr>
            <a:xfrm>
              <a:off x="856900" y="2326700"/>
              <a:ext cx="1010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= i + 1;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22"/>
            <p:cNvSpPr/>
            <p:nvPr/>
          </p:nvSpPr>
          <p:spPr>
            <a:xfrm>
              <a:off x="1771425" y="242497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22"/>
            <p:cNvSpPr/>
            <p:nvPr/>
          </p:nvSpPr>
          <p:spPr>
            <a:xfrm>
              <a:off x="856888" y="2947850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FF8881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2"/>
            <p:cNvSpPr txBox="1"/>
            <p:nvPr/>
          </p:nvSpPr>
          <p:spPr>
            <a:xfrm>
              <a:off x="912100" y="2856200"/>
              <a:ext cx="872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= i - 1;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22"/>
            <p:cNvSpPr/>
            <p:nvPr/>
          </p:nvSpPr>
          <p:spPr>
            <a:xfrm>
              <a:off x="1771425" y="2924750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22"/>
            <p:cNvSpPr/>
            <p:nvPr/>
          </p:nvSpPr>
          <p:spPr>
            <a:xfrm>
              <a:off x="856888" y="3287300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E5B3F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22"/>
            <p:cNvSpPr txBox="1"/>
            <p:nvPr/>
          </p:nvSpPr>
          <p:spPr>
            <a:xfrm>
              <a:off x="895800" y="3182725"/>
              <a:ext cx="10446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a[i] = i;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22"/>
            <p:cNvSpPr/>
            <p:nvPr/>
          </p:nvSpPr>
          <p:spPr>
            <a:xfrm>
              <a:off x="1738575" y="325127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22"/>
            <p:cNvSpPr/>
            <p:nvPr/>
          </p:nvSpPr>
          <p:spPr>
            <a:xfrm>
              <a:off x="1188422" y="3828700"/>
              <a:ext cx="596100" cy="247800"/>
            </a:xfrm>
            <a:prstGeom prst="roundRect">
              <a:avLst>
                <a:gd name="adj" fmla="val 16667"/>
              </a:avLst>
            </a:prstGeom>
            <a:solidFill>
              <a:srgbClr val="FFCF7E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22"/>
            <p:cNvSpPr txBox="1"/>
            <p:nvPr/>
          </p:nvSpPr>
          <p:spPr>
            <a:xfrm>
              <a:off x="1227325" y="3724125"/>
              <a:ext cx="5961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* 2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22"/>
            <p:cNvSpPr/>
            <p:nvPr/>
          </p:nvSpPr>
          <p:spPr>
            <a:xfrm>
              <a:off x="1793325" y="381352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19" name="Google Shape;319;p22" title="if_elastic.png"/>
          <p:cNvPicPr preferRelativeResize="0"/>
          <p:nvPr/>
        </p:nvPicPr>
        <p:blipFill rotWithShape="1">
          <a:blip r:embed="rId4">
            <a:alphaModFix/>
          </a:blip>
          <a:srcRect t="1960" b="1960"/>
          <a:stretch/>
        </p:blipFill>
        <p:spPr>
          <a:xfrm>
            <a:off x="5785925" y="1251785"/>
            <a:ext cx="4441403" cy="5398216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0" name="Google Shape;320;p22"/>
          <p:cNvSpPr/>
          <p:nvPr/>
        </p:nvSpPr>
        <p:spPr>
          <a:xfrm>
            <a:off x="473600" y="5873325"/>
            <a:ext cx="4627200" cy="984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65;p16">
            <a:extLst>
              <a:ext uri="{FF2B5EF4-FFF2-40B4-BE49-F238E27FC236}">
                <a16:creationId xmlns:a16="http://schemas.microsoft.com/office/drawing/2014/main" id="{4470D0CC-DD82-4186-C644-1251EAF633DA}"/>
              </a:ext>
            </a:extLst>
          </p:cNvPr>
          <p:cNvSpPr txBox="1"/>
          <p:nvPr/>
        </p:nvSpPr>
        <p:spPr>
          <a:xfrm>
            <a:off x="566450" y="5743259"/>
            <a:ext cx="44415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dirty="0" err="1"/>
              <a:t>Elakhras</a:t>
            </a:r>
            <a:r>
              <a:rPr lang="en-US" sz="1600" dirty="0"/>
              <a:t>, Guerrieri, Josipović, and </a:t>
            </a:r>
            <a:r>
              <a:rPr lang="en-US" sz="1600" dirty="0" err="1"/>
              <a:t>Ienne</a:t>
            </a:r>
            <a:r>
              <a:rPr lang="en-US" sz="1600" dirty="0"/>
              <a:t>. Unleashing Parallelism in Elastic Circuits with Faster Token Delivery. FPL 2022</a:t>
            </a:r>
            <a:endParaRPr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3"/>
          <p:cNvSpPr txBox="1">
            <a:spLocks noGrp="1"/>
          </p:cNvSpPr>
          <p:nvPr>
            <p:ph type="title"/>
          </p:nvPr>
        </p:nvSpPr>
        <p:spPr>
          <a:xfrm>
            <a:off x="381011" y="152375"/>
            <a:ext cx="114300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Elastic Circuit: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Statement</a:t>
            </a:r>
            <a:endParaRPr/>
          </a:p>
        </p:txBody>
      </p:sp>
      <p:grpSp>
        <p:nvGrpSpPr>
          <p:cNvPr id="328" name="Google Shape;328;p23"/>
          <p:cNvGrpSpPr/>
          <p:nvPr/>
        </p:nvGrpSpPr>
        <p:grpSpPr>
          <a:xfrm>
            <a:off x="473598" y="1469284"/>
            <a:ext cx="2914283" cy="2977125"/>
            <a:chOff x="148438" y="2028173"/>
            <a:chExt cx="2177275" cy="2224225"/>
          </a:xfrm>
        </p:grpSpPr>
        <p:pic>
          <p:nvPicPr>
            <p:cNvPr id="329" name="Google Shape;329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8438" y="2028173"/>
              <a:ext cx="2177275" cy="2224225"/>
            </a:xfrm>
            <a:prstGeom prst="rect">
              <a:avLst/>
            </a:prstGeom>
            <a:noFill/>
            <a:ln w="102000" cap="flat" cmpd="sng">
              <a:solidFill>
                <a:srgbClr val="4F81C3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330" name="Google Shape;330;p23"/>
            <p:cNvSpPr/>
            <p:nvPr/>
          </p:nvSpPr>
          <p:spPr>
            <a:xfrm>
              <a:off x="750400" y="2138800"/>
              <a:ext cx="830700" cy="247800"/>
            </a:xfrm>
            <a:prstGeom prst="roundRect">
              <a:avLst>
                <a:gd name="adj" fmla="val 16667"/>
              </a:avLst>
            </a:prstGeom>
            <a:solidFill>
              <a:srgbClr val="9CD57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23"/>
            <p:cNvSpPr txBox="1"/>
            <p:nvPr/>
          </p:nvSpPr>
          <p:spPr>
            <a:xfrm>
              <a:off x="793975" y="2036700"/>
              <a:ext cx="8724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7" b="1">
                  <a:latin typeface="Calibri"/>
                  <a:ea typeface="Calibri"/>
                  <a:cs typeface="Calibri"/>
                  <a:sym typeface="Calibri"/>
                </a:rPr>
                <a:t>cond(i)</a:t>
              </a:r>
              <a:endParaRPr sz="200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23"/>
            <p:cNvSpPr/>
            <p:nvPr/>
          </p:nvSpPr>
          <p:spPr>
            <a:xfrm>
              <a:off x="856900" y="2424975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81A8F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23"/>
            <p:cNvSpPr txBox="1"/>
            <p:nvPr/>
          </p:nvSpPr>
          <p:spPr>
            <a:xfrm>
              <a:off x="856900" y="2326700"/>
              <a:ext cx="1010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= i + 1;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23"/>
            <p:cNvSpPr/>
            <p:nvPr/>
          </p:nvSpPr>
          <p:spPr>
            <a:xfrm>
              <a:off x="1771425" y="242497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23"/>
            <p:cNvSpPr/>
            <p:nvPr/>
          </p:nvSpPr>
          <p:spPr>
            <a:xfrm>
              <a:off x="856888" y="2947850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FF8881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23"/>
            <p:cNvSpPr txBox="1"/>
            <p:nvPr/>
          </p:nvSpPr>
          <p:spPr>
            <a:xfrm>
              <a:off x="912100" y="2856200"/>
              <a:ext cx="872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= i - 1;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23"/>
            <p:cNvSpPr/>
            <p:nvPr/>
          </p:nvSpPr>
          <p:spPr>
            <a:xfrm>
              <a:off x="1771425" y="2924750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23"/>
            <p:cNvSpPr/>
            <p:nvPr/>
          </p:nvSpPr>
          <p:spPr>
            <a:xfrm>
              <a:off x="856888" y="3287300"/>
              <a:ext cx="872400" cy="247800"/>
            </a:xfrm>
            <a:prstGeom prst="roundRect">
              <a:avLst>
                <a:gd name="adj" fmla="val 16667"/>
              </a:avLst>
            </a:prstGeom>
            <a:solidFill>
              <a:srgbClr val="E5B3FF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23"/>
            <p:cNvSpPr txBox="1"/>
            <p:nvPr/>
          </p:nvSpPr>
          <p:spPr>
            <a:xfrm>
              <a:off x="895800" y="3182725"/>
              <a:ext cx="10446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a[i] = i;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23"/>
            <p:cNvSpPr/>
            <p:nvPr/>
          </p:nvSpPr>
          <p:spPr>
            <a:xfrm>
              <a:off x="1738575" y="325127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23"/>
            <p:cNvSpPr/>
            <p:nvPr/>
          </p:nvSpPr>
          <p:spPr>
            <a:xfrm>
              <a:off x="1188422" y="3828700"/>
              <a:ext cx="596100" cy="247800"/>
            </a:xfrm>
            <a:prstGeom prst="roundRect">
              <a:avLst>
                <a:gd name="adj" fmla="val 16667"/>
              </a:avLst>
            </a:prstGeom>
            <a:solidFill>
              <a:srgbClr val="FFCF7E"/>
            </a:solidFill>
            <a:ln w="25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23"/>
            <p:cNvSpPr txBox="1"/>
            <p:nvPr/>
          </p:nvSpPr>
          <p:spPr>
            <a:xfrm>
              <a:off x="1227325" y="3724125"/>
              <a:ext cx="5961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375" tIns="122375" rIns="122375" bIns="1223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41" b="1">
                  <a:latin typeface="Calibri"/>
                  <a:ea typeface="Calibri"/>
                  <a:cs typeface="Calibri"/>
                  <a:sym typeface="Calibri"/>
                </a:rPr>
                <a:t>i * 2</a:t>
              </a:r>
              <a:endParaRPr sz="2275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23"/>
            <p:cNvSpPr/>
            <p:nvPr/>
          </p:nvSpPr>
          <p:spPr>
            <a:xfrm>
              <a:off x="1793325" y="3813525"/>
              <a:ext cx="394200" cy="294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2375" tIns="122375" rIns="122375" bIns="122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73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44" name="Google Shape;344;p23" title="if_elastic.png"/>
          <p:cNvPicPr preferRelativeResize="0"/>
          <p:nvPr/>
        </p:nvPicPr>
        <p:blipFill rotWithShape="1">
          <a:blip r:embed="rId4">
            <a:alphaModFix/>
          </a:blip>
          <a:srcRect t="1960" b="1960"/>
          <a:stretch/>
        </p:blipFill>
        <p:spPr>
          <a:xfrm>
            <a:off x="5785925" y="1251785"/>
            <a:ext cx="4441403" cy="5398216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45" name="Google Shape;345;p23"/>
          <p:cNvSpPr/>
          <p:nvPr/>
        </p:nvSpPr>
        <p:spPr>
          <a:xfrm>
            <a:off x="1027125" y="2535100"/>
            <a:ext cx="10316700" cy="25413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rgbClr val="4F81C3"/>
                </a:solidFill>
              </a:rPr>
              <a:t>Suppressor units independently</a:t>
            </a:r>
            <a:endParaRPr sz="38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rgbClr val="4F81C3"/>
                </a:solidFill>
              </a:rPr>
              <a:t>control which computations occur</a:t>
            </a:r>
            <a:endParaRPr sz="3800" b="1">
              <a:solidFill>
                <a:srgbClr val="4F81C3"/>
              </a:solidFill>
            </a:endParaRPr>
          </a:p>
        </p:txBody>
      </p:sp>
      <p:sp>
        <p:nvSpPr>
          <p:cNvPr id="346" name="Google Shape;346;p23"/>
          <p:cNvSpPr/>
          <p:nvPr/>
        </p:nvSpPr>
        <p:spPr>
          <a:xfrm>
            <a:off x="473600" y="5873325"/>
            <a:ext cx="4627200" cy="984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65;p16">
            <a:extLst>
              <a:ext uri="{FF2B5EF4-FFF2-40B4-BE49-F238E27FC236}">
                <a16:creationId xmlns:a16="http://schemas.microsoft.com/office/drawing/2014/main" id="{DC411A64-B119-B14A-3B3E-B5618F9D2F94}"/>
              </a:ext>
            </a:extLst>
          </p:cNvPr>
          <p:cNvSpPr txBox="1"/>
          <p:nvPr/>
        </p:nvSpPr>
        <p:spPr>
          <a:xfrm>
            <a:off x="566450" y="5743259"/>
            <a:ext cx="44415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dirty="0" err="1"/>
              <a:t>Elakhras</a:t>
            </a:r>
            <a:r>
              <a:rPr lang="en-US" sz="1600" dirty="0"/>
              <a:t>, Guerrieri, Josipović, and </a:t>
            </a:r>
            <a:r>
              <a:rPr lang="en-US" sz="1600" dirty="0" err="1"/>
              <a:t>Ienne</a:t>
            </a:r>
            <a:r>
              <a:rPr lang="en-US" sz="1600" dirty="0"/>
              <a:t>. Unleashing Parallelism in Elastic Circuits with Faster Token Delivery. FPL 2022</a:t>
            </a:r>
            <a:endParaRPr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4"/>
          <p:cNvSpPr txBox="1">
            <a:spLocks noGrp="1"/>
          </p:cNvSpPr>
          <p:nvPr>
            <p:ph type="title"/>
          </p:nvPr>
        </p:nvSpPr>
        <p:spPr>
          <a:xfrm>
            <a:off x="0" y="2306575"/>
            <a:ext cx="118851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First Contribution: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Do We Enable Eager Execution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8323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Eager Execution?</a:t>
            </a:r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53600" y="1260775"/>
            <a:ext cx="11778900" cy="1272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/>
              <a:t>Eager execution is a powerful and simple </a:t>
            </a:r>
            <a:endParaRPr sz="3200"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/>
              <a:t>form of speculation:</a:t>
            </a:r>
            <a:endParaRPr sz="3200"/>
          </a:p>
        </p:txBody>
      </p:sp>
      <p:sp>
        <p:nvSpPr>
          <p:cNvPr id="43" name="Google Shape;43;p7"/>
          <p:cNvSpPr txBox="1"/>
          <p:nvPr/>
        </p:nvSpPr>
        <p:spPr>
          <a:xfrm>
            <a:off x="1302600" y="3061600"/>
            <a:ext cx="92271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Speculatively execute 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both sides of a branch in parallel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5"/>
          <p:cNvSpPr txBox="1">
            <a:spLocks noGrp="1"/>
          </p:cNvSpPr>
          <p:nvPr>
            <p:ph type="title"/>
          </p:nvPr>
        </p:nvSpPr>
        <p:spPr>
          <a:xfrm>
            <a:off x="381011" y="152375"/>
            <a:ext cx="114300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Do We Add Eager Execution: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Statement</a:t>
            </a:r>
            <a:endParaRPr/>
          </a:p>
        </p:txBody>
      </p:sp>
      <p:cxnSp>
        <p:nvCxnSpPr>
          <p:cNvPr id="360" name="Google Shape;360;p25"/>
          <p:cNvCxnSpPr/>
          <p:nvPr/>
        </p:nvCxnSpPr>
        <p:spPr>
          <a:xfrm>
            <a:off x="5085861" y="3577001"/>
            <a:ext cx="780300" cy="8700"/>
          </a:xfrm>
          <a:prstGeom prst="straightConnector1">
            <a:avLst/>
          </a:prstGeom>
          <a:noFill/>
          <a:ln w="68675" cap="flat" cmpd="sng">
            <a:solidFill>
              <a:srgbClr val="4F81C3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361" name="Google Shape;361;p25" title="if_elastic.png"/>
          <p:cNvPicPr preferRelativeResize="0"/>
          <p:nvPr/>
        </p:nvPicPr>
        <p:blipFill rotWithShape="1">
          <a:blip r:embed="rId3">
            <a:alphaModFix/>
          </a:blip>
          <a:srcRect t="1960" b="1960"/>
          <a:stretch/>
        </p:blipFill>
        <p:spPr>
          <a:xfrm>
            <a:off x="288950" y="1311035"/>
            <a:ext cx="4441403" cy="5398216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62" name="Google Shape;362;p25" title="if_elastic_eager.png"/>
          <p:cNvPicPr preferRelativeResize="0"/>
          <p:nvPr/>
        </p:nvPicPr>
        <p:blipFill rotWithShape="1">
          <a:blip r:embed="rId4">
            <a:alphaModFix/>
          </a:blip>
          <a:srcRect t="445" b="2673"/>
          <a:stretch/>
        </p:blipFill>
        <p:spPr>
          <a:xfrm>
            <a:off x="6096000" y="1311025"/>
            <a:ext cx="4918949" cy="5398226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6"/>
          <p:cNvSpPr txBox="1">
            <a:spLocks noGrp="1"/>
          </p:cNvSpPr>
          <p:nvPr>
            <p:ph type="title"/>
          </p:nvPr>
        </p:nvSpPr>
        <p:spPr>
          <a:xfrm>
            <a:off x="381011" y="152375"/>
            <a:ext cx="114300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Do We Add Eager Execution: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Statement</a:t>
            </a:r>
            <a:endParaRPr/>
          </a:p>
        </p:txBody>
      </p:sp>
      <p:cxnSp>
        <p:nvCxnSpPr>
          <p:cNvPr id="369" name="Google Shape;369;p26"/>
          <p:cNvCxnSpPr/>
          <p:nvPr/>
        </p:nvCxnSpPr>
        <p:spPr>
          <a:xfrm>
            <a:off x="5085861" y="3577001"/>
            <a:ext cx="780300" cy="8700"/>
          </a:xfrm>
          <a:prstGeom prst="straightConnector1">
            <a:avLst/>
          </a:prstGeom>
          <a:noFill/>
          <a:ln w="68675" cap="flat" cmpd="sng">
            <a:solidFill>
              <a:srgbClr val="4F81C3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370" name="Google Shape;370;p26" title="if_elastic.png"/>
          <p:cNvPicPr preferRelativeResize="0"/>
          <p:nvPr/>
        </p:nvPicPr>
        <p:blipFill rotWithShape="1">
          <a:blip r:embed="rId3">
            <a:alphaModFix/>
          </a:blip>
          <a:srcRect t="1960" b="1960"/>
          <a:stretch/>
        </p:blipFill>
        <p:spPr>
          <a:xfrm>
            <a:off x="288950" y="1311035"/>
            <a:ext cx="4441403" cy="5398216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1" name="Google Shape;371;p26" title="if_elastic_eager.png"/>
          <p:cNvPicPr preferRelativeResize="0"/>
          <p:nvPr/>
        </p:nvPicPr>
        <p:blipFill rotWithShape="1">
          <a:blip r:embed="rId4">
            <a:alphaModFix/>
          </a:blip>
          <a:srcRect t="445" b="2673"/>
          <a:stretch/>
        </p:blipFill>
        <p:spPr>
          <a:xfrm>
            <a:off x="6096000" y="1311025"/>
            <a:ext cx="4918949" cy="5398226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72" name="Google Shape;372;p26"/>
          <p:cNvSpPr/>
          <p:nvPr/>
        </p:nvSpPr>
        <p:spPr>
          <a:xfrm>
            <a:off x="-118025" y="-68600"/>
            <a:ext cx="11983200" cy="37542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26"/>
          <p:cNvSpPr/>
          <p:nvPr/>
        </p:nvSpPr>
        <p:spPr>
          <a:xfrm>
            <a:off x="8243725" y="3685425"/>
            <a:ext cx="3621600" cy="12252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26"/>
          <p:cNvSpPr/>
          <p:nvPr/>
        </p:nvSpPr>
        <p:spPr>
          <a:xfrm>
            <a:off x="0" y="3685500"/>
            <a:ext cx="6096000" cy="12252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26"/>
          <p:cNvSpPr/>
          <p:nvPr/>
        </p:nvSpPr>
        <p:spPr>
          <a:xfrm>
            <a:off x="-117900" y="4910750"/>
            <a:ext cx="11975400" cy="20997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26"/>
          <p:cNvSpPr/>
          <p:nvPr/>
        </p:nvSpPr>
        <p:spPr>
          <a:xfrm>
            <a:off x="6096000" y="3685550"/>
            <a:ext cx="2147700" cy="1225200"/>
          </a:xfrm>
          <a:prstGeom prst="roundRect">
            <a:avLst>
              <a:gd name="adj" fmla="val 0"/>
            </a:avLst>
          </a:prstGeom>
          <a:noFill/>
          <a:ln w="1143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7"/>
          <p:cNvSpPr txBox="1">
            <a:spLocks noGrp="1"/>
          </p:cNvSpPr>
          <p:nvPr>
            <p:ph type="title"/>
          </p:nvPr>
        </p:nvSpPr>
        <p:spPr>
          <a:xfrm>
            <a:off x="381011" y="152375"/>
            <a:ext cx="114300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Do We Add Eager Execution: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Statement</a:t>
            </a:r>
            <a:endParaRPr/>
          </a:p>
        </p:txBody>
      </p:sp>
      <p:cxnSp>
        <p:nvCxnSpPr>
          <p:cNvPr id="383" name="Google Shape;383;p27"/>
          <p:cNvCxnSpPr/>
          <p:nvPr/>
        </p:nvCxnSpPr>
        <p:spPr>
          <a:xfrm>
            <a:off x="5085861" y="3577001"/>
            <a:ext cx="780300" cy="8700"/>
          </a:xfrm>
          <a:prstGeom prst="straightConnector1">
            <a:avLst/>
          </a:prstGeom>
          <a:noFill/>
          <a:ln w="68675" cap="flat" cmpd="sng">
            <a:solidFill>
              <a:srgbClr val="4F81C3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384" name="Google Shape;384;p27" title="if_elastic.png"/>
          <p:cNvPicPr preferRelativeResize="0"/>
          <p:nvPr/>
        </p:nvPicPr>
        <p:blipFill rotWithShape="1">
          <a:blip r:embed="rId3">
            <a:alphaModFix/>
          </a:blip>
          <a:srcRect t="1960" b="1960"/>
          <a:stretch/>
        </p:blipFill>
        <p:spPr>
          <a:xfrm>
            <a:off x="288950" y="1311035"/>
            <a:ext cx="4441403" cy="5398216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5" name="Google Shape;385;p27" title="if_elastic_eager.png"/>
          <p:cNvPicPr preferRelativeResize="0"/>
          <p:nvPr/>
        </p:nvPicPr>
        <p:blipFill rotWithShape="1">
          <a:blip r:embed="rId4">
            <a:alphaModFix/>
          </a:blip>
          <a:srcRect t="445" b="2673"/>
          <a:stretch/>
        </p:blipFill>
        <p:spPr>
          <a:xfrm>
            <a:off x="6096000" y="1311025"/>
            <a:ext cx="4918949" cy="5398226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86" name="Google Shape;386;p27"/>
          <p:cNvSpPr/>
          <p:nvPr/>
        </p:nvSpPr>
        <p:spPr>
          <a:xfrm>
            <a:off x="-118025" y="-68600"/>
            <a:ext cx="11983200" cy="48996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27"/>
          <p:cNvSpPr/>
          <p:nvPr/>
        </p:nvSpPr>
        <p:spPr>
          <a:xfrm>
            <a:off x="11085025" y="4831125"/>
            <a:ext cx="780300" cy="17418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27"/>
          <p:cNvSpPr/>
          <p:nvPr/>
        </p:nvSpPr>
        <p:spPr>
          <a:xfrm>
            <a:off x="0" y="4831300"/>
            <a:ext cx="6572400" cy="17415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27"/>
          <p:cNvSpPr/>
          <p:nvPr/>
        </p:nvSpPr>
        <p:spPr>
          <a:xfrm>
            <a:off x="-117900" y="6573100"/>
            <a:ext cx="11975400" cy="4374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27"/>
          <p:cNvSpPr/>
          <p:nvPr/>
        </p:nvSpPr>
        <p:spPr>
          <a:xfrm>
            <a:off x="6572250" y="4831300"/>
            <a:ext cx="4441500" cy="1741800"/>
          </a:xfrm>
          <a:prstGeom prst="roundRect">
            <a:avLst>
              <a:gd name="adj" fmla="val 0"/>
            </a:avLst>
          </a:prstGeom>
          <a:noFill/>
          <a:ln w="1143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8"/>
          <p:cNvSpPr txBox="1">
            <a:spLocks noGrp="1"/>
          </p:cNvSpPr>
          <p:nvPr>
            <p:ph type="title"/>
          </p:nvPr>
        </p:nvSpPr>
        <p:spPr>
          <a:xfrm>
            <a:off x="381011" y="152375"/>
            <a:ext cx="114300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Do We Add Eager Execution: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Statement</a:t>
            </a:r>
            <a:endParaRPr/>
          </a:p>
        </p:txBody>
      </p:sp>
      <p:cxnSp>
        <p:nvCxnSpPr>
          <p:cNvPr id="397" name="Google Shape;397;p28"/>
          <p:cNvCxnSpPr/>
          <p:nvPr/>
        </p:nvCxnSpPr>
        <p:spPr>
          <a:xfrm>
            <a:off x="5085861" y="3577001"/>
            <a:ext cx="780300" cy="8700"/>
          </a:xfrm>
          <a:prstGeom prst="straightConnector1">
            <a:avLst/>
          </a:prstGeom>
          <a:noFill/>
          <a:ln w="68675" cap="flat" cmpd="sng">
            <a:solidFill>
              <a:srgbClr val="4F81C3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398" name="Google Shape;398;p28" title="if_elastic.png"/>
          <p:cNvPicPr preferRelativeResize="0"/>
          <p:nvPr/>
        </p:nvPicPr>
        <p:blipFill rotWithShape="1">
          <a:blip r:embed="rId3">
            <a:alphaModFix/>
          </a:blip>
          <a:srcRect t="1960" b="1960"/>
          <a:stretch/>
        </p:blipFill>
        <p:spPr>
          <a:xfrm>
            <a:off x="288950" y="1311035"/>
            <a:ext cx="4441403" cy="5398216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99" name="Google Shape;399;p28" title="if_elastic_eager.png"/>
          <p:cNvPicPr preferRelativeResize="0"/>
          <p:nvPr/>
        </p:nvPicPr>
        <p:blipFill rotWithShape="1">
          <a:blip r:embed="rId4">
            <a:alphaModFix/>
          </a:blip>
          <a:srcRect t="445" b="2673"/>
          <a:stretch/>
        </p:blipFill>
        <p:spPr>
          <a:xfrm>
            <a:off x="6096000" y="1311025"/>
            <a:ext cx="4918949" cy="5398226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9"/>
          <p:cNvSpPr txBox="1">
            <a:spLocks noGrp="1"/>
          </p:cNvSpPr>
          <p:nvPr>
            <p:ph type="title"/>
          </p:nvPr>
        </p:nvSpPr>
        <p:spPr>
          <a:xfrm>
            <a:off x="381011" y="152375"/>
            <a:ext cx="114300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Do We Add Eager Execution: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Statement</a:t>
            </a:r>
            <a:endParaRPr/>
          </a:p>
        </p:txBody>
      </p:sp>
      <p:cxnSp>
        <p:nvCxnSpPr>
          <p:cNvPr id="406" name="Google Shape;406;p29"/>
          <p:cNvCxnSpPr/>
          <p:nvPr/>
        </p:nvCxnSpPr>
        <p:spPr>
          <a:xfrm>
            <a:off x="5085861" y="3577001"/>
            <a:ext cx="780300" cy="8700"/>
          </a:xfrm>
          <a:prstGeom prst="straightConnector1">
            <a:avLst/>
          </a:prstGeom>
          <a:noFill/>
          <a:ln w="68675" cap="flat" cmpd="sng">
            <a:solidFill>
              <a:srgbClr val="4F81C3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407" name="Google Shape;407;p29" title="if_elastic.png"/>
          <p:cNvPicPr preferRelativeResize="0"/>
          <p:nvPr/>
        </p:nvPicPr>
        <p:blipFill rotWithShape="1">
          <a:blip r:embed="rId3">
            <a:alphaModFix/>
          </a:blip>
          <a:srcRect t="1960" b="1960"/>
          <a:stretch/>
        </p:blipFill>
        <p:spPr>
          <a:xfrm>
            <a:off x="288950" y="1311035"/>
            <a:ext cx="4441403" cy="5398216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8" name="Google Shape;408;p29" title="if_elastic_eager.png"/>
          <p:cNvPicPr preferRelativeResize="0"/>
          <p:nvPr/>
        </p:nvPicPr>
        <p:blipFill rotWithShape="1">
          <a:blip r:embed="rId4">
            <a:alphaModFix/>
          </a:blip>
          <a:srcRect t="445" b="2673"/>
          <a:stretch/>
        </p:blipFill>
        <p:spPr>
          <a:xfrm>
            <a:off x="6096000" y="1311025"/>
            <a:ext cx="4918949" cy="5398226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09" name="Google Shape;409;p29"/>
          <p:cNvSpPr/>
          <p:nvPr/>
        </p:nvSpPr>
        <p:spPr>
          <a:xfrm>
            <a:off x="-270425" y="-75000"/>
            <a:ext cx="12148800" cy="70872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0" name="Google Shape;410;p29" title="if_schedule_eager.png"/>
          <p:cNvPicPr preferRelativeResize="0"/>
          <p:nvPr/>
        </p:nvPicPr>
        <p:blipFill rotWithShape="1">
          <a:blip r:embed="rId5">
            <a:alphaModFix/>
          </a:blip>
          <a:srcRect t="3375" b="3375"/>
          <a:stretch/>
        </p:blipFill>
        <p:spPr>
          <a:xfrm>
            <a:off x="197088" y="2098625"/>
            <a:ext cx="11213773" cy="2425175"/>
          </a:xfrm>
          <a:prstGeom prst="rect">
            <a:avLst/>
          </a:prstGeom>
          <a:noFill/>
          <a:ln w="12465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11" name="Google Shape;411;p29"/>
          <p:cNvSpPr txBox="1"/>
          <p:nvPr/>
        </p:nvSpPr>
        <p:spPr>
          <a:xfrm>
            <a:off x="4141400" y="1135925"/>
            <a:ext cx="3843900" cy="7719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Eager Execution Schedule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0"/>
          <p:cNvSpPr txBox="1">
            <a:spLocks noGrp="1"/>
          </p:cNvSpPr>
          <p:nvPr>
            <p:ph type="title"/>
          </p:nvPr>
        </p:nvSpPr>
        <p:spPr>
          <a:xfrm>
            <a:off x="402336" y="0"/>
            <a:ext cx="114300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Do We Add Eager Execution</a:t>
            </a:r>
            <a:endParaRPr/>
          </a:p>
        </p:txBody>
      </p:sp>
      <p:sp>
        <p:nvSpPr>
          <p:cNvPr id="418" name="Google Shape;418;p30"/>
          <p:cNvSpPr txBox="1">
            <a:spLocks noGrp="1"/>
          </p:cNvSpPr>
          <p:nvPr>
            <p:ph type="body" idx="1"/>
          </p:nvPr>
        </p:nvSpPr>
        <p:spPr>
          <a:xfrm>
            <a:off x="1353350" y="1309000"/>
            <a:ext cx="8980800" cy="1355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To enable eager execution, we wish to </a:t>
            </a:r>
            <a:endParaRPr sz="2800">
              <a:solidFill>
                <a:schemeClr val="dk1"/>
              </a:solidFill>
            </a:endParaRPr>
          </a:p>
          <a:p>
            <a:pPr marL="45720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move suppressor units below computational units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419" name="Google Shape;419;p30"/>
          <p:cNvSpPr txBox="1"/>
          <p:nvPr/>
        </p:nvSpPr>
        <p:spPr>
          <a:xfrm>
            <a:off x="4343750" y="772775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Insight:</a:t>
            </a:r>
            <a:endParaRPr/>
          </a:p>
        </p:txBody>
      </p:sp>
      <p:cxnSp>
        <p:nvCxnSpPr>
          <p:cNvPr id="420" name="Google Shape;420;p30"/>
          <p:cNvCxnSpPr/>
          <p:nvPr/>
        </p:nvCxnSpPr>
        <p:spPr>
          <a:xfrm>
            <a:off x="5689825" y="4081125"/>
            <a:ext cx="865800" cy="9600"/>
          </a:xfrm>
          <a:prstGeom prst="straightConnector1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421" name="Google Shape;421;p30" title="a_full_inpu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550" y="2859225"/>
            <a:ext cx="5358300" cy="298788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22" name="Google Shape;422;p30" title="a_full_outpu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3150" y="2821737"/>
            <a:ext cx="4773801" cy="3062875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1"/>
          <p:cNvSpPr txBox="1">
            <a:spLocks noGrp="1"/>
          </p:cNvSpPr>
          <p:nvPr>
            <p:ph type="title"/>
          </p:nvPr>
        </p:nvSpPr>
        <p:spPr>
          <a:xfrm>
            <a:off x="402325" y="0"/>
            <a:ext cx="11430000" cy="1719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EagerlyElastic: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Correct-by-Construction Eager Execution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 Dynamically-Scheduled HLS</a:t>
            </a:r>
            <a:endParaRPr/>
          </a:p>
        </p:txBody>
      </p:sp>
      <p:sp>
        <p:nvSpPr>
          <p:cNvPr id="429" name="Google Shape;429;p31"/>
          <p:cNvSpPr txBox="1"/>
          <p:nvPr/>
        </p:nvSpPr>
        <p:spPr>
          <a:xfrm>
            <a:off x="1352425" y="2151975"/>
            <a:ext cx="1447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1)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31"/>
          <p:cNvSpPr txBox="1"/>
          <p:nvPr/>
        </p:nvSpPr>
        <p:spPr>
          <a:xfrm>
            <a:off x="1352425" y="3788800"/>
            <a:ext cx="1447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2)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31"/>
          <p:cNvSpPr txBox="1"/>
          <p:nvPr/>
        </p:nvSpPr>
        <p:spPr>
          <a:xfrm>
            <a:off x="1033650" y="3788800"/>
            <a:ext cx="101247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should we use correct-by-construction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circuit rewrites?</a:t>
            </a:r>
            <a:endParaRPr/>
          </a:p>
        </p:txBody>
      </p:sp>
      <p:sp>
        <p:nvSpPr>
          <p:cNvPr id="432" name="Google Shape;432;p31"/>
          <p:cNvSpPr txBox="1"/>
          <p:nvPr/>
        </p:nvSpPr>
        <p:spPr>
          <a:xfrm>
            <a:off x="1300500" y="2151975"/>
            <a:ext cx="95910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do we add eager execution to dynamically-scheduled HLS?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832300" cy="677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Local Circuit Rewrites</a:t>
            </a:r>
            <a:endParaRPr/>
          </a:p>
        </p:txBody>
      </p:sp>
      <p:sp>
        <p:nvSpPr>
          <p:cNvPr id="439" name="Google Shape;439;p32"/>
          <p:cNvSpPr txBox="1"/>
          <p:nvPr/>
        </p:nvSpPr>
        <p:spPr>
          <a:xfrm>
            <a:off x="1213350" y="677100"/>
            <a:ext cx="9405600" cy="17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local circuit rewrite takes an input circuit,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transforms it to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equivalent but desirable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output circuit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40" name="Google Shape;440;p32"/>
          <p:cNvCxnSpPr/>
          <p:nvPr/>
        </p:nvCxnSpPr>
        <p:spPr>
          <a:xfrm>
            <a:off x="5663100" y="4884225"/>
            <a:ext cx="865800" cy="9600"/>
          </a:xfrm>
          <a:prstGeom prst="straightConnector1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441" name="Google Shape;441;p32" title="a_full_inpu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825" y="3662325"/>
            <a:ext cx="5358300" cy="298788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42" name="Google Shape;442;p32" title="a_full_outpu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36425" y="3624838"/>
            <a:ext cx="4773801" cy="3062875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43" name="Google Shape;443;p32"/>
          <p:cNvSpPr txBox="1"/>
          <p:nvPr/>
        </p:nvSpPr>
        <p:spPr>
          <a:xfrm>
            <a:off x="123825" y="2947750"/>
            <a:ext cx="11708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Rewrite A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3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832300" cy="677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Local Circuit Rewrites</a:t>
            </a:r>
            <a:endParaRPr/>
          </a:p>
        </p:txBody>
      </p:sp>
      <p:sp>
        <p:nvSpPr>
          <p:cNvPr id="450" name="Google Shape;450;p33"/>
          <p:cNvSpPr txBox="1"/>
          <p:nvPr/>
        </p:nvSpPr>
        <p:spPr>
          <a:xfrm>
            <a:off x="1213350" y="677100"/>
            <a:ext cx="9405600" cy="17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local circuit rewrite takes an input circuit,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transforms it to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equivalent but desirable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output circuit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1" name="Google Shape;451;p33"/>
          <p:cNvCxnSpPr/>
          <p:nvPr/>
        </p:nvCxnSpPr>
        <p:spPr>
          <a:xfrm>
            <a:off x="5663100" y="4884225"/>
            <a:ext cx="865800" cy="9600"/>
          </a:xfrm>
          <a:prstGeom prst="straightConnector1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452" name="Google Shape;452;p33" title="a_full_inpu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825" y="3662325"/>
            <a:ext cx="5358300" cy="298788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53" name="Google Shape;453;p33" title="a_full_outpu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36425" y="3624838"/>
            <a:ext cx="4773801" cy="3062875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54" name="Google Shape;454;p33"/>
          <p:cNvSpPr txBox="1"/>
          <p:nvPr/>
        </p:nvSpPr>
        <p:spPr>
          <a:xfrm>
            <a:off x="123825" y="2947750"/>
            <a:ext cx="117084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Rewrite A</a:t>
            </a:r>
            <a:endParaRPr sz="32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33"/>
          <p:cNvSpPr/>
          <p:nvPr/>
        </p:nvSpPr>
        <p:spPr>
          <a:xfrm>
            <a:off x="-22050" y="0"/>
            <a:ext cx="11876400" cy="68580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33"/>
          <p:cNvSpPr/>
          <p:nvPr/>
        </p:nvSpPr>
        <p:spPr>
          <a:xfrm>
            <a:off x="1513350" y="2029325"/>
            <a:ext cx="9426600" cy="25824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Our core local circuit rewrite,</a:t>
            </a:r>
            <a:endParaRPr sz="29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Rewrite A,</a:t>
            </a:r>
            <a:endParaRPr sz="29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allows us to eagerly execute on straight data paths</a:t>
            </a:r>
            <a:endParaRPr sz="2900" b="1">
              <a:solidFill>
                <a:srgbClr val="4F81C3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4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832300" cy="677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Local Circuit Rewrites</a:t>
            </a:r>
            <a:endParaRPr/>
          </a:p>
        </p:txBody>
      </p:sp>
      <p:sp>
        <p:nvSpPr>
          <p:cNvPr id="463" name="Google Shape;463;p34"/>
          <p:cNvSpPr txBox="1"/>
          <p:nvPr/>
        </p:nvSpPr>
        <p:spPr>
          <a:xfrm>
            <a:off x="1213350" y="1152275"/>
            <a:ext cx="94056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Due to their small size,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n-US" sz="2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equivalence</a:t>
            </a: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the two circuits can be</a:t>
            </a:r>
            <a:r>
              <a:rPr lang="en-US" sz="2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formally proven</a:t>
            </a:r>
            <a:endParaRPr sz="29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34"/>
          <p:cNvSpPr txBox="1"/>
          <p:nvPr/>
        </p:nvSpPr>
        <p:spPr>
          <a:xfrm>
            <a:off x="399925" y="1372650"/>
            <a:ext cx="1447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1)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34"/>
          <p:cNvSpPr txBox="1"/>
          <p:nvPr/>
        </p:nvSpPr>
        <p:spPr>
          <a:xfrm>
            <a:off x="399925" y="3014525"/>
            <a:ext cx="1447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2)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34"/>
          <p:cNvSpPr txBox="1"/>
          <p:nvPr/>
        </p:nvSpPr>
        <p:spPr>
          <a:xfrm>
            <a:off x="399925" y="4773475"/>
            <a:ext cx="1447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3)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34"/>
          <p:cNvSpPr txBox="1"/>
          <p:nvPr/>
        </p:nvSpPr>
        <p:spPr>
          <a:xfrm>
            <a:off x="1213350" y="2846500"/>
            <a:ext cx="95316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Their local nature is efficient and reliable on complex designs: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the small input circuit is found, the rewrite can be applied</a:t>
            </a:r>
            <a:endParaRPr/>
          </a:p>
        </p:txBody>
      </p:sp>
      <p:sp>
        <p:nvSpPr>
          <p:cNvPr id="468" name="Google Shape;468;p34"/>
          <p:cNvSpPr txBox="1"/>
          <p:nvPr/>
        </p:nvSpPr>
        <p:spPr>
          <a:xfrm>
            <a:off x="1789950" y="4656400"/>
            <a:ext cx="82524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applying many rewrites, one at a time,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circuits can still be </a:t>
            </a:r>
            <a:r>
              <a:rPr lang="en-US" sz="2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drastically transformed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8" title="eager_sched (2).png"/>
          <p:cNvPicPr preferRelativeResize="0"/>
          <p:nvPr/>
        </p:nvPicPr>
        <p:blipFill rotWithShape="1">
          <a:blip r:embed="rId3">
            <a:alphaModFix/>
          </a:blip>
          <a:srcRect r="-7515"/>
          <a:stretch/>
        </p:blipFill>
        <p:spPr>
          <a:xfrm>
            <a:off x="2512000" y="4098475"/>
            <a:ext cx="9100175" cy="195495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0" name="Google Shape;50;p8" title="standard_sched.png"/>
          <p:cNvPicPr preferRelativeResize="0"/>
          <p:nvPr/>
        </p:nvPicPr>
        <p:blipFill rotWithShape="1">
          <a:blip r:embed="rId4">
            <a:alphaModFix/>
          </a:blip>
          <a:srcRect t="129" b="129"/>
          <a:stretch/>
        </p:blipFill>
        <p:spPr>
          <a:xfrm>
            <a:off x="2512000" y="1274650"/>
            <a:ext cx="9100175" cy="1692967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8323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Eager Execution?</a:t>
            </a:r>
            <a:endParaRPr/>
          </a:p>
        </p:txBody>
      </p:sp>
      <p:pic>
        <p:nvPicPr>
          <p:cNvPr id="52" name="Google Shape;52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8438" y="2028173"/>
            <a:ext cx="2177275" cy="2224225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3" name="Google Shape;53;p8"/>
          <p:cNvSpPr txBox="1"/>
          <p:nvPr/>
        </p:nvSpPr>
        <p:spPr>
          <a:xfrm>
            <a:off x="5521175" y="3544375"/>
            <a:ext cx="3463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Eager Execution Schedule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8"/>
          <p:cNvSpPr txBox="1"/>
          <p:nvPr/>
        </p:nvSpPr>
        <p:spPr>
          <a:xfrm>
            <a:off x="5521175" y="720550"/>
            <a:ext cx="3463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Standard Schedule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8"/>
          <p:cNvSpPr/>
          <p:nvPr/>
        </p:nvSpPr>
        <p:spPr>
          <a:xfrm>
            <a:off x="750400" y="2138800"/>
            <a:ext cx="830700" cy="247800"/>
          </a:xfrm>
          <a:prstGeom prst="roundRect">
            <a:avLst>
              <a:gd name="adj" fmla="val 16667"/>
            </a:avLst>
          </a:prstGeom>
          <a:solidFill>
            <a:srgbClr val="9CD57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8"/>
          <p:cNvSpPr txBox="1"/>
          <p:nvPr/>
        </p:nvSpPr>
        <p:spPr>
          <a:xfrm>
            <a:off x="793975" y="2036700"/>
            <a:ext cx="872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latin typeface="Calibri"/>
                <a:ea typeface="Calibri"/>
                <a:cs typeface="Calibri"/>
                <a:sym typeface="Calibri"/>
              </a:rPr>
              <a:t>cond(i)</a:t>
            </a:r>
            <a:endParaRPr sz="15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8"/>
          <p:cNvSpPr/>
          <p:nvPr/>
        </p:nvSpPr>
        <p:spPr>
          <a:xfrm>
            <a:off x="856900" y="2424975"/>
            <a:ext cx="872400" cy="247800"/>
          </a:xfrm>
          <a:prstGeom prst="roundRect">
            <a:avLst>
              <a:gd name="adj" fmla="val 16667"/>
            </a:avLst>
          </a:prstGeom>
          <a:solidFill>
            <a:srgbClr val="81A8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8"/>
          <p:cNvSpPr txBox="1"/>
          <p:nvPr/>
        </p:nvSpPr>
        <p:spPr>
          <a:xfrm>
            <a:off x="856900" y="2326700"/>
            <a:ext cx="1010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latin typeface="Calibri"/>
                <a:ea typeface="Calibri"/>
                <a:cs typeface="Calibri"/>
                <a:sym typeface="Calibri"/>
              </a:rPr>
              <a:t>i = i + 1;</a:t>
            </a:r>
            <a:endParaRPr sz="17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8"/>
          <p:cNvSpPr/>
          <p:nvPr/>
        </p:nvSpPr>
        <p:spPr>
          <a:xfrm>
            <a:off x="1771425" y="2424975"/>
            <a:ext cx="394200" cy="294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8"/>
          <p:cNvSpPr/>
          <p:nvPr/>
        </p:nvSpPr>
        <p:spPr>
          <a:xfrm>
            <a:off x="856888" y="2947850"/>
            <a:ext cx="872400" cy="247800"/>
          </a:xfrm>
          <a:prstGeom prst="roundRect">
            <a:avLst>
              <a:gd name="adj" fmla="val 16667"/>
            </a:avLst>
          </a:prstGeom>
          <a:solidFill>
            <a:srgbClr val="FF888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8"/>
          <p:cNvSpPr txBox="1"/>
          <p:nvPr/>
        </p:nvSpPr>
        <p:spPr>
          <a:xfrm>
            <a:off x="912100" y="2856200"/>
            <a:ext cx="872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latin typeface="Calibri"/>
                <a:ea typeface="Calibri"/>
                <a:cs typeface="Calibri"/>
                <a:sym typeface="Calibri"/>
              </a:rPr>
              <a:t>i = i - 1;</a:t>
            </a:r>
            <a:endParaRPr sz="17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8"/>
          <p:cNvSpPr/>
          <p:nvPr/>
        </p:nvSpPr>
        <p:spPr>
          <a:xfrm>
            <a:off x="1771425" y="2924750"/>
            <a:ext cx="394200" cy="294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8"/>
          <p:cNvSpPr/>
          <p:nvPr/>
        </p:nvSpPr>
        <p:spPr>
          <a:xfrm>
            <a:off x="856888" y="3287300"/>
            <a:ext cx="872400" cy="247800"/>
          </a:xfrm>
          <a:prstGeom prst="roundRect">
            <a:avLst>
              <a:gd name="adj" fmla="val 16667"/>
            </a:avLst>
          </a:prstGeom>
          <a:solidFill>
            <a:srgbClr val="E5B3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8"/>
          <p:cNvSpPr txBox="1"/>
          <p:nvPr/>
        </p:nvSpPr>
        <p:spPr>
          <a:xfrm>
            <a:off x="895800" y="3182725"/>
            <a:ext cx="1044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latin typeface="Calibri"/>
                <a:ea typeface="Calibri"/>
                <a:cs typeface="Calibri"/>
                <a:sym typeface="Calibri"/>
              </a:rPr>
              <a:t>a[i] = i;</a:t>
            </a:r>
            <a:endParaRPr sz="17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8"/>
          <p:cNvSpPr/>
          <p:nvPr/>
        </p:nvSpPr>
        <p:spPr>
          <a:xfrm>
            <a:off x="1738575" y="3251275"/>
            <a:ext cx="394200" cy="294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8"/>
          <p:cNvSpPr/>
          <p:nvPr/>
        </p:nvSpPr>
        <p:spPr>
          <a:xfrm>
            <a:off x="1188422" y="3828700"/>
            <a:ext cx="596100" cy="247800"/>
          </a:xfrm>
          <a:prstGeom prst="roundRect">
            <a:avLst>
              <a:gd name="adj" fmla="val 16667"/>
            </a:avLst>
          </a:prstGeom>
          <a:solidFill>
            <a:srgbClr val="FFCF7E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8"/>
          <p:cNvSpPr txBox="1"/>
          <p:nvPr/>
        </p:nvSpPr>
        <p:spPr>
          <a:xfrm>
            <a:off x="1227325" y="3724125"/>
            <a:ext cx="596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latin typeface="Calibri"/>
                <a:ea typeface="Calibri"/>
                <a:cs typeface="Calibri"/>
                <a:sym typeface="Calibri"/>
              </a:rPr>
              <a:t>i * 2</a:t>
            </a:r>
            <a:endParaRPr sz="17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8"/>
          <p:cNvSpPr/>
          <p:nvPr/>
        </p:nvSpPr>
        <p:spPr>
          <a:xfrm>
            <a:off x="1793325" y="3813525"/>
            <a:ext cx="394200" cy="294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5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  <p:pic>
        <p:nvPicPr>
          <p:cNvPr id="475" name="Google Shape;47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76" name="Google Shape;476;p35" title="do_while_standard_sched.png"/>
          <p:cNvPicPr preferRelativeResize="0"/>
          <p:nvPr/>
        </p:nvPicPr>
        <p:blipFill rotWithShape="1">
          <a:blip r:embed="rId4">
            <a:alphaModFix/>
          </a:blip>
          <a:srcRect t="6879" b="7555"/>
          <a:stretch/>
        </p:blipFill>
        <p:spPr>
          <a:xfrm>
            <a:off x="899875" y="3429000"/>
            <a:ext cx="10047048" cy="245549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77" name="Google Shape;477;p35"/>
          <p:cNvSpPr txBox="1"/>
          <p:nvPr/>
        </p:nvSpPr>
        <p:spPr>
          <a:xfrm>
            <a:off x="0" y="6075600"/>
            <a:ext cx="11839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Every 3 cycles, an iteration begins. Throughput:  1/3 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35"/>
          <p:cNvSpPr txBox="1"/>
          <p:nvPr/>
        </p:nvSpPr>
        <p:spPr>
          <a:xfrm>
            <a:off x="3669150" y="2866100"/>
            <a:ext cx="485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Standard Schedule</a:t>
            </a:r>
            <a:endParaRPr sz="27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35"/>
          <p:cNvSpPr txBox="1"/>
          <p:nvPr/>
        </p:nvSpPr>
        <p:spPr>
          <a:xfrm>
            <a:off x="4151525" y="1594463"/>
            <a:ext cx="77280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the sake of example: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Loop finishes after 3 iterations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" name="Google Shape;48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86" name="Google Shape;486;p36" title="eager_do_while_1.png"/>
          <p:cNvPicPr preferRelativeResize="0"/>
          <p:nvPr/>
        </p:nvPicPr>
        <p:blipFill rotWithShape="1">
          <a:blip r:embed="rId4">
            <a:alphaModFix/>
          </a:blip>
          <a:srcRect t="9890" b="9898"/>
          <a:stretch/>
        </p:blipFill>
        <p:spPr>
          <a:xfrm>
            <a:off x="899875" y="3429000"/>
            <a:ext cx="10047048" cy="245549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87" name="Google Shape;487;p36"/>
          <p:cNvSpPr txBox="1"/>
          <p:nvPr/>
        </p:nvSpPr>
        <p:spPr>
          <a:xfrm>
            <a:off x="3669150" y="2866100"/>
            <a:ext cx="485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One Iteration Eagerly Executing</a:t>
            </a:r>
            <a:endParaRPr sz="27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36"/>
          <p:cNvSpPr txBox="1"/>
          <p:nvPr/>
        </p:nvSpPr>
        <p:spPr>
          <a:xfrm>
            <a:off x="4054225" y="1190163"/>
            <a:ext cx="77280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Eagerly executing a do-while loop branch:                                      One loop iteration eagerly executes at a time</a:t>
            </a: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If an eagerly executing iteration is confirmed?</a:t>
            </a:r>
            <a:b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 new iteration can eagerly execute</a:t>
            </a: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36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" name="Google Shape;49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96" name="Google Shape;496;p37" title="eager_do_while_1.png"/>
          <p:cNvPicPr preferRelativeResize="0"/>
          <p:nvPr/>
        </p:nvPicPr>
        <p:blipFill rotWithShape="1">
          <a:blip r:embed="rId4">
            <a:alphaModFix/>
          </a:blip>
          <a:srcRect t="9890" b="9898"/>
          <a:stretch/>
        </p:blipFill>
        <p:spPr>
          <a:xfrm>
            <a:off x="899875" y="3429000"/>
            <a:ext cx="10047048" cy="245549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97" name="Google Shape;497;p37"/>
          <p:cNvSpPr/>
          <p:nvPr/>
        </p:nvSpPr>
        <p:spPr>
          <a:xfrm>
            <a:off x="4170075" y="3723350"/>
            <a:ext cx="582600" cy="3885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37"/>
          <p:cNvSpPr txBox="1"/>
          <p:nvPr/>
        </p:nvSpPr>
        <p:spPr>
          <a:xfrm>
            <a:off x="3669150" y="2866100"/>
            <a:ext cx="485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One Iteration Eagerly Executing</a:t>
            </a:r>
            <a:endParaRPr sz="27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37"/>
          <p:cNvSpPr txBox="1"/>
          <p:nvPr/>
        </p:nvSpPr>
        <p:spPr>
          <a:xfrm>
            <a:off x="4054225" y="1190163"/>
            <a:ext cx="77280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Eagerly executing a do-while loop branch:                                      One loop iteration eagerly executes at a time</a:t>
            </a: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If an eagerly executing iteration is confirmed?</a:t>
            </a:r>
            <a:b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 new iteration can eagerly execute</a:t>
            </a: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37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Google Shape;50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07" name="Google Shape;507;p38" title="eager_do_while_2.png"/>
          <p:cNvPicPr preferRelativeResize="0"/>
          <p:nvPr/>
        </p:nvPicPr>
        <p:blipFill rotWithShape="1">
          <a:blip r:embed="rId4">
            <a:alphaModFix/>
          </a:blip>
          <a:srcRect t="9890" b="9898"/>
          <a:stretch/>
        </p:blipFill>
        <p:spPr>
          <a:xfrm>
            <a:off x="899875" y="3429000"/>
            <a:ext cx="10047048" cy="245549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08" name="Google Shape;508;p38"/>
          <p:cNvSpPr/>
          <p:nvPr/>
        </p:nvSpPr>
        <p:spPr>
          <a:xfrm>
            <a:off x="4170075" y="3723350"/>
            <a:ext cx="582600" cy="3885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38"/>
          <p:cNvSpPr txBox="1"/>
          <p:nvPr/>
        </p:nvSpPr>
        <p:spPr>
          <a:xfrm>
            <a:off x="3669150" y="2866100"/>
            <a:ext cx="485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One Iteration Eagerly Executing</a:t>
            </a:r>
            <a:endParaRPr sz="27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38"/>
          <p:cNvSpPr txBox="1"/>
          <p:nvPr/>
        </p:nvSpPr>
        <p:spPr>
          <a:xfrm>
            <a:off x="4054225" y="1190163"/>
            <a:ext cx="77280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Eagerly executing a do-while loop branch:                                      One loop iteration eagerly executes at a time</a:t>
            </a: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If an eagerly executing iteration is confirmed?</a:t>
            </a:r>
            <a:b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 new iteration can eagerly execute</a:t>
            </a: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38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Google Shape;51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18" name="Google Shape;518;p39" title="eager_do_while_2.png"/>
          <p:cNvPicPr preferRelativeResize="0"/>
          <p:nvPr/>
        </p:nvPicPr>
        <p:blipFill rotWithShape="1">
          <a:blip r:embed="rId4">
            <a:alphaModFix/>
          </a:blip>
          <a:srcRect t="9890" b="9898"/>
          <a:stretch/>
        </p:blipFill>
        <p:spPr>
          <a:xfrm>
            <a:off x="899875" y="3429000"/>
            <a:ext cx="10047048" cy="245549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19" name="Google Shape;519;p39"/>
          <p:cNvSpPr/>
          <p:nvPr/>
        </p:nvSpPr>
        <p:spPr>
          <a:xfrm>
            <a:off x="5096425" y="4081950"/>
            <a:ext cx="582600" cy="3885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39"/>
          <p:cNvSpPr txBox="1"/>
          <p:nvPr/>
        </p:nvSpPr>
        <p:spPr>
          <a:xfrm>
            <a:off x="3669150" y="2866100"/>
            <a:ext cx="485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One Iteration Eagerly Executing</a:t>
            </a:r>
            <a:endParaRPr sz="27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39"/>
          <p:cNvSpPr txBox="1"/>
          <p:nvPr/>
        </p:nvSpPr>
        <p:spPr>
          <a:xfrm>
            <a:off x="4054225" y="1190163"/>
            <a:ext cx="77280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Eagerly executing a do-while loop branch:                                      One loop iteration eagerly executes at a time</a:t>
            </a: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If an eagerly executing iteration is confirmed?</a:t>
            </a:r>
            <a:b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 new iteration can eagerly execute</a:t>
            </a: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39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Google Shape;52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29" name="Google Shape;529;p40" title="eager_do_while_3.png"/>
          <p:cNvPicPr preferRelativeResize="0"/>
          <p:nvPr/>
        </p:nvPicPr>
        <p:blipFill rotWithShape="1">
          <a:blip r:embed="rId4">
            <a:alphaModFix/>
          </a:blip>
          <a:srcRect t="9890" b="9898"/>
          <a:stretch/>
        </p:blipFill>
        <p:spPr>
          <a:xfrm>
            <a:off x="899875" y="3429000"/>
            <a:ext cx="10047048" cy="245549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30" name="Google Shape;530;p40"/>
          <p:cNvSpPr/>
          <p:nvPr/>
        </p:nvSpPr>
        <p:spPr>
          <a:xfrm>
            <a:off x="5078475" y="4086850"/>
            <a:ext cx="582600" cy="3885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40"/>
          <p:cNvSpPr txBox="1"/>
          <p:nvPr/>
        </p:nvSpPr>
        <p:spPr>
          <a:xfrm>
            <a:off x="3669150" y="2866100"/>
            <a:ext cx="485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One Iteration Eagerly Executing</a:t>
            </a:r>
            <a:endParaRPr sz="27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40"/>
          <p:cNvSpPr txBox="1"/>
          <p:nvPr/>
        </p:nvSpPr>
        <p:spPr>
          <a:xfrm>
            <a:off x="4054225" y="1190163"/>
            <a:ext cx="77280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Eagerly executing a do-while loop branch:                                      One loop iteration eagerly executes at a time</a:t>
            </a: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If an eagerly executing iteration is confirmed?</a:t>
            </a:r>
            <a:b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 new iteration can eagerly execute</a:t>
            </a: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40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Google Shape;539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40" name="Google Shape;540;p41" title="eager_do_while_3.png"/>
          <p:cNvPicPr preferRelativeResize="0"/>
          <p:nvPr/>
        </p:nvPicPr>
        <p:blipFill rotWithShape="1">
          <a:blip r:embed="rId4">
            <a:alphaModFix/>
          </a:blip>
          <a:srcRect t="9890" b="9898"/>
          <a:stretch/>
        </p:blipFill>
        <p:spPr>
          <a:xfrm>
            <a:off x="899875" y="3429000"/>
            <a:ext cx="10047048" cy="245549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41" name="Google Shape;541;p41"/>
          <p:cNvSpPr/>
          <p:nvPr/>
        </p:nvSpPr>
        <p:spPr>
          <a:xfrm>
            <a:off x="6999225" y="4462500"/>
            <a:ext cx="582600" cy="3675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41"/>
          <p:cNvSpPr txBox="1"/>
          <p:nvPr/>
        </p:nvSpPr>
        <p:spPr>
          <a:xfrm>
            <a:off x="3669150" y="2866100"/>
            <a:ext cx="485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One Iteration Eagerly Executing</a:t>
            </a:r>
            <a:endParaRPr sz="27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41"/>
          <p:cNvSpPr txBox="1"/>
          <p:nvPr/>
        </p:nvSpPr>
        <p:spPr>
          <a:xfrm>
            <a:off x="4054225" y="1190163"/>
            <a:ext cx="77280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Eagerly executing a do-while loop branch:                                      One loop iteration eagerly executes at a time</a:t>
            </a: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If an eagerly executing iteration is confirmed?</a:t>
            </a:r>
            <a:b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 new iteration can eagerly execute</a:t>
            </a: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41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Google Shape;550;p42" title="eager_do_while_0.png"/>
          <p:cNvPicPr preferRelativeResize="0"/>
          <p:nvPr/>
        </p:nvPicPr>
        <p:blipFill rotWithShape="1">
          <a:blip r:embed="rId3">
            <a:alphaModFix/>
          </a:blip>
          <a:srcRect t="9890" b="9898"/>
          <a:stretch/>
        </p:blipFill>
        <p:spPr>
          <a:xfrm>
            <a:off x="899875" y="3429000"/>
            <a:ext cx="10047048" cy="245549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51" name="Google Shape;551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52" name="Google Shape;552;p42"/>
          <p:cNvSpPr/>
          <p:nvPr/>
        </p:nvSpPr>
        <p:spPr>
          <a:xfrm>
            <a:off x="6999225" y="4462500"/>
            <a:ext cx="582600" cy="3675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42"/>
          <p:cNvSpPr txBox="1"/>
          <p:nvPr/>
        </p:nvSpPr>
        <p:spPr>
          <a:xfrm>
            <a:off x="3669150" y="2866100"/>
            <a:ext cx="485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One Iteration Eagerly Executing</a:t>
            </a:r>
            <a:endParaRPr sz="27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42"/>
          <p:cNvSpPr txBox="1"/>
          <p:nvPr/>
        </p:nvSpPr>
        <p:spPr>
          <a:xfrm>
            <a:off x="4054225" y="1190163"/>
            <a:ext cx="77280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Eagerly executing a do-while loop branch:                                      One loop iteration eagerly executes at a time</a:t>
            </a: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If an eagerly executing iteration is confirmed?</a:t>
            </a:r>
            <a:b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 new iteration can eagerly execute</a:t>
            </a:r>
            <a:endParaRPr sz="2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42"/>
          <p:cNvSpPr txBox="1"/>
          <p:nvPr/>
        </p:nvSpPr>
        <p:spPr>
          <a:xfrm>
            <a:off x="0" y="6075600"/>
            <a:ext cx="11771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Every 3 cycles, 2 iterations begin. Throughput: 2/3 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42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p43" title="do_while_standard_sche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3000" y="1976875"/>
            <a:ext cx="6166124" cy="1761325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63" name="Google Shape;563;p43"/>
          <p:cNvSpPr txBox="1"/>
          <p:nvPr/>
        </p:nvSpPr>
        <p:spPr>
          <a:xfrm>
            <a:off x="5053013" y="1433700"/>
            <a:ext cx="3463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Standard Schedule</a:t>
            </a:r>
            <a:endParaRPr sz="24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43"/>
          <p:cNvSpPr txBox="1"/>
          <p:nvPr/>
        </p:nvSpPr>
        <p:spPr>
          <a:xfrm>
            <a:off x="8756088" y="1456800"/>
            <a:ext cx="2335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Throughput: 1/3 </a:t>
            </a:r>
            <a:endParaRPr sz="500"/>
          </a:p>
        </p:txBody>
      </p:sp>
      <p:sp>
        <p:nvSpPr>
          <p:cNvPr id="565" name="Google Shape;565;p43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  <p:pic>
        <p:nvPicPr>
          <p:cNvPr id="566" name="Google Shape;566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800" y="1382900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Google Shape;572;p44" title="do_while_standard_sche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3000" y="1976875"/>
            <a:ext cx="6166124" cy="1761325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73" name="Google Shape;573;p44"/>
          <p:cNvSpPr txBox="1"/>
          <p:nvPr/>
        </p:nvSpPr>
        <p:spPr>
          <a:xfrm>
            <a:off x="5053013" y="1433700"/>
            <a:ext cx="3463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Standard Schedule</a:t>
            </a:r>
            <a:endParaRPr sz="24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44"/>
          <p:cNvSpPr txBox="1"/>
          <p:nvPr/>
        </p:nvSpPr>
        <p:spPr>
          <a:xfrm>
            <a:off x="8756088" y="1456800"/>
            <a:ext cx="2335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Throughput: 1/3 </a:t>
            </a:r>
            <a:endParaRPr sz="500"/>
          </a:p>
        </p:txBody>
      </p:sp>
      <p:sp>
        <p:nvSpPr>
          <p:cNvPr id="575" name="Google Shape;575;p44"/>
          <p:cNvSpPr txBox="1"/>
          <p:nvPr/>
        </p:nvSpPr>
        <p:spPr>
          <a:xfrm>
            <a:off x="4710851" y="4113875"/>
            <a:ext cx="4310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One Iteration Eagerly Executing</a:t>
            </a:r>
            <a:endParaRPr sz="24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6" name="Google Shape;576;p44" title="eager_do_while_0.png"/>
          <p:cNvPicPr preferRelativeResize="0"/>
          <p:nvPr/>
        </p:nvPicPr>
        <p:blipFill rotWithShape="1">
          <a:blip r:embed="rId4">
            <a:alphaModFix/>
          </a:blip>
          <a:srcRect l="159" r="159"/>
          <a:stretch/>
        </p:blipFill>
        <p:spPr>
          <a:xfrm>
            <a:off x="5036750" y="4667975"/>
            <a:ext cx="6182385" cy="1889737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77" name="Google Shape;577;p44"/>
          <p:cNvSpPr txBox="1"/>
          <p:nvPr/>
        </p:nvSpPr>
        <p:spPr>
          <a:xfrm>
            <a:off x="8893763" y="4147900"/>
            <a:ext cx="2189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Throughput: 2/3 </a:t>
            </a:r>
            <a:endParaRPr sz="500"/>
          </a:p>
        </p:txBody>
      </p:sp>
      <p:sp>
        <p:nvSpPr>
          <p:cNvPr id="578" name="Google Shape;578;p44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  <p:pic>
        <p:nvPicPr>
          <p:cNvPr id="579" name="Google Shape;579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6616" y="1380744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80" name="Google Shape;580;p44"/>
          <p:cNvSpPr txBox="1"/>
          <p:nvPr/>
        </p:nvSpPr>
        <p:spPr>
          <a:xfrm>
            <a:off x="948325" y="5050050"/>
            <a:ext cx="316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Throughput is doubled: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9"/>
          <p:cNvSpPr txBox="1">
            <a:spLocks noGrp="1"/>
          </p:cNvSpPr>
          <p:nvPr>
            <p:ph type="title"/>
          </p:nvPr>
        </p:nvSpPr>
        <p:spPr>
          <a:xfrm>
            <a:off x="53425" y="0"/>
            <a:ext cx="117789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Speculation in Processors</a:t>
            </a:r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body" idx="1"/>
          </p:nvPr>
        </p:nvSpPr>
        <p:spPr>
          <a:xfrm>
            <a:off x="53600" y="1551525"/>
            <a:ext cx="11778900" cy="101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 u="sng"/>
              <a:t>1) Eager execution is </a:t>
            </a:r>
            <a:r>
              <a:rPr lang="en-US" sz="3200" b="1" u="sng"/>
              <a:t>expensive:</a:t>
            </a:r>
            <a:endParaRPr sz="3200" b="1" u="sng"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/>
              <a:t>Each parallel execution requires a </a:t>
            </a:r>
            <a:r>
              <a:rPr lang="en-US" sz="3200" b="1"/>
              <a:t>duplicated pipeline</a:t>
            </a:r>
            <a:endParaRPr sz="3200" b="1"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endParaRPr sz="3200" b="1"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endParaRPr sz="3200"/>
          </a:p>
        </p:txBody>
      </p:sp>
      <p:sp>
        <p:nvSpPr>
          <p:cNvPr id="76" name="Google Shape;76;p9"/>
          <p:cNvSpPr txBox="1"/>
          <p:nvPr/>
        </p:nvSpPr>
        <p:spPr>
          <a:xfrm>
            <a:off x="53600" y="3094850"/>
            <a:ext cx="11778900" cy="28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 u="sng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2) Eager execution is </a:t>
            </a:r>
            <a:r>
              <a:rPr lang="en-US" sz="3200" b="1" u="sng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unnecessary</a:t>
            </a:r>
            <a:r>
              <a:rPr lang="en-US" sz="3200" u="sng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3200" u="sng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Branch prediction and compiler optimizations 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(such as predication and if-conversion)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offer </a:t>
            </a:r>
            <a:r>
              <a:rPr lang="en-US" sz="32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near-equivalent performance</a:t>
            </a:r>
            <a:endParaRPr sz="32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9"/>
          <p:cNvSpPr txBox="1"/>
          <p:nvPr/>
        </p:nvSpPr>
        <p:spPr>
          <a:xfrm>
            <a:off x="53425" y="780725"/>
            <a:ext cx="117789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In a processor: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9"/>
          <p:cNvSpPr/>
          <p:nvPr/>
        </p:nvSpPr>
        <p:spPr>
          <a:xfrm>
            <a:off x="866575" y="5821150"/>
            <a:ext cx="9730500" cy="10155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9"/>
          <p:cNvSpPr txBox="1"/>
          <p:nvPr/>
        </p:nvSpPr>
        <p:spPr>
          <a:xfrm>
            <a:off x="1238225" y="5821150"/>
            <a:ext cx="10087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Riseman and Foster. The Inhibition of Potential Parallelism by Conditional Jumps. IEEE Trans. Computers 1972.</a:t>
            </a:r>
            <a:endParaRPr/>
          </a:p>
        </p:txBody>
      </p:sp>
      <p:sp>
        <p:nvSpPr>
          <p:cNvPr id="80" name="Google Shape;80;p9"/>
          <p:cNvSpPr txBox="1"/>
          <p:nvPr/>
        </p:nvSpPr>
        <p:spPr>
          <a:xfrm>
            <a:off x="1368975" y="6128800"/>
            <a:ext cx="8929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Šilc, Robič, and Ungerer. Processor Architecture: From Dataflow to Superscalar and Beyond. Springer 1999.</a:t>
            </a:r>
            <a:endParaRPr/>
          </a:p>
        </p:txBody>
      </p:sp>
      <p:sp>
        <p:nvSpPr>
          <p:cNvPr id="81" name="Google Shape;81;p9"/>
          <p:cNvSpPr txBox="1"/>
          <p:nvPr/>
        </p:nvSpPr>
        <p:spPr>
          <a:xfrm>
            <a:off x="3524300" y="6457800"/>
            <a:ext cx="5154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Moll and Hack. Partial Control-Flow Linearization. PLDI 2018.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45"/>
          <p:cNvSpPr txBox="1"/>
          <p:nvPr/>
        </p:nvSpPr>
        <p:spPr>
          <a:xfrm>
            <a:off x="950976" y="5065776"/>
            <a:ext cx="316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Throughput is doubled: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7" name="Google Shape;587;p45" title="do_while_standard_sche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3000" y="1976875"/>
            <a:ext cx="6166124" cy="1761325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88" name="Google Shape;588;p45"/>
          <p:cNvSpPr txBox="1"/>
          <p:nvPr/>
        </p:nvSpPr>
        <p:spPr>
          <a:xfrm>
            <a:off x="5053013" y="1433700"/>
            <a:ext cx="3463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Standard Schedule</a:t>
            </a:r>
            <a:endParaRPr sz="24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45"/>
          <p:cNvSpPr txBox="1"/>
          <p:nvPr/>
        </p:nvSpPr>
        <p:spPr>
          <a:xfrm>
            <a:off x="8756088" y="1456800"/>
            <a:ext cx="2335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Throughput: 1/3 </a:t>
            </a:r>
            <a:endParaRPr sz="500"/>
          </a:p>
        </p:txBody>
      </p:sp>
      <p:sp>
        <p:nvSpPr>
          <p:cNvPr id="590" name="Google Shape;590;p45"/>
          <p:cNvSpPr txBox="1"/>
          <p:nvPr/>
        </p:nvSpPr>
        <p:spPr>
          <a:xfrm>
            <a:off x="4710851" y="4113875"/>
            <a:ext cx="4310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One Iteration Eagerly Executing</a:t>
            </a:r>
            <a:endParaRPr sz="24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1" name="Google Shape;591;p45" title="eager_do_while_0.png"/>
          <p:cNvPicPr preferRelativeResize="0"/>
          <p:nvPr/>
        </p:nvPicPr>
        <p:blipFill rotWithShape="1">
          <a:blip r:embed="rId4">
            <a:alphaModFix/>
          </a:blip>
          <a:srcRect l="159" r="159"/>
          <a:stretch/>
        </p:blipFill>
        <p:spPr>
          <a:xfrm>
            <a:off x="5036750" y="4667975"/>
            <a:ext cx="6182385" cy="1889737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92" name="Google Shape;592;p45"/>
          <p:cNvSpPr txBox="1"/>
          <p:nvPr/>
        </p:nvSpPr>
        <p:spPr>
          <a:xfrm>
            <a:off x="8893763" y="4147900"/>
            <a:ext cx="2189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Throughput: 2/3 </a:t>
            </a:r>
            <a:endParaRPr sz="500"/>
          </a:p>
        </p:txBody>
      </p:sp>
      <p:sp>
        <p:nvSpPr>
          <p:cNvPr id="593" name="Google Shape;593;p45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  <p:pic>
        <p:nvPicPr>
          <p:cNvPr id="594" name="Google Shape;594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95" name="Google Shape;595;p45"/>
          <p:cNvSpPr/>
          <p:nvPr/>
        </p:nvSpPr>
        <p:spPr>
          <a:xfrm>
            <a:off x="-22050" y="0"/>
            <a:ext cx="11876400" cy="68580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45"/>
          <p:cNvSpPr/>
          <p:nvPr/>
        </p:nvSpPr>
        <p:spPr>
          <a:xfrm>
            <a:off x="1222375" y="1690775"/>
            <a:ext cx="9426600" cy="18897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Eagerly executing one iteration</a:t>
            </a:r>
            <a:endParaRPr sz="29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can double throughput</a:t>
            </a:r>
            <a:endParaRPr sz="2900" b="1">
              <a:solidFill>
                <a:srgbClr val="4F81C3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46"/>
          <p:cNvSpPr txBox="1"/>
          <p:nvPr/>
        </p:nvSpPr>
        <p:spPr>
          <a:xfrm>
            <a:off x="948325" y="5050050"/>
            <a:ext cx="316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Throughput is doubled: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3" name="Google Shape;603;p46" title="do_while_standard_sche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3000" y="1976875"/>
            <a:ext cx="6166124" cy="1761325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04" name="Google Shape;604;p46"/>
          <p:cNvSpPr txBox="1"/>
          <p:nvPr/>
        </p:nvSpPr>
        <p:spPr>
          <a:xfrm>
            <a:off x="5053013" y="1433700"/>
            <a:ext cx="3463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Standard Schedule</a:t>
            </a:r>
            <a:endParaRPr sz="24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46"/>
          <p:cNvSpPr txBox="1"/>
          <p:nvPr/>
        </p:nvSpPr>
        <p:spPr>
          <a:xfrm>
            <a:off x="8756088" y="1456800"/>
            <a:ext cx="2335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Throughput: 1/3 </a:t>
            </a:r>
            <a:endParaRPr sz="500"/>
          </a:p>
        </p:txBody>
      </p:sp>
      <p:sp>
        <p:nvSpPr>
          <p:cNvPr id="606" name="Google Shape;606;p46"/>
          <p:cNvSpPr txBox="1"/>
          <p:nvPr/>
        </p:nvSpPr>
        <p:spPr>
          <a:xfrm>
            <a:off x="4710851" y="4113875"/>
            <a:ext cx="4310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One Iteration Eagerly Executing</a:t>
            </a:r>
            <a:endParaRPr sz="24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7" name="Google Shape;607;p46" title="eager_do_while_0.png"/>
          <p:cNvPicPr preferRelativeResize="0"/>
          <p:nvPr/>
        </p:nvPicPr>
        <p:blipFill rotWithShape="1">
          <a:blip r:embed="rId4">
            <a:alphaModFix/>
          </a:blip>
          <a:srcRect l="159" r="159"/>
          <a:stretch/>
        </p:blipFill>
        <p:spPr>
          <a:xfrm>
            <a:off x="5036750" y="4667975"/>
            <a:ext cx="6182385" cy="1889737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08" name="Google Shape;608;p46"/>
          <p:cNvSpPr txBox="1"/>
          <p:nvPr/>
        </p:nvSpPr>
        <p:spPr>
          <a:xfrm>
            <a:off x="8893763" y="4147900"/>
            <a:ext cx="2189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Throughput: 2/3 </a:t>
            </a:r>
            <a:endParaRPr sz="500"/>
          </a:p>
        </p:txBody>
      </p:sp>
      <p:sp>
        <p:nvSpPr>
          <p:cNvPr id="609" name="Google Shape;609;p46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  <p:pic>
        <p:nvPicPr>
          <p:cNvPr id="610" name="Google Shape;610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11" name="Google Shape;611;p46"/>
          <p:cNvSpPr/>
          <p:nvPr/>
        </p:nvSpPr>
        <p:spPr>
          <a:xfrm>
            <a:off x="-22050" y="0"/>
            <a:ext cx="11876400" cy="68580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46"/>
          <p:cNvSpPr/>
          <p:nvPr/>
        </p:nvSpPr>
        <p:spPr>
          <a:xfrm>
            <a:off x="1222375" y="1690775"/>
            <a:ext cx="9426600" cy="18897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Eagerly executing one iteration</a:t>
            </a:r>
            <a:endParaRPr sz="29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can double throughput</a:t>
            </a:r>
            <a:endParaRPr sz="2900" b="1">
              <a:solidFill>
                <a:srgbClr val="4F81C3"/>
              </a:solidFill>
            </a:endParaRPr>
          </a:p>
        </p:txBody>
      </p:sp>
      <p:sp>
        <p:nvSpPr>
          <p:cNvPr id="613" name="Google Shape;613;p46"/>
          <p:cNvSpPr/>
          <p:nvPr/>
        </p:nvSpPr>
        <p:spPr>
          <a:xfrm>
            <a:off x="1335725" y="3907938"/>
            <a:ext cx="9426600" cy="18897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Can we improve throughput further?</a:t>
            </a:r>
            <a:endParaRPr sz="29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Yes: more eager execution</a:t>
            </a:r>
            <a:endParaRPr sz="2900" b="1">
              <a:solidFill>
                <a:srgbClr val="4F81C3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9" name="Google Shape;61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20" name="Google Shape;620;p47" title="double_eager_1.png"/>
          <p:cNvPicPr preferRelativeResize="0"/>
          <p:nvPr/>
        </p:nvPicPr>
        <p:blipFill rotWithShape="1">
          <a:blip r:embed="rId4">
            <a:alphaModFix/>
          </a:blip>
          <a:srcRect t="8519" b="8519"/>
          <a:stretch/>
        </p:blipFill>
        <p:spPr>
          <a:xfrm>
            <a:off x="899875" y="3429000"/>
            <a:ext cx="10047053" cy="28651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21" name="Google Shape;621;p47"/>
          <p:cNvSpPr txBox="1"/>
          <p:nvPr/>
        </p:nvSpPr>
        <p:spPr>
          <a:xfrm>
            <a:off x="3669150" y="2866100"/>
            <a:ext cx="485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Two Iterations Eagerly Executing</a:t>
            </a:r>
            <a:endParaRPr sz="27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47"/>
          <p:cNvSpPr txBox="1">
            <a:spLocks noGrp="1"/>
          </p:cNvSpPr>
          <p:nvPr>
            <p:ph type="title"/>
          </p:nvPr>
        </p:nvSpPr>
        <p:spPr>
          <a:xfrm>
            <a:off x="73152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8" name="Google Shape;62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29" name="Google Shape;629;p48" title="double_eager_1.png"/>
          <p:cNvPicPr preferRelativeResize="0"/>
          <p:nvPr/>
        </p:nvPicPr>
        <p:blipFill rotWithShape="1">
          <a:blip r:embed="rId4">
            <a:alphaModFix/>
          </a:blip>
          <a:srcRect t="8519" b="8519"/>
          <a:stretch/>
        </p:blipFill>
        <p:spPr>
          <a:xfrm>
            <a:off x="899875" y="3429000"/>
            <a:ext cx="10047053" cy="28651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30" name="Google Shape;630;p48"/>
          <p:cNvSpPr txBox="1"/>
          <p:nvPr/>
        </p:nvSpPr>
        <p:spPr>
          <a:xfrm>
            <a:off x="3669150" y="2866100"/>
            <a:ext cx="485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Two Iterations Eagerly Executing</a:t>
            </a:r>
            <a:endParaRPr sz="27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48"/>
          <p:cNvSpPr/>
          <p:nvPr/>
        </p:nvSpPr>
        <p:spPr>
          <a:xfrm>
            <a:off x="4157475" y="3746150"/>
            <a:ext cx="582600" cy="3675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48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8" name="Google Shape;638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39" name="Google Shape;639;p49" title="double_eager_2.png"/>
          <p:cNvPicPr preferRelativeResize="0"/>
          <p:nvPr/>
        </p:nvPicPr>
        <p:blipFill rotWithShape="1">
          <a:blip r:embed="rId4">
            <a:alphaModFix/>
          </a:blip>
          <a:srcRect t="8519" b="8519"/>
          <a:stretch/>
        </p:blipFill>
        <p:spPr>
          <a:xfrm>
            <a:off x="899875" y="3429000"/>
            <a:ext cx="10047053" cy="28651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40" name="Google Shape;640;p49"/>
          <p:cNvSpPr txBox="1"/>
          <p:nvPr/>
        </p:nvSpPr>
        <p:spPr>
          <a:xfrm>
            <a:off x="3669150" y="2866100"/>
            <a:ext cx="485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Two Iterations Eagerly Executing</a:t>
            </a:r>
            <a:endParaRPr sz="27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49"/>
          <p:cNvSpPr/>
          <p:nvPr/>
        </p:nvSpPr>
        <p:spPr>
          <a:xfrm>
            <a:off x="4157475" y="3746150"/>
            <a:ext cx="582600" cy="3675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49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8" name="Google Shape;648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49" name="Google Shape;649;p50" title="double_eager_2.png"/>
          <p:cNvPicPr preferRelativeResize="0"/>
          <p:nvPr/>
        </p:nvPicPr>
        <p:blipFill rotWithShape="1">
          <a:blip r:embed="rId4">
            <a:alphaModFix/>
          </a:blip>
          <a:srcRect t="8519" b="8519"/>
          <a:stretch/>
        </p:blipFill>
        <p:spPr>
          <a:xfrm>
            <a:off x="899875" y="3429000"/>
            <a:ext cx="10047053" cy="28651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50" name="Google Shape;650;p50"/>
          <p:cNvSpPr txBox="1"/>
          <p:nvPr/>
        </p:nvSpPr>
        <p:spPr>
          <a:xfrm>
            <a:off x="3669150" y="2866100"/>
            <a:ext cx="485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Two Iterations Eagerly Executing</a:t>
            </a:r>
            <a:endParaRPr sz="27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50"/>
          <p:cNvSpPr/>
          <p:nvPr/>
        </p:nvSpPr>
        <p:spPr>
          <a:xfrm>
            <a:off x="5089725" y="4100800"/>
            <a:ext cx="582600" cy="3675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50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8" name="Google Shape;658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59" name="Google Shape;659;p51" title="double_eager_3.png"/>
          <p:cNvPicPr preferRelativeResize="0"/>
          <p:nvPr/>
        </p:nvPicPr>
        <p:blipFill rotWithShape="1">
          <a:blip r:embed="rId4">
            <a:alphaModFix/>
          </a:blip>
          <a:srcRect t="8519" b="8519"/>
          <a:stretch/>
        </p:blipFill>
        <p:spPr>
          <a:xfrm>
            <a:off x="899875" y="3429000"/>
            <a:ext cx="10047053" cy="28651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60" name="Google Shape;660;p51"/>
          <p:cNvSpPr txBox="1"/>
          <p:nvPr/>
        </p:nvSpPr>
        <p:spPr>
          <a:xfrm>
            <a:off x="3669150" y="2866100"/>
            <a:ext cx="485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Two Iterations Eagerly Executing</a:t>
            </a:r>
            <a:endParaRPr sz="27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51"/>
          <p:cNvSpPr/>
          <p:nvPr/>
        </p:nvSpPr>
        <p:spPr>
          <a:xfrm>
            <a:off x="5089725" y="4100800"/>
            <a:ext cx="582600" cy="3675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51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8" name="Google Shape;668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69" name="Google Shape;669;p52" title="double_eager_3.png"/>
          <p:cNvPicPr preferRelativeResize="0"/>
          <p:nvPr/>
        </p:nvPicPr>
        <p:blipFill rotWithShape="1">
          <a:blip r:embed="rId4">
            <a:alphaModFix/>
          </a:blip>
          <a:srcRect t="8519" b="8519"/>
          <a:stretch/>
        </p:blipFill>
        <p:spPr>
          <a:xfrm>
            <a:off x="899875" y="3429000"/>
            <a:ext cx="10047053" cy="28651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70" name="Google Shape;670;p52"/>
          <p:cNvSpPr txBox="1"/>
          <p:nvPr/>
        </p:nvSpPr>
        <p:spPr>
          <a:xfrm>
            <a:off x="3669150" y="2866100"/>
            <a:ext cx="485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Two Iterations Eagerly Executing</a:t>
            </a:r>
            <a:endParaRPr sz="27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52"/>
          <p:cNvSpPr/>
          <p:nvPr/>
        </p:nvSpPr>
        <p:spPr>
          <a:xfrm>
            <a:off x="6035200" y="4475675"/>
            <a:ext cx="582600" cy="3675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52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Google Shape;678;p53" title="do_while_double_sched.png"/>
          <p:cNvPicPr preferRelativeResize="0"/>
          <p:nvPr/>
        </p:nvPicPr>
        <p:blipFill rotWithShape="1">
          <a:blip r:embed="rId3">
            <a:alphaModFix/>
          </a:blip>
          <a:srcRect t="8635" b="8644"/>
          <a:stretch/>
        </p:blipFill>
        <p:spPr>
          <a:xfrm>
            <a:off x="899875" y="3429000"/>
            <a:ext cx="10047053" cy="28651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79" name="Google Shape;679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100" y="1391925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80" name="Google Shape;680;p53"/>
          <p:cNvSpPr txBox="1"/>
          <p:nvPr/>
        </p:nvSpPr>
        <p:spPr>
          <a:xfrm>
            <a:off x="3669150" y="2866100"/>
            <a:ext cx="485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Two Iterations Eagerly Executing</a:t>
            </a:r>
            <a:endParaRPr sz="27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53"/>
          <p:cNvSpPr/>
          <p:nvPr/>
        </p:nvSpPr>
        <p:spPr>
          <a:xfrm>
            <a:off x="6035200" y="4475675"/>
            <a:ext cx="582600" cy="3675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53"/>
          <p:cNvSpPr txBox="1"/>
          <p:nvPr/>
        </p:nvSpPr>
        <p:spPr>
          <a:xfrm>
            <a:off x="37550" y="6353575"/>
            <a:ext cx="11771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Every cycle, an iteration begins. Throughput: 1 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53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54"/>
          <p:cNvSpPr txBox="1"/>
          <p:nvPr/>
        </p:nvSpPr>
        <p:spPr>
          <a:xfrm>
            <a:off x="4473600" y="4055289"/>
            <a:ext cx="4612200" cy="5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75" tIns="97075" rIns="97075" bIns="970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48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Two Iterations Eagerly Executing</a:t>
            </a:r>
            <a:endParaRPr sz="2548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0" name="Google Shape;690;p54" title="do_while_double_sched.png"/>
          <p:cNvPicPr preferRelativeResize="0"/>
          <p:nvPr/>
        </p:nvPicPr>
        <p:blipFill rotWithShape="1">
          <a:blip r:embed="rId3">
            <a:alphaModFix/>
          </a:blip>
          <a:srcRect t="5665" b="5665"/>
          <a:stretch/>
        </p:blipFill>
        <p:spPr>
          <a:xfrm>
            <a:off x="4649709" y="4643620"/>
            <a:ext cx="6564296" cy="2006480"/>
          </a:xfrm>
          <a:prstGeom prst="rect">
            <a:avLst/>
          </a:prstGeom>
          <a:noFill/>
          <a:ln w="80925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91" name="Google Shape;691;p54"/>
          <p:cNvSpPr txBox="1"/>
          <p:nvPr/>
        </p:nvSpPr>
        <p:spPr>
          <a:xfrm>
            <a:off x="8860743" y="4079817"/>
            <a:ext cx="24798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75" tIns="97075" rIns="97075" bIns="970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2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Throughput: 1 </a:t>
            </a:r>
            <a:endParaRPr sz="530"/>
          </a:p>
        </p:txBody>
      </p:sp>
      <p:pic>
        <p:nvPicPr>
          <p:cNvPr id="692" name="Google Shape;692;p54" title="do_while_standard_sched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8349" y="1851731"/>
            <a:ext cx="6547026" cy="1870128"/>
          </a:xfrm>
          <a:prstGeom prst="rect">
            <a:avLst/>
          </a:prstGeom>
          <a:noFill/>
          <a:ln w="80925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93" name="Google Shape;693;p54"/>
          <p:cNvSpPr txBox="1"/>
          <p:nvPr/>
        </p:nvSpPr>
        <p:spPr>
          <a:xfrm>
            <a:off x="4658362" y="1275000"/>
            <a:ext cx="3677700" cy="5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75" tIns="97075" rIns="97075" bIns="970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48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Standard Schedule</a:t>
            </a:r>
            <a:endParaRPr sz="2548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54"/>
          <p:cNvSpPr txBox="1"/>
          <p:nvPr/>
        </p:nvSpPr>
        <p:spPr>
          <a:xfrm>
            <a:off x="8590190" y="1299527"/>
            <a:ext cx="24798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75" tIns="97075" rIns="97075" bIns="970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2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Throughput: 1/3 </a:t>
            </a:r>
            <a:endParaRPr sz="530"/>
          </a:p>
        </p:txBody>
      </p:sp>
      <p:sp>
        <p:nvSpPr>
          <p:cNvPr id="695" name="Google Shape;695;p54"/>
          <p:cNvSpPr txBox="1"/>
          <p:nvPr/>
        </p:nvSpPr>
        <p:spPr>
          <a:xfrm>
            <a:off x="76200" y="5130400"/>
            <a:ext cx="434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Throughput is tripled: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54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  <p:pic>
        <p:nvPicPr>
          <p:cNvPr id="697" name="Google Shape;697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1700" y="1389888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0"/>
          <p:cNvSpPr txBox="1">
            <a:spLocks noGrp="1"/>
          </p:cNvSpPr>
          <p:nvPr>
            <p:ph type="title"/>
          </p:nvPr>
        </p:nvSpPr>
        <p:spPr>
          <a:xfrm>
            <a:off x="53425" y="0"/>
            <a:ext cx="117789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Speculation in Processors</a:t>
            </a:r>
            <a:endParaRPr/>
          </a:p>
        </p:txBody>
      </p:sp>
      <p:sp>
        <p:nvSpPr>
          <p:cNvPr id="88" name="Google Shape;88;p10"/>
          <p:cNvSpPr txBox="1"/>
          <p:nvPr/>
        </p:nvSpPr>
        <p:spPr>
          <a:xfrm>
            <a:off x="53425" y="1830425"/>
            <a:ext cx="117789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In processors,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branch prediction is a better choice than eager execution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55"/>
          <p:cNvSpPr txBox="1"/>
          <p:nvPr/>
        </p:nvSpPr>
        <p:spPr>
          <a:xfrm>
            <a:off x="4473600" y="4055289"/>
            <a:ext cx="4612200" cy="5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75" tIns="97075" rIns="97075" bIns="970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48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Two Iterations Eagerly Executing</a:t>
            </a:r>
            <a:endParaRPr sz="2548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4" name="Google Shape;704;p55" title="do_while_double_sched.png"/>
          <p:cNvPicPr preferRelativeResize="0"/>
          <p:nvPr/>
        </p:nvPicPr>
        <p:blipFill rotWithShape="1">
          <a:blip r:embed="rId3">
            <a:alphaModFix/>
          </a:blip>
          <a:srcRect t="5665" b="5665"/>
          <a:stretch/>
        </p:blipFill>
        <p:spPr>
          <a:xfrm>
            <a:off x="4649709" y="4643620"/>
            <a:ext cx="6564296" cy="2006480"/>
          </a:xfrm>
          <a:prstGeom prst="rect">
            <a:avLst/>
          </a:prstGeom>
          <a:noFill/>
          <a:ln w="80925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05" name="Google Shape;705;p55"/>
          <p:cNvSpPr txBox="1"/>
          <p:nvPr/>
        </p:nvSpPr>
        <p:spPr>
          <a:xfrm>
            <a:off x="8860743" y="4079817"/>
            <a:ext cx="24798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75" tIns="97075" rIns="97075" bIns="970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2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Throughput: 1 </a:t>
            </a:r>
            <a:endParaRPr sz="530"/>
          </a:p>
        </p:txBody>
      </p:sp>
      <p:pic>
        <p:nvPicPr>
          <p:cNvPr id="706" name="Google Shape;706;p55" title="do_while_standard_sched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8349" y="1851731"/>
            <a:ext cx="6547026" cy="1870128"/>
          </a:xfrm>
          <a:prstGeom prst="rect">
            <a:avLst/>
          </a:prstGeom>
          <a:noFill/>
          <a:ln w="80925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07" name="Google Shape;707;p55"/>
          <p:cNvSpPr txBox="1"/>
          <p:nvPr/>
        </p:nvSpPr>
        <p:spPr>
          <a:xfrm>
            <a:off x="4658362" y="1275000"/>
            <a:ext cx="3677700" cy="5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75" tIns="97075" rIns="97075" bIns="970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48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Standard Schedule</a:t>
            </a:r>
            <a:endParaRPr sz="2548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55"/>
          <p:cNvSpPr txBox="1"/>
          <p:nvPr/>
        </p:nvSpPr>
        <p:spPr>
          <a:xfrm>
            <a:off x="8590190" y="1299527"/>
            <a:ext cx="24798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75" tIns="97075" rIns="97075" bIns="970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2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Throughput: 1/3 </a:t>
            </a:r>
            <a:endParaRPr sz="530"/>
          </a:p>
        </p:txBody>
      </p:sp>
      <p:sp>
        <p:nvSpPr>
          <p:cNvPr id="709" name="Google Shape;709;p55"/>
          <p:cNvSpPr txBox="1"/>
          <p:nvPr/>
        </p:nvSpPr>
        <p:spPr>
          <a:xfrm>
            <a:off x="76200" y="5130400"/>
            <a:ext cx="4343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Throughput is tripled: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55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117636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Motivating Example 2: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  <p:pic>
        <p:nvPicPr>
          <p:cNvPr id="711" name="Google Shape;711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1700" y="1389888"/>
            <a:ext cx="3640300" cy="147416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12" name="Google Shape;712;p55"/>
          <p:cNvSpPr/>
          <p:nvPr/>
        </p:nvSpPr>
        <p:spPr>
          <a:xfrm>
            <a:off x="13200" y="0"/>
            <a:ext cx="11876400" cy="68580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55"/>
          <p:cNvSpPr/>
          <p:nvPr/>
        </p:nvSpPr>
        <p:spPr>
          <a:xfrm>
            <a:off x="1360950" y="1876925"/>
            <a:ext cx="9426600" cy="25824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Eagerly re-entering a loop </a:t>
            </a:r>
            <a:r>
              <a:rPr lang="en-US" sz="2900" b="1" i="1">
                <a:solidFill>
                  <a:srgbClr val="4F81C3"/>
                </a:solidFill>
              </a:rPr>
              <a:t>n</a:t>
            </a:r>
            <a:r>
              <a:rPr lang="en-US" sz="2900" b="1">
                <a:solidFill>
                  <a:srgbClr val="4F81C3"/>
                </a:solidFill>
              </a:rPr>
              <a:t> times</a:t>
            </a:r>
            <a:endParaRPr sz="29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can multiply loop throughput by (</a:t>
            </a:r>
            <a:r>
              <a:rPr lang="en-US" sz="2900" b="1" i="1">
                <a:solidFill>
                  <a:srgbClr val="4F81C3"/>
                </a:solidFill>
              </a:rPr>
              <a:t>n </a:t>
            </a:r>
            <a:r>
              <a:rPr lang="en-US" sz="2900" b="1">
                <a:solidFill>
                  <a:srgbClr val="4F81C3"/>
                </a:solidFill>
              </a:rPr>
              <a:t>+ 1)</a:t>
            </a:r>
            <a:endParaRPr sz="2900" b="1">
              <a:solidFill>
                <a:srgbClr val="4F81C3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9" name="Google Shape;719;p56" title="d_output.png"/>
          <p:cNvPicPr preferRelativeResize="0"/>
          <p:nvPr/>
        </p:nvPicPr>
        <p:blipFill rotWithShape="1">
          <a:blip r:embed="rId3">
            <a:alphaModFix/>
          </a:blip>
          <a:srcRect t="-3191" r="-9589" b="-8390"/>
          <a:stretch/>
        </p:blipFill>
        <p:spPr>
          <a:xfrm>
            <a:off x="6032500" y="2091800"/>
            <a:ext cx="4501699" cy="446669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20" name="Google Shape;720;p56" title="d_input.png"/>
          <p:cNvPicPr preferRelativeResize="0"/>
          <p:nvPr/>
        </p:nvPicPr>
        <p:blipFill rotWithShape="1">
          <a:blip r:embed="rId4">
            <a:alphaModFix/>
          </a:blip>
          <a:srcRect l="1302" t="3435" b="-7863"/>
          <a:stretch/>
        </p:blipFill>
        <p:spPr>
          <a:xfrm>
            <a:off x="1203325" y="2780625"/>
            <a:ext cx="3702927" cy="276629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721" name="Google Shape;721;p56"/>
          <p:cNvCxnSpPr/>
          <p:nvPr/>
        </p:nvCxnSpPr>
        <p:spPr>
          <a:xfrm>
            <a:off x="5170525" y="4362875"/>
            <a:ext cx="640500" cy="5400"/>
          </a:xfrm>
          <a:prstGeom prst="straightConnector1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22" name="Google Shape;722;p56"/>
          <p:cNvSpPr txBox="1">
            <a:spLocks noGrp="1"/>
          </p:cNvSpPr>
          <p:nvPr>
            <p:ph type="title"/>
          </p:nvPr>
        </p:nvSpPr>
        <p:spPr>
          <a:xfrm>
            <a:off x="62800" y="0"/>
            <a:ext cx="118881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Rewrite D: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  <p:sp>
        <p:nvSpPr>
          <p:cNvPr id="723" name="Google Shape;723;p56"/>
          <p:cNvSpPr txBox="1"/>
          <p:nvPr/>
        </p:nvSpPr>
        <p:spPr>
          <a:xfrm>
            <a:off x="62800" y="1360150"/>
            <a:ext cx="11670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Our rewrite to enable this is called </a:t>
            </a:r>
            <a:r>
              <a:rPr lang="en-US" sz="30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Rewrite D</a:t>
            </a:r>
            <a:endParaRPr sz="30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Google Shape;729;p57" title="d_output.png"/>
          <p:cNvPicPr preferRelativeResize="0"/>
          <p:nvPr/>
        </p:nvPicPr>
        <p:blipFill rotWithShape="1">
          <a:blip r:embed="rId3">
            <a:alphaModFix/>
          </a:blip>
          <a:srcRect t="-3191" r="-9589" b="-8390"/>
          <a:stretch/>
        </p:blipFill>
        <p:spPr>
          <a:xfrm>
            <a:off x="6032500" y="2091800"/>
            <a:ext cx="4501699" cy="446669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30" name="Google Shape;730;p57" title="d_input.png"/>
          <p:cNvPicPr preferRelativeResize="0"/>
          <p:nvPr/>
        </p:nvPicPr>
        <p:blipFill rotWithShape="1">
          <a:blip r:embed="rId4">
            <a:alphaModFix/>
          </a:blip>
          <a:srcRect l="1302" t="3435" b="-7863"/>
          <a:stretch/>
        </p:blipFill>
        <p:spPr>
          <a:xfrm>
            <a:off x="1203325" y="2780625"/>
            <a:ext cx="3702927" cy="276629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731" name="Google Shape;731;p57"/>
          <p:cNvCxnSpPr/>
          <p:nvPr/>
        </p:nvCxnSpPr>
        <p:spPr>
          <a:xfrm>
            <a:off x="5170525" y="4362875"/>
            <a:ext cx="640500" cy="5400"/>
          </a:xfrm>
          <a:prstGeom prst="straightConnector1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32" name="Google Shape;732;p57"/>
          <p:cNvSpPr/>
          <p:nvPr/>
        </p:nvSpPr>
        <p:spPr>
          <a:xfrm>
            <a:off x="7412325" y="2235375"/>
            <a:ext cx="2916600" cy="19257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57"/>
          <p:cNvSpPr txBox="1">
            <a:spLocks noGrp="1"/>
          </p:cNvSpPr>
          <p:nvPr>
            <p:ph type="title"/>
          </p:nvPr>
        </p:nvSpPr>
        <p:spPr>
          <a:xfrm>
            <a:off x="62800" y="0"/>
            <a:ext cx="118881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Rewrite D: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  <p:sp>
        <p:nvSpPr>
          <p:cNvPr id="734" name="Google Shape;734;p57"/>
          <p:cNvSpPr txBox="1"/>
          <p:nvPr/>
        </p:nvSpPr>
        <p:spPr>
          <a:xfrm>
            <a:off x="62800" y="1360150"/>
            <a:ext cx="11670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Our rewrite to enable this is called </a:t>
            </a:r>
            <a:r>
              <a:rPr lang="en-US" sz="30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Rewrite D</a:t>
            </a:r>
            <a:endParaRPr sz="30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0" name="Google Shape;740;p58" title="d_output.png"/>
          <p:cNvPicPr preferRelativeResize="0"/>
          <p:nvPr/>
        </p:nvPicPr>
        <p:blipFill rotWithShape="1">
          <a:blip r:embed="rId3">
            <a:alphaModFix/>
          </a:blip>
          <a:srcRect t="-3191" r="-9589" b="-8390"/>
          <a:stretch/>
        </p:blipFill>
        <p:spPr>
          <a:xfrm>
            <a:off x="6032500" y="2091800"/>
            <a:ext cx="4501699" cy="446669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41" name="Google Shape;741;p58" title="d_input.png"/>
          <p:cNvPicPr preferRelativeResize="0"/>
          <p:nvPr/>
        </p:nvPicPr>
        <p:blipFill rotWithShape="1">
          <a:blip r:embed="rId4">
            <a:alphaModFix/>
          </a:blip>
          <a:srcRect l="1302" t="3435" b="-7863"/>
          <a:stretch/>
        </p:blipFill>
        <p:spPr>
          <a:xfrm>
            <a:off x="1203325" y="2780625"/>
            <a:ext cx="3702927" cy="276629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42" name="Google Shape;742;p58"/>
          <p:cNvSpPr txBox="1">
            <a:spLocks noGrp="1"/>
          </p:cNvSpPr>
          <p:nvPr>
            <p:ph type="title"/>
          </p:nvPr>
        </p:nvSpPr>
        <p:spPr>
          <a:xfrm>
            <a:off x="62800" y="0"/>
            <a:ext cx="118881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Rewrite D: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  <p:sp>
        <p:nvSpPr>
          <p:cNvPr id="743" name="Google Shape;743;p58"/>
          <p:cNvSpPr txBox="1"/>
          <p:nvPr/>
        </p:nvSpPr>
        <p:spPr>
          <a:xfrm>
            <a:off x="62800" y="1360150"/>
            <a:ext cx="11670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Our rewrite to enable this is called </a:t>
            </a:r>
            <a:r>
              <a:rPr lang="en-US" sz="30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Rewrite D</a:t>
            </a:r>
            <a:endParaRPr sz="30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44" name="Google Shape;744;p58"/>
          <p:cNvCxnSpPr/>
          <p:nvPr/>
        </p:nvCxnSpPr>
        <p:spPr>
          <a:xfrm>
            <a:off x="5170525" y="4362875"/>
            <a:ext cx="640500" cy="5400"/>
          </a:xfrm>
          <a:prstGeom prst="straightConnector1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45" name="Google Shape;745;p58"/>
          <p:cNvSpPr/>
          <p:nvPr/>
        </p:nvSpPr>
        <p:spPr>
          <a:xfrm>
            <a:off x="7487050" y="2207550"/>
            <a:ext cx="2716500" cy="2390700"/>
          </a:xfrm>
          <a:prstGeom prst="rect">
            <a:avLst/>
          </a:prstGeom>
          <a:noFill/>
          <a:ln w="1143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59"/>
          <p:cNvSpPr txBox="1">
            <a:spLocks noGrp="1"/>
          </p:cNvSpPr>
          <p:nvPr>
            <p:ph type="title"/>
          </p:nvPr>
        </p:nvSpPr>
        <p:spPr>
          <a:xfrm>
            <a:off x="50575" y="0"/>
            <a:ext cx="119004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Rewrite D: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  <p:sp>
        <p:nvSpPr>
          <p:cNvPr id="752" name="Google Shape;752;p59"/>
          <p:cNvSpPr txBox="1"/>
          <p:nvPr/>
        </p:nvSpPr>
        <p:spPr>
          <a:xfrm>
            <a:off x="0" y="1836375"/>
            <a:ext cx="11745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Rewrite D </a:t>
            </a: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enables us to eagerly execute one iteration,</a:t>
            </a:r>
            <a:endParaRPr sz="30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and double the loop throughput</a:t>
            </a:r>
            <a:endParaRPr sz="30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59"/>
          <p:cNvSpPr txBox="1"/>
          <p:nvPr/>
        </p:nvSpPr>
        <p:spPr>
          <a:xfrm>
            <a:off x="99450" y="3631600"/>
            <a:ext cx="116457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However, to multiply throughput further,</a:t>
            </a:r>
            <a:endParaRPr sz="30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we would need to apply </a:t>
            </a:r>
            <a:r>
              <a:rPr lang="en-US" sz="30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Rewrite D </a:t>
            </a: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multiple times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60"/>
          <p:cNvSpPr txBox="1">
            <a:spLocks noGrp="1"/>
          </p:cNvSpPr>
          <p:nvPr>
            <p:ph type="title"/>
          </p:nvPr>
        </p:nvSpPr>
        <p:spPr>
          <a:xfrm>
            <a:off x="54864" y="0"/>
            <a:ext cx="119511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Rewrite D: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  <p:sp>
        <p:nvSpPr>
          <p:cNvPr id="760" name="Google Shape;760;p60"/>
          <p:cNvSpPr txBox="1"/>
          <p:nvPr/>
        </p:nvSpPr>
        <p:spPr>
          <a:xfrm>
            <a:off x="327245" y="5798750"/>
            <a:ext cx="25758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275" tIns="88275" rIns="88275" bIns="882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17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Standard </a:t>
            </a:r>
            <a:endParaRPr sz="2317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17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Do-While Loop</a:t>
            </a:r>
            <a:endParaRPr sz="2317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60"/>
          <p:cNvSpPr txBox="1"/>
          <p:nvPr/>
        </p:nvSpPr>
        <p:spPr>
          <a:xfrm>
            <a:off x="2676225" y="5798750"/>
            <a:ext cx="46353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275" tIns="88275" rIns="88275" bIns="882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17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One Iteration Eagerly Executing </a:t>
            </a:r>
            <a:endParaRPr sz="2317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17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Do-While Loop</a:t>
            </a:r>
            <a:endParaRPr sz="2317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2" name="Google Shape;762;p60"/>
          <p:cNvSpPr txBox="1"/>
          <p:nvPr/>
        </p:nvSpPr>
        <p:spPr>
          <a:xfrm>
            <a:off x="62800" y="1230750"/>
            <a:ext cx="11694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Fortunately, </a:t>
            </a: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Rewrite D</a:t>
            </a: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has a beautiful (and unique) property: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It is infinitely re-applicable</a:t>
            </a:r>
            <a:endParaRPr sz="24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3" name="Google Shape;763;p60" title="whole_d_0.png"/>
          <p:cNvPicPr preferRelativeResize="0"/>
          <p:nvPr/>
        </p:nvPicPr>
        <p:blipFill rotWithShape="1">
          <a:blip r:embed="rId3">
            <a:alphaModFix/>
          </a:blip>
          <a:srcRect l="719" r="719"/>
          <a:stretch/>
        </p:blipFill>
        <p:spPr>
          <a:xfrm>
            <a:off x="327250" y="2294625"/>
            <a:ext cx="2575839" cy="32954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64" name="Google Shape;764;p60" title="whole_d_1.png"/>
          <p:cNvPicPr preferRelativeResize="0"/>
          <p:nvPr/>
        </p:nvPicPr>
        <p:blipFill rotWithShape="1">
          <a:blip r:embed="rId4">
            <a:alphaModFix/>
          </a:blip>
          <a:srcRect t="49" b="59"/>
          <a:stretch/>
        </p:blipFill>
        <p:spPr>
          <a:xfrm>
            <a:off x="3312712" y="2294625"/>
            <a:ext cx="3367726" cy="329538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65" name="Google Shape;765;p60" title="whole_d_2.png"/>
          <p:cNvPicPr preferRelativeResize="0"/>
          <p:nvPr/>
        </p:nvPicPr>
        <p:blipFill rotWithShape="1">
          <a:blip r:embed="rId5">
            <a:alphaModFix/>
          </a:blip>
          <a:srcRect t="553" b="543"/>
          <a:stretch/>
        </p:blipFill>
        <p:spPr>
          <a:xfrm>
            <a:off x="7090050" y="2247750"/>
            <a:ext cx="4550834" cy="34574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66" name="Google Shape;766;p60"/>
          <p:cNvSpPr txBox="1"/>
          <p:nvPr/>
        </p:nvSpPr>
        <p:spPr>
          <a:xfrm>
            <a:off x="7134963" y="5798745"/>
            <a:ext cx="44610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275" tIns="88275" rIns="88275" bIns="882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17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Two Iterations Eagerly Executing </a:t>
            </a:r>
            <a:endParaRPr sz="2317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17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Do-While Loop</a:t>
            </a:r>
            <a:endParaRPr sz="2317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61"/>
          <p:cNvSpPr txBox="1">
            <a:spLocks noGrp="1"/>
          </p:cNvSpPr>
          <p:nvPr>
            <p:ph type="title"/>
          </p:nvPr>
        </p:nvSpPr>
        <p:spPr>
          <a:xfrm>
            <a:off x="54864" y="0"/>
            <a:ext cx="11951100" cy="1275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Rewrite D: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 Re-Entry of a Do-While Loop</a:t>
            </a:r>
            <a:endParaRPr/>
          </a:p>
        </p:txBody>
      </p:sp>
      <p:sp>
        <p:nvSpPr>
          <p:cNvPr id="773" name="Google Shape;773;p61"/>
          <p:cNvSpPr txBox="1"/>
          <p:nvPr/>
        </p:nvSpPr>
        <p:spPr>
          <a:xfrm>
            <a:off x="327245" y="5798750"/>
            <a:ext cx="25758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275" tIns="88275" rIns="88275" bIns="882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17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Standard </a:t>
            </a:r>
            <a:endParaRPr sz="2317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17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Do-While Loop</a:t>
            </a:r>
            <a:endParaRPr sz="2317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61"/>
          <p:cNvSpPr txBox="1"/>
          <p:nvPr/>
        </p:nvSpPr>
        <p:spPr>
          <a:xfrm>
            <a:off x="2676225" y="5798750"/>
            <a:ext cx="46353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275" tIns="88275" rIns="88275" bIns="882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17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One Iteration Eagerly Executing </a:t>
            </a:r>
            <a:endParaRPr sz="2317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17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Do-While Loop</a:t>
            </a:r>
            <a:endParaRPr sz="2317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p61"/>
          <p:cNvSpPr txBox="1"/>
          <p:nvPr/>
        </p:nvSpPr>
        <p:spPr>
          <a:xfrm>
            <a:off x="62800" y="1230750"/>
            <a:ext cx="11694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Fortunately, </a:t>
            </a: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Rewrite D</a:t>
            </a: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has a beautiful (and unique) property: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It is infinitely re-applicable</a:t>
            </a:r>
            <a:endParaRPr sz="24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6" name="Google Shape;776;p61" title="whole_d_0.png"/>
          <p:cNvPicPr preferRelativeResize="0"/>
          <p:nvPr/>
        </p:nvPicPr>
        <p:blipFill rotWithShape="1">
          <a:blip r:embed="rId3">
            <a:alphaModFix/>
          </a:blip>
          <a:srcRect l="719" r="719"/>
          <a:stretch/>
        </p:blipFill>
        <p:spPr>
          <a:xfrm>
            <a:off x="327250" y="2294625"/>
            <a:ext cx="2575839" cy="32954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77" name="Google Shape;777;p61" title="whole_d_1.png"/>
          <p:cNvPicPr preferRelativeResize="0"/>
          <p:nvPr/>
        </p:nvPicPr>
        <p:blipFill rotWithShape="1">
          <a:blip r:embed="rId4">
            <a:alphaModFix/>
          </a:blip>
          <a:srcRect t="49" b="59"/>
          <a:stretch/>
        </p:blipFill>
        <p:spPr>
          <a:xfrm>
            <a:off x="3312712" y="2294625"/>
            <a:ext cx="3367726" cy="329538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78" name="Google Shape;778;p61" title="whole_d_2.png"/>
          <p:cNvPicPr preferRelativeResize="0"/>
          <p:nvPr/>
        </p:nvPicPr>
        <p:blipFill rotWithShape="1">
          <a:blip r:embed="rId5">
            <a:alphaModFix/>
          </a:blip>
          <a:srcRect t="553" b="543"/>
          <a:stretch/>
        </p:blipFill>
        <p:spPr>
          <a:xfrm>
            <a:off x="7090050" y="2247750"/>
            <a:ext cx="4550834" cy="34574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79" name="Google Shape;779;p61"/>
          <p:cNvSpPr txBox="1"/>
          <p:nvPr/>
        </p:nvSpPr>
        <p:spPr>
          <a:xfrm>
            <a:off x="7134963" y="5798745"/>
            <a:ext cx="44610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275" tIns="88275" rIns="88275" bIns="882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17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Two Iterations Eagerly Executing </a:t>
            </a:r>
            <a:endParaRPr sz="2317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17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Do-While Loop</a:t>
            </a:r>
            <a:endParaRPr sz="2317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61"/>
          <p:cNvSpPr/>
          <p:nvPr/>
        </p:nvSpPr>
        <p:spPr>
          <a:xfrm>
            <a:off x="0" y="0"/>
            <a:ext cx="11872500" cy="68580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61"/>
          <p:cNvSpPr/>
          <p:nvPr/>
        </p:nvSpPr>
        <p:spPr>
          <a:xfrm>
            <a:off x="127650" y="1642025"/>
            <a:ext cx="11577000" cy="32556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As Rewrite D is infinitely re-applicable,</a:t>
            </a:r>
            <a:endParaRPr sz="29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EagerlyElastic is able to</a:t>
            </a:r>
            <a:endParaRPr sz="29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 u="sng">
                <a:solidFill>
                  <a:srgbClr val="4F81C3"/>
                </a:solidFill>
              </a:rPr>
              <a:t>completely eliminate branch conditions </a:t>
            </a:r>
            <a:endParaRPr sz="2900" b="1" u="sng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as a bottleneck on loop pipelining</a:t>
            </a:r>
            <a:endParaRPr sz="2900" b="1">
              <a:solidFill>
                <a:srgbClr val="4F81C3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6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8323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EagerlyElastic Rewrites</a:t>
            </a:r>
            <a:endParaRPr/>
          </a:p>
        </p:txBody>
      </p:sp>
      <p:sp>
        <p:nvSpPr>
          <p:cNvPr id="788" name="Google Shape;788;p62"/>
          <p:cNvSpPr txBox="1"/>
          <p:nvPr/>
        </p:nvSpPr>
        <p:spPr>
          <a:xfrm>
            <a:off x="1232350" y="842250"/>
            <a:ext cx="9525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Our paper discusses 8 rewrites in detail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63"/>
          <p:cNvSpPr/>
          <p:nvPr/>
        </p:nvSpPr>
        <p:spPr>
          <a:xfrm>
            <a:off x="-32200" y="1470650"/>
            <a:ext cx="4197300" cy="1782300"/>
          </a:xfrm>
          <a:prstGeom prst="roundRect">
            <a:avLst>
              <a:gd name="adj" fmla="val 16667"/>
            </a:avLst>
          </a:prstGeom>
          <a:solidFill>
            <a:srgbClr val="4F81C3">
              <a:alpha val="70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63"/>
          <p:cNvSpPr/>
          <p:nvPr/>
        </p:nvSpPr>
        <p:spPr>
          <a:xfrm>
            <a:off x="4374625" y="1377913"/>
            <a:ext cx="4152900" cy="1868400"/>
          </a:xfrm>
          <a:prstGeom prst="roundRect">
            <a:avLst>
              <a:gd name="adj" fmla="val 16667"/>
            </a:avLst>
          </a:prstGeom>
          <a:solidFill>
            <a:srgbClr val="4F81C3">
              <a:alpha val="70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63"/>
          <p:cNvSpPr/>
          <p:nvPr/>
        </p:nvSpPr>
        <p:spPr>
          <a:xfrm>
            <a:off x="8686775" y="1461313"/>
            <a:ext cx="3145800" cy="1695600"/>
          </a:xfrm>
          <a:prstGeom prst="roundRect">
            <a:avLst>
              <a:gd name="adj" fmla="val 16667"/>
            </a:avLst>
          </a:prstGeom>
          <a:solidFill>
            <a:srgbClr val="4F81C3">
              <a:alpha val="70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63"/>
          <p:cNvSpPr/>
          <p:nvPr/>
        </p:nvSpPr>
        <p:spPr>
          <a:xfrm>
            <a:off x="7344350" y="3285013"/>
            <a:ext cx="3340200" cy="1695600"/>
          </a:xfrm>
          <a:prstGeom prst="roundRect">
            <a:avLst>
              <a:gd name="adj" fmla="val 16667"/>
            </a:avLst>
          </a:prstGeom>
          <a:solidFill>
            <a:srgbClr val="4F81C3">
              <a:alpha val="70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p63"/>
          <p:cNvSpPr/>
          <p:nvPr/>
        </p:nvSpPr>
        <p:spPr>
          <a:xfrm>
            <a:off x="78750" y="5192050"/>
            <a:ext cx="3233400" cy="1404900"/>
          </a:xfrm>
          <a:prstGeom prst="roundRect">
            <a:avLst>
              <a:gd name="adj" fmla="val 16667"/>
            </a:avLst>
          </a:prstGeom>
          <a:solidFill>
            <a:srgbClr val="4F81C3">
              <a:alpha val="70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63"/>
          <p:cNvSpPr/>
          <p:nvPr/>
        </p:nvSpPr>
        <p:spPr>
          <a:xfrm>
            <a:off x="7735600" y="5070625"/>
            <a:ext cx="4002000" cy="1635600"/>
          </a:xfrm>
          <a:prstGeom prst="roundRect">
            <a:avLst>
              <a:gd name="adj" fmla="val 16667"/>
            </a:avLst>
          </a:prstGeom>
          <a:solidFill>
            <a:srgbClr val="4F81C3">
              <a:alpha val="70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p63"/>
          <p:cNvSpPr/>
          <p:nvPr/>
        </p:nvSpPr>
        <p:spPr>
          <a:xfrm>
            <a:off x="1855225" y="3374700"/>
            <a:ext cx="4747800" cy="1695600"/>
          </a:xfrm>
          <a:prstGeom prst="roundRect">
            <a:avLst>
              <a:gd name="adj" fmla="val 16667"/>
            </a:avLst>
          </a:prstGeom>
          <a:solidFill>
            <a:srgbClr val="4F81C3">
              <a:alpha val="70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p63"/>
          <p:cNvSpPr/>
          <p:nvPr/>
        </p:nvSpPr>
        <p:spPr>
          <a:xfrm>
            <a:off x="3514463" y="5160025"/>
            <a:ext cx="4095000" cy="1549500"/>
          </a:xfrm>
          <a:prstGeom prst="roundRect">
            <a:avLst>
              <a:gd name="adj" fmla="val 16667"/>
            </a:avLst>
          </a:prstGeom>
          <a:solidFill>
            <a:srgbClr val="4F81C3">
              <a:alpha val="70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p6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8323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EagerlyElastic Rewrites</a:t>
            </a:r>
            <a:endParaRPr/>
          </a:p>
        </p:txBody>
      </p:sp>
      <p:sp>
        <p:nvSpPr>
          <p:cNvPr id="803" name="Google Shape;803;p63"/>
          <p:cNvSpPr txBox="1"/>
          <p:nvPr/>
        </p:nvSpPr>
        <p:spPr>
          <a:xfrm>
            <a:off x="1232350" y="842250"/>
            <a:ext cx="9525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Our paper discusses 8 rewrites in detail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04" name="Google Shape;804;p63"/>
          <p:cNvCxnSpPr/>
          <p:nvPr/>
        </p:nvCxnSpPr>
        <p:spPr>
          <a:xfrm>
            <a:off x="2055674" y="2567472"/>
            <a:ext cx="308400" cy="3900"/>
          </a:xfrm>
          <a:prstGeom prst="straightConnector1">
            <a:avLst/>
          </a:prstGeom>
          <a:noFill/>
          <a:ln w="271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805" name="Google Shape;805;p63" title="a_full_inpu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52" y="1973223"/>
            <a:ext cx="1907814" cy="1063830"/>
          </a:xfrm>
          <a:prstGeom prst="rect">
            <a:avLst/>
          </a:prstGeom>
          <a:noFill/>
          <a:ln w="271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06" name="Google Shape;806;p63" title="a_full_outpu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33184" y="1959875"/>
            <a:ext cx="1699702" cy="1090531"/>
          </a:xfrm>
          <a:prstGeom prst="rect">
            <a:avLst/>
          </a:prstGeom>
          <a:noFill/>
          <a:ln w="271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07" name="Google Shape;807;p63"/>
          <p:cNvSpPr txBox="1"/>
          <p:nvPr/>
        </p:nvSpPr>
        <p:spPr>
          <a:xfrm>
            <a:off x="-3400" y="1512993"/>
            <a:ext cx="4168500" cy="2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525" tIns="32525" rIns="32525" bIns="325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Rewrite A</a:t>
            </a:r>
            <a:endParaRPr sz="1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08" name="Google Shape;808;p63"/>
          <p:cNvCxnSpPr/>
          <p:nvPr/>
        </p:nvCxnSpPr>
        <p:spPr>
          <a:xfrm>
            <a:off x="6044085" y="2418194"/>
            <a:ext cx="302400" cy="3600"/>
          </a:xfrm>
          <a:prstGeom prst="straightConnector1">
            <a:avLst/>
          </a:prstGeom>
          <a:noFill/>
          <a:ln w="2665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809" name="Google Shape;809;p63" title="b_input.png"/>
          <p:cNvPicPr preferRelativeResize="0"/>
          <p:nvPr/>
        </p:nvPicPr>
        <p:blipFill rotWithShape="1">
          <a:blip r:embed="rId5">
            <a:alphaModFix/>
          </a:blip>
          <a:srcRect l="3661" r="3651"/>
          <a:stretch/>
        </p:blipFill>
        <p:spPr>
          <a:xfrm>
            <a:off x="4466939" y="1976529"/>
            <a:ext cx="1436908" cy="886686"/>
          </a:xfrm>
          <a:prstGeom prst="rect">
            <a:avLst/>
          </a:prstGeom>
          <a:noFill/>
          <a:ln w="266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10" name="Google Shape;810;p63" title="b_output.png"/>
          <p:cNvPicPr preferRelativeResize="0"/>
          <p:nvPr/>
        </p:nvPicPr>
        <p:blipFill rotWithShape="1">
          <a:blip r:embed="rId6">
            <a:alphaModFix/>
          </a:blip>
          <a:srcRect t="1218" b="2811"/>
          <a:stretch/>
        </p:blipFill>
        <p:spPr>
          <a:xfrm>
            <a:off x="6487113" y="1705605"/>
            <a:ext cx="1893473" cy="1405008"/>
          </a:xfrm>
          <a:prstGeom prst="rect">
            <a:avLst/>
          </a:prstGeom>
          <a:noFill/>
          <a:ln w="266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11" name="Google Shape;811;p63"/>
          <p:cNvSpPr txBox="1"/>
          <p:nvPr/>
        </p:nvSpPr>
        <p:spPr>
          <a:xfrm>
            <a:off x="4201963" y="1385962"/>
            <a:ext cx="4095000" cy="2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000" tIns="32000" rIns="32000" bIns="320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Rewrite B</a:t>
            </a:r>
            <a:endParaRPr sz="1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12" name="Google Shape;812;p63"/>
          <p:cNvCxnSpPr/>
          <p:nvPr/>
        </p:nvCxnSpPr>
        <p:spPr>
          <a:xfrm>
            <a:off x="3660699" y="4300880"/>
            <a:ext cx="342300" cy="4200"/>
          </a:xfrm>
          <a:prstGeom prst="straightConnector1">
            <a:avLst/>
          </a:prstGeom>
          <a:noFill/>
          <a:ln w="3010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813" name="Google Shape;813;p63" title="c_input.png"/>
          <p:cNvPicPr preferRelativeResize="0"/>
          <p:nvPr/>
        </p:nvPicPr>
        <p:blipFill rotWithShape="1">
          <a:blip r:embed="rId7">
            <a:alphaModFix/>
          </a:blip>
          <a:srcRect l="4701" r="4701"/>
          <a:stretch/>
        </p:blipFill>
        <p:spPr>
          <a:xfrm>
            <a:off x="1969575" y="3801572"/>
            <a:ext cx="1591651" cy="1002411"/>
          </a:xfrm>
          <a:prstGeom prst="rect">
            <a:avLst/>
          </a:prstGeom>
          <a:noFill/>
          <a:ln w="30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14" name="Google Shape;814;p63" title="c_output.png"/>
          <p:cNvPicPr preferRelativeResize="0"/>
          <p:nvPr/>
        </p:nvPicPr>
        <p:blipFill rotWithShape="1">
          <a:blip r:embed="rId8">
            <a:alphaModFix/>
          </a:blip>
          <a:srcRect t="248" b="238"/>
          <a:stretch/>
        </p:blipFill>
        <p:spPr>
          <a:xfrm>
            <a:off x="4065558" y="3616070"/>
            <a:ext cx="2380866" cy="1373409"/>
          </a:xfrm>
          <a:prstGeom prst="rect">
            <a:avLst/>
          </a:prstGeom>
          <a:noFill/>
          <a:ln w="30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15" name="Google Shape;815;p63"/>
          <p:cNvSpPr txBox="1"/>
          <p:nvPr/>
        </p:nvSpPr>
        <p:spPr>
          <a:xfrm>
            <a:off x="1796231" y="3321504"/>
            <a:ext cx="4629300" cy="3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50" tIns="36150" rIns="36150" bIns="36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Rewrite C</a:t>
            </a:r>
            <a:endParaRPr sz="1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16" name="Google Shape;816;p63"/>
          <p:cNvCxnSpPr/>
          <p:nvPr/>
        </p:nvCxnSpPr>
        <p:spPr>
          <a:xfrm>
            <a:off x="8802776" y="4154608"/>
            <a:ext cx="274200" cy="2700"/>
          </a:xfrm>
          <a:prstGeom prst="straightConnector1">
            <a:avLst/>
          </a:prstGeom>
          <a:noFill/>
          <a:ln w="241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817" name="Google Shape;817;p63" title="d_input_2.png"/>
          <p:cNvPicPr preferRelativeResize="0"/>
          <p:nvPr/>
        </p:nvPicPr>
        <p:blipFill rotWithShape="1">
          <a:blip r:embed="rId9">
            <a:alphaModFix/>
          </a:blip>
          <a:srcRect t="5389" b="5389"/>
          <a:stretch/>
        </p:blipFill>
        <p:spPr>
          <a:xfrm>
            <a:off x="7441736" y="3809413"/>
            <a:ext cx="1233704" cy="776981"/>
          </a:xfrm>
          <a:prstGeom prst="rect">
            <a:avLst/>
          </a:prstGeom>
          <a:noFill/>
          <a:ln w="241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18" name="Google Shape;818;p63"/>
          <p:cNvSpPr txBox="1"/>
          <p:nvPr/>
        </p:nvSpPr>
        <p:spPr>
          <a:xfrm>
            <a:off x="7150693" y="3268861"/>
            <a:ext cx="3708300" cy="2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950" tIns="28950" rIns="28950" bIns="289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Rewrite D</a:t>
            </a:r>
            <a:endParaRPr sz="1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9" name="Google Shape;819;p63" title="d_output_2.png"/>
          <p:cNvPicPr preferRelativeResize="0"/>
          <p:nvPr/>
        </p:nvPicPr>
        <p:blipFill rotWithShape="1">
          <a:blip r:embed="rId10">
            <a:alphaModFix/>
          </a:blip>
          <a:srcRect l="893" r="893"/>
          <a:stretch/>
        </p:blipFill>
        <p:spPr>
          <a:xfrm>
            <a:off x="9204329" y="3574751"/>
            <a:ext cx="1274942" cy="1265029"/>
          </a:xfrm>
          <a:prstGeom prst="rect">
            <a:avLst/>
          </a:prstGeom>
          <a:noFill/>
          <a:ln w="241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820" name="Google Shape;820;p63"/>
          <p:cNvCxnSpPr/>
          <p:nvPr/>
        </p:nvCxnSpPr>
        <p:spPr>
          <a:xfrm>
            <a:off x="10503512" y="2406126"/>
            <a:ext cx="355500" cy="4200"/>
          </a:xfrm>
          <a:prstGeom prst="straightConnector1">
            <a:avLst/>
          </a:prstGeom>
          <a:noFill/>
          <a:ln w="3130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821" name="Google Shape;821;p63" title="e_input.png"/>
          <p:cNvPicPr preferRelativeResize="0"/>
          <p:nvPr/>
        </p:nvPicPr>
        <p:blipFill rotWithShape="1">
          <a:blip r:embed="rId11">
            <a:alphaModFix/>
          </a:blip>
          <a:srcRect l="4800" r="4791"/>
          <a:stretch/>
        </p:blipFill>
        <p:spPr>
          <a:xfrm>
            <a:off x="8794310" y="1917982"/>
            <a:ext cx="1599383" cy="1007300"/>
          </a:xfrm>
          <a:prstGeom prst="rect">
            <a:avLst/>
          </a:prstGeom>
          <a:noFill/>
          <a:ln w="313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22" name="Google Shape;822;p63"/>
          <p:cNvSpPr txBox="1"/>
          <p:nvPr/>
        </p:nvSpPr>
        <p:spPr>
          <a:xfrm>
            <a:off x="8407321" y="1529357"/>
            <a:ext cx="3704700" cy="2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925" tIns="28925" rIns="28925" bIns="289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Rewrite E</a:t>
            </a:r>
            <a:endParaRPr sz="1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3" name="Google Shape;823;p63" title="e_output.png"/>
          <p:cNvPicPr preferRelativeResize="0"/>
          <p:nvPr/>
        </p:nvPicPr>
        <p:blipFill rotWithShape="1">
          <a:blip r:embed="rId12">
            <a:alphaModFix/>
          </a:blip>
          <a:srcRect t="6855"/>
          <a:stretch/>
        </p:blipFill>
        <p:spPr>
          <a:xfrm>
            <a:off x="10981664" y="1986105"/>
            <a:ext cx="710695" cy="843994"/>
          </a:xfrm>
          <a:prstGeom prst="rect">
            <a:avLst/>
          </a:prstGeom>
          <a:noFill/>
          <a:ln w="313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824" name="Google Shape;824;p63"/>
          <p:cNvCxnSpPr/>
          <p:nvPr/>
        </p:nvCxnSpPr>
        <p:spPr>
          <a:xfrm>
            <a:off x="1786244" y="5946381"/>
            <a:ext cx="285300" cy="3000"/>
          </a:xfrm>
          <a:prstGeom prst="straightConnector1">
            <a:avLst/>
          </a:prstGeom>
          <a:noFill/>
          <a:ln w="2515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825" name="Google Shape;825;p63" title="f_input.png"/>
          <p:cNvPicPr preferRelativeResize="0"/>
          <p:nvPr/>
        </p:nvPicPr>
        <p:blipFill rotWithShape="1">
          <a:blip r:embed="rId13">
            <a:alphaModFix/>
          </a:blip>
          <a:srcRect l="6933"/>
          <a:stretch/>
        </p:blipFill>
        <p:spPr>
          <a:xfrm>
            <a:off x="200132" y="5473758"/>
            <a:ext cx="1465999" cy="948390"/>
          </a:xfrm>
          <a:prstGeom prst="rect">
            <a:avLst/>
          </a:prstGeom>
          <a:noFill/>
          <a:ln w="25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26" name="Google Shape;826;p63"/>
          <p:cNvSpPr txBox="1"/>
          <p:nvPr/>
        </p:nvSpPr>
        <p:spPr>
          <a:xfrm>
            <a:off x="132153" y="5192041"/>
            <a:ext cx="32334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25" tIns="25225" rIns="25225" bIns="252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Rewrite F</a:t>
            </a:r>
            <a:endParaRPr sz="1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7" name="Google Shape;827;p63" title="f_output.png"/>
          <p:cNvPicPr preferRelativeResize="0"/>
          <p:nvPr/>
        </p:nvPicPr>
        <p:blipFill rotWithShape="1">
          <a:blip r:embed="rId14">
            <a:alphaModFix/>
          </a:blip>
          <a:srcRect t="6649" b="6649"/>
          <a:stretch/>
        </p:blipFill>
        <p:spPr>
          <a:xfrm>
            <a:off x="2191944" y="5516890"/>
            <a:ext cx="955818" cy="948388"/>
          </a:xfrm>
          <a:prstGeom prst="rect">
            <a:avLst/>
          </a:prstGeom>
          <a:noFill/>
          <a:ln w="25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828" name="Google Shape;828;p63"/>
          <p:cNvCxnSpPr/>
          <p:nvPr/>
        </p:nvCxnSpPr>
        <p:spPr>
          <a:xfrm>
            <a:off x="5665481" y="6054665"/>
            <a:ext cx="329400" cy="3600"/>
          </a:xfrm>
          <a:prstGeom prst="straightConnector1">
            <a:avLst/>
          </a:prstGeom>
          <a:noFill/>
          <a:ln w="2900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829" name="Google Shape;829;p63" title="g_input.png"/>
          <p:cNvPicPr preferRelativeResize="0"/>
          <p:nvPr/>
        </p:nvPicPr>
        <p:blipFill rotWithShape="1">
          <a:blip r:embed="rId15">
            <a:alphaModFix/>
          </a:blip>
          <a:srcRect l="4684" r="5054"/>
          <a:stretch/>
        </p:blipFill>
        <p:spPr>
          <a:xfrm>
            <a:off x="3633891" y="5428897"/>
            <a:ext cx="1969203" cy="1094531"/>
          </a:xfrm>
          <a:prstGeom prst="rect">
            <a:avLst/>
          </a:prstGeom>
          <a:noFill/>
          <a:ln w="290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30" name="Google Shape;830;p63"/>
          <p:cNvSpPr txBox="1"/>
          <p:nvPr/>
        </p:nvSpPr>
        <p:spPr>
          <a:xfrm>
            <a:off x="3550138" y="5134911"/>
            <a:ext cx="40020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1225" tIns="31225" rIns="31225" bIns="312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Rewrite G</a:t>
            </a:r>
            <a:endParaRPr sz="1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1" name="Google Shape;831;p63" title="g_output.png"/>
          <p:cNvPicPr preferRelativeResize="0"/>
          <p:nvPr/>
        </p:nvPicPr>
        <p:blipFill rotWithShape="1">
          <a:blip r:embed="rId16">
            <a:alphaModFix/>
          </a:blip>
          <a:srcRect l="5369" r="3155"/>
          <a:stretch/>
        </p:blipFill>
        <p:spPr>
          <a:xfrm>
            <a:off x="6057428" y="5428897"/>
            <a:ext cx="1392424" cy="1094530"/>
          </a:xfrm>
          <a:prstGeom prst="rect">
            <a:avLst/>
          </a:prstGeom>
          <a:noFill/>
          <a:ln w="290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32" name="Google Shape;832;p63"/>
          <p:cNvSpPr txBox="1"/>
          <p:nvPr/>
        </p:nvSpPr>
        <p:spPr>
          <a:xfrm>
            <a:off x="7881256" y="5091920"/>
            <a:ext cx="3906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500" tIns="30500" rIns="30500" bIns="305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Rewrite H</a:t>
            </a:r>
            <a:endParaRPr sz="1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3" name="Google Shape;833;p63" title="g_output.png"/>
          <p:cNvPicPr preferRelativeResize="0"/>
          <p:nvPr/>
        </p:nvPicPr>
        <p:blipFill rotWithShape="1">
          <a:blip r:embed="rId16">
            <a:alphaModFix/>
          </a:blip>
          <a:srcRect l="5369" r="3155"/>
          <a:stretch/>
        </p:blipFill>
        <p:spPr>
          <a:xfrm>
            <a:off x="10140415" y="5532843"/>
            <a:ext cx="1220585" cy="959460"/>
          </a:xfrm>
          <a:prstGeom prst="rect">
            <a:avLst/>
          </a:prstGeom>
          <a:noFill/>
          <a:ln w="2545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834" name="Google Shape;834;p63"/>
          <p:cNvCxnSpPr/>
          <p:nvPr/>
        </p:nvCxnSpPr>
        <p:spPr>
          <a:xfrm>
            <a:off x="9690274" y="6057680"/>
            <a:ext cx="288600" cy="3000"/>
          </a:xfrm>
          <a:prstGeom prst="straightConnector1">
            <a:avLst/>
          </a:prstGeom>
          <a:noFill/>
          <a:ln w="2545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835" name="Google Shape;835;p63" title="h_input.png"/>
          <p:cNvPicPr preferRelativeResize="0"/>
          <p:nvPr/>
        </p:nvPicPr>
        <p:blipFill rotWithShape="1">
          <a:blip r:embed="rId17">
            <a:alphaModFix/>
          </a:blip>
          <a:srcRect l="4689" t="2207" b="2207"/>
          <a:stretch/>
        </p:blipFill>
        <p:spPr>
          <a:xfrm>
            <a:off x="7934327" y="5513344"/>
            <a:ext cx="1645155" cy="959455"/>
          </a:xfrm>
          <a:prstGeom prst="rect">
            <a:avLst/>
          </a:prstGeom>
          <a:noFill/>
          <a:ln w="254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36" name="Google Shape;836;p63" title="h_output.png"/>
          <p:cNvPicPr preferRelativeResize="0"/>
          <p:nvPr/>
        </p:nvPicPr>
        <p:blipFill rotWithShape="1">
          <a:blip r:embed="rId18">
            <a:alphaModFix/>
          </a:blip>
          <a:srcRect t="583" b="583"/>
          <a:stretch/>
        </p:blipFill>
        <p:spPr>
          <a:xfrm>
            <a:off x="10040090" y="5394045"/>
            <a:ext cx="1524126" cy="1198055"/>
          </a:xfrm>
          <a:prstGeom prst="rect">
            <a:avLst/>
          </a:prstGeom>
          <a:noFill/>
          <a:ln w="254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64"/>
          <p:cNvSpPr txBox="1">
            <a:spLocks noGrp="1"/>
          </p:cNvSpPr>
          <p:nvPr>
            <p:ph type="title"/>
          </p:nvPr>
        </p:nvSpPr>
        <p:spPr>
          <a:xfrm>
            <a:off x="25" y="0"/>
            <a:ext cx="118323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EagerlyElastic Rewrites</a:t>
            </a:r>
            <a:endParaRPr/>
          </a:p>
        </p:txBody>
      </p:sp>
      <p:sp>
        <p:nvSpPr>
          <p:cNvPr id="843" name="Google Shape;843;p64"/>
          <p:cNvSpPr txBox="1"/>
          <p:nvPr/>
        </p:nvSpPr>
        <p:spPr>
          <a:xfrm>
            <a:off x="0" y="788525"/>
            <a:ext cx="11832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We use the rewrite sequence: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4" name="Google Shape;844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7100" y="1465625"/>
            <a:ext cx="7666601" cy="18240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45" name="Google Shape;845;p64"/>
          <p:cNvSpPr txBox="1"/>
          <p:nvPr/>
        </p:nvSpPr>
        <p:spPr>
          <a:xfrm>
            <a:off x="0" y="4334225"/>
            <a:ext cx="118323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This naively maximizes eager execution throughout the circuit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64"/>
          <p:cNvSpPr txBox="1"/>
          <p:nvPr/>
        </p:nvSpPr>
        <p:spPr>
          <a:xfrm>
            <a:off x="226350" y="3538288"/>
            <a:ext cx="5490900" cy="6465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* = Apply sub-pattern repeatedly </a:t>
            </a:r>
            <a:endParaRPr sz="1200"/>
          </a:p>
        </p:txBody>
      </p:sp>
      <p:sp>
        <p:nvSpPr>
          <p:cNvPr id="847" name="Google Shape;847;p64"/>
          <p:cNvSpPr txBox="1"/>
          <p:nvPr/>
        </p:nvSpPr>
        <p:spPr>
          <a:xfrm>
            <a:off x="5928275" y="3538288"/>
            <a:ext cx="5490900" cy="6465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| = Apply any with no priority </a:t>
            </a:r>
            <a:endParaRPr sz="1200"/>
          </a:p>
        </p:txBody>
      </p:sp>
      <p:sp>
        <p:nvSpPr>
          <p:cNvPr id="848" name="Google Shape;848;p64"/>
          <p:cNvSpPr/>
          <p:nvPr/>
        </p:nvSpPr>
        <p:spPr>
          <a:xfrm>
            <a:off x="9000200" y="1921800"/>
            <a:ext cx="298800" cy="280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64"/>
          <p:cNvSpPr/>
          <p:nvPr/>
        </p:nvSpPr>
        <p:spPr>
          <a:xfrm>
            <a:off x="2399475" y="2560450"/>
            <a:ext cx="713400" cy="646500"/>
          </a:xfrm>
          <a:prstGeom prst="ellipse">
            <a:avLst/>
          </a:pr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1)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64"/>
          <p:cNvSpPr/>
          <p:nvPr/>
        </p:nvSpPr>
        <p:spPr>
          <a:xfrm>
            <a:off x="3443575" y="2560450"/>
            <a:ext cx="713400" cy="646500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2)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64"/>
          <p:cNvSpPr/>
          <p:nvPr/>
        </p:nvSpPr>
        <p:spPr>
          <a:xfrm>
            <a:off x="5119975" y="2566925"/>
            <a:ext cx="713400" cy="6465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3)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64"/>
          <p:cNvSpPr/>
          <p:nvPr/>
        </p:nvSpPr>
        <p:spPr>
          <a:xfrm>
            <a:off x="7558375" y="2576675"/>
            <a:ext cx="713400" cy="646500"/>
          </a:xfrm>
          <a:prstGeom prst="ellipse">
            <a:avLst/>
          </a:prstGeom>
          <a:solidFill>
            <a:srgbClr val="A64D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4)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1"/>
          <p:cNvSpPr txBox="1"/>
          <p:nvPr/>
        </p:nvSpPr>
        <p:spPr>
          <a:xfrm>
            <a:off x="207475" y="1264263"/>
            <a:ext cx="114708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 u="sng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1) Branch prediction </a:t>
            </a:r>
            <a:r>
              <a:rPr lang="en-US" sz="3200" b="1" u="sng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underutilizes data paths:</a:t>
            </a:r>
            <a:endParaRPr sz="3200" b="1" u="sng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Both data paths already exist in the circuit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With branch prediction, only one executes speculatively 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The other waits for the condition</a:t>
            </a:r>
            <a:endParaRPr/>
          </a:p>
        </p:txBody>
      </p:sp>
      <p:sp>
        <p:nvSpPr>
          <p:cNvPr id="95" name="Google Shape;95;p11"/>
          <p:cNvSpPr txBox="1">
            <a:spLocks noGrp="1"/>
          </p:cNvSpPr>
          <p:nvPr>
            <p:ph type="title"/>
          </p:nvPr>
        </p:nvSpPr>
        <p:spPr>
          <a:xfrm>
            <a:off x="53425" y="0"/>
            <a:ext cx="117789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Speculation in Accelerators</a:t>
            </a:r>
            <a:endParaRPr/>
          </a:p>
        </p:txBody>
      </p:sp>
      <p:sp>
        <p:nvSpPr>
          <p:cNvPr id="96" name="Google Shape;96;p11"/>
          <p:cNvSpPr txBox="1">
            <a:spLocks noGrp="1"/>
          </p:cNvSpPr>
          <p:nvPr>
            <p:ph type="body" idx="1"/>
          </p:nvPr>
        </p:nvSpPr>
        <p:spPr>
          <a:xfrm>
            <a:off x="53425" y="4187100"/>
            <a:ext cx="11778900" cy="2511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 u="sng"/>
              <a:t>2) Branch prediction is </a:t>
            </a:r>
            <a:r>
              <a:rPr lang="en-US" sz="3200" b="1" u="sng"/>
              <a:t>more</a:t>
            </a:r>
            <a:r>
              <a:rPr lang="en-US" sz="3200" u="sng"/>
              <a:t> </a:t>
            </a:r>
            <a:r>
              <a:rPr lang="en-US" sz="3200" b="1" u="sng"/>
              <a:t>complex:</a:t>
            </a:r>
            <a:endParaRPr sz="3200" b="1" u="sng"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/>
              <a:t>With eager execution, one of the executed paths must be correct</a:t>
            </a:r>
            <a:endParaRPr sz="3200"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/>
              <a:t>But branch prediction requires </a:t>
            </a:r>
            <a:r>
              <a:rPr lang="en-US" sz="3200" b="1"/>
              <a:t>state rollback after misprediction</a:t>
            </a:r>
            <a:r>
              <a:rPr lang="en-US" sz="3200"/>
              <a:t>,</a:t>
            </a:r>
            <a:endParaRPr sz="3200"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/>
              <a:t>which is both expensive and difficult to implement</a:t>
            </a:r>
            <a:endParaRPr sz="3200" b="1"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endParaRPr sz="3200"/>
          </a:p>
        </p:txBody>
      </p:sp>
      <p:sp>
        <p:nvSpPr>
          <p:cNvPr id="97" name="Google Shape;97;p11"/>
          <p:cNvSpPr txBox="1"/>
          <p:nvPr/>
        </p:nvSpPr>
        <p:spPr>
          <a:xfrm>
            <a:off x="3874350" y="587175"/>
            <a:ext cx="4443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In an accelerator: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65"/>
          <p:cNvSpPr txBox="1">
            <a:spLocks noGrp="1"/>
          </p:cNvSpPr>
          <p:nvPr>
            <p:ph type="title"/>
          </p:nvPr>
        </p:nvSpPr>
        <p:spPr>
          <a:xfrm>
            <a:off x="25" y="0"/>
            <a:ext cx="118323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EagerlyElastic Rewrites</a:t>
            </a:r>
            <a:endParaRPr/>
          </a:p>
        </p:txBody>
      </p:sp>
      <p:sp>
        <p:nvSpPr>
          <p:cNvPr id="859" name="Google Shape;859;p65"/>
          <p:cNvSpPr txBox="1"/>
          <p:nvPr/>
        </p:nvSpPr>
        <p:spPr>
          <a:xfrm>
            <a:off x="0" y="788525"/>
            <a:ext cx="11832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We use the rewrite sequence: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0" name="Google Shape;860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7100" y="1465625"/>
            <a:ext cx="7666601" cy="18240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61" name="Google Shape;861;p65"/>
          <p:cNvSpPr txBox="1"/>
          <p:nvPr/>
        </p:nvSpPr>
        <p:spPr>
          <a:xfrm>
            <a:off x="0" y="4334225"/>
            <a:ext cx="118323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This naively maximizes eager execution throughout the circuit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65"/>
          <p:cNvSpPr txBox="1"/>
          <p:nvPr/>
        </p:nvSpPr>
        <p:spPr>
          <a:xfrm>
            <a:off x="226350" y="3538288"/>
            <a:ext cx="5490900" cy="6465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* = Apply sub-pattern repeatedly </a:t>
            </a:r>
            <a:endParaRPr sz="1200"/>
          </a:p>
        </p:txBody>
      </p:sp>
      <p:sp>
        <p:nvSpPr>
          <p:cNvPr id="863" name="Google Shape;863;p65"/>
          <p:cNvSpPr txBox="1"/>
          <p:nvPr/>
        </p:nvSpPr>
        <p:spPr>
          <a:xfrm>
            <a:off x="5928275" y="3538288"/>
            <a:ext cx="5490900" cy="6465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| = Apply any with no priority </a:t>
            </a:r>
            <a:endParaRPr sz="1200"/>
          </a:p>
        </p:txBody>
      </p:sp>
      <p:cxnSp>
        <p:nvCxnSpPr>
          <p:cNvPr id="864" name="Google Shape;864;p65"/>
          <p:cNvCxnSpPr/>
          <p:nvPr/>
        </p:nvCxnSpPr>
        <p:spPr>
          <a:xfrm>
            <a:off x="873550" y="4988925"/>
            <a:ext cx="9898500" cy="0"/>
          </a:xfrm>
          <a:prstGeom prst="straightConnector1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65" name="Google Shape;865;p65"/>
          <p:cNvSpPr txBox="1"/>
          <p:nvPr/>
        </p:nvSpPr>
        <p:spPr>
          <a:xfrm>
            <a:off x="581100" y="5195775"/>
            <a:ext cx="5490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91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000"/>
              <a:buFont typeface="Calibri"/>
              <a:buAutoNum type="arabicPeriod"/>
            </a:pP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Straight Data Paths </a:t>
            </a:r>
            <a:endParaRPr sz="30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6" name="Google Shape;866;p65"/>
          <p:cNvSpPr txBox="1"/>
          <p:nvPr/>
        </p:nvSpPr>
        <p:spPr>
          <a:xfrm>
            <a:off x="370825" y="5814650"/>
            <a:ext cx="57336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91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000"/>
              <a:buFont typeface="Calibri"/>
              <a:buAutoNum type="arabicPeriod" startAt="2"/>
            </a:pP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Preprocess Do-While Loops</a:t>
            </a:r>
            <a:endParaRPr sz="30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with Multiple Exits</a:t>
            </a:r>
            <a:endParaRPr sz="30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7" name="Google Shape;867;p65"/>
          <p:cNvSpPr txBox="1"/>
          <p:nvPr/>
        </p:nvSpPr>
        <p:spPr>
          <a:xfrm>
            <a:off x="6096000" y="5195775"/>
            <a:ext cx="5444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Do-While Loops</a:t>
            </a:r>
            <a:endParaRPr sz="30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8" name="Google Shape;868;p65"/>
          <p:cNvSpPr txBox="1"/>
          <p:nvPr/>
        </p:nvSpPr>
        <p:spPr>
          <a:xfrm>
            <a:off x="6225700" y="6016700"/>
            <a:ext cx="522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If Statements</a:t>
            </a:r>
            <a:endParaRPr sz="30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9" name="Google Shape;869;p65"/>
          <p:cNvSpPr/>
          <p:nvPr/>
        </p:nvSpPr>
        <p:spPr>
          <a:xfrm>
            <a:off x="9000200" y="1921800"/>
            <a:ext cx="298800" cy="280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65"/>
          <p:cNvSpPr/>
          <p:nvPr/>
        </p:nvSpPr>
        <p:spPr>
          <a:xfrm>
            <a:off x="2399475" y="2560450"/>
            <a:ext cx="713400" cy="646500"/>
          </a:xfrm>
          <a:prstGeom prst="ellipse">
            <a:avLst/>
          </a:pr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1)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1" name="Google Shape;871;p65"/>
          <p:cNvSpPr/>
          <p:nvPr/>
        </p:nvSpPr>
        <p:spPr>
          <a:xfrm>
            <a:off x="3443575" y="2560450"/>
            <a:ext cx="713400" cy="646500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2)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2" name="Google Shape;872;p65"/>
          <p:cNvSpPr/>
          <p:nvPr/>
        </p:nvSpPr>
        <p:spPr>
          <a:xfrm>
            <a:off x="5119975" y="2566925"/>
            <a:ext cx="713400" cy="6465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3)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3" name="Google Shape;873;p65"/>
          <p:cNvSpPr/>
          <p:nvPr/>
        </p:nvSpPr>
        <p:spPr>
          <a:xfrm>
            <a:off x="7558375" y="2576675"/>
            <a:ext cx="713400" cy="646500"/>
          </a:xfrm>
          <a:prstGeom prst="ellipse">
            <a:avLst/>
          </a:prstGeom>
          <a:solidFill>
            <a:srgbClr val="A64D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4)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65"/>
          <p:cNvSpPr/>
          <p:nvPr/>
        </p:nvSpPr>
        <p:spPr>
          <a:xfrm>
            <a:off x="1206200" y="5187650"/>
            <a:ext cx="713400" cy="646500"/>
          </a:xfrm>
          <a:prstGeom prst="ellipse">
            <a:avLst/>
          </a:pr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1)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65"/>
          <p:cNvSpPr/>
          <p:nvPr/>
        </p:nvSpPr>
        <p:spPr>
          <a:xfrm>
            <a:off x="532450" y="5987575"/>
            <a:ext cx="713400" cy="646500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2)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65"/>
          <p:cNvSpPr/>
          <p:nvPr/>
        </p:nvSpPr>
        <p:spPr>
          <a:xfrm>
            <a:off x="6731500" y="5236300"/>
            <a:ext cx="713400" cy="6465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3)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65"/>
          <p:cNvSpPr/>
          <p:nvPr/>
        </p:nvSpPr>
        <p:spPr>
          <a:xfrm>
            <a:off x="6926050" y="6016700"/>
            <a:ext cx="713400" cy="646500"/>
          </a:xfrm>
          <a:prstGeom prst="ellipse">
            <a:avLst/>
          </a:prstGeom>
          <a:solidFill>
            <a:srgbClr val="A64D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4)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66"/>
          <p:cNvSpPr txBox="1">
            <a:spLocks noGrp="1"/>
          </p:cNvSpPr>
          <p:nvPr>
            <p:ph type="title"/>
          </p:nvPr>
        </p:nvSpPr>
        <p:spPr>
          <a:xfrm>
            <a:off x="25" y="0"/>
            <a:ext cx="118323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EagerlyElastic Rewrites</a:t>
            </a:r>
            <a:endParaRPr/>
          </a:p>
        </p:txBody>
      </p:sp>
      <p:sp>
        <p:nvSpPr>
          <p:cNvPr id="884" name="Google Shape;884;p66"/>
          <p:cNvSpPr txBox="1"/>
          <p:nvPr/>
        </p:nvSpPr>
        <p:spPr>
          <a:xfrm>
            <a:off x="0" y="788525"/>
            <a:ext cx="11832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We use the rewrite sequence: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5" name="Google Shape;885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7100" y="1465625"/>
            <a:ext cx="7666601" cy="18240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86" name="Google Shape;886;p66"/>
          <p:cNvSpPr/>
          <p:nvPr/>
        </p:nvSpPr>
        <p:spPr>
          <a:xfrm>
            <a:off x="6053050" y="1516525"/>
            <a:ext cx="765600" cy="677100"/>
          </a:xfrm>
          <a:prstGeom prst="roundRect">
            <a:avLst>
              <a:gd name="adj" fmla="val 16667"/>
            </a:avLst>
          </a:prstGeom>
          <a:noFill/>
          <a:ln w="152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7" name="Google Shape;887;p66"/>
          <p:cNvSpPr/>
          <p:nvPr/>
        </p:nvSpPr>
        <p:spPr>
          <a:xfrm>
            <a:off x="9000200" y="1921800"/>
            <a:ext cx="298800" cy="280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66"/>
          <p:cNvSpPr/>
          <p:nvPr/>
        </p:nvSpPr>
        <p:spPr>
          <a:xfrm>
            <a:off x="2399475" y="2560450"/>
            <a:ext cx="713400" cy="646500"/>
          </a:xfrm>
          <a:prstGeom prst="ellipse">
            <a:avLst/>
          </a:pr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1)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p66"/>
          <p:cNvSpPr/>
          <p:nvPr/>
        </p:nvSpPr>
        <p:spPr>
          <a:xfrm>
            <a:off x="3443575" y="2560450"/>
            <a:ext cx="713400" cy="646500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2)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66"/>
          <p:cNvSpPr/>
          <p:nvPr/>
        </p:nvSpPr>
        <p:spPr>
          <a:xfrm>
            <a:off x="5119975" y="2566925"/>
            <a:ext cx="713400" cy="6465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3)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66"/>
          <p:cNvSpPr/>
          <p:nvPr/>
        </p:nvSpPr>
        <p:spPr>
          <a:xfrm>
            <a:off x="7558375" y="2576675"/>
            <a:ext cx="713400" cy="646500"/>
          </a:xfrm>
          <a:prstGeom prst="ellipse">
            <a:avLst/>
          </a:prstGeom>
          <a:solidFill>
            <a:srgbClr val="A64D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4)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67"/>
          <p:cNvSpPr txBox="1">
            <a:spLocks noGrp="1"/>
          </p:cNvSpPr>
          <p:nvPr>
            <p:ph type="title"/>
          </p:nvPr>
        </p:nvSpPr>
        <p:spPr>
          <a:xfrm>
            <a:off x="25" y="0"/>
            <a:ext cx="118323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EagerlyElastic Rewrites</a:t>
            </a:r>
            <a:endParaRPr/>
          </a:p>
        </p:txBody>
      </p:sp>
      <p:sp>
        <p:nvSpPr>
          <p:cNvPr id="898" name="Google Shape;898;p67"/>
          <p:cNvSpPr txBox="1"/>
          <p:nvPr/>
        </p:nvSpPr>
        <p:spPr>
          <a:xfrm>
            <a:off x="0" y="788525"/>
            <a:ext cx="11832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We use the rewrite sequence: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9" name="Google Shape;899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7100" y="1465625"/>
            <a:ext cx="7666601" cy="18240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00" name="Google Shape;900;p67"/>
          <p:cNvSpPr/>
          <p:nvPr/>
        </p:nvSpPr>
        <p:spPr>
          <a:xfrm>
            <a:off x="6053050" y="1516525"/>
            <a:ext cx="765600" cy="677100"/>
          </a:xfrm>
          <a:prstGeom prst="roundRect">
            <a:avLst>
              <a:gd name="adj" fmla="val 16667"/>
            </a:avLst>
          </a:prstGeom>
          <a:noFill/>
          <a:ln w="152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67"/>
          <p:cNvSpPr txBox="1"/>
          <p:nvPr/>
        </p:nvSpPr>
        <p:spPr>
          <a:xfrm>
            <a:off x="77700" y="3571475"/>
            <a:ext cx="11832300" cy="26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n </a:t>
            </a: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is an</a:t>
            </a:r>
            <a:r>
              <a:rPr lang="en-US" sz="32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per-loop</a:t>
            </a: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input parameter</a:t>
            </a:r>
            <a:endParaRPr sz="32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= 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How many times to eagerly re-enter the loop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As </a:t>
            </a:r>
            <a:r>
              <a:rPr lang="en-US" sz="3200" i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increases, </a:t>
            </a:r>
            <a:r>
              <a:rPr lang="en-US" sz="32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both performance and resource cost increase</a:t>
            </a:r>
            <a:endParaRPr sz="32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67"/>
          <p:cNvSpPr/>
          <p:nvPr/>
        </p:nvSpPr>
        <p:spPr>
          <a:xfrm>
            <a:off x="9000200" y="1921800"/>
            <a:ext cx="298800" cy="280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3" name="Google Shape;903;p67"/>
          <p:cNvSpPr/>
          <p:nvPr/>
        </p:nvSpPr>
        <p:spPr>
          <a:xfrm>
            <a:off x="2399475" y="2560450"/>
            <a:ext cx="713400" cy="646500"/>
          </a:xfrm>
          <a:prstGeom prst="ellipse">
            <a:avLst/>
          </a:pr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1)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4" name="Google Shape;904;p67"/>
          <p:cNvSpPr/>
          <p:nvPr/>
        </p:nvSpPr>
        <p:spPr>
          <a:xfrm>
            <a:off x="3443575" y="2560450"/>
            <a:ext cx="713400" cy="646500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2)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p67"/>
          <p:cNvSpPr/>
          <p:nvPr/>
        </p:nvSpPr>
        <p:spPr>
          <a:xfrm>
            <a:off x="5119975" y="2566925"/>
            <a:ext cx="713400" cy="6465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3)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67"/>
          <p:cNvSpPr/>
          <p:nvPr/>
        </p:nvSpPr>
        <p:spPr>
          <a:xfrm>
            <a:off x="7558375" y="2576675"/>
            <a:ext cx="713400" cy="646500"/>
          </a:xfrm>
          <a:prstGeom prst="ellipse">
            <a:avLst/>
          </a:prstGeom>
          <a:solidFill>
            <a:srgbClr val="A64D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4)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68"/>
          <p:cNvSpPr txBox="1">
            <a:spLocks noGrp="1"/>
          </p:cNvSpPr>
          <p:nvPr>
            <p:ph type="title"/>
          </p:nvPr>
        </p:nvSpPr>
        <p:spPr>
          <a:xfrm>
            <a:off x="25" y="0"/>
            <a:ext cx="118323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EagerlyElastic Rewrites</a:t>
            </a:r>
            <a:endParaRPr/>
          </a:p>
        </p:txBody>
      </p:sp>
      <p:sp>
        <p:nvSpPr>
          <p:cNvPr id="913" name="Google Shape;913;p68"/>
          <p:cNvSpPr txBox="1"/>
          <p:nvPr/>
        </p:nvSpPr>
        <p:spPr>
          <a:xfrm>
            <a:off x="0" y="788525"/>
            <a:ext cx="11832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We use the rewrite sequence: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4" name="Google Shape;914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7100" y="1465625"/>
            <a:ext cx="7666601" cy="18240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15" name="Google Shape;915;p68"/>
          <p:cNvSpPr/>
          <p:nvPr/>
        </p:nvSpPr>
        <p:spPr>
          <a:xfrm>
            <a:off x="6053050" y="1516525"/>
            <a:ext cx="765600" cy="677100"/>
          </a:xfrm>
          <a:prstGeom prst="roundRect">
            <a:avLst>
              <a:gd name="adj" fmla="val 16667"/>
            </a:avLst>
          </a:prstGeom>
          <a:noFill/>
          <a:ln w="152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68"/>
          <p:cNvSpPr txBox="1"/>
          <p:nvPr/>
        </p:nvSpPr>
        <p:spPr>
          <a:xfrm>
            <a:off x="77700" y="3571475"/>
            <a:ext cx="11832300" cy="26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n </a:t>
            </a: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is an</a:t>
            </a:r>
            <a:r>
              <a:rPr lang="en-US" sz="32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per-loop</a:t>
            </a: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input parameter</a:t>
            </a:r>
            <a:endParaRPr sz="32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= 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How many times to eagerly re-enter the loop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As </a:t>
            </a:r>
            <a:r>
              <a:rPr lang="en-US" sz="3200" i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increases, </a:t>
            </a:r>
            <a:r>
              <a:rPr lang="en-US" sz="32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both performance and resource cost increase</a:t>
            </a:r>
            <a:endParaRPr sz="32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68"/>
          <p:cNvSpPr/>
          <p:nvPr/>
        </p:nvSpPr>
        <p:spPr>
          <a:xfrm>
            <a:off x="9000200" y="1921800"/>
            <a:ext cx="298800" cy="280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68"/>
          <p:cNvSpPr/>
          <p:nvPr/>
        </p:nvSpPr>
        <p:spPr>
          <a:xfrm>
            <a:off x="2399475" y="2560450"/>
            <a:ext cx="713400" cy="646500"/>
          </a:xfrm>
          <a:prstGeom prst="ellipse">
            <a:avLst/>
          </a:pr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1)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68"/>
          <p:cNvSpPr/>
          <p:nvPr/>
        </p:nvSpPr>
        <p:spPr>
          <a:xfrm>
            <a:off x="3443575" y="2560450"/>
            <a:ext cx="713400" cy="646500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2)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68"/>
          <p:cNvSpPr/>
          <p:nvPr/>
        </p:nvSpPr>
        <p:spPr>
          <a:xfrm>
            <a:off x="5119975" y="2566925"/>
            <a:ext cx="713400" cy="6465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3)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68"/>
          <p:cNvSpPr/>
          <p:nvPr/>
        </p:nvSpPr>
        <p:spPr>
          <a:xfrm>
            <a:off x="7558375" y="2576675"/>
            <a:ext cx="713400" cy="646500"/>
          </a:xfrm>
          <a:prstGeom prst="ellipse">
            <a:avLst/>
          </a:prstGeom>
          <a:solidFill>
            <a:srgbClr val="A64D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latin typeface="Calibri"/>
                <a:ea typeface="Calibri"/>
                <a:cs typeface="Calibri"/>
                <a:sym typeface="Calibri"/>
              </a:rPr>
              <a:t>4)</a:t>
            </a:r>
            <a:endParaRPr sz="2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68"/>
          <p:cNvSpPr/>
          <p:nvPr/>
        </p:nvSpPr>
        <p:spPr>
          <a:xfrm>
            <a:off x="0" y="0"/>
            <a:ext cx="11883900" cy="68580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68"/>
          <p:cNvSpPr/>
          <p:nvPr/>
        </p:nvSpPr>
        <p:spPr>
          <a:xfrm>
            <a:off x="127650" y="1642025"/>
            <a:ext cx="11577000" cy="32556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9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9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900" b="1">
              <a:solidFill>
                <a:srgbClr val="4F81C3"/>
              </a:solidFill>
            </a:endParaRPr>
          </a:p>
        </p:txBody>
      </p:sp>
      <p:sp>
        <p:nvSpPr>
          <p:cNvPr id="924" name="Google Shape;924;p68"/>
          <p:cNvSpPr txBox="1"/>
          <p:nvPr/>
        </p:nvSpPr>
        <p:spPr>
          <a:xfrm>
            <a:off x="280075" y="2396925"/>
            <a:ext cx="115770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4F81C3"/>
                </a:solidFill>
              </a:rPr>
              <a:t>EagerlyElastic </a:t>
            </a:r>
            <a:endParaRPr sz="36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4F81C3"/>
                </a:solidFill>
              </a:rPr>
              <a:t>offers a new Pareto frontier</a:t>
            </a:r>
            <a:endParaRPr sz="36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4F81C3"/>
                </a:solidFill>
              </a:rPr>
              <a:t>based on the desired extent of eager execution </a:t>
            </a:r>
            <a:endParaRPr sz="3600" b="1">
              <a:solidFill>
                <a:srgbClr val="4F81C3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69"/>
          <p:cNvSpPr txBox="1">
            <a:spLocks noGrp="1"/>
          </p:cNvSpPr>
          <p:nvPr>
            <p:ph type="title"/>
          </p:nvPr>
        </p:nvSpPr>
        <p:spPr>
          <a:xfrm>
            <a:off x="0" y="2514600"/>
            <a:ext cx="117789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/>
              <a:t>Results</a:t>
            </a:r>
            <a:endParaRPr sz="540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70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832300" cy="677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Formal Verification</a:t>
            </a:r>
            <a:endParaRPr/>
          </a:p>
        </p:txBody>
      </p:sp>
      <p:sp>
        <p:nvSpPr>
          <p:cNvPr id="937" name="Google Shape;937;p70"/>
          <p:cNvSpPr txBox="1"/>
          <p:nvPr/>
        </p:nvSpPr>
        <p:spPr>
          <a:xfrm>
            <a:off x="325800" y="1441400"/>
            <a:ext cx="11180700" cy="32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ElasticMiter: (ASPLOS ‘25)</a:t>
            </a:r>
            <a:endParaRPr sz="2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Existing tool to </a:t>
            </a:r>
            <a:r>
              <a:rPr lang="en-US" sz="28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prove equivalence of two elastic circuits</a:t>
            </a:r>
            <a:endParaRPr sz="2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We prove each rewrite maintains correctness</a:t>
            </a:r>
            <a:endParaRPr sz="2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only once</a:t>
            </a:r>
            <a:endParaRPr sz="28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No formal verification happens during HLS</a:t>
            </a:r>
            <a:endParaRPr sz="28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8" name="Google Shape;938;p70"/>
          <p:cNvSpPr/>
          <p:nvPr/>
        </p:nvSpPr>
        <p:spPr>
          <a:xfrm>
            <a:off x="599525" y="6408500"/>
            <a:ext cx="10776300" cy="4494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70"/>
          <p:cNvSpPr txBox="1"/>
          <p:nvPr/>
        </p:nvSpPr>
        <p:spPr>
          <a:xfrm>
            <a:off x="473600" y="6408500"/>
            <a:ext cx="11070900" cy="13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/>
              <a:t>Elakhras, Xu, Erhart, Ienne, and Josipović. ElasticMiter: Formally Verified Dataflow Circuit Rewrites. ASPLOS 2025.</a:t>
            </a:r>
            <a:endParaRPr sz="1600"/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7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832300" cy="677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Rewrite Rule Equivalence Proof Time</a:t>
            </a:r>
            <a:endParaRPr/>
          </a:p>
        </p:txBody>
      </p:sp>
      <p:pic>
        <p:nvPicPr>
          <p:cNvPr id="946" name="Google Shape;946;p71" title="Screenshot from 2026-02-06 01-22-14.png"/>
          <p:cNvPicPr preferRelativeResize="0"/>
          <p:nvPr/>
        </p:nvPicPr>
        <p:blipFill rotWithShape="1">
          <a:blip r:embed="rId3">
            <a:alphaModFix/>
          </a:blip>
          <a:srcRect b="2524"/>
          <a:stretch/>
        </p:blipFill>
        <p:spPr>
          <a:xfrm>
            <a:off x="808675" y="1057550"/>
            <a:ext cx="10214949" cy="5253226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47" name="Google Shape;947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8675" y="1057551"/>
            <a:ext cx="10214948" cy="529578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72"/>
          <p:cNvSpPr txBox="1">
            <a:spLocks noGrp="1"/>
          </p:cNvSpPr>
          <p:nvPr>
            <p:ph type="body" idx="1"/>
          </p:nvPr>
        </p:nvSpPr>
        <p:spPr>
          <a:xfrm>
            <a:off x="23575" y="1488725"/>
            <a:ext cx="11997000" cy="2320200"/>
          </a:xfrm>
          <a:prstGeom prst="rect">
            <a:avLst/>
          </a:prstGeom>
        </p:spPr>
        <p:txBody>
          <a:bodyPr spcFirstLastPara="1" wrap="square" lIns="95950" tIns="95950" rIns="95950" bIns="95950" anchor="t" anchorCtr="0">
            <a:noAutofit/>
          </a:bodyPr>
          <a:lstStyle/>
          <a:p>
            <a:pPr marL="0" lvl="0" indent="0" algn="ctr" rtl="0">
              <a:spcBef>
                <a:spcPts val="504"/>
              </a:spcBef>
              <a:spcAft>
                <a:spcPts val="0"/>
              </a:spcAft>
              <a:buNone/>
            </a:pPr>
            <a:r>
              <a:rPr lang="en-US" sz="2748"/>
              <a:t>For our baseline, we compare to Dynamatic,</a:t>
            </a:r>
            <a:endParaRPr sz="2748"/>
          </a:p>
          <a:p>
            <a:pPr marL="0" lvl="0" indent="0" algn="ctr" rtl="0">
              <a:spcBef>
                <a:spcPts val="504"/>
              </a:spcBef>
              <a:spcAft>
                <a:spcPts val="0"/>
              </a:spcAft>
              <a:buNone/>
            </a:pPr>
            <a:r>
              <a:rPr lang="en-US" sz="2748"/>
              <a:t>an open-source dynamically-scheduled HLS compiler</a:t>
            </a:r>
            <a:endParaRPr sz="2748"/>
          </a:p>
          <a:p>
            <a:pPr marL="0" lvl="0" indent="0" algn="ctr" rtl="0">
              <a:spcBef>
                <a:spcPts val="504"/>
              </a:spcBef>
              <a:spcAft>
                <a:spcPts val="0"/>
              </a:spcAft>
              <a:buNone/>
            </a:pPr>
            <a:endParaRPr sz="2748"/>
          </a:p>
          <a:p>
            <a:pPr marL="0" lvl="0" indent="0" algn="ctr" rtl="0">
              <a:spcBef>
                <a:spcPts val="504"/>
              </a:spcBef>
              <a:spcAft>
                <a:spcPts val="0"/>
              </a:spcAft>
              <a:buNone/>
            </a:pPr>
            <a:r>
              <a:rPr lang="en-US" sz="2748"/>
              <a:t>We also compare to an prior work (FPGA ‘19)</a:t>
            </a:r>
            <a:endParaRPr sz="2748"/>
          </a:p>
          <a:p>
            <a:pPr marL="0" lvl="0" indent="0" algn="ctr" rtl="0">
              <a:spcBef>
                <a:spcPts val="504"/>
              </a:spcBef>
              <a:spcAft>
                <a:spcPts val="0"/>
              </a:spcAft>
              <a:buNone/>
            </a:pPr>
            <a:r>
              <a:rPr lang="en-US" sz="2748"/>
              <a:t>which implements branch prediction in Dynamatic</a:t>
            </a:r>
            <a:endParaRPr sz="2748"/>
          </a:p>
          <a:p>
            <a:pPr marL="0" lvl="0" indent="0" algn="ctr" rtl="0">
              <a:spcBef>
                <a:spcPts val="504"/>
              </a:spcBef>
              <a:spcAft>
                <a:spcPts val="0"/>
              </a:spcAft>
              <a:buNone/>
            </a:pPr>
            <a:endParaRPr sz="2748"/>
          </a:p>
          <a:p>
            <a:pPr marL="0" lvl="0" indent="0" algn="ctr" rtl="0">
              <a:spcBef>
                <a:spcPts val="504"/>
              </a:spcBef>
              <a:spcAft>
                <a:spcPts val="0"/>
              </a:spcAft>
              <a:buNone/>
            </a:pPr>
            <a:endParaRPr sz="2748"/>
          </a:p>
          <a:p>
            <a:pPr marL="0" lvl="0" indent="0" algn="ctr" rtl="0">
              <a:spcBef>
                <a:spcPts val="504"/>
              </a:spcBef>
              <a:spcAft>
                <a:spcPts val="0"/>
              </a:spcAft>
              <a:buNone/>
            </a:pPr>
            <a:endParaRPr sz="2748"/>
          </a:p>
          <a:p>
            <a:pPr marL="0" lvl="0" indent="0" algn="ctr" rtl="0">
              <a:spcBef>
                <a:spcPts val="504"/>
              </a:spcBef>
              <a:spcAft>
                <a:spcPts val="0"/>
              </a:spcAft>
              <a:buNone/>
            </a:pPr>
            <a:endParaRPr sz="2748"/>
          </a:p>
        </p:txBody>
      </p:sp>
      <p:sp>
        <p:nvSpPr>
          <p:cNvPr id="954" name="Google Shape;954;p72"/>
          <p:cNvSpPr/>
          <p:nvPr/>
        </p:nvSpPr>
        <p:spPr>
          <a:xfrm>
            <a:off x="866525" y="6120273"/>
            <a:ext cx="9858600" cy="7332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83625" tIns="83625" rIns="83625" bIns="83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5" name="Google Shape;955;p72"/>
          <p:cNvSpPr txBox="1"/>
          <p:nvPr/>
        </p:nvSpPr>
        <p:spPr>
          <a:xfrm>
            <a:off x="494577" y="5961249"/>
            <a:ext cx="11070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dirty="0"/>
              <a:t>Josipović, Guerrieri, and </a:t>
            </a:r>
            <a:r>
              <a:rPr lang="en-US" sz="1600" dirty="0" err="1"/>
              <a:t>Ienne</a:t>
            </a:r>
            <a:r>
              <a:rPr lang="en-US" sz="1600" dirty="0"/>
              <a:t>. Speculative Dataflow Circuits. FPGA 2019.</a:t>
            </a:r>
            <a:endParaRPr sz="1600" dirty="0"/>
          </a:p>
        </p:txBody>
      </p:sp>
      <p:sp>
        <p:nvSpPr>
          <p:cNvPr id="956" name="Google Shape;956;p72"/>
          <p:cNvSpPr txBox="1"/>
          <p:nvPr/>
        </p:nvSpPr>
        <p:spPr>
          <a:xfrm>
            <a:off x="1763552" y="6273399"/>
            <a:ext cx="7932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dirty="0" err="1"/>
              <a:t>Dynamatic</a:t>
            </a:r>
            <a:r>
              <a:rPr lang="en-US" sz="1600" dirty="0"/>
              <a:t> HLS Compiler. 2022. https://dynamatic.epfl.ch/</a:t>
            </a:r>
            <a:endParaRPr sz="1600" dirty="0"/>
          </a:p>
        </p:txBody>
      </p:sp>
      <p:sp>
        <p:nvSpPr>
          <p:cNvPr id="957" name="Google Shape;957;p72"/>
          <p:cNvSpPr txBox="1">
            <a:spLocks noGrp="1"/>
          </p:cNvSpPr>
          <p:nvPr>
            <p:ph type="title"/>
          </p:nvPr>
        </p:nvSpPr>
        <p:spPr>
          <a:xfrm>
            <a:off x="0" y="-9150"/>
            <a:ext cx="117408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73"/>
          <p:cNvSpPr/>
          <p:nvPr/>
        </p:nvSpPr>
        <p:spPr>
          <a:xfrm>
            <a:off x="950225" y="6426900"/>
            <a:ext cx="9858600" cy="4311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83625" tIns="83625" rIns="83625" bIns="83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4" name="Google Shape;964;p73"/>
          <p:cNvSpPr txBox="1">
            <a:spLocks noGrp="1"/>
          </p:cNvSpPr>
          <p:nvPr>
            <p:ph type="title"/>
          </p:nvPr>
        </p:nvSpPr>
        <p:spPr>
          <a:xfrm>
            <a:off x="402336" y="0"/>
            <a:ext cx="114300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Prior Work: Branch Prediction</a:t>
            </a:r>
            <a:endParaRPr/>
          </a:p>
        </p:txBody>
      </p:sp>
      <p:sp>
        <p:nvSpPr>
          <p:cNvPr id="965" name="Google Shape;965;p73"/>
          <p:cNvSpPr txBox="1"/>
          <p:nvPr/>
        </p:nvSpPr>
        <p:spPr>
          <a:xfrm>
            <a:off x="402325" y="6256600"/>
            <a:ext cx="11070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dirty="0"/>
              <a:t>Josipović, Guerrieri, and </a:t>
            </a:r>
            <a:r>
              <a:rPr lang="en-US" sz="1600" dirty="0" err="1"/>
              <a:t>Ienne</a:t>
            </a:r>
            <a:r>
              <a:rPr lang="en-US" sz="1600" dirty="0"/>
              <a:t>. Speculative Dataflow Circuits. FPGA 2019.</a:t>
            </a:r>
            <a:endParaRPr sz="1600" dirty="0"/>
          </a:p>
        </p:txBody>
      </p:sp>
      <p:pic>
        <p:nvPicPr>
          <p:cNvPr id="966" name="Google Shape;966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2325" y="1113200"/>
            <a:ext cx="5172776" cy="4920300"/>
          </a:xfrm>
          <a:prstGeom prst="rect">
            <a:avLst/>
          </a:prstGeom>
          <a:noFill/>
          <a:ln w="7545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67" name="Google Shape;967;p73"/>
          <p:cNvSpPr txBox="1"/>
          <p:nvPr/>
        </p:nvSpPr>
        <p:spPr>
          <a:xfrm>
            <a:off x="5750925" y="1210225"/>
            <a:ext cx="5970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Weakness 1: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The approach is not correct-by-construction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8" name="Google Shape;968;p73"/>
          <p:cNvSpPr txBox="1"/>
          <p:nvPr/>
        </p:nvSpPr>
        <p:spPr>
          <a:xfrm>
            <a:off x="5750925" y="2652250"/>
            <a:ext cx="59709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Weakness 2: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Implementation is global and complex,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which causes frequency degradation 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73"/>
          <p:cNvSpPr txBox="1"/>
          <p:nvPr/>
        </p:nvSpPr>
        <p:spPr>
          <a:xfrm>
            <a:off x="5750925" y="4383900"/>
            <a:ext cx="5970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Weakness 3: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State rollback consumes resources and power 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5" name="Google Shape;975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8975" y="1369500"/>
            <a:ext cx="6125026" cy="4714300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76" name="Google Shape;976;p74"/>
          <p:cNvSpPr txBox="1"/>
          <p:nvPr/>
        </p:nvSpPr>
        <p:spPr>
          <a:xfrm>
            <a:off x="215575" y="1050375"/>
            <a:ext cx="5164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We evaluate on 13 benchmarks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pulled from HLS target workloads,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7" name="Google Shape;977;p74"/>
          <p:cNvSpPr txBox="1"/>
          <p:nvPr/>
        </p:nvSpPr>
        <p:spPr>
          <a:xfrm>
            <a:off x="215575" y="3131563"/>
            <a:ext cx="5164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12 kernels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1 full unrolled application (KMP)</a:t>
            </a:r>
            <a:endParaRPr/>
          </a:p>
        </p:txBody>
      </p:sp>
      <p:sp>
        <p:nvSpPr>
          <p:cNvPr id="978" name="Google Shape;978;p74"/>
          <p:cNvSpPr txBox="1"/>
          <p:nvPr/>
        </p:nvSpPr>
        <p:spPr>
          <a:xfrm>
            <a:off x="215575" y="4322825"/>
            <a:ext cx="50595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We additionally unroll 2 of the kernels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(single loop and bisection)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to demonstrate scalability</a:t>
            </a:r>
            <a:endParaRPr/>
          </a:p>
        </p:txBody>
      </p:sp>
      <p:sp>
        <p:nvSpPr>
          <p:cNvPr id="979" name="Google Shape;979;p74"/>
          <p:cNvSpPr txBox="1"/>
          <p:nvPr/>
        </p:nvSpPr>
        <p:spPr>
          <a:xfrm>
            <a:off x="361375" y="1883950"/>
            <a:ext cx="4872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using post-implementation results for a  Kintex-7 Xilinx FPGA</a:t>
            </a:r>
            <a:endParaRPr/>
          </a:p>
        </p:txBody>
      </p:sp>
      <p:sp>
        <p:nvSpPr>
          <p:cNvPr id="980" name="Google Shape;980;p74"/>
          <p:cNvSpPr txBox="1">
            <a:spLocks noGrp="1"/>
          </p:cNvSpPr>
          <p:nvPr>
            <p:ph type="title"/>
          </p:nvPr>
        </p:nvSpPr>
        <p:spPr>
          <a:xfrm>
            <a:off x="0" y="-9150"/>
            <a:ext cx="117408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2"/>
          <p:cNvSpPr txBox="1"/>
          <p:nvPr/>
        </p:nvSpPr>
        <p:spPr>
          <a:xfrm>
            <a:off x="207475" y="1264263"/>
            <a:ext cx="114708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 u="sng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1) Branch prediction </a:t>
            </a:r>
            <a:r>
              <a:rPr lang="en-US" sz="3200" b="1" u="sng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underutilizes data paths:</a:t>
            </a:r>
            <a:endParaRPr sz="3200" b="1" u="sng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Both data paths already exist in the circuit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With branch prediction, only one executes speculatively 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The other waits for the condition</a:t>
            </a:r>
            <a:endParaRPr/>
          </a:p>
        </p:txBody>
      </p:sp>
      <p:sp>
        <p:nvSpPr>
          <p:cNvPr id="104" name="Google Shape;104;p12"/>
          <p:cNvSpPr txBox="1">
            <a:spLocks noGrp="1"/>
          </p:cNvSpPr>
          <p:nvPr>
            <p:ph type="title"/>
          </p:nvPr>
        </p:nvSpPr>
        <p:spPr>
          <a:xfrm>
            <a:off x="53425" y="0"/>
            <a:ext cx="117789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Speculation in Accelerators</a:t>
            </a:r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body" idx="1"/>
          </p:nvPr>
        </p:nvSpPr>
        <p:spPr>
          <a:xfrm>
            <a:off x="53425" y="4187100"/>
            <a:ext cx="11778900" cy="2511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 u="sng"/>
              <a:t>2) Branch prediction is </a:t>
            </a:r>
            <a:r>
              <a:rPr lang="en-US" sz="3200" b="1" u="sng"/>
              <a:t>more</a:t>
            </a:r>
            <a:r>
              <a:rPr lang="en-US" sz="3200" u="sng"/>
              <a:t> </a:t>
            </a:r>
            <a:r>
              <a:rPr lang="en-US" sz="3200" b="1" u="sng"/>
              <a:t>complex:</a:t>
            </a:r>
            <a:endParaRPr sz="3200" b="1" u="sng"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/>
              <a:t>With eager execution, one of the executed paths must be correct</a:t>
            </a:r>
            <a:endParaRPr sz="3200"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/>
              <a:t>But branch prediction requires state rollback,</a:t>
            </a:r>
            <a:endParaRPr sz="3200"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/>
              <a:t>which is both expensive and difficult to implement</a:t>
            </a:r>
            <a:endParaRPr sz="3200" b="1"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endParaRPr sz="3200"/>
          </a:p>
        </p:txBody>
      </p:sp>
      <p:sp>
        <p:nvSpPr>
          <p:cNvPr id="106" name="Google Shape;106;p12"/>
          <p:cNvSpPr txBox="1"/>
          <p:nvPr/>
        </p:nvSpPr>
        <p:spPr>
          <a:xfrm>
            <a:off x="3874350" y="587175"/>
            <a:ext cx="4443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In an accelerator: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2"/>
          <p:cNvSpPr/>
          <p:nvPr/>
        </p:nvSpPr>
        <p:spPr>
          <a:xfrm>
            <a:off x="0" y="-25"/>
            <a:ext cx="11874000" cy="6858000"/>
          </a:xfrm>
          <a:prstGeom prst="rect">
            <a:avLst/>
          </a:prstGeom>
          <a:solidFill>
            <a:srgbClr val="898989">
              <a:alpha val="75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2"/>
          <p:cNvSpPr/>
          <p:nvPr/>
        </p:nvSpPr>
        <p:spPr>
          <a:xfrm>
            <a:off x="954450" y="1780850"/>
            <a:ext cx="10283100" cy="19572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We therefore propose:</a:t>
            </a:r>
            <a:endParaRPr sz="29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Eager execution </a:t>
            </a:r>
            <a:endParaRPr sz="29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4F81C3"/>
                </a:solidFill>
              </a:rPr>
              <a:t>is the natural choice for speculation in accelerators</a:t>
            </a:r>
            <a:endParaRPr sz="2900" b="1">
              <a:solidFill>
                <a:srgbClr val="4F81C3"/>
              </a:solidFill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75"/>
          <p:cNvSpPr txBox="1">
            <a:spLocks noGrp="1"/>
          </p:cNvSpPr>
          <p:nvPr>
            <p:ph type="title"/>
          </p:nvPr>
        </p:nvSpPr>
        <p:spPr>
          <a:xfrm>
            <a:off x="0" y="-9150"/>
            <a:ext cx="117408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Evaluation: Latency in Clock Cycles</a:t>
            </a:r>
            <a:endParaRPr/>
          </a:p>
        </p:txBody>
      </p:sp>
      <p:pic>
        <p:nvPicPr>
          <p:cNvPr id="987" name="Google Shape;987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900" y="1655675"/>
            <a:ext cx="6482199" cy="3941226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88" name="Google Shape;988;p75"/>
          <p:cNvSpPr txBox="1"/>
          <p:nvPr/>
        </p:nvSpPr>
        <p:spPr>
          <a:xfrm>
            <a:off x="6847200" y="949388"/>
            <a:ext cx="46662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Calibri"/>
              <a:buAutoNum type="arabicPeriod"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EagerlyElastic offers 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strong speed-ups: 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up to 10.4x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9" name="Google Shape;989;p75"/>
          <p:cNvSpPr txBox="1"/>
          <p:nvPr/>
        </p:nvSpPr>
        <p:spPr>
          <a:xfrm>
            <a:off x="6847200" y="2286513"/>
            <a:ext cx="48936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2. We outperform branch prediction on nested loops,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due to their pipeline emptying cost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75"/>
          <p:cNvSpPr txBox="1"/>
          <p:nvPr/>
        </p:nvSpPr>
        <p:spPr>
          <a:xfrm>
            <a:off x="6847200" y="3866550"/>
            <a:ext cx="48936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3. We outperform branch prediction when prediction is hard,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as we avoid misprediction costs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75"/>
          <p:cNvSpPr txBox="1"/>
          <p:nvPr/>
        </p:nvSpPr>
        <p:spPr>
          <a:xfrm>
            <a:off x="6847200" y="5334225"/>
            <a:ext cx="48936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4. Both are academically general but: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Our implementation is already usable across a wider variety of control flow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76"/>
          <p:cNvSpPr txBox="1">
            <a:spLocks noGrp="1"/>
          </p:cNvSpPr>
          <p:nvPr>
            <p:ph type="title"/>
          </p:nvPr>
        </p:nvSpPr>
        <p:spPr>
          <a:xfrm>
            <a:off x="0" y="-9150"/>
            <a:ext cx="117408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Evaluation: Frequency</a:t>
            </a:r>
            <a:endParaRPr/>
          </a:p>
        </p:txBody>
      </p:sp>
      <p:sp>
        <p:nvSpPr>
          <p:cNvPr id="998" name="Google Shape;998;p76"/>
          <p:cNvSpPr txBox="1"/>
          <p:nvPr/>
        </p:nvSpPr>
        <p:spPr>
          <a:xfrm>
            <a:off x="6922200" y="1835050"/>
            <a:ext cx="4953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Heuristic buffering introduces variation into achieved frequency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9" name="Google Shape;999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300" y="1588300"/>
            <a:ext cx="6694800" cy="4070489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00" name="Google Shape;1000;p76"/>
          <p:cNvSpPr txBox="1"/>
          <p:nvPr/>
        </p:nvSpPr>
        <p:spPr>
          <a:xfrm>
            <a:off x="6922200" y="3185300"/>
            <a:ext cx="49533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But the branch prediction approach causes clear frequency issues: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Reduces their achieved speed-up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6" name="Google Shape;1006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300" y="1588300"/>
            <a:ext cx="6694800" cy="4070485"/>
          </a:xfrm>
          <a:prstGeom prst="rect">
            <a:avLst/>
          </a:prstGeom>
          <a:noFill/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07" name="Google Shape;1007;p77"/>
          <p:cNvSpPr txBox="1">
            <a:spLocks noGrp="1"/>
          </p:cNvSpPr>
          <p:nvPr>
            <p:ph type="title"/>
          </p:nvPr>
        </p:nvSpPr>
        <p:spPr>
          <a:xfrm>
            <a:off x="0" y="-9150"/>
            <a:ext cx="117408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Evaluation: Execution Time in Seconds</a:t>
            </a:r>
            <a:endParaRPr/>
          </a:p>
        </p:txBody>
      </p:sp>
      <p:sp>
        <p:nvSpPr>
          <p:cNvPr id="1008" name="Google Shape;1008;p77"/>
          <p:cNvSpPr txBox="1"/>
          <p:nvPr/>
        </p:nvSpPr>
        <p:spPr>
          <a:xfrm>
            <a:off x="7142400" y="2006500"/>
            <a:ext cx="45984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EagerlyElastic therefore achieves the best performance 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across all benchmarks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4" name="Google Shape;1014;p78" title="Screenshot from 2026-02-22 15-36-0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6900" y="1591050"/>
            <a:ext cx="6694800" cy="4070464"/>
          </a:xfrm>
          <a:prstGeom prst="rect">
            <a:avLst/>
          </a:prstGeom>
          <a:noFill/>
          <a:ln w="80675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15" name="Google Shape;1015;p78"/>
          <p:cNvSpPr txBox="1">
            <a:spLocks noGrp="1"/>
          </p:cNvSpPr>
          <p:nvPr>
            <p:ph type="title"/>
          </p:nvPr>
        </p:nvSpPr>
        <p:spPr>
          <a:xfrm>
            <a:off x="0" y="-9150"/>
            <a:ext cx="117408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Evaluation: Look-Up Table Usage</a:t>
            </a:r>
            <a:endParaRPr/>
          </a:p>
        </p:txBody>
      </p:sp>
      <p:sp>
        <p:nvSpPr>
          <p:cNvPr id="1016" name="Google Shape;1016;p78"/>
          <p:cNvSpPr txBox="1"/>
          <p:nvPr/>
        </p:nvSpPr>
        <p:spPr>
          <a:xfrm>
            <a:off x="6991200" y="2212363"/>
            <a:ext cx="52008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Branch Prediction: 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1.7x avg. increase in LUT cost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EagerlyElastic: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1.2x avg. increase in LUT cost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2" name="Google Shape;1022;p79" title="Screenshot from 2026-02-22 15-57-38.png"/>
          <p:cNvPicPr preferRelativeResize="0"/>
          <p:nvPr/>
        </p:nvPicPr>
        <p:blipFill rotWithShape="1">
          <a:blip r:embed="rId3">
            <a:alphaModFix/>
          </a:blip>
          <a:srcRect l="1191" r="1181"/>
          <a:stretch/>
        </p:blipFill>
        <p:spPr>
          <a:xfrm>
            <a:off x="246900" y="1591050"/>
            <a:ext cx="6694801" cy="4070464"/>
          </a:xfrm>
          <a:prstGeom prst="rect">
            <a:avLst/>
          </a:prstGeom>
          <a:noFill/>
          <a:ln w="80675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23" name="Google Shape;1023;p79"/>
          <p:cNvSpPr txBox="1">
            <a:spLocks noGrp="1"/>
          </p:cNvSpPr>
          <p:nvPr>
            <p:ph type="title"/>
          </p:nvPr>
        </p:nvSpPr>
        <p:spPr>
          <a:xfrm>
            <a:off x="0" y="-9150"/>
            <a:ext cx="117408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Evaluation: Power Usage</a:t>
            </a:r>
            <a:endParaRPr/>
          </a:p>
        </p:txBody>
      </p:sp>
      <p:sp>
        <p:nvSpPr>
          <p:cNvPr id="1024" name="Google Shape;1024;p79"/>
          <p:cNvSpPr txBox="1"/>
          <p:nvPr/>
        </p:nvSpPr>
        <p:spPr>
          <a:xfrm>
            <a:off x="7029450" y="2397163"/>
            <a:ext cx="47628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EagerlyElastic has 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 reduced power cost 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compared to branch prediction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Google Shape;1030;p80" title="Screenshot from 2026-02-22 16-00-31.png"/>
          <p:cNvPicPr preferRelativeResize="0"/>
          <p:nvPr/>
        </p:nvPicPr>
        <p:blipFill rotWithShape="1">
          <a:blip r:embed="rId3">
            <a:alphaModFix/>
          </a:blip>
          <a:srcRect l="1191" r="1181"/>
          <a:stretch/>
        </p:blipFill>
        <p:spPr>
          <a:xfrm>
            <a:off x="246900" y="1591050"/>
            <a:ext cx="6694801" cy="4070455"/>
          </a:xfrm>
          <a:prstGeom prst="rect">
            <a:avLst/>
          </a:prstGeom>
          <a:noFill/>
          <a:ln w="80675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31" name="Google Shape;1031;p80"/>
          <p:cNvSpPr txBox="1">
            <a:spLocks noGrp="1"/>
          </p:cNvSpPr>
          <p:nvPr>
            <p:ph type="title"/>
          </p:nvPr>
        </p:nvSpPr>
        <p:spPr>
          <a:xfrm>
            <a:off x="0" y="-9150"/>
            <a:ext cx="117408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Evaluation: Energy Usage</a:t>
            </a:r>
            <a:endParaRPr/>
          </a:p>
        </p:txBody>
      </p:sp>
      <p:sp>
        <p:nvSpPr>
          <p:cNvPr id="1032" name="Google Shape;1032;p80"/>
          <p:cNvSpPr txBox="1"/>
          <p:nvPr/>
        </p:nvSpPr>
        <p:spPr>
          <a:xfrm>
            <a:off x="7029450" y="2397163"/>
            <a:ext cx="47628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The performance improvements from EagerlyElastic 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compensate for the power increase,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and so the energy cost is reduced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81"/>
          <p:cNvSpPr txBox="1">
            <a:spLocks noGrp="1"/>
          </p:cNvSpPr>
          <p:nvPr>
            <p:ph type="title"/>
          </p:nvPr>
        </p:nvSpPr>
        <p:spPr>
          <a:xfrm>
            <a:off x="89550" y="0"/>
            <a:ext cx="117429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</a:t>
            </a:r>
            <a:endParaRPr/>
          </a:p>
        </p:txBody>
      </p:sp>
      <p:sp>
        <p:nvSpPr>
          <p:cNvPr id="1039" name="Google Shape;1039;p81"/>
          <p:cNvSpPr/>
          <p:nvPr/>
        </p:nvSpPr>
        <p:spPr>
          <a:xfrm>
            <a:off x="89550" y="3870150"/>
            <a:ext cx="11577000" cy="15081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4F81C3"/>
                </a:solidFill>
              </a:rPr>
              <a:t>Compared to branch prediction, EagerlyElastic provides </a:t>
            </a:r>
            <a:endParaRPr sz="25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4F81C3"/>
                </a:solidFill>
              </a:rPr>
              <a:t>more speed-up at a lower resource cost,</a:t>
            </a:r>
            <a:endParaRPr sz="25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4F81C3"/>
                </a:solidFill>
              </a:rPr>
              <a:t>while using less power</a:t>
            </a:r>
            <a:endParaRPr sz="2500" b="1">
              <a:solidFill>
                <a:srgbClr val="4F81C3"/>
              </a:solidFill>
            </a:endParaRPr>
          </a:p>
        </p:txBody>
      </p:sp>
      <p:sp>
        <p:nvSpPr>
          <p:cNvPr id="1040" name="Google Shape;1040;p81"/>
          <p:cNvSpPr/>
          <p:nvPr/>
        </p:nvSpPr>
        <p:spPr>
          <a:xfrm>
            <a:off x="89550" y="914400"/>
            <a:ext cx="11577000" cy="14097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4F81C3"/>
                </a:solidFill>
              </a:rPr>
              <a:t>On our benchmarks,</a:t>
            </a:r>
            <a:endParaRPr sz="25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4F81C3"/>
                </a:solidFill>
              </a:rPr>
              <a:t>EagerlyElastic achieved a max speed-up of 10.4x,</a:t>
            </a:r>
            <a:endParaRPr sz="25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4F81C3"/>
                </a:solidFill>
              </a:rPr>
              <a:t>and an average speed-up of 3.2x </a:t>
            </a:r>
            <a:endParaRPr sz="2500" b="1">
              <a:solidFill>
                <a:srgbClr val="4F81C3"/>
              </a:solidFill>
            </a:endParaRPr>
          </a:p>
        </p:txBody>
      </p:sp>
      <p:sp>
        <p:nvSpPr>
          <p:cNvPr id="1041" name="Google Shape;1041;p81"/>
          <p:cNvSpPr/>
          <p:nvPr/>
        </p:nvSpPr>
        <p:spPr>
          <a:xfrm>
            <a:off x="89550" y="2438400"/>
            <a:ext cx="11577000" cy="9906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4F81C3"/>
                </a:solidFill>
              </a:rPr>
              <a:t>On our benchmarks,</a:t>
            </a:r>
            <a:endParaRPr sz="25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4F81C3"/>
                </a:solidFill>
              </a:rPr>
              <a:t>EagerlyElastic has a average resource cost of 1.3x</a:t>
            </a:r>
            <a:endParaRPr sz="2500" b="1">
              <a:solidFill>
                <a:srgbClr val="4F81C3"/>
              </a:solidFill>
            </a:endParaRPr>
          </a:p>
        </p:txBody>
      </p:sp>
      <p:sp>
        <p:nvSpPr>
          <p:cNvPr id="1042" name="Google Shape;1042;p81"/>
          <p:cNvSpPr/>
          <p:nvPr/>
        </p:nvSpPr>
        <p:spPr>
          <a:xfrm>
            <a:off x="89550" y="5492550"/>
            <a:ext cx="11577000" cy="10989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4F81C3"/>
                </a:solidFill>
              </a:rPr>
              <a:t>Compared to branch prediction,</a:t>
            </a:r>
            <a:endParaRPr sz="25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4F81C3"/>
                </a:solidFill>
              </a:rPr>
              <a:t>EagerlyElastic offers safety through being correct-by-construction  </a:t>
            </a:r>
            <a:endParaRPr sz="2500" b="1">
              <a:solidFill>
                <a:srgbClr val="4F81C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8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832300" cy="1719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EagerlyElastic: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Correct-by-Construction Eager Execution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 Dynamically-Scheduled HLS</a:t>
            </a:r>
            <a:endParaRPr/>
          </a:p>
        </p:txBody>
      </p:sp>
      <p:pic>
        <p:nvPicPr>
          <p:cNvPr id="1049" name="Google Shape;1049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92008" y="1532550"/>
            <a:ext cx="2054193" cy="2054193"/>
          </a:xfrm>
          <a:prstGeom prst="rect">
            <a:avLst/>
          </a:prstGeom>
          <a:noFill/>
          <a:ln>
            <a:noFill/>
          </a:ln>
        </p:spPr>
      </p:pic>
      <p:sp>
        <p:nvSpPr>
          <p:cNvPr id="1050" name="Google Shape;1050;p82"/>
          <p:cNvSpPr/>
          <p:nvPr/>
        </p:nvSpPr>
        <p:spPr>
          <a:xfrm>
            <a:off x="8818051" y="3597280"/>
            <a:ext cx="2402100" cy="424800"/>
          </a:xfrm>
          <a:prstGeom prst="roundRect">
            <a:avLst>
              <a:gd name="adj" fmla="val 16667"/>
            </a:avLst>
          </a:prstGeom>
          <a:solidFill>
            <a:srgbClr val="FFFFCC">
              <a:alpha val="82750"/>
            </a:srgbClr>
          </a:solidFill>
          <a:ln w="268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50" tIns="32100" rIns="64250" bIns="321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86" b="1" i="0" u="none" strike="noStrike" cap="none">
                <a:solidFill>
                  <a:srgbClr val="4F81C3"/>
                </a:solidFill>
                <a:latin typeface="Arial"/>
                <a:ea typeface="Arial"/>
                <a:cs typeface="Arial"/>
                <a:sym typeface="Arial"/>
              </a:rPr>
              <a:t>dynamo.ethz.ch</a:t>
            </a:r>
            <a:endParaRPr sz="983">
              <a:solidFill>
                <a:srgbClr val="4F81C3"/>
              </a:solidFill>
            </a:endParaRPr>
          </a:p>
        </p:txBody>
      </p:sp>
      <p:sp>
        <p:nvSpPr>
          <p:cNvPr id="1051" name="Google Shape;1051;p82"/>
          <p:cNvSpPr/>
          <p:nvPr/>
        </p:nvSpPr>
        <p:spPr>
          <a:xfrm>
            <a:off x="8845601" y="6260784"/>
            <a:ext cx="2483400" cy="415500"/>
          </a:xfrm>
          <a:prstGeom prst="roundRect">
            <a:avLst>
              <a:gd name="adj" fmla="val 16667"/>
            </a:avLst>
          </a:prstGeom>
          <a:solidFill>
            <a:srgbClr val="FFFFCC">
              <a:alpha val="82750"/>
            </a:srgbClr>
          </a:solidFill>
          <a:ln w="26175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2850" tIns="31450" rIns="62850" bIns="314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>
                <a:solidFill>
                  <a:srgbClr val="4F81C3"/>
                </a:solidFill>
              </a:rPr>
              <a:t>Zenodo</a:t>
            </a:r>
            <a:endParaRPr sz="962">
              <a:solidFill>
                <a:srgbClr val="4F81C3"/>
              </a:solidFill>
            </a:endParaRPr>
          </a:p>
        </p:txBody>
      </p:sp>
      <p:sp>
        <p:nvSpPr>
          <p:cNvPr id="1052" name="Google Shape;1052;p82"/>
          <p:cNvSpPr/>
          <p:nvPr/>
        </p:nvSpPr>
        <p:spPr>
          <a:xfrm>
            <a:off x="208175" y="2067350"/>
            <a:ext cx="8115900" cy="9846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0125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125" tIns="42050" rIns="84125" bIns="42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8" b="1">
              <a:solidFill>
                <a:srgbClr val="4F81C3"/>
              </a:solidFill>
            </a:endParaRPr>
          </a:p>
        </p:txBody>
      </p:sp>
      <p:sp>
        <p:nvSpPr>
          <p:cNvPr id="1053" name="Google Shape;1053;p82"/>
          <p:cNvSpPr txBox="1"/>
          <p:nvPr/>
        </p:nvSpPr>
        <p:spPr>
          <a:xfrm>
            <a:off x="208175" y="2130405"/>
            <a:ext cx="7912200" cy="8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125" tIns="84125" rIns="84125" bIns="841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8" b="1">
                <a:solidFill>
                  <a:srgbClr val="4F81C3"/>
                </a:solidFill>
              </a:rPr>
              <a:t>We enable the performance benefits of eager execution</a:t>
            </a:r>
            <a:endParaRPr sz="2208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8" b="1">
                <a:solidFill>
                  <a:srgbClr val="4F81C3"/>
                </a:solidFill>
              </a:rPr>
              <a:t>without any additional computational units</a:t>
            </a:r>
            <a:endParaRPr sz="2208" b="1">
              <a:solidFill>
                <a:srgbClr val="4F81C3"/>
              </a:solidFill>
            </a:endParaRPr>
          </a:p>
        </p:txBody>
      </p:sp>
      <p:sp>
        <p:nvSpPr>
          <p:cNvPr id="1054" name="Google Shape;1054;p82"/>
          <p:cNvSpPr/>
          <p:nvPr/>
        </p:nvSpPr>
        <p:spPr>
          <a:xfrm>
            <a:off x="242015" y="5049193"/>
            <a:ext cx="8115900" cy="11898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0125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125" tIns="42050" rIns="84125" bIns="42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8" b="1">
              <a:solidFill>
                <a:srgbClr val="4F81C3"/>
              </a:solidFill>
            </a:endParaRPr>
          </a:p>
        </p:txBody>
      </p:sp>
      <p:sp>
        <p:nvSpPr>
          <p:cNvPr id="1055" name="Google Shape;1055;p82"/>
          <p:cNvSpPr/>
          <p:nvPr/>
        </p:nvSpPr>
        <p:spPr>
          <a:xfrm>
            <a:off x="242015" y="3383391"/>
            <a:ext cx="8115900" cy="13344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0125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125" tIns="42050" rIns="84125" bIns="42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8" b="1">
              <a:solidFill>
                <a:srgbClr val="4F81C3"/>
              </a:solidFill>
            </a:endParaRPr>
          </a:p>
        </p:txBody>
      </p:sp>
      <p:sp>
        <p:nvSpPr>
          <p:cNvPr id="1056" name="Google Shape;1056;p82"/>
          <p:cNvSpPr txBox="1"/>
          <p:nvPr/>
        </p:nvSpPr>
        <p:spPr>
          <a:xfrm>
            <a:off x="445881" y="3472097"/>
            <a:ext cx="7708200" cy="11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125" tIns="84125" rIns="84125" bIns="841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8" b="1">
                <a:solidFill>
                  <a:srgbClr val="4F81C3"/>
                </a:solidFill>
              </a:rPr>
              <a:t>We enable eager execution using circuit rewrites: </a:t>
            </a:r>
            <a:r>
              <a:rPr lang="en-US" sz="2208" b="1" u="sng">
                <a:solidFill>
                  <a:srgbClr val="4F81C3"/>
                </a:solidFill>
              </a:rPr>
              <a:t>incremental</a:t>
            </a:r>
            <a:r>
              <a:rPr lang="en-US" sz="2208" b="1">
                <a:solidFill>
                  <a:srgbClr val="4F81C3"/>
                </a:solidFill>
              </a:rPr>
              <a:t>, </a:t>
            </a:r>
            <a:r>
              <a:rPr lang="en-US" sz="2208" b="1" u="sng">
                <a:solidFill>
                  <a:srgbClr val="4F81C3"/>
                </a:solidFill>
              </a:rPr>
              <a:t>targeted,</a:t>
            </a:r>
            <a:r>
              <a:rPr lang="en-US" sz="2208" b="1">
                <a:solidFill>
                  <a:srgbClr val="4F81C3"/>
                </a:solidFill>
              </a:rPr>
              <a:t> </a:t>
            </a:r>
            <a:r>
              <a:rPr lang="en-US" sz="2208" b="1" u="sng">
                <a:solidFill>
                  <a:srgbClr val="4F81C3"/>
                </a:solidFill>
              </a:rPr>
              <a:t>local</a:t>
            </a:r>
            <a:r>
              <a:rPr lang="en-US" sz="2208" b="1">
                <a:solidFill>
                  <a:srgbClr val="4F81C3"/>
                </a:solidFill>
              </a:rPr>
              <a:t> transformations</a:t>
            </a:r>
            <a:endParaRPr sz="2208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8" b="1">
                <a:solidFill>
                  <a:srgbClr val="4F81C3"/>
                </a:solidFill>
              </a:rPr>
              <a:t>The approach scales to large and complex designs</a:t>
            </a:r>
            <a:endParaRPr sz="2208" b="1">
              <a:solidFill>
                <a:srgbClr val="4F81C3"/>
              </a:solidFill>
            </a:endParaRPr>
          </a:p>
        </p:txBody>
      </p:sp>
      <p:sp>
        <p:nvSpPr>
          <p:cNvPr id="1057" name="Google Shape;1057;p82"/>
          <p:cNvSpPr txBox="1"/>
          <p:nvPr/>
        </p:nvSpPr>
        <p:spPr>
          <a:xfrm>
            <a:off x="494420" y="5049193"/>
            <a:ext cx="7498200" cy="11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125" tIns="84125" rIns="84125" bIns="841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8" b="1">
                <a:solidFill>
                  <a:srgbClr val="4F81C3"/>
                </a:solidFill>
              </a:rPr>
              <a:t>We are correct-by-construction, </a:t>
            </a:r>
            <a:endParaRPr sz="2208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8" b="1">
                <a:solidFill>
                  <a:srgbClr val="4F81C3"/>
                </a:solidFill>
              </a:rPr>
              <a:t>as our circuit rewrites are </a:t>
            </a:r>
            <a:r>
              <a:rPr lang="en-US" sz="2208" b="1" u="sng">
                <a:solidFill>
                  <a:srgbClr val="4F81C3"/>
                </a:solidFill>
              </a:rPr>
              <a:t>formally verified</a:t>
            </a:r>
            <a:r>
              <a:rPr lang="en-US" sz="2208" b="1">
                <a:solidFill>
                  <a:srgbClr val="4F81C3"/>
                </a:solidFill>
              </a:rPr>
              <a:t>:</a:t>
            </a:r>
            <a:endParaRPr sz="2208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8" b="1">
                <a:solidFill>
                  <a:srgbClr val="4F81C3"/>
                </a:solidFill>
              </a:rPr>
              <a:t>Circuit correctness is guaranteed at every stage</a:t>
            </a:r>
            <a:endParaRPr sz="2208" b="1">
              <a:solidFill>
                <a:srgbClr val="4F81C3"/>
              </a:solidFill>
            </a:endParaRPr>
          </a:p>
        </p:txBody>
      </p:sp>
      <p:pic>
        <p:nvPicPr>
          <p:cNvPr id="1058" name="Google Shape;1058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55200" y="4309351"/>
            <a:ext cx="1664202" cy="166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83"/>
          <p:cNvSpPr txBox="1">
            <a:spLocks noGrp="1"/>
          </p:cNvSpPr>
          <p:nvPr>
            <p:ph type="title"/>
          </p:nvPr>
        </p:nvSpPr>
        <p:spPr>
          <a:xfrm>
            <a:off x="402336" y="0"/>
            <a:ext cx="11430000" cy="91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Evaluation: Pareto Frontier</a:t>
            </a:r>
            <a:endParaRPr/>
          </a:p>
        </p:txBody>
      </p:sp>
      <p:pic>
        <p:nvPicPr>
          <p:cNvPr id="1065" name="Google Shape;1065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2525" y="914400"/>
            <a:ext cx="8258670" cy="563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3"/>
          <p:cNvSpPr/>
          <p:nvPr/>
        </p:nvSpPr>
        <p:spPr>
          <a:xfrm>
            <a:off x="1487763" y="1977950"/>
            <a:ext cx="8820000" cy="10701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4F81C3"/>
              </a:solidFill>
            </a:endParaRPr>
          </a:p>
        </p:txBody>
      </p:sp>
      <p:sp>
        <p:nvSpPr>
          <p:cNvPr id="115" name="Google Shape;115;p13"/>
          <p:cNvSpPr txBox="1"/>
          <p:nvPr/>
        </p:nvSpPr>
        <p:spPr>
          <a:xfrm>
            <a:off x="1487763" y="2046475"/>
            <a:ext cx="8598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F81C3"/>
                </a:solidFill>
              </a:rPr>
              <a:t>We enable the performance benefits of eager execution</a:t>
            </a:r>
            <a:endParaRPr sz="24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F81C3"/>
                </a:solidFill>
              </a:rPr>
              <a:t>without any additional computational units</a:t>
            </a:r>
            <a:endParaRPr sz="2400" b="1">
              <a:solidFill>
                <a:srgbClr val="4F81C3"/>
              </a:solidFill>
            </a:endParaRPr>
          </a:p>
        </p:txBody>
      </p:sp>
      <p:sp>
        <p:nvSpPr>
          <p:cNvPr id="116" name="Google Shape;116;p13"/>
          <p:cNvSpPr/>
          <p:nvPr/>
        </p:nvSpPr>
        <p:spPr>
          <a:xfrm>
            <a:off x="1524538" y="5218450"/>
            <a:ext cx="8820000" cy="12930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4F81C3"/>
              </a:solidFill>
            </a:endParaRPr>
          </a:p>
        </p:txBody>
      </p:sp>
      <p:sp>
        <p:nvSpPr>
          <p:cNvPr id="117" name="Google Shape;117;p13"/>
          <p:cNvSpPr/>
          <p:nvPr/>
        </p:nvSpPr>
        <p:spPr>
          <a:xfrm>
            <a:off x="1524538" y="3408150"/>
            <a:ext cx="8820000" cy="14502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76200" cap="flat" cmpd="sng">
            <a:solidFill>
              <a:srgbClr val="4F81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4F81C3"/>
              </a:solidFill>
            </a:endParaRPr>
          </a:p>
        </p:txBody>
      </p:sp>
      <p:sp>
        <p:nvSpPr>
          <p:cNvPr id="118" name="Google Shape;118;p13"/>
          <p:cNvSpPr txBox="1"/>
          <p:nvPr/>
        </p:nvSpPr>
        <p:spPr>
          <a:xfrm>
            <a:off x="1746088" y="3504550"/>
            <a:ext cx="83769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F81C3"/>
                </a:solidFill>
              </a:rPr>
              <a:t>We enable eager execution using circuit rewrites: </a:t>
            </a:r>
            <a:r>
              <a:rPr lang="en-US" sz="2400" b="1" u="sng">
                <a:solidFill>
                  <a:srgbClr val="4F81C3"/>
                </a:solidFill>
              </a:rPr>
              <a:t>incremental</a:t>
            </a:r>
            <a:r>
              <a:rPr lang="en-US" sz="2400" b="1">
                <a:solidFill>
                  <a:srgbClr val="4F81C3"/>
                </a:solidFill>
              </a:rPr>
              <a:t>, </a:t>
            </a:r>
            <a:r>
              <a:rPr lang="en-US" sz="2400" b="1" u="sng">
                <a:solidFill>
                  <a:srgbClr val="4F81C3"/>
                </a:solidFill>
              </a:rPr>
              <a:t>targeted,</a:t>
            </a:r>
            <a:r>
              <a:rPr lang="en-US" sz="2400" b="1">
                <a:solidFill>
                  <a:srgbClr val="4F81C3"/>
                </a:solidFill>
              </a:rPr>
              <a:t> </a:t>
            </a:r>
            <a:r>
              <a:rPr lang="en-US" sz="2400" b="1" u="sng">
                <a:solidFill>
                  <a:srgbClr val="4F81C3"/>
                </a:solidFill>
              </a:rPr>
              <a:t>local</a:t>
            </a:r>
            <a:r>
              <a:rPr lang="en-US" sz="2400" b="1">
                <a:solidFill>
                  <a:srgbClr val="4F81C3"/>
                </a:solidFill>
              </a:rPr>
              <a:t> transformations</a:t>
            </a:r>
            <a:endParaRPr sz="24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F81C3"/>
                </a:solidFill>
              </a:rPr>
              <a:t>The approach scales to large and complex designs</a:t>
            </a:r>
            <a:endParaRPr sz="2400" b="1">
              <a:solidFill>
                <a:srgbClr val="4F81C3"/>
              </a:solidFill>
            </a:endParaRPr>
          </a:p>
        </p:txBody>
      </p:sp>
      <p:sp>
        <p:nvSpPr>
          <p:cNvPr id="119" name="Google Shape;119;p13"/>
          <p:cNvSpPr txBox="1"/>
          <p:nvPr/>
        </p:nvSpPr>
        <p:spPr>
          <a:xfrm>
            <a:off x="1798838" y="5218450"/>
            <a:ext cx="81486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F81C3"/>
                </a:solidFill>
              </a:rPr>
              <a:t>We are correct-by-construction, </a:t>
            </a:r>
            <a:endParaRPr sz="24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F81C3"/>
                </a:solidFill>
              </a:rPr>
              <a:t>as our circuit rewrites are </a:t>
            </a:r>
            <a:r>
              <a:rPr lang="en-US" sz="2400" b="1" u="sng">
                <a:solidFill>
                  <a:srgbClr val="4F81C3"/>
                </a:solidFill>
              </a:rPr>
              <a:t>formally verified</a:t>
            </a:r>
            <a:r>
              <a:rPr lang="en-US" sz="2400" b="1">
                <a:solidFill>
                  <a:srgbClr val="4F81C3"/>
                </a:solidFill>
              </a:rPr>
              <a:t>:</a:t>
            </a:r>
            <a:endParaRPr sz="2400" b="1">
              <a:solidFill>
                <a:srgbClr val="4F81C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F81C3"/>
                </a:solidFill>
              </a:rPr>
              <a:t>Circuit correctness is guaranteed at every stage</a:t>
            </a:r>
            <a:endParaRPr sz="2400" b="1">
              <a:solidFill>
                <a:srgbClr val="4F81C3"/>
              </a:solidFill>
            </a:endParaRPr>
          </a:p>
        </p:txBody>
      </p:sp>
      <p:sp>
        <p:nvSpPr>
          <p:cNvPr id="120" name="Google Shape;120;p1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832300" cy="1719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EagerlyElastic: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Correct-by-Construction Eager Execution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 Dynamically-Scheduled HLS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832300" cy="1719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EagerlyElastic: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Correct-by-Construction Eager Execution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 Dynamically-Scheduled HLS</a:t>
            </a:r>
            <a:endParaRPr/>
          </a:p>
        </p:txBody>
      </p:sp>
      <p:sp>
        <p:nvSpPr>
          <p:cNvPr id="127" name="Google Shape;127;p14"/>
          <p:cNvSpPr txBox="1"/>
          <p:nvPr/>
        </p:nvSpPr>
        <p:spPr>
          <a:xfrm>
            <a:off x="115450" y="2151975"/>
            <a:ext cx="115743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do we add eager execution to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dynamically-scheduled HLS?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4"/>
          <p:cNvSpPr txBox="1"/>
          <p:nvPr/>
        </p:nvSpPr>
        <p:spPr>
          <a:xfrm>
            <a:off x="1352425" y="2151975"/>
            <a:ext cx="1447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1)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4"/>
          <p:cNvSpPr txBox="1"/>
          <p:nvPr/>
        </p:nvSpPr>
        <p:spPr>
          <a:xfrm>
            <a:off x="1352425" y="3788800"/>
            <a:ext cx="1447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2)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4"/>
          <p:cNvSpPr txBox="1"/>
          <p:nvPr/>
        </p:nvSpPr>
        <p:spPr>
          <a:xfrm>
            <a:off x="0" y="3788800"/>
            <a:ext cx="118323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should we use correct-by-construction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circuit rewrites?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6">
      <a:dk1>
        <a:srgbClr val="1C1C1C"/>
      </a:dk1>
      <a:lt1>
        <a:srgbClr val="FFFFFF"/>
      </a:lt1>
      <a:dk2>
        <a:srgbClr val="5F55C8"/>
      </a:dk2>
      <a:lt2>
        <a:srgbClr val="FFFFFF"/>
      </a:lt2>
      <a:accent1>
        <a:srgbClr val="9F99DD"/>
      </a:accent1>
      <a:accent2>
        <a:srgbClr val="5F55C8"/>
      </a:accent2>
      <a:accent3>
        <a:srgbClr val="FF99CC"/>
      </a:accent3>
      <a:accent4>
        <a:srgbClr val="5DA638"/>
      </a:accent4>
      <a:accent5>
        <a:srgbClr val="7F7F7F"/>
      </a:accent5>
      <a:accent6>
        <a:srgbClr val="9C6834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2912</Words>
  <Application>Microsoft Office PowerPoint</Application>
  <PresentationFormat>Widescreen</PresentationFormat>
  <Paragraphs>607</Paragraphs>
  <Slides>78</Slides>
  <Notes>78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1" baseType="lpstr">
      <vt:lpstr>Arial</vt:lpstr>
      <vt:lpstr>Calibri</vt:lpstr>
      <vt:lpstr>Office Theme</vt:lpstr>
      <vt:lpstr>EagerlyElastic:  Correct-by-Construction Eager Execution in Dynamically-Scheduled HLS</vt:lpstr>
      <vt:lpstr>What is Eager Execution?</vt:lpstr>
      <vt:lpstr>What is Eager Execution?</vt:lpstr>
      <vt:lpstr>Speculation in Processors</vt:lpstr>
      <vt:lpstr>Speculation in Processors</vt:lpstr>
      <vt:lpstr>Speculation in Accelerators</vt:lpstr>
      <vt:lpstr>Speculation in Accelerators</vt:lpstr>
      <vt:lpstr>EagerlyElastic: Correct-by-Construction Eager Execution in Dynamically-Scheduled HLS</vt:lpstr>
      <vt:lpstr>EagerlyElastic: Correct-by-Construction Eager Execution in Dynamically-Scheduled HLS</vt:lpstr>
      <vt:lpstr>Dynamically-Scheduled High-Level Synthesis</vt:lpstr>
      <vt:lpstr>Elastic Circuit:  If Statement</vt:lpstr>
      <vt:lpstr>Elastic Circuit:  If Statement</vt:lpstr>
      <vt:lpstr>Elastic Circuit:  If Statement</vt:lpstr>
      <vt:lpstr>Elastic Circuit:  If Statement</vt:lpstr>
      <vt:lpstr>Elastic Circuit:  If Statement</vt:lpstr>
      <vt:lpstr>Elastic Circuit:  If Statement</vt:lpstr>
      <vt:lpstr>Elastic Circuit:  If Statement</vt:lpstr>
      <vt:lpstr>Elastic Circuit:  If Statement</vt:lpstr>
      <vt:lpstr> First Contribution: How Do We Enable Eager Execution</vt:lpstr>
      <vt:lpstr>How Do We Add Eager Execution:  If Statement</vt:lpstr>
      <vt:lpstr>How Do We Add Eager Execution:  If Statement</vt:lpstr>
      <vt:lpstr>How Do We Add Eager Execution:  If Statement</vt:lpstr>
      <vt:lpstr>How Do We Add Eager Execution:  If Statement</vt:lpstr>
      <vt:lpstr>How Do We Add Eager Execution:  If Statement</vt:lpstr>
      <vt:lpstr>How Do We Add Eager Execution</vt:lpstr>
      <vt:lpstr>EagerlyElastic: Correct-by-Construction Eager Execution in Dynamically-Scheduled HLS</vt:lpstr>
      <vt:lpstr>Local Circuit Rewrites</vt:lpstr>
      <vt:lpstr>Local Circuit Rewrites</vt:lpstr>
      <vt:lpstr>Local Circuit Rewrites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Motivating Example 2: Eager Re-Entry of a Do-While Loop</vt:lpstr>
      <vt:lpstr>Rewrite D: Eager Re-Entry of a Do-While Loop</vt:lpstr>
      <vt:lpstr>Rewrite D: Eager Re-Entry of a Do-While Loop</vt:lpstr>
      <vt:lpstr>Rewrite D: Eager Re-Entry of a Do-While Loop</vt:lpstr>
      <vt:lpstr>Rewrite D: Eager Re-Entry of a Do-While Loop</vt:lpstr>
      <vt:lpstr>Rewrite D: Eager Re-Entry of a Do-While Loop</vt:lpstr>
      <vt:lpstr>Rewrite D: Eager Re-Entry of a Do-While Loop</vt:lpstr>
      <vt:lpstr>EagerlyElastic Rewrites</vt:lpstr>
      <vt:lpstr>EagerlyElastic Rewrites</vt:lpstr>
      <vt:lpstr>EagerlyElastic Rewrites</vt:lpstr>
      <vt:lpstr>EagerlyElastic Rewrites</vt:lpstr>
      <vt:lpstr>EagerlyElastic Rewrites</vt:lpstr>
      <vt:lpstr>EagerlyElastic Rewrites</vt:lpstr>
      <vt:lpstr>EagerlyElastic Rewrites</vt:lpstr>
      <vt:lpstr>Results</vt:lpstr>
      <vt:lpstr>Formal Verification</vt:lpstr>
      <vt:lpstr>Rewrite Rule Equivalence Proof Time</vt:lpstr>
      <vt:lpstr>Evaluation</vt:lpstr>
      <vt:lpstr>Prior Work: Branch Prediction</vt:lpstr>
      <vt:lpstr>Evaluation</vt:lpstr>
      <vt:lpstr>Evaluation: Latency in Clock Cycles</vt:lpstr>
      <vt:lpstr>Evaluation: Frequency</vt:lpstr>
      <vt:lpstr>Evaluation: Execution Time in Seconds</vt:lpstr>
      <vt:lpstr>Evaluation: Look-Up Table Usage</vt:lpstr>
      <vt:lpstr>Evaluation: Power Usage</vt:lpstr>
      <vt:lpstr>Evaluation: Energy Usage</vt:lpstr>
      <vt:lpstr>Evaluation</vt:lpstr>
      <vt:lpstr>EagerlyElastic: Correct-by-Construction Eager Execution in Dynamically-Scheduled HLS</vt:lpstr>
      <vt:lpstr>Evaluation: Pareto Frontier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Fiona Forman</dc:creator>
  <cp:lastModifiedBy>Fiona Forman</cp:lastModifiedBy>
  <cp:revision>1</cp:revision>
  <dcterms:modified xsi:type="dcterms:W3CDTF">2026-02-23T17:13:56Z</dcterms:modified>
</cp:coreProperties>
</file>