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omments/modernComment_167_A68F8080.xml" ContentType="application/vnd.ms-powerpoint.comments+xml"/>
  <Override PartName="/ppt/notesSlides/notesSlide2.xml" ContentType="application/vnd.openxmlformats-officedocument.presentationml.notesSlide+xml"/>
  <Override PartName="/ppt/comments/modernComment_169_21E6D849.xml" ContentType="application/vnd.ms-powerpoint.comments+xml"/>
  <Override PartName="/ppt/notesSlides/notesSlide3.xml" ContentType="application/vnd.openxmlformats-officedocument.presentationml.notesSlide+xml"/>
  <Override PartName="/ppt/comments/modernComment_176_46A84B49.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6B_2FFC1C48.xml" ContentType="application/vnd.ms-powerpoint.comments+xml"/>
  <Override PartName="/ppt/notesSlides/notesSlide6.xml" ContentType="application/vnd.openxmlformats-officedocument.presentationml.notesSlide+xml"/>
  <Override PartName="/ppt/comments/modernComment_160_EAE1FDF9.xml" ContentType="application/vnd.ms-powerpoint.comments+xml"/>
  <Override PartName="/ppt/notesSlides/notesSlide7.xml" ContentType="application/vnd.openxmlformats-officedocument.presentationml.notesSlide+xml"/>
  <Override PartName="/ppt/comments/modernComment_105_B4DD898D.xml" ContentType="application/vnd.ms-powerpoint.comments+xml"/>
  <Override PartName="/ppt/notesSlides/notesSlide8.xml" ContentType="application/vnd.openxmlformats-officedocument.presentationml.notesSlide+xml"/>
  <Override PartName="/ppt/comments/modernComment_114_38AC8F43.xml" ContentType="application/vnd.ms-powerpoint.comment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omments/modernComment_171_950D989A.xml" ContentType="application/vnd.ms-powerpoint.comments+xml"/>
  <Override PartName="/ppt/notesSlides/notesSlide17.xml" ContentType="application/vnd.openxmlformats-officedocument.presentationml.notesSlide+xml"/>
  <Override PartName="/ppt/comments/modernComment_106_7560A4D4.xml" ContentType="application/vnd.ms-powerpoint.comments+xml"/>
  <Override PartName="/ppt/notesSlides/notesSlide18.xml" ContentType="application/vnd.openxmlformats-officedocument.presentationml.notesSlide+xml"/>
  <Override PartName="/ppt/comments/modernComment_15C_D467A051.xml" ContentType="application/vnd.ms-powerpoint.comments+xml"/>
  <Override PartName="/ppt/notesSlides/notesSlide19.xml" ContentType="application/vnd.openxmlformats-officedocument.presentationml.notesSlide+xml"/>
  <Override PartName="/ppt/comments/modernComment_15D_673334FE.xml" ContentType="application/vnd.ms-powerpoint.comments+xml"/>
  <Override PartName="/ppt/notesSlides/notesSlide20.xml" ContentType="application/vnd.openxmlformats-officedocument.presentationml.notesSlide+xml"/>
  <Override PartName="/ppt/comments/modernComment_15E_8A41869.xml" ContentType="application/vnd.ms-powerpoint.comments+xml"/>
  <Override PartName="/ppt/notesSlides/notesSlide21.xml" ContentType="application/vnd.openxmlformats-officedocument.presentationml.notesSlide+xml"/>
  <Override PartName="/ppt/comments/modernComment_172_FC852531.xml" ContentType="application/vnd.ms-powerpoint.comments+xml"/>
  <Override PartName="/ppt/notesSlides/notesSlide22.xml" ContentType="application/vnd.openxmlformats-officedocument.presentationml.notesSlide+xml"/>
  <Override PartName="/ppt/comments/modernComment_156_3A8779A6.xml" ContentType="application/vnd.ms-powerpoint.comments+xml"/>
  <Override PartName="/ppt/notesSlides/notesSlide23.xml" ContentType="application/vnd.openxmlformats-officedocument.presentationml.notesSlide+xml"/>
  <Override PartName="/ppt/comments/modernComment_15A_4640EA14.xml" ContentType="application/vnd.ms-powerpoint.comments+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omments/modernComment_148_3722E969.xml" ContentType="application/vnd.ms-powerpoint.comments+xml"/>
  <Override PartName="/ppt/notesSlides/notesSlide37.xml" ContentType="application/vnd.openxmlformats-officedocument.presentationml.notesSlide+xml"/>
  <Override PartName="/ppt/comments/modernComment_177_8455B975.xml" ContentType="application/vnd.ms-powerpoint.comments+xml"/>
  <Override PartName="/ppt/notesSlides/notesSlide38.xml" ContentType="application/vnd.openxmlformats-officedocument.presentationml.notesSlide+xml"/>
  <Override PartName="/ppt/comments/modernComment_16D_5C59B976.xml" ContentType="application/vnd.ms-powerpoint.comments+xml"/>
  <Override PartName="/ppt/notesSlides/notesSlide39.xml" ContentType="application/vnd.openxmlformats-officedocument.presentationml.notesSlide+xml"/>
  <Override PartName="/ppt/comments/modernComment_16F_D17E8868.xml" ContentType="application/vnd.ms-powerpoint.comments+xml"/>
  <Override PartName="/ppt/notesSlides/notesSlide40.xml" ContentType="application/vnd.openxmlformats-officedocument.presentationml.notesSlide+xml"/>
  <Override PartName="/ppt/comments/modernComment_111_2E378FAF.xml" ContentType="application/vnd.ms-powerpoint.comments+xml"/>
  <Override PartName="/ppt/notesSlides/notesSlide41.xml" ContentType="application/vnd.openxmlformats-officedocument.presentationml.notesSlide+xml"/>
  <Override PartName="/ppt/comments/modernComment_178_C26E1EA9.xml" ContentType="application/vnd.ms-powerpoint.comments+xml"/>
  <Override PartName="/ppt/notesSlides/notesSlide42.xml" ContentType="application/vnd.openxmlformats-officedocument.presentationml.notesSlide+xml"/>
  <Override PartName="/ppt/comments/modernComment_168_4AD667E2.xml" ContentType="application/vnd.ms-powerpoint.comments+xml"/>
  <Override PartName="/ppt/notesSlides/notesSlide43.xml" ContentType="application/vnd.openxmlformats-officedocument.presentationml.notesSlide+xml"/>
  <Override PartName="/ppt/comments/modernComment_16E_81976D25.xml" ContentType="application/vnd.ms-powerpoint.comments+xml"/>
  <Override PartName="/ppt/notesSlides/notesSlide44.xml" ContentType="application/vnd.openxmlformats-officedocument.presentationml.notesSlide+xml"/>
  <Override PartName="/ppt/comments/modernComment_161_A63919BC.xml" ContentType="application/vnd.ms-powerpoint.comments+xml"/>
  <Override PartName="/ppt/notesSlides/notesSlide45.xml" ContentType="application/vnd.openxmlformats-officedocument.presentationml.notesSlide+xml"/>
  <Override PartName="/ppt/comments/modernComment_16C_9B1DFF40.xml" ContentType="application/vnd.ms-powerpoint.comments+xml"/>
  <Override PartName="/ppt/notesSlides/notesSlide46.xml" ContentType="application/vnd.openxmlformats-officedocument.presentationml.notesSlide+xml"/>
  <Override PartName="/ppt/comments/modernComment_153_79E09B7F.xml" ContentType="application/vnd.ms-powerpoint.comments+xml"/>
  <Override PartName="/ppt/comments/modernComment_10E_DD89FB3C.xml" ContentType="application/vnd.ms-powerpoint.comments+xml"/>
  <Override PartName="/ppt/notesSlides/notesSlide47.xml" ContentType="application/vnd.openxmlformats-officedocument.presentationml.notesSlide+xml"/>
  <Override PartName="/ppt/comments/modernComment_10B_2CEE16FD.xml" ContentType="application/vnd.ms-powerpoint.comments+xml"/>
  <Override PartName="/ppt/comments/modernComment_10C_484285A2.xml" ContentType="application/vnd.ms-powerpoint.comments+xml"/>
  <Override PartName="/ppt/comments/modernComment_12C_3D194940.xml" ContentType="application/vnd.ms-powerpoint.comments+xml"/>
  <Override PartName="/ppt/comments/modernComment_12D_8130226D.xml" ContentType="application/vnd.ms-powerpoint.comments+xml"/>
  <Override PartName="/ppt/notesSlides/notesSlide48.xml" ContentType="application/vnd.openxmlformats-officedocument.presentationml.notesSlide+xml"/>
  <Override PartName="/ppt/comments/modernComment_12E_7C961506.xml" ContentType="application/vnd.ms-powerpoint.comments+xml"/>
  <Override PartName="/ppt/notesSlides/notesSlide49.xml" ContentType="application/vnd.openxmlformats-officedocument.presentationml.notesSlide+xml"/>
  <Override PartName="/ppt/comments/modernComment_154_5CEB134F.xml" ContentType="application/vnd.ms-powerpoint.comments+xml"/>
  <Override PartName="/ppt/comments/modernComment_155_CC3D70DF.xml" ContentType="application/vnd.ms-powerpoint.comments+xml"/>
  <Override PartName="/ppt/comments/modernComment_108_A7AC886B.xml" ContentType="application/vnd.ms-powerpoint.comments+xml"/>
  <Override PartName="/ppt/comments/modernComment_14E_31C5C6C5.xml" ContentType="application/vnd.ms-powerpoint.comments+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comments/modernComment_101_1945BDAD.xml" ContentType="application/vnd.ms-powerpoint.comments+xml"/>
  <Override PartName="/ppt/comments/modernComment_146_427EC437.xml" ContentType="application/vnd.ms-powerpoint.comments+xml"/>
  <Override PartName="/ppt/comments/modernComment_144_E5A219BB.xml" ContentType="application/vnd.ms-powerpoint.comments+xml"/>
  <Override PartName="/ppt/comments/modernComment_145_71952642.xml" ContentType="application/vnd.ms-powerpoint.comments+xml"/>
  <Override PartName="/ppt/comments/modernComment_152_8D0298DD.xml" ContentType="application/vnd.ms-powerpoint.comments+xml"/>
  <Override PartName="/ppt/comments/modernComment_104_116DAB61.xml" ContentType="application/vnd.ms-powerpoint.comments+xml"/>
  <Override PartName="/ppt/comments/modernComment_158_E3B9325B.xml" ContentType="application/vnd.ms-powerpoint.comments+xml"/>
  <Override PartName="/ppt/comments/modernComment_159_86FB750D.xml" ContentType="application/vnd.ms-powerpoint.comments+xml"/>
  <Override PartName="/ppt/notesSlides/notesSlide53.xml" ContentType="application/vnd.openxmlformats-officedocument.presentationml.notesSlide+xml"/>
  <Override PartName="/ppt/comments/modernComment_162_F1645A39.xml" ContentType="application/vnd.ms-powerpoint.comments+xml"/>
  <Override PartName="/ppt/notesSlides/notesSlide54.xml" ContentType="application/vnd.openxmlformats-officedocument.presentationml.notesSlide+xml"/>
  <Override PartName="/ppt/comments/modernComment_175_16E12906.xml" ContentType="application/vnd.ms-powerpoint.comments+xml"/>
  <Override PartName="/ppt/notesSlides/notesSlide55.xml" ContentType="application/vnd.openxmlformats-officedocument.presentationml.notesSlide+xml"/>
  <Override PartName="/ppt/comments/modernComment_174_F125B24B.xml" ContentType="application/vnd.ms-powerpoint.comments+xml"/>
  <Override PartName="/ppt/notesSlides/notesSlide56.xml" ContentType="application/vnd.openxmlformats-officedocument.presentationml.notesSlide+xml"/>
  <Override PartName="/ppt/comments/modernComment_179_EA3769BF.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92"/>
  </p:notesMasterIdLst>
  <p:sldIdLst>
    <p:sldId id="378" r:id="rId3"/>
    <p:sldId id="359" r:id="rId4"/>
    <p:sldId id="361" r:id="rId5"/>
    <p:sldId id="374" r:id="rId6"/>
    <p:sldId id="362" r:id="rId7"/>
    <p:sldId id="363" r:id="rId8"/>
    <p:sldId id="352" r:id="rId9"/>
    <p:sldId id="261" r:id="rId10"/>
    <p:sldId id="276" r:id="rId11"/>
    <p:sldId id="288" r:id="rId12"/>
    <p:sldId id="289" r:id="rId13"/>
    <p:sldId id="294" r:id="rId14"/>
    <p:sldId id="304" r:id="rId15"/>
    <p:sldId id="305" r:id="rId16"/>
    <p:sldId id="297" r:id="rId17"/>
    <p:sldId id="298" r:id="rId18"/>
    <p:sldId id="292" r:id="rId19"/>
    <p:sldId id="369" r:id="rId20"/>
    <p:sldId id="262" r:id="rId21"/>
    <p:sldId id="348" r:id="rId22"/>
    <p:sldId id="349" r:id="rId23"/>
    <p:sldId id="350" r:id="rId24"/>
    <p:sldId id="370" r:id="rId25"/>
    <p:sldId id="342" r:id="rId26"/>
    <p:sldId id="346" r:id="rId27"/>
    <p:sldId id="347" r:id="rId28"/>
    <p:sldId id="330" r:id="rId29"/>
    <p:sldId id="332" r:id="rId30"/>
    <p:sldId id="333" r:id="rId31"/>
    <p:sldId id="357" r:id="rId32"/>
    <p:sldId id="358" r:id="rId33"/>
    <p:sldId id="331" r:id="rId34"/>
    <p:sldId id="312" r:id="rId35"/>
    <p:sldId id="314" r:id="rId36"/>
    <p:sldId id="318" r:id="rId37"/>
    <p:sldId id="319" r:id="rId38"/>
    <p:sldId id="320" r:id="rId39"/>
    <p:sldId id="323" r:id="rId40"/>
    <p:sldId id="328" r:id="rId41"/>
    <p:sldId id="375" r:id="rId42"/>
    <p:sldId id="365" r:id="rId43"/>
    <p:sldId id="367" r:id="rId44"/>
    <p:sldId id="273" r:id="rId45"/>
    <p:sldId id="376" r:id="rId46"/>
    <p:sldId id="379" r:id="rId47"/>
    <p:sldId id="360" r:id="rId48"/>
    <p:sldId id="366" r:id="rId49"/>
    <p:sldId id="353" r:id="rId50"/>
    <p:sldId id="364" r:id="rId51"/>
    <p:sldId id="339" r:id="rId52"/>
    <p:sldId id="270" r:id="rId53"/>
    <p:sldId id="267" r:id="rId54"/>
    <p:sldId id="268" r:id="rId55"/>
    <p:sldId id="311" r:id="rId56"/>
    <p:sldId id="300" r:id="rId57"/>
    <p:sldId id="301" r:id="rId58"/>
    <p:sldId id="296" r:id="rId59"/>
    <p:sldId id="302" r:id="rId60"/>
    <p:sldId id="322" r:id="rId61"/>
    <p:sldId id="329" r:id="rId62"/>
    <p:sldId id="340" r:id="rId63"/>
    <p:sldId id="341" r:id="rId64"/>
    <p:sldId id="264" r:id="rId65"/>
    <p:sldId id="334" r:id="rId66"/>
    <p:sldId id="335" r:id="rId67"/>
    <p:sldId id="337" r:id="rId68"/>
    <p:sldId id="336" r:id="rId69"/>
    <p:sldId id="315" r:id="rId70"/>
    <p:sldId id="317" r:id="rId71"/>
    <p:sldId id="309" r:id="rId72"/>
    <p:sldId id="307" r:id="rId73"/>
    <p:sldId id="306" r:id="rId74"/>
    <p:sldId id="321" r:id="rId75"/>
    <p:sldId id="257" r:id="rId76"/>
    <p:sldId id="326" r:id="rId77"/>
    <p:sldId id="324" r:id="rId78"/>
    <p:sldId id="325" r:id="rId79"/>
    <p:sldId id="338" r:id="rId80"/>
    <p:sldId id="355" r:id="rId81"/>
    <p:sldId id="260" r:id="rId82"/>
    <p:sldId id="344" r:id="rId83"/>
    <p:sldId id="345" r:id="rId84"/>
    <p:sldId id="356" r:id="rId85"/>
    <p:sldId id="354" r:id="rId86"/>
    <p:sldId id="371" r:id="rId87"/>
    <p:sldId id="265" r:id="rId88"/>
    <p:sldId id="373" r:id="rId89"/>
    <p:sldId id="372" r:id="rId90"/>
    <p:sldId id="377" r:id="rId9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Introducton" id="{8E91C62A-BC82-4550-BC96-5B3368FCA744}">
          <p14:sldIdLst>
            <p14:sldId id="378"/>
            <p14:sldId id="359"/>
            <p14:sldId id="361"/>
            <p14:sldId id="374"/>
            <p14:sldId id="362"/>
            <p14:sldId id="363"/>
          </p14:sldIdLst>
        </p14:section>
        <p14:section name="TLMM_FUSE" id="{06746D5B-9233-4A96-B6FA-53637C41EEEF}">
          <p14:sldIdLst>
            <p14:sldId id="352"/>
            <p14:sldId id="261"/>
            <p14:sldId id="276"/>
            <p14:sldId id="288"/>
            <p14:sldId id="289"/>
            <p14:sldId id="294"/>
            <p14:sldId id="304"/>
            <p14:sldId id="305"/>
            <p14:sldId id="297"/>
            <p14:sldId id="298"/>
            <p14:sldId id="292"/>
          </p14:sldIdLst>
        </p14:section>
        <p14:section name="WBMU" id="{AAC62C48-44DA-4371-AC43-4658B81ADDD5}">
          <p14:sldIdLst>
            <p14:sldId id="369"/>
            <p14:sldId id="262"/>
            <p14:sldId id="348"/>
            <p14:sldId id="349"/>
            <p14:sldId id="350"/>
          </p14:sldIdLst>
        </p14:section>
        <p14:section name="Attention impl" id="{DCEEEF1F-A308-45BA-AB58-59CD9C1D55C9}">
          <p14:sldIdLst>
            <p14:sldId id="370"/>
            <p14:sldId id="342"/>
            <p14:sldId id="346"/>
            <p14:sldId id="347"/>
            <p14:sldId id="330"/>
            <p14:sldId id="332"/>
            <p14:sldId id="333"/>
            <p14:sldId id="357"/>
            <p14:sldId id="358"/>
            <p14:sldId id="331"/>
            <p14:sldId id="312"/>
            <p14:sldId id="314"/>
            <p14:sldId id="318"/>
            <p14:sldId id="319"/>
            <p14:sldId id="320"/>
            <p14:sldId id="323"/>
            <p14:sldId id="328"/>
          </p14:sldIdLst>
        </p14:section>
        <p14:section name="DEMO AND RESULT" id="{F9BBD340-24F4-42E9-8B69-469AFA0D6467}">
          <p14:sldIdLst>
            <p14:sldId id="375"/>
            <p14:sldId id="365"/>
            <p14:sldId id="367"/>
            <p14:sldId id="273"/>
            <p14:sldId id="376"/>
            <p14:sldId id="379"/>
          </p14:sldIdLst>
        </p14:section>
        <p14:section name="Backup Slide" id="{B64B3915-BCA1-4670-8DD3-595DBFF057AF}">
          <p14:sldIdLst>
            <p14:sldId id="360"/>
            <p14:sldId id="366"/>
            <p14:sldId id="353"/>
            <p14:sldId id="364"/>
            <p14:sldId id="339"/>
            <p14:sldId id="270"/>
            <p14:sldId id="267"/>
            <p14:sldId id="268"/>
            <p14:sldId id="311"/>
            <p14:sldId id="300"/>
            <p14:sldId id="301"/>
            <p14:sldId id="296"/>
            <p14:sldId id="302"/>
            <p14:sldId id="322"/>
            <p14:sldId id="329"/>
            <p14:sldId id="340"/>
            <p14:sldId id="341"/>
            <p14:sldId id="264"/>
            <p14:sldId id="334"/>
            <p14:sldId id="335"/>
            <p14:sldId id="337"/>
            <p14:sldId id="336"/>
            <p14:sldId id="315"/>
            <p14:sldId id="317"/>
            <p14:sldId id="309"/>
            <p14:sldId id="307"/>
            <p14:sldId id="306"/>
            <p14:sldId id="321"/>
            <p14:sldId id="257"/>
            <p14:sldId id="326"/>
            <p14:sldId id="324"/>
            <p14:sldId id="325"/>
            <p14:sldId id="338"/>
            <p14:sldId id="355"/>
            <p14:sldId id="260"/>
            <p14:sldId id="344"/>
            <p14:sldId id="345"/>
            <p14:sldId id="356"/>
            <p14:sldId id="354"/>
            <p14:sldId id="371"/>
            <p14:sldId id="265"/>
            <p14:sldId id="373"/>
            <p14:sldId id="372"/>
            <p14:sldId id="377"/>
          </p14:sldIdLst>
        </p14:section>
      </p14:sectionLst>
    </p:ext>
    <p:ext uri="{EFAFB233-063F-42B5-8137-9DF3F51BA10A}">
      <p15:sldGuideLst xmlns:p15="http://schemas.microsoft.com/office/powerpoint/2012/main">
        <p15:guide id="1" orient="horz" pos="504" userDrawn="1">
          <p15:clr>
            <a:srgbClr val="A4A3A4"/>
          </p15:clr>
        </p15:guide>
        <p15:guide id="2" pos="574"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BD14C35-EB7E-688D-5FC3-01EB8FD46D79}" name="Yifan Zhang" initials="YZ" userId="S::yifanz58@ad.uci.edu::5b6fb3cb-ac02-4e65-8303-12c7f6e7b3af" providerId="AD"/>
  <p188:author id="{2ACBB8C2-7BE9-AFC0-A87E-423CA1244FDA}" name="Zhiheng Chen" initials="ZC" userId="S::zhihenc5@ad.uci.edu::a4b82bb3-8e2a-448c-9af9-c8565d8c43e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1C40F"/>
    <a:srgbClr val="284760"/>
    <a:srgbClr val="FFD51D"/>
    <a:srgbClr val="DFC0F4"/>
    <a:srgbClr val="B8DBFD"/>
    <a:srgbClr val="F6BEDA"/>
    <a:srgbClr val="FACF9D"/>
    <a:srgbClr val="D9F2D0"/>
    <a:srgbClr val="A6CAEC"/>
    <a:srgbClr val="F2AA8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5731CF-BF01-4613-80C0-95F0CAE0DB14}" v="664" dt="2026-02-23T18:25:42.227"/>
    <p1510:client id="{ED97279D-1645-4215-AC16-E51EF4C3ACBC}" v="8785" dt="2026-02-24T07:04:20.4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8862" autoAdjust="0"/>
  </p:normalViewPr>
  <p:slideViewPr>
    <p:cSldViewPr snapToGrid="0">
      <p:cViewPr varScale="1">
        <p:scale>
          <a:sx n="71" d="100"/>
          <a:sy n="71" d="100"/>
        </p:scale>
        <p:origin x="922" y="45"/>
      </p:cViewPr>
      <p:guideLst>
        <p:guide orient="horz" pos="504"/>
        <p:guide pos="574"/>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slide" Target="slides/slide82.xml"/><Relationship Id="rId89" Type="http://schemas.openxmlformats.org/officeDocument/2006/relationships/slide" Target="slides/slide87.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90" Type="http://schemas.openxmlformats.org/officeDocument/2006/relationships/slide" Target="slides/slide88.xml"/><Relationship Id="rId95" Type="http://schemas.openxmlformats.org/officeDocument/2006/relationships/theme" Target="theme/theme1.xml"/><Relationship Id="rId22" Type="http://schemas.openxmlformats.org/officeDocument/2006/relationships/slide" Target="slides/slide20.xml"/><Relationship Id="rId27" Type="http://schemas.openxmlformats.org/officeDocument/2006/relationships/slide" Target="slides/slide25.xml"/><Relationship Id="rId43" Type="http://schemas.openxmlformats.org/officeDocument/2006/relationships/slide" Target="slides/slide41.xml"/><Relationship Id="rId48" Type="http://schemas.openxmlformats.org/officeDocument/2006/relationships/slide" Target="slides/slide46.xml"/><Relationship Id="rId64" Type="http://schemas.openxmlformats.org/officeDocument/2006/relationships/slide" Target="slides/slide62.xml"/><Relationship Id="rId69" Type="http://schemas.openxmlformats.org/officeDocument/2006/relationships/slide" Target="slides/slide67.xml"/><Relationship Id="rId80" Type="http://schemas.openxmlformats.org/officeDocument/2006/relationships/slide" Target="slides/slide78.xml"/><Relationship Id="rId85" Type="http://schemas.openxmlformats.org/officeDocument/2006/relationships/slide" Target="slides/slide83.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slide" Target="slides/slide81.xml"/><Relationship Id="rId88" Type="http://schemas.openxmlformats.org/officeDocument/2006/relationships/slide" Target="slides/slide86.xml"/><Relationship Id="rId91" Type="http://schemas.openxmlformats.org/officeDocument/2006/relationships/slide" Target="slides/slide89.xml"/><Relationship Id="rId9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slide" Target="slides/slide79.xml"/><Relationship Id="rId86" Type="http://schemas.openxmlformats.org/officeDocument/2006/relationships/slide" Target="slides/slide84.xml"/><Relationship Id="rId94"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97" Type="http://schemas.microsoft.com/office/2015/10/relationships/revisionInfo" Target="revisionInfo.xml"/><Relationship Id="rId7" Type="http://schemas.openxmlformats.org/officeDocument/2006/relationships/slide" Target="slides/slide5.xml"/><Relationship Id="rId71" Type="http://schemas.openxmlformats.org/officeDocument/2006/relationships/slide" Target="slides/slide69.xml"/><Relationship Id="rId9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slide" Target="slides/slide85.xml"/><Relationship Id="rId61" Type="http://schemas.openxmlformats.org/officeDocument/2006/relationships/slide" Target="slides/slide59.xml"/><Relationship Id="rId82" Type="http://schemas.openxmlformats.org/officeDocument/2006/relationships/slide" Target="slides/slide80.xml"/><Relationship Id="rId19" Type="http://schemas.openxmlformats.org/officeDocument/2006/relationships/slide" Target="slides/slide17.xml"/><Relationship Id="rId14" Type="http://schemas.openxmlformats.org/officeDocument/2006/relationships/slide" Target="slides/slide12.xml"/><Relationship Id="rId30" Type="http://schemas.openxmlformats.org/officeDocument/2006/relationships/slide" Target="slides/slide28.xml"/><Relationship Id="rId35" Type="http://schemas.openxmlformats.org/officeDocument/2006/relationships/slide" Target="slides/slide33.xml"/><Relationship Id="rId56" Type="http://schemas.openxmlformats.org/officeDocument/2006/relationships/slide" Target="slides/slide54.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93" Type="http://schemas.openxmlformats.org/officeDocument/2006/relationships/presProps" Target="presProps.xml"/><Relationship Id="rId98" Type="http://schemas.microsoft.com/office/2018/10/relationships/authors" Target="authors.xml"/></Relationships>
</file>

<file path=ppt/comments/modernComment_101_1945BDAD.xml><?xml version="1.0" encoding="utf-8"?>
<p188:cmLst xmlns:a="http://schemas.openxmlformats.org/drawingml/2006/main" xmlns:r="http://schemas.openxmlformats.org/officeDocument/2006/relationships" xmlns:p188="http://schemas.microsoft.com/office/powerpoint/2018/8/main">
  <p188:cm id="{27734C1C-E6FE-4637-9311-1023AF04FC89}" authorId="{2ACBB8C2-7BE9-AFC0-A87E-423CA1244FDA}" created="2026-02-18T02:37:53.151">
    <ac:deMkLst xmlns:ac="http://schemas.microsoft.com/office/drawing/2013/main/command">
      <pc:docMk xmlns:pc="http://schemas.microsoft.com/office/powerpoint/2013/main/command"/>
      <pc:sldMk xmlns:pc="http://schemas.microsoft.com/office/powerpoint/2013/main/command" cId="424000941" sldId="257"/>
      <ac:picMk id="30" creationId="{CA24EC27-95E0-861A-DF22-F2851F759723}"/>
    </ac:deMkLst>
    <p188:replyLst>
      <p188:reply id="{4CD5207D-EC8C-41EF-9E8C-20C19FD1AB8D}" authorId="{2ACBB8C2-7BE9-AFC0-A87E-423CA1244FDA}" created="2026-02-18T03:27:40.761">
        <p188:txBody>
          <a:bodyPr/>
          <a:lstStyle/>
          <a:p>
            <a:r>
              <a:rPr lang="zh-CN" altLang="en-US"/>
              <a:t>We can use Bitnet Figure instead</a:t>
            </a:r>
          </a:p>
        </p188:txBody>
      </p188:reply>
      <p188:reply id="{2A10FB6E-C07E-4E2E-9959-151E93C838D0}" authorId="{2ACBB8C2-7BE9-AFC0-A87E-423CA1244FDA}" created="2026-02-18T04:58:19.934">
        <p188:txBody>
          <a:bodyPr/>
          <a:lstStyle/>
          <a:p>
            <a:r>
              <a:rPr lang="zh-CN" altLang="en-US"/>
              <a:t>@ye</a:t>
            </a:r>
          </a:p>
        </p188:txBody>
      </p188:reply>
    </p188:replyLst>
    <p188:txBody>
      <a:bodyPr/>
      <a:lstStyle/>
      <a:p>
        <a:r>
          <a:rPr lang="zh-CN" altLang="en-US"/>
          <a:t>Non Neceassary</a:t>
        </a:r>
      </a:p>
    </p188:txBody>
  </p188:cm>
</p188:cmLst>
</file>

<file path=ppt/comments/modernComment_104_116DAB61.xml><?xml version="1.0" encoding="utf-8"?>
<p188:cmLst xmlns:a="http://schemas.openxmlformats.org/drawingml/2006/main" xmlns:r="http://schemas.openxmlformats.org/officeDocument/2006/relationships" xmlns:p188="http://schemas.microsoft.com/office/powerpoint/2018/8/main">
  <p188:cm id="{78C6A81F-B0C5-4762-991B-597097BECF1C}" authorId="{2ACBB8C2-7BE9-AFC0-A87E-423CA1244FDA}" created="2026-02-18T04:24:07.327">
    <pc:sldMkLst xmlns:pc="http://schemas.microsoft.com/office/powerpoint/2013/main/command">
      <pc:docMk/>
      <pc:sldMk cId="2879568192" sldId="260"/>
    </pc:sldMkLst>
    <p188:txBody>
      <a:bodyPr/>
      <a:lstStyle/>
      <a:p>
        <a:r>
          <a:rPr lang="zh-CN" altLang="en-US"/>
          <a:t>Hided
</a:t>
        </a:r>
      </a:p>
    </p188:txBody>
  </p188:cm>
</p188:cmLst>
</file>

<file path=ppt/comments/modernComment_105_B4DD898D.xml><?xml version="1.0" encoding="utf-8"?>
<p188:cmLst xmlns:a="http://schemas.openxmlformats.org/drawingml/2006/main" xmlns:r="http://schemas.openxmlformats.org/officeDocument/2006/relationships" xmlns:p188="http://schemas.microsoft.com/office/powerpoint/2018/8/main">
  <p188:cm id="{1577A95A-B26F-4933-8BAD-31FE6F216D59}" authorId="{2ACBB8C2-7BE9-AFC0-A87E-423CA1244FDA}" created="2026-02-18T04:30:23.719">
    <pc:sldMkLst xmlns:pc="http://schemas.microsoft.com/office/powerpoint/2013/main/command">
      <pc:docMk/>
      <pc:sldMk cId="3034417549" sldId="261"/>
    </pc:sldMkLst>
    <p188:txBody>
      <a:bodyPr/>
      <a:lstStyle/>
      <a:p>
        <a:r>
          <a:rPr lang="zh-CN" altLang="en-US"/>
          <a:t>We need to clarify the motivation</a:t>
        </a:r>
      </a:p>
    </p188:txBody>
  </p188:cm>
</p188:cmLst>
</file>

<file path=ppt/comments/modernComment_106_7560A4D4.xml><?xml version="1.0" encoding="utf-8"?>
<p188:cmLst xmlns:a="http://schemas.openxmlformats.org/drawingml/2006/main" xmlns:r="http://schemas.openxmlformats.org/officeDocument/2006/relationships" xmlns:p188="http://schemas.microsoft.com/office/powerpoint/2018/8/main">
  <p188:cm id="{D07431D7-73B6-4394-AC56-21342250EE0F}" authorId="{2ACBB8C2-7BE9-AFC0-A87E-423CA1244FDA}" created="2026-02-18T04:36:48.967">
    <pc:sldMkLst xmlns:pc="http://schemas.microsoft.com/office/powerpoint/2013/main/command">
      <pc:docMk/>
      <pc:sldMk cId="1969267924" sldId="262"/>
    </pc:sldMkLst>
    <p188:txBody>
      <a:bodyPr/>
      <a:lstStyle/>
      <a:p>
        <a:r>
          <a:rPr lang="zh-CN" altLang="en-US"/>
          <a:t>Need to emphasize on URAM and don’t give every detail just describe the formulas.</a:t>
        </a:r>
      </a:p>
    </p188:txBody>
  </p188:cm>
</p188:cmLst>
</file>

<file path=ppt/comments/modernComment_108_A7AC886B.xml><?xml version="1.0" encoding="utf-8"?>
<p188:cmLst xmlns:a="http://schemas.openxmlformats.org/drawingml/2006/main" xmlns:r="http://schemas.openxmlformats.org/officeDocument/2006/relationships" xmlns:p188="http://schemas.microsoft.com/office/powerpoint/2018/8/main">
  <p188:cm id="{60D9DF37-2108-445D-9E75-89B11B4301B5}" authorId="{2ACBB8C2-7BE9-AFC0-A87E-423CA1244FDA}" created="2026-02-18T04:43:49.728">
    <pc:sldMkLst xmlns:pc="http://schemas.microsoft.com/office/powerpoint/2013/main/command">
      <pc:docMk/>
      <pc:sldMk cId="2313296749" sldId="264"/>
    </pc:sldMkLst>
    <p188:replyLst>
      <p188:reply id="{3CA7337C-8564-4CB5-A327-ECECBF8C303E}" authorId="{2ACBB8C2-7BE9-AFC0-A87E-423CA1244FDA}" created="2026-02-18T04:57:32.456">
        <p188:txBody>
          <a:bodyPr/>
          <a:lstStyle/>
          <a:p>
            <a:r>
              <a:rPr lang="zh-CN" altLang="en-US"/>
              <a:t>@Zhiheng @Yifan</a:t>
            </a:r>
          </a:p>
        </p188:txBody>
      </p188:reply>
    </p188:replyLst>
    <p188:txBody>
      <a:bodyPr/>
      <a:lstStyle/>
      <a:p>
        <a:r>
          <a:rPr lang="zh-CN" altLang="en-US"/>
          <a:t>Present the problem of naïve and k stationary issue and have a automatic animation. Also show why fusion and what are those two method problem in a fusion content. Propose why reverse and reverse don’t need to get specailized reversed but just by reverse tokenizer input. Lastly we show the prefill</a:t>
        </a:r>
      </a:p>
    </p188:txBody>
  </p188:cm>
</p188:cmLst>
</file>

<file path=ppt/comments/modernComment_10B_2CEE16FD.xml><?xml version="1.0" encoding="utf-8"?>
<p188:cmLst xmlns:a="http://schemas.openxmlformats.org/drawingml/2006/main" xmlns:r="http://schemas.openxmlformats.org/officeDocument/2006/relationships" xmlns:p188="http://schemas.microsoft.com/office/powerpoint/2018/8/main">
  <p188:cm id="{9749FC0C-9A3C-4CE4-9529-0F2622DF2EFD}" authorId="{2ACBB8C2-7BE9-AFC0-A87E-423CA1244FDA}" created="2026-02-18T04:56:06.121">
    <pc:sldMkLst xmlns:pc="http://schemas.microsoft.com/office/powerpoint/2013/main/command">
      <pc:docMk/>
      <pc:sldMk cId="753800957" sldId="267"/>
    </pc:sldMkLst>
    <p188:txBody>
      <a:bodyPr/>
      <a:lstStyle/>
      <a:p>
        <a:r>
          <a:rPr lang="zh-CN" altLang="en-US"/>
          <a:t>Streamline and emphasize result @ Ye</a:t>
        </a:r>
      </a:p>
    </p188:txBody>
  </p188:cm>
</p188:cmLst>
</file>

<file path=ppt/comments/modernComment_10C_484285A2.xml><?xml version="1.0" encoding="utf-8"?>
<p188:cmLst xmlns:a="http://schemas.openxmlformats.org/drawingml/2006/main" xmlns:r="http://schemas.openxmlformats.org/officeDocument/2006/relationships" xmlns:p188="http://schemas.microsoft.com/office/powerpoint/2018/8/main">
  <p188:cm id="{7561B252-2775-47D8-BCBA-1EA21E958F0B}" authorId="{2ACBB8C2-7BE9-AFC0-A87E-423CA1244FDA}" created="2026-02-18T04:56:14.169">
    <pc:sldMkLst xmlns:pc="http://schemas.microsoft.com/office/powerpoint/2013/main/command">
      <pc:docMk/>
      <pc:sldMk cId="1212319138" sldId="268"/>
    </pc:sldMkLst>
    <p188:txBody>
      <a:bodyPr/>
      <a:lstStyle/>
      <a:p>
        <a:r>
          <a:rPr lang="zh-CN" altLang="en-US"/>
          <a:t>Streamline and emphasize result @Ye</a:t>
        </a:r>
      </a:p>
    </p188:txBody>
  </p188:cm>
</p188:cmLst>
</file>

<file path=ppt/comments/modernComment_10E_DD89FB3C.xml><?xml version="1.0" encoding="utf-8"?>
<p188:cmLst xmlns:a="http://schemas.openxmlformats.org/drawingml/2006/main" xmlns:r="http://schemas.openxmlformats.org/officeDocument/2006/relationships" xmlns:p188="http://schemas.microsoft.com/office/powerpoint/2018/8/main">
  <p188:cm id="{CF2B7362-215B-42AB-8630-399830F1BCB9}" authorId="{2ACBB8C2-7BE9-AFC0-A87E-423CA1244FDA}" created="2026-02-18T04:57:03.536">
    <ac:txMkLst xmlns:ac="http://schemas.microsoft.com/office/drawing/2013/main/command">
      <pc:docMk xmlns:pc="http://schemas.microsoft.com/office/powerpoint/2013/main/command"/>
      <pc:sldMk xmlns:pc="http://schemas.microsoft.com/office/powerpoint/2013/main/command" cId="3716807484" sldId="270"/>
      <ac:spMk id="3" creationId="{E24E6CF2-6B19-0A49-C8D2-EAF91447D03E}"/>
      <ac:txMk cp="0" len="617">
        <ac:context len="618" hash="730912755"/>
      </ac:txMk>
    </ac:txMkLst>
    <p188:pos x="10157847" y="153458"/>
    <p188:txBody>
      <a:bodyPr/>
      <a:lstStyle/>
      <a:p>
        <a:r>
          <a:rPr lang="zh-CN" altLang="en-US"/>
          <a:t>Point by point conclusion @ YE</a:t>
        </a:r>
      </a:p>
    </p188:txBody>
  </p188:cm>
</p188:cmLst>
</file>

<file path=ppt/comments/modernComment_111_2E378FAF.xml><?xml version="1.0" encoding="utf-8"?>
<p188:cmLst xmlns:a="http://schemas.openxmlformats.org/drawingml/2006/main" xmlns:r="http://schemas.openxmlformats.org/officeDocument/2006/relationships" xmlns:p188="http://schemas.microsoft.com/office/powerpoint/2018/8/main">
  <p188:cm id="{B2D2F203-D999-4396-A925-9842843B82C9}" authorId="{2ACBB8C2-7BE9-AFC0-A87E-423CA1244FDA}" created="2026-02-18T04:56:36.523">
    <pc:sldMkLst xmlns:pc="http://schemas.microsoft.com/office/powerpoint/2013/main/command">
      <pc:docMk/>
      <pc:sldMk cId="775393199" sldId="273"/>
    </pc:sldMkLst>
    <p188:txBody>
      <a:bodyPr/>
      <a:lstStyle/>
      <a:p>
        <a:r>
          <a:rPr lang="zh-CN" altLang="en-US"/>
          <a:t>Edit link @Ye</a:t>
        </a:r>
      </a:p>
    </p188:txBody>
  </p188:cm>
</p188:cmLst>
</file>

<file path=ppt/comments/modernComment_114_38AC8F43.xml><?xml version="1.0" encoding="utf-8"?>
<p188:cmLst xmlns:a="http://schemas.openxmlformats.org/drawingml/2006/main" xmlns:r="http://schemas.openxmlformats.org/officeDocument/2006/relationships" xmlns:p188="http://schemas.microsoft.com/office/powerpoint/2018/8/main">
  <p188:cm id="{4D5FD4B6-5811-4759-A633-F54382E3A6AF}" authorId="{2ACBB8C2-7BE9-AFC0-A87E-423CA1244FDA}" created="2026-02-18T04:30:57.364">
    <pc:sldMkLst xmlns:pc="http://schemas.microsoft.com/office/powerpoint/2013/main/command">
      <pc:docMk/>
      <pc:sldMk cId="950832963" sldId="276"/>
    </pc:sldMkLst>
    <p188:txBody>
      <a:bodyPr/>
      <a:lstStyle/>
      <a:p>
        <a:r>
          <a:rPr lang="zh-CN" altLang="en-US"/>
          <a:t>Automatic switch</a:t>
        </a:r>
      </a:p>
    </p188:txBody>
  </p188:cm>
</p188:cmLst>
</file>

<file path=ppt/comments/modernComment_12C_3D194940.xml><?xml version="1.0" encoding="utf-8"?>
<p188:cmLst xmlns:a="http://schemas.openxmlformats.org/drawingml/2006/main" xmlns:r="http://schemas.openxmlformats.org/officeDocument/2006/relationships" xmlns:p188="http://schemas.microsoft.com/office/powerpoint/2018/8/main">
  <p188:cm id="{3BE7F9AC-C3BC-445F-B2EB-1610F9E30726}" authorId="{2ACBB8C2-7BE9-AFC0-A87E-423CA1244FDA}" created="2026-02-18T04:24:50.454">
    <pc:sldMkLst xmlns:pc="http://schemas.microsoft.com/office/powerpoint/2013/main/command">
      <pc:docMk/>
      <pc:sldMk cId="324910588" sldId="300"/>
    </pc:sldMkLst>
    <p188:txBody>
      <a:bodyPr/>
      <a:lstStyle/>
      <a:p>
        <a:r>
          <a:rPr lang="zh-CN" altLang="en-US"/>
          <a:t>Backup Slide</a:t>
        </a:r>
      </a:p>
    </p188:txBody>
  </p188:cm>
</p188:cmLst>
</file>

<file path=ppt/comments/modernComment_12D_8130226D.xml><?xml version="1.0" encoding="utf-8"?>
<p188:cmLst xmlns:a="http://schemas.openxmlformats.org/drawingml/2006/main" xmlns:r="http://schemas.openxmlformats.org/officeDocument/2006/relationships" xmlns:p188="http://schemas.microsoft.com/office/powerpoint/2018/8/main">
  <p188:cm id="{714C02BA-B64F-4651-9463-3F7335869417}" authorId="{2ACBB8C2-7BE9-AFC0-A87E-423CA1244FDA}" created="2026-02-18T04:25:00.085">
    <pc:sldMkLst xmlns:pc="http://schemas.microsoft.com/office/powerpoint/2013/main/command">
      <pc:docMk/>
      <pc:sldMk cId="4090564519" sldId="301"/>
    </pc:sldMkLst>
    <p188:txBody>
      <a:bodyPr/>
      <a:lstStyle/>
      <a:p>
        <a:r>
          <a:rPr lang="zh-CN" altLang="en-US"/>
          <a:t>Backup Slide
</a:t>
        </a:r>
      </a:p>
    </p188:txBody>
  </p188:cm>
</p188:cmLst>
</file>

<file path=ppt/comments/modernComment_12E_7C961506.xml><?xml version="1.0" encoding="utf-8"?>
<p188:cmLst xmlns:a="http://schemas.openxmlformats.org/drawingml/2006/main" xmlns:r="http://schemas.openxmlformats.org/officeDocument/2006/relationships" xmlns:p188="http://schemas.microsoft.com/office/powerpoint/2018/8/main">
  <p188:cm id="{C527EEF8-9BFF-4FD8-B16B-397585FCB5F5}" authorId="{2ACBB8C2-7BE9-AFC0-A87E-423CA1244FDA}" created="2026-02-18T04:37:12.040">
    <pc:sldMkLst xmlns:pc="http://schemas.microsoft.com/office/powerpoint/2013/main/command">
      <pc:docMk/>
      <pc:sldMk cId="4033043743" sldId="302"/>
    </pc:sldMkLst>
    <p188:txBody>
      <a:bodyPr/>
      <a:lstStyle/>
      <a:p>
        <a:r>
          <a:rPr lang="zh-CN" altLang="en-US"/>
          <a:t>Same as the previous slide. High level is enogh</a:t>
        </a:r>
      </a:p>
    </p188:txBody>
  </p188:cm>
</p188:cmLst>
</file>

<file path=ppt/comments/modernComment_144_E5A219BB.xml><?xml version="1.0" encoding="utf-8"?>
<p188:cmLst xmlns:a="http://schemas.openxmlformats.org/drawingml/2006/main" xmlns:r="http://schemas.openxmlformats.org/officeDocument/2006/relationships" xmlns:p188="http://schemas.microsoft.com/office/powerpoint/2018/8/main">
  <p188:cm id="{36BEB772-DB1B-46CC-BC39-22F93218FD9B}" authorId="{2ACBB8C2-7BE9-AFC0-A87E-423CA1244FDA}" created="2026-02-18T03:56:21.986">
    <pc:sldMkLst xmlns:pc="http://schemas.microsoft.com/office/powerpoint/2013/main/command">
      <pc:docMk/>
      <pc:sldMk cId="2777577393" sldId="324"/>
    </pc:sldMkLst>
    <p188:replyLst>
      <p188:reply id="{A5F2E9D4-E757-49D1-8B9B-796719B25A2F}" authorId="{2ACBB8C2-7BE9-AFC0-A87E-423CA1244FDA}" created="2026-02-18T03:58:10.221">
        <p188:txBody>
          <a:bodyPr/>
          <a:lstStyle/>
          <a:p>
            <a:r>
              <a:rPr lang="zh-CN" altLang="en-US"/>
              <a:t>Furthermore, we should have a seprate part explain the prefill decode and their mapping</a:t>
            </a:r>
          </a:p>
        </p188:txBody>
      </p188:reply>
    </p188:replyLst>
    <p188:txBody>
      <a:bodyPr/>
      <a:lstStyle/>
      <a:p>
        <a:r>
          <a:rPr lang="zh-CN" altLang="en-US"/>
          <a:t>Need to clear show what is current implenetation. How they do the prefill for know(CPU/decode reuse). Why we accelerate both stages.</a:t>
        </a:r>
      </a:p>
    </p188:txBody>
  </p188:cm>
</p188:cmLst>
</file>

<file path=ppt/comments/modernComment_145_71952642.xml><?xml version="1.0" encoding="utf-8"?>
<p188:cmLst xmlns:a="http://schemas.openxmlformats.org/drawingml/2006/main" xmlns:r="http://schemas.openxmlformats.org/officeDocument/2006/relationships" xmlns:p188="http://schemas.microsoft.com/office/powerpoint/2018/8/main">
  <p188:cm id="{269FFCAF-CB7D-4945-901F-84AF964C6E96}" authorId="{2ACBB8C2-7BE9-AFC0-A87E-423CA1244FDA}" created="2026-02-18T04:23:54.016">
    <pc:sldMkLst xmlns:pc="http://schemas.microsoft.com/office/powerpoint/2013/main/command">
      <pc:docMk/>
      <pc:sldMk cId="1589341706" sldId="325"/>
    </pc:sldMkLst>
    <p188:replyLst>
      <p188:reply id="{80794CA8-A61F-4C2F-A1E2-24BDAC9F75B6}" authorId="{2ACBB8C2-7BE9-AFC0-A87E-423CA1244FDA}" created="2026-02-18T04:34:59.311">
        <p188:txBody>
          <a:bodyPr/>
          <a:lstStyle/>
          <a:p>
            <a:r>
              <a:rPr lang="zh-CN" altLang="en-US"/>
              <a:t>We need some blocks on contirbution and morph them when introducing different parts</a:t>
            </a:r>
          </a:p>
        </p188:txBody>
      </p188:reply>
      <p188:reply id="{DEE14D09-56D0-4CBB-AF75-37A1754871CA}" authorId="{2ACBB8C2-7BE9-AFC0-A87E-423CA1244FDA}" created="2026-02-18T04:58:26.189">
        <p188:txBody>
          <a:bodyPr/>
          <a:lstStyle/>
          <a:p>
            <a:r>
              <a:rPr lang="zh-CN" altLang="en-US"/>
              <a:t>@ye</a:t>
            </a:r>
          </a:p>
        </p188:txBody>
      </p188:reply>
    </p188:replyLst>
    <p188:txBody>
      <a:bodyPr/>
      <a:lstStyle/>
      <a:p>
        <a:r>
          <a:rPr lang="zh-CN" altLang="en-US"/>
          <a:t>We need a separate why ternary matters and what is our contribution on the top of ternary and prefill problem.</a:t>
        </a:r>
      </a:p>
    </p188:txBody>
  </p188:cm>
</p188:cmLst>
</file>

<file path=ppt/comments/modernComment_146_427EC437.xml><?xml version="1.0" encoding="utf-8"?>
<p188:cmLst xmlns:a="http://schemas.openxmlformats.org/drawingml/2006/main" xmlns:r="http://schemas.openxmlformats.org/officeDocument/2006/relationships" xmlns:p188="http://schemas.microsoft.com/office/powerpoint/2018/8/main">
  <p188:cm id="{8B51D336-B22D-445F-BD89-074B57E63515}" authorId="{2ACBB8C2-7BE9-AFC0-A87E-423CA1244FDA}" created="2026-02-18T03:28:31.976">
    <pc:sldMkLst xmlns:pc="http://schemas.microsoft.com/office/powerpoint/2013/main/command">
      <pc:docMk/>
      <pc:sldMk cId="2977819884" sldId="326"/>
    </pc:sldMkLst>
    <p188:txBody>
      <a:bodyPr/>
      <a:lstStyle/>
      <a:p>
        <a:r>
          <a:rPr lang="zh-CN" altLang="en-US"/>
          <a:t>Need to clear show what is current implenetation. How they do the prefill for know(CPU/decode reuse). Why we accelerate both stages.</a:t>
        </a:r>
      </a:p>
    </p188:txBody>
  </p188:cm>
</p188:cmLst>
</file>

<file path=ppt/comments/modernComment_148_3722E969.xml><?xml version="1.0" encoding="utf-8"?>
<p188:cmLst xmlns:a="http://schemas.openxmlformats.org/drawingml/2006/main" xmlns:r="http://schemas.openxmlformats.org/officeDocument/2006/relationships" xmlns:p188="http://schemas.microsoft.com/office/powerpoint/2018/8/main">
  <p188:cm id="{96CFA298-CBC7-431B-9F92-3BD42C0954EE}" authorId="{2ACBB8C2-7BE9-AFC0-A87E-423CA1244FDA}" created="2026-02-21T00:16:59.674">
    <pc:sldMkLst xmlns:pc="http://schemas.microsoft.com/office/powerpoint/2013/main/command">
      <pc:docMk/>
      <pc:sldMk cId="925034857" sldId="328"/>
    </pc:sldMkLst>
    <p188:txBody>
      <a:bodyPr/>
      <a:lstStyle/>
      <a:p>
        <a:r>
          <a:rPr lang="zh-CN" altLang="en-US"/>
          <a:t>Merge 39 40 and bullet point for decode explaination [@Yifan Zhang] </a:t>
        </a:r>
      </a:p>
    </p188:txBody>
  </p188:cm>
</p188:cmLst>
</file>

<file path=ppt/comments/modernComment_14E_31C5C6C5.xml><?xml version="1.0" encoding="utf-8"?>
<p188:cmLst xmlns:a="http://schemas.openxmlformats.org/drawingml/2006/main" xmlns:r="http://schemas.openxmlformats.org/officeDocument/2006/relationships" xmlns:p188="http://schemas.microsoft.com/office/powerpoint/2018/8/main">
  <p188:cm id="{4E9596F6-0F59-49E7-8ABD-29C7D50475BA}" authorId="{2ACBB8C2-7BE9-AFC0-A87E-423CA1244FDA}" created="2026-02-18T04:45:23.360">
    <ac:deMkLst xmlns:ac="http://schemas.microsoft.com/office/drawing/2013/main/command">
      <pc:docMk xmlns:pc="http://schemas.microsoft.com/office/powerpoint/2013/main/command"/>
      <pc:sldMk xmlns:pc="http://schemas.microsoft.com/office/powerpoint/2013/main/command" cId="835045061" sldId="334"/>
      <ac:picMk id="14" creationId="{49B67A54-5D91-7AA1-0D79-8D6EE7FECC57}"/>
    </ac:deMkLst>
    <p188:replyLst>
      <p188:reply id="{4259A45D-C8DC-4A22-93D6-76370DDDA36E}" authorId="{2ACBB8C2-7BE9-AFC0-A87E-423CA1244FDA}" created="2026-02-18T04:57:52.414">
        <p188:txBody>
          <a:bodyPr/>
          <a:lstStyle/>
          <a:p>
            <a:r>
              <a:rPr lang="zh-CN" altLang="en-US"/>
              <a:t>@yifan</a:t>
            </a:r>
          </a:p>
        </p188:txBody>
      </p188:reply>
    </p188:replyLst>
    <p188:txBody>
      <a:bodyPr/>
      <a:lstStyle/>
      <a:p>
        <a:r>
          <a:rPr lang="zh-CN" altLang="en-US"/>
          <a:t>Figure is wrong rectify the figure</a:t>
        </a:r>
      </a:p>
    </p188:txBody>
  </p188:cm>
</p188:cmLst>
</file>

<file path=ppt/comments/modernComment_152_8D0298DD.xml><?xml version="1.0" encoding="utf-8"?>
<p188:cmLst xmlns:a="http://schemas.openxmlformats.org/drawingml/2006/main" xmlns:r="http://schemas.openxmlformats.org/officeDocument/2006/relationships" xmlns:p188="http://schemas.microsoft.com/office/powerpoint/2018/8/main">
  <p188:cm id="{1A5D09F5-60B6-406C-9D8C-5E9126FBA0E8}" authorId="{2ACBB8C2-7BE9-AFC0-A87E-423CA1244FDA}" created="2026-02-18T04:23:54.016">
    <pc:sldMkLst xmlns:pc="http://schemas.microsoft.com/office/powerpoint/2013/main/command">
      <pc:docMk/>
      <pc:sldMk cId="1589341706" sldId="325"/>
    </pc:sldMkLst>
    <p188:replyLst>
      <p188:reply id="{80794CA8-A61F-4C2F-A1E2-24BDAC9F75B6}" authorId="{2ACBB8C2-7BE9-AFC0-A87E-423CA1244FDA}" created="2026-02-18T04:34:59.311">
        <p188:txBody>
          <a:bodyPr/>
          <a:lstStyle/>
          <a:p>
            <a:r>
              <a:rPr lang="zh-CN" altLang="en-US"/>
              <a:t>We need some blocks on contirbution and morph them when introducing different parts</a:t>
            </a:r>
          </a:p>
        </p188:txBody>
      </p188:reply>
      <p188:reply id="{DEE14D09-56D0-4CBB-AF75-37A1754871CA}" authorId="{2ACBB8C2-7BE9-AFC0-A87E-423CA1244FDA}" created="2026-02-18T04:58:26.189">
        <p188:txBody>
          <a:bodyPr/>
          <a:lstStyle/>
          <a:p>
            <a:r>
              <a:rPr lang="zh-CN" altLang="en-US"/>
              <a:t>@ye</a:t>
            </a:r>
          </a:p>
        </p188:txBody>
      </p188:reply>
    </p188:replyLst>
    <p188:txBody>
      <a:bodyPr/>
      <a:lstStyle/>
      <a:p>
        <a:r>
          <a:rPr lang="zh-CN" altLang="en-US"/>
          <a:t>We need a separate why ternary matters and what is our contribution on the top of ternary and prefill problem.</a:t>
        </a:r>
      </a:p>
    </p188:txBody>
  </p188:cm>
</p188:cmLst>
</file>

<file path=ppt/comments/modernComment_153_79E09B7F.xml><?xml version="1.0" encoding="utf-8"?>
<p188:cmLst xmlns:a="http://schemas.openxmlformats.org/drawingml/2006/main" xmlns:r="http://schemas.openxmlformats.org/officeDocument/2006/relationships" xmlns:p188="http://schemas.microsoft.com/office/powerpoint/2018/8/main">
  <p188:cm id="{677BDC54-04FB-409D-99D8-14AA2574E41A}" authorId="{2ACBB8C2-7BE9-AFC0-A87E-423CA1244FDA}" created="2026-02-18T04:24:07.327">
    <pc:sldMkLst xmlns:pc="http://schemas.microsoft.com/office/powerpoint/2013/main/command">
      <pc:docMk/>
      <pc:sldMk cId="2879568192" sldId="260"/>
    </pc:sldMkLst>
    <p188:txBody>
      <a:bodyPr/>
      <a:lstStyle/>
      <a:p>
        <a:r>
          <a:rPr lang="zh-CN" altLang="en-US"/>
          <a:t>Hided
</a:t>
        </a:r>
      </a:p>
    </p188:txBody>
  </p188:cm>
</p188:cmLst>
</file>

<file path=ppt/comments/modernComment_154_5CEB134F.xml><?xml version="1.0" encoding="utf-8"?>
<p188:cmLst xmlns:a="http://schemas.openxmlformats.org/drawingml/2006/main" xmlns:r="http://schemas.openxmlformats.org/officeDocument/2006/relationships" xmlns:p188="http://schemas.microsoft.com/office/powerpoint/2018/8/main">
  <p188:cm id="{EAC132BF-1CD8-4C31-81CE-46C9CBA374C7}" authorId="{2ACBB8C2-7BE9-AFC0-A87E-423CA1244FDA}" created="2026-02-18T04:37:12.040">
    <pc:sldMkLst xmlns:pc="http://schemas.microsoft.com/office/powerpoint/2013/main/command">
      <pc:docMk/>
      <pc:sldMk cId="4033043743" sldId="302"/>
    </pc:sldMkLst>
    <p188:txBody>
      <a:bodyPr/>
      <a:lstStyle/>
      <a:p>
        <a:r>
          <a:rPr lang="zh-CN" altLang="en-US"/>
          <a:t>Same as the previous slide. High level is enogh</a:t>
        </a:r>
      </a:p>
    </p188:txBody>
  </p188:cm>
</p188:cmLst>
</file>

<file path=ppt/comments/modernComment_155_CC3D70DF.xml><?xml version="1.0" encoding="utf-8"?>
<p188:cmLst xmlns:a="http://schemas.openxmlformats.org/drawingml/2006/main" xmlns:r="http://schemas.openxmlformats.org/officeDocument/2006/relationships" xmlns:p188="http://schemas.microsoft.com/office/powerpoint/2018/8/main">
  <p188:cm id="{27DAA93C-582D-4B6E-97C5-1E2CEEBAF7AA}" authorId="{2ACBB8C2-7BE9-AFC0-A87E-423CA1244FDA}" created="2026-02-18T04:24:07.327">
    <pc:sldMkLst xmlns:pc="http://schemas.microsoft.com/office/powerpoint/2013/main/command">
      <pc:docMk/>
      <pc:sldMk cId="2879568192" sldId="260"/>
    </pc:sldMkLst>
    <p188:txBody>
      <a:bodyPr/>
      <a:lstStyle/>
      <a:p>
        <a:r>
          <a:rPr lang="zh-CN" altLang="en-US"/>
          <a:t>Hided
</a:t>
        </a:r>
      </a:p>
    </p188:txBody>
  </p188:cm>
</p188:cmLst>
</file>

<file path=ppt/comments/modernComment_156_3A8779A6.xml><?xml version="1.0" encoding="utf-8"?>
<p188:cmLst xmlns:a="http://schemas.openxmlformats.org/drawingml/2006/main" xmlns:r="http://schemas.openxmlformats.org/officeDocument/2006/relationships" xmlns:p188="http://schemas.microsoft.com/office/powerpoint/2018/8/main">
  <p188:cm id="{271E68B3-824B-45EA-BEE4-4CE108B19D00}" authorId="{2ACBB8C2-7BE9-AFC0-A87E-423CA1244FDA}" created="2026-02-21T00:15:17.936">
    <pc:sldMkLst xmlns:pc="http://schemas.microsoft.com/office/powerpoint/2013/main/command">
      <pc:docMk/>
      <pc:sldMk cId="981957030" sldId="342"/>
    </pc:sldMkLst>
    <p188:txBody>
      <a:bodyPr/>
      <a:lstStyle/>
      <a:p>
        <a:r>
          <a:rPr lang="zh-CN" altLang="en-US"/>
          <a:t>[@Yifan Zhang] Add our own figure for display or illustrasion</a:t>
        </a:r>
      </a:p>
    </p188:txBody>
  </p188:cm>
  <p188:cm id="{752F0FF6-8A52-4381-A6C3-163A91520422}" authorId="{2ACBB8C2-7BE9-AFC0-A87E-423CA1244FDA}" created="2026-02-21T00:15:48.212">
    <pc:sldMkLst xmlns:pc="http://schemas.microsoft.com/office/powerpoint/2013/main/command">
      <pc:docMk/>
      <pc:sldMk cId="981957030" sldId="342"/>
    </pc:sldMkLst>
    <p188:txBody>
      <a:bodyPr/>
      <a:lstStyle/>
      <a:p>
        <a:r>
          <a:rPr lang="zh-CN" altLang="en-US"/>
          <a:t>Add note for presentation</a:t>
        </a:r>
      </a:p>
    </p188:txBody>
  </p188:cm>
</p188:cmLst>
</file>

<file path=ppt/comments/modernComment_158_E3B9325B.xml><?xml version="1.0" encoding="utf-8"?>
<p188:cmLst xmlns:a="http://schemas.openxmlformats.org/drawingml/2006/main" xmlns:r="http://schemas.openxmlformats.org/officeDocument/2006/relationships" xmlns:p188="http://schemas.microsoft.com/office/powerpoint/2018/8/main">
  <p188:cm id="{992BAEC6-0F9C-4DDB-999D-6C3208994052}" authorId="{2ACBB8C2-7BE9-AFC0-A87E-423CA1244FDA}" created="2026-02-18T04:23:54.016">
    <pc:sldMkLst xmlns:pc="http://schemas.microsoft.com/office/powerpoint/2013/main/command">
      <pc:docMk/>
      <pc:sldMk cId="1589341706" sldId="325"/>
    </pc:sldMkLst>
    <p188:replyLst>
      <p188:reply id="{80794CA8-A61F-4C2F-A1E2-24BDAC9F75B6}" authorId="{2ACBB8C2-7BE9-AFC0-A87E-423CA1244FDA}" created="2026-02-18T04:34:59.311">
        <p188:txBody>
          <a:bodyPr/>
          <a:lstStyle/>
          <a:p>
            <a:r>
              <a:rPr lang="zh-CN" altLang="en-US"/>
              <a:t>We need some blocks on contirbution and morph them when introducing different parts</a:t>
            </a:r>
          </a:p>
        </p188:txBody>
      </p188:reply>
      <p188:reply id="{DEE14D09-56D0-4CBB-AF75-37A1754871CA}" authorId="{2ACBB8C2-7BE9-AFC0-A87E-423CA1244FDA}" created="2026-02-18T04:58:26.189">
        <p188:txBody>
          <a:bodyPr/>
          <a:lstStyle/>
          <a:p>
            <a:r>
              <a:rPr lang="zh-CN" altLang="en-US"/>
              <a:t>@ye</a:t>
            </a:r>
          </a:p>
        </p188:txBody>
      </p188:reply>
    </p188:replyLst>
    <p188:txBody>
      <a:bodyPr/>
      <a:lstStyle/>
      <a:p>
        <a:r>
          <a:rPr lang="zh-CN" altLang="en-US"/>
          <a:t>We need a separate why ternary matters and what is our contribution on the top of ternary and prefill problem.</a:t>
        </a:r>
      </a:p>
    </p188:txBody>
  </p188:cm>
</p188:cmLst>
</file>

<file path=ppt/comments/modernComment_159_86FB750D.xml><?xml version="1.0" encoding="utf-8"?>
<p188:cmLst xmlns:a="http://schemas.openxmlformats.org/drawingml/2006/main" xmlns:r="http://schemas.openxmlformats.org/officeDocument/2006/relationships" xmlns:p188="http://schemas.microsoft.com/office/powerpoint/2018/8/main">
  <p188:cm id="{6148B1BF-E665-4485-9353-D53E1BC95534}" authorId="{2ACBB8C2-7BE9-AFC0-A87E-423CA1244FDA}" created="2026-02-18T04:23:54.016">
    <pc:sldMkLst xmlns:pc="http://schemas.microsoft.com/office/powerpoint/2013/main/command">
      <pc:docMk/>
      <pc:sldMk cId="1589341706" sldId="325"/>
    </pc:sldMkLst>
    <p188:replyLst>
      <p188:reply id="{80794CA8-A61F-4C2F-A1E2-24BDAC9F75B6}" authorId="{2ACBB8C2-7BE9-AFC0-A87E-423CA1244FDA}" created="2026-02-18T04:34:59.311">
        <p188:txBody>
          <a:bodyPr/>
          <a:lstStyle/>
          <a:p>
            <a:r>
              <a:rPr lang="zh-CN" altLang="en-US"/>
              <a:t>We need some blocks on contirbution and morph them when introducing different parts</a:t>
            </a:r>
          </a:p>
        </p188:txBody>
      </p188:reply>
      <p188:reply id="{DEE14D09-56D0-4CBB-AF75-37A1754871CA}" authorId="{2ACBB8C2-7BE9-AFC0-A87E-423CA1244FDA}" created="2026-02-18T04:58:26.189">
        <p188:txBody>
          <a:bodyPr/>
          <a:lstStyle/>
          <a:p>
            <a:r>
              <a:rPr lang="zh-CN" altLang="en-US"/>
              <a:t>@ye</a:t>
            </a:r>
          </a:p>
        </p188:txBody>
      </p188:reply>
    </p188:replyLst>
    <p188:txBody>
      <a:bodyPr/>
      <a:lstStyle/>
      <a:p>
        <a:r>
          <a:rPr lang="zh-CN" altLang="en-US"/>
          <a:t>We need a separate why ternary matters and what is our contribution on the top of ternary and prefill problem.</a:t>
        </a:r>
      </a:p>
    </p188:txBody>
  </p188:cm>
</p188:cmLst>
</file>

<file path=ppt/comments/modernComment_15A_4640EA14.xml><?xml version="1.0" encoding="utf-8"?>
<p188:cmLst xmlns:a="http://schemas.openxmlformats.org/drawingml/2006/main" xmlns:r="http://schemas.openxmlformats.org/officeDocument/2006/relationships" xmlns:p188="http://schemas.microsoft.com/office/powerpoint/2018/8/main">
  <p188:cm id="{FB833692-1871-493B-B300-33A7ACEDA94E}" authorId="{2ACBB8C2-7BE9-AFC0-A87E-423CA1244FDA}" created="2026-02-21T00:14:46.409">
    <pc:sldMkLst xmlns:pc="http://schemas.microsoft.com/office/powerpoint/2013/main/command">
      <pc:docMk/>
      <pc:sldMk cId="1178659348" sldId="346"/>
    </pc:sldMkLst>
    <p188:txBody>
      <a:bodyPr/>
      <a:lstStyle/>
      <a:p>
        <a:r>
          <a:rPr lang="zh-CN" altLang="en-US"/>
          <a:t>[@Yifan Zhang]  Add bullet point for explianation</a:t>
        </a:r>
      </a:p>
    </p188:txBody>
  </p188:cm>
  <p188:cm id="{5A38553D-A0CC-4AB1-87C1-D5214C1C10A6}" authorId="{2ACBB8C2-7BE9-AFC0-A87E-423CA1244FDA}" created="2026-02-21T00:16:14.162">
    <pc:sldMkLst xmlns:pc="http://schemas.microsoft.com/office/powerpoint/2013/main/command">
      <pc:docMk/>
      <pc:sldMk cId="1178659348" sldId="346"/>
    </pc:sldMkLst>
    <p188:txBody>
      <a:bodyPr/>
      <a:lstStyle/>
      <a:p>
        <a:r>
          <a:rPr lang="zh-CN" altLang="en-US"/>
          <a:t>[@Yifan Zhang] Add note for presentation</a:t>
        </a:r>
      </a:p>
    </p188:txBody>
  </p188:cm>
</p188:cmLst>
</file>

<file path=ppt/comments/modernComment_15C_D467A051.xml><?xml version="1.0" encoding="utf-8"?>
<p188:cmLst xmlns:a="http://schemas.openxmlformats.org/drawingml/2006/main" xmlns:r="http://schemas.openxmlformats.org/officeDocument/2006/relationships" xmlns:p188="http://schemas.microsoft.com/office/powerpoint/2018/8/main">
  <p188:cm id="{E6A4137F-8F06-4359-B439-4177B38F590A}" authorId="{2ACBB8C2-7BE9-AFC0-A87E-423CA1244FDA}" created="2026-02-18T04:36:48.967">
    <pc:sldMkLst xmlns:pc="http://schemas.microsoft.com/office/powerpoint/2013/main/command">
      <pc:docMk/>
      <pc:sldMk cId="1969267924" sldId="262"/>
    </pc:sldMkLst>
    <p188:txBody>
      <a:bodyPr/>
      <a:lstStyle/>
      <a:p>
        <a:r>
          <a:rPr lang="zh-CN" altLang="en-US"/>
          <a:t>Need to emphasize on URAM and don’t give every detail just describe the formulas.</a:t>
        </a:r>
      </a:p>
    </p188:txBody>
  </p188:cm>
</p188:cmLst>
</file>

<file path=ppt/comments/modernComment_15D_673334FE.xml><?xml version="1.0" encoding="utf-8"?>
<p188:cmLst xmlns:a="http://schemas.openxmlformats.org/drawingml/2006/main" xmlns:r="http://schemas.openxmlformats.org/officeDocument/2006/relationships" xmlns:p188="http://schemas.microsoft.com/office/powerpoint/2018/8/main">
  <p188:cm id="{9567F0C7-140B-4726-BF55-16716E67F093}" authorId="{2ACBB8C2-7BE9-AFC0-A87E-423CA1244FDA}" created="2026-02-18T04:36:48.967">
    <pc:sldMkLst xmlns:pc="http://schemas.microsoft.com/office/powerpoint/2013/main/command">
      <pc:docMk/>
      <pc:sldMk cId="1969267924" sldId="262"/>
    </pc:sldMkLst>
    <p188:txBody>
      <a:bodyPr/>
      <a:lstStyle/>
      <a:p>
        <a:r>
          <a:rPr lang="zh-CN" altLang="en-US"/>
          <a:t>Need to emphasize on URAM and don’t give every detail just describe the formulas.</a:t>
        </a:r>
      </a:p>
    </p188:txBody>
  </p188:cm>
</p188:cmLst>
</file>

<file path=ppt/comments/modernComment_15E_8A41869.xml><?xml version="1.0" encoding="utf-8"?>
<p188:cmLst xmlns:a="http://schemas.openxmlformats.org/drawingml/2006/main" xmlns:r="http://schemas.openxmlformats.org/officeDocument/2006/relationships" xmlns:p188="http://schemas.microsoft.com/office/powerpoint/2018/8/main">
  <p188:cm id="{E642DBD6-7EA3-4CCF-8B1B-239A18B1B1C9}" authorId="{2ACBB8C2-7BE9-AFC0-A87E-423CA1244FDA}" created="2026-02-18T04:36:48.967">
    <pc:sldMkLst xmlns:pc="http://schemas.microsoft.com/office/powerpoint/2013/main/command">
      <pc:docMk/>
      <pc:sldMk cId="1969267924" sldId="262"/>
    </pc:sldMkLst>
    <p188:txBody>
      <a:bodyPr/>
      <a:lstStyle/>
      <a:p>
        <a:r>
          <a:rPr lang="zh-CN" altLang="en-US"/>
          <a:t>Need to emphasize on URAM and don’t give every detail just describe the formulas.</a:t>
        </a:r>
      </a:p>
    </p188:txBody>
  </p188:cm>
</p188:cmLst>
</file>

<file path=ppt/comments/modernComment_160_EAE1FDF9.xml><?xml version="1.0" encoding="utf-8"?>
<p188:cmLst xmlns:a="http://schemas.openxmlformats.org/drawingml/2006/main" xmlns:r="http://schemas.openxmlformats.org/officeDocument/2006/relationships" xmlns:p188="http://schemas.microsoft.com/office/powerpoint/2018/8/main">
  <p188:cm id="{D399D515-B9BE-4B43-B762-FF8DD1251179}" authorId="{2ACBB8C2-7BE9-AFC0-A87E-423CA1244FDA}" created="2026-02-18T04:23:54.016">
    <pc:sldMkLst xmlns:pc="http://schemas.microsoft.com/office/powerpoint/2013/main/command">
      <pc:docMk/>
      <pc:sldMk cId="1589341706" sldId="325"/>
    </pc:sldMkLst>
    <p188:replyLst>
      <p188:reply id="{80794CA8-A61F-4C2F-A1E2-24BDAC9F75B6}" authorId="{2ACBB8C2-7BE9-AFC0-A87E-423CA1244FDA}" created="2026-02-18T04:34:59.311">
        <p188:txBody>
          <a:bodyPr/>
          <a:lstStyle/>
          <a:p>
            <a:r>
              <a:rPr lang="zh-CN" altLang="en-US"/>
              <a:t>We need some blocks on contirbution and morph them when introducing different parts</a:t>
            </a:r>
          </a:p>
        </p188:txBody>
      </p188:reply>
      <p188:reply id="{DEE14D09-56D0-4CBB-AF75-37A1754871CA}" authorId="{2ACBB8C2-7BE9-AFC0-A87E-423CA1244FDA}" created="2026-02-18T04:58:26.189">
        <p188:txBody>
          <a:bodyPr/>
          <a:lstStyle/>
          <a:p>
            <a:r>
              <a:rPr lang="zh-CN" altLang="en-US"/>
              <a:t>@ye</a:t>
            </a:r>
          </a:p>
        </p188:txBody>
      </p188:reply>
    </p188:replyLst>
    <p188:txBody>
      <a:bodyPr/>
      <a:lstStyle/>
      <a:p>
        <a:r>
          <a:rPr lang="zh-CN" altLang="en-US"/>
          <a:t>We need a separate why ternary matters and what is our contribution on the top of ternary and prefill problem.</a:t>
        </a:r>
      </a:p>
    </p188:txBody>
  </p188:cm>
</p188:cmLst>
</file>

<file path=ppt/comments/modernComment_161_A63919BC.xml><?xml version="1.0" encoding="utf-8"?>
<p188:cmLst xmlns:a="http://schemas.openxmlformats.org/drawingml/2006/main" xmlns:r="http://schemas.openxmlformats.org/officeDocument/2006/relationships" xmlns:p188="http://schemas.microsoft.com/office/powerpoint/2018/8/main">
  <p188:cm id="{C1598CD1-1626-4DE7-8950-9156529D914A}" authorId="{2ACBB8C2-7BE9-AFC0-A87E-423CA1244FDA}" created="2026-02-18T04:23:54.016">
    <pc:sldMkLst xmlns:pc="http://schemas.microsoft.com/office/powerpoint/2013/main/command">
      <pc:docMk/>
      <pc:sldMk cId="1589341706" sldId="325"/>
    </pc:sldMkLst>
    <p188:replyLst>
      <p188:reply id="{80794CA8-A61F-4C2F-A1E2-24BDAC9F75B6}" authorId="{2ACBB8C2-7BE9-AFC0-A87E-423CA1244FDA}" created="2026-02-18T04:34:59.311">
        <p188:txBody>
          <a:bodyPr/>
          <a:lstStyle/>
          <a:p>
            <a:r>
              <a:rPr lang="zh-CN" altLang="en-US"/>
              <a:t>We need some blocks on contirbution and morph them when introducing different parts</a:t>
            </a:r>
          </a:p>
        </p188:txBody>
      </p188:reply>
      <p188:reply id="{DEE14D09-56D0-4CBB-AF75-37A1754871CA}" authorId="{2ACBB8C2-7BE9-AFC0-A87E-423CA1244FDA}" created="2026-02-18T04:58:26.189">
        <p188:txBody>
          <a:bodyPr/>
          <a:lstStyle/>
          <a:p>
            <a:r>
              <a:rPr lang="zh-CN" altLang="en-US"/>
              <a:t>@ye</a:t>
            </a:r>
          </a:p>
        </p188:txBody>
      </p188:reply>
    </p188:replyLst>
    <p188:txBody>
      <a:bodyPr/>
      <a:lstStyle/>
      <a:p>
        <a:r>
          <a:rPr lang="zh-CN" altLang="en-US"/>
          <a:t>We need a separate why ternary matters and what is our contribution on the top of ternary and prefill problem.</a:t>
        </a:r>
      </a:p>
    </p188:txBody>
  </p188:cm>
</p188:cmLst>
</file>

<file path=ppt/comments/modernComment_162_F1645A39.xml><?xml version="1.0" encoding="utf-8"?>
<p188:cmLst xmlns:a="http://schemas.openxmlformats.org/drawingml/2006/main" xmlns:r="http://schemas.openxmlformats.org/officeDocument/2006/relationships" xmlns:p188="http://schemas.microsoft.com/office/powerpoint/2018/8/main">
  <p188:cm id="{393DE252-A722-4281-8AC2-832683A4F8EC}" authorId="{2ACBB8C2-7BE9-AFC0-A87E-423CA1244FDA}" created="2026-02-18T04:23:54.016">
    <pc:sldMkLst xmlns:pc="http://schemas.microsoft.com/office/powerpoint/2013/main/command">
      <pc:docMk/>
      <pc:sldMk cId="1589341706" sldId="325"/>
    </pc:sldMkLst>
    <p188:replyLst>
      <p188:reply id="{80794CA8-A61F-4C2F-A1E2-24BDAC9F75B6}" authorId="{2ACBB8C2-7BE9-AFC0-A87E-423CA1244FDA}" created="2026-02-18T04:34:59.311">
        <p188:txBody>
          <a:bodyPr/>
          <a:lstStyle/>
          <a:p>
            <a:r>
              <a:rPr lang="zh-CN" altLang="en-US"/>
              <a:t>We need some blocks on contirbution and morph them when introducing different parts</a:t>
            </a:r>
          </a:p>
        </p188:txBody>
      </p188:reply>
      <p188:reply id="{DEE14D09-56D0-4CBB-AF75-37A1754871CA}" authorId="{2ACBB8C2-7BE9-AFC0-A87E-423CA1244FDA}" created="2026-02-18T04:58:26.189">
        <p188:txBody>
          <a:bodyPr/>
          <a:lstStyle/>
          <a:p>
            <a:r>
              <a:rPr lang="zh-CN" altLang="en-US"/>
              <a:t>@ye</a:t>
            </a:r>
          </a:p>
        </p188:txBody>
      </p188:reply>
    </p188:replyLst>
    <p188:txBody>
      <a:bodyPr/>
      <a:lstStyle/>
      <a:p>
        <a:r>
          <a:rPr lang="zh-CN" altLang="en-US"/>
          <a:t>We need a separate why ternary matters and what is our contribution on the top of ternary and prefill problem.</a:t>
        </a:r>
      </a:p>
    </p188:txBody>
  </p188:cm>
</p188:cmLst>
</file>

<file path=ppt/comments/modernComment_167_A68F8080.xml><?xml version="1.0" encoding="utf-8"?>
<p188:cmLst xmlns:a="http://schemas.openxmlformats.org/drawingml/2006/main" xmlns:r="http://schemas.openxmlformats.org/officeDocument/2006/relationships" xmlns:p188="http://schemas.microsoft.com/office/powerpoint/2018/8/main">
  <p188:cm id="{E031753D-3084-4AC1-8116-0228A830F24B}" authorId="{2ACBB8C2-7BE9-AFC0-A87E-423CA1244FDA}" created="2026-02-18T02:37:53.151">
    <ac:deMkLst xmlns:ac="http://schemas.microsoft.com/office/drawing/2013/main/command">
      <pc:docMk xmlns:pc="http://schemas.microsoft.com/office/powerpoint/2013/main/command"/>
      <pc:sldMk xmlns:pc="http://schemas.microsoft.com/office/powerpoint/2013/main/command" cId="2794422400" sldId="359"/>
      <ac:picMk id="30" creationId="{CA24EC27-95E0-861A-DF22-F2851F759723}"/>
    </ac:deMkLst>
    <p188:replyLst>
      <p188:reply id="{4CD5207D-EC8C-41EF-9E8C-20C19FD1AB8D}" authorId="{2ACBB8C2-7BE9-AFC0-A87E-423CA1244FDA}" created="2026-02-18T03:27:40.761">
        <p188:txBody>
          <a:bodyPr/>
          <a:lstStyle/>
          <a:p>
            <a:r>
              <a:rPr lang="zh-CN" altLang="en-US"/>
              <a:t>We can use Bitnet Figure instead</a:t>
            </a:r>
          </a:p>
        </p188:txBody>
      </p188:reply>
      <p188:reply id="{2A10FB6E-C07E-4E2E-9959-151E93C838D0}" authorId="{2ACBB8C2-7BE9-AFC0-A87E-423CA1244FDA}" created="2026-02-18T04:58:19.934">
        <p188:txBody>
          <a:bodyPr/>
          <a:lstStyle/>
          <a:p>
            <a:r>
              <a:rPr lang="zh-CN" altLang="en-US"/>
              <a:t>@ye</a:t>
            </a:r>
          </a:p>
        </p188:txBody>
      </p188:reply>
    </p188:replyLst>
    <p188:txBody>
      <a:bodyPr/>
      <a:lstStyle/>
      <a:p>
        <a:r>
          <a:rPr lang="zh-CN" altLang="en-US"/>
          <a:t>Non Neceassary</a:t>
        </a:r>
      </a:p>
    </p188:txBody>
  </p188:cm>
  <p188:cm id="{29EC92D8-0774-4266-A429-52CF7D69F416}" authorId="{EBD14C35-EB7E-688D-5FC3-01EB8FD46D79}" created="2026-02-23T04:23:33.465">
    <pc:sldMkLst xmlns:pc="http://schemas.microsoft.com/office/powerpoint/2013/main/command">
      <pc:docMk/>
      <pc:sldMk cId="2794422400" sldId="359"/>
    </pc:sldMkLst>
    <p188:txBody>
      <a:bodyPr/>
      <a:lstStyle/>
      <a:p>
        <a:r>
          <a:rPr lang="en-US"/>
          <a:t>1. Use case of LLM. 2. LLM on edge 3. Heavy comp workload in LLM 4.propose solution</a:t>
        </a:r>
      </a:p>
    </p188:txBody>
  </p188:cm>
</p188:cmLst>
</file>

<file path=ppt/comments/modernComment_168_4AD667E2.xml><?xml version="1.0" encoding="utf-8"?>
<p188:cmLst xmlns:a="http://schemas.openxmlformats.org/drawingml/2006/main" xmlns:r="http://schemas.openxmlformats.org/officeDocument/2006/relationships" xmlns:p188="http://schemas.microsoft.com/office/powerpoint/2018/8/main">
  <p188:cm id="{BAEA0C9A-FAD0-4341-A104-81BB766A0157}" authorId="{2ACBB8C2-7BE9-AFC0-A87E-423CA1244FDA}" created="2026-02-18T03:28:31.976">
    <pc:sldMkLst xmlns:pc="http://schemas.microsoft.com/office/powerpoint/2013/main/command">
      <pc:docMk/>
      <pc:sldMk cId="2977819884" sldId="326"/>
    </pc:sldMkLst>
    <p188:txBody>
      <a:bodyPr/>
      <a:lstStyle/>
      <a:p>
        <a:r>
          <a:rPr lang="zh-CN" altLang="en-US"/>
          <a:t>Need to clear show what is current implenetation. How they do the prefill for know(CPU/decode reuse). Why we accelerate both stages.</a:t>
        </a:r>
      </a:p>
    </p188:txBody>
  </p188:cm>
</p188:cmLst>
</file>

<file path=ppt/comments/modernComment_169_21E6D849.xml><?xml version="1.0" encoding="utf-8"?>
<p188:cmLst xmlns:a="http://schemas.openxmlformats.org/drawingml/2006/main" xmlns:r="http://schemas.openxmlformats.org/officeDocument/2006/relationships" xmlns:p188="http://schemas.microsoft.com/office/powerpoint/2018/8/main">
  <p188:cm id="{4787E8BA-1A18-41BF-A50F-3A6F342E94FE}" authorId="{2ACBB8C2-7BE9-AFC0-A87E-423CA1244FDA}" created="2026-02-18T03:56:21.986">
    <pc:sldMkLst xmlns:pc="http://schemas.microsoft.com/office/powerpoint/2013/main/command">
      <pc:docMk/>
      <pc:sldMk cId="2777577393" sldId="324"/>
    </pc:sldMkLst>
    <p188:replyLst>
      <p188:reply id="{A5F2E9D4-E757-49D1-8B9B-796719B25A2F}" authorId="{2ACBB8C2-7BE9-AFC0-A87E-423CA1244FDA}" created="2026-02-18T03:58:10.221">
        <p188:txBody>
          <a:bodyPr/>
          <a:lstStyle/>
          <a:p>
            <a:r>
              <a:rPr lang="zh-CN" altLang="en-US"/>
              <a:t>Furthermore, we should have a seprate part explain the prefill decode and their mapping</a:t>
            </a:r>
          </a:p>
        </p188:txBody>
      </p188:reply>
    </p188:replyLst>
    <p188:txBody>
      <a:bodyPr/>
      <a:lstStyle/>
      <a:p>
        <a:r>
          <a:rPr lang="zh-CN" altLang="en-US"/>
          <a:t>Need to clear show what is current implenetation. How they do the prefill for know(CPU/decode reuse). Why we accelerate both stages.</a:t>
        </a:r>
      </a:p>
    </p188:txBody>
  </p188:cm>
</p188:cmLst>
</file>

<file path=ppt/comments/modernComment_16B_2FFC1C48.xml><?xml version="1.0" encoding="utf-8"?>
<p188:cmLst xmlns:a="http://schemas.openxmlformats.org/drawingml/2006/main" xmlns:r="http://schemas.openxmlformats.org/officeDocument/2006/relationships" xmlns:p188="http://schemas.microsoft.com/office/powerpoint/2018/8/main">
  <p188:cm id="{A4666658-E91C-463F-B935-D9DBF164C01E}" authorId="{2ACBB8C2-7BE9-AFC0-A87E-423CA1244FDA}" created="2026-02-18T04:23:54.016">
    <pc:sldMkLst xmlns:pc="http://schemas.microsoft.com/office/powerpoint/2013/main/command">
      <pc:docMk/>
      <pc:sldMk cId="1589341706" sldId="325"/>
    </pc:sldMkLst>
    <p188:replyLst>
      <p188:reply id="{80794CA8-A61F-4C2F-A1E2-24BDAC9F75B6}" authorId="{2ACBB8C2-7BE9-AFC0-A87E-423CA1244FDA}" created="2026-02-18T04:34:59.311">
        <p188:txBody>
          <a:bodyPr/>
          <a:lstStyle/>
          <a:p>
            <a:r>
              <a:rPr lang="zh-CN" altLang="en-US"/>
              <a:t>We need some blocks on contirbution and morph them when introducing different parts</a:t>
            </a:r>
          </a:p>
        </p188:txBody>
      </p188:reply>
      <p188:reply id="{DEE14D09-56D0-4CBB-AF75-37A1754871CA}" authorId="{2ACBB8C2-7BE9-AFC0-A87E-423CA1244FDA}" created="2026-02-18T04:58:26.189">
        <p188:txBody>
          <a:bodyPr/>
          <a:lstStyle/>
          <a:p>
            <a:r>
              <a:rPr lang="zh-CN" altLang="en-US"/>
              <a:t>@ye</a:t>
            </a:r>
          </a:p>
        </p188:txBody>
      </p188:reply>
    </p188:replyLst>
    <p188:txBody>
      <a:bodyPr/>
      <a:lstStyle/>
      <a:p>
        <a:r>
          <a:rPr lang="zh-CN" altLang="en-US"/>
          <a:t>We need a separate why ternary matters and what is our contribution on the top of ternary and prefill problem.</a:t>
        </a:r>
      </a:p>
    </p188:txBody>
  </p188:cm>
</p188:cmLst>
</file>

<file path=ppt/comments/modernComment_16C_9B1DFF40.xml><?xml version="1.0" encoding="utf-8"?>
<p188:cmLst xmlns:a="http://schemas.openxmlformats.org/drawingml/2006/main" xmlns:r="http://schemas.openxmlformats.org/officeDocument/2006/relationships" xmlns:p188="http://schemas.microsoft.com/office/powerpoint/2018/8/main">
  <p188:cm id="{481C68C0-0B36-407D-A44F-ED767C343F34}" authorId="{2ACBB8C2-7BE9-AFC0-A87E-423CA1244FDA}" created="2026-02-18T04:24:07.327">
    <pc:sldMkLst xmlns:pc="http://schemas.microsoft.com/office/powerpoint/2013/main/command">
      <pc:docMk/>
      <pc:sldMk cId="2879568192" sldId="260"/>
    </pc:sldMkLst>
    <p188:txBody>
      <a:bodyPr/>
      <a:lstStyle/>
      <a:p>
        <a:r>
          <a:rPr lang="zh-CN" altLang="en-US"/>
          <a:t>Hided
</a:t>
        </a:r>
      </a:p>
    </p188:txBody>
  </p188:cm>
</p188:cmLst>
</file>

<file path=ppt/comments/modernComment_16D_5C59B976.xml><?xml version="1.0" encoding="utf-8"?>
<p188:cmLst xmlns:a="http://schemas.openxmlformats.org/drawingml/2006/main" xmlns:r="http://schemas.openxmlformats.org/officeDocument/2006/relationships" xmlns:p188="http://schemas.microsoft.com/office/powerpoint/2018/8/main">
  <p188:cm id="{9749FC0C-9A3C-4CE4-9529-0F2622DF2EFD}" authorId="{2ACBB8C2-7BE9-AFC0-A87E-423CA1244FDA}" created="2026-02-18T04:56:06.121">
    <pc:sldMkLst xmlns:pc="http://schemas.microsoft.com/office/powerpoint/2013/main/command">
      <pc:docMk/>
      <pc:sldMk cId="753800957" sldId="267"/>
    </pc:sldMkLst>
    <p188:txBody>
      <a:bodyPr/>
      <a:lstStyle/>
      <a:p>
        <a:r>
          <a:rPr lang="zh-CN" altLang="en-US"/>
          <a:t>Streamline and emphasize result @ Ye</a:t>
        </a:r>
      </a:p>
    </p188:txBody>
  </p188:cm>
</p188:cmLst>
</file>

<file path=ppt/comments/modernComment_16E_81976D25.xml><?xml version="1.0" encoding="utf-8"?>
<p188:cmLst xmlns:a="http://schemas.openxmlformats.org/drawingml/2006/main" xmlns:r="http://schemas.openxmlformats.org/officeDocument/2006/relationships" xmlns:p188="http://schemas.microsoft.com/office/powerpoint/2018/8/main">
  <p188:cm id="{B9754056-F145-46EB-9032-ECDD89360928}" authorId="{2ACBB8C2-7BE9-AFC0-A87E-423CA1244FDA}" created="2026-02-18T04:56:06.121">
    <pc:sldMkLst xmlns:pc="http://schemas.microsoft.com/office/powerpoint/2013/main/command">
      <pc:docMk/>
      <pc:sldMk cId="753800957" sldId="267"/>
    </pc:sldMkLst>
    <p188:txBody>
      <a:bodyPr/>
      <a:lstStyle/>
      <a:p>
        <a:r>
          <a:rPr lang="zh-CN" altLang="en-US"/>
          <a:t>Streamline and emphasize result @ Ye</a:t>
        </a:r>
      </a:p>
    </p188:txBody>
  </p188:cm>
</p188:cmLst>
</file>

<file path=ppt/comments/modernComment_16F_D17E8868.xml><?xml version="1.0" encoding="utf-8"?>
<p188:cmLst xmlns:a="http://schemas.openxmlformats.org/drawingml/2006/main" xmlns:r="http://schemas.openxmlformats.org/officeDocument/2006/relationships" xmlns:p188="http://schemas.microsoft.com/office/powerpoint/2018/8/main">
  <p188:cm id="{7561B252-2775-47D8-BCBA-1EA21E958F0B}" authorId="{2ACBB8C2-7BE9-AFC0-A87E-423CA1244FDA}" created="2026-02-18T04:56:14.169">
    <pc:sldMkLst xmlns:pc="http://schemas.microsoft.com/office/powerpoint/2013/main/command">
      <pc:docMk/>
      <pc:sldMk cId="1212319138" sldId="268"/>
    </pc:sldMkLst>
    <p188:replyLst>
      <p188:reply id="{28C69976-EE24-45B6-A7C5-2E4945E46677}" authorId="{2ACBB8C2-7BE9-AFC0-A87E-423CA1244FDA}" created="2026-02-20T18:50:48.656">
        <p188:txBody>
          <a:bodyPr/>
          <a:lstStyle/>
          <a:p>
            <a:r>
              <a:rPr lang="zh-CN" altLang="en-US"/>
              <a:t>Add timing enclosure</a:t>
            </a:r>
          </a:p>
        </p188:txBody>
      </p188:reply>
    </p188:replyLst>
    <p188:txBody>
      <a:bodyPr/>
      <a:lstStyle/>
      <a:p>
        <a:r>
          <a:rPr lang="zh-CN" altLang="en-US"/>
          <a:t>Streamline and emphasize result @Ye</a:t>
        </a:r>
      </a:p>
    </p188:txBody>
  </p188:cm>
</p188:cmLst>
</file>

<file path=ppt/comments/modernComment_171_950D989A.xml><?xml version="1.0" encoding="utf-8"?>
<p188:cmLst xmlns:a="http://schemas.openxmlformats.org/drawingml/2006/main" xmlns:r="http://schemas.openxmlformats.org/officeDocument/2006/relationships" xmlns:p188="http://schemas.microsoft.com/office/powerpoint/2018/8/main">
  <p188:cm id="{AEF92142-05EF-4BC0-9DDC-CD1F88E4B621}" authorId="{2ACBB8C2-7BE9-AFC0-A87E-423CA1244FDA}" created="2026-02-18T04:23:54.016">
    <pc:sldMkLst xmlns:pc="http://schemas.microsoft.com/office/powerpoint/2013/main/command">
      <pc:docMk/>
      <pc:sldMk cId="1589341706" sldId="325"/>
    </pc:sldMkLst>
    <p188:replyLst>
      <p188:reply id="{80794CA8-A61F-4C2F-A1E2-24BDAC9F75B6}" authorId="{2ACBB8C2-7BE9-AFC0-A87E-423CA1244FDA}" created="2026-02-18T04:34:59.311">
        <p188:txBody>
          <a:bodyPr/>
          <a:lstStyle/>
          <a:p>
            <a:r>
              <a:rPr lang="zh-CN" altLang="en-US"/>
              <a:t>We need some blocks on contirbution and morph them when introducing different parts</a:t>
            </a:r>
          </a:p>
        </p188:txBody>
      </p188:reply>
      <p188:reply id="{DEE14D09-56D0-4CBB-AF75-37A1754871CA}" authorId="{2ACBB8C2-7BE9-AFC0-A87E-423CA1244FDA}" created="2026-02-18T04:58:26.189">
        <p188:txBody>
          <a:bodyPr/>
          <a:lstStyle/>
          <a:p>
            <a:r>
              <a:rPr lang="zh-CN" altLang="en-US"/>
              <a:t>@ye</a:t>
            </a:r>
          </a:p>
        </p188:txBody>
      </p188:reply>
    </p188:replyLst>
    <p188:txBody>
      <a:bodyPr/>
      <a:lstStyle/>
      <a:p>
        <a:r>
          <a:rPr lang="zh-CN" altLang="en-US"/>
          <a:t>We need a separate why ternary matters and what is our contribution on the top of ternary and prefill problem.</a:t>
        </a:r>
      </a:p>
    </p188:txBody>
  </p188:cm>
</p188:cmLst>
</file>

<file path=ppt/comments/modernComment_172_FC852531.xml><?xml version="1.0" encoding="utf-8"?>
<p188:cmLst xmlns:a="http://schemas.openxmlformats.org/drawingml/2006/main" xmlns:r="http://schemas.openxmlformats.org/officeDocument/2006/relationships" xmlns:p188="http://schemas.microsoft.com/office/powerpoint/2018/8/main">
  <p188:cm id="{3624A058-4408-45AB-A8C8-E75DB681B3AC}" authorId="{2ACBB8C2-7BE9-AFC0-A87E-423CA1244FDA}" created="2026-02-18T04:23:54.016">
    <pc:sldMkLst xmlns:pc="http://schemas.microsoft.com/office/powerpoint/2013/main/command">
      <pc:docMk/>
      <pc:sldMk cId="1589341706" sldId="325"/>
    </pc:sldMkLst>
    <p188:replyLst>
      <p188:reply id="{80794CA8-A61F-4C2F-A1E2-24BDAC9F75B6}" authorId="{2ACBB8C2-7BE9-AFC0-A87E-423CA1244FDA}" created="2026-02-18T04:34:59.311">
        <p188:txBody>
          <a:bodyPr/>
          <a:lstStyle/>
          <a:p>
            <a:r>
              <a:rPr lang="zh-CN" altLang="en-US"/>
              <a:t>We need some blocks on contirbution and morph them when introducing different parts</a:t>
            </a:r>
          </a:p>
        </p188:txBody>
      </p188:reply>
      <p188:reply id="{DEE14D09-56D0-4CBB-AF75-37A1754871CA}" authorId="{2ACBB8C2-7BE9-AFC0-A87E-423CA1244FDA}" created="2026-02-18T04:58:26.189">
        <p188:txBody>
          <a:bodyPr/>
          <a:lstStyle/>
          <a:p>
            <a:r>
              <a:rPr lang="zh-CN" altLang="en-US"/>
              <a:t>@ye</a:t>
            </a:r>
          </a:p>
        </p188:txBody>
      </p188:reply>
    </p188:replyLst>
    <p188:txBody>
      <a:bodyPr/>
      <a:lstStyle/>
      <a:p>
        <a:r>
          <a:rPr lang="zh-CN" altLang="en-US"/>
          <a:t>We need a separate why ternary matters and what is our contribution on the top of ternary and prefill problem.</a:t>
        </a:r>
      </a:p>
    </p188:txBody>
  </p188:cm>
</p188:cmLst>
</file>

<file path=ppt/comments/modernComment_174_F125B24B.xml><?xml version="1.0" encoding="utf-8"?>
<p188:cmLst xmlns:a="http://schemas.openxmlformats.org/drawingml/2006/main" xmlns:r="http://schemas.openxmlformats.org/officeDocument/2006/relationships" xmlns:p188="http://schemas.microsoft.com/office/powerpoint/2018/8/main">
  <p188:cm id="{7390B7A2-CF41-42ED-92C0-BCE7BFDC074B}" authorId="{2ACBB8C2-7BE9-AFC0-A87E-423CA1244FDA}" created="2026-02-18T03:28:31.976">
    <pc:sldMkLst xmlns:pc="http://schemas.microsoft.com/office/powerpoint/2013/main/command">
      <pc:docMk/>
      <pc:sldMk cId="2977819884" sldId="326"/>
    </pc:sldMkLst>
    <p188:txBody>
      <a:bodyPr/>
      <a:lstStyle/>
      <a:p>
        <a:r>
          <a:rPr lang="zh-CN" altLang="en-US"/>
          <a:t>Need to clear show what is current implenetation. How they do the prefill for know(CPU/decode reuse). Why we accelerate both stages.</a:t>
        </a:r>
      </a:p>
    </p188:txBody>
  </p188:cm>
</p188:cmLst>
</file>

<file path=ppt/comments/modernComment_175_16E12906.xml><?xml version="1.0" encoding="utf-8"?>
<p188:cmLst xmlns:a="http://schemas.openxmlformats.org/drawingml/2006/main" xmlns:r="http://schemas.openxmlformats.org/officeDocument/2006/relationships" xmlns:p188="http://schemas.microsoft.com/office/powerpoint/2018/8/main">
  <p188:cm id="{A3B9AD70-DD0F-4439-B363-894D81DC7800}" authorId="{2ACBB8C2-7BE9-AFC0-A87E-423CA1244FDA}" created="2026-02-18T03:56:21.986">
    <pc:sldMkLst xmlns:pc="http://schemas.microsoft.com/office/powerpoint/2013/main/command">
      <pc:docMk/>
      <pc:sldMk cId="2777577393" sldId="324"/>
    </pc:sldMkLst>
    <p188:replyLst>
      <p188:reply id="{A5F2E9D4-E757-49D1-8B9B-796719B25A2F}" authorId="{2ACBB8C2-7BE9-AFC0-A87E-423CA1244FDA}" created="2026-02-18T03:58:10.221">
        <p188:txBody>
          <a:bodyPr/>
          <a:lstStyle/>
          <a:p>
            <a:r>
              <a:rPr lang="zh-CN" altLang="en-US"/>
              <a:t>Furthermore, we should have a seprate part explain the prefill decode and their mapping</a:t>
            </a:r>
          </a:p>
        </p188:txBody>
      </p188:reply>
    </p188:replyLst>
    <p188:txBody>
      <a:bodyPr/>
      <a:lstStyle/>
      <a:p>
        <a:r>
          <a:rPr lang="zh-CN" altLang="en-US"/>
          <a:t>Need to clear show what is current implenetation. How they do the prefill for know(CPU/decode reuse). Why we accelerate both stages.</a:t>
        </a:r>
      </a:p>
    </p188:txBody>
  </p188:cm>
</p188:cmLst>
</file>

<file path=ppt/comments/modernComment_176_46A84B49.xml><?xml version="1.0" encoding="utf-8"?>
<p188:cmLst xmlns:a="http://schemas.openxmlformats.org/drawingml/2006/main" xmlns:r="http://schemas.openxmlformats.org/officeDocument/2006/relationships" xmlns:p188="http://schemas.microsoft.com/office/powerpoint/2018/8/main">
  <p188:cm id="{04103885-9FA3-46C2-91F1-799646A5F3A0}" authorId="{2ACBB8C2-7BE9-AFC0-A87E-423CA1244FDA}" created="2026-02-18T03:56:21.986">
    <pc:sldMkLst xmlns:pc="http://schemas.microsoft.com/office/powerpoint/2013/main/command">
      <pc:docMk/>
      <pc:sldMk cId="2777577393" sldId="324"/>
    </pc:sldMkLst>
    <p188:replyLst>
      <p188:reply id="{A5F2E9D4-E757-49D1-8B9B-796719B25A2F}" authorId="{2ACBB8C2-7BE9-AFC0-A87E-423CA1244FDA}" created="2026-02-18T03:58:10.221">
        <p188:txBody>
          <a:bodyPr/>
          <a:lstStyle/>
          <a:p>
            <a:r>
              <a:rPr lang="zh-CN" altLang="en-US"/>
              <a:t>Furthermore, we should have a seprate part explain the prefill decode and their mapping</a:t>
            </a:r>
          </a:p>
        </p188:txBody>
      </p188:reply>
    </p188:replyLst>
    <p188:txBody>
      <a:bodyPr/>
      <a:lstStyle/>
      <a:p>
        <a:r>
          <a:rPr lang="zh-CN" altLang="en-US"/>
          <a:t>Need to clear show what is current implenetation. How they do the prefill for know(CPU/decode reuse). Why we accelerate both stages.</a:t>
        </a:r>
      </a:p>
    </p188:txBody>
  </p188:cm>
</p188:cmLst>
</file>

<file path=ppt/comments/modernComment_177_8455B975.xml><?xml version="1.0" encoding="utf-8"?>
<p188:cmLst xmlns:a="http://schemas.openxmlformats.org/drawingml/2006/main" xmlns:r="http://schemas.openxmlformats.org/officeDocument/2006/relationships" xmlns:p188="http://schemas.microsoft.com/office/powerpoint/2018/8/main">
  <p188:cm id="{2B6EF32C-86DB-453E-8B39-99E6C627ACE9}" authorId="{2ACBB8C2-7BE9-AFC0-A87E-423CA1244FDA}" created="2026-02-18T04:23:54.016">
    <pc:sldMkLst xmlns:pc="http://schemas.microsoft.com/office/powerpoint/2013/main/command">
      <pc:docMk/>
      <pc:sldMk cId="1589341706" sldId="325"/>
    </pc:sldMkLst>
    <p188:replyLst>
      <p188:reply id="{80794CA8-A61F-4C2F-A1E2-24BDAC9F75B6}" authorId="{2ACBB8C2-7BE9-AFC0-A87E-423CA1244FDA}" created="2026-02-18T04:34:59.311">
        <p188:txBody>
          <a:bodyPr/>
          <a:lstStyle/>
          <a:p>
            <a:r>
              <a:rPr lang="zh-CN" altLang="en-US"/>
              <a:t>We need some blocks on contirbution and morph them when introducing different parts</a:t>
            </a:r>
          </a:p>
        </p188:txBody>
      </p188:reply>
      <p188:reply id="{DEE14D09-56D0-4CBB-AF75-37A1754871CA}" authorId="{2ACBB8C2-7BE9-AFC0-A87E-423CA1244FDA}" created="2026-02-18T04:58:26.189">
        <p188:txBody>
          <a:bodyPr/>
          <a:lstStyle/>
          <a:p>
            <a:r>
              <a:rPr lang="zh-CN" altLang="en-US"/>
              <a:t>@ye</a:t>
            </a:r>
          </a:p>
        </p188:txBody>
      </p188:reply>
    </p188:replyLst>
    <p188:txBody>
      <a:bodyPr/>
      <a:lstStyle/>
      <a:p>
        <a:r>
          <a:rPr lang="zh-CN" altLang="en-US"/>
          <a:t>We need a separate why ternary matters and what is our contribution on the top of ternary and prefill problem.</a:t>
        </a:r>
      </a:p>
    </p188:txBody>
  </p188:cm>
</p188:cmLst>
</file>

<file path=ppt/comments/modernComment_178_C26E1EA9.xml><?xml version="1.0" encoding="utf-8"?>
<p188:cmLst xmlns:a="http://schemas.openxmlformats.org/drawingml/2006/main" xmlns:r="http://schemas.openxmlformats.org/officeDocument/2006/relationships" xmlns:p188="http://schemas.microsoft.com/office/powerpoint/2018/8/main">
  <p188:cm id="{F4EBB728-EFB2-4018-BD19-82715496A2D6}" authorId="{2ACBB8C2-7BE9-AFC0-A87E-423CA1244FDA}" created="2026-02-18T04:23:54.016">
    <pc:sldMkLst xmlns:pc="http://schemas.microsoft.com/office/powerpoint/2013/main/command">
      <pc:docMk/>
      <pc:sldMk cId="1589341706" sldId="325"/>
    </pc:sldMkLst>
    <p188:replyLst>
      <p188:reply id="{80794CA8-A61F-4C2F-A1E2-24BDAC9F75B6}" authorId="{2ACBB8C2-7BE9-AFC0-A87E-423CA1244FDA}" created="2026-02-18T04:34:59.311">
        <p188:txBody>
          <a:bodyPr/>
          <a:lstStyle/>
          <a:p>
            <a:r>
              <a:rPr lang="zh-CN" altLang="en-US"/>
              <a:t>We need some blocks on contirbution and morph them when introducing different parts</a:t>
            </a:r>
          </a:p>
        </p188:txBody>
      </p188:reply>
      <p188:reply id="{DEE14D09-56D0-4CBB-AF75-37A1754871CA}" authorId="{2ACBB8C2-7BE9-AFC0-A87E-423CA1244FDA}" created="2026-02-18T04:58:26.189">
        <p188:txBody>
          <a:bodyPr/>
          <a:lstStyle/>
          <a:p>
            <a:r>
              <a:rPr lang="zh-CN" altLang="en-US"/>
              <a:t>@ye</a:t>
            </a:r>
          </a:p>
        </p188:txBody>
      </p188:reply>
    </p188:replyLst>
    <p188:txBody>
      <a:bodyPr/>
      <a:lstStyle/>
      <a:p>
        <a:r>
          <a:rPr lang="zh-CN" altLang="en-US"/>
          <a:t>We need a separate why ternary matters and what is our contribution on the top of ternary and prefill problem.</a:t>
        </a:r>
      </a:p>
    </p188:txBody>
  </p188:cm>
</p188:cmLst>
</file>

<file path=ppt/comments/modernComment_179_EA3769BF.xml><?xml version="1.0" encoding="utf-8"?>
<p188:cmLst xmlns:a="http://schemas.openxmlformats.org/drawingml/2006/main" xmlns:r="http://schemas.openxmlformats.org/officeDocument/2006/relationships" xmlns:p188="http://schemas.microsoft.com/office/powerpoint/2018/8/main">
  <p188:cm id="{287A2223-E733-412B-8763-050B76ADADEC}" authorId="{2ACBB8C2-7BE9-AFC0-A87E-423CA1244FDA}" created="2026-02-10T02:18:11.926">
    <pc:sldMkLst xmlns:pc="http://schemas.microsoft.com/office/powerpoint/2013/main/command">
      <pc:docMk/>
      <pc:sldMk cId="1012444586" sldId="256"/>
    </pc:sldMkLst>
    <p188:replyLst>
      <p188:reply id="{85D201C0-88B4-41B8-96E7-E9B0E88CB512}" authorId="{2ACBB8C2-7BE9-AFC0-A87E-423CA1244FDA}" created="2026-02-10T02:22:17.984">
        <p188:txBody>
          <a:bodyPr/>
          <a:lstStyle/>
          <a:p>
            <a:r>
              <a:rPr lang="zh-CN" altLang="en-US"/>
              <a:t>4. Choose Better Template</a:t>
            </a:r>
          </a:p>
        </p188:txBody>
      </p188:reply>
    </p188:replyLst>
    <p188:txBody>
      <a:bodyPr/>
      <a:lstStyle/>
      <a:p>
        <a:r>
          <a:rPr lang="zh-CN" altLang="en-US"/>
          <a:t>[@Sitao Huang]  [@Yifan Zhang] ✅TeLLMe Presentation — Todo List 
1. Add Dynamic Visualization for All Modules
Integrate animations across all major modules (TLMM engine, prefill attention, decode attention, WBMU, etc.).
Use data‑flow animations to clearly show:
How input tokens propagate through each subsystem
Execution order of algorithmic steps (e.g., rotary embedding → TLMM → accumulation → attention flow)
Differences between prefill and decode paths
Add dynamic arrows, color transitions, and staged highlights to illustrate processing pipelines and memory movement.
2. Set Up the Public GitHub Repository
Create a new public GitHub organization named CORSA.
Prepare the repository structure, including:
README.md with project overview, architecture diagrams, usage instructions, and paper citation
Directory templates for FPGA code, design scripts, or model configs
Demo examples (e.g., sample prompts, logs, data)
Add the GitHub link to the final slide of the presentation.
3. Select Prompts &amp; Record Demo Video
Choose clear and representative prompts for the demo, such as:
“Explain how the TeLLMe ternary LLM accelerator operates on an FPGA.”
“Generate a short reasoning output using the ternary model.”
Ensure the demo highlights:
Real‑time token generation speed
Prefill vs. decode performance
Smooth and low‑latency user experience
Keep the final video around 20–40 seconds, optimized for inclusion in the PPT.</a:t>
        </a:r>
      </a:p>
    </p188:txBody>
  </p188:cm>
  <p188:cm id="{058EBC63-9E1A-4510-B691-4D4672BFA74A}" authorId="{2ACBB8C2-7BE9-AFC0-A87E-423CA1244FDA}" created="2026-02-18T02:37:30.661">
    <ac:deMkLst xmlns:ac="http://schemas.microsoft.com/office/drawing/2013/main/command">
      <pc:docMk xmlns:pc="http://schemas.microsoft.com/office/powerpoint/2013/main/command"/>
      <pc:sldMk xmlns:pc="http://schemas.microsoft.com/office/powerpoint/2013/main/command" cId="3929500095" sldId="377"/>
      <ac:spMk id="4" creationId="{00022F0B-B06D-F9EB-35D0-A7FFE034B8C0}"/>
    </ac:deMkLst>
    <p188:replyLst>
      <p188:reply id="{38210925-F7A3-4094-9E58-103A29237240}" authorId="{2ACBB8C2-7BE9-AFC0-A87E-423CA1244FDA}" created="2026-02-18T04:58:10.774">
        <p188:txBody>
          <a:bodyPr/>
          <a:lstStyle/>
          <a:p>
            <a:r>
              <a:rPr lang="zh-CN" altLang="en-US"/>
              <a:t>@YE</a:t>
            </a:r>
          </a:p>
        </p188:txBody>
      </p188:reply>
    </p188:replyLst>
    <p188:txBody>
      <a:bodyPr/>
      <a:lstStyle/>
      <a:p>
        <a:r>
          <a:rPr lang="zh-CN" altLang="en-US"/>
          <a:t>1 QR code
2 Demo Link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D2904CB-E711-4AE9-A24F-2A8F126FC7B4}" type="datetimeFigureOut">
              <a:rPr lang="en-US" smtClean="0"/>
              <a:t>2/23/2026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88B2684-C298-43C0-A8CF-640688BBF166}" type="slidenum">
              <a:rPr lang="en-US" smtClean="0"/>
              <a:t>‹#›</a:t>
            </a:fld>
            <a:endParaRPr lang="en-US"/>
          </a:p>
        </p:txBody>
      </p:sp>
    </p:spTree>
    <p:extLst>
      <p:ext uri="{BB962C8B-B14F-4D97-AF65-F5344CB8AC3E}">
        <p14:creationId xmlns:p14="http://schemas.microsoft.com/office/powerpoint/2010/main" val="2334323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To understand why we built </a:t>
            </a:r>
            <a:r>
              <a:rPr lang="en-US" altLang="zh-CN" err="1"/>
              <a:t>TeLLMe</a:t>
            </a:r>
            <a:r>
              <a:rPr lang="en-US" altLang="zh-CN"/>
              <a:t>, we first need to look at the scale of modern transformers. On the left, you can see how rapidly LLMs have evolved in just a few short years. But this scaling comes at a massive cost. As the graph on the right shows, the demand for computation and memory has absolutely skyrocketed.</a:t>
            </a:r>
          </a:p>
          <a:p>
            <a:endParaRPr lang="en-US" altLang="zh-CN"/>
          </a:p>
          <a:p>
            <a:r>
              <a:rPr lang="en-US" altLang="zh-CN"/>
              <a:t>Now, think about edge devices—robots, AR glasses, or autonomous cars. We want LLMs running locally on these devices because it preserves user privacy, eliminates network latency, and enables true autonomy. But edge hardware has very strict limits on power, compute, and memory capacity. </a:t>
            </a:r>
          </a:p>
          <a:p>
            <a:r>
              <a:rPr lang="en-US" altLang="zh-CN"/>
              <a:t>This brings us to the core question of our research: Is it actually possible to run real-time, end-to-end LLM inference directly on the edge under a tight power budget? We believe the answer is yes, and </a:t>
            </a:r>
            <a:r>
              <a:rPr lang="en-US" altLang="zh-CN" err="1"/>
              <a:t>TeLLMe</a:t>
            </a:r>
            <a:r>
              <a:rPr lang="en-US" altLang="zh-CN"/>
              <a:t> is our solution.</a:t>
            </a:r>
          </a:p>
          <a:p>
            <a:endParaRPr lang="zh-CN" altLang="en-US"/>
          </a:p>
        </p:txBody>
      </p:sp>
      <p:sp>
        <p:nvSpPr>
          <p:cNvPr id="4" name="灯片编号占位符 3"/>
          <p:cNvSpPr>
            <a:spLocks noGrp="1"/>
          </p:cNvSpPr>
          <p:nvPr>
            <p:ph type="sldNum" sz="quarter" idx="5"/>
          </p:nvPr>
        </p:nvSpPr>
        <p:spPr/>
        <p:txBody>
          <a:bodyPr/>
          <a:lstStyle/>
          <a:p>
            <a:fld id="{888B2684-C298-43C0-A8CF-640688BBF166}" type="slidenum">
              <a:rPr lang="en-US" smtClean="0"/>
              <a:t>2</a:t>
            </a:fld>
            <a:endParaRPr lang="en-US"/>
          </a:p>
        </p:txBody>
      </p:sp>
    </p:spTree>
    <p:extLst>
      <p:ext uri="{BB962C8B-B14F-4D97-AF65-F5344CB8AC3E}">
        <p14:creationId xmlns:p14="http://schemas.microsoft.com/office/powerpoint/2010/main" val="29831984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ea typeface="等线"/>
              </a:rPr>
              <a:t>Notice that our ternary weights have already been encoded into compact indices offline. </a:t>
            </a:r>
            <a:r>
              <a:rPr lang="en-US" altLang="zh-CN"/>
              <a:t>So, instead of calculating, we simply use those indices to look up the values in parallel and accumulate them. </a:t>
            </a:r>
            <a:endParaRPr lang="zh-CN" altLang="en-US"/>
          </a:p>
        </p:txBody>
      </p:sp>
      <p:sp>
        <p:nvSpPr>
          <p:cNvPr id="4" name="灯片编号占位符 3"/>
          <p:cNvSpPr>
            <a:spLocks noGrp="1"/>
          </p:cNvSpPr>
          <p:nvPr>
            <p:ph type="sldNum" sz="quarter" idx="5"/>
          </p:nvPr>
        </p:nvSpPr>
        <p:spPr/>
        <p:txBody>
          <a:bodyPr/>
          <a:lstStyle/>
          <a:p>
            <a:fld id="{888B2684-C298-43C0-A8CF-640688BBF166}" type="slidenum">
              <a:rPr lang="en-US" smtClean="0"/>
              <a:t>11</a:t>
            </a:fld>
            <a:endParaRPr lang="en-US"/>
          </a:p>
        </p:txBody>
      </p:sp>
    </p:spTree>
    <p:extLst>
      <p:ext uri="{BB962C8B-B14F-4D97-AF65-F5344CB8AC3E}">
        <p14:creationId xmlns:p14="http://schemas.microsoft.com/office/powerpoint/2010/main" val="17780637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We sweep through the rest of the weight index vectors for that row.</a:t>
            </a:r>
            <a:endParaRPr lang="en-US">
              <a:latin typeface="Calibri"/>
              <a:ea typeface="Calibri"/>
              <a:cs typeface="Calibri"/>
            </a:endParaRPr>
          </a:p>
        </p:txBody>
      </p:sp>
      <p:sp>
        <p:nvSpPr>
          <p:cNvPr id="4" name="灯片编号占位符 3"/>
          <p:cNvSpPr>
            <a:spLocks noGrp="1"/>
          </p:cNvSpPr>
          <p:nvPr>
            <p:ph type="sldNum" sz="quarter" idx="5"/>
          </p:nvPr>
        </p:nvSpPr>
        <p:spPr/>
        <p:txBody>
          <a:bodyPr/>
          <a:lstStyle/>
          <a:p>
            <a:fld id="{888B2684-C298-43C0-A8CF-640688BBF166}" type="slidenum">
              <a:rPr lang="en-US" smtClean="0"/>
              <a:t>12</a:t>
            </a:fld>
            <a:endParaRPr lang="en-US"/>
          </a:p>
        </p:txBody>
      </p:sp>
    </p:spTree>
    <p:extLst>
      <p:ext uri="{BB962C8B-B14F-4D97-AF65-F5344CB8AC3E}">
        <p14:creationId xmlns:p14="http://schemas.microsoft.com/office/powerpoint/2010/main" val="37164782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After that, we grab the next pair of activation and index vectors to keep building our result.</a:t>
            </a:r>
            <a:endParaRPr lang="en-US" altLang="zh-CN">
              <a:latin typeface="Calibri"/>
              <a:ea typeface="Calibri"/>
              <a:cs typeface="Calibri"/>
            </a:endParaRPr>
          </a:p>
        </p:txBody>
      </p:sp>
      <p:sp>
        <p:nvSpPr>
          <p:cNvPr id="4" name="灯片编号占位符 3"/>
          <p:cNvSpPr>
            <a:spLocks noGrp="1"/>
          </p:cNvSpPr>
          <p:nvPr>
            <p:ph type="sldNum" sz="quarter" idx="5"/>
          </p:nvPr>
        </p:nvSpPr>
        <p:spPr/>
        <p:txBody>
          <a:bodyPr/>
          <a:lstStyle/>
          <a:p>
            <a:fld id="{888B2684-C298-43C0-A8CF-640688BBF166}" type="slidenum">
              <a:rPr lang="en-US" smtClean="0"/>
              <a:t>14</a:t>
            </a:fld>
            <a:endParaRPr lang="en-US"/>
          </a:p>
        </p:txBody>
      </p:sp>
    </p:spTree>
    <p:extLst>
      <p:ext uri="{BB962C8B-B14F-4D97-AF65-F5344CB8AC3E}">
        <p14:creationId xmlns:p14="http://schemas.microsoft.com/office/powerpoint/2010/main" val="30928972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Once the entire row finishes execution, that output is pushed straight into the stream FIFO channel for the next kernel. </a:t>
            </a:r>
            <a:endParaRPr lang="en-US" altLang="zh-CN">
              <a:latin typeface="Calibri"/>
              <a:ea typeface="Calibri"/>
              <a:cs typeface="Calibri"/>
            </a:endParaRPr>
          </a:p>
        </p:txBody>
      </p:sp>
      <p:sp>
        <p:nvSpPr>
          <p:cNvPr id="4" name="灯片编号占位符 3"/>
          <p:cNvSpPr>
            <a:spLocks noGrp="1"/>
          </p:cNvSpPr>
          <p:nvPr>
            <p:ph type="sldNum" sz="quarter" idx="5"/>
          </p:nvPr>
        </p:nvSpPr>
        <p:spPr/>
        <p:txBody>
          <a:bodyPr/>
          <a:lstStyle/>
          <a:p>
            <a:fld id="{888B2684-C298-43C0-A8CF-640688BBF166}" type="slidenum">
              <a:rPr lang="en-US" smtClean="0"/>
              <a:t>15</a:t>
            </a:fld>
            <a:endParaRPr lang="en-US"/>
          </a:p>
        </p:txBody>
      </p:sp>
    </p:spTree>
    <p:extLst>
      <p:ext uri="{BB962C8B-B14F-4D97-AF65-F5344CB8AC3E}">
        <p14:creationId xmlns:p14="http://schemas.microsoft.com/office/powerpoint/2010/main" val="288623266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Then, we just fetch the next token's vector, seamlessly supporting full GEMM execution if it is prefill.</a:t>
            </a:r>
            <a:endParaRPr lang="en-US" altLang="zh-CN">
              <a:latin typeface="Calibri"/>
              <a:ea typeface="Calibri"/>
              <a:cs typeface="Calibri"/>
            </a:endParaRPr>
          </a:p>
        </p:txBody>
      </p:sp>
      <p:sp>
        <p:nvSpPr>
          <p:cNvPr id="4" name="灯片编号占位符 3"/>
          <p:cNvSpPr>
            <a:spLocks noGrp="1"/>
          </p:cNvSpPr>
          <p:nvPr>
            <p:ph type="sldNum" sz="quarter" idx="5"/>
          </p:nvPr>
        </p:nvSpPr>
        <p:spPr/>
        <p:txBody>
          <a:bodyPr/>
          <a:lstStyle/>
          <a:p>
            <a:fld id="{888B2684-C298-43C0-A8CF-640688BBF166}" type="slidenum">
              <a:rPr lang="en-US" smtClean="0"/>
              <a:t>16</a:t>
            </a:fld>
            <a:endParaRPr lang="en-US"/>
          </a:p>
        </p:txBody>
      </p:sp>
    </p:spTree>
    <p:extLst>
      <p:ext uri="{BB962C8B-B14F-4D97-AF65-F5344CB8AC3E}">
        <p14:creationId xmlns:p14="http://schemas.microsoft.com/office/powerpoint/2010/main" val="254026938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b="1">
              <a:latin typeface="Calibri"/>
              <a:ea typeface="Calibri"/>
              <a:cs typeface="Calibri"/>
            </a:endParaRPr>
          </a:p>
          <a:p>
            <a:r>
              <a:rPr lang="en-US" altLang="zh-CN"/>
              <a:t>So, what about the rest of the model? Our TLMM engine is great for integers, but integer operations alone aren't enough to run a full LLM. We still have to deal with FP16 element-wise operations like Quantization, Dequantization, SILU, Residual Adds, and </a:t>
            </a:r>
            <a:r>
              <a:rPr lang="en-US" altLang="zh-CN" err="1"/>
              <a:t>RoPE</a:t>
            </a:r>
            <a:r>
              <a:rPr lang="en-US" altLang="zh-CN"/>
              <a:t>. If we processed our integer math, saved those results to main memory, and then fetched them back just to do the FP16 math, the memory latency would completely destroy our performance. Instead, we built a function-level pipeline. As you can see in the timing diagram at the bottom, we use streaming fusion to chain these steps together. This lets us overlap the execution phases, hiding the latency of those FP16 operations behind our main compute.</a:t>
            </a:r>
            <a:endParaRPr lang="en-US" altLang="zh-CN">
              <a:latin typeface="Calibri"/>
              <a:ea typeface="Calibri"/>
              <a:cs typeface="Calibri"/>
            </a:endParaRPr>
          </a:p>
        </p:txBody>
      </p:sp>
      <p:sp>
        <p:nvSpPr>
          <p:cNvPr id="4" name="灯片编号占位符 3"/>
          <p:cNvSpPr>
            <a:spLocks noGrp="1"/>
          </p:cNvSpPr>
          <p:nvPr>
            <p:ph type="sldNum" sz="quarter" idx="5"/>
          </p:nvPr>
        </p:nvSpPr>
        <p:spPr/>
        <p:txBody>
          <a:bodyPr/>
          <a:lstStyle/>
          <a:p>
            <a:fld id="{888B2684-C298-43C0-A8CF-640688BBF166}" type="slidenum">
              <a:rPr lang="en-US" smtClean="0"/>
              <a:t>17</a:t>
            </a:fld>
            <a:endParaRPr lang="en-US"/>
          </a:p>
        </p:txBody>
      </p:sp>
    </p:spTree>
    <p:extLst>
      <p:ext uri="{BB962C8B-B14F-4D97-AF65-F5344CB8AC3E}">
        <p14:creationId xmlns:p14="http://schemas.microsoft.com/office/powerpoint/2010/main" val="9483303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17182-81B3-1C30-00BE-AD2D1E47E94F}"/>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35263C36-DFB5-DF76-1E37-FBFDBFB27FEA}"/>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A8B9AAA-84BC-17B6-00A8-3203C23856B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a:ea typeface="等线"/>
              </a:rPr>
              <a:t>Now that we have a highly efficient compute engine, we run into the classic hardware problem: how do we feed it fast enough? During the autoregressive decoding phase, LLMs are notoriously memory-bound. If our memory access is slow, our fast compute engine just sits there waiting. To solve this, we carefully mapped our data to the FPGA's specific memory resources, as shown on the right. We use BRAMs for intermediate activations and LUTRAMs for those small TL tables we talked about earlier. But for the massive weight matrices, we leverage </a:t>
            </a:r>
            <a:r>
              <a:rPr lang="en-US" altLang="zh-CN" err="1">
                <a:ea typeface="等线"/>
              </a:rPr>
              <a:t>UltraRAMs</a:t>
            </a:r>
            <a:r>
              <a:rPr lang="en-US" altLang="zh-CN">
                <a:ea typeface="等线"/>
              </a:rPr>
              <a:t>. URAMs are deep and wide, giving us 288 kilobits per block, which is perfect for storing our packed ternary weights on-chip.</a:t>
            </a:r>
          </a:p>
          <a:p>
            <a:endParaRPr lang="en-US" altLang="zh-CN">
              <a:latin typeface="Calibri"/>
              <a:ea typeface="Calibri"/>
              <a:cs typeface="Calibri"/>
            </a:endParaRPr>
          </a:p>
        </p:txBody>
      </p:sp>
      <p:sp>
        <p:nvSpPr>
          <p:cNvPr id="4" name="灯片编号占位符 3">
            <a:extLst>
              <a:ext uri="{FF2B5EF4-FFF2-40B4-BE49-F238E27FC236}">
                <a16:creationId xmlns:a16="http://schemas.microsoft.com/office/drawing/2014/main" id="{AA0ECFBB-F4AE-9A0B-05E8-D8D1A746493D}"/>
              </a:ext>
            </a:extLst>
          </p:cNvPr>
          <p:cNvSpPr>
            <a:spLocks noGrp="1"/>
          </p:cNvSpPr>
          <p:nvPr>
            <p:ph type="sldNum" sz="quarter" idx="5"/>
          </p:nvPr>
        </p:nvSpPr>
        <p:spPr/>
        <p:txBody>
          <a:bodyPr/>
          <a:lstStyle/>
          <a:p>
            <a:fld id="{888B2684-C298-43C0-A8CF-640688BBF166}" type="slidenum">
              <a:rPr lang="en-US" smtClean="0"/>
              <a:t>18</a:t>
            </a:fld>
            <a:endParaRPr lang="en-US"/>
          </a:p>
        </p:txBody>
      </p:sp>
    </p:spTree>
    <p:extLst>
      <p:ext uri="{BB962C8B-B14F-4D97-AF65-F5344CB8AC3E}">
        <p14:creationId xmlns:p14="http://schemas.microsoft.com/office/powerpoint/2010/main" val="25428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lvl="1" indent="0">
              <a:buFont typeface="Arial" panose="020B0604020202020204" pitchFamily="34" charset="0"/>
              <a:buNone/>
            </a:pPr>
            <a:r>
              <a:rPr lang="en-US" altLang="zh-CN">
                <a:ea typeface="等线"/>
              </a:rPr>
              <a:t>Now that we have a highly efficient compute engine, we run into the classic hardware problem: how do we feed it fast enough? During the autoregressive decoding phase, LLMs are notoriously memory-bound. If our memory access is slow, our fast compute engine just sits there waiting. To solve this, we carefully mapped our data to the FPGA's specific memory resources, as shown on the right. We use BRAMs for intermediate activations and LUTRAMs for those small TL tables we talked about earlier. But for the massive weight matrices, we leverage </a:t>
            </a:r>
            <a:r>
              <a:rPr lang="en-US" altLang="zh-CN" err="1">
                <a:ea typeface="等线"/>
              </a:rPr>
              <a:t>UltraRAMs</a:t>
            </a:r>
            <a:r>
              <a:rPr lang="en-US" altLang="zh-CN">
                <a:ea typeface="等线"/>
              </a:rPr>
              <a:t>. URAMs are deep and wide, giving us 288 kilobits per block, which is perfect for storing our packed ternary weights on-chip.</a:t>
            </a:r>
          </a:p>
        </p:txBody>
      </p:sp>
      <p:sp>
        <p:nvSpPr>
          <p:cNvPr id="4" name="Slide Number Placeholder 3"/>
          <p:cNvSpPr>
            <a:spLocks noGrp="1"/>
          </p:cNvSpPr>
          <p:nvPr>
            <p:ph type="sldNum" sz="quarter" idx="5"/>
          </p:nvPr>
        </p:nvSpPr>
        <p:spPr/>
        <p:txBody>
          <a:bodyPr/>
          <a:lstStyle/>
          <a:p>
            <a:fld id="{888B2684-C298-43C0-A8CF-640688BBF166}" type="slidenum">
              <a:rPr lang="en-US" smtClean="0"/>
              <a:t>19</a:t>
            </a:fld>
            <a:endParaRPr lang="en-US"/>
          </a:p>
        </p:txBody>
      </p:sp>
    </p:spTree>
    <p:extLst>
      <p:ext uri="{BB962C8B-B14F-4D97-AF65-F5344CB8AC3E}">
        <p14:creationId xmlns:p14="http://schemas.microsoft.com/office/powerpoint/2010/main" val="6211705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56182-6C21-3567-5502-50FA7E0E89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1AE05F-2F1D-5E46-5E93-C6392BFDB76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130DEAD-45C9-4A23-1159-045D4BA7CDBA}"/>
              </a:ext>
            </a:extLst>
          </p:cNvPr>
          <p:cNvSpPr>
            <a:spLocks noGrp="1"/>
          </p:cNvSpPr>
          <p:nvPr>
            <p:ph type="body" idx="1"/>
          </p:nvPr>
        </p:nvSpPr>
        <p:spPr/>
        <p:txBody>
          <a:bodyPr/>
          <a:lstStyle/>
          <a:p>
            <a:r>
              <a:rPr lang="en-US" altLang="zh-CN" sz="1200" kern="1200">
                <a:solidFill>
                  <a:schemeClr val="tx1"/>
                </a:solidFill>
                <a:effectLst/>
                <a:latin typeface="+mn-lt"/>
                <a:ea typeface="+mn-ea"/>
                <a:cs typeface="+mn-cs"/>
              </a:rPr>
              <a:t>So, we know URAM is critical for on-chip weight storage, but how do we manage it without wasting space? The Weight Buffer Management Unit handles with Analytical Parameter Selection.</a:t>
            </a:r>
          </a:p>
          <a:p>
            <a:r>
              <a:rPr lang="en-US" altLang="zh-CN" sz="1200" kern="1200">
                <a:solidFill>
                  <a:schemeClr val="tx1"/>
                </a:solidFill>
                <a:effectLst/>
                <a:latin typeface="+mn-lt"/>
                <a:ea typeface="+mn-ea"/>
                <a:cs typeface="+mn-cs"/>
              </a:rPr>
              <a:t>Instead of using trial and error, we use the specific formula you see on the right to calculate exactly how many URAM blocks we need, which we call $U$. It looks complex, but it's just sizing the memory in three dimensions. The $Q/2$ term tells us how many parallel banks we need to ensure fast, simultaneous memory access. The $C_{URAM}$ term handles the width—cascading blocks horizontally to fit our data vectors with maximized utilization. And the large fraction handles the depth—stacking blocks vertically based on the target </a:t>
            </a:r>
            <a:r>
              <a:rPr lang="en-US" altLang="zh-CN" sz="1200" kern="1200" err="1">
                <a:solidFill>
                  <a:schemeClr val="tx1"/>
                </a:solidFill>
                <a:effectLst/>
                <a:latin typeface="+mn-lt"/>
                <a:ea typeface="+mn-ea"/>
                <a:cs typeface="+mn-cs"/>
              </a:rPr>
              <a:t>matrice</a:t>
            </a:r>
            <a:r>
              <a:rPr lang="en-US" altLang="zh-CN" sz="1200" kern="1200">
                <a:solidFill>
                  <a:schemeClr val="tx1"/>
                </a:solidFill>
                <a:effectLst/>
                <a:latin typeface="+mn-lt"/>
                <a:ea typeface="+mn-ea"/>
                <a:cs typeface="+mn-cs"/>
              </a:rPr>
              <a:t> size because a single URAM only holds 4096 entries.</a:t>
            </a:r>
          </a:p>
        </p:txBody>
      </p:sp>
      <p:sp>
        <p:nvSpPr>
          <p:cNvPr id="4" name="Slide Number Placeholder 3">
            <a:extLst>
              <a:ext uri="{FF2B5EF4-FFF2-40B4-BE49-F238E27FC236}">
                <a16:creationId xmlns:a16="http://schemas.microsoft.com/office/drawing/2014/main" id="{810A161B-9A42-791A-8A2F-14D470EC6ADC}"/>
              </a:ext>
            </a:extLst>
          </p:cNvPr>
          <p:cNvSpPr>
            <a:spLocks noGrp="1"/>
          </p:cNvSpPr>
          <p:nvPr>
            <p:ph type="sldNum" sz="quarter" idx="5"/>
          </p:nvPr>
        </p:nvSpPr>
        <p:spPr/>
        <p:txBody>
          <a:bodyPr/>
          <a:lstStyle/>
          <a:p>
            <a:fld id="{888B2684-C298-43C0-A8CF-640688BBF166}" type="slidenum">
              <a:rPr lang="en-US" smtClean="0"/>
              <a:t>20</a:t>
            </a:fld>
            <a:endParaRPr lang="en-US"/>
          </a:p>
        </p:txBody>
      </p:sp>
    </p:spTree>
    <p:extLst>
      <p:ext uri="{BB962C8B-B14F-4D97-AF65-F5344CB8AC3E}">
        <p14:creationId xmlns:p14="http://schemas.microsoft.com/office/powerpoint/2010/main" val="2127706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565B9F-0502-A5DC-A55A-3F10141301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11F2D28-7C92-8D37-3095-F0FDD105BBD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825EF2-40DC-5198-5763-11DA83D87216}"/>
              </a:ext>
            </a:extLst>
          </p:cNvPr>
          <p:cNvSpPr>
            <a:spLocks noGrp="1"/>
          </p:cNvSpPr>
          <p:nvPr>
            <p:ph type="body" idx="1"/>
          </p:nvPr>
        </p:nvSpPr>
        <p:spPr/>
        <p:txBody>
          <a:bodyPr/>
          <a:lstStyle/>
          <a:p>
            <a:pPr marL="457200" lvl="1" indent="0">
              <a:buFont typeface="Arial" panose="020B0604020202020204" pitchFamily="34" charset="0"/>
              <a:buNone/>
            </a:pPr>
            <a:r>
              <a:rPr lang="en-US" altLang="zh-CN"/>
              <a:t>Second, we have to deal with the reality of transformer architectures: different layers require different access patterns. For example, the Up and Down projections are actually transposes of each other and has larger size than the </a:t>
            </a:r>
            <a:r>
              <a:rPr lang="en-US" altLang="zh-CN" err="1"/>
              <a:t>qkvo</a:t>
            </a:r>
            <a:r>
              <a:rPr lang="en-US" altLang="zh-CN"/>
              <a:t> projection. Our address mapping logic, shown on the top right, translates these different traversal pattern for the unified Uram space, so our TLMM engine can seamlessly process Q, K, V, O, and FFN projections.</a:t>
            </a:r>
            <a:endParaRPr lang="en-US" altLang="zh-CN">
              <a:ea typeface="等线"/>
            </a:endParaRPr>
          </a:p>
        </p:txBody>
      </p:sp>
      <p:sp>
        <p:nvSpPr>
          <p:cNvPr id="4" name="Slide Number Placeholder 3">
            <a:extLst>
              <a:ext uri="{FF2B5EF4-FFF2-40B4-BE49-F238E27FC236}">
                <a16:creationId xmlns:a16="http://schemas.microsoft.com/office/drawing/2014/main" id="{02202030-954B-427B-B224-E6332A517E45}"/>
              </a:ext>
            </a:extLst>
          </p:cNvPr>
          <p:cNvSpPr>
            <a:spLocks noGrp="1"/>
          </p:cNvSpPr>
          <p:nvPr>
            <p:ph type="sldNum" sz="quarter" idx="5"/>
          </p:nvPr>
        </p:nvSpPr>
        <p:spPr/>
        <p:txBody>
          <a:bodyPr/>
          <a:lstStyle/>
          <a:p>
            <a:fld id="{888B2684-C298-43C0-A8CF-640688BBF166}" type="slidenum">
              <a:rPr lang="en-US" smtClean="0"/>
              <a:t>21</a:t>
            </a:fld>
            <a:endParaRPr lang="en-US"/>
          </a:p>
        </p:txBody>
      </p:sp>
    </p:spTree>
    <p:extLst>
      <p:ext uri="{BB962C8B-B14F-4D97-AF65-F5344CB8AC3E}">
        <p14:creationId xmlns:p14="http://schemas.microsoft.com/office/powerpoint/2010/main" val="35965206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But prefill is completely different—it needs to process the entire prompt in parallel to actually build the KV-cache in the first place. If you force the prefill phase to process token-by-token, you are drastically underutilizing your hardware. It leads to terrible throughput and a frustratingly long wait before the model even starts talking. We realized that to fix this, we needed an architecture that respects the distinct computational needs of both stages.</a:t>
            </a:r>
          </a:p>
          <a:p>
            <a:endParaRPr lang="zh-CN" altLang="en-US"/>
          </a:p>
        </p:txBody>
      </p:sp>
      <p:sp>
        <p:nvSpPr>
          <p:cNvPr id="4" name="灯片编号占位符 3"/>
          <p:cNvSpPr>
            <a:spLocks noGrp="1"/>
          </p:cNvSpPr>
          <p:nvPr>
            <p:ph type="sldNum" sz="quarter" idx="5"/>
          </p:nvPr>
        </p:nvSpPr>
        <p:spPr/>
        <p:txBody>
          <a:bodyPr/>
          <a:lstStyle/>
          <a:p>
            <a:fld id="{888B2684-C298-43C0-A8CF-640688BBF166}" type="slidenum">
              <a:rPr lang="en-US" smtClean="0"/>
              <a:t>3</a:t>
            </a:fld>
            <a:endParaRPr lang="en-US"/>
          </a:p>
        </p:txBody>
      </p:sp>
    </p:spTree>
    <p:extLst>
      <p:ext uri="{BB962C8B-B14F-4D97-AF65-F5344CB8AC3E}">
        <p14:creationId xmlns:p14="http://schemas.microsoft.com/office/powerpoint/2010/main" val="19047479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1EE6A-E407-C26A-F221-FB759936011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EF9CF2F-1236-9430-9767-262F6B160F5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2A2E6E-21D9-1C5D-E951-40F221092EA2}"/>
              </a:ext>
            </a:extLst>
          </p:cNvPr>
          <p:cNvSpPr>
            <a:spLocks noGrp="1"/>
          </p:cNvSpPr>
          <p:nvPr>
            <p:ph type="body" idx="1"/>
          </p:nvPr>
        </p:nvSpPr>
        <p:spPr/>
        <p:txBody>
          <a:bodyPr/>
          <a:lstStyle/>
          <a:p>
            <a:pPr marL="742950" lvl="1" indent="-285750">
              <a:buFont typeface="Arial" panose="020B0604020202020204" pitchFamily="34" charset="0"/>
              <a:buChar char="•"/>
            </a:pPr>
            <a:r>
              <a:rPr lang="en-US" altLang="zh-CN"/>
              <a:t>Finally, on the left, we tie it all together with our data packing strategy. To make sure we aren‘t wasting a single cycle of off-chip memory access, we bundle multiple parallel ports to grab 768 bits at a time. By packing multiple weight indices and an FP16 weight into one burst, we maximize our DDR bandwidth and keep our compute pipeline moving fast. But it</a:t>
            </a:r>
            <a:r>
              <a:rPr lang="zh-CN" altLang="en-US"/>
              <a:t>’</a:t>
            </a:r>
            <a:r>
              <a:rPr lang="en-US" altLang="zh-CN"/>
              <a:t>s still bottleneck so </a:t>
            </a:r>
            <a:r>
              <a:rPr lang="en-US" altLang="zh-CN" err="1"/>
              <a:t>ddr</a:t>
            </a:r>
            <a:r>
              <a:rPr lang="en-US" altLang="zh-CN"/>
              <a:t> row buffer hit like Humming bird work is more important</a:t>
            </a:r>
            <a:endParaRPr lang="en-US" altLang="zh-CN">
              <a:ea typeface="等线"/>
            </a:endParaRPr>
          </a:p>
        </p:txBody>
      </p:sp>
      <p:sp>
        <p:nvSpPr>
          <p:cNvPr id="4" name="Slide Number Placeholder 3">
            <a:extLst>
              <a:ext uri="{FF2B5EF4-FFF2-40B4-BE49-F238E27FC236}">
                <a16:creationId xmlns:a16="http://schemas.microsoft.com/office/drawing/2014/main" id="{7DB63391-E10A-6D62-129B-42771B21F458}"/>
              </a:ext>
            </a:extLst>
          </p:cNvPr>
          <p:cNvSpPr>
            <a:spLocks noGrp="1"/>
          </p:cNvSpPr>
          <p:nvPr>
            <p:ph type="sldNum" sz="quarter" idx="5"/>
          </p:nvPr>
        </p:nvSpPr>
        <p:spPr/>
        <p:txBody>
          <a:bodyPr/>
          <a:lstStyle/>
          <a:p>
            <a:fld id="{888B2684-C298-43C0-A8CF-640688BBF166}" type="slidenum">
              <a:rPr lang="en-US" smtClean="0"/>
              <a:t>22</a:t>
            </a:fld>
            <a:endParaRPr lang="en-US"/>
          </a:p>
        </p:txBody>
      </p:sp>
    </p:spTree>
    <p:extLst>
      <p:ext uri="{BB962C8B-B14F-4D97-AF65-F5344CB8AC3E}">
        <p14:creationId xmlns:p14="http://schemas.microsoft.com/office/powerpoint/2010/main" val="13912139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7C99EF-F717-8B49-C45B-0DC8FEDA852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E642844D-F0C7-9970-095C-60AC463A4EFE}"/>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5A5DB14-257E-CE5E-CCDF-B00DAAC46980}"/>
              </a:ext>
            </a:extLst>
          </p:cNvPr>
          <p:cNvSpPr>
            <a:spLocks noGrp="1"/>
          </p:cNvSpPr>
          <p:nvPr>
            <p:ph type="body" idx="1"/>
          </p:nvPr>
        </p:nvSpPr>
        <p:spPr/>
        <p:txBody>
          <a:bodyPr/>
          <a:lstStyle/>
          <a:p>
            <a:r>
              <a:rPr lang="en-US"/>
              <a:t>So far, we have discussed how our TLMM engine and URAM optimizations effectively address the computational and memory bottlenecks of massive linear layers.</a:t>
            </a:r>
          </a:p>
          <a:p>
            <a:r>
              <a:rPr lang="en-US"/>
              <a:t>But as we all know, especially with longer contexts, the Attention mechanism and KV Cache become the next critical bottleneck in LLM inference. Now let’s see how </a:t>
            </a:r>
            <a:r>
              <a:rPr lang="en-US" err="1"/>
              <a:t>TeLLMe</a:t>
            </a:r>
            <a:r>
              <a:rPr lang="en-US"/>
              <a:t> overcomes this challenge with its dedicated Attention modules</a:t>
            </a:r>
          </a:p>
        </p:txBody>
      </p:sp>
      <p:sp>
        <p:nvSpPr>
          <p:cNvPr id="4" name="灯片编号占位符 3">
            <a:extLst>
              <a:ext uri="{FF2B5EF4-FFF2-40B4-BE49-F238E27FC236}">
                <a16:creationId xmlns:a16="http://schemas.microsoft.com/office/drawing/2014/main" id="{EC2D1062-C2A5-8BA5-979F-5C06BF9B6082}"/>
              </a:ext>
            </a:extLst>
          </p:cNvPr>
          <p:cNvSpPr>
            <a:spLocks noGrp="1"/>
          </p:cNvSpPr>
          <p:nvPr>
            <p:ph type="sldNum" sz="quarter" idx="5"/>
          </p:nvPr>
        </p:nvSpPr>
        <p:spPr/>
        <p:txBody>
          <a:bodyPr/>
          <a:lstStyle/>
          <a:p>
            <a:fld id="{888B2684-C298-43C0-A8CF-640688BBF166}" type="slidenum">
              <a:rPr lang="en-US" smtClean="0"/>
              <a:t>23</a:t>
            </a:fld>
            <a:endParaRPr lang="en-US"/>
          </a:p>
        </p:txBody>
      </p:sp>
    </p:spTree>
    <p:extLst>
      <p:ext uri="{BB962C8B-B14F-4D97-AF65-F5344CB8AC3E}">
        <p14:creationId xmlns:p14="http://schemas.microsoft.com/office/powerpoint/2010/main" val="53633803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When implementing this on edge FPGAs, we primarily faced two major challenges.</a:t>
            </a:r>
          </a:p>
          <a:p>
            <a:r>
              <a:rPr lang="en-US"/>
              <a:t>First, prefill and decode attention have fundamentally different workload characteristics. You can't just use a one-size-fits-all approach. Our solution was to decouple them, implementing </a:t>
            </a:r>
            <a:r>
              <a:rPr lang="en-US" b="1"/>
              <a:t>dedicated hardware units and dataflows</a:t>
            </a:r>
            <a:r>
              <a:rPr lang="en-US"/>
              <a:t> for each stage to ensure optimal efficiency. GEMV vs GEMM, No KV cache </a:t>
            </a:r>
            <a:r>
              <a:rPr lang="en-US" err="1"/>
              <a:t>assited</a:t>
            </a:r>
            <a:r>
              <a:rPr lang="en-US"/>
              <a:t> KV cache </a:t>
            </a:r>
            <a:r>
              <a:rPr lang="en-US" err="1"/>
              <a:t>assistend</a:t>
            </a:r>
            <a:endParaRPr lang="en-US"/>
          </a:p>
          <a:p>
            <a:r>
              <a:rPr lang="en-US"/>
              <a:t>Second, we are working with edge FPGAs, which means severely constrained memory bandwidth, compute capacity, and on-chip buffers. To squeeze out maximum performance despite these severe limitations, we </a:t>
            </a:r>
            <a:r>
              <a:rPr lang="en-US" altLang="zh-CN"/>
              <a:t>use</a:t>
            </a:r>
            <a:r>
              <a:rPr lang="en-US"/>
              <a:t> </a:t>
            </a:r>
            <a:r>
              <a:rPr lang="en-US" b="1"/>
              <a:t>optimized scheduling and operator fusion</a:t>
            </a:r>
            <a:r>
              <a:rPr lang="en-US"/>
              <a:t> to keep data moving smoothly and stay on-chip as much as possible.</a:t>
            </a:r>
          </a:p>
          <a:p>
            <a:endParaRPr lang="en-US"/>
          </a:p>
        </p:txBody>
      </p:sp>
      <p:sp>
        <p:nvSpPr>
          <p:cNvPr id="4" name="Slide Number Placeholder 3"/>
          <p:cNvSpPr>
            <a:spLocks noGrp="1"/>
          </p:cNvSpPr>
          <p:nvPr>
            <p:ph type="sldNum" sz="quarter" idx="5"/>
          </p:nvPr>
        </p:nvSpPr>
        <p:spPr/>
        <p:txBody>
          <a:bodyPr/>
          <a:lstStyle/>
          <a:p>
            <a:fld id="{888B2684-C298-43C0-A8CF-640688BBF166}" type="slidenum">
              <a:rPr lang="en-US" smtClean="0"/>
              <a:t>24</a:t>
            </a:fld>
            <a:endParaRPr lang="en-US"/>
          </a:p>
        </p:txBody>
      </p:sp>
    </p:spTree>
    <p:extLst>
      <p:ext uri="{BB962C8B-B14F-4D97-AF65-F5344CB8AC3E}">
        <p14:creationId xmlns:p14="http://schemas.microsoft.com/office/powerpoint/2010/main" val="78885308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figure illustrates the computation in the </a:t>
            </a:r>
            <a:r>
              <a:rPr lang="en-US" altLang="zh-CN" dirty="0"/>
              <a:t>muti-head </a:t>
            </a:r>
            <a:r>
              <a:rPr lang="en-US" dirty="0"/>
              <a:t>attention mechanism.</a:t>
            </a:r>
          </a:p>
          <a:p>
            <a:r>
              <a:rPr lang="en-US" dirty="0"/>
              <a:t>In the prefill stage, it’s basically all tensor operations, including Matrix multiplication and </a:t>
            </a:r>
            <a:r>
              <a:rPr lang="en-US" dirty="0" err="1"/>
              <a:t>softmax</a:t>
            </a:r>
            <a:r>
              <a:rPr lang="en-US" dirty="0"/>
              <a:t>. (next slides)</a:t>
            </a:r>
          </a:p>
        </p:txBody>
      </p:sp>
      <p:sp>
        <p:nvSpPr>
          <p:cNvPr id="4" name="Slide Number Placeholder 3"/>
          <p:cNvSpPr>
            <a:spLocks noGrp="1"/>
          </p:cNvSpPr>
          <p:nvPr>
            <p:ph type="sldNum" sz="quarter" idx="5"/>
          </p:nvPr>
        </p:nvSpPr>
        <p:spPr/>
        <p:txBody>
          <a:bodyPr/>
          <a:lstStyle/>
          <a:p>
            <a:fld id="{888B2684-C298-43C0-A8CF-640688BBF166}" type="slidenum">
              <a:rPr lang="en-US" smtClean="0"/>
              <a:t>25</a:t>
            </a:fld>
            <a:endParaRPr lang="en-US"/>
          </a:p>
        </p:txBody>
      </p:sp>
    </p:spTree>
    <p:extLst>
      <p:ext uri="{BB962C8B-B14F-4D97-AF65-F5344CB8AC3E}">
        <p14:creationId xmlns:p14="http://schemas.microsoft.com/office/powerpoint/2010/main" val="242073293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The original attention computation demands large amount of off-chip memory access to store the intermediate tensor back to DDR. Instead, we use </a:t>
            </a:r>
            <a:r>
              <a:rPr lang="en-US" altLang="zh-CN" dirty="0" err="1"/>
              <a:t>flashattention</a:t>
            </a:r>
            <a:r>
              <a:rPr lang="en-US" altLang="zh-CN" dirty="0"/>
              <a:t>-like approach to fuse the QK multiplication, </a:t>
            </a:r>
            <a:r>
              <a:rPr lang="en-US" altLang="zh-CN" dirty="0" err="1"/>
              <a:t>softmax</a:t>
            </a:r>
            <a:r>
              <a:rPr lang="en-US" altLang="zh-CN" dirty="0"/>
              <a:t>, and multiply with V. With operator fusion, all the intermediate values can be buffered on on-chip BRAMs, which greatly reduces the latency</a:t>
            </a:r>
            <a:endParaRPr lang="zh-CN" altLang="en-US" dirty="0"/>
          </a:p>
        </p:txBody>
      </p:sp>
      <p:sp>
        <p:nvSpPr>
          <p:cNvPr id="4" name="灯片编号占位符 3"/>
          <p:cNvSpPr>
            <a:spLocks noGrp="1"/>
          </p:cNvSpPr>
          <p:nvPr>
            <p:ph type="sldNum" sz="quarter" idx="5"/>
          </p:nvPr>
        </p:nvSpPr>
        <p:spPr/>
        <p:txBody>
          <a:bodyPr/>
          <a:lstStyle/>
          <a:p>
            <a:fld id="{888B2684-C298-43C0-A8CF-640688BBF166}" type="slidenum">
              <a:rPr lang="en-US" smtClean="0"/>
              <a:t>26</a:t>
            </a:fld>
            <a:endParaRPr lang="en-US"/>
          </a:p>
        </p:txBody>
      </p:sp>
    </p:spTree>
    <p:extLst>
      <p:ext uri="{BB962C8B-B14F-4D97-AF65-F5344CB8AC3E}">
        <p14:creationId xmlns:p14="http://schemas.microsoft.com/office/powerpoint/2010/main" val="42771421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Besides operator fusion, computation scheduling has a significant impact on performance. Here is one example of the naïve scheduling (next slides)</a:t>
            </a:r>
            <a:endParaRPr lang="zh-CN" altLang="en-US" dirty="0"/>
          </a:p>
        </p:txBody>
      </p:sp>
      <p:sp>
        <p:nvSpPr>
          <p:cNvPr id="4" name="灯片编号占位符 3"/>
          <p:cNvSpPr>
            <a:spLocks noGrp="1"/>
          </p:cNvSpPr>
          <p:nvPr>
            <p:ph type="sldNum" sz="quarter" idx="5"/>
          </p:nvPr>
        </p:nvSpPr>
        <p:spPr/>
        <p:txBody>
          <a:bodyPr/>
          <a:lstStyle/>
          <a:p>
            <a:fld id="{888B2684-C298-43C0-A8CF-640688BBF166}" type="slidenum">
              <a:rPr lang="en-US" smtClean="0"/>
              <a:t>27</a:t>
            </a:fld>
            <a:endParaRPr lang="en-US"/>
          </a:p>
        </p:txBody>
      </p:sp>
    </p:spTree>
    <p:extLst>
      <p:ext uri="{BB962C8B-B14F-4D97-AF65-F5344CB8AC3E}">
        <p14:creationId xmlns:p14="http://schemas.microsoft.com/office/powerpoint/2010/main" val="309271936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we want to parallelize the computation, we need to load multiple vector on-chip, which is bounded by the memory bandwidth on edge FPGA (next slides)</a:t>
            </a:r>
          </a:p>
        </p:txBody>
      </p:sp>
      <p:sp>
        <p:nvSpPr>
          <p:cNvPr id="4" name="Slide Number Placeholder 3"/>
          <p:cNvSpPr>
            <a:spLocks noGrp="1"/>
          </p:cNvSpPr>
          <p:nvPr>
            <p:ph type="sldNum" sz="quarter" idx="5"/>
          </p:nvPr>
        </p:nvSpPr>
        <p:spPr/>
        <p:txBody>
          <a:bodyPr/>
          <a:lstStyle/>
          <a:p>
            <a:fld id="{888B2684-C298-43C0-A8CF-640688BBF166}" type="slidenum">
              <a:rPr lang="en-US" smtClean="0"/>
              <a:t>28</a:t>
            </a:fld>
            <a:endParaRPr lang="en-US"/>
          </a:p>
        </p:txBody>
      </p:sp>
    </p:spTree>
    <p:extLst>
      <p:ext uri="{BB962C8B-B14F-4D97-AF65-F5344CB8AC3E}">
        <p14:creationId xmlns:p14="http://schemas.microsoft.com/office/powerpoint/2010/main" val="222531790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a:t>
            </a:r>
          </a:p>
        </p:txBody>
      </p:sp>
      <p:sp>
        <p:nvSpPr>
          <p:cNvPr id="4" name="Slide Number Placeholder 3"/>
          <p:cNvSpPr>
            <a:spLocks noGrp="1"/>
          </p:cNvSpPr>
          <p:nvPr>
            <p:ph type="sldNum" sz="quarter" idx="5"/>
          </p:nvPr>
        </p:nvSpPr>
        <p:spPr/>
        <p:txBody>
          <a:bodyPr/>
          <a:lstStyle/>
          <a:p>
            <a:fld id="{888B2684-C298-43C0-A8CF-640688BBF166}" type="slidenum">
              <a:rPr lang="en-US" smtClean="0"/>
              <a:t>29</a:t>
            </a:fld>
            <a:endParaRPr lang="en-US"/>
          </a:p>
        </p:txBody>
      </p:sp>
    </p:spTree>
    <p:extLst>
      <p:ext uri="{BB962C8B-B14F-4D97-AF65-F5344CB8AC3E}">
        <p14:creationId xmlns:p14="http://schemas.microsoft.com/office/powerpoint/2010/main" val="13739645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Also, in the </a:t>
            </a:r>
            <a:r>
              <a:rPr lang="en-US" dirty="0" err="1"/>
              <a:t>llm</a:t>
            </a:r>
            <a:r>
              <a:rPr lang="en-US" dirty="0"/>
              <a:t> inference, there is causal mask the prevent the current token from seeing future tokens. Therefore, the naïve parallelism introduces redundant computation on masked elements</a:t>
            </a:r>
          </a:p>
        </p:txBody>
      </p:sp>
      <p:sp>
        <p:nvSpPr>
          <p:cNvPr id="4" name="Slide Number Placeholder 3"/>
          <p:cNvSpPr>
            <a:spLocks noGrp="1"/>
          </p:cNvSpPr>
          <p:nvPr>
            <p:ph type="sldNum" sz="quarter" idx="5"/>
          </p:nvPr>
        </p:nvSpPr>
        <p:spPr/>
        <p:txBody>
          <a:bodyPr/>
          <a:lstStyle/>
          <a:p>
            <a:fld id="{888B2684-C298-43C0-A8CF-640688BBF166}" type="slidenum">
              <a:rPr lang="en-US" smtClean="0"/>
              <a:t>30</a:t>
            </a:fld>
            <a:endParaRPr lang="en-US"/>
          </a:p>
        </p:txBody>
      </p:sp>
    </p:spTree>
    <p:extLst>
      <p:ext uri="{BB962C8B-B14F-4D97-AF65-F5344CB8AC3E}">
        <p14:creationId xmlns:p14="http://schemas.microsoft.com/office/powerpoint/2010/main" val="167350800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slides)</a:t>
            </a:r>
          </a:p>
        </p:txBody>
      </p:sp>
      <p:sp>
        <p:nvSpPr>
          <p:cNvPr id="4" name="Slide Number Placeholder 3"/>
          <p:cNvSpPr>
            <a:spLocks noGrp="1"/>
          </p:cNvSpPr>
          <p:nvPr>
            <p:ph type="sldNum" sz="quarter" idx="5"/>
          </p:nvPr>
        </p:nvSpPr>
        <p:spPr/>
        <p:txBody>
          <a:bodyPr/>
          <a:lstStyle/>
          <a:p>
            <a:fld id="{888B2684-C298-43C0-A8CF-640688BBF166}" type="slidenum">
              <a:rPr lang="en-US" smtClean="0"/>
              <a:t>31</a:t>
            </a:fld>
            <a:endParaRPr lang="en-US"/>
          </a:p>
        </p:txBody>
      </p:sp>
    </p:spTree>
    <p:extLst>
      <p:ext uri="{BB962C8B-B14F-4D97-AF65-F5344CB8AC3E}">
        <p14:creationId xmlns:p14="http://schemas.microsoft.com/office/powerpoint/2010/main" val="20754516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But prefill is completely different—it needs to process the entire prompt in parallel to actually build the KV-cache in the first place. If you force the prefill phase to process token-by-token, you are drastically underutilizing your hardware. It leads to terrible throughput and a frustratingly long wait before the model even starts talking. We realized that to fix this, we needed an architecture that respects the distinct computational needs of both stages.</a:t>
            </a:r>
          </a:p>
          <a:p>
            <a:endParaRPr lang="en-US" altLang="zh-CN"/>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sz="1200" b="1" i="1">
                <a:solidFill>
                  <a:srgbClr val="FF0000"/>
                </a:solidFill>
              </a:rPr>
              <a:t>Forcing</a:t>
            </a:r>
            <a:r>
              <a:rPr lang="en-US" altLang="zh-CN" sz="1200" b="1" i="1">
                <a:solidFill>
                  <a:schemeClr val="accent2"/>
                </a:solidFill>
              </a:rPr>
              <a:t> </a:t>
            </a:r>
            <a:r>
              <a:rPr lang="en-US" altLang="zh-CN" sz="1200" b="1" i="1">
                <a:solidFill>
                  <a:schemeClr val="accent5"/>
                </a:solidFill>
              </a:rPr>
              <a:t>the Prefill phase to follow a </a:t>
            </a:r>
            <a:r>
              <a:rPr lang="en-US" altLang="zh-CN" sz="1200" b="1" i="1">
                <a:solidFill>
                  <a:srgbClr val="FF0000"/>
                </a:solidFill>
              </a:rPr>
              <a:t>Decoding-like execution pattern</a:t>
            </a:r>
            <a:r>
              <a:rPr lang="en-US" altLang="zh-CN" sz="1200" b="1" i="1">
                <a:solidFill>
                  <a:schemeClr val="accent2"/>
                </a:solidFill>
              </a:rPr>
              <a:t> </a:t>
            </a:r>
            <a:r>
              <a:rPr lang="en-US" altLang="zh-CN" sz="1200" b="1" i="1">
                <a:solidFill>
                  <a:schemeClr val="accent5"/>
                </a:solidFill>
              </a:rPr>
              <a:t>results in low throughput.</a:t>
            </a:r>
          </a:p>
          <a:p>
            <a:endParaRPr lang="zh-CN" altLang="en-US"/>
          </a:p>
        </p:txBody>
      </p:sp>
      <p:sp>
        <p:nvSpPr>
          <p:cNvPr id="4" name="灯片编号占位符 3"/>
          <p:cNvSpPr>
            <a:spLocks noGrp="1"/>
          </p:cNvSpPr>
          <p:nvPr>
            <p:ph type="sldNum" sz="quarter" idx="5"/>
          </p:nvPr>
        </p:nvSpPr>
        <p:spPr/>
        <p:txBody>
          <a:bodyPr/>
          <a:lstStyle/>
          <a:p>
            <a:fld id="{888B2684-C298-43C0-A8CF-640688BBF166}" type="slidenum">
              <a:rPr lang="en-US" smtClean="0"/>
              <a:t>4</a:t>
            </a:fld>
            <a:endParaRPr lang="en-US"/>
          </a:p>
        </p:txBody>
      </p:sp>
    </p:spTree>
    <p:extLst>
      <p:ext uri="{BB962C8B-B14F-4D97-AF65-F5344CB8AC3E}">
        <p14:creationId xmlns:p14="http://schemas.microsoft.com/office/powerpoint/2010/main" val="269312846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To address this problem, we propose a new way of computation scheduling. This animation helps me better explain how our scheduling works. We start from the bottom rightmost unmasked element and calculate backwards. (next slides)</a:t>
            </a:r>
          </a:p>
          <a:p>
            <a:endParaRPr lang="en-US" dirty="0"/>
          </a:p>
        </p:txBody>
      </p:sp>
      <p:sp>
        <p:nvSpPr>
          <p:cNvPr id="4" name="Slide Number Placeholder 3"/>
          <p:cNvSpPr>
            <a:spLocks noGrp="1"/>
          </p:cNvSpPr>
          <p:nvPr>
            <p:ph type="sldNum" sz="quarter" idx="5"/>
          </p:nvPr>
        </p:nvSpPr>
        <p:spPr/>
        <p:txBody>
          <a:bodyPr/>
          <a:lstStyle/>
          <a:p>
            <a:fld id="{888B2684-C298-43C0-A8CF-640688BBF166}" type="slidenum">
              <a:rPr lang="en-US" smtClean="0"/>
              <a:t>32</a:t>
            </a:fld>
            <a:endParaRPr lang="en-US"/>
          </a:p>
        </p:txBody>
      </p:sp>
    </p:spTree>
    <p:extLst>
      <p:ext uri="{BB962C8B-B14F-4D97-AF65-F5344CB8AC3E}">
        <p14:creationId xmlns:p14="http://schemas.microsoft.com/office/powerpoint/2010/main" val="92865429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Due to flash-attention-like fusion, we can compute the QKV computation and get the attention output in one iteration</a:t>
            </a:r>
            <a:endParaRPr lang="zh-CN" altLang="en-US" dirty="0"/>
          </a:p>
        </p:txBody>
      </p:sp>
      <p:sp>
        <p:nvSpPr>
          <p:cNvPr id="4" name="灯片编号占位符 3"/>
          <p:cNvSpPr>
            <a:spLocks noGrp="1"/>
          </p:cNvSpPr>
          <p:nvPr>
            <p:ph type="sldNum" sz="quarter" idx="5"/>
          </p:nvPr>
        </p:nvSpPr>
        <p:spPr/>
        <p:txBody>
          <a:bodyPr/>
          <a:lstStyle/>
          <a:p>
            <a:fld id="{888B2684-C298-43C0-A8CF-640688BBF166}" type="slidenum">
              <a:rPr lang="en-US" smtClean="0"/>
              <a:t>33</a:t>
            </a:fld>
            <a:endParaRPr lang="en-US"/>
          </a:p>
        </p:txBody>
      </p:sp>
    </p:spTree>
    <p:extLst>
      <p:ext uri="{BB962C8B-B14F-4D97-AF65-F5344CB8AC3E}">
        <p14:creationId xmlns:p14="http://schemas.microsoft.com/office/powerpoint/2010/main" val="22742238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this optimized reversed-order scheduling, each iteration we only need to load a single token (vector) on-board.</a:t>
            </a:r>
          </a:p>
        </p:txBody>
      </p:sp>
      <p:sp>
        <p:nvSpPr>
          <p:cNvPr id="4" name="Slide Number Placeholder 3"/>
          <p:cNvSpPr>
            <a:spLocks noGrp="1"/>
          </p:cNvSpPr>
          <p:nvPr>
            <p:ph type="sldNum" sz="quarter" idx="5"/>
          </p:nvPr>
        </p:nvSpPr>
        <p:spPr/>
        <p:txBody>
          <a:bodyPr/>
          <a:lstStyle/>
          <a:p>
            <a:fld id="{888B2684-C298-43C0-A8CF-640688BBF166}" type="slidenum">
              <a:rPr lang="en-US" smtClean="0"/>
              <a:t>34</a:t>
            </a:fld>
            <a:endParaRPr lang="en-US"/>
          </a:p>
        </p:txBody>
      </p:sp>
    </p:spTree>
    <p:extLst>
      <p:ext uri="{BB962C8B-B14F-4D97-AF65-F5344CB8AC3E}">
        <p14:creationId xmlns:p14="http://schemas.microsoft.com/office/powerpoint/2010/main" val="152712246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a few steps of warm-up, we can achieve the full parallelism</a:t>
            </a:r>
          </a:p>
          <a:p>
            <a:endParaRPr lang="en-US" dirty="0"/>
          </a:p>
        </p:txBody>
      </p:sp>
      <p:sp>
        <p:nvSpPr>
          <p:cNvPr id="4" name="Slide Number Placeholder 3"/>
          <p:cNvSpPr>
            <a:spLocks noGrp="1"/>
          </p:cNvSpPr>
          <p:nvPr>
            <p:ph type="sldNum" sz="quarter" idx="5"/>
          </p:nvPr>
        </p:nvSpPr>
        <p:spPr/>
        <p:txBody>
          <a:bodyPr/>
          <a:lstStyle/>
          <a:p>
            <a:fld id="{888B2684-C298-43C0-A8CF-640688BBF166}" type="slidenum">
              <a:rPr lang="en-US" smtClean="0"/>
              <a:t>35</a:t>
            </a:fld>
            <a:endParaRPr lang="en-US"/>
          </a:p>
        </p:txBody>
      </p:sp>
    </p:spTree>
    <p:extLst>
      <p:ext uri="{BB962C8B-B14F-4D97-AF65-F5344CB8AC3E}">
        <p14:creationId xmlns:p14="http://schemas.microsoft.com/office/powerpoint/2010/main" val="60898918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After we compute all parallelized rows, we begin the new iterations</a:t>
            </a:r>
          </a:p>
        </p:txBody>
      </p:sp>
      <p:sp>
        <p:nvSpPr>
          <p:cNvPr id="4" name="Slide Number Placeholder 3"/>
          <p:cNvSpPr>
            <a:spLocks noGrp="1"/>
          </p:cNvSpPr>
          <p:nvPr>
            <p:ph type="sldNum" sz="quarter" idx="5"/>
          </p:nvPr>
        </p:nvSpPr>
        <p:spPr/>
        <p:txBody>
          <a:bodyPr/>
          <a:lstStyle/>
          <a:p>
            <a:fld id="{888B2684-C298-43C0-A8CF-640688BBF166}" type="slidenum">
              <a:rPr lang="en-US" smtClean="0"/>
              <a:t>37</a:t>
            </a:fld>
            <a:endParaRPr lang="en-US"/>
          </a:p>
        </p:txBody>
      </p:sp>
    </p:spTree>
    <p:extLst>
      <p:ext uri="{BB962C8B-B14F-4D97-AF65-F5344CB8AC3E}">
        <p14:creationId xmlns:p14="http://schemas.microsoft.com/office/powerpoint/2010/main" val="419102248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optimization brings us fewer iterations and requires much lower bandwidth. This makes LLM deployment on edge FPGA possible</a:t>
            </a:r>
          </a:p>
        </p:txBody>
      </p:sp>
      <p:sp>
        <p:nvSpPr>
          <p:cNvPr id="4" name="Slide Number Placeholder 3"/>
          <p:cNvSpPr>
            <a:spLocks noGrp="1"/>
          </p:cNvSpPr>
          <p:nvPr>
            <p:ph type="sldNum" sz="quarter" idx="5"/>
          </p:nvPr>
        </p:nvSpPr>
        <p:spPr/>
        <p:txBody>
          <a:bodyPr/>
          <a:lstStyle/>
          <a:p>
            <a:fld id="{888B2684-C298-43C0-A8CF-640688BBF166}" type="slidenum">
              <a:rPr lang="en-US" smtClean="0"/>
              <a:t>38</a:t>
            </a:fld>
            <a:endParaRPr lang="en-US"/>
          </a:p>
        </p:txBody>
      </p:sp>
    </p:spTree>
    <p:extLst>
      <p:ext uri="{BB962C8B-B14F-4D97-AF65-F5344CB8AC3E}">
        <p14:creationId xmlns:p14="http://schemas.microsoft.com/office/powerpoint/2010/main" val="400362144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a:t>Our scheduling optimization makes the order of KV cache inverse. Does it affect the computation in the decode stage? No </a:t>
            </a:r>
          </a:p>
          <a:p>
            <a:r>
              <a:rPr lang="en-US" altLang="zh-CN" dirty="0"/>
              <a:t>Once we keep the Key-Value pair, any KV cache order is equivalent in attention computation</a:t>
            </a:r>
          </a:p>
          <a:p>
            <a:r>
              <a:rPr lang="en-US" altLang="zh-CN" dirty="0"/>
              <a:t>For the decode attention, since it is mainly memory bounded, we use a lightweight online </a:t>
            </a:r>
            <a:r>
              <a:rPr lang="en-US" altLang="zh-CN" dirty="0" err="1"/>
              <a:t>softmax</a:t>
            </a:r>
            <a:r>
              <a:rPr lang="en-US" altLang="zh-CN" dirty="0"/>
              <a:t> to save logic resources without compromising performance.</a:t>
            </a:r>
            <a:endParaRPr lang="zh-CN" altLang="en-US" dirty="0"/>
          </a:p>
        </p:txBody>
      </p:sp>
      <p:sp>
        <p:nvSpPr>
          <p:cNvPr id="4" name="灯片编号占位符 3"/>
          <p:cNvSpPr>
            <a:spLocks noGrp="1"/>
          </p:cNvSpPr>
          <p:nvPr>
            <p:ph type="sldNum" sz="quarter" idx="5"/>
          </p:nvPr>
        </p:nvSpPr>
        <p:spPr/>
        <p:txBody>
          <a:bodyPr/>
          <a:lstStyle/>
          <a:p>
            <a:fld id="{888B2684-C298-43C0-A8CF-640688BBF166}" type="slidenum">
              <a:rPr lang="en-US" smtClean="0"/>
              <a:t>39</a:t>
            </a:fld>
            <a:endParaRPr lang="en-US"/>
          </a:p>
        </p:txBody>
      </p:sp>
    </p:spTree>
    <p:extLst>
      <p:ext uri="{BB962C8B-B14F-4D97-AF65-F5344CB8AC3E}">
        <p14:creationId xmlns:p14="http://schemas.microsoft.com/office/powerpoint/2010/main" val="132593701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36F60-0380-E7F3-846F-CF6F3B18173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BCEB330-67A1-80C5-7D65-2A3882F89BE7}"/>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68353ABF-C41E-11DC-1C0B-11FA5D863C0C}"/>
              </a:ext>
            </a:extLst>
          </p:cNvPr>
          <p:cNvSpPr>
            <a:spLocks noGrp="1"/>
          </p:cNvSpPr>
          <p:nvPr>
            <p:ph type="body" idx="1"/>
          </p:nvPr>
        </p:nvSpPr>
        <p:spPr/>
        <p:txBody>
          <a:bodyPr/>
          <a:lstStyle/>
          <a:p>
            <a:r>
              <a:rPr lang="en-US" altLang="zh-CN" b="1"/>
              <a:t>Moving on to our TLMM-FUSE unit. You might be wondering: why not just use a standard approach for ternary </a:t>
            </a:r>
            <a:r>
              <a:rPr lang="en-US" altLang="zh-CN" b="1" err="1"/>
              <a:t>matmul</a:t>
            </a:r>
            <a:r>
              <a:rPr lang="en-US" altLang="zh-CN" b="1"/>
              <a:t>? Well, a straightforward implementation actually introduces significant hardware bottlenecks.</a:t>
            </a:r>
          </a:p>
          <a:p>
            <a:r>
              <a:rPr lang="en-US" altLang="zh-CN" b="1"/>
              <a:t>Think about it: our weights only have three states: -1, 0, and 1. In large matrices, these exact same patterns repeat over and over again. A standard 'select and accumulate' architecture isn't smart enough to recognize this; it treats every operation as brand new, wasting precious LUT resources by re-computing identical partial sums.</a:t>
            </a:r>
          </a:p>
          <a:p>
            <a:r>
              <a:rPr lang="en-US" altLang="zh-CN" b="1"/>
              <a:t>+2</a:t>
            </a:r>
          </a:p>
          <a:p>
            <a:r>
              <a:rPr lang="en-US" altLang="zh-CN" b="1"/>
              <a:t>On top of that, if we try to map this to DSP slices, we are drastically underutilizing our hardware. We are essentially taking complex DSPs built for high-precision math and using them for basic addition and negation—which is a huge architectural waste. That's exactly why we shifted to the Table-Lookup method illustrated on the left side of this slide.“</a:t>
            </a:r>
          </a:p>
          <a:p>
            <a:endParaRPr lang="en-US" altLang="zh-CN"/>
          </a:p>
          <a:p>
            <a:endParaRPr lang="en-US" altLang="zh-CN"/>
          </a:p>
          <a:p>
            <a:endParaRPr lang="en-US" altLang="zh-CN"/>
          </a:p>
          <a:p>
            <a:r>
              <a:rPr lang="en-US" altLang="zh-CN" b="1">
                <a:ea typeface="等线"/>
              </a:rPr>
              <a:t>Straight forward </a:t>
            </a:r>
            <a:r>
              <a:rPr lang="en-US" altLang="zh-CN" b="1" err="1">
                <a:ea typeface="等线"/>
              </a:rPr>
              <a:t>implematation</a:t>
            </a:r>
            <a:r>
              <a:rPr lang="en-US" altLang="zh-CN" b="1">
                <a:ea typeface="等线"/>
              </a:rPr>
              <a:t> of ternary </a:t>
            </a:r>
            <a:r>
              <a:rPr lang="en-US" altLang="zh-CN" b="1" err="1">
                <a:ea typeface="等线"/>
              </a:rPr>
              <a:t>matmul</a:t>
            </a:r>
            <a:r>
              <a:rPr lang="en-US" altLang="zh-CN" b="1">
                <a:ea typeface="等线"/>
              </a:rPr>
              <a:t> has according challenge and</a:t>
            </a:r>
          </a:p>
          <a:p>
            <a:pPr marL="342900" indent="-342900">
              <a:buFont typeface="Arial" panose="020B0604020202020204" pitchFamily="34" charset="0"/>
              <a:buChar char="•"/>
            </a:pPr>
            <a:r>
              <a:rPr lang="en-US" altLang="zh-CN" b="1">
                <a:ea typeface="等线"/>
              </a:rPr>
              <a:t>Limited States, Repetitive Patterns:</a:t>
            </a:r>
            <a:r>
              <a:rPr lang="en-US" altLang="zh-CN">
                <a:ea typeface="等线"/>
              </a:rPr>
              <a:t> With only 3 states (-1, 0, +1), weight patterns repeat frequently across large matrices.</a:t>
            </a:r>
          </a:p>
          <a:p>
            <a:pPr marL="342900" indent="-342900">
              <a:buFont typeface="Arial" panose="020B0604020202020204" pitchFamily="34" charset="0"/>
              <a:buChar char="•"/>
            </a:pPr>
            <a:endParaRPr lang="en-US" altLang="zh-CN"/>
          </a:p>
          <a:p>
            <a:pPr marL="342900" indent="-342900">
              <a:buFont typeface="Arial" panose="020B0604020202020204" pitchFamily="34" charset="0"/>
              <a:buChar char="•"/>
            </a:pPr>
            <a:r>
              <a:rPr lang="en-US" altLang="zh-CN" b="1">
                <a:ea typeface="等线"/>
              </a:rPr>
              <a:t>Re-computation:</a:t>
            </a:r>
            <a:r>
              <a:rPr lang="en-US" altLang="zh-CN">
                <a:ea typeface="等线"/>
              </a:rPr>
              <a:t> Standard "Select &amp; Accumulate" logic treats every operation as unique, repeatedly burning LUT resources to calculate identical partial sums for these repeating patterns.</a:t>
            </a:r>
          </a:p>
          <a:p>
            <a:pPr marL="342900" indent="-342900">
              <a:buFont typeface="Arial" panose="020B0604020202020204" pitchFamily="34" charset="0"/>
              <a:buChar char="•"/>
            </a:pPr>
            <a:r>
              <a:rPr lang="en-US" altLang="zh-CN" b="1">
                <a:ea typeface="等线"/>
              </a:rPr>
              <a:t>DSP Underutilization:</a:t>
            </a:r>
            <a:r>
              <a:rPr lang="en-US" altLang="zh-CN">
                <a:ea typeface="等线"/>
              </a:rPr>
              <a:t> Using high-precision DSP slices for simple negation/addition is architecturally inefficient</a:t>
            </a:r>
            <a:r>
              <a:rPr lang="en-US" altLang="zh-CN">
                <a:solidFill>
                  <a:srgbClr val="004B88"/>
                </a:solidFill>
                <a:ea typeface="等线"/>
              </a:rPr>
              <a:t>.</a:t>
            </a:r>
            <a:endParaRPr lang="en-US" altLang="zh-CN" b="1">
              <a:solidFill>
                <a:srgbClr val="004B88"/>
              </a:solidFill>
              <a:ea typeface="等线"/>
            </a:endParaRPr>
          </a:p>
          <a:p>
            <a:endParaRPr lang="en-US" altLang="zh-CN"/>
          </a:p>
          <a:p>
            <a:endParaRPr lang="en-US" altLang="zh-CN">
              <a:latin typeface="Calibri"/>
              <a:ea typeface="Calibri"/>
              <a:cs typeface="Calibri"/>
            </a:endParaRPr>
          </a:p>
        </p:txBody>
      </p:sp>
      <p:sp>
        <p:nvSpPr>
          <p:cNvPr id="4" name="灯片编号占位符 3">
            <a:extLst>
              <a:ext uri="{FF2B5EF4-FFF2-40B4-BE49-F238E27FC236}">
                <a16:creationId xmlns:a16="http://schemas.microsoft.com/office/drawing/2014/main" id="{975F2EA1-0DEF-65ED-15AC-D72A520A088D}"/>
              </a:ext>
            </a:extLst>
          </p:cNvPr>
          <p:cNvSpPr>
            <a:spLocks noGrp="1"/>
          </p:cNvSpPr>
          <p:nvPr>
            <p:ph type="sldNum" sz="quarter" idx="5"/>
          </p:nvPr>
        </p:nvSpPr>
        <p:spPr/>
        <p:txBody>
          <a:bodyPr/>
          <a:lstStyle/>
          <a:p>
            <a:fld id="{888B2684-C298-43C0-A8CF-640688BBF166}" type="slidenum">
              <a:rPr lang="en-US" smtClean="0"/>
              <a:t>40</a:t>
            </a:fld>
            <a:endParaRPr lang="en-US"/>
          </a:p>
        </p:txBody>
      </p:sp>
    </p:spTree>
    <p:extLst>
      <p:ext uri="{BB962C8B-B14F-4D97-AF65-F5344CB8AC3E}">
        <p14:creationId xmlns:p14="http://schemas.microsoft.com/office/powerpoint/2010/main" val="252355576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tLang="zh-CN"/>
              <a:t>This slide summarizes our cross-platform inference </a:t>
            </a:r>
            <a:r>
              <a:rPr lang="en-US" altLang="zh-CN" err="1"/>
              <a:t>comparsison</a:t>
            </a:r>
            <a:r>
              <a:rPr lang="en-US" altLang="zh-CN"/>
              <a:t> results.</a:t>
            </a:r>
          </a:p>
          <a:p>
            <a:r>
              <a:rPr lang="en-US" altLang="zh-CN"/>
              <a:t>As highlighted in Table 1, </a:t>
            </a:r>
            <a:r>
              <a:rPr lang="en-US" altLang="zh-CN" err="1"/>
              <a:t>TeLLMe</a:t>
            </a:r>
            <a:r>
              <a:rPr lang="en-US" altLang="zh-CN"/>
              <a:t> achieves a throughput of 143 prefill tokens and 25 decoding tokens per second at just. This yields an decode energy efficiency of 5.2 tokens per joule, which is up to 26 times better than prior FPGA accelerators like MEADOW, and significantly more efficient than edge CPUs and GPUs.</a:t>
            </a:r>
          </a:p>
          <a:p>
            <a:r>
              <a:rPr lang="en-US" altLang="zh-CN"/>
              <a:t>To prove we don't sacrifice quality for speed, Table 2 tracks 'Intelligence per Joule', which accounts for model perplexity. </a:t>
            </a:r>
            <a:r>
              <a:rPr lang="en-US" altLang="zh-CN" err="1"/>
              <a:t>TeLLMe</a:t>
            </a:r>
            <a:r>
              <a:rPr lang="en-US" altLang="zh-CN"/>
              <a:t> achieves the highest score across all evaluated platforms. Finally, the performance chart on the right demonstrates that for standard sequence lengths, </a:t>
            </a:r>
            <a:r>
              <a:rPr lang="en-US" altLang="zh-CN" err="1"/>
              <a:t>TeLLMe</a:t>
            </a:r>
            <a:r>
              <a:rPr lang="en-US" altLang="zh-CN"/>
              <a:t> consistently delivers responsive, real-time generation speeds</a:t>
            </a:r>
          </a:p>
          <a:p>
            <a:endParaRPr lang="en-US"/>
          </a:p>
        </p:txBody>
      </p:sp>
      <p:sp>
        <p:nvSpPr>
          <p:cNvPr id="4" name="Slide Number Placeholder 3"/>
          <p:cNvSpPr>
            <a:spLocks noGrp="1"/>
          </p:cNvSpPr>
          <p:nvPr>
            <p:ph type="sldNum" sz="quarter" idx="5"/>
          </p:nvPr>
        </p:nvSpPr>
        <p:spPr/>
        <p:txBody>
          <a:bodyPr/>
          <a:lstStyle/>
          <a:p>
            <a:fld id="{888B2684-C298-43C0-A8CF-640688BBF166}" type="slidenum">
              <a:rPr lang="en-US" smtClean="0"/>
              <a:t>41</a:t>
            </a:fld>
            <a:endParaRPr lang="en-US"/>
          </a:p>
        </p:txBody>
      </p:sp>
    </p:spTree>
    <p:extLst>
      <p:ext uri="{BB962C8B-B14F-4D97-AF65-F5344CB8AC3E}">
        <p14:creationId xmlns:p14="http://schemas.microsoft.com/office/powerpoint/2010/main" val="327978129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Moving on to resource consumption, here is the exact breakdown for the KV260. For our total utilization, we used 84% of the LUTs, 28% of the FFs, 68% of the BRAMs, 94% of the URAMs, and 49% of the DSPs. The right side displays our generated floorplan. And as highlighted at the bottom, the design routes cleanly and fully meets all timing constraints with zero violations.</a:t>
            </a:r>
            <a:endParaRPr lang="zh-CN" altLang="en-US"/>
          </a:p>
        </p:txBody>
      </p:sp>
      <p:sp>
        <p:nvSpPr>
          <p:cNvPr id="4" name="灯片编号占位符 3"/>
          <p:cNvSpPr>
            <a:spLocks noGrp="1"/>
          </p:cNvSpPr>
          <p:nvPr>
            <p:ph type="sldNum" sz="quarter" idx="5"/>
          </p:nvPr>
        </p:nvSpPr>
        <p:spPr/>
        <p:txBody>
          <a:bodyPr/>
          <a:lstStyle/>
          <a:p>
            <a:fld id="{888B2684-C298-43C0-A8CF-640688BBF166}" type="slidenum">
              <a:rPr lang="en-US" smtClean="0"/>
              <a:t>42</a:t>
            </a:fld>
            <a:endParaRPr lang="en-US"/>
          </a:p>
        </p:txBody>
      </p:sp>
    </p:spTree>
    <p:extLst>
      <p:ext uri="{BB962C8B-B14F-4D97-AF65-F5344CB8AC3E}">
        <p14:creationId xmlns:p14="http://schemas.microsoft.com/office/powerpoint/2010/main" val="37992435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So, how do we fit these massive LLMs onto a tiny, bandwidth-limited edge FPGA? The secret lies in our algorithmic foundation: Ternary </a:t>
            </a:r>
            <a:r>
              <a:rPr lang="en-US" altLang="zh-CN" err="1"/>
              <a:t>LLMs.By</a:t>
            </a:r>
            <a:r>
              <a:rPr lang="en-US" altLang="zh-CN"/>
              <a:t> aggressively quantizing the weights to just 1.58 bits—using only -1, 0, or +1—</a:t>
            </a:r>
            <a:r>
              <a:rPr lang="en-US" altLang="zh-CN" err="1"/>
              <a:t>BitNet</a:t>
            </a:r>
            <a:r>
              <a:rPr lang="en-US" altLang="zh-CN"/>
              <a:t> achieves something incredible. First, we get near-FP16 quality. Second, shrinking the weight storage by more than 10x directly solves the DRAM bandwidth nightmare. And third, it allows us to use an FPGA-friendly Matrix Multiplication engine. Because the weights are ternary, we don't need heavy DSP multipliers; we simply precompute our activations and run the whole network using table lookups and accumulations."</a:t>
            </a:r>
            <a:endParaRPr lang="zh-CN" altLang="en-US"/>
          </a:p>
        </p:txBody>
      </p:sp>
      <p:sp>
        <p:nvSpPr>
          <p:cNvPr id="4" name="灯片编号占位符 3"/>
          <p:cNvSpPr>
            <a:spLocks noGrp="1"/>
          </p:cNvSpPr>
          <p:nvPr>
            <p:ph type="sldNum" sz="quarter" idx="5"/>
          </p:nvPr>
        </p:nvSpPr>
        <p:spPr/>
        <p:txBody>
          <a:bodyPr/>
          <a:lstStyle/>
          <a:p>
            <a:fld id="{888B2684-C298-43C0-A8CF-640688BBF166}" type="slidenum">
              <a:rPr lang="en-US" smtClean="0"/>
              <a:t>5</a:t>
            </a:fld>
            <a:endParaRPr lang="en-US"/>
          </a:p>
        </p:txBody>
      </p:sp>
    </p:spTree>
    <p:extLst>
      <p:ext uri="{BB962C8B-B14F-4D97-AF65-F5344CB8AC3E}">
        <p14:creationId xmlns:p14="http://schemas.microsoft.com/office/powerpoint/2010/main" val="61857078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Finally, we have a demo showing </a:t>
            </a:r>
            <a:r>
              <a:rPr lang="en-US" altLang="zh-CN" err="1"/>
              <a:t>TeLLMe</a:t>
            </a:r>
            <a:r>
              <a:rPr lang="en-US" altLang="zh-CN"/>
              <a:t> running live on the physical KV260 board. As you can see from the on-board profiling screenshots, the hardware confirms our benchmarked performance. On the right, for a prompt length of 128, we achieve a prefill throughput of 133 tokens per second. On the left, during the autoregressive generation at a sequence length of 128, we maintain a steady decode throughput of 25 tokens per second.</a:t>
            </a:r>
          </a:p>
          <a:p>
            <a:r>
              <a:rPr lang="en-US" altLang="zh-CN"/>
              <a:t>We are also excited to announce that our work is fully open-sourced. You can scan the QR code on the screen or visit the UCI-CORSA GitHub link below to access the code and deploy it yourself.</a:t>
            </a:r>
          </a:p>
          <a:p>
            <a:endParaRPr lang="zh-CN" altLang="en-US"/>
          </a:p>
        </p:txBody>
      </p:sp>
      <p:sp>
        <p:nvSpPr>
          <p:cNvPr id="4" name="灯片编号占位符 3"/>
          <p:cNvSpPr>
            <a:spLocks noGrp="1"/>
          </p:cNvSpPr>
          <p:nvPr>
            <p:ph type="sldNum" sz="quarter" idx="5"/>
          </p:nvPr>
        </p:nvSpPr>
        <p:spPr/>
        <p:txBody>
          <a:bodyPr/>
          <a:lstStyle/>
          <a:p>
            <a:fld id="{888B2684-C298-43C0-A8CF-640688BBF166}" type="slidenum">
              <a:rPr lang="en-US" smtClean="0"/>
              <a:t>43</a:t>
            </a:fld>
            <a:endParaRPr lang="en-US"/>
          </a:p>
        </p:txBody>
      </p:sp>
    </p:spTree>
    <p:extLst>
      <p:ext uri="{BB962C8B-B14F-4D97-AF65-F5344CB8AC3E}">
        <p14:creationId xmlns:p14="http://schemas.microsoft.com/office/powerpoint/2010/main" val="334497283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a:t>So, how do we turn these ternary benefits of </a:t>
            </a:r>
            <a:r>
              <a:rPr lang="en-US" altLang="zh-CN" sz="1200" b="1"/>
              <a:t>Lower Computational Complexity and Less Memory Traffic Requirement </a:t>
            </a:r>
            <a:r>
              <a:rPr lang="en-US" altLang="zh-CN"/>
              <a:t>into actual hardware performance? This slide outlines our four main contributions.</a:t>
            </a:r>
          </a:p>
          <a:p>
            <a:r>
              <a:rPr lang="en-US" altLang="zh-CN"/>
              <a:t>The heart of our design is the </a:t>
            </a:r>
            <a:r>
              <a:rPr lang="en-US" altLang="zh-CN" b="1"/>
              <a:t>TLMM-FUSE</a:t>
            </a:r>
            <a:r>
              <a:rPr lang="en-US" altLang="zh-CN"/>
              <a:t> unit, which replaces standard multipliers with table lookups and fuses them directly with necessary floating-point operations. We feed this engine using a smart </a:t>
            </a:r>
            <a:r>
              <a:rPr lang="en-US" altLang="zh-CN" b="1"/>
              <a:t>URAM Weight Management</a:t>
            </a:r>
            <a:r>
              <a:rPr lang="en-US" altLang="zh-CN"/>
              <a:t> system. For the attention layers, we decoupled the architecture: our </a:t>
            </a:r>
            <a:r>
              <a:rPr lang="en-US" altLang="zh-CN" b="1"/>
              <a:t>Prefill Attention</a:t>
            </a:r>
            <a:r>
              <a:rPr lang="en-US" altLang="zh-CN"/>
              <a:t> Unit uses a reversed and fused design to cut down off-chip traffic, while our </a:t>
            </a:r>
            <a:r>
              <a:rPr lang="en-US" altLang="zh-CN" b="1"/>
              <a:t>Decode Attention</a:t>
            </a:r>
            <a:r>
              <a:rPr lang="en-US" altLang="zh-CN"/>
              <a:t> Unit caches SoftMax scores on-chip to prevent slow memory reloads.</a:t>
            </a:r>
          </a:p>
          <a:p>
            <a:r>
              <a:rPr lang="en-US" altLang="zh-CN"/>
              <a:t>The bottom line is the performance: running on a standard KV260 board, we hit up to 143 prefill tokens and 25 decoding tokens per second, consuming less than 6 watts of power.</a:t>
            </a:r>
          </a:p>
          <a:p>
            <a:endParaRPr lang="zh-CN" altLang="en-US"/>
          </a:p>
        </p:txBody>
      </p:sp>
      <p:sp>
        <p:nvSpPr>
          <p:cNvPr id="4" name="灯片编号占位符 3"/>
          <p:cNvSpPr>
            <a:spLocks noGrp="1"/>
          </p:cNvSpPr>
          <p:nvPr>
            <p:ph type="sldNum" sz="quarter" idx="5"/>
          </p:nvPr>
        </p:nvSpPr>
        <p:spPr/>
        <p:txBody>
          <a:bodyPr/>
          <a:lstStyle/>
          <a:p>
            <a:fld id="{888B2684-C298-43C0-A8CF-640688BBF166}" type="slidenum">
              <a:rPr lang="en-US" smtClean="0"/>
              <a:t>44</a:t>
            </a:fld>
            <a:endParaRPr lang="en-US"/>
          </a:p>
        </p:txBody>
      </p:sp>
    </p:spTree>
    <p:extLst>
      <p:ext uri="{BB962C8B-B14F-4D97-AF65-F5344CB8AC3E}">
        <p14:creationId xmlns:p14="http://schemas.microsoft.com/office/powerpoint/2010/main" val="870194842"/>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If you look at previous FPGA accelerators, you'll notice a common trend: they are almost entirely focused on the decoding pattern. They optimize their hardware to generate one token at a time and constantly check the KV-cache.</a:t>
            </a:r>
          </a:p>
          <a:p>
            <a:r>
              <a:rPr lang="en-US" altLang="zh-CN"/>
              <a:t>The issue arises when these designs try to handle the initial prompt. Many apply this exact same sequential dataflow to the </a:t>
            </a:r>
            <a:r>
              <a:rPr lang="en-US" altLang="zh-CN" i="1"/>
              <a:t>prefill</a:t>
            </a:r>
            <a:r>
              <a:rPr lang="en-US" altLang="zh-CN"/>
              <a:t> stage. </a:t>
            </a:r>
            <a:endParaRPr lang="zh-CN" altLang="en-US"/>
          </a:p>
        </p:txBody>
      </p:sp>
      <p:sp>
        <p:nvSpPr>
          <p:cNvPr id="4" name="灯片编号占位符 3"/>
          <p:cNvSpPr>
            <a:spLocks noGrp="1"/>
          </p:cNvSpPr>
          <p:nvPr>
            <p:ph type="sldNum" sz="quarter" idx="5"/>
          </p:nvPr>
        </p:nvSpPr>
        <p:spPr/>
        <p:txBody>
          <a:bodyPr/>
          <a:lstStyle/>
          <a:p>
            <a:fld id="{888B2684-C298-43C0-A8CF-640688BBF166}" type="slidenum">
              <a:rPr lang="en-US" smtClean="0"/>
              <a:t>46</a:t>
            </a:fld>
            <a:endParaRPr lang="en-US"/>
          </a:p>
        </p:txBody>
      </p:sp>
    </p:spTree>
    <p:extLst>
      <p:ext uri="{BB962C8B-B14F-4D97-AF65-F5344CB8AC3E}">
        <p14:creationId xmlns:p14="http://schemas.microsoft.com/office/powerpoint/2010/main" val="193203353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FC5C2E-01E3-C955-5664-150AFEDFA0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9EEE5CE-E6CB-F547-0467-E799819846C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8CEDA9B-5B46-F0F9-6794-1E206662AA81}"/>
              </a:ext>
            </a:extLst>
          </p:cNvPr>
          <p:cNvSpPr>
            <a:spLocks noGrp="1"/>
          </p:cNvSpPr>
          <p:nvPr>
            <p:ph type="body" idx="1"/>
          </p:nvPr>
        </p:nvSpPr>
        <p:spPr/>
        <p:txBody>
          <a:bodyPr/>
          <a:lstStyle/>
          <a:p>
            <a:r>
              <a:rPr lang="en-US" altLang="zh-CN"/>
              <a:t>This slide summarizes our cross-platform inference </a:t>
            </a:r>
            <a:r>
              <a:rPr lang="en-US" altLang="zh-CN" err="1"/>
              <a:t>comparsison</a:t>
            </a:r>
            <a:r>
              <a:rPr lang="en-US" altLang="zh-CN"/>
              <a:t> results.</a:t>
            </a:r>
          </a:p>
          <a:p>
            <a:r>
              <a:rPr lang="en-US" altLang="zh-CN"/>
              <a:t>As highlighted in Table 1, </a:t>
            </a:r>
            <a:r>
              <a:rPr lang="en-US" altLang="zh-CN" err="1"/>
              <a:t>TeLLMe</a:t>
            </a:r>
            <a:r>
              <a:rPr lang="en-US" altLang="zh-CN"/>
              <a:t> achieves a throughput of 143 prefill tokens and 25 decoding tokens per second at just in average 4.8 watts. This yields an energy efficiency of 5.2 tokens per joule, which is up to 26 times better than prior FPGA accelerators like MEADOW, and significantly more efficient than edge CPUs and GPUs.</a:t>
            </a:r>
          </a:p>
          <a:p>
            <a:r>
              <a:rPr lang="en-US" altLang="zh-CN"/>
              <a:t>To prove we don't sacrifice quality for speed, Table 2 tracks 'Intelligence per Joule', which accounts for model perplexity. </a:t>
            </a:r>
            <a:r>
              <a:rPr lang="en-US" altLang="zh-CN" err="1"/>
              <a:t>TeLLMe</a:t>
            </a:r>
            <a:r>
              <a:rPr lang="en-US" altLang="zh-CN"/>
              <a:t> achieves the highest score across all evaluated platforms. Finally, the performance chart on the right demonstrates that for standard sequence lengths, </a:t>
            </a:r>
            <a:r>
              <a:rPr lang="en-US" altLang="zh-CN" err="1"/>
              <a:t>TeLLMe</a:t>
            </a:r>
            <a:r>
              <a:rPr lang="en-US" altLang="zh-CN"/>
              <a:t> consistently delivers responsive, real-time generation speeds</a:t>
            </a:r>
          </a:p>
          <a:p>
            <a:endParaRPr lang="en-US"/>
          </a:p>
        </p:txBody>
      </p:sp>
      <p:sp>
        <p:nvSpPr>
          <p:cNvPr id="4" name="Slide Number Placeholder 3">
            <a:extLst>
              <a:ext uri="{FF2B5EF4-FFF2-40B4-BE49-F238E27FC236}">
                <a16:creationId xmlns:a16="http://schemas.microsoft.com/office/drawing/2014/main" id="{8CE0B70E-AEF1-09A7-487E-9AF31691C8EC}"/>
              </a:ext>
            </a:extLst>
          </p:cNvPr>
          <p:cNvSpPr>
            <a:spLocks noGrp="1"/>
          </p:cNvSpPr>
          <p:nvPr>
            <p:ph type="sldNum" sz="quarter" idx="5"/>
          </p:nvPr>
        </p:nvSpPr>
        <p:spPr/>
        <p:txBody>
          <a:bodyPr/>
          <a:lstStyle/>
          <a:p>
            <a:fld id="{888B2684-C298-43C0-A8CF-640688BBF166}" type="slidenum">
              <a:rPr lang="en-US" smtClean="0"/>
              <a:t>47</a:t>
            </a:fld>
            <a:endParaRPr lang="en-US"/>
          </a:p>
        </p:txBody>
      </p:sp>
    </p:spTree>
    <p:extLst>
      <p:ext uri="{BB962C8B-B14F-4D97-AF65-F5344CB8AC3E}">
        <p14:creationId xmlns:p14="http://schemas.microsoft.com/office/powerpoint/2010/main" val="15235555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CB8EA0-61A8-32F5-0BBE-F324D5F3DE0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19157C09-DAEC-47B0-3C55-BF0CC7490009}"/>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3E13CB50-77CF-4B79-78CA-C93808547CB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a:ea typeface="等线"/>
              </a:rPr>
              <a:t>Now that we have a highly efficient compute engine, we run into the classic hardware problem: how do we feed it fast enough? During the autoregressive decoding phase, LLMs are notoriously memory-bound. If our memory access is slow, our fast compute engine just sits there waiting. To solve this, we carefully mapped our data to the FPGA's specific memory resources, as shown on the right. We use BRAMs for intermediate activations and LUTRAMs for those small TL tables we talked about earlier. But for the massive weight matrices, we leverage </a:t>
            </a:r>
            <a:r>
              <a:rPr lang="en-US" altLang="zh-CN" err="1">
                <a:ea typeface="等线"/>
              </a:rPr>
              <a:t>UltraRAMs</a:t>
            </a:r>
            <a:r>
              <a:rPr lang="en-US" altLang="zh-CN">
                <a:ea typeface="等线"/>
              </a:rPr>
              <a:t>. URAMs are deep and wide, giving us 288 kilobits per block, which is perfect for storing our packed ternary weights on-chip.</a:t>
            </a:r>
          </a:p>
          <a:p>
            <a:endParaRPr lang="en-US" altLang="zh-CN">
              <a:latin typeface="Calibri"/>
              <a:ea typeface="Calibri"/>
              <a:cs typeface="Calibri"/>
            </a:endParaRPr>
          </a:p>
        </p:txBody>
      </p:sp>
      <p:sp>
        <p:nvSpPr>
          <p:cNvPr id="4" name="灯片编号占位符 3">
            <a:extLst>
              <a:ext uri="{FF2B5EF4-FFF2-40B4-BE49-F238E27FC236}">
                <a16:creationId xmlns:a16="http://schemas.microsoft.com/office/drawing/2014/main" id="{EDA932DD-DBE3-E936-0C78-348B33049302}"/>
              </a:ext>
            </a:extLst>
          </p:cNvPr>
          <p:cNvSpPr>
            <a:spLocks noGrp="1"/>
          </p:cNvSpPr>
          <p:nvPr>
            <p:ph type="sldNum" sz="quarter" idx="5"/>
          </p:nvPr>
        </p:nvSpPr>
        <p:spPr/>
        <p:txBody>
          <a:bodyPr/>
          <a:lstStyle/>
          <a:p>
            <a:fld id="{888B2684-C298-43C0-A8CF-640688BBF166}" type="slidenum">
              <a:rPr lang="en-US" smtClean="0"/>
              <a:t>48</a:t>
            </a:fld>
            <a:endParaRPr lang="en-US"/>
          </a:p>
        </p:txBody>
      </p:sp>
    </p:spTree>
    <p:extLst>
      <p:ext uri="{BB962C8B-B14F-4D97-AF65-F5344CB8AC3E}">
        <p14:creationId xmlns:p14="http://schemas.microsoft.com/office/powerpoint/2010/main" val="339118911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9133F3-0326-8A8A-5002-44C65B120B40}"/>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AD78848E-4143-5FD4-88CC-332B4522B5FD}"/>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C213DDA3-592C-69C3-7D3C-3695B3058940}"/>
              </a:ext>
            </a:extLst>
          </p:cNvPr>
          <p:cNvSpPr>
            <a:spLocks noGrp="1"/>
          </p:cNvSpPr>
          <p:nvPr>
            <p:ph type="body" idx="1"/>
          </p:nvPr>
        </p:nvSpPr>
        <p:spPr/>
        <p:txBody>
          <a:bodyPr/>
          <a:lstStyle/>
          <a:p>
            <a:r>
              <a:rPr lang="en-US">
                <a:latin typeface="Calibri"/>
                <a:ea typeface="Calibri"/>
                <a:cs typeface="Calibri"/>
              </a:rPr>
              <a:t>Our</a:t>
            </a:r>
            <a:endParaRPr lang="en-US" altLang="zh-CN">
              <a:latin typeface="Calibri"/>
              <a:ea typeface="Calibri"/>
              <a:cs typeface="Calibri"/>
            </a:endParaRPr>
          </a:p>
        </p:txBody>
      </p:sp>
      <p:sp>
        <p:nvSpPr>
          <p:cNvPr id="4" name="灯片编号占位符 3">
            <a:extLst>
              <a:ext uri="{FF2B5EF4-FFF2-40B4-BE49-F238E27FC236}">
                <a16:creationId xmlns:a16="http://schemas.microsoft.com/office/drawing/2014/main" id="{4673C170-6B56-54A3-0B50-13CE50896C4B}"/>
              </a:ext>
            </a:extLst>
          </p:cNvPr>
          <p:cNvSpPr>
            <a:spLocks noGrp="1"/>
          </p:cNvSpPr>
          <p:nvPr>
            <p:ph type="sldNum" sz="quarter" idx="5"/>
          </p:nvPr>
        </p:nvSpPr>
        <p:spPr/>
        <p:txBody>
          <a:bodyPr/>
          <a:lstStyle/>
          <a:p>
            <a:fld id="{888B2684-C298-43C0-A8CF-640688BBF166}" type="slidenum">
              <a:rPr lang="en-US" smtClean="0"/>
              <a:t>49</a:t>
            </a:fld>
            <a:endParaRPr lang="en-US"/>
          </a:p>
        </p:txBody>
      </p:sp>
    </p:spTree>
    <p:extLst>
      <p:ext uri="{BB962C8B-B14F-4D97-AF65-F5344CB8AC3E}">
        <p14:creationId xmlns:p14="http://schemas.microsoft.com/office/powerpoint/2010/main" val="303935965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atin typeface="Calibri"/>
                <a:ea typeface="Calibri"/>
                <a:cs typeface="Calibri"/>
              </a:rPr>
              <a:t>Our</a:t>
            </a:r>
            <a:endParaRPr lang="en-US" altLang="zh-CN">
              <a:latin typeface="Calibri"/>
              <a:ea typeface="Calibri"/>
              <a:cs typeface="Calibri"/>
            </a:endParaRPr>
          </a:p>
        </p:txBody>
      </p:sp>
      <p:sp>
        <p:nvSpPr>
          <p:cNvPr id="4" name="灯片编号占位符 3"/>
          <p:cNvSpPr>
            <a:spLocks noGrp="1"/>
          </p:cNvSpPr>
          <p:nvPr>
            <p:ph type="sldNum" sz="quarter" idx="5"/>
          </p:nvPr>
        </p:nvSpPr>
        <p:spPr/>
        <p:txBody>
          <a:bodyPr/>
          <a:lstStyle/>
          <a:p>
            <a:fld id="{888B2684-C298-43C0-A8CF-640688BBF166}" type="slidenum">
              <a:rPr lang="en-US" smtClean="0"/>
              <a:t>50</a:t>
            </a:fld>
            <a:endParaRPr lang="en-US"/>
          </a:p>
        </p:txBody>
      </p:sp>
    </p:spTree>
    <p:extLst>
      <p:ext uri="{BB962C8B-B14F-4D97-AF65-F5344CB8AC3E}">
        <p14:creationId xmlns:p14="http://schemas.microsoft.com/office/powerpoint/2010/main" val="2941554473"/>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88B2684-C298-43C0-A8CF-640688BBF166}" type="slidenum">
              <a:rPr lang="en-US" smtClean="0"/>
              <a:t>52</a:t>
            </a:fld>
            <a:endParaRPr lang="en-US"/>
          </a:p>
        </p:txBody>
      </p:sp>
    </p:spTree>
    <p:extLst>
      <p:ext uri="{BB962C8B-B14F-4D97-AF65-F5344CB8AC3E}">
        <p14:creationId xmlns:p14="http://schemas.microsoft.com/office/powerpoint/2010/main" val="327978129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D5062-25DB-F5B8-48E0-FE381306016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381575-BB13-D16F-0B53-0B702C9B9C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5492277-2411-C737-82B4-07CA0DE7400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0AC54DCD-45AF-A0FD-E3CC-85C6CBABC0B8}"/>
              </a:ext>
            </a:extLst>
          </p:cNvPr>
          <p:cNvSpPr>
            <a:spLocks noGrp="1"/>
          </p:cNvSpPr>
          <p:nvPr>
            <p:ph type="sldNum" sz="quarter" idx="5"/>
          </p:nvPr>
        </p:nvSpPr>
        <p:spPr/>
        <p:txBody>
          <a:bodyPr/>
          <a:lstStyle/>
          <a:p>
            <a:fld id="{888B2684-C298-43C0-A8CF-640688BBF166}" type="slidenum">
              <a:rPr lang="en-US" smtClean="0"/>
              <a:t>58</a:t>
            </a:fld>
            <a:endParaRPr lang="en-US"/>
          </a:p>
        </p:txBody>
      </p:sp>
    </p:spTree>
    <p:extLst>
      <p:ext uri="{BB962C8B-B14F-4D97-AF65-F5344CB8AC3E}">
        <p14:creationId xmlns:p14="http://schemas.microsoft.com/office/powerpoint/2010/main" val="492086996"/>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45F510-B7B3-2C4B-5471-AC9F47486D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AE2ED5-A7C6-F0AC-479B-18E43419E4C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A7FEC2-09B7-12C9-A9F4-739C7CA7C98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DE98B6D-669E-85D8-7E78-4F8F7AB9A30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8B2684-C298-43C0-A8CF-640688BBF166}"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3402916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a:t>So, how do we turn these ternary benefits of </a:t>
            </a:r>
            <a:r>
              <a:rPr lang="en-US" altLang="zh-CN" sz="1200" b="1"/>
              <a:t>Lower Computational Complexity and Less Memory Traffic Requirement </a:t>
            </a:r>
            <a:r>
              <a:rPr lang="en-US" altLang="zh-CN"/>
              <a:t>into actual hardware performance? This slide outlines our four main contributions.</a:t>
            </a:r>
          </a:p>
          <a:p>
            <a:r>
              <a:rPr lang="en-US" altLang="zh-CN"/>
              <a:t>The heart of our design is the </a:t>
            </a:r>
            <a:r>
              <a:rPr lang="en-US" altLang="zh-CN" b="1"/>
              <a:t>TLMM-FUSE</a:t>
            </a:r>
            <a:r>
              <a:rPr lang="en-US" altLang="zh-CN"/>
              <a:t> unit, which replaces standard multipliers with table lookups and fuses them directly with necessary floating-point operations. We feed this engine using a smart </a:t>
            </a:r>
            <a:r>
              <a:rPr lang="en-US" altLang="zh-CN" b="1"/>
              <a:t>URAM Weight Management</a:t>
            </a:r>
            <a:r>
              <a:rPr lang="en-US" altLang="zh-CN"/>
              <a:t> system. For the attention layers, we decoupled the architecture: our </a:t>
            </a:r>
            <a:r>
              <a:rPr lang="en-US" altLang="zh-CN" b="1"/>
              <a:t>Prefill Attention</a:t>
            </a:r>
            <a:r>
              <a:rPr lang="en-US" altLang="zh-CN"/>
              <a:t> Unit uses a reversed and fused design to cut down off-chip traffic, while our </a:t>
            </a:r>
            <a:r>
              <a:rPr lang="en-US" altLang="zh-CN" b="1"/>
              <a:t>Decode Attention</a:t>
            </a:r>
            <a:r>
              <a:rPr lang="en-US" altLang="zh-CN"/>
              <a:t> Unit caches SoftMax scores on-chip to prevent slow memory reloads.</a:t>
            </a:r>
          </a:p>
          <a:p>
            <a:r>
              <a:rPr lang="en-US" altLang="zh-CN"/>
              <a:t>The bottom line is the performance: running on a standard KV260 board, we hit up to 143 prefill tokens and 25 decoding tokens per second, consuming less than 6 watts of power.</a:t>
            </a:r>
          </a:p>
          <a:p>
            <a:endParaRPr lang="zh-CN" altLang="en-US"/>
          </a:p>
        </p:txBody>
      </p:sp>
      <p:sp>
        <p:nvSpPr>
          <p:cNvPr id="4" name="灯片编号占位符 3"/>
          <p:cNvSpPr>
            <a:spLocks noGrp="1"/>
          </p:cNvSpPr>
          <p:nvPr>
            <p:ph type="sldNum" sz="quarter" idx="5"/>
          </p:nvPr>
        </p:nvSpPr>
        <p:spPr/>
        <p:txBody>
          <a:bodyPr/>
          <a:lstStyle/>
          <a:p>
            <a:fld id="{888B2684-C298-43C0-A8CF-640688BBF166}" type="slidenum">
              <a:rPr lang="en-US" smtClean="0"/>
              <a:t>6</a:t>
            </a:fld>
            <a:endParaRPr lang="en-US"/>
          </a:p>
        </p:txBody>
      </p:sp>
    </p:spTree>
    <p:extLst>
      <p:ext uri="{BB962C8B-B14F-4D97-AF65-F5344CB8AC3E}">
        <p14:creationId xmlns:p14="http://schemas.microsoft.com/office/powerpoint/2010/main" val="368760814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3F0E36-360A-689A-8FDC-FCFC9A94AD1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4602F60A-DA46-AC6F-AF4D-CF16C4E9E669}"/>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9653836F-9EA9-8D33-BA93-CC9F8C119589}"/>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6F4307CD-E39C-37C2-EED1-1013E76FFE29}"/>
              </a:ext>
            </a:extLst>
          </p:cNvPr>
          <p:cNvSpPr>
            <a:spLocks noGrp="1"/>
          </p:cNvSpPr>
          <p:nvPr>
            <p:ph type="sldNum" sz="quarter" idx="5"/>
          </p:nvPr>
        </p:nvSpPr>
        <p:spPr/>
        <p:txBody>
          <a:bodyPr/>
          <a:lstStyle/>
          <a:p>
            <a:fld id="{888B2684-C298-43C0-A8CF-640688BBF166}" type="slidenum">
              <a:rPr lang="en-US" smtClean="0"/>
              <a:t>66</a:t>
            </a:fld>
            <a:endParaRPr lang="en-US"/>
          </a:p>
        </p:txBody>
      </p:sp>
    </p:spTree>
    <p:extLst>
      <p:ext uri="{BB962C8B-B14F-4D97-AF65-F5344CB8AC3E}">
        <p14:creationId xmlns:p14="http://schemas.microsoft.com/office/powerpoint/2010/main" val="2391284765"/>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7E688-D1B7-C44D-28C3-9068DC6FCCD5}"/>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C0C66766-0E5D-B455-7B00-2C31FDF076D5}"/>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F4F50FB1-1E2F-C361-33D2-508C88F78188}"/>
              </a:ext>
            </a:extLst>
          </p:cNvPr>
          <p:cNvSpPr>
            <a:spLocks noGrp="1"/>
          </p:cNvSpPr>
          <p:nvPr>
            <p:ph type="body" idx="1"/>
          </p:nvPr>
        </p:nvSpPr>
        <p:spPr/>
        <p:txBody>
          <a:bodyPr/>
          <a:lstStyle/>
          <a:p>
            <a:endParaRPr lang="zh-CN" altLang="en-US"/>
          </a:p>
        </p:txBody>
      </p:sp>
      <p:sp>
        <p:nvSpPr>
          <p:cNvPr id="4" name="灯片编号占位符 3">
            <a:extLst>
              <a:ext uri="{FF2B5EF4-FFF2-40B4-BE49-F238E27FC236}">
                <a16:creationId xmlns:a16="http://schemas.microsoft.com/office/drawing/2014/main" id="{B9CDC06E-871B-E4E0-3578-3447E908A0E3}"/>
              </a:ext>
            </a:extLst>
          </p:cNvPr>
          <p:cNvSpPr>
            <a:spLocks noGrp="1"/>
          </p:cNvSpPr>
          <p:nvPr>
            <p:ph type="sldNum" sz="quarter" idx="5"/>
          </p:nvPr>
        </p:nvSpPr>
        <p:spPr/>
        <p:txBody>
          <a:bodyPr/>
          <a:lstStyle/>
          <a:p>
            <a:fld id="{888B2684-C298-43C0-A8CF-640688BBF166}" type="slidenum">
              <a:rPr lang="en-US" smtClean="0"/>
              <a:t>67</a:t>
            </a:fld>
            <a:endParaRPr lang="en-US"/>
          </a:p>
        </p:txBody>
      </p:sp>
    </p:spTree>
    <p:extLst>
      <p:ext uri="{BB962C8B-B14F-4D97-AF65-F5344CB8AC3E}">
        <p14:creationId xmlns:p14="http://schemas.microsoft.com/office/powerpoint/2010/main" val="348999470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888B2684-C298-43C0-A8CF-640688BBF166}" type="slidenum">
              <a:rPr lang="en-US" smtClean="0"/>
              <a:t>74</a:t>
            </a:fld>
            <a:endParaRPr lang="en-US"/>
          </a:p>
        </p:txBody>
      </p:sp>
    </p:spTree>
    <p:extLst>
      <p:ext uri="{BB962C8B-B14F-4D97-AF65-F5344CB8AC3E}">
        <p14:creationId xmlns:p14="http://schemas.microsoft.com/office/powerpoint/2010/main" val="1406417850"/>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D6339F-A98B-DCFA-360C-04A0E8AFF704}"/>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9A875E1D-666F-DAE8-382E-6365C718675D}"/>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E863CF80-28BF-B8F2-C150-35FDC3B8C9F6}"/>
              </a:ext>
            </a:extLst>
          </p:cNvPr>
          <p:cNvSpPr>
            <a:spLocks noGrp="1"/>
          </p:cNvSpPr>
          <p:nvPr>
            <p:ph type="body" idx="1"/>
          </p:nvPr>
        </p:nvSpPr>
        <p:spPr/>
        <p:txBody>
          <a:bodyPr/>
          <a:lstStyle/>
          <a:p>
            <a:endParaRPr lang="en-US" altLang="zh-CN">
              <a:latin typeface="Calibri"/>
              <a:ea typeface="Calibri"/>
              <a:cs typeface="Calibri"/>
            </a:endParaRPr>
          </a:p>
        </p:txBody>
      </p:sp>
      <p:sp>
        <p:nvSpPr>
          <p:cNvPr id="4" name="灯片编号占位符 3">
            <a:extLst>
              <a:ext uri="{FF2B5EF4-FFF2-40B4-BE49-F238E27FC236}">
                <a16:creationId xmlns:a16="http://schemas.microsoft.com/office/drawing/2014/main" id="{CFF77E36-5BFF-E033-4FD1-23D375017EE2}"/>
              </a:ext>
            </a:extLst>
          </p:cNvPr>
          <p:cNvSpPr>
            <a:spLocks noGrp="1"/>
          </p:cNvSpPr>
          <p:nvPr>
            <p:ph type="sldNum" sz="quarter" idx="5"/>
          </p:nvPr>
        </p:nvSpPr>
        <p:spPr/>
        <p:txBody>
          <a:bodyPr/>
          <a:lstStyle/>
          <a:p>
            <a:fld id="{888B2684-C298-43C0-A8CF-640688BBF166}" type="slidenum">
              <a:rPr lang="en-US" smtClean="0"/>
              <a:t>84</a:t>
            </a:fld>
            <a:endParaRPr lang="en-US"/>
          </a:p>
        </p:txBody>
      </p:sp>
    </p:spTree>
    <p:extLst>
      <p:ext uri="{BB962C8B-B14F-4D97-AF65-F5344CB8AC3E}">
        <p14:creationId xmlns:p14="http://schemas.microsoft.com/office/powerpoint/2010/main" val="268413182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But prefill is completely different—it needs to process the entire prompt in parallel to actually build the KV-cache in the first place. If you force the prefill phase to process token-by-token, you are drastically underutilizing your hardware. It leads to terrible throughput and a frustratingly long wait before the model even starts talking. We realized that to fix this, we needed an architecture that respects the distinct computational needs of both stages.</a:t>
            </a:r>
          </a:p>
          <a:p>
            <a:endParaRPr lang="zh-CN" altLang="en-US"/>
          </a:p>
        </p:txBody>
      </p:sp>
      <p:sp>
        <p:nvSpPr>
          <p:cNvPr id="4" name="灯片编号占位符 3"/>
          <p:cNvSpPr>
            <a:spLocks noGrp="1"/>
          </p:cNvSpPr>
          <p:nvPr>
            <p:ph type="sldNum" sz="quarter" idx="5"/>
          </p:nvPr>
        </p:nvSpPr>
        <p:spPr/>
        <p:txBody>
          <a:bodyPr/>
          <a:lstStyle/>
          <a:p>
            <a:fld id="{888B2684-C298-43C0-A8CF-640688BBF166}" type="slidenum">
              <a:rPr lang="en-US" smtClean="0"/>
              <a:t>87</a:t>
            </a:fld>
            <a:endParaRPr lang="en-US"/>
          </a:p>
        </p:txBody>
      </p:sp>
    </p:spTree>
    <p:extLst>
      <p:ext uri="{BB962C8B-B14F-4D97-AF65-F5344CB8AC3E}">
        <p14:creationId xmlns:p14="http://schemas.microsoft.com/office/powerpoint/2010/main" val="333191134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If you look at previous FPGA accelerators, you'll notice a common trend: they are almost entirely focused on the decoding pattern. They optimize their hardware to generate one token at a time and constantly check the KV-cache.</a:t>
            </a:r>
          </a:p>
          <a:p>
            <a:r>
              <a:rPr lang="en-US" altLang="zh-CN"/>
              <a:t>The issue arises when these designs try to handle the initial prompt. Many apply this exact same sequential dataflow to the </a:t>
            </a:r>
            <a:r>
              <a:rPr lang="en-US" altLang="zh-CN" i="1"/>
              <a:t>prefill</a:t>
            </a:r>
            <a:r>
              <a:rPr lang="en-US" altLang="zh-CN"/>
              <a:t> stage. </a:t>
            </a:r>
            <a:endParaRPr lang="zh-CN" altLang="en-US"/>
          </a:p>
        </p:txBody>
      </p:sp>
      <p:sp>
        <p:nvSpPr>
          <p:cNvPr id="4" name="灯片编号占位符 3"/>
          <p:cNvSpPr>
            <a:spLocks noGrp="1"/>
          </p:cNvSpPr>
          <p:nvPr>
            <p:ph type="sldNum" sz="quarter" idx="5"/>
          </p:nvPr>
        </p:nvSpPr>
        <p:spPr/>
        <p:txBody>
          <a:bodyPr/>
          <a:lstStyle/>
          <a:p>
            <a:fld id="{888B2684-C298-43C0-A8CF-640688BBF166}" type="slidenum">
              <a:rPr lang="en-US" smtClean="0"/>
              <a:t>88</a:t>
            </a:fld>
            <a:endParaRPr lang="en-US"/>
          </a:p>
        </p:txBody>
      </p:sp>
    </p:spTree>
    <p:extLst>
      <p:ext uri="{BB962C8B-B14F-4D97-AF65-F5344CB8AC3E}">
        <p14:creationId xmlns:p14="http://schemas.microsoft.com/office/powerpoint/2010/main" val="4253657724"/>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E2301D-AC17-7844-FA99-1C4ED13A6A0E}"/>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43063BD7-3282-591E-D2A7-69685533E8CD}"/>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405038AE-0BF6-0707-B720-55D10F0EB7BE}"/>
              </a:ext>
            </a:extLst>
          </p:cNvPr>
          <p:cNvSpPr>
            <a:spLocks noGrp="1"/>
          </p:cNvSpPr>
          <p:nvPr>
            <p:ph type="body" idx="1"/>
          </p:nvPr>
        </p:nvSpPr>
        <p:spPr/>
        <p:txBody>
          <a:bodyPr/>
          <a:lstStyle/>
          <a:p>
            <a:r>
              <a:rPr lang="en-US" altLang="zh-CN"/>
              <a:t>Hi, everyone. My name is Zhiheng Chen. I am a master student from UC Irvine. Today, I am very excited to share our latest research with you. Our paper is titled: '</a:t>
            </a:r>
            <a:r>
              <a:rPr lang="en-US" altLang="zh-CN" err="1"/>
              <a:t>TeLLMe</a:t>
            </a:r>
            <a:r>
              <a:rPr lang="en-US" altLang="zh-CN"/>
              <a:t>: An Efficient End-to-End Ternary LLM Prefill and Decode Accelerator with Table-Lookup </a:t>
            </a:r>
            <a:r>
              <a:rPr lang="en-US" altLang="zh-CN" err="1"/>
              <a:t>Matmul</a:t>
            </a:r>
            <a:r>
              <a:rPr lang="en-US" altLang="zh-CN"/>
              <a:t> on Edge FPGAs'.</a:t>
            </a:r>
            <a:endParaRPr lang="zh-CN" altLang="en-US"/>
          </a:p>
        </p:txBody>
      </p:sp>
      <p:sp>
        <p:nvSpPr>
          <p:cNvPr id="4" name="灯片编号占位符 3">
            <a:extLst>
              <a:ext uri="{FF2B5EF4-FFF2-40B4-BE49-F238E27FC236}">
                <a16:creationId xmlns:a16="http://schemas.microsoft.com/office/drawing/2014/main" id="{1CC66E6F-55E4-1A7F-337F-5C8EC9F1DCDF}"/>
              </a:ext>
            </a:extLst>
          </p:cNvPr>
          <p:cNvSpPr>
            <a:spLocks noGrp="1"/>
          </p:cNvSpPr>
          <p:nvPr>
            <p:ph type="sldNum" sz="quarter" idx="5"/>
          </p:nvPr>
        </p:nvSpPr>
        <p:spPr/>
        <p:txBody>
          <a:bodyPr/>
          <a:lstStyle/>
          <a:p>
            <a:fld id="{888B2684-C298-43C0-A8CF-640688BBF166}" type="slidenum">
              <a:rPr lang="en-US" smtClean="0"/>
              <a:t>89</a:t>
            </a:fld>
            <a:endParaRPr lang="en-US"/>
          </a:p>
        </p:txBody>
      </p:sp>
    </p:spTree>
    <p:extLst>
      <p:ext uri="{BB962C8B-B14F-4D97-AF65-F5344CB8AC3E}">
        <p14:creationId xmlns:p14="http://schemas.microsoft.com/office/powerpoint/2010/main" val="12452791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C36F60-0380-E7F3-846F-CF6F3B18173C}"/>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BBCEB330-67A1-80C5-7D65-2A3882F89BE7}"/>
              </a:ext>
            </a:extLst>
          </p:cNvPr>
          <p:cNvSpPr>
            <a:spLocks noGrp="1" noRot="1" noChangeAspect="1"/>
          </p:cNvSpPr>
          <p:nvPr>
            <p:ph type="sldImg"/>
          </p:nvPr>
        </p:nvSpPr>
        <p:spPr/>
      </p:sp>
      <p:sp>
        <p:nvSpPr>
          <p:cNvPr id="3" name="备注占位符 2">
            <a:extLst>
              <a:ext uri="{FF2B5EF4-FFF2-40B4-BE49-F238E27FC236}">
                <a16:creationId xmlns:a16="http://schemas.microsoft.com/office/drawing/2014/main" id="{68353ABF-C41E-11DC-1C0B-11FA5D863C0C}"/>
              </a:ext>
            </a:extLst>
          </p:cNvPr>
          <p:cNvSpPr>
            <a:spLocks noGrp="1"/>
          </p:cNvSpPr>
          <p:nvPr>
            <p:ph type="body" idx="1"/>
          </p:nvPr>
        </p:nvSpPr>
        <p:spPr/>
        <p:txBody>
          <a:bodyPr/>
          <a:lstStyle/>
          <a:p>
            <a:r>
              <a:rPr lang="en-US" altLang="zh-CN" b="1"/>
              <a:t>Moving on to our TLMM-FUSE unit. You might be wondering: why not just use a standard approach for ternary </a:t>
            </a:r>
            <a:r>
              <a:rPr lang="en-US" altLang="zh-CN" b="1" err="1"/>
              <a:t>matmul</a:t>
            </a:r>
            <a:r>
              <a:rPr lang="en-US" altLang="zh-CN" b="1"/>
              <a:t>? Well, a straightforward implementation actually introduces significant hardware bottlenecks.</a:t>
            </a:r>
          </a:p>
          <a:p>
            <a:r>
              <a:rPr lang="en-US" altLang="zh-CN" b="1"/>
              <a:t>Think about it: our weights only have three states: -1, 0, and 1. In large matrices, these exact same patterns repeat over and over again. A standard 'select and accumulate' architecture isn't smart enough to recognize this; it treats every operation as brand new, wasting precious LUT resources by re-computing identical partial sums.</a:t>
            </a:r>
          </a:p>
          <a:p>
            <a:r>
              <a:rPr lang="en-US" altLang="zh-CN" b="1"/>
              <a:t>+2</a:t>
            </a:r>
          </a:p>
          <a:p>
            <a:r>
              <a:rPr lang="en-US" altLang="zh-CN" b="1"/>
              <a:t>On top of that, if we try to map this to DSP slices, we are drastically underutilizing our hardware. We are essentially taking complex DSPs built for high-precision math and using them for basic addition and negation—which is a huge architectural waste. That's exactly why we shifted to the Table-Lookup method illustrated on the left side of this slide.“</a:t>
            </a:r>
          </a:p>
          <a:p>
            <a:endParaRPr lang="en-US" altLang="zh-CN"/>
          </a:p>
          <a:p>
            <a:endParaRPr lang="en-US" altLang="zh-CN"/>
          </a:p>
          <a:p>
            <a:endParaRPr lang="en-US" altLang="zh-CN"/>
          </a:p>
          <a:p>
            <a:r>
              <a:rPr lang="en-US" altLang="zh-CN" b="1">
                <a:ea typeface="等线"/>
              </a:rPr>
              <a:t>Straight forward </a:t>
            </a:r>
            <a:r>
              <a:rPr lang="en-US" altLang="zh-CN" b="1" err="1">
                <a:ea typeface="等线"/>
              </a:rPr>
              <a:t>implematation</a:t>
            </a:r>
            <a:r>
              <a:rPr lang="en-US" altLang="zh-CN" b="1">
                <a:ea typeface="等线"/>
              </a:rPr>
              <a:t> of ternary </a:t>
            </a:r>
            <a:r>
              <a:rPr lang="en-US" altLang="zh-CN" b="1" err="1">
                <a:ea typeface="等线"/>
              </a:rPr>
              <a:t>matmul</a:t>
            </a:r>
            <a:r>
              <a:rPr lang="en-US" altLang="zh-CN" b="1">
                <a:ea typeface="等线"/>
              </a:rPr>
              <a:t> has according challenge and</a:t>
            </a:r>
          </a:p>
          <a:p>
            <a:pPr marL="342900" indent="-342900">
              <a:buFont typeface="Arial" panose="020B0604020202020204" pitchFamily="34" charset="0"/>
              <a:buChar char="•"/>
            </a:pPr>
            <a:r>
              <a:rPr lang="en-US" altLang="zh-CN" b="1">
                <a:ea typeface="等线"/>
              </a:rPr>
              <a:t>Limited States, Repetitive Patterns:</a:t>
            </a:r>
            <a:r>
              <a:rPr lang="en-US" altLang="zh-CN">
                <a:ea typeface="等线"/>
              </a:rPr>
              <a:t> With only 3 states (-1, 0, +1), weight patterns repeat frequently across large matrices.</a:t>
            </a:r>
          </a:p>
          <a:p>
            <a:pPr marL="342900" indent="-342900">
              <a:buFont typeface="Arial" panose="020B0604020202020204" pitchFamily="34" charset="0"/>
              <a:buChar char="•"/>
            </a:pPr>
            <a:endParaRPr lang="en-US" altLang="zh-CN"/>
          </a:p>
          <a:p>
            <a:pPr marL="342900" indent="-342900">
              <a:buFont typeface="Arial" panose="020B0604020202020204" pitchFamily="34" charset="0"/>
              <a:buChar char="•"/>
            </a:pPr>
            <a:r>
              <a:rPr lang="en-US" altLang="zh-CN" b="1">
                <a:ea typeface="等线"/>
              </a:rPr>
              <a:t>Re-computation:</a:t>
            </a:r>
            <a:r>
              <a:rPr lang="en-US" altLang="zh-CN">
                <a:ea typeface="等线"/>
              </a:rPr>
              <a:t> Standard "Select &amp; Accumulate" logic treats every operation as unique, repeatedly burning LUT resources to calculate identical partial sums for these repeating patterns.</a:t>
            </a:r>
          </a:p>
          <a:p>
            <a:pPr marL="342900" indent="-342900">
              <a:buFont typeface="Arial" panose="020B0604020202020204" pitchFamily="34" charset="0"/>
              <a:buChar char="•"/>
            </a:pPr>
            <a:r>
              <a:rPr lang="en-US" altLang="zh-CN" b="1">
                <a:ea typeface="等线"/>
              </a:rPr>
              <a:t>DSP Underutilization:</a:t>
            </a:r>
            <a:r>
              <a:rPr lang="en-US" altLang="zh-CN">
                <a:ea typeface="等线"/>
              </a:rPr>
              <a:t> Using high-precision DSP slices for simple negation/addition is architecturally inefficient</a:t>
            </a:r>
            <a:r>
              <a:rPr lang="en-US" altLang="zh-CN">
                <a:solidFill>
                  <a:srgbClr val="004B88"/>
                </a:solidFill>
                <a:ea typeface="等线"/>
              </a:rPr>
              <a:t>.</a:t>
            </a:r>
            <a:endParaRPr lang="en-US" altLang="zh-CN" b="1">
              <a:solidFill>
                <a:srgbClr val="004B88"/>
              </a:solidFill>
              <a:ea typeface="等线"/>
            </a:endParaRPr>
          </a:p>
          <a:p>
            <a:endParaRPr lang="en-US" altLang="zh-CN"/>
          </a:p>
          <a:p>
            <a:endParaRPr lang="en-US" altLang="zh-CN">
              <a:latin typeface="Calibri"/>
              <a:ea typeface="Calibri"/>
              <a:cs typeface="Calibri"/>
            </a:endParaRPr>
          </a:p>
        </p:txBody>
      </p:sp>
      <p:sp>
        <p:nvSpPr>
          <p:cNvPr id="4" name="灯片编号占位符 3">
            <a:extLst>
              <a:ext uri="{FF2B5EF4-FFF2-40B4-BE49-F238E27FC236}">
                <a16:creationId xmlns:a16="http://schemas.microsoft.com/office/drawing/2014/main" id="{975F2EA1-0DEF-65ED-15AC-D72A520A088D}"/>
              </a:ext>
            </a:extLst>
          </p:cNvPr>
          <p:cNvSpPr>
            <a:spLocks noGrp="1"/>
          </p:cNvSpPr>
          <p:nvPr>
            <p:ph type="sldNum" sz="quarter" idx="5"/>
          </p:nvPr>
        </p:nvSpPr>
        <p:spPr/>
        <p:txBody>
          <a:bodyPr/>
          <a:lstStyle/>
          <a:p>
            <a:fld id="{888B2684-C298-43C0-A8CF-640688BBF166}" type="slidenum">
              <a:rPr lang="en-US" smtClean="0"/>
              <a:t>7</a:t>
            </a:fld>
            <a:endParaRPr lang="en-US"/>
          </a:p>
        </p:txBody>
      </p:sp>
    </p:spTree>
    <p:extLst>
      <p:ext uri="{BB962C8B-B14F-4D97-AF65-F5344CB8AC3E}">
        <p14:creationId xmlns:p14="http://schemas.microsoft.com/office/powerpoint/2010/main" val="5831884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1"/>
              <a:t>Moving on to our TLMM-FUSE unit. You might be wondering: why not just use a standard approach for ternary </a:t>
            </a:r>
            <a:r>
              <a:rPr lang="en-US" altLang="zh-CN" b="1" err="1"/>
              <a:t>matmul</a:t>
            </a:r>
            <a:r>
              <a:rPr lang="en-US" altLang="zh-CN" b="1"/>
              <a:t>? Well, a straightforward implementation actually introduces significant hardware bottlenecks.</a:t>
            </a:r>
          </a:p>
          <a:p>
            <a:r>
              <a:rPr lang="en-US" altLang="zh-CN" b="1"/>
              <a:t>Think about it: our weights only have three states: -1, 0, and 1. In large matrices, these exact same patterns repeat over and over again. A standard 'select and accumulate' architecture isn't smart enough to recognize this; it treats every operation as brand new, wasting precious LUT resources by re-computing identical partial sums.</a:t>
            </a:r>
          </a:p>
          <a:p>
            <a:r>
              <a:rPr lang="en-US" altLang="zh-CN" b="1"/>
              <a:t>+2</a:t>
            </a:r>
          </a:p>
          <a:p>
            <a:r>
              <a:rPr lang="en-US" altLang="zh-CN" b="1"/>
              <a:t>On top of that, if we try to map this to DSP slices, we are drastically underutilizing our hardware. We are essentially taking complex DSPs built for high-precision math and using them for basic addition and negation—which is a huge architectural waste. That's exactly why we shifted to the Table-Lookup method illustrated on the left side of this slide.“</a:t>
            </a:r>
          </a:p>
          <a:p>
            <a:endParaRPr lang="en-US" altLang="zh-CN"/>
          </a:p>
          <a:p>
            <a:endParaRPr lang="en-US" altLang="zh-CN"/>
          </a:p>
          <a:p>
            <a:endParaRPr lang="en-US" altLang="zh-CN"/>
          </a:p>
          <a:p>
            <a:r>
              <a:rPr lang="en-US" altLang="zh-CN" b="1">
                <a:ea typeface="等线"/>
              </a:rPr>
              <a:t>Straight forward </a:t>
            </a:r>
            <a:r>
              <a:rPr lang="en-US" altLang="zh-CN" b="1" err="1">
                <a:ea typeface="等线"/>
              </a:rPr>
              <a:t>implematation</a:t>
            </a:r>
            <a:r>
              <a:rPr lang="en-US" altLang="zh-CN" b="1">
                <a:ea typeface="等线"/>
              </a:rPr>
              <a:t> of ternary </a:t>
            </a:r>
            <a:r>
              <a:rPr lang="en-US" altLang="zh-CN" b="1" err="1">
                <a:ea typeface="等线"/>
              </a:rPr>
              <a:t>matmul</a:t>
            </a:r>
            <a:r>
              <a:rPr lang="en-US" altLang="zh-CN" b="1">
                <a:ea typeface="等线"/>
              </a:rPr>
              <a:t> has according challenge and</a:t>
            </a:r>
          </a:p>
          <a:p>
            <a:pPr marL="342900" indent="-342900">
              <a:buFont typeface="Arial" panose="020B0604020202020204" pitchFamily="34" charset="0"/>
              <a:buChar char="•"/>
            </a:pPr>
            <a:r>
              <a:rPr lang="en-US" altLang="zh-CN" b="1">
                <a:ea typeface="等线"/>
              </a:rPr>
              <a:t>Limited States, Repetitive Patterns:</a:t>
            </a:r>
            <a:r>
              <a:rPr lang="en-US" altLang="zh-CN">
                <a:ea typeface="等线"/>
              </a:rPr>
              <a:t> With only 3 states (-1, 0, +1), weight patterns repeat frequently across large matrices.</a:t>
            </a:r>
          </a:p>
          <a:p>
            <a:pPr marL="342900" indent="-342900">
              <a:buFont typeface="Arial" panose="020B0604020202020204" pitchFamily="34" charset="0"/>
              <a:buChar char="•"/>
            </a:pPr>
            <a:endParaRPr lang="en-US" altLang="zh-CN"/>
          </a:p>
          <a:p>
            <a:pPr marL="342900" indent="-342900">
              <a:buFont typeface="Arial" panose="020B0604020202020204" pitchFamily="34" charset="0"/>
              <a:buChar char="•"/>
            </a:pPr>
            <a:r>
              <a:rPr lang="en-US" altLang="zh-CN" b="1">
                <a:ea typeface="等线"/>
              </a:rPr>
              <a:t>Re-computation:</a:t>
            </a:r>
            <a:r>
              <a:rPr lang="en-US" altLang="zh-CN">
                <a:ea typeface="等线"/>
              </a:rPr>
              <a:t> Standard "Select &amp; Accumulate" logic treats every operation as unique, repeatedly burning LUT resources to calculate identical partial sums for these repeating patterns.</a:t>
            </a:r>
          </a:p>
          <a:p>
            <a:pPr marL="342900" indent="-342900">
              <a:buFont typeface="Arial" panose="020B0604020202020204" pitchFamily="34" charset="0"/>
              <a:buChar char="•"/>
            </a:pPr>
            <a:r>
              <a:rPr lang="en-US" altLang="zh-CN" b="1">
                <a:ea typeface="等线"/>
              </a:rPr>
              <a:t>DSP Underutilization:</a:t>
            </a:r>
            <a:r>
              <a:rPr lang="en-US" altLang="zh-CN">
                <a:ea typeface="等线"/>
              </a:rPr>
              <a:t> Using high-precision DSP slices for simple negation/addition is architecturally inefficient</a:t>
            </a:r>
            <a:r>
              <a:rPr lang="en-US" altLang="zh-CN">
                <a:solidFill>
                  <a:srgbClr val="004B88"/>
                </a:solidFill>
                <a:ea typeface="等线"/>
              </a:rPr>
              <a:t>.</a:t>
            </a:r>
            <a:endParaRPr lang="en-US" altLang="zh-CN" b="1">
              <a:solidFill>
                <a:srgbClr val="004B88"/>
              </a:solidFill>
              <a:ea typeface="等线"/>
            </a:endParaRPr>
          </a:p>
          <a:p>
            <a:endParaRPr lang="en-US" altLang="zh-CN"/>
          </a:p>
          <a:p>
            <a:endParaRPr lang="en-US" altLang="zh-CN" b="1">
              <a:solidFill>
                <a:srgbClr val="7030A0"/>
              </a:solidFill>
              <a:ea typeface="等线"/>
            </a:endParaRPr>
          </a:p>
          <a:p>
            <a:endParaRPr lang="en-US" altLang="zh-CN">
              <a:solidFill>
                <a:srgbClr val="004B88"/>
              </a:solidFill>
              <a:ea typeface="等线"/>
            </a:endParaRPr>
          </a:p>
        </p:txBody>
      </p:sp>
      <p:sp>
        <p:nvSpPr>
          <p:cNvPr id="4" name="灯片编号占位符 3"/>
          <p:cNvSpPr>
            <a:spLocks noGrp="1"/>
          </p:cNvSpPr>
          <p:nvPr>
            <p:ph type="sldNum" sz="quarter" idx="5"/>
          </p:nvPr>
        </p:nvSpPr>
        <p:spPr/>
        <p:txBody>
          <a:bodyPr/>
          <a:lstStyle/>
          <a:p>
            <a:fld id="{888B2684-C298-43C0-A8CF-640688BBF166}" type="slidenum">
              <a:rPr lang="en-US" smtClean="0"/>
              <a:t>8</a:t>
            </a:fld>
            <a:endParaRPr lang="en-US"/>
          </a:p>
        </p:txBody>
      </p:sp>
    </p:spTree>
    <p:extLst>
      <p:ext uri="{BB962C8B-B14F-4D97-AF65-F5344CB8AC3E}">
        <p14:creationId xmlns:p14="http://schemas.microsoft.com/office/powerpoint/2010/main" val="181965149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b="1">
                <a:solidFill>
                  <a:srgbClr val="004B88"/>
                </a:solidFill>
                <a:ea typeface="等线"/>
              </a:rPr>
              <a:t>The whole idea can be concluded to this: compute the math once, and then just reuse that answer multiple </a:t>
            </a:r>
            <a:r>
              <a:rPr lang="en-US" altLang="zh-CN" b="1" err="1">
                <a:solidFill>
                  <a:srgbClr val="004B88"/>
                </a:solidFill>
                <a:ea typeface="等线"/>
              </a:rPr>
              <a:t>times.Just</a:t>
            </a:r>
            <a:r>
              <a:rPr lang="en-US" altLang="zh-CN" b="1">
                <a:solidFill>
                  <a:srgbClr val="004B88"/>
                </a:solidFill>
                <a:ea typeface="等线"/>
              </a:rPr>
              <a:t> to clear up any acronym confusion early on: when we say 'TL', we mean the Table-Lookup structures we are generating. When we say 'LUT', we are talking about the actual physical Look-Up Table resources on the </a:t>
            </a:r>
            <a:r>
              <a:rPr lang="en-US" altLang="zh-CN" b="1" err="1">
                <a:solidFill>
                  <a:srgbClr val="004B88"/>
                </a:solidFill>
                <a:ea typeface="等线"/>
              </a:rPr>
              <a:t>FPGA.To</a:t>
            </a:r>
            <a:r>
              <a:rPr lang="en-US" altLang="zh-CN" b="1">
                <a:solidFill>
                  <a:srgbClr val="004B88"/>
                </a:solidFill>
                <a:ea typeface="等线"/>
              </a:rPr>
              <a:t> make this work, we defined three main parameters. $G$ is our Group Size, meaning how many input activations we group together. $T$ is the number of parallel TL tables we keep running in the hardware. And $Q$ represents our Lookup Parallelism, which allows us to do multiple look-ups and accumulations at the exact same time</a:t>
            </a:r>
            <a:endParaRPr lang="zh-CN" altLang="en-US" b="1">
              <a:solidFill>
                <a:srgbClr val="444444"/>
              </a:solidFill>
              <a:latin typeface="Aptos" panose="02110004020202020204"/>
              <a:ea typeface="等线" panose="02010600030101010101" pitchFamily="2" charset="-122"/>
              <a:cs typeface="Calibri"/>
            </a:endParaRPr>
          </a:p>
          <a:p>
            <a:endParaRPr lang="en-US" altLang="zh-CN">
              <a:latin typeface="Calibri"/>
              <a:ea typeface="Calibri"/>
              <a:cs typeface="Calibri"/>
            </a:endParaRPr>
          </a:p>
        </p:txBody>
      </p:sp>
      <p:sp>
        <p:nvSpPr>
          <p:cNvPr id="4" name="灯片编号占位符 3"/>
          <p:cNvSpPr>
            <a:spLocks noGrp="1"/>
          </p:cNvSpPr>
          <p:nvPr>
            <p:ph type="sldNum" sz="quarter" idx="5"/>
          </p:nvPr>
        </p:nvSpPr>
        <p:spPr/>
        <p:txBody>
          <a:bodyPr/>
          <a:lstStyle/>
          <a:p>
            <a:fld id="{888B2684-C298-43C0-A8CF-640688BBF166}" type="slidenum">
              <a:rPr lang="en-US" smtClean="0"/>
              <a:t>9</a:t>
            </a:fld>
            <a:endParaRPr lang="en-US"/>
          </a:p>
        </p:txBody>
      </p:sp>
    </p:spTree>
    <p:extLst>
      <p:ext uri="{BB962C8B-B14F-4D97-AF65-F5344CB8AC3E}">
        <p14:creationId xmlns:p14="http://schemas.microsoft.com/office/powerpoint/2010/main" val="5665823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a:t>First, we dynamically set up our TL tables by precomputing the partial sums for our activations. </a:t>
            </a:r>
            <a:endParaRPr lang="en-US" altLang="zh-CN">
              <a:latin typeface="Calibri"/>
              <a:ea typeface="Calibri"/>
              <a:cs typeface="Calibri"/>
            </a:endParaRPr>
          </a:p>
        </p:txBody>
      </p:sp>
      <p:sp>
        <p:nvSpPr>
          <p:cNvPr id="4" name="灯片编号占位符 3"/>
          <p:cNvSpPr>
            <a:spLocks noGrp="1"/>
          </p:cNvSpPr>
          <p:nvPr>
            <p:ph type="sldNum" sz="quarter" idx="5"/>
          </p:nvPr>
        </p:nvSpPr>
        <p:spPr/>
        <p:txBody>
          <a:bodyPr/>
          <a:lstStyle/>
          <a:p>
            <a:fld id="{888B2684-C298-43C0-A8CF-640688BBF166}" type="slidenum">
              <a:rPr lang="en-US" smtClean="0"/>
              <a:t>10</a:t>
            </a:fld>
            <a:endParaRPr lang="en-US"/>
          </a:p>
        </p:txBody>
      </p:sp>
    </p:spTree>
    <p:extLst>
      <p:ext uri="{BB962C8B-B14F-4D97-AF65-F5344CB8AC3E}">
        <p14:creationId xmlns:p14="http://schemas.microsoft.com/office/powerpoint/2010/main" val="34592484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5CBB0E-0FE4-FAB4-D878-633D0216766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EFF2C66-3901-5F56-C94B-63194A5722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0D80E84-07FE-4561-4383-8723024A630B}"/>
              </a:ext>
            </a:extLst>
          </p:cNvPr>
          <p:cNvSpPr>
            <a:spLocks noGrp="1"/>
          </p:cNvSpPr>
          <p:nvPr>
            <p:ph type="dt" sz="half" idx="10"/>
          </p:nvPr>
        </p:nvSpPr>
        <p:spPr/>
        <p:txBody>
          <a:bodyPr/>
          <a:lstStyle/>
          <a:p>
            <a:fld id="{2324A811-743A-482C-A8F3-54EFBF19B376}" type="datetime1">
              <a:rPr lang="en-US" altLang="zh-CN" smtClean="0"/>
              <a:t>2/23/2026</a:t>
            </a:fld>
            <a:endParaRPr lang="en-US"/>
          </a:p>
        </p:txBody>
      </p:sp>
      <p:sp>
        <p:nvSpPr>
          <p:cNvPr id="5" name="Footer Placeholder 4">
            <a:extLst>
              <a:ext uri="{FF2B5EF4-FFF2-40B4-BE49-F238E27FC236}">
                <a16:creationId xmlns:a16="http://schemas.microsoft.com/office/drawing/2014/main" id="{B97DC3D9-50CC-2FF4-4BAB-382621148AC8}"/>
              </a:ext>
            </a:extLst>
          </p:cNvPr>
          <p:cNvSpPr>
            <a:spLocks noGrp="1"/>
          </p:cNvSpPr>
          <p:nvPr>
            <p:ph type="ftr" sz="quarter" idx="11"/>
          </p:nvPr>
        </p:nvSpPr>
        <p:spPr>
          <a:xfrm>
            <a:off x="4038600" y="6550025"/>
            <a:ext cx="4114800" cy="365125"/>
          </a:xfrm>
        </p:spPr>
        <p:txBody>
          <a:bodyPr/>
          <a:lstStyle/>
          <a:p>
            <a:r>
              <a:rPr lang="en-US"/>
              <a:t>TeLLMe: Ternary LLM Accelerator on Edge FPGAs</a:t>
            </a:r>
          </a:p>
        </p:txBody>
      </p:sp>
      <p:sp>
        <p:nvSpPr>
          <p:cNvPr id="6" name="Slide Number Placeholder 5">
            <a:extLst>
              <a:ext uri="{FF2B5EF4-FFF2-40B4-BE49-F238E27FC236}">
                <a16:creationId xmlns:a16="http://schemas.microsoft.com/office/drawing/2014/main" id="{1FD09C68-02D2-50AC-B24A-9031C1D3DFD3}"/>
              </a:ext>
            </a:extLst>
          </p:cNvPr>
          <p:cNvSpPr>
            <a:spLocks noGrp="1"/>
          </p:cNvSpPr>
          <p:nvPr>
            <p:ph type="sldNum" sz="quarter" idx="12"/>
          </p:nvPr>
        </p:nvSpPr>
        <p:spPr/>
        <p:txBody>
          <a:bodyPr/>
          <a:lstStyle/>
          <a:p>
            <a:fld id="{CB77001E-1A61-4903-BBFF-D82C24F3A3A5}" type="slidenum">
              <a:rPr lang="en-US" smtClean="0"/>
              <a:t>‹#›</a:t>
            </a:fld>
            <a:endParaRPr lang="en-US"/>
          </a:p>
        </p:txBody>
      </p:sp>
    </p:spTree>
    <p:extLst>
      <p:ext uri="{BB962C8B-B14F-4D97-AF65-F5344CB8AC3E}">
        <p14:creationId xmlns:p14="http://schemas.microsoft.com/office/powerpoint/2010/main" val="91956890"/>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A6198E-EFA4-55CA-EE2B-09A13AA307A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6483B86-31A7-CE60-F00A-22C3BA439CA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29CDD1-14C9-8A63-A948-98CF1CE62E7B}"/>
              </a:ext>
            </a:extLst>
          </p:cNvPr>
          <p:cNvSpPr>
            <a:spLocks noGrp="1"/>
          </p:cNvSpPr>
          <p:nvPr>
            <p:ph type="dt" sz="half" idx="10"/>
          </p:nvPr>
        </p:nvSpPr>
        <p:spPr/>
        <p:txBody>
          <a:bodyPr/>
          <a:lstStyle/>
          <a:p>
            <a:fld id="{6E14DDF0-4176-414F-A90E-82BF4A386470}" type="datetime1">
              <a:rPr lang="en-US" altLang="zh-CN" smtClean="0"/>
              <a:t>2/23/2026</a:t>
            </a:fld>
            <a:endParaRPr lang="en-US"/>
          </a:p>
        </p:txBody>
      </p:sp>
      <p:sp>
        <p:nvSpPr>
          <p:cNvPr id="5" name="Footer Placeholder 4">
            <a:extLst>
              <a:ext uri="{FF2B5EF4-FFF2-40B4-BE49-F238E27FC236}">
                <a16:creationId xmlns:a16="http://schemas.microsoft.com/office/drawing/2014/main" id="{D6534C75-3623-26BE-5D5A-354F4DD57FF3}"/>
              </a:ext>
            </a:extLst>
          </p:cNvPr>
          <p:cNvSpPr>
            <a:spLocks noGrp="1"/>
          </p:cNvSpPr>
          <p:nvPr>
            <p:ph type="ftr" sz="quarter" idx="11"/>
          </p:nvPr>
        </p:nvSpPr>
        <p:spPr/>
        <p:txBody>
          <a:bodyPr/>
          <a:lstStyle/>
          <a:p>
            <a:r>
              <a:rPr lang="en-US"/>
              <a:t>TeLLMe: Ternary LLM Accelerator on Edge FPGAs</a:t>
            </a:r>
          </a:p>
        </p:txBody>
      </p:sp>
      <p:sp>
        <p:nvSpPr>
          <p:cNvPr id="6" name="Slide Number Placeholder 5">
            <a:extLst>
              <a:ext uri="{FF2B5EF4-FFF2-40B4-BE49-F238E27FC236}">
                <a16:creationId xmlns:a16="http://schemas.microsoft.com/office/drawing/2014/main" id="{6D145641-3253-EBDB-02B6-819CAA498DF6}"/>
              </a:ext>
            </a:extLst>
          </p:cNvPr>
          <p:cNvSpPr>
            <a:spLocks noGrp="1"/>
          </p:cNvSpPr>
          <p:nvPr>
            <p:ph type="sldNum" sz="quarter" idx="12"/>
          </p:nvPr>
        </p:nvSpPr>
        <p:spPr/>
        <p:txBody>
          <a:bodyPr/>
          <a:lstStyle/>
          <a:p>
            <a:fld id="{CB77001E-1A61-4903-BBFF-D82C24F3A3A5}" type="slidenum">
              <a:rPr lang="en-US" smtClean="0"/>
              <a:t>‹#›</a:t>
            </a:fld>
            <a:endParaRPr lang="en-US"/>
          </a:p>
        </p:txBody>
      </p:sp>
    </p:spTree>
    <p:extLst>
      <p:ext uri="{BB962C8B-B14F-4D97-AF65-F5344CB8AC3E}">
        <p14:creationId xmlns:p14="http://schemas.microsoft.com/office/powerpoint/2010/main" val="1154766243"/>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C6077A2-48E1-8125-BC0F-08A484DA7D7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666730C-76D6-6F1F-2588-394A3BBEA1B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2A0D31-F8B9-3AAC-2C63-8C68C9988FE0}"/>
              </a:ext>
            </a:extLst>
          </p:cNvPr>
          <p:cNvSpPr>
            <a:spLocks noGrp="1"/>
          </p:cNvSpPr>
          <p:nvPr>
            <p:ph type="dt" sz="half" idx="10"/>
          </p:nvPr>
        </p:nvSpPr>
        <p:spPr/>
        <p:txBody>
          <a:bodyPr/>
          <a:lstStyle/>
          <a:p>
            <a:fld id="{CEBD3722-8F6A-4A40-BF18-07556875D344}" type="datetime1">
              <a:rPr lang="en-US" altLang="zh-CN" smtClean="0"/>
              <a:t>2/23/2026</a:t>
            </a:fld>
            <a:endParaRPr lang="en-US"/>
          </a:p>
        </p:txBody>
      </p:sp>
      <p:sp>
        <p:nvSpPr>
          <p:cNvPr id="5" name="Footer Placeholder 4">
            <a:extLst>
              <a:ext uri="{FF2B5EF4-FFF2-40B4-BE49-F238E27FC236}">
                <a16:creationId xmlns:a16="http://schemas.microsoft.com/office/drawing/2014/main" id="{957EAE34-481F-6888-F2FA-DAC1A9B4572C}"/>
              </a:ext>
            </a:extLst>
          </p:cNvPr>
          <p:cNvSpPr>
            <a:spLocks noGrp="1"/>
          </p:cNvSpPr>
          <p:nvPr>
            <p:ph type="ftr" sz="quarter" idx="11"/>
          </p:nvPr>
        </p:nvSpPr>
        <p:spPr/>
        <p:txBody>
          <a:bodyPr/>
          <a:lstStyle/>
          <a:p>
            <a:r>
              <a:rPr lang="en-US"/>
              <a:t>TeLLMe: Ternary LLM Accelerator on Edge FPGAs</a:t>
            </a:r>
          </a:p>
        </p:txBody>
      </p:sp>
      <p:sp>
        <p:nvSpPr>
          <p:cNvPr id="6" name="Slide Number Placeholder 5">
            <a:extLst>
              <a:ext uri="{FF2B5EF4-FFF2-40B4-BE49-F238E27FC236}">
                <a16:creationId xmlns:a16="http://schemas.microsoft.com/office/drawing/2014/main" id="{F28AF36C-3488-9798-D651-1F5D45B4DAF8}"/>
              </a:ext>
            </a:extLst>
          </p:cNvPr>
          <p:cNvSpPr>
            <a:spLocks noGrp="1"/>
          </p:cNvSpPr>
          <p:nvPr>
            <p:ph type="sldNum" sz="quarter" idx="12"/>
          </p:nvPr>
        </p:nvSpPr>
        <p:spPr/>
        <p:txBody>
          <a:bodyPr/>
          <a:lstStyle/>
          <a:p>
            <a:fld id="{CB77001E-1A61-4903-BBFF-D82C24F3A3A5}" type="slidenum">
              <a:rPr lang="en-US" smtClean="0"/>
              <a:t>‹#›</a:t>
            </a:fld>
            <a:endParaRPr lang="en-US"/>
          </a:p>
        </p:txBody>
      </p:sp>
    </p:spTree>
    <p:extLst>
      <p:ext uri="{BB962C8B-B14F-4D97-AF65-F5344CB8AC3E}">
        <p14:creationId xmlns:p14="http://schemas.microsoft.com/office/powerpoint/2010/main" val="708819545"/>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1F559A-4BEA-5488-E2D3-52EC6CF9C916}"/>
              </a:ext>
            </a:extLst>
          </p:cNvPr>
          <p:cNvSpPr>
            <a:spLocks noGrp="1"/>
          </p:cNvSpPr>
          <p:nvPr>
            <p:ph type="ctrTitle"/>
          </p:nvPr>
        </p:nvSpPr>
        <p:spPr>
          <a:xfrm>
            <a:off x="601133" y="1122363"/>
            <a:ext cx="10947400" cy="1959504"/>
          </a:xfrm>
        </p:spPr>
        <p:txBody>
          <a:bodyPr anchor="b"/>
          <a:lstStyle>
            <a:lvl1pPr algn="ctr">
              <a:defRPr sz="6000" b="1"/>
            </a:lvl1pPr>
          </a:lstStyle>
          <a:p>
            <a:r>
              <a:rPr lang="en-US"/>
              <a:t>Click to edit Master title style</a:t>
            </a:r>
          </a:p>
        </p:txBody>
      </p:sp>
      <p:sp>
        <p:nvSpPr>
          <p:cNvPr id="3" name="Subtitle 2">
            <a:extLst>
              <a:ext uri="{FF2B5EF4-FFF2-40B4-BE49-F238E27FC236}">
                <a16:creationId xmlns:a16="http://schemas.microsoft.com/office/drawing/2014/main" id="{02F21877-290A-A6AB-DEAE-A68571022720}"/>
              </a:ext>
            </a:extLst>
          </p:cNvPr>
          <p:cNvSpPr>
            <a:spLocks noGrp="1"/>
          </p:cNvSpPr>
          <p:nvPr>
            <p:ph type="subTitle" idx="1"/>
          </p:nvPr>
        </p:nvSpPr>
        <p:spPr>
          <a:xfrm>
            <a:off x="601133" y="3364972"/>
            <a:ext cx="109474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AC4CE62-5B45-DF25-D90D-265F1F05E5F0}"/>
              </a:ext>
            </a:extLst>
          </p:cNvPr>
          <p:cNvSpPr>
            <a:spLocks noGrp="1"/>
          </p:cNvSpPr>
          <p:nvPr>
            <p:ph type="dt" sz="half" idx="10"/>
          </p:nvPr>
        </p:nvSpPr>
        <p:spPr/>
        <p:txBody>
          <a:bodyPr/>
          <a:lstStyle/>
          <a:p>
            <a:fld id="{D498B0A5-169C-4491-9B94-AFC2E91926A6}" type="datetime1">
              <a:rPr lang="en-US" smtClean="0"/>
              <a:t>2/23/2026</a:t>
            </a:fld>
            <a:endParaRPr lang="en-US"/>
          </a:p>
        </p:txBody>
      </p:sp>
      <p:sp>
        <p:nvSpPr>
          <p:cNvPr id="5" name="Footer Placeholder 4">
            <a:extLst>
              <a:ext uri="{FF2B5EF4-FFF2-40B4-BE49-F238E27FC236}">
                <a16:creationId xmlns:a16="http://schemas.microsoft.com/office/drawing/2014/main" id="{6917F224-C428-E751-A7F8-A49141505B1D}"/>
              </a:ext>
            </a:extLst>
          </p:cNvPr>
          <p:cNvSpPr>
            <a:spLocks noGrp="1"/>
          </p:cNvSpPr>
          <p:nvPr>
            <p:ph type="ftr" sz="quarter" idx="11"/>
          </p:nvPr>
        </p:nvSpPr>
        <p:spPr/>
        <p:txBody>
          <a:bodyPr/>
          <a:lstStyle/>
          <a:p>
            <a:r>
              <a:rPr lang="en-US"/>
              <a:t>Sitao Huang, UC Irvine (sitaoh@uci.edu)</a:t>
            </a:r>
          </a:p>
        </p:txBody>
      </p:sp>
      <p:sp>
        <p:nvSpPr>
          <p:cNvPr id="6" name="Slide Number Placeholder 5">
            <a:extLst>
              <a:ext uri="{FF2B5EF4-FFF2-40B4-BE49-F238E27FC236}">
                <a16:creationId xmlns:a16="http://schemas.microsoft.com/office/drawing/2014/main" id="{C1BD1301-8260-0A2C-00B1-0234586C90BC}"/>
              </a:ext>
            </a:extLst>
          </p:cNvPr>
          <p:cNvSpPr>
            <a:spLocks noGrp="1"/>
          </p:cNvSpPr>
          <p:nvPr>
            <p:ph type="sldNum" sz="quarter" idx="12"/>
          </p:nvPr>
        </p:nvSpPr>
        <p:spPr/>
        <p:txBody>
          <a:bodyPr/>
          <a:lstStyle/>
          <a:p>
            <a:fld id="{323F1C54-7872-4AA4-BF38-14F74EBC94C2}" type="slidenum">
              <a:rPr lang="en-US" smtClean="0"/>
              <a:t>‹#›</a:t>
            </a:fld>
            <a:endParaRPr lang="en-US"/>
          </a:p>
        </p:txBody>
      </p:sp>
      <p:pic>
        <p:nvPicPr>
          <p:cNvPr id="8" name="Picture 7" descr="A low angle view of a building&#10;&#10;Description automatically generated">
            <a:extLst>
              <a:ext uri="{FF2B5EF4-FFF2-40B4-BE49-F238E27FC236}">
                <a16:creationId xmlns:a16="http://schemas.microsoft.com/office/drawing/2014/main" id="{4462CE7D-4552-61B4-4C46-FFADA14903EA}"/>
              </a:ext>
            </a:extLst>
          </p:cNvPr>
          <p:cNvPicPr>
            <a:picLocks noChangeAspect="1"/>
          </p:cNvPicPr>
          <p:nvPr userDrawn="1"/>
        </p:nvPicPr>
        <p:blipFill rotWithShape="1">
          <a:blip r:embed="rId2"/>
          <a:srcRect b="22486"/>
          <a:stretch/>
        </p:blipFill>
        <p:spPr>
          <a:xfrm>
            <a:off x="0" y="3532472"/>
            <a:ext cx="12192000" cy="3195974"/>
          </a:xfrm>
          <a:prstGeom prst="rect">
            <a:avLst/>
          </a:prstGeom>
        </p:spPr>
      </p:pic>
      <p:sp>
        <p:nvSpPr>
          <p:cNvPr id="9" name="TextBox 8">
            <a:extLst>
              <a:ext uri="{FF2B5EF4-FFF2-40B4-BE49-F238E27FC236}">
                <a16:creationId xmlns:a16="http://schemas.microsoft.com/office/drawing/2014/main" id="{AEFFFC5B-FEA0-D1C2-D5BF-AE2A1C929C03}"/>
              </a:ext>
            </a:extLst>
          </p:cNvPr>
          <p:cNvSpPr txBox="1"/>
          <p:nvPr userDrawn="1"/>
        </p:nvSpPr>
        <p:spPr>
          <a:xfrm>
            <a:off x="10219534" y="6143671"/>
            <a:ext cx="1916319" cy="584775"/>
          </a:xfrm>
          <a:prstGeom prst="rect">
            <a:avLst/>
          </a:prstGeom>
          <a:noFill/>
        </p:spPr>
        <p:txBody>
          <a:bodyPr wrap="square" rtlCol="0">
            <a:spAutoFit/>
          </a:bodyPr>
          <a:lstStyle/>
          <a:p>
            <a:pPr algn="r"/>
            <a:r>
              <a:rPr lang="en-US" sz="1600">
                <a:solidFill>
                  <a:schemeClr val="bg2">
                    <a:lumMod val="75000"/>
                  </a:schemeClr>
                </a:solidFill>
              </a:rPr>
              <a:t>Engineering Hall UC Irvine</a:t>
            </a:r>
          </a:p>
        </p:txBody>
      </p:sp>
    </p:spTree>
    <p:extLst>
      <p:ext uri="{BB962C8B-B14F-4D97-AF65-F5344CB8AC3E}">
        <p14:creationId xmlns:p14="http://schemas.microsoft.com/office/powerpoint/2010/main" val="22907973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140611-85FB-8237-45BF-9768FE08FEF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EF062F9-C5AE-2719-5941-EC52359F050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6DF1462-6696-3258-CC7C-378DEEA80B8A}"/>
              </a:ext>
            </a:extLst>
          </p:cNvPr>
          <p:cNvSpPr>
            <a:spLocks noGrp="1"/>
          </p:cNvSpPr>
          <p:nvPr>
            <p:ph type="dt" sz="half" idx="10"/>
          </p:nvPr>
        </p:nvSpPr>
        <p:spPr/>
        <p:txBody>
          <a:bodyPr/>
          <a:lstStyle/>
          <a:p>
            <a:fld id="{E76927B3-67E3-4E33-A9F0-55F9910C3CF1}" type="datetime1">
              <a:rPr lang="en-US" smtClean="0"/>
              <a:t>2/23/2026</a:t>
            </a:fld>
            <a:endParaRPr lang="en-US"/>
          </a:p>
        </p:txBody>
      </p:sp>
      <p:sp>
        <p:nvSpPr>
          <p:cNvPr id="5" name="Footer Placeholder 4">
            <a:extLst>
              <a:ext uri="{FF2B5EF4-FFF2-40B4-BE49-F238E27FC236}">
                <a16:creationId xmlns:a16="http://schemas.microsoft.com/office/drawing/2014/main" id="{EAC1A6C5-3483-C22A-B8A4-EF4385671915}"/>
              </a:ext>
            </a:extLst>
          </p:cNvPr>
          <p:cNvSpPr>
            <a:spLocks noGrp="1"/>
          </p:cNvSpPr>
          <p:nvPr>
            <p:ph type="ftr" sz="quarter" idx="11"/>
          </p:nvPr>
        </p:nvSpPr>
        <p:spPr/>
        <p:txBody>
          <a:bodyPr/>
          <a:lstStyle/>
          <a:p>
            <a:r>
              <a:rPr lang="en-US"/>
              <a:t>Sitao Huang, UC Irvine (sitaoh@uci.edu)</a:t>
            </a:r>
          </a:p>
        </p:txBody>
      </p:sp>
      <p:sp>
        <p:nvSpPr>
          <p:cNvPr id="6" name="Slide Number Placeholder 5">
            <a:extLst>
              <a:ext uri="{FF2B5EF4-FFF2-40B4-BE49-F238E27FC236}">
                <a16:creationId xmlns:a16="http://schemas.microsoft.com/office/drawing/2014/main" id="{EA6367D8-8772-12B4-3EB0-859FBD73A155}"/>
              </a:ext>
            </a:extLst>
          </p:cNvPr>
          <p:cNvSpPr>
            <a:spLocks noGrp="1"/>
          </p:cNvSpPr>
          <p:nvPr>
            <p:ph type="sldNum" sz="quarter" idx="12"/>
          </p:nvPr>
        </p:nvSpPr>
        <p:spPr/>
        <p:txBody>
          <a:bodyPr/>
          <a:lstStyle/>
          <a:p>
            <a:fld id="{323F1C54-7872-4AA4-BF38-14F74EBC94C2}" type="slidenum">
              <a:rPr lang="en-US" smtClean="0"/>
              <a:t>‹#›</a:t>
            </a:fld>
            <a:endParaRPr lang="en-US"/>
          </a:p>
        </p:txBody>
      </p:sp>
    </p:spTree>
    <p:extLst>
      <p:ext uri="{BB962C8B-B14F-4D97-AF65-F5344CB8AC3E}">
        <p14:creationId xmlns:p14="http://schemas.microsoft.com/office/powerpoint/2010/main" val="11292121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514886-9E51-D5C8-E039-6A6E3EC8B03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B625931-0D53-0688-340B-5B667C3C595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C0CAAA-AF50-6504-EE55-014C0AD26561}"/>
              </a:ext>
            </a:extLst>
          </p:cNvPr>
          <p:cNvSpPr>
            <a:spLocks noGrp="1"/>
          </p:cNvSpPr>
          <p:nvPr>
            <p:ph type="dt" sz="half" idx="10"/>
          </p:nvPr>
        </p:nvSpPr>
        <p:spPr/>
        <p:txBody>
          <a:bodyPr/>
          <a:lstStyle/>
          <a:p>
            <a:fld id="{F5DE6376-5703-4276-A73A-D6FB46C083A5}" type="datetime1">
              <a:rPr lang="en-US" smtClean="0"/>
              <a:t>2/23/2026</a:t>
            </a:fld>
            <a:endParaRPr lang="en-US"/>
          </a:p>
        </p:txBody>
      </p:sp>
      <p:sp>
        <p:nvSpPr>
          <p:cNvPr id="5" name="Footer Placeholder 4">
            <a:extLst>
              <a:ext uri="{FF2B5EF4-FFF2-40B4-BE49-F238E27FC236}">
                <a16:creationId xmlns:a16="http://schemas.microsoft.com/office/drawing/2014/main" id="{5C5DE8EB-08EA-C97B-5AC1-880C2EAC7421}"/>
              </a:ext>
            </a:extLst>
          </p:cNvPr>
          <p:cNvSpPr>
            <a:spLocks noGrp="1"/>
          </p:cNvSpPr>
          <p:nvPr>
            <p:ph type="ftr" sz="quarter" idx="11"/>
          </p:nvPr>
        </p:nvSpPr>
        <p:spPr/>
        <p:txBody>
          <a:bodyPr/>
          <a:lstStyle/>
          <a:p>
            <a:r>
              <a:rPr lang="en-US"/>
              <a:t>Sitao Huang, UC Irvine (sitaoh@uci.edu)</a:t>
            </a:r>
          </a:p>
        </p:txBody>
      </p:sp>
      <p:sp>
        <p:nvSpPr>
          <p:cNvPr id="6" name="Slide Number Placeholder 5">
            <a:extLst>
              <a:ext uri="{FF2B5EF4-FFF2-40B4-BE49-F238E27FC236}">
                <a16:creationId xmlns:a16="http://schemas.microsoft.com/office/drawing/2014/main" id="{0A5E51B4-0620-86AD-6E57-1EDA0BE806B6}"/>
              </a:ext>
            </a:extLst>
          </p:cNvPr>
          <p:cNvSpPr>
            <a:spLocks noGrp="1"/>
          </p:cNvSpPr>
          <p:nvPr>
            <p:ph type="sldNum" sz="quarter" idx="12"/>
          </p:nvPr>
        </p:nvSpPr>
        <p:spPr/>
        <p:txBody>
          <a:bodyPr/>
          <a:lstStyle/>
          <a:p>
            <a:fld id="{323F1C54-7872-4AA4-BF38-14F74EBC94C2}" type="slidenum">
              <a:rPr lang="en-US" smtClean="0"/>
              <a:t>‹#›</a:t>
            </a:fld>
            <a:endParaRPr lang="en-US"/>
          </a:p>
        </p:txBody>
      </p:sp>
    </p:spTree>
    <p:extLst>
      <p:ext uri="{BB962C8B-B14F-4D97-AF65-F5344CB8AC3E}">
        <p14:creationId xmlns:p14="http://schemas.microsoft.com/office/powerpoint/2010/main" val="18276615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72DA0-885F-7E49-B923-28749401566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222F281-9649-09A5-5A2B-CCB9E0E90B2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6930B96-DD25-6CCE-817E-34AFA45D9E0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C0C6955-E29C-DD94-6B06-0C727386FB4D}"/>
              </a:ext>
            </a:extLst>
          </p:cNvPr>
          <p:cNvSpPr>
            <a:spLocks noGrp="1"/>
          </p:cNvSpPr>
          <p:nvPr>
            <p:ph type="dt" sz="half" idx="10"/>
          </p:nvPr>
        </p:nvSpPr>
        <p:spPr/>
        <p:txBody>
          <a:bodyPr/>
          <a:lstStyle/>
          <a:p>
            <a:fld id="{D4D37D82-8C20-4263-B650-A01EAE834B09}" type="datetime1">
              <a:rPr lang="en-US" smtClean="0"/>
              <a:t>2/23/2026</a:t>
            </a:fld>
            <a:endParaRPr lang="en-US"/>
          </a:p>
        </p:txBody>
      </p:sp>
      <p:sp>
        <p:nvSpPr>
          <p:cNvPr id="6" name="Footer Placeholder 5">
            <a:extLst>
              <a:ext uri="{FF2B5EF4-FFF2-40B4-BE49-F238E27FC236}">
                <a16:creationId xmlns:a16="http://schemas.microsoft.com/office/drawing/2014/main" id="{F0C3772F-C7B7-5BA8-B671-60C6E1A68B83}"/>
              </a:ext>
            </a:extLst>
          </p:cNvPr>
          <p:cNvSpPr>
            <a:spLocks noGrp="1"/>
          </p:cNvSpPr>
          <p:nvPr>
            <p:ph type="ftr" sz="quarter" idx="11"/>
          </p:nvPr>
        </p:nvSpPr>
        <p:spPr/>
        <p:txBody>
          <a:bodyPr/>
          <a:lstStyle/>
          <a:p>
            <a:r>
              <a:rPr lang="en-US"/>
              <a:t>Sitao Huang, UC Irvine (sitaoh@uci.edu)</a:t>
            </a:r>
          </a:p>
        </p:txBody>
      </p:sp>
      <p:sp>
        <p:nvSpPr>
          <p:cNvPr id="7" name="Slide Number Placeholder 6">
            <a:extLst>
              <a:ext uri="{FF2B5EF4-FFF2-40B4-BE49-F238E27FC236}">
                <a16:creationId xmlns:a16="http://schemas.microsoft.com/office/drawing/2014/main" id="{08F0DEB8-EF14-09E5-67C1-5EC3B8C62EAD}"/>
              </a:ext>
            </a:extLst>
          </p:cNvPr>
          <p:cNvSpPr>
            <a:spLocks noGrp="1"/>
          </p:cNvSpPr>
          <p:nvPr>
            <p:ph type="sldNum" sz="quarter" idx="12"/>
          </p:nvPr>
        </p:nvSpPr>
        <p:spPr/>
        <p:txBody>
          <a:bodyPr/>
          <a:lstStyle/>
          <a:p>
            <a:fld id="{323F1C54-7872-4AA4-BF38-14F74EBC94C2}" type="slidenum">
              <a:rPr lang="en-US" smtClean="0"/>
              <a:t>‹#›</a:t>
            </a:fld>
            <a:endParaRPr lang="en-US"/>
          </a:p>
        </p:txBody>
      </p:sp>
    </p:spTree>
    <p:extLst>
      <p:ext uri="{BB962C8B-B14F-4D97-AF65-F5344CB8AC3E}">
        <p14:creationId xmlns:p14="http://schemas.microsoft.com/office/powerpoint/2010/main" val="8026887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F27DA-4C77-712F-1A3C-4548121B454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8CB7245-EFAE-11A0-CE26-AD1B87081EA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A285C2-4A51-59F8-B950-5B8310554C2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D5A7BF3-6F9F-B688-7A39-B95D677BB8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624DDE5-5986-AD1A-BACF-D78A77440FB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117149F-F8CE-6C4B-435D-98734FF8B4D4}"/>
              </a:ext>
            </a:extLst>
          </p:cNvPr>
          <p:cNvSpPr>
            <a:spLocks noGrp="1"/>
          </p:cNvSpPr>
          <p:nvPr>
            <p:ph type="dt" sz="half" idx="10"/>
          </p:nvPr>
        </p:nvSpPr>
        <p:spPr/>
        <p:txBody>
          <a:bodyPr/>
          <a:lstStyle/>
          <a:p>
            <a:fld id="{0C580398-2355-45F0-9C23-23C15557CD65}" type="datetime1">
              <a:rPr lang="en-US" smtClean="0"/>
              <a:t>2/23/2026</a:t>
            </a:fld>
            <a:endParaRPr lang="en-US"/>
          </a:p>
        </p:txBody>
      </p:sp>
      <p:sp>
        <p:nvSpPr>
          <p:cNvPr id="8" name="Footer Placeholder 7">
            <a:extLst>
              <a:ext uri="{FF2B5EF4-FFF2-40B4-BE49-F238E27FC236}">
                <a16:creationId xmlns:a16="http://schemas.microsoft.com/office/drawing/2014/main" id="{9CF48322-A4EF-3F70-30E7-EFBC55539C96}"/>
              </a:ext>
            </a:extLst>
          </p:cNvPr>
          <p:cNvSpPr>
            <a:spLocks noGrp="1"/>
          </p:cNvSpPr>
          <p:nvPr>
            <p:ph type="ftr" sz="quarter" idx="11"/>
          </p:nvPr>
        </p:nvSpPr>
        <p:spPr/>
        <p:txBody>
          <a:bodyPr/>
          <a:lstStyle/>
          <a:p>
            <a:r>
              <a:rPr lang="en-US"/>
              <a:t>Sitao Huang, UC Irvine (sitaoh@uci.edu)</a:t>
            </a:r>
          </a:p>
        </p:txBody>
      </p:sp>
      <p:sp>
        <p:nvSpPr>
          <p:cNvPr id="9" name="Slide Number Placeholder 8">
            <a:extLst>
              <a:ext uri="{FF2B5EF4-FFF2-40B4-BE49-F238E27FC236}">
                <a16:creationId xmlns:a16="http://schemas.microsoft.com/office/drawing/2014/main" id="{6B43F2E6-B2A3-6BEC-1D92-850EE55F8093}"/>
              </a:ext>
            </a:extLst>
          </p:cNvPr>
          <p:cNvSpPr>
            <a:spLocks noGrp="1"/>
          </p:cNvSpPr>
          <p:nvPr>
            <p:ph type="sldNum" sz="quarter" idx="12"/>
          </p:nvPr>
        </p:nvSpPr>
        <p:spPr/>
        <p:txBody>
          <a:bodyPr/>
          <a:lstStyle/>
          <a:p>
            <a:fld id="{323F1C54-7872-4AA4-BF38-14F74EBC94C2}" type="slidenum">
              <a:rPr lang="en-US" smtClean="0"/>
              <a:t>‹#›</a:t>
            </a:fld>
            <a:endParaRPr lang="en-US"/>
          </a:p>
        </p:txBody>
      </p:sp>
    </p:spTree>
    <p:extLst>
      <p:ext uri="{BB962C8B-B14F-4D97-AF65-F5344CB8AC3E}">
        <p14:creationId xmlns:p14="http://schemas.microsoft.com/office/powerpoint/2010/main" val="209169397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F6BC68-87FF-4329-64EF-6268DD56B87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F64BB7C-BA22-6872-DC75-5CDDD15EC9A3}"/>
              </a:ext>
            </a:extLst>
          </p:cNvPr>
          <p:cNvSpPr>
            <a:spLocks noGrp="1"/>
          </p:cNvSpPr>
          <p:nvPr>
            <p:ph type="dt" sz="half" idx="10"/>
          </p:nvPr>
        </p:nvSpPr>
        <p:spPr/>
        <p:txBody>
          <a:bodyPr/>
          <a:lstStyle/>
          <a:p>
            <a:fld id="{80837B7F-A8EB-4C36-8242-1DF8E7FC3207}" type="datetime1">
              <a:rPr lang="en-US" smtClean="0"/>
              <a:t>2/23/2026</a:t>
            </a:fld>
            <a:endParaRPr lang="en-US"/>
          </a:p>
        </p:txBody>
      </p:sp>
      <p:sp>
        <p:nvSpPr>
          <p:cNvPr id="4" name="Footer Placeholder 3">
            <a:extLst>
              <a:ext uri="{FF2B5EF4-FFF2-40B4-BE49-F238E27FC236}">
                <a16:creationId xmlns:a16="http://schemas.microsoft.com/office/drawing/2014/main" id="{B5349923-1253-1D43-A340-6CD9F4C6095E}"/>
              </a:ext>
            </a:extLst>
          </p:cNvPr>
          <p:cNvSpPr>
            <a:spLocks noGrp="1"/>
          </p:cNvSpPr>
          <p:nvPr>
            <p:ph type="ftr" sz="quarter" idx="11"/>
          </p:nvPr>
        </p:nvSpPr>
        <p:spPr/>
        <p:txBody>
          <a:bodyPr/>
          <a:lstStyle/>
          <a:p>
            <a:r>
              <a:rPr lang="en-US"/>
              <a:t>Sitao Huang, UC Irvine (sitaoh@uci.edu)</a:t>
            </a:r>
          </a:p>
        </p:txBody>
      </p:sp>
      <p:sp>
        <p:nvSpPr>
          <p:cNvPr id="5" name="Slide Number Placeholder 4">
            <a:extLst>
              <a:ext uri="{FF2B5EF4-FFF2-40B4-BE49-F238E27FC236}">
                <a16:creationId xmlns:a16="http://schemas.microsoft.com/office/drawing/2014/main" id="{82C65A86-A491-3F4D-E0A3-4CCDE0107EAC}"/>
              </a:ext>
            </a:extLst>
          </p:cNvPr>
          <p:cNvSpPr>
            <a:spLocks noGrp="1"/>
          </p:cNvSpPr>
          <p:nvPr>
            <p:ph type="sldNum" sz="quarter" idx="12"/>
          </p:nvPr>
        </p:nvSpPr>
        <p:spPr/>
        <p:txBody>
          <a:bodyPr/>
          <a:lstStyle/>
          <a:p>
            <a:fld id="{323F1C54-7872-4AA4-BF38-14F74EBC94C2}" type="slidenum">
              <a:rPr lang="en-US" smtClean="0"/>
              <a:t>‹#›</a:t>
            </a:fld>
            <a:endParaRPr lang="en-US"/>
          </a:p>
        </p:txBody>
      </p:sp>
    </p:spTree>
    <p:extLst>
      <p:ext uri="{BB962C8B-B14F-4D97-AF65-F5344CB8AC3E}">
        <p14:creationId xmlns:p14="http://schemas.microsoft.com/office/powerpoint/2010/main" val="29227034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1AFF281-5BC5-D6E0-B7F9-C902DD6D7D63}"/>
              </a:ext>
            </a:extLst>
          </p:cNvPr>
          <p:cNvSpPr>
            <a:spLocks noGrp="1"/>
          </p:cNvSpPr>
          <p:nvPr>
            <p:ph type="dt" sz="half" idx="10"/>
          </p:nvPr>
        </p:nvSpPr>
        <p:spPr/>
        <p:txBody>
          <a:bodyPr/>
          <a:lstStyle/>
          <a:p>
            <a:fld id="{77137CDE-8CEA-42F4-B4C7-53706D3FEEC9}" type="datetime1">
              <a:rPr lang="en-US" smtClean="0"/>
              <a:t>2/23/2026</a:t>
            </a:fld>
            <a:endParaRPr lang="en-US"/>
          </a:p>
        </p:txBody>
      </p:sp>
      <p:sp>
        <p:nvSpPr>
          <p:cNvPr id="3" name="Footer Placeholder 2">
            <a:extLst>
              <a:ext uri="{FF2B5EF4-FFF2-40B4-BE49-F238E27FC236}">
                <a16:creationId xmlns:a16="http://schemas.microsoft.com/office/drawing/2014/main" id="{BFD81708-9FE2-2299-833E-26050919DCB8}"/>
              </a:ext>
            </a:extLst>
          </p:cNvPr>
          <p:cNvSpPr>
            <a:spLocks noGrp="1"/>
          </p:cNvSpPr>
          <p:nvPr>
            <p:ph type="ftr" sz="quarter" idx="11"/>
          </p:nvPr>
        </p:nvSpPr>
        <p:spPr/>
        <p:txBody>
          <a:bodyPr/>
          <a:lstStyle/>
          <a:p>
            <a:r>
              <a:rPr lang="en-US"/>
              <a:t>Sitao Huang, UC Irvine (sitaoh@uci.edu)</a:t>
            </a:r>
          </a:p>
        </p:txBody>
      </p:sp>
      <p:sp>
        <p:nvSpPr>
          <p:cNvPr id="4" name="Slide Number Placeholder 3">
            <a:extLst>
              <a:ext uri="{FF2B5EF4-FFF2-40B4-BE49-F238E27FC236}">
                <a16:creationId xmlns:a16="http://schemas.microsoft.com/office/drawing/2014/main" id="{A7B4F525-391C-CFDE-893F-E56F6178066E}"/>
              </a:ext>
            </a:extLst>
          </p:cNvPr>
          <p:cNvSpPr>
            <a:spLocks noGrp="1"/>
          </p:cNvSpPr>
          <p:nvPr>
            <p:ph type="sldNum" sz="quarter" idx="12"/>
          </p:nvPr>
        </p:nvSpPr>
        <p:spPr/>
        <p:txBody>
          <a:bodyPr/>
          <a:lstStyle/>
          <a:p>
            <a:fld id="{323F1C54-7872-4AA4-BF38-14F74EBC94C2}" type="slidenum">
              <a:rPr lang="en-US" smtClean="0"/>
              <a:t>‹#›</a:t>
            </a:fld>
            <a:endParaRPr lang="en-US"/>
          </a:p>
        </p:txBody>
      </p:sp>
    </p:spTree>
    <p:extLst>
      <p:ext uri="{BB962C8B-B14F-4D97-AF65-F5344CB8AC3E}">
        <p14:creationId xmlns:p14="http://schemas.microsoft.com/office/powerpoint/2010/main" val="28142585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0F5856-9311-742F-4F7C-A0E2F90978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CAEC088-CFC2-16A4-619F-62689AFFE9B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CB677B0-7A75-A7D9-E735-86F4FB60218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760DAD3-CC29-249D-98F3-4013E639CC66}"/>
              </a:ext>
            </a:extLst>
          </p:cNvPr>
          <p:cNvSpPr>
            <a:spLocks noGrp="1"/>
          </p:cNvSpPr>
          <p:nvPr>
            <p:ph type="dt" sz="half" idx="10"/>
          </p:nvPr>
        </p:nvSpPr>
        <p:spPr/>
        <p:txBody>
          <a:bodyPr/>
          <a:lstStyle/>
          <a:p>
            <a:fld id="{7F965E04-91E6-4394-9EBE-E87F5F7A69A0}" type="datetime1">
              <a:rPr lang="en-US" smtClean="0"/>
              <a:t>2/23/2026</a:t>
            </a:fld>
            <a:endParaRPr lang="en-US"/>
          </a:p>
        </p:txBody>
      </p:sp>
      <p:sp>
        <p:nvSpPr>
          <p:cNvPr id="6" name="Footer Placeholder 5">
            <a:extLst>
              <a:ext uri="{FF2B5EF4-FFF2-40B4-BE49-F238E27FC236}">
                <a16:creationId xmlns:a16="http://schemas.microsoft.com/office/drawing/2014/main" id="{445B64FF-11D3-0A68-F64B-829B65EFF35A}"/>
              </a:ext>
            </a:extLst>
          </p:cNvPr>
          <p:cNvSpPr>
            <a:spLocks noGrp="1"/>
          </p:cNvSpPr>
          <p:nvPr>
            <p:ph type="ftr" sz="quarter" idx="11"/>
          </p:nvPr>
        </p:nvSpPr>
        <p:spPr/>
        <p:txBody>
          <a:bodyPr/>
          <a:lstStyle/>
          <a:p>
            <a:r>
              <a:rPr lang="en-US"/>
              <a:t>Sitao Huang, UC Irvine (sitaoh@uci.edu)</a:t>
            </a:r>
          </a:p>
        </p:txBody>
      </p:sp>
      <p:sp>
        <p:nvSpPr>
          <p:cNvPr id="7" name="Slide Number Placeholder 6">
            <a:extLst>
              <a:ext uri="{FF2B5EF4-FFF2-40B4-BE49-F238E27FC236}">
                <a16:creationId xmlns:a16="http://schemas.microsoft.com/office/drawing/2014/main" id="{188FEB70-642B-1399-A9B1-5047B9B4937E}"/>
              </a:ext>
            </a:extLst>
          </p:cNvPr>
          <p:cNvSpPr>
            <a:spLocks noGrp="1"/>
          </p:cNvSpPr>
          <p:nvPr>
            <p:ph type="sldNum" sz="quarter" idx="12"/>
          </p:nvPr>
        </p:nvSpPr>
        <p:spPr/>
        <p:txBody>
          <a:bodyPr/>
          <a:lstStyle/>
          <a:p>
            <a:fld id="{323F1C54-7872-4AA4-BF38-14F74EBC94C2}" type="slidenum">
              <a:rPr lang="en-US" smtClean="0"/>
              <a:t>‹#›</a:t>
            </a:fld>
            <a:endParaRPr lang="en-US"/>
          </a:p>
        </p:txBody>
      </p:sp>
    </p:spTree>
    <p:extLst>
      <p:ext uri="{BB962C8B-B14F-4D97-AF65-F5344CB8AC3E}">
        <p14:creationId xmlns:p14="http://schemas.microsoft.com/office/powerpoint/2010/main" val="15058864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6F119B-366A-AEDC-D58F-A8DBB3974B8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9497AD1-65CC-795E-5E2E-AB455131485A}"/>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0BF029-DB3A-ECB5-2236-BD7B02DBA42C}"/>
              </a:ext>
            </a:extLst>
          </p:cNvPr>
          <p:cNvSpPr>
            <a:spLocks noGrp="1"/>
          </p:cNvSpPr>
          <p:nvPr>
            <p:ph type="dt" sz="half" idx="10"/>
          </p:nvPr>
        </p:nvSpPr>
        <p:spPr/>
        <p:txBody>
          <a:bodyPr/>
          <a:lstStyle/>
          <a:p>
            <a:fld id="{074ACD5E-BA81-4F63-9759-A06D85A26BC6}" type="datetime1">
              <a:rPr lang="en-US" altLang="zh-CN" smtClean="0"/>
              <a:t>2/23/2026</a:t>
            </a:fld>
            <a:endParaRPr lang="en-US"/>
          </a:p>
        </p:txBody>
      </p:sp>
      <p:sp>
        <p:nvSpPr>
          <p:cNvPr id="5" name="Footer Placeholder 4">
            <a:extLst>
              <a:ext uri="{FF2B5EF4-FFF2-40B4-BE49-F238E27FC236}">
                <a16:creationId xmlns:a16="http://schemas.microsoft.com/office/drawing/2014/main" id="{9061F600-8888-CB02-11C6-8A43516AF074}"/>
              </a:ext>
            </a:extLst>
          </p:cNvPr>
          <p:cNvSpPr>
            <a:spLocks noGrp="1"/>
          </p:cNvSpPr>
          <p:nvPr>
            <p:ph type="ftr" sz="quarter" idx="11"/>
          </p:nvPr>
        </p:nvSpPr>
        <p:spPr/>
        <p:txBody>
          <a:bodyPr/>
          <a:lstStyle/>
          <a:p>
            <a:r>
              <a:rPr lang="en-US"/>
              <a:t>TeLLMe: Ternary LLM Accelerator on Edge FPGAs</a:t>
            </a:r>
          </a:p>
        </p:txBody>
      </p:sp>
      <p:sp>
        <p:nvSpPr>
          <p:cNvPr id="6" name="Slide Number Placeholder 5">
            <a:extLst>
              <a:ext uri="{FF2B5EF4-FFF2-40B4-BE49-F238E27FC236}">
                <a16:creationId xmlns:a16="http://schemas.microsoft.com/office/drawing/2014/main" id="{FA53A504-EC2E-FFBE-F6C3-66AAA7B7B569}"/>
              </a:ext>
            </a:extLst>
          </p:cNvPr>
          <p:cNvSpPr>
            <a:spLocks noGrp="1"/>
          </p:cNvSpPr>
          <p:nvPr>
            <p:ph type="sldNum" sz="quarter" idx="12"/>
          </p:nvPr>
        </p:nvSpPr>
        <p:spPr/>
        <p:txBody>
          <a:bodyPr/>
          <a:lstStyle/>
          <a:p>
            <a:fld id="{CB77001E-1A61-4903-BBFF-D82C24F3A3A5}" type="slidenum">
              <a:rPr lang="en-US" smtClean="0"/>
              <a:t>‹#›</a:t>
            </a:fld>
            <a:endParaRPr lang="en-US"/>
          </a:p>
        </p:txBody>
      </p:sp>
    </p:spTree>
    <p:extLst>
      <p:ext uri="{BB962C8B-B14F-4D97-AF65-F5344CB8AC3E}">
        <p14:creationId xmlns:p14="http://schemas.microsoft.com/office/powerpoint/2010/main" val="2262777157"/>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DF8188-3C28-4DA1-EF75-E9EEF4E41BD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1AF93F0-90B4-03ED-0944-1F13A343FA7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75106D96-21F8-FA19-3CBF-C094F841B4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1AE6DC-740A-2824-D2B4-A1536AC1854E}"/>
              </a:ext>
            </a:extLst>
          </p:cNvPr>
          <p:cNvSpPr>
            <a:spLocks noGrp="1"/>
          </p:cNvSpPr>
          <p:nvPr>
            <p:ph type="dt" sz="half" idx="10"/>
          </p:nvPr>
        </p:nvSpPr>
        <p:spPr/>
        <p:txBody>
          <a:bodyPr/>
          <a:lstStyle/>
          <a:p>
            <a:fld id="{49C36DC6-844B-4084-B380-68AD8BF2D12D}" type="datetime1">
              <a:rPr lang="en-US" smtClean="0"/>
              <a:t>2/23/2026</a:t>
            </a:fld>
            <a:endParaRPr lang="en-US"/>
          </a:p>
        </p:txBody>
      </p:sp>
      <p:sp>
        <p:nvSpPr>
          <p:cNvPr id="6" name="Footer Placeholder 5">
            <a:extLst>
              <a:ext uri="{FF2B5EF4-FFF2-40B4-BE49-F238E27FC236}">
                <a16:creationId xmlns:a16="http://schemas.microsoft.com/office/drawing/2014/main" id="{F724705F-9549-E785-D5B6-5F506BCB2F9A}"/>
              </a:ext>
            </a:extLst>
          </p:cNvPr>
          <p:cNvSpPr>
            <a:spLocks noGrp="1"/>
          </p:cNvSpPr>
          <p:nvPr>
            <p:ph type="ftr" sz="quarter" idx="11"/>
          </p:nvPr>
        </p:nvSpPr>
        <p:spPr/>
        <p:txBody>
          <a:bodyPr/>
          <a:lstStyle/>
          <a:p>
            <a:r>
              <a:rPr lang="en-US"/>
              <a:t>Sitao Huang, UC Irvine (sitaoh@uci.edu)</a:t>
            </a:r>
          </a:p>
        </p:txBody>
      </p:sp>
      <p:sp>
        <p:nvSpPr>
          <p:cNvPr id="7" name="Slide Number Placeholder 6">
            <a:extLst>
              <a:ext uri="{FF2B5EF4-FFF2-40B4-BE49-F238E27FC236}">
                <a16:creationId xmlns:a16="http://schemas.microsoft.com/office/drawing/2014/main" id="{F2F134F5-1B7D-86EE-8830-A56C8502EA42}"/>
              </a:ext>
            </a:extLst>
          </p:cNvPr>
          <p:cNvSpPr>
            <a:spLocks noGrp="1"/>
          </p:cNvSpPr>
          <p:nvPr>
            <p:ph type="sldNum" sz="quarter" idx="12"/>
          </p:nvPr>
        </p:nvSpPr>
        <p:spPr/>
        <p:txBody>
          <a:bodyPr/>
          <a:lstStyle/>
          <a:p>
            <a:fld id="{323F1C54-7872-4AA4-BF38-14F74EBC94C2}" type="slidenum">
              <a:rPr lang="en-US" smtClean="0"/>
              <a:t>‹#›</a:t>
            </a:fld>
            <a:endParaRPr lang="en-US"/>
          </a:p>
        </p:txBody>
      </p:sp>
    </p:spTree>
    <p:extLst>
      <p:ext uri="{BB962C8B-B14F-4D97-AF65-F5344CB8AC3E}">
        <p14:creationId xmlns:p14="http://schemas.microsoft.com/office/powerpoint/2010/main" val="15258452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C1A2E-A6E4-2B6E-E163-6932CA7D353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EC4D928-F609-F14C-D949-C49AD7BAE0B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3DF86CA-20AB-179E-F2C6-308E13F69A81}"/>
              </a:ext>
            </a:extLst>
          </p:cNvPr>
          <p:cNvSpPr>
            <a:spLocks noGrp="1"/>
          </p:cNvSpPr>
          <p:nvPr>
            <p:ph type="dt" sz="half" idx="10"/>
          </p:nvPr>
        </p:nvSpPr>
        <p:spPr/>
        <p:txBody>
          <a:bodyPr/>
          <a:lstStyle/>
          <a:p>
            <a:fld id="{A692FE6F-DA6B-4AAA-ABD0-0657EDE59BE7}" type="datetime1">
              <a:rPr lang="en-US" smtClean="0"/>
              <a:t>2/23/2026</a:t>
            </a:fld>
            <a:endParaRPr lang="en-US"/>
          </a:p>
        </p:txBody>
      </p:sp>
      <p:sp>
        <p:nvSpPr>
          <p:cNvPr id="5" name="Footer Placeholder 4">
            <a:extLst>
              <a:ext uri="{FF2B5EF4-FFF2-40B4-BE49-F238E27FC236}">
                <a16:creationId xmlns:a16="http://schemas.microsoft.com/office/drawing/2014/main" id="{47403A17-8B14-5A55-33FF-CDDDC45990FC}"/>
              </a:ext>
            </a:extLst>
          </p:cNvPr>
          <p:cNvSpPr>
            <a:spLocks noGrp="1"/>
          </p:cNvSpPr>
          <p:nvPr>
            <p:ph type="ftr" sz="quarter" idx="11"/>
          </p:nvPr>
        </p:nvSpPr>
        <p:spPr/>
        <p:txBody>
          <a:bodyPr/>
          <a:lstStyle/>
          <a:p>
            <a:r>
              <a:rPr lang="en-US"/>
              <a:t>Sitao Huang, UC Irvine (sitaoh@uci.edu)</a:t>
            </a:r>
          </a:p>
        </p:txBody>
      </p:sp>
      <p:sp>
        <p:nvSpPr>
          <p:cNvPr id="6" name="Slide Number Placeholder 5">
            <a:extLst>
              <a:ext uri="{FF2B5EF4-FFF2-40B4-BE49-F238E27FC236}">
                <a16:creationId xmlns:a16="http://schemas.microsoft.com/office/drawing/2014/main" id="{6028D813-5219-4052-FC66-8AD67C249C9C}"/>
              </a:ext>
            </a:extLst>
          </p:cNvPr>
          <p:cNvSpPr>
            <a:spLocks noGrp="1"/>
          </p:cNvSpPr>
          <p:nvPr>
            <p:ph type="sldNum" sz="quarter" idx="12"/>
          </p:nvPr>
        </p:nvSpPr>
        <p:spPr/>
        <p:txBody>
          <a:bodyPr/>
          <a:lstStyle/>
          <a:p>
            <a:fld id="{323F1C54-7872-4AA4-BF38-14F74EBC94C2}" type="slidenum">
              <a:rPr lang="en-US" smtClean="0"/>
              <a:t>‹#›</a:t>
            </a:fld>
            <a:endParaRPr lang="en-US"/>
          </a:p>
        </p:txBody>
      </p:sp>
    </p:spTree>
    <p:extLst>
      <p:ext uri="{BB962C8B-B14F-4D97-AF65-F5344CB8AC3E}">
        <p14:creationId xmlns:p14="http://schemas.microsoft.com/office/powerpoint/2010/main" val="181751133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7156F92-A746-84BC-1542-E47334290CC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D6A8AA4-4553-FB17-188F-0A9669E420F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DF392D8-6793-094B-A97D-0CA824A02251}"/>
              </a:ext>
            </a:extLst>
          </p:cNvPr>
          <p:cNvSpPr>
            <a:spLocks noGrp="1"/>
          </p:cNvSpPr>
          <p:nvPr>
            <p:ph type="dt" sz="half" idx="10"/>
          </p:nvPr>
        </p:nvSpPr>
        <p:spPr/>
        <p:txBody>
          <a:bodyPr/>
          <a:lstStyle/>
          <a:p>
            <a:fld id="{2503C1E7-F15D-494E-8918-682EB71B11F3}" type="datetime1">
              <a:rPr lang="en-US" smtClean="0"/>
              <a:t>2/23/2026</a:t>
            </a:fld>
            <a:endParaRPr lang="en-US"/>
          </a:p>
        </p:txBody>
      </p:sp>
      <p:sp>
        <p:nvSpPr>
          <p:cNvPr id="5" name="Footer Placeholder 4">
            <a:extLst>
              <a:ext uri="{FF2B5EF4-FFF2-40B4-BE49-F238E27FC236}">
                <a16:creationId xmlns:a16="http://schemas.microsoft.com/office/drawing/2014/main" id="{4D437ABF-10F0-3A62-8A6F-A22DA4D4A24A}"/>
              </a:ext>
            </a:extLst>
          </p:cNvPr>
          <p:cNvSpPr>
            <a:spLocks noGrp="1"/>
          </p:cNvSpPr>
          <p:nvPr>
            <p:ph type="ftr" sz="quarter" idx="11"/>
          </p:nvPr>
        </p:nvSpPr>
        <p:spPr/>
        <p:txBody>
          <a:bodyPr/>
          <a:lstStyle/>
          <a:p>
            <a:r>
              <a:rPr lang="en-US"/>
              <a:t>Sitao Huang, UC Irvine (sitaoh@uci.edu)</a:t>
            </a:r>
          </a:p>
        </p:txBody>
      </p:sp>
      <p:sp>
        <p:nvSpPr>
          <p:cNvPr id="6" name="Slide Number Placeholder 5">
            <a:extLst>
              <a:ext uri="{FF2B5EF4-FFF2-40B4-BE49-F238E27FC236}">
                <a16:creationId xmlns:a16="http://schemas.microsoft.com/office/drawing/2014/main" id="{1D98FCAF-18E4-81A8-C65B-53349AC83A7B}"/>
              </a:ext>
            </a:extLst>
          </p:cNvPr>
          <p:cNvSpPr>
            <a:spLocks noGrp="1"/>
          </p:cNvSpPr>
          <p:nvPr>
            <p:ph type="sldNum" sz="quarter" idx="12"/>
          </p:nvPr>
        </p:nvSpPr>
        <p:spPr/>
        <p:txBody>
          <a:bodyPr/>
          <a:lstStyle/>
          <a:p>
            <a:fld id="{323F1C54-7872-4AA4-BF38-14F74EBC94C2}" type="slidenum">
              <a:rPr lang="en-US" smtClean="0"/>
              <a:t>‹#›</a:t>
            </a:fld>
            <a:endParaRPr lang="en-US"/>
          </a:p>
        </p:txBody>
      </p:sp>
    </p:spTree>
    <p:extLst>
      <p:ext uri="{BB962C8B-B14F-4D97-AF65-F5344CB8AC3E}">
        <p14:creationId xmlns:p14="http://schemas.microsoft.com/office/powerpoint/2010/main" val="377042558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Title and Bullets">
    <p:spTree>
      <p:nvGrpSpPr>
        <p:cNvPr id="1" name=""/>
        <p:cNvGrpSpPr/>
        <p:nvPr/>
      </p:nvGrpSpPr>
      <p:grpSpPr>
        <a:xfrm>
          <a:off x="0" y="0"/>
          <a:ext cx="0" cy="0"/>
          <a:chOff x="0" y="0"/>
          <a:chExt cx="0" cy="0"/>
        </a:xfrm>
      </p:grpSpPr>
      <p:sp>
        <p:nvSpPr>
          <p:cNvPr id="11" name="Text Placeholder 10"/>
          <p:cNvSpPr>
            <a:spLocks noGrp="1"/>
          </p:cNvSpPr>
          <p:nvPr>
            <p:ph type="body" sz="quarter" idx="12"/>
          </p:nvPr>
        </p:nvSpPr>
        <p:spPr>
          <a:xfrm>
            <a:off x="174523" y="985256"/>
            <a:ext cx="11811461" cy="5077557"/>
          </a:xfrm>
          <a:prstGeom prst="rect">
            <a:avLst/>
          </a:prstGeom>
        </p:spPr>
        <p:txBody>
          <a:bodyPr vert="horz"/>
          <a:lstStyle>
            <a:lvl1pPr marL="337072" indent="-337072">
              <a:buFont typeface="Wingdings" panose="05000000000000000000" pitchFamily="2" charset="2"/>
              <a:buChar char="§"/>
              <a:defRPr sz="2471" b="0" i="0">
                <a:solidFill>
                  <a:srgbClr val="13294B"/>
                </a:solidFill>
                <a:latin typeface="+mn-lt"/>
                <a:ea typeface="Arial" panose="020B0604020202020204" pitchFamily="34" charset="0"/>
                <a:cs typeface="Arial" panose="020B0604020202020204" pitchFamily="34" charset="0"/>
              </a:defRPr>
            </a:lvl1pPr>
            <a:lvl2pPr>
              <a:defRPr sz="2118" b="0" i="0">
                <a:solidFill>
                  <a:srgbClr val="13294B"/>
                </a:solidFill>
                <a:latin typeface="+mn-lt"/>
                <a:ea typeface="Arial" panose="020B0604020202020204" pitchFamily="34" charset="0"/>
                <a:cs typeface="Arial" panose="020B0604020202020204" pitchFamily="34" charset="0"/>
              </a:defRPr>
            </a:lvl2pPr>
            <a:lvl3pPr>
              <a:defRPr sz="1765" b="0" i="0">
                <a:solidFill>
                  <a:srgbClr val="13294B"/>
                </a:solidFill>
                <a:latin typeface="+mn-lt"/>
                <a:ea typeface="Arial" panose="020B0604020202020204" pitchFamily="34" charset="0"/>
                <a:cs typeface="Arial" panose="020B0604020202020204" pitchFamily="34" charset="0"/>
              </a:defRPr>
            </a:lvl3pPr>
            <a:lvl4pPr>
              <a:defRPr sz="1588" b="0" i="0">
                <a:solidFill>
                  <a:srgbClr val="13294B"/>
                </a:solidFill>
                <a:latin typeface="+mn-lt"/>
                <a:ea typeface="Arial" panose="020B0604020202020204" pitchFamily="34" charset="0"/>
                <a:cs typeface="Arial" panose="020B0604020202020204" pitchFamily="34" charset="0"/>
              </a:defRPr>
            </a:lvl4pPr>
            <a:lvl5pPr>
              <a:defRPr sz="1588" b="0" i="0">
                <a:solidFill>
                  <a:srgbClr val="13294B"/>
                </a:solidFill>
                <a:latin typeface="+mn-lt"/>
                <a:ea typeface="Arial" panose="020B0604020202020204" pitchFamily="34" charset="0"/>
                <a:cs typeface="Arial" panose="020B0604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2">
            <a:extLst>
              <a:ext uri="{FF2B5EF4-FFF2-40B4-BE49-F238E27FC236}">
                <a16:creationId xmlns:a16="http://schemas.microsoft.com/office/drawing/2014/main" id="{1973E63C-4458-4070-9F8C-96556853B457}"/>
              </a:ext>
            </a:extLst>
          </p:cNvPr>
          <p:cNvSpPr>
            <a:spLocks noGrp="1"/>
          </p:cNvSpPr>
          <p:nvPr>
            <p:ph type="body" sz="quarter" idx="13" hasCustomPrompt="1"/>
          </p:nvPr>
        </p:nvSpPr>
        <p:spPr>
          <a:xfrm>
            <a:off x="174523" y="224768"/>
            <a:ext cx="11811461" cy="641295"/>
          </a:xfrm>
          <a:prstGeom prst="rect">
            <a:avLst/>
          </a:prstGeom>
        </p:spPr>
        <p:txBody>
          <a:bodyPr vert="horz"/>
          <a:lstStyle>
            <a:lvl1pPr marL="0" indent="0">
              <a:buNone/>
              <a:defRPr sz="3177" b="1" i="0" baseline="0">
                <a:solidFill>
                  <a:srgbClr val="284E86"/>
                </a:solidFill>
                <a:latin typeface="+mj-lt"/>
                <a:cs typeface="Arial Narrow" panose="020B0606020202030204" pitchFamily="34" charset="0"/>
              </a:defRPr>
            </a:lvl1pPr>
          </a:lstStyle>
          <a:p>
            <a:pPr lvl="0"/>
            <a:r>
              <a:rPr lang="en-US"/>
              <a:t>Title of slide</a:t>
            </a:r>
          </a:p>
        </p:txBody>
      </p:sp>
      <p:sp>
        <p:nvSpPr>
          <p:cNvPr id="5" name="Slide Number Placeholder 5">
            <a:extLst>
              <a:ext uri="{FF2B5EF4-FFF2-40B4-BE49-F238E27FC236}">
                <a16:creationId xmlns:a16="http://schemas.microsoft.com/office/drawing/2014/main" id="{84164FF9-FB25-4D8A-9F77-0094E7E548CB}"/>
              </a:ext>
            </a:extLst>
          </p:cNvPr>
          <p:cNvSpPr txBox="1">
            <a:spLocks/>
          </p:cNvSpPr>
          <p:nvPr userDrawn="1"/>
        </p:nvSpPr>
        <p:spPr>
          <a:xfrm>
            <a:off x="11515064" y="6385632"/>
            <a:ext cx="470920" cy="365592"/>
          </a:xfrm>
          <a:prstGeom prst="rect">
            <a:avLst/>
          </a:prstGeom>
        </p:spPr>
        <p:txBody>
          <a:bodyPr vert="horz" lIns="80682" tIns="40341" rIns="80682" bIns="40341" rtlCol="0" anchor="ctr"/>
          <a:lstStyle>
            <a:defPPr>
              <a:defRPr lang="en-US"/>
            </a:defPPr>
            <a:lvl1pPr marL="0" algn="l" defTabSz="509115" rtl="0" eaLnBrk="1" latinLnBrk="0" hangingPunct="1">
              <a:defRPr sz="1000" kern="1200">
                <a:solidFill>
                  <a:schemeClr val="tx2"/>
                </a:solidFill>
                <a:latin typeface="Arial" panose="020B0604020202020204" pitchFamily="34" charset="0"/>
                <a:ea typeface="+mn-ea"/>
                <a:cs typeface="Arial" panose="020B0604020202020204" pitchFamily="34" charset="0"/>
              </a:defRPr>
            </a:lvl1pPr>
            <a:lvl2pPr marL="509115" algn="l" defTabSz="509115" rtl="0" eaLnBrk="1" latinLnBrk="0" hangingPunct="1">
              <a:defRPr sz="2000" kern="1200">
                <a:solidFill>
                  <a:schemeClr val="tx1"/>
                </a:solidFill>
                <a:latin typeface="+mn-lt"/>
                <a:ea typeface="+mn-ea"/>
                <a:cs typeface="+mn-cs"/>
              </a:defRPr>
            </a:lvl2pPr>
            <a:lvl3pPr marL="1018228" algn="l" defTabSz="509115" rtl="0" eaLnBrk="1" latinLnBrk="0" hangingPunct="1">
              <a:defRPr sz="2000" kern="1200">
                <a:solidFill>
                  <a:schemeClr val="tx1"/>
                </a:solidFill>
                <a:latin typeface="+mn-lt"/>
                <a:ea typeface="+mn-ea"/>
                <a:cs typeface="+mn-cs"/>
              </a:defRPr>
            </a:lvl3pPr>
            <a:lvl4pPr marL="1527344" algn="l" defTabSz="509115" rtl="0" eaLnBrk="1" latinLnBrk="0" hangingPunct="1">
              <a:defRPr sz="2000" kern="1200">
                <a:solidFill>
                  <a:schemeClr val="tx1"/>
                </a:solidFill>
                <a:latin typeface="+mn-lt"/>
                <a:ea typeface="+mn-ea"/>
                <a:cs typeface="+mn-cs"/>
              </a:defRPr>
            </a:lvl4pPr>
            <a:lvl5pPr marL="2036458" algn="l" defTabSz="509115" rtl="0" eaLnBrk="1" latinLnBrk="0" hangingPunct="1">
              <a:defRPr sz="2000" kern="1200">
                <a:solidFill>
                  <a:schemeClr val="tx1"/>
                </a:solidFill>
                <a:latin typeface="+mn-lt"/>
                <a:ea typeface="+mn-ea"/>
                <a:cs typeface="+mn-cs"/>
              </a:defRPr>
            </a:lvl5pPr>
            <a:lvl6pPr marL="2545574" algn="l" defTabSz="509115" rtl="0" eaLnBrk="1" latinLnBrk="0" hangingPunct="1">
              <a:defRPr sz="2000" kern="1200">
                <a:solidFill>
                  <a:schemeClr val="tx1"/>
                </a:solidFill>
                <a:latin typeface="+mn-lt"/>
                <a:ea typeface="+mn-ea"/>
                <a:cs typeface="+mn-cs"/>
              </a:defRPr>
            </a:lvl6pPr>
            <a:lvl7pPr marL="3054686" algn="l" defTabSz="509115" rtl="0" eaLnBrk="1" latinLnBrk="0" hangingPunct="1">
              <a:defRPr sz="2000" kern="1200">
                <a:solidFill>
                  <a:schemeClr val="tx1"/>
                </a:solidFill>
                <a:latin typeface="+mn-lt"/>
                <a:ea typeface="+mn-ea"/>
                <a:cs typeface="+mn-cs"/>
              </a:defRPr>
            </a:lvl7pPr>
            <a:lvl8pPr marL="3563802" algn="l" defTabSz="509115" rtl="0" eaLnBrk="1" latinLnBrk="0" hangingPunct="1">
              <a:defRPr sz="2000" kern="1200">
                <a:solidFill>
                  <a:schemeClr val="tx1"/>
                </a:solidFill>
                <a:latin typeface="+mn-lt"/>
                <a:ea typeface="+mn-ea"/>
                <a:cs typeface="+mn-cs"/>
              </a:defRPr>
            </a:lvl8pPr>
            <a:lvl9pPr marL="4072914" algn="l" defTabSz="509115" rtl="0" eaLnBrk="1" latinLnBrk="0" hangingPunct="1">
              <a:defRPr sz="2000" kern="1200">
                <a:solidFill>
                  <a:schemeClr val="tx1"/>
                </a:solidFill>
                <a:latin typeface="+mn-lt"/>
                <a:ea typeface="+mn-ea"/>
                <a:cs typeface="+mn-cs"/>
              </a:defRPr>
            </a:lvl9pPr>
          </a:lstStyle>
          <a:p>
            <a:fld id="{7DAA0FC6-F71F-4650-BE21-9A15F164E712}" type="slidenum">
              <a:rPr lang="en-US" sz="882" b="1" smtClean="0"/>
              <a:pPr/>
              <a:t>‹#›</a:t>
            </a:fld>
            <a:endParaRPr lang="en-US" sz="882" b="1"/>
          </a:p>
        </p:txBody>
      </p:sp>
    </p:spTree>
    <p:extLst>
      <p:ext uri="{BB962C8B-B14F-4D97-AF65-F5344CB8AC3E}">
        <p14:creationId xmlns:p14="http://schemas.microsoft.com/office/powerpoint/2010/main" val="25173685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D40C9B-D3A1-D637-AA51-01DE842C400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60B6939-78A6-7385-031F-9AEDA31A6BA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7465081-F971-14D2-8233-E1A1638C453A}"/>
              </a:ext>
            </a:extLst>
          </p:cNvPr>
          <p:cNvSpPr>
            <a:spLocks noGrp="1"/>
          </p:cNvSpPr>
          <p:nvPr>
            <p:ph type="dt" sz="half" idx="10"/>
          </p:nvPr>
        </p:nvSpPr>
        <p:spPr/>
        <p:txBody>
          <a:bodyPr/>
          <a:lstStyle/>
          <a:p>
            <a:fld id="{5C9A0D3F-EBEF-486A-AAD0-A909501F0051}" type="datetime1">
              <a:rPr lang="en-US" altLang="zh-CN" smtClean="0"/>
              <a:t>2/23/2026</a:t>
            </a:fld>
            <a:endParaRPr lang="en-US"/>
          </a:p>
        </p:txBody>
      </p:sp>
      <p:sp>
        <p:nvSpPr>
          <p:cNvPr id="5" name="Footer Placeholder 4">
            <a:extLst>
              <a:ext uri="{FF2B5EF4-FFF2-40B4-BE49-F238E27FC236}">
                <a16:creationId xmlns:a16="http://schemas.microsoft.com/office/drawing/2014/main" id="{9BBEC75F-060F-365F-0DCE-53B4FD36EBBE}"/>
              </a:ext>
            </a:extLst>
          </p:cNvPr>
          <p:cNvSpPr>
            <a:spLocks noGrp="1"/>
          </p:cNvSpPr>
          <p:nvPr>
            <p:ph type="ftr" sz="quarter" idx="11"/>
          </p:nvPr>
        </p:nvSpPr>
        <p:spPr/>
        <p:txBody>
          <a:bodyPr/>
          <a:lstStyle/>
          <a:p>
            <a:r>
              <a:rPr lang="en-US"/>
              <a:t>TeLLMe: Ternary LLM Accelerator on Edge FPGAs</a:t>
            </a:r>
          </a:p>
        </p:txBody>
      </p:sp>
      <p:sp>
        <p:nvSpPr>
          <p:cNvPr id="6" name="Slide Number Placeholder 5">
            <a:extLst>
              <a:ext uri="{FF2B5EF4-FFF2-40B4-BE49-F238E27FC236}">
                <a16:creationId xmlns:a16="http://schemas.microsoft.com/office/drawing/2014/main" id="{8E721844-9810-A886-12BE-A3EDB6298EE2}"/>
              </a:ext>
            </a:extLst>
          </p:cNvPr>
          <p:cNvSpPr>
            <a:spLocks noGrp="1"/>
          </p:cNvSpPr>
          <p:nvPr>
            <p:ph type="sldNum" sz="quarter" idx="12"/>
          </p:nvPr>
        </p:nvSpPr>
        <p:spPr/>
        <p:txBody>
          <a:bodyPr/>
          <a:lstStyle/>
          <a:p>
            <a:fld id="{CB77001E-1A61-4903-BBFF-D82C24F3A3A5}" type="slidenum">
              <a:rPr lang="en-US" smtClean="0"/>
              <a:t>‹#›</a:t>
            </a:fld>
            <a:endParaRPr lang="en-US"/>
          </a:p>
        </p:txBody>
      </p:sp>
    </p:spTree>
    <p:extLst>
      <p:ext uri="{BB962C8B-B14F-4D97-AF65-F5344CB8AC3E}">
        <p14:creationId xmlns:p14="http://schemas.microsoft.com/office/powerpoint/2010/main" val="2095343364"/>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DE1982-5054-A966-6EC8-7914F3993B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E72917E-4183-9C45-9381-B77BD184D5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C3BDF6-E310-8376-EEF9-4A12D4FA5C8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8D163D1-DC5A-F5C7-AFCF-8FA256542251}"/>
              </a:ext>
            </a:extLst>
          </p:cNvPr>
          <p:cNvSpPr>
            <a:spLocks noGrp="1"/>
          </p:cNvSpPr>
          <p:nvPr>
            <p:ph type="dt" sz="half" idx="10"/>
          </p:nvPr>
        </p:nvSpPr>
        <p:spPr/>
        <p:txBody>
          <a:bodyPr/>
          <a:lstStyle/>
          <a:p>
            <a:fld id="{C431C187-63FE-48DB-A7D5-46F5BF8C2B77}" type="datetime1">
              <a:rPr lang="en-US" altLang="zh-CN" smtClean="0"/>
              <a:t>2/23/2026</a:t>
            </a:fld>
            <a:endParaRPr lang="en-US"/>
          </a:p>
        </p:txBody>
      </p:sp>
      <p:sp>
        <p:nvSpPr>
          <p:cNvPr id="6" name="Footer Placeholder 5">
            <a:extLst>
              <a:ext uri="{FF2B5EF4-FFF2-40B4-BE49-F238E27FC236}">
                <a16:creationId xmlns:a16="http://schemas.microsoft.com/office/drawing/2014/main" id="{C6F30A98-C86C-CF85-47B2-97917829C1B8}"/>
              </a:ext>
            </a:extLst>
          </p:cNvPr>
          <p:cNvSpPr>
            <a:spLocks noGrp="1"/>
          </p:cNvSpPr>
          <p:nvPr>
            <p:ph type="ftr" sz="quarter" idx="11"/>
          </p:nvPr>
        </p:nvSpPr>
        <p:spPr/>
        <p:txBody>
          <a:bodyPr/>
          <a:lstStyle/>
          <a:p>
            <a:r>
              <a:rPr lang="en-US"/>
              <a:t>TeLLMe: Ternary LLM Accelerator on Edge FPGAs</a:t>
            </a:r>
          </a:p>
        </p:txBody>
      </p:sp>
      <p:sp>
        <p:nvSpPr>
          <p:cNvPr id="7" name="Slide Number Placeholder 6">
            <a:extLst>
              <a:ext uri="{FF2B5EF4-FFF2-40B4-BE49-F238E27FC236}">
                <a16:creationId xmlns:a16="http://schemas.microsoft.com/office/drawing/2014/main" id="{B8410886-99C5-DD8A-5DAA-8226F97311C7}"/>
              </a:ext>
            </a:extLst>
          </p:cNvPr>
          <p:cNvSpPr>
            <a:spLocks noGrp="1"/>
          </p:cNvSpPr>
          <p:nvPr>
            <p:ph type="sldNum" sz="quarter" idx="12"/>
          </p:nvPr>
        </p:nvSpPr>
        <p:spPr/>
        <p:txBody>
          <a:bodyPr/>
          <a:lstStyle/>
          <a:p>
            <a:fld id="{CB77001E-1A61-4903-BBFF-D82C24F3A3A5}" type="slidenum">
              <a:rPr lang="en-US" smtClean="0"/>
              <a:t>‹#›</a:t>
            </a:fld>
            <a:endParaRPr lang="en-US"/>
          </a:p>
        </p:txBody>
      </p:sp>
    </p:spTree>
    <p:extLst>
      <p:ext uri="{BB962C8B-B14F-4D97-AF65-F5344CB8AC3E}">
        <p14:creationId xmlns:p14="http://schemas.microsoft.com/office/powerpoint/2010/main" val="34406868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516856-4EAA-8E1E-F734-67BB7C31EBB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F36AB09-B34A-B9E2-05A9-B148772CCC3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290BFB5-ABA9-8CBD-810C-8083A30EB664}"/>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99ACC69-AA0D-1B51-CCCF-3A09908992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CEFFC7B-136A-7BCC-6B52-77545067420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26464D6-FCFD-328D-CFF7-51D1FB058F9C}"/>
              </a:ext>
            </a:extLst>
          </p:cNvPr>
          <p:cNvSpPr>
            <a:spLocks noGrp="1"/>
          </p:cNvSpPr>
          <p:nvPr>
            <p:ph type="dt" sz="half" idx="10"/>
          </p:nvPr>
        </p:nvSpPr>
        <p:spPr/>
        <p:txBody>
          <a:bodyPr/>
          <a:lstStyle/>
          <a:p>
            <a:fld id="{DE117B5D-2138-4CF7-93EB-C73F7001BDBA}" type="datetime1">
              <a:rPr lang="en-US" altLang="zh-CN" smtClean="0"/>
              <a:t>2/23/2026</a:t>
            </a:fld>
            <a:endParaRPr lang="en-US"/>
          </a:p>
        </p:txBody>
      </p:sp>
      <p:sp>
        <p:nvSpPr>
          <p:cNvPr id="8" name="Footer Placeholder 7">
            <a:extLst>
              <a:ext uri="{FF2B5EF4-FFF2-40B4-BE49-F238E27FC236}">
                <a16:creationId xmlns:a16="http://schemas.microsoft.com/office/drawing/2014/main" id="{AF089862-1F98-103E-99DA-7C024BB75BED}"/>
              </a:ext>
            </a:extLst>
          </p:cNvPr>
          <p:cNvSpPr>
            <a:spLocks noGrp="1"/>
          </p:cNvSpPr>
          <p:nvPr>
            <p:ph type="ftr" sz="quarter" idx="11"/>
          </p:nvPr>
        </p:nvSpPr>
        <p:spPr/>
        <p:txBody>
          <a:bodyPr/>
          <a:lstStyle/>
          <a:p>
            <a:r>
              <a:rPr lang="en-US"/>
              <a:t>TeLLMe: Ternary LLM Accelerator on Edge FPGAs</a:t>
            </a:r>
          </a:p>
        </p:txBody>
      </p:sp>
      <p:sp>
        <p:nvSpPr>
          <p:cNvPr id="9" name="Slide Number Placeholder 8">
            <a:extLst>
              <a:ext uri="{FF2B5EF4-FFF2-40B4-BE49-F238E27FC236}">
                <a16:creationId xmlns:a16="http://schemas.microsoft.com/office/drawing/2014/main" id="{1B31FBF8-EB7D-90BC-24D8-2E14EF89805E}"/>
              </a:ext>
            </a:extLst>
          </p:cNvPr>
          <p:cNvSpPr>
            <a:spLocks noGrp="1"/>
          </p:cNvSpPr>
          <p:nvPr>
            <p:ph type="sldNum" sz="quarter" idx="12"/>
          </p:nvPr>
        </p:nvSpPr>
        <p:spPr/>
        <p:txBody>
          <a:bodyPr/>
          <a:lstStyle/>
          <a:p>
            <a:fld id="{CB77001E-1A61-4903-BBFF-D82C24F3A3A5}" type="slidenum">
              <a:rPr lang="en-US" smtClean="0"/>
              <a:t>‹#›</a:t>
            </a:fld>
            <a:endParaRPr lang="en-US"/>
          </a:p>
        </p:txBody>
      </p:sp>
    </p:spTree>
    <p:extLst>
      <p:ext uri="{BB962C8B-B14F-4D97-AF65-F5344CB8AC3E}">
        <p14:creationId xmlns:p14="http://schemas.microsoft.com/office/powerpoint/2010/main" val="300002857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A656B-C67B-7B6C-1C85-ADBEA8890E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D43087-F3F7-E074-A2DE-996D8678A026}"/>
              </a:ext>
            </a:extLst>
          </p:cNvPr>
          <p:cNvSpPr>
            <a:spLocks noGrp="1"/>
          </p:cNvSpPr>
          <p:nvPr>
            <p:ph type="dt" sz="half" idx="10"/>
          </p:nvPr>
        </p:nvSpPr>
        <p:spPr/>
        <p:txBody>
          <a:bodyPr/>
          <a:lstStyle/>
          <a:p>
            <a:fld id="{44680908-12F7-4AD1-9EEE-546F0ECF49C3}" type="datetime1">
              <a:rPr lang="en-US" altLang="zh-CN" smtClean="0"/>
              <a:t>2/23/2026</a:t>
            </a:fld>
            <a:endParaRPr lang="en-US"/>
          </a:p>
        </p:txBody>
      </p:sp>
      <p:sp>
        <p:nvSpPr>
          <p:cNvPr id="4" name="Footer Placeholder 3">
            <a:extLst>
              <a:ext uri="{FF2B5EF4-FFF2-40B4-BE49-F238E27FC236}">
                <a16:creationId xmlns:a16="http://schemas.microsoft.com/office/drawing/2014/main" id="{AB4D3CA2-F036-397C-CFAE-F48DA3EFFD00}"/>
              </a:ext>
            </a:extLst>
          </p:cNvPr>
          <p:cNvSpPr>
            <a:spLocks noGrp="1"/>
          </p:cNvSpPr>
          <p:nvPr>
            <p:ph type="ftr" sz="quarter" idx="11"/>
          </p:nvPr>
        </p:nvSpPr>
        <p:spPr/>
        <p:txBody>
          <a:bodyPr/>
          <a:lstStyle/>
          <a:p>
            <a:r>
              <a:rPr lang="en-US"/>
              <a:t>TeLLMe: Ternary LLM Accelerator on Edge FPGAs</a:t>
            </a:r>
          </a:p>
        </p:txBody>
      </p:sp>
      <p:sp>
        <p:nvSpPr>
          <p:cNvPr id="5" name="Slide Number Placeholder 4">
            <a:extLst>
              <a:ext uri="{FF2B5EF4-FFF2-40B4-BE49-F238E27FC236}">
                <a16:creationId xmlns:a16="http://schemas.microsoft.com/office/drawing/2014/main" id="{13A5A988-8F9F-6022-5740-38C631107ADA}"/>
              </a:ext>
            </a:extLst>
          </p:cNvPr>
          <p:cNvSpPr>
            <a:spLocks noGrp="1"/>
          </p:cNvSpPr>
          <p:nvPr>
            <p:ph type="sldNum" sz="quarter" idx="12"/>
          </p:nvPr>
        </p:nvSpPr>
        <p:spPr/>
        <p:txBody>
          <a:bodyPr/>
          <a:lstStyle/>
          <a:p>
            <a:fld id="{CB77001E-1A61-4903-BBFF-D82C24F3A3A5}" type="slidenum">
              <a:rPr lang="en-US" smtClean="0"/>
              <a:t>‹#›</a:t>
            </a:fld>
            <a:endParaRPr lang="en-US"/>
          </a:p>
        </p:txBody>
      </p:sp>
    </p:spTree>
    <p:extLst>
      <p:ext uri="{BB962C8B-B14F-4D97-AF65-F5344CB8AC3E}">
        <p14:creationId xmlns:p14="http://schemas.microsoft.com/office/powerpoint/2010/main" val="220477064"/>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D27B961-4D7E-78CA-E06A-000AC97E653A}"/>
              </a:ext>
            </a:extLst>
          </p:cNvPr>
          <p:cNvSpPr>
            <a:spLocks noGrp="1"/>
          </p:cNvSpPr>
          <p:nvPr>
            <p:ph type="dt" sz="half" idx="10"/>
          </p:nvPr>
        </p:nvSpPr>
        <p:spPr/>
        <p:txBody>
          <a:bodyPr/>
          <a:lstStyle/>
          <a:p>
            <a:fld id="{BFD1F58A-7FA8-46F2-AFB3-884D9EA7E31F}" type="datetime1">
              <a:rPr lang="en-US" altLang="zh-CN" smtClean="0"/>
              <a:t>2/23/2026</a:t>
            </a:fld>
            <a:endParaRPr lang="en-US"/>
          </a:p>
        </p:txBody>
      </p:sp>
      <p:sp>
        <p:nvSpPr>
          <p:cNvPr id="3" name="Footer Placeholder 2">
            <a:extLst>
              <a:ext uri="{FF2B5EF4-FFF2-40B4-BE49-F238E27FC236}">
                <a16:creationId xmlns:a16="http://schemas.microsoft.com/office/drawing/2014/main" id="{7875A94D-4C50-CBD4-8D3C-49A806408CD5}"/>
              </a:ext>
            </a:extLst>
          </p:cNvPr>
          <p:cNvSpPr>
            <a:spLocks noGrp="1"/>
          </p:cNvSpPr>
          <p:nvPr>
            <p:ph type="ftr" sz="quarter" idx="11"/>
          </p:nvPr>
        </p:nvSpPr>
        <p:spPr/>
        <p:txBody>
          <a:bodyPr/>
          <a:lstStyle/>
          <a:p>
            <a:r>
              <a:rPr lang="en-US"/>
              <a:t>TeLLMe: Ternary LLM Accelerator on Edge FPGAs</a:t>
            </a:r>
          </a:p>
        </p:txBody>
      </p:sp>
      <p:sp>
        <p:nvSpPr>
          <p:cNvPr id="4" name="Slide Number Placeholder 3">
            <a:extLst>
              <a:ext uri="{FF2B5EF4-FFF2-40B4-BE49-F238E27FC236}">
                <a16:creationId xmlns:a16="http://schemas.microsoft.com/office/drawing/2014/main" id="{26ED057D-5683-2F1F-303C-A1B0833424DC}"/>
              </a:ext>
            </a:extLst>
          </p:cNvPr>
          <p:cNvSpPr>
            <a:spLocks noGrp="1"/>
          </p:cNvSpPr>
          <p:nvPr>
            <p:ph type="sldNum" sz="quarter" idx="12"/>
          </p:nvPr>
        </p:nvSpPr>
        <p:spPr/>
        <p:txBody>
          <a:bodyPr/>
          <a:lstStyle/>
          <a:p>
            <a:fld id="{CB77001E-1A61-4903-BBFF-D82C24F3A3A5}" type="slidenum">
              <a:rPr lang="en-US" smtClean="0"/>
              <a:t>‹#›</a:t>
            </a:fld>
            <a:endParaRPr lang="en-US"/>
          </a:p>
        </p:txBody>
      </p:sp>
    </p:spTree>
    <p:extLst>
      <p:ext uri="{BB962C8B-B14F-4D97-AF65-F5344CB8AC3E}">
        <p14:creationId xmlns:p14="http://schemas.microsoft.com/office/powerpoint/2010/main" val="3996269299"/>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327C96-E9E9-35F8-BA87-A2A12907F50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E1096AC9-5D27-4DBA-495C-0910697EE07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9AC5E94-9C76-C2AA-26CB-08AC35FB9B2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66BE122-AEDC-648E-0F7D-B115F921271B}"/>
              </a:ext>
            </a:extLst>
          </p:cNvPr>
          <p:cNvSpPr>
            <a:spLocks noGrp="1"/>
          </p:cNvSpPr>
          <p:nvPr>
            <p:ph type="dt" sz="half" idx="10"/>
          </p:nvPr>
        </p:nvSpPr>
        <p:spPr/>
        <p:txBody>
          <a:bodyPr/>
          <a:lstStyle/>
          <a:p>
            <a:fld id="{BDBC8EDE-BE9F-4E36-A072-E884F69BA8F0}" type="datetime1">
              <a:rPr lang="en-US" altLang="zh-CN" smtClean="0"/>
              <a:t>2/23/2026</a:t>
            </a:fld>
            <a:endParaRPr lang="en-US"/>
          </a:p>
        </p:txBody>
      </p:sp>
      <p:sp>
        <p:nvSpPr>
          <p:cNvPr id="6" name="Footer Placeholder 5">
            <a:extLst>
              <a:ext uri="{FF2B5EF4-FFF2-40B4-BE49-F238E27FC236}">
                <a16:creationId xmlns:a16="http://schemas.microsoft.com/office/drawing/2014/main" id="{6AB40CAB-F247-99AF-5A9D-8C760F224FC4}"/>
              </a:ext>
            </a:extLst>
          </p:cNvPr>
          <p:cNvSpPr>
            <a:spLocks noGrp="1"/>
          </p:cNvSpPr>
          <p:nvPr>
            <p:ph type="ftr" sz="quarter" idx="11"/>
          </p:nvPr>
        </p:nvSpPr>
        <p:spPr/>
        <p:txBody>
          <a:bodyPr/>
          <a:lstStyle/>
          <a:p>
            <a:r>
              <a:rPr lang="en-US"/>
              <a:t>TeLLMe: Ternary LLM Accelerator on Edge FPGAs</a:t>
            </a:r>
          </a:p>
        </p:txBody>
      </p:sp>
      <p:sp>
        <p:nvSpPr>
          <p:cNvPr id="7" name="Slide Number Placeholder 6">
            <a:extLst>
              <a:ext uri="{FF2B5EF4-FFF2-40B4-BE49-F238E27FC236}">
                <a16:creationId xmlns:a16="http://schemas.microsoft.com/office/drawing/2014/main" id="{24ECB957-17F8-186D-FF3A-CD3D8F754553}"/>
              </a:ext>
            </a:extLst>
          </p:cNvPr>
          <p:cNvSpPr>
            <a:spLocks noGrp="1"/>
          </p:cNvSpPr>
          <p:nvPr>
            <p:ph type="sldNum" sz="quarter" idx="12"/>
          </p:nvPr>
        </p:nvSpPr>
        <p:spPr/>
        <p:txBody>
          <a:bodyPr/>
          <a:lstStyle/>
          <a:p>
            <a:fld id="{CB77001E-1A61-4903-BBFF-D82C24F3A3A5}" type="slidenum">
              <a:rPr lang="en-US" smtClean="0"/>
              <a:t>‹#›</a:t>
            </a:fld>
            <a:endParaRPr lang="en-US"/>
          </a:p>
        </p:txBody>
      </p:sp>
    </p:spTree>
    <p:extLst>
      <p:ext uri="{BB962C8B-B14F-4D97-AF65-F5344CB8AC3E}">
        <p14:creationId xmlns:p14="http://schemas.microsoft.com/office/powerpoint/2010/main" val="40267352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AB6C76-6617-79BD-BE8A-1534596685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EF98B9-6654-44B0-99A4-F4A23AB12D6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60AA67C-5E1D-F511-5DC8-C5661B8C3C8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A03474-DD6E-52F6-8F8A-DEFB458CCA9A}"/>
              </a:ext>
            </a:extLst>
          </p:cNvPr>
          <p:cNvSpPr>
            <a:spLocks noGrp="1"/>
          </p:cNvSpPr>
          <p:nvPr>
            <p:ph type="dt" sz="half" idx="10"/>
          </p:nvPr>
        </p:nvSpPr>
        <p:spPr/>
        <p:txBody>
          <a:bodyPr/>
          <a:lstStyle/>
          <a:p>
            <a:fld id="{906821C5-70A3-41FB-B5FB-29B6B93AF5EE}" type="datetime1">
              <a:rPr lang="en-US" altLang="zh-CN" smtClean="0"/>
              <a:t>2/23/2026</a:t>
            </a:fld>
            <a:endParaRPr lang="en-US"/>
          </a:p>
        </p:txBody>
      </p:sp>
      <p:sp>
        <p:nvSpPr>
          <p:cNvPr id="6" name="Footer Placeholder 5">
            <a:extLst>
              <a:ext uri="{FF2B5EF4-FFF2-40B4-BE49-F238E27FC236}">
                <a16:creationId xmlns:a16="http://schemas.microsoft.com/office/drawing/2014/main" id="{98485F36-48B6-39B5-7381-DE6B3AE74FB0}"/>
              </a:ext>
            </a:extLst>
          </p:cNvPr>
          <p:cNvSpPr>
            <a:spLocks noGrp="1"/>
          </p:cNvSpPr>
          <p:nvPr>
            <p:ph type="ftr" sz="quarter" idx="11"/>
          </p:nvPr>
        </p:nvSpPr>
        <p:spPr/>
        <p:txBody>
          <a:bodyPr/>
          <a:lstStyle/>
          <a:p>
            <a:r>
              <a:rPr lang="en-US"/>
              <a:t>TeLLMe: Ternary LLM Accelerator on Edge FPGAs</a:t>
            </a:r>
          </a:p>
        </p:txBody>
      </p:sp>
      <p:sp>
        <p:nvSpPr>
          <p:cNvPr id="7" name="Slide Number Placeholder 6">
            <a:extLst>
              <a:ext uri="{FF2B5EF4-FFF2-40B4-BE49-F238E27FC236}">
                <a16:creationId xmlns:a16="http://schemas.microsoft.com/office/drawing/2014/main" id="{E99B4205-6C31-36A6-8563-A9DBD52DAC4F}"/>
              </a:ext>
            </a:extLst>
          </p:cNvPr>
          <p:cNvSpPr>
            <a:spLocks noGrp="1"/>
          </p:cNvSpPr>
          <p:nvPr>
            <p:ph type="sldNum" sz="quarter" idx="12"/>
          </p:nvPr>
        </p:nvSpPr>
        <p:spPr/>
        <p:txBody>
          <a:bodyPr/>
          <a:lstStyle/>
          <a:p>
            <a:fld id="{CB77001E-1A61-4903-BBFF-D82C24F3A3A5}" type="slidenum">
              <a:rPr lang="en-US" smtClean="0"/>
              <a:t>‹#›</a:t>
            </a:fld>
            <a:endParaRPr lang="en-US"/>
          </a:p>
        </p:txBody>
      </p:sp>
    </p:spTree>
    <p:extLst>
      <p:ext uri="{BB962C8B-B14F-4D97-AF65-F5344CB8AC3E}">
        <p14:creationId xmlns:p14="http://schemas.microsoft.com/office/powerpoint/2010/main" val="334851381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2E90FEB-B981-78A6-3E61-B78BD223E0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088770F-E503-07EE-1AE8-78FBC668436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581E085-10C4-786C-CE57-6534B88326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7844EC64-71AF-4B3F-9538-7EBBAC0C5397}" type="datetime1">
              <a:rPr lang="en-US" altLang="zh-CN" smtClean="0"/>
              <a:t>2/23/2026</a:t>
            </a:fld>
            <a:endParaRPr lang="en-US"/>
          </a:p>
        </p:txBody>
      </p:sp>
      <p:sp>
        <p:nvSpPr>
          <p:cNvPr id="5" name="Footer Placeholder 4">
            <a:extLst>
              <a:ext uri="{FF2B5EF4-FFF2-40B4-BE49-F238E27FC236}">
                <a16:creationId xmlns:a16="http://schemas.microsoft.com/office/drawing/2014/main" id="{141A8E92-4F0E-93A5-D9FA-3A298F4E2A4C}"/>
              </a:ext>
            </a:extLst>
          </p:cNvPr>
          <p:cNvSpPr>
            <a:spLocks noGrp="1"/>
          </p:cNvSpPr>
          <p:nvPr>
            <p:ph type="ftr" sz="quarter" idx="3"/>
          </p:nvPr>
        </p:nvSpPr>
        <p:spPr>
          <a:xfrm>
            <a:off x="4038600" y="6567033"/>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TeLLMe: Ternary LLM Accelerator on Edge FPGAs</a:t>
            </a:r>
          </a:p>
        </p:txBody>
      </p:sp>
      <p:sp>
        <p:nvSpPr>
          <p:cNvPr id="6" name="Slide Number Placeholder 5">
            <a:extLst>
              <a:ext uri="{FF2B5EF4-FFF2-40B4-BE49-F238E27FC236}">
                <a16:creationId xmlns:a16="http://schemas.microsoft.com/office/drawing/2014/main" id="{33442FA2-95EF-66AB-7CFE-64410A29029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CB77001E-1A61-4903-BBFF-D82C24F3A3A5}" type="slidenum">
              <a:rPr lang="en-US" smtClean="0"/>
              <a:t>‹#›</a:t>
            </a:fld>
            <a:endParaRPr lang="en-US"/>
          </a:p>
        </p:txBody>
      </p:sp>
    </p:spTree>
    <p:extLst>
      <p:ext uri="{BB962C8B-B14F-4D97-AF65-F5344CB8AC3E}">
        <p14:creationId xmlns:p14="http://schemas.microsoft.com/office/powerpoint/2010/main" val="24370979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A blue and white rectangle with white text&#10;&#10;Description automatically generated">
            <a:extLst>
              <a:ext uri="{FF2B5EF4-FFF2-40B4-BE49-F238E27FC236}">
                <a16:creationId xmlns:a16="http://schemas.microsoft.com/office/drawing/2014/main" id="{D5E25364-4A0E-BCD8-93F2-11BF4F313034}"/>
              </a:ext>
            </a:extLst>
          </p:cNvPr>
          <p:cNvPicPr>
            <a:picLocks noChangeAspect="1"/>
          </p:cNvPicPr>
          <p:nvPr userDrawn="1"/>
        </p:nvPicPr>
        <p:blipFill>
          <a:blip r:embed="rId14"/>
          <a:srcRect t="98593"/>
          <a:stretch/>
        </p:blipFill>
        <p:spPr>
          <a:xfrm>
            <a:off x="0" y="6761480"/>
            <a:ext cx="12192000" cy="96519"/>
          </a:xfrm>
          <a:prstGeom prst="rect">
            <a:avLst/>
          </a:prstGeom>
        </p:spPr>
      </p:pic>
      <p:sp>
        <p:nvSpPr>
          <p:cNvPr id="2" name="Title Placeholder 1">
            <a:extLst>
              <a:ext uri="{FF2B5EF4-FFF2-40B4-BE49-F238E27FC236}">
                <a16:creationId xmlns:a16="http://schemas.microsoft.com/office/drawing/2014/main" id="{22F9D2B7-716B-A19B-4592-06497726CFAF}"/>
              </a:ext>
            </a:extLst>
          </p:cNvPr>
          <p:cNvSpPr>
            <a:spLocks noGrp="1"/>
          </p:cNvSpPr>
          <p:nvPr>
            <p:ph type="title"/>
          </p:nvPr>
        </p:nvSpPr>
        <p:spPr>
          <a:xfrm>
            <a:off x="474133" y="447199"/>
            <a:ext cx="11260667" cy="79390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C93C8A-45B6-0F72-9A3F-AC11195227C4}"/>
              </a:ext>
            </a:extLst>
          </p:cNvPr>
          <p:cNvSpPr>
            <a:spLocks noGrp="1"/>
          </p:cNvSpPr>
          <p:nvPr>
            <p:ph type="body" idx="1"/>
          </p:nvPr>
        </p:nvSpPr>
        <p:spPr>
          <a:xfrm>
            <a:off x="474133" y="1430867"/>
            <a:ext cx="11260667" cy="47460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E81E438-3D20-0DFB-4927-B05C2E136F5C}"/>
              </a:ext>
            </a:extLst>
          </p:cNvPr>
          <p:cNvSpPr>
            <a:spLocks noGrp="1"/>
          </p:cNvSpPr>
          <p:nvPr>
            <p:ph type="dt" sz="half" idx="2"/>
          </p:nvPr>
        </p:nvSpPr>
        <p:spPr>
          <a:xfrm>
            <a:off x="474133"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E991278-7044-4D00-97A8-7C9C29AB8181}" type="datetime1">
              <a:rPr lang="en-US" smtClean="0"/>
              <a:t>2/23/2026</a:t>
            </a:fld>
            <a:endParaRPr lang="en-US"/>
          </a:p>
        </p:txBody>
      </p:sp>
      <p:sp>
        <p:nvSpPr>
          <p:cNvPr id="5" name="Footer Placeholder 4">
            <a:extLst>
              <a:ext uri="{FF2B5EF4-FFF2-40B4-BE49-F238E27FC236}">
                <a16:creationId xmlns:a16="http://schemas.microsoft.com/office/drawing/2014/main" id="{55CD1E49-64A3-6275-D966-4954A0D0D020}"/>
              </a:ext>
            </a:extLst>
          </p:cNvPr>
          <p:cNvSpPr>
            <a:spLocks noGrp="1"/>
          </p:cNvSpPr>
          <p:nvPr>
            <p:ph type="ftr" sz="quarter" idx="3"/>
          </p:nvPr>
        </p:nvSpPr>
        <p:spPr>
          <a:xfrm>
            <a:off x="3437468" y="6356350"/>
            <a:ext cx="53340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Sitao Huang, UC Irvine (sitaoh@uci.edu)</a:t>
            </a:r>
          </a:p>
        </p:txBody>
      </p:sp>
      <p:sp>
        <p:nvSpPr>
          <p:cNvPr id="6" name="Slide Number Placeholder 5">
            <a:extLst>
              <a:ext uri="{FF2B5EF4-FFF2-40B4-BE49-F238E27FC236}">
                <a16:creationId xmlns:a16="http://schemas.microsoft.com/office/drawing/2014/main" id="{AD017545-DCA8-561F-94D8-202714F29009}"/>
              </a:ext>
            </a:extLst>
          </p:cNvPr>
          <p:cNvSpPr>
            <a:spLocks noGrp="1"/>
          </p:cNvSpPr>
          <p:nvPr>
            <p:ph type="sldNum" sz="quarter" idx="4"/>
          </p:nvPr>
        </p:nvSpPr>
        <p:spPr>
          <a:xfrm>
            <a:off x="8991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23F1C54-7872-4AA4-BF38-14F74EBC94C2}" type="slidenum">
              <a:rPr lang="en-US" smtClean="0"/>
              <a:t>‹#›</a:t>
            </a:fld>
            <a:endParaRPr lang="en-US"/>
          </a:p>
        </p:txBody>
      </p:sp>
      <p:pic>
        <p:nvPicPr>
          <p:cNvPr id="8" name="Picture 7" descr="A blue and white rectangle with white text&#10;&#10;Description automatically generated">
            <a:extLst>
              <a:ext uri="{FF2B5EF4-FFF2-40B4-BE49-F238E27FC236}">
                <a16:creationId xmlns:a16="http://schemas.microsoft.com/office/drawing/2014/main" id="{DDB2A597-B077-34D8-9D92-8A27DCB26B88}"/>
              </a:ext>
            </a:extLst>
          </p:cNvPr>
          <p:cNvPicPr>
            <a:picLocks noChangeAspect="1"/>
          </p:cNvPicPr>
          <p:nvPr userDrawn="1"/>
        </p:nvPicPr>
        <p:blipFill>
          <a:blip r:embed="rId14"/>
          <a:srcRect l="24416" t="3165" r="8833" b="92482"/>
          <a:stretch>
            <a:fillRect/>
          </a:stretch>
        </p:blipFill>
        <p:spPr>
          <a:xfrm>
            <a:off x="0" y="0"/>
            <a:ext cx="12192000" cy="447199"/>
          </a:xfrm>
          <a:prstGeom prst="rect">
            <a:avLst/>
          </a:prstGeom>
        </p:spPr>
      </p:pic>
    </p:spTree>
    <p:extLst>
      <p:ext uri="{BB962C8B-B14F-4D97-AF65-F5344CB8AC3E}">
        <p14:creationId xmlns:p14="http://schemas.microsoft.com/office/powerpoint/2010/main" val="37996523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dt="0"/>
  <p:txStyles>
    <p:titleStyle>
      <a:lvl1pPr algn="l" defTabSz="914400" rtl="0" eaLnBrk="1" latinLnBrk="0" hangingPunct="1">
        <a:lnSpc>
          <a:spcPct val="90000"/>
        </a:lnSpc>
        <a:spcBef>
          <a:spcPct val="0"/>
        </a:spcBef>
        <a:buNone/>
        <a:defRPr sz="4400" b="1" kern="1200">
          <a:solidFill>
            <a:srgbClr val="0038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28476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284760"/>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284760"/>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284760"/>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284760"/>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hyperlink" Target="https://github.com/UCI-CORSA/TeLLMe_FPGA_2026" TargetMode="Externa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1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1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5.svg"/></Relationships>
</file>

<file path=ppt/slides/_rels/slide1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8.xml.rels><?xml version="1.0" encoding="UTF-8" standalone="yes"?>
<Relationships xmlns="http://schemas.openxmlformats.org/package/2006/relationships"><Relationship Id="rId3" Type="http://schemas.microsoft.com/office/2018/10/relationships/comments" Target="../comments/modernComment_171_950D989A.xml"/><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3" Type="http://schemas.microsoft.com/office/2018/10/relationships/comments" Target="../comments/modernComment_106_7560A4D4.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18/10/relationships/comments" Target="../comments/modernComment_167_A68F8080.xml"/><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9.png"/><Relationship Id="rId11" Type="http://schemas.openxmlformats.org/officeDocument/2006/relationships/image" Target="../media/image14.jpeg"/><Relationship Id="rId5" Type="http://schemas.openxmlformats.org/officeDocument/2006/relationships/image" Target="../media/image8.png"/><Relationship Id="rId10" Type="http://schemas.openxmlformats.org/officeDocument/2006/relationships/image" Target="../media/image13.jpeg"/><Relationship Id="rId4" Type="http://schemas.openxmlformats.org/officeDocument/2006/relationships/image" Target="../media/image7.png"/><Relationship Id="rId9" Type="http://schemas.openxmlformats.org/officeDocument/2006/relationships/image" Target="../media/image12.gif"/></Relationships>
</file>

<file path=ppt/slides/_rels/slide20.xml.rels><?xml version="1.0" encoding="UTF-8" standalone="yes"?>
<Relationships xmlns="http://schemas.openxmlformats.org/package/2006/relationships"><Relationship Id="rId3" Type="http://schemas.microsoft.com/office/2018/10/relationships/comments" Target="../comments/modernComment_15C_D467A051.xml"/><Relationship Id="rId2" Type="http://schemas.openxmlformats.org/officeDocument/2006/relationships/notesSlide" Target="../notesSlides/notesSlide18.xml"/><Relationship Id="rId1" Type="http://schemas.openxmlformats.org/officeDocument/2006/relationships/slideLayout" Target="../slideLayouts/slideLayout2.xml"/><Relationship Id="rId5" Type="http://schemas.openxmlformats.org/officeDocument/2006/relationships/image" Target="../media/image30.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8" Type="http://schemas.openxmlformats.org/officeDocument/2006/relationships/image" Target="../media/image34.svg"/><Relationship Id="rId3" Type="http://schemas.microsoft.com/office/2018/10/relationships/comments" Target="../comments/modernComment_15D_673334FE.xml"/><Relationship Id="rId7" Type="http://schemas.openxmlformats.org/officeDocument/2006/relationships/image" Target="../media/image33.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8" Type="http://schemas.openxmlformats.org/officeDocument/2006/relationships/image" Target="../media/image34.svg"/><Relationship Id="rId3" Type="http://schemas.microsoft.com/office/2018/10/relationships/comments" Target="../comments/modernComment_15E_8A41869.xml"/><Relationship Id="rId7" Type="http://schemas.openxmlformats.org/officeDocument/2006/relationships/image" Target="../media/image33.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1.png"/><Relationship Id="rId4" Type="http://schemas.openxmlformats.org/officeDocument/2006/relationships/image" Target="../media/image29.png"/></Relationships>
</file>

<file path=ppt/slides/_rels/slide23.xml.rels><?xml version="1.0" encoding="UTF-8" standalone="yes"?>
<Relationships xmlns="http://schemas.openxmlformats.org/package/2006/relationships"><Relationship Id="rId3" Type="http://schemas.microsoft.com/office/2018/10/relationships/comments" Target="../comments/modernComment_172_FC852531.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5.svg"/><Relationship Id="rId5" Type="http://schemas.openxmlformats.org/officeDocument/2006/relationships/image" Target="../media/image20.pn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microsoft.com/office/2018/10/relationships/comments" Target="../comments/modernComment_156_3A8779A6.xml"/><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37.png"/><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microsoft.com/office/2018/10/relationships/comments" Target="../comments/modernComment_15A_4640EA14.xml"/><Relationship Id="rId7" Type="http://schemas.openxmlformats.org/officeDocument/2006/relationships/image" Target="../media/image41.png"/><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microsoft.com/office/2018/10/relationships/comments" Target="../comments/modernComment_169_21E6D849.xml"/><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microsoft.com/office/2018/10/relationships/comments" Target="../comments/modernComment_148_3722E969.xml"/><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_rels/slide4.xml.rels><?xml version="1.0" encoding="UTF-8" standalone="yes"?>
<Relationships xmlns="http://schemas.openxmlformats.org/package/2006/relationships"><Relationship Id="rId3" Type="http://schemas.microsoft.com/office/2018/10/relationships/comments" Target="../comments/modernComment_176_46A84B49.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40.xml.rels><?xml version="1.0" encoding="UTF-8" standalone="yes"?>
<Relationships xmlns="http://schemas.openxmlformats.org/package/2006/relationships"><Relationship Id="rId3" Type="http://schemas.microsoft.com/office/2018/10/relationships/comments" Target="../comments/modernComment_177_8455B975.xml"/><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41.xml.rels><?xml version="1.0" encoding="UTF-8" standalone="yes"?>
<Relationships xmlns="http://schemas.openxmlformats.org/package/2006/relationships"><Relationship Id="rId3" Type="http://schemas.microsoft.com/office/2018/10/relationships/comments" Target="../comments/modernComment_16D_5C59B976.xml"/><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42.xml.rels><?xml version="1.0" encoding="UTF-8" standalone="yes"?>
<Relationships xmlns="http://schemas.openxmlformats.org/package/2006/relationships"><Relationship Id="rId3" Type="http://schemas.microsoft.com/office/2018/10/relationships/comments" Target="../comments/modernComment_16F_D17E8868.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image" Target="../media/image53.png"/><Relationship Id="rId5" Type="http://schemas.openxmlformats.org/officeDocument/2006/relationships/image" Target="../media/image52.png"/><Relationship Id="rId4" Type="http://schemas.openxmlformats.org/officeDocument/2006/relationships/image" Target="../media/image51.png"/></Relationships>
</file>

<file path=ppt/slides/_rels/slide43.xml.rels><?xml version="1.0" encoding="UTF-8" standalone="yes"?>
<Relationships xmlns="http://schemas.openxmlformats.org/package/2006/relationships"><Relationship Id="rId8" Type="http://schemas.openxmlformats.org/officeDocument/2006/relationships/image" Target="../media/image55.png"/><Relationship Id="rId3" Type="http://schemas.openxmlformats.org/officeDocument/2006/relationships/notesSlide" Target="../notesSlides/notesSlide40.xml"/><Relationship Id="rId7" Type="http://schemas.openxmlformats.org/officeDocument/2006/relationships/image" Target="../media/image54.png"/><Relationship Id="rId2" Type="http://schemas.openxmlformats.org/officeDocument/2006/relationships/slideLayout" Target="../slideLayouts/slideLayout2.xml"/><Relationship Id="rId1" Type="http://schemas.openxmlformats.org/officeDocument/2006/relationships/video" Target="https://www.youtube.com/embed/qHKXkOpfF14?feature=oembed" TargetMode="External"/><Relationship Id="rId6" Type="http://schemas.openxmlformats.org/officeDocument/2006/relationships/image" Target="../media/image6.svg"/><Relationship Id="rId5" Type="http://schemas.openxmlformats.org/officeDocument/2006/relationships/image" Target="../media/image5.png"/><Relationship Id="rId4" Type="http://schemas.microsoft.com/office/2018/10/relationships/comments" Target="../comments/modernComment_111_2E378FAF.xml"/><Relationship Id="rId9" Type="http://schemas.openxmlformats.org/officeDocument/2006/relationships/image" Target="../media/image56.jpeg"/></Relationships>
</file>

<file path=ppt/slides/_rels/slide44.xml.rels><?xml version="1.0" encoding="UTF-8" standalone="yes"?>
<Relationships xmlns="http://schemas.openxmlformats.org/package/2006/relationships"><Relationship Id="rId3" Type="http://schemas.microsoft.com/office/2018/10/relationships/comments" Target="../comments/modernComment_178_C26E1EA9.xml"/><Relationship Id="rId2" Type="http://schemas.openxmlformats.org/officeDocument/2006/relationships/notesSlide" Target="../notesSlides/notesSlide41.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5.png"/></Relationships>
</file>

<file path=ppt/slides/_rels/slide4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hyperlink" Target="https://github.com/UCI-CORSA/TeLLMe_FPGA_2026" TargetMode="External"/></Relationships>
</file>

<file path=ppt/slides/_rels/slide46.xml.rels><?xml version="1.0" encoding="UTF-8" standalone="yes"?>
<Relationships xmlns="http://schemas.openxmlformats.org/package/2006/relationships"><Relationship Id="rId3" Type="http://schemas.microsoft.com/office/2018/10/relationships/comments" Target="../comments/modernComment_168_4AD667E2.xml"/><Relationship Id="rId2" Type="http://schemas.openxmlformats.org/officeDocument/2006/relationships/notesSlide" Target="../notesSlides/notesSlide42.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5.png"/></Relationships>
</file>

<file path=ppt/slides/_rels/slide47.xml.rels><?xml version="1.0" encoding="UTF-8" standalone="yes"?>
<Relationships xmlns="http://schemas.openxmlformats.org/package/2006/relationships"><Relationship Id="rId3" Type="http://schemas.microsoft.com/office/2018/10/relationships/comments" Target="../comments/modernComment_16E_81976D25.xml"/><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48.xml.rels><?xml version="1.0" encoding="UTF-8" standalone="yes"?>
<Relationships xmlns="http://schemas.openxmlformats.org/package/2006/relationships"><Relationship Id="rId3" Type="http://schemas.microsoft.com/office/2018/10/relationships/comments" Target="../comments/modernComment_161_A63919BC.xm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microsoft.com/office/2018/10/relationships/comments" Target="../comments/modernComment_16C_9B1DFF40.xml"/><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1.svg"/><Relationship Id="rId4" Type="http://schemas.openxmlformats.org/officeDocument/2006/relationships/image" Target="../media/image20.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50.xml.rels><?xml version="1.0" encoding="UTF-8" standalone="yes"?>
<Relationships xmlns="http://schemas.openxmlformats.org/package/2006/relationships"><Relationship Id="rId3" Type="http://schemas.microsoft.com/office/2018/10/relationships/comments" Target="../comments/modernComment_153_79E09B7F.xml"/><Relationship Id="rId2" Type="http://schemas.openxmlformats.org/officeDocument/2006/relationships/notesSlide" Target="../notesSlides/notesSlide46.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21.svg"/><Relationship Id="rId4" Type="http://schemas.openxmlformats.org/officeDocument/2006/relationships/image" Target="../media/image20.png"/></Relationships>
</file>

<file path=ppt/slides/_rels/slide51.xml.rels><?xml version="1.0" encoding="UTF-8" standalone="yes"?>
<Relationships xmlns="http://schemas.openxmlformats.org/package/2006/relationships"><Relationship Id="rId2" Type="http://schemas.microsoft.com/office/2018/10/relationships/comments" Target="../comments/modernComment_10E_DD89FB3C.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microsoft.com/office/2018/10/relationships/comments" Target="../comments/modernComment_10B_2CEE16FD.xml"/><Relationship Id="rId2" Type="http://schemas.openxmlformats.org/officeDocument/2006/relationships/notesSlide" Target="../notesSlides/notesSlide47.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4" Type="http://schemas.openxmlformats.org/officeDocument/2006/relationships/image" Target="../media/image48.png"/></Relationships>
</file>

<file path=ppt/slides/_rels/slide53.xml.rels><?xml version="1.0" encoding="UTF-8" standalone="yes"?>
<Relationships xmlns="http://schemas.openxmlformats.org/package/2006/relationships"><Relationship Id="rId3" Type="http://schemas.openxmlformats.org/officeDocument/2006/relationships/image" Target="../media/image51.png"/><Relationship Id="rId2" Type="http://schemas.microsoft.com/office/2018/10/relationships/comments" Target="../comments/modernComment_10C_484285A2.xml"/><Relationship Id="rId1" Type="http://schemas.openxmlformats.org/officeDocument/2006/relationships/slideLayout" Target="../slideLayouts/slideLayout2.xml"/><Relationship Id="rId4" Type="http://schemas.openxmlformats.org/officeDocument/2006/relationships/image" Target="../media/image52.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26.png"/><Relationship Id="rId2" Type="http://schemas.microsoft.com/office/2018/10/relationships/comments" Target="../comments/modernComment_12C_3D194940.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26.png"/><Relationship Id="rId2" Type="http://schemas.microsoft.com/office/2018/10/relationships/comments" Target="../comments/modernComment_12D_8130226D.xml"/><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57.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27.png"/><Relationship Id="rId1" Type="http://schemas.openxmlformats.org/officeDocument/2006/relationships/slideLayout" Target="../slideLayouts/slideLayout2.xml"/><Relationship Id="rId5" Type="http://schemas.openxmlformats.org/officeDocument/2006/relationships/image" Target="../media/image59.png"/><Relationship Id="rId4" Type="http://schemas.openxmlformats.org/officeDocument/2006/relationships/image" Target="../media/image58.png"/></Relationships>
</file>

<file path=ppt/slides/_rels/slide58.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18/10/relationships/comments" Target="../comments/modernComment_12E_7C961506.xml"/><Relationship Id="rId7" Type="http://schemas.openxmlformats.org/officeDocument/2006/relationships/image" Target="../media/image32.sv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60.png"/><Relationship Id="rId4" Type="http://schemas.openxmlformats.org/officeDocument/2006/relationships/image" Target="../media/image29.png"/><Relationship Id="rId9" Type="http://schemas.openxmlformats.org/officeDocument/2006/relationships/image" Target="../media/image34.svg"/></Relationships>
</file>

<file path=ppt/slides/_rels/slide5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6.xml.rels><?xml version="1.0" encoding="UTF-8" standalone="yes"?>
<Relationships xmlns="http://schemas.openxmlformats.org/package/2006/relationships"><Relationship Id="rId3" Type="http://schemas.microsoft.com/office/2018/10/relationships/comments" Target="../comments/modernComment_16B_2FFC1C48.xml"/><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5.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8" Type="http://schemas.openxmlformats.org/officeDocument/2006/relationships/image" Target="../media/image33.png"/><Relationship Id="rId3" Type="http://schemas.microsoft.com/office/2018/10/relationships/comments" Target="../comments/modernComment_154_5CEB134F.xml"/><Relationship Id="rId7" Type="http://schemas.openxmlformats.org/officeDocument/2006/relationships/image" Target="../media/image32.sv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60.png"/><Relationship Id="rId4" Type="http://schemas.openxmlformats.org/officeDocument/2006/relationships/image" Target="../media/image29.png"/><Relationship Id="rId9" Type="http://schemas.openxmlformats.org/officeDocument/2006/relationships/image" Target="../media/image34.svg"/></Relationships>
</file>

<file path=ppt/slides/_rels/slide62.xml.rels><?xml version="1.0" encoding="UTF-8" standalone="yes"?>
<Relationships xmlns="http://schemas.openxmlformats.org/package/2006/relationships"><Relationship Id="rId3" Type="http://schemas.openxmlformats.org/officeDocument/2006/relationships/image" Target="../media/image20.png"/><Relationship Id="rId2" Type="http://schemas.microsoft.com/office/2018/10/relationships/comments" Target="../comments/modernComment_155_CC3D70DF.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1.svg"/></Relationships>
</file>

<file path=ppt/slides/_rels/slide63.xml.rels><?xml version="1.0" encoding="UTF-8" standalone="yes"?>
<Relationships xmlns="http://schemas.openxmlformats.org/package/2006/relationships"><Relationship Id="rId3" Type="http://schemas.openxmlformats.org/officeDocument/2006/relationships/image" Target="../media/image65.png"/><Relationship Id="rId7" Type="http://schemas.openxmlformats.org/officeDocument/2006/relationships/image" Target="../media/image67.png"/><Relationship Id="rId2" Type="http://schemas.microsoft.com/office/2018/10/relationships/comments" Target="../comments/modernComment_108_A7AC886B.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37.png"/><Relationship Id="rId4" Type="http://schemas.openxmlformats.org/officeDocument/2006/relationships/image" Target="../media/image36.png"/></Relationships>
</file>

<file path=ppt/slides/_rels/slide64.xml.rels><?xml version="1.0" encoding="UTF-8" standalone="yes"?>
<Relationships xmlns="http://schemas.openxmlformats.org/package/2006/relationships"><Relationship Id="rId3" Type="http://schemas.openxmlformats.org/officeDocument/2006/relationships/image" Target="../media/image65.png"/><Relationship Id="rId2" Type="http://schemas.microsoft.com/office/2018/10/relationships/comments" Target="../comments/modernComment_14E_31C5C6C5.xml"/><Relationship Id="rId1" Type="http://schemas.openxmlformats.org/officeDocument/2006/relationships/slideLayout" Target="../slideLayouts/slideLayout2.xml"/><Relationship Id="rId6" Type="http://schemas.openxmlformats.org/officeDocument/2006/relationships/image" Target="../media/image67.png"/><Relationship Id="rId5" Type="http://schemas.openxmlformats.org/officeDocument/2006/relationships/image" Target="../media/image37.png"/><Relationship Id="rId4" Type="http://schemas.openxmlformats.org/officeDocument/2006/relationships/image" Target="../media/image36.png"/></Relationships>
</file>

<file path=ppt/slides/_rels/slide6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66.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50.xml"/><Relationship Id="rId1" Type="http://schemas.openxmlformats.org/officeDocument/2006/relationships/slideLayout" Target="../slideLayouts/slideLayout2.xml"/><Relationship Id="rId5" Type="http://schemas.openxmlformats.org/officeDocument/2006/relationships/image" Target="../media/image73.png"/><Relationship Id="rId4" Type="http://schemas.openxmlformats.org/officeDocument/2006/relationships/image" Target="../media/image72.png"/></Relationships>
</file>

<file path=ppt/slides/_rels/slide6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1.xml"/><Relationship Id="rId1" Type="http://schemas.openxmlformats.org/officeDocument/2006/relationships/slideLayout" Target="../slideLayouts/slideLayout2.xml"/><Relationship Id="rId4" Type="http://schemas.openxmlformats.org/officeDocument/2006/relationships/image" Target="../media/image74.png"/></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60_EAE1FDF9.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9.pn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18/10/relationships/comments" Target="../comments/modernComment_101_1945BDAD.xml"/><Relationship Id="rId7" Type="http://schemas.openxmlformats.org/officeDocument/2006/relationships/image" Target="../media/image9.png"/><Relationship Id="rId2" Type="http://schemas.openxmlformats.org/officeDocument/2006/relationships/notesSlide" Target="../notesSlides/notesSlide5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77.png"/><Relationship Id="rId9" Type="http://schemas.openxmlformats.org/officeDocument/2006/relationships/image" Target="../media/image11.png"/></Relationships>
</file>

<file path=ppt/slides/_rels/slide75.xml.rels><?xml version="1.0" encoding="UTF-8" standalone="yes"?>
<Relationships xmlns="http://schemas.openxmlformats.org/package/2006/relationships"><Relationship Id="rId3" Type="http://schemas.openxmlformats.org/officeDocument/2006/relationships/image" Target="../media/image15.png"/><Relationship Id="rId2" Type="http://schemas.microsoft.com/office/2018/10/relationships/comments" Target="../comments/modernComment_146_427EC437.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76.xml.rels><?xml version="1.0" encoding="UTF-8" standalone="yes"?>
<Relationships xmlns="http://schemas.openxmlformats.org/package/2006/relationships"><Relationship Id="rId3" Type="http://schemas.openxmlformats.org/officeDocument/2006/relationships/image" Target="../media/image78.png"/><Relationship Id="rId2" Type="http://schemas.microsoft.com/office/2018/10/relationships/comments" Target="../comments/modernComment_144_E5A219BB.xml"/><Relationship Id="rId1" Type="http://schemas.openxmlformats.org/officeDocument/2006/relationships/slideLayout" Target="../slideLayouts/slideLayout2.xml"/><Relationship Id="rId6" Type="http://schemas.openxmlformats.org/officeDocument/2006/relationships/image" Target="../media/image18.jpeg"/><Relationship Id="rId5" Type="http://schemas.openxmlformats.org/officeDocument/2006/relationships/image" Target="../media/image52.png"/><Relationship Id="rId4" Type="http://schemas.openxmlformats.org/officeDocument/2006/relationships/image" Target="../media/image15.png"/></Relationships>
</file>

<file path=ppt/slides/_rels/slide77.xml.rels><?xml version="1.0" encoding="UTF-8" standalone="yes"?>
<Relationships xmlns="http://schemas.openxmlformats.org/package/2006/relationships"><Relationship Id="rId3" Type="http://schemas.openxmlformats.org/officeDocument/2006/relationships/image" Target="../media/image78.png"/><Relationship Id="rId2" Type="http://schemas.microsoft.com/office/2018/10/relationships/comments" Target="../comments/modernComment_145_71952642.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5.png"/></Relationships>
</file>

<file path=ppt/slides/_rels/slide78.xml.rels><?xml version="1.0" encoding="UTF-8" standalone="yes"?>
<Relationships xmlns="http://schemas.openxmlformats.org/package/2006/relationships"><Relationship Id="rId2" Type="http://schemas.microsoft.com/office/2018/10/relationships/comments" Target="../comments/modernComment_152_8D0298DD.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microsoft.com/office/2018/10/relationships/comments" Target="../comments/modernComment_105_B4DD898D.xml"/><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3.png"/><Relationship Id="rId4" Type="http://schemas.openxmlformats.org/officeDocument/2006/relationships/image" Target="../media/image22.png"/></Relationships>
</file>

<file path=ppt/slides/_rels/slide80.xml.rels><?xml version="1.0" encoding="UTF-8" standalone="yes"?>
<Relationships xmlns="http://schemas.openxmlformats.org/package/2006/relationships"><Relationship Id="rId3" Type="http://schemas.openxmlformats.org/officeDocument/2006/relationships/image" Target="../media/image20.png"/><Relationship Id="rId2" Type="http://schemas.microsoft.com/office/2018/10/relationships/comments" Target="../comments/modernComment_104_116DAB61.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image" Target="../media/image21.svg"/></Relationships>
</file>

<file path=ppt/slides/_rels/slide81.xml.rels><?xml version="1.0" encoding="UTF-8" standalone="yes"?>
<Relationships xmlns="http://schemas.openxmlformats.org/package/2006/relationships"><Relationship Id="rId2" Type="http://schemas.microsoft.com/office/2018/10/relationships/comments" Target="../comments/modernComment_158_E3B9325B.xm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2" Type="http://schemas.microsoft.com/office/2018/10/relationships/comments" Target="../comments/modernComment_159_86FB750D.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microsoft.com/office/2018/10/relationships/comments" Target="../comments/modernComment_162_F1645A39.xml"/><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86.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microsoft.com/office/2018/10/relationships/comments" Target="../comments/modernComment_175_16E12906.xml"/><Relationship Id="rId2" Type="http://schemas.openxmlformats.org/officeDocument/2006/relationships/notesSlide" Target="../notesSlides/notesSlide54.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5.png"/></Relationships>
</file>

<file path=ppt/slides/_rels/slide88.xml.rels><?xml version="1.0" encoding="UTF-8" standalone="yes"?>
<Relationships xmlns="http://schemas.openxmlformats.org/package/2006/relationships"><Relationship Id="rId3" Type="http://schemas.microsoft.com/office/2018/10/relationships/comments" Target="../comments/modernComment_174_F125B24B.xml"/><Relationship Id="rId2" Type="http://schemas.openxmlformats.org/officeDocument/2006/relationships/notesSlide" Target="../notesSlides/notesSlide55.xml"/><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image" Target="../media/image15.png"/></Relationships>
</file>

<file path=ppt/slides/_rels/slide89.xml.rels><?xml version="1.0" encoding="UTF-8" standalone="yes"?>
<Relationships xmlns="http://schemas.openxmlformats.org/package/2006/relationships"><Relationship Id="rId8" Type="http://schemas.openxmlformats.org/officeDocument/2006/relationships/image" Target="../media/image83.png"/><Relationship Id="rId3" Type="http://schemas.microsoft.com/office/2018/10/relationships/comments" Target="../comments/modernComment_179_EA3769BF.xml"/><Relationship Id="rId7" Type="http://schemas.openxmlformats.org/officeDocument/2006/relationships/image" Target="../media/image82.svg"/><Relationship Id="rId2" Type="http://schemas.openxmlformats.org/officeDocument/2006/relationships/notesSlide" Target="../notesSlides/notesSlide56.xml"/><Relationship Id="rId1" Type="http://schemas.openxmlformats.org/officeDocument/2006/relationships/slideLayout" Target="../slideLayouts/slideLayout1.xml"/><Relationship Id="rId6" Type="http://schemas.openxmlformats.org/officeDocument/2006/relationships/image" Target="../media/image81.png"/><Relationship Id="rId5" Type="http://schemas.openxmlformats.org/officeDocument/2006/relationships/image" Target="../media/image80.png"/><Relationship Id="rId10" Type="http://schemas.openxmlformats.org/officeDocument/2006/relationships/image" Target="../media/image6.svg"/><Relationship Id="rId4" Type="http://schemas.openxmlformats.org/officeDocument/2006/relationships/image" Target="../media/image3.png"/><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microsoft.com/office/2018/10/relationships/comments" Target="../comments/modernComment_114_38AC8F43.xm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25.svg"/><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9C3438E-7739-71D9-5B3A-5E1CC20D65D7}"/>
              </a:ext>
            </a:extLst>
          </p:cNvPr>
          <p:cNvSpPr>
            <a:spLocks noGrp="1"/>
          </p:cNvSpPr>
          <p:nvPr>
            <p:ph type="ctrTitle"/>
          </p:nvPr>
        </p:nvSpPr>
        <p:spPr>
          <a:xfrm>
            <a:off x="302749" y="735199"/>
            <a:ext cx="12011169" cy="1142541"/>
          </a:xfrm>
        </p:spPr>
        <p:txBody>
          <a:bodyPr>
            <a:noAutofit/>
          </a:bodyPr>
          <a:lstStyle/>
          <a:p>
            <a:pPr algn="l"/>
            <a:r>
              <a:rPr lang="en-US" sz="4000" spc="-100" err="1">
                <a:solidFill>
                  <a:srgbClr val="F1C40F"/>
                </a:solidFill>
              </a:rPr>
              <a:t>TeLLMe</a:t>
            </a:r>
            <a:r>
              <a:rPr lang="en-US" sz="3600" spc="-100"/>
              <a:t>: An Efficient End-to-End </a:t>
            </a:r>
            <a:r>
              <a:rPr lang="en-US" sz="3600" spc="-100">
                <a:solidFill>
                  <a:srgbClr val="F1C40F"/>
                </a:solidFill>
              </a:rPr>
              <a:t>Te</a:t>
            </a:r>
            <a:r>
              <a:rPr lang="en-US" sz="3600" spc="-100"/>
              <a:t>rnary </a:t>
            </a:r>
            <a:r>
              <a:rPr lang="en-US" sz="3600" spc="-100">
                <a:solidFill>
                  <a:srgbClr val="F1C40F"/>
                </a:solidFill>
              </a:rPr>
              <a:t>LLM</a:t>
            </a:r>
            <a:r>
              <a:rPr lang="en-US" sz="3600" spc="-100"/>
              <a:t> Prefill and Decode Accelerator with Table-Lookup </a:t>
            </a:r>
            <a:r>
              <a:rPr lang="en-US" sz="3600" spc="-100" err="1"/>
              <a:t>MatMul</a:t>
            </a:r>
            <a:r>
              <a:rPr lang="en-US" sz="3600" spc="-100"/>
              <a:t> on </a:t>
            </a:r>
            <a:r>
              <a:rPr lang="en-US" sz="3600" spc="-100">
                <a:solidFill>
                  <a:srgbClr val="F1C40F"/>
                </a:solidFill>
              </a:rPr>
              <a:t>E</a:t>
            </a:r>
            <a:r>
              <a:rPr lang="en-US" sz="3600" spc="-100"/>
              <a:t>dge FPGAs</a:t>
            </a:r>
          </a:p>
        </p:txBody>
      </p:sp>
      <p:sp>
        <p:nvSpPr>
          <p:cNvPr id="11" name="TextBox 10">
            <a:extLst>
              <a:ext uri="{FF2B5EF4-FFF2-40B4-BE49-F238E27FC236}">
                <a16:creationId xmlns:a16="http://schemas.microsoft.com/office/drawing/2014/main" id="{F3367449-D8DC-A98A-9D62-BDEDADBBE1DD}"/>
              </a:ext>
            </a:extLst>
          </p:cNvPr>
          <p:cNvSpPr txBox="1"/>
          <p:nvPr/>
        </p:nvSpPr>
        <p:spPr>
          <a:xfrm>
            <a:off x="10790552" y="3698011"/>
            <a:ext cx="2204087" cy="898772"/>
          </a:xfrm>
          <a:prstGeom prst="rect">
            <a:avLst/>
          </a:prstGeom>
          <a:noFill/>
        </p:spPr>
        <p:txBody>
          <a:bodyPr wrap="square">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4B88"/>
                </a:solidFill>
                <a:effectLst/>
                <a:uLnTx/>
                <a:uFillTx/>
                <a:latin typeface="Aptos" panose="020B0004020202020204" pitchFamily="34" charset="0"/>
                <a:ea typeface="+mn-ea"/>
                <a:cs typeface="+mn-cs"/>
              </a:rPr>
              <a:t>C</a:t>
            </a:r>
            <a:r>
              <a:rPr kumimoji="0" lang="en-US" sz="1300" b="0" i="0" u="none" strike="noStrike" kern="1200" cap="none" spc="0" normalizeH="0" baseline="0" noProof="0">
                <a:ln>
                  <a:noFill/>
                </a:ln>
                <a:solidFill>
                  <a:srgbClr val="004B88"/>
                </a:solidFill>
                <a:effectLst/>
                <a:uLnTx/>
                <a:uFillTx/>
                <a:latin typeface="Aptos" panose="020B0004020202020204" pitchFamily="34" charset="0"/>
                <a:ea typeface="+mn-ea"/>
                <a:cs typeface="+mn-cs"/>
              </a:rPr>
              <a:t>ompiler </a:t>
            </a: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4B88"/>
                </a:solidFill>
                <a:effectLst/>
                <a:uLnTx/>
                <a:uFillTx/>
                <a:latin typeface="Aptos" panose="020B0004020202020204" pitchFamily="34" charset="0"/>
                <a:ea typeface="+mn-ea"/>
                <a:cs typeface="+mn-cs"/>
              </a:rPr>
              <a:t>O</a:t>
            </a:r>
            <a:r>
              <a:rPr kumimoji="0" lang="en-US" sz="1300" b="0" i="0" u="none" strike="noStrike" kern="1200" cap="none" spc="0" normalizeH="0" baseline="0" noProof="0">
                <a:ln>
                  <a:noFill/>
                </a:ln>
                <a:solidFill>
                  <a:srgbClr val="004B88"/>
                </a:solidFill>
                <a:effectLst/>
                <a:uLnTx/>
                <a:uFillTx/>
                <a:latin typeface="Aptos" panose="020B0004020202020204" pitchFamily="34" charset="0"/>
                <a:ea typeface="+mn-ea"/>
                <a:cs typeface="+mn-cs"/>
              </a:rPr>
              <a:t>ptimizations</a:t>
            </a: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4B88"/>
                </a:solidFill>
                <a:effectLst/>
                <a:uLnTx/>
                <a:uFillTx/>
                <a:latin typeface="Aptos" panose="020B0004020202020204" pitchFamily="34" charset="0"/>
                <a:ea typeface="+mn-ea"/>
                <a:cs typeface="+mn-cs"/>
              </a:rPr>
              <a:t>R</a:t>
            </a:r>
            <a:r>
              <a:rPr kumimoji="0" lang="en-US" sz="1300" b="0" i="0" u="none" strike="noStrike" kern="1200" cap="none" spc="0" normalizeH="0" baseline="0" noProof="0">
                <a:ln>
                  <a:noFill/>
                </a:ln>
                <a:solidFill>
                  <a:srgbClr val="004B88"/>
                </a:solidFill>
                <a:effectLst/>
                <a:uLnTx/>
                <a:uFillTx/>
                <a:latin typeface="Aptos" panose="020B0004020202020204" pitchFamily="34" charset="0"/>
                <a:ea typeface="+mn-ea"/>
                <a:cs typeface="+mn-cs"/>
              </a:rPr>
              <a:t>econfigurable</a:t>
            </a: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4B88"/>
                </a:solidFill>
                <a:effectLst/>
                <a:uLnTx/>
                <a:uFillTx/>
                <a:latin typeface="Aptos" panose="020B0004020202020204" pitchFamily="34" charset="0"/>
                <a:ea typeface="+mn-ea"/>
                <a:cs typeface="+mn-cs"/>
              </a:rPr>
              <a:t>S</a:t>
            </a:r>
            <a:r>
              <a:rPr kumimoji="0" lang="en-US" sz="1300" b="0" i="0" u="none" strike="noStrike" kern="1200" cap="none" spc="0" normalizeH="0" baseline="0" noProof="0">
                <a:ln>
                  <a:noFill/>
                </a:ln>
                <a:solidFill>
                  <a:srgbClr val="004B88"/>
                </a:solidFill>
                <a:effectLst/>
                <a:uLnTx/>
                <a:uFillTx/>
                <a:latin typeface="Aptos" panose="020B0004020202020204" pitchFamily="34" charset="0"/>
                <a:ea typeface="+mn-ea"/>
                <a:cs typeface="+mn-cs"/>
              </a:rPr>
              <a:t>calable </a:t>
            </a: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4B88"/>
                </a:solidFill>
                <a:effectLst/>
                <a:uLnTx/>
                <a:uFillTx/>
                <a:latin typeface="Aptos" panose="020B0004020202020204" pitchFamily="34" charset="0"/>
                <a:ea typeface="+mn-ea"/>
                <a:cs typeface="+mn-cs"/>
              </a:rPr>
              <a:t>A</a:t>
            </a:r>
            <a:r>
              <a:rPr kumimoji="0" lang="en-US" sz="1300" b="0" i="0" u="none" strike="noStrike" kern="1200" cap="none" spc="0" normalizeH="0" baseline="0" noProof="0">
                <a:ln>
                  <a:noFill/>
                </a:ln>
                <a:solidFill>
                  <a:srgbClr val="004B88"/>
                </a:solidFill>
                <a:effectLst/>
                <a:uLnTx/>
                <a:uFillTx/>
                <a:latin typeface="Aptos" panose="020B0004020202020204" pitchFamily="34" charset="0"/>
                <a:ea typeface="+mn-ea"/>
                <a:cs typeface="+mn-cs"/>
              </a:rPr>
              <a:t>rchitectures</a:t>
            </a:r>
          </a:p>
        </p:txBody>
      </p:sp>
      <p:sp>
        <p:nvSpPr>
          <p:cNvPr id="6" name="TextBox 5">
            <a:extLst>
              <a:ext uri="{FF2B5EF4-FFF2-40B4-BE49-F238E27FC236}">
                <a16:creationId xmlns:a16="http://schemas.microsoft.com/office/drawing/2014/main" id="{F350D193-6D88-B950-559E-D209DB08302D}"/>
              </a:ext>
            </a:extLst>
          </p:cNvPr>
          <p:cNvSpPr txBox="1"/>
          <p:nvPr/>
        </p:nvSpPr>
        <p:spPr>
          <a:xfrm>
            <a:off x="8793806" y="4431919"/>
            <a:ext cx="1945946" cy="239040"/>
          </a:xfrm>
          <a:prstGeom prst="rect">
            <a:avLst/>
          </a:prstGeom>
          <a:noFill/>
        </p:spPr>
        <p:txBody>
          <a:bodyPr wrap="square" rtlCol="0">
            <a:spAutoFit/>
          </a:bodyPr>
          <a:lstStyle/>
          <a:p>
            <a:pPr marL="0" marR="0" lvl="0" indent="0" algn="r" defTabSz="914400" rtl="0" eaLnBrk="1" fontAlgn="auto" latinLnBrk="0" hangingPunct="1">
              <a:lnSpc>
                <a:spcPct val="6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5DAB"/>
                </a:solidFill>
                <a:effectLst/>
                <a:uLnTx/>
                <a:uFillTx/>
                <a:latin typeface="Aptos" panose="02110004020202020204"/>
                <a:ea typeface="+mn-ea"/>
                <a:cs typeface="+mn-cs"/>
              </a:rPr>
              <a:t>Research Lab @UCI</a:t>
            </a:r>
          </a:p>
        </p:txBody>
      </p:sp>
      <p:cxnSp>
        <p:nvCxnSpPr>
          <p:cNvPr id="8" name="Straight Connector 7">
            <a:extLst>
              <a:ext uri="{FF2B5EF4-FFF2-40B4-BE49-F238E27FC236}">
                <a16:creationId xmlns:a16="http://schemas.microsoft.com/office/drawing/2014/main" id="{CC1B6069-B087-0101-3AA4-2D91632B6696}"/>
              </a:ext>
            </a:extLst>
          </p:cNvPr>
          <p:cNvCxnSpPr>
            <a:cxnSpLocks/>
          </p:cNvCxnSpPr>
          <p:nvPr/>
        </p:nvCxnSpPr>
        <p:spPr>
          <a:xfrm>
            <a:off x="10755773" y="3671091"/>
            <a:ext cx="0" cy="884904"/>
          </a:xfrm>
          <a:prstGeom prst="line">
            <a:avLst/>
          </a:prstGeom>
          <a:ln w="25400">
            <a:solidFill>
              <a:srgbClr val="004B88"/>
            </a:solidFill>
          </a:ln>
        </p:spPr>
        <p:style>
          <a:lnRef idx="2">
            <a:schemeClr val="accent1"/>
          </a:lnRef>
          <a:fillRef idx="0">
            <a:schemeClr val="accent1"/>
          </a:fillRef>
          <a:effectRef idx="1">
            <a:schemeClr val="accent1"/>
          </a:effectRef>
          <a:fontRef idx="minor">
            <a:schemeClr val="tx1"/>
          </a:fontRef>
        </p:style>
      </p:cxnSp>
      <p:pic>
        <p:nvPicPr>
          <p:cNvPr id="2" name="Picture 2" descr="Marks and Support Graphics // Brand // UC Irvine">
            <a:extLst>
              <a:ext uri="{FF2B5EF4-FFF2-40B4-BE49-F238E27FC236}">
                <a16:creationId xmlns:a16="http://schemas.microsoft.com/office/drawing/2014/main" id="{3A01FA58-1D61-737C-4AE2-7948073349E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583" y="5074590"/>
            <a:ext cx="2584830" cy="1400116"/>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2">
            <a:extLst>
              <a:ext uri="{FF2B5EF4-FFF2-40B4-BE49-F238E27FC236}">
                <a16:creationId xmlns:a16="http://schemas.microsoft.com/office/drawing/2014/main" id="{CE567989-9084-1158-55BA-142E49F3CEE7}"/>
              </a:ext>
            </a:extLst>
          </p:cNvPr>
          <p:cNvSpPr txBox="1">
            <a:spLocks/>
          </p:cNvSpPr>
          <p:nvPr/>
        </p:nvSpPr>
        <p:spPr>
          <a:xfrm>
            <a:off x="305165" y="2002948"/>
            <a:ext cx="10495547" cy="1655762"/>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rgbClr val="28476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284760"/>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284760"/>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284760"/>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284760"/>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n-US" sz="2200" b="1">
                <a:solidFill>
                  <a:srgbClr val="F2B800"/>
                </a:solidFill>
              </a:rPr>
              <a:t>Ye Qiao*, Zhiheng Chen*, Yifan Zhang, Yian Wang, </a:t>
            </a:r>
            <a:r>
              <a:rPr lang="en-US" sz="2200">
                <a:solidFill>
                  <a:srgbClr val="F2B800"/>
                </a:solidFill>
              </a:rPr>
              <a:t>and</a:t>
            </a:r>
            <a:r>
              <a:rPr lang="en-US" sz="2200" b="1">
                <a:solidFill>
                  <a:srgbClr val="F2B800"/>
                </a:solidFill>
              </a:rPr>
              <a:t> Sitao Huang</a:t>
            </a:r>
          </a:p>
          <a:p>
            <a:pPr algn="l">
              <a:lnSpc>
                <a:spcPct val="100000"/>
              </a:lnSpc>
              <a:spcBef>
                <a:spcPts val="0"/>
              </a:spcBef>
            </a:pPr>
            <a:r>
              <a:rPr lang="en-US" sz="2200" i="1">
                <a:solidFill>
                  <a:srgbClr val="F2B800"/>
                </a:solidFill>
              </a:rPr>
              <a:t>(* Equal contributions)</a:t>
            </a:r>
            <a:endParaRPr lang="en-US" sz="2000" i="1"/>
          </a:p>
          <a:p>
            <a:pPr algn="l">
              <a:spcBef>
                <a:spcPts val="800"/>
              </a:spcBef>
            </a:pPr>
            <a:r>
              <a:rPr lang="en-US" sz="2000" i="1"/>
              <a:t>EECS, University of California, Irvine, USA</a:t>
            </a:r>
          </a:p>
          <a:p>
            <a:pPr algn="l">
              <a:spcBef>
                <a:spcPts val="0"/>
              </a:spcBef>
            </a:pPr>
            <a:r>
              <a:rPr lang="en-US" sz="2000" i="1"/>
              <a:t>Contact: </a:t>
            </a:r>
            <a:r>
              <a:rPr lang="en-US" sz="2000" i="1" u="sng"/>
              <a:t>sitaoh@uci.edu</a:t>
            </a:r>
          </a:p>
          <a:p>
            <a:pPr algn="l"/>
            <a:endParaRPr lang="en-US" sz="2000" b="1"/>
          </a:p>
        </p:txBody>
      </p:sp>
      <p:cxnSp>
        <p:nvCxnSpPr>
          <p:cNvPr id="12" name="Straight Connector 11">
            <a:extLst>
              <a:ext uri="{FF2B5EF4-FFF2-40B4-BE49-F238E27FC236}">
                <a16:creationId xmlns:a16="http://schemas.microsoft.com/office/drawing/2014/main" id="{D80D7525-CBA0-E514-7367-2ADBD6A26CBF}"/>
              </a:ext>
            </a:extLst>
          </p:cNvPr>
          <p:cNvCxnSpPr>
            <a:cxnSpLocks/>
          </p:cNvCxnSpPr>
          <p:nvPr/>
        </p:nvCxnSpPr>
        <p:spPr>
          <a:xfrm>
            <a:off x="386080" y="1275989"/>
            <a:ext cx="1584960" cy="0"/>
          </a:xfrm>
          <a:prstGeom prst="line">
            <a:avLst/>
          </a:prstGeom>
          <a:ln w="38100">
            <a:solidFill>
              <a:srgbClr val="F1C40F"/>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5466F71C-E8EB-72D1-7E16-347B7D380F11}"/>
              </a:ext>
            </a:extLst>
          </p:cNvPr>
          <p:cNvCxnSpPr>
            <a:cxnSpLocks/>
          </p:cNvCxnSpPr>
          <p:nvPr/>
        </p:nvCxnSpPr>
        <p:spPr>
          <a:xfrm>
            <a:off x="1544320" y="2351889"/>
            <a:ext cx="1859280" cy="0"/>
          </a:xfrm>
          <a:prstGeom prst="line">
            <a:avLst/>
          </a:prstGeom>
          <a:ln w="38100">
            <a:solidFill>
              <a:srgbClr val="F1C40F"/>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BCE87723-D214-E480-CF0D-AF6FFD8513A8}"/>
              </a:ext>
            </a:extLst>
          </p:cNvPr>
          <p:cNvCxnSpPr>
            <a:cxnSpLocks/>
          </p:cNvCxnSpPr>
          <p:nvPr/>
        </p:nvCxnSpPr>
        <p:spPr>
          <a:xfrm>
            <a:off x="6471920" y="1270758"/>
            <a:ext cx="406400" cy="0"/>
          </a:xfrm>
          <a:prstGeom prst="line">
            <a:avLst/>
          </a:prstGeom>
          <a:ln w="38100">
            <a:solidFill>
              <a:srgbClr val="F1C40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7B434C48-D97E-7AF2-51BC-0EE5119B3F34}"/>
              </a:ext>
            </a:extLst>
          </p:cNvPr>
          <p:cNvCxnSpPr>
            <a:cxnSpLocks/>
          </p:cNvCxnSpPr>
          <p:nvPr/>
        </p:nvCxnSpPr>
        <p:spPr>
          <a:xfrm>
            <a:off x="7894320" y="1261356"/>
            <a:ext cx="812800" cy="0"/>
          </a:xfrm>
          <a:prstGeom prst="line">
            <a:avLst/>
          </a:prstGeom>
          <a:ln w="38100">
            <a:solidFill>
              <a:srgbClr val="F1C40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467BC03D-714F-9500-5D85-E2F5CB9EAF9A}"/>
              </a:ext>
            </a:extLst>
          </p:cNvPr>
          <p:cNvCxnSpPr>
            <a:cxnSpLocks/>
          </p:cNvCxnSpPr>
          <p:nvPr/>
        </p:nvCxnSpPr>
        <p:spPr>
          <a:xfrm>
            <a:off x="8022443" y="1767496"/>
            <a:ext cx="308757" cy="0"/>
          </a:xfrm>
          <a:prstGeom prst="line">
            <a:avLst/>
          </a:prstGeom>
          <a:ln w="38100">
            <a:solidFill>
              <a:srgbClr val="F1C40F"/>
            </a:solidFill>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A3823650-1048-2C05-F88A-C3912A1C2FB7}"/>
              </a:ext>
            </a:extLst>
          </p:cNvPr>
          <p:cNvSpPr txBox="1"/>
          <p:nvPr/>
        </p:nvSpPr>
        <p:spPr>
          <a:xfrm>
            <a:off x="302749" y="17685"/>
            <a:ext cx="2661920" cy="461665"/>
          </a:xfrm>
          <a:prstGeom prst="rect">
            <a:avLst/>
          </a:prstGeom>
          <a:noFill/>
        </p:spPr>
        <p:txBody>
          <a:bodyPr wrap="square" rtlCol="0">
            <a:spAutoFit/>
          </a:bodyPr>
          <a:lstStyle/>
          <a:p>
            <a:r>
              <a:rPr lang="en-US" sz="2400" b="1">
                <a:solidFill>
                  <a:schemeClr val="bg1"/>
                </a:solidFill>
              </a:rPr>
              <a:t>FPGA 2026</a:t>
            </a:r>
          </a:p>
        </p:txBody>
      </p:sp>
      <p:pic>
        <p:nvPicPr>
          <p:cNvPr id="27" name="Picture 26">
            <a:extLst>
              <a:ext uri="{FF2B5EF4-FFF2-40B4-BE49-F238E27FC236}">
                <a16:creationId xmlns:a16="http://schemas.microsoft.com/office/drawing/2014/main" id="{BBECDF77-E6C6-38CF-3DCD-807C73D9D83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605914">
            <a:off x="8637270" y="3514790"/>
            <a:ext cx="1945946" cy="1197505"/>
          </a:xfrm>
          <a:prstGeom prst="rect">
            <a:avLst/>
          </a:prstGeom>
        </p:spPr>
      </p:pic>
      <p:sp>
        <p:nvSpPr>
          <p:cNvPr id="28" name="Content Placeholder 2">
            <a:extLst>
              <a:ext uri="{FF2B5EF4-FFF2-40B4-BE49-F238E27FC236}">
                <a16:creationId xmlns:a16="http://schemas.microsoft.com/office/drawing/2014/main" id="{DE319F94-05A5-2C4F-F4D3-7D73E84F20F9}"/>
              </a:ext>
            </a:extLst>
          </p:cNvPr>
          <p:cNvSpPr txBox="1">
            <a:spLocks/>
          </p:cNvSpPr>
          <p:nvPr/>
        </p:nvSpPr>
        <p:spPr>
          <a:xfrm>
            <a:off x="7444090" y="2740069"/>
            <a:ext cx="3356622" cy="686484"/>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rgbClr val="28476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284760"/>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284760"/>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284760"/>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284760"/>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spcBef>
                <a:spcPts val="0"/>
              </a:spcBef>
            </a:pPr>
            <a:r>
              <a:rPr lang="en-US" sz="1800">
                <a:hlinkClick r:id="rId4"/>
              </a:rPr>
              <a:t>https://github.com/UCI-CORSA/</a:t>
            </a:r>
          </a:p>
          <a:p>
            <a:pPr algn="l">
              <a:spcBef>
                <a:spcPts val="0"/>
              </a:spcBef>
            </a:pPr>
            <a:r>
              <a:rPr lang="en-US" sz="1800">
                <a:hlinkClick r:id="rId4"/>
              </a:rPr>
              <a:t>TeLLMe_FPGA_2026</a:t>
            </a:r>
            <a:endParaRPr lang="en-US" sz="1800"/>
          </a:p>
        </p:txBody>
      </p:sp>
      <p:pic>
        <p:nvPicPr>
          <p:cNvPr id="29" name="图形 5">
            <a:extLst>
              <a:ext uri="{FF2B5EF4-FFF2-40B4-BE49-F238E27FC236}">
                <a16:creationId xmlns:a16="http://schemas.microsoft.com/office/drawing/2014/main" id="{E969B60F-D861-9473-D9DE-7D749CB3990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36915" y="2133589"/>
            <a:ext cx="1302952" cy="1302952"/>
          </a:xfrm>
          <a:prstGeom prst="rect">
            <a:avLst/>
          </a:prstGeom>
        </p:spPr>
      </p:pic>
      <p:sp>
        <p:nvSpPr>
          <p:cNvPr id="30" name="TextBox 29">
            <a:extLst>
              <a:ext uri="{FF2B5EF4-FFF2-40B4-BE49-F238E27FC236}">
                <a16:creationId xmlns:a16="http://schemas.microsoft.com/office/drawing/2014/main" id="{0B12A1F5-7D14-924B-6903-BA3D99A3997B}"/>
              </a:ext>
            </a:extLst>
          </p:cNvPr>
          <p:cNvSpPr txBox="1"/>
          <p:nvPr/>
        </p:nvSpPr>
        <p:spPr>
          <a:xfrm>
            <a:off x="302749" y="3581820"/>
            <a:ext cx="5389792" cy="523220"/>
          </a:xfrm>
          <a:prstGeom prst="rect">
            <a:avLst/>
          </a:prstGeom>
          <a:noFill/>
        </p:spPr>
        <p:txBody>
          <a:bodyPr wrap="square" rtlCol="0">
            <a:spAutoFit/>
          </a:bodyPr>
          <a:lstStyle/>
          <a:p>
            <a:r>
              <a:rPr lang="en-US" sz="1400">
                <a:solidFill>
                  <a:schemeClr val="bg1"/>
                </a:solidFill>
              </a:rPr>
              <a:t>Acknowledgment: the authors would like to thank the support from NSF (Award No. 2443992) and AMD.</a:t>
            </a:r>
          </a:p>
        </p:txBody>
      </p:sp>
    </p:spTree>
    <p:extLst>
      <p:ext uri="{BB962C8B-B14F-4D97-AF65-F5344CB8AC3E}">
        <p14:creationId xmlns:p14="http://schemas.microsoft.com/office/powerpoint/2010/main" val="3920713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C5B5C6-7AFC-4A6B-2D3E-4B9BD5596DB4}"/>
            </a:ext>
          </a:extLst>
        </p:cNvPr>
        <p:cNvGrpSpPr/>
        <p:nvPr/>
      </p:nvGrpSpPr>
      <p:grpSpPr>
        <a:xfrm>
          <a:off x="0" y="0"/>
          <a:ext cx="0" cy="0"/>
          <a:chOff x="0" y="0"/>
          <a:chExt cx="0" cy="0"/>
        </a:xfrm>
      </p:grpSpPr>
      <p:pic>
        <p:nvPicPr>
          <p:cNvPr id="44" name="图形 43">
            <a:extLst>
              <a:ext uri="{FF2B5EF4-FFF2-40B4-BE49-F238E27FC236}">
                <a16:creationId xmlns:a16="http://schemas.microsoft.com/office/drawing/2014/main" id="{67534159-4FBA-7FE6-07CD-E90201D8107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0617" y="1307912"/>
            <a:ext cx="5091149" cy="3803160"/>
          </a:xfrm>
          <a:prstGeom prst="rect">
            <a:avLst/>
          </a:prstGeom>
        </p:spPr>
      </p:pic>
      <p:sp>
        <p:nvSpPr>
          <p:cNvPr id="2" name="Title 1">
            <a:extLst>
              <a:ext uri="{FF2B5EF4-FFF2-40B4-BE49-F238E27FC236}">
                <a16:creationId xmlns:a16="http://schemas.microsoft.com/office/drawing/2014/main" id="{9D64F81B-CF40-A14A-39DE-D5E3C9C158DD}"/>
              </a:ext>
            </a:extLst>
          </p:cNvPr>
          <p:cNvSpPr>
            <a:spLocks noGrp="1"/>
          </p:cNvSpPr>
          <p:nvPr>
            <p:ph type="title"/>
          </p:nvPr>
        </p:nvSpPr>
        <p:spPr>
          <a:xfrm>
            <a:off x="710938" y="0"/>
            <a:ext cx="11284390" cy="1325563"/>
          </a:xfrm>
        </p:spPr>
        <p:txBody>
          <a:bodyPr>
            <a:normAutofit/>
          </a:bodyPr>
          <a:lstStyle/>
          <a:p>
            <a:r>
              <a:rPr lang="en-US" sz="3600"/>
              <a:t>TLMM: Computation Steps</a:t>
            </a:r>
          </a:p>
        </p:txBody>
      </p:sp>
      <p:sp>
        <p:nvSpPr>
          <p:cNvPr id="8" name="!!Rectangle 1">
            <a:extLst>
              <a:ext uri="{FF2B5EF4-FFF2-40B4-BE49-F238E27FC236}">
                <a16:creationId xmlns:a16="http://schemas.microsoft.com/office/drawing/2014/main" id="{6E045E78-9449-EC42-566B-1AD23B75B08A}"/>
              </a:ext>
            </a:extLst>
          </p:cNvPr>
          <p:cNvSpPr/>
          <p:nvPr/>
        </p:nvSpPr>
        <p:spPr>
          <a:xfrm>
            <a:off x="7361960" y="1205437"/>
            <a:ext cx="931801" cy="39461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59965C2-1765-DD43-296F-11ABD58C5FD9}"/>
              </a:ext>
            </a:extLst>
          </p:cNvPr>
          <p:cNvSpPr/>
          <p:nvPr/>
        </p:nvSpPr>
        <p:spPr>
          <a:xfrm>
            <a:off x="6049800" y="4362580"/>
            <a:ext cx="1279910" cy="440617"/>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E48790F4-1C06-712B-7EE4-F3DE2FA137DF}"/>
              </a:ext>
            </a:extLst>
          </p:cNvPr>
          <p:cNvSpPr/>
          <p:nvPr/>
        </p:nvSpPr>
        <p:spPr>
          <a:xfrm>
            <a:off x="6102125" y="5731064"/>
            <a:ext cx="1277717" cy="440616"/>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3">
            <a:extLst>
              <a:ext uri="{FF2B5EF4-FFF2-40B4-BE49-F238E27FC236}">
                <a16:creationId xmlns:a16="http://schemas.microsoft.com/office/drawing/2014/main" id="{CB054C46-AE69-33C5-F6FE-6CE34237DE9A}"/>
              </a:ext>
            </a:extLst>
          </p:cNvPr>
          <p:cNvSpPr/>
          <p:nvPr/>
        </p:nvSpPr>
        <p:spPr>
          <a:xfrm>
            <a:off x="9414461" y="5436787"/>
            <a:ext cx="1210129" cy="975128"/>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4">
            <a:extLst>
              <a:ext uri="{FF2B5EF4-FFF2-40B4-BE49-F238E27FC236}">
                <a16:creationId xmlns:a16="http://schemas.microsoft.com/office/drawing/2014/main" id="{71D69A43-6AC5-5030-0760-B970875A72FE}"/>
              </a:ext>
            </a:extLst>
          </p:cNvPr>
          <p:cNvSpPr/>
          <p:nvPr/>
        </p:nvSpPr>
        <p:spPr>
          <a:xfrm>
            <a:off x="7714785" y="5436787"/>
            <a:ext cx="1280257" cy="975128"/>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5">
            <a:extLst>
              <a:ext uri="{FF2B5EF4-FFF2-40B4-BE49-F238E27FC236}">
                <a16:creationId xmlns:a16="http://schemas.microsoft.com/office/drawing/2014/main" id="{EF67A50E-DE0A-FAA1-F6DE-37852357DD2F}"/>
              </a:ext>
            </a:extLst>
          </p:cNvPr>
          <p:cNvSpPr/>
          <p:nvPr/>
        </p:nvSpPr>
        <p:spPr>
          <a:xfrm>
            <a:off x="9787122" y="1433548"/>
            <a:ext cx="1719507" cy="252885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6">
            <a:extLst>
              <a:ext uri="{FF2B5EF4-FFF2-40B4-BE49-F238E27FC236}">
                <a16:creationId xmlns:a16="http://schemas.microsoft.com/office/drawing/2014/main" id="{37FAD289-163C-8D12-A5E0-A3946F795635}"/>
              </a:ext>
            </a:extLst>
          </p:cNvPr>
          <p:cNvSpPr/>
          <p:nvPr/>
        </p:nvSpPr>
        <p:spPr>
          <a:xfrm>
            <a:off x="9364330" y="4076321"/>
            <a:ext cx="1210129" cy="963148"/>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7">
            <a:extLst>
              <a:ext uri="{FF2B5EF4-FFF2-40B4-BE49-F238E27FC236}">
                <a16:creationId xmlns:a16="http://schemas.microsoft.com/office/drawing/2014/main" id="{304A3D34-9AF1-FEF7-8A08-487382E3B9C5}"/>
              </a:ext>
            </a:extLst>
          </p:cNvPr>
          <p:cNvSpPr/>
          <p:nvPr/>
        </p:nvSpPr>
        <p:spPr>
          <a:xfrm>
            <a:off x="6815545" y="2129208"/>
            <a:ext cx="2067197" cy="135971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8">
            <a:extLst>
              <a:ext uri="{FF2B5EF4-FFF2-40B4-BE49-F238E27FC236}">
                <a16:creationId xmlns:a16="http://schemas.microsoft.com/office/drawing/2014/main" id="{6B285526-0377-17BF-C2CB-9653F94B52D5}"/>
              </a:ext>
            </a:extLst>
          </p:cNvPr>
          <p:cNvSpPr/>
          <p:nvPr/>
        </p:nvSpPr>
        <p:spPr>
          <a:xfrm>
            <a:off x="7644178" y="4093948"/>
            <a:ext cx="1300733" cy="950606"/>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本框 5">
            <a:extLst>
              <a:ext uri="{FF2B5EF4-FFF2-40B4-BE49-F238E27FC236}">
                <a16:creationId xmlns:a16="http://schemas.microsoft.com/office/drawing/2014/main" id="{6DD615FE-5E5A-2CEA-0253-EC5788129B31}"/>
              </a:ext>
            </a:extLst>
          </p:cNvPr>
          <p:cNvSpPr txBox="1"/>
          <p:nvPr/>
        </p:nvSpPr>
        <p:spPr>
          <a:xfrm>
            <a:off x="5684304" y="860709"/>
            <a:ext cx="3915229" cy="369332"/>
          </a:xfrm>
          <a:prstGeom prst="rect">
            <a:avLst/>
          </a:prstGeom>
          <a:noFill/>
        </p:spPr>
        <p:txBody>
          <a:bodyPr wrap="square">
            <a:spAutoFit/>
          </a:bodyPr>
          <a:lstStyle/>
          <a:p>
            <a:r>
              <a:rPr lang="en-US" altLang="zh-CN" b="1"/>
              <a:t>(1) Set up TL table</a:t>
            </a:r>
            <a:endParaRPr lang="zh-CN" altLang="en-US" b="1"/>
          </a:p>
        </p:txBody>
      </p:sp>
      <p:sp>
        <p:nvSpPr>
          <p:cNvPr id="23" name="文本框 22">
            <a:extLst>
              <a:ext uri="{FF2B5EF4-FFF2-40B4-BE49-F238E27FC236}">
                <a16:creationId xmlns:a16="http://schemas.microsoft.com/office/drawing/2014/main" id="{700287A7-9496-8C4C-1999-2EFE2FF980A8}"/>
              </a:ext>
            </a:extLst>
          </p:cNvPr>
          <p:cNvSpPr txBox="1"/>
          <p:nvPr/>
        </p:nvSpPr>
        <p:spPr>
          <a:xfrm>
            <a:off x="7316671" y="1210212"/>
            <a:ext cx="1251785" cy="369332"/>
          </a:xfrm>
          <a:prstGeom prst="rect">
            <a:avLst/>
          </a:prstGeom>
          <a:noFill/>
        </p:spPr>
        <p:txBody>
          <a:bodyPr wrap="square" rtlCol="0">
            <a:spAutoFit/>
          </a:bodyPr>
          <a:lstStyle/>
          <a:p>
            <a:r>
              <a:rPr lang="en-US" altLang="zh-CN" b="1"/>
              <a:t>8     6     5</a:t>
            </a:r>
            <a:endParaRPr lang="zh-CN" altLang="en-US" b="1"/>
          </a:p>
        </p:txBody>
      </p:sp>
      <p:sp>
        <p:nvSpPr>
          <p:cNvPr id="24" name="文本框 23">
            <a:extLst>
              <a:ext uri="{FF2B5EF4-FFF2-40B4-BE49-F238E27FC236}">
                <a16:creationId xmlns:a16="http://schemas.microsoft.com/office/drawing/2014/main" id="{334ABB45-6919-B4BE-0328-FFB20B46CC85}"/>
              </a:ext>
            </a:extLst>
          </p:cNvPr>
          <p:cNvSpPr txBox="1"/>
          <p:nvPr/>
        </p:nvSpPr>
        <p:spPr>
          <a:xfrm>
            <a:off x="6390508" y="2136634"/>
            <a:ext cx="2497819" cy="1754326"/>
          </a:xfrm>
          <a:prstGeom prst="rect">
            <a:avLst/>
          </a:prstGeom>
          <a:noFill/>
        </p:spPr>
        <p:txBody>
          <a:bodyPr wrap="square">
            <a:spAutoFit/>
          </a:bodyPr>
          <a:lstStyle/>
          <a:p>
            <a:r>
              <a:rPr lang="en-US" altLang="zh-CN" b="1"/>
              <a:t>                8          6          5                                      </a:t>
            </a:r>
            <a:br>
              <a:rPr lang="en-US" altLang="zh-CN" b="1"/>
            </a:br>
            <a:r>
              <a:rPr lang="en-US" altLang="zh-CN" b="1"/>
              <a:t>          14   2   11   1   13   3</a:t>
            </a:r>
          </a:p>
          <a:p>
            <a:r>
              <a:rPr lang="en-US" altLang="zh-CN" b="1"/>
              <a:t>                 19   9     7    3</a:t>
            </a:r>
          </a:p>
          <a:p>
            <a:r>
              <a:rPr lang="en-US" altLang="zh-CN" b="1"/>
              <a:t>          </a:t>
            </a:r>
            <a:endParaRPr lang="zh-CN" altLang="en-US" b="1"/>
          </a:p>
          <a:p>
            <a:endParaRPr lang="zh-CN" altLang="en-US" b="1"/>
          </a:p>
          <a:p>
            <a:endParaRPr lang="zh-CN" altLang="en-US" b="1"/>
          </a:p>
        </p:txBody>
      </p:sp>
      <p:sp>
        <p:nvSpPr>
          <p:cNvPr id="25" name="矩形 24">
            <a:extLst>
              <a:ext uri="{FF2B5EF4-FFF2-40B4-BE49-F238E27FC236}">
                <a16:creationId xmlns:a16="http://schemas.microsoft.com/office/drawing/2014/main" id="{40DD0537-37D5-7E43-0A72-5C29BCF2325B}"/>
              </a:ext>
            </a:extLst>
          </p:cNvPr>
          <p:cNvSpPr/>
          <p:nvPr/>
        </p:nvSpPr>
        <p:spPr>
          <a:xfrm>
            <a:off x="9919084" y="1541822"/>
            <a:ext cx="1451287" cy="216547"/>
          </a:xfrm>
          <a:prstGeom prst="rect">
            <a:avLst/>
          </a:prstGeom>
          <a:solidFill>
            <a:schemeClr val="bg1"/>
          </a:solidFill>
          <a:ln w="38100"/>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b="1">
                <a:solidFill>
                  <a:schemeClr val="tx1"/>
                </a:solidFill>
              </a:rPr>
              <a:t>0</a:t>
            </a:r>
            <a:endParaRPr lang="zh-CN" altLang="en-US" b="1"/>
          </a:p>
        </p:txBody>
      </p:sp>
      <p:sp>
        <p:nvSpPr>
          <p:cNvPr id="26" name="矩形 25">
            <a:extLst>
              <a:ext uri="{FF2B5EF4-FFF2-40B4-BE49-F238E27FC236}">
                <a16:creationId xmlns:a16="http://schemas.microsoft.com/office/drawing/2014/main" id="{CDE5AF80-8A54-C6C3-E3E7-215C5E26AE85}"/>
              </a:ext>
            </a:extLst>
          </p:cNvPr>
          <p:cNvSpPr/>
          <p:nvPr/>
        </p:nvSpPr>
        <p:spPr>
          <a:xfrm>
            <a:off x="9919084" y="1758369"/>
            <a:ext cx="1451287" cy="1053746"/>
          </a:xfrm>
          <a:prstGeom prst="rect">
            <a:avLst/>
          </a:prstGeom>
          <a:solidFill>
            <a:schemeClr val="bg1"/>
          </a:solidFill>
          <a:ln w="38100"/>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b="1">
                <a:solidFill>
                  <a:schemeClr val="tx1"/>
                </a:solidFill>
              </a:rPr>
              <a:t>8  6  5 </a:t>
            </a:r>
            <a:br>
              <a:rPr lang="en-US" altLang="zh-CN" b="1">
                <a:solidFill>
                  <a:schemeClr val="tx1"/>
                </a:solidFill>
              </a:rPr>
            </a:br>
            <a:r>
              <a:rPr lang="en-US" altLang="zh-CN" b="1">
                <a:solidFill>
                  <a:schemeClr val="tx1"/>
                </a:solidFill>
              </a:rPr>
              <a:t>14  2  13 </a:t>
            </a:r>
            <a:br>
              <a:rPr lang="en-US" altLang="zh-CN" b="1">
                <a:solidFill>
                  <a:schemeClr val="tx1"/>
                </a:solidFill>
              </a:rPr>
            </a:br>
            <a:r>
              <a:rPr lang="en-US" altLang="zh-CN" b="1">
                <a:solidFill>
                  <a:schemeClr val="tx1"/>
                </a:solidFill>
              </a:rPr>
              <a:t>3  11  1 </a:t>
            </a:r>
          </a:p>
          <a:p>
            <a:pPr algn="ctr"/>
            <a:r>
              <a:rPr lang="en-US" altLang="zh-CN" b="1">
                <a:solidFill>
                  <a:schemeClr val="tx1"/>
                </a:solidFill>
              </a:rPr>
              <a:t>19   9  7  3</a:t>
            </a:r>
            <a:endParaRPr lang="zh-CN" altLang="en-US" b="1"/>
          </a:p>
        </p:txBody>
      </p:sp>
      <p:sp>
        <p:nvSpPr>
          <p:cNvPr id="27" name="矩形 26">
            <a:extLst>
              <a:ext uri="{FF2B5EF4-FFF2-40B4-BE49-F238E27FC236}">
                <a16:creationId xmlns:a16="http://schemas.microsoft.com/office/drawing/2014/main" id="{7C9A2F52-F731-8FA7-703D-1AAE31D6F781}"/>
              </a:ext>
            </a:extLst>
          </p:cNvPr>
          <p:cNvSpPr/>
          <p:nvPr/>
        </p:nvSpPr>
        <p:spPr>
          <a:xfrm>
            <a:off x="9919084" y="2812115"/>
            <a:ext cx="1451287" cy="1066328"/>
          </a:xfrm>
          <a:prstGeom prst="rect">
            <a:avLst/>
          </a:prstGeom>
          <a:solidFill>
            <a:schemeClr val="bg1"/>
          </a:solidFill>
          <a:ln w="38100">
            <a:solidFill>
              <a:schemeClr val="dk1">
                <a:shade val="1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b="1">
                <a:solidFill>
                  <a:schemeClr val="tx1"/>
                </a:solidFill>
              </a:rPr>
              <a:t>-8 -6 -5 </a:t>
            </a:r>
            <a:br>
              <a:rPr lang="en-US" altLang="zh-CN" b="1">
                <a:solidFill>
                  <a:schemeClr val="tx1"/>
                </a:solidFill>
              </a:rPr>
            </a:br>
            <a:r>
              <a:rPr lang="en-US" altLang="zh-CN" b="1">
                <a:solidFill>
                  <a:schemeClr val="tx1"/>
                </a:solidFill>
              </a:rPr>
              <a:t>-14 -2 -13 </a:t>
            </a:r>
            <a:br>
              <a:rPr lang="en-US" altLang="zh-CN" b="1">
                <a:solidFill>
                  <a:schemeClr val="tx1"/>
                </a:solidFill>
              </a:rPr>
            </a:br>
            <a:r>
              <a:rPr lang="en-US" altLang="zh-CN" b="1">
                <a:solidFill>
                  <a:schemeClr val="tx1"/>
                </a:solidFill>
              </a:rPr>
              <a:t>-3 -11 -1 </a:t>
            </a:r>
            <a:br>
              <a:rPr lang="en-US" altLang="zh-CN" b="1">
                <a:solidFill>
                  <a:schemeClr val="tx1"/>
                </a:solidFill>
              </a:rPr>
            </a:br>
            <a:r>
              <a:rPr lang="en-US" altLang="zh-CN" b="1">
                <a:solidFill>
                  <a:schemeClr val="tx1"/>
                </a:solidFill>
              </a:rPr>
              <a:t>-19  -9 -7 -3</a:t>
            </a:r>
            <a:endParaRPr lang="zh-CN" altLang="en-US" b="1"/>
          </a:p>
        </p:txBody>
      </p:sp>
      <p:sp>
        <p:nvSpPr>
          <p:cNvPr id="28" name="文本框 27">
            <a:extLst>
              <a:ext uri="{FF2B5EF4-FFF2-40B4-BE49-F238E27FC236}">
                <a16:creationId xmlns:a16="http://schemas.microsoft.com/office/drawing/2014/main" id="{E833FF95-5581-60AE-A4A3-D678302EEC6D}"/>
              </a:ext>
            </a:extLst>
          </p:cNvPr>
          <p:cNvSpPr txBox="1"/>
          <p:nvPr/>
        </p:nvSpPr>
        <p:spPr>
          <a:xfrm>
            <a:off x="5630650" y="1310509"/>
            <a:ext cx="2097652" cy="261610"/>
          </a:xfrm>
          <a:prstGeom prst="rect">
            <a:avLst/>
          </a:prstGeom>
          <a:noFill/>
        </p:spPr>
        <p:txBody>
          <a:bodyPr wrap="square">
            <a:spAutoFit/>
          </a:bodyPr>
          <a:lstStyle/>
          <a:p>
            <a:r>
              <a:rPr lang="en-US" altLang="zh-CN" sz="1100" b="1"/>
              <a:t>Input Activation Entries</a:t>
            </a:r>
            <a:endParaRPr lang="zh-CN" altLang="en-US" sz="1100" b="1"/>
          </a:p>
        </p:txBody>
      </p:sp>
      <p:sp>
        <p:nvSpPr>
          <p:cNvPr id="29" name="文本框 28">
            <a:extLst>
              <a:ext uri="{FF2B5EF4-FFF2-40B4-BE49-F238E27FC236}">
                <a16:creationId xmlns:a16="http://schemas.microsoft.com/office/drawing/2014/main" id="{A24F604F-D30E-71A6-51A9-9D4A789068BA}"/>
              </a:ext>
            </a:extLst>
          </p:cNvPr>
          <p:cNvSpPr txBox="1"/>
          <p:nvPr/>
        </p:nvSpPr>
        <p:spPr>
          <a:xfrm>
            <a:off x="5630650" y="1811278"/>
            <a:ext cx="2097652" cy="261610"/>
          </a:xfrm>
          <a:prstGeom prst="rect">
            <a:avLst/>
          </a:prstGeom>
          <a:noFill/>
        </p:spPr>
        <p:txBody>
          <a:bodyPr wrap="square">
            <a:spAutoFit/>
          </a:bodyPr>
          <a:lstStyle/>
          <a:p>
            <a:r>
              <a:rPr lang="en-US" altLang="zh-CN" sz="1100" b="1"/>
              <a:t>Adder &amp; Subtractor Tree</a:t>
            </a:r>
            <a:endParaRPr lang="zh-CN" altLang="en-US" sz="1100" b="1"/>
          </a:p>
        </p:txBody>
      </p:sp>
      <p:sp>
        <p:nvSpPr>
          <p:cNvPr id="30" name="箭头: 下 29">
            <a:extLst>
              <a:ext uri="{FF2B5EF4-FFF2-40B4-BE49-F238E27FC236}">
                <a16:creationId xmlns:a16="http://schemas.microsoft.com/office/drawing/2014/main" id="{61E6DCAD-14ED-B029-5E74-C373181D69E8}"/>
              </a:ext>
            </a:extLst>
          </p:cNvPr>
          <p:cNvSpPr/>
          <p:nvPr/>
        </p:nvSpPr>
        <p:spPr>
          <a:xfrm>
            <a:off x="7705728" y="1607474"/>
            <a:ext cx="221295" cy="52544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箭头: 下 30">
            <a:extLst>
              <a:ext uri="{FF2B5EF4-FFF2-40B4-BE49-F238E27FC236}">
                <a16:creationId xmlns:a16="http://schemas.microsoft.com/office/drawing/2014/main" id="{B992AB79-2ED7-03B9-E11D-93B23EF0001D}"/>
              </a:ext>
            </a:extLst>
          </p:cNvPr>
          <p:cNvSpPr/>
          <p:nvPr/>
        </p:nvSpPr>
        <p:spPr>
          <a:xfrm rot="16200000">
            <a:off x="9273220" y="2605328"/>
            <a:ext cx="221295" cy="102294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箭头: 下 31">
            <a:extLst>
              <a:ext uri="{FF2B5EF4-FFF2-40B4-BE49-F238E27FC236}">
                <a16:creationId xmlns:a16="http://schemas.microsoft.com/office/drawing/2014/main" id="{A9F01A88-C456-2A35-F2AD-4CA57AEFF4FB}"/>
              </a:ext>
            </a:extLst>
          </p:cNvPr>
          <p:cNvSpPr/>
          <p:nvPr/>
        </p:nvSpPr>
        <p:spPr>
          <a:xfrm rot="16200000">
            <a:off x="9290266" y="2677331"/>
            <a:ext cx="221295" cy="103634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a:extLst>
              <a:ext uri="{FF2B5EF4-FFF2-40B4-BE49-F238E27FC236}">
                <a16:creationId xmlns:a16="http://schemas.microsoft.com/office/drawing/2014/main" id="{56C95F8A-6112-D44B-B32A-FBC3BA39C387}"/>
              </a:ext>
            </a:extLst>
          </p:cNvPr>
          <p:cNvSpPr txBox="1"/>
          <p:nvPr/>
        </p:nvSpPr>
        <p:spPr>
          <a:xfrm>
            <a:off x="8872395" y="2757933"/>
            <a:ext cx="1178366" cy="261610"/>
          </a:xfrm>
          <a:prstGeom prst="rect">
            <a:avLst/>
          </a:prstGeom>
          <a:noFill/>
        </p:spPr>
        <p:txBody>
          <a:bodyPr wrap="square">
            <a:spAutoFit/>
          </a:bodyPr>
          <a:lstStyle/>
          <a:p>
            <a:r>
              <a:rPr lang="en-US" altLang="zh-CN" sz="1100" b="1"/>
              <a:t>Original Val</a:t>
            </a:r>
            <a:endParaRPr lang="zh-CN" altLang="en-US" sz="1100" b="1"/>
          </a:p>
        </p:txBody>
      </p:sp>
      <p:sp>
        <p:nvSpPr>
          <p:cNvPr id="34" name="文本框 33">
            <a:extLst>
              <a:ext uri="{FF2B5EF4-FFF2-40B4-BE49-F238E27FC236}">
                <a16:creationId xmlns:a16="http://schemas.microsoft.com/office/drawing/2014/main" id="{E35B73DD-C6C3-0A88-6129-9B4CCBB7CDFA}"/>
              </a:ext>
            </a:extLst>
          </p:cNvPr>
          <p:cNvSpPr txBox="1"/>
          <p:nvPr/>
        </p:nvSpPr>
        <p:spPr>
          <a:xfrm>
            <a:off x="8882743" y="3333371"/>
            <a:ext cx="1178366" cy="261610"/>
          </a:xfrm>
          <a:prstGeom prst="rect">
            <a:avLst/>
          </a:prstGeom>
          <a:noFill/>
        </p:spPr>
        <p:txBody>
          <a:bodyPr wrap="square">
            <a:spAutoFit/>
          </a:bodyPr>
          <a:lstStyle/>
          <a:p>
            <a:r>
              <a:rPr lang="en-US" altLang="zh-CN" sz="1100" b="1"/>
              <a:t>Negated Val</a:t>
            </a:r>
            <a:endParaRPr lang="zh-CN" altLang="en-US" sz="1100" b="1"/>
          </a:p>
        </p:txBody>
      </p:sp>
      <p:sp>
        <p:nvSpPr>
          <p:cNvPr id="35" name="矩形 34">
            <a:extLst>
              <a:ext uri="{FF2B5EF4-FFF2-40B4-BE49-F238E27FC236}">
                <a16:creationId xmlns:a16="http://schemas.microsoft.com/office/drawing/2014/main" id="{D84D96D7-EAE6-A29A-BEE2-2E54282B1775}"/>
              </a:ext>
            </a:extLst>
          </p:cNvPr>
          <p:cNvSpPr/>
          <p:nvPr/>
        </p:nvSpPr>
        <p:spPr>
          <a:xfrm>
            <a:off x="7316671" y="3106194"/>
            <a:ext cx="977091" cy="311919"/>
          </a:xfrm>
          <a:prstGeom prst="rect">
            <a:avLst/>
          </a:prstGeom>
          <a:solidFill>
            <a:schemeClr val="bg1"/>
          </a:solidFill>
          <a:ln w="38100"/>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sz="1100" b="1">
                <a:solidFill>
                  <a:schemeClr val="tx1"/>
                </a:solidFill>
              </a:rPr>
              <a:t>Negation Unit</a:t>
            </a:r>
            <a:endParaRPr lang="zh-CN" altLang="en-US" sz="1100" b="1">
              <a:solidFill>
                <a:schemeClr val="tx1"/>
              </a:solidFill>
            </a:endParaRPr>
          </a:p>
        </p:txBody>
      </p:sp>
      <p:sp>
        <p:nvSpPr>
          <p:cNvPr id="36" name="文本框 35">
            <a:extLst>
              <a:ext uri="{FF2B5EF4-FFF2-40B4-BE49-F238E27FC236}">
                <a16:creationId xmlns:a16="http://schemas.microsoft.com/office/drawing/2014/main" id="{473E2509-F125-406A-3CC4-E464F59CF9E9}"/>
              </a:ext>
            </a:extLst>
          </p:cNvPr>
          <p:cNvSpPr txBox="1"/>
          <p:nvPr/>
        </p:nvSpPr>
        <p:spPr>
          <a:xfrm>
            <a:off x="6119479" y="4398596"/>
            <a:ext cx="1197440" cy="369332"/>
          </a:xfrm>
          <a:prstGeom prst="rect">
            <a:avLst/>
          </a:prstGeom>
          <a:noFill/>
        </p:spPr>
        <p:txBody>
          <a:bodyPr wrap="square">
            <a:spAutoFit/>
          </a:bodyPr>
          <a:lstStyle/>
          <a:p>
            <a:pPr algn="ctr"/>
            <a:r>
              <a:rPr lang="en-US" altLang="zh-CN" b="1">
                <a:solidFill>
                  <a:schemeClr val="accent6"/>
                </a:solidFill>
              </a:rPr>
              <a:t>2      3     11</a:t>
            </a:r>
            <a:endParaRPr lang="zh-CN" altLang="en-US" b="1">
              <a:solidFill>
                <a:schemeClr val="accent6"/>
              </a:solidFill>
            </a:endParaRPr>
          </a:p>
        </p:txBody>
      </p:sp>
      <p:sp>
        <p:nvSpPr>
          <p:cNvPr id="38" name="文本框 37">
            <a:extLst>
              <a:ext uri="{FF2B5EF4-FFF2-40B4-BE49-F238E27FC236}">
                <a16:creationId xmlns:a16="http://schemas.microsoft.com/office/drawing/2014/main" id="{7513B60B-9E49-ADAC-ECCD-53634EFD87FB}"/>
              </a:ext>
            </a:extLst>
          </p:cNvPr>
          <p:cNvSpPr txBox="1"/>
          <p:nvPr/>
        </p:nvSpPr>
        <p:spPr>
          <a:xfrm>
            <a:off x="10014929" y="1164713"/>
            <a:ext cx="1606539" cy="276999"/>
          </a:xfrm>
          <a:prstGeom prst="rect">
            <a:avLst/>
          </a:prstGeom>
          <a:noFill/>
        </p:spPr>
        <p:txBody>
          <a:bodyPr wrap="square">
            <a:spAutoFit/>
          </a:bodyPr>
          <a:lstStyle/>
          <a:p>
            <a:r>
              <a:rPr lang="en-US" altLang="zh-CN" sz="1200" b="1"/>
              <a:t>TL Table (1WQR)</a:t>
            </a:r>
            <a:endParaRPr lang="zh-CN" altLang="en-US" sz="1200" b="1"/>
          </a:p>
        </p:txBody>
      </p:sp>
      <p:sp>
        <p:nvSpPr>
          <p:cNvPr id="39" name="文本框 38">
            <a:extLst>
              <a:ext uri="{FF2B5EF4-FFF2-40B4-BE49-F238E27FC236}">
                <a16:creationId xmlns:a16="http://schemas.microsoft.com/office/drawing/2014/main" id="{7F4AEE29-9AC0-0A80-CEDE-B57043BB5018}"/>
              </a:ext>
            </a:extLst>
          </p:cNvPr>
          <p:cNvSpPr txBox="1"/>
          <p:nvPr/>
        </p:nvSpPr>
        <p:spPr>
          <a:xfrm>
            <a:off x="7632987" y="4121224"/>
            <a:ext cx="1368857" cy="923330"/>
          </a:xfrm>
          <a:prstGeom prst="rect">
            <a:avLst/>
          </a:prstGeom>
          <a:noFill/>
        </p:spPr>
        <p:txBody>
          <a:bodyPr wrap="square">
            <a:spAutoFit/>
          </a:bodyPr>
          <a:lstStyle/>
          <a:p>
            <a:pPr algn="ctr"/>
            <a:r>
              <a:rPr lang="en-US" altLang="zh-CN" b="1">
                <a:solidFill>
                  <a:schemeClr val="accent6"/>
                </a:solidFill>
              </a:rPr>
              <a:t>Adder &amp; Subtractor Tree</a:t>
            </a:r>
          </a:p>
        </p:txBody>
      </p:sp>
      <p:sp>
        <p:nvSpPr>
          <p:cNvPr id="40" name="文本框 39">
            <a:extLst>
              <a:ext uri="{FF2B5EF4-FFF2-40B4-BE49-F238E27FC236}">
                <a16:creationId xmlns:a16="http://schemas.microsoft.com/office/drawing/2014/main" id="{569E88CE-E9B2-9D28-EC33-7D06F1C3C9B5}"/>
              </a:ext>
            </a:extLst>
          </p:cNvPr>
          <p:cNvSpPr txBox="1"/>
          <p:nvPr/>
        </p:nvSpPr>
        <p:spPr>
          <a:xfrm>
            <a:off x="6052836" y="5766706"/>
            <a:ext cx="1279910" cy="369332"/>
          </a:xfrm>
          <a:prstGeom prst="rect">
            <a:avLst/>
          </a:prstGeom>
          <a:noFill/>
        </p:spPr>
        <p:txBody>
          <a:bodyPr wrap="square">
            <a:spAutoFit/>
          </a:bodyPr>
          <a:lstStyle/>
          <a:p>
            <a:pPr algn="ctr"/>
            <a:r>
              <a:rPr lang="en-US" altLang="zh-CN" b="1">
                <a:solidFill>
                  <a:schemeClr val="accent1">
                    <a:lumMod val="60000"/>
                    <a:lumOff val="40000"/>
                  </a:schemeClr>
                </a:solidFill>
              </a:rPr>
              <a:t>-2      4     6</a:t>
            </a:r>
            <a:endParaRPr lang="zh-CN" altLang="en-US" b="1">
              <a:solidFill>
                <a:schemeClr val="accent1">
                  <a:lumMod val="60000"/>
                  <a:lumOff val="40000"/>
                </a:schemeClr>
              </a:solidFill>
            </a:endParaRPr>
          </a:p>
        </p:txBody>
      </p:sp>
      <p:sp>
        <p:nvSpPr>
          <p:cNvPr id="41" name="文本框 40">
            <a:extLst>
              <a:ext uri="{FF2B5EF4-FFF2-40B4-BE49-F238E27FC236}">
                <a16:creationId xmlns:a16="http://schemas.microsoft.com/office/drawing/2014/main" id="{3C17382D-59AC-E381-9D83-010CDFA21AE4}"/>
              </a:ext>
            </a:extLst>
          </p:cNvPr>
          <p:cNvSpPr txBox="1"/>
          <p:nvPr/>
        </p:nvSpPr>
        <p:spPr>
          <a:xfrm>
            <a:off x="7660247" y="5489707"/>
            <a:ext cx="1368857" cy="923330"/>
          </a:xfrm>
          <a:prstGeom prst="rect">
            <a:avLst/>
          </a:prstGeom>
          <a:noFill/>
        </p:spPr>
        <p:txBody>
          <a:bodyPr wrap="square">
            <a:spAutoFit/>
          </a:bodyPr>
          <a:lstStyle/>
          <a:p>
            <a:pPr algn="ctr"/>
            <a:r>
              <a:rPr lang="en-US" altLang="zh-CN" b="1">
                <a:solidFill>
                  <a:srgbClr val="00B0F0"/>
                </a:solidFill>
              </a:rPr>
              <a:t>Adder &amp; Subtractor Tree</a:t>
            </a:r>
          </a:p>
        </p:txBody>
      </p:sp>
      <p:sp>
        <p:nvSpPr>
          <p:cNvPr id="42" name="文本框 41">
            <a:extLst>
              <a:ext uri="{FF2B5EF4-FFF2-40B4-BE49-F238E27FC236}">
                <a16:creationId xmlns:a16="http://schemas.microsoft.com/office/drawing/2014/main" id="{45651246-9276-0026-8A3D-08B6115F099A}"/>
              </a:ext>
            </a:extLst>
          </p:cNvPr>
          <p:cNvSpPr txBox="1"/>
          <p:nvPr/>
        </p:nvSpPr>
        <p:spPr>
          <a:xfrm>
            <a:off x="9206236" y="4384585"/>
            <a:ext cx="1526316" cy="369332"/>
          </a:xfrm>
          <a:prstGeom prst="rect">
            <a:avLst/>
          </a:prstGeom>
          <a:noFill/>
        </p:spPr>
        <p:txBody>
          <a:bodyPr wrap="square">
            <a:spAutoFit/>
          </a:bodyPr>
          <a:lstStyle/>
          <a:p>
            <a:pPr algn="ctr"/>
            <a:r>
              <a:rPr lang="en-US" altLang="zh-CN" b="1">
                <a:solidFill>
                  <a:schemeClr val="accent6"/>
                </a:solidFill>
              </a:rPr>
              <a:t>TL Table</a:t>
            </a:r>
          </a:p>
        </p:txBody>
      </p:sp>
      <p:sp>
        <p:nvSpPr>
          <p:cNvPr id="43" name="文本框 42">
            <a:extLst>
              <a:ext uri="{FF2B5EF4-FFF2-40B4-BE49-F238E27FC236}">
                <a16:creationId xmlns:a16="http://schemas.microsoft.com/office/drawing/2014/main" id="{027A17FF-D91A-06F7-2439-ED80F0166D93}"/>
              </a:ext>
            </a:extLst>
          </p:cNvPr>
          <p:cNvSpPr txBox="1"/>
          <p:nvPr/>
        </p:nvSpPr>
        <p:spPr>
          <a:xfrm>
            <a:off x="9256368" y="5731064"/>
            <a:ext cx="1526316" cy="369332"/>
          </a:xfrm>
          <a:prstGeom prst="rect">
            <a:avLst/>
          </a:prstGeom>
          <a:noFill/>
        </p:spPr>
        <p:txBody>
          <a:bodyPr wrap="square">
            <a:spAutoFit/>
          </a:bodyPr>
          <a:lstStyle/>
          <a:p>
            <a:pPr algn="ctr"/>
            <a:r>
              <a:rPr lang="en-US" altLang="zh-CN" b="1">
                <a:solidFill>
                  <a:schemeClr val="accent1">
                    <a:lumMod val="60000"/>
                    <a:lumOff val="40000"/>
                  </a:schemeClr>
                </a:solidFill>
              </a:rPr>
              <a:t>TL Table</a:t>
            </a:r>
          </a:p>
        </p:txBody>
      </p:sp>
      <p:sp>
        <p:nvSpPr>
          <p:cNvPr id="55" name="!!Rectangle 4">
            <a:extLst>
              <a:ext uri="{FF2B5EF4-FFF2-40B4-BE49-F238E27FC236}">
                <a16:creationId xmlns:a16="http://schemas.microsoft.com/office/drawing/2014/main" id="{53705A8C-DC26-79D5-30EE-16FDB6F78E5D}"/>
              </a:ext>
            </a:extLst>
          </p:cNvPr>
          <p:cNvSpPr/>
          <p:nvPr/>
        </p:nvSpPr>
        <p:spPr>
          <a:xfrm>
            <a:off x="3850295" y="2830765"/>
            <a:ext cx="217910" cy="64583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
            <a:extLst>
              <a:ext uri="{FF2B5EF4-FFF2-40B4-BE49-F238E27FC236}">
                <a16:creationId xmlns:a16="http://schemas.microsoft.com/office/drawing/2014/main" id="{B43044CF-0AB2-584E-A0EC-F30C99BB0113}"/>
              </a:ext>
            </a:extLst>
          </p:cNvPr>
          <p:cNvSpPr/>
          <p:nvPr/>
        </p:nvSpPr>
        <p:spPr>
          <a:xfrm>
            <a:off x="4083309" y="2815903"/>
            <a:ext cx="206670" cy="64583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6">
            <a:extLst>
              <a:ext uri="{FF2B5EF4-FFF2-40B4-BE49-F238E27FC236}">
                <a16:creationId xmlns:a16="http://schemas.microsoft.com/office/drawing/2014/main" id="{97E5E23A-071D-DD12-0BC5-35EEE7F3FAF5}"/>
              </a:ext>
            </a:extLst>
          </p:cNvPr>
          <p:cNvSpPr/>
          <p:nvPr/>
        </p:nvSpPr>
        <p:spPr>
          <a:xfrm>
            <a:off x="4289573" y="2825350"/>
            <a:ext cx="206670" cy="64583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7">
            <a:extLst>
              <a:ext uri="{FF2B5EF4-FFF2-40B4-BE49-F238E27FC236}">
                <a16:creationId xmlns:a16="http://schemas.microsoft.com/office/drawing/2014/main" id="{2B554BD4-0C59-1E0D-565B-05A4D63AF5D9}"/>
              </a:ext>
            </a:extLst>
          </p:cNvPr>
          <p:cNvSpPr/>
          <p:nvPr/>
        </p:nvSpPr>
        <p:spPr>
          <a:xfrm>
            <a:off x="3854791" y="3489638"/>
            <a:ext cx="197678"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8">
            <a:extLst>
              <a:ext uri="{FF2B5EF4-FFF2-40B4-BE49-F238E27FC236}">
                <a16:creationId xmlns:a16="http://schemas.microsoft.com/office/drawing/2014/main" id="{206705C0-53B1-17DE-D078-3E281AA4B41F}"/>
              </a:ext>
            </a:extLst>
          </p:cNvPr>
          <p:cNvSpPr/>
          <p:nvPr/>
        </p:nvSpPr>
        <p:spPr>
          <a:xfrm>
            <a:off x="4061461" y="3489638"/>
            <a:ext cx="221774"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9">
            <a:extLst>
              <a:ext uri="{FF2B5EF4-FFF2-40B4-BE49-F238E27FC236}">
                <a16:creationId xmlns:a16="http://schemas.microsoft.com/office/drawing/2014/main" id="{5FF1AFA6-CF58-B8AC-1D2C-02DDAAFC5EA1}"/>
              </a:ext>
            </a:extLst>
          </p:cNvPr>
          <p:cNvSpPr/>
          <p:nvPr/>
        </p:nvSpPr>
        <p:spPr>
          <a:xfrm>
            <a:off x="4289979" y="3489638"/>
            <a:ext cx="212167"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10">
            <a:extLst>
              <a:ext uri="{FF2B5EF4-FFF2-40B4-BE49-F238E27FC236}">
                <a16:creationId xmlns:a16="http://schemas.microsoft.com/office/drawing/2014/main" id="{39D1B83B-A0B0-65A6-9A2B-FE55E88660F7}"/>
              </a:ext>
            </a:extLst>
          </p:cNvPr>
          <p:cNvSpPr/>
          <p:nvPr/>
        </p:nvSpPr>
        <p:spPr>
          <a:xfrm>
            <a:off x="3854791" y="4125184"/>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11">
            <a:extLst>
              <a:ext uri="{FF2B5EF4-FFF2-40B4-BE49-F238E27FC236}">
                <a16:creationId xmlns:a16="http://schemas.microsoft.com/office/drawing/2014/main" id="{7D706FA9-15BC-94E7-BC21-7BFE7883BBD2}"/>
              </a:ext>
            </a:extLst>
          </p:cNvPr>
          <p:cNvSpPr/>
          <p:nvPr/>
        </p:nvSpPr>
        <p:spPr>
          <a:xfrm>
            <a:off x="4068205" y="4124638"/>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12">
            <a:extLst>
              <a:ext uri="{FF2B5EF4-FFF2-40B4-BE49-F238E27FC236}">
                <a16:creationId xmlns:a16="http://schemas.microsoft.com/office/drawing/2014/main" id="{5B083B54-AB2C-D613-ABD2-A35613275B14}"/>
              </a:ext>
            </a:extLst>
          </p:cNvPr>
          <p:cNvSpPr/>
          <p:nvPr/>
        </p:nvSpPr>
        <p:spPr>
          <a:xfrm>
            <a:off x="4285798" y="4124638"/>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19">
            <a:extLst>
              <a:ext uri="{FF2B5EF4-FFF2-40B4-BE49-F238E27FC236}">
                <a16:creationId xmlns:a16="http://schemas.microsoft.com/office/drawing/2014/main" id="{EC98570C-FC25-ED22-851F-2B13F39B997F}"/>
              </a:ext>
            </a:extLst>
          </p:cNvPr>
          <p:cNvSpPr/>
          <p:nvPr/>
        </p:nvSpPr>
        <p:spPr>
          <a:xfrm>
            <a:off x="1132121" y="4288971"/>
            <a:ext cx="1759125" cy="275118"/>
          </a:xfrm>
          <a:prstGeom prst="rect">
            <a:avLst/>
          </a:prstGeom>
          <a:noFill/>
          <a:ln w="317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灯片编号占位符 4">
            <a:extLst>
              <a:ext uri="{FF2B5EF4-FFF2-40B4-BE49-F238E27FC236}">
                <a16:creationId xmlns:a16="http://schemas.microsoft.com/office/drawing/2014/main" id="{8A58C5DA-9FFA-37EB-5AF2-3D503FECCA97}"/>
              </a:ext>
            </a:extLst>
          </p:cNvPr>
          <p:cNvSpPr>
            <a:spLocks noGrp="1"/>
          </p:cNvSpPr>
          <p:nvPr>
            <p:ph type="sldNum" sz="quarter" idx="12"/>
          </p:nvPr>
        </p:nvSpPr>
        <p:spPr/>
        <p:txBody>
          <a:bodyPr/>
          <a:lstStyle/>
          <a:p>
            <a:fld id="{CB77001E-1A61-4903-BBFF-D82C24F3A3A5}" type="slidenum">
              <a:rPr lang="en-US" smtClean="0"/>
              <a:t>10</a:t>
            </a:fld>
            <a:endParaRPr lang="zh-CN" altLang="en-US"/>
          </a:p>
        </p:txBody>
      </p:sp>
      <p:sp>
        <p:nvSpPr>
          <p:cNvPr id="9" name="页脚占位符 8">
            <a:extLst>
              <a:ext uri="{FF2B5EF4-FFF2-40B4-BE49-F238E27FC236}">
                <a16:creationId xmlns:a16="http://schemas.microsoft.com/office/drawing/2014/main" id="{E94402A0-DCAA-4991-9D68-27302B2D9E4E}"/>
              </a:ext>
            </a:extLst>
          </p:cNvPr>
          <p:cNvSpPr>
            <a:spLocks noGrp="1"/>
          </p:cNvSpPr>
          <p:nvPr>
            <p:ph type="ftr" sz="quarter" idx="11"/>
          </p:nvPr>
        </p:nvSpPr>
        <p:spPr/>
        <p:txBody>
          <a:bodyPr/>
          <a:lstStyle/>
          <a:p>
            <a:r>
              <a:rPr lang="en-US"/>
              <a:t>TeLLMe: Ternary LLM Accelerator on Edge FPGAs</a:t>
            </a:r>
          </a:p>
        </p:txBody>
      </p:sp>
      <p:sp>
        <p:nvSpPr>
          <p:cNvPr id="47" name="文本框 46">
            <a:extLst>
              <a:ext uri="{FF2B5EF4-FFF2-40B4-BE49-F238E27FC236}">
                <a16:creationId xmlns:a16="http://schemas.microsoft.com/office/drawing/2014/main" id="{AEBD61E6-E6F9-4CD6-8824-91F23DC212C6}"/>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1</a:t>
            </a:r>
            <a:endParaRPr lang="zh-CN" altLang="en-US" sz="2400" b="1" i="1">
              <a:solidFill>
                <a:srgbClr val="C00000"/>
              </a:solidFill>
            </a:endParaRPr>
          </a:p>
        </p:txBody>
      </p:sp>
    </p:spTree>
    <p:extLst>
      <p:ext uri="{BB962C8B-B14F-4D97-AF65-F5344CB8AC3E}">
        <p14:creationId xmlns:p14="http://schemas.microsoft.com/office/powerpoint/2010/main" val="264641198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28E9EC-3113-6899-C990-5D67CAFCA98A}"/>
            </a:ext>
          </a:extLst>
        </p:cNvPr>
        <p:cNvGrpSpPr/>
        <p:nvPr/>
      </p:nvGrpSpPr>
      <p:grpSpPr>
        <a:xfrm>
          <a:off x="0" y="0"/>
          <a:ext cx="0" cy="0"/>
          <a:chOff x="0" y="0"/>
          <a:chExt cx="0" cy="0"/>
        </a:xfrm>
      </p:grpSpPr>
      <p:pic>
        <p:nvPicPr>
          <p:cNvPr id="33" name="图形 32">
            <a:extLst>
              <a:ext uri="{FF2B5EF4-FFF2-40B4-BE49-F238E27FC236}">
                <a16:creationId xmlns:a16="http://schemas.microsoft.com/office/drawing/2014/main" id="{FBA2AEC8-6E05-15A8-CDE3-1BF69215148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20617" y="1307912"/>
            <a:ext cx="5091149" cy="3803160"/>
          </a:xfrm>
          <a:prstGeom prst="rect">
            <a:avLst/>
          </a:prstGeom>
        </p:spPr>
      </p:pic>
      <p:sp>
        <p:nvSpPr>
          <p:cNvPr id="37" name="!!Rectangle 19">
            <a:extLst>
              <a:ext uri="{FF2B5EF4-FFF2-40B4-BE49-F238E27FC236}">
                <a16:creationId xmlns:a16="http://schemas.microsoft.com/office/drawing/2014/main" id="{E9152EB2-AAE2-2718-431D-853F5B23A4D1}"/>
              </a:ext>
            </a:extLst>
          </p:cNvPr>
          <p:cNvSpPr/>
          <p:nvPr/>
        </p:nvSpPr>
        <p:spPr>
          <a:xfrm>
            <a:off x="10243668" y="1276372"/>
            <a:ext cx="385658" cy="4477958"/>
          </a:xfrm>
          <a:prstGeom prst="rect">
            <a:avLst/>
          </a:prstGeom>
          <a:noFill/>
          <a:ln w="317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9CF824-41BF-8814-D1ED-41172BBA9B7B}"/>
              </a:ext>
            </a:extLst>
          </p:cNvPr>
          <p:cNvSpPr>
            <a:spLocks noGrp="1"/>
          </p:cNvSpPr>
          <p:nvPr>
            <p:ph type="title"/>
          </p:nvPr>
        </p:nvSpPr>
        <p:spPr>
          <a:xfrm>
            <a:off x="710938" y="0"/>
            <a:ext cx="11284390" cy="1325563"/>
          </a:xfrm>
        </p:spPr>
        <p:txBody>
          <a:bodyPr>
            <a:normAutofit/>
          </a:bodyPr>
          <a:lstStyle/>
          <a:p>
            <a:r>
              <a:rPr lang="en-US" altLang="zh-CN" sz="3600"/>
              <a:t>TLMM: Computation Steps</a:t>
            </a:r>
            <a:endParaRPr lang="en-US" sz="3600"/>
          </a:p>
        </p:txBody>
      </p:sp>
      <p:sp>
        <p:nvSpPr>
          <p:cNvPr id="5" name="!!Rectangle 4">
            <a:extLst>
              <a:ext uri="{FF2B5EF4-FFF2-40B4-BE49-F238E27FC236}">
                <a16:creationId xmlns:a16="http://schemas.microsoft.com/office/drawing/2014/main" id="{908DBAF6-9FDB-CC77-6B16-473FE0B1D888}"/>
              </a:ext>
            </a:extLst>
          </p:cNvPr>
          <p:cNvSpPr/>
          <p:nvPr/>
        </p:nvSpPr>
        <p:spPr>
          <a:xfrm>
            <a:off x="6665046" y="1298188"/>
            <a:ext cx="206670" cy="63500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5">
            <a:extLst>
              <a:ext uri="{FF2B5EF4-FFF2-40B4-BE49-F238E27FC236}">
                <a16:creationId xmlns:a16="http://schemas.microsoft.com/office/drawing/2014/main" id="{1AE76EE5-11E3-9D37-5262-495EF92E6F47}"/>
              </a:ext>
            </a:extLst>
          </p:cNvPr>
          <p:cNvSpPr/>
          <p:nvPr/>
        </p:nvSpPr>
        <p:spPr>
          <a:xfrm>
            <a:off x="6871716" y="1298188"/>
            <a:ext cx="206670" cy="63500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
            <a:extLst>
              <a:ext uri="{FF2B5EF4-FFF2-40B4-BE49-F238E27FC236}">
                <a16:creationId xmlns:a16="http://schemas.microsoft.com/office/drawing/2014/main" id="{5FF7B29E-D1E4-ACB7-847A-D2E2E3D42831}"/>
              </a:ext>
            </a:extLst>
          </p:cNvPr>
          <p:cNvSpPr/>
          <p:nvPr/>
        </p:nvSpPr>
        <p:spPr>
          <a:xfrm>
            <a:off x="7078386" y="1298188"/>
            <a:ext cx="206670" cy="63500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7">
            <a:extLst>
              <a:ext uri="{FF2B5EF4-FFF2-40B4-BE49-F238E27FC236}">
                <a16:creationId xmlns:a16="http://schemas.microsoft.com/office/drawing/2014/main" id="{3132BFC0-03A4-3142-1B5F-FF034B240234}"/>
              </a:ext>
            </a:extLst>
          </p:cNvPr>
          <p:cNvSpPr/>
          <p:nvPr/>
        </p:nvSpPr>
        <p:spPr>
          <a:xfrm>
            <a:off x="6666977" y="2891992"/>
            <a:ext cx="197678"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8">
            <a:extLst>
              <a:ext uri="{FF2B5EF4-FFF2-40B4-BE49-F238E27FC236}">
                <a16:creationId xmlns:a16="http://schemas.microsoft.com/office/drawing/2014/main" id="{C375F58A-6B54-DD9F-E2E4-64D17817BCC4}"/>
              </a:ext>
            </a:extLst>
          </p:cNvPr>
          <p:cNvSpPr/>
          <p:nvPr/>
        </p:nvSpPr>
        <p:spPr>
          <a:xfrm>
            <a:off x="6873647" y="2891992"/>
            <a:ext cx="197678"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652E1CAA-15F8-A606-C264-C763717FB196}"/>
              </a:ext>
            </a:extLst>
          </p:cNvPr>
          <p:cNvSpPr/>
          <p:nvPr/>
        </p:nvSpPr>
        <p:spPr>
          <a:xfrm>
            <a:off x="7061800" y="2891992"/>
            <a:ext cx="197678"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067E9E45-13DF-E8AC-6B08-328AC75E10B0}"/>
              </a:ext>
            </a:extLst>
          </p:cNvPr>
          <p:cNvSpPr/>
          <p:nvPr/>
        </p:nvSpPr>
        <p:spPr>
          <a:xfrm>
            <a:off x="6667295" y="4345099"/>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1">
            <a:extLst>
              <a:ext uri="{FF2B5EF4-FFF2-40B4-BE49-F238E27FC236}">
                <a16:creationId xmlns:a16="http://schemas.microsoft.com/office/drawing/2014/main" id="{25D951E6-848A-C803-D9B6-BC16D1874125}"/>
              </a:ext>
            </a:extLst>
          </p:cNvPr>
          <p:cNvSpPr/>
          <p:nvPr/>
        </p:nvSpPr>
        <p:spPr>
          <a:xfrm>
            <a:off x="6880709" y="4344553"/>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2">
            <a:extLst>
              <a:ext uri="{FF2B5EF4-FFF2-40B4-BE49-F238E27FC236}">
                <a16:creationId xmlns:a16="http://schemas.microsoft.com/office/drawing/2014/main" id="{9DF521BC-FAD8-5512-C4F5-936158330BA5}"/>
              </a:ext>
            </a:extLst>
          </p:cNvPr>
          <p:cNvSpPr/>
          <p:nvPr/>
        </p:nvSpPr>
        <p:spPr>
          <a:xfrm>
            <a:off x="7089309" y="4344553"/>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3">
            <a:extLst>
              <a:ext uri="{FF2B5EF4-FFF2-40B4-BE49-F238E27FC236}">
                <a16:creationId xmlns:a16="http://schemas.microsoft.com/office/drawing/2014/main" id="{6C685136-042D-4A5C-B340-2B2BF2897C74}"/>
              </a:ext>
            </a:extLst>
          </p:cNvPr>
          <p:cNvSpPr/>
          <p:nvPr/>
        </p:nvSpPr>
        <p:spPr>
          <a:xfrm>
            <a:off x="8282230" y="4384275"/>
            <a:ext cx="751220" cy="1296449"/>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5">
            <a:extLst>
              <a:ext uri="{FF2B5EF4-FFF2-40B4-BE49-F238E27FC236}">
                <a16:creationId xmlns:a16="http://schemas.microsoft.com/office/drawing/2014/main" id="{1AE6546D-236B-8A81-BA05-3B2AE3103465}"/>
              </a:ext>
            </a:extLst>
          </p:cNvPr>
          <p:cNvSpPr/>
          <p:nvPr/>
        </p:nvSpPr>
        <p:spPr>
          <a:xfrm>
            <a:off x="8305289" y="1345340"/>
            <a:ext cx="728161" cy="124299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6">
            <a:extLst>
              <a:ext uri="{FF2B5EF4-FFF2-40B4-BE49-F238E27FC236}">
                <a16:creationId xmlns:a16="http://schemas.microsoft.com/office/drawing/2014/main" id="{BD33E9BB-2003-7FBE-6EFE-4D30F5DCA74C}"/>
              </a:ext>
            </a:extLst>
          </p:cNvPr>
          <p:cNvSpPr/>
          <p:nvPr/>
        </p:nvSpPr>
        <p:spPr>
          <a:xfrm>
            <a:off x="8282230" y="2931715"/>
            <a:ext cx="751220" cy="1242998"/>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本框 5">
            <a:extLst>
              <a:ext uri="{FF2B5EF4-FFF2-40B4-BE49-F238E27FC236}">
                <a16:creationId xmlns:a16="http://schemas.microsoft.com/office/drawing/2014/main" id="{2006D122-CE74-3081-6170-AB59655FA296}"/>
              </a:ext>
            </a:extLst>
          </p:cNvPr>
          <p:cNvSpPr txBox="1"/>
          <p:nvPr/>
        </p:nvSpPr>
        <p:spPr>
          <a:xfrm>
            <a:off x="6611577" y="1300296"/>
            <a:ext cx="388669" cy="646331"/>
          </a:xfrm>
          <a:prstGeom prst="rect">
            <a:avLst/>
          </a:prstGeom>
          <a:noFill/>
        </p:spPr>
        <p:txBody>
          <a:bodyPr wrap="square" rtlCol="0">
            <a:spAutoFit/>
          </a:bodyPr>
          <a:lstStyle/>
          <a:p>
            <a:r>
              <a:rPr lang="en-US" altLang="zh-CN" sz="1200" b="1"/>
              <a:t> 1</a:t>
            </a:r>
            <a:br>
              <a:rPr lang="en-US" altLang="zh-CN" sz="1200" b="1"/>
            </a:br>
            <a:r>
              <a:rPr lang="en-US" altLang="zh-CN" sz="1200" b="1"/>
              <a:t>-1</a:t>
            </a:r>
            <a:br>
              <a:rPr lang="en-US" altLang="zh-CN" sz="1200" b="1"/>
            </a:br>
            <a:r>
              <a:rPr lang="en-US" altLang="zh-CN" sz="1200" b="1"/>
              <a:t> 0</a:t>
            </a:r>
            <a:endParaRPr lang="zh-CN" altLang="en-US" sz="1200" b="1"/>
          </a:p>
        </p:txBody>
      </p:sp>
      <p:sp>
        <p:nvSpPr>
          <p:cNvPr id="23" name="文本框 22">
            <a:extLst>
              <a:ext uri="{FF2B5EF4-FFF2-40B4-BE49-F238E27FC236}">
                <a16:creationId xmlns:a16="http://schemas.microsoft.com/office/drawing/2014/main" id="{A3DC76E0-CC73-C448-C44E-A4EE0A524AE0}"/>
              </a:ext>
            </a:extLst>
          </p:cNvPr>
          <p:cNvSpPr txBox="1"/>
          <p:nvPr/>
        </p:nvSpPr>
        <p:spPr>
          <a:xfrm>
            <a:off x="6836262" y="1296149"/>
            <a:ext cx="388669" cy="646331"/>
          </a:xfrm>
          <a:prstGeom prst="rect">
            <a:avLst/>
          </a:prstGeom>
          <a:noFill/>
        </p:spPr>
        <p:txBody>
          <a:bodyPr wrap="square" rtlCol="0">
            <a:spAutoFit/>
          </a:bodyPr>
          <a:lstStyle/>
          <a:p>
            <a:r>
              <a:rPr lang="en-US" altLang="zh-CN" sz="1200" b="1"/>
              <a:t> 1</a:t>
            </a:r>
            <a:br>
              <a:rPr lang="en-US" altLang="zh-CN" sz="1200" b="1"/>
            </a:br>
            <a:r>
              <a:rPr lang="en-US" altLang="zh-CN" sz="1200" b="1"/>
              <a:t>-1</a:t>
            </a:r>
            <a:br>
              <a:rPr lang="en-US" altLang="zh-CN" sz="1200" b="1"/>
            </a:br>
            <a:r>
              <a:rPr lang="en-US" altLang="zh-CN" sz="1200" b="1"/>
              <a:t> 1</a:t>
            </a:r>
            <a:endParaRPr lang="zh-CN" altLang="en-US" sz="1200" b="1"/>
          </a:p>
        </p:txBody>
      </p:sp>
      <p:sp>
        <p:nvSpPr>
          <p:cNvPr id="24" name="文本框 23">
            <a:extLst>
              <a:ext uri="{FF2B5EF4-FFF2-40B4-BE49-F238E27FC236}">
                <a16:creationId xmlns:a16="http://schemas.microsoft.com/office/drawing/2014/main" id="{2DC51BAE-5DF1-19C0-4EB8-86527FF7F1C2}"/>
              </a:ext>
            </a:extLst>
          </p:cNvPr>
          <p:cNvSpPr txBox="1"/>
          <p:nvPr/>
        </p:nvSpPr>
        <p:spPr>
          <a:xfrm>
            <a:off x="7039897" y="1302332"/>
            <a:ext cx="388669" cy="646331"/>
          </a:xfrm>
          <a:prstGeom prst="rect">
            <a:avLst/>
          </a:prstGeom>
          <a:noFill/>
        </p:spPr>
        <p:txBody>
          <a:bodyPr wrap="square" rtlCol="0">
            <a:spAutoFit/>
          </a:bodyPr>
          <a:lstStyle/>
          <a:p>
            <a:r>
              <a:rPr lang="en-US" altLang="zh-CN" sz="1200" b="1"/>
              <a:t> 1</a:t>
            </a:r>
            <a:br>
              <a:rPr lang="en-US" altLang="zh-CN" sz="1200" b="1"/>
            </a:br>
            <a:r>
              <a:rPr lang="en-US" altLang="zh-CN" sz="1200" b="1"/>
              <a:t>-1</a:t>
            </a:r>
            <a:br>
              <a:rPr lang="en-US" altLang="zh-CN" sz="1200" b="1"/>
            </a:br>
            <a:r>
              <a:rPr lang="en-US" altLang="zh-CN" sz="1200" b="1"/>
              <a:t> 0</a:t>
            </a:r>
            <a:endParaRPr lang="zh-CN" altLang="en-US" sz="1200" b="1"/>
          </a:p>
        </p:txBody>
      </p:sp>
      <p:sp>
        <p:nvSpPr>
          <p:cNvPr id="25" name="文本框 24">
            <a:extLst>
              <a:ext uri="{FF2B5EF4-FFF2-40B4-BE49-F238E27FC236}">
                <a16:creationId xmlns:a16="http://schemas.microsoft.com/office/drawing/2014/main" id="{8B468963-EF49-6AF9-EF8B-D956BAC68688}"/>
              </a:ext>
            </a:extLst>
          </p:cNvPr>
          <p:cNvSpPr txBox="1"/>
          <p:nvPr/>
        </p:nvSpPr>
        <p:spPr>
          <a:xfrm>
            <a:off x="6593828" y="2902364"/>
            <a:ext cx="388669" cy="646331"/>
          </a:xfrm>
          <a:prstGeom prst="rect">
            <a:avLst/>
          </a:prstGeom>
          <a:noFill/>
        </p:spPr>
        <p:txBody>
          <a:bodyPr wrap="square" rtlCol="0">
            <a:spAutoFit/>
          </a:bodyPr>
          <a:lstStyle/>
          <a:p>
            <a:r>
              <a:rPr lang="en-US" altLang="zh-CN" sz="1200" b="1"/>
              <a:t> 1</a:t>
            </a:r>
            <a:br>
              <a:rPr lang="en-US" altLang="zh-CN" sz="1200" b="1"/>
            </a:br>
            <a:r>
              <a:rPr lang="en-US" altLang="zh-CN" sz="1200" b="1"/>
              <a:t> 1</a:t>
            </a:r>
            <a:br>
              <a:rPr lang="en-US" altLang="zh-CN" sz="1200" b="1"/>
            </a:br>
            <a:r>
              <a:rPr lang="en-US" altLang="zh-CN" sz="1200" b="1"/>
              <a:t>-1</a:t>
            </a:r>
            <a:endParaRPr lang="zh-CN" altLang="en-US" sz="1200" b="1"/>
          </a:p>
        </p:txBody>
      </p:sp>
      <p:sp>
        <p:nvSpPr>
          <p:cNvPr id="26" name="文本框 25">
            <a:extLst>
              <a:ext uri="{FF2B5EF4-FFF2-40B4-BE49-F238E27FC236}">
                <a16:creationId xmlns:a16="http://schemas.microsoft.com/office/drawing/2014/main" id="{585BE2A8-2996-BBE9-DE01-F7F921C0A309}"/>
              </a:ext>
            </a:extLst>
          </p:cNvPr>
          <p:cNvSpPr txBox="1"/>
          <p:nvPr/>
        </p:nvSpPr>
        <p:spPr>
          <a:xfrm>
            <a:off x="6812045" y="2902365"/>
            <a:ext cx="388669" cy="646331"/>
          </a:xfrm>
          <a:prstGeom prst="rect">
            <a:avLst/>
          </a:prstGeom>
          <a:noFill/>
        </p:spPr>
        <p:txBody>
          <a:bodyPr wrap="square" rtlCol="0">
            <a:spAutoFit/>
          </a:bodyPr>
          <a:lstStyle/>
          <a:p>
            <a:r>
              <a:rPr lang="en-US" altLang="zh-CN" sz="1200" b="1"/>
              <a:t>-1</a:t>
            </a:r>
            <a:br>
              <a:rPr lang="en-US" altLang="zh-CN" sz="1200" b="1"/>
            </a:br>
            <a:r>
              <a:rPr lang="en-US" altLang="zh-CN" sz="1200" b="1"/>
              <a:t>-1</a:t>
            </a:r>
            <a:br>
              <a:rPr lang="en-US" altLang="zh-CN" sz="1200" b="1"/>
            </a:br>
            <a:r>
              <a:rPr lang="en-US" altLang="zh-CN" sz="1200" b="1"/>
              <a:t> 0</a:t>
            </a:r>
            <a:endParaRPr lang="zh-CN" altLang="en-US" sz="1200" b="1"/>
          </a:p>
        </p:txBody>
      </p:sp>
      <p:sp>
        <p:nvSpPr>
          <p:cNvPr id="27" name="文本框 26">
            <a:extLst>
              <a:ext uri="{FF2B5EF4-FFF2-40B4-BE49-F238E27FC236}">
                <a16:creationId xmlns:a16="http://schemas.microsoft.com/office/drawing/2014/main" id="{D7679581-CE4D-1FC0-602A-2635D318FA2C}"/>
              </a:ext>
            </a:extLst>
          </p:cNvPr>
          <p:cNvSpPr txBox="1"/>
          <p:nvPr/>
        </p:nvSpPr>
        <p:spPr>
          <a:xfrm>
            <a:off x="7009478" y="2903979"/>
            <a:ext cx="388669" cy="646331"/>
          </a:xfrm>
          <a:prstGeom prst="rect">
            <a:avLst/>
          </a:prstGeom>
          <a:noFill/>
        </p:spPr>
        <p:txBody>
          <a:bodyPr wrap="square" rtlCol="0">
            <a:spAutoFit/>
          </a:bodyPr>
          <a:lstStyle/>
          <a:p>
            <a:r>
              <a:rPr lang="en-US" altLang="zh-CN" sz="1200" b="1"/>
              <a:t> 1</a:t>
            </a:r>
            <a:br>
              <a:rPr lang="en-US" altLang="zh-CN" sz="1200" b="1"/>
            </a:br>
            <a:r>
              <a:rPr lang="en-US" altLang="zh-CN" sz="1200" b="1"/>
              <a:t> 1</a:t>
            </a:r>
            <a:br>
              <a:rPr lang="en-US" altLang="zh-CN" sz="1200" b="1"/>
            </a:br>
            <a:r>
              <a:rPr lang="en-US" altLang="zh-CN" sz="1200" b="1"/>
              <a:t>-1</a:t>
            </a:r>
            <a:endParaRPr lang="zh-CN" altLang="en-US" sz="1200" b="1"/>
          </a:p>
        </p:txBody>
      </p:sp>
      <p:sp>
        <p:nvSpPr>
          <p:cNvPr id="28" name="文本框 27">
            <a:extLst>
              <a:ext uri="{FF2B5EF4-FFF2-40B4-BE49-F238E27FC236}">
                <a16:creationId xmlns:a16="http://schemas.microsoft.com/office/drawing/2014/main" id="{3BE7D914-EC0B-416A-EE2A-2C4F39854C2E}"/>
              </a:ext>
            </a:extLst>
          </p:cNvPr>
          <p:cNvSpPr txBox="1"/>
          <p:nvPr/>
        </p:nvSpPr>
        <p:spPr>
          <a:xfrm>
            <a:off x="6597369" y="4375834"/>
            <a:ext cx="388669" cy="646331"/>
          </a:xfrm>
          <a:prstGeom prst="rect">
            <a:avLst/>
          </a:prstGeom>
          <a:noFill/>
        </p:spPr>
        <p:txBody>
          <a:bodyPr wrap="square" rtlCol="0">
            <a:spAutoFit/>
          </a:bodyPr>
          <a:lstStyle/>
          <a:p>
            <a:r>
              <a:rPr lang="en-US" altLang="zh-CN" sz="1200" b="1"/>
              <a:t> 1</a:t>
            </a:r>
            <a:br>
              <a:rPr lang="en-US" altLang="zh-CN" sz="1200" b="1"/>
            </a:br>
            <a:r>
              <a:rPr lang="en-US" altLang="zh-CN" sz="1200" b="1"/>
              <a:t> 1</a:t>
            </a:r>
            <a:br>
              <a:rPr lang="en-US" altLang="zh-CN" sz="1200" b="1"/>
            </a:br>
            <a:r>
              <a:rPr lang="en-US" altLang="zh-CN" sz="1200" b="1"/>
              <a:t>-1</a:t>
            </a:r>
            <a:endParaRPr lang="zh-CN" altLang="en-US" sz="1200" b="1"/>
          </a:p>
        </p:txBody>
      </p:sp>
      <p:sp>
        <p:nvSpPr>
          <p:cNvPr id="29" name="文本框 28">
            <a:extLst>
              <a:ext uri="{FF2B5EF4-FFF2-40B4-BE49-F238E27FC236}">
                <a16:creationId xmlns:a16="http://schemas.microsoft.com/office/drawing/2014/main" id="{F0DB5B58-FB12-1CA5-2E40-9C592AABBF0A}"/>
              </a:ext>
            </a:extLst>
          </p:cNvPr>
          <p:cNvSpPr txBox="1"/>
          <p:nvPr/>
        </p:nvSpPr>
        <p:spPr>
          <a:xfrm>
            <a:off x="6822054" y="4371687"/>
            <a:ext cx="388669" cy="646331"/>
          </a:xfrm>
          <a:prstGeom prst="rect">
            <a:avLst/>
          </a:prstGeom>
          <a:noFill/>
        </p:spPr>
        <p:txBody>
          <a:bodyPr wrap="square" rtlCol="0">
            <a:spAutoFit/>
          </a:bodyPr>
          <a:lstStyle/>
          <a:p>
            <a:r>
              <a:rPr lang="en-US" altLang="zh-CN" sz="1200" b="1"/>
              <a:t>-1</a:t>
            </a:r>
            <a:br>
              <a:rPr lang="en-US" altLang="zh-CN" sz="1200" b="1"/>
            </a:br>
            <a:r>
              <a:rPr lang="en-US" altLang="zh-CN" sz="1200" b="1"/>
              <a:t> 1</a:t>
            </a:r>
            <a:br>
              <a:rPr lang="en-US" altLang="zh-CN" sz="1200" b="1"/>
            </a:br>
            <a:r>
              <a:rPr lang="en-US" altLang="zh-CN" sz="1200" b="1"/>
              <a:t> 1</a:t>
            </a:r>
            <a:endParaRPr lang="zh-CN" altLang="en-US" sz="1200" b="1"/>
          </a:p>
        </p:txBody>
      </p:sp>
      <p:sp>
        <p:nvSpPr>
          <p:cNvPr id="30" name="文本框 29">
            <a:extLst>
              <a:ext uri="{FF2B5EF4-FFF2-40B4-BE49-F238E27FC236}">
                <a16:creationId xmlns:a16="http://schemas.microsoft.com/office/drawing/2014/main" id="{E43526A5-3BBC-A508-ED6D-EC7C43EB56B6}"/>
              </a:ext>
            </a:extLst>
          </p:cNvPr>
          <p:cNvSpPr txBox="1"/>
          <p:nvPr/>
        </p:nvSpPr>
        <p:spPr>
          <a:xfrm>
            <a:off x="7022067" y="4377907"/>
            <a:ext cx="388669" cy="646331"/>
          </a:xfrm>
          <a:prstGeom prst="rect">
            <a:avLst/>
          </a:prstGeom>
          <a:noFill/>
        </p:spPr>
        <p:txBody>
          <a:bodyPr wrap="square" rtlCol="0">
            <a:spAutoFit/>
          </a:bodyPr>
          <a:lstStyle/>
          <a:p>
            <a:r>
              <a:rPr lang="en-US" altLang="zh-CN" sz="1200" b="1"/>
              <a:t> 1</a:t>
            </a:r>
            <a:br>
              <a:rPr lang="en-US" altLang="zh-CN" sz="1200" b="1"/>
            </a:br>
            <a:r>
              <a:rPr lang="en-US" altLang="zh-CN" sz="1200" b="1"/>
              <a:t> 1</a:t>
            </a:r>
            <a:br>
              <a:rPr lang="en-US" altLang="zh-CN" sz="1200" b="1"/>
            </a:br>
            <a:r>
              <a:rPr lang="en-US" altLang="zh-CN" sz="1200" b="1"/>
              <a:t>-1</a:t>
            </a:r>
            <a:endParaRPr lang="zh-CN" altLang="en-US" sz="1200" b="1"/>
          </a:p>
        </p:txBody>
      </p:sp>
      <p:sp>
        <p:nvSpPr>
          <p:cNvPr id="31" name="文本框 30">
            <a:extLst>
              <a:ext uri="{FF2B5EF4-FFF2-40B4-BE49-F238E27FC236}">
                <a16:creationId xmlns:a16="http://schemas.microsoft.com/office/drawing/2014/main" id="{FE6A4DB3-2EB8-7CBE-C964-23ED0635EBE6}"/>
              </a:ext>
            </a:extLst>
          </p:cNvPr>
          <p:cNvSpPr txBox="1"/>
          <p:nvPr/>
        </p:nvSpPr>
        <p:spPr>
          <a:xfrm rot="5400000">
            <a:off x="9842054" y="3412320"/>
            <a:ext cx="1195663" cy="276999"/>
          </a:xfrm>
          <a:prstGeom prst="rect">
            <a:avLst/>
          </a:prstGeom>
          <a:noFill/>
        </p:spPr>
        <p:txBody>
          <a:bodyPr wrap="square" rtlCol="0">
            <a:spAutoFit/>
          </a:bodyPr>
          <a:lstStyle/>
          <a:p>
            <a:pPr algn="ctr"/>
            <a:r>
              <a:rPr lang="en-US" altLang="zh-CN" sz="1200" b="1"/>
              <a:t>Accumulator</a:t>
            </a:r>
            <a:endParaRPr lang="zh-CN" altLang="en-US" sz="1200" b="1"/>
          </a:p>
        </p:txBody>
      </p:sp>
      <p:sp>
        <p:nvSpPr>
          <p:cNvPr id="34" name="文本框 33">
            <a:extLst>
              <a:ext uri="{FF2B5EF4-FFF2-40B4-BE49-F238E27FC236}">
                <a16:creationId xmlns:a16="http://schemas.microsoft.com/office/drawing/2014/main" id="{DE6AE87E-B11B-5A20-4529-46E7DE35311C}"/>
              </a:ext>
            </a:extLst>
          </p:cNvPr>
          <p:cNvSpPr txBox="1"/>
          <p:nvPr/>
        </p:nvSpPr>
        <p:spPr>
          <a:xfrm>
            <a:off x="8222607" y="3344137"/>
            <a:ext cx="870465" cy="461665"/>
          </a:xfrm>
          <a:prstGeom prst="rect">
            <a:avLst/>
          </a:prstGeom>
          <a:noFill/>
        </p:spPr>
        <p:txBody>
          <a:bodyPr wrap="square" rtlCol="0">
            <a:spAutoFit/>
          </a:bodyPr>
          <a:lstStyle/>
          <a:p>
            <a:pPr algn="ctr"/>
            <a:r>
              <a:rPr lang="en-US" altLang="zh-CN" sz="1200" b="1"/>
              <a:t>TL Table</a:t>
            </a:r>
            <a:br>
              <a:rPr lang="en-US" altLang="zh-CN" sz="1200" b="1"/>
            </a:br>
            <a:r>
              <a:rPr lang="en-US" altLang="zh-CN" sz="1200" b="1"/>
              <a:t>(1WQR)</a:t>
            </a:r>
            <a:endParaRPr lang="zh-CN" altLang="en-US" sz="1200" b="1"/>
          </a:p>
        </p:txBody>
      </p:sp>
      <p:grpSp>
        <p:nvGrpSpPr>
          <p:cNvPr id="40" name="组合 39">
            <a:extLst>
              <a:ext uri="{FF2B5EF4-FFF2-40B4-BE49-F238E27FC236}">
                <a16:creationId xmlns:a16="http://schemas.microsoft.com/office/drawing/2014/main" id="{2F03A8FA-BF3A-79E8-3FFA-1BFA98E395A3}"/>
              </a:ext>
            </a:extLst>
          </p:cNvPr>
          <p:cNvGrpSpPr/>
          <p:nvPr/>
        </p:nvGrpSpPr>
        <p:grpSpPr>
          <a:xfrm>
            <a:off x="6668155" y="5412808"/>
            <a:ext cx="628684" cy="230240"/>
            <a:chOff x="6284499" y="5277931"/>
            <a:chExt cx="628684" cy="680231"/>
          </a:xfrm>
        </p:grpSpPr>
        <p:sp>
          <p:nvSpPr>
            <p:cNvPr id="36" name="Rectangle 10">
              <a:extLst>
                <a:ext uri="{FF2B5EF4-FFF2-40B4-BE49-F238E27FC236}">
                  <a16:creationId xmlns:a16="http://schemas.microsoft.com/office/drawing/2014/main" id="{53FD82ED-3C3F-8FFE-8B13-19EFE17D31EF}"/>
                </a:ext>
              </a:extLst>
            </p:cNvPr>
            <p:cNvSpPr/>
            <p:nvPr/>
          </p:nvSpPr>
          <p:spPr>
            <a:xfrm>
              <a:off x="6284499" y="5278477"/>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EC57AEEF-12CC-6B24-CF90-CAA476DF4617}"/>
                </a:ext>
              </a:extLst>
            </p:cNvPr>
            <p:cNvSpPr/>
            <p:nvPr/>
          </p:nvSpPr>
          <p:spPr>
            <a:xfrm>
              <a:off x="6497913" y="5277931"/>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12">
              <a:extLst>
                <a:ext uri="{FF2B5EF4-FFF2-40B4-BE49-F238E27FC236}">
                  <a16:creationId xmlns:a16="http://schemas.microsoft.com/office/drawing/2014/main" id="{BFBCC801-8EC8-C9EB-9075-DCF96C9C259F}"/>
                </a:ext>
              </a:extLst>
            </p:cNvPr>
            <p:cNvSpPr/>
            <p:nvPr/>
          </p:nvSpPr>
          <p:spPr>
            <a:xfrm>
              <a:off x="6706513" y="5277931"/>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1" name="组合 40">
            <a:extLst>
              <a:ext uri="{FF2B5EF4-FFF2-40B4-BE49-F238E27FC236}">
                <a16:creationId xmlns:a16="http://schemas.microsoft.com/office/drawing/2014/main" id="{92CB43B7-FAC2-E0C6-F207-BF4CD5F24ACC}"/>
              </a:ext>
            </a:extLst>
          </p:cNvPr>
          <p:cNvGrpSpPr/>
          <p:nvPr/>
        </p:nvGrpSpPr>
        <p:grpSpPr>
          <a:xfrm>
            <a:off x="6647080" y="3906611"/>
            <a:ext cx="628684" cy="230240"/>
            <a:chOff x="6284499" y="5277931"/>
            <a:chExt cx="628684" cy="680231"/>
          </a:xfrm>
        </p:grpSpPr>
        <p:sp>
          <p:nvSpPr>
            <p:cNvPr id="42" name="Rectangle 10">
              <a:extLst>
                <a:ext uri="{FF2B5EF4-FFF2-40B4-BE49-F238E27FC236}">
                  <a16:creationId xmlns:a16="http://schemas.microsoft.com/office/drawing/2014/main" id="{DC3931B2-945B-E94E-F4CC-EDADED120522}"/>
                </a:ext>
              </a:extLst>
            </p:cNvPr>
            <p:cNvSpPr/>
            <p:nvPr/>
          </p:nvSpPr>
          <p:spPr>
            <a:xfrm>
              <a:off x="6284499" y="5278477"/>
              <a:ext cx="206670" cy="679685"/>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11">
              <a:extLst>
                <a:ext uri="{FF2B5EF4-FFF2-40B4-BE49-F238E27FC236}">
                  <a16:creationId xmlns:a16="http://schemas.microsoft.com/office/drawing/2014/main" id="{533FBCAA-9EB3-DB00-F5B4-84331576F79A}"/>
                </a:ext>
              </a:extLst>
            </p:cNvPr>
            <p:cNvSpPr/>
            <p:nvPr/>
          </p:nvSpPr>
          <p:spPr>
            <a:xfrm>
              <a:off x="6497913" y="5277931"/>
              <a:ext cx="206670" cy="679685"/>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12">
              <a:extLst>
                <a:ext uri="{FF2B5EF4-FFF2-40B4-BE49-F238E27FC236}">
                  <a16:creationId xmlns:a16="http://schemas.microsoft.com/office/drawing/2014/main" id="{51CA513D-B323-71E4-A1A1-4DDFA0F527C8}"/>
                </a:ext>
              </a:extLst>
            </p:cNvPr>
            <p:cNvSpPr/>
            <p:nvPr/>
          </p:nvSpPr>
          <p:spPr>
            <a:xfrm>
              <a:off x="6706513" y="5277931"/>
              <a:ext cx="206670" cy="679685"/>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5" name="组合 44">
            <a:extLst>
              <a:ext uri="{FF2B5EF4-FFF2-40B4-BE49-F238E27FC236}">
                <a16:creationId xmlns:a16="http://schemas.microsoft.com/office/drawing/2014/main" id="{957CB266-AC45-65ED-AB97-A6A5AE9CEC17}"/>
              </a:ext>
            </a:extLst>
          </p:cNvPr>
          <p:cNvGrpSpPr/>
          <p:nvPr/>
        </p:nvGrpSpPr>
        <p:grpSpPr>
          <a:xfrm>
            <a:off x="6668155" y="2337085"/>
            <a:ext cx="628684" cy="230240"/>
            <a:chOff x="6284499" y="5277931"/>
            <a:chExt cx="628684" cy="680231"/>
          </a:xfrm>
        </p:grpSpPr>
        <p:sp>
          <p:nvSpPr>
            <p:cNvPr id="46" name="Rectangle 10">
              <a:extLst>
                <a:ext uri="{FF2B5EF4-FFF2-40B4-BE49-F238E27FC236}">
                  <a16:creationId xmlns:a16="http://schemas.microsoft.com/office/drawing/2014/main" id="{ACA51334-B672-E2AF-FE7B-B7B0F64292D7}"/>
                </a:ext>
              </a:extLst>
            </p:cNvPr>
            <p:cNvSpPr/>
            <p:nvPr/>
          </p:nvSpPr>
          <p:spPr>
            <a:xfrm>
              <a:off x="6284499" y="5278477"/>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11">
              <a:extLst>
                <a:ext uri="{FF2B5EF4-FFF2-40B4-BE49-F238E27FC236}">
                  <a16:creationId xmlns:a16="http://schemas.microsoft.com/office/drawing/2014/main" id="{C6E8AE99-27C5-A4C4-233D-664C2B51ECD2}"/>
                </a:ext>
              </a:extLst>
            </p:cNvPr>
            <p:cNvSpPr/>
            <p:nvPr/>
          </p:nvSpPr>
          <p:spPr>
            <a:xfrm>
              <a:off x="6497913" y="5277931"/>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12">
              <a:extLst>
                <a:ext uri="{FF2B5EF4-FFF2-40B4-BE49-F238E27FC236}">
                  <a16:creationId xmlns:a16="http://schemas.microsoft.com/office/drawing/2014/main" id="{333AD070-075F-D324-9D3D-6EBF45F31445}"/>
                </a:ext>
              </a:extLst>
            </p:cNvPr>
            <p:cNvSpPr/>
            <p:nvPr/>
          </p:nvSpPr>
          <p:spPr>
            <a:xfrm>
              <a:off x="6706513" y="5277931"/>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49" name="!!头: 下 48">
            <a:extLst>
              <a:ext uri="{FF2B5EF4-FFF2-40B4-BE49-F238E27FC236}">
                <a16:creationId xmlns:a16="http://schemas.microsoft.com/office/drawing/2014/main" id="{63D7C3BD-21E9-33B9-0DD4-FB8BB3384BAD}"/>
              </a:ext>
            </a:extLst>
          </p:cNvPr>
          <p:cNvSpPr/>
          <p:nvPr/>
        </p:nvSpPr>
        <p:spPr>
          <a:xfrm>
            <a:off x="6963829" y="1942480"/>
            <a:ext cx="45719" cy="39479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头: 下 49">
            <a:extLst>
              <a:ext uri="{FF2B5EF4-FFF2-40B4-BE49-F238E27FC236}">
                <a16:creationId xmlns:a16="http://schemas.microsoft.com/office/drawing/2014/main" id="{A4BC6C55-44D3-A815-BD00-5CFE1421E6BB}"/>
              </a:ext>
            </a:extLst>
          </p:cNvPr>
          <p:cNvSpPr/>
          <p:nvPr/>
        </p:nvSpPr>
        <p:spPr>
          <a:xfrm>
            <a:off x="6937598" y="3515351"/>
            <a:ext cx="45719" cy="39479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1" name="!!头: 下 50">
            <a:extLst>
              <a:ext uri="{FF2B5EF4-FFF2-40B4-BE49-F238E27FC236}">
                <a16:creationId xmlns:a16="http://schemas.microsoft.com/office/drawing/2014/main" id="{6E9083A7-2220-4BC3-D6D9-A66685E85C08}"/>
              </a:ext>
            </a:extLst>
          </p:cNvPr>
          <p:cNvSpPr/>
          <p:nvPr/>
        </p:nvSpPr>
        <p:spPr>
          <a:xfrm>
            <a:off x="6968130" y="5018018"/>
            <a:ext cx="45719" cy="39479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2" name="文本框 51">
            <a:extLst>
              <a:ext uri="{FF2B5EF4-FFF2-40B4-BE49-F238E27FC236}">
                <a16:creationId xmlns:a16="http://schemas.microsoft.com/office/drawing/2014/main" id="{4A7A3F37-45D7-EFED-4BE1-347860F1F88A}"/>
              </a:ext>
            </a:extLst>
          </p:cNvPr>
          <p:cNvSpPr txBox="1"/>
          <p:nvPr/>
        </p:nvSpPr>
        <p:spPr>
          <a:xfrm>
            <a:off x="5936323" y="1904759"/>
            <a:ext cx="1126790" cy="400110"/>
          </a:xfrm>
          <a:prstGeom prst="rect">
            <a:avLst/>
          </a:prstGeom>
          <a:noFill/>
        </p:spPr>
        <p:txBody>
          <a:bodyPr wrap="square">
            <a:spAutoFit/>
          </a:bodyPr>
          <a:lstStyle/>
          <a:p>
            <a:pPr algn="ctr"/>
            <a:r>
              <a:rPr lang="en-US" altLang="zh-CN" sz="1000" b="1"/>
              <a:t>Offline Preprocessing</a:t>
            </a:r>
            <a:endParaRPr lang="zh-CN" altLang="en-US" sz="1000" b="1"/>
          </a:p>
        </p:txBody>
      </p:sp>
      <p:sp>
        <p:nvSpPr>
          <p:cNvPr id="53" name="文本框 52">
            <a:extLst>
              <a:ext uri="{FF2B5EF4-FFF2-40B4-BE49-F238E27FC236}">
                <a16:creationId xmlns:a16="http://schemas.microsoft.com/office/drawing/2014/main" id="{13593F01-93C9-8FED-0441-C17AE0C1E292}"/>
              </a:ext>
            </a:extLst>
          </p:cNvPr>
          <p:cNvSpPr txBox="1"/>
          <p:nvPr/>
        </p:nvSpPr>
        <p:spPr>
          <a:xfrm>
            <a:off x="5913107" y="3494535"/>
            <a:ext cx="1126790" cy="400110"/>
          </a:xfrm>
          <a:prstGeom prst="rect">
            <a:avLst/>
          </a:prstGeom>
          <a:noFill/>
        </p:spPr>
        <p:txBody>
          <a:bodyPr wrap="square">
            <a:spAutoFit/>
          </a:bodyPr>
          <a:lstStyle/>
          <a:p>
            <a:pPr algn="ctr"/>
            <a:r>
              <a:rPr lang="en-US" altLang="zh-CN" sz="1000" b="1"/>
              <a:t>Offline Preprocessing</a:t>
            </a:r>
            <a:endParaRPr lang="zh-CN" altLang="en-US" sz="1000" b="1"/>
          </a:p>
        </p:txBody>
      </p:sp>
      <p:sp>
        <p:nvSpPr>
          <p:cNvPr id="54" name="文本框 53">
            <a:extLst>
              <a:ext uri="{FF2B5EF4-FFF2-40B4-BE49-F238E27FC236}">
                <a16:creationId xmlns:a16="http://schemas.microsoft.com/office/drawing/2014/main" id="{7EC7A402-EEC5-0848-D942-125DF3683233}"/>
              </a:ext>
            </a:extLst>
          </p:cNvPr>
          <p:cNvSpPr txBox="1"/>
          <p:nvPr/>
        </p:nvSpPr>
        <p:spPr>
          <a:xfrm>
            <a:off x="5936323" y="5018649"/>
            <a:ext cx="1126790" cy="400110"/>
          </a:xfrm>
          <a:prstGeom prst="rect">
            <a:avLst/>
          </a:prstGeom>
          <a:noFill/>
        </p:spPr>
        <p:txBody>
          <a:bodyPr wrap="square">
            <a:spAutoFit/>
          </a:bodyPr>
          <a:lstStyle/>
          <a:p>
            <a:pPr algn="ctr"/>
            <a:r>
              <a:rPr lang="en-US" altLang="zh-CN" sz="1000" b="1"/>
              <a:t>Offline Preprocessing</a:t>
            </a:r>
            <a:endParaRPr lang="zh-CN" altLang="en-US" sz="1000" b="1"/>
          </a:p>
        </p:txBody>
      </p:sp>
      <p:sp>
        <p:nvSpPr>
          <p:cNvPr id="55" name="文本框 54">
            <a:extLst>
              <a:ext uri="{FF2B5EF4-FFF2-40B4-BE49-F238E27FC236}">
                <a16:creationId xmlns:a16="http://schemas.microsoft.com/office/drawing/2014/main" id="{65673B78-AA4A-4C81-6559-AB579E15CDBC}"/>
              </a:ext>
            </a:extLst>
          </p:cNvPr>
          <p:cNvSpPr txBox="1"/>
          <p:nvPr/>
        </p:nvSpPr>
        <p:spPr>
          <a:xfrm>
            <a:off x="6597826" y="2321398"/>
            <a:ext cx="1059133" cy="276999"/>
          </a:xfrm>
          <a:prstGeom prst="rect">
            <a:avLst/>
          </a:prstGeom>
          <a:noFill/>
        </p:spPr>
        <p:txBody>
          <a:bodyPr wrap="square" rtlCol="0">
            <a:spAutoFit/>
          </a:bodyPr>
          <a:lstStyle/>
          <a:p>
            <a:r>
              <a:rPr lang="en-US" altLang="zh-CN" sz="1200" b="1"/>
              <a:t> 5   12   5</a:t>
            </a:r>
            <a:endParaRPr lang="zh-CN" altLang="en-US" sz="1200" b="1"/>
          </a:p>
        </p:txBody>
      </p:sp>
      <p:sp>
        <p:nvSpPr>
          <p:cNvPr id="59" name="文本框 58">
            <a:extLst>
              <a:ext uri="{FF2B5EF4-FFF2-40B4-BE49-F238E27FC236}">
                <a16:creationId xmlns:a16="http://schemas.microsoft.com/office/drawing/2014/main" id="{EF35FDA4-B3C4-C895-4D59-9A674FB1A837}"/>
              </a:ext>
            </a:extLst>
          </p:cNvPr>
          <p:cNvSpPr txBox="1"/>
          <p:nvPr/>
        </p:nvSpPr>
        <p:spPr>
          <a:xfrm>
            <a:off x="6411656" y="5658045"/>
            <a:ext cx="1126790" cy="246221"/>
          </a:xfrm>
          <a:prstGeom prst="rect">
            <a:avLst/>
          </a:prstGeom>
          <a:noFill/>
        </p:spPr>
        <p:txBody>
          <a:bodyPr wrap="square">
            <a:spAutoFit/>
          </a:bodyPr>
          <a:lstStyle/>
          <a:p>
            <a:pPr algn="ctr"/>
            <a:r>
              <a:rPr lang="en-US" altLang="zh-CN" sz="1000" b="1"/>
              <a:t>Index Vector</a:t>
            </a:r>
            <a:endParaRPr lang="zh-CN" altLang="en-US" sz="1000" b="1"/>
          </a:p>
        </p:txBody>
      </p:sp>
      <p:sp>
        <p:nvSpPr>
          <p:cNvPr id="62" name="文本框 61">
            <a:extLst>
              <a:ext uri="{FF2B5EF4-FFF2-40B4-BE49-F238E27FC236}">
                <a16:creationId xmlns:a16="http://schemas.microsoft.com/office/drawing/2014/main" id="{2E499140-C075-8E47-44EE-AA219D543CA2}"/>
              </a:ext>
            </a:extLst>
          </p:cNvPr>
          <p:cNvSpPr txBox="1"/>
          <p:nvPr/>
        </p:nvSpPr>
        <p:spPr>
          <a:xfrm>
            <a:off x="8231518" y="4793951"/>
            <a:ext cx="870465" cy="461665"/>
          </a:xfrm>
          <a:prstGeom prst="rect">
            <a:avLst/>
          </a:prstGeom>
          <a:noFill/>
        </p:spPr>
        <p:txBody>
          <a:bodyPr wrap="square" rtlCol="0">
            <a:spAutoFit/>
          </a:bodyPr>
          <a:lstStyle/>
          <a:p>
            <a:pPr algn="ctr"/>
            <a:r>
              <a:rPr lang="en-US" altLang="zh-CN" sz="1200" b="1"/>
              <a:t>TL Table</a:t>
            </a:r>
            <a:br>
              <a:rPr lang="en-US" altLang="zh-CN" sz="1200" b="1"/>
            </a:br>
            <a:r>
              <a:rPr lang="en-US" altLang="zh-CN" sz="1200" b="1"/>
              <a:t>(1WQR)</a:t>
            </a:r>
            <a:endParaRPr lang="zh-CN" altLang="en-US" sz="1200" b="1"/>
          </a:p>
        </p:txBody>
      </p:sp>
      <p:sp>
        <p:nvSpPr>
          <p:cNvPr id="63" name="文本框 62">
            <a:extLst>
              <a:ext uri="{FF2B5EF4-FFF2-40B4-BE49-F238E27FC236}">
                <a16:creationId xmlns:a16="http://schemas.microsoft.com/office/drawing/2014/main" id="{A64E5442-1EA2-FEB4-013E-7F6131119250}"/>
              </a:ext>
            </a:extLst>
          </p:cNvPr>
          <p:cNvSpPr txBox="1"/>
          <p:nvPr/>
        </p:nvSpPr>
        <p:spPr>
          <a:xfrm>
            <a:off x="6582030" y="3884606"/>
            <a:ext cx="1059133" cy="276999"/>
          </a:xfrm>
          <a:prstGeom prst="rect">
            <a:avLst/>
          </a:prstGeom>
          <a:noFill/>
        </p:spPr>
        <p:txBody>
          <a:bodyPr wrap="square" rtlCol="0">
            <a:spAutoFit/>
          </a:bodyPr>
          <a:lstStyle/>
          <a:p>
            <a:r>
              <a:rPr lang="en-US" altLang="zh-CN" sz="1200" b="1"/>
              <a:t> 9   15   9</a:t>
            </a:r>
            <a:endParaRPr lang="zh-CN" altLang="en-US" sz="1200" b="1"/>
          </a:p>
        </p:txBody>
      </p:sp>
      <p:sp>
        <p:nvSpPr>
          <p:cNvPr id="64" name="文本框 63">
            <a:extLst>
              <a:ext uri="{FF2B5EF4-FFF2-40B4-BE49-F238E27FC236}">
                <a16:creationId xmlns:a16="http://schemas.microsoft.com/office/drawing/2014/main" id="{87458EE7-4D61-7BDD-4123-C8BEAAEFF7AB}"/>
              </a:ext>
            </a:extLst>
          </p:cNvPr>
          <p:cNvSpPr txBox="1"/>
          <p:nvPr/>
        </p:nvSpPr>
        <p:spPr>
          <a:xfrm>
            <a:off x="6593828" y="5397626"/>
            <a:ext cx="1059133" cy="276999"/>
          </a:xfrm>
          <a:prstGeom prst="rect">
            <a:avLst/>
          </a:prstGeom>
          <a:noFill/>
        </p:spPr>
        <p:txBody>
          <a:bodyPr wrap="square" rtlCol="0">
            <a:spAutoFit/>
          </a:bodyPr>
          <a:lstStyle/>
          <a:p>
            <a:r>
              <a:rPr lang="en-US" altLang="zh-CN" sz="1200" b="1"/>
              <a:t> 9   13   9</a:t>
            </a:r>
            <a:endParaRPr lang="zh-CN" altLang="en-US" sz="1200" b="1"/>
          </a:p>
        </p:txBody>
      </p:sp>
      <p:sp>
        <p:nvSpPr>
          <p:cNvPr id="65" name="文本框 64">
            <a:extLst>
              <a:ext uri="{FF2B5EF4-FFF2-40B4-BE49-F238E27FC236}">
                <a16:creationId xmlns:a16="http://schemas.microsoft.com/office/drawing/2014/main" id="{221F2E5F-6C1A-B01A-8A24-EC12C6637BEA}"/>
              </a:ext>
            </a:extLst>
          </p:cNvPr>
          <p:cNvSpPr txBox="1"/>
          <p:nvPr/>
        </p:nvSpPr>
        <p:spPr>
          <a:xfrm>
            <a:off x="6404735" y="4129916"/>
            <a:ext cx="1126790" cy="246221"/>
          </a:xfrm>
          <a:prstGeom prst="rect">
            <a:avLst/>
          </a:prstGeom>
          <a:noFill/>
        </p:spPr>
        <p:txBody>
          <a:bodyPr wrap="square">
            <a:spAutoFit/>
          </a:bodyPr>
          <a:lstStyle/>
          <a:p>
            <a:pPr algn="ctr"/>
            <a:r>
              <a:rPr lang="en-US" altLang="zh-CN" sz="1000" b="1"/>
              <a:t>Index Vector</a:t>
            </a:r>
            <a:endParaRPr lang="zh-CN" altLang="en-US" sz="1000" b="1"/>
          </a:p>
        </p:txBody>
      </p:sp>
      <p:sp>
        <p:nvSpPr>
          <p:cNvPr id="66" name="文本框 65">
            <a:extLst>
              <a:ext uri="{FF2B5EF4-FFF2-40B4-BE49-F238E27FC236}">
                <a16:creationId xmlns:a16="http://schemas.microsoft.com/office/drawing/2014/main" id="{5663789C-A7A6-F10A-A6FA-1900C203D012}"/>
              </a:ext>
            </a:extLst>
          </p:cNvPr>
          <p:cNvSpPr txBox="1"/>
          <p:nvPr/>
        </p:nvSpPr>
        <p:spPr>
          <a:xfrm>
            <a:off x="6397062" y="2553356"/>
            <a:ext cx="1126790" cy="246221"/>
          </a:xfrm>
          <a:prstGeom prst="rect">
            <a:avLst/>
          </a:prstGeom>
          <a:noFill/>
        </p:spPr>
        <p:txBody>
          <a:bodyPr wrap="square">
            <a:spAutoFit/>
          </a:bodyPr>
          <a:lstStyle/>
          <a:p>
            <a:pPr algn="ctr"/>
            <a:r>
              <a:rPr lang="en-US" altLang="zh-CN" sz="1000" b="1"/>
              <a:t>Index Vector</a:t>
            </a:r>
            <a:endParaRPr lang="zh-CN" altLang="en-US" sz="1000" b="1"/>
          </a:p>
        </p:txBody>
      </p:sp>
      <p:sp>
        <p:nvSpPr>
          <p:cNvPr id="67" name="箭头: 右 66">
            <a:extLst>
              <a:ext uri="{FF2B5EF4-FFF2-40B4-BE49-F238E27FC236}">
                <a16:creationId xmlns:a16="http://schemas.microsoft.com/office/drawing/2014/main" id="{A5D579D8-D331-89D1-999A-80FBE07F666E}"/>
              </a:ext>
            </a:extLst>
          </p:cNvPr>
          <p:cNvSpPr/>
          <p:nvPr/>
        </p:nvSpPr>
        <p:spPr>
          <a:xfrm>
            <a:off x="7322355" y="2387985"/>
            <a:ext cx="966274" cy="124169"/>
          </a:xfrm>
          <a:prstGeom prst="rightArrow">
            <a:avLst/>
          </a:prstGeom>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箭头: 右 68">
            <a:extLst>
              <a:ext uri="{FF2B5EF4-FFF2-40B4-BE49-F238E27FC236}">
                <a16:creationId xmlns:a16="http://schemas.microsoft.com/office/drawing/2014/main" id="{9695CE42-B906-B393-7123-DCADC8861795}"/>
              </a:ext>
            </a:extLst>
          </p:cNvPr>
          <p:cNvSpPr/>
          <p:nvPr/>
        </p:nvSpPr>
        <p:spPr>
          <a:xfrm>
            <a:off x="7298195" y="3963146"/>
            <a:ext cx="966274" cy="124169"/>
          </a:xfrm>
          <a:prstGeom prst="rightArrow">
            <a:avLst/>
          </a:prstGeom>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0" name="箭头: 右 69">
            <a:extLst>
              <a:ext uri="{FF2B5EF4-FFF2-40B4-BE49-F238E27FC236}">
                <a16:creationId xmlns:a16="http://schemas.microsoft.com/office/drawing/2014/main" id="{DD00D38C-DE52-092A-F563-33F1221F42AE}"/>
              </a:ext>
            </a:extLst>
          </p:cNvPr>
          <p:cNvSpPr/>
          <p:nvPr/>
        </p:nvSpPr>
        <p:spPr>
          <a:xfrm>
            <a:off x="7322355" y="5448541"/>
            <a:ext cx="966274" cy="124169"/>
          </a:xfrm>
          <a:prstGeom prst="rightArrow">
            <a:avLst/>
          </a:prstGeom>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71" name="组合 70">
            <a:extLst>
              <a:ext uri="{FF2B5EF4-FFF2-40B4-BE49-F238E27FC236}">
                <a16:creationId xmlns:a16="http://schemas.microsoft.com/office/drawing/2014/main" id="{93619EE1-EA68-364D-26DB-89F74EA5B0A4}"/>
              </a:ext>
            </a:extLst>
          </p:cNvPr>
          <p:cNvGrpSpPr/>
          <p:nvPr/>
        </p:nvGrpSpPr>
        <p:grpSpPr>
          <a:xfrm rot="5400000">
            <a:off x="9183561" y="3433575"/>
            <a:ext cx="628684" cy="230240"/>
            <a:chOff x="6284499" y="5277931"/>
            <a:chExt cx="628684" cy="680231"/>
          </a:xfrm>
        </p:grpSpPr>
        <p:sp>
          <p:nvSpPr>
            <p:cNvPr id="72" name="Rectangle 10">
              <a:extLst>
                <a:ext uri="{FF2B5EF4-FFF2-40B4-BE49-F238E27FC236}">
                  <a16:creationId xmlns:a16="http://schemas.microsoft.com/office/drawing/2014/main" id="{F05E0847-0296-8B98-8787-6ADE5E727A6B}"/>
                </a:ext>
              </a:extLst>
            </p:cNvPr>
            <p:cNvSpPr/>
            <p:nvPr/>
          </p:nvSpPr>
          <p:spPr>
            <a:xfrm>
              <a:off x="6284499" y="5278477"/>
              <a:ext cx="206670" cy="679685"/>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11">
              <a:extLst>
                <a:ext uri="{FF2B5EF4-FFF2-40B4-BE49-F238E27FC236}">
                  <a16:creationId xmlns:a16="http://schemas.microsoft.com/office/drawing/2014/main" id="{2934037F-FC8C-C9D9-67A3-6F212E1A28A7}"/>
                </a:ext>
              </a:extLst>
            </p:cNvPr>
            <p:cNvSpPr/>
            <p:nvPr/>
          </p:nvSpPr>
          <p:spPr>
            <a:xfrm>
              <a:off x="6497913" y="5277931"/>
              <a:ext cx="206670" cy="679685"/>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12">
              <a:extLst>
                <a:ext uri="{FF2B5EF4-FFF2-40B4-BE49-F238E27FC236}">
                  <a16:creationId xmlns:a16="http://schemas.microsoft.com/office/drawing/2014/main" id="{29674E8A-75F9-676D-C50C-6E7BAB2A2F38}"/>
                </a:ext>
              </a:extLst>
            </p:cNvPr>
            <p:cNvSpPr/>
            <p:nvPr/>
          </p:nvSpPr>
          <p:spPr>
            <a:xfrm>
              <a:off x="6706513" y="5277931"/>
              <a:ext cx="206670" cy="679685"/>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5" name="组合 74">
            <a:extLst>
              <a:ext uri="{FF2B5EF4-FFF2-40B4-BE49-F238E27FC236}">
                <a16:creationId xmlns:a16="http://schemas.microsoft.com/office/drawing/2014/main" id="{0E7AD439-870D-C52A-7B7B-6D3B70313B2C}"/>
              </a:ext>
            </a:extLst>
          </p:cNvPr>
          <p:cNvGrpSpPr/>
          <p:nvPr/>
        </p:nvGrpSpPr>
        <p:grpSpPr>
          <a:xfrm rot="5400000">
            <a:off x="9174557" y="1851717"/>
            <a:ext cx="628684" cy="230240"/>
            <a:chOff x="6284499" y="5277931"/>
            <a:chExt cx="628684" cy="680231"/>
          </a:xfrm>
        </p:grpSpPr>
        <p:sp>
          <p:nvSpPr>
            <p:cNvPr id="76" name="Rectangle 10">
              <a:extLst>
                <a:ext uri="{FF2B5EF4-FFF2-40B4-BE49-F238E27FC236}">
                  <a16:creationId xmlns:a16="http://schemas.microsoft.com/office/drawing/2014/main" id="{9FD08BB8-FD20-4B07-818F-1887A3F0412C}"/>
                </a:ext>
              </a:extLst>
            </p:cNvPr>
            <p:cNvSpPr/>
            <p:nvPr/>
          </p:nvSpPr>
          <p:spPr>
            <a:xfrm>
              <a:off x="6284499" y="5278477"/>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11">
              <a:extLst>
                <a:ext uri="{FF2B5EF4-FFF2-40B4-BE49-F238E27FC236}">
                  <a16:creationId xmlns:a16="http://schemas.microsoft.com/office/drawing/2014/main" id="{CAA5D0B6-B0DA-0F77-1E03-9EE9D546E755}"/>
                </a:ext>
              </a:extLst>
            </p:cNvPr>
            <p:cNvSpPr/>
            <p:nvPr/>
          </p:nvSpPr>
          <p:spPr>
            <a:xfrm>
              <a:off x="6497913" y="5277931"/>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12">
              <a:extLst>
                <a:ext uri="{FF2B5EF4-FFF2-40B4-BE49-F238E27FC236}">
                  <a16:creationId xmlns:a16="http://schemas.microsoft.com/office/drawing/2014/main" id="{22B3F2DC-46AD-53F2-9133-25FF76A9DA2D}"/>
                </a:ext>
              </a:extLst>
            </p:cNvPr>
            <p:cNvSpPr/>
            <p:nvPr/>
          </p:nvSpPr>
          <p:spPr>
            <a:xfrm>
              <a:off x="6706513" y="5277931"/>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79" name="组合 78">
            <a:extLst>
              <a:ext uri="{FF2B5EF4-FFF2-40B4-BE49-F238E27FC236}">
                <a16:creationId xmlns:a16="http://schemas.microsoft.com/office/drawing/2014/main" id="{83153AD6-C414-90E0-4B64-E996037EFC81}"/>
              </a:ext>
            </a:extLst>
          </p:cNvPr>
          <p:cNvGrpSpPr/>
          <p:nvPr/>
        </p:nvGrpSpPr>
        <p:grpSpPr>
          <a:xfrm rot="5400000">
            <a:off x="9197834" y="4917379"/>
            <a:ext cx="628684" cy="230240"/>
            <a:chOff x="6284499" y="5277931"/>
            <a:chExt cx="628684" cy="680231"/>
          </a:xfrm>
        </p:grpSpPr>
        <p:sp>
          <p:nvSpPr>
            <p:cNvPr id="80" name="Rectangle 10">
              <a:extLst>
                <a:ext uri="{FF2B5EF4-FFF2-40B4-BE49-F238E27FC236}">
                  <a16:creationId xmlns:a16="http://schemas.microsoft.com/office/drawing/2014/main" id="{B5616D1E-C3FD-C3A0-F4C2-F290FC088A23}"/>
                </a:ext>
              </a:extLst>
            </p:cNvPr>
            <p:cNvSpPr/>
            <p:nvPr/>
          </p:nvSpPr>
          <p:spPr>
            <a:xfrm>
              <a:off x="6284499" y="5278477"/>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11">
              <a:extLst>
                <a:ext uri="{FF2B5EF4-FFF2-40B4-BE49-F238E27FC236}">
                  <a16:creationId xmlns:a16="http://schemas.microsoft.com/office/drawing/2014/main" id="{049FDA8F-E2C3-02A4-A54A-1DCF70998B53}"/>
                </a:ext>
              </a:extLst>
            </p:cNvPr>
            <p:cNvSpPr/>
            <p:nvPr/>
          </p:nvSpPr>
          <p:spPr>
            <a:xfrm>
              <a:off x="6497913" y="5277931"/>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12">
              <a:extLst>
                <a:ext uri="{FF2B5EF4-FFF2-40B4-BE49-F238E27FC236}">
                  <a16:creationId xmlns:a16="http://schemas.microsoft.com/office/drawing/2014/main" id="{D00EF2EC-4ABC-F6CF-73C1-8EB9997EDDB7}"/>
                </a:ext>
              </a:extLst>
            </p:cNvPr>
            <p:cNvSpPr/>
            <p:nvPr/>
          </p:nvSpPr>
          <p:spPr>
            <a:xfrm>
              <a:off x="6706513" y="5277931"/>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85" name="椭圆 84">
            <a:extLst>
              <a:ext uri="{FF2B5EF4-FFF2-40B4-BE49-F238E27FC236}">
                <a16:creationId xmlns:a16="http://schemas.microsoft.com/office/drawing/2014/main" id="{2987EC46-4795-0C4F-3A09-C96E388602C3}"/>
              </a:ext>
            </a:extLst>
          </p:cNvPr>
          <p:cNvSpPr/>
          <p:nvPr/>
        </p:nvSpPr>
        <p:spPr>
          <a:xfrm>
            <a:off x="9974681" y="1740545"/>
            <a:ext cx="385658" cy="403870"/>
          </a:xfrm>
          <a:prstGeom prst="ellipse">
            <a:avLst/>
          </a:prstGeom>
          <a:solidFill>
            <a:schemeClr val="bg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b="1">
                <a:ln w="0"/>
                <a:solidFill>
                  <a:schemeClr val="tx1"/>
                </a:solidFill>
                <a:effectLst>
                  <a:outerShdw blurRad="38100" dist="25400" dir="5400000" algn="ctr" rotWithShape="0">
                    <a:srgbClr val="6E747A">
                      <a:alpha val="43000"/>
                    </a:srgbClr>
                  </a:outerShdw>
                </a:effectLst>
              </a:rPr>
              <a:t>+</a:t>
            </a:r>
            <a:endParaRPr lang="zh-CN" altLang="en-US" b="1">
              <a:ln w="22225">
                <a:solidFill>
                  <a:schemeClr val="accent2"/>
                </a:solidFill>
                <a:prstDash val="solid"/>
              </a:ln>
              <a:solidFill>
                <a:schemeClr val="tx1"/>
              </a:solidFill>
            </a:endParaRPr>
          </a:p>
        </p:txBody>
      </p:sp>
      <p:sp>
        <p:nvSpPr>
          <p:cNvPr id="86" name="椭圆 85">
            <a:extLst>
              <a:ext uri="{FF2B5EF4-FFF2-40B4-BE49-F238E27FC236}">
                <a16:creationId xmlns:a16="http://schemas.microsoft.com/office/drawing/2014/main" id="{B9BC4234-B64C-82D6-61F1-7882C3023363}"/>
              </a:ext>
            </a:extLst>
          </p:cNvPr>
          <p:cNvSpPr/>
          <p:nvPr/>
        </p:nvSpPr>
        <p:spPr>
          <a:xfrm>
            <a:off x="9957915" y="3346760"/>
            <a:ext cx="385658" cy="403870"/>
          </a:xfrm>
          <a:prstGeom prst="ellipse">
            <a:avLst/>
          </a:prstGeom>
          <a:solidFill>
            <a:schemeClr val="bg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b="1">
                <a:ln w="0"/>
                <a:solidFill>
                  <a:schemeClr val="tx1"/>
                </a:solidFill>
                <a:effectLst>
                  <a:outerShdw blurRad="38100" dist="25400" dir="5400000" algn="ctr" rotWithShape="0">
                    <a:srgbClr val="6E747A">
                      <a:alpha val="43000"/>
                    </a:srgbClr>
                  </a:outerShdw>
                </a:effectLst>
              </a:rPr>
              <a:t>+</a:t>
            </a:r>
            <a:endParaRPr lang="zh-CN" altLang="en-US" b="1">
              <a:ln w="22225">
                <a:solidFill>
                  <a:schemeClr val="accent2"/>
                </a:solidFill>
                <a:prstDash val="solid"/>
              </a:ln>
              <a:solidFill>
                <a:schemeClr val="tx1"/>
              </a:solidFill>
            </a:endParaRPr>
          </a:p>
        </p:txBody>
      </p:sp>
      <p:sp>
        <p:nvSpPr>
          <p:cNvPr id="87" name="椭圆 86">
            <a:extLst>
              <a:ext uri="{FF2B5EF4-FFF2-40B4-BE49-F238E27FC236}">
                <a16:creationId xmlns:a16="http://schemas.microsoft.com/office/drawing/2014/main" id="{EF8350FC-5C04-BA99-2114-27AA4E77F2CE}"/>
              </a:ext>
            </a:extLst>
          </p:cNvPr>
          <p:cNvSpPr/>
          <p:nvPr/>
        </p:nvSpPr>
        <p:spPr>
          <a:xfrm>
            <a:off x="9949753" y="4830564"/>
            <a:ext cx="385658" cy="403870"/>
          </a:xfrm>
          <a:prstGeom prst="ellipse">
            <a:avLst/>
          </a:prstGeom>
          <a:solidFill>
            <a:schemeClr val="bg1"/>
          </a:solidFill>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b="1">
                <a:ln w="0"/>
                <a:solidFill>
                  <a:schemeClr val="tx1"/>
                </a:solidFill>
                <a:effectLst>
                  <a:outerShdw blurRad="38100" dist="25400" dir="5400000" algn="ctr" rotWithShape="0">
                    <a:srgbClr val="6E747A">
                      <a:alpha val="43000"/>
                    </a:srgbClr>
                  </a:outerShdw>
                </a:effectLst>
              </a:rPr>
              <a:t>+</a:t>
            </a:r>
            <a:endParaRPr lang="zh-CN" altLang="en-US" b="1">
              <a:ln w="22225">
                <a:solidFill>
                  <a:schemeClr val="accent2"/>
                </a:solidFill>
                <a:prstDash val="solid"/>
              </a:ln>
              <a:solidFill>
                <a:schemeClr val="tx1"/>
              </a:solidFill>
            </a:endParaRPr>
          </a:p>
        </p:txBody>
      </p:sp>
      <p:cxnSp>
        <p:nvCxnSpPr>
          <p:cNvPr id="89" name="直接箭头连接符 88">
            <a:extLst>
              <a:ext uri="{FF2B5EF4-FFF2-40B4-BE49-F238E27FC236}">
                <a16:creationId xmlns:a16="http://schemas.microsoft.com/office/drawing/2014/main" id="{D9769F20-C8C1-F1D1-2F8D-57ABD85E345F}"/>
              </a:ext>
            </a:extLst>
          </p:cNvPr>
          <p:cNvCxnSpPr>
            <a:cxnSpLocks/>
            <a:stCxn id="76" idx="0"/>
            <a:endCxn id="85" idx="1"/>
          </p:cNvCxnSpPr>
          <p:nvPr/>
        </p:nvCxnSpPr>
        <p:spPr>
          <a:xfrm>
            <a:off x="9603835" y="1755830"/>
            <a:ext cx="427324" cy="43860"/>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0" name="直接箭头连接符 89">
            <a:extLst>
              <a:ext uri="{FF2B5EF4-FFF2-40B4-BE49-F238E27FC236}">
                <a16:creationId xmlns:a16="http://schemas.microsoft.com/office/drawing/2014/main" id="{16E6CEE1-7851-19FB-FA2E-587D0E4518E5}"/>
              </a:ext>
            </a:extLst>
          </p:cNvPr>
          <p:cNvCxnSpPr>
            <a:cxnSpLocks/>
            <a:stCxn id="72" idx="0"/>
            <a:endCxn id="85" idx="2"/>
          </p:cNvCxnSpPr>
          <p:nvPr/>
        </p:nvCxnSpPr>
        <p:spPr>
          <a:xfrm flipV="1">
            <a:off x="9612839" y="1942480"/>
            <a:ext cx="361842" cy="1395208"/>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3" name="直接箭头连接符 92">
            <a:extLst>
              <a:ext uri="{FF2B5EF4-FFF2-40B4-BE49-F238E27FC236}">
                <a16:creationId xmlns:a16="http://schemas.microsoft.com/office/drawing/2014/main" id="{696BAFDC-7FEC-F4D1-85A5-3A0FAC5AB1A6}"/>
              </a:ext>
            </a:extLst>
          </p:cNvPr>
          <p:cNvCxnSpPr>
            <a:cxnSpLocks/>
            <a:endCxn id="85" idx="3"/>
          </p:cNvCxnSpPr>
          <p:nvPr/>
        </p:nvCxnSpPr>
        <p:spPr>
          <a:xfrm flipV="1">
            <a:off x="9631210" y="2085270"/>
            <a:ext cx="399949" cy="273650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7" name="直接箭头连接符 96">
            <a:extLst>
              <a:ext uri="{FF2B5EF4-FFF2-40B4-BE49-F238E27FC236}">
                <a16:creationId xmlns:a16="http://schemas.microsoft.com/office/drawing/2014/main" id="{9B203EC5-7713-9ECB-7C13-65DCA2E9B3D3}"/>
              </a:ext>
            </a:extLst>
          </p:cNvPr>
          <p:cNvCxnSpPr>
            <a:stCxn id="77" idx="0"/>
            <a:endCxn id="86" idx="1"/>
          </p:cNvCxnSpPr>
          <p:nvPr/>
        </p:nvCxnSpPr>
        <p:spPr>
          <a:xfrm>
            <a:off x="9604019" y="1969244"/>
            <a:ext cx="410374" cy="143666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98" name="直接箭头连接符 97">
            <a:extLst>
              <a:ext uri="{FF2B5EF4-FFF2-40B4-BE49-F238E27FC236}">
                <a16:creationId xmlns:a16="http://schemas.microsoft.com/office/drawing/2014/main" id="{8C89EF47-BC15-CD65-5DEC-29E010E18C95}"/>
              </a:ext>
            </a:extLst>
          </p:cNvPr>
          <p:cNvCxnSpPr>
            <a:cxnSpLocks/>
            <a:stCxn id="73" idx="0"/>
            <a:endCxn id="86" idx="2"/>
          </p:cNvCxnSpPr>
          <p:nvPr/>
        </p:nvCxnSpPr>
        <p:spPr>
          <a:xfrm flipV="1">
            <a:off x="9613023" y="3548695"/>
            <a:ext cx="344892" cy="240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1" name="直接箭头连接符 100">
            <a:extLst>
              <a:ext uri="{FF2B5EF4-FFF2-40B4-BE49-F238E27FC236}">
                <a16:creationId xmlns:a16="http://schemas.microsoft.com/office/drawing/2014/main" id="{53A6C416-AE15-F474-A7B3-EE2C47E480C8}"/>
              </a:ext>
            </a:extLst>
          </p:cNvPr>
          <p:cNvCxnSpPr>
            <a:cxnSpLocks/>
            <a:stCxn id="81" idx="0"/>
            <a:endCxn id="86" idx="3"/>
          </p:cNvCxnSpPr>
          <p:nvPr/>
        </p:nvCxnSpPr>
        <p:spPr>
          <a:xfrm flipV="1">
            <a:off x="9627296" y="3691485"/>
            <a:ext cx="387097" cy="1343421"/>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5" name="直接箭头连接符 104">
            <a:extLst>
              <a:ext uri="{FF2B5EF4-FFF2-40B4-BE49-F238E27FC236}">
                <a16:creationId xmlns:a16="http://schemas.microsoft.com/office/drawing/2014/main" id="{ED33D669-6A1B-C0C7-1C6A-8692ED934561}"/>
              </a:ext>
            </a:extLst>
          </p:cNvPr>
          <p:cNvCxnSpPr>
            <a:stCxn id="78" idx="0"/>
            <a:endCxn id="87" idx="1"/>
          </p:cNvCxnSpPr>
          <p:nvPr/>
        </p:nvCxnSpPr>
        <p:spPr>
          <a:xfrm>
            <a:off x="9604019" y="2177844"/>
            <a:ext cx="402212" cy="2711865"/>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6" name="直接箭头连接符 105">
            <a:extLst>
              <a:ext uri="{FF2B5EF4-FFF2-40B4-BE49-F238E27FC236}">
                <a16:creationId xmlns:a16="http://schemas.microsoft.com/office/drawing/2014/main" id="{793503D3-2D59-A832-EEA5-72882E2E9614}"/>
              </a:ext>
            </a:extLst>
          </p:cNvPr>
          <p:cNvCxnSpPr>
            <a:cxnSpLocks/>
            <a:stCxn id="74" idx="0"/>
            <a:endCxn id="87" idx="2"/>
          </p:cNvCxnSpPr>
          <p:nvPr/>
        </p:nvCxnSpPr>
        <p:spPr>
          <a:xfrm>
            <a:off x="9613023" y="3759702"/>
            <a:ext cx="336730" cy="127279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09" name="直接箭头连接符 108">
            <a:extLst>
              <a:ext uri="{FF2B5EF4-FFF2-40B4-BE49-F238E27FC236}">
                <a16:creationId xmlns:a16="http://schemas.microsoft.com/office/drawing/2014/main" id="{D39E8951-2D99-608A-40BA-637485231913}"/>
              </a:ext>
            </a:extLst>
          </p:cNvPr>
          <p:cNvCxnSpPr>
            <a:cxnSpLocks/>
            <a:stCxn id="82" idx="0"/>
            <a:endCxn id="87" idx="3"/>
          </p:cNvCxnSpPr>
          <p:nvPr/>
        </p:nvCxnSpPr>
        <p:spPr>
          <a:xfrm flipV="1">
            <a:off x="9627296" y="5175289"/>
            <a:ext cx="378935" cy="68217"/>
          </a:xfrm>
          <a:prstGeom prst="straightConnector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23" name="连接符: 肘形 122">
            <a:extLst>
              <a:ext uri="{FF2B5EF4-FFF2-40B4-BE49-F238E27FC236}">
                <a16:creationId xmlns:a16="http://schemas.microsoft.com/office/drawing/2014/main" id="{C20B9538-856D-AED7-FC8B-0B5793D3D42B}"/>
              </a:ext>
            </a:extLst>
          </p:cNvPr>
          <p:cNvCxnSpPr>
            <a:cxnSpLocks/>
            <a:endCxn id="85" idx="0"/>
          </p:cNvCxnSpPr>
          <p:nvPr/>
        </p:nvCxnSpPr>
        <p:spPr>
          <a:xfrm rot="10800000">
            <a:off x="10167511" y="1740546"/>
            <a:ext cx="463345" cy="304347"/>
          </a:xfrm>
          <a:prstGeom prst="bentConnector4">
            <a:avLst>
              <a:gd name="adj1" fmla="val -41289"/>
              <a:gd name="adj2" fmla="val 290998"/>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6" name="连接符: 肘形 135">
            <a:extLst>
              <a:ext uri="{FF2B5EF4-FFF2-40B4-BE49-F238E27FC236}">
                <a16:creationId xmlns:a16="http://schemas.microsoft.com/office/drawing/2014/main" id="{7593DD83-D08D-D8AE-7ECC-93B7D778A2E0}"/>
              </a:ext>
            </a:extLst>
          </p:cNvPr>
          <p:cNvCxnSpPr>
            <a:cxnSpLocks/>
          </p:cNvCxnSpPr>
          <p:nvPr/>
        </p:nvCxnSpPr>
        <p:spPr>
          <a:xfrm rot="10800000">
            <a:off x="10150744" y="3344137"/>
            <a:ext cx="463345" cy="304347"/>
          </a:xfrm>
          <a:prstGeom prst="bentConnector4">
            <a:avLst>
              <a:gd name="adj1" fmla="val -41289"/>
              <a:gd name="adj2" fmla="val 256661"/>
            </a:avLst>
          </a:prstGeom>
          <a:ln>
            <a:tailEnd type="triangle"/>
          </a:ln>
        </p:spPr>
        <p:style>
          <a:lnRef idx="2">
            <a:schemeClr val="accent1"/>
          </a:lnRef>
          <a:fillRef idx="0">
            <a:schemeClr val="accent1"/>
          </a:fillRef>
          <a:effectRef idx="1">
            <a:schemeClr val="accent1"/>
          </a:effectRef>
          <a:fontRef idx="minor">
            <a:schemeClr val="tx1"/>
          </a:fontRef>
        </p:style>
      </p:cxnSp>
      <p:cxnSp>
        <p:nvCxnSpPr>
          <p:cNvPr id="137" name="连接符: 肘形 136">
            <a:extLst>
              <a:ext uri="{FF2B5EF4-FFF2-40B4-BE49-F238E27FC236}">
                <a16:creationId xmlns:a16="http://schemas.microsoft.com/office/drawing/2014/main" id="{AF9E85DE-AD4B-43CE-57E1-9DF12BB63118}"/>
              </a:ext>
            </a:extLst>
          </p:cNvPr>
          <p:cNvCxnSpPr>
            <a:cxnSpLocks/>
          </p:cNvCxnSpPr>
          <p:nvPr/>
        </p:nvCxnSpPr>
        <p:spPr>
          <a:xfrm rot="10800000">
            <a:off x="10159700" y="4848205"/>
            <a:ext cx="463345" cy="304347"/>
          </a:xfrm>
          <a:prstGeom prst="bentConnector4">
            <a:avLst>
              <a:gd name="adj1" fmla="val -41289"/>
              <a:gd name="adj2" fmla="val 263815"/>
            </a:avLst>
          </a:prstGeom>
          <a:ln>
            <a:tailEnd type="triangle"/>
          </a:ln>
        </p:spPr>
        <p:style>
          <a:lnRef idx="2">
            <a:schemeClr val="accent1"/>
          </a:lnRef>
          <a:fillRef idx="0">
            <a:schemeClr val="accent1"/>
          </a:fillRef>
          <a:effectRef idx="1">
            <a:schemeClr val="accent1"/>
          </a:effectRef>
          <a:fontRef idx="minor">
            <a:schemeClr val="tx1"/>
          </a:fontRef>
        </p:style>
      </p:cxnSp>
      <p:sp>
        <p:nvSpPr>
          <p:cNvPr id="138" name="文本框 137">
            <a:extLst>
              <a:ext uri="{FF2B5EF4-FFF2-40B4-BE49-F238E27FC236}">
                <a16:creationId xmlns:a16="http://schemas.microsoft.com/office/drawing/2014/main" id="{9FEFA0BE-379C-5151-DD86-7A7ABD4302E2}"/>
              </a:ext>
            </a:extLst>
          </p:cNvPr>
          <p:cNvSpPr txBox="1"/>
          <p:nvPr/>
        </p:nvSpPr>
        <p:spPr>
          <a:xfrm>
            <a:off x="8141035" y="1749927"/>
            <a:ext cx="1061796" cy="461665"/>
          </a:xfrm>
          <a:prstGeom prst="rect">
            <a:avLst/>
          </a:prstGeom>
          <a:noFill/>
        </p:spPr>
        <p:txBody>
          <a:bodyPr wrap="square" rtlCol="0">
            <a:spAutoFit/>
          </a:bodyPr>
          <a:lstStyle/>
          <a:p>
            <a:pPr algn="ctr"/>
            <a:r>
              <a:rPr lang="en-US" altLang="zh-CN" sz="1200" b="1"/>
              <a:t>TL Table</a:t>
            </a:r>
            <a:br>
              <a:rPr lang="en-US" altLang="zh-CN" sz="1200" b="1"/>
            </a:br>
            <a:r>
              <a:rPr lang="en-US" altLang="zh-CN" sz="1200" b="1"/>
              <a:t>(1WQR)</a:t>
            </a:r>
            <a:endParaRPr lang="zh-CN" altLang="en-US" sz="1200" b="1"/>
          </a:p>
        </p:txBody>
      </p:sp>
      <p:sp>
        <p:nvSpPr>
          <p:cNvPr id="144" name="箭头: 右 143">
            <a:extLst>
              <a:ext uri="{FF2B5EF4-FFF2-40B4-BE49-F238E27FC236}">
                <a16:creationId xmlns:a16="http://schemas.microsoft.com/office/drawing/2014/main" id="{4CE45804-35A1-1201-C172-4C09FE19D133}"/>
              </a:ext>
            </a:extLst>
          </p:cNvPr>
          <p:cNvSpPr/>
          <p:nvPr/>
        </p:nvSpPr>
        <p:spPr>
          <a:xfrm>
            <a:off x="9033450" y="3526992"/>
            <a:ext cx="350988"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5" name="箭头: 右 144">
            <a:extLst>
              <a:ext uri="{FF2B5EF4-FFF2-40B4-BE49-F238E27FC236}">
                <a16:creationId xmlns:a16="http://schemas.microsoft.com/office/drawing/2014/main" id="{B9AA0131-E9CB-D775-8646-0C5ADA81B999}"/>
              </a:ext>
            </a:extLst>
          </p:cNvPr>
          <p:cNvSpPr/>
          <p:nvPr/>
        </p:nvSpPr>
        <p:spPr>
          <a:xfrm>
            <a:off x="9033450" y="5018018"/>
            <a:ext cx="350988"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6" name="箭头: 右 145">
            <a:extLst>
              <a:ext uri="{FF2B5EF4-FFF2-40B4-BE49-F238E27FC236}">
                <a16:creationId xmlns:a16="http://schemas.microsoft.com/office/drawing/2014/main" id="{B76B41BF-F52E-57AA-CC9B-DC020DCD98AF}"/>
              </a:ext>
            </a:extLst>
          </p:cNvPr>
          <p:cNvSpPr/>
          <p:nvPr/>
        </p:nvSpPr>
        <p:spPr>
          <a:xfrm>
            <a:off x="9033450" y="1923525"/>
            <a:ext cx="342176"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文本框 31">
            <a:extLst>
              <a:ext uri="{FF2B5EF4-FFF2-40B4-BE49-F238E27FC236}">
                <a16:creationId xmlns:a16="http://schemas.microsoft.com/office/drawing/2014/main" id="{39EEB9B1-EA9D-5A76-145D-DF17B4496A68}"/>
              </a:ext>
            </a:extLst>
          </p:cNvPr>
          <p:cNvSpPr txBox="1"/>
          <p:nvPr/>
        </p:nvSpPr>
        <p:spPr>
          <a:xfrm>
            <a:off x="5684304" y="860709"/>
            <a:ext cx="4346855" cy="376617"/>
          </a:xfrm>
          <a:prstGeom prst="rect">
            <a:avLst/>
          </a:prstGeom>
          <a:noFill/>
        </p:spPr>
        <p:txBody>
          <a:bodyPr wrap="square">
            <a:spAutoFit/>
          </a:bodyPr>
          <a:lstStyle/>
          <a:p>
            <a:r>
              <a:rPr lang="en-US" altLang="zh-CN" b="1"/>
              <a:t>(2) Parallel Lookup and Accumulation</a:t>
            </a:r>
            <a:endParaRPr lang="zh-CN" altLang="en-US" b="1"/>
          </a:p>
        </p:txBody>
      </p:sp>
      <p:sp>
        <p:nvSpPr>
          <p:cNvPr id="68" name="!!Rectangle 1">
            <a:extLst>
              <a:ext uri="{FF2B5EF4-FFF2-40B4-BE49-F238E27FC236}">
                <a16:creationId xmlns:a16="http://schemas.microsoft.com/office/drawing/2014/main" id="{6C94FC88-200F-3F2C-46F9-5AA524ED73A2}"/>
              </a:ext>
            </a:extLst>
          </p:cNvPr>
          <p:cNvSpPr>
            <a:spLocks/>
          </p:cNvSpPr>
          <p:nvPr/>
        </p:nvSpPr>
        <p:spPr>
          <a:xfrm>
            <a:off x="1051718" y="1824525"/>
            <a:ext cx="613796" cy="20029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2">
            <a:extLst>
              <a:ext uri="{FF2B5EF4-FFF2-40B4-BE49-F238E27FC236}">
                <a16:creationId xmlns:a16="http://schemas.microsoft.com/office/drawing/2014/main" id="{20A18214-E2BC-F1D3-1172-A4F2BDD91A21}"/>
              </a:ext>
            </a:extLst>
          </p:cNvPr>
          <p:cNvSpPr>
            <a:spLocks/>
          </p:cNvSpPr>
          <p:nvPr/>
        </p:nvSpPr>
        <p:spPr>
          <a:xfrm>
            <a:off x="1697566" y="1822710"/>
            <a:ext cx="666206" cy="212289"/>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3">
            <a:extLst>
              <a:ext uri="{FF2B5EF4-FFF2-40B4-BE49-F238E27FC236}">
                <a16:creationId xmlns:a16="http://schemas.microsoft.com/office/drawing/2014/main" id="{EFCD181A-1AAA-D146-F6F2-A1BA9F1E82BE}"/>
              </a:ext>
            </a:extLst>
          </p:cNvPr>
          <p:cNvSpPr/>
          <p:nvPr/>
        </p:nvSpPr>
        <p:spPr>
          <a:xfrm>
            <a:off x="2363772" y="1824524"/>
            <a:ext cx="666206" cy="212289"/>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14">
            <a:extLst>
              <a:ext uri="{FF2B5EF4-FFF2-40B4-BE49-F238E27FC236}">
                <a16:creationId xmlns:a16="http://schemas.microsoft.com/office/drawing/2014/main" id="{4878465A-3F80-72F0-5526-E1F2F6E93891}"/>
              </a:ext>
            </a:extLst>
          </p:cNvPr>
          <p:cNvSpPr/>
          <p:nvPr/>
        </p:nvSpPr>
        <p:spPr>
          <a:xfrm>
            <a:off x="2323266" y="2485560"/>
            <a:ext cx="666206" cy="250514"/>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17">
            <a:extLst>
              <a:ext uri="{FF2B5EF4-FFF2-40B4-BE49-F238E27FC236}">
                <a16:creationId xmlns:a16="http://schemas.microsoft.com/office/drawing/2014/main" id="{19D944F9-5224-D0C9-427C-51BCC270C49A}"/>
              </a:ext>
            </a:extLst>
          </p:cNvPr>
          <p:cNvSpPr/>
          <p:nvPr/>
        </p:nvSpPr>
        <p:spPr>
          <a:xfrm>
            <a:off x="1025980" y="2485560"/>
            <a:ext cx="591024" cy="27511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18">
            <a:extLst>
              <a:ext uri="{FF2B5EF4-FFF2-40B4-BE49-F238E27FC236}">
                <a16:creationId xmlns:a16="http://schemas.microsoft.com/office/drawing/2014/main" id="{0D0B53D7-C39C-8D88-FA7A-485014DF5DAF}"/>
              </a:ext>
            </a:extLst>
          </p:cNvPr>
          <p:cNvSpPr/>
          <p:nvPr/>
        </p:nvSpPr>
        <p:spPr>
          <a:xfrm>
            <a:off x="1648827" y="2492513"/>
            <a:ext cx="642616" cy="243561"/>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灯片编号占位符 2">
            <a:extLst>
              <a:ext uri="{FF2B5EF4-FFF2-40B4-BE49-F238E27FC236}">
                <a16:creationId xmlns:a16="http://schemas.microsoft.com/office/drawing/2014/main" id="{7303086F-22E7-D6A1-D03F-71D9A9971EAB}"/>
              </a:ext>
            </a:extLst>
          </p:cNvPr>
          <p:cNvSpPr>
            <a:spLocks noGrp="1"/>
          </p:cNvSpPr>
          <p:nvPr>
            <p:ph type="sldNum" sz="quarter" idx="12"/>
          </p:nvPr>
        </p:nvSpPr>
        <p:spPr/>
        <p:txBody>
          <a:bodyPr/>
          <a:lstStyle/>
          <a:p>
            <a:fld id="{CB77001E-1A61-4903-BBFF-D82C24F3A3A5}" type="slidenum">
              <a:rPr lang="en-US" smtClean="0"/>
              <a:t>11</a:t>
            </a:fld>
            <a:endParaRPr lang="zh-CN" altLang="en-US"/>
          </a:p>
        </p:txBody>
      </p:sp>
      <p:sp>
        <p:nvSpPr>
          <p:cNvPr id="8" name="页脚占位符 7">
            <a:extLst>
              <a:ext uri="{FF2B5EF4-FFF2-40B4-BE49-F238E27FC236}">
                <a16:creationId xmlns:a16="http://schemas.microsoft.com/office/drawing/2014/main" id="{DBC85983-350D-4C26-8B58-E7FE0D4CCFF4}"/>
              </a:ext>
            </a:extLst>
          </p:cNvPr>
          <p:cNvSpPr>
            <a:spLocks noGrp="1"/>
          </p:cNvSpPr>
          <p:nvPr>
            <p:ph type="ftr" sz="quarter" idx="11"/>
          </p:nvPr>
        </p:nvSpPr>
        <p:spPr/>
        <p:txBody>
          <a:bodyPr/>
          <a:lstStyle/>
          <a:p>
            <a:r>
              <a:rPr lang="en-US"/>
              <a:t>TeLLMe: Ternary LLM Accelerator on Edge FPGAs</a:t>
            </a:r>
          </a:p>
        </p:txBody>
      </p:sp>
      <p:sp>
        <p:nvSpPr>
          <p:cNvPr id="99" name="文本框 98">
            <a:extLst>
              <a:ext uri="{FF2B5EF4-FFF2-40B4-BE49-F238E27FC236}">
                <a16:creationId xmlns:a16="http://schemas.microsoft.com/office/drawing/2014/main" id="{809DB0EE-CE5C-4789-AA5A-1DEA7020D4C7}"/>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1</a:t>
            </a:r>
            <a:endParaRPr lang="zh-CN" altLang="en-US" sz="2400" b="1" i="1">
              <a:solidFill>
                <a:srgbClr val="C00000"/>
              </a:solidFill>
            </a:endParaRPr>
          </a:p>
        </p:txBody>
      </p:sp>
    </p:spTree>
    <p:extLst>
      <p:ext uri="{BB962C8B-B14F-4D97-AF65-F5344CB8AC3E}">
        <p14:creationId xmlns:p14="http://schemas.microsoft.com/office/powerpoint/2010/main" val="2971340402"/>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C7AA6A-A39F-53ED-393B-9CC31993205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F42A24-2055-A075-2A50-4792ED7A6E67}"/>
              </a:ext>
            </a:extLst>
          </p:cNvPr>
          <p:cNvSpPr>
            <a:spLocks noGrp="1"/>
          </p:cNvSpPr>
          <p:nvPr>
            <p:ph type="title"/>
          </p:nvPr>
        </p:nvSpPr>
        <p:spPr>
          <a:xfrm>
            <a:off x="710938" y="0"/>
            <a:ext cx="11284390" cy="1325563"/>
          </a:xfrm>
        </p:spPr>
        <p:txBody>
          <a:bodyPr>
            <a:normAutofit/>
          </a:bodyPr>
          <a:lstStyle/>
          <a:p>
            <a:r>
              <a:rPr lang="en-US" altLang="zh-CN" sz="3600"/>
              <a:t>TLMM: Computation Steps</a:t>
            </a:r>
            <a:endParaRPr lang="en-US" sz="3600"/>
          </a:p>
        </p:txBody>
      </p:sp>
      <p:sp>
        <p:nvSpPr>
          <p:cNvPr id="6" name="文本框 5">
            <a:extLst>
              <a:ext uri="{FF2B5EF4-FFF2-40B4-BE49-F238E27FC236}">
                <a16:creationId xmlns:a16="http://schemas.microsoft.com/office/drawing/2014/main" id="{33B87C10-2EB7-9C78-9AE6-57C7D665B152}"/>
              </a:ext>
            </a:extLst>
          </p:cNvPr>
          <p:cNvSpPr txBox="1"/>
          <p:nvPr/>
        </p:nvSpPr>
        <p:spPr>
          <a:xfrm>
            <a:off x="4179705" y="1064409"/>
            <a:ext cx="4346855" cy="376617"/>
          </a:xfrm>
          <a:prstGeom prst="rect">
            <a:avLst/>
          </a:prstGeom>
          <a:noFill/>
        </p:spPr>
        <p:txBody>
          <a:bodyPr wrap="square">
            <a:spAutoFit/>
          </a:bodyPr>
          <a:lstStyle/>
          <a:p>
            <a:r>
              <a:rPr lang="en-US" altLang="zh-CN" b="1"/>
              <a:t>(3) Fetch Next Weight Index Vector </a:t>
            </a:r>
            <a:endParaRPr lang="zh-CN" altLang="en-US" b="1"/>
          </a:p>
        </p:txBody>
      </p:sp>
      <p:pic>
        <p:nvPicPr>
          <p:cNvPr id="26" name="图形 25">
            <a:extLst>
              <a:ext uri="{FF2B5EF4-FFF2-40B4-BE49-F238E27FC236}">
                <a16:creationId xmlns:a16="http://schemas.microsoft.com/office/drawing/2014/main" id="{754F9093-5AA6-8052-8DF0-DD35C05F0F52}"/>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46697" y="1403706"/>
            <a:ext cx="5091149" cy="3803160"/>
          </a:xfrm>
          <a:prstGeom prst="rect">
            <a:avLst/>
          </a:prstGeom>
        </p:spPr>
      </p:pic>
      <p:sp>
        <p:nvSpPr>
          <p:cNvPr id="27" name="!!Rectangle 1">
            <a:extLst>
              <a:ext uri="{FF2B5EF4-FFF2-40B4-BE49-F238E27FC236}">
                <a16:creationId xmlns:a16="http://schemas.microsoft.com/office/drawing/2014/main" id="{12C911A4-270D-73DC-3086-BD160A53F6AF}"/>
              </a:ext>
            </a:extLst>
          </p:cNvPr>
          <p:cNvSpPr>
            <a:spLocks/>
          </p:cNvSpPr>
          <p:nvPr/>
        </p:nvSpPr>
        <p:spPr>
          <a:xfrm>
            <a:off x="3977798" y="1920319"/>
            <a:ext cx="613796" cy="20029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
            <a:extLst>
              <a:ext uri="{FF2B5EF4-FFF2-40B4-BE49-F238E27FC236}">
                <a16:creationId xmlns:a16="http://schemas.microsoft.com/office/drawing/2014/main" id="{52ECD273-F1E5-25CD-E229-91F2A1C34FFA}"/>
              </a:ext>
            </a:extLst>
          </p:cNvPr>
          <p:cNvSpPr>
            <a:spLocks/>
          </p:cNvSpPr>
          <p:nvPr/>
        </p:nvSpPr>
        <p:spPr>
          <a:xfrm>
            <a:off x="4623646" y="1918504"/>
            <a:ext cx="666206" cy="212289"/>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3">
            <a:extLst>
              <a:ext uri="{FF2B5EF4-FFF2-40B4-BE49-F238E27FC236}">
                <a16:creationId xmlns:a16="http://schemas.microsoft.com/office/drawing/2014/main" id="{03D7DE5A-8B31-F069-3764-A4C9378CC22A}"/>
              </a:ext>
            </a:extLst>
          </p:cNvPr>
          <p:cNvSpPr/>
          <p:nvPr/>
        </p:nvSpPr>
        <p:spPr>
          <a:xfrm>
            <a:off x="5289852" y="1920318"/>
            <a:ext cx="666206" cy="212289"/>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4">
            <a:extLst>
              <a:ext uri="{FF2B5EF4-FFF2-40B4-BE49-F238E27FC236}">
                <a16:creationId xmlns:a16="http://schemas.microsoft.com/office/drawing/2014/main" id="{ACF91788-69AB-1330-FA03-227EAACDD5A1}"/>
              </a:ext>
            </a:extLst>
          </p:cNvPr>
          <p:cNvSpPr/>
          <p:nvPr/>
        </p:nvSpPr>
        <p:spPr>
          <a:xfrm>
            <a:off x="6776375" y="2926559"/>
            <a:ext cx="217910" cy="64583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5">
            <a:extLst>
              <a:ext uri="{FF2B5EF4-FFF2-40B4-BE49-F238E27FC236}">
                <a16:creationId xmlns:a16="http://schemas.microsoft.com/office/drawing/2014/main" id="{5352B7C1-7BE7-3AC0-5509-5D4773418BE5}"/>
              </a:ext>
            </a:extLst>
          </p:cNvPr>
          <p:cNvSpPr/>
          <p:nvPr/>
        </p:nvSpPr>
        <p:spPr>
          <a:xfrm>
            <a:off x="7009389" y="2911697"/>
            <a:ext cx="206670" cy="64583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
            <a:extLst>
              <a:ext uri="{FF2B5EF4-FFF2-40B4-BE49-F238E27FC236}">
                <a16:creationId xmlns:a16="http://schemas.microsoft.com/office/drawing/2014/main" id="{CDB32FE6-A210-60E0-C3B2-B99F91A3EE27}"/>
              </a:ext>
            </a:extLst>
          </p:cNvPr>
          <p:cNvSpPr/>
          <p:nvPr/>
        </p:nvSpPr>
        <p:spPr>
          <a:xfrm>
            <a:off x="7215653" y="2921144"/>
            <a:ext cx="206670" cy="64583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7">
            <a:extLst>
              <a:ext uri="{FF2B5EF4-FFF2-40B4-BE49-F238E27FC236}">
                <a16:creationId xmlns:a16="http://schemas.microsoft.com/office/drawing/2014/main" id="{0B3FA2D8-D171-3081-ABB0-BEB36C6E7862}"/>
              </a:ext>
            </a:extLst>
          </p:cNvPr>
          <p:cNvSpPr/>
          <p:nvPr/>
        </p:nvSpPr>
        <p:spPr>
          <a:xfrm>
            <a:off x="6780871" y="3585432"/>
            <a:ext cx="197678"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8">
            <a:extLst>
              <a:ext uri="{FF2B5EF4-FFF2-40B4-BE49-F238E27FC236}">
                <a16:creationId xmlns:a16="http://schemas.microsoft.com/office/drawing/2014/main" id="{CA5FC00E-F57B-B373-3A16-3113B802B8B0}"/>
              </a:ext>
            </a:extLst>
          </p:cNvPr>
          <p:cNvSpPr/>
          <p:nvPr/>
        </p:nvSpPr>
        <p:spPr>
          <a:xfrm>
            <a:off x="6987541" y="3585432"/>
            <a:ext cx="221774"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9">
            <a:extLst>
              <a:ext uri="{FF2B5EF4-FFF2-40B4-BE49-F238E27FC236}">
                <a16:creationId xmlns:a16="http://schemas.microsoft.com/office/drawing/2014/main" id="{468A4F18-B122-0726-F874-5A89D3C9A643}"/>
              </a:ext>
            </a:extLst>
          </p:cNvPr>
          <p:cNvSpPr/>
          <p:nvPr/>
        </p:nvSpPr>
        <p:spPr>
          <a:xfrm>
            <a:off x="7216059" y="3585432"/>
            <a:ext cx="212167"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10">
            <a:extLst>
              <a:ext uri="{FF2B5EF4-FFF2-40B4-BE49-F238E27FC236}">
                <a16:creationId xmlns:a16="http://schemas.microsoft.com/office/drawing/2014/main" id="{F51528E7-EB1C-ACE8-C1C3-6EA76DA9FE9E}"/>
              </a:ext>
            </a:extLst>
          </p:cNvPr>
          <p:cNvSpPr/>
          <p:nvPr/>
        </p:nvSpPr>
        <p:spPr>
          <a:xfrm>
            <a:off x="6780871" y="4220978"/>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8CB25EF8-33BA-F5A4-447A-C93F8BC731DC}"/>
              </a:ext>
            </a:extLst>
          </p:cNvPr>
          <p:cNvSpPr/>
          <p:nvPr/>
        </p:nvSpPr>
        <p:spPr>
          <a:xfrm>
            <a:off x="6994285" y="4220432"/>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12">
            <a:extLst>
              <a:ext uri="{FF2B5EF4-FFF2-40B4-BE49-F238E27FC236}">
                <a16:creationId xmlns:a16="http://schemas.microsoft.com/office/drawing/2014/main" id="{0F9FB511-CBBC-05BE-7C33-9931ADBFFD0E}"/>
              </a:ext>
            </a:extLst>
          </p:cNvPr>
          <p:cNvSpPr/>
          <p:nvPr/>
        </p:nvSpPr>
        <p:spPr>
          <a:xfrm>
            <a:off x="7211878" y="4220432"/>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13">
            <a:extLst>
              <a:ext uri="{FF2B5EF4-FFF2-40B4-BE49-F238E27FC236}">
                <a16:creationId xmlns:a16="http://schemas.microsoft.com/office/drawing/2014/main" id="{98DF85A7-293B-72CB-0B5C-FDC84D7BB799}"/>
              </a:ext>
            </a:extLst>
          </p:cNvPr>
          <p:cNvSpPr/>
          <p:nvPr/>
        </p:nvSpPr>
        <p:spPr>
          <a:xfrm>
            <a:off x="5345672" y="2858626"/>
            <a:ext cx="407440" cy="913161"/>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14">
            <a:extLst>
              <a:ext uri="{FF2B5EF4-FFF2-40B4-BE49-F238E27FC236}">
                <a16:creationId xmlns:a16="http://schemas.microsoft.com/office/drawing/2014/main" id="{7BD12FB4-56E5-F800-4B3A-E4D1BEBC0CB6}"/>
              </a:ext>
            </a:extLst>
          </p:cNvPr>
          <p:cNvSpPr/>
          <p:nvPr/>
        </p:nvSpPr>
        <p:spPr>
          <a:xfrm>
            <a:off x="5249346" y="2581354"/>
            <a:ext cx="666206" cy="250514"/>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15">
            <a:extLst>
              <a:ext uri="{FF2B5EF4-FFF2-40B4-BE49-F238E27FC236}">
                <a16:creationId xmlns:a16="http://schemas.microsoft.com/office/drawing/2014/main" id="{007DADEE-6219-37E9-A067-F07536FE79D4}"/>
              </a:ext>
            </a:extLst>
          </p:cNvPr>
          <p:cNvSpPr/>
          <p:nvPr/>
        </p:nvSpPr>
        <p:spPr>
          <a:xfrm>
            <a:off x="4058202" y="2851734"/>
            <a:ext cx="374338" cy="92964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16">
            <a:extLst>
              <a:ext uri="{FF2B5EF4-FFF2-40B4-BE49-F238E27FC236}">
                <a16:creationId xmlns:a16="http://schemas.microsoft.com/office/drawing/2014/main" id="{0E9808C1-E76C-B42E-BBD1-6381FFC18C71}"/>
              </a:ext>
            </a:extLst>
          </p:cNvPr>
          <p:cNvSpPr/>
          <p:nvPr/>
        </p:nvSpPr>
        <p:spPr>
          <a:xfrm>
            <a:off x="4685386" y="2868213"/>
            <a:ext cx="407439" cy="913161"/>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17">
            <a:extLst>
              <a:ext uri="{FF2B5EF4-FFF2-40B4-BE49-F238E27FC236}">
                <a16:creationId xmlns:a16="http://schemas.microsoft.com/office/drawing/2014/main" id="{71625087-B77F-972A-1E78-0DB502F10960}"/>
              </a:ext>
            </a:extLst>
          </p:cNvPr>
          <p:cNvSpPr/>
          <p:nvPr/>
        </p:nvSpPr>
        <p:spPr>
          <a:xfrm>
            <a:off x="3952060" y="2581354"/>
            <a:ext cx="591024" cy="27511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18">
            <a:extLst>
              <a:ext uri="{FF2B5EF4-FFF2-40B4-BE49-F238E27FC236}">
                <a16:creationId xmlns:a16="http://schemas.microsoft.com/office/drawing/2014/main" id="{50D083DE-9FCF-8DC2-C3E4-ED7D263CDAE3}"/>
              </a:ext>
            </a:extLst>
          </p:cNvPr>
          <p:cNvSpPr/>
          <p:nvPr/>
        </p:nvSpPr>
        <p:spPr>
          <a:xfrm>
            <a:off x="4574907" y="2588307"/>
            <a:ext cx="642616" cy="243561"/>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19">
            <a:extLst>
              <a:ext uri="{FF2B5EF4-FFF2-40B4-BE49-F238E27FC236}">
                <a16:creationId xmlns:a16="http://schemas.microsoft.com/office/drawing/2014/main" id="{E927BB24-5E75-0A9E-09C6-352A6A62729C}"/>
              </a:ext>
            </a:extLst>
          </p:cNvPr>
          <p:cNvSpPr/>
          <p:nvPr/>
        </p:nvSpPr>
        <p:spPr>
          <a:xfrm>
            <a:off x="4058201" y="4384765"/>
            <a:ext cx="1759125" cy="275118"/>
          </a:xfrm>
          <a:prstGeom prst="rect">
            <a:avLst/>
          </a:prstGeom>
          <a:noFill/>
          <a:ln w="317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灯片编号占位符 2">
            <a:extLst>
              <a:ext uri="{FF2B5EF4-FFF2-40B4-BE49-F238E27FC236}">
                <a16:creationId xmlns:a16="http://schemas.microsoft.com/office/drawing/2014/main" id="{278CF9FB-F590-AE0B-0471-A10C690DD8F0}"/>
              </a:ext>
            </a:extLst>
          </p:cNvPr>
          <p:cNvSpPr>
            <a:spLocks noGrp="1"/>
          </p:cNvSpPr>
          <p:nvPr>
            <p:ph type="sldNum" sz="quarter" idx="12"/>
          </p:nvPr>
        </p:nvSpPr>
        <p:spPr/>
        <p:txBody>
          <a:bodyPr/>
          <a:lstStyle/>
          <a:p>
            <a:fld id="{CB77001E-1A61-4903-BBFF-D82C24F3A3A5}" type="slidenum">
              <a:rPr lang="en-US" smtClean="0"/>
              <a:t>12</a:t>
            </a:fld>
            <a:endParaRPr lang="zh-CN" altLang="en-US"/>
          </a:p>
        </p:txBody>
      </p:sp>
      <p:sp>
        <p:nvSpPr>
          <p:cNvPr id="5" name="页脚占位符 4">
            <a:extLst>
              <a:ext uri="{FF2B5EF4-FFF2-40B4-BE49-F238E27FC236}">
                <a16:creationId xmlns:a16="http://schemas.microsoft.com/office/drawing/2014/main" id="{7E61F663-0B99-43A0-98A0-20AF909411BF}"/>
              </a:ext>
            </a:extLst>
          </p:cNvPr>
          <p:cNvSpPr>
            <a:spLocks noGrp="1"/>
          </p:cNvSpPr>
          <p:nvPr>
            <p:ph type="ftr" sz="quarter" idx="11"/>
          </p:nvPr>
        </p:nvSpPr>
        <p:spPr/>
        <p:txBody>
          <a:bodyPr/>
          <a:lstStyle/>
          <a:p>
            <a:r>
              <a:rPr lang="en-US"/>
              <a:t>TeLLMe: Ternary LLM Accelerator on Edge FPGAs</a:t>
            </a:r>
          </a:p>
        </p:txBody>
      </p:sp>
      <p:sp>
        <p:nvSpPr>
          <p:cNvPr id="37" name="文本框 36">
            <a:extLst>
              <a:ext uri="{FF2B5EF4-FFF2-40B4-BE49-F238E27FC236}">
                <a16:creationId xmlns:a16="http://schemas.microsoft.com/office/drawing/2014/main" id="{1469227E-6704-490D-93EC-2A41FBD4148F}"/>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1</a:t>
            </a:r>
            <a:endParaRPr lang="zh-CN" altLang="en-US" sz="2400" b="1" i="1">
              <a:solidFill>
                <a:srgbClr val="C00000"/>
              </a:solidFill>
            </a:endParaRPr>
          </a:p>
        </p:txBody>
      </p:sp>
    </p:spTree>
    <p:extLst>
      <p:ext uri="{BB962C8B-B14F-4D97-AF65-F5344CB8AC3E}">
        <p14:creationId xmlns:p14="http://schemas.microsoft.com/office/powerpoint/2010/main" val="3119486442"/>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40C6FF-9125-2397-113E-77314A81FE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4C25C8-D373-C6C7-266E-25E4ED53697D}"/>
              </a:ext>
            </a:extLst>
          </p:cNvPr>
          <p:cNvSpPr>
            <a:spLocks noGrp="1"/>
          </p:cNvSpPr>
          <p:nvPr>
            <p:ph type="title"/>
          </p:nvPr>
        </p:nvSpPr>
        <p:spPr>
          <a:xfrm>
            <a:off x="710938" y="0"/>
            <a:ext cx="11284390" cy="1325563"/>
          </a:xfrm>
        </p:spPr>
        <p:txBody>
          <a:bodyPr>
            <a:normAutofit/>
          </a:bodyPr>
          <a:lstStyle/>
          <a:p>
            <a:r>
              <a:rPr lang="en-US" altLang="zh-CN" sz="3600"/>
              <a:t>TLMM: Computation Steps</a:t>
            </a:r>
            <a:endParaRPr lang="en-US" sz="3600"/>
          </a:p>
        </p:txBody>
      </p:sp>
      <p:sp>
        <p:nvSpPr>
          <p:cNvPr id="6" name="文本框 5">
            <a:extLst>
              <a:ext uri="{FF2B5EF4-FFF2-40B4-BE49-F238E27FC236}">
                <a16:creationId xmlns:a16="http://schemas.microsoft.com/office/drawing/2014/main" id="{E5E381B4-2E4D-18CF-DDEE-C99EED09ACE9}"/>
              </a:ext>
            </a:extLst>
          </p:cNvPr>
          <p:cNvSpPr txBox="1"/>
          <p:nvPr/>
        </p:nvSpPr>
        <p:spPr>
          <a:xfrm>
            <a:off x="4179705" y="1064409"/>
            <a:ext cx="4346855" cy="376617"/>
          </a:xfrm>
          <a:prstGeom prst="rect">
            <a:avLst/>
          </a:prstGeom>
          <a:noFill/>
        </p:spPr>
        <p:txBody>
          <a:bodyPr wrap="square">
            <a:spAutoFit/>
          </a:bodyPr>
          <a:lstStyle/>
          <a:p>
            <a:r>
              <a:rPr lang="en-US" altLang="zh-CN" b="1"/>
              <a:t>(3) Fetch Next Weight Index Vector </a:t>
            </a:r>
            <a:endParaRPr lang="zh-CN" altLang="en-US" b="1"/>
          </a:p>
        </p:txBody>
      </p:sp>
      <p:pic>
        <p:nvPicPr>
          <p:cNvPr id="26" name="图形 25">
            <a:extLst>
              <a:ext uri="{FF2B5EF4-FFF2-40B4-BE49-F238E27FC236}">
                <a16:creationId xmlns:a16="http://schemas.microsoft.com/office/drawing/2014/main" id="{4767E06D-F3E2-0CC3-44BF-6DE3E0565C74}"/>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646697" y="1403706"/>
            <a:ext cx="5091149" cy="3803160"/>
          </a:xfrm>
          <a:prstGeom prst="rect">
            <a:avLst/>
          </a:prstGeom>
        </p:spPr>
      </p:pic>
      <p:sp>
        <p:nvSpPr>
          <p:cNvPr id="27" name="!!Rectangle 1">
            <a:extLst>
              <a:ext uri="{FF2B5EF4-FFF2-40B4-BE49-F238E27FC236}">
                <a16:creationId xmlns:a16="http://schemas.microsoft.com/office/drawing/2014/main" id="{7BB3D274-EBD6-3284-4415-5C2F89D48A6A}"/>
              </a:ext>
            </a:extLst>
          </p:cNvPr>
          <p:cNvSpPr>
            <a:spLocks/>
          </p:cNvSpPr>
          <p:nvPr/>
        </p:nvSpPr>
        <p:spPr>
          <a:xfrm>
            <a:off x="3977798" y="1920319"/>
            <a:ext cx="613796" cy="20029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
            <a:extLst>
              <a:ext uri="{FF2B5EF4-FFF2-40B4-BE49-F238E27FC236}">
                <a16:creationId xmlns:a16="http://schemas.microsoft.com/office/drawing/2014/main" id="{20482F5E-66A5-CAC8-2553-15FECE735D5D}"/>
              </a:ext>
            </a:extLst>
          </p:cNvPr>
          <p:cNvSpPr>
            <a:spLocks/>
          </p:cNvSpPr>
          <p:nvPr/>
        </p:nvSpPr>
        <p:spPr>
          <a:xfrm>
            <a:off x="4623646" y="1918504"/>
            <a:ext cx="666206" cy="212289"/>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3">
            <a:extLst>
              <a:ext uri="{FF2B5EF4-FFF2-40B4-BE49-F238E27FC236}">
                <a16:creationId xmlns:a16="http://schemas.microsoft.com/office/drawing/2014/main" id="{C576F075-9BC3-40F7-D640-1A540C2301BB}"/>
              </a:ext>
            </a:extLst>
          </p:cNvPr>
          <p:cNvSpPr/>
          <p:nvPr/>
        </p:nvSpPr>
        <p:spPr>
          <a:xfrm>
            <a:off x="5289852" y="1920318"/>
            <a:ext cx="666206" cy="212289"/>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4">
            <a:extLst>
              <a:ext uri="{FF2B5EF4-FFF2-40B4-BE49-F238E27FC236}">
                <a16:creationId xmlns:a16="http://schemas.microsoft.com/office/drawing/2014/main" id="{CD371D07-CAC0-7BED-0D48-7310849B9F6F}"/>
              </a:ext>
            </a:extLst>
          </p:cNvPr>
          <p:cNvSpPr/>
          <p:nvPr/>
        </p:nvSpPr>
        <p:spPr>
          <a:xfrm>
            <a:off x="7429518" y="2922205"/>
            <a:ext cx="217910" cy="64583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5">
            <a:extLst>
              <a:ext uri="{FF2B5EF4-FFF2-40B4-BE49-F238E27FC236}">
                <a16:creationId xmlns:a16="http://schemas.microsoft.com/office/drawing/2014/main" id="{F8061D98-8D6A-5D8B-56A1-BC7DAE8C39ED}"/>
              </a:ext>
            </a:extLst>
          </p:cNvPr>
          <p:cNvSpPr/>
          <p:nvPr/>
        </p:nvSpPr>
        <p:spPr>
          <a:xfrm>
            <a:off x="7662532" y="2907343"/>
            <a:ext cx="206670" cy="64583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
            <a:extLst>
              <a:ext uri="{FF2B5EF4-FFF2-40B4-BE49-F238E27FC236}">
                <a16:creationId xmlns:a16="http://schemas.microsoft.com/office/drawing/2014/main" id="{5E690CFC-28BF-988C-6F2B-1F0963C011E1}"/>
              </a:ext>
            </a:extLst>
          </p:cNvPr>
          <p:cNvSpPr/>
          <p:nvPr/>
        </p:nvSpPr>
        <p:spPr>
          <a:xfrm>
            <a:off x="7868796" y="2916790"/>
            <a:ext cx="206670" cy="64583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7">
            <a:extLst>
              <a:ext uri="{FF2B5EF4-FFF2-40B4-BE49-F238E27FC236}">
                <a16:creationId xmlns:a16="http://schemas.microsoft.com/office/drawing/2014/main" id="{566F8B5D-71E3-FDAE-2839-6B4AE964E1C1}"/>
              </a:ext>
            </a:extLst>
          </p:cNvPr>
          <p:cNvSpPr/>
          <p:nvPr/>
        </p:nvSpPr>
        <p:spPr>
          <a:xfrm>
            <a:off x="7434014" y="3581078"/>
            <a:ext cx="197678"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8">
            <a:extLst>
              <a:ext uri="{FF2B5EF4-FFF2-40B4-BE49-F238E27FC236}">
                <a16:creationId xmlns:a16="http://schemas.microsoft.com/office/drawing/2014/main" id="{AA462631-5D32-A1CF-3D92-CFE4BC439B7D}"/>
              </a:ext>
            </a:extLst>
          </p:cNvPr>
          <p:cNvSpPr/>
          <p:nvPr/>
        </p:nvSpPr>
        <p:spPr>
          <a:xfrm>
            <a:off x="7640684" y="3581078"/>
            <a:ext cx="221774"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9">
            <a:extLst>
              <a:ext uri="{FF2B5EF4-FFF2-40B4-BE49-F238E27FC236}">
                <a16:creationId xmlns:a16="http://schemas.microsoft.com/office/drawing/2014/main" id="{B46DEA01-378C-621F-9993-BBF67759D867}"/>
              </a:ext>
            </a:extLst>
          </p:cNvPr>
          <p:cNvSpPr/>
          <p:nvPr/>
        </p:nvSpPr>
        <p:spPr>
          <a:xfrm>
            <a:off x="7869202" y="3581078"/>
            <a:ext cx="212167"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10">
            <a:extLst>
              <a:ext uri="{FF2B5EF4-FFF2-40B4-BE49-F238E27FC236}">
                <a16:creationId xmlns:a16="http://schemas.microsoft.com/office/drawing/2014/main" id="{6866D633-94F7-85E8-0210-13D4009C7BEB}"/>
              </a:ext>
            </a:extLst>
          </p:cNvPr>
          <p:cNvSpPr/>
          <p:nvPr/>
        </p:nvSpPr>
        <p:spPr>
          <a:xfrm>
            <a:off x="7434014" y="4216624"/>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81487E82-30C7-5B26-A37E-D1D9413F05C0}"/>
              </a:ext>
            </a:extLst>
          </p:cNvPr>
          <p:cNvSpPr/>
          <p:nvPr/>
        </p:nvSpPr>
        <p:spPr>
          <a:xfrm>
            <a:off x="7647428" y="4216078"/>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12">
            <a:extLst>
              <a:ext uri="{FF2B5EF4-FFF2-40B4-BE49-F238E27FC236}">
                <a16:creationId xmlns:a16="http://schemas.microsoft.com/office/drawing/2014/main" id="{8D755B0E-1D13-B4CB-A1DF-CC000E6A7835}"/>
              </a:ext>
            </a:extLst>
          </p:cNvPr>
          <p:cNvSpPr/>
          <p:nvPr/>
        </p:nvSpPr>
        <p:spPr>
          <a:xfrm>
            <a:off x="7865021" y="4216078"/>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13">
            <a:extLst>
              <a:ext uri="{FF2B5EF4-FFF2-40B4-BE49-F238E27FC236}">
                <a16:creationId xmlns:a16="http://schemas.microsoft.com/office/drawing/2014/main" id="{BC072DFF-B742-03DD-C1DD-C138C420B150}"/>
              </a:ext>
            </a:extLst>
          </p:cNvPr>
          <p:cNvSpPr/>
          <p:nvPr/>
        </p:nvSpPr>
        <p:spPr>
          <a:xfrm>
            <a:off x="5345672" y="2858626"/>
            <a:ext cx="407440" cy="913161"/>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14">
            <a:extLst>
              <a:ext uri="{FF2B5EF4-FFF2-40B4-BE49-F238E27FC236}">
                <a16:creationId xmlns:a16="http://schemas.microsoft.com/office/drawing/2014/main" id="{A6442296-7AC0-C4FA-7E06-6C9A29AC06AB}"/>
              </a:ext>
            </a:extLst>
          </p:cNvPr>
          <p:cNvSpPr/>
          <p:nvPr/>
        </p:nvSpPr>
        <p:spPr>
          <a:xfrm>
            <a:off x="5249346" y="2581354"/>
            <a:ext cx="666206" cy="250514"/>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15">
            <a:extLst>
              <a:ext uri="{FF2B5EF4-FFF2-40B4-BE49-F238E27FC236}">
                <a16:creationId xmlns:a16="http://schemas.microsoft.com/office/drawing/2014/main" id="{9DB5F0E9-C481-9D58-BF91-442032873B82}"/>
              </a:ext>
            </a:extLst>
          </p:cNvPr>
          <p:cNvSpPr/>
          <p:nvPr/>
        </p:nvSpPr>
        <p:spPr>
          <a:xfrm>
            <a:off x="4058202" y="2851734"/>
            <a:ext cx="374338" cy="92964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16">
            <a:extLst>
              <a:ext uri="{FF2B5EF4-FFF2-40B4-BE49-F238E27FC236}">
                <a16:creationId xmlns:a16="http://schemas.microsoft.com/office/drawing/2014/main" id="{465EB7E9-9208-AA77-A488-79FD62000C58}"/>
              </a:ext>
            </a:extLst>
          </p:cNvPr>
          <p:cNvSpPr/>
          <p:nvPr/>
        </p:nvSpPr>
        <p:spPr>
          <a:xfrm>
            <a:off x="4685386" y="2868213"/>
            <a:ext cx="407439" cy="913161"/>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17">
            <a:extLst>
              <a:ext uri="{FF2B5EF4-FFF2-40B4-BE49-F238E27FC236}">
                <a16:creationId xmlns:a16="http://schemas.microsoft.com/office/drawing/2014/main" id="{A59B196A-626A-1CF7-A463-2B718408DA7B}"/>
              </a:ext>
            </a:extLst>
          </p:cNvPr>
          <p:cNvSpPr/>
          <p:nvPr/>
        </p:nvSpPr>
        <p:spPr>
          <a:xfrm>
            <a:off x="3952060" y="2581354"/>
            <a:ext cx="591024" cy="27511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18">
            <a:extLst>
              <a:ext uri="{FF2B5EF4-FFF2-40B4-BE49-F238E27FC236}">
                <a16:creationId xmlns:a16="http://schemas.microsoft.com/office/drawing/2014/main" id="{4369C9FE-CF02-EF1E-4BAA-D1A85AB8BC53}"/>
              </a:ext>
            </a:extLst>
          </p:cNvPr>
          <p:cNvSpPr/>
          <p:nvPr/>
        </p:nvSpPr>
        <p:spPr>
          <a:xfrm>
            <a:off x="4574907" y="2588307"/>
            <a:ext cx="642616" cy="243561"/>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19">
            <a:extLst>
              <a:ext uri="{FF2B5EF4-FFF2-40B4-BE49-F238E27FC236}">
                <a16:creationId xmlns:a16="http://schemas.microsoft.com/office/drawing/2014/main" id="{AF9AD4CB-694C-1D9D-7770-224F0E9FF68C}"/>
              </a:ext>
            </a:extLst>
          </p:cNvPr>
          <p:cNvSpPr/>
          <p:nvPr/>
        </p:nvSpPr>
        <p:spPr>
          <a:xfrm>
            <a:off x="4058201" y="4384765"/>
            <a:ext cx="1759125" cy="275118"/>
          </a:xfrm>
          <a:prstGeom prst="rect">
            <a:avLst/>
          </a:prstGeom>
          <a:noFill/>
          <a:ln w="317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灯片编号占位符 2">
            <a:extLst>
              <a:ext uri="{FF2B5EF4-FFF2-40B4-BE49-F238E27FC236}">
                <a16:creationId xmlns:a16="http://schemas.microsoft.com/office/drawing/2014/main" id="{77666194-34B8-428F-CD0D-AA05DA8E3F90}"/>
              </a:ext>
            </a:extLst>
          </p:cNvPr>
          <p:cNvSpPr>
            <a:spLocks noGrp="1"/>
          </p:cNvSpPr>
          <p:nvPr>
            <p:ph type="sldNum" sz="quarter" idx="12"/>
          </p:nvPr>
        </p:nvSpPr>
        <p:spPr/>
        <p:txBody>
          <a:bodyPr/>
          <a:lstStyle/>
          <a:p>
            <a:fld id="{CB77001E-1A61-4903-BBFF-D82C24F3A3A5}" type="slidenum">
              <a:rPr lang="en-US" smtClean="0"/>
              <a:t>13</a:t>
            </a:fld>
            <a:endParaRPr lang="zh-CN" altLang="en-US"/>
          </a:p>
        </p:txBody>
      </p:sp>
      <p:sp>
        <p:nvSpPr>
          <p:cNvPr id="5" name="页脚占位符 4">
            <a:extLst>
              <a:ext uri="{FF2B5EF4-FFF2-40B4-BE49-F238E27FC236}">
                <a16:creationId xmlns:a16="http://schemas.microsoft.com/office/drawing/2014/main" id="{5B62CFE7-589E-4896-9155-48048E99F778}"/>
              </a:ext>
            </a:extLst>
          </p:cNvPr>
          <p:cNvSpPr>
            <a:spLocks noGrp="1"/>
          </p:cNvSpPr>
          <p:nvPr>
            <p:ph type="ftr" sz="quarter" idx="11"/>
          </p:nvPr>
        </p:nvSpPr>
        <p:spPr/>
        <p:txBody>
          <a:bodyPr/>
          <a:lstStyle/>
          <a:p>
            <a:r>
              <a:rPr lang="en-US"/>
              <a:t>TeLLMe: Ternary LLM Accelerator on Edge FPGAs</a:t>
            </a:r>
          </a:p>
        </p:txBody>
      </p:sp>
      <p:sp>
        <p:nvSpPr>
          <p:cNvPr id="37" name="文本框 36">
            <a:extLst>
              <a:ext uri="{FF2B5EF4-FFF2-40B4-BE49-F238E27FC236}">
                <a16:creationId xmlns:a16="http://schemas.microsoft.com/office/drawing/2014/main" id="{CA613B01-A903-4BC6-B895-CB1631924ADF}"/>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1</a:t>
            </a:r>
            <a:endParaRPr lang="zh-CN" altLang="en-US" sz="2400" b="1" i="1">
              <a:solidFill>
                <a:srgbClr val="C00000"/>
              </a:solidFill>
            </a:endParaRPr>
          </a:p>
        </p:txBody>
      </p:sp>
    </p:spTree>
    <p:extLst>
      <p:ext uri="{BB962C8B-B14F-4D97-AF65-F5344CB8AC3E}">
        <p14:creationId xmlns:p14="http://schemas.microsoft.com/office/powerpoint/2010/main" val="17883113"/>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00F946-35EC-F5A9-88E3-FDFE162170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FC7438-6516-614A-CF18-56E643A8F317}"/>
              </a:ext>
            </a:extLst>
          </p:cNvPr>
          <p:cNvSpPr>
            <a:spLocks noGrp="1"/>
          </p:cNvSpPr>
          <p:nvPr>
            <p:ph type="title"/>
          </p:nvPr>
        </p:nvSpPr>
        <p:spPr>
          <a:xfrm>
            <a:off x="710938" y="0"/>
            <a:ext cx="11284390" cy="1325563"/>
          </a:xfrm>
        </p:spPr>
        <p:txBody>
          <a:bodyPr>
            <a:normAutofit/>
          </a:bodyPr>
          <a:lstStyle/>
          <a:p>
            <a:r>
              <a:rPr lang="en-US" altLang="zh-CN" sz="3600"/>
              <a:t>TLMM: Computation Steps</a:t>
            </a:r>
            <a:endParaRPr lang="en-US" sz="3600"/>
          </a:p>
        </p:txBody>
      </p:sp>
      <p:sp>
        <p:nvSpPr>
          <p:cNvPr id="6" name="文本框 5">
            <a:extLst>
              <a:ext uri="{FF2B5EF4-FFF2-40B4-BE49-F238E27FC236}">
                <a16:creationId xmlns:a16="http://schemas.microsoft.com/office/drawing/2014/main" id="{3C681B95-F4BE-7436-9C92-66C47321E860}"/>
              </a:ext>
            </a:extLst>
          </p:cNvPr>
          <p:cNvSpPr txBox="1"/>
          <p:nvPr/>
        </p:nvSpPr>
        <p:spPr>
          <a:xfrm>
            <a:off x="3333544" y="1001266"/>
            <a:ext cx="6765799" cy="369332"/>
          </a:xfrm>
          <a:prstGeom prst="rect">
            <a:avLst/>
          </a:prstGeom>
          <a:noFill/>
        </p:spPr>
        <p:txBody>
          <a:bodyPr wrap="square">
            <a:spAutoFit/>
          </a:bodyPr>
          <a:lstStyle/>
          <a:p>
            <a:r>
              <a:rPr lang="en-US" altLang="zh-CN" b="1"/>
              <a:t>(4) Set up new TL table with next group of activation </a:t>
            </a:r>
            <a:endParaRPr lang="zh-CN" altLang="en-US" b="1"/>
          </a:p>
        </p:txBody>
      </p:sp>
      <p:pic>
        <p:nvPicPr>
          <p:cNvPr id="26" name="图形 25">
            <a:extLst>
              <a:ext uri="{FF2B5EF4-FFF2-40B4-BE49-F238E27FC236}">
                <a16:creationId xmlns:a16="http://schemas.microsoft.com/office/drawing/2014/main" id="{E3D951C8-E6F7-4687-D9A8-6B649693F82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628500" y="1325563"/>
            <a:ext cx="5091149" cy="3803160"/>
          </a:xfrm>
          <a:prstGeom prst="rect">
            <a:avLst/>
          </a:prstGeom>
        </p:spPr>
      </p:pic>
      <p:sp>
        <p:nvSpPr>
          <p:cNvPr id="27" name="!!Rectangle 1">
            <a:extLst>
              <a:ext uri="{FF2B5EF4-FFF2-40B4-BE49-F238E27FC236}">
                <a16:creationId xmlns:a16="http://schemas.microsoft.com/office/drawing/2014/main" id="{63015F63-46DB-D590-B448-76C7CC75DFD2}"/>
              </a:ext>
            </a:extLst>
          </p:cNvPr>
          <p:cNvSpPr>
            <a:spLocks/>
          </p:cNvSpPr>
          <p:nvPr/>
        </p:nvSpPr>
        <p:spPr>
          <a:xfrm>
            <a:off x="5947625" y="1849840"/>
            <a:ext cx="613796" cy="20029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
            <a:extLst>
              <a:ext uri="{FF2B5EF4-FFF2-40B4-BE49-F238E27FC236}">
                <a16:creationId xmlns:a16="http://schemas.microsoft.com/office/drawing/2014/main" id="{50F6FA0A-D88F-A534-187E-8BA552A8E651}"/>
              </a:ext>
            </a:extLst>
          </p:cNvPr>
          <p:cNvSpPr>
            <a:spLocks/>
          </p:cNvSpPr>
          <p:nvPr/>
        </p:nvSpPr>
        <p:spPr>
          <a:xfrm>
            <a:off x="6593473" y="1848025"/>
            <a:ext cx="666206" cy="212289"/>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3">
            <a:extLst>
              <a:ext uri="{FF2B5EF4-FFF2-40B4-BE49-F238E27FC236}">
                <a16:creationId xmlns:a16="http://schemas.microsoft.com/office/drawing/2014/main" id="{4C051204-3304-4F7C-2D61-F5A991814F60}"/>
              </a:ext>
            </a:extLst>
          </p:cNvPr>
          <p:cNvSpPr/>
          <p:nvPr/>
        </p:nvSpPr>
        <p:spPr>
          <a:xfrm>
            <a:off x="7259679" y="1849839"/>
            <a:ext cx="666206" cy="212289"/>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4">
            <a:extLst>
              <a:ext uri="{FF2B5EF4-FFF2-40B4-BE49-F238E27FC236}">
                <a16:creationId xmlns:a16="http://schemas.microsoft.com/office/drawing/2014/main" id="{261BEE84-F5D4-8D3E-31CB-6D3F937EBF9F}"/>
              </a:ext>
            </a:extLst>
          </p:cNvPr>
          <p:cNvSpPr/>
          <p:nvPr/>
        </p:nvSpPr>
        <p:spPr>
          <a:xfrm>
            <a:off x="6756229" y="4820668"/>
            <a:ext cx="217910" cy="64583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5">
            <a:extLst>
              <a:ext uri="{FF2B5EF4-FFF2-40B4-BE49-F238E27FC236}">
                <a16:creationId xmlns:a16="http://schemas.microsoft.com/office/drawing/2014/main" id="{7B0FB3A5-E34E-0AB2-3284-69699C6FF72D}"/>
              </a:ext>
            </a:extLst>
          </p:cNvPr>
          <p:cNvSpPr/>
          <p:nvPr/>
        </p:nvSpPr>
        <p:spPr>
          <a:xfrm>
            <a:off x="6989243" y="4805806"/>
            <a:ext cx="206670" cy="64583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6">
            <a:extLst>
              <a:ext uri="{FF2B5EF4-FFF2-40B4-BE49-F238E27FC236}">
                <a16:creationId xmlns:a16="http://schemas.microsoft.com/office/drawing/2014/main" id="{79EA1A86-1D7A-BD57-33AD-220E388172B7}"/>
              </a:ext>
            </a:extLst>
          </p:cNvPr>
          <p:cNvSpPr/>
          <p:nvPr/>
        </p:nvSpPr>
        <p:spPr>
          <a:xfrm>
            <a:off x="7195507" y="4815253"/>
            <a:ext cx="206670" cy="64583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7">
            <a:extLst>
              <a:ext uri="{FF2B5EF4-FFF2-40B4-BE49-F238E27FC236}">
                <a16:creationId xmlns:a16="http://schemas.microsoft.com/office/drawing/2014/main" id="{1B7A159A-3795-F70A-F356-D5EBE33D7A68}"/>
              </a:ext>
            </a:extLst>
          </p:cNvPr>
          <p:cNvSpPr/>
          <p:nvPr/>
        </p:nvSpPr>
        <p:spPr>
          <a:xfrm>
            <a:off x="6760725" y="5479541"/>
            <a:ext cx="197678"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8">
            <a:extLst>
              <a:ext uri="{FF2B5EF4-FFF2-40B4-BE49-F238E27FC236}">
                <a16:creationId xmlns:a16="http://schemas.microsoft.com/office/drawing/2014/main" id="{B08FFE2E-6C4A-BAB3-5816-1AC52085B54A}"/>
              </a:ext>
            </a:extLst>
          </p:cNvPr>
          <p:cNvSpPr/>
          <p:nvPr/>
        </p:nvSpPr>
        <p:spPr>
          <a:xfrm>
            <a:off x="6967395" y="5479541"/>
            <a:ext cx="221774"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9">
            <a:extLst>
              <a:ext uri="{FF2B5EF4-FFF2-40B4-BE49-F238E27FC236}">
                <a16:creationId xmlns:a16="http://schemas.microsoft.com/office/drawing/2014/main" id="{0FCFE97D-D624-0949-9E74-FA106BB5AEF9}"/>
              </a:ext>
            </a:extLst>
          </p:cNvPr>
          <p:cNvSpPr/>
          <p:nvPr/>
        </p:nvSpPr>
        <p:spPr>
          <a:xfrm>
            <a:off x="7195913" y="5479541"/>
            <a:ext cx="212167"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10">
            <a:extLst>
              <a:ext uri="{FF2B5EF4-FFF2-40B4-BE49-F238E27FC236}">
                <a16:creationId xmlns:a16="http://schemas.microsoft.com/office/drawing/2014/main" id="{A4DD6F6B-FDA1-FA5F-D4FB-063B54F6A2CA}"/>
              </a:ext>
            </a:extLst>
          </p:cNvPr>
          <p:cNvSpPr/>
          <p:nvPr/>
        </p:nvSpPr>
        <p:spPr>
          <a:xfrm>
            <a:off x="6760725" y="6115087"/>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11">
            <a:extLst>
              <a:ext uri="{FF2B5EF4-FFF2-40B4-BE49-F238E27FC236}">
                <a16:creationId xmlns:a16="http://schemas.microsoft.com/office/drawing/2014/main" id="{99F9783A-1954-0C82-FC97-19F83A6C5204}"/>
              </a:ext>
            </a:extLst>
          </p:cNvPr>
          <p:cNvSpPr/>
          <p:nvPr/>
        </p:nvSpPr>
        <p:spPr>
          <a:xfrm>
            <a:off x="6974139" y="6114541"/>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12">
            <a:extLst>
              <a:ext uri="{FF2B5EF4-FFF2-40B4-BE49-F238E27FC236}">
                <a16:creationId xmlns:a16="http://schemas.microsoft.com/office/drawing/2014/main" id="{0CB163A0-3B7B-E917-3945-EE17830CC347}"/>
              </a:ext>
            </a:extLst>
          </p:cNvPr>
          <p:cNvSpPr/>
          <p:nvPr/>
        </p:nvSpPr>
        <p:spPr>
          <a:xfrm>
            <a:off x="7191732" y="6114541"/>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13">
            <a:extLst>
              <a:ext uri="{FF2B5EF4-FFF2-40B4-BE49-F238E27FC236}">
                <a16:creationId xmlns:a16="http://schemas.microsoft.com/office/drawing/2014/main" id="{842986C4-5B92-AD89-6AF1-E6EAA8B17AD8}"/>
              </a:ext>
            </a:extLst>
          </p:cNvPr>
          <p:cNvSpPr/>
          <p:nvPr/>
        </p:nvSpPr>
        <p:spPr>
          <a:xfrm>
            <a:off x="5327475" y="2780483"/>
            <a:ext cx="407440" cy="913161"/>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14">
            <a:extLst>
              <a:ext uri="{FF2B5EF4-FFF2-40B4-BE49-F238E27FC236}">
                <a16:creationId xmlns:a16="http://schemas.microsoft.com/office/drawing/2014/main" id="{B38062B2-C35C-C376-C907-8EC421ADBD2A}"/>
              </a:ext>
            </a:extLst>
          </p:cNvPr>
          <p:cNvSpPr/>
          <p:nvPr/>
        </p:nvSpPr>
        <p:spPr>
          <a:xfrm>
            <a:off x="5231149" y="2503211"/>
            <a:ext cx="666206" cy="250514"/>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15">
            <a:extLst>
              <a:ext uri="{FF2B5EF4-FFF2-40B4-BE49-F238E27FC236}">
                <a16:creationId xmlns:a16="http://schemas.microsoft.com/office/drawing/2014/main" id="{F4A4FC8C-3C94-0711-9452-9710A7894B4C}"/>
              </a:ext>
            </a:extLst>
          </p:cNvPr>
          <p:cNvSpPr/>
          <p:nvPr/>
        </p:nvSpPr>
        <p:spPr>
          <a:xfrm>
            <a:off x="4040005" y="2773591"/>
            <a:ext cx="374338" cy="92964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16">
            <a:extLst>
              <a:ext uri="{FF2B5EF4-FFF2-40B4-BE49-F238E27FC236}">
                <a16:creationId xmlns:a16="http://schemas.microsoft.com/office/drawing/2014/main" id="{A7F585AA-3187-AA67-58EA-BE6BCCD97758}"/>
              </a:ext>
            </a:extLst>
          </p:cNvPr>
          <p:cNvSpPr/>
          <p:nvPr/>
        </p:nvSpPr>
        <p:spPr>
          <a:xfrm>
            <a:off x="4667189" y="2790070"/>
            <a:ext cx="407439" cy="913161"/>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17">
            <a:extLst>
              <a:ext uri="{FF2B5EF4-FFF2-40B4-BE49-F238E27FC236}">
                <a16:creationId xmlns:a16="http://schemas.microsoft.com/office/drawing/2014/main" id="{B470033C-DF77-8E80-5DA4-81BBEAE31560}"/>
              </a:ext>
            </a:extLst>
          </p:cNvPr>
          <p:cNvSpPr/>
          <p:nvPr/>
        </p:nvSpPr>
        <p:spPr>
          <a:xfrm>
            <a:off x="3933863" y="2503211"/>
            <a:ext cx="591024" cy="27511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18">
            <a:extLst>
              <a:ext uri="{FF2B5EF4-FFF2-40B4-BE49-F238E27FC236}">
                <a16:creationId xmlns:a16="http://schemas.microsoft.com/office/drawing/2014/main" id="{C7207C68-6103-55B1-B910-A6490744C451}"/>
              </a:ext>
            </a:extLst>
          </p:cNvPr>
          <p:cNvSpPr/>
          <p:nvPr/>
        </p:nvSpPr>
        <p:spPr>
          <a:xfrm>
            <a:off x="4556710" y="2510164"/>
            <a:ext cx="642616" cy="243561"/>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19">
            <a:extLst>
              <a:ext uri="{FF2B5EF4-FFF2-40B4-BE49-F238E27FC236}">
                <a16:creationId xmlns:a16="http://schemas.microsoft.com/office/drawing/2014/main" id="{24AFB8A2-4EC2-D93F-80AD-5A902AFBB5D1}"/>
              </a:ext>
            </a:extLst>
          </p:cNvPr>
          <p:cNvSpPr/>
          <p:nvPr/>
        </p:nvSpPr>
        <p:spPr>
          <a:xfrm>
            <a:off x="4040004" y="4306622"/>
            <a:ext cx="1759125" cy="275118"/>
          </a:xfrm>
          <a:prstGeom prst="rect">
            <a:avLst/>
          </a:prstGeom>
          <a:noFill/>
          <a:ln w="317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灯片编号占位符 2">
            <a:extLst>
              <a:ext uri="{FF2B5EF4-FFF2-40B4-BE49-F238E27FC236}">
                <a16:creationId xmlns:a16="http://schemas.microsoft.com/office/drawing/2014/main" id="{3F9B0B77-81D2-F3ED-8DCC-B926319C7A9E}"/>
              </a:ext>
            </a:extLst>
          </p:cNvPr>
          <p:cNvSpPr>
            <a:spLocks noGrp="1"/>
          </p:cNvSpPr>
          <p:nvPr>
            <p:ph type="sldNum" sz="quarter" idx="12"/>
          </p:nvPr>
        </p:nvSpPr>
        <p:spPr/>
        <p:txBody>
          <a:bodyPr/>
          <a:lstStyle/>
          <a:p>
            <a:fld id="{CB77001E-1A61-4903-BBFF-D82C24F3A3A5}" type="slidenum">
              <a:rPr lang="en-US" smtClean="0"/>
              <a:t>14</a:t>
            </a:fld>
            <a:endParaRPr lang="zh-CN" altLang="en-US"/>
          </a:p>
        </p:txBody>
      </p:sp>
      <p:sp>
        <p:nvSpPr>
          <p:cNvPr id="5" name="页脚占位符 4">
            <a:extLst>
              <a:ext uri="{FF2B5EF4-FFF2-40B4-BE49-F238E27FC236}">
                <a16:creationId xmlns:a16="http://schemas.microsoft.com/office/drawing/2014/main" id="{1B8E9C40-C47F-4F73-8931-172057F07B3A}"/>
              </a:ext>
            </a:extLst>
          </p:cNvPr>
          <p:cNvSpPr>
            <a:spLocks noGrp="1"/>
          </p:cNvSpPr>
          <p:nvPr>
            <p:ph type="ftr" sz="quarter" idx="11"/>
          </p:nvPr>
        </p:nvSpPr>
        <p:spPr/>
        <p:txBody>
          <a:bodyPr/>
          <a:lstStyle/>
          <a:p>
            <a:r>
              <a:rPr lang="en-US"/>
              <a:t>TeLLMe: Ternary LLM Accelerator on Edge FPGAs</a:t>
            </a:r>
          </a:p>
        </p:txBody>
      </p:sp>
      <p:sp>
        <p:nvSpPr>
          <p:cNvPr id="37" name="文本框 36">
            <a:extLst>
              <a:ext uri="{FF2B5EF4-FFF2-40B4-BE49-F238E27FC236}">
                <a16:creationId xmlns:a16="http://schemas.microsoft.com/office/drawing/2014/main" id="{FEC4D2EF-82FA-4F88-9B1E-CDA1E272DFA3}"/>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1</a:t>
            </a:r>
            <a:endParaRPr lang="zh-CN" altLang="en-US" sz="2400" b="1" i="1">
              <a:solidFill>
                <a:srgbClr val="C00000"/>
              </a:solidFill>
            </a:endParaRPr>
          </a:p>
        </p:txBody>
      </p:sp>
    </p:spTree>
    <p:extLst>
      <p:ext uri="{BB962C8B-B14F-4D97-AF65-F5344CB8AC3E}">
        <p14:creationId xmlns:p14="http://schemas.microsoft.com/office/powerpoint/2010/main" val="3279735073"/>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6442C8-7221-EA39-4DD9-44A9680BA7BD}"/>
            </a:ext>
          </a:extLst>
        </p:cNvPr>
        <p:cNvGrpSpPr/>
        <p:nvPr/>
      </p:nvGrpSpPr>
      <p:grpSpPr>
        <a:xfrm>
          <a:off x="0" y="0"/>
          <a:ext cx="0" cy="0"/>
          <a:chOff x="0" y="0"/>
          <a:chExt cx="0" cy="0"/>
        </a:xfrm>
      </p:grpSpPr>
      <p:pic>
        <p:nvPicPr>
          <p:cNvPr id="11" name="图片 10">
            <a:extLst>
              <a:ext uri="{FF2B5EF4-FFF2-40B4-BE49-F238E27FC236}">
                <a16:creationId xmlns:a16="http://schemas.microsoft.com/office/drawing/2014/main" id="{826CC684-B87E-4C45-5CBA-278BB68A06C4}"/>
              </a:ext>
            </a:extLst>
          </p:cNvPr>
          <p:cNvPicPr>
            <a:picLocks noChangeAspect="1"/>
          </p:cNvPicPr>
          <p:nvPr/>
        </p:nvPicPr>
        <p:blipFill>
          <a:blip r:embed="rId3"/>
          <a:srcRect l="5438" t="7270" r="9650" b="13881"/>
          <a:stretch>
            <a:fillRect/>
          </a:stretch>
        </p:blipFill>
        <p:spPr>
          <a:xfrm>
            <a:off x="3590385" y="1374774"/>
            <a:ext cx="5294535" cy="3725916"/>
          </a:xfrm>
          <a:prstGeom prst="rect">
            <a:avLst/>
          </a:prstGeom>
        </p:spPr>
      </p:pic>
      <p:sp>
        <p:nvSpPr>
          <p:cNvPr id="2" name="Title 1">
            <a:extLst>
              <a:ext uri="{FF2B5EF4-FFF2-40B4-BE49-F238E27FC236}">
                <a16:creationId xmlns:a16="http://schemas.microsoft.com/office/drawing/2014/main" id="{B8295F73-5929-8606-51A6-D37A7815BC9E}"/>
              </a:ext>
            </a:extLst>
          </p:cNvPr>
          <p:cNvSpPr>
            <a:spLocks noGrp="1"/>
          </p:cNvSpPr>
          <p:nvPr>
            <p:ph type="title"/>
          </p:nvPr>
        </p:nvSpPr>
        <p:spPr>
          <a:xfrm>
            <a:off x="710938" y="0"/>
            <a:ext cx="11284390" cy="1325563"/>
          </a:xfrm>
        </p:spPr>
        <p:txBody>
          <a:bodyPr>
            <a:normAutofit/>
          </a:bodyPr>
          <a:lstStyle/>
          <a:p>
            <a:r>
              <a:rPr lang="en-US" altLang="zh-CN" sz="3600"/>
              <a:t>TLMM: Computation Steps</a:t>
            </a:r>
            <a:endParaRPr lang="en-US" sz="3600"/>
          </a:p>
        </p:txBody>
      </p:sp>
      <p:sp>
        <p:nvSpPr>
          <p:cNvPr id="17" name="!!Rectangle 13">
            <a:extLst>
              <a:ext uri="{FF2B5EF4-FFF2-40B4-BE49-F238E27FC236}">
                <a16:creationId xmlns:a16="http://schemas.microsoft.com/office/drawing/2014/main" id="{41027305-E500-518C-F630-808E02518B45}"/>
              </a:ext>
            </a:extLst>
          </p:cNvPr>
          <p:cNvSpPr/>
          <p:nvPr/>
        </p:nvSpPr>
        <p:spPr>
          <a:xfrm>
            <a:off x="5459608" y="2740810"/>
            <a:ext cx="407440" cy="913161"/>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4">
            <a:extLst>
              <a:ext uri="{FF2B5EF4-FFF2-40B4-BE49-F238E27FC236}">
                <a16:creationId xmlns:a16="http://schemas.microsoft.com/office/drawing/2014/main" id="{C7FCB90A-1622-CE86-6A0E-9D52160E8236}"/>
              </a:ext>
            </a:extLst>
          </p:cNvPr>
          <p:cNvSpPr/>
          <p:nvPr/>
        </p:nvSpPr>
        <p:spPr>
          <a:xfrm>
            <a:off x="5347861" y="2479492"/>
            <a:ext cx="666206" cy="236709"/>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5">
            <a:extLst>
              <a:ext uri="{FF2B5EF4-FFF2-40B4-BE49-F238E27FC236}">
                <a16:creationId xmlns:a16="http://schemas.microsoft.com/office/drawing/2014/main" id="{664B18EF-D1BA-8CF3-E11F-FAA6EC6CE477}"/>
              </a:ext>
            </a:extLst>
          </p:cNvPr>
          <p:cNvSpPr/>
          <p:nvPr/>
        </p:nvSpPr>
        <p:spPr>
          <a:xfrm>
            <a:off x="4172519" y="2740806"/>
            <a:ext cx="407439" cy="90710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6">
            <a:extLst>
              <a:ext uri="{FF2B5EF4-FFF2-40B4-BE49-F238E27FC236}">
                <a16:creationId xmlns:a16="http://schemas.microsoft.com/office/drawing/2014/main" id="{156B3629-0C2F-7B7C-C656-AAA59A44313F}"/>
              </a:ext>
            </a:extLst>
          </p:cNvPr>
          <p:cNvSpPr/>
          <p:nvPr/>
        </p:nvSpPr>
        <p:spPr>
          <a:xfrm>
            <a:off x="4816384" y="2740809"/>
            <a:ext cx="407439" cy="913161"/>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7">
            <a:extLst>
              <a:ext uri="{FF2B5EF4-FFF2-40B4-BE49-F238E27FC236}">
                <a16:creationId xmlns:a16="http://schemas.microsoft.com/office/drawing/2014/main" id="{06F66F2A-75C7-33A0-6A19-D6A471AC53C8}"/>
              </a:ext>
            </a:extLst>
          </p:cNvPr>
          <p:cNvSpPr/>
          <p:nvPr/>
        </p:nvSpPr>
        <p:spPr>
          <a:xfrm>
            <a:off x="4110761" y="2465687"/>
            <a:ext cx="547526" cy="25051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8">
            <a:extLst>
              <a:ext uri="{FF2B5EF4-FFF2-40B4-BE49-F238E27FC236}">
                <a16:creationId xmlns:a16="http://schemas.microsoft.com/office/drawing/2014/main" id="{5E3C4966-DC56-3149-3E87-AE2CA4D9DE1D}"/>
              </a:ext>
            </a:extLst>
          </p:cNvPr>
          <p:cNvSpPr/>
          <p:nvPr/>
        </p:nvSpPr>
        <p:spPr>
          <a:xfrm>
            <a:off x="4693920" y="2465687"/>
            <a:ext cx="613795" cy="250514"/>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19">
            <a:extLst>
              <a:ext uri="{FF2B5EF4-FFF2-40B4-BE49-F238E27FC236}">
                <a16:creationId xmlns:a16="http://schemas.microsoft.com/office/drawing/2014/main" id="{3CE64535-02B0-0A80-3777-7F9122126DF6}"/>
              </a:ext>
            </a:extLst>
          </p:cNvPr>
          <p:cNvSpPr/>
          <p:nvPr/>
        </p:nvSpPr>
        <p:spPr>
          <a:xfrm>
            <a:off x="4172519" y="4553786"/>
            <a:ext cx="1738943" cy="250514"/>
          </a:xfrm>
          <a:prstGeom prst="rect">
            <a:avLst/>
          </a:prstGeom>
          <a:noFill/>
          <a:ln w="317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1">
            <a:extLst>
              <a:ext uri="{FF2B5EF4-FFF2-40B4-BE49-F238E27FC236}">
                <a16:creationId xmlns:a16="http://schemas.microsoft.com/office/drawing/2014/main" id="{9AF7392F-AEFA-42C9-53D2-9C6F7BCB8F16}"/>
              </a:ext>
            </a:extLst>
          </p:cNvPr>
          <p:cNvSpPr>
            <a:spLocks/>
          </p:cNvSpPr>
          <p:nvPr/>
        </p:nvSpPr>
        <p:spPr>
          <a:xfrm>
            <a:off x="8935549" y="1862228"/>
            <a:ext cx="613796" cy="200298"/>
          </a:xfrm>
          <a:prstGeom prst="rect">
            <a:avLst/>
          </a:prstGeom>
          <a:noFill/>
          <a:ln w="31750">
            <a:solidFill>
              <a:schemeClr val="accent1">
                <a:alpha val="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2">
            <a:extLst>
              <a:ext uri="{FF2B5EF4-FFF2-40B4-BE49-F238E27FC236}">
                <a16:creationId xmlns:a16="http://schemas.microsoft.com/office/drawing/2014/main" id="{63CC4C9B-42FC-0525-A6A6-0CAA72A1F08A}"/>
              </a:ext>
            </a:extLst>
          </p:cNvPr>
          <p:cNvSpPr>
            <a:spLocks/>
          </p:cNvSpPr>
          <p:nvPr/>
        </p:nvSpPr>
        <p:spPr>
          <a:xfrm>
            <a:off x="9549345" y="1862228"/>
            <a:ext cx="666206" cy="200298"/>
          </a:xfrm>
          <a:prstGeom prst="rect">
            <a:avLst/>
          </a:prstGeom>
          <a:noFill/>
          <a:ln w="31750">
            <a:solidFill>
              <a:schemeClr val="accent1">
                <a:alpha val="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3">
            <a:extLst>
              <a:ext uri="{FF2B5EF4-FFF2-40B4-BE49-F238E27FC236}">
                <a16:creationId xmlns:a16="http://schemas.microsoft.com/office/drawing/2014/main" id="{C8115024-22CA-0CAF-8135-1590311F6249}"/>
              </a:ext>
            </a:extLst>
          </p:cNvPr>
          <p:cNvSpPr/>
          <p:nvPr/>
        </p:nvSpPr>
        <p:spPr>
          <a:xfrm>
            <a:off x="10215551" y="1860413"/>
            <a:ext cx="666206" cy="200298"/>
          </a:xfrm>
          <a:prstGeom prst="rect">
            <a:avLst/>
          </a:prstGeom>
          <a:noFill/>
          <a:ln w="31750">
            <a:solidFill>
              <a:schemeClr val="accent1">
                <a:alpha val="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4">
            <a:extLst>
              <a:ext uri="{FF2B5EF4-FFF2-40B4-BE49-F238E27FC236}">
                <a16:creationId xmlns:a16="http://schemas.microsoft.com/office/drawing/2014/main" id="{6BECFF0A-C719-CC39-EA42-7CF577CD50E6}"/>
              </a:ext>
            </a:extLst>
          </p:cNvPr>
          <p:cNvSpPr/>
          <p:nvPr/>
        </p:nvSpPr>
        <p:spPr>
          <a:xfrm>
            <a:off x="6789680" y="6164353"/>
            <a:ext cx="206670" cy="635001"/>
          </a:xfrm>
          <a:prstGeom prst="rect">
            <a:avLst/>
          </a:prstGeom>
          <a:noFill/>
          <a:ln w="31750">
            <a:solidFill>
              <a:schemeClr val="accent1">
                <a:alpha val="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5">
            <a:extLst>
              <a:ext uri="{FF2B5EF4-FFF2-40B4-BE49-F238E27FC236}">
                <a16:creationId xmlns:a16="http://schemas.microsoft.com/office/drawing/2014/main" id="{A6FAFA80-7FFA-46C4-7477-D0689B79D94A}"/>
              </a:ext>
            </a:extLst>
          </p:cNvPr>
          <p:cNvSpPr/>
          <p:nvPr/>
        </p:nvSpPr>
        <p:spPr>
          <a:xfrm>
            <a:off x="6996350" y="6164353"/>
            <a:ext cx="206670" cy="635001"/>
          </a:xfrm>
          <a:prstGeom prst="rect">
            <a:avLst/>
          </a:prstGeom>
          <a:noFill/>
          <a:ln w="31750">
            <a:solidFill>
              <a:schemeClr val="accent1">
                <a:alpha val="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
            <a:extLst>
              <a:ext uri="{FF2B5EF4-FFF2-40B4-BE49-F238E27FC236}">
                <a16:creationId xmlns:a16="http://schemas.microsoft.com/office/drawing/2014/main" id="{A4323370-9B36-DA0E-8ACC-BF6DBE8D76A2}"/>
              </a:ext>
            </a:extLst>
          </p:cNvPr>
          <p:cNvSpPr/>
          <p:nvPr/>
        </p:nvSpPr>
        <p:spPr>
          <a:xfrm>
            <a:off x="7212012" y="6164352"/>
            <a:ext cx="206670" cy="635001"/>
          </a:xfrm>
          <a:prstGeom prst="rect">
            <a:avLst/>
          </a:prstGeom>
          <a:noFill/>
          <a:ln w="31750">
            <a:solidFill>
              <a:schemeClr val="accent1">
                <a:alpha val="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7">
            <a:extLst>
              <a:ext uri="{FF2B5EF4-FFF2-40B4-BE49-F238E27FC236}">
                <a16:creationId xmlns:a16="http://schemas.microsoft.com/office/drawing/2014/main" id="{7869D831-2D1E-CEDE-E179-2920C859CDC9}"/>
              </a:ext>
            </a:extLst>
          </p:cNvPr>
          <p:cNvSpPr/>
          <p:nvPr/>
        </p:nvSpPr>
        <p:spPr>
          <a:xfrm>
            <a:off x="6789680" y="6799353"/>
            <a:ext cx="197678" cy="635000"/>
          </a:xfrm>
          <a:prstGeom prst="rect">
            <a:avLst/>
          </a:prstGeom>
          <a:noFill/>
          <a:ln w="31750">
            <a:solidFill>
              <a:schemeClr val="accent1">
                <a:alpha val="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8">
            <a:extLst>
              <a:ext uri="{FF2B5EF4-FFF2-40B4-BE49-F238E27FC236}">
                <a16:creationId xmlns:a16="http://schemas.microsoft.com/office/drawing/2014/main" id="{F5E49CC3-478C-6B6A-0606-0D5784085E17}"/>
              </a:ext>
            </a:extLst>
          </p:cNvPr>
          <p:cNvSpPr/>
          <p:nvPr/>
        </p:nvSpPr>
        <p:spPr>
          <a:xfrm>
            <a:off x="6996350" y="6799353"/>
            <a:ext cx="197678" cy="635000"/>
          </a:xfrm>
          <a:prstGeom prst="rect">
            <a:avLst/>
          </a:prstGeom>
          <a:noFill/>
          <a:ln w="31750">
            <a:solidFill>
              <a:schemeClr val="accent1">
                <a:alpha val="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F31897A4-9B3A-BB4A-1D3C-ECF9D27707A1}"/>
              </a:ext>
            </a:extLst>
          </p:cNvPr>
          <p:cNvSpPr/>
          <p:nvPr/>
        </p:nvSpPr>
        <p:spPr>
          <a:xfrm>
            <a:off x="7221004" y="6799353"/>
            <a:ext cx="197678" cy="635000"/>
          </a:xfrm>
          <a:prstGeom prst="rect">
            <a:avLst/>
          </a:prstGeom>
          <a:noFill/>
          <a:ln w="31750">
            <a:solidFill>
              <a:schemeClr val="accent1">
                <a:alpha val="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CB8A1940-B31B-BCFE-CCE2-3B6335443963}"/>
              </a:ext>
            </a:extLst>
          </p:cNvPr>
          <p:cNvSpPr/>
          <p:nvPr/>
        </p:nvSpPr>
        <p:spPr>
          <a:xfrm>
            <a:off x="6789680" y="7434899"/>
            <a:ext cx="206670" cy="679685"/>
          </a:xfrm>
          <a:prstGeom prst="rect">
            <a:avLst/>
          </a:prstGeom>
          <a:noFill/>
          <a:ln w="31750">
            <a:solidFill>
              <a:schemeClr val="accent1">
                <a:alpha val="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1">
            <a:extLst>
              <a:ext uri="{FF2B5EF4-FFF2-40B4-BE49-F238E27FC236}">
                <a16:creationId xmlns:a16="http://schemas.microsoft.com/office/drawing/2014/main" id="{0212BE12-452F-827A-C3C2-F352DB18711A}"/>
              </a:ext>
            </a:extLst>
          </p:cNvPr>
          <p:cNvSpPr/>
          <p:nvPr/>
        </p:nvSpPr>
        <p:spPr>
          <a:xfrm>
            <a:off x="7003094" y="7434353"/>
            <a:ext cx="206670" cy="679685"/>
          </a:xfrm>
          <a:prstGeom prst="rect">
            <a:avLst/>
          </a:prstGeom>
          <a:noFill/>
          <a:ln w="31750">
            <a:solidFill>
              <a:schemeClr val="accent1">
                <a:alpha val="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2">
            <a:extLst>
              <a:ext uri="{FF2B5EF4-FFF2-40B4-BE49-F238E27FC236}">
                <a16:creationId xmlns:a16="http://schemas.microsoft.com/office/drawing/2014/main" id="{5A055007-3B16-ED90-4264-8DC087FF1042}"/>
              </a:ext>
            </a:extLst>
          </p:cNvPr>
          <p:cNvSpPr/>
          <p:nvPr/>
        </p:nvSpPr>
        <p:spPr>
          <a:xfrm>
            <a:off x="7220687" y="7434353"/>
            <a:ext cx="206670" cy="679685"/>
          </a:xfrm>
          <a:prstGeom prst="rect">
            <a:avLst/>
          </a:prstGeom>
          <a:noFill/>
          <a:ln w="31750">
            <a:solidFill>
              <a:schemeClr val="accent1">
                <a:alpha val="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本框 5">
            <a:extLst>
              <a:ext uri="{FF2B5EF4-FFF2-40B4-BE49-F238E27FC236}">
                <a16:creationId xmlns:a16="http://schemas.microsoft.com/office/drawing/2014/main" id="{8B2567B5-F831-2991-6BC8-34BDEF4EC29C}"/>
              </a:ext>
            </a:extLst>
          </p:cNvPr>
          <p:cNvSpPr txBox="1"/>
          <p:nvPr/>
        </p:nvSpPr>
        <p:spPr>
          <a:xfrm>
            <a:off x="3035213" y="978564"/>
            <a:ext cx="7291372" cy="369332"/>
          </a:xfrm>
          <a:prstGeom prst="rect">
            <a:avLst/>
          </a:prstGeom>
          <a:noFill/>
        </p:spPr>
        <p:txBody>
          <a:bodyPr wrap="square">
            <a:spAutoFit/>
          </a:bodyPr>
          <a:lstStyle/>
          <a:p>
            <a:r>
              <a:rPr lang="en-US" altLang="zh-CN" b="1"/>
              <a:t>(5) Output Current Token’s Projection to </a:t>
            </a:r>
            <a:r>
              <a:rPr lang="en-US" altLang="zh-CN" b="1" err="1"/>
              <a:t>to</a:t>
            </a:r>
            <a:r>
              <a:rPr lang="en-US" altLang="zh-CN" b="1"/>
              <a:t> Stream Channel</a:t>
            </a:r>
            <a:endParaRPr lang="zh-CN" altLang="en-US" b="1"/>
          </a:p>
        </p:txBody>
      </p:sp>
      <p:sp>
        <p:nvSpPr>
          <p:cNvPr id="23" name="灯片编号占位符 22">
            <a:extLst>
              <a:ext uri="{FF2B5EF4-FFF2-40B4-BE49-F238E27FC236}">
                <a16:creationId xmlns:a16="http://schemas.microsoft.com/office/drawing/2014/main" id="{FA2C3BC3-1D5F-1DCD-BAF0-6C9C33552407}"/>
              </a:ext>
            </a:extLst>
          </p:cNvPr>
          <p:cNvSpPr>
            <a:spLocks noGrp="1"/>
          </p:cNvSpPr>
          <p:nvPr>
            <p:ph type="sldNum" sz="quarter" idx="12"/>
          </p:nvPr>
        </p:nvSpPr>
        <p:spPr/>
        <p:txBody>
          <a:bodyPr/>
          <a:lstStyle/>
          <a:p>
            <a:fld id="{CB77001E-1A61-4903-BBFF-D82C24F3A3A5}" type="slidenum">
              <a:rPr lang="en-US" smtClean="0"/>
              <a:t>15</a:t>
            </a:fld>
            <a:endParaRPr lang="zh-CN" altLang="en-US"/>
          </a:p>
        </p:txBody>
      </p:sp>
      <p:sp>
        <p:nvSpPr>
          <p:cNvPr id="25" name="页脚占位符 24">
            <a:extLst>
              <a:ext uri="{FF2B5EF4-FFF2-40B4-BE49-F238E27FC236}">
                <a16:creationId xmlns:a16="http://schemas.microsoft.com/office/drawing/2014/main" id="{B6CAB1E9-35D0-4F52-B709-825712DE6C91}"/>
              </a:ext>
            </a:extLst>
          </p:cNvPr>
          <p:cNvSpPr>
            <a:spLocks noGrp="1"/>
          </p:cNvSpPr>
          <p:nvPr>
            <p:ph type="ftr" sz="quarter" idx="11"/>
          </p:nvPr>
        </p:nvSpPr>
        <p:spPr/>
        <p:txBody>
          <a:bodyPr/>
          <a:lstStyle/>
          <a:p>
            <a:r>
              <a:rPr lang="en-US"/>
              <a:t>TeLLMe: Ternary LLM Accelerator on Edge FPGAs</a:t>
            </a:r>
          </a:p>
        </p:txBody>
      </p:sp>
      <p:sp>
        <p:nvSpPr>
          <p:cNvPr id="27" name="文本框 26">
            <a:extLst>
              <a:ext uri="{FF2B5EF4-FFF2-40B4-BE49-F238E27FC236}">
                <a16:creationId xmlns:a16="http://schemas.microsoft.com/office/drawing/2014/main" id="{6BAC7AB9-D307-4991-B90C-195BC8E30AD8}"/>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1</a:t>
            </a:r>
            <a:endParaRPr lang="zh-CN" altLang="en-US" sz="2400" b="1" i="1">
              <a:solidFill>
                <a:srgbClr val="C00000"/>
              </a:solidFill>
            </a:endParaRPr>
          </a:p>
        </p:txBody>
      </p:sp>
    </p:spTree>
    <p:extLst>
      <p:ext uri="{BB962C8B-B14F-4D97-AF65-F5344CB8AC3E}">
        <p14:creationId xmlns:p14="http://schemas.microsoft.com/office/powerpoint/2010/main" val="2065785066"/>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3B7EC5-3E36-7C00-4C00-1D23343544D6}"/>
            </a:ext>
          </a:extLst>
        </p:cNvPr>
        <p:cNvGrpSpPr/>
        <p:nvPr/>
      </p:nvGrpSpPr>
      <p:grpSpPr>
        <a:xfrm>
          <a:off x="0" y="0"/>
          <a:ext cx="0" cy="0"/>
          <a:chOff x="0" y="0"/>
          <a:chExt cx="0" cy="0"/>
        </a:xfrm>
      </p:grpSpPr>
      <p:pic>
        <p:nvPicPr>
          <p:cNvPr id="11" name="图片 10">
            <a:extLst>
              <a:ext uri="{FF2B5EF4-FFF2-40B4-BE49-F238E27FC236}">
                <a16:creationId xmlns:a16="http://schemas.microsoft.com/office/drawing/2014/main" id="{77DB9F29-0EDF-B0C0-FD52-E718E7710329}"/>
              </a:ext>
            </a:extLst>
          </p:cNvPr>
          <p:cNvPicPr>
            <a:picLocks noChangeAspect="1"/>
          </p:cNvPicPr>
          <p:nvPr/>
        </p:nvPicPr>
        <p:blipFill>
          <a:blip r:embed="rId3"/>
          <a:srcRect l="5438" t="7270" r="9650" b="13881"/>
          <a:stretch>
            <a:fillRect/>
          </a:stretch>
        </p:blipFill>
        <p:spPr>
          <a:xfrm>
            <a:off x="3590385" y="1374774"/>
            <a:ext cx="5294535" cy="3725916"/>
          </a:xfrm>
          <a:prstGeom prst="rect">
            <a:avLst/>
          </a:prstGeom>
        </p:spPr>
      </p:pic>
      <p:sp>
        <p:nvSpPr>
          <p:cNvPr id="2" name="Title 1">
            <a:extLst>
              <a:ext uri="{FF2B5EF4-FFF2-40B4-BE49-F238E27FC236}">
                <a16:creationId xmlns:a16="http://schemas.microsoft.com/office/drawing/2014/main" id="{5F6D5845-D07F-DD08-EB88-1B56ADAC649C}"/>
              </a:ext>
            </a:extLst>
          </p:cNvPr>
          <p:cNvSpPr>
            <a:spLocks noGrp="1"/>
          </p:cNvSpPr>
          <p:nvPr>
            <p:ph type="title"/>
          </p:nvPr>
        </p:nvSpPr>
        <p:spPr>
          <a:xfrm>
            <a:off x="710938" y="0"/>
            <a:ext cx="11284390" cy="1325563"/>
          </a:xfrm>
        </p:spPr>
        <p:txBody>
          <a:bodyPr>
            <a:normAutofit/>
          </a:bodyPr>
          <a:lstStyle/>
          <a:p>
            <a:r>
              <a:rPr lang="en-US" altLang="zh-CN" sz="3600"/>
              <a:t>TLMM: Computation Steps</a:t>
            </a:r>
            <a:endParaRPr lang="en-US" sz="3600"/>
          </a:p>
        </p:txBody>
      </p:sp>
      <p:sp>
        <p:nvSpPr>
          <p:cNvPr id="17" name="!!Rectangle 13">
            <a:extLst>
              <a:ext uri="{FF2B5EF4-FFF2-40B4-BE49-F238E27FC236}">
                <a16:creationId xmlns:a16="http://schemas.microsoft.com/office/drawing/2014/main" id="{8F1F03B6-E397-19F7-CB89-BEF5831E7C70}"/>
              </a:ext>
            </a:extLst>
          </p:cNvPr>
          <p:cNvSpPr/>
          <p:nvPr/>
        </p:nvSpPr>
        <p:spPr>
          <a:xfrm>
            <a:off x="5459608" y="2740810"/>
            <a:ext cx="407440" cy="913161"/>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4">
            <a:extLst>
              <a:ext uri="{FF2B5EF4-FFF2-40B4-BE49-F238E27FC236}">
                <a16:creationId xmlns:a16="http://schemas.microsoft.com/office/drawing/2014/main" id="{0211736D-DC5D-B8BD-96A3-ABD516FB4D41}"/>
              </a:ext>
            </a:extLst>
          </p:cNvPr>
          <p:cNvSpPr/>
          <p:nvPr/>
        </p:nvSpPr>
        <p:spPr>
          <a:xfrm>
            <a:off x="5347861" y="2479492"/>
            <a:ext cx="666206" cy="236709"/>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5">
            <a:extLst>
              <a:ext uri="{FF2B5EF4-FFF2-40B4-BE49-F238E27FC236}">
                <a16:creationId xmlns:a16="http://schemas.microsoft.com/office/drawing/2014/main" id="{C3E354DF-CD74-359B-EE2C-744C6F826093}"/>
              </a:ext>
            </a:extLst>
          </p:cNvPr>
          <p:cNvSpPr/>
          <p:nvPr/>
        </p:nvSpPr>
        <p:spPr>
          <a:xfrm>
            <a:off x="4172519" y="2740806"/>
            <a:ext cx="407439" cy="90710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6">
            <a:extLst>
              <a:ext uri="{FF2B5EF4-FFF2-40B4-BE49-F238E27FC236}">
                <a16:creationId xmlns:a16="http://schemas.microsoft.com/office/drawing/2014/main" id="{FECD2E16-FA52-79E9-2688-2DCAD646FF8A}"/>
              </a:ext>
            </a:extLst>
          </p:cNvPr>
          <p:cNvSpPr/>
          <p:nvPr/>
        </p:nvSpPr>
        <p:spPr>
          <a:xfrm>
            <a:off x="4816384" y="2740809"/>
            <a:ext cx="407439" cy="913161"/>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7">
            <a:extLst>
              <a:ext uri="{FF2B5EF4-FFF2-40B4-BE49-F238E27FC236}">
                <a16:creationId xmlns:a16="http://schemas.microsoft.com/office/drawing/2014/main" id="{48B60831-D04A-BC30-ACCE-69D6D16BC67B}"/>
              </a:ext>
            </a:extLst>
          </p:cNvPr>
          <p:cNvSpPr/>
          <p:nvPr/>
        </p:nvSpPr>
        <p:spPr>
          <a:xfrm>
            <a:off x="4110761" y="2465687"/>
            <a:ext cx="547526" cy="250514"/>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8">
            <a:extLst>
              <a:ext uri="{FF2B5EF4-FFF2-40B4-BE49-F238E27FC236}">
                <a16:creationId xmlns:a16="http://schemas.microsoft.com/office/drawing/2014/main" id="{D809665C-D763-C6C7-70FA-ABD6DFCCB68A}"/>
              </a:ext>
            </a:extLst>
          </p:cNvPr>
          <p:cNvSpPr/>
          <p:nvPr/>
        </p:nvSpPr>
        <p:spPr>
          <a:xfrm>
            <a:off x="4693920" y="2465687"/>
            <a:ext cx="613795" cy="250514"/>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19">
            <a:extLst>
              <a:ext uri="{FF2B5EF4-FFF2-40B4-BE49-F238E27FC236}">
                <a16:creationId xmlns:a16="http://schemas.microsoft.com/office/drawing/2014/main" id="{BCB7B9A8-2A96-29BE-4F04-6FABB1209AE4}"/>
              </a:ext>
            </a:extLst>
          </p:cNvPr>
          <p:cNvSpPr/>
          <p:nvPr/>
        </p:nvSpPr>
        <p:spPr>
          <a:xfrm>
            <a:off x="4189777" y="4246012"/>
            <a:ext cx="1738943" cy="250514"/>
          </a:xfrm>
          <a:prstGeom prst="rect">
            <a:avLst/>
          </a:prstGeom>
          <a:noFill/>
          <a:ln w="317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1">
            <a:extLst>
              <a:ext uri="{FF2B5EF4-FFF2-40B4-BE49-F238E27FC236}">
                <a16:creationId xmlns:a16="http://schemas.microsoft.com/office/drawing/2014/main" id="{72FEA822-3B14-E031-6116-CD7DD35A417E}"/>
              </a:ext>
            </a:extLst>
          </p:cNvPr>
          <p:cNvSpPr>
            <a:spLocks/>
          </p:cNvSpPr>
          <p:nvPr/>
        </p:nvSpPr>
        <p:spPr>
          <a:xfrm>
            <a:off x="4094142" y="2044965"/>
            <a:ext cx="613796" cy="20029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2">
            <a:extLst>
              <a:ext uri="{FF2B5EF4-FFF2-40B4-BE49-F238E27FC236}">
                <a16:creationId xmlns:a16="http://schemas.microsoft.com/office/drawing/2014/main" id="{433816A3-0AE9-D26A-66A8-162EFFB210AB}"/>
              </a:ext>
            </a:extLst>
          </p:cNvPr>
          <p:cNvSpPr>
            <a:spLocks/>
          </p:cNvSpPr>
          <p:nvPr/>
        </p:nvSpPr>
        <p:spPr>
          <a:xfrm>
            <a:off x="4707938" y="2044965"/>
            <a:ext cx="666206" cy="200298"/>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3">
            <a:extLst>
              <a:ext uri="{FF2B5EF4-FFF2-40B4-BE49-F238E27FC236}">
                <a16:creationId xmlns:a16="http://schemas.microsoft.com/office/drawing/2014/main" id="{3274DACC-9A3E-D976-979F-2C48E4543765}"/>
              </a:ext>
            </a:extLst>
          </p:cNvPr>
          <p:cNvSpPr/>
          <p:nvPr/>
        </p:nvSpPr>
        <p:spPr>
          <a:xfrm>
            <a:off x="5374144" y="2043150"/>
            <a:ext cx="666206" cy="200298"/>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4">
            <a:extLst>
              <a:ext uri="{FF2B5EF4-FFF2-40B4-BE49-F238E27FC236}">
                <a16:creationId xmlns:a16="http://schemas.microsoft.com/office/drawing/2014/main" id="{B5AF4620-E1CA-0D7A-7A82-E87D226D7F2B}"/>
              </a:ext>
            </a:extLst>
          </p:cNvPr>
          <p:cNvSpPr/>
          <p:nvPr/>
        </p:nvSpPr>
        <p:spPr>
          <a:xfrm>
            <a:off x="6850554" y="2794000"/>
            <a:ext cx="206670" cy="63500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5">
            <a:extLst>
              <a:ext uri="{FF2B5EF4-FFF2-40B4-BE49-F238E27FC236}">
                <a16:creationId xmlns:a16="http://schemas.microsoft.com/office/drawing/2014/main" id="{C0D58A54-93E7-DB59-1C2C-5017F813EDA9}"/>
              </a:ext>
            </a:extLst>
          </p:cNvPr>
          <p:cNvSpPr/>
          <p:nvPr/>
        </p:nvSpPr>
        <p:spPr>
          <a:xfrm>
            <a:off x="7057224" y="2794000"/>
            <a:ext cx="206670" cy="63500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
            <a:extLst>
              <a:ext uri="{FF2B5EF4-FFF2-40B4-BE49-F238E27FC236}">
                <a16:creationId xmlns:a16="http://schemas.microsoft.com/office/drawing/2014/main" id="{AFEBEBC3-1C5D-673C-FE98-498284F61971}"/>
              </a:ext>
            </a:extLst>
          </p:cNvPr>
          <p:cNvSpPr/>
          <p:nvPr/>
        </p:nvSpPr>
        <p:spPr>
          <a:xfrm>
            <a:off x="7272886" y="2793999"/>
            <a:ext cx="206670" cy="63500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7">
            <a:extLst>
              <a:ext uri="{FF2B5EF4-FFF2-40B4-BE49-F238E27FC236}">
                <a16:creationId xmlns:a16="http://schemas.microsoft.com/office/drawing/2014/main" id="{EDD9F34A-A5E2-1CE4-BC8A-42DE97631366}"/>
              </a:ext>
            </a:extLst>
          </p:cNvPr>
          <p:cNvSpPr/>
          <p:nvPr/>
        </p:nvSpPr>
        <p:spPr>
          <a:xfrm>
            <a:off x="6850554" y="3429000"/>
            <a:ext cx="197678"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8">
            <a:extLst>
              <a:ext uri="{FF2B5EF4-FFF2-40B4-BE49-F238E27FC236}">
                <a16:creationId xmlns:a16="http://schemas.microsoft.com/office/drawing/2014/main" id="{1DF9E80B-9B42-89FA-1DAA-39A1C24067F0}"/>
              </a:ext>
            </a:extLst>
          </p:cNvPr>
          <p:cNvSpPr/>
          <p:nvPr/>
        </p:nvSpPr>
        <p:spPr>
          <a:xfrm>
            <a:off x="7057224" y="3429000"/>
            <a:ext cx="197678"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D5C752EC-A38F-BB56-CB46-E7ABC66BE31B}"/>
              </a:ext>
            </a:extLst>
          </p:cNvPr>
          <p:cNvSpPr/>
          <p:nvPr/>
        </p:nvSpPr>
        <p:spPr>
          <a:xfrm>
            <a:off x="7281878" y="3429000"/>
            <a:ext cx="197678"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1C74130A-4A78-8CFA-80CA-14C6F7A999AC}"/>
              </a:ext>
            </a:extLst>
          </p:cNvPr>
          <p:cNvSpPr/>
          <p:nvPr/>
        </p:nvSpPr>
        <p:spPr>
          <a:xfrm>
            <a:off x="6850554" y="4064546"/>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1">
            <a:extLst>
              <a:ext uri="{FF2B5EF4-FFF2-40B4-BE49-F238E27FC236}">
                <a16:creationId xmlns:a16="http://schemas.microsoft.com/office/drawing/2014/main" id="{85431A7D-7BFB-6694-3F4F-2BB03F6D3764}"/>
              </a:ext>
            </a:extLst>
          </p:cNvPr>
          <p:cNvSpPr/>
          <p:nvPr/>
        </p:nvSpPr>
        <p:spPr>
          <a:xfrm>
            <a:off x="7063968" y="4064000"/>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2">
            <a:extLst>
              <a:ext uri="{FF2B5EF4-FFF2-40B4-BE49-F238E27FC236}">
                <a16:creationId xmlns:a16="http://schemas.microsoft.com/office/drawing/2014/main" id="{408FE9F4-BD42-7F5E-2005-8D2D902784FB}"/>
              </a:ext>
            </a:extLst>
          </p:cNvPr>
          <p:cNvSpPr/>
          <p:nvPr/>
        </p:nvSpPr>
        <p:spPr>
          <a:xfrm>
            <a:off x="7281561" y="4064000"/>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本框 5">
            <a:extLst>
              <a:ext uri="{FF2B5EF4-FFF2-40B4-BE49-F238E27FC236}">
                <a16:creationId xmlns:a16="http://schemas.microsoft.com/office/drawing/2014/main" id="{D0147EEB-E646-4978-3E16-429103BBD353}"/>
              </a:ext>
            </a:extLst>
          </p:cNvPr>
          <p:cNvSpPr txBox="1"/>
          <p:nvPr/>
        </p:nvSpPr>
        <p:spPr>
          <a:xfrm>
            <a:off x="4602879" y="1006460"/>
            <a:ext cx="5571290" cy="382682"/>
          </a:xfrm>
          <a:prstGeom prst="rect">
            <a:avLst/>
          </a:prstGeom>
          <a:noFill/>
        </p:spPr>
        <p:txBody>
          <a:bodyPr wrap="square">
            <a:spAutoFit/>
          </a:bodyPr>
          <a:lstStyle/>
          <a:p>
            <a:r>
              <a:rPr lang="en-US" altLang="zh-CN" b="1"/>
              <a:t>(6) Start Next Token Iteration</a:t>
            </a:r>
            <a:endParaRPr lang="zh-CN" altLang="en-US" b="1"/>
          </a:p>
        </p:txBody>
      </p:sp>
      <p:sp>
        <p:nvSpPr>
          <p:cNvPr id="23" name="!!Rectangle 21">
            <a:extLst>
              <a:ext uri="{FF2B5EF4-FFF2-40B4-BE49-F238E27FC236}">
                <a16:creationId xmlns:a16="http://schemas.microsoft.com/office/drawing/2014/main" id="{C92FE9C5-EF88-0B23-CF09-AA8B2B7F4AE5}"/>
              </a:ext>
            </a:extLst>
          </p:cNvPr>
          <p:cNvSpPr/>
          <p:nvPr/>
        </p:nvSpPr>
        <p:spPr>
          <a:xfrm>
            <a:off x="3611139" y="1367443"/>
            <a:ext cx="5115387" cy="373324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灯片编号占位符 23">
            <a:extLst>
              <a:ext uri="{FF2B5EF4-FFF2-40B4-BE49-F238E27FC236}">
                <a16:creationId xmlns:a16="http://schemas.microsoft.com/office/drawing/2014/main" id="{30BE37D5-7582-F129-4D16-9CD20FECA2E9}"/>
              </a:ext>
            </a:extLst>
          </p:cNvPr>
          <p:cNvSpPr>
            <a:spLocks noGrp="1"/>
          </p:cNvSpPr>
          <p:nvPr>
            <p:ph type="sldNum" sz="quarter" idx="12"/>
          </p:nvPr>
        </p:nvSpPr>
        <p:spPr/>
        <p:txBody>
          <a:bodyPr/>
          <a:lstStyle/>
          <a:p>
            <a:fld id="{CB77001E-1A61-4903-BBFF-D82C24F3A3A5}" type="slidenum">
              <a:rPr lang="en-US" smtClean="0"/>
              <a:t>16</a:t>
            </a:fld>
            <a:endParaRPr lang="zh-CN" altLang="en-US"/>
          </a:p>
        </p:txBody>
      </p:sp>
      <p:sp>
        <p:nvSpPr>
          <p:cNvPr id="26" name="页脚占位符 25">
            <a:extLst>
              <a:ext uri="{FF2B5EF4-FFF2-40B4-BE49-F238E27FC236}">
                <a16:creationId xmlns:a16="http://schemas.microsoft.com/office/drawing/2014/main" id="{F7F51E49-F646-4C35-8D1B-901BB9959E7B}"/>
              </a:ext>
            </a:extLst>
          </p:cNvPr>
          <p:cNvSpPr>
            <a:spLocks noGrp="1"/>
          </p:cNvSpPr>
          <p:nvPr>
            <p:ph type="ftr" sz="quarter" idx="11"/>
          </p:nvPr>
        </p:nvSpPr>
        <p:spPr/>
        <p:txBody>
          <a:bodyPr/>
          <a:lstStyle/>
          <a:p>
            <a:r>
              <a:rPr lang="en-US"/>
              <a:t>TeLLMe: Ternary LLM Accelerator on Edge FPGAs</a:t>
            </a:r>
          </a:p>
        </p:txBody>
      </p:sp>
      <p:sp>
        <p:nvSpPr>
          <p:cNvPr id="28" name="文本框 27">
            <a:extLst>
              <a:ext uri="{FF2B5EF4-FFF2-40B4-BE49-F238E27FC236}">
                <a16:creationId xmlns:a16="http://schemas.microsoft.com/office/drawing/2014/main" id="{C53C3AD2-A67D-482F-891C-EC8EFE4768C4}"/>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1</a:t>
            </a:r>
            <a:endParaRPr lang="zh-CN" altLang="en-US" sz="2400" b="1" i="1">
              <a:solidFill>
                <a:srgbClr val="C00000"/>
              </a:solidFill>
            </a:endParaRPr>
          </a:p>
        </p:txBody>
      </p:sp>
    </p:spTree>
    <p:extLst>
      <p:ext uri="{BB962C8B-B14F-4D97-AF65-F5344CB8AC3E}">
        <p14:creationId xmlns:p14="http://schemas.microsoft.com/office/powerpoint/2010/main" val="866954279"/>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376CA-ECA6-AB38-15FB-ED11E42D31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40312E-AA3F-8C13-4634-111228D817CF}"/>
              </a:ext>
            </a:extLst>
          </p:cNvPr>
          <p:cNvSpPr>
            <a:spLocks noGrp="1"/>
          </p:cNvSpPr>
          <p:nvPr>
            <p:ph type="title"/>
          </p:nvPr>
        </p:nvSpPr>
        <p:spPr>
          <a:xfrm>
            <a:off x="710938" y="0"/>
            <a:ext cx="11284390" cy="1325563"/>
          </a:xfrm>
        </p:spPr>
        <p:txBody>
          <a:bodyPr>
            <a:normAutofit/>
          </a:bodyPr>
          <a:lstStyle/>
          <a:p>
            <a:r>
              <a:rPr lang="en-US" sz="3600"/>
              <a:t>Dataflow </a:t>
            </a:r>
            <a:r>
              <a:rPr lang="en-US" altLang="zh-CN" sz="3600"/>
              <a:t>Fusion in TLMM-FUSE Unit</a:t>
            </a:r>
            <a:endParaRPr lang="en-US" sz="3600"/>
          </a:p>
        </p:txBody>
      </p:sp>
      <p:sp>
        <p:nvSpPr>
          <p:cNvPr id="6" name="文本框 5">
            <a:extLst>
              <a:ext uri="{FF2B5EF4-FFF2-40B4-BE49-F238E27FC236}">
                <a16:creationId xmlns:a16="http://schemas.microsoft.com/office/drawing/2014/main" id="{F0F38D27-3E88-8E49-AB1C-34DDE5DC8D59}"/>
              </a:ext>
            </a:extLst>
          </p:cNvPr>
          <p:cNvSpPr txBox="1"/>
          <p:nvPr/>
        </p:nvSpPr>
        <p:spPr>
          <a:xfrm>
            <a:off x="5858340" y="4230503"/>
            <a:ext cx="6130677" cy="1169551"/>
          </a:xfrm>
          <a:prstGeom prst="rect">
            <a:avLst/>
          </a:prstGeom>
          <a:noFill/>
        </p:spPr>
        <p:txBody>
          <a:bodyPr wrap="square" lIns="91440" tIns="45720" rIns="91440" bIns="45720" anchor="t">
            <a:spAutoFit/>
          </a:bodyPr>
          <a:lstStyle/>
          <a:p>
            <a:r>
              <a:rPr lang="en-US" altLang="zh-CN" sz="2000" b="1">
                <a:latin typeface="Arial"/>
                <a:ea typeface="微软雅黑"/>
                <a:cs typeface="Arial"/>
              </a:rPr>
              <a:t>Our Solution: </a:t>
            </a:r>
          </a:p>
          <a:p>
            <a:r>
              <a:rPr lang="en-US" altLang="zh-CN" sz="2000" b="1">
                <a:latin typeface="Arial"/>
                <a:ea typeface="微软雅黑"/>
                <a:cs typeface="Arial"/>
              </a:rPr>
              <a:t>Dataflow fusion with function-level pipelining</a:t>
            </a:r>
          </a:p>
          <a:p>
            <a:pPr marL="742950" lvl="1" indent="-285750">
              <a:spcBef>
                <a:spcPts val="1200"/>
              </a:spcBef>
              <a:buFont typeface="Arial" panose="020B0604020202020204" pitchFamily="34" charset="0"/>
              <a:buChar char="•"/>
            </a:pPr>
            <a:r>
              <a:rPr lang="en-US" altLang="zh-CN" sz="2000">
                <a:latin typeface="Arial"/>
                <a:ea typeface="微软雅黑"/>
                <a:cs typeface="Arial"/>
              </a:rPr>
              <a:t>Latency hiding and overlapping</a:t>
            </a:r>
          </a:p>
        </p:txBody>
      </p:sp>
      <p:pic>
        <p:nvPicPr>
          <p:cNvPr id="23" name="图片 22">
            <a:extLst>
              <a:ext uri="{FF2B5EF4-FFF2-40B4-BE49-F238E27FC236}">
                <a16:creationId xmlns:a16="http://schemas.microsoft.com/office/drawing/2014/main" id="{1230768E-16EC-D07E-56C9-8329AC75D89B}"/>
              </a:ext>
            </a:extLst>
          </p:cNvPr>
          <p:cNvPicPr>
            <a:picLocks noChangeAspect="1"/>
          </p:cNvPicPr>
          <p:nvPr/>
        </p:nvPicPr>
        <p:blipFill>
          <a:blip r:embed="rId3"/>
          <a:stretch>
            <a:fillRect/>
          </a:stretch>
        </p:blipFill>
        <p:spPr>
          <a:xfrm>
            <a:off x="354943" y="924339"/>
            <a:ext cx="5419271" cy="3687475"/>
          </a:xfrm>
          <a:prstGeom prst="rect">
            <a:avLst/>
          </a:prstGeom>
        </p:spPr>
      </p:pic>
      <p:sp>
        <p:nvSpPr>
          <p:cNvPr id="24" name="!!Rectangle 21">
            <a:extLst>
              <a:ext uri="{FF2B5EF4-FFF2-40B4-BE49-F238E27FC236}">
                <a16:creationId xmlns:a16="http://schemas.microsoft.com/office/drawing/2014/main" id="{A2188EB1-37D1-81BA-C29C-95FC7A169EAC}"/>
              </a:ext>
            </a:extLst>
          </p:cNvPr>
          <p:cNvSpPr/>
          <p:nvPr/>
        </p:nvSpPr>
        <p:spPr>
          <a:xfrm>
            <a:off x="4184374" y="1011893"/>
            <a:ext cx="1413061" cy="359992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2">
            <a:extLst>
              <a:ext uri="{FF2B5EF4-FFF2-40B4-BE49-F238E27FC236}">
                <a16:creationId xmlns:a16="http://schemas.microsoft.com/office/drawing/2014/main" id="{8B6E7D75-1611-EC65-54BB-2C081BFCCB6B}"/>
              </a:ext>
            </a:extLst>
          </p:cNvPr>
          <p:cNvSpPr/>
          <p:nvPr/>
        </p:nvSpPr>
        <p:spPr>
          <a:xfrm>
            <a:off x="1123406" y="1262624"/>
            <a:ext cx="228600" cy="250012"/>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2">
            <a:extLst>
              <a:ext uri="{FF2B5EF4-FFF2-40B4-BE49-F238E27FC236}">
                <a16:creationId xmlns:a16="http://schemas.microsoft.com/office/drawing/2014/main" id="{F85E1B5E-FD32-BE69-6C8D-DCBBB3DEEA7A}"/>
              </a:ext>
            </a:extLst>
          </p:cNvPr>
          <p:cNvSpPr/>
          <p:nvPr/>
        </p:nvSpPr>
        <p:spPr>
          <a:xfrm>
            <a:off x="1123406" y="4166892"/>
            <a:ext cx="228600" cy="250012"/>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8" descr="A diagram of a diagram&#10;&#10;AI-generated content may be incorrect.">
            <a:extLst>
              <a:ext uri="{FF2B5EF4-FFF2-40B4-BE49-F238E27FC236}">
                <a16:creationId xmlns:a16="http://schemas.microsoft.com/office/drawing/2014/main" id="{9FAC780B-B109-749B-5AE8-526CB32A32FF}"/>
              </a:ext>
            </a:extLst>
          </p:cNvPr>
          <p:cNvPicPr>
            <a:picLocks noChangeAspect="1"/>
          </p:cNvPicPr>
          <p:nvPr/>
        </p:nvPicPr>
        <p:blipFill>
          <a:blip r:embed="rId4"/>
          <a:stretch>
            <a:fillRect/>
          </a:stretch>
        </p:blipFill>
        <p:spPr>
          <a:xfrm>
            <a:off x="1433649" y="4699368"/>
            <a:ext cx="3146991" cy="1929286"/>
          </a:xfrm>
          <a:prstGeom prst="rect">
            <a:avLst/>
          </a:prstGeom>
        </p:spPr>
      </p:pic>
      <p:sp>
        <p:nvSpPr>
          <p:cNvPr id="5" name="文本框 4">
            <a:extLst>
              <a:ext uri="{FF2B5EF4-FFF2-40B4-BE49-F238E27FC236}">
                <a16:creationId xmlns:a16="http://schemas.microsoft.com/office/drawing/2014/main" id="{224809A7-6D4E-CB0C-B44D-400F5D3FD37F}"/>
              </a:ext>
            </a:extLst>
          </p:cNvPr>
          <p:cNvSpPr txBox="1"/>
          <p:nvPr/>
        </p:nvSpPr>
        <p:spPr>
          <a:xfrm>
            <a:off x="5328372" y="1612444"/>
            <a:ext cx="6660645" cy="2277547"/>
          </a:xfrm>
          <a:prstGeom prst="rect">
            <a:avLst/>
          </a:prstGeom>
          <a:noFill/>
        </p:spPr>
        <p:txBody>
          <a:bodyPr wrap="square" lIns="91440" tIns="45720" rIns="91440" bIns="45720" anchor="t">
            <a:spAutoFit/>
          </a:bodyPr>
          <a:lstStyle/>
          <a:p>
            <a:pPr lvl="1"/>
            <a:r>
              <a:rPr lang="en-US" altLang="zh-CN" sz="2000" b="1">
                <a:latin typeface="Arial"/>
                <a:ea typeface="微软雅黑"/>
                <a:cs typeface="Arial"/>
              </a:rPr>
              <a:t>Challenge: </a:t>
            </a:r>
          </a:p>
          <a:p>
            <a:pPr lvl="1"/>
            <a:r>
              <a:rPr lang="en-US" altLang="zh-CN" sz="2000" b="1">
                <a:latin typeface="Arial"/>
                <a:ea typeface="微软雅黑"/>
                <a:cs typeface="Arial"/>
              </a:rPr>
              <a:t>Ternary LLM is NOT only about integer operations! </a:t>
            </a:r>
            <a:endParaRPr lang="en-US" altLang="zh-CN" b="1">
              <a:solidFill>
                <a:srgbClr val="000000"/>
              </a:solidFill>
              <a:latin typeface="Arial" panose="020B0604020202020204" pitchFamily="34" charset="0"/>
              <a:ea typeface="微软雅黑" pitchFamily="34" charset="-122"/>
            </a:endParaRPr>
          </a:p>
          <a:p>
            <a:pPr marL="1200150" lvl="2" indent="-285750">
              <a:spcBef>
                <a:spcPts val="1200"/>
              </a:spcBef>
              <a:buFont typeface="Arial" panose="020B0604020202020204" pitchFamily="34" charset="0"/>
              <a:buChar char="•"/>
            </a:pPr>
            <a:r>
              <a:rPr lang="en-US" altLang="zh-CN">
                <a:latin typeface="Arial"/>
                <a:ea typeface="微软雅黑"/>
                <a:cs typeface="Arial"/>
              </a:rPr>
              <a:t>Quant, </a:t>
            </a:r>
            <a:r>
              <a:rPr lang="en-US" altLang="zh-CN" err="1">
                <a:latin typeface="Arial"/>
                <a:ea typeface="微软雅黑"/>
                <a:cs typeface="Arial"/>
              </a:rPr>
              <a:t>Dequant</a:t>
            </a:r>
            <a:r>
              <a:rPr lang="en-US" altLang="zh-CN">
                <a:latin typeface="Arial"/>
                <a:ea typeface="微软雅黑"/>
                <a:cs typeface="Arial"/>
              </a:rPr>
              <a:t>, SILU, Residual Add, </a:t>
            </a:r>
            <a:r>
              <a:rPr lang="en-US" altLang="zh-CN" err="1">
                <a:latin typeface="Arial"/>
                <a:ea typeface="微软雅黑"/>
                <a:cs typeface="Arial"/>
              </a:rPr>
              <a:t>RoPE</a:t>
            </a:r>
            <a:r>
              <a:rPr lang="en-US" altLang="zh-CN">
                <a:latin typeface="Arial"/>
                <a:ea typeface="微软雅黑"/>
                <a:cs typeface="Arial"/>
              </a:rPr>
              <a:t> operates under </a:t>
            </a:r>
            <a:r>
              <a:rPr lang="en-US" altLang="zh-CN">
                <a:solidFill>
                  <a:srgbClr val="C00000"/>
                </a:solidFill>
                <a:latin typeface="Arial"/>
                <a:ea typeface="微软雅黑"/>
                <a:cs typeface="Arial"/>
              </a:rPr>
              <a:t>FP16</a:t>
            </a:r>
            <a:r>
              <a:rPr lang="en-US" altLang="zh-CN">
                <a:latin typeface="Arial"/>
                <a:ea typeface="微软雅黑"/>
                <a:cs typeface="Arial"/>
              </a:rPr>
              <a:t>,</a:t>
            </a:r>
          </a:p>
          <a:p>
            <a:pPr marL="1200150" lvl="2" indent="-285750">
              <a:buFont typeface="Arial" panose="020B0604020202020204" pitchFamily="34" charset="0"/>
              <a:buChar char="•"/>
            </a:pPr>
            <a:r>
              <a:rPr lang="en-US" altLang="zh-CN">
                <a:latin typeface="Arial"/>
                <a:ea typeface="微软雅黑"/>
                <a:cs typeface="Arial"/>
              </a:rPr>
              <a:t>And they are everywhere,</a:t>
            </a:r>
          </a:p>
          <a:p>
            <a:pPr marL="1200150" lvl="2" indent="-285750">
              <a:buFont typeface="Arial" panose="020B0604020202020204" pitchFamily="34" charset="0"/>
              <a:buChar char="•"/>
            </a:pPr>
            <a:r>
              <a:rPr lang="en-US" altLang="zh-CN">
                <a:latin typeface="Arial"/>
                <a:ea typeface="微软雅黑"/>
                <a:cs typeface="Arial"/>
              </a:rPr>
              <a:t>They can be performance bottlenecks</a:t>
            </a:r>
          </a:p>
        </p:txBody>
      </p:sp>
      <p:sp>
        <p:nvSpPr>
          <p:cNvPr id="7" name="!!Rectangle 23">
            <a:extLst>
              <a:ext uri="{FF2B5EF4-FFF2-40B4-BE49-F238E27FC236}">
                <a16:creationId xmlns:a16="http://schemas.microsoft.com/office/drawing/2014/main" id="{F8E31ADA-2063-084A-0802-7D5D074AE6A6}"/>
              </a:ext>
            </a:extLst>
          </p:cNvPr>
          <p:cNvSpPr/>
          <p:nvPr/>
        </p:nvSpPr>
        <p:spPr>
          <a:xfrm>
            <a:off x="3811657" y="2812773"/>
            <a:ext cx="372717" cy="293205"/>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灯片编号占位符 3">
            <a:extLst>
              <a:ext uri="{FF2B5EF4-FFF2-40B4-BE49-F238E27FC236}">
                <a16:creationId xmlns:a16="http://schemas.microsoft.com/office/drawing/2014/main" id="{1C941E2A-AFA5-7223-8E10-C3BE573E4152}"/>
              </a:ext>
            </a:extLst>
          </p:cNvPr>
          <p:cNvSpPr>
            <a:spLocks noGrp="1"/>
          </p:cNvSpPr>
          <p:nvPr>
            <p:ph type="sldNum" sz="quarter" idx="12"/>
          </p:nvPr>
        </p:nvSpPr>
        <p:spPr/>
        <p:txBody>
          <a:bodyPr/>
          <a:lstStyle/>
          <a:p>
            <a:fld id="{CB77001E-1A61-4903-BBFF-D82C24F3A3A5}" type="slidenum">
              <a:rPr lang="en-US" smtClean="0"/>
              <a:t>17</a:t>
            </a:fld>
            <a:endParaRPr lang="zh-CN" altLang="en-US"/>
          </a:p>
        </p:txBody>
      </p:sp>
      <p:sp>
        <p:nvSpPr>
          <p:cNvPr id="9" name="页脚占位符 8">
            <a:extLst>
              <a:ext uri="{FF2B5EF4-FFF2-40B4-BE49-F238E27FC236}">
                <a16:creationId xmlns:a16="http://schemas.microsoft.com/office/drawing/2014/main" id="{C312F453-6B91-4E1D-9493-4C72E1F9435D}"/>
              </a:ext>
            </a:extLst>
          </p:cNvPr>
          <p:cNvSpPr>
            <a:spLocks noGrp="1"/>
          </p:cNvSpPr>
          <p:nvPr>
            <p:ph type="ftr" sz="quarter" idx="11"/>
          </p:nvPr>
        </p:nvSpPr>
        <p:spPr/>
        <p:txBody>
          <a:bodyPr/>
          <a:lstStyle/>
          <a:p>
            <a:r>
              <a:rPr lang="en-US"/>
              <a:t>TeLLMe: Ternary LLM Accelerator on Edge FPGAs</a:t>
            </a:r>
          </a:p>
        </p:txBody>
      </p:sp>
      <p:sp>
        <p:nvSpPr>
          <p:cNvPr id="14" name="文本框 13">
            <a:extLst>
              <a:ext uri="{FF2B5EF4-FFF2-40B4-BE49-F238E27FC236}">
                <a16:creationId xmlns:a16="http://schemas.microsoft.com/office/drawing/2014/main" id="{9B0D99A5-794E-420F-909E-AE1C3BDD68C5}"/>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1</a:t>
            </a:r>
            <a:endParaRPr lang="zh-CN" altLang="en-US" sz="2400" b="1" i="1">
              <a:solidFill>
                <a:srgbClr val="C00000"/>
              </a:solidFill>
            </a:endParaRPr>
          </a:p>
        </p:txBody>
      </p:sp>
    </p:spTree>
    <p:extLst>
      <p:ext uri="{BB962C8B-B14F-4D97-AF65-F5344CB8AC3E}">
        <p14:creationId xmlns:p14="http://schemas.microsoft.com/office/powerpoint/2010/main" val="1833669217"/>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0" presetClass="path" presetSubtype="0" accel="50000" decel="50000" fill="hold" grpId="0" nodeType="clickEffect">
                                  <p:stCondLst>
                                    <p:cond delay="0"/>
                                  </p:stCondLst>
                                  <p:childTnLst>
                                    <p:animMotion origin="layout" path="M 0.01159 -0.00277 L 0.01159 -0.00254 C 0.01602 -0.00208 0.02045 -0.00138 0.02487 -0.00069 C 0.04154 0.00116 0.04805 0.00093 0.06485 0.00139 L 0.08177 0.0007 L 0.12604 -0.00231 C 0.18308 0.00024 0.1375 -0.00162 0.24922 -0.00069 L 0.30821 -0.00023 C 0.30795 0.00834 0.30768 0.01713 0.30755 0.0257 C 0.30742 0.05 0.30808 0.06598 0.30886 0.09028 C 0.30847 0.09769 0.30834 0.1051 0.30795 0.1125 C 0.30768 0.11667 0.3069 0.12084 0.30677 0.12524 C 0.30625 0.13288 0.30625 0.14075 0.30586 0.14838 L 0.30521 0.15903 C 0.3056 0.16968 0.30612 0.18473 0.30612 0.19538 C 0.30612 0.20093 0.30586 0.20649 0.30586 0.21181 C 0.3056 0.22385 0.3056 0.24098 0.30495 0.25301 C 0.30391 0.27246 0.303 0.26783 0.30013 0.29121 C 0.29883 0.30186 0.29623 0.32917 0.29505 0.3426 C 0.29453 0.34862 0.29414 0.35487 0.29362 0.36112 C 0.2931 0.36644 0.29232 0.372 0.2918 0.37755 C 0.29115 0.38403 0.29076 0.39098 0.29011 0.39746 C 0.28946 0.40301 0.2888 0.40857 0.28828 0.41389 C 0.28802 0.41667 0.28789 0.41922 0.28763 0.422 C 0.28763 0.42315 0.28737 0.42801 0.28711 0.42987 C 0.28698 0.43079 0.28659 0.43149 0.28646 0.43241 C 0.28633 0.43311 0.28633 0.43403 0.2862 0.4345 C 0.28594 0.43542 0.28542 0.43588 0.28503 0.43681 C 0.26172 0.43426 0.28841 0.43774 0.2642 0.43241 C 0.2612 0.43172 0.25821 0.43172 0.25521 0.43149 C 0.25222 0.43102 0.23529 0.4294 0.2293 0.4294 L 0.20104 0.42871 L 0.19545 0.42825 C 0.18138 0.42732 0.17005 0.42755 0.15495 0.42709 C 0.15378 0.42709 0.15052 0.42709 0.1487 0.42616 C 0.14818 0.42593 0.14779 0.42524 0.14727 0.425 C 0.14623 0.42454 0.14518 0.42454 0.14427 0.42408 C 0.14362 0.42362 0.1431 0.42292 0.14245 0.42292 C 0.13893 0.42246 0.13529 0.42269 0.13177 0.42246 C 0.13268 0.40788 0.13321 0.39954 0.13477 0.38496 C 0.13529 0.37917 0.1362 0.37362 0.13685 0.36783 C 0.1375 0.36135 0.13789 0.35487 0.13854 0.34838 C 0.13907 0.34352 0.13959 0.33889 0.14011 0.33403 C 0.14024 0.32801 0.14037 0.32176 0.14037 0.31551 C 0.14037 0.28913 0.14024 0.28774 0.13972 0.26852 C 0.13998 0.26135 0.14011 0.2544 0.14037 0.24769 C 0.14037 0.24607 0.14063 0.24399 0.14063 0.24237 C 0.14063 0.23542 0.14063 0.21922 0.14011 0.20926 C 0.13998 0.20811 0.13985 0.20718 0.13972 0.20602 C 0.13828 0.18311 0.14024 0.21088 0.1392 0.197 C 0.13907 0.19561 0.13972 0.19283 0.13893 0.19283 C 0.12045 0.19121 0.10196 0.1926 0.0836 0.19237 C 0.07526 0.19283 0.06732 0.19237 0.05912 0.19491 C 0.05768 0.19538 0.05612 0.19653 0.05469 0.197 C 0.05326 0.19746 0.05183 0.19769 0.05052 0.19815 C 0.0405 0.20116 0.05104 0.19862 0.04245 0.20024 C 0.0392 0.20093 0.04141 0.2007 0.03946 0.2007 L 0.04063 0.19815 " pathEditMode="relative" rAng="0" ptsTypes="AAAAAAAAAAAAAAAAAAAAAAAAAAAAAAAAAAAAAAAAAAAAAAAAAAAAAAAAAA">
                                      <p:cBhvr>
                                        <p:cTn id="10" dur="2000" fill="hold"/>
                                        <p:tgtEl>
                                          <p:spTgt spid="26"/>
                                        </p:tgtEl>
                                        <p:attrNameLst>
                                          <p:attrName>ppt_x</p:attrName>
                                          <p:attrName>ppt_y</p:attrName>
                                        </p:attrNameLst>
                                      </p:cBhvr>
                                      <p:rCtr x="14857" y="21968"/>
                                    </p:animMotion>
                                  </p:childTnLst>
                                </p:cTn>
                              </p:par>
                              <p:par>
                                <p:cTn id="11" presetID="0" presetClass="path" presetSubtype="0" accel="50000" decel="50000" fill="hold" grpId="1" nodeType="withEffect">
                                  <p:stCondLst>
                                    <p:cond delay="0"/>
                                  </p:stCondLst>
                                  <p:childTnLst>
                                    <p:animMotion origin="layout" path="M 0.01068 0.0007 L 0.01068 0.00093 L 0.03828 0.00278 C 0.04245 0.00301 0.04662 0.00301 0.05078 0.00325 L 0.06003 0.00394 L 0.0862 0.00325 C 0.08841 0.00325 0.09193 0.00186 0.09427 0.00116 C 0.09766 -0.00208 0.10157 -0.00416 0.10443 -0.00879 C 0.10547 -0.01064 0.10469 -0.01412 0.10495 -0.01689 C 0.10586 -0.02685 0.10586 -0.02592 0.10703 -0.03588 C 0.10716 -0.03842 0.10716 -0.04074 0.10729 -0.04328 C 0.10755 -0.04606 0.10808 -0.04884 0.10821 -0.05185 C 0.10847 -0.05578 0.10847 -0.05995 0.1086 -0.06388 C 0.10847 -0.06921 0.10847 -0.07453 0.10821 -0.07986 C 0.10821 -0.08055 0.10782 -0.08125 0.10768 -0.08194 C 0.10742 -0.08356 0.10729 -0.08541 0.10703 -0.08726 C 0.10677 -0.08888 0.10612 -0.09189 0.10612 -0.09166 C 0.10547 -0.10046 0.10547 -0.0993 0.10651 -0.11319 C 0.10664 -0.1155 0.10729 -0.11759 0.10768 -0.1199 C 0.10821 -0.12361 0.10873 -0.12777 0.10912 -0.13171 C 0.10925 -0.13287 0.10938 -0.13402 0.10951 -0.13541 C 0.10938 -0.13888 0.10951 -0.14236 0.10912 -0.14583 C 0.10873 -0.15023 0.10782 -0.15439 0.10729 -0.15856 C 0.10716 -0.16041 0.1069 -0.16203 0.10677 -0.16388 C 0.10508 -0.18217 0.10638 -0.17268 0.10495 -0.1824 C 0.10482 -0.18888 0.10443 -0.20046 0.10443 -0.20625 C 0.10443 -0.22083 0.10352 -0.21689 0.10521 -0.22314 C 0.09857 -0.22384 0.09753 -0.22384 0.09011 -0.2243 L 0.07643 -0.22476 C 0.06068 -0.22407 0.06042 -0.22384 0.04271 -0.22476 C 0.04245 -0.22476 0.04219 -0.22523 0.04193 -0.22523 C 0.04128 -0.22546 0.04063 -0.22523 0.04011 -0.22523 L 0.04011 -0.225 " pathEditMode="relative" rAng="0" ptsTypes="AAAAAAAAAAAAAAAAAAAAAAAAAAAAAAAAA">
                                      <p:cBhvr>
                                        <p:cTn id="12" dur="2000" fill="hold"/>
                                        <p:tgtEl>
                                          <p:spTgt spid="27"/>
                                        </p:tgtEl>
                                        <p:attrNameLst>
                                          <p:attrName>ppt_x</p:attrName>
                                          <p:attrName>ppt_y</p:attrName>
                                        </p:attrNameLst>
                                      </p:cBhvr>
                                      <p:rCtr x="4935" y="-11157"/>
                                    </p:animMotion>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fill="hold"/>
                                        <p:tgtEl>
                                          <p:spTgt spid="3"/>
                                        </p:tgtEl>
                                        <p:attrNameLst>
                                          <p:attrName>ppt_x</p:attrName>
                                        </p:attrNameLst>
                                      </p:cBhvr>
                                      <p:tavLst>
                                        <p:tav tm="0">
                                          <p:val>
                                            <p:strVal val="#ppt_x"/>
                                          </p:val>
                                        </p:tav>
                                        <p:tav tm="100000">
                                          <p:val>
                                            <p:strVal val="#ppt_x"/>
                                          </p:val>
                                        </p:tav>
                                      </p:tavLst>
                                    </p:anim>
                                    <p:anim calcmode="lin" valueType="num">
                                      <p:cBhvr additive="base">
                                        <p:cTn id="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24" grpId="0" animBg="1"/>
      <p:bldP spid="26" grpId="0" animBg="1"/>
      <p:bldP spid="27" grpId="0" animBg="1"/>
      <p:bldP spid="27" grpId="1"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8A609E-7208-9B80-233C-1C2C3E8C92D6}"/>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F18CA27A-23F0-B50B-5599-422A0E24DA65}"/>
              </a:ext>
            </a:extLst>
          </p:cNvPr>
          <p:cNvSpPr>
            <a:spLocks noGrp="1"/>
          </p:cNvSpPr>
          <p:nvPr>
            <p:ph type="sldNum" sz="quarter" idx="12"/>
          </p:nvPr>
        </p:nvSpPr>
        <p:spPr/>
        <p:txBody>
          <a:bodyPr/>
          <a:lstStyle/>
          <a:p>
            <a:fld id="{CB77001E-1A61-4903-BBFF-D82C24F3A3A5}" type="slidenum">
              <a:rPr lang="en-US" smtClean="0"/>
              <a:t>18</a:t>
            </a:fld>
            <a:endParaRPr lang="zh-CN" altLang="en-US"/>
          </a:p>
        </p:txBody>
      </p:sp>
      <p:sp>
        <p:nvSpPr>
          <p:cNvPr id="4" name="Rectangle 3">
            <a:extLst>
              <a:ext uri="{FF2B5EF4-FFF2-40B4-BE49-F238E27FC236}">
                <a16:creationId xmlns:a16="http://schemas.microsoft.com/office/drawing/2014/main" id="{C8213BB7-143F-0395-2E2B-F6BA036652D9}"/>
              </a:ext>
            </a:extLst>
          </p:cNvPr>
          <p:cNvSpPr/>
          <p:nvPr/>
        </p:nvSpPr>
        <p:spPr>
          <a:xfrm>
            <a:off x="207817" y="3429000"/>
            <a:ext cx="7186277" cy="1565807"/>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 7">
            <a:extLst>
              <a:ext uri="{FF2B5EF4-FFF2-40B4-BE49-F238E27FC236}">
                <a16:creationId xmlns:a16="http://schemas.microsoft.com/office/drawing/2014/main" id="{E0637FA1-F187-E3D4-2A24-8699A96E3723}"/>
              </a:ext>
            </a:extLst>
          </p:cNvPr>
          <p:cNvSpPr/>
          <p:nvPr/>
        </p:nvSpPr>
        <p:spPr>
          <a:xfrm>
            <a:off x="274184" y="1648691"/>
            <a:ext cx="3144238" cy="1439735"/>
          </a:xfrm>
          <a:prstGeom prst="roundRect">
            <a:avLst/>
          </a:prstGeom>
          <a:solidFill>
            <a:srgbClr val="1D4ED8"/>
          </a:solidFill>
          <a:ln w="38100">
            <a:solidFill>
              <a:srgbClr val="1E40AF"/>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endParaRPr lang="en-US" sz="2800" b="1">
              <a:solidFill>
                <a:srgbClr val="FFFFFF"/>
              </a:solidFill>
            </a:endParaRPr>
          </a:p>
          <a:p>
            <a:pPr marL="0" indent="0" algn="ctr">
              <a:buNone/>
            </a:pPr>
            <a:r>
              <a:rPr lang="en-US" sz="2800" b="1">
                <a:solidFill>
                  <a:srgbClr val="FFFFFF"/>
                </a:solidFill>
              </a:rPr>
              <a:t>TLMM-FUSE </a:t>
            </a:r>
            <a:br>
              <a:rPr lang="en-US" sz="2800" b="1">
                <a:solidFill>
                  <a:srgbClr val="FFFFFF"/>
                </a:solidFill>
              </a:rPr>
            </a:br>
            <a:r>
              <a:rPr lang="en-US" sz="1600">
                <a:solidFill>
                  <a:srgbClr val="DBEAFE"/>
                </a:solidFill>
              </a:rPr>
              <a:t>Table-lookup ternary </a:t>
            </a:r>
            <a:r>
              <a:rPr lang="en-US" sz="1600" err="1">
                <a:solidFill>
                  <a:srgbClr val="DBEAFE"/>
                </a:solidFill>
              </a:rPr>
              <a:t>matmul</a:t>
            </a:r>
            <a:endParaRPr lang="en-US" sz="2400"/>
          </a:p>
          <a:p>
            <a:pPr marL="0" indent="0" algn="ctr">
              <a:buNone/>
            </a:pPr>
            <a:r>
              <a:rPr lang="en-US" sz="1600">
                <a:solidFill>
                  <a:srgbClr val="DBEAFE"/>
                </a:solidFill>
              </a:rPr>
              <a:t>for QKV + FFN fused with FP </a:t>
            </a:r>
            <a:r>
              <a:rPr lang="en-US" sz="1600" err="1">
                <a:solidFill>
                  <a:srgbClr val="DBEAFE"/>
                </a:solidFill>
              </a:rPr>
              <a:t>DeQ</a:t>
            </a:r>
            <a:r>
              <a:rPr lang="en-US" sz="1600">
                <a:solidFill>
                  <a:srgbClr val="DBEAFE"/>
                </a:solidFill>
              </a:rPr>
              <a:t> ↔ INT ops ↔ Quant</a:t>
            </a:r>
          </a:p>
          <a:p>
            <a:pPr marL="0" indent="0" algn="ctr">
              <a:buNone/>
            </a:pPr>
            <a:r>
              <a:rPr lang="en-US" sz="1600">
                <a:solidFill>
                  <a:srgbClr val="DBEAFE"/>
                </a:solidFill>
              </a:rPr>
              <a:t>+ </a:t>
            </a:r>
            <a:r>
              <a:rPr lang="en-US" sz="1600" err="1">
                <a:solidFill>
                  <a:srgbClr val="DBEAFE"/>
                </a:solidFill>
              </a:rPr>
              <a:t>Elemwise</a:t>
            </a:r>
            <a:r>
              <a:rPr lang="en-US" sz="1600">
                <a:solidFill>
                  <a:srgbClr val="DBEAFE"/>
                </a:solidFill>
              </a:rPr>
              <a:t> (residual/</a:t>
            </a:r>
            <a:r>
              <a:rPr lang="en-US" sz="1600" err="1">
                <a:solidFill>
                  <a:srgbClr val="DBEAFE"/>
                </a:solidFill>
              </a:rPr>
              <a:t>RoPE</a:t>
            </a:r>
            <a:r>
              <a:rPr lang="en-US" sz="1600">
                <a:solidFill>
                  <a:srgbClr val="DBEAFE"/>
                </a:solidFill>
              </a:rPr>
              <a:t>/...)</a:t>
            </a:r>
          </a:p>
          <a:p>
            <a:pPr marL="0" indent="0" algn="ctr">
              <a:buNone/>
            </a:pPr>
            <a:endParaRPr lang="en-US" sz="2400"/>
          </a:p>
        </p:txBody>
      </p:sp>
      <p:sp>
        <p:nvSpPr>
          <p:cNvPr id="7" name="Text 9">
            <a:extLst>
              <a:ext uri="{FF2B5EF4-FFF2-40B4-BE49-F238E27FC236}">
                <a16:creationId xmlns:a16="http://schemas.microsoft.com/office/drawing/2014/main" id="{C92F4A88-467F-AC9F-00B4-520009E0F76A}"/>
              </a:ext>
            </a:extLst>
          </p:cNvPr>
          <p:cNvSpPr/>
          <p:nvPr/>
        </p:nvSpPr>
        <p:spPr>
          <a:xfrm>
            <a:off x="274184" y="3575434"/>
            <a:ext cx="3144238" cy="1565807"/>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2400" b="1">
                <a:solidFill>
                  <a:srgbClr val="FFFFFF"/>
                </a:solidFill>
              </a:rPr>
              <a:t>Prefill Attention
</a:t>
            </a:r>
            <a:r>
              <a:rPr lang="en-US" sz="1600">
                <a:solidFill>
                  <a:srgbClr val="F5F3FF"/>
                </a:solidFill>
              </a:rPr>
              <a:t>Reversed + fully fused</a:t>
            </a:r>
            <a:endParaRPr lang="en-US" sz="2400"/>
          </a:p>
          <a:p>
            <a:pPr marL="0" indent="0" algn="ctr">
              <a:buNone/>
            </a:pPr>
            <a:r>
              <a:rPr lang="en-US" sz="1600">
                <a:solidFill>
                  <a:srgbClr val="F5F3FF"/>
                </a:solidFill>
              </a:rPr>
              <a:t>minimizes DDR traffic</a:t>
            </a:r>
            <a:endParaRPr lang="en-US" sz="2400"/>
          </a:p>
        </p:txBody>
      </p:sp>
      <p:sp>
        <p:nvSpPr>
          <p:cNvPr id="8" name="Text 6">
            <a:extLst>
              <a:ext uri="{FF2B5EF4-FFF2-40B4-BE49-F238E27FC236}">
                <a16:creationId xmlns:a16="http://schemas.microsoft.com/office/drawing/2014/main" id="{E105177C-B532-986C-AE8F-703292B5F62D}"/>
              </a:ext>
            </a:extLst>
          </p:cNvPr>
          <p:cNvSpPr/>
          <p:nvPr/>
        </p:nvSpPr>
        <p:spPr>
          <a:xfrm>
            <a:off x="4088893" y="1648690"/>
            <a:ext cx="3144237" cy="1518789"/>
          </a:xfrm>
          <a:prstGeom prst="roundRect">
            <a:avLst/>
          </a:prstGeom>
          <a:solidFill>
            <a:srgbClr val="10B981"/>
          </a:solidFill>
          <a:ln w="38100">
            <a:solidFill>
              <a:srgbClr val="05966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2400" b="1">
                <a:solidFill>
                  <a:srgbClr val="FFFFFF"/>
                </a:solidFill>
              </a:rPr>
              <a:t>URAM-aware Weight Management
</a:t>
            </a:r>
            <a:r>
              <a:rPr lang="en-US" sz="1600">
                <a:solidFill>
                  <a:srgbClr val="ECFDF5"/>
                </a:solidFill>
              </a:rPr>
              <a:t>Fine-grain buffering +</a:t>
            </a:r>
            <a:endParaRPr lang="en-US" sz="2400"/>
          </a:p>
          <a:p>
            <a:pPr marL="0" indent="0" algn="ctr">
              <a:buNone/>
            </a:pPr>
            <a:r>
              <a:rPr lang="en-US" sz="1600">
                <a:solidFill>
                  <a:srgbClr val="ECFDF5"/>
                </a:solidFill>
              </a:rPr>
              <a:t>Analytic Management</a:t>
            </a:r>
            <a:endParaRPr lang="en-US" sz="3600"/>
          </a:p>
        </p:txBody>
      </p:sp>
      <p:sp>
        <p:nvSpPr>
          <p:cNvPr id="9" name="Text 10">
            <a:extLst>
              <a:ext uri="{FF2B5EF4-FFF2-40B4-BE49-F238E27FC236}">
                <a16:creationId xmlns:a16="http://schemas.microsoft.com/office/drawing/2014/main" id="{39059C30-E524-355C-8B55-99D2477FE546}"/>
              </a:ext>
            </a:extLst>
          </p:cNvPr>
          <p:cNvSpPr/>
          <p:nvPr/>
        </p:nvSpPr>
        <p:spPr>
          <a:xfrm>
            <a:off x="4088893" y="3575433"/>
            <a:ext cx="3144237" cy="1565807"/>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algn="ctr"/>
            <a:r>
              <a:rPr lang="en-US" sz="2400" b="1">
                <a:solidFill>
                  <a:srgbClr val="FFFFFF"/>
                </a:solidFill>
              </a:rPr>
              <a:t>Decode Attention
</a:t>
            </a:r>
            <a:r>
              <a:rPr lang="en-US" sz="1600">
                <a:solidFill>
                  <a:srgbClr val="F5F3FF"/>
                </a:solidFill>
              </a:rPr>
              <a:t>On-chip SoftMax score buffer</a:t>
            </a:r>
          </a:p>
          <a:p>
            <a:pPr algn="ctr"/>
            <a:r>
              <a:rPr lang="en-US" sz="1600">
                <a:solidFill>
                  <a:srgbClr val="F5F3FF"/>
                </a:solidFill>
              </a:rPr>
              <a:t>avoids DDR reloads</a:t>
            </a:r>
          </a:p>
        </p:txBody>
      </p:sp>
      <p:sp>
        <p:nvSpPr>
          <p:cNvPr id="10" name="Rectangle 3">
            <a:extLst>
              <a:ext uri="{FF2B5EF4-FFF2-40B4-BE49-F238E27FC236}">
                <a16:creationId xmlns:a16="http://schemas.microsoft.com/office/drawing/2014/main" id="{06641221-35AE-0B20-A5F5-F26D3F032E21}"/>
              </a:ext>
            </a:extLst>
          </p:cNvPr>
          <p:cNvSpPr/>
          <p:nvPr/>
        </p:nvSpPr>
        <p:spPr>
          <a:xfrm>
            <a:off x="46853" y="3479369"/>
            <a:ext cx="7347241" cy="1865745"/>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3">
            <a:extLst>
              <a:ext uri="{FF2B5EF4-FFF2-40B4-BE49-F238E27FC236}">
                <a16:creationId xmlns:a16="http://schemas.microsoft.com/office/drawing/2014/main" id="{015FA450-CDB3-92CA-5067-E638E5DF41DB}"/>
              </a:ext>
            </a:extLst>
          </p:cNvPr>
          <p:cNvSpPr/>
          <p:nvPr/>
        </p:nvSpPr>
        <p:spPr>
          <a:xfrm>
            <a:off x="189057" y="1352104"/>
            <a:ext cx="3327228" cy="1865745"/>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itle 1">
            <a:extLst>
              <a:ext uri="{FF2B5EF4-FFF2-40B4-BE49-F238E27FC236}">
                <a16:creationId xmlns:a16="http://schemas.microsoft.com/office/drawing/2014/main" id="{99BFA381-F1C2-758B-0CDA-EA2C89FEF799}"/>
              </a:ext>
            </a:extLst>
          </p:cNvPr>
          <p:cNvSpPr>
            <a:spLocks noGrp="1"/>
          </p:cNvSpPr>
          <p:nvPr>
            <p:ph type="title"/>
          </p:nvPr>
        </p:nvSpPr>
        <p:spPr>
          <a:xfrm>
            <a:off x="911225" y="328205"/>
            <a:ext cx="11254099" cy="677462"/>
          </a:xfrm>
        </p:spPr>
        <p:txBody>
          <a:bodyPr>
            <a:normAutofit/>
          </a:bodyPr>
          <a:lstStyle/>
          <a:p>
            <a:r>
              <a:rPr lang="en-US" altLang="zh-CN" sz="3600">
                <a:solidFill>
                  <a:srgbClr val="111827"/>
                </a:solidFill>
                <a:ea typeface="Calibri" pitchFamily="34" charset="-122"/>
                <a:cs typeface="Calibri" pitchFamily="34" charset="-120"/>
              </a:rPr>
              <a:t>URAM-aware Weight Buffer Management Unit (WBMU)</a:t>
            </a:r>
            <a:endParaRPr lang="en-US" altLang="zh-CN" sz="3600"/>
          </a:p>
        </p:txBody>
      </p:sp>
      <p:sp>
        <p:nvSpPr>
          <p:cNvPr id="5" name="页脚占位符 4">
            <a:extLst>
              <a:ext uri="{FF2B5EF4-FFF2-40B4-BE49-F238E27FC236}">
                <a16:creationId xmlns:a16="http://schemas.microsoft.com/office/drawing/2014/main" id="{A664E34E-A064-4A5F-8CC9-2DBA4B94EB1F}"/>
              </a:ext>
            </a:extLst>
          </p:cNvPr>
          <p:cNvSpPr>
            <a:spLocks noGrp="1"/>
          </p:cNvSpPr>
          <p:nvPr>
            <p:ph type="ftr" sz="quarter" idx="11"/>
          </p:nvPr>
        </p:nvSpPr>
        <p:spPr/>
        <p:txBody>
          <a:bodyPr/>
          <a:lstStyle/>
          <a:p>
            <a:r>
              <a:rPr lang="en-US"/>
              <a:t>TeLLMe: Ternary LLM Accelerator on Edge FPGAs</a:t>
            </a:r>
          </a:p>
        </p:txBody>
      </p:sp>
      <p:sp>
        <p:nvSpPr>
          <p:cNvPr id="24" name="文本框 23">
            <a:extLst>
              <a:ext uri="{FF2B5EF4-FFF2-40B4-BE49-F238E27FC236}">
                <a16:creationId xmlns:a16="http://schemas.microsoft.com/office/drawing/2014/main" id="{DDAAB3A2-AA28-4253-A4F8-F4DE86157696}"/>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2</a:t>
            </a:r>
            <a:endParaRPr lang="zh-CN" altLang="en-US" sz="2400" b="1" i="1">
              <a:solidFill>
                <a:srgbClr val="C00000"/>
              </a:solidFill>
            </a:endParaRPr>
          </a:p>
        </p:txBody>
      </p:sp>
      <p:pic>
        <p:nvPicPr>
          <p:cNvPr id="25" name="图片 24">
            <a:extLst>
              <a:ext uri="{FF2B5EF4-FFF2-40B4-BE49-F238E27FC236}">
                <a16:creationId xmlns:a16="http://schemas.microsoft.com/office/drawing/2014/main" id="{E9DE2D52-A322-4CCF-9CEB-AE8637E6B238}"/>
              </a:ext>
            </a:extLst>
          </p:cNvPr>
          <p:cNvPicPr>
            <a:picLocks noChangeAspect="1"/>
          </p:cNvPicPr>
          <p:nvPr/>
        </p:nvPicPr>
        <p:blipFill>
          <a:blip r:embed="rId4"/>
          <a:srcRect t="2141" r="915" b="5929"/>
          <a:stretch>
            <a:fillRect/>
          </a:stretch>
        </p:blipFill>
        <p:spPr>
          <a:xfrm>
            <a:off x="7742636" y="1451290"/>
            <a:ext cx="4026958" cy="1986847"/>
          </a:xfrm>
          <a:prstGeom prst="rect">
            <a:avLst/>
          </a:prstGeom>
        </p:spPr>
      </p:pic>
      <p:pic>
        <p:nvPicPr>
          <p:cNvPr id="26" name="图形 25">
            <a:extLst>
              <a:ext uri="{FF2B5EF4-FFF2-40B4-BE49-F238E27FC236}">
                <a16:creationId xmlns:a16="http://schemas.microsoft.com/office/drawing/2014/main" id="{294BA3C8-E5F3-43B3-A3D4-A7DDDA7BB83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68861" y="4041961"/>
            <a:ext cx="3743805" cy="2257628"/>
          </a:xfrm>
          <a:prstGeom prst="rect">
            <a:avLst/>
          </a:prstGeom>
        </p:spPr>
      </p:pic>
      <p:sp>
        <p:nvSpPr>
          <p:cNvPr id="27" name="Rectangle 0">
            <a:extLst>
              <a:ext uri="{FF2B5EF4-FFF2-40B4-BE49-F238E27FC236}">
                <a16:creationId xmlns:a16="http://schemas.microsoft.com/office/drawing/2014/main" id="{B8412C9E-EC81-4B1F-927F-34949EB9EF43}"/>
              </a:ext>
            </a:extLst>
          </p:cNvPr>
          <p:cNvSpPr/>
          <p:nvPr/>
        </p:nvSpPr>
        <p:spPr>
          <a:xfrm>
            <a:off x="7825377" y="1561847"/>
            <a:ext cx="778035" cy="64382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0">
            <a:extLst>
              <a:ext uri="{FF2B5EF4-FFF2-40B4-BE49-F238E27FC236}">
                <a16:creationId xmlns:a16="http://schemas.microsoft.com/office/drawing/2014/main" id="{A486807F-BB9A-4243-94F1-B4A079307391}"/>
              </a:ext>
            </a:extLst>
          </p:cNvPr>
          <p:cNvSpPr/>
          <p:nvPr/>
        </p:nvSpPr>
        <p:spPr>
          <a:xfrm>
            <a:off x="10411559" y="1561847"/>
            <a:ext cx="778035" cy="64382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0">
            <a:extLst>
              <a:ext uri="{FF2B5EF4-FFF2-40B4-BE49-F238E27FC236}">
                <a16:creationId xmlns:a16="http://schemas.microsoft.com/office/drawing/2014/main" id="{FC5915B7-4B38-4EF4-B0B2-9ED965212D2E}"/>
              </a:ext>
            </a:extLst>
          </p:cNvPr>
          <p:cNvSpPr/>
          <p:nvPr/>
        </p:nvSpPr>
        <p:spPr>
          <a:xfrm>
            <a:off x="10587102" y="2665808"/>
            <a:ext cx="475621" cy="51430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Rectangle 0">
            <a:extLst>
              <a:ext uri="{FF2B5EF4-FFF2-40B4-BE49-F238E27FC236}">
                <a16:creationId xmlns:a16="http://schemas.microsoft.com/office/drawing/2014/main" id="{DC59F861-695A-442C-8F75-7FB6A18EB92C}"/>
              </a:ext>
            </a:extLst>
          </p:cNvPr>
          <p:cNvSpPr/>
          <p:nvPr/>
        </p:nvSpPr>
        <p:spPr>
          <a:xfrm>
            <a:off x="11226720" y="2573444"/>
            <a:ext cx="475621" cy="46812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Rectangle 0">
            <a:extLst>
              <a:ext uri="{FF2B5EF4-FFF2-40B4-BE49-F238E27FC236}">
                <a16:creationId xmlns:a16="http://schemas.microsoft.com/office/drawing/2014/main" id="{C24CE434-FCF4-4306-AF91-40ADF986E04D}"/>
              </a:ext>
            </a:extLst>
          </p:cNvPr>
          <p:cNvSpPr/>
          <p:nvPr/>
        </p:nvSpPr>
        <p:spPr>
          <a:xfrm>
            <a:off x="11208356" y="1544244"/>
            <a:ext cx="475621" cy="76423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0">
            <a:extLst>
              <a:ext uri="{FF2B5EF4-FFF2-40B4-BE49-F238E27FC236}">
                <a16:creationId xmlns:a16="http://schemas.microsoft.com/office/drawing/2014/main" id="{CE8ADD23-26B9-4124-8E79-41876B85BB1F}"/>
              </a:ext>
            </a:extLst>
          </p:cNvPr>
          <p:cNvSpPr/>
          <p:nvPr/>
        </p:nvSpPr>
        <p:spPr>
          <a:xfrm>
            <a:off x="8045955" y="2659451"/>
            <a:ext cx="475621" cy="46812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0">
            <a:extLst>
              <a:ext uri="{FF2B5EF4-FFF2-40B4-BE49-F238E27FC236}">
                <a16:creationId xmlns:a16="http://schemas.microsoft.com/office/drawing/2014/main" id="{B7D002C2-A5B7-42D6-92F7-BC6F7C475193}"/>
              </a:ext>
            </a:extLst>
          </p:cNvPr>
          <p:cNvSpPr/>
          <p:nvPr/>
        </p:nvSpPr>
        <p:spPr>
          <a:xfrm>
            <a:off x="11189594" y="4149210"/>
            <a:ext cx="478956" cy="99203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文本框 42">
            <a:extLst>
              <a:ext uri="{FF2B5EF4-FFF2-40B4-BE49-F238E27FC236}">
                <a16:creationId xmlns:a16="http://schemas.microsoft.com/office/drawing/2014/main" id="{8A511BD1-383A-481C-B761-98C3BA9D1ACC}"/>
              </a:ext>
            </a:extLst>
          </p:cNvPr>
          <p:cNvSpPr txBox="1"/>
          <p:nvPr/>
        </p:nvSpPr>
        <p:spPr>
          <a:xfrm>
            <a:off x="7742636" y="1127246"/>
            <a:ext cx="4267489" cy="338554"/>
          </a:xfrm>
          <a:prstGeom prst="rect">
            <a:avLst/>
          </a:prstGeom>
          <a:noFill/>
        </p:spPr>
        <p:txBody>
          <a:bodyPr wrap="square">
            <a:spAutoFit/>
          </a:bodyPr>
          <a:lstStyle/>
          <a:p>
            <a:pPr>
              <a:tabLst>
                <a:tab pos="4966335" algn="l"/>
              </a:tabLst>
            </a:pPr>
            <a:r>
              <a:rPr lang="en-US" altLang="zh-CN" sz="1600" b="1">
                <a:solidFill>
                  <a:schemeClr val="accent1"/>
                </a:solidFill>
              </a:rPr>
              <a:t>Weight Loading and Access in LLMs</a:t>
            </a:r>
          </a:p>
        </p:txBody>
      </p:sp>
      <p:sp>
        <p:nvSpPr>
          <p:cNvPr id="44" name="文本框 43">
            <a:extLst>
              <a:ext uri="{FF2B5EF4-FFF2-40B4-BE49-F238E27FC236}">
                <a16:creationId xmlns:a16="http://schemas.microsoft.com/office/drawing/2014/main" id="{FD46B963-EE2E-4220-A83F-98C2DDAACBFF}"/>
              </a:ext>
            </a:extLst>
          </p:cNvPr>
          <p:cNvSpPr txBox="1"/>
          <p:nvPr/>
        </p:nvSpPr>
        <p:spPr>
          <a:xfrm>
            <a:off x="7962054" y="3756475"/>
            <a:ext cx="3814709" cy="338554"/>
          </a:xfrm>
          <a:prstGeom prst="rect">
            <a:avLst/>
          </a:prstGeom>
          <a:noFill/>
        </p:spPr>
        <p:txBody>
          <a:bodyPr wrap="square">
            <a:spAutoFit/>
          </a:bodyPr>
          <a:lstStyle/>
          <a:p>
            <a:pPr>
              <a:tabLst>
                <a:tab pos="4966335" algn="l"/>
              </a:tabLst>
            </a:pPr>
            <a:r>
              <a:rPr lang="en-US" altLang="zh-CN" sz="1600" b="1">
                <a:solidFill>
                  <a:schemeClr val="accent1"/>
                </a:solidFill>
              </a:rPr>
              <a:t>WBMU in </a:t>
            </a:r>
            <a:r>
              <a:rPr lang="en-US" altLang="zh-CN" sz="1600" b="1" err="1">
                <a:solidFill>
                  <a:schemeClr val="accent1"/>
                </a:solidFill>
              </a:rPr>
              <a:t>TeLLMe</a:t>
            </a:r>
            <a:r>
              <a:rPr lang="en-US" altLang="zh-CN" sz="1600" b="1">
                <a:solidFill>
                  <a:schemeClr val="accent1"/>
                </a:solidFill>
              </a:rPr>
              <a:t> Accelerator</a:t>
            </a:r>
            <a:endParaRPr lang="en-US" altLang="zh-CN" sz="1600" b="1">
              <a:solidFill>
                <a:schemeClr val="accent1"/>
              </a:solidFill>
              <a:ea typeface="微软雅黑" pitchFamily="34" charset="-122"/>
            </a:endParaRPr>
          </a:p>
        </p:txBody>
      </p:sp>
    </p:spTree>
    <p:extLst>
      <p:ext uri="{BB962C8B-B14F-4D97-AF65-F5344CB8AC3E}">
        <p14:creationId xmlns:p14="http://schemas.microsoft.com/office/powerpoint/2010/main" val="2500696218"/>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8">
            <a:extLst>
              <a:ext uri="{FF2B5EF4-FFF2-40B4-BE49-F238E27FC236}">
                <a16:creationId xmlns:a16="http://schemas.microsoft.com/office/drawing/2014/main" id="{99E6F0C1-014C-9AA6-5B37-525B15FC6BDD}"/>
              </a:ext>
            </a:extLst>
          </p:cNvPr>
          <p:cNvSpPr txBox="1"/>
          <p:nvPr/>
        </p:nvSpPr>
        <p:spPr>
          <a:xfrm>
            <a:off x="911225" y="1111409"/>
            <a:ext cx="11254099" cy="461665"/>
          </a:xfrm>
          <a:prstGeom prst="rect">
            <a:avLst/>
          </a:prstGeom>
          <a:noFill/>
        </p:spPr>
        <p:txBody>
          <a:bodyPr wrap="square" lIns="91440" tIns="45720" rIns="91440" bIns="45720" anchor="t">
            <a:spAutoFit/>
          </a:bodyPr>
          <a:lstStyle/>
          <a:p>
            <a:pPr>
              <a:tabLst>
                <a:tab pos="4966335" algn="l"/>
              </a:tabLst>
            </a:pPr>
            <a:r>
              <a:rPr lang="en-US" sz="2400" b="1">
                <a:solidFill>
                  <a:srgbClr val="C00000"/>
                </a:solidFill>
                <a:ea typeface="+mn-lt"/>
                <a:cs typeface="+mn-lt"/>
              </a:rPr>
              <a:t>Challenge: BRAM capacity cannot hold one linear layer weight</a:t>
            </a:r>
            <a:endParaRPr lang="en-US" sz="2400" b="1"/>
          </a:p>
        </p:txBody>
      </p:sp>
      <p:sp>
        <p:nvSpPr>
          <p:cNvPr id="10" name="矩形 9">
            <a:extLst>
              <a:ext uri="{FF2B5EF4-FFF2-40B4-BE49-F238E27FC236}">
                <a16:creationId xmlns:a16="http://schemas.microsoft.com/office/drawing/2014/main" id="{5B86A76A-0361-EC80-6D5A-1036117DEA84}"/>
              </a:ext>
            </a:extLst>
          </p:cNvPr>
          <p:cNvSpPr/>
          <p:nvPr/>
        </p:nvSpPr>
        <p:spPr>
          <a:xfrm>
            <a:off x="3899019" y="4692141"/>
            <a:ext cx="2032420" cy="853580"/>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URAM</a:t>
            </a:r>
            <a:endParaRPr lang="zh-CN" altLang="en-US"/>
          </a:p>
        </p:txBody>
      </p:sp>
      <p:sp>
        <p:nvSpPr>
          <p:cNvPr id="17" name="矩形 16">
            <a:extLst>
              <a:ext uri="{FF2B5EF4-FFF2-40B4-BE49-F238E27FC236}">
                <a16:creationId xmlns:a16="http://schemas.microsoft.com/office/drawing/2014/main" id="{89073260-0095-9F60-FEBD-05791A97B1F8}"/>
              </a:ext>
            </a:extLst>
          </p:cNvPr>
          <p:cNvSpPr/>
          <p:nvPr/>
        </p:nvSpPr>
        <p:spPr>
          <a:xfrm>
            <a:off x="2058896" y="4497248"/>
            <a:ext cx="794509" cy="17756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BRAM</a:t>
            </a:r>
            <a:endParaRPr lang="zh-CN" altLang="en-US"/>
          </a:p>
        </p:txBody>
      </p:sp>
      <p:sp>
        <p:nvSpPr>
          <p:cNvPr id="18" name="矩形 17">
            <a:extLst>
              <a:ext uri="{FF2B5EF4-FFF2-40B4-BE49-F238E27FC236}">
                <a16:creationId xmlns:a16="http://schemas.microsoft.com/office/drawing/2014/main" id="{5567FC2F-F9C7-420D-27C5-59B48147DB98}"/>
              </a:ext>
            </a:extLst>
          </p:cNvPr>
          <p:cNvSpPr/>
          <p:nvPr/>
        </p:nvSpPr>
        <p:spPr>
          <a:xfrm>
            <a:off x="2058896" y="4829853"/>
            <a:ext cx="794509" cy="17756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BRAM</a:t>
            </a:r>
            <a:endParaRPr lang="zh-CN" altLang="en-US"/>
          </a:p>
        </p:txBody>
      </p:sp>
      <p:sp>
        <p:nvSpPr>
          <p:cNvPr id="19" name="矩形 18">
            <a:extLst>
              <a:ext uri="{FF2B5EF4-FFF2-40B4-BE49-F238E27FC236}">
                <a16:creationId xmlns:a16="http://schemas.microsoft.com/office/drawing/2014/main" id="{EAB5D99F-8478-0466-B72D-AF55CC78A07F}"/>
              </a:ext>
            </a:extLst>
          </p:cNvPr>
          <p:cNvSpPr/>
          <p:nvPr/>
        </p:nvSpPr>
        <p:spPr>
          <a:xfrm>
            <a:off x="2058896" y="5157651"/>
            <a:ext cx="794509" cy="17756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BRAM</a:t>
            </a:r>
            <a:endParaRPr lang="zh-CN" altLang="en-US"/>
          </a:p>
        </p:txBody>
      </p:sp>
      <p:sp>
        <p:nvSpPr>
          <p:cNvPr id="20" name="矩形 19">
            <a:extLst>
              <a:ext uri="{FF2B5EF4-FFF2-40B4-BE49-F238E27FC236}">
                <a16:creationId xmlns:a16="http://schemas.microsoft.com/office/drawing/2014/main" id="{C5FD89AC-C1A9-5420-FAB9-7F654ACC5A75}"/>
              </a:ext>
            </a:extLst>
          </p:cNvPr>
          <p:cNvSpPr/>
          <p:nvPr/>
        </p:nvSpPr>
        <p:spPr>
          <a:xfrm>
            <a:off x="2058896" y="5463583"/>
            <a:ext cx="794509" cy="17756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BRAM</a:t>
            </a:r>
            <a:endParaRPr lang="zh-CN" altLang="en-US"/>
          </a:p>
        </p:txBody>
      </p:sp>
      <p:sp>
        <p:nvSpPr>
          <p:cNvPr id="22" name="右大括号 21">
            <a:extLst>
              <a:ext uri="{FF2B5EF4-FFF2-40B4-BE49-F238E27FC236}">
                <a16:creationId xmlns:a16="http://schemas.microsoft.com/office/drawing/2014/main" id="{F3F75822-EBF0-6292-C57C-7FABE17FA3CC}"/>
              </a:ext>
            </a:extLst>
          </p:cNvPr>
          <p:cNvSpPr/>
          <p:nvPr/>
        </p:nvSpPr>
        <p:spPr>
          <a:xfrm rot="16200000">
            <a:off x="4810158" y="3570859"/>
            <a:ext cx="210142" cy="203242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zh-CN" altLang="en-US"/>
          </a:p>
        </p:txBody>
      </p:sp>
      <p:sp>
        <p:nvSpPr>
          <p:cNvPr id="24" name="右大括号 23">
            <a:extLst>
              <a:ext uri="{FF2B5EF4-FFF2-40B4-BE49-F238E27FC236}">
                <a16:creationId xmlns:a16="http://schemas.microsoft.com/office/drawing/2014/main" id="{069BB44D-C507-A94B-ED03-AF913955DEF2}"/>
              </a:ext>
            </a:extLst>
          </p:cNvPr>
          <p:cNvSpPr/>
          <p:nvPr/>
        </p:nvSpPr>
        <p:spPr>
          <a:xfrm>
            <a:off x="5925276" y="4675278"/>
            <a:ext cx="181515" cy="853580"/>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zh-CN" altLang="en-US"/>
          </a:p>
        </p:txBody>
      </p:sp>
      <p:sp>
        <p:nvSpPr>
          <p:cNvPr id="26" name="文本框 25">
            <a:extLst>
              <a:ext uri="{FF2B5EF4-FFF2-40B4-BE49-F238E27FC236}">
                <a16:creationId xmlns:a16="http://schemas.microsoft.com/office/drawing/2014/main" id="{434217B0-78B9-BC29-4351-84E1C60C91E0}"/>
              </a:ext>
            </a:extLst>
          </p:cNvPr>
          <p:cNvSpPr txBox="1"/>
          <p:nvPr/>
        </p:nvSpPr>
        <p:spPr>
          <a:xfrm>
            <a:off x="6106791" y="4932496"/>
            <a:ext cx="898071" cy="369332"/>
          </a:xfrm>
          <a:prstGeom prst="rect">
            <a:avLst/>
          </a:prstGeom>
          <a:noFill/>
        </p:spPr>
        <p:txBody>
          <a:bodyPr wrap="square" rtlCol="0">
            <a:spAutoFit/>
          </a:bodyPr>
          <a:lstStyle/>
          <a:p>
            <a:r>
              <a:rPr lang="en-US" altLang="zh-CN"/>
              <a:t>72 bit</a:t>
            </a:r>
            <a:endParaRPr lang="zh-CN" altLang="en-US"/>
          </a:p>
        </p:txBody>
      </p:sp>
      <p:sp>
        <p:nvSpPr>
          <p:cNvPr id="27" name="文本框 26">
            <a:extLst>
              <a:ext uri="{FF2B5EF4-FFF2-40B4-BE49-F238E27FC236}">
                <a16:creationId xmlns:a16="http://schemas.microsoft.com/office/drawing/2014/main" id="{0345E00B-E881-8CF9-525E-E3A6B727F12E}"/>
              </a:ext>
            </a:extLst>
          </p:cNvPr>
          <p:cNvSpPr txBox="1"/>
          <p:nvPr/>
        </p:nvSpPr>
        <p:spPr>
          <a:xfrm>
            <a:off x="4569613" y="4225145"/>
            <a:ext cx="898071" cy="369332"/>
          </a:xfrm>
          <a:prstGeom prst="rect">
            <a:avLst/>
          </a:prstGeom>
          <a:noFill/>
        </p:spPr>
        <p:txBody>
          <a:bodyPr wrap="square" rtlCol="0">
            <a:spAutoFit/>
          </a:bodyPr>
          <a:lstStyle/>
          <a:p>
            <a:r>
              <a:rPr lang="en-US" altLang="zh-CN"/>
              <a:t>4096</a:t>
            </a:r>
            <a:endParaRPr lang="zh-CN" altLang="en-US"/>
          </a:p>
        </p:txBody>
      </p:sp>
      <p:sp>
        <p:nvSpPr>
          <p:cNvPr id="29" name="矩形 28">
            <a:extLst>
              <a:ext uri="{FF2B5EF4-FFF2-40B4-BE49-F238E27FC236}">
                <a16:creationId xmlns:a16="http://schemas.microsoft.com/office/drawing/2014/main" id="{36F0C6C5-1F57-57FA-4052-84412583C39A}"/>
              </a:ext>
            </a:extLst>
          </p:cNvPr>
          <p:cNvSpPr/>
          <p:nvPr/>
        </p:nvSpPr>
        <p:spPr>
          <a:xfrm>
            <a:off x="1186778" y="4498412"/>
            <a:ext cx="794509" cy="17756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BRAM</a:t>
            </a:r>
            <a:endParaRPr lang="zh-CN" altLang="en-US"/>
          </a:p>
        </p:txBody>
      </p:sp>
      <p:sp>
        <p:nvSpPr>
          <p:cNvPr id="30" name="矩形 29">
            <a:extLst>
              <a:ext uri="{FF2B5EF4-FFF2-40B4-BE49-F238E27FC236}">
                <a16:creationId xmlns:a16="http://schemas.microsoft.com/office/drawing/2014/main" id="{022E4D56-2E3F-1D23-47CB-6DE4366B44EA}"/>
              </a:ext>
            </a:extLst>
          </p:cNvPr>
          <p:cNvSpPr/>
          <p:nvPr/>
        </p:nvSpPr>
        <p:spPr>
          <a:xfrm>
            <a:off x="1186778" y="4826868"/>
            <a:ext cx="794509" cy="17756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BRAM</a:t>
            </a:r>
            <a:endParaRPr lang="zh-CN" altLang="en-US"/>
          </a:p>
        </p:txBody>
      </p:sp>
      <p:sp>
        <p:nvSpPr>
          <p:cNvPr id="31" name="矩形 30">
            <a:extLst>
              <a:ext uri="{FF2B5EF4-FFF2-40B4-BE49-F238E27FC236}">
                <a16:creationId xmlns:a16="http://schemas.microsoft.com/office/drawing/2014/main" id="{37356B56-961A-E7B1-2157-832AD2B4D3F9}"/>
              </a:ext>
            </a:extLst>
          </p:cNvPr>
          <p:cNvSpPr/>
          <p:nvPr/>
        </p:nvSpPr>
        <p:spPr>
          <a:xfrm>
            <a:off x="1186778" y="5142486"/>
            <a:ext cx="794509" cy="17756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BRAM</a:t>
            </a:r>
            <a:endParaRPr lang="zh-CN" altLang="en-US"/>
          </a:p>
        </p:txBody>
      </p:sp>
      <p:sp>
        <p:nvSpPr>
          <p:cNvPr id="33" name="矩形 32">
            <a:extLst>
              <a:ext uri="{FF2B5EF4-FFF2-40B4-BE49-F238E27FC236}">
                <a16:creationId xmlns:a16="http://schemas.microsoft.com/office/drawing/2014/main" id="{EB9FA6C6-C46D-F8E1-943A-46479850E6D0}"/>
              </a:ext>
            </a:extLst>
          </p:cNvPr>
          <p:cNvSpPr/>
          <p:nvPr/>
        </p:nvSpPr>
        <p:spPr>
          <a:xfrm>
            <a:off x="1186778" y="5460597"/>
            <a:ext cx="794509" cy="17756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BRAM</a:t>
            </a:r>
            <a:endParaRPr lang="zh-CN" altLang="en-US"/>
          </a:p>
        </p:txBody>
      </p:sp>
      <p:sp>
        <p:nvSpPr>
          <p:cNvPr id="42" name="文本框 41">
            <a:extLst>
              <a:ext uri="{FF2B5EF4-FFF2-40B4-BE49-F238E27FC236}">
                <a16:creationId xmlns:a16="http://schemas.microsoft.com/office/drawing/2014/main" id="{0D725FF9-D053-CBD4-CD1C-2634B7199DD2}"/>
              </a:ext>
            </a:extLst>
          </p:cNvPr>
          <p:cNvSpPr txBox="1"/>
          <p:nvPr/>
        </p:nvSpPr>
        <p:spPr>
          <a:xfrm>
            <a:off x="8771954" y="4749599"/>
            <a:ext cx="968648" cy="369332"/>
          </a:xfrm>
          <a:prstGeom prst="rect">
            <a:avLst/>
          </a:prstGeom>
          <a:noFill/>
        </p:spPr>
        <p:txBody>
          <a:bodyPr wrap="square">
            <a:spAutoFit/>
          </a:bodyPr>
          <a:lstStyle/>
          <a:p>
            <a:r>
              <a:rPr lang="en-US" altLang="zh-CN"/>
              <a:t>64 b</a:t>
            </a:r>
            <a:endParaRPr lang="zh-CN" altLang="en-US"/>
          </a:p>
        </p:txBody>
      </p:sp>
      <p:sp>
        <p:nvSpPr>
          <p:cNvPr id="43" name="文本框 42">
            <a:extLst>
              <a:ext uri="{FF2B5EF4-FFF2-40B4-BE49-F238E27FC236}">
                <a16:creationId xmlns:a16="http://schemas.microsoft.com/office/drawing/2014/main" id="{AE33BCD9-E135-053D-554C-2EA09B08A795}"/>
              </a:ext>
            </a:extLst>
          </p:cNvPr>
          <p:cNvSpPr txBox="1"/>
          <p:nvPr/>
        </p:nvSpPr>
        <p:spPr>
          <a:xfrm>
            <a:off x="4460541" y="5509328"/>
            <a:ext cx="1929114" cy="369332"/>
          </a:xfrm>
          <a:prstGeom prst="rect">
            <a:avLst/>
          </a:prstGeom>
          <a:noFill/>
        </p:spPr>
        <p:txBody>
          <a:bodyPr wrap="square">
            <a:spAutoFit/>
          </a:bodyPr>
          <a:lstStyle/>
          <a:p>
            <a:r>
              <a:rPr lang="en-US" altLang="zh-CN"/>
              <a:t>288 </a:t>
            </a:r>
            <a:r>
              <a:rPr lang="en-US" altLang="zh-CN" err="1"/>
              <a:t>Kb</a:t>
            </a:r>
            <a:endParaRPr lang="zh-CN" altLang="en-US"/>
          </a:p>
        </p:txBody>
      </p:sp>
      <p:cxnSp>
        <p:nvCxnSpPr>
          <p:cNvPr id="45" name="直接连接符 44">
            <a:extLst>
              <a:ext uri="{FF2B5EF4-FFF2-40B4-BE49-F238E27FC236}">
                <a16:creationId xmlns:a16="http://schemas.microsoft.com/office/drawing/2014/main" id="{73725198-0C33-6198-D112-48831E8B519F}"/>
              </a:ext>
            </a:extLst>
          </p:cNvPr>
          <p:cNvCxnSpPr>
            <a:cxnSpLocks/>
          </p:cNvCxnSpPr>
          <p:nvPr/>
        </p:nvCxnSpPr>
        <p:spPr>
          <a:xfrm>
            <a:off x="1584033" y="4675974"/>
            <a:ext cx="0" cy="150894"/>
          </a:xfrm>
          <a:prstGeom prst="line">
            <a:avLst/>
          </a:prstGeom>
        </p:spPr>
        <p:style>
          <a:lnRef idx="2">
            <a:schemeClr val="accent1"/>
          </a:lnRef>
          <a:fillRef idx="0">
            <a:schemeClr val="accent1"/>
          </a:fillRef>
          <a:effectRef idx="1">
            <a:schemeClr val="accent1"/>
          </a:effectRef>
          <a:fontRef idx="minor">
            <a:schemeClr val="tx1"/>
          </a:fontRef>
        </p:style>
      </p:cxnSp>
      <p:cxnSp>
        <p:nvCxnSpPr>
          <p:cNvPr id="47" name="直接连接符 46">
            <a:extLst>
              <a:ext uri="{FF2B5EF4-FFF2-40B4-BE49-F238E27FC236}">
                <a16:creationId xmlns:a16="http://schemas.microsoft.com/office/drawing/2014/main" id="{6A07BE96-A86C-3A82-8646-2395364E9DD2}"/>
              </a:ext>
            </a:extLst>
          </p:cNvPr>
          <p:cNvCxnSpPr>
            <a:cxnSpLocks/>
          </p:cNvCxnSpPr>
          <p:nvPr/>
        </p:nvCxnSpPr>
        <p:spPr>
          <a:xfrm>
            <a:off x="1584033" y="5004430"/>
            <a:ext cx="0" cy="138056"/>
          </a:xfrm>
          <a:prstGeom prst="line">
            <a:avLst/>
          </a:prstGeom>
        </p:spPr>
        <p:style>
          <a:lnRef idx="2">
            <a:schemeClr val="accent1"/>
          </a:lnRef>
          <a:fillRef idx="0">
            <a:schemeClr val="accent1"/>
          </a:fillRef>
          <a:effectRef idx="1">
            <a:schemeClr val="accent1"/>
          </a:effectRef>
          <a:fontRef idx="minor">
            <a:schemeClr val="tx1"/>
          </a:fontRef>
        </p:style>
      </p:cxnSp>
      <p:cxnSp>
        <p:nvCxnSpPr>
          <p:cNvPr id="49" name="直接连接符 48">
            <a:extLst>
              <a:ext uri="{FF2B5EF4-FFF2-40B4-BE49-F238E27FC236}">
                <a16:creationId xmlns:a16="http://schemas.microsoft.com/office/drawing/2014/main" id="{AF6D5796-4E74-548A-DE61-6756C58B33E1}"/>
              </a:ext>
            </a:extLst>
          </p:cNvPr>
          <p:cNvCxnSpPr>
            <a:cxnSpLocks/>
          </p:cNvCxnSpPr>
          <p:nvPr/>
        </p:nvCxnSpPr>
        <p:spPr>
          <a:xfrm>
            <a:off x="1584033" y="5320048"/>
            <a:ext cx="0" cy="140549"/>
          </a:xfrm>
          <a:prstGeom prst="line">
            <a:avLst/>
          </a:prstGeom>
        </p:spPr>
        <p:style>
          <a:lnRef idx="2">
            <a:schemeClr val="accent1"/>
          </a:lnRef>
          <a:fillRef idx="0">
            <a:schemeClr val="accent1"/>
          </a:fillRef>
          <a:effectRef idx="1">
            <a:schemeClr val="accent1"/>
          </a:effectRef>
          <a:fontRef idx="minor">
            <a:schemeClr val="tx1"/>
          </a:fontRef>
        </p:style>
      </p:cxnSp>
      <p:cxnSp>
        <p:nvCxnSpPr>
          <p:cNvPr id="51" name="直接连接符 50">
            <a:extLst>
              <a:ext uri="{FF2B5EF4-FFF2-40B4-BE49-F238E27FC236}">
                <a16:creationId xmlns:a16="http://schemas.microsoft.com/office/drawing/2014/main" id="{F7A35844-DE7C-DCC3-AAD6-768C4735F09F}"/>
              </a:ext>
            </a:extLst>
          </p:cNvPr>
          <p:cNvCxnSpPr>
            <a:cxnSpLocks/>
          </p:cNvCxnSpPr>
          <p:nvPr/>
        </p:nvCxnSpPr>
        <p:spPr>
          <a:xfrm>
            <a:off x="2456151" y="4674810"/>
            <a:ext cx="0" cy="155043"/>
          </a:xfrm>
          <a:prstGeom prst="line">
            <a:avLst/>
          </a:prstGeom>
        </p:spPr>
        <p:style>
          <a:lnRef idx="2">
            <a:schemeClr val="accent1"/>
          </a:lnRef>
          <a:fillRef idx="0">
            <a:schemeClr val="accent1"/>
          </a:fillRef>
          <a:effectRef idx="1">
            <a:schemeClr val="accent1"/>
          </a:effectRef>
          <a:fontRef idx="minor">
            <a:schemeClr val="tx1"/>
          </a:fontRef>
        </p:style>
      </p:cxnSp>
      <p:cxnSp>
        <p:nvCxnSpPr>
          <p:cNvPr id="53" name="直接连接符 52">
            <a:extLst>
              <a:ext uri="{FF2B5EF4-FFF2-40B4-BE49-F238E27FC236}">
                <a16:creationId xmlns:a16="http://schemas.microsoft.com/office/drawing/2014/main" id="{0BFFEC32-DBE4-BF11-FF8C-05418056BCDD}"/>
              </a:ext>
            </a:extLst>
          </p:cNvPr>
          <p:cNvCxnSpPr>
            <a:cxnSpLocks/>
          </p:cNvCxnSpPr>
          <p:nvPr/>
        </p:nvCxnSpPr>
        <p:spPr>
          <a:xfrm>
            <a:off x="2456151" y="5007415"/>
            <a:ext cx="0" cy="150236"/>
          </a:xfrm>
          <a:prstGeom prst="line">
            <a:avLst/>
          </a:prstGeom>
        </p:spPr>
        <p:style>
          <a:lnRef idx="2">
            <a:schemeClr val="accent1"/>
          </a:lnRef>
          <a:fillRef idx="0">
            <a:schemeClr val="accent1"/>
          </a:fillRef>
          <a:effectRef idx="1">
            <a:schemeClr val="accent1"/>
          </a:effectRef>
          <a:fontRef idx="minor">
            <a:schemeClr val="tx1"/>
          </a:fontRef>
        </p:style>
      </p:cxnSp>
      <p:cxnSp>
        <p:nvCxnSpPr>
          <p:cNvPr id="55" name="直接连接符 54">
            <a:extLst>
              <a:ext uri="{FF2B5EF4-FFF2-40B4-BE49-F238E27FC236}">
                <a16:creationId xmlns:a16="http://schemas.microsoft.com/office/drawing/2014/main" id="{9183B586-7C46-DDE3-EC74-6FC6E8B0A1A7}"/>
              </a:ext>
            </a:extLst>
          </p:cNvPr>
          <p:cNvCxnSpPr>
            <a:cxnSpLocks/>
          </p:cNvCxnSpPr>
          <p:nvPr/>
        </p:nvCxnSpPr>
        <p:spPr>
          <a:xfrm>
            <a:off x="2456151" y="5335213"/>
            <a:ext cx="0" cy="128370"/>
          </a:xfrm>
          <a:prstGeom prst="line">
            <a:avLst/>
          </a:prstGeom>
        </p:spPr>
        <p:style>
          <a:lnRef idx="2">
            <a:schemeClr val="accent1"/>
          </a:lnRef>
          <a:fillRef idx="0">
            <a:schemeClr val="accent1"/>
          </a:fillRef>
          <a:effectRef idx="1">
            <a:schemeClr val="accent1"/>
          </a:effectRef>
          <a:fontRef idx="minor">
            <a:schemeClr val="tx1"/>
          </a:fontRef>
        </p:style>
      </p:cxnSp>
      <p:sp>
        <p:nvSpPr>
          <p:cNvPr id="70" name="文本框 69">
            <a:extLst>
              <a:ext uri="{FF2B5EF4-FFF2-40B4-BE49-F238E27FC236}">
                <a16:creationId xmlns:a16="http://schemas.microsoft.com/office/drawing/2014/main" id="{5362C278-3507-C3FB-AF6F-CA7498950D63}"/>
              </a:ext>
            </a:extLst>
          </p:cNvPr>
          <p:cNvSpPr txBox="1"/>
          <p:nvPr/>
        </p:nvSpPr>
        <p:spPr>
          <a:xfrm>
            <a:off x="4241982" y="3289856"/>
            <a:ext cx="2147673" cy="707886"/>
          </a:xfrm>
          <a:prstGeom prst="rect">
            <a:avLst/>
          </a:prstGeom>
          <a:noFill/>
        </p:spPr>
        <p:txBody>
          <a:bodyPr wrap="square" rtlCol="0">
            <a:spAutoFit/>
          </a:bodyPr>
          <a:lstStyle/>
          <a:p>
            <a:r>
              <a:rPr lang="en-US" altLang="zh-CN" sz="2000" b="1"/>
              <a:t>Weight Buffer: </a:t>
            </a:r>
            <a:r>
              <a:rPr lang="en-US" altLang="zh-CN" sz="2000" b="1">
                <a:solidFill>
                  <a:schemeClr val="accent2"/>
                </a:solidFill>
              </a:rPr>
              <a:t>URAM</a:t>
            </a:r>
            <a:endParaRPr lang="zh-CN" altLang="en-US" sz="2000" b="1">
              <a:solidFill>
                <a:schemeClr val="accent2"/>
              </a:solidFill>
            </a:endParaRPr>
          </a:p>
        </p:txBody>
      </p:sp>
      <p:sp>
        <p:nvSpPr>
          <p:cNvPr id="71" name="文本框 70">
            <a:extLst>
              <a:ext uri="{FF2B5EF4-FFF2-40B4-BE49-F238E27FC236}">
                <a16:creationId xmlns:a16="http://schemas.microsoft.com/office/drawing/2014/main" id="{9DB70E32-F9D6-B3C7-D2CC-16DC493FD0D0}"/>
              </a:ext>
            </a:extLst>
          </p:cNvPr>
          <p:cNvSpPr txBox="1"/>
          <p:nvPr/>
        </p:nvSpPr>
        <p:spPr>
          <a:xfrm>
            <a:off x="980115" y="3040379"/>
            <a:ext cx="2576679" cy="1015663"/>
          </a:xfrm>
          <a:prstGeom prst="rect">
            <a:avLst/>
          </a:prstGeom>
          <a:noFill/>
        </p:spPr>
        <p:txBody>
          <a:bodyPr wrap="square" rtlCol="0">
            <a:spAutoFit/>
          </a:bodyPr>
          <a:lstStyle/>
          <a:p>
            <a:r>
              <a:rPr lang="en-US" altLang="zh-CN" sz="2000" b="1"/>
              <a:t>Activation, Intermediate Buffer: </a:t>
            </a:r>
            <a:r>
              <a:rPr lang="en-US" altLang="zh-CN" sz="2000" b="1">
                <a:solidFill>
                  <a:schemeClr val="accent2"/>
                </a:solidFill>
              </a:rPr>
              <a:t>BRAM</a:t>
            </a:r>
            <a:endParaRPr lang="zh-CN" altLang="en-US" sz="2000" b="1">
              <a:solidFill>
                <a:schemeClr val="accent2"/>
              </a:solidFill>
            </a:endParaRPr>
          </a:p>
        </p:txBody>
      </p:sp>
      <p:sp>
        <p:nvSpPr>
          <p:cNvPr id="15" name="文本框 14">
            <a:extLst>
              <a:ext uri="{FF2B5EF4-FFF2-40B4-BE49-F238E27FC236}">
                <a16:creationId xmlns:a16="http://schemas.microsoft.com/office/drawing/2014/main" id="{DF07A8FE-9279-6407-EE43-CBCEAC6D4D06}"/>
              </a:ext>
            </a:extLst>
          </p:cNvPr>
          <p:cNvSpPr txBox="1"/>
          <p:nvPr/>
        </p:nvSpPr>
        <p:spPr>
          <a:xfrm>
            <a:off x="8090444" y="3257371"/>
            <a:ext cx="1040312" cy="707886"/>
          </a:xfrm>
          <a:prstGeom prst="rect">
            <a:avLst/>
          </a:prstGeom>
          <a:noFill/>
        </p:spPr>
        <p:txBody>
          <a:bodyPr wrap="square">
            <a:spAutoFit/>
          </a:bodyPr>
          <a:lstStyle/>
          <a:p>
            <a:r>
              <a:rPr lang="en-US" altLang="zh-CN" sz="2000" b="1"/>
              <a:t>TL table: </a:t>
            </a:r>
            <a:r>
              <a:rPr lang="en-US" altLang="zh-CN" sz="2000" b="1" err="1">
                <a:solidFill>
                  <a:schemeClr val="accent2"/>
                </a:solidFill>
              </a:rPr>
              <a:t>lutram</a:t>
            </a:r>
            <a:endParaRPr lang="zh-CN" altLang="en-US" sz="2000" b="1">
              <a:solidFill>
                <a:schemeClr val="accent2"/>
              </a:solidFill>
            </a:endParaRPr>
          </a:p>
        </p:txBody>
      </p:sp>
      <p:sp>
        <p:nvSpPr>
          <p:cNvPr id="21" name="矩形 20">
            <a:extLst>
              <a:ext uri="{FF2B5EF4-FFF2-40B4-BE49-F238E27FC236}">
                <a16:creationId xmlns:a16="http://schemas.microsoft.com/office/drawing/2014/main" id="{931CE6E2-7912-CF95-84E5-41CD6E308805}"/>
              </a:ext>
            </a:extLst>
          </p:cNvPr>
          <p:cNvSpPr/>
          <p:nvPr/>
        </p:nvSpPr>
        <p:spPr>
          <a:xfrm>
            <a:off x="8077924" y="4367410"/>
            <a:ext cx="559028" cy="17756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err="1"/>
              <a:t>lutram</a:t>
            </a:r>
            <a:endParaRPr lang="zh-CN" altLang="en-US" sz="1000"/>
          </a:p>
        </p:txBody>
      </p:sp>
      <p:sp>
        <p:nvSpPr>
          <p:cNvPr id="23" name="矩形 22">
            <a:extLst>
              <a:ext uri="{FF2B5EF4-FFF2-40B4-BE49-F238E27FC236}">
                <a16:creationId xmlns:a16="http://schemas.microsoft.com/office/drawing/2014/main" id="{A283E418-89AD-BA0F-B150-93BF29498A4E}"/>
              </a:ext>
            </a:extLst>
          </p:cNvPr>
          <p:cNvSpPr/>
          <p:nvPr/>
        </p:nvSpPr>
        <p:spPr>
          <a:xfrm>
            <a:off x="8077924" y="4607651"/>
            <a:ext cx="559028" cy="17756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err="1"/>
              <a:t>lutram</a:t>
            </a:r>
            <a:endParaRPr lang="zh-CN" altLang="en-US" sz="1000"/>
          </a:p>
        </p:txBody>
      </p:sp>
      <p:sp>
        <p:nvSpPr>
          <p:cNvPr id="25" name="矩形 24">
            <a:extLst>
              <a:ext uri="{FF2B5EF4-FFF2-40B4-BE49-F238E27FC236}">
                <a16:creationId xmlns:a16="http://schemas.microsoft.com/office/drawing/2014/main" id="{2A8293E4-B46B-96F5-4AA6-0CCB7CF13CE4}"/>
              </a:ext>
            </a:extLst>
          </p:cNvPr>
          <p:cNvSpPr/>
          <p:nvPr/>
        </p:nvSpPr>
        <p:spPr>
          <a:xfrm>
            <a:off x="8739203" y="4374114"/>
            <a:ext cx="559028" cy="17756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err="1"/>
              <a:t>lutram</a:t>
            </a:r>
            <a:endParaRPr lang="zh-CN" altLang="en-US" sz="1000"/>
          </a:p>
        </p:txBody>
      </p:sp>
      <p:sp>
        <p:nvSpPr>
          <p:cNvPr id="28" name="矩形 27">
            <a:extLst>
              <a:ext uri="{FF2B5EF4-FFF2-40B4-BE49-F238E27FC236}">
                <a16:creationId xmlns:a16="http://schemas.microsoft.com/office/drawing/2014/main" id="{07EEC50A-F3A5-67AF-861E-D87EEA645F97}"/>
              </a:ext>
            </a:extLst>
          </p:cNvPr>
          <p:cNvSpPr/>
          <p:nvPr/>
        </p:nvSpPr>
        <p:spPr>
          <a:xfrm>
            <a:off x="8739203" y="4616474"/>
            <a:ext cx="559028" cy="17756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err="1"/>
              <a:t>lutram</a:t>
            </a:r>
            <a:endParaRPr lang="zh-CN" altLang="en-US" sz="1000"/>
          </a:p>
        </p:txBody>
      </p:sp>
      <p:sp>
        <p:nvSpPr>
          <p:cNvPr id="35" name="矩形 34">
            <a:extLst>
              <a:ext uri="{FF2B5EF4-FFF2-40B4-BE49-F238E27FC236}">
                <a16:creationId xmlns:a16="http://schemas.microsoft.com/office/drawing/2014/main" id="{74A4756D-CC36-1A24-3886-056CF4A8E2E9}"/>
              </a:ext>
            </a:extLst>
          </p:cNvPr>
          <p:cNvSpPr/>
          <p:nvPr/>
        </p:nvSpPr>
        <p:spPr>
          <a:xfrm>
            <a:off x="9400482" y="4372808"/>
            <a:ext cx="559028" cy="17756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err="1"/>
              <a:t>lutram</a:t>
            </a:r>
            <a:endParaRPr lang="zh-CN" altLang="en-US" sz="1000"/>
          </a:p>
        </p:txBody>
      </p:sp>
      <p:sp>
        <p:nvSpPr>
          <p:cNvPr id="36" name="矩形 35">
            <a:extLst>
              <a:ext uri="{FF2B5EF4-FFF2-40B4-BE49-F238E27FC236}">
                <a16:creationId xmlns:a16="http://schemas.microsoft.com/office/drawing/2014/main" id="{A647C60A-872C-5FA1-99F3-18CFC1F93970}"/>
              </a:ext>
            </a:extLst>
          </p:cNvPr>
          <p:cNvSpPr/>
          <p:nvPr/>
        </p:nvSpPr>
        <p:spPr>
          <a:xfrm>
            <a:off x="9400482" y="4613049"/>
            <a:ext cx="559028" cy="17756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err="1"/>
              <a:t>lutram</a:t>
            </a:r>
            <a:endParaRPr lang="zh-CN" altLang="en-US" sz="1000"/>
          </a:p>
        </p:txBody>
      </p:sp>
      <p:sp>
        <p:nvSpPr>
          <p:cNvPr id="37" name="矩形 36">
            <a:extLst>
              <a:ext uri="{FF2B5EF4-FFF2-40B4-BE49-F238E27FC236}">
                <a16:creationId xmlns:a16="http://schemas.microsoft.com/office/drawing/2014/main" id="{576AF3E9-6028-866A-C9C5-E155627B0759}"/>
              </a:ext>
            </a:extLst>
          </p:cNvPr>
          <p:cNvSpPr/>
          <p:nvPr/>
        </p:nvSpPr>
        <p:spPr>
          <a:xfrm>
            <a:off x="10061761" y="4379512"/>
            <a:ext cx="559028" cy="17756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err="1"/>
              <a:t>lutram</a:t>
            </a:r>
            <a:endParaRPr lang="zh-CN" altLang="en-US" sz="1000"/>
          </a:p>
        </p:txBody>
      </p:sp>
      <p:sp>
        <p:nvSpPr>
          <p:cNvPr id="38" name="矩形 37">
            <a:extLst>
              <a:ext uri="{FF2B5EF4-FFF2-40B4-BE49-F238E27FC236}">
                <a16:creationId xmlns:a16="http://schemas.microsoft.com/office/drawing/2014/main" id="{827A0814-8832-10EC-181B-8E0D207B6E2A}"/>
              </a:ext>
            </a:extLst>
          </p:cNvPr>
          <p:cNvSpPr/>
          <p:nvPr/>
        </p:nvSpPr>
        <p:spPr>
          <a:xfrm>
            <a:off x="10061761" y="4621872"/>
            <a:ext cx="559028" cy="17756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err="1"/>
              <a:t>lutram</a:t>
            </a:r>
            <a:endParaRPr lang="zh-CN" altLang="en-US" sz="1000"/>
          </a:p>
        </p:txBody>
      </p:sp>
      <p:sp>
        <p:nvSpPr>
          <p:cNvPr id="39" name="矩形 38">
            <a:extLst>
              <a:ext uri="{FF2B5EF4-FFF2-40B4-BE49-F238E27FC236}">
                <a16:creationId xmlns:a16="http://schemas.microsoft.com/office/drawing/2014/main" id="{AA110C99-76E8-9693-4D8C-01D583E8616D}"/>
              </a:ext>
            </a:extLst>
          </p:cNvPr>
          <p:cNvSpPr/>
          <p:nvPr/>
        </p:nvSpPr>
        <p:spPr>
          <a:xfrm>
            <a:off x="10723040" y="4381590"/>
            <a:ext cx="559028" cy="17756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err="1"/>
              <a:t>lutram</a:t>
            </a:r>
            <a:endParaRPr lang="zh-CN" altLang="en-US" sz="1000"/>
          </a:p>
        </p:txBody>
      </p:sp>
      <p:sp>
        <p:nvSpPr>
          <p:cNvPr id="40" name="矩形 39">
            <a:extLst>
              <a:ext uri="{FF2B5EF4-FFF2-40B4-BE49-F238E27FC236}">
                <a16:creationId xmlns:a16="http://schemas.microsoft.com/office/drawing/2014/main" id="{70587028-7B89-0750-63F1-2B6A31E79EBC}"/>
              </a:ext>
            </a:extLst>
          </p:cNvPr>
          <p:cNvSpPr/>
          <p:nvPr/>
        </p:nvSpPr>
        <p:spPr>
          <a:xfrm>
            <a:off x="10723040" y="4621831"/>
            <a:ext cx="559028" cy="17756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err="1"/>
              <a:t>lutram</a:t>
            </a:r>
            <a:endParaRPr lang="zh-CN" altLang="en-US" sz="1000"/>
          </a:p>
        </p:txBody>
      </p:sp>
      <p:sp>
        <p:nvSpPr>
          <p:cNvPr id="41" name="矩形 40">
            <a:extLst>
              <a:ext uri="{FF2B5EF4-FFF2-40B4-BE49-F238E27FC236}">
                <a16:creationId xmlns:a16="http://schemas.microsoft.com/office/drawing/2014/main" id="{DD97C465-5E1E-8836-816A-FF74596B7FCC}"/>
              </a:ext>
            </a:extLst>
          </p:cNvPr>
          <p:cNvSpPr/>
          <p:nvPr/>
        </p:nvSpPr>
        <p:spPr>
          <a:xfrm>
            <a:off x="11384319" y="4388294"/>
            <a:ext cx="559028" cy="17756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err="1"/>
              <a:t>lutram</a:t>
            </a:r>
            <a:endParaRPr lang="zh-CN" altLang="en-US" sz="1000"/>
          </a:p>
        </p:txBody>
      </p:sp>
      <p:sp>
        <p:nvSpPr>
          <p:cNvPr id="44" name="矩形 43">
            <a:extLst>
              <a:ext uri="{FF2B5EF4-FFF2-40B4-BE49-F238E27FC236}">
                <a16:creationId xmlns:a16="http://schemas.microsoft.com/office/drawing/2014/main" id="{D16DDC80-295D-5A4E-2DB9-80A1C17E688E}"/>
              </a:ext>
            </a:extLst>
          </p:cNvPr>
          <p:cNvSpPr/>
          <p:nvPr/>
        </p:nvSpPr>
        <p:spPr>
          <a:xfrm>
            <a:off x="11384319" y="4630654"/>
            <a:ext cx="559028" cy="177562"/>
          </a:xfrm>
          <a:prstGeom prst="rect">
            <a:avLst/>
          </a:prstGeom>
          <a:solidFill>
            <a:schemeClr val="accent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sz="1000" err="1"/>
              <a:t>lutram</a:t>
            </a:r>
            <a:endParaRPr lang="zh-CN" altLang="en-US" sz="1000"/>
          </a:p>
        </p:txBody>
      </p:sp>
      <p:sp>
        <p:nvSpPr>
          <p:cNvPr id="5" name="文本框 4">
            <a:extLst>
              <a:ext uri="{FF2B5EF4-FFF2-40B4-BE49-F238E27FC236}">
                <a16:creationId xmlns:a16="http://schemas.microsoft.com/office/drawing/2014/main" id="{E186B8DF-84D7-0108-BDA7-E17050F9C96D}"/>
              </a:ext>
            </a:extLst>
          </p:cNvPr>
          <p:cNvSpPr txBox="1"/>
          <p:nvPr/>
        </p:nvSpPr>
        <p:spPr>
          <a:xfrm>
            <a:off x="1627680" y="4184412"/>
            <a:ext cx="1929114" cy="369332"/>
          </a:xfrm>
          <a:prstGeom prst="rect">
            <a:avLst/>
          </a:prstGeom>
          <a:noFill/>
        </p:spPr>
        <p:txBody>
          <a:bodyPr wrap="square" lIns="91440" tIns="45720" rIns="91440" bIns="45720" anchor="t">
            <a:spAutoFit/>
          </a:bodyPr>
          <a:lstStyle/>
          <a:p>
            <a:r>
              <a:rPr lang="en-US" altLang="zh-CN">
                <a:ea typeface="等线"/>
              </a:rPr>
              <a:t>36 </a:t>
            </a:r>
            <a:r>
              <a:rPr lang="en-US" altLang="zh-CN" err="1">
                <a:ea typeface="等线"/>
              </a:rPr>
              <a:t>Kb</a:t>
            </a:r>
            <a:endParaRPr lang="zh-CN" altLang="en-US">
              <a:ea typeface="等线"/>
            </a:endParaRPr>
          </a:p>
        </p:txBody>
      </p:sp>
      <p:sp>
        <p:nvSpPr>
          <p:cNvPr id="6" name="灯片编号占位符 5">
            <a:extLst>
              <a:ext uri="{FF2B5EF4-FFF2-40B4-BE49-F238E27FC236}">
                <a16:creationId xmlns:a16="http://schemas.microsoft.com/office/drawing/2014/main" id="{C84CF2C5-BC68-3B71-A6F1-E68EF510BE2B}"/>
              </a:ext>
            </a:extLst>
          </p:cNvPr>
          <p:cNvSpPr>
            <a:spLocks noGrp="1"/>
          </p:cNvSpPr>
          <p:nvPr>
            <p:ph type="sldNum" sz="quarter" idx="12"/>
          </p:nvPr>
        </p:nvSpPr>
        <p:spPr/>
        <p:txBody>
          <a:bodyPr/>
          <a:lstStyle/>
          <a:p>
            <a:fld id="{CB77001E-1A61-4903-BBFF-D82C24F3A3A5}" type="slidenum">
              <a:rPr lang="en-US" smtClean="0"/>
              <a:t>19</a:t>
            </a:fld>
            <a:endParaRPr lang="zh-CN" altLang="en-US"/>
          </a:p>
        </p:txBody>
      </p:sp>
      <p:sp>
        <p:nvSpPr>
          <p:cNvPr id="11" name="页脚占位符 10">
            <a:extLst>
              <a:ext uri="{FF2B5EF4-FFF2-40B4-BE49-F238E27FC236}">
                <a16:creationId xmlns:a16="http://schemas.microsoft.com/office/drawing/2014/main" id="{E2E8F0D3-345D-4ABE-A5EA-226B61E13E5D}"/>
              </a:ext>
            </a:extLst>
          </p:cNvPr>
          <p:cNvSpPr>
            <a:spLocks noGrp="1"/>
          </p:cNvSpPr>
          <p:nvPr>
            <p:ph type="ftr" sz="quarter" idx="11"/>
          </p:nvPr>
        </p:nvSpPr>
        <p:spPr/>
        <p:txBody>
          <a:bodyPr/>
          <a:lstStyle/>
          <a:p>
            <a:r>
              <a:rPr lang="en-US"/>
              <a:t>TeLLMe: Ternary LLM Accelerator on Edge FPGAs</a:t>
            </a:r>
          </a:p>
        </p:txBody>
      </p:sp>
      <p:sp>
        <p:nvSpPr>
          <p:cNvPr id="50" name="Title 1">
            <a:extLst>
              <a:ext uri="{FF2B5EF4-FFF2-40B4-BE49-F238E27FC236}">
                <a16:creationId xmlns:a16="http://schemas.microsoft.com/office/drawing/2014/main" id="{882CFB24-A52D-4A06-9813-85ED675B2D5F}"/>
              </a:ext>
            </a:extLst>
          </p:cNvPr>
          <p:cNvSpPr>
            <a:spLocks noGrp="1"/>
          </p:cNvSpPr>
          <p:nvPr>
            <p:ph type="title"/>
          </p:nvPr>
        </p:nvSpPr>
        <p:spPr>
          <a:xfrm>
            <a:off x="911225" y="328205"/>
            <a:ext cx="11254099" cy="677462"/>
          </a:xfrm>
        </p:spPr>
        <p:txBody>
          <a:bodyPr>
            <a:normAutofit/>
          </a:bodyPr>
          <a:lstStyle/>
          <a:p>
            <a:r>
              <a:rPr lang="en-US" altLang="zh-CN" sz="3600">
                <a:solidFill>
                  <a:srgbClr val="111827"/>
                </a:solidFill>
                <a:ea typeface="Calibri" pitchFamily="34" charset="-122"/>
                <a:cs typeface="Calibri" pitchFamily="34" charset="-120"/>
              </a:rPr>
              <a:t>URAM-aware Weight Buffer Management Unit (WBMU)</a:t>
            </a:r>
            <a:endParaRPr lang="en-US" altLang="zh-CN" sz="3600"/>
          </a:p>
        </p:txBody>
      </p:sp>
      <p:sp>
        <p:nvSpPr>
          <p:cNvPr id="52" name="文本框 51">
            <a:extLst>
              <a:ext uri="{FF2B5EF4-FFF2-40B4-BE49-F238E27FC236}">
                <a16:creationId xmlns:a16="http://schemas.microsoft.com/office/drawing/2014/main" id="{2081362D-523A-4301-AB15-737544E21FF2}"/>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2</a:t>
            </a:r>
            <a:endParaRPr lang="zh-CN" altLang="en-US" sz="2400" b="1" i="1">
              <a:solidFill>
                <a:srgbClr val="C00000"/>
              </a:solidFill>
            </a:endParaRPr>
          </a:p>
        </p:txBody>
      </p:sp>
      <p:sp>
        <p:nvSpPr>
          <p:cNvPr id="54" name="文本框 53">
            <a:extLst>
              <a:ext uri="{FF2B5EF4-FFF2-40B4-BE49-F238E27FC236}">
                <a16:creationId xmlns:a16="http://schemas.microsoft.com/office/drawing/2014/main" id="{17E48811-1BE4-476E-926A-42713F3DEC5F}"/>
              </a:ext>
            </a:extLst>
          </p:cNvPr>
          <p:cNvSpPr txBox="1"/>
          <p:nvPr/>
        </p:nvSpPr>
        <p:spPr>
          <a:xfrm>
            <a:off x="911224" y="1640343"/>
            <a:ext cx="11254099" cy="461665"/>
          </a:xfrm>
          <a:prstGeom prst="rect">
            <a:avLst/>
          </a:prstGeom>
          <a:noFill/>
        </p:spPr>
        <p:txBody>
          <a:bodyPr wrap="square" lIns="91440" tIns="45720" rIns="91440" bIns="45720" anchor="t">
            <a:spAutoFit/>
          </a:bodyPr>
          <a:lstStyle/>
          <a:p>
            <a:pPr>
              <a:tabLst>
                <a:tab pos="4966335" algn="l"/>
              </a:tabLst>
            </a:pPr>
            <a:r>
              <a:rPr lang="en-US" sz="2400" b="1">
                <a:solidFill>
                  <a:schemeClr val="accent6"/>
                </a:solidFill>
                <a:ea typeface="+mn-lt"/>
                <a:cs typeface="+mn-lt"/>
              </a:rPr>
              <a:t>Our Solution: Utilize URAM; with smart weight buffer management strategy</a:t>
            </a:r>
            <a:endParaRPr lang="en-US" sz="2400" b="1">
              <a:solidFill>
                <a:schemeClr val="accent6"/>
              </a:solidFill>
            </a:endParaRPr>
          </a:p>
        </p:txBody>
      </p:sp>
      <p:sp>
        <p:nvSpPr>
          <p:cNvPr id="14" name="文本框 13">
            <a:extLst>
              <a:ext uri="{FF2B5EF4-FFF2-40B4-BE49-F238E27FC236}">
                <a16:creationId xmlns:a16="http://schemas.microsoft.com/office/drawing/2014/main" id="{D1610815-A164-454F-959C-98FEC3460616}"/>
              </a:ext>
            </a:extLst>
          </p:cNvPr>
          <p:cNvSpPr txBox="1"/>
          <p:nvPr/>
        </p:nvSpPr>
        <p:spPr>
          <a:xfrm>
            <a:off x="911224" y="2452914"/>
            <a:ext cx="4537738" cy="461665"/>
          </a:xfrm>
          <a:prstGeom prst="rect">
            <a:avLst/>
          </a:prstGeom>
          <a:noFill/>
        </p:spPr>
        <p:txBody>
          <a:bodyPr wrap="square" rtlCol="0">
            <a:spAutoFit/>
          </a:bodyPr>
          <a:lstStyle/>
          <a:p>
            <a:r>
              <a:rPr lang="en-US" altLang="zh-CN" sz="2400" i="1"/>
              <a:t>Our buffer mapping scheme:  </a:t>
            </a:r>
            <a:endParaRPr lang="zh-CN" altLang="en-US" sz="2400" i="1"/>
          </a:p>
        </p:txBody>
      </p:sp>
    </p:spTree>
    <p:extLst>
      <p:ext uri="{BB962C8B-B14F-4D97-AF65-F5344CB8AC3E}">
        <p14:creationId xmlns:p14="http://schemas.microsoft.com/office/powerpoint/2010/main" val="1969267924"/>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B95F3B79-C15F-9A3D-8A75-194C23DB0B47}"/>
              </a:ext>
            </a:extLst>
          </p:cNvPr>
          <p:cNvSpPr>
            <a:spLocks noGrp="1"/>
          </p:cNvSpPr>
          <p:nvPr>
            <p:ph type="title"/>
          </p:nvPr>
        </p:nvSpPr>
        <p:spPr>
          <a:xfrm>
            <a:off x="838200" y="349312"/>
            <a:ext cx="10515600" cy="540808"/>
          </a:xfrm>
        </p:spPr>
        <p:txBody>
          <a:bodyPr>
            <a:noAutofit/>
          </a:bodyPr>
          <a:lstStyle/>
          <a:p>
            <a:r>
              <a:rPr lang="en-US" sz="3600"/>
              <a:t>Challenges in Running LLMs at the Edge</a:t>
            </a:r>
          </a:p>
        </p:txBody>
      </p:sp>
      <p:sp>
        <p:nvSpPr>
          <p:cNvPr id="29" name="Content Placeholder 2">
            <a:extLst>
              <a:ext uri="{FF2B5EF4-FFF2-40B4-BE49-F238E27FC236}">
                <a16:creationId xmlns:a16="http://schemas.microsoft.com/office/drawing/2014/main" id="{50F963B4-F0F5-8A9F-0E03-C8272271FFBB}"/>
              </a:ext>
            </a:extLst>
          </p:cNvPr>
          <p:cNvSpPr>
            <a:spLocks noGrp="1"/>
          </p:cNvSpPr>
          <p:nvPr>
            <p:ph idx="1"/>
          </p:nvPr>
        </p:nvSpPr>
        <p:spPr>
          <a:xfrm>
            <a:off x="7049050" y="941571"/>
            <a:ext cx="5142950" cy="590216"/>
          </a:xfrm>
        </p:spPr>
        <p:txBody>
          <a:bodyPr>
            <a:normAutofit/>
          </a:bodyPr>
          <a:lstStyle/>
          <a:p>
            <a:pPr marL="0" indent="0">
              <a:buNone/>
            </a:pPr>
            <a:r>
              <a:rPr lang="en-US" sz="1800"/>
              <a:t>LLMs are </a:t>
            </a:r>
            <a:r>
              <a:rPr lang="en-US" sz="1800" b="1"/>
              <a:t>very intensive </a:t>
            </a:r>
            <a:r>
              <a:rPr lang="en-US" sz="1800"/>
              <a:t>in </a:t>
            </a:r>
            <a:r>
              <a:rPr lang="en-US" sz="1800" b="1"/>
              <a:t>computation </a:t>
            </a:r>
            <a:r>
              <a:rPr lang="en-US" sz="1800"/>
              <a:t>and </a:t>
            </a:r>
            <a:r>
              <a:rPr lang="en-US" sz="1800" b="1"/>
              <a:t>memory demands</a:t>
            </a:r>
            <a:r>
              <a:rPr lang="en-US" sz="1800"/>
              <a:t>. </a:t>
            </a:r>
          </a:p>
        </p:txBody>
      </p:sp>
      <p:grpSp>
        <p:nvGrpSpPr>
          <p:cNvPr id="32" name="Group 31">
            <a:extLst>
              <a:ext uri="{FF2B5EF4-FFF2-40B4-BE49-F238E27FC236}">
                <a16:creationId xmlns:a16="http://schemas.microsoft.com/office/drawing/2014/main" id="{18ECE934-09B3-0B92-2350-6B8334F0D41E}"/>
              </a:ext>
            </a:extLst>
          </p:cNvPr>
          <p:cNvGrpSpPr/>
          <p:nvPr/>
        </p:nvGrpSpPr>
        <p:grpSpPr>
          <a:xfrm>
            <a:off x="6141084" y="1359510"/>
            <a:ext cx="5749463" cy="3665643"/>
            <a:chOff x="5493772" y="1914148"/>
            <a:chExt cx="6468879" cy="4124316"/>
          </a:xfrm>
        </p:grpSpPr>
        <p:pic>
          <p:nvPicPr>
            <p:cNvPr id="33" name="Picture 32" descr="A screen shot of a graph&#10;&#10;AI-generated content may be incorrect.">
              <a:extLst>
                <a:ext uri="{FF2B5EF4-FFF2-40B4-BE49-F238E27FC236}">
                  <a16:creationId xmlns:a16="http://schemas.microsoft.com/office/drawing/2014/main" id="{AFC55FBE-2565-4D98-3066-10BE3F9CD173}"/>
                </a:ext>
              </a:extLst>
            </p:cNvPr>
            <p:cNvPicPr>
              <a:picLocks noChangeAspect="1"/>
            </p:cNvPicPr>
            <p:nvPr/>
          </p:nvPicPr>
          <p:blipFill>
            <a:blip r:embed="rId4">
              <a:extLst>
                <a:ext uri="{28A0092B-C50C-407E-A947-70E740481C1C}">
                  <a14:useLocalDpi xmlns:a14="http://schemas.microsoft.com/office/drawing/2010/main" val="0"/>
                </a:ext>
              </a:extLst>
            </a:blip>
            <a:srcRect t="21081" r="16761" b="21690"/>
            <a:stretch>
              <a:fillRect/>
            </a:stretch>
          </p:blipFill>
          <p:spPr>
            <a:xfrm>
              <a:off x="5493772" y="2145832"/>
              <a:ext cx="6468879" cy="3461218"/>
            </a:xfrm>
            <a:prstGeom prst="rect">
              <a:avLst/>
            </a:prstGeom>
          </p:spPr>
        </p:pic>
        <p:pic>
          <p:nvPicPr>
            <p:cNvPr id="34" name="Picture 33" descr="A screen shot of a graph&#10;&#10;AI-generated content may be incorrect.">
              <a:extLst>
                <a:ext uri="{FF2B5EF4-FFF2-40B4-BE49-F238E27FC236}">
                  <a16:creationId xmlns:a16="http://schemas.microsoft.com/office/drawing/2014/main" id="{90BC41EF-5BDD-74FE-ADE7-E59212188A72}"/>
                </a:ext>
              </a:extLst>
            </p:cNvPr>
            <p:cNvPicPr>
              <a:picLocks noChangeAspect="1"/>
            </p:cNvPicPr>
            <p:nvPr/>
          </p:nvPicPr>
          <p:blipFill>
            <a:blip r:embed="rId5">
              <a:extLst>
                <a:ext uri="{28A0092B-C50C-407E-A947-70E740481C1C}">
                  <a14:useLocalDpi xmlns:a14="http://schemas.microsoft.com/office/drawing/2010/main" val="0"/>
                </a:ext>
              </a:extLst>
            </a:blip>
            <a:srcRect l="84400" t="25215" r="1777" b="50243"/>
            <a:stretch>
              <a:fillRect/>
            </a:stretch>
          </p:blipFill>
          <p:spPr>
            <a:xfrm>
              <a:off x="11091296" y="4013376"/>
              <a:ext cx="831851" cy="1149350"/>
            </a:xfrm>
            <a:prstGeom prst="rect">
              <a:avLst/>
            </a:prstGeom>
          </p:spPr>
        </p:pic>
        <p:sp>
          <p:nvSpPr>
            <p:cNvPr id="35" name="TextBox 34">
              <a:extLst>
                <a:ext uri="{FF2B5EF4-FFF2-40B4-BE49-F238E27FC236}">
                  <a16:creationId xmlns:a16="http://schemas.microsoft.com/office/drawing/2014/main" id="{3CCB0EE4-D0D7-1D96-3093-FE5ACC2FB195}"/>
                </a:ext>
              </a:extLst>
            </p:cNvPr>
            <p:cNvSpPr txBox="1"/>
            <p:nvPr/>
          </p:nvSpPr>
          <p:spPr>
            <a:xfrm>
              <a:off x="10089198" y="1914148"/>
              <a:ext cx="1652232" cy="484803"/>
            </a:xfrm>
            <a:prstGeom prst="rect">
              <a:avLst/>
            </a:prstGeom>
            <a:noFill/>
            <a:ln w="12700">
              <a:solidFill>
                <a:srgbClr val="A36A87"/>
              </a:solidFill>
            </a:ln>
          </p:spPr>
          <p:txBody>
            <a:bodyPr wrap="square" rtlCol="0">
              <a:spAutoFit/>
            </a:bodyPr>
            <a:lstStyle/>
            <a:p>
              <a:pPr algn="ctr"/>
              <a:r>
                <a:rPr lang="en-US" sz="1100" b="1">
                  <a:solidFill>
                    <a:srgbClr val="A36A87"/>
                  </a:solidFill>
                </a:rPr>
                <a:t>Grok 4 </a:t>
              </a:r>
              <a:r>
                <a:rPr lang="en-US" sz="1100">
                  <a:solidFill>
                    <a:srgbClr val="A36A87"/>
                  </a:solidFill>
                </a:rPr>
                <a:t> (July 9, 2025)</a:t>
              </a:r>
            </a:p>
            <a:p>
              <a:pPr algn="ctr"/>
              <a:r>
                <a:rPr lang="en-US" sz="1100">
                  <a:solidFill>
                    <a:srgbClr val="A36A87"/>
                  </a:solidFill>
                </a:rPr>
                <a:t>500 billion </a:t>
              </a:r>
              <a:r>
                <a:rPr lang="en-US" sz="1100" err="1">
                  <a:solidFill>
                    <a:srgbClr val="A36A87"/>
                  </a:solidFill>
                </a:rPr>
                <a:t>petaFLOP</a:t>
              </a:r>
              <a:endParaRPr lang="en-US" sz="1100">
                <a:solidFill>
                  <a:srgbClr val="A36A87"/>
                </a:solidFill>
              </a:endParaRPr>
            </a:p>
          </p:txBody>
        </p:sp>
        <p:sp>
          <p:nvSpPr>
            <p:cNvPr id="36" name="Arc 35">
              <a:extLst>
                <a:ext uri="{FF2B5EF4-FFF2-40B4-BE49-F238E27FC236}">
                  <a16:creationId xmlns:a16="http://schemas.microsoft.com/office/drawing/2014/main" id="{22A905A6-C782-D330-A6FC-9B0E1E158E93}"/>
                </a:ext>
              </a:extLst>
            </p:cNvPr>
            <p:cNvSpPr/>
            <p:nvPr/>
          </p:nvSpPr>
          <p:spPr>
            <a:xfrm>
              <a:off x="11597988" y="2262002"/>
              <a:ext cx="273897" cy="273897"/>
            </a:xfrm>
            <a:prstGeom prst="arc">
              <a:avLst>
                <a:gd name="adj1" fmla="val 15717907"/>
                <a:gd name="adj2" fmla="val 0"/>
              </a:avLst>
            </a:prstGeom>
            <a:noFill/>
            <a:ln>
              <a:solidFill>
                <a:srgbClr val="A36A87"/>
              </a:solidFill>
              <a:headEnd type="none"/>
              <a:tailEnd type="triangle"/>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
          <p:nvSpPr>
            <p:cNvPr id="37" name="TextBox 36">
              <a:extLst>
                <a:ext uri="{FF2B5EF4-FFF2-40B4-BE49-F238E27FC236}">
                  <a16:creationId xmlns:a16="http://schemas.microsoft.com/office/drawing/2014/main" id="{94D7BAF7-4D38-A64D-3A36-B156F9106F0F}"/>
                </a:ext>
              </a:extLst>
            </p:cNvPr>
            <p:cNvSpPr txBox="1"/>
            <p:nvPr/>
          </p:nvSpPr>
          <p:spPr>
            <a:xfrm>
              <a:off x="5493772" y="5561410"/>
              <a:ext cx="3470665" cy="477054"/>
            </a:xfrm>
            <a:prstGeom prst="rect">
              <a:avLst/>
            </a:prstGeom>
            <a:noFill/>
          </p:spPr>
          <p:txBody>
            <a:bodyPr wrap="square" rtlCol="0">
              <a:spAutoFit/>
            </a:bodyPr>
            <a:lstStyle/>
            <a:p>
              <a:r>
                <a:rPr lang="en-US" sz="900"/>
                <a:t>Source: OurWorldInData.org/artificial-intelligence</a:t>
              </a:r>
            </a:p>
            <a:p>
              <a:endParaRPr lang="en-US" sz="1600"/>
            </a:p>
          </p:txBody>
        </p:sp>
      </p:grpSp>
      <p:sp>
        <p:nvSpPr>
          <p:cNvPr id="38" name="TextBox 37">
            <a:extLst>
              <a:ext uri="{FF2B5EF4-FFF2-40B4-BE49-F238E27FC236}">
                <a16:creationId xmlns:a16="http://schemas.microsoft.com/office/drawing/2014/main" id="{A82CD8AE-764B-9644-1FCD-DCF0151CFE28}"/>
              </a:ext>
            </a:extLst>
          </p:cNvPr>
          <p:cNvSpPr txBox="1"/>
          <p:nvPr/>
        </p:nvSpPr>
        <p:spPr>
          <a:xfrm>
            <a:off x="429087" y="952418"/>
            <a:ext cx="5374369" cy="646331"/>
          </a:xfrm>
          <a:prstGeom prst="rect">
            <a:avLst/>
          </a:prstGeom>
          <a:noFill/>
        </p:spPr>
        <p:txBody>
          <a:bodyPr wrap="square">
            <a:spAutoFit/>
          </a:bodyPr>
          <a:lstStyle/>
          <a:p>
            <a:r>
              <a:rPr lang="en-US" b="1"/>
              <a:t>Large language models (LLMs) </a:t>
            </a:r>
            <a:r>
              <a:rPr lang="en-US"/>
              <a:t>have </a:t>
            </a:r>
            <a:r>
              <a:rPr lang="en-US" b="1"/>
              <a:t>redefined</a:t>
            </a:r>
            <a:r>
              <a:rPr lang="en-US"/>
              <a:t> what's possible with AI.</a:t>
            </a:r>
            <a:endParaRPr lang="en-US" sz="1800"/>
          </a:p>
        </p:txBody>
      </p:sp>
      <p:sp>
        <p:nvSpPr>
          <p:cNvPr id="39" name="TextBox 38">
            <a:extLst>
              <a:ext uri="{FF2B5EF4-FFF2-40B4-BE49-F238E27FC236}">
                <a16:creationId xmlns:a16="http://schemas.microsoft.com/office/drawing/2014/main" id="{9B482015-22E6-669B-113E-8EB74DD22C0F}"/>
              </a:ext>
            </a:extLst>
          </p:cNvPr>
          <p:cNvSpPr txBox="1"/>
          <p:nvPr/>
        </p:nvSpPr>
        <p:spPr>
          <a:xfrm>
            <a:off x="179960" y="5020248"/>
            <a:ext cx="5733823" cy="646331"/>
          </a:xfrm>
          <a:prstGeom prst="rect">
            <a:avLst/>
          </a:prstGeom>
          <a:noFill/>
        </p:spPr>
        <p:txBody>
          <a:bodyPr wrap="square">
            <a:spAutoFit/>
          </a:bodyPr>
          <a:lstStyle/>
          <a:p>
            <a:r>
              <a:rPr lang="en-US" sz="1800"/>
              <a:t>Edge devices are </a:t>
            </a:r>
            <a:r>
              <a:rPr lang="en-US" sz="1800" b="1"/>
              <a:t>pervasive</a:t>
            </a:r>
            <a:r>
              <a:rPr lang="en-US" sz="1800"/>
              <a:t>, featuring </a:t>
            </a:r>
            <a:r>
              <a:rPr lang="en-US" sz="1800" b="1"/>
              <a:t>security</a:t>
            </a:r>
            <a:r>
              <a:rPr lang="en-US" sz="1800"/>
              <a:t>, </a:t>
            </a:r>
            <a:r>
              <a:rPr lang="en-US" sz="1800" b="1"/>
              <a:t>privacy</a:t>
            </a:r>
            <a:r>
              <a:rPr lang="en-US" sz="1800"/>
              <a:t>, and</a:t>
            </a:r>
            <a:r>
              <a:rPr lang="en-US" sz="1800" b="1"/>
              <a:t> latency</a:t>
            </a:r>
            <a:r>
              <a:rPr lang="en-US" sz="1800"/>
              <a:t> advantages. </a:t>
            </a:r>
          </a:p>
        </p:txBody>
      </p:sp>
      <p:grpSp>
        <p:nvGrpSpPr>
          <p:cNvPr id="40" name="Group 39">
            <a:extLst>
              <a:ext uri="{FF2B5EF4-FFF2-40B4-BE49-F238E27FC236}">
                <a16:creationId xmlns:a16="http://schemas.microsoft.com/office/drawing/2014/main" id="{AD72249D-C4CD-3494-977F-8A2E49098888}"/>
              </a:ext>
            </a:extLst>
          </p:cNvPr>
          <p:cNvGrpSpPr/>
          <p:nvPr/>
        </p:nvGrpSpPr>
        <p:grpSpPr>
          <a:xfrm>
            <a:off x="949014" y="5680426"/>
            <a:ext cx="945503" cy="1177701"/>
            <a:chOff x="4927547" y="3169821"/>
            <a:chExt cx="1245245" cy="1551056"/>
          </a:xfrm>
        </p:grpSpPr>
        <p:pic>
          <p:nvPicPr>
            <p:cNvPr id="41" name="Picture 40">
              <a:extLst>
                <a:ext uri="{FF2B5EF4-FFF2-40B4-BE49-F238E27FC236}">
                  <a16:creationId xmlns:a16="http://schemas.microsoft.com/office/drawing/2014/main" id="{66284BD5-97DF-CF8F-92F8-F260A636A28F}"/>
                </a:ext>
              </a:extLst>
            </p:cNvPr>
            <p:cNvPicPr>
              <a:picLocks noChangeAspect="1"/>
            </p:cNvPicPr>
            <p:nvPr/>
          </p:nvPicPr>
          <p:blipFill>
            <a:blip r:embed="rId6"/>
            <a:stretch>
              <a:fillRect/>
            </a:stretch>
          </p:blipFill>
          <p:spPr>
            <a:xfrm>
              <a:off x="4944507" y="3492592"/>
              <a:ext cx="1228285" cy="1228285"/>
            </a:xfrm>
            <a:prstGeom prst="rect">
              <a:avLst/>
            </a:prstGeom>
          </p:spPr>
        </p:pic>
        <p:sp>
          <p:nvSpPr>
            <p:cNvPr id="42" name="TextBox 41">
              <a:extLst>
                <a:ext uri="{FF2B5EF4-FFF2-40B4-BE49-F238E27FC236}">
                  <a16:creationId xmlns:a16="http://schemas.microsoft.com/office/drawing/2014/main" id="{F790282C-FF45-5266-0763-19F555E63513}"/>
                </a:ext>
              </a:extLst>
            </p:cNvPr>
            <p:cNvSpPr txBox="1"/>
            <p:nvPr/>
          </p:nvSpPr>
          <p:spPr>
            <a:xfrm>
              <a:off x="4927547" y="3169821"/>
              <a:ext cx="1228285" cy="338554"/>
            </a:xfrm>
            <a:prstGeom prst="rect">
              <a:avLst/>
            </a:prstGeom>
            <a:noFill/>
          </p:spPr>
          <p:txBody>
            <a:bodyPr wrap="square" rtlCol="0">
              <a:spAutoFit/>
            </a:bodyPr>
            <a:lstStyle/>
            <a:p>
              <a:pPr algn="ctr"/>
              <a:r>
                <a:rPr lang="en-US" sz="1600"/>
                <a:t>AR/VR</a:t>
              </a:r>
            </a:p>
          </p:txBody>
        </p:sp>
      </p:grpSp>
      <p:grpSp>
        <p:nvGrpSpPr>
          <p:cNvPr id="43" name="Group 42">
            <a:extLst>
              <a:ext uri="{FF2B5EF4-FFF2-40B4-BE49-F238E27FC236}">
                <a16:creationId xmlns:a16="http://schemas.microsoft.com/office/drawing/2014/main" id="{29FEA027-5D3E-E012-9CC3-AF8E4F4236F8}"/>
              </a:ext>
            </a:extLst>
          </p:cNvPr>
          <p:cNvGrpSpPr/>
          <p:nvPr/>
        </p:nvGrpSpPr>
        <p:grpSpPr>
          <a:xfrm>
            <a:off x="1922282" y="5659438"/>
            <a:ext cx="932625" cy="1197131"/>
            <a:chOff x="1922282" y="5391082"/>
            <a:chExt cx="932625" cy="1197131"/>
          </a:xfrm>
        </p:grpSpPr>
        <p:pic>
          <p:nvPicPr>
            <p:cNvPr id="44" name="Picture 4" descr="Robot Icon, Cybernetic Emblem, Mechanical Figure, Sci-Fi Character,  Automated Symbol PNG">
              <a:extLst>
                <a:ext uri="{FF2B5EF4-FFF2-40B4-BE49-F238E27FC236}">
                  <a16:creationId xmlns:a16="http://schemas.microsoft.com/office/drawing/2014/main" id="{CB194B08-0846-12DB-C00C-6FB3B472F3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957869" y="5726760"/>
              <a:ext cx="861453" cy="861453"/>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AAF394ED-FDD2-3CD5-4080-9BDCD9D5C3DA}"/>
                </a:ext>
              </a:extLst>
            </p:cNvPr>
            <p:cNvSpPr txBox="1"/>
            <p:nvPr/>
          </p:nvSpPr>
          <p:spPr>
            <a:xfrm>
              <a:off x="1922282" y="5391082"/>
              <a:ext cx="932625" cy="338554"/>
            </a:xfrm>
            <a:prstGeom prst="rect">
              <a:avLst/>
            </a:prstGeom>
            <a:noFill/>
          </p:spPr>
          <p:txBody>
            <a:bodyPr wrap="square" rtlCol="0">
              <a:spAutoFit/>
            </a:bodyPr>
            <a:lstStyle/>
            <a:p>
              <a:pPr algn="ctr"/>
              <a:r>
                <a:rPr lang="en-US" sz="1600"/>
                <a:t>Robots</a:t>
              </a:r>
            </a:p>
          </p:txBody>
        </p:sp>
      </p:grpSp>
      <p:grpSp>
        <p:nvGrpSpPr>
          <p:cNvPr id="46" name="Group 45">
            <a:extLst>
              <a:ext uri="{FF2B5EF4-FFF2-40B4-BE49-F238E27FC236}">
                <a16:creationId xmlns:a16="http://schemas.microsoft.com/office/drawing/2014/main" id="{C6282D8E-AD6C-100F-E38F-85DDFD7A3381}"/>
              </a:ext>
            </a:extLst>
          </p:cNvPr>
          <p:cNvGrpSpPr/>
          <p:nvPr/>
        </p:nvGrpSpPr>
        <p:grpSpPr>
          <a:xfrm>
            <a:off x="2661107" y="5583722"/>
            <a:ext cx="1507914" cy="1272847"/>
            <a:chOff x="2661107" y="5315366"/>
            <a:chExt cx="1507914" cy="1272847"/>
          </a:xfrm>
        </p:grpSpPr>
        <p:pic>
          <p:nvPicPr>
            <p:cNvPr id="47" name="Picture 6" descr="Download Free Autonomous Icons in PNG &amp; SVG">
              <a:extLst>
                <a:ext uri="{FF2B5EF4-FFF2-40B4-BE49-F238E27FC236}">
                  <a16:creationId xmlns:a16="http://schemas.microsoft.com/office/drawing/2014/main" id="{65040763-ECCF-11FD-8C7A-4954265C712D}"/>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29906" y="5778466"/>
              <a:ext cx="809747" cy="809747"/>
            </a:xfrm>
            <a:prstGeom prst="rect">
              <a:avLst/>
            </a:prstGeom>
            <a:noFill/>
            <a:extLst>
              <a:ext uri="{909E8E84-426E-40DD-AFC4-6F175D3DCCD1}">
                <a14:hiddenFill xmlns:a14="http://schemas.microsoft.com/office/drawing/2010/main">
                  <a:solidFill>
                    <a:srgbClr val="FFFFFF"/>
                  </a:solidFill>
                </a14:hiddenFill>
              </a:ext>
            </a:extLst>
          </p:spPr>
        </p:pic>
        <p:sp>
          <p:nvSpPr>
            <p:cNvPr id="48" name="TextBox 47">
              <a:extLst>
                <a:ext uri="{FF2B5EF4-FFF2-40B4-BE49-F238E27FC236}">
                  <a16:creationId xmlns:a16="http://schemas.microsoft.com/office/drawing/2014/main" id="{11D29452-B8C5-FD36-1E9C-141A98616726}"/>
                </a:ext>
              </a:extLst>
            </p:cNvPr>
            <p:cNvSpPr txBox="1"/>
            <p:nvPr/>
          </p:nvSpPr>
          <p:spPr>
            <a:xfrm>
              <a:off x="2661107" y="5315366"/>
              <a:ext cx="1507914" cy="523220"/>
            </a:xfrm>
            <a:prstGeom prst="rect">
              <a:avLst/>
            </a:prstGeom>
            <a:noFill/>
          </p:spPr>
          <p:txBody>
            <a:bodyPr wrap="square" rtlCol="0">
              <a:spAutoFit/>
            </a:bodyPr>
            <a:lstStyle/>
            <a:p>
              <a:pPr algn="ctr"/>
              <a:r>
                <a:rPr lang="en-US" sz="1400"/>
                <a:t>Autonomous Vehicles</a:t>
              </a:r>
            </a:p>
          </p:txBody>
        </p:sp>
      </p:grpSp>
      <p:sp>
        <p:nvSpPr>
          <p:cNvPr id="49" name="TextBox 48">
            <a:extLst>
              <a:ext uri="{FF2B5EF4-FFF2-40B4-BE49-F238E27FC236}">
                <a16:creationId xmlns:a16="http://schemas.microsoft.com/office/drawing/2014/main" id="{61B7614F-3CCE-B7B3-30BE-ABFB6D108436}"/>
              </a:ext>
            </a:extLst>
          </p:cNvPr>
          <p:cNvSpPr txBox="1"/>
          <p:nvPr/>
        </p:nvSpPr>
        <p:spPr>
          <a:xfrm>
            <a:off x="6502519" y="5101808"/>
            <a:ext cx="5191409" cy="830997"/>
          </a:xfrm>
          <a:prstGeom prst="rect">
            <a:avLst/>
          </a:prstGeom>
          <a:noFill/>
        </p:spPr>
        <p:txBody>
          <a:bodyPr wrap="square">
            <a:spAutoFit/>
          </a:bodyPr>
          <a:lstStyle/>
          <a:p>
            <a:pPr algn="ctr"/>
            <a:r>
              <a:rPr lang="en-US" sz="2400" b="1" i="1">
                <a:solidFill>
                  <a:schemeClr val="accent1"/>
                </a:solidFill>
              </a:rPr>
              <a:t>Can we bring real-time end-to-end LLM inference to edge devices? </a:t>
            </a:r>
            <a:endParaRPr lang="en-US" sz="2400" i="1">
              <a:solidFill>
                <a:schemeClr val="accent1"/>
              </a:solidFill>
            </a:endParaRPr>
          </a:p>
        </p:txBody>
      </p:sp>
      <p:sp>
        <p:nvSpPr>
          <p:cNvPr id="50" name="TextBox 49">
            <a:extLst>
              <a:ext uri="{FF2B5EF4-FFF2-40B4-BE49-F238E27FC236}">
                <a16:creationId xmlns:a16="http://schemas.microsoft.com/office/drawing/2014/main" id="{42108E26-8AE0-25CA-650B-5FAD66814A8F}"/>
              </a:ext>
            </a:extLst>
          </p:cNvPr>
          <p:cNvSpPr txBox="1"/>
          <p:nvPr/>
        </p:nvSpPr>
        <p:spPr>
          <a:xfrm>
            <a:off x="7060052" y="5932805"/>
            <a:ext cx="986963" cy="461665"/>
          </a:xfrm>
          <a:prstGeom prst="rect">
            <a:avLst/>
          </a:prstGeom>
          <a:noFill/>
        </p:spPr>
        <p:txBody>
          <a:bodyPr wrap="square">
            <a:spAutoFit/>
          </a:bodyPr>
          <a:lstStyle/>
          <a:p>
            <a:pPr algn="ctr"/>
            <a:r>
              <a:rPr lang="en-US" sz="2400" b="1" i="1">
                <a:solidFill>
                  <a:srgbClr val="C00000"/>
                </a:solidFill>
              </a:rPr>
              <a:t>Yes! </a:t>
            </a:r>
            <a:endParaRPr lang="en-US" sz="2400" i="1">
              <a:solidFill>
                <a:srgbClr val="C00000"/>
              </a:solidFill>
            </a:endParaRPr>
          </a:p>
        </p:txBody>
      </p:sp>
      <p:sp>
        <p:nvSpPr>
          <p:cNvPr id="51" name="TextBox 50">
            <a:extLst>
              <a:ext uri="{FF2B5EF4-FFF2-40B4-BE49-F238E27FC236}">
                <a16:creationId xmlns:a16="http://schemas.microsoft.com/office/drawing/2014/main" id="{CF103C3E-1EB8-9E89-0F17-FEDFC60F662C}"/>
              </a:ext>
            </a:extLst>
          </p:cNvPr>
          <p:cNvSpPr txBox="1"/>
          <p:nvPr/>
        </p:nvSpPr>
        <p:spPr>
          <a:xfrm>
            <a:off x="7901753" y="5934148"/>
            <a:ext cx="5749463" cy="461665"/>
          </a:xfrm>
          <a:prstGeom prst="rect">
            <a:avLst/>
          </a:prstGeom>
          <a:noFill/>
        </p:spPr>
        <p:txBody>
          <a:bodyPr wrap="square">
            <a:spAutoFit/>
          </a:bodyPr>
          <a:lstStyle/>
          <a:p>
            <a:r>
              <a:rPr lang="en-US" sz="2400" b="1" i="1" err="1">
                <a:solidFill>
                  <a:schemeClr val="accent2"/>
                </a:solidFill>
              </a:rPr>
              <a:t>TeLLMe</a:t>
            </a:r>
            <a:r>
              <a:rPr lang="en-US" sz="2400" b="1" i="1">
                <a:solidFill>
                  <a:schemeClr val="accent2"/>
                </a:solidFill>
              </a:rPr>
              <a:t> is our answer!</a:t>
            </a:r>
            <a:endParaRPr lang="en-US" sz="2400" i="1">
              <a:solidFill>
                <a:schemeClr val="accent2"/>
              </a:solidFill>
            </a:endParaRPr>
          </a:p>
        </p:txBody>
      </p:sp>
      <p:sp>
        <p:nvSpPr>
          <p:cNvPr id="2" name="灯片编号占位符 1">
            <a:extLst>
              <a:ext uri="{FF2B5EF4-FFF2-40B4-BE49-F238E27FC236}">
                <a16:creationId xmlns:a16="http://schemas.microsoft.com/office/drawing/2014/main" id="{242BC1FF-C40C-65CB-1051-F52DC87D3962}"/>
              </a:ext>
            </a:extLst>
          </p:cNvPr>
          <p:cNvSpPr>
            <a:spLocks noGrp="1"/>
          </p:cNvSpPr>
          <p:nvPr>
            <p:ph type="sldNum" sz="quarter" idx="12"/>
          </p:nvPr>
        </p:nvSpPr>
        <p:spPr/>
        <p:txBody>
          <a:bodyPr/>
          <a:lstStyle/>
          <a:p>
            <a:fld id="{CB77001E-1A61-4903-BBFF-D82C24F3A3A5}" type="slidenum">
              <a:rPr lang="en-US" smtClean="0"/>
              <a:t>2</a:t>
            </a:fld>
            <a:endParaRPr lang="zh-CN" altLang="en-US"/>
          </a:p>
        </p:txBody>
      </p:sp>
      <p:sp>
        <p:nvSpPr>
          <p:cNvPr id="4" name="页脚占位符 3">
            <a:extLst>
              <a:ext uri="{FF2B5EF4-FFF2-40B4-BE49-F238E27FC236}">
                <a16:creationId xmlns:a16="http://schemas.microsoft.com/office/drawing/2014/main" id="{516BDEC9-A33E-4656-81D2-E80652896BC8}"/>
              </a:ext>
            </a:extLst>
          </p:cNvPr>
          <p:cNvSpPr>
            <a:spLocks noGrp="1"/>
          </p:cNvSpPr>
          <p:nvPr>
            <p:ph type="ftr" sz="quarter" idx="11"/>
          </p:nvPr>
        </p:nvSpPr>
        <p:spPr/>
        <p:txBody>
          <a:bodyPr/>
          <a:lstStyle/>
          <a:p>
            <a:r>
              <a:rPr lang="en-US"/>
              <a:t>TeLLMe: Ternary LLM Accelerator on Edge FPGAs</a:t>
            </a:r>
          </a:p>
        </p:txBody>
      </p:sp>
      <p:pic>
        <p:nvPicPr>
          <p:cNvPr id="3" name="Picture 4" descr="main gif of multiple robots">
            <a:extLst>
              <a:ext uri="{FF2B5EF4-FFF2-40B4-BE49-F238E27FC236}">
                <a16:creationId xmlns:a16="http://schemas.microsoft.com/office/drawing/2014/main" id="{DA1B1892-4432-8DDC-B34E-8BE5B8BB452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2125" y="1541584"/>
            <a:ext cx="3187627" cy="179569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The best / worst / funniest / most absurd etc. ChatGPT responses | by Eva  G. | DataDrivenInvestor">
            <a:extLst>
              <a:ext uri="{FF2B5EF4-FFF2-40B4-BE49-F238E27FC236}">
                <a16:creationId xmlns:a16="http://schemas.microsoft.com/office/drawing/2014/main" id="{EEE405C9-963D-C946-6455-B2A7113141A3}"/>
              </a:ext>
            </a:extLst>
          </p:cNvPr>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t="18301" b="30637"/>
          <a:stretch/>
        </p:blipFill>
        <p:spPr bwMode="auto">
          <a:xfrm>
            <a:off x="3607904" y="1500411"/>
            <a:ext cx="1952649" cy="216096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rtists begin selling AI-generated artwork on stock photography websites |  Ars Technica">
            <a:extLst>
              <a:ext uri="{FF2B5EF4-FFF2-40B4-BE49-F238E27FC236}">
                <a16:creationId xmlns:a16="http://schemas.microsoft.com/office/drawing/2014/main" id="{6F480E78-04AF-E6CB-AF9A-2A0DE3C459EF}"/>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725382" y="3378107"/>
            <a:ext cx="2559704" cy="15511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9442240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9">
                                            <p:txEl>
                                              <p:pRg st="0" end="0"/>
                                            </p:txEl>
                                          </p:spTgt>
                                        </p:tgtEl>
                                        <p:attrNameLst>
                                          <p:attrName>style.visibility</p:attrName>
                                        </p:attrNameLst>
                                      </p:cBhvr>
                                      <p:to>
                                        <p:strVal val="visible"/>
                                      </p:to>
                                    </p:set>
                                    <p:animEffect transition="in" filter="fade">
                                      <p:cBhvr>
                                        <p:cTn id="7" dur="250"/>
                                        <p:tgtEl>
                                          <p:spTgt spid="29">
                                            <p:txEl>
                                              <p:pRg st="0" end="0"/>
                                            </p:txEl>
                                          </p:spTgt>
                                        </p:tgtEl>
                                      </p:cBhvr>
                                    </p:animEffect>
                                    <p:anim calcmode="lin" valueType="num">
                                      <p:cBhvr>
                                        <p:cTn id="8" dur="25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9" dur="250" fill="hold"/>
                                        <p:tgtEl>
                                          <p:spTgt spid="29">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
                                        <p:tgtEl>
                                          <p:spTgt spid="32"/>
                                        </p:tgtEl>
                                      </p:cBhvr>
                                    </p:animEffect>
                                    <p:anim calcmode="lin" valueType="num">
                                      <p:cBhvr>
                                        <p:cTn id="13" dur="250" fill="hold"/>
                                        <p:tgtEl>
                                          <p:spTgt spid="32"/>
                                        </p:tgtEl>
                                        <p:attrNameLst>
                                          <p:attrName>ppt_x</p:attrName>
                                        </p:attrNameLst>
                                      </p:cBhvr>
                                      <p:tavLst>
                                        <p:tav tm="0">
                                          <p:val>
                                            <p:strVal val="#ppt_x"/>
                                          </p:val>
                                        </p:tav>
                                        <p:tav tm="100000">
                                          <p:val>
                                            <p:strVal val="#ppt_x"/>
                                          </p:val>
                                        </p:tav>
                                      </p:tavLst>
                                    </p:anim>
                                    <p:anim calcmode="lin" valueType="num">
                                      <p:cBhvr>
                                        <p:cTn id="14" dur="25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anim calcmode="lin" valueType="num">
                                      <p:cBhvr additive="base">
                                        <p:cTn id="19" dur="250" fill="hold"/>
                                        <p:tgtEl>
                                          <p:spTgt spid="39"/>
                                        </p:tgtEl>
                                        <p:attrNameLst>
                                          <p:attrName>ppt_x</p:attrName>
                                        </p:attrNameLst>
                                      </p:cBhvr>
                                      <p:tavLst>
                                        <p:tav tm="0">
                                          <p:val>
                                            <p:strVal val="#ppt_x"/>
                                          </p:val>
                                        </p:tav>
                                        <p:tav tm="100000">
                                          <p:val>
                                            <p:strVal val="#ppt_x"/>
                                          </p:val>
                                        </p:tav>
                                      </p:tavLst>
                                    </p:anim>
                                    <p:anim calcmode="lin" valueType="num">
                                      <p:cBhvr additive="base">
                                        <p:cTn id="20" dur="250" fill="hold"/>
                                        <p:tgtEl>
                                          <p:spTgt spid="39"/>
                                        </p:tgtEl>
                                        <p:attrNameLst>
                                          <p:attrName>ppt_y</p:attrName>
                                        </p:attrNameLst>
                                      </p:cBhvr>
                                      <p:tavLst>
                                        <p:tav tm="0">
                                          <p:val>
                                            <p:strVal val="1+#ppt_h/2"/>
                                          </p:val>
                                        </p:tav>
                                        <p:tav tm="100000">
                                          <p:val>
                                            <p:strVal val="#ppt_y"/>
                                          </p:val>
                                        </p:tav>
                                      </p:tavLst>
                                    </p:anim>
                                  </p:childTnLst>
                                </p:cTn>
                              </p:par>
                            </p:childTnLst>
                          </p:cTn>
                        </p:par>
                        <p:par>
                          <p:cTn id="21" fill="hold">
                            <p:stCondLst>
                              <p:cond delay="250"/>
                            </p:stCondLst>
                            <p:childTnLst>
                              <p:par>
                                <p:cTn id="22" presetID="2" presetClass="entr" presetSubtype="4" fill="hold" nodeType="afterEffect">
                                  <p:stCondLst>
                                    <p:cond delay="0"/>
                                  </p:stCondLst>
                                  <p:childTnLst>
                                    <p:set>
                                      <p:cBhvr>
                                        <p:cTn id="23" dur="1" fill="hold">
                                          <p:stCondLst>
                                            <p:cond delay="0"/>
                                          </p:stCondLst>
                                        </p:cTn>
                                        <p:tgtEl>
                                          <p:spTgt spid="40"/>
                                        </p:tgtEl>
                                        <p:attrNameLst>
                                          <p:attrName>style.visibility</p:attrName>
                                        </p:attrNameLst>
                                      </p:cBhvr>
                                      <p:to>
                                        <p:strVal val="visible"/>
                                      </p:to>
                                    </p:set>
                                    <p:anim calcmode="lin" valueType="num">
                                      <p:cBhvr additive="base">
                                        <p:cTn id="24" dur="250" fill="hold"/>
                                        <p:tgtEl>
                                          <p:spTgt spid="40"/>
                                        </p:tgtEl>
                                        <p:attrNameLst>
                                          <p:attrName>ppt_x</p:attrName>
                                        </p:attrNameLst>
                                      </p:cBhvr>
                                      <p:tavLst>
                                        <p:tav tm="0">
                                          <p:val>
                                            <p:strVal val="#ppt_x"/>
                                          </p:val>
                                        </p:tav>
                                        <p:tav tm="100000">
                                          <p:val>
                                            <p:strVal val="#ppt_x"/>
                                          </p:val>
                                        </p:tav>
                                      </p:tavLst>
                                    </p:anim>
                                    <p:anim calcmode="lin" valueType="num">
                                      <p:cBhvr additive="base">
                                        <p:cTn id="25" dur="250" fill="hold"/>
                                        <p:tgtEl>
                                          <p:spTgt spid="40"/>
                                        </p:tgtEl>
                                        <p:attrNameLst>
                                          <p:attrName>ppt_y</p:attrName>
                                        </p:attrNameLst>
                                      </p:cBhvr>
                                      <p:tavLst>
                                        <p:tav tm="0">
                                          <p:val>
                                            <p:strVal val="1+#ppt_h/2"/>
                                          </p:val>
                                        </p:tav>
                                        <p:tav tm="100000">
                                          <p:val>
                                            <p:strVal val="#ppt_y"/>
                                          </p:val>
                                        </p:tav>
                                      </p:tavLst>
                                    </p:anim>
                                  </p:childTnLst>
                                </p:cTn>
                              </p:par>
                            </p:childTnLst>
                          </p:cTn>
                        </p:par>
                        <p:par>
                          <p:cTn id="26" fill="hold">
                            <p:stCondLst>
                              <p:cond delay="500"/>
                            </p:stCondLst>
                            <p:childTnLst>
                              <p:par>
                                <p:cTn id="27" presetID="2" presetClass="entr" presetSubtype="4" fill="hold" nodeType="afterEffect">
                                  <p:stCondLst>
                                    <p:cond delay="0"/>
                                  </p:stCondLst>
                                  <p:childTnLst>
                                    <p:set>
                                      <p:cBhvr>
                                        <p:cTn id="28" dur="1" fill="hold">
                                          <p:stCondLst>
                                            <p:cond delay="0"/>
                                          </p:stCondLst>
                                        </p:cTn>
                                        <p:tgtEl>
                                          <p:spTgt spid="43"/>
                                        </p:tgtEl>
                                        <p:attrNameLst>
                                          <p:attrName>style.visibility</p:attrName>
                                        </p:attrNameLst>
                                      </p:cBhvr>
                                      <p:to>
                                        <p:strVal val="visible"/>
                                      </p:to>
                                    </p:set>
                                    <p:anim calcmode="lin" valueType="num">
                                      <p:cBhvr additive="base">
                                        <p:cTn id="29" dur="250" fill="hold"/>
                                        <p:tgtEl>
                                          <p:spTgt spid="43"/>
                                        </p:tgtEl>
                                        <p:attrNameLst>
                                          <p:attrName>ppt_x</p:attrName>
                                        </p:attrNameLst>
                                      </p:cBhvr>
                                      <p:tavLst>
                                        <p:tav tm="0">
                                          <p:val>
                                            <p:strVal val="#ppt_x"/>
                                          </p:val>
                                        </p:tav>
                                        <p:tav tm="100000">
                                          <p:val>
                                            <p:strVal val="#ppt_x"/>
                                          </p:val>
                                        </p:tav>
                                      </p:tavLst>
                                    </p:anim>
                                    <p:anim calcmode="lin" valueType="num">
                                      <p:cBhvr additive="base">
                                        <p:cTn id="30" dur="250" fill="hold"/>
                                        <p:tgtEl>
                                          <p:spTgt spid="43"/>
                                        </p:tgtEl>
                                        <p:attrNameLst>
                                          <p:attrName>ppt_y</p:attrName>
                                        </p:attrNameLst>
                                      </p:cBhvr>
                                      <p:tavLst>
                                        <p:tav tm="0">
                                          <p:val>
                                            <p:strVal val="1+#ppt_h/2"/>
                                          </p:val>
                                        </p:tav>
                                        <p:tav tm="100000">
                                          <p:val>
                                            <p:strVal val="#ppt_y"/>
                                          </p:val>
                                        </p:tav>
                                      </p:tavLst>
                                    </p:anim>
                                  </p:childTnLst>
                                </p:cTn>
                              </p:par>
                            </p:childTnLst>
                          </p:cTn>
                        </p:par>
                        <p:par>
                          <p:cTn id="31" fill="hold">
                            <p:stCondLst>
                              <p:cond delay="750"/>
                            </p:stCondLst>
                            <p:childTnLst>
                              <p:par>
                                <p:cTn id="32" presetID="2" presetClass="entr" presetSubtype="4" fill="hold" nodeType="afterEffect">
                                  <p:stCondLst>
                                    <p:cond delay="0"/>
                                  </p:stCondLst>
                                  <p:childTnLst>
                                    <p:set>
                                      <p:cBhvr>
                                        <p:cTn id="33" dur="1" fill="hold">
                                          <p:stCondLst>
                                            <p:cond delay="0"/>
                                          </p:stCondLst>
                                        </p:cTn>
                                        <p:tgtEl>
                                          <p:spTgt spid="46"/>
                                        </p:tgtEl>
                                        <p:attrNameLst>
                                          <p:attrName>style.visibility</p:attrName>
                                        </p:attrNameLst>
                                      </p:cBhvr>
                                      <p:to>
                                        <p:strVal val="visible"/>
                                      </p:to>
                                    </p:set>
                                    <p:anim calcmode="lin" valueType="num">
                                      <p:cBhvr additive="base">
                                        <p:cTn id="34" dur="250" fill="hold"/>
                                        <p:tgtEl>
                                          <p:spTgt spid="46"/>
                                        </p:tgtEl>
                                        <p:attrNameLst>
                                          <p:attrName>ppt_x</p:attrName>
                                        </p:attrNameLst>
                                      </p:cBhvr>
                                      <p:tavLst>
                                        <p:tav tm="0">
                                          <p:val>
                                            <p:strVal val="#ppt_x"/>
                                          </p:val>
                                        </p:tav>
                                        <p:tav tm="100000">
                                          <p:val>
                                            <p:strVal val="#ppt_x"/>
                                          </p:val>
                                        </p:tav>
                                      </p:tavLst>
                                    </p:anim>
                                    <p:anim calcmode="lin" valueType="num">
                                      <p:cBhvr additive="base">
                                        <p:cTn id="35" dur="25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2" fill="hold" grpId="0" nodeType="clickEffect">
                                  <p:stCondLst>
                                    <p:cond delay="0"/>
                                  </p:stCondLst>
                                  <p:childTnLst>
                                    <p:set>
                                      <p:cBhvr>
                                        <p:cTn id="39" dur="1" fill="hold">
                                          <p:stCondLst>
                                            <p:cond delay="0"/>
                                          </p:stCondLst>
                                        </p:cTn>
                                        <p:tgtEl>
                                          <p:spTgt spid="49"/>
                                        </p:tgtEl>
                                        <p:attrNameLst>
                                          <p:attrName>style.visibility</p:attrName>
                                        </p:attrNameLst>
                                      </p:cBhvr>
                                      <p:to>
                                        <p:strVal val="visible"/>
                                      </p:to>
                                    </p:set>
                                    <p:anim calcmode="lin" valueType="num">
                                      <p:cBhvr additive="base">
                                        <p:cTn id="40" dur="250" fill="hold"/>
                                        <p:tgtEl>
                                          <p:spTgt spid="49"/>
                                        </p:tgtEl>
                                        <p:attrNameLst>
                                          <p:attrName>ppt_x</p:attrName>
                                        </p:attrNameLst>
                                      </p:cBhvr>
                                      <p:tavLst>
                                        <p:tav tm="0">
                                          <p:val>
                                            <p:strVal val="1+#ppt_w/2"/>
                                          </p:val>
                                        </p:tav>
                                        <p:tav tm="100000">
                                          <p:val>
                                            <p:strVal val="#ppt_x"/>
                                          </p:val>
                                        </p:tav>
                                      </p:tavLst>
                                    </p:anim>
                                    <p:anim calcmode="lin" valueType="num">
                                      <p:cBhvr additive="base">
                                        <p:cTn id="41" dur="250" fill="hold"/>
                                        <p:tgtEl>
                                          <p:spTgt spid="49"/>
                                        </p:tgtEl>
                                        <p:attrNameLst>
                                          <p:attrName>ppt_y</p:attrName>
                                        </p:attrNameLst>
                                      </p:cBhvr>
                                      <p:tavLst>
                                        <p:tav tm="0">
                                          <p:val>
                                            <p:strVal val="#ppt_y"/>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2" fill="hold" grpId="0" nodeType="clickEffect">
                                  <p:stCondLst>
                                    <p:cond delay="0"/>
                                  </p:stCondLst>
                                  <p:childTnLst>
                                    <p:set>
                                      <p:cBhvr>
                                        <p:cTn id="45" dur="1" fill="hold">
                                          <p:stCondLst>
                                            <p:cond delay="0"/>
                                          </p:stCondLst>
                                        </p:cTn>
                                        <p:tgtEl>
                                          <p:spTgt spid="50"/>
                                        </p:tgtEl>
                                        <p:attrNameLst>
                                          <p:attrName>style.visibility</p:attrName>
                                        </p:attrNameLst>
                                      </p:cBhvr>
                                      <p:to>
                                        <p:strVal val="visible"/>
                                      </p:to>
                                    </p:set>
                                    <p:anim calcmode="lin" valueType="num">
                                      <p:cBhvr additive="base">
                                        <p:cTn id="46" dur="250" fill="hold"/>
                                        <p:tgtEl>
                                          <p:spTgt spid="50"/>
                                        </p:tgtEl>
                                        <p:attrNameLst>
                                          <p:attrName>ppt_x</p:attrName>
                                        </p:attrNameLst>
                                      </p:cBhvr>
                                      <p:tavLst>
                                        <p:tav tm="0">
                                          <p:val>
                                            <p:strVal val="1+#ppt_w/2"/>
                                          </p:val>
                                        </p:tav>
                                        <p:tav tm="100000">
                                          <p:val>
                                            <p:strVal val="#ppt_x"/>
                                          </p:val>
                                        </p:tav>
                                      </p:tavLst>
                                    </p:anim>
                                    <p:anim calcmode="lin" valueType="num">
                                      <p:cBhvr additive="base">
                                        <p:cTn id="47" dur="250" fill="hold"/>
                                        <p:tgtEl>
                                          <p:spTgt spid="50"/>
                                        </p:tgtEl>
                                        <p:attrNameLst>
                                          <p:attrName>ppt_y</p:attrName>
                                        </p:attrNameLst>
                                      </p:cBhvr>
                                      <p:tavLst>
                                        <p:tav tm="0">
                                          <p:val>
                                            <p:strVal val="#ppt_y"/>
                                          </p:val>
                                        </p:tav>
                                        <p:tav tm="100000">
                                          <p:val>
                                            <p:strVal val="#ppt_y"/>
                                          </p:val>
                                        </p:tav>
                                      </p:tavLst>
                                    </p:anim>
                                  </p:childTnLst>
                                </p:cTn>
                              </p:par>
                              <p:par>
                                <p:cTn id="48" presetID="2" presetClass="entr" presetSubtype="2" fill="hold" grpId="0" nodeType="withEffect">
                                  <p:stCondLst>
                                    <p:cond delay="0"/>
                                  </p:stCondLst>
                                  <p:childTnLst>
                                    <p:set>
                                      <p:cBhvr>
                                        <p:cTn id="49" dur="1" fill="hold">
                                          <p:stCondLst>
                                            <p:cond delay="0"/>
                                          </p:stCondLst>
                                        </p:cTn>
                                        <p:tgtEl>
                                          <p:spTgt spid="51"/>
                                        </p:tgtEl>
                                        <p:attrNameLst>
                                          <p:attrName>style.visibility</p:attrName>
                                        </p:attrNameLst>
                                      </p:cBhvr>
                                      <p:to>
                                        <p:strVal val="visible"/>
                                      </p:to>
                                    </p:set>
                                    <p:anim calcmode="lin" valueType="num">
                                      <p:cBhvr additive="base">
                                        <p:cTn id="50" dur="250" fill="hold"/>
                                        <p:tgtEl>
                                          <p:spTgt spid="51"/>
                                        </p:tgtEl>
                                        <p:attrNameLst>
                                          <p:attrName>ppt_x</p:attrName>
                                        </p:attrNameLst>
                                      </p:cBhvr>
                                      <p:tavLst>
                                        <p:tav tm="0">
                                          <p:val>
                                            <p:strVal val="1+#ppt_w/2"/>
                                          </p:val>
                                        </p:tav>
                                        <p:tav tm="100000">
                                          <p:val>
                                            <p:strVal val="#ppt_x"/>
                                          </p:val>
                                        </p:tav>
                                      </p:tavLst>
                                    </p:anim>
                                    <p:anim calcmode="lin" valueType="num">
                                      <p:cBhvr additive="base">
                                        <p:cTn id="51" dur="250" fill="hold"/>
                                        <p:tgtEl>
                                          <p:spTgt spid="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bldP spid="39" grpId="0"/>
      <p:bldP spid="49" grpId="0"/>
      <p:bldP spid="50" grpId="0"/>
      <p:bldP spid="51" grpId="0"/>
    </p:bldLst>
  </p:timing>
  <p:extLst>
    <p:ext uri="{6950BFC3-D8DA-4A85-94F7-54DA5524770B}">
      <p188:commentRel xmlns:p188="http://schemas.microsoft.com/office/powerpoint/2018/8/main" r:id="rId3"/>
    </p:ext>
  </p:extLs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350B2E-9A1D-AB25-0094-94A3DEC210F2}"/>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696DBB9F-217E-B5AB-B4DD-88DB65639A1A}"/>
              </a:ext>
            </a:extLst>
          </p:cNvPr>
          <p:cNvPicPr>
            <a:picLocks noChangeAspect="1"/>
          </p:cNvPicPr>
          <p:nvPr/>
        </p:nvPicPr>
        <p:blipFill>
          <a:blip r:embed="rId4"/>
          <a:stretch>
            <a:fillRect/>
          </a:stretch>
        </p:blipFill>
        <p:spPr>
          <a:xfrm>
            <a:off x="284071" y="1719743"/>
            <a:ext cx="5460551" cy="4026442"/>
          </a:xfrm>
          <a:prstGeom prst="rect">
            <a:avLst/>
          </a:prstGeom>
        </p:spPr>
      </p:pic>
      <p:sp>
        <p:nvSpPr>
          <p:cNvPr id="4" name="!!Rectangle 23">
            <a:extLst>
              <a:ext uri="{FF2B5EF4-FFF2-40B4-BE49-F238E27FC236}">
                <a16:creationId xmlns:a16="http://schemas.microsoft.com/office/drawing/2014/main" id="{6A3AF480-019E-C13C-9063-DD88589180A7}"/>
              </a:ext>
            </a:extLst>
          </p:cNvPr>
          <p:cNvSpPr/>
          <p:nvPr/>
        </p:nvSpPr>
        <p:spPr>
          <a:xfrm>
            <a:off x="2878877" y="4895486"/>
            <a:ext cx="2855725" cy="857614"/>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文本框 10">
            <a:extLst>
              <a:ext uri="{FF2B5EF4-FFF2-40B4-BE49-F238E27FC236}">
                <a16:creationId xmlns:a16="http://schemas.microsoft.com/office/drawing/2014/main" id="{3DC40665-9100-8F52-6E57-7455B276B35E}"/>
              </a:ext>
            </a:extLst>
          </p:cNvPr>
          <p:cNvSpPr txBox="1"/>
          <p:nvPr/>
        </p:nvSpPr>
        <p:spPr>
          <a:xfrm>
            <a:off x="6371333" y="5079125"/>
            <a:ext cx="5774794" cy="1477328"/>
          </a:xfrm>
          <a:prstGeom prst="rect">
            <a:avLst/>
          </a:prstGeom>
          <a:noFill/>
        </p:spPr>
        <p:txBody>
          <a:bodyPr wrap="square" lIns="91440" tIns="45720" rIns="91440" bIns="45720" anchor="t">
            <a:spAutoFit/>
          </a:bodyPr>
          <a:lstStyle/>
          <a:p>
            <a:r>
              <a:rPr lang="en-US" altLang="zh-CN" b="1">
                <a:ea typeface="等线"/>
              </a:rPr>
              <a:t>(1) </a:t>
            </a:r>
            <a:r>
              <a:rPr lang="en-US" altLang="zh-CN" b="1">
                <a:solidFill>
                  <a:srgbClr val="C00000"/>
                </a:solidFill>
                <a:ea typeface="等线"/>
              </a:rPr>
              <a:t>Analytical Parameter Selection </a:t>
            </a:r>
            <a:r>
              <a:rPr lang="en-US" altLang="zh-CN" b="1">
                <a:ea typeface="等线"/>
              </a:rPr>
              <a:t>for URAM</a:t>
            </a:r>
            <a:endParaRPr lang="zh-CN" altLang="en-US">
              <a:ea typeface="等线"/>
            </a:endParaRPr>
          </a:p>
          <a:p>
            <a:pPr marL="742950" lvl="1" indent="-285750">
              <a:buFont typeface="Arial" panose="020B0604020202020204" pitchFamily="34" charset="0"/>
              <a:buChar char="•"/>
            </a:pPr>
            <a:r>
              <a:rPr lang="en-US" altLang="zh-CN" b="1">
                <a:ea typeface="等线"/>
              </a:rPr>
              <a:t>Calculate the URAM requirement with best utilization based on matrices size and parallelism</a:t>
            </a:r>
          </a:p>
          <a:p>
            <a:pPr marL="342900" indent="-342900">
              <a:buAutoNum type="arabicParenBoth"/>
            </a:pPr>
            <a:endParaRPr lang="zh-CN" altLang="en-US" b="1"/>
          </a:p>
        </p:txBody>
      </p:sp>
      <p:sp>
        <p:nvSpPr>
          <p:cNvPr id="6" name="灯片编号占位符 5">
            <a:extLst>
              <a:ext uri="{FF2B5EF4-FFF2-40B4-BE49-F238E27FC236}">
                <a16:creationId xmlns:a16="http://schemas.microsoft.com/office/drawing/2014/main" id="{16CE7325-4394-38E6-8F71-33F2FD206516}"/>
              </a:ext>
            </a:extLst>
          </p:cNvPr>
          <p:cNvSpPr>
            <a:spLocks noGrp="1"/>
          </p:cNvSpPr>
          <p:nvPr>
            <p:ph type="sldNum" sz="quarter" idx="12"/>
          </p:nvPr>
        </p:nvSpPr>
        <p:spPr/>
        <p:txBody>
          <a:bodyPr/>
          <a:lstStyle/>
          <a:p>
            <a:fld id="{CB77001E-1A61-4903-BBFF-D82C24F3A3A5}" type="slidenum">
              <a:rPr lang="en-US" smtClean="0"/>
              <a:t>20</a:t>
            </a:fld>
            <a:endParaRPr lang="zh-CN" altLang="en-US"/>
          </a:p>
        </p:txBody>
      </p:sp>
      <p:sp>
        <p:nvSpPr>
          <p:cNvPr id="58" name="箭头: 右 57">
            <a:extLst>
              <a:ext uri="{FF2B5EF4-FFF2-40B4-BE49-F238E27FC236}">
                <a16:creationId xmlns:a16="http://schemas.microsoft.com/office/drawing/2014/main" id="{CAA5186A-4905-0AA9-49AE-4334BCFB5EAD}"/>
              </a:ext>
            </a:extLst>
          </p:cNvPr>
          <p:cNvSpPr/>
          <p:nvPr/>
        </p:nvSpPr>
        <p:spPr>
          <a:xfrm flipV="1">
            <a:off x="5715000" y="5184321"/>
            <a:ext cx="789213" cy="48985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7" name="图片 6">
            <a:extLst>
              <a:ext uri="{FF2B5EF4-FFF2-40B4-BE49-F238E27FC236}">
                <a16:creationId xmlns:a16="http://schemas.microsoft.com/office/drawing/2014/main" id="{8863BC29-233E-3FB6-B00A-7FA1891B14D4}"/>
              </a:ext>
            </a:extLst>
          </p:cNvPr>
          <p:cNvPicPr>
            <a:picLocks noChangeAspect="1"/>
          </p:cNvPicPr>
          <p:nvPr/>
        </p:nvPicPr>
        <p:blipFill>
          <a:blip r:embed="rId5"/>
          <a:stretch>
            <a:fillRect/>
          </a:stretch>
        </p:blipFill>
        <p:spPr>
          <a:xfrm>
            <a:off x="6504213" y="1614398"/>
            <a:ext cx="4415499" cy="1448594"/>
          </a:xfrm>
          <a:prstGeom prst="rect">
            <a:avLst/>
          </a:prstGeom>
        </p:spPr>
      </p:pic>
      <p:sp>
        <p:nvSpPr>
          <p:cNvPr id="8" name="矩形 7">
            <a:extLst>
              <a:ext uri="{FF2B5EF4-FFF2-40B4-BE49-F238E27FC236}">
                <a16:creationId xmlns:a16="http://schemas.microsoft.com/office/drawing/2014/main" id="{1ABAAB03-39DE-CEB3-6ED0-9E2BD57A135F}"/>
              </a:ext>
            </a:extLst>
          </p:cNvPr>
          <p:cNvSpPr/>
          <p:nvPr/>
        </p:nvSpPr>
        <p:spPr>
          <a:xfrm>
            <a:off x="6917817" y="1676315"/>
            <a:ext cx="1794146" cy="1313569"/>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a:extLst>
              <a:ext uri="{FF2B5EF4-FFF2-40B4-BE49-F238E27FC236}">
                <a16:creationId xmlns:a16="http://schemas.microsoft.com/office/drawing/2014/main" id="{72641483-BBDF-4906-CB38-5732632C4642}"/>
              </a:ext>
            </a:extLst>
          </p:cNvPr>
          <p:cNvSpPr/>
          <p:nvPr/>
        </p:nvSpPr>
        <p:spPr>
          <a:xfrm>
            <a:off x="7641135" y="3199239"/>
            <a:ext cx="898072" cy="176021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a:extLst>
              <a:ext uri="{FF2B5EF4-FFF2-40B4-BE49-F238E27FC236}">
                <a16:creationId xmlns:a16="http://schemas.microsoft.com/office/drawing/2014/main" id="{A68C6F3F-CA13-E5F6-B534-C9A08DA2EE0E}"/>
              </a:ext>
            </a:extLst>
          </p:cNvPr>
          <p:cNvSpPr/>
          <p:nvPr/>
        </p:nvSpPr>
        <p:spPr>
          <a:xfrm rot="5400000">
            <a:off x="7837043" y="3490137"/>
            <a:ext cx="803992" cy="316913"/>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URAM</a:t>
            </a:r>
            <a:endParaRPr lang="zh-CN" altLang="en-US"/>
          </a:p>
        </p:txBody>
      </p:sp>
      <p:sp>
        <p:nvSpPr>
          <p:cNvPr id="12" name="矩形 11">
            <a:extLst>
              <a:ext uri="{FF2B5EF4-FFF2-40B4-BE49-F238E27FC236}">
                <a16:creationId xmlns:a16="http://schemas.microsoft.com/office/drawing/2014/main" id="{6176E8B5-0CCE-0BFE-26AB-7782CB4CD4E7}"/>
              </a:ext>
            </a:extLst>
          </p:cNvPr>
          <p:cNvSpPr/>
          <p:nvPr/>
        </p:nvSpPr>
        <p:spPr>
          <a:xfrm rot="5400000">
            <a:off x="7529242" y="3490138"/>
            <a:ext cx="803992" cy="316913"/>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URAM</a:t>
            </a:r>
            <a:endParaRPr lang="zh-CN" altLang="en-US"/>
          </a:p>
        </p:txBody>
      </p:sp>
      <p:sp>
        <p:nvSpPr>
          <p:cNvPr id="13" name="矩形 12">
            <a:extLst>
              <a:ext uri="{FF2B5EF4-FFF2-40B4-BE49-F238E27FC236}">
                <a16:creationId xmlns:a16="http://schemas.microsoft.com/office/drawing/2014/main" id="{2867FECE-A095-D6BB-88EF-02836ACFD545}"/>
              </a:ext>
            </a:extLst>
          </p:cNvPr>
          <p:cNvSpPr/>
          <p:nvPr/>
        </p:nvSpPr>
        <p:spPr>
          <a:xfrm rot="5400000">
            <a:off x="8767113" y="3499474"/>
            <a:ext cx="803992" cy="316913"/>
          </a:xfrm>
          <a:prstGeom prst="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URAM</a:t>
            </a:r>
            <a:endParaRPr lang="zh-CN" altLang="en-US"/>
          </a:p>
        </p:txBody>
      </p:sp>
      <p:sp>
        <p:nvSpPr>
          <p:cNvPr id="14" name="矩形 13">
            <a:extLst>
              <a:ext uri="{FF2B5EF4-FFF2-40B4-BE49-F238E27FC236}">
                <a16:creationId xmlns:a16="http://schemas.microsoft.com/office/drawing/2014/main" id="{D87BFEAF-E261-03BE-9DD0-825475F2E790}"/>
              </a:ext>
            </a:extLst>
          </p:cNvPr>
          <p:cNvSpPr/>
          <p:nvPr/>
        </p:nvSpPr>
        <p:spPr>
          <a:xfrm rot="5400000">
            <a:off x="8460799" y="3500962"/>
            <a:ext cx="801018" cy="316913"/>
          </a:xfrm>
          <a:prstGeom prst="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URAM</a:t>
            </a:r>
            <a:endParaRPr lang="zh-CN" altLang="en-US"/>
          </a:p>
        </p:txBody>
      </p:sp>
      <p:sp>
        <p:nvSpPr>
          <p:cNvPr id="15" name="矩形 14">
            <a:extLst>
              <a:ext uri="{FF2B5EF4-FFF2-40B4-BE49-F238E27FC236}">
                <a16:creationId xmlns:a16="http://schemas.microsoft.com/office/drawing/2014/main" id="{50EC3745-7422-23D8-2E86-2C782B6136AC}"/>
              </a:ext>
            </a:extLst>
          </p:cNvPr>
          <p:cNvSpPr/>
          <p:nvPr/>
        </p:nvSpPr>
        <p:spPr>
          <a:xfrm rot="5400000">
            <a:off x="9689590" y="3498104"/>
            <a:ext cx="803992" cy="316913"/>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URAM</a:t>
            </a:r>
            <a:endParaRPr lang="zh-CN" altLang="en-US"/>
          </a:p>
        </p:txBody>
      </p:sp>
      <p:sp>
        <p:nvSpPr>
          <p:cNvPr id="16" name="矩形 15">
            <a:extLst>
              <a:ext uri="{FF2B5EF4-FFF2-40B4-BE49-F238E27FC236}">
                <a16:creationId xmlns:a16="http://schemas.microsoft.com/office/drawing/2014/main" id="{66B3222E-FBAF-D229-18CA-F455BDB453C5}"/>
              </a:ext>
            </a:extLst>
          </p:cNvPr>
          <p:cNvSpPr/>
          <p:nvPr/>
        </p:nvSpPr>
        <p:spPr>
          <a:xfrm rot="5400000">
            <a:off x="9366648" y="3491625"/>
            <a:ext cx="801018" cy="316913"/>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URAM</a:t>
            </a:r>
            <a:endParaRPr lang="zh-CN" altLang="en-US"/>
          </a:p>
        </p:txBody>
      </p:sp>
      <p:sp>
        <p:nvSpPr>
          <p:cNvPr id="17" name="矩形 16">
            <a:extLst>
              <a:ext uri="{FF2B5EF4-FFF2-40B4-BE49-F238E27FC236}">
                <a16:creationId xmlns:a16="http://schemas.microsoft.com/office/drawing/2014/main" id="{B0C16826-DA3F-7EE9-F281-44A91737399C}"/>
              </a:ext>
            </a:extLst>
          </p:cNvPr>
          <p:cNvSpPr/>
          <p:nvPr/>
        </p:nvSpPr>
        <p:spPr>
          <a:xfrm rot="5400000">
            <a:off x="7846155" y="4389666"/>
            <a:ext cx="803992" cy="316913"/>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URAM</a:t>
            </a:r>
            <a:endParaRPr lang="zh-CN" altLang="en-US"/>
          </a:p>
        </p:txBody>
      </p:sp>
      <p:sp>
        <p:nvSpPr>
          <p:cNvPr id="18" name="矩形 17">
            <a:extLst>
              <a:ext uri="{FF2B5EF4-FFF2-40B4-BE49-F238E27FC236}">
                <a16:creationId xmlns:a16="http://schemas.microsoft.com/office/drawing/2014/main" id="{EFC3AAC0-ABCA-A010-A792-69DC6BCF7C2F}"/>
              </a:ext>
            </a:extLst>
          </p:cNvPr>
          <p:cNvSpPr/>
          <p:nvPr/>
        </p:nvSpPr>
        <p:spPr>
          <a:xfrm rot="5400000">
            <a:off x="7539841" y="4391154"/>
            <a:ext cx="801018" cy="316913"/>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URAM</a:t>
            </a:r>
            <a:endParaRPr lang="zh-CN" altLang="en-US"/>
          </a:p>
        </p:txBody>
      </p:sp>
      <p:sp>
        <p:nvSpPr>
          <p:cNvPr id="19" name="矩形 18">
            <a:extLst>
              <a:ext uri="{FF2B5EF4-FFF2-40B4-BE49-F238E27FC236}">
                <a16:creationId xmlns:a16="http://schemas.microsoft.com/office/drawing/2014/main" id="{6E3D5D7A-5098-8224-109E-876942EDB096}"/>
              </a:ext>
            </a:extLst>
          </p:cNvPr>
          <p:cNvSpPr/>
          <p:nvPr/>
        </p:nvSpPr>
        <p:spPr>
          <a:xfrm rot="5400000">
            <a:off x="8776225" y="4399003"/>
            <a:ext cx="803992" cy="316913"/>
          </a:xfrm>
          <a:prstGeom prst="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URAM</a:t>
            </a:r>
            <a:endParaRPr lang="zh-CN" altLang="en-US"/>
          </a:p>
        </p:txBody>
      </p:sp>
      <p:sp>
        <p:nvSpPr>
          <p:cNvPr id="20" name="矩形 19">
            <a:extLst>
              <a:ext uri="{FF2B5EF4-FFF2-40B4-BE49-F238E27FC236}">
                <a16:creationId xmlns:a16="http://schemas.microsoft.com/office/drawing/2014/main" id="{8E2630E3-5930-7B63-95F6-21A3C492A36B}"/>
              </a:ext>
            </a:extLst>
          </p:cNvPr>
          <p:cNvSpPr/>
          <p:nvPr/>
        </p:nvSpPr>
        <p:spPr>
          <a:xfrm rot="5400000">
            <a:off x="8469911" y="4400491"/>
            <a:ext cx="801018" cy="316913"/>
          </a:xfrm>
          <a:prstGeom prst="rect">
            <a:avLst/>
          </a:prstGeom>
          <a:solidFill>
            <a:schemeClr val="accent3"/>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URAM</a:t>
            </a:r>
            <a:endParaRPr lang="zh-CN" altLang="en-US"/>
          </a:p>
        </p:txBody>
      </p:sp>
      <p:sp>
        <p:nvSpPr>
          <p:cNvPr id="21" name="矩形 20">
            <a:extLst>
              <a:ext uri="{FF2B5EF4-FFF2-40B4-BE49-F238E27FC236}">
                <a16:creationId xmlns:a16="http://schemas.microsoft.com/office/drawing/2014/main" id="{C828A33C-908C-37A6-962A-743C962F8E8C}"/>
              </a:ext>
            </a:extLst>
          </p:cNvPr>
          <p:cNvSpPr/>
          <p:nvPr/>
        </p:nvSpPr>
        <p:spPr>
          <a:xfrm rot="5400000">
            <a:off x="9682074" y="4389666"/>
            <a:ext cx="803992" cy="316913"/>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URAM</a:t>
            </a:r>
            <a:endParaRPr lang="zh-CN" altLang="en-US"/>
          </a:p>
        </p:txBody>
      </p:sp>
      <p:sp>
        <p:nvSpPr>
          <p:cNvPr id="22" name="矩形 21">
            <a:extLst>
              <a:ext uri="{FF2B5EF4-FFF2-40B4-BE49-F238E27FC236}">
                <a16:creationId xmlns:a16="http://schemas.microsoft.com/office/drawing/2014/main" id="{809BBF25-104C-A44C-7CB4-9CA208772915}"/>
              </a:ext>
            </a:extLst>
          </p:cNvPr>
          <p:cNvSpPr/>
          <p:nvPr/>
        </p:nvSpPr>
        <p:spPr>
          <a:xfrm rot="5400000">
            <a:off x="9375760" y="4391154"/>
            <a:ext cx="801018" cy="316913"/>
          </a:xfrm>
          <a:prstGeom prst="rect">
            <a:avLst/>
          </a:prstGeom>
          <a:solidFill>
            <a:schemeClr val="accent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ltLang="zh-CN"/>
              <a:t>URAM</a:t>
            </a:r>
            <a:endParaRPr lang="zh-CN" altLang="en-US"/>
          </a:p>
        </p:txBody>
      </p:sp>
      <p:sp>
        <p:nvSpPr>
          <p:cNvPr id="23" name="文本框 22">
            <a:extLst>
              <a:ext uri="{FF2B5EF4-FFF2-40B4-BE49-F238E27FC236}">
                <a16:creationId xmlns:a16="http://schemas.microsoft.com/office/drawing/2014/main" id="{0403F959-5DEF-D89A-D907-3E81448FFFBE}"/>
              </a:ext>
            </a:extLst>
          </p:cNvPr>
          <p:cNvSpPr txBox="1"/>
          <p:nvPr/>
        </p:nvSpPr>
        <p:spPr>
          <a:xfrm>
            <a:off x="7679757" y="2954753"/>
            <a:ext cx="827374" cy="307777"/>
          </a:xfrm>
          <a:prstGeom prst="rect">
            <a:avLst/>
          </a:prstGeom>
          <a:noFill/>
        </p:spPr>
        <p:txBody>
          <a:bodyPr wrap="square" rtlCol="0">
            <a:spAutoFit/>
          </a:bodyPr>
          <a:lstStyle/>
          <a:p>
            <a:r>
              <a:rPr lang="en-US" altLang="zh-CN" sz="1400"/>
              <a:t> BANK 0 </a:t>
            </a:r>
            <a:endParaRPr lang="zh-CN" altLang="en-US" sz="1400"/>
          </a:p>
        </p:txBody>
      </p:sp>
      <p:sp>
        <p:nvSpPr>
          <p:cNvPr id="24" name="文本框 23">
            <a:extLst>
              <a:ext uri="{FF2B5EF4-FFF2-40B4-BE49-F238E27FC236}">
                <a16:creationId xmlns:a16="http://schemas.microsoft.com/office/drawing/2014/main" id="{0694ACDF-62E4-BA0C-79C7-53B8FA9A8225}"/>
              </a:ext>
            </a:extLst>
          </p:cNvPr>
          <p:cNvSpPr txBox="1"/>
          <p:nvPr/>
        </p:nvSpPr>
        <p:spPr>
          <a:xfrm>
            <a:off x="8600155" y="2954752"/>
            <a:ext cx="827374" cy="307777"/>
          </a:xfrm>
          <a:prstGeom prst="rect">
            <a:avLst/>
          </a:prstGeom>
          <a:noFill/>
        </p:spPr>
        <p:txBody>
          <a:bodyPr wrap="square" rtlCol="0">
            <a:spAutoFit/>
          </a:bodyPr>
          <a:lstStyle/>
          <a:p>
            <a:r>
              <a:rPr lang="en-US" altLang="zh-CN" sz="1400"/>
              <a:t> BANK 1 </a:t>
            </a:r>
            <a:endParaRPr lang="zh-CN" altLang="en-US" sz="1400"/>
          </a:p>
        </p:txBody>
      </p:sp>
      <p:sp>
        <p:nvSpPr>
          <p:cNvPr id="25" name="文本框 24">
            <a:extLst>
              <a:ext uri="{FF2B5EF4-FFF2-40B4-BE49-F238E27FC236}">
                <a16:creationId xmlns:a16="http://schemas.microsoft.com/office/drawing/2014/main" id="{52238F6D-FC9C-16C3-ECF6-12DA8F493CCC}"/>
              </a:ext>
            </a:extLst>
          </p:cNvPr>
          <p:cNvSpPr txBox="1"/>
          <p:nvPr/>
        </p:nvSpPr>
        <p:spPr>
          <a:xfrm>
            <a:off x="9541416" y="2954751"/>
            <a:ext cx="827374" cy="307777"/>
          </a:xfrm>
          <a:prstGeom prst="rect">
            <a:avLst/>
          </a:prstGeom>
          <a:noFill/>
        </p:spPr>
        <p:txBody>
          <a:bodyPr wrap="square" rtlCol="0">
            <a:spAutoFit/>
          </a:bodyPr>
          <a:lstStyle/>
          <a:p>
            <a:r>
              <a:rPr lang="en-US" altLang="zh-CN" sz="1400"/>
              <a:t> BANK 2 </a:t>
            </a:r>
            <a:endParaRPr lang="zh-CN" altLang="en-US" sz="1400"/>
          </a:p>
        </p:txBody>
      </p:sp>
      <p:sp>
        <p:nvSpPr>
          <p:cNvPr id="26" name="文本框 25">
            <a:extLst>
              <a:ext uri="{FF2B5EF4-FFF2-40B4-BE49-F238E27FC236}">
                <a16:creationId xmlns:a16="http://schemas.microsoft.com/office/drawing/2014/main" id="{16969117-9CB4-7DEB-ACD8-FD4DC407710B}"/>
              </a:ext>
            </a:extLst>
          </p:cNvPr>
          <p:cNvSpPr txBox="1"/>
          <p:nvPr/>
        </p:nvSpPr>
        <p:spPr>
          <a:xfrm>
            <a:off x="10350484" y="3150561"/>
            <a:ext cx="898071" cy="369332"/>
          </a:xfrm>
          <a:prstGeom prst="rect">
            <a:avLst/>
          </a:prstGeom>
          <a:noFill/>
        </p:spPr>
        <p:txBody>
          <a:bodyPr wrap="square" rtlCol="0">
            <a:spAutoFit/>
          </a:bodyPr>
          <a:lstStyle/>
          <a:p>
            <a:r>
              <a:rPr lang="en-US" altLang="zh-CN"/>
              <a:t>Q = 6</a:t>
            </a:r>
            <a:endParaRPr lang="zh-CN" altLang="en-US"/>
          </a:p>
        </p:txBody>
      </p:sp>
      <p:sp>
        <p:nvSpPr>
          <p:cNvPr id="5" name="页脚占位符 4">
            <a:extLst>
              <a:ext uri="{FF2B5EF4-FFF2-40B4-BE49-F238E27FC236}">
                <a16:creationId xmlns:a16="http://schemas.microsoft.com/office/drawing/2014/main" id="{89610D5A-0724-41D1-9BD6-EC62BCA1EF37}"/>
              </a:ext>
            </a:extLst>
          </p:cNvPr>
          <p:cNvSpPr>
            <a:spLocks noGrp="1"/>
          </p:cNvSpPr>
          <p:nvPr>
            <p:ph type="ftr" sz="quarter" idx="11"/>
          </p:nvPr>
        </p:nvSpPr>
        <p:spPr/>
        <p:txBody>
          <a:bodyPr/>
          <a:lstStyle/>
          <a:p>
            <a:r>
              <a:rPr lang="en-US"/>
              <a:t>TeLLMe: Ternary LLM Accelerator on Edge FPGAs</a:t>
            </a:r>
          </a:p>
        </p:txBody>
      </p:sp>
      <p:sp>
        <p:nvSpPr>
          <p:cNvPr id="29" name="Title 1">
            <a:extLst>
              <a:ext uri="{FF2B5EF4-FFF2-40B4-BE49-F238E27FC236}">
                <a16:creationId xmlns:a16="http://schemas.microsoft.com/office/drawing/2014/main" id="{605E27A5-86DF-4DB7-A1D4-3A4799FBAD0E}"/>
              </a:ext>
            </a:extLst>
          </p:cNvPr>
          <p:cNvSpPr>
            <a:spLocks noGrp="1"/>
          </p:cNvSpPr>
          <p:nvPr>
            <p:ph type="title"/>
          </p:nvPr>
        </p:nvSpPr>
        <p:spPr>
          <a:xfrm>
            <a:off x="911225" y="328205"/>
            <a:ext cx="11254099" cy="677462"/>
          </a:xfrm>
        </p:spPr>
        <p:txBody>
          <a:bodyPr>
            <a:normAutofit/>
          </a:bodyPr>
          <a:lstStyle/>
          <a:p>
            <a:r>
              <a:rPr lang="en-US" altLang="zh-CN" sz="3600">
                <a:solidFill>
                  <a:srgbClr val="111827"/>
                </a:solidFill>
                <a:ea typeface="Calibri" pitchFamily="34" charset="-122"/>
                <a:cs typeface="Calibri" pitchFamily="34" charset="-120"/>
              </a:rPr>
              <a:t>URAM-aware Weight Buffer Management Unit (WBMU)</a:t>
            </a:r>
            <a:endParaRPr lang="en-US" altLang="zh-CN" sz="3600"/>
          </a:p>
        </p:txBody>
      </p:sp>
      <p:sp>
        <p:nvSpPr>
          <p:cNvPr id="30" name="文本框 29">
            <a:extLst>
              <a:ext uri="{FF2B5EF4-FFF2-40B4-BE49-F238E27FC236}">
                <a16:creationId xmlns:a16="http://schemas.microsoft.com/office/drawing/2014/main" id="{E454E9C3-0658-42D9-A3D2-8C89E2CBE1C0}"/>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2</a:t>
            </a:r>
            <a:endParaRPr lang="zh-CN" altLang="en-US" sz="2400" b="1" i="1">
              <a:solidFill>
                <a:srgbClr val="C00000"/>
              </a:solidFill>
            </a:endParaRPr>
          </a:p>
        </p:txBody>
      </p:sp>
    </p:spTree>
    <p:extLst>
      <p:ext uri="{BB962C8B-B14F-4D97-AF65-F5344CB8AC3E}">
        <p14:creationId xmlns:p14="http://schemas.microsoft.com/office/powerpoint/2010/main" val="356356104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extLst>
    <p:ext uri="{6950BFC3-D8DA-4A85-94F7-54DA5524770B}">
      <p188:commentRel xmlns:p188="http://schemas.microsoft.com/office/powerpoint/2018/8/main" r:id="rId3"/>
    </p:ext>
  </p:extLs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5FD64D-853F-DB8D-5530-3A05DA82AB57}"/>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8E5D07BD-AF07-8B07-DE4F-EED56E25EDB6}"/>
              </a:ext>
            </a:extLst>
          </p:cNvPr>
          <p:cNvPicPr>
            <a:picLocks noChangeAspect="1"/>
          </p:cNvPicPr>
          <p:nvPr/>
        </p:nvPicPr>
        <p:blipFill>
          <a:blip r:embed="rId4"/>
          <a:stretch>
            <a:fillRect/>
          </a:stretch>
        </p:blipFill>
        <p:spPr>
          <a:xfrm>
            <a:off x="284071" y="1719743"/>
            <a:ext cx="5460551" cy="4026442"/>
          </a:xfrm>
          <a:prstGeom prst="rect">
            <a:avLst/>
          </a:prstGeom>
        </p:spPr>
      </p:pic>
      <p:sp>
        <p:nvSpPr>
          <p:cNvPr id="4" name="!!Rectangle 23">
            <a:extLst>
              <a:ext uri="{FF2B5EF4-FFF2-40B4-BE49-F238E27FC236}">
                <a16:creationId xmlns:a16="http://schemas.microsoft.com/office/drawing/2014/main" id="{199E376A-C981-D03E-7977-10740460A09A}"/>
              </a:ext>
            </a:extLst>
          </p:cNvPr>
          <p:cNvSpPr/>
          <p:nvPr/>
        </p:nvSpPr>
        <p:spPr>
          <a:xfrm>
            <a:off x="2878877" y="3221807"/>
            <a:ext cx="1617475" cy="73515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文本框 11">
            <a:extLst>
              <a:ext uri="{FF2B5EF4-FFF2-40B4-BE49-F238E27FC236}">
                <a16:creationId xmlns:a16="http://schemas.microsoft.com/office/drawing/2014/main" id="{254EBF3F-2941-AE69-822A-D19A4F3C10C0}"/>
              </a:ext>
            </a:extLst>
          </p:cNvPr>
          <p:cNvSpPr txBox="1"/>
          <p:nvPr/>
        </p:nvSpPr>
        <p:spPr>
          <a:xfrm>
            <a:off x="6055122" y="937572"/>
            <a:ext cx="5091849" cy="923330"/>
          </a:xfrm>
          <a:prstGeom prst="rect">
            <a:avLst/>
          </a:prstGeom>
          <a:noFill/>
        </p:spPr>
        <p:txBody>
          <a:bodyPr wrap="square" lIns="91440" tIns="45720" rIns="91440" bIns="45720" anchor="t">
            <a:spAutoFit/>
          </a:bodyPr>
          <a:lstStyle/>
          <a:p>
            <a:r>
              <a:rPr lang="en-US" altLang="zh-CN" b="1">
                <a:ea typeface="等线"/>
              </a:rPr>
              <a:t>(2) Address Mapping for </a:t>
            </a:r>
            <a:r>
              <a:rPr lang="en-US" altLang="zh-CN" b="1">
                <a:solidFill>
                  <a:srgbClr val="C00000"/>
                </a:solidFill>
                <a:ea typeface="等线"/>
              </a:rPr>
              <a:t>Weight Access</a:t>
            </a:r>
          </a:p>
          <a:p>
            <a:pPr marL="742950" lvl="1" indent="-285750">
              <a:buFont typeface="Arial" panose="020B0604020202020204" pitchFamily="34" charset="0"/>
              <a:buChar char="•"/>
            </a:pPr>
            <a:r>
              <a:rPr lang="en-US" altLang="zh-CN" b="1">
                <a:ea typeface="等线"/>
              </a:rPr>
              <a:t>Fit different weight matrices (Up, Down, </a:t>
            </a:r>
            <a:r>
              <a:rPr lang="en-US" altLang="zh-CN" b="1" err="1">
                <a:ea typeface="等线"/>
              </a:rPr>
              <a:t>qkvo</a:t>
            </a:r>
            <a:r>
              <a:rPr lang="en-US" altLang="zh-CN" b="1">
                <a:ea typeface="等线"/>
              </a:rPr>
              <a:t> projection)</a:t>
            </a:r>
          </a:p>
        </p:txBody>
      </p:sp>
      <p:sp>
        <p:nvSpPr>
          <p:cNvPr id="6" name="灯片编号占位符 5">
            <a:extLst>
              <a:ext uri="{FF2B5EF4-FFF2-40B4-BE49-F238E27FC236}">
                <a16:creationId xmlns:a16="http://schemas.microsoft.com/office/drawing/2014/main" id="{CAF805D1-970A-C457-07D7-97B0C0EFE91C}"/>
              </a:ext>
            </a:extLst>
          </p:cNvPr>
          <p:cNvSpPr>
            <a:spLocks noGrp="1"/>
          </p:cNvSpPr>
          <p:nvPr>
            <p:ph type="sldNum" sz="quarter" idx="12"/>
          </p:nvPr>
        </p:nvSpPr>
        <p:spPr/>
        <p:txBody>
          <a:bodyPr/>
          <a:lstStyle/>
          <a:p>
            <a:fld id="{CB77001E-1A61-4903-BBFF-D82C24F3A3A5}" type="slidenum">
              <a:rPr lang="en-US" smtClean="0"/>
              <a:t>21</a:t>
            </a:fld>
            <a:endParaRPr lang="zh-CN" altLang="en-US"/>
          </a:p>
        </p:txBody>
      </p:sp>
      <p:pic>
        <p:nvPicPr>
          <p:cNvPr id="8" name="图形 7">
            <a:extLst>
              <a:ext uri="{FF2B5EF4-FFF2-40B4-BE49-F238E27FC236}">
                <a16:creationId xmlns:a16="http://schemas.microsoft.com/office/drawing/2014/main" id="{1893CD35-62A2-38E7-D030-54E0A91E877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31204" y="3751028"/>
            <a:ext cx="2921045" cy="1140990"/>
          </a:xfrm>
          <a:prstGeom prst="rect">
            <a:avLst/>
          </a:prstGeom>
        </p:spPr>
      </p:pic>
      <p:pic>
        <p:nvPicPr>
          <p:cNvPr id="16" name="图形 15">
            <a:extLst>
              <a:ext uri="{FF2B5EF4-FFF2-40B4-BE49-F238E27FC236}">
                <a16:creationId xmlns:a16="http://schemas.microsoft.com/office/drawing/2014/main" id="{EBACA17B-5767-19DD-40FC-E991F51ED906}"/>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27801" y="1860902"/>
            <a:ext cx="978547" cy="2952722"/>
          </a:xfrm>
          <a:prstGeom prst="rect">
            <a:avLst/>
          </a:prstGeom>
        </p:spPr>
      </p:pic>
      <p:sp>
        <p:nvSpPr>
          <p:cNvPr id="34" name="文本框 33">
            <a:extLst>
              <a:ext uri="{FF2B5EF4-FFF2-40B4-BE49-F238E27FC236}">
                <a16:creationId xmlns:a16="http://schemas.microsoft.com/office/drawing/2014/main" id="{2FE7C744-FF14-946D-A52A-600FD87E053A}"/>
              </a:ext>
            </a:extLst>
          </p:cNvPr>
          <p:cNvSpPr txBox="1"/>
          <p:nvPr/>
        </p:nvSpPr>
        <p:spPr>
          <a:xfrm>
            <a:off x="7211582" y="2640243"/>
            <a:ext cx="2307982" cy="369332"/>
          </a:xfrm>
          <a:prstGeom prst="rect">
            <a:avLst/>
          </a:prstGeom>
          <a:noFill/>
        </p:spPr>
        <p:txBody>
          <a:bodyPr wrap="square" rtlCol="0">
            <a:spAutoFit/>
          </a:bodyPr>
          <a:lstStyle/>
          <a:p>
            <a:r>
              <a:rPr lang="en-US" altLang="zh-CN" err="1"/>
              <a:t>q,k,v,o</a:t>
            </a:r>
            <a:r>
              <a:rPr lang="en-US" altLang="zh-CN"/>
              <a:t> projection</a:t>
            </a:r>
            <a:endParaRPr lang="zh-CN" altLang="en-US"/>
          </a:p>
        </p:txBody>
      </p:sp>
      <p:sp>
        <p:nvSpPr>
          <p:cNvPr id="48" name="文本框 47">
            <a:extLst>
              <a:ext uri="{FF2B5EF4-FFF2-40B4-BE49-F238E27FC236}">
                <a16:creationId xmlns:a16="http://schemas.microsoft.com/office/drawing/2014/main" id="{DD525328-2CF8-6CE9-2D91-DB5F59AEF702}"/>
              </a:ext>
            </a:extLst>
          </p:cNvPr>
          <p:cNvSpPr txBox="1"/>
          <p:nvPr/>
        </p:nvSpPr>
        <p:spPr>
          <a:xfrm>
            <a:off x="6870003" y="3471145"/>
            <a:ext cx="1550337" cy="369332"/>
          </a:xfrm>
          <a:prstGeom prst="rect">
            <a:avLst/>
          </a:prstGeom>
          <a:noFill/>
        </p:spPr>
        <p:txBody>
          <a:bodyPr wrap="square" rtlCol="0">
            <a:spAutoFit/>
          </a:bodyPr>
          <a:lstStyle/>
          <a:p>
            <a:r>
              <a:rPr lang="en-US" altLang="zh-CN"/>
              <a:t>Up projection</a:t>
            </a:r>
            <a:endParaRPr lang="zh-CN" altLang="en-US"/>
          </a:p>
        </p:txBody>
      </p:sp>
      <p:pic>
        <p:nvPicPr>
          <p:cNvPr id="56" name="图形 55">
            <a:extLst>
              <a:ext uri="{FF2B5EF4-FFF2-40B4-BE49-F238E27FC236}">
                <a16:creationId xmlns:a16="http://schemas.microsoft.com/office/drawing/2014/main" id="{1DF26242-2B5C-B0B4-A808-56D2A204F9EF}"/>
              </a:ext>
            </a:extLst>
          </p:cNvPr>
          <p:cNvPicPr>
            <a:picLocks noChangeAspect="1"/>
          </p:cNvPicPr>
          <p:nvPr/>
        </p:nvPicPr>
        <p:blipFill>
          <a:blip r:embed="rId5">
            <a:extLst>
              <a:ext uri="{96DAC541-7B7A-43D3-8B79-37D633B846F1}">
                <asvg:svgBlip xmlns:asvg="http://schemas.microsoft.com/office/drawing/2016/SVG/main" r:embed="rId6"/>
              </a:ext>
            </a:extLst>
          </a:blip>
          <a:srcRect r="68435" b="4604"/>
          <a:stretch>
            <a:fillRect/>
          </a:stretch>
        </p:blipFill>
        <p:spPr>
          <a:xfrm>
            <a:off x="6230801" y="2384510"/>
            <a:ext cx="980781" cy="1157821"/>
          </a:xfrm>
          <a:prstGeom prst="rect">
            <a:avLst/>
          </a:prstGeom>
        </p:spPr>
      </p:pic>
      <p:sp>
        <p:nvSpPr>
          <p:cNvPr id="57" name="文本框 56">
            <a:extLst>
              <a:ext uri="{FF2B5EF4-FFF2-40B4-BE49-F238E27FC236}">
                <a16:creationId xmlns:a16="http://schemas.microsoft.com/office/drawing/2014/main" id="{0382A0E9-A059-B93E-41AF-16DAC218224D}"/>
              </a:ext>
            </a:extLst>
          </p:cNvPr>
          <p:cNvSpPr txBox="1"/>
          <p:nvPr/>
        </p:nvSpPr>
        <p:spPr>
          <a:xfrm>
            <a:off x="10611967" y="3008502"/>
            <a:ext cx="1550337" cy="646331"/>
          </a:xfrm>
          <a:prstGeom prst="rect">
            <a:avLst/>
          </a:prstGeom>
          <a:noFill/>
        </p:spPr>
        <p:txBody>
          <a:bodyPr wrap="square" lIns="91440" tIns="45720" rIns="91440" bIns="45720" rtlCol="0" anchor="t">
            <a:spAutoFit/>
          </a:bodyPr>
          <a:lstStyle/>
          <a:p>
            <a:r>
              <a:rPr lang="en-US" altLang="zh-CN">
                <a:ea typeface="等线"/>
              </a:rPr>
              <a:t>Down projection</a:t>
            </a:r>
            <a:endParaRPr lang="zh-CN" altLang="en-US">
              <a:ea typeface="等线"/>
            </a:endParaRPr>
          </a:p>
        </p:txBody>
      </p:sp>
      <p:sp>
        <p:nvSpPr>
          <p:cNvPr id="58" name="箭头: 右 57">
            <a:extLst>
              <a:ext uri="{FF2B5EF4-FFF2-40B4-BE49-F238E27FC236}">
                <a16:creationId xmlns:a16="http://schemas.microsoft.com/office/drawing/2014/main" id="{A91742E5-738C-2BD4-C201-ECF4A78F1E1C}"/>
              </a:ext>
            </a:extLst>
          </p:cNvPr>
          <p:cNvSpPr/>
          <p:nvPr/>
        </p:nvSpPr>
        <p:spPr>
          <a:xfrm flipV="1">
            <a:off x="4490357" y="3333750"/>
            <a:ext cx="1741713" cy="50346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BBBCA81D-A95C-93EE-FB4E-4AFE26913469}"/>
              </a:ext>
            </a:extLst>
          </p:cNvPr>
          <p:cNvSpPr txBox="1"/>
          <p:nvPr/>
        </p:nvSpPr>
        <p:spPr>
          <a:xfrm>
            <a:off x="6371333" y="5079125"/>
            <a:ext cx="5774794" cy="1477328"/>
          </a:xfrm>
          <a:prstGeom prst="rect">
            <a:avLst/>
          </a:prstGeom>
          <a:noFill/>
        </p:spPr>
        <p:txBody>
          <a:bodyPr wrap="square" lIns="91440" tIns="45720" rIns="91440" bIns="45720" anchor="t">
            <a:spAutoFit/>
          </a:bodyPr>
          <a:lstStyle/>
          <a:p>
            <a:r>
              <a:rPr lang="en-US" altLang="zh-CN" b="1">
                <a:ea typeface="等线"/>
              </a:rPr>
              <a:t>(1) </a:t>
            </a:r>
            <a:r>
              <a:rPr lang="en-US" altLang="zh-CN" b="1">
                <a:solidFill>
                  <a:srgbClr val="C00000"/>
                </a:solidFill>
                <a:ea typeface="等线"/>
              </a:rPr>
              <a:t>Analytical Parameter Selection </a:t>
            </a:r>
            <a:r>
              <a:rPr lang="en-US" altLang="zh-CN" b="1">
                <a:ea typeface="等线"/>
              </a:rPr>
              <a:t>for URAM</a:t>
            </a:r>
            <a:endParaRPr lang="zh-CN" altLang="en-US">
              <a:ea typeface="等线"/>
            </a:endParaRPr>
          </a:p>
          <a:p>
            <a:pPr marL="742950" lvl="1" indent="-285750">
              <a:buFont typeface="Arial" panose="020B0604020202020204" pitchFamily="34" charset="0"/>
              <a:buChar char="•"/>
            </a:pPr>
            <a:r>
              <a:rPr lang="en-US" altLang="zh-CN" b="1">
                <a:ea typeface="等线"/>
              </a:rPr>
              <a:t>Calculate the URAM requirement with best utilization based on matrices size and parallelism</a:t>
            </a:r>
          </a:p>
          <a:p>
            <a:pPr marL="342900" indent="-342900">
              <a:buAutoNum type="arabicParenBoth"/>
            </a:pPr>
            <a:endParaRPr lang="zh-CN" altLang="en-US" b="1"/>
          </a:p>
        </p:txBody>
      </p:sp>
      <p:sp>
        <p:nvSpPr>
          <p:cNvPr id="7" name="页脚占位符 6">
            <a:extLst>
              <a:ext uri="{FF2B5EF4-FFF2-40B4-BE49-F238E27FC236}">
                <a16:creationId xmlns:a16="http://schemas.microsoft.com/office/drawing/2014/main" id="{34DCC51A-DA21-412C-9DD5-13B2EAB9B55F}"/>
              </a:ext>
            </a:extLst>
          </p:cNvPr>
          <p:cNvSpPr>
            <a:spLocks noGrp="1"/>
          </p:cNvSpPr>
          <p:nvPr>
            <p:ph type="ftr" sz="quarter" idx="11"/>
          </p:nvPr>
        </p:nvSpPr>
        <p:spPr/>
        <p:txBody>
          <a:bodyPr/>
          <a:lstStyle/>
          <a:p>
            <a:r>
              <a:rPr lang="en-US"/>
              <a:t>TeLLMe: Ternary LLM Accelerator on Edge FPGAs</a:t>
            </a:r>
          </a:p>
        </p:txBody>
      </p:sp>
      <p:sp>
        <p:nvSpPr>
          <p:cNvPr id="17" name="Title 1">
            <a:extLst>
              <a:ext uri="{FF2B5EF4-FFF2-40B4-BE49-F238E27FC236}">
                <a16:creationId xmlns:a16="http://schemas.microsoft.com/office/drawing/2014/main" id="{0EC2ED3C-0430-4EF1-864B-227B39C091DB}"/>
              </a:ext>
            </a:extLst>
          </p:cNvPr>
          <p:cNvSpPr>
            <a:spLocks noGrp="1"/>
          </p:cNvSpPr>
          <p:nvPr>
            <p:ph type="title"/>
          </p:nvPr>
        </p:nvSpPr>
        <p:spPr>
          <a:xfrm>
            <a:off x="911225" y="328205"/>
            <a:ext cx="11254099" cy="677462"/>
          </a:xfrm>
        </p:spPr>
        <p:txBody>
          <a:bodyPr>
            <a:normAutofit/>
          </a:bodyPr>
          <a:lstStyle/>
          <a:p>
            <a:r>
              <a:rPr lang="en-US" altLang="zh-CN" sz="3600">
                <a:solidFill>
                  <a:srgbClr val="111827"/>
                </a:solidFill>
                <a:ea typeface="Calibri" pitchFamily="34" charset="-122"/>
                <a:cs typeface="Calibri" pitchFamily="34" charset="-120"/>
              </a:rPr>
              <a:t>URAM-aware Weight Buffer Management Unit (WBMU)</a:t>
            </a:r>
            <a:endParaRPr lang="en-US" altLang="zh-CN" sz="3600"/>
          </a:p>
        </p:txBody>
      </p:sp>
      <p:sp>
        <p:nvSpPr>
          <p:cNvPr id="18" name="文本框 17">
            <a:extLst>
              <a:ext uri="{FF2B5EF4-FFF2-40B4-BE49-F238E27FC236}">
                <a16:creationId xmlns:a16="http://schemas.microsoft.com/office/drawing/2014/main" id="{44E2CAE2-65B2-4F65-97F3-F0F9B32268D3}"/>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2</a:t>
            </a:r>
            <a:endParaRPr lang="zh-CN" altLang="en-US" sz="2400" b="1" i="1">
              <a:solidFill>
                <a:srgbClr val="C00000"/>
              </a:solidFill>
            </a:endParaRPr>
          </a:p>
        </p:txBody>
      </p:sp>
    </p:spTree>
    <p:extLst>
      <p:ext uri="{BB962C8B-B14F-4D97-AF65-F5344CB8AC3E}">
        <p14:creationId xmlns:p14="http://schemas.microsoft.com/office/powerpoint/2010/main" val="1731409150"/>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1C4AE-ADBA-8779-6241-CD1CB50E5AC6}"/>
            </a:ext>
          </a:extLst>
        </p:cNvPr>
        <p:cNvGrpSpPr/>
        <p:nvPr/>
      </p:nvGrpSpPr>
      <p:grpSpPr>
        <a:xfrm>
          <a:off x="0" y="0"/>
          <a:ext cx="0" cy="0"/>
          <a:chOff x="0" y="0"/>
          <a:chExt cx="0" cy="0"/>
        </a:xfrm>
      </p:grpSpPr>
      <p:pic>
        <p:nvPicPr>
          <p:cNvPr id="3" name="图片 2">
            <a:extLst>
              <a:ext uri="{FF2B5EF4-FFF2-40B4-BE49-F238E27FC236}">
                <a16:creationId xmlns:a16="http://schemas.microsoft.com/office/drawing/2014/main" id="{7211C327-C635-013D-E660-BBC84DA72E2C}"/>
              </a:ext>
            </a:extLst>
          </p:cNvPr>
          <p:cNvPicPr>
            <a:picLocks noChangeAspect="1"/>
          </p:cNvPicPr>
          <p:nvPr/>
        </p:nvPicPr>
        <p:blipFill>
          <a:blip r:embed="rId4"/>
          <a:stretch>
            <a:fillRect/>
          </a:stretch>
        </p:blipFill>
        <p:spPr>
          <a:xfrm>
            <a:off x="284071" y="1719743"/>
            <a:ext cx="5460551" cy="4026442"/>
          </a:xfrm>
          <a:prstGeom prst="rect">
            <a:avLst/>
          </a:prstGeom>
        </p:spPr>
      </p:pic>
      <p:sp>
        <p:nvSpPr>
          <p:cNvPr id="4" name="!!Rectangle 23">
            <a:extLst>
              <a:ext uri="{FF2B5EF4-FFF2-40B4-BE49-F238E27FC236}">
                <a16:creationId xmlns:a16="http://schemas.microsoft.com/office/drawing/2014/main" id="{B7F281C7-A5D5-327C-1ECC-926737ADD223}"/>
              </a:ext>
            </a:extLst>
          </p:cNvPr>
          <p:cNvSpPr/>
          <p:nvPr/>
        </p:nvSpPr>
        <p:spPr>
          <a:xfrm>
            <a:off x="400187" y="1821440"/>
            <a:ext cx="3004025" cy="3922275"/>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文本框 12">
            <a:extLst>
              <a:ext uri="{FF2B5EF4-FFF2-40B4-BE49-F238E27FC236}">
                <a16:creationId xmlns:a16="http://schemas.microsoft.com/office/drawing/2014/main" id="{C3A357D9-78FA-70C3-F371-B089B3ADCFAC}"/>
              </a:ext>
            </a:extLst>
          </p:cNvPr>
          <p:cNvSpPr txBox="1"/>
          <p:nvPr/>
        </p:nvSpPr>
        <p:spPr>
          <a:xfrm>
            <a:off x="284071" y="842810"/>
            <a:ext cx="5182436" cy="1200329"/>
          </a:xfrm>
          <a:prstGeom prst="rect">
            <a:avLst/>
          </a:prstGeom>
          <a:noFill/>
        </p:spPr>
        <p:txBody>
          <a:bodyPr wrap="square">
            <a:spAutoFit/>
          </a:bodyPr>
          <a:lstStyle/>
          <a:p>
            <a:r>
              <a:rPr lang="en-US" altLang="zh-CN" b="1"/>
              <a:t>(3) Data Packing and </a:t>
            </a:r>
            <a:r>
              <a:rPr lang="en-US" altLang="zh-CN" b="1">
                <a:solidFill>
                  <a:srgbClr val="C00000"/>
                </a:solidFill>
              </a:rPr>
              <a:t>Weight Loading</a:t>
            </a:r>
          </a:p>
          <a:p>
            <a:pPr marL="742950" lvl="1" indent="-285750">
              <a:buFont typeface="Arial" panose="020B0604020202020204" pitchFamily="34" charset="0"/>
              <a:buChar char="•"/>
            </a:pPr>
            <a:r>
              <a:rPr lang="en-US" altLang="zh-CN" b="1"/>
              <a:t>Maximize DDR bandwidth utilization </a:t>
            </a:r>
          </a:p>
          <a:p>
            <a:endParaRPr lang="en-US" altLang="zh-CN"/>
          </a:p>
          <a:p>
            <a:endParaRPr lang="zh-CN" altLang="en-US"/>
          </a:p>
        </p:txBody>
      </p:sp>
      <p:sp>
        <p:nvSpPr>
          <p:cNvPr id="6" name="灯片编号占位符 5">
            <a:extLst>
              <a:ext uri="{FF2B5EF4-FFF2-40B4-BE49-F238E27FC236}">
                <a16:creationId xmlns:a16="http://schemas.microsoft.com/office/drawing/2014/main" id="{9C3D0418-25D6-E6EB-39EB-3B4B726F9828}"/>
              </a:ext>
            </a:extLst>
          </p:cNvPr>
          <p:cNvSpPr>
            <a:spLocks noGrp="1"/>
          </p:cNvSpPr>
          <p:nvPr>
            <p:ph type="sldNum" sz="quarter" idx="12"/>
          </p:nvPr>
        </p:nvSpPr>
        <p:spPr/>
        <p:txBody>
          <a:bodyPr/>
          <a:lstStyle/>
          <a:p>
            <a:fld id="{CB77001E-1A61-4903-BBFF-D82C24F3A3A5}" type="slidenum">
              <a:rPr lang="en-US" smtClean="0"/>
              <a:t>22</a:t>
            </a:fld>
            <a:endParaRPr lang="zh-CN" altLang="en-US"/>
          </a:p>
        </p:txBody>
      </p:sp>
      <p:pic>
        <p:nvPicPr>
          <p:cNvPr id="8" name="图形 7">
            <a:extLst>
              <a:ext uri="{FF2B5EF4-FFF2-40B4-BE49-F238E27FC236}">
                <a16:creationId xmlns:a16="http://schemas.microsoft.com/office/drawing/2014/main" id="{F1097644-B79B-9355-EC04-A1D91BE871B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231204" y="3751028"/>
            <a:ext cx="2921045" cy="1140990"/>
          </a:xfrm>
          <a:prstGeom prst="rect">
            <a:avLst/>
          </a:prstGeom>
        </p:spPr>
      </p:pic>
      <p:pic>
        <p:nvPicPr>
          <p:cNvPr id="16" name="图形 15">
            <a:extLst>
              <a:ext uri="{FF2B5EF4-FFF2-40B4-BE49-F238E27FC236}">
                <a16:creationId xmlns:a16="http://schemas.microsoft.com/office/drawing/2014/main" id="{56687E12-C0B7-AE28-A1F2-380DC8A23BE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527801" y="1860902"/>
            <a:ext cx="978547" cy="2952722"/>
          </a:xfrm>
          <a:prstGeom prst="rect">
            <a:avLst/>
          </a:prstGeom>
        </p:spPr>
      </p:pic>
      <p:sp>
        <p:nvSpPr>
          <p:cNvPr id="34" name="文本框 33">
            <a:extLst>
              <a:ext uri="{FF2B5EF4-FFF2-40B4-BE49-F238E27FC236}">
                <a16:creationId xmlns:a16="http://schemas.microsoft.com/office/drawing/2014/main" id="{82E1E942-888A-498F-6BFC-0335CD368DDC}"/>
              </a:ext>
            </a:extLst>
          </p:cNvPr>
          <p:cNvSpPr txBox="1"/>
          <p:nvPr/>
        </p:nvSpPr>
        <p:spPr>
          <a:xfrm>
            <a:off x="7211582" y="2640243"/>
            <a:ext cx="2307982" cy="369332"/>
          </a:xfrm>
          <a:prstGeom prst="rect">
            <a:avLst/>
          </a:prstGeom>
          <a:noFill/>
        </p:spPr>
        <p:txBody>
          <a:bodyPr wrap="square" rtlCol="0">
            <a:spAutoFit/>
          </a:bodyPr>
          <a:lstStyle/>
          <a:p>
            <a:r>
              <a:rPr lang="en-US" altLang="zh-CN" err="1"/>
              <a:t>q,k,v,o</a:t>
            </a:r>
            <a:r>
              <a:rPr lang="en-US" altLang="zh-CN"/>
              <a:t> projection</a:t>
            </a:r>
            <a:endParaRPr lang="zh-CN" altLang="en-US"/>
          </a:p>
        </p:txBody>
      </p:sp>
      <p:sp>
        <p:nvSpPr>
          <p:cNvPr id="48" name="文本框 47">
            <a:extLst>
              <a:ext uri="{FF2B5EF4-FFF2-40B4-BE49-F238E27FC236}">
                <a16:creationId xmlns:a16="http://schemas.microsoft.com/office/drawing/2014/main" id="{31F18622-5B79-BE99-EC9D-9782BAB5A2EF}"/>
              </a:ext>
            </a:extLst>
          </p:cNvPr>
          <p:cNvSpPr txBox="1"/>
          <p:nvPr/>
        </p:nvSpPr>
        <p:spPr>
          <a:xfrm>
            <a:off x="6870003" y="3471145"/>
            <a:ext cx="1550337" cy="369332"/>
          </a:xfrm>
          <a:prstGeom prst="rect">
            <a:avLst/>
          </a:prstGeom>
          <a:noFill/>
        </p:spPr>
        <p:txBody>
          <a:bodyPr wrap="square" rtlCol="0">
            <a:spAutoFit/>
          </a:bodyPr>
          <a:lstStyle/>
          <a:p>
            <a:r>
              <a:rPr lang="en-US" altLang="zh-CN"/>
              <a:t>Up projection</a:t>
            </a:r>
            <a:endParaRPr lang="zh-CN" altLang="en-US"/>
          </a:p>
        </p:txBody>
      </p:sp>
      <p:pic>
        <p:nvPicPr>
          <p:cNvPr id="56" name="图形 55">
            <a:extLst>
              <a:ext uri="{FF2B5EF4-FFF2-40B4-BE49-F238E27FC236}">
                <a16:creationId xmlns:a16="http://schemas.microsoft.com/office/drawing/2014/main" id="{B72F9927-E4BB-987B-A611-0135B79947A7}"/>
              </a:ext>
            </a:extLst>
          </p:cNvPr>
          <p:cNvPicPr>
            <a:picLocks noChangeAspect="1"/>
          </p:cNvPicPr>
          <p:nvPr/>
        </p:nvPicPr>
        <p:blipFill>
          <a:blip r:embed="rId5">
            <a:extLst>
              <a:ext uri="{96DAC541-7B7A-43D3-8B79-37D633B846F1}">
                <asvg:svgBlip xmlns:asvg="http://schemas.microsoft.com/office/drawing/2016/SVG/main" r:embed="rId6"/>
              </a:ext>
            </a:extLst>
          </a:blip>
          <a:srcRect r="68435" b="4604"/>
          <a:stretch>
            <a:fillRect/>
          </a:stretch>
        </p:blipFill>
        <p:spPr>
          <a:xfrm>
            <a:off x="6230801" y="2384510"/>
            <a:ext cx="980781" cy="1157821"/>
          </a:xfrm>
          <a:prstGeom prst="rect">
            <a:avLst/>
          </a:prstGeom>
        </p:spPr>
      </p:pic>
      <p:sp>
        <p:nvSpPr>
          <p:cNvPr id="57" name="文本框 56">
            <a:extLst>
              <a:ext uri="{FF2B5EF4-FFF2-40B4-BE49-F238E27FC236}">
                <a16:creationId xmlns:a16="http://schemas.microsoft.com/office/drawing/2014/main" id="{BF5CD2EF-34B3-8DAD-56A8-BC54C15544CB}"/>
              </a:ext>
            </a:extLst>
          </p:cNvPr>
          <p:cNvSpPr txBox="1"/>
          <p:nvPr/>
        </p:nvSpPr>
        <p:spPr>
          <a:xfrm>
            <a:off x="10611967" y="3008502"/>
            <a:ext cx="1550337" cy="646331"/>
          </a:xfrm>
          <a:prstGeom prst="rect">
            <a:avLst/>
          </a:prstGeom>
          <a:noFill/>
        </p:spPr>
        <p:txBody>
          <a:bodyPr wrap="square" lIns="91440" tIns="45720" rIns="91440" bIns="45720" rtlCol="0" anchor="t">
            <a:spAutoFit/>
          </a:bodyPr>
          <a:lstStyle/>
          <a:p>
            <a:r>
              <a:rPr lang="en-US" altLang="zh-CN">
                <a:ea typeface="等线"/>
              </a:rPr>
              <a:t>Down projection</a:t>
            </a:r>
            <a:endParaRPr lang="zh-CN" altLang="en-US">
              <a:ea typeface="等线"/>
            </a:endParaRPr>
          </a:p>
        </p:txBody>
      </p:sp>
      <p:sp>
        <p:nvSpPr>
          <p:cNvPr id="58" name="箭头: 右 57">
            <a:extLst>
              <a:ext uri="{FF2B5EF4-FFF2-40B4-BE49-F238E27FC236}">
                <a16:creationId xmlns:a16="http://schemas.microsoft.com/office/drawing/2014/main" id="{5E4FB6A0-C7A8-757E-7100-FD4DC32A7865}"/>
              </a:ext>
            </a:extLst>
          </p:cNvPr>
          <p:cNvSpPr/>
          <p:nvPr/>
        </p:nvSpPr>
        <p:spPr>
          <a:xfrm rot="16200000" flipV="1">
            <a:off x="2541911" y="1330819"/>
            <a:ext cx="415129" cy="52974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4AE0E550-CAD5-0174-40A1-BBA671CE704C}"/>
              </a:ext>
            </a:extLst>
          </p:cNvPr>
          <p:cNvSpPr txBox="1"/>
          <p:nvPr/>
        </p:nvSpPr>
        <p:spPr>
          <a:xfrm>
            <a:off x="6371333" y="5079125"/>
            <a:ext cx="5774794" cy="1477328"/>
          </a:xfrm>
          <a:prstGeom prst="rect">
            <a:avLst/>
          </a:prstGeom>
          <a:noFill/>
        </p:spPr>
        <p:txBody>
          <a:bodyPr wrap="square" lIns="91440" tIns="45720" rIns="91440" bIns="45720" anchor="t">
            <a:spAutoFit/>
          </a:bodyPr>
          <a:lstStyle/>
          <a:p>
            <a:r>
              <a:rPr lang="en-US" altLang="zh-CN" b="1">
                <a:ea typeface="等线"/>
              </a:rPr>
              <a:t>(1) </a:t>
            </a:r>
            <a:r>
              <a:rPr lang="en-US" altLang="zh-CN" b="1">
                <a:solidFill>
                  <a:srgbClr val="C00000"/>
                </a:solidFill>
                <a:ea typeface="等线"/>
              </a:rPr>
              <a:t>Analytical Parameter Selection </a:t>
            </a:r>
            <a:r>
              <a:rPr lang="en-US" altLang="zh-CN" b="1">
                <a:ea typeface="等线"/>
              </a:rPr>
              <a:t>for URAM</a:t>
            </a:r>
            <a:endParaRPr lang="zh-CN" altLang="en-US">
              <a:ea typeface="等线"/>
            </a:endParaRPr>
          </a:p>
          <a:p>
            <a:pPr marL="742950" lvl="1" indent="-285750">
              <a:buFont typeface="Arial" panose="020B0604020202020204" pitchFamily="34" charset="0"/>
              <a:buChar char="•"/>
            </a:pPr>
            <a:r>
              <a:rPr lang="en-US" altLang="zh-CN" b="1">
                <a:ea typeface="等线"/>
              </a:rPr>
              <a:t>Calculate the URAM requirement with best utilization based on matrices size and parallelism</a:t>
            </a:r>
          </a:p>
          <a:p>
            <a:pPr marL="342900" indent="-342900">
              <a:buAutoNum type="arabicParenBoth"/>
            </a:pPr>
            <a:endParaRPr lang="zh-CN" altLang="en-US" b="1"/>
          </a:p>
        </p:txBody>
      </p:sp>
      <p:sp>
        <p:nvSpPr>
          <p:cNvPr id="15" name="文本框 14">
            <a:extLst>
              <a:ext uri="{FF2B5EF4-FFF2-40B4-BE49-F238E27FC236}">
                <a16:creationId xmlns:a16="http://schemas.microsoft.com/office/drawing/2014/main" id="{086E5071-0EB3-BAEA-7543-6817DC59C3A0}"/>
              </a:ext>
            </a:extLst>
          </p:cNvPr>
          <p:cNvSpPr txBox="1"/>
          <p:nvPr/>
        </p:nvSpPr>
        <p:spPr>
          <a:xfrm>
            <a:off x="6055122" y="937572"/>
            <a:ext cx="5774794" cy="923330"/>
          </a:xfrm>
          <a:prstGeom prst="rect">
            <a:avLst/>
          </a:prstGeom>
          <a:noFill/>
        </p:spPr>
        <p:txBody>
          <a:bodyPr wrap="square" lIns="91440" tIns="45720" rIns="91440" bIns="45720" anchor="t">
            <a:spAutoFit/>
          </a:bodyPr>
          <a:lstStyle/>
          <a:p>
            <a:r>
              <a:rPr lang="en-US" altLang="zh-CN" b="1">
                <a:ea typeface="等线"/>
              </a:rPr>
              <a:t>(2) Address Mapping for </a:t>
            </a:r>
            <a:r>
              <a:rPr lang="en-US" altLang="zh-CN" b="1">
                <a:solidFill>
                  <a:srgbClr val="C00000"/>
                </a:solidFill>
                <a:ea typeface="等线"/>
              </a:rPr>
              <a:t>Weight Access</a:t>
            </a:r>
          </a:p>
          <a:p>
            <a:pPr marL="742950" lvl="1" indent="-285750">
              <a:buFont typeface="Arial" panose="020B0604020202020204" pitchFamily="34" charset="0"/>
              <a:buChar char="•"/>
            </a:pPr>
            <a:r>
              <a:rPr lang="en-US" altLang="zh-CN" b="1">
                <a:ea typeface="等线"/>
              </a:rPr>
              <a:t>Fit different weight matrices (Up, Down, </a:t>
            </a:r>
            <a:r>
              <a:rPr lang="en-US" altLang="zh-CN" b="1" err="1">
                <a:ea typeface="等线"/>
              </a:rPr>
              <a:t>qkvo</a:t>
            </a:r>
            <a:r>
              <a:rPr lang="en-US" altLang="zh-CN" b="1">
                <a:ea typeface="等线"/>
              </a:rPr>
              <a:t> projection)</a:t>
            </a:r>
          </a:p>
        </p:txBody>
      </p:sp>
      <p:sp>
        <p:nvSpPr>
          <p:cNvPr id="7" name="页脚占位符 6">
            <a:extLst>
              <a:ext uri="{FF2B5EF4-FFF2-40B4-BE49-F238E27FC236}">
                <a16:creationId xmlns:a16="http://schemas.microsoft.com/office/drawing/2014/main" id="{9F48AFFF-7191-46E7-976E-EA4B43C51FD1}"/>
              </a:ext>
            </a:extLst>
          </p:cNvPr>
          <p:cNvSpPr>
            <a:spLocks noGrp="1"/>
          </p:cNvSpPr>
          <p:nvPr>
            <p:ph type="ftr" sz="quarter" idx="11"/>
          </p:nvPr>
        </p:nvSpPr>
        <p:spPr/>
        <p:txBody>
          <a:bodyPr/>
          <a:lstStyle/>
          <a:p>
            <a:r>
              <a:rPr lang="en-US"/>
              <a:t>TeLLMe: Ternary LLM Accelerator on Edge FPGAs</a:t>
            </a:r>
          </a:p>
        </p:txBody>
      </p:sp>
      <p:sp>
        <p:nvSpPr>
          <p:cNvPr id="20" name="Title 1">
            <a:extLst>
              <a:ext uri="{FF2B5EF4-FFF2-40B4-BE49-F238E27FC236}">
                <a16:creationId xmlns:a16="http://schemas.microsoft.com/office/drawing/2014/main" id="{E55BCF1E-31DB-4269-8843-ECA8D5E968DE}"/>
              </a:ext>
            </a:extLst>
          </p:cNvPr>
          <p:cNvSpPr>
            <a:spLocks noGrp="1"/>
          </p:cNvSpPr>
          <p:nvPr>
            <p:ph type="title"/>
          </p:nvPr>
        </p:nvSpPr>
        <p:spPr>
          <a:xfrm>
            <a:off x="911225" y="328205"/>
            <a:ext cx="11254099" cy="677462"/>
          </a:xfrm>
        </p:spPr>
        <p:txBody>
          <a:bodyPr>
            <a:normAutofit/>
          </a:bodyPr>
          <a:lstStyle/>
          <a:p>
            <a:r>
              <a:rPr lang="en-US" altLang="zh-CN" sz="3600">
                <a:solidFill>
                  <a:srgbClr val="111827"/>
                </a:solidFill>
                <a:ea typeface="Calibri" pitchFamily="34" charset="-122"/>
                <a:cs typeface="Calibri" pitchFamily="34" charset="-120"/>
              </a:rPr>
              <a:t>URAM-aware Weight Buffer Management Unit (WBMU)</a:t>
            </a:r>
            <a:endParaRPr lang="en-US" altLang="zh-CN" sz="3600"/>
          </a:p>
        </p:txBody>
      </p:sp>
      <p:sp>
        <p:nvSpPr>
          <p:cNvPr id="21" name="文本框 20">
            <a:extLst>
              <a:ext uri="{FF2B5EF4-FFF2-40B4-BE49-F238E27FC236}">
                <a16:creationId xmlns:a16="http://schemas.microsoft.com/office/drawing/2014/main" id="{29E27D1C-56D0-487D-ABFB-84FE5C9E712C}"/>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2</a:t>
            </a:r>
            <a:endParaRPr lang="zh-CN" altLang="en-US" sz="2400" b="1" i="1">
              <a:solidFill>
                <a:srgbClr val="C00000"/>
              </a:solidFill>
            </a:endParaRPr>
          </a:p>
        </p:txBody>
      </p:sp>
    </p:spTree>
    <p:extLst>
      <p:ext uri="{BB962C8B-B14F-4D97-AF65-F5344CB8AC3E}">
        <p14:creationId xmlns:p14="http://schemas.microsoft.com/office/powerpoint/2010/main" val="144971881"/>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extLst>
    <p:ext uri="{6950BFC3-D8DA-4A85-94F7-54DA5524770B}">
      <p188:commentRel xmlns:p188="http://schemas.microsoft.com/office/powerpoint/2018/8/main" r:id="rId3"/>
    </p:ext>
  </p:extLs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DADC3-047F-BCB0-9EA0-45F5C682AF42}"/>
            </a:ext>
          </a:extLst>
        </p:cNvPr>
        <p:cNvGrpSpPr/>
        <p:nvPr/>
      </p:nvGrpSpPr>
      <p:grpSpPr>
        <a:xfrm>
          <a:off x="0" y="0"/>
          <a:ext cx="0" cy="0"/>
          <a:chOff x="0" y="0"/>
          <a:chExt cx="0" cy="0"/>
        </a:xfrm>
      </p:grpSpPr>
      <p:sp>
        <p:nvSpPr>
          <p:cNvPr id="12" name="Text 7">
            <a:extLst>
              <a:ext uri="{FF2B5EF4-FFF2-40B4-BE49-F238E27FC236}">
                <a16:creationId xmlns:a16="http://schemas.microsoft.com/office/drawing/2014/main" id="{66D32313-6398-8069-1491-D28F48F2B583}"/>
              </a:ext>
            </a:extLst>
          </p:cNvPr>
          <p:cNvSpPr/>
          <p:nvPr/>
        </p:nvSpPr>
        <p:spPr>
          <a:xfrm>
            <a:off x="274184" y="1648691"/>
            <a:ext cx="3144238" cy="1439735"/>
          </a:xfrm>
          <a:prstGeom prst="roundRect">
            <a:avLst/>
          </a:prstGeom>
          <a:solidFill>
            <a:srgbClr val="1D4ED8"/>
          </a:solidFill>
          <a:ln w="38100">
            <a:solidFill>
              <a:srgbClr val="1E40AF"/>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endParaRPr lang="en-US" sz="2800" b="1">
              <a:solidFill>
                <a:srgbClr val="FFFFFF"/>
              </a:solidFill>
            </a:endParaRPr>
          </a:p>
          <a:p>
            <a:pPr marL="0" indent="0" algn="ctr">
              <a:buNone/>
            </a:pPr>
            <a:r>
              <a:rPr lang="en-US" sz="2800" b="1">
                <a:solidFill>
                  <a:srgbClr val="FFFFFF"/>
                </a:solidFill>
              </a:rPr>
              <a:t>TLMM-FUSE </a:t>
            </a:r>
            <a:br>
              <a:rPr lang="en-US" sz="2800" b="1">
                <a:solidFill>
                  <a:srgbClr val="FFFFFF"/>
                </a:solidFill>
              </a:rPr>
            </a:br>
            <a:r>
              <a:rPr lang="en-US" sz="1600">
                <a:solidFill>
                  <a:srgbClr val="DBEAFE"/>
                </a:solidFill>
              </a:rPr>
              <a:t>Table-lookup ternary </a:t>
            </a:r>
            <a:r>
              <a:rPr lang="en-US" sz="1600" err="1">
                <a:solidFill>
                  <a:srgbClr val="DBEAFE"/>
                </a:solidFill>
              </a:rPr>
              <a:t>matmul</a:t>
            </a:r>
            <a:endParaRPr lang="en-US" sz="2400"/>
          </a:p>
          <a:p>
            <a:pPr marL="0" indent="0" algn="ctr">
              <a:buNone/>
            </a:pPr>
            <a:r>
              <a:rPr lang="en-US" sz="1600">
                <a:solidFill>
                  <a:srgbClr val="DBEAFE"/>
                </a:solidFill>
              </a:rPr>
              <a:t>for QKV + FFN fused with FP </a:t>
            </a:r>
            <a:r>
              <a:rPr lang="en-US" sz="1600" err="1">
                <a:solidFill>
                  <a:srgbClr val="DBEAFE"/>
                </a:solidFill>
              </a:rPr>
              <a:t>DeQ</a:t>
            </a:r>
            <a:r>
              <a:rPr lang="en-US" sz="1600">
                <a:solidFill>
                  <a:srgbClr val="DBEAFE"/>
                </a:solidFill>
              </a:rPr>
              <a:t> ↔ INT ops ↔ Quant</a:t>
            </a:r>
          </a:p>
          <a:p>
            <a:pPr marL="0" indent="0" algn="ctr">
              <a:buNone/>
            </a:pPr>
            <a:r>
              <a:rPr lang="en-US" sz="1600">
                <a:solidFill>
                  <a:srgbClr val="DBEAFE"/>
                </a:solidFill>
              </a:rPr>
              <a:t>+ </a:t>
            </a:r>
            <a:r>
              <a:rPr lang="en-US" sz="1600" err="1">
                <a:solidFill>
                  <a:srgbClr val="DBEAFE"/>
                </a:solidFill>
              </a:rPr>
              <a:t>Elemwise</a:t>
            </a:r>
            <a:r>
              <a:rPr lang="en-US" sz="1600">
                <a:solidFill>
                  <a:srgbClr val="DBEAFE"/>
                </a:solidFill>
              </a:rPr>
              <a:t> (residual/</a:t>
            </a:r>
            <a:r>
              <a:rPr lang="en-US" sz="1600" err="1">
                <a:solidFill>
                  <a:srgbClr val="DBEAFE"/>
                </a:solidFill>
              </a:rPr>
              <a:t>RoPE</a:t>
            </a:r>
            <a:r>
              <a:rPr lang="en-US" sz="1600">
                <a:solidFill>
                  <a:srgbClr val="DBEAFE"/>
                </a:solidFill>
              </a:rPr>
              <a:t>/...)</a:t>
            </a:r>
          </a:p>
          <a:p>
            <a:pPr marL="0" indent="0" algn="ctr">
              <a:buNone/>
            </a:pPr>
            <a:endParaRPr lang="en-US" sz="2400"/>
          </a:p>
        </p:txBody>
      </p:sp>
      <p:sp>
        <p:nvSpPr>
          <p:cNvPr id="13" name="Text 9">
            <a:extLst>
              <a:ext uri="{FF2B5EF4-FFF2-40B4-BE49-F238E27FC236}">
                <a16:creationId xmlns:a16="http://schemas.microsoft.com/office/drawing/2014/main" id="{74F2097D-6A17-8211-C4A3-33331B978D8D}"/>
              </a:ext>
            </a:extLst>
          </p:cNvPr>
          <p:cNvSpPr/>
          <p:nvPr/>
        </p:nvSpPr>
        <p:spPr>
          <a:xfrm>
            <a:off x="274184" y="3575434"/>
            <a:ext cx="3144238" cy="1565807"/>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2400" b="1">
                <a:solidFill>
                  <a:srgbClr val="FFFFFF"/>
                </a:solidFill>
              </a:rPr>
              <a:t>Prefill Attention
</a:t>
            </a:r>
            <a:r>
              <a:rPr lang="en-US" sz="1600">
                <a:solidFill>
                  <a:srgbClr val="F5F3FF"/>
                </a:solidFill>
              </a:rPr>
              <a:t>Reversed + fully fused</a:t>
            </a:r>
            <a:endParaRPr lang="en-US" sz="2400"/>
          </a:p>
          <a:p>
            <a:pPr marL="0" indent="0" algn="ctr">
              <a:buNone/>
            </a:pPr>
            <a:r>
              <a:rPr lang="en-US" sz="1600">
                <a:solidFill>
                  <a:srgbClr val="F5F3FF"/>
                </a:solidFill>
              </a:rPr>
              <a:t>minimizes DDR traffic</a:t>
            </a:r>
            <a:endParaRPr lang="en-US" sz="2400"/>
          </a:p>
        </p:txBody>
      </p:sp>
      <p:sp>
        <p:nvSpPr>
          <p:cNvPr id="16" name="Text 6">
            <a:extLst>
              <a:ext uri="{FF2B5EF4-FFF2-40B4-BE49-F238E27FC236}">
                <a16:creationId xmlns:a16="http://schemas.microsoft.com/office/drawing/2014/main" id="{3AEF7E13-65A1-77C4-B608-B6B5E563E089}"/>
              </a:ext>
            </a:extLst>
          </p:cNvPr>
          <p:cNvSpPr/>
          <p:nvPr/>
        </p:nvSpPr>
        <p:spPr>
          <a:xfrm>
            <a:off x="4088893" y="1648690"/>
            <a:ext cx="3144237" cy="1518789"/>
          </a:xfrm>
          <a:prstGeom prst="roundRect">
            <a:avLst/>
          </a:prstGeom>
          <a:solidFill>
            <a:srgbClr val="10B981"/>
          </a:solidFill>
          <a:ln w="38100">
            <a:solidFill>
              <a:srgbClr val="05966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2400" b="1">
                <a:solidFill>
                  <a:srgbClr val="FFFFFF"/>
                </a:solidFill>
              </a:rPr>
              <a:t>URAM-aware Weight Management
</a:t>
            </a:r>
            <a:r>
              <a:rPr lang="en-US" sz="1600">
                <a:solidFill>
                  <a:srgbClr val="ECFDF5"/>
                </a:solidFill>
              </a:rPr>
              <a:t>Fine-grain buffering +</a:t>
            </a:r>
            <a:endParaRPr lang="en-US" sz="2400"/>
          </a:p>
          <a:p>
            <a:pPr marL="0" indent="0" algn="ctr">
              <a:buNone/>
            </a:pPr>
            <a:r>
              <a:rPr lang="en-US" sz="1600">
                <a:solidFill>
                  <a:srgbClr val="ECFDF5"/>
                </a:solidFill>
              </a:rPr>
              <a:t>Analytic Management</a:t>
            </a:r>
            <a:endParaRPr lang="en-US" sz="3600"/>
          </a:p>
        </p:txBody>
      </p:sp>
      <p:sp>
        <p:nvSpPr>
          <p:cNvPr id="18" name="Text 10">
            <a:extLst>
              <a:ext uri="{FF2B5EF4-FFF2-40B4-BE49-F238E27FC236}">
                <a16:creationId xmlns:a16="http://schemas.microsoft.com/office/drawing/2014/main" id="{A22232EE-2570-7A5C-EDBC-CF8669D68D48}"/>
              </a:ext>
            </a:extLst>
          </p:cNvPr>
          <p:cNvSpPr/>
          <p:nvPr/>
        </p:nvSpPr>
        <p:spPr>
          <a:xfrm>
            <a:off x="4088893" y="3575433"/>
            <a:ext cx="3144237" cy="1565807"/>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algn="ctr"/>
            <a:r>
              <a:rPr lang="en-US" sz="2400" b="1">
                <a:solidFill>
                  <a:srgbClr val="FFFFFF"/>
                </a:solidFill>
              </a:rPr>
              <a:t>Decode Attention
</a:t>
            </a:r>
            <a:r>
              <a:rPr lang="en-US" sz="1600">
                <a:solidFill>
                  <a:srgbClr val="F5F3FF"/>
                </a:solidFill>
              </a:rPr>
              <a:t>On-chip SoftMax score buffer</a:t>
            </a:r>
          </a:p>
          <a:p>
            <a:pPr algn="ctr"/>
            <a:r>
              <a:rPr lang="en-US" sz="1600">
                <a:solidFill>
                  <a:srgbClr val="F5F3FF"/>
                </a:solidFill>
              </a:rPr>
              <a:t>avoids DDR reloads</a:t>
            </a:r>
          </a:p>
        </p:txBody>
      </p:sp>
      <p:sp>
        <p:nvSpPr>
          <p:cNvPr id="3" name="灯片编号占位符 2">
            <a:extLst>
              <a:ext uri="{FF2B5EF4-FFF2-40B4-BE49-F238E27FC236}">
                <a16:creationId xmlns:a16="http://schemas.microsoft.com/office/drawing/2014/main" id="{5ACE156E-088A-899A-F7DE-10DCB233FB83}"/>
              </a:ext>
            </a:extLst>
          </p:cNvPr>
          <p:cNvSpPr>
            <a:spLocks noGrp="1"/>
          </p:cNvSpPr>
          <p:nvPr>
            <p:ph type="sldNum" sz="quarter" idx="12"/>
          </p:nvPr>
        </p:nvSpPr>
        <p:spPr/>
        <p:txBody>
          <a:bodyPr/>
          <a:lstStyle/>
          <a:p>
            <a:fld id="{CB77001E-1A61-4903-BBFF-D82C24F3A3A5}" type="slidenum">
              <a:rPr lang="en-US" smtClean="0"/>
              <a:t>23</a:t>
            </a:fld>
            <a:endParaRPr lang="zh-CN" altLang="en-US"/>
          </a:p>
        </p:txBody>
      </p:sp>
      <p:sp>
        <p:nvSpPr>
          <p:cNvPr id="4" name="Rectangle 3">
            <a:extLst>
              <a:ext uri="{FF2B5EF4-FFF2-40B4-BE49-F238E27FC236}">
                <a16:creationId xmlns:a16="http://schemas.microsoft.com/office/drawing/2014/main" id="{0D0859F6-2835-C0FE-C433-0BD2427C8BF7}"/>
              </a:ext>
            </a:extLst>
          </p:cNvPr>
          <p:cNvSpPr/>
          <p:nvPr/>
        </p:nvSpPr>
        <p:spPr>
          <a:xfrm>
            <a:off x="166447" y="1459345"/>
            <a:ext cx="7186277" cy="1865745"/>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图片 28">
            <a:extLst>
              <a:ext uri="{FF2B5EF4-FFF2-40B4-BE49-F238E27FC236}">
                <a16:creationId xmlns:a16="http://schemas.microsoft.com/office/drawing/2014/main" id="{6951AEA2-6F4D-1D6A-23B0-BFC8B785CA61}"/>
              </a:ext>
            </a:extLst>
          </p:cNvPr>
          <p:cNvPicPr>
            <a:picLocks noChangeAspect="1"/>
          </p:cNvPicPr>
          <p:nvPr/>
        </p:nvPicPr>
        <p:blipFill>
          <a:blip r:embed="rId4"/>
          <a:srcRect t="2141" r="915" b="5929"/>
          <a:stretch>
            <a:fillRect/>
          </a:stretch>
        </p:blipFill>
        <p:spPr>
          <a:xfrm>
            <a:off x="7394095" y="1351408"/>
            <a:ext cx="4026958" cy="1986847"/>
          </a:xfrm>
          <a:prstGeom prst="rect">
            <a:avLst/>
          </a:prstGeom>
        </p:spPr>
      </p:pic>
      <p:pic>
        <p:nvPicPr>
          <p:cNvPr id="30" name="图形 29">
            <a:extLst>
              <a:ext uri="{FF2B5EF4-FFF2-40B4-BE49-F238E27FC236}">
                <a16:creationId xmlns:a16="http://schemas.microsoft.com/office/drawing/2014/main" id="{ED9B65B4-1CE6-FD10-262E-3FC65447661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394095" y="3957077"/>
            <a:ext cx="4114800" cy="2481349"/>
          </a:xfrm>
          <a:prstGeom prst="rect">
            <a:avLst/>
          </a:prstGeom>
        </p:spPr>
      </p:pic>
      <p:sp>
        <p:nvSpPr>
          <p:cNvPr id="31" name="Rectangle 0">
            <a:extLst>
              <a:ext uri="{FF2B5EF4-FFF2-40B4-BE49-F238E27FC236}">
                <a16:creationId xmlns:a16="http://schemas.microsoft.com/office/drawing/2014/main" id="{9CFF67BA-A49F-591E-D5A8-5863D9FD1C6E}"/>
              </a:ext>
            </a:extLst>
          </p:cNvPr>
          <p:cNvSpPr/>
          <p:nvPr/>
        </p:nvSpPr>
        <p:spPr>
          <a:xfrm>
            <a:off x="7476836" y="2099436"/>
            <a:ext cx="778035" cy="27282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0">
            <a:extLst>
              <a:ext uri="{FF2B5EF4-FFF2-40B4-BE49-F238E27FC236}">
                <a16:creationId xmlns:a16="http://schemas.microsoft.com/office/drawing/2014/main" id="{F4FC44E8-3565-47E1-D703-90E270C219A2}"/>
              </a:ext>
            </a:extLst>
          </p:cNvPr>
          <p:cNvSpPr/>
          <p:nvPr/>
        </p:nvSpPr>
        <p:spPr>
          <a:xfrm>
            <a:off x="10063018" y="2099435"/>
            <a:ext cx="778035" cy="27282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0">
            <a:extLst>
              <a:ext uri="{FF2B5EF4-FFF2-40B4-BE49-F238E27FC236}">
                <a16:creationId xmlns:a16="http://schemas.microsoft.com/office/drawing/2014/main" id="{F30ECB68-47D2-0402-9A67-966F4002007D}"/>
              </a:ext>
            </a:extLst>
          </p:cNvPr>
          <p:cNvSpPr/>
          <p:nvPr/>
        </p:nvSpPr>
        <p:spPr>
          <a:xfrm>
            <a:off x="7903602" y="4268773"/>
            <a:ext cx="1295815" cy="743527"/>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本框 5">
            <a:extLst>
              <a:ext uri="{FF2B5EF4-FFF2-40B4-BE49-F238E27FC236}">
                <a16:creationId xmlns:a16="http://schemas.microsoft.com/office/drawing/2014/main" id="{71987B33-C463-95D5-1ADA-E599AAB8FAF3}"/>
              </a:ext>
            </a:extLst>
          </p:cNvPr>
          <p:cNvSpPr txBox="1"/>
          <p:nvPr/>
        </p:nvSpPr>
        <p:spPr>
          <a:xfrm>
            <a:off x="7394095" y="1057061"/>
            <a:ext cx="3588644" cy="307777"/>
          </a:xfrm>
          <a:prstGeom prst="rect">
            <a:avLst/>
          </a:prstGeom>
          <a:noFill/>
        </p:spPr>
        <p:txBody>
          <a:bodyPr wrap="square">
            <a:spAutoFit/>
          </a:bodyPr>
          <a:lstStyle/>
          <a:p>
            <a:pPr>
              <a:tabLst>
                <a:tab pos="4966335" algn="l"/>
              </a:tabLst>
            </a:pPr>
            <a:r>
              <a:rPr lang="en-US" altLang="zh-CN" sz="1400" b="1"/>
              <a:t>Prefill and Decode Attention in LLMs</a:t>
            </a:r>
            <a:endParaRPr lang="en-US" altLang="zh-CN" sz="1400" b="1">
              <a:ea typeface="微软雅黑" pitchFamily="34" charset="-122"/>
            </a:endParaRPr>
          </a:p>
        </p:txBody>
      </p:sp>
      <p:sp>
        <p:nvSpPr>
          <p:cNvPr id="7" name="文本框 6">
            <a:extLst>
              <a:ext uri="{FF2B5EF4-FFF2-40B4-BE49-F238E27FC236}">
                <a16:creationId xmlns:a16="http://schemas.microsoft.com/office/drawing/2014/main" id="{BD95A1D0-E0ED-2CDA-9D5F-457732D97393}"/>
              </a:ext>
            </a:extLst>
          </p:cNvPr>
          <p:cNvSpPr txBox="1"/>
          <p:nvPr/>
        </p:nvSpPr>
        <p:spPr>
          <a:xfrm>
            <a:off x="7352723" y="3697427"/>
            <a:ext cx="4733259" cy="307777"/>
          </a:xfrm>
          <a:prstGeom prst="rect">
            <a:avLst/>
          </a:prstGeom>
          <a:noFill/>
        </p:spPr>
        <p:txBody>
          <a:bodyPr wrap="square">
            <a:spAutoFit/>
          </a:bodyPr>
          <a:lstStyle/>
          <a:p>
            <a:pPr>
              <a:tabLst>
                <a:tab pos="4966335" algn="l"/>
              </a:tabLst>
            </a:pPr>
            <a:r>
              <a:rPr lang="en-US" altLang="zh-CN" sz="1400" b="1"/>
              <a:t>Separate Prefill and Decode Attention Modules in </a:t>
            </a:r>
            <a:r>
              <a:rPr lang="en-US" altLang="zh-CN" sz="1400" b="1" err="1"/>
              <a:t>TeLLMe</a:t>
            </a:r>
            <a:endParaRPr lang="en-US" altLang="zh-CN" sz="1400" b="1">
              <a:ea typeface="微软雅黑" pitchFamily="34" charset="-122"/>
            </a:endParaRPr>
          </a:p>
        </p:txBody>
      </p:sp>
      <p:sp>
        <p:nvSpPr>
          <p:cNvPr id="10" name="Title 1">
            <a:extLst>
              <a:ext uri="{FF2B5EF4-FFF2-40B4-BE49-F238E27FC236}">
                <a16:creationId xmlns:a16="http://schemas.microsoft.com/office/drawing/2014/main" id="{5F4DC8C5-2535-0733-623D-145845ABE1FB}"/>
              </a:ext>
            </a:extLst>
          </p:cNvPr>
          <p:cNvSpPr txBox="1">
            <a:spLocks/>
          </p:cNvSpPr>
          <p:nvPr/>
        </p:nvSpPr>
        <p:spPr>
          <a:xfrm>
            <a:off x="911225" y="328205"/>
            <a:ext cx="11254099" cy="6774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600">
                <a:ea typeface="Calibri" pitchFamily="34" charset="-122"/>
                <a:cs typeface="Calibri" pitchFamily="34" charset="-120"/>
              </a:rPr>
              <a:t>Separate Customization for Prefill and Decode Attention</a:t>
            </a:r>
            <a:endParaRPr lang="en-US" altLang="zh-CN" sz="3600"/>
          </a:p>
        </p:txBody>
      </p:sp>
      <p:sp>
        <p:nvSpPr>
          <p:cNvPr id="5" name="页脚占位符 4">
            <a:extLst>
              <a:ext uri="{FF2B5EF4-FFF2-40B4-BE49-F238E27FC236}">
                <a16:creationId xmlns:a16="http://schemas.microsoft.com/office/drawing/2014/main" id="{168B87A2-F623-42BF-8EA3-1319AC7D6F8B}"/>
              </a:ext>
            </a:extLst>
          </p:cNvPr>
          <p:cNvSpPr>
            <a:spLocks noGrp="1"/>
          </p:cNvSpPr>
          <p:nvPr>
            <p:ph type="ftr" sz="quarter" idx="11"/>
          </p:nvPr>
        </p:nvSpPr>
        <p:spPr/>
        <p:txBody>
          <a:bodyPr/>
          <a:lstStyle/>
          <a:p>
            <a:r>
              <a:rPr lang="en-US"/>
              <a:t>TeLLMe: Ternary LLM Accelerator on Edge FPGAs</a:t>
            </a:r>
          </a:p>
        </p:txBody>
      </p:sp>
      <p:sp>
        <p:nvSpPr>
          <p:cNvPr id="19" name="文本框 18">
            <a:extLst>
              <a:ext uri="{FF2B5EF4-FFF2-40B4-BE49-F238E27FC236}">
                <a16:creationId xmlns:a16="http://schemas.microsoft.com/office/drawing/2014/main" id="{6C335E44-5D9E-4A35-A198-DB661FA1D242}"/>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3</a:t>
            </a:r>
            <a:endParaRPr lang="zh-CN" altLang="en-US" sz="2400" b="1" i="1">
              <a:solidFill>
                <a:srgbClr val="C00000"/>
              </a:solidFill>
            </a:endParaRPr>
          </a:p>
        </p:txBody>
      </p:sp>
    </p:spTree>
    <p:extLst>
      <p:ext uri="{BB962C8B-B14F-4D97-AF65-F5344CB8AC3E}">
        <p14:creationId xmlns:p14="http://schemas.microsoft.com/office/powerpoint/2010/main" val="423658424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D18A9F-B105-E78A-06C6-4C4226F0B1C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54B7B9F-BD83-527D-1FFA-3C7BE1BE4590}"/>
              </a:ext>
            </a:extLst>
          </p:cNvPr>
          <p:cNvSpPr>
            <a:spLocks noGrp="1"/>
          </p:cNvSpPr>
          <p:nvPr>
            <p:ph type="title"/>
          </p:nvPr>
        </p:nvSpPr>
        <p:spPr>
          <a:xfrm>
            <a:off x="838200" y="-103505"/>
            <a:ext cx="10515600" cy="1325563"/>
          </a:xfrm>
        </p:spPr>
        <p:txBody>
          <a:bodyPr>
            <a:normAutofit/>
          </a:bodyPr>
          <a:lstStyle/>
          <a:p>
            <a:r>
              <a:rPr lang="en-US" sz="3600">
                <a:ea typeface="Calibri" pitchFamily="34" charset="-122"/>
                <a:cs typeface="Calibri" pitchFamily="34" charset="-120"/>
              </a:rPr>
              <a:t>Challenges in d</a:t>
            </a:r>
            <a:r>
              <a:rPr lang="en-US" altLang="zh-CN" sz="3600">
                <a:ea typeface="Calibri" pitchFamily="34" charset="-122"/>
                <a:cs typeface="Calibri" pitchFamily="34" charset="-120"/>
              </a:rPr>
              <a:t>esigning the Attention Mechanism</a:t>
            </a:r>
            <a:endParaRPr lang="en-US" sz="3600">
              <a:ea typeface="Calibri" pitchFamily="34" charset="-122"/>
              <a:cs typeface="Calibri" pitchFamily="34" charset="-120"/>
            </a:endParaRPr>
          </a:p>
        </p:txBody>
      </p:sp>
      <p:sp>
        <p:nvSpPr>
          <p:cNvPr id="3" name="文本框 2">
            <a:extLst>
              <a:ext uri="{FF2B5EF4-FFF2-40B4-BE49-F238E27FC236}">
                <a16:creationId xmlns:a16="http://schemas.microsoft.com/office/drawing/2014/main" id="{A119E06B-546D-6E3B-976D-14F416F8F61A}"/>
              </a:ext>
            </a:extLst>
          </p:cNvPr>
          <p:cNvSpPr txBox="1"/>
          <p:nvPr/>
        </p:nvSpPr>
        <p:spPr>
          <a:xfrm>
            <a:off x="838200" y="1222058"/>
            <a:ext cx="10800522" cy="461665"/>
          </a:xfrm>
          <a:prstGeom prst="rect">
            <a:avLst/>
          </a:prstGeom>
          <a:noFill/>
        </p:spPr>
        <p:txBody>
          <a:bodyPr wrap="square">
            <a:spAutoFit/>
          </a:bodyPr>
          <a:lstStyle/>
          <a:p>
            <a:pPr>
              <a:tabLst>
                <a:tab pos="4966335" algn="l"/>
              </a:tabLst>
            </a:pPr>
            <a:r>
              <a:rPr lang="en-US" altLang="zh-CN" sz="2400" b="1">
                <a:solidFill>
                  <a:srgbClr val="C00000"/>
                </a:solidFill>
              </a:rPr>
              <a:t>Challenges 1</a:t>
            </a:r>
            <a:r>
              <a:rPr lang="en-US" altLang="zh-CN" sz="2400" b="1"/>
              <a:t>: Prefill and decode attention have </a:t>
            </a:r>
            <a:r>
              <a:rPr lang="en-US" altLang="zh-CN" sz="2400" b="1">
                <a:solidFill>
                  <a:srgbClr val="C00000"/>
                </a:solidFill>
              </a:rPr>
              <a:t>different</a:t>
            </a:r>
            <a:r>
              <a:rPr lang="en-US" altLang="zh-CN" sz="2400" b="1"/>
              <a:t> computational patterns. </a:t>
            </a:r>
            <a:endParaRPr lang="en-US" altLang="zh-CN" sz="2400" b="1">
              <a:ea typeface="微软雅黑" pitchFamily="34" charset="-122"/>
            </a:endParaRPr>
          </a:p>
        </p:txBody>
      </p:sp>
      <p:sp>
        <p:nvSpPr>
          <p:cNvPr id="4" name="文本框 2">
            <a:extLst>
              <a:ext uri="{FF2B5EF4-FFF2-40B4-BE49-F238E27FC236}">
                <a16:creationId xmlns:a16="http://schemas.microsoft.com/office/drawing/2014/main" id="{F7EFE846-D727-29CF-B24A-ED8AF577B8D8}"/>
              </a:ext>
            </a:extLst>
          </p:cNvPr>
          <p:cNvSpPr txBox="1"/>
          <p:nvPr/>
        </p:nvSpPr>
        <p:spPr>
          <a:xfrm>
            <a:off x="838200" y="4111930"/>
            <a:ext cx="5105400" cy="1477328"/>
          </a:xfrm>
          <a:prstGeom prst="rect">
            <a:avLst/>
          </a:prstGeom>
          <a:noFill/>
        </p:spPr>
        <p:txBody>
          <a:bodyPr wrap="square">
            <a:spAutoFit/>
          </a:bodyPr>
          <a:lstStyle/>
          <a:p>
            <a:pPr>
              <a:tabLst>
                <a:tab pos="4966335" algn="l"/>
              </a:tabLst>
            </a:pPr>
            <a:r>
              <a:rPr lang="en-US" altLang="zh-CN" sz="2400" b="1">
                <a:solidFill>
                  <a:schemeClr val="accent6"/>
                </a:solidFill>
                <a:ea typeface="微软雅黑" pitchFamily="34" charset="-122"/>
              </a:rPr>
              <a:t>Our Solution:</a:t>
            </a:r>
          </a:p>
          <a:p>
            <a:pPr marL="285750" indent="-285750">
              <a:buFont typeface="Arial" panose="020B0604020202020204" pitchFamily="34" charset="0"/>
              <a:buChar char="•"/>
              <a:tabLst>
                <a:tab pos="4966335" algn="l"/>
              </a:tabLst>
            </a:pPr>
            <a:r>
              <a:rPr lang="en-US" altLang="zh-CN" sz="2400" b="1">
                <a:solidFill>
                  <a:schemeClr val="accent6"/>
                </a:solidFill>
                <a:ea typeface="微软雅黑" pitchFamily="34" charset="-122"/>
              </a:rPr>
              <a:t>Optimized compute scheduling </a:t>
            </a:r>
          </a:p>
          <a:p>
            <a:pPr marL="285750" indent="-285750">
              <a:buFont typeface="Arial" panose="020B0604020202020204" pitchFamily="34" charset="0"/>
              <a:buChar char="•"/>
              <a:tabLst>
                <a:tab pos="4966335" algn="l"/>
              </a:tabLst>
            </a:pPr>
            <a:r>
              <a:rPr lang="en-US" altLang="zh-CN" sz="2400" b="1">
                <a:solidFill>
                  <a:schemeClr val="accent6"/>
                </a:solidFill>
                <a:ea typeface="微软雅黑" pitchFamily="34" charset="-122"/>
              </a:rPr>
              <a:t>Operator fusion</a:t>
            </a:r>
          </a:p>
          <a:p>
            <a:pPr marL="742950" lvl="1" indent="-285750">
              <a:buFont typeface="Arial" panose="020B0604020202020204" pitchFamily="34" charset="0"/>
              <a:buChar char="•"/>
              <a:tabLst>
                <a:tab pos="4966335" algn="l"/>
              </a:tabLst>
            </a:pPr>
            <a:endParaRPr lang="en-US" altLang="zh-CN">
              <a:solidFill>
                <a:srgbClr val="004B88"/>
              </a:solidFill>
              <a:ea typeface="微软雅黑" pitchFamily="34" charset="-122"/>
            </a:endParaRPr>
          </a:p>
        </p:txBody>
      </p:sp>
      <p:sp>
        <p:nvSpPr>
          <p:cNvPr id="5" name="灯片编号占位符 4">
            <a:extLst>
              <a:ext uri="{FF2B5EF4-FFF2-40B4-BE49-F238E27FC236}">
                <a16:creationId xmlns:a16="http://schemas.microsoft.com/office/drawing/2014/main" id="{77EA5B11-392D-D24C-03FC-F9000EA27D3F}"/>
              </a:ext>
            </a:extLst>
          </p:cNvPr>
          <p:cNvSpPr>
            <a:spLocks noGrp="1"/>
          </p:cNvSpPr>
          <p:nvPr>
            <p:ph type="sldNum" sz="quarter" idx="12"/>
          </p:nvPr>
        </p:nvSpPr>
        <p:spPr/>
        <p:txBody>
          <a:bodyPr/>
          <a:lstStyle/>
          <a:p>
            <a:fld id="{CB77001E-1A61-4903-BBFF-D82C24F3A3A5}" type="slidenum">
              <a:rPr lang="en-US" smtClean="0"/>
              <a:t>24</a:t>
            </a:fld>
            <a:endParaRPr lang="zh-CN" altLang="en-US"/>
          </a:p>
        </p:txBody>
      </p:sp>
      <p:sp>
        <p:nvSpPr>
          <p:cNvPr id="7" name="TextBox 6">
            <a:extLst>
              <a:ext uri="{FF2B5EF4-FFF2-40B4-BE49-F238E27FC236}">
                <a16:creationId xmlns:a16="http://schemas.microsoft.com/office/drawing/2014/main" id="{FE22C0A9-C48B-5937-E277-65F3D5E52FB3}"/>
              </a:ext>
            </a:extLst>
          </p:cNvPr>
          <p:cNvSpPr txBox="1"/>
          <p:nvPr/>
        </p:nvSpPr>
        <p:spPr>
          <a:xfrm>
            <a:off x="838199" y="3097146"/>
            <a:ext cx="11118573" cy="830997"/>
          </a:xfrm>
          <a:prstGeom prst="rect">
            <a:avLst/>
          </a:prstGeom>
          <a:noFill/>
        </p:spPr>
        <p:txBody>
          <a:bodyPr wrap="square">
            <a:spAutoFit/>
          </a:bodyPr>
          <a:lstStyle/>
          <a:p>
            <a:pPr>
              <a:tabLst>
                <a:tab pos="4966335" algn="l"/>
              </a:tabLst>
            </a:pPr>
            <a:r>
              <a:rPr lang="en-US" altLang="zh-CN" sz="2400" b="1">
                <a:solidFill>
                  <a:srgbClr val="C00000"/>
                </a:solidFill>
                <a:ea typeface="微软雅黑" pitchFamily="34" charset="-122"/>
              </a:rPr>
              <a:t>Challenges 2</a:t>
            </a:r>
            <a:r>
              <a:rPr lang="en-US" altLang="zh-CN" sz="2400" b="1">
                <a:ea typeface="微软雅黑" pitchFamily="34" charset="-122"/>
              </a:rPr>
              <a:t>: Constrained </a:t>
            </a:r>
            <a:r>
              <a:rPr lang="en-US" altLang="zh-CN" sz="2400" b="1" u="sng">
                <a:ea typeface="微软雅黑" pitchFamily="34" charset="-122"/>
              </a:rPr>
              <a:t>memory bandwidth</a:t>
            </a:r>
            <a:r>
              <a:rPr lang="en-US" altLang="zh-CN" sz="2400" b="1">
                <a:ea typeface="微软雅黑" pitchFamily="34" charset="-122"/>
              </a:rPr>
              <a:t>, </a:t>
            </a:r>
            <a:r>
              <a:rPr lang="en-US" altLang="zh-CN" sz="2400" b="1" u="sng">
                <a:ea typeface="微软雅黑" pitchFamily="34" charset="-122"/>
              </a:rPr>
              <a:t>computation capacity</a:t>
            </a:r>
            <a:r>
              <a:rPr lang="en-US" altLang="zh-CN" sz="2400" b="1">
                <a:ea typeface="微软雅黑" pitchFamily="34" charset="-122"/>
              </a:rPr>
              <a:t>, and </a:t>
            </a:r>
            <a:r>
              <a:rPr lang="en-US" altLang="zh-CN" sz="2400" b="1" u="sng">
                <a:ea typeface="微软雅黑" pitchFamily="34" charset="-122"/>
              </a:rPr>
              <a:t>on-chip buffer</a:t>
            </a:r>
            <a:r>
              <a:rPr lang="en-US" altLang="zh-CN" sz="2400" b="1">
                <a:ea typeface="微软雅黑" pitchFamily="34" charset="-122"/>
              </a:rPr>
              <a:t> on edge FPGAs.</a:t>
            </a:r>
          </a:p>
        </p:txBody>
      </p:sp>
      <p:sp>
        <p:nvSpPr>
          <p:cNvPr id="9" name="TextBox 8">
            <a:extLst>
              <a:ext uri="{FF2B5EF4-FFF2-40B4-BE49-F238E27FC236}">
                <a16:creationId xmlns:a16="http://schemas.microsoft.com/office/drawing/2014/main" id="{104264F6-7F94-4A46-CB22-BA3334A16844}"/>
              </a:ext>
            </a:extLst>
          </p:cNvPr>
          <p:cNvSpPr txBox="1"/>
          <p:nvPr/>
        </p:nvSpPr>
        <p:spPr>
          <a:xfrm>
            <a:off x="838200" y="1802208"/>
            <a:ext cx="11118574" cy="461665"/>
          </a:xfrm>
          <a:prstGeom prst="rect">
            <a:avLst/>
          </a:prstGeom>
          <a:noFill/>
        </p:spPr>
        <p:txBody>
          <a:bodyPr wrap="square">
            <a:spAutoFit/>
          </a:bodyPr>
          <a:lstStyle/>
          <a:p>
            <a:pPr>
              <a:tabLst>
                <a:tab pos="4966335" algn="l"/>
              </a:tabLst>
            </a:pPr>
            <a:r>
              <a:rPr lang="en-US" altLang="zh-CN" sz="2400" b="1">
                <a:solidFill>
                  <a:schemeClr val="accent6"/>
                </a:solidFill>
                <a:ea typeface="微软雅黑" pitchFamily="34" charset="-122"/>
              </a:rPr>
              <a:t>Our Solution: Dedicated hardware unit and dataflow for prefill and decode, separately</a:t>
            </a:r>
          </a:p>
        </p:txBody>
      </p:sp>
      <p:pic>
        <p:nvPicPr>
          <p:cNvPr id="6" name="图片 10">
            <a:extLst>
              <a:ext uri="{FF2B5EF4-FFF2-40B4-BE49-F238E27FC236}">
                <a16:creationId xmlns:a16="http://schemas.microsoft.com/office/drawing/2014/main" id="{60EE70DD-7ECC-DC25-5B6B-355B5824C29D}"/>
              </a:ext>
            </a:extLst>
          </p:cNvPr>
          <p:cNvPicPr>
            <a:picLocks noChangeAspect="1"/>
          </p:cNvPicPr>
          <p:nvPr/>
        </p:nvPicPr>
        <p:blipFill>
          <a:blip r:embed="rId4"/>
          <a:stretch>
            <a:fillRect/>
          </a:stretch>
        </p:blipFill>
        <p:spPr>
          <a:xfrm>
            <a:off x="5262617" y="3995329"/>
            <a:ext cx="3414714" cy="1872133"/>
          </a:xfrm>
          <a:prstGeom prst="rect">
            <a:avLst/>
          </a:prstGeom>
        </p:spPr>
      </p:pic>
      <p:pic>
        <p:nvPicPr>
          <p:cNvPr id="8" name="图片 65">
            <a:extLst>
              <a:ext uri="{FF2B5EF4-FFF2-40B4-BE49-F238E27FC236}">
                <a16:creationId xmlns:a16="http://schemas.microsoft.com/office/drawing/2014/main" id="{18C66697-C5BA-EE47-BFAD-D910F557E782}"/>
              </a:ext>
            </a:extLst>
          </p:cNvPr>
          <p:cNvPicPr>
            <a:picLocks noChangeAspect="1"/>
          </p:cNvPicPr>
          <p:nvPr/>
        </p:nvPicPr>
        <p:blipFill>
          <a:blip r:embed="rId5"/>
          <a:stretch>
            <a:fillRect/>
          </a:stretch>
        </p:blipFill>
        <p:spPr>
          <a:xfrm>
            <a:off x="8708919" y="4111930"/>
            <a:ext cx="3483081" cy="1781974"/>
          </a:xfrm>
          <a:prstGeom prst="rect">
            <a:avLst/>
          </a:prstGeom>
        </p:spPr>
      </p:pic>
      <p:sp>
        <p:nvSpPr>
          <p:cNvPr id="11" name="页脚占位符 10">
            <a:extLst>
              <a:ext uri="{FF2B5EF4-FFF2-40B4-BE49-F238E27FC236}">
                <a16:creationId xmlns:a16="http://schemas.microsoft.com/office/drawing/2014/main" id="{D6964EA7-4F75-40CB-8555-7CA93F3A19DB}"/>
              </a:ext>
            </a:extLst>
          </p:cNvPr>
          <p:cNvSpPr>
            <a:spLocks noGrp="1"/>
          </p:cNvSpPr>
          <p:nvPr>
            <p:ph type="ftr" sz="quarter" idx="11"/>
          </p:nvPr>
        </p:nvSpPr>
        <p:spPr/>
        <p:txBody>
          <a:bodyPr/>
          <a:lstStyle/>
          <a:p>
            <a:r>
              <a:rPr lang="en-US"/>
              <a:t>TeLLMe: Ternary LLM Accelerator on Edge FPGAs</a:t>
            </a:r>
          </a:p>
        </p:txBody>
      </p:sp>
      <p:sp>
        <p:nvSpPr>
          <p:cNvPr id="12" name="文本框 11">
            <a:extLst>
              <a:ext uri="{FF2B5EF4-FFF2-40B4-BE49-F238E27FC236}">
                <a16:creationId xmlns:a16="http://schemas.microsoft.com/office/drawing/2014/main" id="{92543868-91C9-40FF-84CD-D5A5E3ABEC96}"/>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3</a:t>
            </a:r>
            <a:endParaRPr lang="zh-CN" altLang="en-US" sz="2400" b="1" i="1">
              <a:solidFill>
                <a:srgbClr val="C00000"/>
              </a:solidFill>
            </a:endParaRPr>
          </a:p>
        </p:txBody>
      </p:sp>
    </p:spTree>
    <p:extLst>
      <p:ext uri="{BB962C8B-B14F-4D97-AF65-F5344CB8AC3E}">
        <p14:creationId xmlns:p14="http://schemas.microsoft.com/office/powerpoint/2010/main" val="981957030"/>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500"/>
                                        <p:tgtEl>
                                          <p:spTgt spid="6"/>
                                        </p:tgtEl>
                                      </p:cBhvr>
                                    </p:animEffect>
                                  </p:childTnLst>
                                </p:cTn>
                              </p:par>
                              <p:par>
                                <p:cTn id="28" presetID="10" presetClass="entr" presetSubtype="0" fill="hold" nodeType="with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fade">
                                      <p:cBhvr>
                                        <p:cTn id="3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P spid="9" grpId="0"/>
    </p:bldLst>
  </p:timing>
  <p:extLst>
    <p:ext uri="{6950BFC3-D8DA-4A85-94F7-54DA5524770B}">
      <p188:commentRel xmlns:p188="http://schemas.microsoft.com/office/powerpoint/2018/8/main" r:id="rId3"/>
    </p:ext>
  </p:extLs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0DA2EB-A82C-7128-4BDB-1EE3F79CC434}"/>
            </a:ext>
          </a:extLst>
        </p:cNvPr>
        <p:cNvGrpSpPr/>
        <p:nvPr/>
      </p:nvGrpSpPr>
      <p:grpSpPr>
        <a:xfrm>
          <a:off x="0" y="0"/>
          <a:ext cx="0" cy="0"/>
          <a:chOff x="0" y="0"/>
          <a:chExt cx="0" cy="0"/>
        </a:xfrm>
      </p:grpSpPr>
      <p:sp>
        <p:nvSpPr>
          <p:cNvPr id="66" name="!!Rectangle 56">
            <a:extLst>
              <a:ext uri="{FF2B5EF4-FFF2-40B4-BE49-F238E27FC236}">
                <a16:creationId xmlns:a16="http://schemas.microsoft.com/office/drawing/2014/main" id="{F90FD3B1-A4E3-1389-4E8C-C08A8A37781B}"/>
              </a:ext>
            </a:extLst>
          </p:cNvPr>
          <p:cNvSpPr>
            <a:spLocks/>
          </p:cNvSpPr>
          <p:nvPr/>
        </p:nvSpPr>
        <p:spPr>
          <a:xfrm>
            <a:off x="7132815" y="3580461"/>
            <a:ext cx="468000" cy="252000"/>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55">
            <a:extLst>
              <a:ext uri="{FF2B5EF4-FFF2-40B4-BE49-F238E27FC236}">
                <a16:creationId xmlns:a16="http://schemas.microsoft.com/office/drawing/2014/main" id="{2857CA2D-023E-93FC-A499-A39D28677BEA}"/>
              </a:ext>
            </a:extLst>
          </p:cNvPr>
          <p:cNvSpPr>
            <a:spLocks/>
          </p:cNvSpPr>
          <p:nvPr/>
        </p:nvSpPr>
        <p:spPr>
          <a:xfrm>
            <a:off x="7132815" y="3328461"/>
            <a:ext cx="468000" cy="250655"/>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56">
            <a:extLst>
              <a:ext uri="{FF2B5EF4-FFF2-40B4-BE49-F238E27FC236}">
                <a16:creationId xmlns:a16="http://schemas.microsoft.com/office/drawing/2014/main" id="{15A7D45E-0AB6-9E35-5642-BCF8006A01AC}"/>
              </a:ext>
            </a:extLst>
          </p:cNvPr>
          <p:cNvSpPr>
            <a:spLocks/>
          </p:cNvSpPr>
          <p:nvPr/>
        </p:nvSpPr>
        <p:spPr>
          <a:xfrm>
            <a:off x="7003844" y="3706461"/>
            <a:ext cx="468000" cy="252000"/>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55">
            <a:extLst>
              <a:ext uri="{FF2B5EF4-FFF2-40B4-BE49-F238E27FC236}">
                <a16:creationId xmlns:a16="http://schemas.microsoft.com/office/drawing/2014/main" id="{F3AC3F2C-4770-F340-A3BE-493F3CA4DCB5}"/>
              </a:ext>
            </a:extLst>
          </p:cNvPr>
          <p:cNvSpPr>
            <a:spLocks/>
          </p:cNvSpPr>
          <p:nvPr/>
        </p:nvSpPr>
        <p:spPr>
          <a:xfrm>
            <a:off x="7003844" y="3454461"/>
            <a:ext cx="468000" cy="250655"/>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53">
            <a:extLst>
              <a:ext uri="{FF2B5EF4-FFF2-40B4-BE49-F238E27FC236}">
                <a16:creationId xmlns:a16="http://schemas.microsoft.com/office/drawing/2014/main" id="{DC38F209-F1FE-5CBD-5BFE-5A93026B3855}"/>
              </a:ext>
            </a:extLst>
          </p:cNvPr>
          <p:cNvSpPr/>
          <p:nvPr/>
        </p:nvSpPr>
        <p:spPr>
          <a:xfrm>
            <a:off x="5485412" y="3193797"/>
            <a:ext cx="252000" cy="468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3">
            <a:extLst>
              <a:ext uri="{FF2B5EF4-FFF2-40B4-BE49-F238E27FC236}">
                <a16:creationId xmlns:a16="http://schemas.microsoft.com/office/drawing/2014/main" id="{E6AAC103-D920-D79D-0913-5B0F4E3AA54F}"/>
              </a:ext>
            </a:extLst>
          </p:cNvPr>
          <p:cNvSpPr/>
          <p:nvPr/>
        </p:nvSpPr>
        <p:spPr>
          <a:xfrm>
            <a:off x="5233412" y="3193797"/>
            <a:ext cx="252000" cy="468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3">
            <a:extLst>
              <a:ext uri="{FF2B5EF4-FFF2-40B4-BE49-F238E27FC236}">
                <a16:creationId xmlns:a16="http://schemas.microsoft.com/office/drawing/2014/main" id="{1A66A7C7-1901-E871-2ECA-1317CC5A52D3}"/>
              </a:ext>
            </a:extLst>
          </p:cNvPr>
          <p:cNvSpPr/>
          <p:nvPr/>
        </p:nvSpPr>
        <p:spPr>
          <a:xfrm>
            <a:off x="5346680" y="3325304"/>
            <a:ext cx="252000" cy="468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3">
            <a:extLst>
              <a:ext uri="{FF2B5EF4-FFF2-40B4-BE49-F238E27FC236}">
                <a16:creationId xmlns:a16="http://schemas.microsoft.com/office/drawing/2014/main" id="{F8C04A2B-907A-15CF-6DCB-BA6FE9AF45B6}"/>
              </a:ext>
            </a:extLst>
          </p:cNvPr>
          <p:cNvSpPr/>
          <p:nvPr/>
        </p:nvSpPr>
        <p:spPr>
          <a:xfrm>
            <a:off x="5107412" y="3325304"/>
            <a:ext cx="252000" cy="468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1">
            <a:extLst>
              <a:ext uri="{FF2B5EF4-FFF2-40B4-BE49-F238E27FC236}">
                <a16:creationId xmlns:a16="http://schemas.microsoft.com/office/drawing/2014/main" id="{719B251C-3D61-A0D6-7D49-BCF454C965AF}"/>
              </a:ext>
            </a:extLst>
          </p:cNvPr>
          <p:cNvSpPr/>
          <p:nvPr/>
        </p:nvSpPr>
        <p:spPr>
          <a:xfrm>
            <a:off x="3879156" y="3402721"/>
            <a:ext cx="468000" cy="250655"/>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DDBA9758-A423-00D3-A105-0FEA1636A758}"/>
              </a:ext>
            </a:extLst>
          </p:cNvPr>
          <p:cNvSpPr/>
          <p:nvPr/>
        </p:nvSpPr>
        <p:spPr>
          <a:xfrm>
            <a:off x="3879156" y="3167525"/>
            <a:ext cx="468000" cy="250655"/>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1">
            <a:extLst>
              <a:ext uri="{FF2B5EF4-FFF2-40B4-BE49-F238E27FC236}">
                <a16:creationId xmlns:a16="http://schemas.microsoft.com/office/drawing/2014/main" id="{4BA8EC36-F309-7885-6D84-1D01FB64D6A2}"/>
              </a:ext>
            </a:extLst>
          </p:cNvPr>
          <p:cNvSpPr/>
          <p:nvPr/>
        </p:nvSpPr>
        <p:spPr>
          <a:xfrm>
            <a:off x="3726933" y="3538057"/>
            <a:ext cx="468000" cy="250655"/>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752CF1E-98F6-37E8-17D1-41ADBFD49783}"/>
              </a:ext>
            </a:extLst>
          </p:cNvPr>
          <p:cNvSpPr>
            <a:spLocks noGrp="1"/>
          </p:cNvSpPr>
          <p:nvPr>
            <p:ph type="title"/>
          </p:nvPr>
        </p:nvSpPr>
        <p:spPr>
          <a:xfrm>
            <a:off x="838200" y="-103505"/>
            <a:ext cx="10515600" cy="1325563"/>
          </a:xfrm>
        </p:spPr>
        <p:txBody>
          <a:bodyPr>
            <a:normAutofit/>
          </a:bodyPr>
          <a:lstStyle/>
          <a:p>
            <a:r>
              <a:rPr lang="en-US" altLang="zh-CN" sz="3600"/>
              <a:t>Multi-head Attention Mechanism</a:t>
            </a:r>
            <a:endParaRPr lang="en-US" sz="3600"/>
          </a:p>
        </p:txBody>
      </p:sp>
      <p:sp>
        <p:nvSpPr>
          <p:cNvPr id="3" name="灯片编号占位符 2">
            <a:extLst>
              <a:ext uri="{FF2B5EF4-FFF2-40B4-BE49-F238E27FC236}">
                <a16:creationId xmlns:a16="http://schemas.microsoft.com/office/drawing/2014/main" id="{13377135-A069-648A-9F2A-BBFE3FD88958}"/>
              </a:ext>
            </a:extLst>
          </p:cNvPr>
          <p:cNvSpPr>
            <a:spLocks noGrp="1"/>
          </p:cNvSpPr>
          <p:nvPr>
            <p:ph type="sldNum" sz="quarter" idx="12"/>
          </p:nvPr>
        </p:nvSpPr>
        <p:spPr/>
        <p:txBody>
          <a:bodyPr/>
          <a:lstStyle/>
          <a:p>
            <a:fld id="{CB77001E-1A61-4903-BBFF-D82C24F3A3A5}" type="slidenum">
              <a:rPr lang="en-US" smtClean="0"/>
              <a:t>25</a:t>
            </a:fld>
            <a:endParaRPr lang="zh-CN" altLang="en-US"/>
          </a:p>
        </p:txBody>
      </p:sp>
      <p:sp>
        <p:nvSpPr>
          <p:cNvPr id="48" name="!!Rectangle 51">
            <a:extLst>
              <a:ext uri="{FF2B5EF4-FFF2-40B4-BE49-F238E27FC236}">
                <a16:creationId xmlns:a16="http://schemas.microsoft.com/office/drawing/2014/main" id="{F5DD294D-CEA5-9327-4A26-2BF8B12F0F54}"/>
              </a:ext>
            </a:extLst>
          </p:cNvPr>
          <p:cNvSpPr/>
          <p:nvPr/>
        </p:nvSpPr>
        <p:spPr>
          <a:xfrm>
            <a:off x="3730348" y="3286057"/>
            <a:ext cx="468000" cy="250655"/>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51">
            <a:extLst>
              <a:ext uri="{FF2B5EF4-FFF2-40B4-BE49-F238E27FC236}">
                <a16:creationId xmlns:a16="http://schemas.microsoft.com/office/drawing/2014/main" id="{08D790F4-BB2C-1EA3-5D94-57B9CB319700}"/>
              </a:ext>
            </a:extLst>
          </p:cNvPr>
          <p:cNvSpPr/>
          <p:nvPr/>
        </p:nvSpPr>
        <p:spPr>
          <a:xfrm>
            <a:off x="3599379" y="3396409"/>
            <a:ext cx="468000" cy="250655"/>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51">
            <a:extLst>
              <a:ext uri="{FF2B5EF4-FFF2-40B4-BE49-F238E27FC236}">
                <a16:creationId xmlns:a16="http://schemas.microsoft.com/office/drawing/2014/main" id="{42EBD846-AB68-BFC8-E8FC-EAB103DDF594}"/>
              </a:ext>
            </a:extLst>
          </p:cNvPr>
          <p:cNvSpPr/>
          <p:nvPr/>
        </p:nvSpPr>
        <p:spPr>
          <a:xfrm>
            <a:off x="3599379" y="3647064"/>
            <a:ext cx="468000" cy="250655"/>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93D09E7E-1FCC-7D33-B2ED-712326B9A355}"/>
              </a:ext>
            </a:extLst>
          </p:cNvPr>
          <p:cNvSpPr/>
          <p:nvPr/>
        </p:nvSpPr>
        <p:spPr>
          <a:xfrm>
            <a:off x="5002376" y="3430057"/>
            <a:ext cx="252000" cy="468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3">
            <a:extLst>
              <a:ext uri="{FF2B5EF4-FFF2-40B4-BE49-F238E27FC236}">
                <a16:creationId xmlns:a16="http://schemas.microsoft.com/office/drawing/2014/main" id="{54E055C0-6303-AAB3-101E-0A5B03A61ECC}"/>
              </a:ext>
            </a:extLst>
          </p:cNvPr>
          <p:cNvSpPr/>
          <p:nvPr/>
        </p:nvSpPr>
        <p:spPr>
          <a:xfrm>
            <a:off x="5252837" y="3430057"/>
            <a:ext cx="252000" cy="468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56">
            <a:extLst>
              <a:ext uri="{FF2B5EF4-FFF2-40B4-BE49-F238E27FC236}">
                <a16:creationId xmlns:a16="http://schemas.microsoft.com/office/drawing/2014/main" id="{0F56AB55-B9F5-ECC8-AFF2-35CE9ABAD485}"/>
              </a:ext>
            </a:extLst>
          </p:cNvPr>
          <p:cNvSpPr>
            <a:spLocks/>
          </p:cNvSpPr>
          <p:nvPr/>
        </p:nvSpPr>
        <p:spPr>
          <a:xfrm>
            <a:off x="6859844" y="3803161"/>
            <a:ext cx="468000" cy="252000"/>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55">
            <a:extLst>
              <a:ext uri="{FF2B5EF4-FFF2-40B4-BE49-F238E27FC236}">
                <a16:creationId xmlns:a16="http://schemas.microsoft.com/office/drawing/2014/main" id="{4C4A159F-AD7D-B1B4-D551-502CF67A107C}"/>
              </a:ext>
            </a:extLst>
          </p:cNvPr>
          <p:cNvSpPr>
            <a:spLocks/>
          </p:cNvSpPr>
          <p:nvPr/>
        </p:nvSpPr>
        <p:spPr>
          <a:xfrm>
            <a:off x="6859844" y="3551161"/>
            <a:ext cx="468000" cy="250655"/>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56">
            <a:extLst>
              <a:ext uri="{FF2B5EF4-FFF2-40B4-BE49-F238E27FC236}">
                <a16:creationId xmlns:a16="http://schemas.microsoft.com/office/drawing/2014/main" id="{E1DDA7D6-E059-B763-EA2E-1043B60CF244}"/>
              </a:ext>
            </a:extLst>
          </p:cNvPr>
          <p:cNvSpPr>
            <a:spLocks/>
          </p:cNvSpPr>
          <p:nvPr/>
        </p:nvSpPr>
        <p:spPr>
          <a:xfrm>
            <a:off x="9017009" y="3570874"/>
            <a:ext cx="468000" cy="252000"/>
          </a:xfrm>
          <a:prstGeom prst="rect">
            <a:avLst/>
          </a:prstGeom>
          <a:solidFill>
            <a:srgbClr val="F6BEDA"/>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55">
            <a:extLst>
              <a:ext uri="{FF2B5EF4-FFF2-40B4-BE49-F238E27FC236}">
                <a16:creationId xmlns:a16="http://schemas.microsoft.com/office/drawing/2014/main" id="{94C1E42F-F279-39DB-EFFC-5874B43D5A73}"/>
              </a:ext>
            </a:extLst>
          </p:cNvPr>
          <p:cNvSpPr>
            <a:spLocks/>
          </p:cNvSpPr>
          <p:nvPr/>
        </p:nvSpPr>
        <p:spPr>
          <a:xfrm>
            <a:off x="9017009" y="3318874"/>
            <a:ext cx="468000" cy="250655"/>
          </a:xfrm>
          <a:prstGeom prst="rect">
            <a:avLst/>
          </a:prstGeom>
          <a:solidFill>
            <a:srgbClr val="F6BEDA"/>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56">
            <a:extLst>
              <a:ext uri="{FF2B5EF4-FFF2-40B4-BE49-F238E27FC236}">
                <a16:creationId xmlns:a16="http://schemas.microsoft.com/office/drawing/2014/main" id="{282BBC1C-AA11-73AD-14E2-E99EE372BF4B}"/>
              </a:ext>
            </a:extLst>
          </p:cNvPr>
          <p:cNvSpPr>
            <a:spLocks/>
          </p:cNvSpPr>
          <p:nvPr/>
        </p:nvSpPr>
        <p:spPr>
          <a:xfrm>
            <a:off x="8888038" y="3696874"/>
            <a:ext cx="468000" cy="252000"/>
          </a:xfrm>
          <a:prstGeom prst="rect">
            <a:avLst/>
          </a:prstGeom>
          <a:solidFill>
            <a:srgbClr val="F6BEDA"/>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55">
            <a:extLst>
              <a:ext uri="{FF2B5EF4-FFF2-40B4-BE49-F238E27FC236}">
                <a16:creationId xmlns:a16="http://schemas.microsoft.com/office/drawing/2014/main" id="{F7D72208-8558-FAF4-7333-ED80F6CE4FEE}"/>
              </a:ext>
            </a:extLst>
          </p:cNvPr>
          <p:cNvSpPr>
            <a:spLocks/>
          </p:cNvSpPr>
          <p:nvPr/>
        </p:nvSpPr>
        <p:spPr>
          <a:xfrm>
            <a:off x="8888038" y="3444874"/>
            <a:ext cx="468000" cy="250655"/>
          </a:xfrm>
          <a:prstGeom prst="rect">
            <a:avLst/>
          </a:prstGeom>
          <a:solidFill>
            <a:srgbClr val="F6BEDA"/>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56">
            <a:extLst>
              <a:ext uri="{FF2B5EF4-FFF2-40B4-BE49-F238E27FC236}">
                <a16:creationId xmlns:a16="http://schemas.microsoft.com/office/drawing/2014/main" id="{47A37678-9384-7B7D-6A75-4D595D90CB88}"/>
              </a:ext>
            </a:extLst>
          </p:cNvPr>
          <p:cNvSpPr>
            <a:spLocks/>
          </p:cNvSpPr>
          <p:nvPr/>
        </p:nvSpPr>
        <p:spPr>
          <a:xfrm>
            <a:off x="8744038" y="3793574"/>
            <a:ext cx="468000" cy="252000"/>
          </a:xfrm>
          <a:prstGeom prst="rect">
            <a:avLst/>
          </a:prstGeom>
          <a:solidFill>
            <a:srgbClr val="F6BEDA"/>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55">
            <a:extLst>
              <a:ext uri="{FF2B5EF4-FFF2-40B4-BE49-F238E27FC236}">
                <a16:creationId xmlns:a16="http://schemas.microsoft.com/office/drawing/2014/main" id="{A76B8450-A90E-A3BB-7AEA-A632463259E3}"/>
              </a:ext>
            </a:extLst>
          </p:cNvPr>
          <p:cNvSpPr>
            <a:spLocks/>
          </p:cNvSpPr>
          <p:nvPr/>
        </p:nvSpPr>
        <p:spPr>
          <a:xfrm>
            <a:off x="8744038" y="3541574"/>
            <a:ext cx="468000" cy="250655"/>
          </a:xfrm>
          <a:prstGeom prst="rect">
            <a:avLst/>
          </a:prstGeom>
          <a:solidFill>
            <a:srgbClr val="F6BEDA"/>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TextBox 17">
            <a:extLst>
              <a:ext uri="{FF2B5EF4-FFF2-40B4-BE49-F238E27FC236}">
                <a16:creationId xmlns:a16="http://schemas.microsoft.com/office/drawing/2014/main" id="{5DB60C81-F636-ECB8-0603-695F916A79A6}"/>
              </a:ext>
            </a:extLst>
          </p:cNvPr>
          <p:cNvSpPr txBox="1">
            <a:spLocks/>
          </p:cNvSpPr>
          <p:nvPr/>
        </p:nvSpPr>
        <p:spPr>
          <a:xfrm>
            <a:off x="8338988" y="3513891"/>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o</a:t>
            </a:r>
            <a:r>
              <a:rPr lang="en-US" sz="1200" b="1" baseline="-25000">
                <a:latin typeface="Arial" panose="020B0604020202020204" pitchFamily="34" charset="0"/>
                <a:cs typeface="Arial" panose="020B0604020202020204" pitchFamily="34" charset="0"/>
              </a:rPr>
              <a:t>1</a:t>
            </a:r>
          </a:p>
        </p:txBody>
      </p:sp>
      <p:sp>
        <p:nvSpPr>
          <p:cNvPr id="75" name="!!TextBox 18">
            <a:extLst>
              <a:ext uri="{FF2B5EF4-FFF2-40B4-BE49-F238E27FC236}">
                <a16:creationId xmlns:a16="http://schemas.microsoft.com/office/drawing/2014/main" id="{2C56E2CD-A74B-4486-1AF4-5C1B7E545037}"/>
              </a:ext>
            </a:extLst>
          </p:cNvPr>
          <p:cNvSpPr txBox="1">
            <a:spLocks/>
          </p:cNvSpPr>
          <p:nvPr/>
        </p:nvSpPr>
        <p:spPr>
          <a:xfrm>
            <a:off x="8338988" y="3759641"/>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o</a:t>
            </a:r>
            <a:r>
              <a:rPr lang="en-US" sz="1200" b="1" baseline="-25000">
                <a:latin typeface="Arial" panose="020B0604020202020204" pitchFamily="34" charset="0"/>
                <a:cs typeface="Arial" panose="020B0604020202020204" pitchFamily="34" charset="0"/>
              </a:rPr>
              <a:t>2</a:t>
            </a:r>
          </a:p>
        </p:txBody>
      </p:sp>
      <p:sp>
        <p:nvSpPr>
          <p:cNvPr id="76" name="!!TextBox 15">
            <a:extLst>
              <a:ext uri="{FF2B5EF4-FFF2-40B4-BE49-F238E27FC236}">
                <a16:creationId xmlns:a16="http://schemas.microsoft.com/office/drawing/2014/main" id="{05FC21E2-21EE-1B36-791D-B191BDD69487}"/>
              </a:ext>
            </a:extLst>
          </p:cNvPr>
          <p:cNvSpPr txBox="1">
            <a:spLocks/>
          </p:cNvSpPr>
          <p:nvPr/>
        </p:nvSpPr>
        <p:spPr>
          <a:xfrm>
            <a:off x="6553466" y="353106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v</a:t>
            </a:r>
            <a:r>
              <a:rPr lang="en-US" sz="1200" b="1" baseline="-25000">
                <a:latin typeface="Arial" panose="020B0604020202020204" pitchFamily="34" charset="0"/>
                <a:cs typeface="Arial" panose="020B0604020202020204" pitchFamily="34" charset="0"/>
              </a:rPr>
              <a:t>1</a:t>
            </a:r>
          </a:p>
        </p:txBody>
      </p:sp>
      <p:sp>
        <p:nvSpPr>
          <p:cNvPr id="77" name="!!TextBox 16">
            <a:extLst>
              <a:ext uri="{FF2B5EF4-FFF2-40B4-BE49-F238E27FC236}">
                <a16:creationId xmlns:a16="http://schemas.microsoft.com/office/drawing/2014/main" id="{5EB04FAE-18FF-5320-077E-2DE5C4D08AEA}"/>
              </a:ext>
            </a:extLst>
          </p:cNvPr>
          <p:cNvSpPr txBox="1">
            <a:spLocks/>
          </p:cNvSpPr>
          <p:nvPr/>
        </p:nvSpPr>
        <p:spPr>
          <a:xfrm>
            <a:off x="6553466" y="377681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v</a:t>
            </a:r>
            <a:r>
              <a:rPr lang="en-US" sz="1200" b="1" baseline="-25000">
                <a:latin typeface="Arial" panose="020B0604020202020204" pitchFamily="34" charset="0"/>
                <a:cs typeface="Arial" panose="020B0604020202020204" pitchFamily="34" charset="0"/>
              </a:rPr>
              <a:t>2</a:t>
            </a:r>
          </a:p>
        </p:txBody>
      </p:sp>
      <mc:AlternateContent xmlns:mc="http://schemas.openxmlformats.org/markup-compatibility/2006">
        <mc:Choice xmlns:a14="http://schemas.microsoft.com/office/drawing/2010/main" Requires="a14">
          <p:sp>
            <p:nvSpPr>
              <p:cNvPr id="78" name="TextBox 77">
                <a:extLst>
                  <a:ext uri="{FF2B5EF4-FFF2-40B4-BE49-F238E27FC236}">
                    <a16:creationId xmlns:a16="http://schemas.microsoft.com/office/drawing/2014/main" id="{23CD538F-C0F7-33F1-8908-EF82467BE3C4}"/>
                  </a:ext>
                </a:extLst>
              </p:cNvPr>
              <p:cNvSpPr txBox="1">
                <a:spLocks/>
              </p:cNvSpPr>
              <p:nvPr/>
            </p:nvSpPr>
            <p:spPr>
              <a:xfrm>
                <a:off x="7838255" y="3604046"/>
                <a:ext cx="26851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a:p>
            </p:txBody>
          </p:sp>
        </mc:Choice>
        <mc:Fallback>
          <p:sp>
            <p:nvSpPr>
              <p:cNvPr id="78" name="TextBox 77">
                <a:extLst>
                  <a:ext uri="{FF2B5EF4-FFF2-40B4-BE49-F238E27FC236}">
                    <a16:creationId xmlns:a16="http://schemas.microsoft.com/office/drawing/2014/main" id="{23CD538F-C0F7-33F1-8908-EF82467BE3C4}"/>
                  </a:ext>
                </a:extLst>
              </p:cNvPr>
              <p:cNvSpPr txBox="1">
                <a:spLocks noRot="1" noChangeAspect="1" noMove="1" noResize="1" noEditPoints="1" noAdjustHandles="1" noChangeArrowheads="1" noChangeShapeType="1" noTextEdit="1"/>
              </p:cNvSpPr>
              <p:nvPr/>
            </p:nvSpPr>
            <p:spPr>
              <a:xfrm>
                <a:off x="7838255" y="3604046"/>
                <a:ext cx="268514" cy="369332"/>
              </a:xfrm>
              <a:prstGeom prst="rect">
                <a:avLst/>
              </a:prstGeom>
              <a:blipFill>
                <a:blip r:embed="rId4"/>
                <a:stretch>
                  <a:fillRect r="-15909"/>
                </a:stretch>
              </a:blipFill>
            </p:spPr>
            <p:txBody>
              <a:bodyPr/>
              <a:lstStyle/>
              <a:p>
                <a:r>
                  <a:rPr lang="en-US">
                    <a:noFill/>
                  </a:rPr>
                  <a:t> </a:t>
                </a:r>
              </a:p>
            </p:txBody>
          </p:sp>
        </mc:Fallback>
      </mc:AlternateContent>
      <p:sp>
        <p:nvSpPr>
          <p:cNvPr id="79" name="!!TextBox 14">
            <a:extLst>
              <a:ext uri="{FF2B5EF4-FFF2-40B4-BE49-F238E27FC236}">
                <a16:creationId xmlns:a16="http://schemas.microsoft.com/office/drawing/2014/main" id="{E789AF7A-D582-3532-F0F3-EDA519FB9BD2}"/>
              </a:ext>
            </a:extLst>
          </p:cNvPr>
          <p:cNvSpPr txBox="1"/>
          <p:nvPr/>
        </p:nvSpPr>
        <p:spPr>
          <a:xfrm>
            <a:off x="5447649" y="2903330"/>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80" name="!!TextBox 13">
            <a:extLst>
              <a:ext uri="{FF2B5EF4-FFF2-40B4-BE49-F238E27FC236}">
                <a16:creationId xmlns:a16="http://schemas.microsoft.com/office/drawing/2014/main" id="{F0729DEF-32EE-C18F-DFCE-86B063D995F2}"/>
              </a:ext>
            </a:extLst>
          </p:cNvPr>
          <p:cNvSpPr txBox="1"/>
          <p:nvPr/>
        </p:nvSpPr>
        <p:spPr>
          <a:xfrm>
            <a:off x="5208806" y="2897080"/>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81" name="Double Bracket 80">
            <a:extLst>
              <a:ext uri="{FF2B5EF4-FFF2-40B4-BE49-F238E27FC236}">
                <a16:creationId xmlns:a16="http://schemas.microsoft.com/office/drawing/2014/main" id="{0971CA01-6F9E-9979-70F5-2A47516C668E}"/>
              </a:ext>
            </a:extLst>
          </p:cNvPr>
          <p:cNvSpPr/>
          <p:nvPr/>
        </p:nvSpPr>
        <p:spPr>
          <a:xfrm>
            <a:off x="3324386" y="3434710"/>
            <a:ext cx="2754838" cy="896726"/>
          </a:xfrm>
          <a:prstGeom prst="bracketPair">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cxnSp>
        <p:nvCxnSpPr>
          <p:cNvPr id="82" name="Straight Connector 81">
            <a:extLst>
              <a:ext uri="{FF2B5EF4-FFF2-40B4-BE49-F238E27FC236}">
                <a16:creationId xmlns:a16="http://schemas.microsoft.com/office/drawing/2014/main" id="{19BF7ECA-F2ED-4863-E132-5C710442909A}"/>
              </a:ext>
            </a:extLst>
          </p:cNvPr>
          <p:cNvCxnSpPr/>
          <p:nvPr/>
        </p:nvCxnSpPr>
        <p:spPr>
          <a:xfrm>
            <a:off x="3538175" y="4053945"/>
            <a:ext cx="2373085" cy="0"/>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mc:Choice xmlns:a14="http://schemas.microsoft.com/office/drawing/2010/main" Requires="a14">
          <p:sp>
            <p:nvSpPr>
              <p:cNvPr id="83" name="TextBox 82">
                <a:extLst>
                  <a:ext uri="{FF2B5EF4-FFF2-40B4-BE49-F238E27FC236}">
                    <a16:creationId xmlns:a16="http://schemas.microsoft.com/office/drawing/2014/main" id="{F732C40F-1041-4269-C26A-A84391769A4D}"/>
                  </a:ext>
                </a:extLst>
              </p:cNvPr>
              <p:cNvSpPr txBox="1"/>
              <p:nvPr/>
            </p:nvSpPr>
            <p:spPr>
              <a:xfrm>
                <a:off x="4405116" y="4137922"/>
                <a:ext cx="268514" cy="42774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n-US" i="1" smtClean="0">
                              <a:latin typeface="Cambria Math" panose="02040503050406030204" pitchFamily="18" charset="0"/>
                              <a:ea typeface="Cambria Math" panose="02040503050406030204" pitchFamily="18" charset="0"/>
                            </a:rPr>
                          </m:ctrlPr>
                        </m:radPr>
                        <m:deg/>
                        <m:e>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𝑑</m:t>
                              </m:r>
                            </m:e>
                            <m:sub>
                              <m:r>
                                <a:rPr lang="en-US" b="0" i="1" smtClean="0">
                                  <a:latin typeface="Cambria Math" panose="02040503050406030204" pitchFamily="18" charset="0"/>
                                  <a:ea typeface="Cambria Math" panose="02040503050406030204" pitchFamily="18" charset="0"/>
                                </a:rPr>
                                <m:t>𝑘</m:t>
                              </m:r>
                            </m:sub>
                          </m:sSub>
                        </m:e>
                      </m:rad>
                    </m:oMath>
                  </m:oMathPara>
                </a14:m>
                <a:endParaRPr/>
              </a:p>
            </p:txBody>
          </p:sp>
        </mc:Choice>
        <mc:Fallback>
          <p:sp>
            <p:nvSpPr>
              <p:cNvPr id="83" name="TextBox 82">
                <a:extLst>
                  <a:ext uri="{FF2B5EF4-FFF2-40B4-BE49-F238E27FC236}">
                    <a16:creationId xmlns:a16="http://schemas.microsoft.com/office/drawing/2014/main" id="{F732C40F-1041-4269-C26A-A84391769A4D}"/>
                  </a:ext>
                </a:extLst>
              </p:cNvPr>
              <p:cNvSpPr txBox="1">
                <a:spLocks noRot="1" noChangeAspect="1" noMove="1" noResize="1" noEditPoints="1" noAdjustHandles="1" noChangeArrowheads="1" noChangeShapeType="1" noTextEdit="1"/>
              </p:cNvSpPr>
              <p:nvPr/>
            </p:nvSpPr>
            <p:spPr>
              <a:xfrm>
                <a:off x="4405116" y="4137922"/>
                <a:ext cx="268514" cy="427746"/>
              </a:xfrm>
              <a:prstGeom prst="rect">
                <a:avLst/>
              </a:prstGeom>
              <a:blipFill>
                <a:blip r:embed="rId5"/>
                <a:stretch>
                  <a:fillRect r="-104545"/>
                </a:stretch>
              </a:blipFill>
            </p:spPr>
            <p:txBody>
              <a:bodyPr/>
              <a:lstStyle/>
              <a:p>
                <a:r>
                  <a:rPr lang="en-US">
                    <a:noFill/>
                  </a:rPr>
                  <a:t> </a:t>
                </a:r>
              </a:p>
            </p:txBody>
          </p:sp>
        </mc:Fallback>
      </mc:AlternateContent>
      <p:sp>
        <p:nvSpPr>
          <p:cNvPr id="84" name="TextBox 83">
            <a:extLst>
              <a:ext uri="{FF2B5EF4-FFF2-40B4-BE49-F238E27FC236}">
                <a16:creationId xmlns:a16="http://schemas.microsoft.com/office/drawing/2014/main" id="{D5EE6626-1E2E-6BB3-FA66-3943DDBF2F13}"/>
              </a:ext>
            </a:extLst>
          </p:cNvPr>
          <p:cNvSpPr txBox="1"/>
          <p:nvPr/>
        </p:nvSpPr>
        <p:spPr>
          <a:xfrm>
            <a:off x="1873341" y="3642271"/>
            <a:ext cx="1518859" cy="461665"/>
          </a:xfrm>
          <a:prstGeom prst="rect">
            <a:avLst/>
          </a:prstGeom>
          <a:noFill/>
        </p:spPr>
        <p:txBody>
          <a:bodyPr wrap="square" rtlCol="0">
            <a:spAutoFit/>
          </a:bodyPr>
          <a:lstStyle/>
          <a:p>
            <a:r>
              <a:rPr lang="en-US" sz="2400" err="1"/>
              <a:t>softmax</a:t>
            </a:r>
            <a:endParaRPr lang="en-US" sz="2400"/>
          </a:p>
        </p:txBody>
      </p:sp>
      <p:sp>
        <p:nvSpPr>
          <p:cNvPr id="85" name="Right Brace 84">
            <a:extLst>
              <a:ext uri="{FF2B5EF4-FFF2-40B4-BE49-F238E27FC236}">
                <a16:creationId xmlns:a16="http://schemas.microsoft.com/office/drawing/2014/main" id="{40CD1127-5B1E-832A-2858-E4858112D66D}"/>
              </a:ext>
            </a:extLst>
          </p:cNvPr>
          <p:cNvSpPr/>
          <p:nvPr/>
        </p:nvSpPr>
        <p:spPr>
          <a:xfrm rot="13704148">
            <a:off x="3621180" y="3003983"/>
            <a:ext cx="152117" cy="397458"/>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86" name="TextBox 85">
            <a:extLst>
              <a:ext uri="{FF2B5EF4-FFF2-40B4-BE49-F238E27FC236}">
                <a16:creationId xmlns:a16="http://schemas.microsoft.com/office/drawing/2014/main" id="{6851C93E-48ED-CA5D-C777-95AF66655D62}"/>
              </a:ext>
            </a:extLst>
          </p:cNvPr>
          <p:cNvSpPr txBox="1"/>
          <p:nvPr/>
        </p:nvSpPr>
        <p:spPr>
          <a:xfrm>
            <a:off x="3114006" y="2700822"/>
            <a:ext cx="1456871" cy="369332"/>
          </a:xfrm>
          <a:prstGeom prst="rect">
            <a:avLst/>
          </a:prstGeom>
          <a:noFill/>
        </p:spPr>
        <p:txBody>
          <a:bodyPr wrap="square" rtlCol="0">
            <a:spAutoFit/>
          </a:bodyPr>
          <a:lstStyle/>
          <a:p>
            <a:r>
              <a:rPr lang="en-US"/>
              <a:t>multi-head</a:t>
            </a:r>
          </a:p>
        </p:txBody>
      </p:sp>
      <p:sp>
        <p:nvSpPr>
          <p:cNvPr id="4" name="TextBox 3">
            <a:extLst>
              <a:ext uri="{FF2B5EF4-FFF2-40B4-BE49-F238E27FC236}">
                <a16:creationId xmlns:a16="http://schemas.microsoft.com/office/drawing/2014/main" id="{F5D95305-2983-8649-1D5E-ED50EB7FC82C}"/>
              </a:ext>
            </a:extLst>
          </p:cNvPr>
          <p:cNvSpPr txBox="1"/>
          <p:nvPr/>
        </p:nvSpPr>
        <p:spPr>
          <a:xfrm>
            <a:off x="3672648" y="4766005"/>
            <a:ext cx="6662392" cy="400110"/>
          </a:xfrm>
          <a:prstGeom prst="rect">
            <a:avLst/>
          </a:prstGeom>
          <a:noFill/>
        </p:spPr>
        <p:txBody>
          <a:bodyPr wrap="square" rtlCol="0">
            <a:spAutoFit/>
          </a:bodyPr>
          <a:lstStyle/>
          <a:p>
            <a:r>
              <a:rPr lang="en-US" sz="2000" b="1"/>
              <a:t>C</a:t>
            </a:r>
            <a:r>
              <a:rPr lang="en-US" altLang="zh-CN" sz="2000" b="1"/>
              <a:t>omputation graph of the attention mechanism</a:t>
            </a:r>
            <a:endParaRPr lang="en-US" sz="2000" b="1"/>
          </a:p>
        </p:txBody>
      </p:sp>
      <p:sp>
        <p:nvSpPr>
          <p:cNvPr id="7" name="!!TextBox 13">
            <a:extLst>
              <a:ext uri="{FF2B5EF4-FFF2-40B4-BE49-F238E27FC236}">
                <a16:creationId xmlns:a16="http://schemas.microsoft.com/office/drawing/2014/main" id="{23EAB7F4-0585-E01F-01E1-AC023E54E165}"/>
              </a:ext>
            </a:extLst>
          </p:cNvPr>
          <p:cNvSpPr txBox="1"/>
          <p:nvPr/>
        </p:nvSpPr>
        <p:spPr>
          <a:xfrm>
            <a:off x="3309338" y="339256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8" name="!!TextBox 13">
            <a:extLst>
              <a:ext uri="{FF2B5EF4-FFF2-40B4-BE49-F238E27FC236}">
                <a16:creationId xmlns:a16="http://schemas.microsoft.com/office/drawing/2014/main" id="{4BFF7A0F-D6D2-5330-148D-CA1A21C4AB9F}"/>
              </a:ext>
            </a:extLst>
          </p:cNvPr>
          <p:cNvSpPr txBox="1"/>
          <p:nvPr/>
        </p:nvSpPr>
        <p:spPr>
          <a:xfrm>
            <a:off x="3309338" y="364047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34BE3DE0-53ED-C887-D498-3D28CA46E9FF}"/>
                  </a:ext>
                </a:extLst>
              </p:cNvPr>
              <p:cNvSpPr txBox="1"/>
              <p:nvPr/>
            </p:nvSpPr>
            <p:spPr>
              <a:xfrm>
                <a:off x="4604585" y="3380632"/>
                <a:ext cx="21159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a:p>
            </p:txBody>
          </p:sp>
        </mc:Choice>
        <mc:Fallback>
          <p:sp>
            <p:nvSpPr>
              <p:cNvPr id="9" name="TextBox 8">
                <a:extLst>
                  <a:ext uri="{FF2B5EF4-FFF2-40B4-BE49-F238E27FC236}">
                    <a16:creationId xmlns:a16="http://schemas.microsoft.com/office/drawing/2014/main" id="{34BE3DE0-53ED-C887-D498-3D28CA46E9FF}"/>
                  </a:ext>
                </a:extLst>
              </p:cNvPr>
              <p:cNvSpPr txBox="1">
                <a:spLocks noRot="1" noChangeAspect="1" noMove="1" noResize="1" noEditPoints="1" noAdjustHandles="1" noChangeArrowheads="1" noChangeShapeType="1" noTextEdit="1"/>
              </p:cNvSpPr>
              <p:nvPr/>
            </p:nvSpPr>
            <p:spPr>
              <a:xfrm>
                <a:off x="4604585" y="3380632"/>
                <a:ext cx="211596" cy="276999"/>
              </a:xfrm>
              <a:prstGeom prst="rect">
                <a:avLst/>
              </a:prstGeom>
              <a:blipFill>
                <a:blip r:embed="rId6"/>
                <a:stretch>
                  <a:fillRect l="-20000" r="-20000" b="-222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FF10DC94-58F1-5C6C-8FA7-DCF477CF9808}"/>
                  </a:ext>
                </a:extLst>
              </p:cNvPr>
              <p:cNvSpPr txBox="1"/>
              <p:nvPr/>
            </p:nvSpPr>
            <p:spPr>
              <a:xfrm>
                <a:off x="6217956" y="3652162"/>
                <a:ext cx="211596"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a:p>
            </p:txBody>
          </p:sp>
        </mc:Choice>
        <mc:Fallback>
          <p:sp>
            <p:nvSpPr>
              <p:cNvPr id="10" name="TextBox 9">
                <a:extLst>
                  <a:ext uri="{FF2B5EF4-FFF2-40B4-BE49-F238E27FC236}">
                    <a16:creationId xmlns:a16="http://schemas.microsoft.com/office/drawing/2014/main" id="{FF10DC94-58F1-5C6C-8FA7-DCF477CF9808}"/>
                  </a:ext>
                </a:extLst>
              </p:cNvPr>
              <p:cNvSpPr txBox="1">
                <a:spLocks noRot="1" noChangeAspect="1" noMove="1" noResize="1" noEditPoints="1" noAdjustHandles="1" noChangeArrowheads="1" noChangeShapeType="1" noTextEdit="1"/>
              </p:cNvSpPr>
              <p:nvPr/>
            </p:nvSpPr>
            <p:spPr>
              <a:xfrm>
                <a:off x="6217956" y="3652162"/>
                <a:ext cx="211596" cy="276999"/>
              </a:xfrm>
              <a:prstGeom prst="rect">
                <a:avLst/>
              </a:prstGeom>
              <a:blipFill>
                <a:blip r:embed="rId7"/>
                <a:stretch>
                  <a:fillRect l="-20000" r="-20000"/>
                </a:stretch>
              </a:blipFill>
            </p:spPr>
            <p:txBody>
              <a:bodyPr/>
              <a:lstStyle/>
              <a:p>
                <a:r>
                  <a:rPr lang="en-US">
                    <a:noFill/>
                  </a:rPr>
                  <a:t> </a:t>
                </a:r>
              </a:p>
            </p:txBody>
          </p:sp>
        </mc:Fallback>
      </mc:AlternateContent>
      <p:sp>
        <p:nvSpPr>
          <p:cNvPr id="6" name="页脚占位符 5">
            <a:extLst>
              <a:ext uri="{FF2B5EF4-FFF2-40B4-BE49-F238E27FC236}">
                <a16:creationId xmlns:a16="http://schemas.microsoft.com/office/drawing/2014/main" id="{F193979E-8352-4912-AC55-B6E263467E7A}"/>
              </a:ext>
            </a:extLst>
          </p:cNvPr>
          <p:cNvSpPr>
            <a:spLocks noGrp="1"/>
          </p:cNvSpPr>
          <p:nvPr>
            <p:ph type="ftr" sz="quarter" idx="11"/>
          </p:nvPr>
        </p:nvSpPr>
        <p:spPr/>
        <p:txBody>
          <a:bodyPr/>
          <a:lstStyle/>
          <a:p>
            <a:r>
              <a:rPr lang="en-US"/>
              <a:t>TeLLMe: Ternary LLM Accelerator on Edge FPGAs</a:t>
            </a:r>
          </a:p>
        </p:txBody>
      </p:sp>
      <p:sp>
        <p:nvSpPr>
          <p:cNvPr id="57" name="文本框 56">
            <a:extLst>
              <a:ext uri="{FF2B5EF4-FFF2-40B4-BE49-F238E27FC236}">
                <a16:creationId xmlns:a16="http://schemas.microsoft.com/office/drawing/2014/main" id="{2D3B6986-F39F-45E0-A3DD-3D2D3CE7FDEC}"/>
              </a:ext>
            </a:extLst>
          </p:cNvPr>
          <p:cNvSpPr txBox="1"/>
          <p:nvPr/>
        </p:nvSpPr>
        <p:spPr>
          <a:xfrm>
            <a:off x="847725" y="3428"/>
            <a:ext cx="6058749" cy="461665"/>
          </a:xfrm>
          <a:prstGeom prst="rect">
            <a:avLst/>
          </a:prstGeom>
          <a:noFill/>
        </p:spPr>
        <p:txBody>
          <a:bodyPr wrap="square" rtlCol="0">
            <a:spAutoFit/>
          </a:bodyPr>
          <a:lstStyle/>
          <a:p>
            <a:r>
              <a:rPr lang="en-US" altLang="zh-CN" sz="2400" b="1" i="1">
                <a:solidFill>
                  <a:srgbClr val="C00000"/>
                </a:solidFill>
              </a:rPr>
              <a:t>Background</a:t>
            </a:r>
            <a:endParaRPr lang="zh-CN" altLang="en-US" sz="2400" b="1" i="1">
              <a:solidFill>
                <a:srgbClr val="C00000"/>
              </a:solidFill>
            </a:endParaRPr>
          </a:p>
        </p:txBody>
      </p:sp>
    </p:spTree>
    <p:extLst>
      <p:ext uri="{BB962C8B-B14F-4D97-AF65-F5344CB8AC3E}">
        <p14:creationId xmlns:p14="http://schemas.microsoft.com/office/powerpoint/2010/main" val="1178659348"/>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8D342A-2294-B212-1081-622E63F8D97A}"/>
            </a:ext>
          </a:extLst>
        </p:cNvPr>
        <p:cNvGrpSpPr/>
        <p:nvPr/>
      </p:nvGrpSpPr>
      <p:grpSpPr>
        <a:xfrm>
          <a:off x="0" y="0"/>
          <a:ext cx="0" cy="0"/>
          <a:chOff x="0" y="0"/>
          <a:chExt cx="0" cy="0"/>
        </a:xfrm>
      </p:grpSpPr>
      <p:sp>
        <p:nvSpPr>
          <p:cNvPr id="219" name="!!Rectangle 30">
            <a:extLst>
              <a:ext uri="{FF2B5EF4-FFF2-40B4-BE49-F238E27FC236}">
                <a16:creationId xmlns:a16="http://schemas.microsoft.com/office/drawing/2014/main" id="{F0D8E524-AA9E-2AAF-4CE7-C8A0CF300AD4}"/>
              </a:ext>
            </a:extLst>
          </p:cNvPr>
          <p:cNvSpPr>
            <a:spLocks/>
          </p:cNvSpPr>
          <p:nvPr/>
        </p:nvSpPr>
        <p:spPr>
          <a:xfrm>
            <a:off x="6513172" y="2189434"/>
            <a:ext cx="252000" cy="252000"/>
          </a:xfrm>
          <a:prstGeom prst="rect">
            <a:avLst/>
          </a:prstGeom>
          <a:solidFill>
            <a:schemeClr val="accent6">
              <a:lumMod val="20000"/>
              <a:lumOff val="8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0" name="!!Rectangle 30">
            <a:extLst>
              <a:ext uri="{FF2B5EF4-FFF2-40B4-BE49-F238E27FC236}">
                <a16:creationId xmlns:a16="http://schemas.microsoft.com/office/drawing/2014/main" id="{708F6B26-626F-6547-AD22-23104262DBE6}"/>
              </a:ext>
            </a:extLst>
          </p:cNvPr>
          <p:cNvSpPr>
            <a:spLocks/>
          </p:cNvSpPr>
          <p:nvPr/>
        </p:nvSpPr>
        <p:spPr>
          <a:xfrm>
            <a:off x="6765172" y="2189434"/>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1" name="!!Rectangle 30">
            <a:extLst>
              <a:ext uri="{FF2B5EF4-FFF2-40B4-BE49-F238E27FC236}">
                <a16:creationId xmlns:a16="http://schemas.microsoft.com/office/drawing/2014/main" id="{9CF55086-3B65-28BF-F884-CE773E665FC0}"/>
              </a:ext>
            </a:extLst>
          </p:cNvPr>
          <p:cNvSpPr>
            <a:spLocks/>
          </p:cNvSpPr>
          <p:nvPr/>
        </p:nvSpPr>
        <p:spPr>
          <a:xfrm>
            <a:off x="6413952" y="2279609"/>
            <a:ext cx="252000" cy="252000"/>
          </a:xfrm>
          <a:prstGeom prst="rect">
            <a:avLst/>
          </a:prstGeom>
          <a:solidFill>
            <a:schemeClr val="accent6">
              <a:lumMod val="20000"/>
              <a:lumOff val="8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2" name="!!Rectangle 30">
            <a:extLst>
              <a:ext uri="{FF2B5EF4-FFF2-40B4-BE49-F238E27FC236}">
                <a16:creationId xmlns:a16="http://schemas.microsoft.com/office/drawing/2014/main" id="{3281C318-671C-A7BA-33A4-A87C392D6BFE}"/>
              </a:ext>
            </a:extLst>
          </p:cNvPr>
          <p:cNvSpPr>
            <a:spLocks/>
          </p:cNvSpPr>
          <p:nvPr/>
        </p:nvSpPr>
        <p:spPr>
          <a:xfrm>
            <a:off x="6665952" y="227960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3" name="!!Rectangle 30">
            <a:extLst>
              <a:ext uri="{FF2B5EF4-FFF2-40B4-BE49-F238E27FC236}">
                <a16:creationId xmlns:a16="http://schemas.microsoft.com/office/drawing/2014/main" id="{79C5BCA6-6F69-102F-F243-302B187D4289}"/>
              </a:ext>
            </a:extLst>
          </p:cNvPr>
          <p:cNvSpPr>
            <a:spLocks/>
          </p:cNvSpPr>
          <p:nvPr/>
        </p:nvSpPr>
        <p:spPr>
          <a:xfrm>
            <a:off x="6336558" y="2386959"/>
            <a:ext cx="252000" cy="252000"/>
          </a:xfrm>
          <a:prstGeom prst="rect">
            <a:avLst/>
          </a:prstGeom>
          <a:solidFill>
            <a:schemeClr val="accent6">
              <a:lumMod val="20000"/>
              <a:lumOff val="8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4" name="!!Rectangle 30">
            <a:extLst>
              <a:ext uri="{FF2B5EF4-FFF2-40B4-BE49-F238E27FC236}">
                <a16:creationId xmlns:a16="http://schemas.microsoft.com/office/drawing/2014/main" id="{2224CCC0-98C2-8942-D7FC-2B75E9E96F25}"/>
              </a:ext>
            </a:extLst>
          </p:cNvPr>
          <p:cNvSpPr>
            <a:spLocks/>
          </p:cNvSpPr>
          <p:nvPr/>
        </p:nvSpPr>
        <p:spPr>
          <a:xfrm>
            <a:off x="6588558" y="238695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5" name="!!Rectangle 30">
            <a:extLst>
              <a:ext uri="{FF2B5EF4-FFF2-40B4-BE49-F238E27FC236}">
                <a16:creationId xmlns:a16="http://schemas.microsoft.com/office/drawing/2014/main" id="{171414EC-DC14-30AB-0E39-E82DB12B8E94}"/>
              </a:ext>
            </a:extLst>
          </p:cNvPr>
          <p:cNvSpPr>
            <a:spLocks/>
          </p:cNvSpPr>
          <p:nvPr/>
        </p:nvSpPr>
        <p:spPr>
          <a:xfrm>
            <a:off x="6223469" y="2476248"/>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6" name="!!Rectangle 30">
            <a:extLst>
              <a:ext uri="{FF2B5EF4-FFF2-40B4-BE49-F238E27FC236}">
                <a16:creationId xmlns:a16="http://schemas.microsoft.com/office/drawing/2014/main" id="{90734350-C4D0-3B13-0B75-873B896F24B9}"/>
              </a:ext>
            </a:extLst>
          </p:cNvPr>
          <p:cNvSpPr>
            <a:spLocks/>
          </p:cNvSpPr>
          <p:nvPr/>
        </p:nvSpPr>
        <p:spPr>
          <a:xfrm>
            <a:off x="6475469" y="2476248"/>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45">
            <a:extLst>
              <a:ext uri="{FF2B5EF4-FFF2-40B4-BE49-F238E27FC236}">
                <a16:creationId xmlns:a16="http://schemas.microsoft.com/office/drawing/2014/main" id="{C9E4B71B-67BF-00DE-DFB1-3DD6BC2211E6}"/>
              </a:ext>
            </a:extLst>
          </p:cNvPr>
          <p:cNvSpPr>
            <a:spLocks/>
          </p:cNvSpPr>
          <p:nvPr/>
        </p:nvSpPr>
        <p:spPr>
          <a:xfrm>
            <a:off x="8251314" y="1939183"/>
            <a:ext cx="276881" cy="250655"/>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45">
            <a:extLst>
              <a:ext uri="{FF2B5EF4-FFF2-40B4-BE49-F238E27FC236}">
                <a16:creationId xmlns:a16="http://schemas.microsoft.com/office/drawing/2014/main" id="{40F43855-016A-8A5E-2779-5F5B682AAF95}"/>
              </a:ext>
            </a:extLst>
          </p:cNvPr>
          <p:cNvSpPr>
            <a:spLocks/>
          </p:cNvSpPr>
          <p:nvPr/>
        </p:nvSpPr>
        <p:spPr>
          <a:xfrm>
            <a:off x="8251313" y="2186493"/>
            <a:ext cx="276881" cy="250655"/>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30">
            <a:extLst>
              <a:ext uri="{FF2B5EF4-FFF2-40B4-BE49-F238E27FC236}">
                <a16:creationId xmlns:a16="http://schemas.microsoft.com/office/drawing/2014/main" id="{19DD5A6B-678A-1209-7CD6-4454BCD25331}"/>
              </a:ext>
            </a:extLst>
          </p:cNvPr>
          <p:cNvSpPr>
            <a:spLocks/>
          </p:cNvSpPr>
          <p:nvPr/>
        </p:nvSpPr>
        <p:spPr>
          <a:xfrm>
            <a:off x="6513173" y="1938652"/>
            <a:ext cx="252000" cy="252000"/>
          </a:xfrm>
          <a:prstGeom prst="rect">
            <a:avLst/>
          </a:prstGeom>
          <a:solidFill>
            <a:schemeClr val="accent6">
              <a:lumMod val="20000"/>
              <a:lumOff val="8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Rectangle 30">
            <a:extLst>
              <a:ext uri="{FF2B5EF4-FFF2-40B4-BE49-F238E27FC236}">
                <a16:creationId xmlns:a16="http://schemas.microsoft.com/office/drawing/2014/main" id="{4EE729BA-DF89-2D6E-976D-25FC635191DF}"/>
              </a:ext>
            </a:extLst>
          </p:cNvPr>
          <p:cNvSpPr>
            <a:spLocks/>
          </p:cNvSpPr>
          <p:nvPr/>
        </p:nvSpPr>
        <p:spPr>
          <a:xfrm>
            <a:off x="6765173" y="1938652"/>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30">
            <a:extLst>
              <a:ext uri="{FF2B5EF4-FFF2-40B4-BE49-F238E27FC236}">
                <a16:creationId xmlns:a16="http://schemas.microsoft.com/office/drawing/2014/main" id="{96DB82BE-1591-C5AD-3AD3-E93ADBA82B8F}"/>
              </a:ext>
            </a:extLst>
          </p:cNvPr>
          <p:cNvSpPr>
            <a:spLocks/>
          </p:cNvSpPr>
          <p:nvPr/>
        </p:nvSpPr>
        <p:spPr>
          <a:xfrm>
            <a:off x="6413953" y="2028827"/>
            <a:ext cx="252000" cy="252000"/>
          </a:xfrm>
          <a:prstGeom prst="rect">
            <a:avLst/>
          </a:prstGeom>
          <a:solidFill>
            <a:schemeClr val="accent6">
              <a:lumMod val="20000"/>
              <a:lumOff val="8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30">
            <a:extLst>
              <a:ext uri="{FF2B5EF4-FFF2-40B4-BE49-F238E27FC236}">
                <a16:creationId xmlns:a16="http://schemas.microsoft.com/office/drawing/2014/main" id="{6F96D6EE-825C-7426-2CDA-33868680772A}"/>
              </a:ext>
            </a:extLst>
          </p:cNvPr>
          <p:cNvSpPr>
            <a:spLocks/>
          </p:cNvSpPr>
          <p:nvPr/>
        </p:nvSpPr>
        <p:spPr>
          <a:xfrm>
            <a:off x="6665953" y="2028827"/>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0">
            <a:extLst>
              <a:ext uri="{FF2B5EF4-FFF2-40B4-BE49-F238E27FC236}">
                <a16:creationId xmlns:a16="http://schemas.microsoft.com/office/drawing/2014/main" id="{341FEA3E-91FB-CE43-F49D-FCB25D0BDD26}"/>
              </a:ext>
            </a:extLst>
          </p:cNvPr>
          <p:cNvSpPr>
            <a:spLocks/>
          </p:cNvSpPr>
          <p:nvPr/>
        </p:nvSpPr>
        <p:spPr>
          <a:xfrm>
            <a:off x="6336559" y="2136177"/>
            <a:ext cx="252000" cy="252000"/>
          </a:xfrm>
          <a:prstGeom prst="rect">
            <a:avLst/>
          </a:prstGeom>
          <a:solidFill>
            <a:schemeClr val="accent6">
              <a:lumMod val="20000"/>
              <a:lumOff val="8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30">
            <a:extLst>
              <a:ext uri="{FF2B5EF4-FFF2-40B4-BE49-F238E27FC236}">
                <a16:creationId xmlns:a16="http://schemas.microsoft.com/office/drawing/2014/main" id="{51D88F8B-4818-DA5F-9092-963ED4953CB5}"/>
              </a:ext>
            </a:extLst>
          </p:cNvPr>
          <p:cNvSpPr>
            <a:spLocks/>
          </p:cNvSpPr>
          <p:nvPr/>
        </p:nvSpPr>
        <p:spPr>
          <a:xfrm>
            <a:off x="6588559" y="2136177"/>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5A5DE6C-FD19-B08D-2B60-C18343575809}"/>
              </a:ext>
            </a:extLst>
          </p:cNvPr>
          <p:cNvSpPr>
            <a:spLocks noGrp="1"/>
          </p:cNvSpPr>
          <p:nvPr>
            <p:ph type="title"/>
          </p:nvPr>
        </p:nvSpPr>
        <p:spPr>
          <a:xfrm>
            <a:off x="838200" y="-103505"/>
            <a:ext cx="10515600" cy="1325563"/>
          </a:xfrm>
        </p:spPr>
        <p:txBody>
          <a:bodyPr>
            <a:normAutofit/>
          </a:bodyPr>
          <a:lstStyle/>
          <a:p>
            <a:r>
              <a:rPr lang="en-US" altLang="zh-CN" sz="3200"/>
              <a:t>Multi-head Attention Mechanism: With and Without Fusion</a:t>
            </a:r>
            <a:endParaRPr lang="en-US" sz="3200">
              <a:ea typeface="等线 Light"/>
            </a:endParaRPr>
          </a:p>
        </p:txBody>
      </p:sp>
      <p:sp>
        <p:nvSpPr>
          <p:cNvPr id="5" name="TextBox 4">
            <a:extLst>
              <a:ext uri="{FF2B5EF4-FFF2-40B4-BE49-F238E27FC236}">
                <a16:creationId xmlns:a16="http://schemas.microsoft.com/office/drawing/2014/main" id="{1547F9C4-74EB-25E5-B9B3-DEB925052BA0}"/>
              </a:ext>
            </a:extLst>
          </p:cNvPr>
          <p:cNvSpPr txBox="1"/>
          <p:nvPr/>
        </p:nvSpPr>
        <p:spPr>
          <a:xfrm>
            <a:off x="838200" y="215541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12" name="TextBox 11">
            <a:extLst>
              <a:ext uri="{FF2B5EF4-FFF2-40B4-BE49-F238E27FC236}">
                <a16:creationId xmlns:a16="http://schemas.microsoft.com/office/drawing/2014/main" id="{66EA6468-5EA8-3E7A-AA99-A75073662CD8}"/>
              </a:ext>
            </a:extLst>
          </p:cNvPr>
          <p:cNvSpPr txBox="1"/>
          <p:nvPr/>
        </p:nvSpPr>
        <p:spPr>
          <a:xfrm>
            <a:off x="2685686" y="1632429"/>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14" name="!!Rectangle 45">
            <a:extLst>
              <a:ext uri="{FF2B5EF4-FFF2-40B4-BE49-F238E27FC236}">
                <a16:creationId xmlns:a16="http://schemas.microsoft.com/office/drawing/2014/main" id="{8F98039D-4CA5-1765-713C-FF5E58E0A230}"/>
              </a:ext>
            </a:extLst>
          </p:cNvPr>
          <p:cNvSpPr>
            <a:spLocks/>
          </p:cNvSpPr>
          <p:nvPr/>
        </p:nvSpPr>
        <p:spPr>
          <a:xfrm>
            <a:off x="8120075" y="2064132"/>
            <a:ext cx="276883" cy="250655"/>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6">
            <a:extLst>
              <a:ext uri="{FF2B5EF4-FFF2-40B4-BE49-F238E27FC236}">
                <a16:creationId xmlns:a16="http://schemas.microsoft.com/office/drawing/2014/main" id="{21E09E9D-9347-D779-F872-F6E1E0214F71}"/>
              </a:ext>
            </a:extLst>
          </p:cNvPr>
          <p:cNvSpPr txBox="1">
            <a:spLocks/>
          </p:cNvSpPr>
          <p:nvPr/>
        </p:nvSpPr>
        <p:spPr>
          <a:xfrm>
            <a:off x="7756764" y="20384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v</a:t>
            </a:r>
            <a:r>
              <a:rPr lang="en-US" sz="1200" b="1" baseline="-25000">
                <a:latin typeface="Arial" panose="020B0604020202020204" pitchFamily="34" charset="0"/>
                <a:cs typeface="Arial" panose="020B0604020202020204" pitchFamily="34" charset="0"/>
              </a:rPr>
              <a:t>1</a:t>
            </a:r>
          </a:p>
        </p:txBody>
      </p:sp>
      <p:sp>
        <p:nvSpPr>
          <p:cNvPr id="3" name="灯片编号占位符 2">
            <a:extLst>
              <a:ext uri="{FF2B5EF4-FFF2-40B4-BE49-F238E27FC236}">
                <a16:creationId xmlns:a16="http://schemas.microsoft.com/office/drawing/2014/main" id="{E0A59D25-AFEC-6097-246A-3CBA32D658B8}"/>
              </a:ext>
            </a:extLst>
          </p:cNvPr>
          <p:cNvSpPr>
            <a:spLocks noGrp="1"/>
          </p:cNvSpPr>
          <p:nvPr>
            <p:ph type="sldNum" sz="quarter" idx="12"/>
          </p:nvPr>
        </p:nvSpPr>
        <p:spPr/>
        <p:txBody>
          <a:bodyPr/>
          <a:lstStyle/>
          <a:p>
            <a:fld id="{CB77001E-1A61-4903-BBFF-D82C24F3A3A5}" type="slidenum">
              <a:rPr lang="en-US" smtClean="0"/>
              <a:t>26</a:t>
            </a:fld>
            <a:endParaRPr lang="zh-CN" altLang="en-US"/>
          </a:p>
        </p:txBody>
      </p:sp>
      <p:cxnSp>
        <p:nvCxnSpPr>
          <p:cNvPr id="27" name="Straight Connector 26">
            <a:extLst>
              <a:ext uri="{FF2B5EF4-FFF2-40B4-BE49-F238E27FC236}">
                <a16:creationId xmlns:a16="http://schemas.microsoft.com/office/drawing/2014/main" id="{ACC3EF35-E552-78BF-35B4-705B28805B3D}"/>
              </a:ext>
            </a:extLst>
          </p:cNvPr>
          <p:cNvCxnSpPr/>
          <p:nvPr/>
        </p:nvCxnSpPr>
        <p:spPr>
          <a:xfrm>
            <a:off x="5789781" y="1346791"/>
            <a:ext cx="0" cy="1793358"/>
          </a:xfrm>
          <a:prstGeom prst="line">
            <a:avLst/>
          </a:prstGeom>
          <a:ln>
            <a:solidFill>
              <a:schemeClr val="tx1"/>
            </a:solidFill>
            <a:prstDash val="dash"/>
          </a:ln>
        </p:spPr>
        <p:style>
          <a:lnRef idx="2">
            <a:schemeClr val="accent1"/>
          </a:lnRef>
          <a:fillRef idx="0">
            <a:schemeClr val="accent1"/>
          </a:fillRef>
          <a:effectRef idx="1">
            <a:schemeClr val="accent1"/>
          </a:effectRef>
          <a:fontRef idx="minor">
            <a:schemeClr val="tx1"/>
          </a:fontRef>
        </p:style>
      </p:cxnSp>
      <p:sp>
        <p:nvSpPr>
          <p:cNvPr id="31" name="!!Rectangle 30">
            <a:extLst>
              <a:ext uri="{FF2B5EF4-FFF2-40B4-BE49-F238E27FC236}">
                <a16:creationId xmlns:a16="http://schemas.microsoft.com/office/drawing/2014/main" id="{D976966E-2653-8B76-8DB4-FAF2A3CF17E1}"/>
              </a:ext>
            </a:extLst>
          </p:cNvPr>
          <p:cNvSpPr>
            <a:spLocks/>
          </p:cNvSpPr>
          <p:nvPr/>
        </p:nvSpPr>
        <p:spPr>
          <a:xfrm>
            <a:off x="6223470" y="2225466"/>
            <a:ext cx="252000" cy="252000"/>
          </a:xfrm>
          <a:prstGeom prst="rect">
            <a:avLst/>
          </a:prstGeom>
          <a:solidFill>
            <a:schemeClr val="accent6">
              <a:lumMod val="20000"/>
              <a:lumOff val="8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0">
            <a:extLst>
              <a:ext uri="{FF2B5EF4-FFF2-40B4-BE49-F238E27FC236}">
                <a16:creationId xmlns:a16="http://schemas.microsoft.com/office/drawing/2014/main" id="{1D02BF29-1DD1-3483-80F5-6E3DD483BE9C}"/>
              </a:ext>
            </a:extLst>
          </p:cNvPr>
          <p:cNvSpPr>
            <a:spLocks/>
          </p:cNvSpPr>
          <p:nvPr/>
        </p:nvSpPr>
        <p:spPr>
          <a:xfrm>
            <a:off x="6475470" y="222546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0">
            <a:extLst>
              <a:ext uri="{FF2B5EF4-FFF2-40B4-BE49-F238E27FC236}">
                <a16:creationId xmlns:a16="http://schemas.microsoft.com/office/drawing/2014/main" id="{CEBFED05-4598-9BEC-CD2B-C076BDE87039}"/>
              </a:ext>
            </a:extLst>
          </p:cNvPr>
          <p:cNvSpPr>
            <a:spLocks/>
          </p:cNvSpPr>
          <p:nvPr/>
        </p:nvSpPr>
        <p:spPr>
          <a:xfrm>
            <a:off x="3663426" y="1955677"/>
            <a:ext cx="252000" cy="252000"/>
          </a:xfrm>
          <a:prstGeom prst="rect">
            <a:avLst/>
          </a:prstGeom>
          <a:solidFill>
            <a:schemeClr val="accent6">
              <a:lumMod val="20000"/>
              <a:lumOff val="8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0">
            <a:extLst>
              <a:ext uri="{FF2B5EF4-FFF2-40B4-BE49-F238E27FC236}">
                <a16:creationId xmlns:a16="http://schemas.microsoft.com/office/drawing/2014/main" id="{09EF1E8A-E6B2-8A0E-FEA0-F77CCDC79B9F}"/>
              </a:ext>
            </a:extLst>
          </p:cNvPr>
          <p:cNvSpPr>
            <a:spLocks/>
          </p:cNvSpPr>
          <p:nvPr/>
        </p:nvSpPr>
        <p:spPr>
          <a:xfrm>
            <a:off x="3915426" y="1955677"/>
            <a:ext cx="252000" cy="252000"/>
          </a:xfrm>
          <a:prstGeom prst="rect">
            <a:avLst/>
          </a:prstGeom>
          <a:solidFill>
            <a:srgbClr val="D9F2D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45">
            <a:extLst>
              <a:ext uri="{FF2B5EF4-FFF2-40B4-BE49-F238E27FC236}">
                <a16:creationId xmlns:a16="http://schemas.microsoft.com/office/drawing/2014/main" id="{42912DB9-083C-0FBA-03A5-4FED4B82FA88}"/>
              </a:ext>
            </a:extLst>
          </p:cNvPr>
          <p:cNvSpPr>
            <a:spLocks/>
          </p:cNvSpPr>
          <p:nvPr/>
        </p:nvSpPr>
        <p:spPr>
          <a:xfrm>
            <a:off x="8120074" y="2311442"/>
            <a:ext cx="276883" cy="250655"/>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47">
            <a:extLst>
              <a:ext uri="{FF2B5EF4-FFF2-40B4-BE49-F238E27FC236}">
                <a16:creationId xmlns:a16="http://schemas.microsoft.com/office/drawing/2014/main" id="{AA49D271-B3E0-299B-7E7F-747236BB9EBF}"/>
              </a:ext>
            </a:extLst>
          </p:cNvPr>
          <p:cNvSpPr>
            <a:spLocks/>
          </p:cNvSpPr>
          <p:nvPr/>
        </p:nvSpPr>
        <p:spPr>
          <a:xfrm>
            <a:off x="9462110" y="2358421"/>
            <a:ext cx="755998"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48">
            <a:extLst>
              <a:ext uri="{FF2B5EF4-FFF2-40B4-BE49-F238E27FC236}">
                <a16:creationId xmlns:a16="http://schemas.microsoft.com/office/drawing/2014/main" id="{145CDA8D-4DC2-CBB7-D2C8-9D1F0994A5AF}"/>
              </a:ext>
            </a:extLst>
          </p:cNvPr>
          <p:cNvSpPr>
            <a:spLocks/>
          </p:cNvSpPr>
          <p:nvPr/>
        </p:nvSpPr>
        <p:spPr>
          <a:xfrm>
            <a:off x="9462108" y="2107766"/>
            <a:ext cx="756000" cy="250655"/>
          </a:xfrm>
          <a:prstGeom prst="rect">
            <a:avLst/>
          </a:prstGeom>
          <a:solidFill>
            <a:srgbClr val="F6BEDA"/>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31703311-3D74-2F22-5635-A5A269EAD920}"/>
              </a:ext>
            </a:extLst>
          </p:cNvPr>
          <p:cNvSpPr txBox="1">
            <a:spLocks/>
          </p:cNvSpPr>
          <p:nvPr/>
        </p:nvSpPr>
        <p:spPr>
          <a:xfrm>
            <a:off x="9140783" y="2087589"/>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o</a:t>
            </a:r>
            <a:r>
              <a:rPr lang="en-US" sz="1200" b="1" baseline="-25000">
                <a:latin typeface="Arial" panose="020B0604020202020204" pitchFamily="34" charset="0"/>
                <a:cs typeface="Arial" panose="020B0604020202020204" pitchFamily="34" charset="0"/>
              </a:rPr>
              <a:t>1</a:t>
            </a:r>
          </a:p>
        </p:txBody>
      </p:sp>
      <p:sp>
        <p:nvSpPr>
          <p:cNvPr id="45" name="Arrow: Curved Up 44">
            <a:extLst>
              <a:ext uri="{FF2B5EF4-FFF2-40B4-BE49-F238E27FC236}">
                <a16:creationId xmlns:a16="http://schemas.microsoft.com/office/drawing/2014/main" id="{EEDEAF88-5F74-8B0E-F3BC-FDBD6700CC44}"/>
              </a:ext>
            </a:extLst>
          </p:cNvPr>
          <p:cNvSpPr/>
          <p:nvPr/>
        </p:nvSpPr>
        <p:spPr>
          <a:xfrm>
            <a:off x="5324386" y="2750895"/>
            <a:ext cx="1130099" cy="504492"/>
          </a:xfrm>
          <a:prstGeom prst="curvedUpArrow">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7" name="TextBox 56">
            <a:extLst>
              <a:ext uri="{FF2B5EF4-FFF2-40B4-BE49-F238E27FC236}">
                <a16:creationId xmlns:a16="http://schemas.microsoft.com/office/drawing/2014/main" id="{EB9AADF8-525E-4D9B-87A4-64FD987F512B}"/>
              </a:ext>
            </a:extLst>
          </p:cNvPr>
          <p:cNvSpPr txBox="1"/>
          <p:nvPr/>
        </p:nvSpPr>
        <p:spPr>
          <a:xfrm>
            <a:off x="5169428" y="746267"/>
            <a:ext cx="1827900" cy="369332"/>
          </a:xfrm>
          <a:prstGeom prst="rect">
            <a:avLst/>
          </a:prstGeom>
          <a:noFill/>
        </p:spPr>
        <p:txBody>
          <a:bodyPr wrap="square" rtlCol="0">
            <a:spAutoFit/>
          </a:bodyPr>
          <a:lstStyle/>
          <a:p>
            <a:r>
              <a:rPr lang="en-US" b="1"/>
              <a:t>No Fusion</a:t>
            </a:r>
          </a:p>
        </p:txBody>
      </p:sp>
      <p:sp>
        <p:nvSpPr>
          <p:cNvPr id="58" name="TextBox 57">
            <a:extLst>
              <a:ext uri="{FF2B5EF4-FFF2-40B4-BE49-F238E27FC236}">
                <a16:creationId xmlns:a16="http://schemas.microsoft.com/office/drawing/2014/main" id="{D036BFF0-0E63-8402-EAA7-FF12C0032C0C}"/>
              </a:ext>
            </a:extLst>
          </p:cNvPr>
          <p:cNvSpPr txBox="1"/>
          <p:nvPr/>
        </p:nvSpPr>
        <p:spPr>
          <a:xfrm>
            <a:off x="5227484" y="3597717"/>
            <a:ext cx="1440016" cy="369332"/>
          </a:xfrm>
          <a:prstGeom prst="rect">
            <a:avLst/>
          </a:prstGeom>
          <a:noFill/>
        </p:spPr>
        <p:txBody>
          <a:bodyPr wrap="square" rtlCol="0">
            <a:spAutoFit/>
          </a:bodyPr>
          <a:lstStyle/>
          <a:p>
            <a:r>
              <a:rPr lang="en-US" b="1"/>
              <a:t>With Fusion</a:t>
            </a:r>
          </a:p>
        </p:txBody>
      </p:sp>
      <p:sp>
        <p:nvSpPr>
          <p:cNvPr id="60" name="右大括号 59">
            <a:extLst>
              <a:ext uri="{FF2B5EF4-FFF2-40B4-BE49-F238E27FC236}">
                <a16:creationId xmlns:a16="http://schemas.microsoft.com/office/drawing/2014/main" id="{43D4A4BF-1958-96E7-6764-019AEB89172C}"/>
              </a:ext>
            </a:extLst>
          </p:cNvPr>
          <p:cNvSpPr/>
          <p:nvPr/>
        </p:nvSpPr>
        <p:spPr>
          <a:xfrm rot="2395605">
            <a:off x="6818870" y="2192767"/>
            <a:ext cx="289702" cy="433508"/>
          </a:xfrm>
          <a:prstGeom prst="righ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zh-CN" altLang="en-US"/>
          </a:p>
        </p:txBody>
      </p:sp>
      <p:sp>
        <p:nvSpPr>
          <p:cNvPr id="65" name="TextBox 39">
            <a:extLst>
              <a:ext uri="{FF2B5EF4-FFF2-40B4-BE49-F238E27FC236}">
                <a16:creationId xmlns:a16="http://schemas.microsoft.com/office/drawing/2014/main" id="{1C554DD8-3F22-10DF-F886-E3C18B7A0C58}"/>
              </a:ext>
            </a:extLst>
          </p:cNvPr>
          <p:cNvSpPr txBox="1"/>
          <p:nvPr/>
        </p:nvSpPr>
        <p:spPr>
          <a:xfrm>
            <a:off x="3665809" y="3063839"/>
            <a:ext cx="1213926" cy="338554"/>
          </a:xfrm>
          <a:prstGeom prst="rect">
            <a:avLst/>
          </a:prstGeom>
          <a:noFill/>
        </p:spPr>
        <p:txBody>
          <a:bodyPr wrap="square" rtlCol="0">
            <a:spAutoFit/>
          </a:bodyPr>
          <a:lstStyle/>
          <a:p>
            <a:r>
              <a:rPr lang="en-US" altLang="zh-CN" sz="1600" err="1"/>
              <a:t>N_heads</a:t>
            </a:r>
            <a:endParaRPr lang="en-US" altLang="zh-CN" sz="1600"/>
          </a:p>
        </p:txBody>
      </p:sp>
      <p:pic>
        <p:nvPicPr>
          <p:cNvPr id="66" name="图片 65">
            <a:extLst>
              <a:ext uri="{FF2B5EF4-FFF2-40B4-BE49-F238E27FC236}">
                <a16:creationId xmlns:a16="http://schemas.microsoft.com/office/drawing/2014/main" id="{6BCB0CC7-BE69-A4E6-410E-0D7B89EF37B5}"/>
              </a:ext>
            </a:extLst>
          </p:cNvPr>
          <p:cNvPicPr>
            <a:picLocks noChangeAspect="1"/>
          </p:cNvPicPr>
          <p:nvPr/>
        </p:nvPicPr>
        <p:blipFill>
          <a:blip r:embed="rId3"/>
          <a:stretch>
            <a:fillRect/>
          </a:stretch>
        </p:blipFill>
        <p:spPr>
          <a:xfrm>
            <a:off x="1219899" y="4199846"/>
            <a:ext cx="4007585" cy="2050315"/>
          </a:xfrm>
          <a:prstGeom prst="rect">
            <a:avLst/>
          </a:prstGeom>
        </p:spPr>
      </p:pic>
      <p:sp>
        <p:nvSpPr>
          <p:cNvPr id="73" name="TextBox 56">
            <a:extLst>
              <a:ext uri="{FF2B5EF4-FFF2-40B4-BE49-F238E27FC236}">
                <a16:creationId xmlns:a16="http://schemas.microsoft.com/office/drawing/2014/main" id="{6767604E-2F17-BB5F-F611-E409C516DDEE}"/>
              </a:ext>
            </a:extLst>
          </p:cNvPr>
          <p:cNvSpPr txBox="1"/>
          <p:nvPr/>
        </p:nvSpPr>
        <p:spPr>
          <a:xfrm>
            <a:off x="4739193" y="3218663"/>
            <a:ext cx="4113036" cy="374021"/>
          </a:xfrm>
          <a:prstGeom prst="rect">
            <a:avLst/>
          </a:prstGeom>
          <a:noFill/>
        </p:spPr>
        <p:txBody>
          <a:bodyPr wrap="square" rtlCol="0">
            <a:spAutoFit/>
          </a:bodyPr>
          <a:lstStyle/>
          <a:p>
            <a:r>
              <a:rPr lang="en-US" b="1"/>
              <a:t>Transpose &amp; </a:t>
            </a:r>
            <a:r>
              <a:rPr lang="en-US" b="1" err="1"/>
              <a:t>Softmax</a:t>
            </a:r>
            <a:endParaRPr lang="en-US" b="1"/>
          </a:p>
        </p:txBody>
      </p:sp>
      <p:sp>
        <p:nvSpPr>
          <p:cNvPr id="74" name="!!Rectangle 30">
            <a:extLst>
              <a:ext uri="{FF2B5EF4-FFF2-40B4-BE49-F238E27FC236}">
                <a16:creationId xmlns:a16="http://schemas.microsoft.com/office/drawing/2014/main" id="{655BAA22-ABF3-EE49-685A-18F48A7A1108}"/>
              </a:ext>
            </a:extLst>
          </p:cNvPr>
          <p:cNvSpPr>
            <a:spLocks/>
          </p:cNvSpPr>
          <p:nvPr/>
        </p:nvSpPr>
        <p:spPr>
          <a:xfrm>
            <a:off x="1704868" y="2113296"/>
            <a:ext cx="252000" cy="252000"/>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30">
            <a:extLst>
              <a:ext uri="{FF2B5EF4-FFF2-40B4-BE49-F238E27FC236}">
                <a16:creationId xmlns:a16="http://schemas.microsoft.com/office/drawing/2014/main" id="{3CEA7452-8C64-EEE3-8503-26106917F796}"/>
              </a:ext>
            </a:extLst>
          </p:cNvPr>
          <p:cNvSpPr>
            <a:spLocks/>
          </p:cNvSpPr>
          <p:nvPr/>
        </p:nvSpPr>
        <p:spPr>
          <a:xfrm>
            <a:off x="1455445" y="2112624"/>
            <a:ext cx="252000" cy="252000"/>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30">
            <a:extLst>
              <a:ext uri="{FF2B5EF4-FFF2-40B4-BE49-F238E27FC236}">
                <a16:creationId xmlns:a16="http://schemas.microsoft.com/office/drawing/2014/main" id="{1766D66F-CC1B-99C0-1070-90E52FC642AA}"/>
              </a:ext>
            </a:extLst>
          </p:cNvPr>
          <p:cNvSpPr>
            <a:spLocks/>
          </p:cNvSpPr>
          <p:nvPr/>
        </p:nvSpPr>
        <p:spPr>
          <a:xfrm>
            <a:off x="1208249" y="2113296"/>
            <a:ext cx="252000" cy="252000"/>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30">
            <a:extLst>
              <a:ext uri="{FF2B5EF4-FFF2-40B4-BE49-F238E27FC236}">
                <a16:creationId xmlns:a16="http://schemas.microsoft.com/office/drawing/2014/main" id="{13393D79-1173-EA6E-372D-55F1F5A0DAE9}"/>
              </a:ext>
            </a:extLst>
          </p:cNvPr>
          <p:cNvSpPr>
            <a:spLocks/>
          </p:cNvSpPr>
          <p:nvPr/>
        </p:nvSpPr>
        <p:spPr>
          <a:xfrm>
            <a:off x="1955202" y="2112624"/>
            <a:ext cx="252000" cy="252000"/>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30">
            <a:extLst>
              <a:ext uri="{FF2B5EF4-FFF2-40B4-BE49-F238E27FC236}">
                <a16:creationId xmlns:a16="http://schemas.microsoft.com/office/drawing/2014/main" id="{D0CF2864-4794-FDE4-3486-C511B4241EDF}"/>
              </a:ext>
            </a:extLst>
          </p:cNvPr>
          <p:cNvSpPr>
            <a:spLocks/>
          </p:cNvSpPr>
          <p:nvPr/>
        </p:nvSpPr>
        <p:spPr>
          <a:xfrm>
            <a:off x="1704868" y="2364288"/>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30">
            <a:extLst>
              <a:ext uri="{FF2B5EF4-FFF2-40B4-BE49-F238E27FC236}">
                <a16:creationId xmlns:a16="http://schemas.microsoft.com/office/drawing/2014/main" id="{4B5F314F-F7E7-B3E2-EB81-FEEBE707217D}"/>
              </a:ext>
            </a:extLst>
          </p:cNvPr>
          <p:cNvSpPr>
            <a:spLocks/>
          </p:cNvSpPr>
          <p:nvPr/>
        </p:nvSpPr>
        <p:spPr>
          <a:xfrm>
            <a:off x="1455445" y="236361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30">
            <a:extLst>
              <a:ext uri="{FF2B5EF4-FFF2-40B4-BE49-F238E27FC236}">
                <a16:creationId xmlns:a16="http://schemas.microsoft.com/office/drawing/2014/main" id="{6FAC08A1-40EF-7DF5-B2C2-CBD9AA568B07}"/>
              </a:ext>
            </a:extLst>
          </p:cNvPr>
          <p:cNvSpPr>
            <a:spLocks/>
          </p:cNvSpPr>
          <p:nvPr/>
        </p:nvSpPr>
        <p:spPr>
          <a:xfrm>
            <a:off x="1208249" y="2364288"/>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30">
            <a:extLst>
              <a:ext uri="{FF2B5EF4-FFF2-40B4-BE49-F238E27FC236}">
                <a16:creationId xmlns:a16="http://schemas.microsoft.com/office/drawing/2014/main" id="{78FC0539-7FB7-B407-71E1-56FBD13D0C24}"/>
              </a:ext>
            </a:extLst>
          </p:cNvPr>
          <p:cNvSpPr>
            <a:spLocks/>
          </p:cNvSpPr>
          <p:nvPr/>
        </p:nvSpPr>
        <p:spPr>
          <a:xfrm>
            <a:off x="1955202" y="236361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0" name="组合 89">
            <a:extLst>
              <a:ext uri="{FF2B5EF4-FFF2-40B4-BE49-F238E27FC236}">
                <a16:creationId xmlns:a16="http://schemas.microsoft.com/office/drawing/2014/main" id="{837747CD-B930-0280-8AD5-8C8450ADFF15}"/>
              </a:ext>
            </a:extLst>
          </p:cNvPr>
          <p:cNvGrpSpPr/>
          <p:nvPr/>
        </p:nvGrpSpPr>
        <p:grpSpPr>
          <a:xfrm rot="16200000">
            <a:off x="2400716" y="2194608"/>
            <a:ext cx="998953" cy="503664"/>
            <a:chOff x="3221593" y="2165022"/>
            <a:chExt cx="998953" cy="503664"/>
          </a:xfrm>
        </p:grpSpPr>
        <p:sp>
          <p:nvSpPr>
            <p:cNvPr id="82" name="!!Rectangle 30">
              <a:extLst>
                <a:ext uri="{FF2B5EF4-FFF2-40B4-BE49-F238E27FC236}">
                  <a16:creationId xmlns:a16="http://schemas.microsoft.com/office/drawing/2014/main" id="{14448A29-3035-D21A-6501-FE170C8C9608}"/>
                </a:ext>
              </a:extLst>
            </p:cNvPr>
            <p:cNvSpPr>
              <a:spLocks/>
            </p:cNvSpPr>
            <p:nvPr/>
          </p:nvSpPr>
          <p:spPr>
            <a:xfrm>
              <a:off x="3718212" y="2165694"/>
              <a:ext cx="252000" cy="252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30">
              <a:extLst>
                <a:ext uri="{FF2B5EF4-FFF2-40B4-BE49-F238E27FC236}">
                  <a16:creationId xmlns:a16="http://schemas.microsoft.com/office/drawing/2014/main" id="{0EBFE559-E9CB-9D16-7E1A-93A849138F22}"/>
                </a:ext>
              </a:extLst>
            </p:cNvPr>
            <p:cNvSpPr>
              <a:spLocks/>
            </p:cNvSpPr>
            <p:nvPr/>
          </p:nvSpPr>
          <p:spPr>
            <a:xfrm>
              <a:off x="3468789" y="2165022"/>
              <a:ext cx="252000" cy="252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30">
              <a:extLst>
                <a:ext uri="{FF2B5EF4-FFF2-40B4-BE49-F238E27FC236}">
                  <a16:creationId xmlns:a16="http://schemas.microsoft.com/office/drawing/2014/main" id="{0A0A07F1-DA10-65AF-87AA-6929BB95562C}"/>
                </a:ext>
              </a:extLst>
            </p:cNvPr>
            <p:cNvSpPr>
              <a:spLocks/>
            </p:cNvSpPr>
            <p:nvPr/>
          </p:nvSpPr>
          <p:spPr>
            <a:xfrm>
              <a:off x="3221593" y="2165694"/>
              <a:ext cx="252000" cy="252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30">
              <a:extLst>
                <a:ext uri="{FF2B5EF4-FFF2-40B4-BE49-F238E27FC236}">
                  <a16:creationId xmlns:a16="http://schemas.microsoft.com/office/drawing/2014/main" id="{E13236F6-58AE-24BA-D320-22A185282680}"/>
                </a:ext>
              </a:extLst>
            </p:cNvPr>
            <p:cNvSpPr>
              <a:spLocks/>
            </p:cNvSpPr>
            <p:nvPr/>
          </p:nvSpPr>
          <p:spPr>
            <a:xfrm>
              <a:off x="3968546" y="2165022"/>
              <a:ext cx="252000" cy="252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30">
              <a:extLst>
                <a:ext uri="{FF2B5EF4-FFF2-40B4-BE49-F238E27FC236}">
                  <a16:creationId xmlns:a16="http://schemas.microsoft.com/office/drawing/2014/main" id="{40552128-333F-40E5-306F-F556D00F7B56}"/>
                </a:ext>
              </a:extLst>
            </p:cNvPr>
            <p:cNvSpPr>
              <a:spLocks/>
            </p:cNvSpPr>
            <p:nvPr/>
          </p:nvSpPr>
          <p:spPr>
            <a:xfrm>
              <a:off x="3718212" y="241668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30">
              <a:extLst>
                <a:ext uri="{FF2B5EF4-FFF2-40B4-BE49-F238E27FC236}">
                  <a16:creationId xmlns:a16="http://schemas.microsoft.com/office/drawing/2014/main" id="{3530E6DF-1E83-B50E-5878-FA1482F8D378}"/>
                </a:ext>
              </a:extLst>
            </p:cNvPr>
            <p:cNvSpPr>
              <a:spLocks/>
            </p:cNvSpPr>
            <p:nvPr/>
          </p:nvSpPr>
          <p:spPr>
            <a:xfrm>
              <a:off x="3468789" y="2416014"/>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30">
              <a:extLst>
                <a:ext uri="{FF2B5EF4-FFF2-40B4-BE49-F238E27FC236}">
                  <a16:creationId xmlns:a16="http://schemas.microsoft.com/office/drawing/2014/main" id="{025599FE-E05F-4FE9-F222-86EFE365BFF2}"/>
                </a:ext>
              </a:extLst>
            </p:cNvPr>
            <p:cNvSpPr>
              <a:spLocks/>
            </p:cNvSpPr>
            <p:nvPr/>
          </p:nvSpPr>
          <p:spPr>
            <a:xfrm>
              <a:off x="3221593" y="241668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30">
              <a:extLst>
                <a:ext uri="{FF2B5EF4-FFF2-40B4-BE49-F238E27FC236}">
                  <a16:creationId xmlns:a16="http://schemas.microsoft.com/office/drawing/2014/main" id="{A5B9669B-2F0E-AD0B-3BCC-C73288BFEF36}"/>
                </a:ext>
              </a:extLst>
            </p:cNvPr>
            <p:cNvSpPr>
              <a:spLocks/>
            </p:cNvSpPr>
            <p:nvPr/>
          </p:nvSpPr>
          <p:spPr>
            <a:xfrm>
              <a:off x="3968546" y="2416014"/>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4" name="!!Rectangle 30">
            <a:extLst>
              <a:ext uri="{FF2B5EF4-FFF2-40B4-BE49-F238E27FC236}">
                <a16:creationId xmlns:a16="http://schemas.microsoft.com/office/drawing/2014/main" id="{7E67A28E-6EBB-45F5-E43D-ACFB8C5D79AE}"/>
              </a:ext>
            </a:extLst>
          </p:cNvPr>
          <p:cNvSpPr>
            <a:spLocks/>
          </p:cNvSpPr>
          <p:nvPr/>
        </p:nvSpPr>
        <p:spPr>
          <a:xfrm>
            <a:off x="4159019" y="1955677"/>
            <a:ext cx="252000" cy="252000"/>
          </a:xfrm>
          <a:prstGeom prst="rect">
            <a:avLst/>
          </a:prstGeom>
          <a:solidFill>
            <a:schemeClr val="accent6">
              <a:lumMod val="20000"/>
              <a:lumOff val="8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30">
            <a:extLst>
              <a:ext uri="{FF2B5EF4-FFF2-40B4-BE49-F238E27FC236}">
                <a16:creationId xmlns:a16="http://schemas.microsoft.com/office/drawing/2014/main" id="{D68CDA61-E1E3-6A2F-3AEF-48C0E0560B7B}"/>
              </a:ext>
            </a:extLst>
          </p:cNvPr>
          <p:cNvSpPr>
            <a:spLocks/>
          </p:cNvSpPr>
          <p:nvPr/>
        </p:nvSpPr>
        <p:spPr>
          <a:xfrm>
            <a:off x="4411019" y="1955677"/>
            <a:ext cx="252000" cy="252000"/>
          </a:xfrm>
          <a:prstGeom prst="rect">
            <a:avLst/>
          </a:prstGeom>
          <a:solidFill>
            <a:srgbClr val="D9F2D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45">
            <a:extLst>
              <a:ext uri="{FF2B5EF4-FFF2-40B4-BE49-F238E27FC236}">
                <a16:creationId xmlns:a16="http://schemas.microsoft.com/office/drawing/2014/main" id="{11E885C2-7C18-F835-1D60-3548DFE2566C}"/>
              </a:ext>
            </a:extLst>
          </p:cNvPr>
          <p:cNvSpPr>
            <a:spLocks/>
          </p:cNvSpPr>
          <p:nvPr/>
        </p:nvSpPr>
        <p:spPr>
          <a:xfrm>
            <a:off x="8058097" y="2238557"/>
            <a:ext cx="276881" cy="250655"/>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45">
            <a:extLst>
              <a:ext uri="{FF2B5EF4-FFF2-40B4-BE49-F238E27FC236}">
                <a16:creationId xmlns:a16="http://schemas.microsoft.com/office/drawing/2014/main" id="{AB6DB109-6020-848E-7514-901E76AA54EB}"/>
              </a:ext>
            </a:extLst>
          </p:cNvPr>
          <p:cNvSpPr>
            <a:spLocks/>
          </p:cNvSpPr>
          <p:nvPr/>
        </p:nvSpPr>
        <p:spPr>
          <a:xfrm>
            <a:off x="8058096" y="2485867"/>
            <a:ext cx="276881" cy="250655"/>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45">
            <a:extLst>
              <a:ext uri="{FF2B5EF4-FFF2-40B4-BE49-F238E27FC236}">
                <a16:creationId xmlns:a16="http://schemas.microsoft.com/office/drawing/2014/main" id="{F8F33B58-B795-2503-A883-8E737E0C94EF}"/>
              </a:ext>
            </a:extLst>
          </p:cNvPr>
          <p:cNvSpPr>
            <a:spLocks/>
          </p:cNvSpPr>
          <p:nvPr/>
        </p:nvSpPr>
        <p:spPr>
          <a:xfrm>
            <a:off x="7926858" y="2363506"/>
            <a:ext cx="276883" cy="250655"/>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45">
            <a:extLst>
              <a:ext uri="{FF2B5EF4-FFF2-40B4-BE49-F238E27FC236}">
                <a16:creationId xmlns:a16="http://schemas.microsoft.com/office/drawing/2014/main" id="{60719623-34AA-64E1-D159-B28FD3E99080}"/>
              </a:ext>
            </a:extLst>
          </p:cNvPr>
          <p:cNvSpPr>
            <a:spLocks/>
          </p:cNvSpPr>
          <p:nvPr/>
        </p:nvSpPr>
        <p:spPr>
          <a:xfrm>
            <a:off x="7926857" y="2610816"/>
            <a:ext cx="276883" cy="250655"/>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右大括号 99">
            <a:extLst>
              <a:ext uri="{FF2B5EF4-FFF2-40B4-BE49-F238E27FC236}">
                <a16:creationId xmlns:a16="http://schemas.microsoft.com/office/drawing/2014/main" id="{62B172D3-7EF4-1899-88B7-22B8B38564AF}"/>
              </a:ext>
            </a:extLst>
          </p:cNvPr>
          <p:cNvSpPr/>
          <p:nvPr/>
        </p:nvSpPr>
        <p:spPr>
          <a:xfrm rot="5400000">
            <a:off x="4040220" y="2533724"/>
            <a:ext cx="217144" cy="999590"/>
          </a:xfrm>
          <a:prstGeom prst="rightBrace">
            <a:avLst>
              <a:gd name="adj1" fmla="val 85224"/>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zh-CN" altLang="en-US"/>
          </a:p>
        </p:txBody>
      </p:sp>
      <p:sp>
        <p:nvSpPr>
          <p:cNvPr id="101" name="TextBox 39">
            <a:extLst>
              <a:ext uri="{FF2B5EF4-FFF2-40B4-BE49-F238E27FC236}">
                <a16:creationId xmlns:a16="http://schemas.microsoft.com/office/drawing/2014/main" id="{F6CCDAA2-6653-60C5-AA52-2270709F0C0E}"/>
              </a:ext>
            </a:extLst>
          </p:cNvPr>
          <p:cNvSpPr txBox="1"/>
          <p:nvPr/>
        </p:nvSpPr>
        <p:spPr>
          <a:xfrm>
            <a:off x="7028802" y="2315434"/>
            <a:ext cx="1213926" cy="338554"/>
          </a:xfrm>
          <a:prstGeom prst="rect">
            <a:avLst/>
          </a:prstGeom>
          <a:noFill/>
        </p:spPr>
        <p:txBody>
          <a:bodyPr wrap="square" rtlCol="0">
            <a:spAutoFit/>
          </a:bodyPr>
          <a:lstStyle/>
          <a:p>
            <a:r>
              <a:rPr lang="en-US" sz="1600" err="1"/>
              <a:t>N_heads</a:t>
            </a:r>
            <a:endParaRPr lang="en-US" sz="1600"/>
          </a:p>
        </p:txBody>
      </p:sp>
      <p:sp>
        <p:nvSpPr>
          <p:cNvPr id="102" name="!!Rectangle 30">
            <a:extLst>
              <a:ext uri="{FF2B5EF4-FFF2-40B4-BE49-F238E27FC236}">
                <a16:creationId xmlns:a16="http://schemas.microsoft.com/office/drawing/2014/main" id="{B80A69DF-74C7-F461-C74B-CA5C3CA2EBBD}"/>
              </a:ext>
            </a:extLst>
          </p:cNvPr>
          <p:cNvSpPr>
            <a:spLocks/>
          </p:cNvSpPr>
          <p:nvPr/>
        </p:nvSpPr>
        <p:spPr>
          <a:xfrm>
            <a:off x="4162922" y="2207983"/>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30">
            <a:extLst>
              <a:ext uri="{FF2B5EF4-FFF2-40B4-BE49-F238E27FC236}">
                <a16:creationId xmlns:a16="http://schemas.microsoft.com/office/drawing/2014/main" id="{D22C5199-E92C-EE6A-D72C-E398EBA83745}"/>
              </a:ext>
            </a:extLst>
          </p:cNvPr>
          <p:cNvSpPr>
            <a:spLocks/>
          </p:cNvSpPr>
          <p:nvPr/>
        </p:nvSpPr>
        <p:spPr>
          <a:xfrm>
            <a:off x="3910924" y="2207983"/>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30">
            <a:extLst>
              <a:ext uri="{FF2B5EF4-FFF2-40B4-BE49-F238E27FC236}">
                <a16:creationId xmlns:a16="http://schemas.microsoft.com/office/drawing/2014/main" id="{4B21CF08-DBBE-8DA2-63C9-C1CD7E63C192}"/>
              </a:ext>
            </a:extLst>
          </p:cNvPr>
          <p:cNvSpPr>
            <a:spLocks/>
          </p:cNvSpPr>
          <p:nvPr/>
        </p:nvSpPr>
        <p:spPr>
          <a:xfrm>
            <a:off x="3663424" y="2207983"/>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Rectangle 30">
            <a:extLst>
              <a:ext uri="{FF2B5EF4-FFF2-40B4-BE49-F238E27FC236}">
                <a16:creationId xmlns:a16="http://schemas.microsoft.com/office/drawing/2014/main" id="{0A6881F1-DFC3-1BC7-80FA-07E70157620B}"/>
              </a:ext>
            </a:extLst>
          </p:cNvPr>
          <p:cNvSpPr>
            <a:spLocks/>
          </p:cNvSpPr>
          <p:nvPr/>
        </p:nvSpPr>
        <p:spPr>
          <a:xfrm>
            <a:off x="4411018" y="2207983"/>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6" name="箭头: 右 105">
            <a:extLst>
              <a:ext uri="{FF2B5EF4-FFF2-40B4-BE49-F238E27FC236}">
                <a16:creationId xmlns:a16="http://schemas.microsoft.com/office/drawing/2014/main" id="{E1EFA217-AC8E-B3C6-0675-1DE04FE1536A}"/>
              </a:ext>
            </a:extLst>
          </p:cNvPr>
          <p:cNvSpPr/>
          <p:nvPr/>
        </p:nvSpPr>
        <p:spPr>
          <a:xfrm>
            <a:off x="8671252" y="2288760"/>
            <a:ext cx="442421" cy="223071"/>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7" name="TextBox 39">
            <a:extLst>
              <a:ext uri="{FF2B5EF4-FFF2-40B4-BE49-F238E27FC236}">
                <a16:creationId xmlns:a16="http://schemas.microsoft.com/office/drawing/2014/main" id="{CE4822C5-6851-1062-C773-FC76B121EE4E}"/>
              </a:ext>
            </a:extLst>
          </p:cNvPr>
          <p:cNvSpPr txBox="1"/>
          <p:nvPr/>
        </p:nvSpPr>
        <p:spPr>
          <a:xfrm>
            <a:off x="8479774" y="2614161"/>
            <a:ext cx="1213926" cy="338554"/>
          </a:xfrm>
          <a:prstGeom prst="rect">
            <a:avLst/>
          </a:prstGeom>
          <a:noFill/>
        </p:spPr>
        <p:txBody>
          <a:bodyPr wrap="square" rtlCol="0">
            <a:spAutoFit/>
          </a:bodyPr>
          <a:lstStyle/>
          <a:p>
            <a:r>
              <a:rPr lang="en-US" sz="1600" err="1"/>
              <a:t>concat</a:t>
            </a:r>
            <a:endParaRPr lang="en-US" sz="1600"/>
          </a:p>
        </p:txBody>
      </p:sp>
      <p:sp>
        <p:nvSpPr>
          <p:cNvPr id="174" name="箭头: 右 173">
            <a:extLst>
              <a:ext uri="{FF2B5EF4-FFF2-40B4-BE49-F238E27FC236}">
                <a16:creationId xmlns:a16="http://schemas.microsoft.com/office/drawing/2014/main" id="{C1013627-6F96-5884-4113-7AA3F27BEDCE}"/>
              </a:ext>
            </a:extLst>
          </p:cNvPr>
          <p:cNvSpPr/>
          <p:nvPr/>
        </p:nvSpPr>
        <p:spPr>
          <a:xfrm>
            <a:off x="4718535" y="2317871"/>
            <a:ext cx="302454" cy="252000"/>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5" name="TextBox 39">
            <a:extLst>
              <a:ext uri="{FF2B5EF4-FFF2-40B4-BE49-F238E27FC236}">
                <a16:creationId xmlns:a16="http://schemas.microsoft.com/office/drawing/2014/main" id="{B92114F3-AFA0-DF33-FD0A-1501377ACC3B}"/>
              </a:ext>
            </a:extLst>
          </p:cNvPr>
          <p:cNvSpPr txBox="1"/>
          <p:nvPr/>
        </p:nvSpPr>
        <p:spPr>
          <a:xfrm>
            <a:off x="4992824" y="2263895"/>
            <a:ext cx="1213926" cy="338554"/>
          </a:xfrm>
          <a:prstGeom prst="rect">
            <a:avLst/>
          </a:prstGeom>
          <a:noFill/>
        </p:spPr>
        <p:txBody>
          <a:bodyPr wrap="square" rtlCol="0">
            <a:spAutoFit/>
          </a:bodyPr>
          <a:lstStyle/>
          <a:p>
            <a:r>
              <a:rPr lang="en-US" sz="1600"/>
              <a:t>To DDR</a:t>
            </a:r>
          </a:p>
        </p:txBody>
      </p:sp>
      <p:pic>
        <p:nvPicPr>
          <p:cNvPr id="177" name="图片 176">
            <a:extLst>
              <a:ext uri="{FF2B5EF4-FFF2-40B4-BE49-F238E27FC236}">
                <a16:creationId xmlns:a16="http://schemas.microsoft.com/office/drawing/2014/main" id="{F62F1320-3470-1972-2C06-84A880448984}"/>
              </a:ext>
            </a:extLst>
          </p:cNvPr>
          <p:cNvPicPr>
            <a:picLocks noChangeAspect="1"/>
          </p:cNvPicPr>
          <p:nvPr/>
        </p:nvPicPr>
        <p:blipFill>
          <a:blip r:embed="rId4"/>
          <a:stretch>
            <a:fillRect/>
          </a:stretch>
        </p:blipFill>
        <p:spPr>
          <a:xfrm>
            <a:off x="6769596" y="4464340"/>
            <a:ext cx="3311524" cy="1209426"/>
          </a:xfrm>
          <a:prstGeom prst="rect">
            <a:avLst/>
          </a:prstGeom>
        </p:spPr>
      </p:pic>
      <p:sp>
        <p:nvSpPr>
          <p:cNvPr id="193" name="TextBox 56">
            <a:extLst>
              <a:ext uri="{FF2B5EF4-FFF2-40B4-BE49-F238E27FC236}">
                <a16:creationId xmlns:a16="http://schemas.microsoft.com/office/drawing/2014/main" id="{2DFB67CC-CCC9-FB92-5544-EFC63AEA82A0}"/>
              </a:ext>
            </a:extLst>
          </p:cNvPr>
          <p:cNvSpPr txBox="1"/>
          <p:nvPr/>
        </p:nvSpPr>
        <p:spPr>
          <a:xfrm>
            <a:off x="1604813" y="3867988"/>
            <a:ext cx="3622671" cy="369332"/>
          </a:xfrm>
          <a:prstGeom prst="rect">
            <a:avLst/>
          </a:prstGeom>
          <a:noFill/>
        </p:spPr>
        <p:txBody>
          <a:bodyPr wrap="square" rtlCol="0">
            <a:spAutoFit/>
          </a:bodyPr>
          <a:lstStyle/>
          <a:p>
            <a:r>
              <a:rPr lang="en-US" b="1">
                <a:solidFill>
                  <a:srgbClr val="C00000"/>
                </a:solidFill>
              </a:rPr>
              <a:t>Fully on BRAM calculation</a:t>
            </a:r>
          </a:p>
        </p:txBody>
      </p:sp>
      <p:sp>
        <p:nvSpPr>
          <p:cNvPr id="194" name="TextBox 56">
            <a:extLst>
              <a:ext uri="{FF2B5EF4-FFF2-40B4-BE49-F238E27FC236}">
                <a16:creationId xmlns:a16="http://schemas.microsoft.com/office/drawing/2014/main" id="{3B6F5179-B0D4-EC62-BC54-4DA5C953A542}"/>
              </a:ext>
            </a:extLst>
          </p:cNvPr>
          <p:cNvSpPr txBox="1"/>
          <p:nvPr/>
        </p:nvSpPr>
        <p:spPr>
          <a:xfrm>
            <a:off x="7247524" y="3948773"/>
            <a:ext cx="3622671" cy="369332"/>
          </a:xfrm>
          <a:prstGeom prst="rect">
            <a:avLst/>
          </a:prstGeom>
          <a:noFill/>
        </p:spPr>
        <p:txBody>
          <a:bodyPr wrap="square" rtlCol="0">
            <a:spAutoFit/>
          </a:bodyPr>
          <a:lstStyle/>
          <a:p>
            <a:r>
              <a:rPr lang="en-US" b="1"/>
              <a:t>FA2 [2] kernel fusion</a:t>
            </a:r>
          </a:p>
        </p:txBody>
      </p:sp>
      <p:sp>
        <p:nvSpPr>
          <p:cNvPr id="196" name="文本框 195">
            <a:extLst>
              <a:ext uri="{FF2B5EF4-FFF2-40B4-BE49-F238E27FC236}">
                <a16:creationId xmlns:a16="http://schemas.microsoft.com/office/drawing/2014/main" id="{758C8B8F-4974-8680-C406-1B299BAAE89E}"/>
              </a:ext>
            </a:extLst>
          </p:cNvPr>
          <p:cNvSpPr txBox="1"/>
          <p:nvPr/>
        </p:nvSpPr>
        <p:spPr>
          <a:xfrm>
            <a:off x="4037906" y="977306"/>
            <a:ext cx="6096000" cy="369332"/>
          </a:xfrm>
          <a:prstGeom prst="rect">
            <a:avLst/>
          </a:prstGeom>
          <a:noFill/>
        </p:spPr>
        <p:txBody>
          <a:bodyPr wrap="square">
            <a:spAutoFit/>
          </a:bodyPr>
          <a:lstStyle/>
          <a:p>
            <a:r>
              <a:rPr lang="en-US" altLang="zh-CN" b="1">
                <a:solidFill>
                  <a:srgbClr val="C00000"/>
                </a:solidFill>
              </a:rPr>
              <a:t>Excessive off-chip mem operation </a:t>
            </a:r>
            <a:endParaRPr lang="zh-CN" altLang="en-US"/>
          </a:p>
        </p:txBody>
      </p:sp>
      <p:sp>
        <p:nvSpPr>
          <p:cNvPr id="197" name="!!矩形 196">
            <a:extLst>
              <a:ext uri="{FF2B5EF4-FFF2-40B4-BE49-F238E27FC236}">
                <a16:creationId xmlns:a16="http://schemas.microsoft.com/office/drawing/2014/main" id="{393F62BA-196C-CDDE-8D1F-8A85A9E50B25}"/>
              </a:ext>
            </a:extLst>
          </p:cNvPr>
          <p:cNvSpPr/>
          <p:nvPr/>
        </p:nvSpPr>
        <p:spPr>
          <a:xfrm>
            <a:off x="4012376" y="4251618"/>
            <a:ext cx="1008613" cy="1634871"/>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99" name="直接连接符 198">
            <a:extLst>
              <a:ext uri="{FF2B5EF4-FFF2-40B4-BE49-F238E27FC236}">
                <a16:creationId xmlns:a16="http://schemas.microsoft.com/office/drawing/2014/main" id="{DB15ACEF-5BE5-239E-0B67-682D2F9C8C1D}"/>
              </a:ext>
            </a:extLst>
          </p:cNvPr>
          <p:cNvCxnSpPr/>
          <p:nvPr/>
        </p:nvCxnSpPr>
        <p:spPr>
          <a:xfrm>
            <a:off x="5020989" y="4251618"/>
            <a:ext cx="1976339" cy="298611"/>
          </a:xfrm>
          <a:prstGeom prst="line">
            <a:avLst/>
          </a:prstGeom>
        </p:spPr>
        <p:style>
          <a:lnRef idx="2">
            <a:schemeClr val="accent1"/>
          </a:lnRef>
          <a:fillRef idx="0">
            <a:schemeClr val="accent1"/>
          </a:fillRef>
          <a:effectRef idx="1">
            <a:schemeClr val="accent1"/>
          </a:effectRef>
          <a:fontRef idx="minor">
            <a:schemeClr val="tx1"/>
          </a:fontRef>
        </p:style>
      </p:cxnSp>
      <p:cxnSp>
        <p:nvCxnSpPr>
          <p:cNvPr id="201" name="直接连接符 200">
            <a:extLst>
              <a:ext uri="{FF2B5EF4-FFF2-40B4-BE49-F238E27FC236}">
                <a16:creationId xmlns:a16="http://schemas.microsoft.com/office/drawing/2014/main" id="{0120156A-9C26-18C4-721D-FCEC88C0C74A}"/>
              </a:ext>
            </a:extLst>
          </p:cNvPr>
          <p:cNvCxnSpPr/>
          <p:nvPr/>
        </p:nvCxnSpPr>
        <p:spPr>
          <a:xfrm flipV="1">
            <a:off x="5020989" y="5595257"/>
            <a:ext cx="2001759" cy="291232"/>
          </a:xfrm>
          <a:prstGeom prst="line">
            <a:avLst/>
          </a:prstGeom>
        </p:spPr>
        <p:style>
          <a:lnRef idx="2">
            <a:schemeClr val="accent1"/>
          </a:lnRef>
          <a:fillRef idx="0">
            <a:schemeClr val="accent1"/>
          </a:fillRef>
          <a:effectRef idx="1">
            <a:schemeClr val="accent1"/>
          </a:effectRef>
          <a:fontRef idx="minor">
            <a:schemeClr val="tx1"/>
          </a:fontRef>
        </p:style>
      </p:cxnSp>
      <p:sp>
        <p:nvSpPr>
          <p:cNvPr id="205" name="文本框 204">
            <a:extLst>
              <a:ext uri="{FF2B5EF4-FFF2-40B4-BE49-F238E27FC236}">
                <a16:creationId xmlns:a16="http://schemas.microsoft.com/office/drawing/2014/main" id="{4D3C2725-A8CA-CE0E-4983-A219C0CA4401}"/>
              </a:ext>
            </a:extLst>
          </p:cNvPr>
          <p:cNvSpPr txBox="1"/>
          <p:nvPr/>
        </p:nvSpPr>
        <p:spPr>
          <a:xfrm>
            <a:off x="915538" y="6170495"/>
            <a:ext cx="10452252" cy="584775"/>
          </a:xfrm>
          <a:prstGeom prst="rect">
            <a:avLst/>
          </a:prstGeom>
          <a:noFill/>
        </p:spPr>
        <p:txBody>
          <a:bodyPr wrap="square">
            <a:spAutoFit/>
          </a:bodyPr>
          <a:lstStyle/>
          <a:p>
            <a:r>
              <a:rPr lang="en-US" altLang="zh-CN" sz="1600"/>
              <a:t>[2] T. Dao, "FlashAttention-2: Faster attention with better parallelism and work partitioning," in </a:t>
            </a:r>
            <a:r>
              <a:rPr lang="en-US" altLang="zh-CN" sz="1600" i="1"/>
              <a:t>Proc. 12th Int. Conf. Learn. Represent. (ICLR)</a:t>
            </a:r>
            <a:r>
              <a:rPr lang="en-US" altLang="zh-CN" sz="1600"/>
              <a:t>, Vienna, Austria, 2024.</a:t>
            </a:r>
            <a:endParaRPr lang="zh-CN" altLang="en-US" sz="1600"/>
          </a:p>
        </p:txBody>
      </p:sp>
      <p:sp>
        <p:nvSpPr>
          <p:cNvPr id="209" name="TextBox 39">
            <a:extLst>
              <a:ext uri="{FF2B5EF4-FFF2-40B4-BE49-F238E27FC236}">
                <a16:creationId xmlns:a16="http://schemas.microsoft.com/office/drawing/2014/main" id="{29FF130B-98F0-82AD-7717-BDE5B2B0115B}"/>
              </a:ext>
            </a:extLst>
          </p:cNvPr>
          <p:cNvSpPr txBox="1"/>
          <p:nvPr/>
        </p:nvSpPr>
        <p:spPr>
          <a:xfrm>
            <a:off x="834867" y="2769542"/>
            <a:ext cx="1718432" cy="338554"/>
          </a:xfrm>
          <a:prstGeom prst="rect">
            <a:avLst/>
          </a:prstGeom>
          <a:noFill/>
        </p:spPr>
        <p:txBody>
          <a:bodyPr wrap="square" rtlCol="0">
            <a:spAutoFit/>
          </a:bodyPr>
          <a:lstStyle/>
          <a:p>
            <a:pPr algn="ctr"/>
            <a:r>
              <a:rPr lang="en-US" altLang="zh-CN" sz="1600" err="1"/>
              <a:t>N_heads</a:t>
            </a:r>
            <a:endParaRPr lang="en-US" altLang="zh-CN" sz="1600"/>
          </a:p>
        </p:txBody>
      </p:sp>
      <p:sp>
        <p:nvSpPr>
          <p:cNvPr id="210" name="右大括号 209">
            <a:extLst>
              <a:ext uri="{FF2B5EF4-FFF2-40B4-BE49-F238E27FC236}">
                <a16:creationId xmlns:a16="http://schemas.microsoft.com/office/drawing/2014/main" id="{84625533-231A-A94A-79E9-85284B1487BD}"/>
              </a:ext>
            </a:extLst>
          </p:cNvPr>
          <p:cNvSpPr/>
          <p:nvPr/>
        </p:nvSpPr>
        <p:spPr>
          <a:xfrm rot="5400000">
            <a:off x="1604792" y="2246814"/>
            <a:ext cx="217144" cy="999590"/>
          </a:xfrm>
          <a:prstGeom prst="rightBrace">
            <a:avLst>
              <a:gd name="adj1" fmla="val 85224"/>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zh-CN" altLang="en-US"/>
          </a:p>
        </p:txBody>
      </p:sp>
      <p:sp>
        <p:nvSpPr>
          <p:cNvPr id="211" name="!!Rectangle 30">
            <a:extLst>
              <a:ext uri="{FF2B5EF4-FFF2-40B4-BE49-F238E27FC236}">
                <a16:creationId xmlns:a16="http://schemas.microsoft.com/office/drawing/2014/main" id="{15A3389A-9413-C6AC-D416-3D3CDF4FA386}"/>
              </a:ext>
            </a:extLst>
          </p:cNvPr>
          <p:cNvSpPr>
            <a:spLocks/>
          </p:cNvSpPr>
          <p:nvPr/>
        </p:nvSpPr>
        <p:spPr>
          <a:xfrm>
            <a:off x="4162922" y="2438297"/>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2" name="!!Rectangle 30">
            <a:extLst>
              <a:ext uri="{FF2B5EF4-FFF2-40B4-BE49-F238E27FC236}">
                <a16:creationId xmlns:a16="http://schemas.microsoft.com/office/drawing/2014/main" id="{8802AE1E-66D8-A087-FA13-72DA6F5463B3}"/>
              </a:ext>
            </a:extLst>
          </p:cNvPr>
          <p:cNvSpPr>
            <a:spLocks/>
          </p:cNvSpPr>
          <p:nvPr/>
        </p:nvSpPr>
        <p:spPr>
          <a:xfrm>
            <a:off x="3910924" y="2438297"/>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3" name="!!Rectangle 30">
            <a:extLst>
              <a:ext uri="{FF2B5EF4-FFF2-40B4-BE49-F238E27FC236}">
                <a16:creationId xmlns:a16="http://schemas.microsoft.com/office/drawing/2014/main" id="{E26245D7-451D-A53A-9273-4E6C79B0D7B0}"/>
              </a:ext>
            </a:extLst>
          </p:cNvPr>
          <p:cNvSpPr>
            <a:spLocks/>
          </p:cNvSpPr>
          <p:nvPr/>
        </p:nvSpPr>
        <p:spPr>
          <a:xfrm>
            <a:off x="3663424" y="2438297"/>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4" name="!!Rectangle 30">
            <a:extLst>
              <a:ext uri="{FF2B5EF4-FFF2-40B4-BE49-F238E27FC236}">
                <a16:creationId xmlns:a16="http://schemas.microsoft.com/office/drawing/2014/main" id="{2C81C575-A15D-58CB-AD3A-A4EACE100831}"/>
              </a:ext>
            </a:extLst>
          </p:cNvPr>
          <p:cNvSpPr>
            <a:spLocks/>
          </p:cNvSpPr>
          <p:nvPr/>
        </p:nvSpPr>
        <p:spPr>
          <a:xfrm>
            <a:off x="4411018" y="2438297"/>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5" name="!!Rectangle 30">
            <a:extLst>
              <a:ext uri="{FF2B5EF4-FFF2-40B4-BE49-F238E27FC236}">
                <a16:creationId xmlns:a16="http://schemas.microsoft.com/office/drawing/2014/main" id="{8080E7C3-19A2-8B08-ACDC-A3821A11926F}"/>
              </a:ext>
            </a:extLst>
          </p:cNvPr>
          <p:cNvSpPr>
            <a:spLocks/>
          </p:cNvSpPr>
          <p:nvPr/>
        </p:nvSpPr>
        <p:spPr>
          <a:xfrm>
            <a:off x="4161110" y="2687563"/>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6" name="!!Rectangle 30">
            <a:extLst>
              <a:ext uri="{FF2B5EF4-FFF2-40B4-BE49-F238E27FC236}">
                <a16:creationId xmlns:a16="http://schemas.microsoft.com/office/drawing/2014/main" id="{2E5E66ED-12BD-BBDE-E928-AB4823E5B361}"/>
              </a:ext>
            </a:extLst>
          </p:cNvPr>
          <p:cNvSpPr>
            <a:spLocks/>
          </p:cNvSpPr>
          <p:nvPr/>
        </p:nvSpPr>
        <p:spPr>
          <a:xfrm>
            <a:off x="3909112" y="2687563"/>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7" name="!!Rectangle 30">
            <a:extLst>
              <a:ext uri="{FF2B5EF4-FFF2-40B4-BE49-F238E27FC236}">
                <a16:creationId xmlns:a16="http://schemas.microsoft.com/office/drawing/2014/main" id="{AD364791-B2E9-F23B-6DF1-DFB3911750B6}"/>
              </a:ext>
            </a:extLst>
          </p:cNvPr>
          <p:cNvSpPr>
            <a:spLocks/>
          </p:cNvSpPr>
          <p:nvPr/>
        </p:nvSpPr>
        <p:spPr>
          <a:xfrm>
            <a:off x="3661612" y="2687563"/>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8" name="!!Rectangle 30">
            <a:extLst>
              <a:ext uri="{FF2B5EF4-FFF2-40B4-BE49-F238E27FC236}">
                <a16:creationId xmlns:a16="http://schemas.microsoft.com/office/drawing/2014/main" id="{6846B3E8-8ED0-CE9C-E1EA-3A4DF8662CA1}"/>
              </a:ext>
            </a:extLst>
          </p:cNvPr>
          <p:cNvSpPr>
            <a:spLocks/>
          </p:cNvSpPr>
          <p:nvPr/>
        </p:nvSpPr>
        <p:spPr>
          <a:xfrm>
            <a:off x="4409206" y="2687563"/>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a:extLst>
              <a:ext uri="{FF2B5EF4-FFF2-40B4-BE49-F238E27FC236}">
                <a16:creationId xmlns:a16="http://schemas.microsoft.com/office/drawing/2014/main" id="{688BDCE9-D6C8-9ADF-15AA-8D27CFA0E9A7}"/>
              </a:ext>
            </a:extLst>
          </p:cNvPr>
          <p:cNvCxnSpPr>
            <a:cxnSpLocks/>
          </p:cNvCxnSpPr>
          <p:nvPr/>
        </p:nvCxnSpPr>
        <p:spPr>
          <a:xfrm>
            <a:off x="190831" y="3592684"/>
            <a:ext cx="11879249" cy="0"/>
          </a:xfrm>
          <a:prstGeom prst="line">
            <a:avLst/>
          </a:prstGeom>
        </p:spPr>
        <p:style>
          <a:lnRef idx="2">
            <a:schemeClr val="dk1"/>
          </a:lnRef>
          <a:fillRef idx="0">
            <a:schemeClr val="dk1"/>
          </a:fillRef>
          <a:effectRef idx="1">
            <a:schemeClr val="dk1"/>
          </a:effectRef>
          <a:fontRef idx="minor">
            <a:schemeClr val="tx1"/>
          </a:fontRef>
        </p:style>
      </p:cxnSp>
      <p:sp>
        <p:nvSpPr>
          <p:cNvPr id="8" name="页脚占位符 7">
            <a:extLst>
              <a:ext uri="{FF2B5EF4-FFF2-40B4-BE49-F238E27FC236}">
                <a16:creationId xmlns:a16="http://schemas.microsoft.com/office/drawing/2014/main" id="{3C82AC3A-C03D-44C7-BF0A-86D2BDD993D0}"/>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1625124226"/>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6CC874-10F9-645D-CBA2-D0CF7DA6B3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CB8D251-190F-2042-96FC-4A531744319F}"/>
              </a:ext>
            </a:extLst>
          </p:cNvPr>
          <p:cNvSpPr>
            <a:spLocks noGrp="1"/>
          </p:cNvSpPr>
          <p:nvPr>
            <p:ph type="title"/>
          </p:nvPr>
        </p:nvSpPr>
        <p:spPr>
          <a:xfrm>
            <a:off x="838200" y="0"/>
            <a:ext cx="10515600" cy="1325563"/>
          </a:xfrm>
        </p:spPr>
        <p:txBody>
          <a:bodyPr>
            <a:normAutofit/>
          </a:bodyPr>
          <a:lstStyle/>
          <a:p>
            <a:r>
              <a:rPr lang="en-US" sz="3600"/>
              <a:t>Naïve QK Multiplication Scheduling in Prefill</a:t>
            </a:r>
          </a:p>
        </p:txBody>
      </p:sp>
      <p:sp>
        <p:nvSpPr>
          <p:cNvPr id="15" name="!!Rectangle 14">
            <a:extLst>
              <a:ext uri="{FF2B5EF4-FFF2-40B4-BE49-F238E27FC236}">
                <a16:creationId xmlns:a16="http://schemas.microsoft.com/office/drawing/2014/main" id="{8A73EDE5-AE9B-D93B-20C0-6EC4F92EB98D}"/>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7DF1485-7F0E-5BBD-65FC-6DF0BDC37F6B}"/>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DE8FCC7-B630-9A8A-0C03-050BF775A341}"/>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43CBA641-F2C3-2791-C91D-E35BA70BAD35}"/>
              </a:ext>
            </a:extLst>
          </p:cNvPr>
          <p:cNvSpPr/>
          <p:nvPr/>
        </p:nvSpPr>
        <p:spPr>
          <a:xfrm>
            <a:off x="2332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1ADD0616-0721-4937-63E6-AE736E17A27C}"/>
              </a:ext>
            </a:extLst>
          </p:cNvPr>
          <p:cNvSpPr/>
          <p:nvPr/>
        </p:nvSpPr>
        <p:spPr>
          <a:xfrm>
            <a:off x="2584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2A1A31EB-2011-680C-00F5-1649B694E07F}"/>
              </a:ext>
            </a:extLst>
          </p:cNvPr>
          <p:cNvSpPr/>
          <p:nvPr/>
        </p:nvSpPr>
        <p:spPr>
          <a:xfrm>
            <a:off x="283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F383393F-6CAC-8B8E-6C2C-D38DBE6CFBAA}"/>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33" name="TextBox 32">
            <a:extLst>
              <a:ext uri="{FF2B5EF4-FFF2-40B4-BE49-F238E27FC236}">
                <a16:creationId xmlns:a16="http://schemas.microsoft.com/office/drawing/2014/main" id="{5C45EAE7-F859-CEFC-2DF7-635EAFF0F2E1}"/>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34" name="TextBox 33">
            <a:extLst>
              <a:ext uri="{FF2B5EF4-FFF2-40B4-BE49-F238E27FC236}">
                <a16:creationId xmlns:a16="http://schemas.microsoft.com/office/drawing/2014/main" id="{0313D547-A0AD-907A-1602-C7BA54778312}"/>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5" name="TextBox 34">
            <a:extLst>
              <a:ext uri="{FF2B5EF4-FFF2-40B4-BE49-F238E27FC236}">
                <a16:creationId xmlns:a16="http://schemas.microsoft.com/office/drawing/2014/main" id="{4DE02404-D1CA-D044-79AE-B5AE65A71454}"/>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05A43A8E-001F-5969-B8AE-F4778DC291EF}"/>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7" name="TextBox 36">
            <a:extLst>
              <a:ext uri="{FF2B5EF4-FFF2-40B4-BE49-F238E27FC236}">
                <a16:creationId xmlns:a16="http://schemas.microsoft.com/office/drawing/2014/main" id="{81B88591-45B4-4672-07E9-E83FD0191A54}"/>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8" name="TextBox 37">
            <a:extLst>
              <a:ext uri="{FF2B5EF4-FFF2-40B4-BE49-F238E27FC236}">
                <a16:creationId xmlns:a16="http://schemas.microsoft.com/office/drawing/2014/main" id="{FFCC90D4-D011-7597-E2F1-291409FF7880}"/>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9" name="TextBox 38">
            <a:extLst>
              <a:ext uri="{FF2B5EF4-FFF2-40B4-BE49-F238E27FC236}">
                <a16:creationId xmlns:a16="http://schemas.microsoft.com/office/drawing/2014/main" id="{80936D94-B5F2-5544-5E4B-1C5BE5F67897}"/>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40" name="TextBox 39">
            <a:extLst>
              <a:ext uri="{FF2B5EF4-FFF2-40B4-BE49-F238E27FC236}">
                <a16:creationId xmlns:a16="http://schemas.microsoft.com/office/drawing/2014/main" id="{89CCABF6-2351-469E-57F1-0DE14592F1A2}"/>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41" name="TextBox 40">
            <a:extLst>
              <a:ext uri="{FF2B5EF4-FFF2-40B4-BE49-F238E27FC236}">
                <a16:creationId xmlns:a16="http://schemas.microsoft.com/office/drawing/2014/main" id="{33DD31D6-6F4E-A98C-8C8C-52735DC8AC6E}"/>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42" name="TextBox 41">
            <a:extLst>
              <a:ext uri="{FF2B5EF4-FFF2-40B4-BE49-F238E27FC236}">
                <a16:creationId xmlns:a16="http://schemas.microsoft.com/office/drawing/2014/main" id="{3BE9A633-6A39-DFD4-E997-9078A3287A10}"/>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43" name="TextBox 42">
            <a:extLst>
              <a:ext uri="{FF2B5EF4-FFF2-40B4-BE49-F238E27FC236}">
                <a16:creationId xmlns:a16="http://schemas.microsoft.com/office/drawing/2014/main" id="{B701C030-E1BE-A786-8AA6-DF8B1B2F9F33}"/>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4" name="Rectangle 43">
            <a:extLst>
              <a:ext uri="{FF2B5EF4-FFF2-40B4-BE49-F238E27FC236}">
                <a16:creationId xmlns:a16="http://schemas.microsoft.com/office/drawing/2014/main" id="{19C974DA-1D04-AF02-97F9-6EB957C7C1D0}"/>
              </a:ext>
            </a:extLst>
          </p:cNvPr>
          <p:cNvSpPr/>
          <p:nvPr/>
        </p:nvSpPr>
        <p:spPr>
          <a:xfrm>
            <a:off x="1608637" y="4066734"/>
            <a:ext cx="1433920" cy="169498"/>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5624371A-F333-085D-6A92-2204B6C09836}"/>
              </a:ext>
            </a:extLst>
          </p:cNvPr>
          <p:cNvSpPr/>
          <p:nvPr/>
        </p:nvSpPr>
        <p:spPr>
          <a:xfrm>
            <a:off x="1257417" y="2494106"/>
            <a:ext cx="260891" cy="1572628"/>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76E552E-A0AB-46CE-0769-8155B116FB54}"/>
              </a:ext>
            </a:extLst>
          </p:cNvPr>
          <p:cNvSpPr/>
          <p:nvPr/>
        </p:nvSpPr>
        <p:spPr>
          <a:xfrm>
            <a:off x="1576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254B41F-D6F7-A5E8-4FB7-7661C7221933}"/>
              </a:ext>
            </a:extLst>
          </p:cNvPr>
          <p:cNvSpPr/>
          <p:nvPr/>
        </p:nvSpPr>
        <p:spPr>
          <a:xfrm>
            <a:off x="1828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41008ED-C490-D971-CD98-2F8DA91C753B}"/>
              </a:ext>
            </a:extLst>
          </p:cNvPr>
          <p:cNvSpPr/>
          <p:nvPr/>
        </p:nvSpPr>
        <p:spPr>
          <a:xfrm>
            <a:off x="2080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A470343-973B-C135-BD33-3E79B71DC0D1}"/>
              </a:ext>
            </a:extLst>
          </p:cNvPr>
          <p:cNvSpPr/>
          <p:nvPr/>
        </p:nvSpPr>
        <p:spPr>
          <a:xfrm>
            <a:off x="2332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D805C6B-7872-9A7D-197E-F1A21643FCDF}"/>
              </a:ext>
            </a:extLst>
          </p:cNvPr>
          <p:cNvSpPr/>
          <p:nvPr/>
        </p:nvSpPr>
        <p:spPr>
          <a:xfrm>
            <a:off x="2584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98D0248B-470F-7D93-E2B3-7D4A23BA9145}"/>
              </a:ext>
            </a:extLst>
          </p:cNvPr>
          <p:cNvSpPr/>
          <p:nvPr/>
        </p:nvSpPr>
        <p:spPr>
          <a:xfrm>
            <a:off x="2836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0DE8E332-ED69-87BF-1104-F32ADD416378}"/>
              </a:ext>
            </a:extLst>
          </p:cNvPr>
          <p:cNvSpPr/>
          <p:nvPr/>
        </p:nvSpPr>
        <p:spPr>
          <a:xfrm>
            <a:off x="1576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E4FB3A6F-9B55-2FE1-0B6B-DBC4DC1EE703}"/>
              </a:ext>
            </a:extLst>
          </p:cNvPr>
          <p:cNvSpPr/>
          <p:nvPr/>
        </p:nvSpPr>
        <p:spPr>
          <a:xfrm>
            <a:off x="1828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24FAD2D4-9DB3-5CB7-802C-77A76705885D}"/>
              </a:ext>
            </a:extLst>
          </p:cNvPr>
          <p:cNvSpPr/>
          <p:nvPr/>
        </p:nvSpPr>
        <p:spPr>
          <a:xfrm>
            <a:off x="2080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B0E9C950-4A40-9000-1B06-17BCE420C20F}"/>
              </a:ext>
            </a:extLst>
          </p:cNvPr>
          <p:cNvSpPr/>
          <p:nvPr/>
        </p:nvSpPr>
        <p:spPr>
          <a:xfrm>
            <a:off x="2332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D22E48B5-256D-FC00-8E23-DA5DF1CD6A93}"/>
              </a:ext>
            </a:extLst>
          </p:cNvPr>
          <p:cNvSpPr/>
          <p:nvPr/>
        </p:nvSpPr>
        <p:spPr>
          <a:xfrm>
            <a:off x="2584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9C967A51-1903-6AEB-553F-9FE7D0F36C88}"/>
              </a:ext>
            </a:extLst>
          </p:cNvPr>
          <p:cNvSpPr/>
          <p:nvPr/>
        </p:nvSpPr>
        <p:spPr>
          <a:xfrm>
            <a:off x="2836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137E171C-1731-513E-9CBE-738A1A7D025E}"/>
              </a:ext>
            </a:extLst>
          </p:cNvPr>
          <p:cNvSpPr/>
          <p:nvPr/>
        </p:nvSpPr>
        <p:spPr>
          <a:xfrm>
            <a:off x="1576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76ED1A16-AA6F-58D6-9D0A-37728B77CAA4}"/>
              </a:ext>
            </a:extLst>
          </p:cNvPr>
          <p:cNvSpPr/>
          <p:nvPr/>
        </p:nvSpPr>
        <p:spPr>
          <a:xfrm>
            <a:off x="1828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691DAEAA-CF11-F3D1-63B2-7C199A2F184A}"/>
              </a:ext>
            </a:extLst>
          </p:cNvPr>
          <p:cNvSpPr/>
          <p:nvPr/>
        </p:nvSpPr>
        <p:spPr>
          <a:xfrm>
            <a:off x="2080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6F7F1FB2-2983-5463-92E9-A8598C406F04}"/>
              </a:ext>
            </a:extLst>
          </p:cNvPr>
          <p:cNvSpPr/>
          <p:nvPr/>
        </p:nvSpPr>
        <p:spPr>
          <a:xfrm>
            <a:off x="2332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D86498AC-B568-9CF0-5897-6BE556313B2B}"/>
              </a:ext>
            </a:extLst>
          </p:cNvPr>
          <p:cNvSpPr/>
          <p:nvPr/>
        </p:nvSpPr>
        <p:spPr>
          <a:xfrm>
            <a:off x="2584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F9267AC1-E182-0B74-3AB7-5C66C6512F31}"/>
              </a:ext>
            </a:extLst>
          </p:cNvPr>
          <p:cNvSpPr/>
          <p:nvPr/>
        </p:nvSpPr>
        <p:spPr>
          <a:xfrm>
            <a:off x="2836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0F687F82-0873-D834-1821-458AB0BC83EE}"/>
              </a:ext>
            </a:extLst>
          </p:cNvPr>
          <p:cNvSpPr/>
          <p:nvPr/>
        </p:nvSpPr>
        <p:spPr>
          <a:xfrm>
            <a:off x="1576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824445F5-5988-6AD4-8033-5364D96FD012}"/>
              </a:ext>
            </a:extLst>
          </p:cNvPr>
          <p:cNvSpPr/>
          <p:nvPr/>
        </p:nvSpPr>
        <p:spPr>
          <a:xfrm>
            <a:off x="1828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C030C985-0810-B862-E4A5-1EA64B21471A}"/>
              </a:ext>
            </a:extLst>
          </p:cNvPr>
          <p:cNvSpPr/>
          <p:nvPr/>
        </p:nvSpPr>
        <p:spPr>
          <a:xfrm>
            <a:off x="2080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2B722940-47BB-332E-932C-E1427D14635A}"/>
              </a:ext>
            </a:extLst>
          </p:cNvPr>
          <p:cNvSpPr/>
          <p:nvPr/>
        </p:nvSpPr>
        <p:spPr>
          <a:xfrm>
            <a:off x="2332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4675BE2E-EC9E-B074-1AF9-49840A52CAE9}"/>
              </a:ext>
            </a:extLst>
          </p:cNvPr>
          <p:cNvSpPr/>
          <p:nvPr/>
        </p:nvSpPr>
        <p:spPr>
          <a:xfrm>
            <a:off x="2584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id="{9E95E2A1-BF1D-8B5A-5135-D4B9E1F2459C}"/>
              </a:ext>
            </a:extLst>
          </p:cNvPr>
          <p:cNvSpPr/>
          <p:nvPr/>
        </p:nvSpPr>
        <p:spPr>
          <a:xfrm>
            <a:off x="2836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7ED196E2-451C-5B3A-50FC-30D60CFE7FFE}"/>
              </a:ext>
            </a:extLst>
          </p:cNvPr>
          <p:cNvSpPr/>
          <p:nvPr/>
        </p:nvSpPr>
        <p:spPr>
          <a:xfrm>
            <a:off x="1576794" y="2508034"/>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id="{93E284A0-FDFA-83E9-E4F5-67ED66E2D48E}"/>
              </a:ext>
            </a:extLst>
          </p:cNvPr>
          <p:cNvSpPr/>
          <p:nvPr/>
        </p:nvSpPr>
        <p:spPr>
          <a:xfrm>
            <a:off x="1828794" y="2508034"/>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15BCF78B-3D7D-C06A-E4F7-12120450C8F1}"/>
              </a:ext>
            </a:extLst>
          </p:cNvPr>
          <p:cNvSpPr/>
          <p:nvPr/>
        </p:nvSpPr>
        <p:spPr>
          <a:xfrm>
            <a:off x="2080794" y="2508034"/>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54D0EFBB-ED71-7B80-57D1-EA592701B2B1}"/>
              </a:ext>
            </a:extLst>
          </p:cNvPr>
          <p:cNvSpPr/>
          <p:nvPr/>
        </p:nvSpPr>
        <p:spPr>
          <a:xfrm>
            <a:off x="2332794" y="2508034"/>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782DD69F-63BC-A97A-355D-10943D5E87F1}"/>
              </a:ext>
            </a:extLst>
          </p:cNvPr>
          <p:cNvSpPr/>
          <p:nvPr/>
        </p:nvSpPr>
        <p:spPr>
          <a:xfrm>
            <a:off x="2584794" y="2508034"/>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F58A4F23-79F4-6414-D8AC-52242D2609B6}"/>
              </a:ext>
            </a:extLst>
          </p:cNvPr>
          <p:cNvSpPr/>
          <p:nvPr/>
        </p:nvSpPr>
        <p:spPr>
          <a:xfrm>
            <a:off x="2836794" y="2508034"/>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04">
            <a:extLst>
              <a:ext uri="{FF2B5EF4-FFF2-40B4-BE49-F238E27FC236}">
                <a16:creationId xmlns:a16="http://schemas.microsoft.com/office/drawing/2014/main" id="{88868703-7371-9E08-89B7-2FDAF6539E5E}"/>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106" name="TextBox 105">
            <a:extLst>
              <a:ext uri="{FF2B5EF4-FFF2-40B4-BE49-F238E27FC236}">
                <a16:creationId xmlns:a16="http://schemas.microsoft.com/office/drawing/2014/main" id="{D653CDEF-719B-958E-84B6-F42E29D26098}"/>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3" name="灯片编号占位符 2">
            <a:extLst>
              <a:ext uri="{FF2B5EF4-FFF2-40B4-BE49-F238E27FC236}">
                <a16:creationId xmlns:a16="http://schemas.microsoft.com/office/drawing/2014/main" id="{0FDA8153-E7AC-BCAA-DEF8-E19011F92D7C}"/>
              </a:ext>
            </a:extLst>
          </p:cNvPr>
          <p:cNvSpPr>
            <a:spLocks noGrp="1"/>
          </p:cNvSpPr>
          <p:nvPr>
            <p:ph type="sldNum" sz="quarter" idx="12"/>
          </p:nvPr>
        </p:nvSpPr>
        <p:spPr/>
        <p:txBody>
          <a:bodyPr/>
          <a:lstStyle/>
          <a:p>
            <a:fld id="{CB77001E-1A61-4903-BBFF-D82C24F3A3A5}" type="slidenum">
              <a:rPr lang="en-US" smtClean="0"/>
              <a:t>27</a:t>
            </a:fld>
            <a:endParaRPr lang="zh-CN" altLang="en-US"/>
          </a:p>
        </p:txBody>
      </p:sp>
      <p:sp>
        <p:nvSpPr>
          <p:cNvPr id="10" name="页脚占位符 9">
            <a:extLst>
              <a:ext uri="{FF2B5EF4-FFF2-40B4-BE49-F238E27FC236}">
                <a16:creationId xmlns:a16="http://schemas.microsoft.com/office/drawing/2014/main" id="{F8ADE4C3-F274-43CE-A6B4-332A502A0D4F}"/>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1050298135"/>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6E0584-FA0B-27F4-7667-80663E3A5C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3A2B339-E0F8-B25D-EC77-EA913605CB43}"/>
              </a:ext>
            </a:extLst>
          </p:cNvPr>
          <p:cNvSpPr>
            <a:spLocks noGrp="1"/>
          </p:cNvSpPr>
          <p:nvPr>
            <p:ph type="title"/>
          </p:nvPr>
        </p:nvSpPr>
        <p:spPr>
          <a:xfrm>
            <a:off x="838200" y="0"/>
            <a:ext cx="10515600" cy="1325563"/>
          </a:xfrm>
        </p:spPr>
        <p:txBody>
          <a:bodyPr>
            <a:normAutofit/>
          </a:bodyPr>
          <a:lstStyle/>
          <a:p>
            <a:r>
              <a:rPr lang="en-US" sz="3200"/>
              <a:t>Naïve Scheduling Requires Higher Memory Bandwidth</a:t>
            </a:r>
          </a:p>
        </p:txBody>
      </p:sp>
      <p:sp>
        <p:nvSpPr>
          <p:cNvPr id="105" name="TextBox 104">
            <a:extLst>
              <a:ext uri="{FF2B5EF4-FFF2-40B4-BE49-F238E27FC236}">
                <a16:creationId xmlns:a16="http://schemas.microsoft.com/office/drawing/2014/main" id="{1259467E-611B-5ED9-9F20-B601DDA2C4E6}"/>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106" name="TextBox 105">
            <a:extLst>
              <a:ext uri="{FF2B5EF4-FFF2-40B4-BE49-F238E27FC236}">
                <a16:creationId xmlns:a16="http://schemas.microsoft.com/office/drawing/2014/main" id="{C3185A1A-F8C1-5ADC-EC48-8D5DAEEDA6C6}"/>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3" name="!!Rectangle 1">
            <a:extLst>
              <a:ext uri="{FF2B5EF4-FFF2-40B4-BE49-F238E27FC236}">
                <a16:creationId xmlns:a16="http://schemas.microsoft.com/office/drawing/2014/main" id="{303852AC-2FA2-5E6F-10F7-7FC299B762B9}"/>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a:t>
            </a:r>
          </a:p>
        </p:txBody>
      </p:sp>
      <p:sp>
        <p:nvSpPr>
          <p:cNvPr id="4" name="Rectangle 3">
            <a:extLst>
              <a:ext uri="{FF2B5EF4-FFF2-40B4-BE49-F238E27FC236}">
                <a16:creationId xmlns:a16="http://schemas.microsoft.com/office/drawing/2014/main" id="{A17ED90C-08B2-A6A8-B89F-3FD4DD05A2AC}"/>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1,2,3</a:t>
            </a:r>
          </a:p>
        </p:txBody>
      </p:sp>
      <p:sp>
        <p:nvSpPr>
          <p:cNvPr id="11" name="Rectangle 10">
            <a:extLst>
              <a:ext uri="{FF2B5EF4-FFF2-40B4-BE49-F238E27FC236}">
                <a16:creationId xmlns:a16="http://schemas.microsoft.com/office/drawing/2014/main" id="{3ECF93A4-A5F7-D3D6-EBF5-1ABAF8561B23}"/>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1</a:t>
            </a:r>
          </a:p>
        </p:txBody>
      </p:sp>
      <p:sp>
        <p:nvSpPr>
          <p:cNvPr id="12" name="Rectangle 11">
            <a:extLst>
              <a:ext uri="{FF2B5EF4-FFF2-40B4-BE49-F238E27FC236}">
                <a16:creationId xmlns:a16="http://schemas.microsoft.com/office/drawing/2014/main" id="{66A90EE2-9B4F-FA87-EA43-92405FDD36D5}"/>
              </a:ext>
            </a:extLst>
          </p:cNvPr>
          <p:cNvSpPr/>
          <p:nvPr/>
        </p:nvSpPr>
        <p:spPr>
          <a:xfrm>
            <a:off x="8807471" y="2208797"/>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2</a:t>
            </a:r>
          </a:p>
        </p:txBody>
      </p:sp>
      <p:sp>
        <p:nvSpPr>
          <p:cNvPr id="13" name="Rectangle 12">
            <a:extLst>
              <a:ext uri="{FF2B5EF4-FFF2-40B4-BE49-F238E27FC236}">
                <a16:creationId xmlns:a16="http://schemas.microsoft.com/office/drawing/2014/main" id="{DC2928BC-7B93-1CF9-1253-CAC0C70B63DB}"/>
              </a:ext>
            </a:extLst>
          </p:cNvPr>
          <p:cNvSpPr/>
          <p:nvPr/>
        </p:nvSpPr>
        <p:spPr>
          <a:xfrm>
            <a:off x="10004667" y="2208797"/>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a:t>
            </a:r>
          </a:p>
        </p:txBody>
      </p:sp>
      <p:sp>
        <p:nvSpPr>
          <p:cNvPr id="21" name="TextBox 20">
            <a:extLst>
              <a:ext uri="{FF2B5EF4-FFF2-40B4-BE49-F238E27FC236}">
                <a16:creationId xmlns:a16="http://schemas.microsoft.com/office/drawing/2014/main" id="{AA001AFE-149E-62E3-3C95-3963649E46ED}"/>
              </a:ext>
            </a:extLst>
          </p:cNvPr>
          <p:cNvSpPr txBox="1"/>
          <p:nvPr/>
        </p:nvSpPr>
        <p:spPr>
          <a:xfrm>
            <a:off x="8125198" y="1326299"/>
            <a:ext cx="2818105" cy="369332"/>
          </a:xfrm>
          <a:prstGeom prst="rect">
            <a:avLst/>
          </a:prstGeom>
          <a:noFill/>
        </p:spPr>
        <p:txBody>
          <a:bodyPr wrap="square" rtlCol="0">
            <a:spAutoFit/>
          </a:bodyPr>
          <a:lstStyle/>
          <a:p>
            <a:r>
              <a:rPr lang="en-US"/>
              <a:t>Parallelization (</a:t>
            </a:r>
            <a:r>
              <a:rPr lang="en-US" i="1"/>
              <a:t>p</a:t>
            </a:r>
            <a:r>
              <a:rPr lang="en-US"/>
              <a:t>) = 3</a:t>
            </a:r>
          </a:p>
        </p:txBody>
      </p:sp>
      <p:sp>
        <p:nvSpPr>
          <p:cNvPr id="10" name="灯片编号占位符 9">
            <a:extLst>
              <a:ext uri="{FF2B5EF4-FFF2-40B4-BE49-F238E27FC236}">
                <a16:creationId xmlns:a16="http://schemas.microsoft.com/office/drawing/2014/main" id="{FB7C2DD2-757C-8D50-2F83-1646A76893A3}"/>
              </a:ext>
            </a:extLst>
          </p:cNvPr>
          <p:cNvSpPr>
            <a:spLocks noGrp="1"/>
          </p:cNvSpPr>
          <p:nvPr>
            <p:ph type="sldNum" sz="quarter" idx="12"/>
          </p:nvPr>
        </p:nvSpPr>
        <p:spPr/>
        <p:txBody>
          <a:bodyPr/>
          <a:lstStyle/>
          <a:p>
            <a:fld id="{CB77001E-1A61-4903-BBFF-D82C24F3A3A5}" type="slidenum">
              <a:rPr lang="en-US" smtClean="0"/>
              <a:t>28</a:t>
            </a:fld>
            <a:endParaRPr lang="zh-CN" altLang="en-US"/>
          </a:p>
        </p:txBody>
      </p:sp>
      <p:sp>
        <p:nvSpPr>
          <p:cNvPr id="14" name="!!Rectangle 14">
            <a:extLst>
              <a:ext uri="{FF2B5EF4-FFF2-40B4-BE49-F238E27FC236}">
                <a16:creationId xmlns:a16="http://schemas.microsoft.com/office/drawing/2014/main" id="{C91FADB3-F852-A67D-ABE3-ABC4E75F842F}"/>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9">
            <a:extLst>
              <a:ext uri="{FF2B5EF4-FFF2-40B4-BE49-F238E27FC236}">
                <a16:creationId xmlns:a16="http://schemas.microsoft.com/office/drawing/2014/main" id="{DA91CA49-4901-5C02-7384-A2AD27B68002}"/>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72E8890-C4E4-EED0-5AB4-B3EF53312352}"/>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300429C-68E8-948A-23E3-190CEC619B43}"/>
              </a:ext>
            </a:extLst>
          </p:cNvPr>
          <p:cNvSpPr/>
          <p:nvPr/>
        </p:nvSpPr>
        <p:spPr>
          <a:xfrm>
            <a:off x="2332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3F718E06-EF11-FECF-D156-74D7F58CFBDD}"/>
              </a:ext>
            </a:extLst>
          </p:cNvPr>
          <p:cNvSpPr/>
          <p:nvPr/>
        </p:nvSpPr>
        <p:spPr>
          <a:xfrm>
            <a:off x="2584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0341FD84-C16B-B588-E3A6-002B09122F70}"/>
              </a:ext>
            </a:extLst>
          </p:cNvPr>
          <p:cNvSpPr/>
          <p:nvPr/>
        </p:nvSpPr>
        <p:spPr>
          <a:xfrm>
            <a:off x="283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a:extLst>
              <a:ext uri="{FF2B5EF4-FFF2-40B4-BE49-F238E27FC236}">
                <a16:creationId xmlns:a16="http://schemas.microsoft.com/office/drawing/2014/main" id="{35D8C20E-D183-D3AF-447E-C522740DCCA9}"/>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5" name="TextBox 24">
            <a:extLst>
              <a:ext uri="{FF2B5EF4-FFF2-40B4-BE49-F238E27FC236}">
                <a16:creationId xmlns:a16="http://schemas.microsoft.com/office/drawing/2014/main" id="{4C2503D6-2327-9B7C-18B2-00307910398A}"/>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6" name="TextBox 25">
            <a:extLst>
              <a:ext uri="{FF2B5EF4-FFF2-40B4-BE49-F238E27FC236}">
                <a16:creationId xmlns:a16="http://schemas.microsoft.com/office/drawing/2014/main" id="{E911FACF-7990-B27F-9E5C-CD9B5149E133}"/>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28" name="TextBox 27">
            <a:extLst>
              <a:ext uri="{FF2B5EF4-FFF2-40B4-BE49-F238E27FC236}">
                <a16:creationId xmlns:a16="http://schemas.microsoft.com/office/drawing/2014/main" id="{1591BD23-3692-6E35-9DE4-FE6E7A2EEAE3}"/>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DAA17945-A7FA-5DED-C5D2-0BC62B8BC40D}"/>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46" name="TextBox 45">
            <a:extLst>
              <a:ext uri="{FF2B5EF4-FFF2-40B4-BE49-F238E27FC236}">
                <a16:creationId xmlns:a16="http://schemas.microsoft.com/office/drawing/2014/main" id="{B64A5F5B-B1B2-C236-9BB1-1C023E36B340}"/>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48" name="TextBox 47">
            <a:extLst>
              <a:ext uri="{FF2B5EF4-FFF2-40B4-BE49-F238E27FC236}">
                <a16:creationId xmlns:a16="http://schemas.microsoft.com/office/drawing/2014/main" id="{7A7C260E-EFB0-B318-C59E-BFAF36214BF7}"/>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49" name="TextBox 48">
            <a:extLst>
              <a:ext uri="{FF2B5EF4-FFF2-40B4-BE49-F238E27FC236}">
                <a16:creationId xmlns:a16="http://schemas.microsoft.com/office/drawing/2014/main" id="{AC0F42D2-C664-F696-2039-183B536F4309}"/>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50" name="TextBox 49">
            <a:extLst>
              <a:ext uri="{FF2B5EF4-FFF2-40B4-BE49-F238E27FC236}">
                <a16:creationId xmlns:a16="http://schemas.microsoft.com/office/drawing/2014/main" id="{5A99587B-14E6-D0D4-FF21-B73A0379A945}"/>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51" name="TextBox 50">
            <a:extLst>
              <a:ext uri="{FF2B5EF4-FFF2-40B4-BE49-F238E27FC236}">
                <a16:creationId xmlns:a16="http://schemas.microsoft.com/office/drawing/2014/main" id="{75A68CD0-599E-86A9-A345-3E05E4C84613}"/>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52" name="TextBox 51">
            <a:extLst>
              <a:ext uri="{FF2B5EF4-FFF2-40B4-BE49-F238E27FC236}">
                <a16:creationId xmlns:a16="http://schemas.microsoft.com/office/drawing/2014/main" id="{3883FFEF-BBE5-CE88-6074-684BFDBF9B36}"/>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53" name="TextBox 52">
            <a:extLst>
              <a:ext uri="{FF2B5EF4-FFF2-40B4-BE49-F238E27FC236}">
                <a16:creationId xmlns:a16="http://schemas.microsoft.com/office/drawing/2014/main" id="{97E62566-328A-5D3A-D32D-0EF2963DE5A4}"/>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54" name="Rectangle 53">
            <a:extLst>
              <a:ext uri="{FF2B5EF4-FFF2-40B4-BE49-F238E27FC236}">
                <a16:creationId xmlns:a16="http://schemas.microsoft.com/office/drawing/2014/main" id="{0577A30E-306F-F335-B56A-31A4C2CB1541}"/>
              </a:ext>
            </a:extLst>
          </p:cNvPr>
          <p:cNvSpPr/>
          <p:nvPr/>
        </p:nvSpPr>
        <p:spPr>
          <a:xfrm>
            <a:off x="2299799" y="4066733"/>
            <a:ext cx="742758" cy="203871"/>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6031DFEC-70C0-C77F-1152-2AE288D111DC}"/>
              </a:ext>
            </a:extLst>
          </p:cNvPr>
          <p:cNvSpPr/>
          <p:nvPr/>
        </p:nvSpPr>
        <p:spPr>
          <a:xfrm>
            <a:off x="1239601" y="2741170"/>
            <a:ext cx="278707" cy="1325564"/>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C88AB2AB-81D4-A4BC-9DB9-9556A08B1407}"/>
              </a:ext>
            </a:extLst>
          </p:cNvPr>
          <p:cNvSpPr/>
          <p:nvPr/>
        </p:nvSpPr>
        <p:spPr>
          <a:xfrm>
            <a:off x="1576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7A4021A1-A852-C22D-6D2C-FC13815A8AC5}"/>
              </a:ext>
            </a:extLst>
          </p:cNvPr>
          <p:cNvSpPr/>
          <p:nvPr/>
        </p:nvSpPr>
        <p:spPr>
          <a:xfrm>
            <a:off x="1828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D8904450-2C91-3837-F7B6-6C4A9D0B1667}"/>
              </a:ext>
            </a:extLst>
          </p:cNvPr>
          <p:cNvSpPr/>
          <p:nvPr/>
        </p:nvSpPr>
        <p:spPr>
          <a:xfrm>
            <a:off x="2080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2C4BD649-E2CD-7065-812A-9E82BC26E004}"/>
              </a:ext>
            </a:extLst>
          </p:cNvPr>
          <p:cNvSpPr/>
          <p:nvPr/>
        </p:nvSpPr>
        <p:spPr>
          <a:xfrm>
            <a:off x="2332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5121901B-666F-9180-1C3D-37CFCECEFB50}"/>
              </a:ext>
            </a:extLst>
          </p:cNvPr>
          <p:cNvSpPr/>
          <p:nvPr/>
        </p:nvSpPr>
        <p:spPr>
          <a:xfrm>
            <a:off x="2584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DCBAC671-B4C0-66D8-5F51-111BE4448BFC}"/>
              </a:ext>
            </a:extLst>
          </p:cNvPr>
          <p:cNvSpPr/>
          <p:nvPr/>
        </p:nvSpPr>
        <p:spPr>
          <a:xfrm>
            <a:off x="2836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D551E0A2-8E87-2BB3-4C11-8A58694D67AC}"/>
              </a:ext>
            </a:extLst>
          </p:cNvPr>
          <p:cNvSpPr/>
          <p:nvPr/>
        </p:nvSpPr>
        <p:spPr>
          <a:xfrm>
            <a:off x="1576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96FABB92-D64F-52A2-F95D-3727F0A3F07F}"/>
              </a:ext>
            </a:extLst>
          </p:cNvPr>
          <p:cNvSpPr/>
          <p:nvPr/>
        </p:nvSpPr>
        <p:spPr>
          <a:xfrm>
            <a:off x="1828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DC26AE2E-BEF8-B013-5D9A-DAF927CB85C0}"/>
              </a:ext>
            </a:extLst>
          </p:cNvPr>
          <p:cNvSpPr/>
          <p:nvPr/>
        </p:nvSpPr>
        <p:spPr>
          <a:xfrm>
            <a:off x="2080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DFE6AB5E-F1ED-CEDA-0468-251525283384}"/>
              </a:ext>
            </a:extLst>
          </p:cNvPr>
          <p:cNvSpPr/>
          <p:nvPr/>
        </p:nvSpPr>
        <p:spPr>
          <a:xfrm>
            <a:off x="2332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7C6196C3-16F0-6EFF-8078-726E5C64A0C4}"/>
              </a:ext>
            </a:extLst>
          </p:cNvPr>
          <p:cNvSpPr/>
          <p:nvPr/>
        </p:nvSpPr>
        <p:spPr>
          <a:xfrm>
            <a:off x="2584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2D6766FD-52A1-482A-AB88-54C086488A4A}"/>
              </a:ext>
            </a:extLst>
          </p:cNvPr>
          <p:cNvSpPr/>
          <p:nvPr/>
        </p:nvSpPr>
        <p:spPr>
          <a:xfrm>
            <a:off x="2836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CB5B949F-BD92-1778-CD1C-444854E064B9}"/>
              </a:ext>
            </a:extLst>
          </p:cNvPr>
          <p:cNvSpPr/>
          <p:nvPr/>
        </p:nvSpPr>
        <p:spPr>
          <a:xfrm>
            <a:off x="1576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99B02A29-A9D9-1093-B530-F99957513183}"/>
              </a:ext>
            </a:extLst>
          </p:cNvPr>
          <p:cNvSpPr/>
          <p:nvPr/>
        </p:nvSpPr>
        <p:spPr>
          <a:xfrm>
            <a:off x="1828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CBC17473-4F54-F3B0-D0F1-61C76B10BBF3}"/>
              </a:ext>
            </a:extLst>
          </p:cNvPr>
          <p:cNvSpPr/>
          <p:nvPr/>
        </p:nvSpPr>
        <p:spPr>
          <a:xfrm>
            <a:off x="2080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6216A89D-3638-2171-3D3D-8C9C6DCAE0DA}"/>
              </a:ext>
            </a:extLst>
          </p:cNvPr>
          <p:cNvSpPr/>
          <p:nvPr/>
        </p:nvSpPr>
        <p:spPr>
          <a:xfrm>
            <a:off x="2332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BF9CC3DE-68ED-EE53-FA86-BBA5BF92F9A8}"/>
              </a:ext>
            </a:extLst>
          </p:cNvPr>
          <p:cNvSpPr/>
          <p:nvPr/>
        </p:nvSpPr>
        <p:spPr>
          <a:xfrm>
            <a:off x="2584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275EBA2C-C9C5-0F80-D38D-ECF49AFB51D2}"/>
              </a:ext>
            </a:extLst>
          </p:cNvPr>
          <p:cNvSpPr/>
          <p:nvPr/>
        </p:nvSpPr>
        <p:spPr>
          <a:xfrm>
            <a:off x="2836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E346FCE2-EE04-83E0-1311-114F9D91E397}"/>
              </a:ext>
            </a:extLst>
          </p:cNvPr>
          <p:cNvSpPr/>
          <p:nvPr/>
        </p:nvSpPr>
        <p:spPr>
          <a:xfrm>
            <a:off x="1576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1B79FBE1-496A-1ECB-849F-C03EA20473BF}"/>
              </a:ext>
            </a:extLst>
          </p:cNvPr>
          <p:cNvSpPr/>
          <p:nvPr/>
        </p:nvSpPr>
        <p:spPr>
          <a:xfrm>
            <a:off x="1828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7600595C-30CD-E8C0-C1A0-C15311D522DD}"/>
              </a:ext>
            </a:extLst>
          </p:cNvPr>
          <p:cNvSpPr/>
          <p:nvPr/>
        </p:nvSpPr>
        <p:spPr>
          <a:xfrm>
            <a:off x="2080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EF5637C1-3B2C-3DC7-FE4A-E6FF73ED5D97}"/>
              </a:ext>
            </a:extLst>
          </p:cNvPr>
          <p:cNvSpPr/>
          <p:nvPr/>
        </p:nvSpPr>
        <p:spPr>
          <a:xfrm>
            <a:off x="2332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0B6B39C8-674B-4C19-D8E9-2E33D6635B73}"/>
              </a:ext>
            </a:extLst>
          </p:cNvPr>
          <p:cNvSpPr/>
          <p:nvPr/>
        </p:nvSpPr>
        <p:spPr>
          <a:xfrm>
            <a:off x="2584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0675636A-532C-C14B-59DB-37FACF24FEAE}"/>
              </a:ext>
            </a:extLst>
          </p:cNvPr>
          <p:cNvSpPr/>
          <p:nvPr/>
        </p:nvSpPr>
        <p:spPr>
          <a:xfrm>
            <a:off x="2836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8">
            <a:extLst>
              <a:ext uri="{FF2B5EF4-FFF2-40B4-BE49-F238E27FC236}">
                <a16:creationId xmlns:a16="http://schemas.microsoft.com/office/drawing/2014/main" id="{6FE52565-0D26-E798-2179-F79692FC921F}"/>
              </a:ext>
            </a:extLst>
          </p:cNvPr>
          <p:cNvSpPr/>
          <p:nvPr/>
        </p:nvSpPr>
        <p:spPr>
          <a:xfrm>
            <a:off x="1576794" y="2508034"/>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99">
            <a:extLst>
              <a:ext uri="{FF2B5EF4-FFF2-40B4-BE49-F238E27FC236}">
                <a16:creationId xmlns:a16="http://schemas.microsoft.com/office/drawing/2014/main" id="{2DC79B27-054F-DE1F-A641-BB40826C1FB2}"/>
              </a:ext>
            </a:extLst>
          </p:cNvPr>
          <p:cNvSpPr/>
          <p:nvPr/>
        </p:nvSpPr>
        <p:spPr>
          <a:xfrm>
            <a:off x="1828794" y="2508034"/>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0">
            <a:extLst>
              <a:ext uri="{FF2B5EF4-FFF2-40B4-BE49-F238E27FC236}">
                <a16:creationId xmlns:a16="http://schemas.microsoft.com/office/drawing/2014/main" id="{A439FFBD-538A-4DDE-F5A8-DB00AA267070}"/>
              </a:ext>
            </a:extLst>
          </p:cNvPr>
          <p:cNvSpPr/>
          <p:nvPr/>
        </p:nvSpPr>
        <p:spPr>
          <a:xfrm>
            <a:off x="2080794" y="2508034"/>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a16="http://schemas.microsoft.com/office/drawing/2014/main" id="{1A0F4629-4E8F-AD58-968F-12CCDE33B3A2}"/>
              </a:ext>
            </a:extLst>
          </p:cNvPr>
          <p:cNvSpPr/>
          <p:nvPr/>
        </p:nvSpPr>
        <p:spPr>
          <a:xfrm>
            <a:off x="2332794" y="2508034"/>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a16="http://schemas.microsoft.com/office/drawing/2014/main" id="{2C0D6E19-2CFA-AC36-1F3A-CA5C570A9461}"/>
              </a:ext>
            </a:extLst>
          </p:cNvPr>
          <p:cNvSpPr/>
          <p:nvPr/>
        </p:nvSpPr>
        <p:spPr>
          <a:xfrm>
            <a:off x="2584794" y="2508034"/>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a16="http://schemas.microsoft.com/office/drawing/2014/main" id="{1703EE07-E640-521E-3F97-75C44A9677BA}"/>
              </a:ext>
            </a:extLst>
          </p:cNvPr>
          <p:cNvSpPr/>
          <p:nvPr/>
        </p:nvSpPr>
        <p:spPr>
          <a:xfrm>
            <a:off x="2836794" y="2508034"/>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页脚占位符 5">
            <a:extLst>
              <a:ext uri="{FF2B5EF4-FFF2-40B4-BE49-F238E27FC236}">
                <a16:creationId xmlns:a16="http://schemas.microsoft.com/office/drawing/2014/main" id="{F741E857-EBA7-42BD-9159-4CB336F8FB04}"/>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223314250"/>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0FFEC-20BB-5803-4657-E93BEAEFA524}"/>
            </a:ext>
          </a:extLst>
        </p:cNvPr>
        <p:cNvGrpSpPr/>
        <p:nvPr/>
      </p:nvGrpSpPr>
      <p:grpSpPr>
        <a:xfrm>
          <a:off x="0" y="0"/>
          <a:ext cx="0" cy="0"/>
          <a:chOff x="0" y="0"/>
          <a:chExt cx="0" cy="0"/>
        </a:xfrm>
      </p:grpSpPr>
      <p:sp>
        <p:nvSpPr>
          <p:cNvPr id="105" name="TextBox 104">
            <a:extLst>
              <a:ext uri="{FF2B5EF4-FFF2-40B4-BE49-F238E27FC236}">
                <a16:creationId xmlns:a16="http://schemas.microsoft.com/office/drawing/2014/main" id="{C6982D43-A46D-6B2E-7334-FF49F4267812}"/>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106" name="TextBox 105">
            <a:extLst>
              <a:ext uri="{FF2B5EF4-FFF2-40B4-BE49-F238E27FC236}">
                <a16:creationId xmlns:a16="http://schemas.microsoft.com/office/drawing/2014/main" id="{71A08B8E-B9DE-6A49-5E09-BE3019ADD4EF}"/>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3" name="!!Rectangle 1">
            <a:extLst>
              <a:ext uri="{FF2B5EF4-FFF2-40B4-BE49-F238E27FC236}">
                <a16:creationId xmlns:a16="http://schemas.microsoft.com/office/drawing/2014/main" id="{AB7FD2E2-E73F-07C7-302E-0FEC6542158D}"/>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a:t>
            </a:r>
          </a:p>
        </p:txBody>
      </p:sp>
      <p:sp>
        <p:nvSpPr>
          <p:cNvPr id="4" name="Rectangle 3">
            <a:extLst>
              <a:ext uri="{FF2B5EF4-FFF2-40B4-BE49-F238E27FC236}">
                <a16:creationId xmlns:a16="http://schemas.microsoft.com/office/drawing/2014/main" id="{00D9F40C-160B-24BA-3EBB-29B58947003E}"/>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1,2,3</a:t>
            </a:r>
          </a:p>
        </p:txBody>
      </p:sp>
      <p:sp>
        <p:nvSpPr>
          <p:cNvPr id="11" name="Rectangle 10">
            <a:extLst>
              <a:ext uri="{FF2B5EF4-FFF2-40B4-BE49-F238E27FC236}">
                <a16:creationId xmlns:a16="http://schemas.microsoft.com/office/drawing/2014/main" id="{13B5AE9A-A27B-A64A-08A2-816690784D44}"/>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1</a:t>
            </a:r>
          </a:p>
        </p:txBody>
      </p:sp>
      <p:sp>
        <p:nvSpPr>
          <p:cNvPr id="12" name="Rectangle 11">
            <a:extLst>
              <a:ext uri="{FF2B5EF4-FFF2-40B4-BE49-F238E27FC236}">
                <a16:creationId xmlns:a16="http://schemas.microsoft.com/office/drawing/2014/main" id="{A1EFE58F-2A90-7216-D802-113640DB8013}"/>
              </a:ext>
            </a:extLst>
          </p:cNvPr>
          <p:cNvSpPr/>
          <p:nvPr/>
        </p:nvSpPr>
        <p:spPr>
          <a:xfrm>
            <a:off x="8807471" y="2208797"/>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2</a:t>
            </a:r>
          </a:p>
        </p:txBody>
      </p:sp>
      <p:sp>
        <p:nvSpPr>
          <p:cNvPr id="13" name="Rectangle 12">
            <a:extLst>
              <a:ext uri="{FF2B5EF4-FFF2-40B4-BE49-F238E27FC236}">
                <a16:creationId xmlns:a16="http://schemas.microsoft.com/office/drawing/2014/main" id="{F8E6C3D2-E002-A5CC-D52C-BF796E151AF1}"/>
              </a:ext>
            </a:extLst>
          </p:cNvPr>
          <p:cNvSpPr/>
          <p:nvPr/>
        </p:nvSpPr>
        <p:spPr>
          <a:xfrm>
            <a:off x="10004667" y="2208797"/>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a:t>
            </a:r>
          </a:p>
        </p:txBody>
      </p:sp>
      <p:sp>
        <p:nvSpPr>
          <p:cNvPr id="14" name="TextBox 13">
            <a:extLst>
              <a:ext uri="{FF2B5EF4-FFF2-40B4-BE49-F238E27FC236}">
                <a16:creationId xmlns:a16="http://schemas.microsoft.com/office/drawing/2014/main" id="{5BB77D0E-5D31-437D-47D8-A3A132B153F3}"/>
              </a:ext>
            </a:extLst>
          </p:cNvPr>
          <p:cNvSpPr txBox="1"/>
          <p:nvPr/>
        </p:nvSpPr>
        <p:spPr>
          <a:xfrm>
            <a:off x="8125198" y="1326299"/>
            <a:ext cx="2818105" cy="369332"/>
          </a:xfrm>
          <a:prstGeom prst="rect">
            <a:avLst/>
          </a:prstGeom>
          <a:noFill/>
        </p:spPr>
        <p:txBody>
          <a:bodyPr wrap="square" rtlCol="0">
            <a:spAutoFit/>
          </a:bodyPr>
          <a:lstStyle/>
          <a:p>
            <a:r>
              <a:rPr lang="en-US"/>
              <a:t>Parallelization (</a:t>
            </a:r>
            <a:r>
              <a:rPr lang="en-US" i="1"/>
              <a:t>p</a:t>
            </a:r>
            <a:r>
              <a:rPr lang="en-US"/>
              <a:t>) = 3</a:t>
            </a: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85C65E78-07FD-7391-486F-A0D44861EB12}"/>
                  </a:ext>
                </a:extLst>
              </p:cNvPr>
              <p:cNvSpPr txBox="1"/>
              <p:nvPr/>
            </p:nvSpPr>
            <p:spPr>
              <a:xfrm>
                <a:off x="3915925" y="4232641"/>
                <a:ext cx="2441100" cy="516103"/>
              </a:xfrm>
              <a:prstGeom prst="rect">
                <a:avLst/>
              </a:prstGeom>
              <a:noFill/>
            </p:spPr>
            <p:txBody>
              <a:bodyPr wrap="square">
                <a:spAutoFit/>
              </a:bodyPr>
              <a:lstStyle/>
              <a:p>
                <a:r>
                  <a:rPr lang="en-US"/>
                  <a:t>Iteration count: </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𝑁</m:t>
                        </m:r>
                        <m:r>
                          <a:rPr lang="en-US" b="0" i="1" baseline="30000" smtClean="0">
                            <a:latin typeface="Cambria Math" panose="02040503050406030204" pitchFamily="18" charset="0"/>
                          </a:rPr>
                          <m:t>2</m:t>
                        </m:r>
                      </m:num>
                      <m:den>
                        <m:r>
                          <a:rPr lang="en-US" b="0" i="1" smtClean="0">
                            <a:latin typeface="Cambria Math" panose="02040503050406030204" pitchFamily="18" charset="0"/>
                          </a:rPr>
                          <m:t>𝑝</m:t>
                        </m:r>
                      </m:den>
                    </m:f>
                  </m:oMath>
                </a14:m>
                <a:endParaRPr lang="en-US"/>
              </a:p>
            </p:txBody>
          </p:sp>
        </mc:Choice>
        <mc:Fallback>
          <p:sp>
            <p:nvSpPr>
              <p:cNvPr id="10" name="TextBox 9">
                <a:extLst>
                  <a:ext uri="{FF2B5EF4-FFF2-40B4-BE49-F238E27FC236}">
                    <a16:creationId xmlns:a16="http://schemas.microsoft.com/office/drawing/2014/main" id="{85C65E78-07FD-7391-486F-A0D44861EB12}"/>
                  </a:ext>
                </a:extLst>
              </p:cNvPr>
              <p:cNvSpPr txBox="1">
                <a:spLocks noRot="1" noChangeAspect="1" noMove="1" noResize="1" noEditPoints="1" noAdjustHandles="1" noChangeArrowheads="1" noChangeShapeType="1" noTextEdit="1"/>
              </p:cNvSpPr>
              <p:nvPr/>
            </p:nvSpPr>
            <p:spPr>
              <a:xfrm>
                <a:off x="3915925" y="4232641"/>
                <a:ext cx="2441100" cy="516103"/>
              </a:xfrm>
              <a:prstGeom prst="rect">
                <a:avLst/>
              </a:prstGeom>
              <a:blipFill>
                <a:blip r:embed="rId3"/>
                <a:stretch>
                  <a:fillRect l="-1995" b="-235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A3AF81D6-9D4B-759F-85D9-023C8A6C11C4}"/>
                  </a:ext>
                </a:extLst>
              </p:cNvPr>
              <p:cNvSpPr txBox="1"/>
              <p:nvPr/>
            </p:nvSpPr>
            <p:spPr>
              <a:xfrm>
                <a:off x="3892803" y="5117294"/>
                <a:ext cx="2926669" cy="369332"/>
              </a:xfrm>
              <a:prstGeom prst="rect">
                <a:avLst/>
              </a:prstGeom>
              <a:noFill/>
            </p:spPr>
            <p:txBody>
              <a:bodyPr wrap="square">
                <a:spAutoFit/>
              </a:bodyPr>
              <a:lstStyle/>
              <a:p>
                <a:r>
                  <a:rPr lang="en-US"/>
                  <a:t>Bandwidth required:  </a:t>
                </a:r>
                <a14:m>
                  <m:oMath xmlns:m="http://schemas.openxmlformats.org/officeDocument/2006/math">
                    <m:r>
                      <a:rPr lang="en-US" altLang="zh-CN" b="0" i="1" dirty="0">
                        <a:latin typeface="Cambria Math" panose="02040503050406030204" pitchFamily="18" charset="0"/>
                      </a:rPr>
                      <m:t>𝑝</m:t>
                    </m:r>
                  </m:oMath>
                </a14:m>
                <a:endParaRPr lang="en-US" i="1"/>
              </a:p>
            </p:txBody>
          </p:sp>
        </mc:Choice>
        <mc:Fallback>
          <p:sp>
            <p:nvSpPr>
              <p:cNvPr id="16" name="TextBox 15">
                <a:extLst>
                  <a:ext uri="{FF2B5EF4-FFF2-40B4-BE49-F238E27FC236}">
                    <a16:creationId xmlns:a16="http://schemas.microsoft.com/office/drawing/2014/main" id="{A3AF81D6-9D4B-759F-85D9-023C8A6C11C4}"/>
                  </a:ext>
                </a:extLst>
              </p:cNvPr>
              <p:cNvSpPr txBox="1">
                <a:spLocks noRot="1" noChangeAspect="1" noMove="1" noResize="1" noEditPoints="1" noAdjustHandles="1" noChangeArrowheads="1" noChangeShapeType="1" noTextEdit="1"/>
              </p:cNvSpPr>
              <p:nvPr/>
            </p:nvSpPr>
            <p:spPr>
              <a:xfrm>
                <a:off x="3892803" y="5117294"/>
                <a:ext cx="2926669" cy="369332"/>
              </a:xfrm>
              <a:prstGeom prst="rect">
                <a:avLst/>
              </a:prstGeom>
              <a:blipFill>
                <a:blip r:embed="rId4"/>
                <a:stretch>
                  <a:fillRect l="-1875" t="-6557" b="-26230"/>
                </a:stretch>
              </a:blipFill>
            </p:spPr>
            <p:txBody>
              <a:bodyPr/>
              <a:lstStyle/>
              <a:p>
                <a:r>
                  <a:rPr lang="en-US">
                    <a:noFill/>
                  </a:rPr>
                  <a:t> </a:t>
                </a:r>
              </a:p>
            </p:txBody>
          </p:sp>
        </mc:Fallback>
      </mc:AlternateContent>
      <p:sp>
        <p:nvSpPr>
          <p:cNvPr id="18" name="Rectangle 17">
            <a:extLst>
              <a:ext uri="{FF2B5EF4-FFF2-40B4-BE49-F238E27FC236}">
                <a16:creationId xmlns:a16="http://schemas.microsoft.com/office/drawing/2014/main" id="{D9C9D02C-0D75-FF0E-E37B-7110D599D682}"/>
              </a:ext>
            </a:extLst>
          </p:cNvPr>
          <p:cNvSpPr/>
          <p:nvPr/>
        </p:nvSpPr>
        <p:spPr>
          <a:xfrm>
            <a:off x="5113353" y="2624457"/>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4,5,6</a:t>
            </a:r>
          </a:p>
        </p:txBody>
      </p:sp>
      <p:sp>
        <p:nvSpPr>
          <p:cNvPr id="19" name="Rectangle 18">
            <a:extLst>
              <a:ext uri="{FF2B5EF4-FFF2-40B4-BE49-F238E27FC236}">
                <a16:creationId xmlns:a16="http://schemas.microsoft.com/office/drawing/2014/main" id="{B7605632-3159-CDB2-82CA-86E069B18858}"/>
              </a:ext>
            </a:extLst>
          </p:cNvPr>
          <p:cNvSpPr/>
          <p:nvPr/>
        </p:nvSpPr>
        <p:spPr>
          <a:xfrm>
            <a:off x="7610042" y="2624457"/>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a:t>
            </a:r>
          </a:p>
        </p:txBody>
      </p:sp>
      <p:sp>
        <p:nvSpPr>
          <p:cNvPr id="21" name="Rectangle 20">
            <a:extLst>
              <a:ext uri="{FF2B5EF4-FFF2-40B4-BE49-F238E27FC236}">
                <a16:creationId xmlns:a16="http://schemas.microsoft.com/office/drawing/2014/main" id="{C9EED756-2A57-A9DA-4025-88971B22B374}"/>
              </a:ext>
            </a:extLst>
          </p:cNvPr>
          <p:cNvSpPr/>
          <p:nvPr/>
        </p:nvSpPr>
        <p:spPr>
          <a:xfrm>
            <a:off x="8807470" y="2624456"/>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a:t>
            </a:r>
          </a:p>
        </p:txBody>
      </p:sp>
      <p:sp>
        <p:nvSpPr>
          <p:cNvPr id="22" name="Rectangle 21">
            <a:extLst>
              <a:ext uri="{FF2B5EF4-FFF2-40B4-BE49-F238E27FC236}">
                <a16:creationId xmlns:a16="http://schemas.microsoft.com/office/drawing/2014/main" id="{ED9BBCCF-8035-A2E9-5B5B-A32BE8EDACA0}"/>
              </a:ext>
            </a:extLst>
          </p:cNvPr>
          <p:cNvSpPr/>
          <p:nvPr/>
        </p:nvSpPr>
        <p:spPr>
          <a:xfrm>
            <a:off x="10004666" y="2624456"/>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17" name="灯片编号占位符 16">
            <a:extLst>
              <a:ext uri="{FF2B5EF4-FFF2-40B4-BE49-F238E27FC236}">
                <a16:creationId xmlns:a16="http://schemas.microsoft.com/office/drawing/2014/main" id="{DF3B9BE3-E7FF-5AFA-786F-7209E0C25598}"/>
              </a:ext>
            </a:extLst>
          </p:cNvPr>
          <p:cNvSpPr>
            <a:spLocks noGrp="1"/>
          </p:cNvSpPr>
          <p:nvPr>
            <p:ph type="sldNum" sz="quarter" idx="12"/>
          </p:nvPr>
        </p:nvSpPr>
        <p:spPr/>
        <p:txBody>
          <a:bodyPr/>
          <a:lstStyle/>
          <a:p>
            <a:fld id="{CB77001E-1A61-4903-BBFF-D82C24F3A3A5}" type="slidenum">
              <a:rPr lang="en-US" smtClean="0"/>
              <a:t>29</a:t>
            </a:fld>
            <a:endParaRPr lang="zh-CN" altLang="en-US"/>
          </a:p>
        </p:txBody>
      </p:sp>
      <p:sp>
        <p:nvSpPr>
          <p:cNvPr id="23" name="!!Rectangle 14">
            <a:extLst>
              <a:ext uri="{FF2B5EF4-FFF2-40B4-BE49-F238E27FC236}">
                <a16:creationId xmlns:a16="http://schemas.microsoft.com/office/drawing/2014/main" id="{D1934396-E589-3EB3-9CEA-A44CA9A2C3E4}"/>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9">
            <a:extLst>
              <a:ext uri="{FF2B5EF4-FFF2-40B4-BE49-F238E27FC236}">
                <a16:creationId xmlns:a16="http://schemas.microsoft.com/office/drawing/2014/main" id="{F99820B7-804D-5CB6-F59A-8C3162010A28}"/>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363585F0-8BF8-1A47-3DBA-09C32510B4F0}"/>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49E7CCE9-E916-03C6-5BBE-9B8BAA1956F2}"/>
              </a:ext>
            </a:extLst>
          </p:cNvPr>
          <p:cNvSpPr/>
          <p:nvPr/>
        </p:nvSpPr>
        <p:spPr>
          <a:xfrm>
            <a:off x="2332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7E88B646-7DC9-72A2-C3C8-B8DE83991D82}"/>
              </a:ext>
            </a:extLst>
          </p:cNvPr>
          <p:cNvSpPr/>
          <p:nvPr/>
        </p:nvSpPr>
        <p:spPr>
          <a:xfrm>
            <a:off x="2584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28213969-79FE-3B55-4F59-60B261B2FF38}"/>
              </a:ext>
            </a:extLst>
          </p:cNvPr>
          <p:cNvSpPr/>
          <p:nvPr/>
        </p:nvSpPr>
        <p:spPr>
          <a:xfrm>
            <a:off x="283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06E387D-78BA-0015-DABB-B96810504A49}"/>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49" name="TextBox 48">
            <a:extLst>
              <a:ext uri="{FF2B5EF4-FFF2-40B4-BE49-F238E27FC236}">
                <a16:creationId xmlns:a16="http://schemas.microsoft.com/office/drawing/2014/main" id="{3292B48A-A91A-8A68-9C6E-ED06E6CF7A49}"/>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50" name="TextBox 49">
            <a:extLst>
              <a:ext uri="{FF2B5EF4-FFF2-40B4-BE49-F238E27FC236}">
                <a16:creationId xmlns:a16="http://schemas.microsoft.com/office/drawing/2014/main" id="{DA7C49A3-6617-6CCF-682A-C3584ED384F0}"/>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51" name="TextBox 50">
            <a:extLst>
              <a:ext uri="{FF2B5EF4-FFF2-40B4-BE49-F238E27FC236}">
                <a16:creationId xmlns:a16="http://schemas.microsoft.com/office/drawing/2014/main" id="{EA5B4FBA-CFCE-4DA7-5145-1E8A0A9AD114}"/>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52" name="TextBox 51">
            <a:extLst>
              <a:ext uri="{FF2B5EF4-FFF2-40B4-BE49-F238E27FC236}">
                <a16:creationId xmlns:a16="http://schemas.microsoft.com/office/drawing/2014/main" id="{8A344890-B2DF-C538-BB47-C12CABA3F5B3}"/>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53" name="TextBox 52">
            <a:extLst>
              <a:ext uri="{FF2B5EF4-FFF2-40B4-BE49-F238E27FC236}">
                <a16:creationId xmlns:a16="http://schemas.microsoft.com/office/drawing/2014/main" id="{71D44FB7-2AAF-FB82-99D3-7C3FAF723B0D}"/>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54" name="TextBox 53">
            <a:extLst>
              <a:ext uri="{FF2B5EF4-FFF2-40B4-BE49-F238E27FC236}">
                <a16:creationId xmlns:a16="http://schemas.microsoft.com/office/drawing/2014/main" id="{DBCDB1DB-78B1-73E9-0FEC-98840131EF96}"/>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55" name="TextBox 54">
            <a:extLst>
              <a:ext uri="{FF2B5EF4-FFF2-40B4-BE49-F238E27FC236}">
                <a16:creationId xmlns:a16="http://schemas.microsoft.com/office/drawing/2014/main" id="{35C83131-39F6-7113-A1BE-7EFD0220DB77}"/>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56" name="TextBox 55">
            <a:extLst>
              <a:ext uri="{FF2B5EF4-FFF2-40B4-BE49-F238E27FC236}">
                <a16:creationId xmlns:a16="http://schemas.microsoft.com/office/drawing/2014/main" id="{1C901787-6584-7933-F8DA-DD94511A3B75}"/>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57" name="TextBox 56">
            <a:extLst>
              <a:ext uri="{FF2B5EF4-FFF2-40B4-BE49-F238E27FC236}">
                <a16:creationId xmlns:a16="http://schemas.microsoft.com/office/drawing/2014/main" id="{908308D1-B210-21D3-2D4A-0C469EDCD788}"/>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58" name="TextBox 57">
            <a:extLst>
              <a:ext uri="{FF2B5EF4-FFF2-40B4-BE49-F238E27FC236}">
                <a16:creationId xmlns:a16="http://schemas.microsoft.com/office/drawing/2014/main" id="{3B143970-54BF-081E-AC09-6383CE5334B2}"/>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59" name="TextBox 58">
            <a:extLst>
              <a:ext uri="{FF2B5EF4-FFF2-40B4-BE49-F238E27FC236}">
                <a16:creationId xmlns:a16="http://schemas.microsoft.com/office/drawing/2014/main" id="{9F446610-F86D-0403-449B-FBC1B0C8E9C1}"/>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60" name="Rectangle 59">
            <a:extLst>
              <a:ext uri="{FF2B5EF4-FFF2-40B4-BE49-F238E27FC236}">
                <a16:creationId xmlns:a16="http://schemas.microsoft.com/office/drawing/2014/main" id="{C3CF7799-D95C-28E2-DA9B-573585A6F49D}"/>
              </a:ext>
            </a:extLst>
          </p:cNvPr>
          <p:cNvSpPr/>
          <p:nvPr/>
        </p:nvSpPr>
        <p:spPr>
          <a:xfrm>
            <a:off x="3088886" y="4066733"/>
            <a:ext cx="45719" cy="203872"/>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008CD634-2425-BEF9-90B6-A9868E5F017F}"/>
              </a:ext>
            </a:extLst>
          </p:cNvPr>
          <p:cNvSpPr/>
          <p:nvPr/>
        </p:nvSpPr>
        <p:spPr>
          <a:xfrm>
            <a:off x="1239601" y="2741170"/>
            <a:ext cx="278707" cy="1325564"/>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EE7CFC14-E6D7-89B1-BDEB-62397DDC0907}"/>
              </a:ext>
            </a:extLst>
          </p:cNvPr>
          <p:cNvSpPr/>
          <p:nvPr/>
        </p:nvSpPr>
        <p:spPr>
          <a:xfrm>
            <a:off x="1576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16AC32E8-32DB-CEA8-5E4E-8A895EB5520F}"/>
              </a:ext>
            </a:extLst>
          </p:cNvPr>
          <p:cNvSpPr/>
          <p:nvPr/>
        </p:nvSpPr>
        <p:spPr>
          <a:xfrm>
            <a:off x="1828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B5B06374-3F64-9E64-7175-01F0DE8255CF}"/>
              </a:ext>
            </a:extLst>
          </p:cNvPr>
          <p:cNvSpPr/>
          <p:nvPr/>
        </p:nvSpPr>
        <p:spPr>
          <a:xfrm>
            <a:off x="2080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ADA80650-01D6-803C-2F87-4A9F5CF95EBD}"/>
              </a:ext>
            </a:extLst>
          </p:cNvPr>
          <p:cNvSpPr/>
          <p:nvPr/>
        </p:nvSpPr>
        <p:spPr>
          <a:xfrm>
            <a:off x="2332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A89E105C-6F98-7A77-CF80-B431B9EF20BF}"/>
              </a:ext>
            </a:extLst>
          </p:cNvPr>
          <p:cNvSpPr/>
          <p:nvPr/>
        </p:nvSpPr>
        <p:spPr>
          <a:xfrm>
            <a:off x="2584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8D5C94A1-67EB-DFAA-FAA5-5689104CC320}"/>
              </a:ext>
            </a:extLst>
          </p:cNvPr>
          <p:cNvSpPr/>
          <p:nvPr/>
        </p:nvSpPr>
        <p:spPr>
          <a:xfrm>
            <a:off x="2836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05C0C74D-FD78-FDBB-BECC-79223871AD1A}"/>
              </a:ext>
            </a:extLst>
          </p:cNvPr>
          <p:cNvSpPr/>
          <p:nvPr/>
        </p:nvSpPr>
        <p:spPr>
          <a:xfrm>
            <a:off x="1576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7A2E7D19-DEDB-5232-20B6-A343EAEC9C26}"/>
              </a:ext>
            </a:extLst>
          </p:cNvPr>
          <p:cNvSpPr/>
          <p:nvPr/>
        </p:nvSpPr>
        <p:spPr>
          <a:xfrm>
            <a:off x="1828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76F93799-02DE-159A-094B-5DB9F61ADCDA}"/>
              </a:ext>
            </a:extLst>
          </p:cNvPr>
          <p:cNvSpPr/>
          <p:nvPr/>
        </p:nvSpPr>
        <p:spPr>
          <a:xfrm>
            <a:off x="2080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2B409FF6-83AE-B249-0B68-7184705FE54E}"/>
              </a:ext>
            </a:extLst>
          </p:cNvPr>
          <p:cNvSpPr/>
          <p:nvPr/>
        </p:nvSpPr>
        <p:spPr>
          <a:xfrm>
            <a:off x="2332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4" name="Rectangle 83">
            <a:extLst>
              <a:ext uri="{FF2B5EF4-FFF2-40B4-BE49-F238E27FC236}">
                <a16:creationId xmlns:a16="http://schemas.microsoft.com/office/drawing/2014/main" id="{B36B50CB-FDC7-12B5-955C-C4A456BB6AF6}"/>
              </a:ext>
            </a:extLst>
          </p:cNvPr>
          <p:cNvSpPr/>
          <p:nvPr/>
        </p:nvSpPr>
        <p:spPr>
          <a:xfrm>
            <a:off x="2584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5" name="Rectangle 84">
            <a:extLst>
              <a:ext uri="{FF2B5EF4-FFF2-40B4-BE49-F238E27FC236}">
                <a16:creationId xmlns:a16="http://schemas.microsoft.com/office/drawing/2014/main" id="{A283BDE5-1B31-CB73-59BD-42FADF9CB0F1}"/>
              </a:ext>
            </a:extLst>
          </p:cNvPr>
          <p:cNvSpPr/>
          <p:nvPr/>
        </p:nvSpPr>
        <p:spPr>
          <a:xfrm>
            <a:off x="2836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ABA122B8-2B77-1D12-97C8-6851FF9F1FD1}"/>
              </a:ext>
            </a:extLst>
          </p:cNvPr>
          <p:cNvSpPr/>
          <p:nvPr/>
        </p:nvSpPr>
        <p:spPr>
          <a:xfrm>
            <a:off x="1576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5A588A29-0776-ECD1-823E-5836ADF81D72}"/>
              </a:ext>
            </a:extLst>
          </p:cNvPr>
          <p:cNvSpPr/>
          <p:nvPr/>
        </p:nvSpPr>
        <p:spPr>
          <a:xfrm>
            <a:off x="1828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738069EA-F7D6-8D2D-3AAB-9806E5FB9CAB}"/>
              </a:ext>
            </a:extLst>
          </p:cNvPr>
          <p:cNvSpPr/>
          <p:nvPr/>
        </p:nvSpPr>
        <p:spPr>
          <a:xfrm>
            <a:off x="2080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9" name="Rectangle 88">
            <a:extLst>
              <a:ext uri="{FF2B5EF4-FFF2-40B4-BE49-F238E27FC236}">
                <a16:creationId xmlns:a16="http://schemas.microsoft.com/office/drawing/2014/main" id="{210AF451-5996-461B-2104-55C27389D85B}"/>
              </a:ext>
            </a:extLst>
          </p:cNvPr>
          <p:cNvSpPr/>
          <p:nvPr/>
        </p:nvSpPr>
        <p:spPr>
          <a:xfrm>
            <a:off x="2332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0" name="Rectangle 89">
            <a:extLst>
              <a:ext uri="{FF2B5EF4-FFF2-40B4-BE49-F238E27FC236}">
                <a16:creationId xmlns:a16="http://schemas.microsoft.com/office/drawing/2014/main" id="{D608C2DA-7744-5156-F2FD-9CF788AD577B}"/>
              </a:ext>
            </a:extLst>
          </p:cNvPr>
          <p:cNvSpPr/>
          <p:nvPr/>
        </p:nvSpPr>
        <p:spPr>
          <a:xfrm>
            <a:off x="2584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Rectangle 90">
            <a:extLst>
              <a:ext uri="{FF2B5EF4-FFF2-40B4-BE49-F238E27FC236}">
                <a16:creationId xmlns:a16="http://schemas.microsoft.com/office/drawing/2014/main" id="{08D93977-78A9-3178-4A20-2800A994C781}"/>
              </a:ext>
            </a:extLst>
          </p:cNvPr>
          <p:cNvSpPr/>
          <p:nvPr/>
        </p:nvSpPr>
        <p:spPr>
          <a:xfrm>
            <a:off x="2836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F412BB74-32AF-E801-B5B0-B9DC1304C652}"/>
              </a:ext>
            </a:extLst>
          </p:cNvPr>
          <p:cNvSpPr/>
          <p:nvPr/>
        </p:nvSpPr>
        <p:spPr>
          <a:xfrm>
            <a:off x="1576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a:extLst>
              <a:ext uri="{FF2B5EF4-FFF2-40B4-BE49-F238E27FC236}">
                <a16:creationId xmlns:a16="http://schemas.microsoft.com/office/drawing/2014/main" id="{20D50A38-D861-822C-2174-1AE70A3848AE}"/>
              </a:ext>
            </a:extLst>
          </p:cNvPr>
          <p:cNvSpPr/>
          <p:nvPr/>
        </p:nvSpPr>
        <p:spPr>
          <a:xfrm>
            <a:off x="1828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8" name="Rectangle 107">
            <a:extLst>
              <a:ext uri="{FF2B5EF4-FFF2-40B4-BE49-F238E27FC236}">
                <a16:creationId xmlns:a16="http://schemas.microsoft.com/office/drawing/2014/main" id="{D1577236-34CF-8838-379F-7769E0B4E528}"/>
              </a:ext>
            </a:extLst>
          </p:cNvPr>
          <p:cNvSpPr/>
          <p:nvPr/>
        </p:nvSpPr>
        <p:spPr>
          <a:xfrm>
            <a:off x="2080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9" name="Rectangle 108">
            <a:extLst>
              <a:ext uri="{FF2B5EF4-FFF2-40B4-BE49-F238E27FC236}">
                <a16:creationId xmlns:a16="http://schemas.microsoft.com/office/drawing/2014/main" id="{41742A6B-2BEB-608D-F5A4-AD14BFE33FB3}"/>
              </a:ext>
            </a:extLst>
          </p:cNvPr>
          <p:cNvSpPr/>
          <p:nvPr/>
        </p:nvSpPr>
        <p:spPr>
          <a:xfrm>
            <a:off x="2332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109">
            <a:extLst>
              <a:ext uri="{FF2B5EF4-FFF2-40B4-BE49-F238E27FC236}">
                <a16:creationId xmlns:a16="http://schemas.microsoft.com/office/drawing/2014/main" id="{C96B780B-47F5-51C7-84CC-BC9FC839DE44}"/>
              </a:ext>
            </a:extLst>
          </p:cNvPr>
          <p:cNvSpPr/>
          <p:nvPr/>
        </p:nvSpPr>
        <p:spPr>
          <a:xfrm>
            <a:off x="2584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Rectangle 110">
            <a:extLst>
              <a:ext uri="{FF2B5EF4-FFF2-40B4-BE49-F238E27FC236}">
                <a16:creationId xmlns:a16="http://schemas.microsoft.com/office/drawing/2014/main" id="{0B271065-B81F-1163-13F6-AE12F5273711}"/>
              </a:ext>
            </a:extLst>
          </p:cNvPr>
          <p:cNvSpPr/>
          <p:nvPr/>
        </p:nvSpPr>
        <p:spPr>
          <a:xfrm>
            <a:off x="2836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98">
            <a:extLst>
              <a:ext uri="{FF2B5EF4-FFF2-40B4-BE49-F238E27FC236}">
                <a16:creationId xmlns:a16="http://schemas.microsoft.com/office/drawing/2014/main" id="{A6444E39-1C24-3206-BD1F-99A368CFA6C5}"/>
              </a:ext>
            </a:extLst>
          </p:cNvPr>
          <p:cNvSpPr/>
          <p:nvPr/>
        </p:nvSpPr>
        <p:spPr>
          <a:xfrm>
            <a:off x="1576794" y="2508034"/>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99">
            <a:extLst>
              <a:ext uri="{FF2B5EF4-FFF2-40B4-BE49-F238E27FC236}">
                <a16:creationId xmlns:a16="http://schemas.microsoft.com/office/drawing/2014/main" id="{2E4F795C-3340-0A99-80AC-FBC53FBE4EEB}"/>
              </a:ext>
            </a:extLst>
          </p:cNvPr>
          <p:cNvSpPr/>
          <p:nvPr/>
        </p:nvSpPr>
        <p:spPr>
          <a:xfrm>
            <a:off x="1828794" y="2508034"/>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4" name="!!Rectangle 100">
            <a:extLst>
              <a:ext uri="{FF2B5EF4-FFF2-40B4-BE49-F238E27FC236}">
                <a16:creationId xmlns:a16="http://schemas.microsoft.com/office/drawing/2014/main" id="{D7BAE0C5-802E-82D9-6CA2-3A1366E87E1C}"/>
              </a:ext>
            </a:extLst>
          </p:cNvPr>
          <p:cNvSpPr/>
          <p:nvPr/>
        </p:nvSpPr>
        <p:spPr>
          <a:xfrm>
            <a:off x="2080794" y="2508034"/>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5" name="Rectangle 114">
            <a:extLst>
              <a:ext uri="{FF2B5EF4-FFF2-40B4-BE49-F238E27FC236}">
                <a16:creationId xmlns:a16="http://schemas.microsoft.com/office/drawing/2014/main" id="{A7655FFF-9D01-6CC7-5A8B-20A7A975852B}"/>
              </a:ext>
            </a:extLst>
          </p:cNvPr>
          <p:cNvSpPr/>
          <p:nvPr/>
        </p:nvSpPr>
        <p:spPr>
          <a:xfrm>
            <a:off x="2332794" y="2508034"/>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115">
            <a:extLst>
              <a:ext uri="{FF2B5EF4-FFF2-40B4-BE49-F238E27FC236}">
                <a16:creationId xmlns:a16="http://schemas.microsoft.com/office/drawing/2014/main" id="{EFA0449E-F351-E5FE-B8C1-77469114EE84}"/>
              </a:ext>
            </a:extLst>
          </p:cNvPr>
          <p:cNvSpPr/>
          <p:nvPr/>
        </p:nvSpPr>
        <p:spPr>
          <a:xfrm>
            <a:off x="2584794" y="2508034"/>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Rectangle 116">
            <a:extLst>
              <a:ext uri="{FF2B5EF4-FFF2-40B4-BE49-F238E27FC236}">
                <a16:creationId xmlns:a16="http://schemas.microsoft.com/office/drawing/2014/main" id="{D2FFE7D1-9BA7-4FDA-AFAB-C448BD65D9F3}"/>
              </a:ext>
            </a:extLst>
          </p:cNvPr>
          <p:cNvSpPr/>
          <p:nvPr/>
        </p:nvSpPr>
        <p:spPr>
          <a:xfrm>
            <a:off x="2836794" y="2508034"/>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itle 1">
            <a:extLst>
              <a:ext uri="{FF2B5EF4-FFF2-40B4-BE49-F238E27FC236}">
                <a16:creationId xmlns:a16="http://schemas.microsoft.com/office/drawing/2014/main" id="{052E2FCD-22A1-0ED8-6685-25815671FFC6}"/>
              </a:ext>
            </a:extLst>
          </p:cNvPr>
          <p:cNvSpPr txBox="1">
            <a:spLocks/>
          </p:cNvSpPr>
          <p:nvPr/>
        </p:nvSpPr>
        <p:spPr>
          <a:xfrm>
            <a:off x="838200" y="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a:t>Naïve Scheduling Requires Higher Memory Bandwidth</a:t>
            </a:r>
          </a:p>
        </p:txBody>
      </p:sp>
      <p:sp>
        <p:nvSpPr>
          <p:cNvPr id="5" name="页脚占位符 4">
            <a:extLst>
              <a:ext uri="{FF2B5EF4-FFF2-40B4-BE49-F238E27FC236}">
                <a16:creationId xmlns:a16="http://schemas.microsoft.com/office/drawing/2014/main" id="{00181424-0229-4C7B-B6C6-B832A4E299C6}"/>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55547443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45EC0F0-77A8-C115-EA87-702AF0662A84}"/>
              </a:ext>
            </a:extLst>
          </p:cNvPr>
          <p:cNvSpPr/>
          <p:nvPr/>
        </p:nvSpPr>
        <p:spPr>
          <a:xfrm>
            <a:off x="3342291" y="2060675"/>
            <a:ext cx="363020" cy="341831"/>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6" name="Rectangle: Rounded Corners 5">
            <a:extLst>
              <a:ext uri="{FF2B5EF4-FFF2-40B4-BE49-F238E27FC236}">
                <a16:creationId xmlns:a16="http://schemas.microsoft.com/office/drawing/2014/main" id="{C9052D12-D3EB-9AF8-F4B4-168C2C967DEF}"/>
              </a:ext>
            </a:extLst>
          </p:cNvPr>
          <p:cNvSpPr/>
          <p:nvPr/>
        </p:nvSpPr>
        <p:spPr>
          <a:xfrm>
            <a:off x="3833144" y="2060675"/>
            <a:ext cx="363020" cy="341831"/>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7" name="Rectangle: Rounded Corners 6">
            <a:extLst>
              <a:ext uri="{FF2B5EF4-FFF2-40B4-BE49-F238E27FC236}">
                <a16:creationId xmlns:a16="http://schemas.microsoft.com/office/drawing/2014/main" id="{ECC59E12-E75B-D1E1-3419-EAA37475B906}"/>
              </a:ext>
            </a:extLst>
          </p:cNvPr>
          <p:cNvSpPr/>
          <p:nvPr/>
        </p:nvSpPr>
        <p:spPr>
          <a:xfrm>
            <a:off x="4320964" y="2060675"/>
            <a:ext cx="363020" cy="341831"/>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8" name="1Rectangle: Rounded Corners 7">
            <a:extLst>
              <a:ext uri="{FF2B5EF4-FFF2-40B4-BE49-F238E27FC236}">
                <a16:creationId xmlns:a16="http://schemas.microsoft.com/office/drawing/2014/main" id="{E85115FA-84F8-1B7E-F230-74A80EEC49F7}"/>
              </a:ext>
            </a:extLst>
          </p:cNvPr>
          <p:cNvSpPr/>
          <p:nvPr/>
        </p:nvSpPr>
        <p:spPr>
          <a:xfrm>
            <a:off x="4812702" y="2060675"/>
            <a:ext cx="363020" cy="341831"/>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9" name="TextBox 8">
            <a:extLst>
              <a:ext uri="{FF2B5EF4-FFF2-40B4-BE49-F238E27FC236}">
                <a16:creationId xmlns:a16="http://schemas.microsoft.com/office/drawing/2014/main" id="{3134DB6D-6906-1114-D0FA-1535684AF8D8}"/>
              </a:ext>
            </a:extLst>
          </p:cNvPr>
          <p:cNvSpPr txBox="1"/>
          <p:nvPr/>
        </p:nvSpPr>
        <p:spPr>
          <a:xfrm>
            <a:off x="5175722" y="2100098"/>
            <a:ext cx="507587" cy="369332"/>
          </a:xfrm>
          <a:prstGeom prst="rect">
            <a:avLst/>
          </a:prstGeom>
          <a:noFill/>
        </p:spPr>
        <p:txBody>
          <a:bodyPr wrap="square" rtlCol="0">
            <a:spAutoFit/>
          </a:bodyPr>
          <a:lstStyle/>
          <a:p>
            <a:r>
              <a:rPr lang="en-US"/>
              <a:t>…</a:t>
            </a:r>
          </a:p>
        </p:txBody>
      </p:sp>
      <p:cxnSp>
        <p:nvCxnSpPr>
          <p:cNvPr id="11" name="Straight Arrow Connector 10">
            <a:extLst>
              <a:ext uri="{FF2B5EF4-FFF2-40B4-BE49-F238E27FC236}">
                <a16:creationId xmlns:a16="http://schemas.microsoft.com/office/drawing/2014/main" id="{19CF6194-DFD6-C435-DD71-98F1FEA386EF}"/>
              </a:ext>
            </a:extLst>
          </p:cNvPr>
          <p:cNvCxnSpPr>
            <a:cxnSpLocks/>
          </p:cNvCxnSpPr>
          <p:nvPr/>
        </p:nvCxnSpPr>
        <p:spPr>
          <a:xfrm>
            <a:off x="3341406" y="1967808"/>
            <a:ext cx="1834316"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D7468C58-54EE-4C9F-3D60-BBFC128A96BC}"/>
              </a:ext>
            </a:extLst>
          </p:cNvPr>
          <p:cNvSpPr txBox="1"/>
          <p:nvPr/>
        </p:nvSpPr>
        <p:spPr>
          <a:xfrm>
            <a:off x="3222208" y="1686635"/>
            <a:ext cx="2025621" cy="338554"/>
          </a:xfrm>
          <a:prstGeom prst="rect">
            <a:avLst/>
          </a:prstGeom>
          <a:noFill/>
        </p:spPr>
        <p:txBody>
          <a:bodyPr wrap="square" rtlCol="0">
            <a:spAutoFit/>
          </a:bodyPr>
          <a:lstStyle/>
          <a:p>
            <a:r>
              <a:rPr lang="en-US" sz="1600" b="1"/>
              <a:t>Sequence of Tokens</a:t>
            </a:r>
          </a:p>
        </p:txBody>
      </p:sp>
      <p:cxnSp>
        <p:nvCxnSpPr>
          <p:cNvPr id="17" name="Straight Arrow Connector 16">
            <a:extLst>
              <a:ext uri="{FF2B5EF4-FFF2-40B4-BE49-F238E27FC236}">
                <a16:creationId xmlns:a16="http://schemas.microsoft.com/office/drawing/2014/main" id="{5026F340-4010-AB64-75EC-5B91A2E678B8}"/>
              </a:ext>
            </a:extLst>
          </p:cNvPr>
          <p:cNvCxnSpPr>
            <a:cxnSpLocks/>
            <a:stCxn id="5" idx="2"/>
          </p:cNvCxnSpPr>
          <p:nvPr/>
        </p:nvCxnSpPr>
        <p:spPr>
          <a:xfrm>
            <a:off x="3523801" y="2402506"/>
            <a:ext cx="491738"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19C42571-690D-88AF-51AB-2C02D7661DD6}"/>
              </a:ext>
            </a:extLst>
          </p:cNvPr>
          <p:cNvCxnSpPr>
            <a:cxnSpLocks/>
            <a:stCxn id="6" idx="2"/>
          </p:cNvCxnSpPr>
          <p:nvPr/>
        </p:nvCxnSpPr>
        <p:spPr>
          <a:xfrm>
            <a:off x="4014654" y="2402506"/>
            <a:ext cx="118752"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83DF1B27-6838-1A03-1C26-954BF878C86E}"/>
              </a:ext>
            </a:extLst>
          </p:cNvPr>
          <p:cNvCxnSpPr>
            <a:cxnSpLocks/>
            <a:stCxn id="7" idx="2"/>
          </p:cNvCxnSpPr>
          <p:nvPr/>
        </p:nvCxnSpPr>
        <p:spPr>
          <a:xfrm flipH="1">
            <a:off x="4409536" y="2402506"/>
            <a:ext cx="92938"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A706BF64-316A-1FB4-6895-1E4F8A9A1DC0}"/>
              </a:ext>
            </a:extLst>
          </p:cNvPr>
          <p:cNvCxnSpPr>
            <a:cxnSpLocks/>
            <a:stCxn id="8" idx="2"/>
          </p:cNvCxnSpPr>
          <p:nvPr/>
        </p:nvCxnSpPr>
        <p:spPr>
          <a:xfrm flipH="1">
            <a:off x="4570486" y="2402506"/>
            <a:ext cx="423726"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0" name="Rectangle: Rounded Corners 39">
            <a:extLst>
              <a:ext uri="{FF2B5EF4-FFF2-40B4-BE49-F238E27FC236}">
                <a16:creationId xmlns:a16="http://schemas.microsoft.com/office/drawing/2014/main" id="{90872F44-AE59-D584-910B-EA155AC93504}"/>
              </a:ext>
            </a:extLst>
          </p:cNvPr>
          <p:cNvSpPr/>
          <p:nvPr/>
        </p:nvSpPr>
        <p:spPr>
          <a:xfrm>
            <a:off x="5170114" y="3256418"/>
            <a:ext cx="363020" cy="341831"/>
          </a:xfrm>
          <a:prstGeom prst="roundRect">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 b="1">
              <a:solidFill>
                <a:schemeClr val="tx1"/>
              </a:solidFill>
            </a:endParaRPr>
          </a:p>
        </p:txBody>
      </p:sp>
      <p:cxnSp>
        <p:nvCxnSpPr>
          <p:cNvPr id="41" name="Straight Arrow Connector 40">
            <a:extLst>
              <a:ext uri="{FF2B5EF4-FFF2-40B4-BE49-F238E27FC236}">
                <a16:creationId xmlns:a16="http://schemas.microsoft.com/office/drawing/2014/main" id="{AC4875E2-07BF-655D-2F9C-CB92FACACB67}"/>
              </a:ext>
            </a:extLst>
          </p:cNvPr>
          <p:cNvCxnSpPr>
            <a:cxnSpLocks/>
            <a:endCxn id="40" idx="1"/>
          </p:cNvCxnSpPr>
          <p:nvPr/>
        </p:nvCxnSpPr>
        <p:spPr>
          <a:xfrm flipV="1">
            <a:off x="4840567" y="3427334"/>
            <a:ext cx="329547" cy="1"/>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204E8B14-6796-859B-9013-37DDEEC26313}"/>
              </a:ext>
            </a:extLst>
          </p:cNvPr>
          <p:cNvSpPr txBox="1"/>
          <p:nvPr/>
        </p:nvSpPr>
        <p:spPr>
          <a:xfrm>
            <a:off x="5096451" y="3288860"/>
            <a:ext cx="614852" cy="276999"/>
          </a:xfrm>
          <a:prstGeom prst="rect">
            <a:avLst/>
          </a:prstGeom>
          <a:noFill/>
        </p:spPr>
        <p:txBody>
          <a:bodyPr wrap="square" rtlCol="0">
            <a:spAutoFit/>
          </a:bodyPr>
          <a:lstStyle/>
          <a:p>
            <a:r>
              <a:rPr lang="en-US" sz="1200" b="1"/>
              <a:t>New</a:t>
            </a:r>
          </a:p>
        </p:txBody>
      </p:sp>
      <p:cxnSp>
        <p:nvCxnSpPr>
          <p:cNvPr id="45" name="Straight Arrow Connector 44">
            <a:extLst>
              <a:ext uri="{FF2B5EF4-FFF2-40B4-BE49-F238E27FC236}">
                <a16:creationId xmlns:a16="http://schemas.microsoft.com/office/drawing/2014/main" id="{BE34B371-21C2-EF14-1FD0-078B631CBFE1}"/>
              </a:ext>
            </a:extLst>
          </p:cNvPr>
          <p:cNvCxnSpPr>
            <a:cxnSpLocks/>
          </p:cNvCxnSpPr>
          <p:nvPr/>
        </p:nvCxnSpPr>
        <p:spPr>
          <a:xfrm flipH="1">
            <a:off x="4281443" y="3983166"/>
            <a:ext cx="3293" cy="324683"/>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8" name="Picture 47">
            <a:extLst>
              <a:ext uri="{FF2B5EF4-FFF2-40B4-BE49-F238E27FC236}">
                <a16:creationId xmlns:a16="http://schemas.microsoft.com/office/drawing/2014/main" id="{3DBD314E-2370-AF99-F30B-E23E65C2BBC4}"/>
              </a:ext>
            </a:extLst>
          </p:cNvPr>
          <p:cNvPicPr>
            <a:picLocks noChangeAspect="1"/>
          </p:cNvPicPr>
          <p:nvPr/>
        </p:nvPicPr>
        <p:blipFill>
          <a:blip r:embed="rId4"/>
          <a:stretch>
            <a:fillRect/>
          </a:stretch>
        </p:blipFill>
        <p:spPr>
          <a:xfrm>
            <a:off x="3962311" y="4276974"/>
            <a:ext cx="535186" cy="535186"/>
          </a:xfrm>
          <a:prstGeom prst="rect">
            <a:avLst/>
          </a:prstGeom>
        </p:spPr>
      </p:pic>
      <p:pic>
        <p:nvPicPr>
          <p:cNvPr id="49" name="Picture 48">
            <a:extLst>
              <a:ext uri="{FF2B5EF4-FFF2-40B4-BE49-F238E27FC236}">
                <a16:creationId xmlns:a16="http://schemas.microsoft.com/office/drawing/2014/main" id="{3C4DB9B5-EDFA-541E-B4F2-771E99C415DF}"/>
              </a:ext>
            </a:extLst>
          </p:cNvPr>
          <p:cNvPicPr>
            <a:picLocks noChangeAspect="1"/>
          </p:cNvPicPr>
          <p:nvPr/>
        </p:nvPicPr>
        <p:blipFill>
          <a:blip r:embed="rId4"/>
          <a:stretch>
            <a:fillRect/>
          </a:stretch>
        </p:blipFill>
        <p:spPr>
          <a:xfrm>
            <a:off x="4052127" y="4341779"/>
            <a:ext cx="535186" cy="535186"/>
          </a:xfrm>
          <a:prstGeom prst="rect">
            <a:avLst/>
          </a:prstGeom>
        </p:spPr>
      </p:pic>
      <p:pic>
        <p:nvPicPr>
          <p:cNvPr id="50" name="Picture 49">
            <a:extLst>
              <a:ext uri="{FF2B5EF4-FFF2-40B4-BE49-F238E27FC236}">
                <a16:creationId xmlns:a16="http://schemas.microsoft.com/office/drawing/2014/main" id="{1712E5CF-8012-CAFF-6C97-72DDA2A8AD80}"/>
              </a:ext>
            </a:extLst>
          </p:cNvPr>
          <p:cNvPicPr>
            <a:picLocks noChangeAspect="1"/>
          </p:cNvPicPr>
          <p:nvPr/>
        </p:nvPicPr>
        <p:blipFill>
          <a:blip r:embed="rId4"/>
          <a:stretch>
            <a:fillRect/>
          </a:stretch>
        </p:blipFill>
        <p:spPr>
          <a:xfrm>
            <a:off x="4141943" y="4452163"/>
            <a:ext cx="535186" cy="535186"/>
          </a:xfrm>
          <a:prstGeom prst="rect">
            <a:avLst/>
          </a:prstGeom>
        </p:spPr>
      </p:pic>
      <p:sp>
        <p:nvSpPr>
          <p:cNvPr id="51" name="TextBox 50">
            <a:extLst>
              <a:ext uri="{FF2B5EF4-FFF2-40B4-BE49-F238E27FC236}">
                <a16:creationId xmlns:a16="http://schemas.microsoft.com/office/drawing/2014/main" id="{9064B923-2107-7FD2-356F-C265A5E4AA33}"/>
              </a:ext>
            </a:extLst>
          </p:cNvPr>
          <p:cNvSpPr txBox="1"/>
          <p:nvPr/>
        </p:nvSpPr>
        <p:spPr>
          <a:xfrm>
            <a:off x="4621318" y="4543862"/>
            <a:ext cx="979558" cy="276999"/>
          </a:xfrm>
          <a:prstGeom prst="rect">
            <a:avLst/>
          </a:prstGeom>
          <a:noFill/>
        </p:spPr>
        <p:txBody>
          <a:bodyPr wrap="square" rtlCol="0">
            <a:spAutoFit/>
          </a:bodyPr>
          <a:lstStyle/>
          <a:p>
            <a:r>
              <a:rPr lang="en-US" sz="1200" b="1"/>
              <a:t>KV-cache</a:t>
            </a:r>
          </a:p>
        </p:txBody>
      </p:sp>
      <p:sp>
        <p:nvSpPr>
          <p:cNvPr id="55" name="!!TextBox 54">
            <a:extLst>
              <a:ext uri="{FF2B5EF4-FFF2-40B4-BE49-F238E27FC236}">
                <a16:creationId xmlns:a16="http://schemas.microsoft.com/office/drawing/2014/main" id="{4E4990D4-BF60-6431-D013-BB4545A31B7B}"/>
              </a:ext>
            </a:extLst>
          </p:cNvPr>
          <p:cNvSpPr txBox="1"/>
          <p:nvPr/>
        </p:nvSpPr>
        <p:spPr>
          <a:xfrm>
            <a:off x="2821760" y="2912640"/>
            <a:ext cx="979558" cy="1384995"/>
          </a:xfrm>
          <a:prstGeom prst="rect">
            <a:avLst/>
          </a:prstGeom>
          <a:noFill/>
        </p:spPr>
        <p:txBody>
          <a:bodyPr wrap="square" rtlCol="0">
            <a:spAutoFit/>
          </a:bodyPr>
          <a:lstStyle/>
          <a:p>
            <a:r>
              <a:rPr lang="en-US" sz="1400"/>
              <a:t>Process Tokens</a:t>
            </a:r>
            <a:r>
              <a:rPr lang="en-US" sz="1400" b="1"/>
              <a:t> </a:t>
            </a:r>
            <a:r>
              <a:rPr lang="en-US" sz="1400"/>
              <a:t>in</a:t>
            </a:r>
            <a:r>
              <a:rPr lang="en-US" sz="1400" b="1"/>
              <a:t> Parallel </a:t>
            </a:r>
          </a:p>
          <a:p>
            <a:endParaRPr lang="en-US" sz="1400" b="1"/>
          </a:p>
          <a:p>
            <a:r>
              <a:rPr lang="en-US" sz="1400" b="1"/>
              <a:t>Compute</a:t>
            </a:r>
          </a:p>
          <a:p>
            <a:r>
              <a:rPr lang="en-US" sz="1400" b="1"/>
              <a:t>Heavy</a:t>
            </a:r>
          </a:p>
        </p:txBody>
      </p:sp>
      <p:cxnSp>
        <p:nvCxnSpPr>
          <p:cNvPr id="99" name="Straight Connector 98">
            <a:extLst>
              <a:ext uri="{FF2B5EF4-FFF2-40B4-BE49-F238E27FC236}">
                <a16:creationId xmlns:a16="http://schemas.microsoft.com/office/drawing/2014/main" id="{23067BDE-D479-0F5E-AA1F-B36C1163DAE1}"/>
              </a:ext>
            </a:extLst>
          </p:cNvPr>
          <p:cNvCxnSpPr/>
          <p:nvPr/>
        </p:nvCxnSpPr>
        <p:spPr>
          <a:xfrm>
            <a:off x="6093152" y="1821023"/>
            <a:ext cx="0" cy="3120747"/>
          </a:xfrm>
          <a:prstGeom prst="line">
            <a:avLst/>
          </a:prstGeom>
          <a:ln w="28575">
            <a:prstDash val="dash"/>
          </a:ln>
        </p:spPr>
        <p:style>
          <a:lnRef idx="2">
            <a:schemeClr val="accent1"/>
          </a:lnRef>
          <a:fillRef idx="0">
            <a:schemeClr val="accent1"/>
          </a:fillRef>
          <a:effectRef idx="1">
            <a:schemeClr val="accent1"/>
          </a:effectRef>
          <a:fontRef idx="minor">
            <a:schemeClr val="tx1"/>
          </a:fontRef>
        </p:style>
      </p:cxnSp>
      <p:sp>
        <p:nvSpPr>
          <p:cNvPr id="100" name="Left Brace 99">
            <a:extLst>
              <a:ext uri="{FF2B5EF4-FFF2-40B4-BE49-F238E27FC236}">
                <a16:creationId xmlns:a16="http://schemas.microsoft.com/office/drawing/2014/main" id="{08F5F75E-FF36-115A-428A-991DE9AABC21}"/>
              </a:ext>
            </a:extLst>
          </p:cNvPr>
          <p:cNvSpPr/>
          <p:nvPr/>
        </p:nvSpPr>
        <p:spPr>
          <a:xfrm rot="16200000">
            <a:off x="4023609" y="3880360"/>
            <a:ext cx="307648" cy="2623556"/>
          </a:xfrm>
          <a:prstGeom prst="leftBrace">
            <a:avLst>
              <a:gd name="adj1" fmla="val 72576"/>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1" name="TextBox 100">
            <a:extLst>
              <a:ext uri="{FF2B5EF4-FFF2-40B4-BE49-F238E27FC236}">
                <a16:creationId xmlns:a16="http://schemas.microsoft.com/office/drawing/2014/main" id="{9BDC38B7-7116-CDDA-FE7A-59F6C52D98CC}"/>
              </a:ext>
            </a:extLst>
          </p:cNvPr>
          <p:cNvSpPr txBox="1"/>
          <p:nvPr/>
        </p:nvSpPr>
        <p:spPr>
          <a:xfrm>
            <a:off x="3222208" y="5361589"/>
            <a:ext cx="1852066" cy="923330"/>
          </a:xfrm>
          <a:prstGeom prst="rect">
            <a:avLst/>
          </a:prstGeom>
          <a:noFill/>
        </p:spPr>
        <p:txBody>
          <a:bodyPr wrap="square" rtlCol="0">
            <a:spAutoFit/>
          </a:bodyPr>
          <a:lstStyle/>
          <a:p>
            <a:pPr algn="ctr"/>
            <a:r>
              <a:rPr lang="en-US" b="1"/>
              <a:t>Prefill</a:t>
            </a:r>
          </a:p>
          <a:p>
            <a:pPr algn="ctr"/>
            <a:r>
              <a:rPr lang="en-US" b="1">
                <a:solidFill>
                  <a:srgbClr val="C00000"/>
                </a:solidFill>
              </a:rPr>
              <a:t>Compute-bound</a:t>
            </a:r>
            <a:br>
              <a:rPr lang="en-US" b="1">
                <a:solidFill>
                  <a:srgbClr val="C00000"/>
                </a:solidFill>
              </a:rPr>
            </a:br>
            <a:r>
              <a:rPr lang="en-US" b="1">
                <a:solidFill>
                  <a:srgbClr val="C00000"/>
                </a:solidFill>
              </a:rPr>
              <a:t>(GEMM-like)</a:t>
            </a:r>
          </a:p>
        </p:txBody>
      </p:sp>
      <p:pic>
        <p:nvPicPr>
          <p:cNvPr id="3" name="!!Picture 55">
            <a:extLst>
              <a:ext uri="{FF2B5EF4-FFF2-40B4-BE49-F238E27FC236}">
                <a16:creationId xmlns:a16="http://schemas.microsoft.com/office/drawing/2014/main" id="{70C0466C-5DAD-3BDE-7C0C-2096E056C837}"/>
              </a:ext>
            </a:extLst>
          </p:cNvPr>
          <p:cNvPicPr>
            <a:picLocks noChangeAspect="1"/>
          </p:cNvPicPr>
          <p:nvPr/>
        </p:nvPicPr>
        <p:blipFill>
          <a:blip r:embed="rId4"/>
          <a:stretch>
            <a:fillRect/>
          </a:stretch>
        </p:blipFill>
        <p:spPr>
          <a:xfrm>
            <a:off x="6568592" y="1942515"/>
            <a:ext cx="535186" cy="535186"/>
          </a:xfrm>
          <a:prstGeom prst="rect">
            <a:avLst/>
          </a:prstGeom>
        </p:spPr>
      </p:pic>
      <p:pic>
        <p:nvPicPr>
          <p:cNvPr id="10" name="!!Picture 56">
            <a:extLst>
              <a:ext uri="{FF2B5EF4-FFF2-40B4-BE49-F238E27FC236}">
                <a16:creationId xmlns:a16="http://schemas.microsoft.com/office/drawing/2014/main" id="{E879F7FD-5C5E-8905-572B-CBAFA3B739FF}"/>
              </a:ext>
            </a:extLst>
          </p:cNvPr>
          <p:cNvPicPr>
            <a:picLocks noChangeAspect="1"/>
          </p:cNvPicPr>
          <p:nvPr/>
        </p:nvPicPr>
        <p:blipFill>
          <a:blip r:embed="rId4"/>
          <a:stretch>
            <a:fillRect/>
          </a:stretch>
        </p:blipFill>
        <p:spPr>
          <a:xfrm>
            <a:off x="6658408" y="2007320"/>
            <a:ext cx="535186" cy="535186"/>
          </a:xfrm>
          <a:prstGeom prst="rect">
            <a:avLst/>
          </a:prstGeom>
        </p:spPr>
      </p:pic>
      <p:pic>
        <p:nvPicPr>
          <p:cNvPr id="12" name="!!Picture 57">
            <a:extLst>
              <a:ext uri="{FF2B5EF4-FFF2-40B4-BE49-F238E27FC236}">
                <a16:creationId xmlns:a16="http://schemas.microsoft.com/office/drawing/2014/main" id="{F852384D-B255-8104-1167-47D04E048B0B}"/>
              </a:ext>
            </a:extLst>
          </p:cNvPr>
          <p:cNvPicPr>
            <a:picLocks noChangeAspect="1"/>
          </p:cNvPicPr>
          <p:nvPr/>
        </p:nvPicPr>
        <p:blipFill>
          <a:blip r:embed="rId4"/>
          <a:stretch>
            <a:fillRect/>
          </a:stretch>
        </p:blipFill>
        <p:spPr>
          <a:xfrm>
            <a:off x="6748224" y="2117704"/>
            <a:ext cx="535186" cy="535186"/>
          </a:xfrm>
          <a:prstGeom prst="rect">
            <a:avLst/>
          </a:prstGeom>
        </p:spPr>
      </p:pic>
      <p:sp>
        <p:nvSpPr>
          <p:cNvPr id="13" name="!!TextBox 58">
            <a:extLst>
              <a:ext uri="{FF2B5EF4-FFF2-40B4-BE49-F238E27FC236}">
                <a16:creationId xmlns:a16="http://schemas.microsoft.com/office/drawing/2014/main" id="{555C60EC-8539-5487-8977-E4959E88770D}"/>
              </a:ext>
            </a:extLst>
          </p:cNvPr>
          <p:cNvSpPr txBox="1"/>
          <p:nvPr/>
        </p:nvSpPr>
        <p:spPr>
          <a:xfrm>
            <a:off x="6436222" y="1759308"/>
            <a:ext cx="979558" cy="276999"/>
          </a:xfrm>
          <a:prstGeom prst="rect">
            <a:avLst/>
          </a:prstGeom>
          <a:noFill/>
        </p:spPr>
        <p:txBody>
          <a:bodyPr wrap="square" rtlCol="0">
            <a:spAutoFit/>
          </a:bodyPr>
          <a:lstStyle/>
          <a:p>
            <a:r>
              <a:rPr lang="en-US" sz="1200" b="1"/>
              <a:t>KV-cache</a:t>
            </a:r>
          </a:p>
        </p:txBody>
      </p:sp>
      <p:sp>
        <p:nvSpPr>
          <p:cNvPr id="14" name="!!Rectangle: Rounded Corners 61">
            <a:extLst>
              <a:ext uri="{FF2B5EF4-FFF2-40B4-BE49-F238E27FC236}">
                <a16:creationId xmlns:a16="http://schemas.microsoft.com/office/drawing/2014/main" id="{A6B4F537-CAC0-2B45-A1E2-B4A1AA13B0EF}"/>
              </a:ext>
            </a:extLst>
          </p:cNvPr>
          <p:cNvSpPr/>
          <p:nvPr/>
        </p:nvSpPr>
        <p:spPr>
          <a:xfrm>
            <a:off x="7747611" y="2200675"/>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16" name="!!Rectangle: Rounded Corners 62">
            <a:extLst>
              <a:ext uri="{FF2B5EF4-FFF2-40B4-BE49-F238E27FC236}">
                <a16:creationId xmlns:a16="http://schemas.microsoft.com/office/drawing/2014/main" id="{4C8CF3C3-852E-0A18-AF82-3663918506EE}"/>
              </a:ext>
            </a:extLst>
          </p:cNvPr>
          <p:cNvSpPr/>
          <p:nvPr/>
        </p:nvSpPr>
        <p:spPr>
          <a:xfrm>
            <a:off x="8239349" y="2200675"/>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cxnSp>
        <p:nvCxnSpPr>
          <p:cNvPr id="18" name="!!Straight Arrow Connector 64">
            <a:extLst>
              <a:ext uri="{FF2B5EF4-FFF2-40B4-BE49-F238E27FC236}">
                <a16:creationId xmlns:a16="http://schemas.microsoft.com/office/drawing/2014/main" id="{84FEDD7C-81F7-D22D-5259-42D7B5FEBB1B}"/>
              </a:ext>
            </a:extLst>
          </p:cNvPr>
          <p:cNvCxnSpPr>
            <a:cxnSpLocks/>
          </p:cNvCxnSpPr>
          <p:nvPr/>
        </p:nvCxnSpPr>
        <p:spPr>
          <a:xfrm>
            <a:off x="7736665" y="2090417"/>
            <a:ext cx="1834316"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20" name="!!TextBox 65">
            <a:extLst>
              <a:ext uri="{FF2B5EF4-FFF2-40B4-BE49-F238E27FC236}">
                <a16:creationId xmlns:a16="http://schemas.microsoft.com/office/drawing/2014/main" id="{FC92B726-2368-2E42-4819-427F713BA28F}"/>
              </a:ext>
            </a:extLst>
          </p:cNvPr>
          <p:cNvSpPr txBox="1"/>
          <p:nvPr/>
        </p:nvSpPr>
        <p:spPr>
          <a:xfrm>
            <a:off x="7620052" y="1781746"/>
            <a:ext cx="2025621" cy="338554"/>
          </a:xfrm>
          <a:prstGeom prst="rect">
            <a:avLst/>
          </a:prstGeom>
          <a:noFill/>
        </p:spPr>
        <p:txBody>
          <a:bodyPr wrap="square" rtlCol="0">
            <a:spAutoFit/>
          </a:bodyPr>
          <a:lstStyle/>
          <a:p>
            <a:r>
              <a:rPr lang="en-US" sz="1600" b="1"/>
              <a:t>Sequence of Tokens</a:t>
            </a:r>
          </a:p>
        </p:txBody>
      </p:sp>
      <p:cxnSp>
        <p:nvCxnSpPr>
          <p:cNvPr id="21" name="!!Straight Connector 67">
            <a:extLst>
              <a:ext uri="{FF2B5EF4-FFF2-40B4-BE49-F238E27FC236}">
                <a16:creationId xmlns:a16="http://schemas.microsoft.com/office/drawing/2014/main" id="{4BE82232-630A-F8FA-1783-233DAD9D88CF}"/>
              </a:ext>
            </a:extLst>
          </p:cNvPr>
          <p:cNvCxnSpPr>
            <a:cxnSpLocks/>
          </p:cNvCxnSpPr>
          <p:nvPr/>
        </p:nvCxnSpPr>
        <p:spPr>
          <a:xfrm>
            <a:off x="9184462" y="2193692"/>
            <a:ext cx="0" cy="341831"/>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3" name="!!Rectangle: Rounded Corners 71">
            <a:extLst>
              <a:ext uri="{FF2B5EF4-FFF2-40B4-BE49-F238E27FC236}">
                <a16:creationId xmlns:a16="http://schemas.microsoft.com/office/drawing/2014/main" id="{F225F0F1-5020-C658-7539-B6E7A744109B}"/>
              </a:ext>
            </a:extLst>
          </p:cNvPr>
          <p:cNvSpPr/>
          <p:nvPr/>
        </p:nvSpPr>
        <p:spPr>
          <a:xfrm>
            <a:off x="9238322" y="2200675"/>
            <a:ext cx="363020" cy="341831"/>
          </a:xfrm>
          <a:prstGeom prst="roundRect">
            <a:avLst/>
          </a:prstGeom>
          <a:solidFill>
            <a:schemeClr val="accent6">
              <a:lumMod val="20000"/>
              <a:lumOff val="80000"/>
            </a:schemeClr>
          </a:solid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24" name="!!TextBox 72">
            <a:extLst>
              <a:ext uri="{FF2B5EF4-FFF2-40B4-BE49-F238E27FC236}">
                <a16:creationId xmlns:a16="http://schemas.microsoft.com/office/drawing/2014/main" id="{C120B7D0-F919-B50D-2645-3BC22058E8A2}"/>
              </a:ext>
            </a:extLst>
          </p:cNvPr>
          <p:cNvSpPr txBox="1"/>
          <p:nvPr/>
        </p:nvSpPr>
        <p:spPr>
          <a:xfrm>
            <a:off x="9601342" y="2240098"/>
            <a:ext cx="507587" cy="369332"/>
          </a:xfrm>
          <a:prstGeom prst="rect">
            <a:avLst/>
          </a:prstGeom>
          <a:noFill/>
        </p:spPr>
        <p:txBody>
          <a:bodyPr wrap="square" rtlCol="0">
            <a:spAutoFit/>
          </a:bodyPr>
          <a:lstStyle/>
          <a:p>
            <a:r>
              <a:rPr lang="en-US"/>
              <a:t>…</a:t>
            </a:r>
          </a:p>
        </p:txBody>
      </p:sp>
      <p:sp>
        <p:nvSpPr>
          <p:cNvPr id="26" name="!!TextBox 74">
            <a:extLst>
              <a:ext uri="{FF2B5EF4-FFF2-40B4-BE49-F238E27FC236}">
                <a16:creationId xmlns:a16="http://schemas.microsoft.com/office/drawing/2014/main" id="{8DE5674D-4C67-DFF2-42F8-5526F347727D}"/>
              </a:ext>
            </a:extLst>
          </p:cNvPr>
          <p:cNvSpPr txBox="1"/>
          <p:nvPr/>
        </p:nvSpPr>
        <p:spPr>
          <a:xfrm>
            <a:off x="7366259" y="2261696"/>
            <a:ext cx="507587" cy="369332"/>
          </a:xfrm>
          <a:prstGeom prst="rect">
            <a:avLst/>
          </a:prstGeom>
          <a:noFill/>
        </p:spPr>
        <p:txBody>
          <a:bodyPr wrap="square" rtlCol="0">
            <a:spAutoFit/>
          </a:bodyPr>
          <a:lstStyle/>
          <a:p>
            <a:r>
              <a:rPr lang="en-US"/>
              <a:t>…</a:t>
            </a:r>
          </a:p>
        </p:txBody>
      </p:sp>
      <p:cxnSp>
        <p:nvCxnSpPr>
          <p:cNvPr id="28" name="!!Connector: Elbow 76">
            <a:extLst>
              <a:ext uri="{FF2B5EF4-FFF2-40B4-BE49-F238E27FC236}">
                <a16:creationId xmlns:a16="http://schemas.microsoft.com/office/drawing/2014/main" id="{B44632CB-A230-DC96-4954-4CF072D5F660}"/>
              </a:ext>
            </a:extLst>
          </p:cNvPr>
          <p:cNvCxnSpPr>
            <a:cxnSpLocks/>
            <a:stCxn id="12" idx="2"/>
          </p:cNvCxnSpPr>
          <p:nvPr/>
        </p:nvCxnSpPr>
        <p:spPr>
          <a:xfrm rot="16200000" flipH="1">
            <a:off x="7119024" y="2549683"/>
            <a:ext cx="849546" cy="1055960"/>
          </a:xfrm>
          <a:prstGeom prst="bentConnector2">
            <a:avLst/>
          </a:prstGeom>
          <a:ln w="3810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9" name="!!Connector: Elbow 84">
            <a:extLst>
              <a:ext uri="{FF2B5EF4-FFF2-40B4-BE49-F238E27FC236}">
                <a16:creationId xmlns:a16="http://schemas.microsoft.com/office/drawing/2014/main" id="{9E583686-FA7F-AF7B-FE27-DF2AFB9CAECE}"/>
              </a:ext>
            </a:extLst>
          </p:cNvPr>
          <p:cNvCxnSpPr>
            <a:cxnSpLocks/>
            <a:endCxn id="23" idx="2"/>
          </p:cNvCxnSpPr>
          <p:nvPr/>
        </p:nvCxnSpPr>
        <p:spPr>
          <a:xfrm flipV="1">
            <a:off x="9180147" y="2542506"/>
            <a:ext cx="239685" cy="959930"/>
          </a:xfrm>
          <a:prstGeom prst="bentConnector2">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30" name="!!Rectangle: Rounded Corners 87">
            <a:extLst>
              <a:ext uri="{FF2B5EF4-FFF2-40B4-BE49-F238E27FC236}">
                <a16:creationId xmlns:a16="http://schemas.microsoft.com/office/drawing/2014/main" id="{E3FAE222-C5BD-2E59-71EE-FD5DE2F24408}"/>
              </a:ext>
            </a:extLst>
          </p:cNvPr>
          <p:cNvSpPr/>
          <p:nvPr/>
        </p:nvSpPr>
        <p:spPr>
          <a:xfrm>
            <a:off x="8736345" y="2197388"/>
            <a:ext cx="363020" cy="341831"/>
          </a:xfrm>
          <a:prstGeom prst="roundRect">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 b="1">
              <a:solidFill>
                <a:schemeClr val="tx1"/>
              </a:solidFill>
            </a:endParaRPr>
          </a:p>
        </p:txBody>
      </p:sp>
      <p:cxnSp>
        <p:nvCxnSpPr>
          <p:cNvPr id="31" name="!!Connector: Elbow 88">
            <a:extLst>
              <a:ext uri="{FF2B5EF4-FFF2-40B4-BE49-F238E27FC236}">
                <a16:creationId xmlns:a16="http://schemas.microsoft.com/office/drawing/2014/main" id="{893B9977-1A6E-E8B7-B0DD-53C439A16384}"/>
              </a:ext>
            </a:extLst>
          </p:cNvPr>
          <p:cNvCxnSpPr>
            <a:cxnSpLocks/>
            <a:stCxn id="30" idx="2"/>
          </p:cNvCxnSpPr>
          <p:nvPr/>
        </p:nvCxnSpPr>
        <p:spPr>
          <a:xfrm rot="5400000">
            <a:off x="8496713" y="2669397"/>
            <a:ext cx="551320" cy="290964"/>
          </a:xfrm>
          <a:prstGeom prst="bentConnector3">
            <a:avLst>
              <a:gd name="adj1" fmla="val 50000"/>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32" name="!!TextBox 91">
            <a:extLst>
              <a:ext uri="{FF2B5EF4-FFF2-40B4-BE49-F238E27FC236}">
                <a16:creationId xmlns:a16="http://schemas.microsoft.com/office/drawing/2014/main" id="{4F55015F-19ED-87A5-C856-2FFB9EA08714}"/>
              </a:ext>
            </a:extLst>
          </p:cNvPr>
          <p:cNvSpPr txBox="1"/>
          <p:nvPr/>
        </p:nvSpPr>
        <p:spPr>
          <a:xfrm>
            <a:off x="8877036" y="2518176"/>
            <a:ext cx="614852" cy="338554"/>
          </a:xfrm>
          <a:prstGeom prst="rect">
            <a:avLst/>
          </a:prstGeom>
          <a:noFill/>
        </p:spPr>
        <p:txBody>
          <a:bodyPr wrap="square" rtlCol="0">
            <a:spAutoFit/>
          </a:bodyPr>
          <a:lstStyle/>
          <a:p>
            <a:r>
              <a:rPr lang="en-US" sz="1600" b="1"/>
              <a:t>Q</a:t>
            </a:r>
          </a:p>
        </p:txBody>
      </p:sp>
      <p:sp>
        <p:nvSpPr>
          <p:cNvPr id="33" name="!!TextBox 96">
            <a:extLst>
              <a:ext uri="{FF2B5EF4-FFF2-40B4-BE49-F238E27FC236}">
                <a16:creationId xmlns:a16="http://schemas.microsoft.com/office/drawing/2014/main" id="{B4D93FF3-8180-7180-5644-6992A83A2EC0}"/>
              </a:ext>
            </a:extLst>
          </p:cNvPr>
          <p:cNvSpPr txBox="1"/>
          <p:nvPr/>
        </p:nvSpPr>
        <p:spPr>
          <a:xfrm>
            <a:off x="6611171" y="4011475"/>
            <a:ext cx="4029581" cy="738664"/>
          </a:xfrm>
          <a:prstGeom prst="rect">
            <a:avLst/>
          </a:prstGeom>
          <a:noFill/>
        </p:spPr>
        <p:txBody>
          <a:bodyPr wrap="square" rtlCol="0">
            <a:spAutoFit/>
          </a:bodyPr>
          <a:lstStyle/>
          <a:p>
            <a:r>
              <a:rPr lang="en-US" sz="1400"/>
              <a:t>Sequential Token-by-Token Prediction </a:t>
            </a:r>
            <a:endParaRPr lang="en-US" sz="1400" b="1"/>
          </a:p>
          <a:p>
            <a:endParaRPr lang="en-US" sz="1400" b="1"/>
          </a:p>
          <a:p>
            <a:r>
              <a:rPr lang="en-US" sz="1400" b="1"/>
              <a:t>Memory Traffic Heavy</a:t>
            </a:r>
          </a:p>
        </p:txBody>
      </p:sp>
      <p:sp>
        <p:nvSpPr>
          <p:cNvPr id="34" name="!!Left Brace 101">
            <a:extLst>
              <a:ext uri="{FF2B5EF4-FFF2-40B4-BE49-F238E27FC236}">
                <a16:creationId xmlns:a16="http://schemas.microsoft.com/office/drawing/2014/main" id="{B3AC6434-795F-A7D2-37EA-BB338163EB8B}"/>
              </a:ext>
            </a:extLst>
          </p:cNvPr>
          <p:cNvSpPr/>
          <p:nvPr/>
        </p:nvSpPr>
        <p:spPr>
          <a:xfrm rot="16200000">
            <a:off x="7954230" y="3702570"/>
            <a:ext cx="307648" cy="2623556"/>
          </a:xfrm>
          <a:prstGeom prst="leftBrace">
            <a:avLst>
              <a:gd name="adj1" fmla="val 74382"/>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TextBox 102">
            <a:extLst>
              <a:ext uri="{FF2B5EF4-FFF2-40B4-BE49-F238E27FC236}">
                <a16:creationId xmlns:a16="http://schemas.microsoft.com/office/drawing/2014/main" id="{CC1A5761-7268-9437-39D1-BB96AC9FCC6F}"/>
              </a:ext>
            </a:extLst>
          </p:cNvPr>
          <p:cNvSpPr txBox="1"/>
          <p:nvPr/>
        </p:nvSpPr>
        <p:spPr>
          <a:xfrm>
            <a:off x="7008333" y="5244799"/>
            <a:ext cx="2201256" cy="1200329"/>
          </a:xfrm>
          <a:prstGeom prst="rect">
            <a:avLst/>
          </a:prstGeom>
          <a:noFill/>
        </p:spPr>
        <p:txBody>
          <a:bodyPr wrap="square" rtlCol="0">
            <a:spAutoFit/>
          </a:bodyPr>
          <a:lstStyle/>
          <a:p>
            <a:pPr algn="ctr"/>
            <a:r>
              <a:rPr lang="en-US" b="1"/>
              <a:t>Decode</a:t>
            </a:r>
            <a:br>
              <a:rPr lang="en-US" b="1"/>
            </a:br>
            <a:r>
              <a:rPr lang="en-US" b="1">
                <a:solidFill>
                  <a:srgbClr val="C00000"/>
                </a:solidFill>
              </a:rPr>
              <a:t>Memory-bound</a:t>
            </a:r>
            <a:br>
              <a:rPr lang="en-US" b="1">
                <a:solidFill>
                  <a:srgbClr val="C00000"/>
                </a:solidFill>
              </a:rPr>
            </a:br>
            <a:r>
              <a:rPr lang="en-US" b="1">
                <a:solidFill>
                  <a:srgbClr val="C00000"/>
                </a:solidFill>
              </a:rPr>
              <a:t>(GEMV-like)</a:t>
            </a:r>
            <a:br>
              <a:rPr lang="en-US" b="1">
                <a:solidFill>
                  <a:srgbClr val="C00000"/>
                </a:solidFill>
              </a:rPr>
            </a:br>
            <a:endParaRPr lang="en-US" b="1">
              <a:solidFill>
                <a:srgbClr val="C00000"/>
              </a:solidFill>
            </a:endParaRPr>
          </a:p>
        </p:txBody>
      </p:sp>
      <p:sp>
        <p:nvSpPr>
          <p:cNvPr id="36" name="灯片编号占位符 35">
            <a:extLst>
              <a:ext uri="{FF2B5EF4-FFF2-40B4-BE49-F238E27FC236}">
                <a16:creationId xmlns:a16="http://schemas.microsoft.com/office/drawing/2014/main" id="{7CAD83E1-737C-50F5-3934-C19791E64263}"/>
              </a:ext>
            </a:extLst>
          </p:cNvPr>
          <p:cNvSpPr>
            <a:spLocks noGrp="1"/>
          </p:cNvSpPr>
          <p:nvPr>
            <p:ph type="sldNum" sz="quarter" idx="12"/>
          </p:nvPr>
        </p:nvSpPr>
        <p:spPr/>
        <p:txBody>
          <a:bodyPr/>
          <a:lstStyle/>
          <a:p>
            <a:fld id="{CB77001E-1A61-4903-BBFF-D82C24F3A3A5}" type="slidenum">
              <a:rPr lang="en-US" smtClean="0"/>
              <a:t>3</a:t>
            </a:fld>
            <a:endParaRPr lang="zh-CN" altLang="en-US"/>
          </a:p>
        </p:txBody>
      </p:sp>
      <p:sp>
        <p:nvSpPr>
          <p:cNvPr id="39" name="Title 1">
            <a:extLst>
              <a:ext uri="{FF2B5EF4-FFF2-40B4-BE49-F238E27FC236}">
                <a16:creationId xmlns:a16="http://schemas.microsoft.com/office/drawing/2014/main" id="{466037D2-57A5-CE90-44BD-2A04CEFC2EB6}"/>
              </a:ext>
            </a:extLst>
          </p:cNvPr>
          <p:cNvSpPr>
            <a:spLocks noGrp="1"/>
          </p:cNvSpPr>
          <p:nvPr>
            <p:ph type="title"/>
          </p:nvPr>
        </p:nvSpPr>
        <p:spPr>
          <a:xfrm>
            <a:off x="648517" y="360736"/>
            <a:ext cx="11433170" cy="396182"/>
          </a:xfrm>
        </p:spPr>
        <p:txBody>
          <a:bodyPr>
            <a:normAutofit fontScale="90000"/>
          </a:bodyPr>
          <a:lstStyle/>
          <a:p>
            <a:r>
              <a:rPr lang="en-US" altLang="zh-CN" sz="3600"/>
              <a:t>  Prefill and Decode Have </a:t>
            </a:r>
            <a:r>
              <a:rPr lang="en-US" altLang="zh-CN" sz="3600" b="1" i="1"/>
              <a:t>Different</a:t>
            </a:r>
            <a:r>
              <a:rPr lang="en-US" altLang="zh-CN" sz="3600"/>
              <a:t> Computational Patterns </a:t>
            </a:r>
            <a:endParaRPr lang="en-US" sz="3600"/>
          </a:p>
        </p:txBody>
      </p:sp>
      <p:sp>
        <p:nvSpPr>
          <p:cNvPr id="52" name="Rectangle: Rounded Corners 4">
            <a:extLst>
              <a:ext uri="{FF2B5EF4-FFF2-40B4-BE49-F238E27FC236}">
                <a16:creationId xmlns:a16="http://schemas.microsoft.com/office/drawing/2014/main" id="{7FC74B26-15A1-441F-AD2F-B3F52498F755}"/>
              </a:ext>
            </a:extLst>
          </p:cNvPr>
          <p:cNvSpPr/>
          <p:nvPr/>
        </p:nvSpPr>
        <p:spPr>
          <a:xfrm>
            <a:off x="3781357" y="2887130"/>
            <a:ext cx="1048328" cy="1052012"/>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Prefill</a:t>
            </a:r>
          </a:p>
        </p:txBody>
      </p:sp>
      <p:sp>
        <p:nvSpPr>
          <p:cNvPr id="53" name="Rectangle: Rounded Corners 4">
            <a:extLst>
              <a:ext uri="{FF2B5EF4-FFF2-40B4-BE49-F238E27FC236}">
                <a16:creationId xmlns:a16="http://schemas.microsoft.com/office/drawing/2014/main" id="{A815BBBC-F0C5-40E0-8086-8C4EE6F5693E}"/>
              </a:ext>
            </a:extLst>
          </p:cNvPr>
          <p:cNvSpPr/>
          <p:nvPr/>
        </p:nvSpPr>
        <p:spPr>
          <a:xfrm>
            <a:off x="8052900" y="3077662"/>
            <a:ext cx="1127244" cy="967246"/>
          </a:xfrm>
          <a:prstGeom prst="round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Decode</a:t>
            </a:r>
          </a:p>
        </p:txBody>
      </p:sp>
      <p:sp>
        <p:nvSpPr>
          <p:cNvPr id="42" name="页脚占位符 41">
            <a:extLst>
              <a:ext uri="{FF2B5EF4-FFF2-40B4-BE49-F238E27FC236}">
                <a16:creationId xmlns:a16="http://schemas.microsoft.com/office/drawing/2014/main" id="{EE7D5171-2D3F-444A-8B37-8E504131095B}"/>
              </a:ext>
            </a:extLst>
          </p:cNvPr>
          <p:cNvSpPr>
            <a:spLocks noGrp="1"/>
          </p:cNvSpPr>
          <p:nvPr>
            <p:ph type="ftr" sz="quarter" idx="11"/>
          </p:nvPr>
        </p:nvSpPr>
        <p:spPr/>
        <p:txBody>
          <a:bodyPr/>
          <a:lstStyle/>
          <a:p>
            <a:r>
              <a:rPr lang="en-US"/>
              <a:t>TeLLMe: Ternary LLM Accelerator on Edge FPGAs</a:t>
            </a:r>
          </a:p>
        </p:txBody>
      </p:sp>
      <p:sp>
        <p:nvSpPr>
          <p:cNvPr id="43" name="文本框 42">
            <a:extLst>
              <a:ext uri="{FF2B5EF4-FFF2-40B4-BE49-F238E27FC236}">
                <a16:creationId xmlns:a16="http://schemas.microsoft.com/office/drawing/2014/main" id="{CCADAB86-B8EE-439E-9551-DF92A1DF9692}"/>
              </a:ext>
            </a:extLst>
          </p:cNvPr>
          <p:cNvSpPr txBox="1"/>
          <p:nvPr/>
        </p:nvSpPr>
        <p:spPr>
          <a:xfrm>
            <a:off x="911225" y="-21903"/>
            <a:ext cx="6058749" cy="461665"/>
          </a:xfrm>
          <a:prstGeom prst="rect">
            <a:avLst/>
          </a:prstGeom>
          <a:noFill/>
        </p:spPr>
        <p:txBody>
          <a:bodyPr wrap="square" rtlCol="0">
            <a:spAutoFit/>
          </a:bodyPr>
          <a:lstStyle/>
          <a:p>
            <a:r>
              <a:rPr lang="en-US" altLang="zh-CN" sz="2400" b="1" i="1">
                <a:solidFill>
                  <a:schemeClr val="accent6"/>
                </a:solidFill>
              </a:rPr>
              <a:t>Observation 1</a:t>
            </a:r>
            <a:endParaRPr lang="zh-CN" altLang="en-US" sz="2400" b="1" i="1">
              <a:solidFill>
                <a:schemeClr val="accent6"/>
              </a:solidFill>
            </a:endParaRPr>
          </a:p>
        </p:txBody>
      </p:sp>
    </p:spTree>
    <p:extLst>
      <p:ext uri="{BB962C8B-B14F-4D97-AF65-F5344CB8AC3E}">
        <p14:creationId xmlns:p14="http://schemas.microsoft.com/office/powerpoint/2010/main" val="56877677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extLst>
    <p:ext uri="{6950BFC3-D8DA-4A85-94F7-54DA5524770B}">
      <p188:commentRel xmlns:p188="http://schemas.microsoft.com/office/powerpoint/2018/8/main" r:id="rId3"/>
    </p:ext>
  </p:extLs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5001E0-B1A3-4FB9-3819-71941ED2FB9B}"/>
            </a:ext>
          </a:extLst>
        </p:cNvPr>
        <p:cNvGrpSpPr/>
        <p:nvPr/>
      </p:nvGrpSpPr>
      <p:grpSpPr>
        <a:xfrm>
          <a:off x="0" y="0"/>
          <a:ext cx="0" cy="0"/>
          <a:chOff x="0" y="0"/>
          <a:chExt cx="0" cy="0"/>
        </a:xfrm>
      </p:grpSpPr>
      <p:sp>
        <p:nvSpPr>
          <p:cNvPr id="5" name="Rectangle 4">
            <a:extLst>
              <a:ext uri="{FF2B5EF4-FFF2-40B4-BE49-F238E27FC236}">
                <a16:creationId xmlns:a16="http://schemas.microsoft.com/office/drawing/2014/main" id="{F857C1BB-8A0A-0021-F3A4-428B955250C8}"/>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EE6BE026-64FE-A600-00A8-22082C3EF01C}"/>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A4153697-E1A4-C0D6-8BF1-64C9D6F6587C}"/>
              </a:ext>
            </a:extLst>
          </p:cNvPr>
          <p:cNvSpPr>
            <a:spLocks noGrp="1"/>
          </p:cNvSpPr>
          <p:nvPr>
            <p:ph type="title"/>
          </p:nvPr>
        </p:nvSpPr>
        <p:spPr>
          <a:xfrm>
            <a:off x="838200" y="0"/>
            <a:ext cx="11252200" cy="1325563"/>
          </a:xfrm>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Naïve </a:t>
            </a:r>
            <a:r>
              <a:rPr lang="en-US" sz="2800">
                <a:solidFill>
                  <a:prstClr val="black"/>
                </a:solidFill>
                <a:latin typeface="Aptos" panose="02110004020202020204"/>
                <a:ea typeface="+mn-ea"/>
                <a:cs typeface="+mn-cs"/>
              </a:rPr>
              <a:t>Scheduling</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 </a:t>
            </a:r>
            <a:r>
              <a:rPr lang="en-US" sz="2800">
                <a:solidFill>
                  <a:prstClr val="black"/>
                </a:solidFill>
                <a:latin typeface="Aptos" panose="02110004020202020204"/>
                <a:ea typeface="+mn-ea"/>
                <a:cs typeface="+mn-cs"/>
              </a:rPr>
              <a:t>Leads</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 to </a:t>
            </a:r>
            <a:r>
              <a:rPr lang="en-US" sz="2800">
                <a:solidFill>
                  <a:prstClr val="black"/>
                </a:solidFill>
                <a:latin typeface="Aptos" panose="02110004020202020204"/>
                <a:ea typeface="+mn-ea"/>
                <a:cs typeface="+mn-cs"/>
              </a:rPr>
              <a:t>Unused</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 </a:t>
            </a:r>
            <a:r>
              <a:rPr lang="en-US" sz="2800">
                <a:solidFill>
                  <a:prstClr val="black"/>
                </a:solidFill>
                <a:latin typeface="Aptos" panose="02110004020202020204"/>
                <a:ea typeface="+mn-ea"/>
                <a:cs typeface="+mn-cs"/>
              </a:rPr>
              <a:t>Computations</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 </a:t>
            </a:r>
            <a:r>
              <a:rPr lang="en-US" sz="2800">
                <a:solidFill>
                  <a:prstClr val="black"/>
                </a:solidFill>
                <a:latin typeface="Aptos" panose="02110004020202020204"/>
                <a:ea typeface="+mn-ea"/>
                <a:cs typeface="+mn-cs"/>
              </a:rPr>
              <a:t>Due</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 to the </a:t>
            </a:r>
            <a:r>
              <a:rPr lang="en-US" sz="2800">
                <a:solidFill>
                  <a:prstClr val="black"/>
                </a:solidFill>
                <a:latin typeface="Aptos" panose="02110004020202020204"/>
                <a:ea typeface="+mn-ea"/>
                <a:cs typeface="+mn-cs"/>
              </a:rPr>
              <a:t>Causal</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 </a:t>
            </a:r>
            <a:r>
              <a:rPr lang="en-US" sz="2800">
                <a:solidFill>
                  <a:prstClr val="black"/>
                </a:solidFill>
                <a:latin typeface="Aptos" panose="02110004020202020204"/>
                <a:ea typeface="+mn-ea"/>
                <a:cs typeface="+mn-cs"/>
              </a:rPr>
              <a:t>Mask</a:t>
            </a: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105" name="TextBox 104">
            <a:extLst>
              <a:ext uri="{FF2B5EF4-FFF2-40B4-BE49-F238E27FC236}">
                <a16:creationId xmlns:a16="http://schemas.microsoft.com/office/drawing/2014/main" id="{1B250223-A1B3-FDC5-47DF-72E45EB145AC}"/>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106" name="TextBox 105">
            <a:extLst>
              <a:ext uri="{FF2B5EF4-FFF2-40B4-BE49-F238E27FC236}">
                <a16:creationId xmlns:a16="http://schemas.microsoft.com/office/drawing/2014/main" id="{01B01E91-3895-71EA-1500-B39B4A32665F}"/>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3" name="!!Rectangle 1">
            <a:extLst>
              <a:ext uri="{FF2B5EF4-FFF2-40B4-BE49-F238E27FC236}">
                <a16:creationId xmlns:a16="http://schemas.microsoft.com/office/drawing/2014/main" id="{FB921335-90C7-68EE-2223-993D3A599B7E}"/>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a:t>
            </a:r>
          </a:p>
        </p:txBody>
      </p:sp>
      <p:sp>
        <p:nvSpPr>
          <p:cNvPr id="4" name="Rectangle 3">
            <a:extLst>
              <a:ext uri="{FF2B5EF4-FFF2-40B4-BE49-F238E27FC236}">
                <a16:creationId xmlns:a16="http://schemas.microsoft.com/office/drawing/2014/main" id="{7F8544FF-6FBF-09D5-DED4-C830A835E02D}"/>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1,2,3</a:t>
            </a:r>
          </a:p>
        </p:txBody>
      </p:sp>
      <p:sp>
        <p:nvSpPr>
          <p:cNvPr id="11" name="Rectangle 10">
            <a:extLst>
              <a:ext uri="{FF2B5EF4-FFF2-40B4-BE49-F238E27FC236}">
                <a16:creationId xmlns:a16="http://schemas.microsoft.com/office/drawing/2014/main" id="{7182801E-9F76-5E14-5CA1-8CC0F5650E85}"/>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1</a:t>
            </a:r>
          </a:p>
        </p:txBody>
      </p:sp>
      <p:sp>
        <p:nvSpPr>
          <p:cNvPr id="12" name="Rectangle 11">
            <a:extLst>
              <a:ext uri="{FF2B5EF4-FFF2-40B4-BE49-F238E27FC236}">
                <a16:creationId xmlns:a16="http://schemas.microsoft.com/office/drawing/2014/main" id="{06075D20-4442-92A5-587E-247CA33ABAE1}"/>
              </a:ext>
            </a:extLst>
          </p:cNvPr>
          <p:cNvSpPr/>
          <p:nvPr/>
        </p:nvSpPr>
        <p:spPr>
          <a:xfrm>
            <a:off x="8807471" y="2208797"/>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2</a:t>
            </a:r>
          </a:p>
        </p:txBody>
      </p:sp>
      <p:sp>
        <p:nvSpPr>
          <p:cNvPr id="13" name="Rectangle 12">
            <a:extLst>
              <a:ext uri="{FF2B5EF4-FFF2-40B4-BE49-F238E27FC236}">
                <a16:creationId xmlns:a16="http://schemas.microsoft.com/office/drawing/2014/main" id="{2723BD76-2BE3-C551-47BD-AAD4D6DFB5EC}"/>
              </a:ext>
            </a:extLst>
          </p:cNvPr>
          <p:cNvSpPr/>
          <p:nvPr/>
        </p:nvSpPr>
        <p:spPr>
          <a:xfrm>
            <a:off x="10004667" y="2208797"/>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a:t>
            </a:r>
          </a:p>
        </p:txBody>
      </p:sp>
      <p:sp>
        <p:nvSpPr>
          <p:cNvPr id="14" name="TextBox 13">
            <a:extLst>
              <a:ext uri="{FF2B5EF4-FFF2-40B4-BE49-F238E27FC236}">
                <a16:creationId xmlns:a16="http://schemas.microsoft.com/office/drawing/2014/main" id="{A4DE1182-3150-08C9-F0BB-E64DBA5BAE84}"/>
              </a:ext>
            </a:extLst>
          </p:cNvPr>
          <p:cNvSpPr txBox="1"/>
          <p:nvPr/>
        </p:nvSpPr>
        <p:spPr>
          <a:xfrm>
            <a:off x="8125198" y="1326299"/>
            <a:ext cx="2818105" cy="369332"/>
          </a:xfrm>
          <a:prstGeom prst="rect">
            <a:avLst/>
          </a:prstGeom>
          <a:noFill/>
        </p:spPr>
        <p:txBody>
          <a:bodyPr wrap="square" rtlCol="0">
            <a:spAutoFit/>
          </a:bodyPr>
          <a:lstStyle/>
          <a:p>
            <a:r>
              <a:rPr lang="en-US"/>
              <a:t>Parallelization (</a:t>
            </a:r>
            <a:r>
              <a:rPr lang="en-US" i="1"/>
              <a:t>p</a:t>
            </a:r>
            <a:r>
              <a:rPr lang="en-US"/>
              <a:t>) = 3</a:t>
            </a: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65661CBB-BB60-AE1D-FB08-8D8942B6F794}"/>
                  </a:ext>
                </a:extLst>
              </p:cNvPr>
              <p:cNvSpPr txBox="1"/>
              <p:nvPr/>
            </p:nvSpPr>
            <p:spPr>
              <a:xfrm>
                <a:off x="3915925" y="4232641"/>
                <a:ext cx="2441100" cy="516103"/>
              </a:xfrm>
              <a:prstGeom prst="rect">
                <a:avLst/>
              </a:prstGeom>
              <a:noFill/>
            </p:spPr>
            <p:txBody>
              <a:bodyPr wrap="square">
                <a:spAutoFit/>
              </a:bodyPr>
              <a:lstStyle/>
              <a:p>
                <a:r>
                  <a:rPr lang="en-US"/>
                  <a:t>Iteration count: </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𝑁</m:t>
                        </m:r>
                        <m:r>
                          <a:rPr lang="en-US" b="0" i="1" baseline="30000" smtClean="0">
                            <a:latin typeface="Cambria Math" panose="02040503050406030204" pitchFamily="18" charset="0"/>
                          </a:rPr>
                          <m:t>2</m:t>
                        </m:r>
                      </m:num>
                      <m:den>
                        <m:r>
                          <a:rPr lang="en-US" b="0" i="1" smtClean="0">
                            <a:latin typeface="Cambria Math" panose="02040503050406030204" pitchFamily="18" charset="0"/>
                          </a:rPr>
                          <m:t>𝑝</m:t>
                        </m:r>
                      </m:den>
                    </m:f>
                  </m:oMath>
                </a14:m>
                <a:endParaRPr lang="en-US"/>
              </a:p>
            </p:txBody>
          </p:sp>
        </mc:Choice>
        <mc:Fallback>
          <p:sp>
            <p:nvSpPr>
              <p:cNvPr id="10" name="TextBox 9">
                <a:extLst>
                  <a:ext uri="{FF2B5EF4-FFF2-40B4-BE49-F238E27FC236}">
                    <a16:creationId xmlns:a16="http://schemas.microsoft.com/office/drawing/2014/main" id="{65661CBB-BB60-AE1D-FB08-8D8942B6F794}"/>
                  </a:ext>
                </a:extLst>
              </p:cNvPr>
              <p:cNvSpPr txBox="1">
                <a:spLocks noRot="1" noChangeAspect="1" noMove="1" noResize="1" noEditPoints="1" noAdjustHandles="1" noChangeArrowheads="1" noChangeShapeType="1" noTextEdit="1"/>
              </p:cNvSpPr>
              <p:nvPr/>
            </p:nvSpPr>
            <p:spPr>
              <a:xfrm>
                <a:off x="3915925" y="4232641"/>
                <a:ext cx="2441100" cy="516103"/>
              </a:xfrm>
              <a:prstGeom prst="rect">
                <a:avLst/>
              </a:prstGeom>
              <a:blipFill>
                <a:blip r:embed="rId3"/>
                <a:stretch>
                  <a:fillRect l="-1995" b="-235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77BECFBA-5839-70E2-BF0C-6808FDD1F84A}"/>
                  </a:ext>
                </a:extLst>
              </p:cNvPr>
              <p:cNvSpPr txBox="1"/>
              <p:nvPr/>
            </p:nvSpPr>
            <p:spPr>
              <a:xfrm>
                <a:off x="3892803" y="5117294"/>
                <a:ext cx="2926669" cy="369332"/>
              </a:xfrm>
              <a:prstGeom prst="rect">
                <a:avLst/>
              </a:prstGeom>
              <a:noFill/>
            </p:spPr>
            <p:txBody>
              <a:bodyPr wrap="square">
                <a:spAutoFit/>
              </a:bodyPr>
              <a:lstStyle/>
              <a:p>
                <a:r>
                  <a:rPr lang="en-US"/>
                  <a:t>Bandwidth required:  </a:t>
                </a:r>
                <a14:m>
                  <m:oMath xmlns:m="http://schemas.openxmlformats.org/officeDocument/2006/math">
                    <m:r>
                      <a:rPr lang="en-US" altLang="zh-CN" b="0" i="1" dirty="0">
                        <a:latin typeface="Cambria Math" panose="02040503050406030204" pitchFamily="18" charset="0"/>
                      </a:rPr>
                      <m:t>𝑝</m:t>
                    </m:r>
                  </m:oMath>
                </a14:m>
                <a:endParaRPr lang="en-US" i="1"/>
              </a:p>
            </p:txBody>
          </p:sp>
        </mc:Choice>
        <mc:Fallback>
          <p:sp>
            <p:nvSpPr>
              <p:cNvPr id="16" name="TextBox 15">
                <a:extLst>
                  <a:ext uri="{FF2B5EF4-FFF2-40B4-BE49-F238E27FC236}">
                    <a16:creationId xmlns:a16="http://schemas.microsoft.com/office/drawing/2014/main" id="{77BECFBA-5839-70E2-BF0C-6808FDD1F84A}"/>
                  </a:ext>
                </a:extLst>
              </p:cNvPr>
              <p:cNvSpPr txBox="1">
                <a:spLocks noRot="1" noChangeAspect="1" noMove="1" noResize="1" noEditPoints="1" noAdjustHandles="1" noChangeArrowheads="1" noChangeShapeType="1" noTextEdit="1"/>
              </p:cNvSpPr>
              <p:nvPr/>
            </p:nvSpPr>
            <p:spPr>
              <a:xfrm>
                <a:off x="3892803" y="5117294"/>
                <a:ext cx="2926669" cy="369332"/>
              </a:xfrm>
              <a:prstGeom prst="rect">
                <a:avLst/>
              </a:prstGeom>
              <a:blipFill>
                <a:blip r:embed="rId4"/>
                <a:stretch>
                  <a:fillRect l="-1875" t="-6557" b="-26230"/>
                </a:stretch>
              </a:blipFill>
            </p:spPr>
            <p:txBody>
              <a:bodyPr/>
              <a:lstStyle/>
              <a:p>
                <a:r>
                  <a:rPr lang="en-US">
                    <a:noFill/>
                  </a:rPr>
                  <a:t> </a:t>
                </a:r>
              </a:p>
            </p:txBody>
          </p:sp>
        </mc:Fallback>
      </mc:AlternateContent>
      <p:sp>
        <p:nvSpPr>
          <p:cNvPr id="18" name="Rectangle 17">
            <a:extLst>
              <a:ext uri="{FF2B5EF4-FFF2-40B4-BE49-F238E27FC236}">
                <a16:creationId xmlns:a16="http://schemas.microsoft.com/office/drawing/2014/main" id="{E8E8A7D6-32CE-7B0A-0719-04870AC44AD4}"/>
              </a:ext>
            </a:extLst>
          </p:cNvPr>
          <p:cNvSpPr/>
          <p:nvPr/>
        </p:nvSpPr>
        <p:spPr>
          <a:xfrm>
            <a:off x="5113353" y="2624457"/>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4,5,6</a:t>
            </a:r>
          </a:p>
        </p:txBody>
      </p:sp>
      <p:sp>
        <p:nvSpPr>
          <p:cNvPr id="19" name="Rectangle 18">
            <a:extLst>
              <a:ext uri="{FF2B5EF4-FFF2-40B4-BE49-F238E27FC236}">
                <a16:creationId xmlns:a16="http://schemas.microsoft.com/office/drawing/2014/main" id="{32289DFE-B221-B653-E26D-D903EE3D03F6}"/>
              </a:ext>
            </a:extLst>
          </p:cNvPr>
          <p:cNvSpPr/>
          <p:nvPr/>
        </p:nvSpPr>
        <p:spPr>
          <a:xfrm>
            <a:off x="7610042" y="2624457"/>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a:t>
            </a:r>
          </a:p>
        </p:txBody>
      </p:sp>
      <p:sp>
        <p:nvSpPr>
          <p:cNvPr id="21" name="Rectangle 20">
            <a:extLst>
              <a:ext uri="{FF2B5EF4-FFF2-40B4-BE49-F238E27FC236}">
                <a16:creationId xmlns:a16="http://schemas.microsoft.com/office/drawing/2014/main" id="{060E441F-BB2D-0A89-762F-32F3F7DA14B4}"/>
              </a:ext>
            </a:extLst>
          </p:cNvPr>
          <p:cNvSpPr/>
          <p:nvPr/>
        </p:nvSpPr>
        <p:spPr>
          <a:xfrm>
            <a:off x="8807470" y="2624456"/>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a:t>
            </a:r>
          </a:p>
        </p:txBody>
      </p:sp>
      <p:sp>
        <p:nvSpPr>
          <p:cNvPr id="22" name="Rectangle 21">
            <a:extLst>
              <a:ext uri="{FF2B5EF4-FFF2-40B4-BE49-F238E27FC236}">
                <a16:creationId xmlns:a16="http://schemas.microsoft.com/office/drawing/2014/main" id="{817185C1-E6CA-5807-8EF4-24A6BEDD913A}"/>
              </a:ext>
            </a:extLst>
          </p:cNvPr>
          <p:cNvSpPr/>
          <p:nvPr/>
        </p:nvSpPr>
        <p:spPr>
          <a:xfrm>
            <a:off x="10004666" y="2624456"/>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17" name="灯片编号占位符 16">
            <a:extLst>
              <a:ext uri="{FF2B5EF4-FFF2-40B4-BE49-F238E27FC236}">
                <a16:creationId xmlns:a16="http://schemas.microsoft.com/office/drawing/2014/main" id="{E36A385B-8B84-FD4D-6E83-14C28B0163B3}"/>
              </a:ext>
            </a:extLst>
          </p:cNvPr>
          <p:cNvSpPr>
            <a:spLocks noGrp="1"/>
          </p:cNvSpPr>
          <p:nvPr>
            <p:ph type="sldNum" sz="quarter" idx="12"/>
          </p:nvPr>
        </p:nvSpPr>
        <p:spPr/>
        <p:txBody>
          <a:bodyPr/>
          <a:lstStyle/>
          <a:p>
            <a:fld id="{CB77001E-1A61-4903-BBFF-D82C24F3A3A5}" type="slidenum">
              <a:rPr lang="en-US" smtClean="0"/>
              <a:t>30</a:t>
            </a:fld>
            <a:endParaRPr lang="zh-CN" altLang="en-US"/>
          </a:p>
        </p:txBody>
      </p:sp>
      <p:sp>
        <p:nvSpPr>
          <p:cNvPr id="23" name="!!Rectangle 14">
            <a:extLst>
              <a:ext uri="{FF2B5EF4-FFF2-40B4-BE49-F238E27FC236}">
                <a16:creationId xmlns:a16="http://schemas.microsoft.com/office/drawing/2014/main" id="{AE912859-4F8A-B64B-BEE7-95E417CDD76F}"/>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9">
            <a:extLst>
              <a:ext uri="{FF2B5EF4-FFF2-40B4-BE49-F238E27FC236}">
                <a16:creationId xmlns:a16="http://schemas.microsoft.com/office/drawing/2014/main" id="{A7622A5F-9DE9-89A2-74B1-88801131F2A3}"/>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D8F0537E-B61D-8165-CE0F-603CD1B25B2E}"/>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3366D9A-3BD0-88B3-AEB2-865BC425C50D}"/>
              </a:ext>
            </a:extLst>
          </p:cNvPr>
          <p:cNvSpPr/>
          <p:nvPr/>
        </p:nvSpPr>
        <p:spPr>
          <a:xfrm>
            <a:off x="2332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5B904DE7-FB9A-0B92-17E8-6BC7007E582D}"/>
              </a:ext>
            </a:extLst>
          </p:cNvPr>
          <p:cNvSpPr/>
          <p:nvPr/>
        </p:nvSpPr>
        <p:spPr>
          <a:xfrm>
            <a:off x="2584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C0CDDB1B-4219-8AD6-8DA5-B1472B1760B8}"/>
              </a:ext>
            </a:extLst>
          </p:cNvPr>
          <p:cNvSpPr/>
          <p:nvPr/>
        </p:nvSpPr>
        <p:spPr>
          <a:xfrm>
            <a:off x="283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F533E0DF-39F6-2217-C1ED-D924E157D992}"/>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49" name="TextBox 48">
            <a:extLst>
              <a:ext uri="{FF2B5EF4-FFF2-40B4-BE49-F238E27FC236}">
                <a16:creationId xmlns:a16="http://schemas.microsoft.com/office/drawing/2014/main" id="{25BC274C-63F2-B378-1928-8934E877D636}"/>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50" name="TextBox 49">
            <a:extLst>
              <a:ext uri="{FF2B5EF4-FFF2-40B4-BE49-F238E27FC236}">
                <a16:creationId xmlns:a16="http://schemas.microsoft.com/office/drawing/2014/main" id="{B1B6A695-E6A9-D1B7-787B-A2429D566B35}"/>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51" name="TextBox 50">
            <a:extLst>
              <a:ext uri="{FF2B5EF4-FFF2-40B4-BE49-F238E27FC236}">
                <a16:creationId xmlns:a16="http://schemas.microsoft.com/office/drawing/2014/main" id="{F188CC8F-69E5-20B0-1721-D80B554FAECD}"/>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52" name="TextBox 51">
            <a:extLst>
              <a:ext uri="{FF2B5EF4-FFF2-40B4-BE49-F238E27FC236}">
                <a16:creationId xmlns:a16="http://schemas.microsoft.com/office/drawing/2014/main" id="{0124823B-7622-C712-5811-682C8CAD9162}"/>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53" name="TextBox 52">
            <a:extLst>
              <a:ext uri="{FF2B5EF4-FFF2-40B4-BE49-F238E27FC236}">
                <a16:creationId xmlns:a16="http://schemas.microsoft.com/office/drawing/2014/main" id="{74B48DE1-202B-2FB4-3450-DC00E463A16D}"/>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54" name="TextBox 53">
            <a:extLst>
              <a:ext uri="{FF2B5EF4-FFF2-40B4-BE49-F238E27FC236}">
                <a16:creationId xmlns:a16="http://schemas.microsoft.com/office/drawing/2014/main" id="{51D8207D-96E2-875F-B78B-5ECC72E59C56}"/>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55" name="TextBox 54">
            <a:extLst>
              <a:ext uri="{FF2B5EF4-FFF2-40B4-BE49-F238E27FC236}">
                <a16:creationId xmlns:a16="http://schemas.microsoft.com/office/drawing/2014/main" id="{FAD24836-576F-034E-DC0B-E87AD9BCC0FF}"/>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56" name="TextBox 55">
            <a:extLst>
              <a:ext uri="{FF2B5EF4-FFF2-40B4-BE49-F238E27FC236}">
                <a16:creationId xmlns:a16="http://schemas.microsoft.com/office/drawing/2014/main" id="{73B3537B-0FC4-7685-9A52-EDA8D80CC444}"/>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57" name="TextBox 56">
            <a:extLst>
              <a:ext uri="{FF2B5EF4-FFF2-40B4-BE49-F238E27FC236}">
                <a16:creationId xmlns:a16="http://schemas.microsoft.com/office/drawing/2014/main" id="{137D930C-870F-CA97-9853-D0132DD5C3FB}"/>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58" name="TextBox 57">
            <a:extLst>
              <a:ext uri="{FF2B5EF4-FFF2-40B4-BE49-F238E27FC236}">
                <a16:creationId xmlns:a16="http://schemas.microsoft.com/office/drawing/2014/main" id="{C6CA0911-E562-58B0-A773-71081EE62123}"/>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59" name="TextBox 58">
            <a:extLst>
              <a:ext uri="{FF2B5EF4-FFF2-40B4-BE49-F238E27FC236}">
                <a16:creationId xmlns:a16="http://schemas.microsoft.com/office/drawing/2014/main" id="{95DDC04C-C532-63D1-3A08-882C932B24BF}"/>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60" name="Rectangle 59">
            <a:extLst>
              <a:ext uri="{FF2B5EF4-FFF2-40B4-BE49-F238E27FC236}">
                <a16:creationId xmlns:a16="http://schemas.microsoft.com/office/drawing/2014/main" id="{8B404257-0FA8-BC89-6B44-467A3F9B9262}"/>
              </a:ext>
            </a:extLst>
          </p:cNvPr>
          <p:cNvSpPr/>
          <p:nvPr/>
        </p:nvSpPr>
        <p:spPr>
          <a:xfrm>
            <a:off x="3108390" y="4036419"/>
            <a:ext cx="45719" cy="203872"/>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1272F974-6EC2-A136-9393-9716D1970D36}"/>
              </a:ext>
            </a:extLst>
          </p:cNvPr>
          <p:cNvSpPr/>
          <p:nvPr/>
        </p:nvSpPr>
        <p:spPr>
          <a:xfrm>
            <a:off x="1239601" y="2741170"/>
            <a:ext cx="278707" cy="1325564"/>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89866478-5ED3-2649-9415-89B512AAB591}"/>
              </a:ext>
            </a:extLst>
          </p:cNvPr>
          <p:cNvSpPr/>
          <p:nvPr/>
        </p:nvSpPr>
        <p:spPr>
          <a:xfrm>
            <a:off x="1576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CEA2BBDB-DF7B-8CBC-5520-B14F8562EA2A}"/>
              </a:ext>
            </a:extLst>
          </p:cNvPr>
          <p:cNvSpPr/>
          <p:nvPr/>
        </p:nvSpPr>
        <p:spPr>
          <a:xfrm>
            <a:off x="1828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AE05864B-E245-8365-2533-BDD8A462BC42}"/>
              </a:ext>
            </a:extLst>
          </p:cNvPr>
          <p:cNvSpPr/>
          <p:nvPr/>
        </p:nvSpPr>
        <p:spPr>
          <a:xfrm>
            <a:off x="2080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7AC04C00-2DF8-B89B-0CD3-1B4D015D5E4A}"/>
              </a:ext>
            </a:extLst>
          </p:cNvPr>
          <p:cNvSpPr/>
          <p:nvPr/>
        </p:nvSpPr>
        <p:spPr>
          <a:xfrm>
            <a:off x="2332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B6C7561B-D830-2924-F07A-E33E33DC3B12}"/>
              </a:ext>
            </a:extLst>
          </p:cNvPr>
          <p:cNvSpPr/>
          <p:nvPr/>
        </p:nvSpPr>
        <p:spPr>
          <a:xfrm>
            <a:off x="2584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69D7A091-AF02-F8C1-B3A8-184AB009E4D6}"/>
              </a:ext>
            </a:extLst>
          </p:cNvPr>
          <p:cNvSpPr/>
          <p:nvPr/>
        </p:nvSpPr>
        <p:spPr>
          <a:xfrm>
            <a:off x="1576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1" name="Rectangle 80">
            <a:extLst>
              <a:ext uri="{FF2B5EF4-FFF2-40B4-BE49-F238E27FC236}">
                <a16:creationId xmlns:a16="http://schemas.microsoft.com/office/drawing/2014/main" id="{3B4FEB07-A9E5-010A-334E-B797966F68B4}"/>
              </a:ext>
            </a:extLst>
          </p:cNvPr>
          <p:cNvSpPr/>
          <p:nvPr/>
        </p:nvSpPr>
        <p:spPr>
          <a:xfrm>
            <a:off x="1828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 name="Rectangle 81">
            <a:extLst>
              <a:ext uri="{FF2B5EF4-FFF2-40B4-BE49-F238E27FC236}">
                <a16:creationId xmlns:a16="http://schemas.microsoft.com/office/drawing/2014/main" id="{3F89FDC8-1C4D-A2F4-3C44-2FBCA5235C1B}"/>
              </a:ext>
            </a:extLst>
          </p:cNvPr>
          <p:cNvSpPr/>
          <p:nvPr/>
        </p:nvSpPr>
        <p:spPr>
          <a:xfrm>
            <a:off x="2080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3" name="Rectangle 82">
            <a:extLst>
              <a:ext uri="{FF2B5EF4-FFF2-40B4-BE49-F238E27FC236}">
                <a16:creationId xmlns:a16="http://schemas.microsoft.com/office/drawing/2014/main" id="{D41F0E85-D92D-C78E-6B66-7AEF3C69CB1D}"/>
              </a:ext>
            </a:extLst>
          </p:cNvPr>
          <p:cNvSpPr/>
          <p:nvPr/>
        </p:nvSpPr>
        <p:spPr>
          <a:xfrm>
            <a:off x="2332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6" name="Rectangle 85">
            <a:extLst>
              <a:ext uri="{FF2B5EF4-FFF2-40B4-BE49-F238E27FC236}">
                <a16:creationId xmlns:a16="http://schemas.microsoft.com/office/drawing/2014/main" id="{9F7347DA-F115-9130-46A3-B9AC4E748536}"/>
              </a:ext>
            </a:extLst>
          </p:cNvPr>
          <p:cNvSpPr/>
          <p:nvPr/>
        </p:nvSpPr>
        <p:spPr>
          <a:xfrm>
            <a:off x="1576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7" name="Rectangle 86">
            <a:extLst>
              <a:ext uri="{FF2B5EF4-FFF2-40B4-BE49-F238E27FC236}">
                <a16:creationId xmlns:a16="http://schemas.microsoft.com/office/drawing/2014/main" id="{ED874E8D-75C5-4350-3827-6CCBED391127}"/>
              </a:ext>
            </a:extLst>
          </p:cNvPr>
          <p:cNvSpPr/>
          <p:nvPr/>
        </p:nvSpPr>
        <p:spPr>
          <a:xfrm>
            <a:off x="1828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Rectangle 87">
            <a:extLst>
              <a:ext uri="{FF2B5EF4-FFF2-40B4-BE49-F238E27FC236}">
                <a16:creationId xmlns:a16="http://schemas.microsoft.com/office/drawing/2014/main" id="{93978F81-66FF-785C-B5CB-07C3BB80F119}"/>
              </a:ext>
            </a:extLst>
          </p:cNvPr>
          <p:cNvSpPr/>
          <p:nvPr/>
        </p:nvSpPr>
        <p:spPr>
          <a:xfrm>
            <a:off x="2080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2" name="Rectangle 91">
            <a:extLst>
              <a:ext uri="{FF2B5EF4-FFF2-40B4-BE49-F238E27FC236}">
                <a16:creationId xmlns:a16="http://schemas.microsoft.com/office/drawing/2014/main" id="{75F14C43-8E5E-6887-3E40-4865FF1874E2}"/>
              </a:ext>
            </a:extLst>
          </p:cNvPr>
          <p:cNvSpPr/>
          <p:nvPr/>
        </p:nvSpPr>
        <p:spPr>
          <a:xfrm>
            <a:off x="1576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7" name="Rectangle 106">
            <a:extLst>
              <a:ext uri="{FF2B5EF4-FFF2-40B4-BE49-F238E27FC236}">
                <a16:creationId xmlns:a16="http://schemas.microsoft.com/office/drawing/2014/main" id="{4D35ADF7-94A2-7846-4CFA-6536B9013D0B}"/>
              </a:ext>
            </a:extLst>
          </p:cNvPr>
          <p:cNvSpPr/>
          <p:nvPr/>
        </p:nvSpPr>
        <p:spPr>
          <a:xfrm>
            <a:off x="1828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Rectangle 98">
            <a:extLst>
              <a:ext uri="{FF2B5EF4-FFF2-40B4-BE49-F238E27FC236}">
                <a16:creationId xmlns:a16="http://schemas.microsoft.com/office/drawing/2014/main" id="{5E78D441-D415-5FEA-889B-D99F06088A05}"/>
              </a:ext>
            </a:extLst>
          </p:cNvPr>
          <p:cNvSpPr/>
          <p:nvPr/>
        </p:nvSpPr>
        <p:spPr>
          <a:xfrm>
            <a:off x="1576794" y="2508034"/>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页脚占位符 7">
            <a:extLst>
              <a:ext uri="{FF2B5EF4-FFF2-40B4-BE49-F238E27FC236}">
                <a16:creationId xmlns:a16="http://schemas.microsoft.com/office/drawing/2014/main" id="{65B42AC8-46CE-4829-B12B-371B76E4DFC8}"/>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3038068972"/>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A067BF-1C83-777B-0C9C-D3A95AAA3910}"/>
            </a:ext>
          </a:extLst>
        </p:cNvPr>
        <p:cNvGrpSpPr/>
        <p:nvPr/>
      </p:nvGrpSpPr>
      <p:grpSpPr>
        <a:xfrm>
          <a:off x="0" y="0"/>
          <a:ext cx="0" cy="0"/>
          <a:chOff x="0" y="0"/>
          <a:chExt cx="0" cy="0"/>
        </a:xfrm>
      </p:grpSpPr>
      <p:sp>
        <p:nvSpPr>
          <p:cNvPr id="45" name="TextBox 44">
            <a:extLst>
              <a:ext uri="{FF2B5EF4-FFF2-40B4-BE49-F238E27FC236}">
                <a16:creationId xmlns:a16="http://schemas.microsoft.com/office/drawing/2014/main" id="{7E60B4EA-2475-A62C-6FB0-2113CE577AE3}"/>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9F57D3C4-05CC-903F-5CE6-9E70C3A5EBB2}"/>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3" name="灯片编号占位符 2">
            <a:extLst>
              <a:ext uri="{FF2B5EF4-FFF2-40B4-BE49-F238E27FC236}">
                <a16:creationId xmlns:a16="http://schemas.microsoft.com/office/drawing/2014/main" id="{05E896CD-80D8-E59F-0D5E-777C50558C0B}"/>
              </a:ext>
            </a:extLst>
          </p:cNvPr>
          <p:cNvSpPr>
            <a:spLocks noGrp="1"/>
          </p:cNvSpPr>
          <p:nvPr>
            <p:ph type="sldNum" sz="quarter" idx="12"/>
          </p:nvPr>
        </p:nvSpPr>
        <p:spPr/>
        <p:txBody>
          <a:bodyPr/>
          <a:lstStyle/>
          <a:p>
            <a:fld id="{CB77001E-1A61-4903-BBFF-D82C24F3A3A5}" type="slidenum">
              <a:rPr lang="en-US" smtClean="0"/>
              <a:t>31</a:t>
            </a:fld>
            <a:endParaRPr lang="zh-CN" altLang="en-US"/>
          </a:p>
        </p:txBody>
      </p:sp>
      <p:sp>
        <p:nvSpPr>
          <p:cNvPr id="5" name="页脚占位符 4">
            <a:extLst>
              <a:ext uri="{FF2B5EF4-FFF2-40B4-BE49-F238E27FC236}">
                <a16:creationId xmlns:a16="http://schemas.microsoft.com/office/drawing/2014/main" id="{EF56D6CA-9ADE-4D1B-815F-95399DF337CD}"/>
              </a:ext>
            </a:extLst>
          </p:cNvPr>
          <p:cNvSpPr>
            <a:spLocks noGrp="1"/>
          </p:cNvSpPr>
          <p:nvPr>
            <p:ph type="ftr" sz="quarter" idx="11"/>
          </p:nvPr>
        </p:nvSpPr>
        <p:spPr/>
        <p:txBody>
          <a:bodyPr/>
          <a:lstStyle/>
          <a:p>
            <a:r>
              <a:rPr lang="en-US"/>
              <a:t>TeLLMe: Ternary LLM Accelerator on Edge FPGAs</a:t>
            </a:r>
          </a:p>
        </p:txBody>
      </p:sp>
      <p:sp>
        <p:nvSpPr>
          <p:cNvPr id="10" name="Title 1">
            <a:extLst>
              <a:ext uri="{FF2B5EF4-FFF2-40B4-BE49-F238E27FC236}">
                <a16:creationId xmlns:a16="http://schemas.microsoft.com/office/drawing/2014/main" id="{9FB3371E-2061-40E4-82AB-B1E7828C37CF}"/>
              </a:ext>
            </a:extLst>
          </p:cNvPr>
          <p:cNvSpPr>
            <a:spLocks noGrp="1"/>
          </p:cNvSpPr>
          <p:nvPr>
            <p:ph type="title"/>
          </p:nvPr>
        </p:nvSpPr>
        <p:spPr>
          <a:xfrm>
            <a:off x="838200" y="1"/>
            <a:ext cx="11684000" cy="1255222"/>
          </a:xfrm>
        </p:spPr>
        <p:txBody>
          <a:bodyPr>
            <a:normAutofit/>
          </a:bodyPr>
          <a:lstStyle/>
          <a:p>
            <a:r>
              <a:rPr lang="en-US" sz="3500"/>
              <a:t>Reversed-order Scheduling &amp; Operator Fusion in Prefill (Ours)</a:t>
            </a:r>
          </a:p>
        </p:txBody>
      </p:sp>
      <p:sp>
        <p:nvSpPr>
          <p:cNvPr id="11" name="文本框 10">
            <a:extLst>
              <a:ext uri="{FF2B5EF4-FFF2-40B4-BE49-F238E27FC236}">
                <a16:creationId xmlns:a16="http://schemas.microsoft.com/office/drawing/2014/main" id="{197834C5-0BBF-4C2B-8F7E-77556A8F700F}"/>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3</a:t>
            </a:r>
            <a:endParaRPr lang="zh-CN" altLang="en-US" sz="2400" b="1" i="1">
              <a:solidFill>
                <a:srgbClr val="C00000"/>
              </a:solidFill>
            </a:endParaRPr>
          </a:p>
        </p:txBody>
      </p:sp>
    </p:spTree>
    <p:extLst>
      <p:ext uri="{BB962C8B-B14F-4D97-AF65-F5344CB8AC3E}">
        <p14:creationId xmlns:p14="http://schemas.microsoft.com/office/powerpoint/2010/main" val="382849870"/>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762F2E-F2C0-3EBC-0AA1-D772E84F5DA4}"/>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B9F9E26D-9561-9216-2073-B57DF64A4CDD}"/>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6F0F834-99A6-C4C1-EC1A-461ACB139A0F}"/>
              </a:ext>
            </a:extLst>
          </p:cNvPr>
          <p:cNvSpPr/>
          <p:nvPr/>
        </p:nvSpPr>
        <p:spPr>
          <a:xfrm>
            <a:off x="1576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5EB4967-7569-9F9F-E68D-5C83FC2E6EA8}"/>
              </a:ext>
            </a:extLst>
          </p:cNvPr>
          <p:cNvSpPr/>
          <p:nvPr/>
        </p:nvSpPr>
        <p:spPr>
          <a:xfrm>
            <a:off x="1576794" y="249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8E0DA201-4BCC-79D1-EE8E-821C7E573D21}"/>
              </a:ext>
            </a:extLst>
          </p:cNvPr>
          <p:cNvSpPr/>
          <p:nvPr/>
        </p:nvSpPr>
        <p:spPr>
          <a:xfrm>
            <a:off x="1576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10A1F65-5243-1E7D-2DBD-70ADBC902CB2}"/>
              </a:ext>
            </a:extLst>
          </p:cNvPr>
          <p:cNvSpPr/>
          <p:nvPr/>
        </p:nvSpPr>
        <p:spPr>
          <a:xfrm>
            <a:off x="1576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E6EE7B8-663C-1C78-3BA7-A834B5668B58}"/>
              </a:ext>
            </a:extLst>
          </p:cNvPr>
          <p:cNvSpPr/>
          <p:nvPr/>
        </p:nvSpPr>
        <p:spPr>
          <a:xfrm>
            <a:off x="1576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044E771-7AD4-230A-71C9-261B4041C97D}"/>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8BBC3D7-1D89-C43A-7741-E289FFC19D42}"/>
              </a:ext>
            </a:extLst>
          </p:cNvPr>
          <p:cNvSpPr/>
          <p:nvPr/>
        </p:nvSpPr>
        <p:spPr>
          <a:xfrm>
            <a:off x="1828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1A6B0D5-C39A-F151-B5C4-020911F3FB96}"/>
              </a:ext>
            </a:extLst>
          </p:cNvPr>
          <p:cNvSpPr/>
          <p:nvPr/>
        </p:nvSpPr>
        <p:spPr>
          <a:xfrm>
            <a:off x="1828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58810F0B-822B-723A-CF98-D10BFEDFE618}"/>
              </a:ext>
            </a:extLst>
          </p:cNvPr>
          <p:cNvSpPr/>
          <p:nvPr/>
        </p:nvSpPr>
        <p:spPr>
          <a:xfrm>
            <a:off x="1828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08D50C1D-4369-3031-8BDD-3DA88B2B551A}"/>
              </a:ext>
            </a:extLst>
          </p:cNvPr>
          <p:cNvSpPr/>
          <p:nvPr/>
        </p:nvSpPr>
        <p:spPr>
          <a:xfrm>
            <a:off x="1828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2DB5A4B-785D-EDFD-035A-8A402308D5AF}"/>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B47D42C5-7EB1-669E-EE10-A687EB0CD9E5}"/>
              </a:ext>
            </a:extLst>
          </p:cNvPr>
          <p:cNvSpPr/>
          <p:nvPr/>
        </p:nvSpPr>
        <p:spPr>
          <a:xfrm>
            <a:off x="2080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AAACF869-A7CF-43F1-0DE6-1DBD33C6937A}"/>
              </a:ext>
            </a:extLst>
          </p:cNvPr>
          <p:cNvSpPr/>
          <p:nvPr/>
        </p:nvSpPr>
        <p:spPr>
          <a:xfrm>
            <a:off x="2080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516237B9-2C5C-2C47-D2BF-290490E6FF88}"/>
              </a:ext>
            </a:extLst>
          </p:cNvPr>
          <p:cNvSpPr/>
          <p:nvPr/>
        </p:nvSpPr>
        <p:spPr>
          <a:xfrm>
            <a:off x="2080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FB02320-F87D-FB07-7C49-387D3FC0FFEA}"/>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CE1D8E84-074A-6E63-47FC-D642817399BA}"/>
              </a:ext>
            </a:extLst>
          </p:cNvPr>
          <p:cNvSpPr/>
          <p:nvPr/>
        </p:nvSpPr>
        <p:spPr>
          <a:xfrm>
            <a:off x="2332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C1D9DB4-F18A-1923-3C1F-E8CD9E25630A}"/>
              </a:ext>
            </a:extLst>
          </p:cNvPr>
          <p:cNvSpPr/>
          <p:nvPr/>
        </p:nvSpPr>
        <p:spPr>
          <a:xfrm>
            <a:off x="2332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AF36E9D-A5B3-D542-0A32-76D907C6668D}"/>
              </a:ext>
            </a:extLst>
          </p:cNvPr>
          <p:cNvSpPr/>
          <p:nvPr/>
        </p:nvSpPr>
        <p:spPr>
          <a:xfrm>
            <a:off x="2332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7B7CB41-89AB-3161-D70D-7DE32379FAF8}"/>
              </a:ext>
            </a:extLst>
          </p:cNvPr>
          <p:cNvSpPr/>
          <p:nvPr/>
        </p:nvSpPr>
        <p:spPr>
          <a:xfrm>
            <a:off x="2584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1D23F23-4D90-14F8-AA5F-87D3902008BA}"/>
              </a:ext>
            </a:extLst>
          </p:cNvPr>
          <p:cNvSpPr/>
          <p:nvPr/>
        </p:nvSpPr>
        <p:spPr>
          <a:xfrm>
            <a:off x="2584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8E1C1FB-6D02-D666-AB5B-A6CE0132E0E4}"/>
              </a:ext>
            </a:extLst>
          </p:cNvPr>
          <p:cNvSpPr/>
          <p:nvPr/>
        </p:nvSpPr>
        <p:spPr>
          <a:xfrm>
            <a:off x="283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ED9539A6-D150-2939-3D5C-B067275D389F}"/>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2D942D6D-74A7-DF9F-2122-0F923EC61258}"/>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8" name="TextBox 27">
            <a:extLst>
              <a:ext uri="{FF2B5EF4-FFF2-40B4-BE49-F238E27FC236}">
                <a16:creationId xmlns:a16="http://schemas.microsoft.com/office/drawing/2014/main" id="{C13033E6-7A27-86A6-2A20-D31DDEB2F4A0}"/>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9" name="TextBox 28">
            <a:extLst>
              <a:ext uri="{FF2B5EF4-FFF2-40B4-BE49-F238E27FC236}">
                <a16:creationId xmlns:a16="http://schemas.microsoft.com/office/drawing/2014/main" id="{3FC41F40-6F8D-7473-1B0D-B1D7805C5CBF}"/>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21CD0721-C395-08CB-1990-66D4BDD8D9C6}"/>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5FBAA9F4-07FF-C16C-5E12-3A56B7199A21}"/>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9E82B57B-605D-1B2A-5408-1F7EE4E3AD7A}"/>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6ED851D7-BE07-611E-8FF8-8BDCB0A491CF}"/>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77A1CB47-8C63-2D1A-E5C3-3A3A5C3D2FA7}"/>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35" name="TextBox 34">
            <a:extLst>
              <a:ext uri="{FF2B5EF4-FFF2-40B4-BE49-F238E27FC236}">
                <a16:creationId xmlns:a16="http://schemas.microsoft.com/office/drawing/2014/main" id="{55B05E18-D082-3159-382B-29260BC3D76F}"/>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04258B20-59C2-22A5-0DD8-845EFF9F0519}"/>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0BE8D884-B838-95E2-5BE4-2459FA4636C3}"/>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046DBE46-DDDD-2525-E451-C8F8F5B2D59A}"/>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0" name="Rectangle 39">
            <a:extLst>
              <a:ext uri="{FF2B5EF4-FFF2-40B4-BE49-F238E27FC236}">
                <a16:creationId xmlns:a16="http://schemas.microsoft.com/office/drawing/2014/main" id="{26A572CC-2844-1B5B-8CF6-AEDFB5DB1C44}"/>
              </a:ext>
            </a:extLst>
          </p:cNvPr>
          <p:cNvSpPr/>
          <p:nvPr/>
        </p:nvSpPr>
        <p:spPr>
          <a:xfrm>
            <a:off x="1608637" y="4066734"/>
            <a:ext cx="1433920" cy="169498"/>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50AA025E-480D-B239-2A48-9F60B7F38CD2}"/>
              </a:ext>
            </a:extLst>
          </p:cNvPr>
          <p:cNvSpPr/>
          <p:nvPr/>
        </p:nvSpPr>
        <p:spPr>
          <a:xfrm>
            <a:off x="1257417" y="2494106"/>
            <a:ext cx="260891" cy="1572628"/>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FA55A70C-5542-7506-96D6-E1BF2F3B68D2}"/>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8E0444BE-82FC-0163-4035-74ECDCA51418}"/>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3" name="灯片编号占位符 2">
            <a:extLst>
              <a:ext uri="{FF2B5EF4-FFF2-40B4-BE49-F238E27FC236}">
                <a16:creationId xmlns:a16="http://schemas.microsoft.com/office/drawing/2014/main" id="{5D0537DB-FC8D-5D97-C323-1D2F13E0B740}"/>
              </a:ext>
            </a:extLst>
          </p:cNvPr>
          <p:cNvSpPr>
            <a:spLocks noGrp="1"/>
          </p:cNvSpPr>
          <p:nvPr>
            <p:ph type="sldNum" sz="quarter" idx="12"/>
          </p:nvPr>
        </p:nvSpPr>
        <p:spPr/>
        <p:txBody>
          <a:bodyPr/>
          <a:lstStyle/>
          <a:p>
            <a:fld id="{CB77001E-1A61-4903-BBFF-D82C24F3A3A5}" type="slidenum">
              <a:rPr lang="en-US" smtClean="0"/>
              <a:t>32</a:t>
            </a:fld>
            <a:endParaRPr lang="zh-CN" altLang="en-US"/>
          </a:p>
        </p:txBody>
      </p:sp>
      <p:sp>
        <p:nvSpPr>
          <p:cNvPr id="39" name="页脚占位符 38">
            <a:extLst>
              <a:ext uri="{FF2B5EF4-FFF2-40B4-BE49-F238E27FC236}">
                <a16:creationId xmlns:a16="http://schemas.microsoft.com/office/drawing/2014/main" id="{3BB1A12D-F524-4071-A879-54B4546E0AB1}"/>
              </a:ext>
            </a:extLst>
          </p:cNvPr>
          <p:cNvSpPr>
            <a:spLocks noGrp="1"/>
          </p:cNvSpPr>
          <p:nvPr>
            <p:ph type="ftr" sz="quarter" idx="11"/>
          </p:nvPr>
        </p:nvSpPr>
        <p:spPr/>
        <p:txBody>
          <a:bodyPr/>
          <a:lstStyle/>
          <a:p>
            <a:r>
              <a:rPr lang="en-US"/>
              <a:t>TeLLMe: Ternary LLM Accelerator on Edge FPGAs</a:t>
            </a:r>
          </a:p>
        </p:txBody>
      </p:sp>
      <p:sp>
        <p:nvSpPr>
          <p:cNvPr id="47" name="Title 1">
            <a:extLst>
              <a:ext uri="{FF2B5EF4-FFF2-40B4-BE49-F238E27FC236}">
                <a16:creationId xmlns:a16="http://schemas.microsoft.com/office/drawing/2014/main" id="{E7CEE2A6-3F5B-499F-BBA4-380707C94C9E}"/>
              </a:ext>
            </a:extLst>
          </p:cNvPr>
          <p:cNvSpPr>
            <a:spLocks noGrp="1"/>
          </p:cNvSpPr>
          <p:nvPr>
            <p:ph type="title"/>
          </p:nvPr>
        </p:nvSpPr>
        <p:spPr>
          <a:xfrm>
            <a:off x="838200" y="1"/>
            <a:ext cx="11684000" cy="1255222"/>
          </a:xfrm>
        </p:spPr>
        <p:txBody>
          <a:bodyPr>
            <a:normAutofit/>
          </a:bodyPr>
          <a:lstStyle/>
          <a:p>
            <a:r>
              <a:rPr lang="en-US" sz="3500"/>
              <a:t>Reversed-order Scheduling &amp; Operator Fusion in Prefill (Ours)</a:t>
            </a:r>
          </a:p>
        </p:txBody>
      </p:sp>
      <p:sp>
        <p:nvSpPr>
          <p:cNvPr id="48" name="文本框 47">
            <a:extLst>
              <a:ext uri="{FF2B5EF4-FFF2-40B4-BE49-F238E27FC236}">
                <a16:creationId xmlns:a16="http://schemas.microsoft.com/office/drawing/2014/main" id="{59C4CCB5-1EE5-46DB-B878-8A2DC835B868}"/>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3</a:t>
            </a:r>
            <a:endParaRPr lang="zh-CN" altLang="en-US" sz="2400" b="1" i="1">
              <a:solidFill>
                <a:srgbClr val="C00000"/>
              </a:solidFill>
            </a:endParaRPr>
          </a:p>
        </p:txBody>
      </p:sp>
    </p:spTree>
    <p:extLst>
      <p:ext uri="{BB962C8B-B14F-4D97-AF65-F5344CB8AC3E}">
        <p14:creationId xmlns:p14="http://schemas.microsoft.com/office/powerpoint/2010/main" val="2007546918"/>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C43A07-C57A-A3C6-BEE9-7E9C892C694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7B8F7B0-3B1D-AA1A-0D52-62E893AE3AA7}"/>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18CCB882-7C34-9AC0-D1D7-93717AC3FC25}"/>
              </a:ext>
            </a:extLst>
          </p:cNvPr>
          <p:cNvSpPr/>
          <p:nvPr/>
        </p:nvSpPr>
        <p:spPr>
          <a:xfrm>
            <a:off x="1576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911C65B7-D536-B820-824A-92EE7D0A5E81}"/>
              </a:ext>
            </a:extLst>
          </p:cNvPr>
          <p:cNvSpPr/>
          <p:nvPr/>
        </p:nvSpPr>
        <p:spPr>
          <a:xfrm>
            <a:off x="1576794" y="249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D009977-AE28-4A2D-34FC-172BBB84EA83}"/>
              </a:ext>
            </a:extLst>
          </p:cNvPr>
          <p:cNvSpPr/>
          <p:nvPr/>
        </p:nvSpPr>
        <p:spPr>
          <a:xfrm>
            <a:off x="1576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D1325CF-6515-F433-41F4-AAE15A1990B6}"/>
              </a:ext>
            </a:extLst>
          </p:cNvPr>
          <p:cNvSpPr/>
          <p:nvPr/>
        </p:nvSpPr>
        <p:spPr>
          <a:xfrm>
            <a:off x="1576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E4AF9D0-FB94-B8CB-0EB3-ADD59D01503C}"/>
              </a:ext>
            </a:extLst>
          </p:cNvPr>
          <p:cNvSpPr/>
          <p:nvPr/>
        </p:nvSpPr>
        <p:spPr>
          <a:xfrm>
            <a:off x="1576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4BCD267-6028-9217-39EE-4408EFE120E6}"/>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EE485F5-5CB6-8E41-7897-12BB9AB1FE09}"/>
              </a:ext>
            </a:extLst>
          </p:cNvPr>
          <p:cNvSpPr/>
          <p:nvPr/>
        </p:nvSpPr>
        <p:spPr>
          <a:xfrm>
            <a:off x="1828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CE803B7-B27A-61CE-91D3-1800ABB616EE}"/>
              </a:ext>
            </a:extLst>
          </p:cNvPr>
          <p:cNvSpPr/>
          <p:nvPr/>
        </p:nvSpPr>
        <p:spPr>
          <a:xfrm>
            <a:off x="1828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0449BB5-371E-3FFE-75DC-1728F475F3EF}"/>
              </a:ext>
            </a:extLst>
          </p:cNvPr>
          <p:cNvSpPr/>
          <p:nvPr/>
        </p:nvSpPr>
        <p:spPr>
          <a:xfrm>
            <a:off x="1828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6E38A01-9FA3-BBD1-4C11-7A5EE2B29C89}"/>
              </a:ext>
            </a:extLst>
          </p:cNvPr>
          <p:cNvSpPr/>
          <p:nvPr/>
        </p:nvSpPr>
        <p:spPr>
          <a:xfrm>
            <a:off x="1828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300DA178-B407-7B87-DFC0-173271AD7A87}"/>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37A0E9B-183F-4FE6-A7AA-5EEFA81EC385}"/>
              </a:ext>
            </a:extLst>
          </p:cNvPr>
          <p:cNvSpPr/>
          <p:nvPr/>
        </p:nvSpPr>
        <p:spPr>
          <a:xfrm>
            <a:off x="2080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BA640CB-71A7-6E83-451D-00035CFC6C4B}"/>
              </a:ext>
            </a:extLst>
          </p:cNvPr>
          <p:cNvSpPr/>
          <p:nvPr/>
        </p:nvSpPr>
        <p:spPr>
          <a:xfrm>
            <a:off x="2080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AE0BA86-10B8-4DA2-A675-AD18D0491ED1}"/>
              </a:ext>
            </a:extLst>
          </p:cNvPr>
          <p:cNvSpPr/>
          <p:nvPr/>
        </p:nvSpPr>
        <p:spPr>
          <a:xfrm>
            <a:off x="2080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B8CE60F-044F-DFA3-BDBF-D283B994AE2C}"/>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4084264-D361-B156-F017-642043ECD07E}"/>
              </a:ext>
            </a:extLst>
          </p:cNvPr>
          <p:cNvSpPr/>
          <p:nvPr/>
        </p:nvSpPr>
        <p:spPr>
          <a:xfrm>
            <a:off x="2332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40F97FA-E07F-750E-1D74-6F391F430D11}"/>
              </a:ext>
            </a:extLst>
          </p:cNvPr>
          <p:cNvSpPr/>
          <p:nvPr/>
        </p:nvSpPr>
        <p:spPr>
          <a:xfrm>
            <a:off x="2332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62E7F36-3ABD-D977-1DFE-24F2DF53CEE8}"/>
              </a:ext>
            </a:extLst>
          </p:cNvPr>
          <p:cNvSpPr/>
          <p:nvPr/>
        </p:nvSpPr>
        <p:spPr>
          <a:xfrm>
            <a:off x="2332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965C6215-EE0C-0046-88AF-0AE1EDF244F6}"/>
              </a:ext>
            </a:extLst>
          </p:cNvPr>
          <p:cNvSpPr/>
          <p:nvPr/>
        </p:nvSpPr>
        <p:spPr>
          <a:xfrm>
            <a:off x="2584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966D75D2-C6B6-832C-14FD-36F9A5B636E5}"/>
              </a:ext>
            </a:extLst>
          </p:cNvPr>
          <p:cNvSpPr/>
          <p:nvPr/>
        </p:nvSpPr>
        <p:spPr>
          <a:xfrm>
            <a:off x="2584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957A40A-FD81-51F2-747C-C08086AA6292}"/>
              </a:ext>
            </a:extLst>
          </p:cNvPr>
          <p:cNvSpPr/>
          <p:nvPr/>
        </p:nvSpPr>
        <p:spPr>
          <a:xfrm>
            <a:off x="2836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FB7F3541-9557-F669-0C68-B89361C3922D}"/>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368F808D-F943-5F90-4905-DA5128CC2915}"/>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8" name="TextBox 27">
            <a:extLst>
              <a:ext uri="{FF2B5EF4-FFF2-40B4-BE49-F238E27FC236}">
                <a16:creationId xmlns:a16="http://schemas.microsoft.com/office/drawing/2014/main" id="{24E35D2D-5C6F-F2A8-173F-808004199B67}"/>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9" name="TextBox 28">
            <a:extLst>
              <a:ext uri="{FF2B5EF4-FFF2-40B4-BE49-F238E27FC236}">
                <a16:creationId xmlns:a16="http://schemas.microsoft.com/office/drawing/2014/main" id="{BE9A0548-B6ED-9FC5-A913-54CEEC28E243}"/>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7DFC3E4E-748F-52BC-9178-5148172EBD49}"/>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13C6ABE6-26F2-95CF-4B62-CB2DFF3DE502}"/>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4DC5CA55-A1B0-30CD-F928-3E37B5623769}"/>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E3B0CF79-E4B9-B357-E5D5-F3805E5264A3}"/>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0465A68C-D13A-18A1-A46C-BFC834DE9415}"/>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35" name="TextBox 34">
            <a:extLst>
              <a:ext uri="{FF2B5EF4-FFF2-40B4-BE49-F238E27FC236}">
                <a16:creationId xmlns:a16="http://schemas.microsoft.com/office/drawing/2014/main" id="{1EFA90B0-D2CC-6999-869D-193083D2F61F}"/>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C48EBE84-3744-CAA1-617C-82004F99CB2D}"/>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AFBB29C3-D846-8D9C-DE68-888AC9BFDDA9}"/>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1A73E4AD-3E28-3D55-DF24-7457E95EEC09}"/>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0" name="Rectangle 39">
            <a:extLst>
              <a:ext uri="{FF2B5EF4-FFF2-40B4-BE49-F238E27FC236}">
                <a16:creationId xmlns:a16="http://schemas.microsoft.com/office/drawing/2014/main" id="{ADAB4D08-B077-6B3F-440D-9553A17DA8A6}"/>
              </a:ext>
            </a:extLst>
          </p:cNvPr>
          <p:cNvSpPr/>
          <p:nvPr/>
        </p:nvSpPr>
        <p:spPr>
          <a:xfrm>
            <a:off x="1608637" y="4066734"/>
            <a:ext cx="1228157" cy="199084"/>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7F929784-36B8-B8A6-D210-C43DE9340981}"/>
              </a:ext>
            </a:extLst>
          </p:cNvPr>
          <p:cNvSpPr/>
          <p:nvPr/>
        </p:nvSpPr>
        <p:spPr>
          <a:xfrm>
            <a:off x="1257417" y="2494106"/>
            <a:ext cx="260891" cy="1299565"/>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139B73FE-9D53-2157-2EA3-1C7C917EA857}"/>
              </a:ext>
            </a:extLst>
          </p:cNvPr>
          <p:cNvSpPr txBox="1"/>
          <p:nvPr/>
        </p:nvSpPr>
        <p:spPr>
          <a:xfrm>
            <a:off x="2332794" y="1809329"/>
            <a:ext cx="700345" cy="369332"/>
          </a:xfrm>
          <a:prstGeom prst="rect">
            <a:avLst/>
          </a:prstGeom>
          <a:noFill/>
        </p:spPr>
        <p:txBody>
          <a:bodyPr wrap="square" rtlCol="0">
            <a:spAutoFit/>
          </a:bodyPr>
          <a:lstStyle/>
          <a:p>
            <a:r>
              <a:rPr lang="en-US"/>
              <a:t>1</a:t>
            </a:r>
          </a:p>
        </p:txBody>
      </p:sp>
      <p:sp>
        <p:nvSpPr>
          <p:cNvPr id="45" name="!!Rectangle 1">
            <a:extLst>
              <a:ext uri="{FF2B5EF4-FFF2-40B4-BE49-F238E27FC236}">
                <a16:creationId xmlns:a16="http://schemas.microsoft.com/office/drawing/2014/main" id="{8AC50A86-398F-0423-39C9-E584745CD06B}"/>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a:t>
            </a:r>
          </a:p>
        </p:txBody>
      </p:sp>
      <p:sp>
        <p:nvSpPr>
          <p:cNvPr id="46" name="Rectangle 45">
            <a:extLst>
              <a:ext uri="{FF2B5EF4-FFF2-40B4-BE49-F238E27FC236}">
                <a16:creationId xmlns:a16="http://schemas.microsoft.com/office/drawing/2014/main" id="{07E18250-99F0-58D5-89E0-16A0A058764C}"/>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47" name="Rectangle 46">
            <a:extLst>
              <a:ext uri="{FF2B5EF4-FFF2-40B4-BE49-F238E27FC236}">
                <a16:creationId xmlns:a16="http://schemas.microsoft.com/office/drawing/2014/main" id="{DDD9483E-F6BF-73E0-B915-9F0379EF8374}"/>
              </a:ext>
            </a:extLst>
          </p:cNvPr>
          <p:cNvSpPr/>
          <p:nvPr/>
        </p:nvSpPr>
        <p:spPr>
          <a:xfrm>
            <a:off x="6310781" y="2208799"/>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48" name="TextBox 47">
            <a:extLst>
              <a:ext uri="{FF2B5EF4-FFF2-40B4-BE49-F238E27FC236}">
                <a16:creationId xmlns:a16="http://schemas.microsoft.com/office/drawing/2014/main" id="{87230EF3-3843-0BA2-903C-5B3490A1D2F3}"/>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C70CA3C3-3AE1-FB20-EF89-9E55B2DA12C7}"/>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50" name="Rectangle 49">
            <a:extLst>
              <a:ext uri="{FF2B5EF4-FFF2-40B4-BE49-F238E27FC236}">
                <a16:creationId xmlns:a16="http://schemas.microsoft.com/office/drawing/2014/main" id="{A76060FD-60E6-F758-314B-28A2702464F5}"/>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3" name="TextBox 2">
            <a:extLst>
              <a:ext uri="{FF2B5EF4-FFF2-40B4-BE49-F238E27FC236}">
                <a16:creationId xmlns:a16="http://schemas.microsoft.com/office/drawing/2014/main" id="{D3AE3118-CCE9-E7AC-6956-5546276DDE0B}"/>
              </a:ext>
            </a:extLst>
          </p:cNvPr>
          <p:cNvSpPr txBox="1"/>
          <p:nvPr/>
        </p:nvSpPr>
        <p:spPr>
          <a:xfrm>
            <a:off x="1257416" y="1804542"/>
            <a:ext cx="1353313" cy="369332"/>
          </a:xfrm>
          <a:prstGeom prst="rect">
            <a:avLst/>
          </a:prstGeom>
          <a:noFill/>
        </p:spPr>
        <p:txBody>
          <a:bodyPr wrap="square">
            <a:spAutoFit/>
          </a:bodyPr>
          <a:lstStyle/>
          <a:p>
            <a:r>
              <a:rPr lang="en-US"/>
              <a:t>Iteration : </a:t>
            </a:r>
          </a:p>
        </p:txBody>
      </p:sp>
      <p:sp>
        <p:nvSpPr>
          <p:cNvPr id="2" name="灯片编号占位符 1">
            <a:extLst>
              <a:ext uri="{FF2B5EF4-FFF2-40B4-BE49-F238E27FC236}">
                <a16:creationId xmlns:a16="http://schemas.microsoft.com/office/drawing/2014/main" id="{0A2B2AF6-F6F1-0370-360F-D7EDBA3F1638}"/>
              </a:ext>
            </a:extLst>
          </p:cNvPr>
          <p:cNvSpPr>
            <a:spLocks noGrp="1"/>
          </p:cNvSpPr>
          <p:nvPr>
            <p:ph type="sldNum" sz="quarter" idx="12"/>
          </p:nvPr>
        </p:nvSpPr>
        <p:spPr/>
        <p:txBody>
          <a:bodyPr/>
          <a:lstStyle/>
          <a:p>
            <a:fld id="{CB77001E-1A61-4903-BBFF-D82C24F3A3A5}" type="slidenum">
              <a:rPr lang="en-US" smtClean="0"/>
              <a:t>33</a:t>
            </a:fld>
            <a:endParaRPr lang="zh-CN" altLang="en-US"/>
          </a:p>
        </p:txBody>
      </p:sp>
      <p:sp>
        <p:nvSpPr>
          <p:cNvPr id="39" name="Rectangle 38">
            <a:extLst>
              <a:ext uri="{FF2B5EF4-FFF2-40B4-BE49-F238E27FC236}">
                <a16:creationId xmlns:a16="http://schemas.microsoft.com/office/drawing/2014/main" id="{EAC20AA4-3F14-BC7A-09CC-DBBB418A31AB}"/>
              </a:ext>
            </a:extLst>
          </p:cNvPr>
          <p:cNvSpPr/>
          <p:nvPr/>
        </p:nvSpPr>
        <p:spPr>
          <a:xfrm>
            <a:off x="7508209" y="2121929"/>
            <a:ext cx="1223667" cy="459562"/>
          </a:xfrm>
          <a:prstGeom prst="rect">
            <a:avLst/>
          </a:prstGeom>
          <a:no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Box 43">
            <a:extLst>
              <a:ext uri="{FF2B5EF4-FFF2-40B4-BE49-F238E27FC236}">
                <a16:creationId xmlns:a16="http://schemas.microsoft.com/office/drawing/2014/main" id="{6C491701-277B-A205-F698-91F234C74539}"/>
              </a:ext>
            </a:extLst>
          </p:cNvPr>
          <p:cNvSpPr txBox="1"/>
          <p:nvPr/>
        </p:nvSpPr>
        <p:spPr>
          <a:xfrm>
            <a:off x="7377372" y="2723997"/>
            <a:ext cx="2642321" cy="369332"/>
          </a:xfrm>
          <a:prstGeom prst="rect">
            <a:avLst/>
          </a:prstGeom>
          <a:noFill/>
        </p:spPr>
        <p:txBody>
          <a:bodyPr wrap="square" rtlCol="0">
            <a:spAutoFit/>
          </a:bodyPr>
          <a:lstStyle/>
          <a:p>
            <a:r>
              <a:rPr lang="en-US">
                <a:solidFill>
                  <a:srgbClr val="C00000"/>
                </a:solidFill>
              </a:rPr>
              <a:t>Fused QKV compute</a:t>
            </a:r>
          </a:p>
        </p:txBody>
      </p:sp>
      <p:sp>
        <p:nvSpPr>
          <p:cNvPr id="52" name="页脚占位符 51">
            <a:extLst>
              <a:ext uri="{FF2B5EF4-FFF2-40B4-BE49-F238E27FC236}">
                <a16:creationId xmlns:a16="http://schemas.microsoft.com/office/drawing/2014/main" id="{EAD4401A-5700-4161-A0EC-69E035F2EEBA}"/>
              </a:ext>
            </a:extLst>
          </p:cNvPr>
          <p:cNvSpPr>
            <a:spLocks noGrp="1"/>
          </p:cNvSpPr>
          <p:nvPr>
            <p:ph type="ftr" sz="quarter" idx="11"/>
          </p:nvPr>
        </p:nvSpPr>
        <p:spPr/>
        <p:txBody>
          <a:bodyPr/>
          <a:lstStyle/>
          <a:p>
            <a:r>
              <a:rPr lang="en-US"/>
              <a:t>TeLLMe: Ternary LLM Accelerator on Edge FPGAs</a:t>
            </a:r>
          </a:p>
        </p:txBody>
      </p:sp>
      <p:sp>
        <p:nvSpPr>
          <p:cNvPr id="55" name="Title 1">
            <a:extLst>
              <a:ext uri="{FF2B5EF4-FFF2-40B4-BE49-F238E27FC236}">
                <a16:creationId xmlns:a16="http://schemas.microsoft.com/office/drawing/2014/main" id="{1BA2DE10-11AA-48B8-B17E-D70F470D8081}"/>
              </a:ext>
            </a:extLst>
          </p:cNvPr>
          <p:cNvSpPr>
            <a:spLocks noGrp="1"/>
          </p:cNvSpPr>
          <p:nvPr>
            <p:ph type="title"/>
          </p:nvPr>
        </p:nvSpPr>
        <p:spPr>
          <a:xfrm>
            <a:off x="838200" y="1"/>
            <a:ext cx="11684000" cy="1255222"/>
          </a:xfrm>
        </p:spPr>
        <p:txBody>
          <a:bodyPr>
            <a:normAutofit/>
          </a:bodyPr>
          <a:lstStyle/>
          <a:p>
            <a:r>
              <a:rPr lang="en-US" sz="3500"/>
              <a:t>Reversed-order Scheduling &amp; Operator Fusion in Prefill (Ours)</a:t>
            </a:r>
          </a:p>
        </p:txBody>
      </p:sp>
      <p:sp>
        <p:nvSpPr>
          <p:cNvPr id="56" name="文本框 55">
            <a:extLst>
              <a:ext uri="{FF2B5EF4-FFF2-40B4-BE49-F238E27FC236}">
                <a16:creationId xmlns:a16="http://schemas.microsoft.com/office/drawing/2014/main" id="{D10C623B-41CE-4114-9F43-80FAD2050480}"/>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3</a:t>
            </a:r>
            <a:endParaRPr lang="zh-CN" altLang="en-US" sz="2400" b="1" i="1">
              <a:solidFill>
                <a:srgbClr val="C00000"/>
              </a:solidFill>
            </a:endParaRPr>
          </a:p>
        </p:txBody>
      </p:sp>
    </p:spTree>
    <p:extLst>
      <p:ext uri="{BB962C8B-B14F-4D97-AF65-F5344CB8AC3E}">
        <p14:creationId xmlns:p14="http://schemas.microsoft.com/office/powerpoint/2010/main" val="650986609"/>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9"/>
                                        </p:tgtEl>
                                        <p:attrNameLst>
                                          <p:attrName>style.visibility</p:attrName>
                                        </p:attrNameLst>
                                      </p:cBhvr>
                                      <p:to>
                                        <p:strVal val="visible"/>
                                      </p:to>
                                    </p:set>
                                    <p:animEffect transition="in" filter="fade">
                                      <p:cBhvr>
                                        <p:cTn id="10"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2AED96-A54E-0FB9-41A2-63A3C156898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1CD0710-B3E1-B497-1D34-63B3AF26AD75}"/>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14022CB-8ED1-8507-B270-319E695951E6}"/>
              </a:ext>
            </a:extLst>
          </p:cNvPr>
          <p:cNvSpPr/>
          <p:nvPr/>
        </p:nvSpPr>
        <p:spPr>
          <a:xfrm>
            <a:off x="1576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A6301DE-A317-07C3-987F-98DB21DD9EC4}"/>
              </a:ext>
            </a:extLst>
          </p:cNvPr>
          <p:cNvSpPr/>
          <p:nvPr/>
        </p:nvSpPr>
        <p:spPr>
          <a:xfrm>
            <a:off x="1576794" y="249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FBBF1D0-04FE-B98B-5672-C0F814271A28}"/>
              </a:ext>
            </a:extLst>
          </p:cNvPr>
          <p:cNvSpPr/>
          <p:nvPr/>
        </p:nvSpPr>
        <p:spPr>
          <a:xfrm>
            <a:off x="1576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9CFDA17-3D9B-B96A-650B-1EA0CC355E53}"/>
              </a:ext>
            </a:extLst>
          </p:cNvPr>
          <p:cNvSpPr/>
          <p:nvPr/>
        </p:nvSpPr>
        <p:spPr>
          <a:xfrm>
            <a:off x="1576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5136E65-C236-4B41-BBFC-EBE7B68C4CA8}"/>
              </a:ext>
            </a:extLst>
          </p:cNvPr>
          <p:cNvSpPr/>
          <p:nvPr/>
        </p:nvSpPr>
        <p:spPr>
          <a:xfrm>
            <a:off x="1576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6B660C4-EFFE-A0DF-C194-AD96F3FD68B7}"/>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493258F-55BC-F3C9-AF87-71E2BB84E706}"/>
              </a:ext>
            </a:extLst>
          </p:cNvPr>
          <p:cNvSpPr/>
          <p:nvPr/>
        </p:nvSpPr>
        <p:spPr>
          <a:xfrm>
            <a:off x="1828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31A5E1F-2A96-0489-636F-C598A464A5A3}"/>
              </a:ext>
            </a:extLst>
          </p:cNvPr>
          <p:cNvSpPr/>
          <p:nvPr/>
        </p:nvSpPr>
        <p:spPr>
          <a:xfrm>
            <a:off x="1828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051B0F3-06DE-A72B-1408-440A85AD4AF2}"/>
              </a:ext>
            </a:extLst>
          </p:cNvPr>
          <p:cNvSpPr/>
          <p:nvPr/>
        </p:nvSpPr>
        <p:spPr>
          <a:xfrm>
            <a:off x="1828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F1C5645-80F3-C1B7-47F9-E5DBAD4A25DA}"/>
              </a:ext>
            </a:extLst>
          </p:cNvPr>
          <p:cNvSpPr/>
          <p:nvPr/>
        </p:nvSpPr>
        <p:spPr>
          <a:xfrm>
            <a:off x="1828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CAE463C3-5E80-5524-8E18-DF8C443B1405}"/>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E0C6E80-C68B-9A9D-3D62-02FB37A5AA45}"/>
              </a:ext>
            </a:extLst>
          </p:cNvPr>
          <p:cNvSpPr/>
          <p:nvPr/>
        </p:nvSpPr>
        <p:spPr>
          <a:xfrm>
            <a:off x="2080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D2BE043-D9FF-BD0B-738C-89196FE0CEA7}"/>
              </a:ext>
            </a:extLst>
          </p:cNvPr>
          <p:cNvSpPr/>
          <p:nvPr/>
        </p:nvSpPr>
        <p:spPr>
          <a:xfrm>
            <a:off x="2080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6D7F7961-5252-B045-9080-9346E4EC6C07}"/>
              </a:ext>
            </a:extLst>
          </p:cNvPr>
          <p:cNvSpPr/>
          <p:nvPr/>
        </p:nvSpPr>
        <p:spPr>
          <a:xfrm>
            <a:off x="2080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B720201-E038-9CCF-FF56-5AE58F4FEEBE}"/>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153C6AA-DEB2-AFBC-4CC6-0C89060B1E68}"/>
              </a:ext>
            </a:extLst>
          </p:cNvPr>
          <p:cNvSpPr/>
          <p:nvPr/>
        </p:nvSpPr>
        <p:spPr>
          <a:xfrm>
            <a:off x="2332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A3EE8A3-DDFD-3BFC-02A4-7CD718E9654F}"/>
              </a:ext>
            </a:extLst>
          </p:cNvPr>
          <p:cNvSpPr/>
          <p:nvPr/>
        </p:nvSpPr>
        <p:spPr>
          <a:xfrm>
            <a:off x="2332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A440A08-8EB0-887D-0FEB-633000C20A74}"/>
              </a:ext>
            </a:extLst>
          </p:cNvPr>
          <p:cNvSpPr/>
          <p:nvPr/>
        </p:nvSpPr>
        <p:spPr>
          <a:xfrm>
            <a:off x="2332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3941575-9AE9-BC3A-F5BF-8DABA7F135D7}"/>
              </a:ext>
            </a:extLst>
          </p:cNvPr>
          <p:cNvSpPr/>
          <p:nvPr/>
        </p:nvSpPr>
        <p:spPr>
          <a:xfrm>
            <a:off x="2584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F206BED-AF6C-63C0-7522-B40CB5442037}"/>
              </a:ext>
            </a:extLst>
          </p:cNvPr>
          <p:cNvSpPr/>
          <p:nvPr/>
        </p:nvSpPr>
        <p:spPr>
          <a:xfrm>
            <a:off x="2584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2AD5EBC3-5DD2-E100-1D10-B401DA141799}"/>
              </a:ext>
            </a:extLst>
          </p:cNvPr>
          <p:cNvSpPr/>
          <p:nvPr/>
        </p:nvSpPr>
        <p:spPr>
          <a:xfrm>
            <a:off x="2836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64B0B233-A6B0-0FD1-338D-B9855E9FECA7}"/>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8A0BD3A2-7AE6-7244-0CBF-E33E4F4BA058}"/>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8" name="TextBox 27">
            <a:extLst>
              <a:ext uri="{FF2B5EF4-FFF2-40B4-BE49-F238E27FC236}">
                <a16:creationId xmlns:a16="http://schemas.microsoft.com/office/drawing/2014/main" id="{F715E1FD-60B6-33E2-5170-AF72BFDAF021}"/>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9" name="TextBox 28">
            <a:extLst>
              <a:ext uri="{FF2B5EF4-FFF2-40B4-BE49-F238E27FC236}">
                <a16:creationId xmlns:a16="http://schemas.microsoft.com/office/drawing/2014/main" id="{F7D99E85-2EB2-6852-3BF2-B4570E159EA0}"/>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D14F877A-E9CA-8183-C42E-A0C9DD5FF1D1}"/>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6D8D1983-E963-2DDF-9328-A4D225BD28A8}"/>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0C330024-301A-E95D-AB0E-E8B025912386}"/>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6E3102BA-4B47-AA02-010F-4DEAE54D509A}"/>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93C1E3EE-1214-AF08-E7EC-3157A6556BB3}"/>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35" name="TextBox 34">
            <a:extLst>
              <a:ext uri="{FF2B5EF4-FFF2-40B4-BE49-F238E27FC236}">
                <a16:creationId xmlns:a16="http://schemas.microsoft.com/office/drawing/2014/main" id="{3E188D7A-3252-DE4A-E992-C5366269B8AF}"/>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F04C3629-3729-6525-32CF-AA327D6A59A3}"/>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8E9705DB-3E87-4042-97C3-FF33159BCC6D}"/>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8D2FB875-4A6A-6B2E-97F3-63EFCBAA6F30}"/>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0" name="Rectangle 39">
            <a:extLst>
              <a:ext uri="{FF2B5EF4-FFF2-40B4-BE49-F238E27FC236}">
                <a16:creationId xmlns:a16="http://schemas.microsoft.com/office/drawing/2014/main" id="{D3A1A089-17BB-7631-A66B-9249D780D658}"/>
              </a:ext>
            </a:extLst>
          </p:cNvPr>
          <p:cNvSpPr/>
          <p:nvPr/>
        </p:nvSpPr>
        <p:spPr>
          <a:xfrm>
            <a:off x="1608637" y="4066734"/>
            <a:ext cx="976157" cy="199084"/>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D951FC53-1A6D-01D2-B17E-CB93DB696F3F}"/>
              </a:ext>
            </a:extLst>
          </p:cNvPr>
          <p:cNvSpPr/>
          <p:nvPr/>
        </p:nvSpPr>
        <p:spPr>
          <a:xfrm>
            <a:off x="1257417" y="2494107"/>
            <a:ext cx="260891" cy="1006304"/>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38113BB7-B5AD-90D7-A647-947E1ED36102}"/>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AA3C9560-6035-09A6-538D-7DA2A0801477}"/>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43" name="!!Rectangle 1">
            <a:extLst>
              <a:ext uri="{FF2B5EF4-FFF2-40B4-BE49-F238E27FC236}">
                <a16:creationId xmlns:a16="http://schemas.microsoft.com/office/drawing/2014/main" id="{5EC5F511-FE4E-CE50-3771-07AA4734239C}"/>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a:t>
            </a:r>
          </a:p>
        </p:txBody>
      </p:sp>
      <p:sp>
        <p:nvSpPr>
          <p:cNvPr id="44" name="Rectangle 43">
            <a:extLst>
              <a:ext uri="{FF2B5EF4-FFF2-40B4-BE49-F238E27FC236}">
                <a16:creationId xmlns:a16="http://schemas.microsoft.com/office/drawing/2014/main" id="{8E599EFA-E323-C298-DE7A-75C7F3EFF951}"/>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68" name="Rectangle 67">
            <a:extLst>
              <a:ext uri="{FF2B5EF4-FFF2-40B4-BE49-F238E27FC236}">
                <a16:creationId xmlns:a16="http://schemas.microsoft.com/office/drawing/2014/main" id="{7CED7065-0164-C065-801E-2D16C52CDA87}"/>
              </a:ext>
            </a:extLst>
          </p:cNvPr>
          <p:cNvSpPr/>
          <p:nvPr/>
        </p:nvSpPr>
        <p:spPr>
          <a:xfrm>
            <a:off x="6310781" y="2208799"/>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69" name="Rectangle 68">
            <a:extLst>
              <a:ext uri="{FF2B5EF4-FFF2-40B4-BE49-F238E27FC236}">
                <a16:creationId xmlns:a16="http://schemas.microsoft.com/office/drawing/2014/main" id="{BE77EF38-52A7-6299-14A3-7B2947EB0B39}"/>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70" name="Rectangle 69">
            <a:extLst>
              <a:ext uri="{FF2B5EF4-FFF2-40B4-BE49-F238E27FC236}">
                <a16:creationId xmlns:a16="http://schemas.microsoft.com/office/drawing/2014/main" id="{0F8F3F11-51C9-11F8-4B9E-052F39B0119C}"/>
              </a:ext>
            </a:extLst>
          </p:cNvPr>
          <p:cNvSpPr/>
          <p:nvPr/>
        </p:nvSpPr>
        <p:spPr>
          <a:xfrm>
            <a:off x="3915925" y="2630711"/>
            <a:ext cx="1030310" cy="284792"/>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a:t>
            </a:r>
          </a:p>
        </p:txBody>
      </p:sp>
      <p:sp>
        <p:nvSpPr>
          <p:cNvPr id="71" name="Rectangle 70">
            <a:extLst>
              <a:ext uri="{FF2B5EF4-FFF2-40B4-BE49-F238E27FC236}">
                <a16:creationId xmlns:a16="http://schemas.microsoft.com/office/drawing/2014/main" id="{DEE6E729-2CE5-5F02-D9E8-76A6B047A28B}"/>
              </a:ext>
            </a:extLst>
          </p:cNvPr>
          <p:cNvSpPr/>
          <p:nvPr/>
        </p:nvSpPr>
        <p:spPr>
          <a:xfrm>
            <a:off x="5113353" y="2630710"/>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a:t>
            </a:r>
          </a:p>
        </p:txBody>
      </p:sp>
      <p:sp>
        <p:nvSpPr>
          <p:cNvPr id="72" name="Rectangle 71">
            <a:extLst>
              <a:ext uri="{FF2B5EF4-FFF2-40B4-BE49-F238E27FC236}">
                <a16:creationId xmlns:a16="http://schemas.microsoft.com/office/drawing/2014/main" id="{5799ADAC-5043-B84E-80B1-C13EA2891723}"/>
              </a:ext>
            </a:extLst>
          </p:cNvPr>
          <p:cNvSpPr/>
          <p:nvPr/>
        </p:nvSpPr>
        <p:spPr>
          <a:xfrm>
            <a:off x="6310781" y="2630197"/>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73" name="Rectangle 72">
            <a:extLst>
              <a:ext uri="{FF2B5EF4-FFF2-40B4-BE49-F238E27FC236}">
                <a16:creationId xmlns:a16="http://schemas.microsoft.com/office/drawing/2014/main" id="{9348B82D-D470-69AB-0AF1-C170BCDFB6A2}"/>
              </a:ext>
            </a:extLst>
          </p:cNvPr>
          <p:cNvSpPr/>
          <p:nvPr/>
        </p:nvSpPr>
        <p:spPr>
          <a:xfrm>
            <a:off x="7610043" y="2630195"/>
            <a:ext cx="1030310" cy="268462"/>
          </a:xfrm>
          <a:prstGeom prst="rect">
            <a:avLst/>
          </a:prstGeom>
          <a:solidFill>
            <a:srgbClr val="A6C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74" name="Rectangle 73">
            <a:extLst>
              <a:ext uri="{FF2B5EF4-FFF2-40B4-BE49-F238E27FC236}">
                <a16:creationId xmlns:a16="http://schemas.microsoft.com/office/drawing/2014/main" id="{E65295BC-E116-32DD-A3F1-692A1973E815}"/>
              </a:ext>
            </a:extLst>
          </p:cNvPr>
          <p:cNvSpPr/>
          <p:nvPr/>
        </p:nvSpPr>
        <p:spPr>
          <a:xfrm>
            <a:off x="8807471" y="2630194"/>
            <a:ext cx="1030310" cy="268462"/>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39" name="TextBox 38">
            <a:extLst>
              <a:ext uri="{FF2B5EF4-FFF2-40B4-BE49-F238E27FC236}">
                <a16:creationId xmlns:a16="http://schemas.microsoft.com/office/drawing/2014/main" id="{31A4BB49-15C7-F388-83ED-6851C63A67C2}"/>
              </a:ext>
            </a:extLst>
          </p:cNvPr>
          <p:cNvSpPr txBox="1"/>
          <p:nvPr/>
        </p:nvSpPr>
        <p:spPr>
          <a:xfrm>
            <a:off x="2332794" y="1809329"/>
            <a:ext cx="700345" cy="369332"/>
          </a:xfrm>
          <a:prstGeom prst="rect">
            <a:avLst/>
          </a:prstGeom>
          <a:noFill/>
        </p:spPr>
        <p:txBody>
          <a:bodyPr wrap="square" rtlCol="0">
            <a:spAutoFit/>
          </a:bodyPr>
          <a:lstStyle/>
          <a:p>
            <a:r>
              <a:rPr lang="en-US"/>
              <a:t>2</a:t>
            </a:r>
          </a:p>
        </p:txBody>
      </p:sp>
      <p:sp>
        <p:nvSpPr>
          <p:cNvPr id="48" name="TextBox 47">
            <a:extLst>
              <a:ext uri="{FF2B5EF4-FFF2-40B4-BE49-F238E27FC236}">
                <a16:creationId xmlns:a16="http://schemas.microsoft.com/office/drawing/2014/main" id="{B2CD98FE-F21B-85D6-16DF-0C8D9E586FCF}"/>
              </a:ext>
            </a:extLst>
          </p:cNvPr>
          <p:cNvSpPr txBox="1"/>
          <p:nvPr/>
        </p:nvSpPr>
        <p:spPr>
          <a:xfrm>
            <a:off x="1257416" y="1804542"/>
            <a:ext cx="1353313" cy="369332"/>
          </a:xfrm>
          <a:prstGeom prst="rect">
            <a:avLst/>
          </a:prstGeom>
          <a:noFill/>
        </p:spPr>
        <p:txBody>
          <a:bodyPr wrap="square">
            <a:spAutoFit/>
          </a:bodyPr>
          <a:lstStyle/>
          <a:p>
            <a:r>
              <a:rPr lang="en-US"/>
              <a:t>Iteration : </a:t>
            </a:r>
          </a:p>
        </p:txBody>
      </p:sp>
      <p:sp>
        <p:nvSpPr>
          <p:cNvPr id="2" name="灯片编号占位符 1">
            <a:extLst>
              <a:ext uri="{FF2B5EF4-FFF2-40B4-BE49-F238E27FC236}">
                <a16:creationId xmlns:a16="http://schemas.microsoft.com/office/drawing/2014/main" id="{0E1C879F-3A07-269C-DDA5-4FEEEA9238FC}"/>
              </a:ext>
            </a:extLst>
          </p:cNvPr>
          <p:cNvSpPr>
            <a:spLocks noGrp="1"/>
          </p:cNvSpPr>
          <p:nvPr>
            <p:ph type="sldNum" sz="quarter" idx="12"/>
          </p:nvPr>
        </p:nvSpPr>
        <p:spPr/>
        <p:txBody>
          <a:bodyPr/>
          <a:lstStyle/>
          <a:p>
            <a:fld id="{CB77001E-1A61-4903-BBFF-D82C24F3A3A5}" type="slidenum">
              <a:rPr lang="en-US" smtClean="0"/>
              <a:t>34</a:t>
            </a:fld>
            <a:endParaRPr lang="zh-CN" altLang="en-US"/>
          </a:p>
        </p:txBody>
      </p:sp>
      <p:sp>
        <p:nvSpPr>
          <p:cNvPr id="47" name="页脚占位符 46">
            <a:extLst>
              <a:ext uri="{FF2B5EF4-FFF2-40B4-BE49-F238E27FC236}">
                <a16:creationId xmlns:a16="http://schemas.microsoft.com/office/drawing/2014/main" id="{43A29E53-E7F0-437C-851D-3127CB3F6077}"/>
              </a:ext>
            </a:extLst>
          </p:cNvPr>
          <p:cNvSpPr>
            <a:spLocks noGrp="1"/>
          </p:cNvSpPr>
          <p:nvPr>
            <p:ph type="ftr" sz="quarter" idx="11"/>
          </p:nvPr>
        </p:nvSpPr>
        <p:spPr/>
        <p:txBody>
          <a:bodyPr/>
          <a:lstStyle/>
          <a:p>
            <a:r>
              <a:rPr lang="en-US"/>
              <a:t>TeLLMe: Ternary LLM Accelerator on Edge FPGAs</a:t>
            </a:r>
          </a:p>
        </p:txBody>
      </p:sp>
      <p:sp>
        <p:nvSpPr>
          <p:cNvPr id="58" name="Title 1">
            <a:extLst>
              <a:ext uri="{FF2B5EF4-FFF2-40B4-BE49-F238E27FC236}">
                <a16:creationId xmlns:a16="http://schemas.microsoft.com/office/drawing/2014/main" id="{93E04F5F-A379-4999-A3C9-360050527A69}"/>
              </a:ext>
            </a:extLst>
          </p:cNvPr>
          <p:cNvSpPr>
            <a:spLocks noGrp="1"/>
          </p:cNvSpPr>
          <p:nvPr>
            <p:ph type="title"/>
          </p:nvPr>
        </p:nvSpPr>
        <p:spPr>
          <a:xfrm>
            <a:off x="838200" y="1"/>
            <a:ext cx="11684000" cy="1255222"/>
          </a:xfrm>
        </p:spPr>
        <p:txBody>
          <a:bodyPr>
            <a:normAutofit/>
          </a:bodyPr>
          <a:lstStyle/>
          <a:p>
            <a:r>
              <a:rPr lang="en-US" sz="3500"/>
              <a:t>Reversed-order Scheduling &amp; Operator Fusion in Prefill (Ours)</a:t>
            </a:r>
          </a:p>
        </p:txBody>
      </p:sp>
      <p:sp>
        <p:nvSpPr>
          <p:cNvPr id="59" name="文本框 58">
            <a:extLst>
              <a:ext uri="{FF2B5EF4-FFF2-40B4-BE49-F238E27FC236}">
                <a16:creationId xmlns:a16="http://schemas.microsoft.com/office/drawing/2014/main" id="{CD2406B9-8636-4F46-B335-BB5BC2FCAD1D}"/>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3</a:t>
            </a:r>
            <a:endParaRPr lang="zh-CN" altLang="en-US" sz="2400" b="1" i="1">
              <a:solidFill>
                <a:srgbClr val="C00000"/>
              </a:solidFill>
            </a:endParaRPr>
          </a:p>
        </p:txBody>
      </p:sp>
    </p:spTree>
    <p:extLst>
      <p:ext uri="{BB962C8B-B14F-4D97-AF65-F5344CB8AC3E}">
        <p14:creationId xmlns:p14="http://schemas.microsoft.com/office/powerpoint/2010/main" val="265740273"/>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6751C4-E95B-CE92-D6D8-3813CD4C465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94ECB3D6-1FCD-0A6F-6377-849B50791316}"/>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458CA49-D0E6-9DE6-5C33-61937B00B15C}"/>
              </a:ext>
            </a:extLst>
          </p:cNvPr>
          <p:cNvSpPr/>
          <p:nvPr/>
        </p:nvSpPr>
        <p:spPr>
          <a:xfrm>
            <a:off x="1576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A7E8C1F-102C-706B-84A0-5911755AD0AE}"/>
              </a:ext>
            </a:extLst>
          </p:cNvPr>
          <p:cNvSpPr/>
          <p:nvPr/>
        </p:nvSpPr>
        <p:spPr>
          <a:xfrm>
            <a:off x="1576794" y="249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D630D2A-C9B4-5847-CA29-6F603C8A423A}"/>
              </a:ext>
            </a:extLst>
          </p:cNvPr>
          <p:cNvSpPr/>
          <p:nvPr/>
        </p:nvSpPr>
        <p:spPr>
          <a:xfrm>
            <a:off x="1576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37CD9C2-A618-9187-9C00-9C9C3F10E2E7}"/>
              </a:ext>
            </a:extLst>
          </p:cNvPr>
          <p:cNvSpPr/>
          <p:nvPr/>
        </p:nvSpPr>
        <p:spPr>
          <a:xfrm>
            <a:off x="1576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6CA93F8-B834-F685-6319-23CDB6616F43}"/>
              </a:ext>
            </a:extLst>
          </p:cNvPr>
          <p:cNvSpPr/>
          <p:nvPr/>
        </p:nvSpPr>
        <p:spPr>
          <a:xfrm>
            <a:off x="1576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62674BC-F83A-DF36-60FF-8E1A436F2EDD}"/>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086526F-D112-79D1-DEC7-4888A4C92BDD}"/>
              </a:ext>
            </a:extLst>
          </p:cNvPr>
          <p:cNvSpPr/>
          <p:nvPr/>
        </p:nvSpPr>
        <p:spPr>
          <a:xfrm>
            <a:off x="1828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C45C584-DAB8-9D6C-E0F7-6774781E2574}"/>
              </a:ext>
            </a:extLst>
          </p:cNvPr>
          <p:cNvSpPr/>
          <p:nvPr/>
        </p:nvSpPr>
        <p:spPr>
          <a:xfrm>
            <a:off x="1828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7D517184-9D07-BE5A-520A-425774103237}"/>
              </a:ext>
            </a:extLst>
          </p:cNvPr>
          <p:cNvSpPr/>
          <p:nvPr/>
        </p:nvSpPr>
        <p:spPr>
          <a:xfrm>
            <a:off x="1828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37FEA14-8DBD-1361-480A-83F802BBDE8F}"/>
              </a:ext>
            </a:extLst>
          </p:cNvPr>
          <p:cNvSpPr/>
          <p:nvPr/>
        </p:nvSpPr>
        <p:spPr>
          <a:xfrm>
            <a:off x="1828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BD203FD-8CED-303D-961A-B3C93D2CA9A2}"/>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D70655F-8EC0-85D8-DB1E-9D2FC889816D}"/>
              </a:ext>
            </a:extLst>
          </p:cNvPr>
          <p:cNvSpPr/>
          <p:nvPr/>
        </p:nvSpPr>
        <p:spPr>
          <a:xfrm>
            <a:off x="2080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F68AEF4-232F-5D5D-5987-34EB990987F5}"/>
              </a:ext>
            </a:extLst>
          </p:cNvPr>
          <p:cNvSpPr/>
          <p:nvPr/>
        </p:nvSpPr>
        <p:spPr>
          <a:xfrm>
            <a:off x="2080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A9CDD246-CADA-AA0A-0BE5-2E5BCDB8CF1C}"/>
              </a:ext>
            </a:extLst>
          </p:cNvPr>
          <p:cNvSpPr/>
          <p:nvPr/>
        </p:nvSpPr>
        <p:spPr>
          <a:xfrm>
            <a:off x="2080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4BEAF24-0035-65F9-EDA7-89294EFFE03D}"/>
              </a:ext>
            </a:extLst>
          </p:cNvPr>
          <p:cNvSpPr/>
          <p:nvPr/>
        </p:nvSpPr>
        <p:spPr>
          <a:xfrm>
            <a:off x="2080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084DEB4-8A7A-12CF-02FA-D16AE8E64F15}"/>
              </a:ext>
            </a:extLst>
          </p:cNvPr>
          <p:cNvSpPr/>
          <p:nvPr/>
        </p:nvSpPr>
        <p:spPr>
          <a:xfrm>
            <a:off x="2332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9727B56-67A6-7AD5-A954-CAB30CB9E118}"/>
              </a:ext>
            </a:extLst>
          </p:cNvPr>
          <p:cNvSpPr/>
          <p:nvPr/>
        </p:nvSpPr>
        <p:spPr>
          <a:xfrm>
            <a:off x="2332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D71CAC34-A45F-65A0-C0F2-714D92988638}"/>
              </a:ext>
            </a:extLst>
          </p:cNvPr>
          <p:cNvSpPr/>
          <p:nvPr/>
        </p:nvSpPr>
        <p:spPr>
          <a:xfrm>
            <a:off x="2332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056B75E-2CA8-A1C4-4E93-B3CC03E2F28E}"/>
              </a:ext>
            </a:extLst>
          </p:cNvPr>
          <p:cNvSpPr/>
          <p:nvPr/>
        </p:nvSpPr>
        <p:spPr>
          <a:xfrm>
            <a:off x="2584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D3D68E4-910F-1E18-8274-58C66E831913}"/>
              </a:ext>
            </a:extLst>
          </p:cNvPr>
          <p:cNvSpPr/>
          <p:nvPr/>
        </p:nvSpPr>
        <p:spPr>
          <a:xfrm>
            <a:off x="2584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B5DD7F8-DED0-8CB9-4A91-0577757D3F61}"/>
              </a:ext>
            </a:extLst>
          </p:cNvPr>
          <p:cNvSpPr/>
          <p:nvPr/>
        </p:nvSpPr>
        <p:spPr>
          <a:xfrm>
            <a:off x="2836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E1FC8DE7-CCF6-37CA-B846-6A4307DD570F}"/>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3533361C-1002-A743-AA64-823D7F8B8234}"/>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8" name="TextBox 27">
            <a:extLst>
              <a:ext uri="{FF2B5EF4-FFF2-40B4-BE49-F238E27FC236}">
                <a16:creationId xmlns:a16="http://schemas.microsoft.com/office/drawing/2014/main" id="{06FF8052-6911-A8D3-AB1E-00B202A90063}"/>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9" name="TextBox 28">
            <a:extLst>
              <a:ext uri="{FF2B5EF4-FFF2-40B4-BE49-F238E27FC236}">
                <a16:creationId xmlns:a16="http://schemas.microsoft.com/office/drawing/2014/main" id="{13197D29-4358-0017-EA08-1D34183E1550}"/>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00EB2588-E069-BA99-CD91-0A9C50D0B6F7}"/>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AF258F98-5612-7942-FF08-59190ADAE920}"/>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EDF1FEAB-CAB1-A3D6-BFCD-D1667C38CCE7}"/>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7BB355C0-7E13-4DCC-9C8E-3D42FA775460}"/>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E5128DF1-098C-8B40-BE97-A24FF64337B1}"/>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35" name="TextBox 34">
            <a:extLst>
              <a:ext uri="{FF2B5EF4-FFF2-40B4-BE49-F238E27FC236}">
                <a16:creationId xmlns:a16="http://schemas.microsoft.com/office/drawing/2014/main" id="{7161D353-1285-CD91-46E6-82BA423091AF}"/>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451BD581-5097-D1DD-A301-569B4FBB7D4B}"/>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082657AD-C41F-54B6-D724-3DA646B4F28D}"/>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411C6473-D775-EF37-8005-AA27213C6095}"/>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0" name="Rectangle 39">
            <a:extLst>
              <a:ext uri="{FF2B5EF4-FFF2-40B4-BE49-F238E27FC236}">
                <a16:creationId xmlns:a16="http://schemas.microsoft.com/office/drawing/2014/main" id="{D9EB516E-1CAF-26A9-210C-EB096CE9E11D}"/>
              </a:ext>
            </a:extLst>
          </p:cNvPr>
          <p:cNvSpPr/>
          <p:nvPr/>
        </p:nvSpPr>
        <p:spPr>
          <a:xfrm>
            <a:off x="1608638" y="4066734"/>
            <a:ext cx="485541" cy="188247"/>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0BAB080D-9B9A-AA79-94AB-C860A91DDE83}"/>
              </a:ext>
            </a:extLst>
          </p:cNvPr>
          <p:cNvSpPr/>
          <p:nvPr/>
        </p:nvSpPr>
        <p:spPr>
          <a:xfrm>
            <a:off x="1257418" y="2494107"/>
            <a:ext cx="254062" cy="749749"/>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A7B5D631-7519-BBCC-D6A8-8D3B0A04D397}"/>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4464C682-B6B4-73C2-024C-D00BA7C5E711}"/>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43" name="!!Rectangle 1">
            <a:extLst>
              <a:ext uri="{FF2B5EF4-FFF2-40B4-BE49-F238E27FC236}">
                <a16:creationId xmlns:a16="http://schemas.microsoft.com/office/drawing/2014/main" id="{1754FA9D-F1BC-DE48-45AC-19E42CAEC272}"/>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a:t>
            </a:r>
          </a:p>
        </p:txBody>
      </p:sp>
      <p:sp>
        <p:nvSpPr>
          <p:cNvPr id="44" name="Rectangle 43">
            <a:extLst>
              <a:ext uri="{FF2B5EF4-FFF2-40B4-BE49-F238E27FC236}">
                <a16:creationId xmlns:a16="http://schemas.microsoft.com/office/drawing/2014/main" id="{60E1A169-8E27-16B5-335B-E3AF2961F762}"/>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68" name="Rectangle 67">
            <a:extLst>
              <a:ext uri="{FF2B5EF4-FFF2-40B4-BE49-F238E27FC236}">
                <a16:creationId xmlns:a16="http://schemas.microsoft.com/office/drawing/2014/main" id="{CEA3961A-8C1D-D48B-A02C-7189493DF8F2}"/>
              </a:ext>
            </a:extLst>
          </p:cNvPr>
          <p:cNvSpPr/>
          <p:nvPr/>
        </p:nvSpPr>
        <p:spPr>
          <a:xfrm>
            <a:off x="6310781" y="2208799"/>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69" name="Rectangle 68">
            <a:extLst>
              <a:ext uri="{FF2B5EF4-FFF2-40B4-BE49-F238E27FC236}">
                <a16:creationId xmlns:a16="http://schemas.microsoft.com/office/drawing/2014/main" id="{628AE6B7-6CA1-FD00-75B9-7DA324213945}"/>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70" name="Rectangle 69">
            <a:extLst>
              <a:ext uri="{FF2B5EF4-FFF2-40B4-BE49-F238E27FC236}">
                <a16:creationId xmlns:a16="http://schemas.microsoft.com/office/drawing/2014/main" id="{57448F25-234D-0AD3-5CB4-962EE774B4E7}"/>
              </a:ext>
            </a:extLst>
          </p:cNvPr>
          <p:cNvSpPr/>
          <p:nvPr/>
        </p:nvSpPr>
        <p:spPr>
          <a:xfrm>
            <a:off x="3915925" y="2630711"/>
            <a:ext cx="1030310" cy="284792"/>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a:t>
            </a:r>
          </a:p>
        </p:txBody>
      </p:sp>
      <p:sp>
        <p:nvSpPr>
          <p:cNvPr id="71" name="Rectangle 70">
            <a:extLst>
              <a:ext uri="{FF2B5EF4-FFF2-40B4-BE49-F238E27FC236}">
                <a16:creationId xmlns:a16="http://schemas.microsoft.com/office/drawing/2014/main" id="{C072DC35-B42B-BC64-124A-08FA7EC0926D}"/>
              </a:ext>
            </a:extLst>
          </p:cNvPr>
          <p:cNvSpPr/>
          <p:nvPr/>
        </p:nvSpPr>
        <p:spPr>
          <a:xfrm>
            <a:off x="5113353" y="2630710"/>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a:t>
            </a:r>
          </a:p>
        </p:txBody>
      </p:sp>
      <p:sp>
        <p:nvSpPr>
          <p:cNvPr id="72" name="Rectangle 71">
            <a:extLst>
              <a:ext uri="{FF2B5EF4-FFF2-40B4-BE49-F238E27FC236}">
                <a16:creationId xmlns:a16="http://schemas.microsoft.com/office/drawing/2014/main" id="{A0C4D7A1-1967-107D-FBD1-455CA6FB4860}"/>
              </a:ext>
            </a:extLst>
          </p:cNvPr>
          <p:cNvSpPr/>
          <p:nvPr/>
        </p:nvSpPr>
        <p:spPr>
          <a:xfrm>
            <a:off x="6310781" y="2630197"/>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73" name="Rectangle 72">
            <a:extLst>
              <a:ext uri="{FF2B5EF4-FFF2-40B4-BE49-F238E27FC236}">
                <a16:creationId xmlns:a16="http://schemas.microsoft.com/office/drawing/2014/main" id="{D2099143-5E5E-5D35-BB9D-B83B9ACE1B71}"/>
              </a:ext>
            </a:extLst>
          </p:cNvPr>
          <p:cNvSpPr/>
          <p:nvPr/>
        </p:nvSpPr>
        <p:spPr>
          <a:xfrm>
            <a:off x="7610043" y="2630195"/>
            <a:ext cx="1030310" cy="268462"/>
          </a:xfrm>
          <a:prstGeom prst="rect">
            <a:avLst/>
          </a:prstGeom>
          <a:solidFill>
            <a:srgbClr val="A6C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74" name="Rectangle 73">
            <a:extLst>
              <a:ext uri="{FF2B5EF4-FFF2-40B4-BE49-F238E27FC236}">
                <a16:creationId xmlns:a16="http://schemas.microsoft.com/office/drawing/2014/main" id="{BC59C6C8-1096-3B0C-ED16-84A5A47CE771}"/>
              </a:ext>
            </a:extLst>
          </p:cNvPr>
          <p:cNvSpPr/>
          <p:nvPr/>
        </p:nvSpPr>
        <p:spPr>
          <a:xfrm>
            <a:off x="8807471" y="2630194"/>
            <a:ext cx="1030310" cy="268462"/>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39" name="TextBox 38">
            <a:extLst>
              <a:ext uri="{FF2B5EF4-FFF2-40B4-BE49-F238E27FC236}">
                <a16:creationId xmlns:a16="http://schemas.microsoft.com/office/drawing/2014/main" id="{390F5923-FBF9-AE3A-484F-B5D554ADCFD7}"/>
              </a:ext>
            </a:extLst>
          </p:cNvPr>
          <p:cNvSpPr txBox="1"/>
          <p:nvPr/>
        </p:nvSpPr>
        <p:spPr>
          <a:xfrm>
            <a:off x="2332794" y="1809329"/>
            <a:ext cx="700345" cy="369332"/>
          </a:xfrm>
          <a:prstGeom prst="rect">
            <a:avLst/>
          </a:prstGeom>
          <a:noFill/>
        </p:spPr>
        <p:txBody>
          <a:bodyPr wrap="square" rtlCol="0">
            <a:spAutoFit/>
          </a:bodyPr>
          <a:lstStyle/>
          <a:p>
            <a:r>
              <a:rPr lang="en-US"/>
              <a:t>4</a:t>
            </a:r>
          </a:p>
        </p:txBody>
      </p:sp>
      <p:sp>
        <p:nvSpPr>
          <p:cNvPr id="2" name="Rectangle 1">
            <a:extLst>
              <a:ext uri="{FF2B5EF4-FFF2-40B4-BE49-F238E27FC236}">
                <a16:creationId xmlns:a16="http://schemas.microsoft.com/office/drawing/2014/main" id="{99CF18FC-BF45-DCC6-B283-7512D53A3FFF}"/>
              </a:ext>
            </a:extLst>
          </p:cNvPr>
          <p:cNvSpPr/>
          <p:nvPr/>
        </p:nvSpPr>
        <p:spPr>
          <a:xfrm>
            <a:off x="3915925" y="3052105"/>
            <a:ext cx="1030310" cy="267943"/>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4</a:t>
            </a:r>
          </a:p>
        </p:txBody>
      </p:sp>
      <p:sp>
        <p:nvSpPr>
          <p:cNvPr id="3" name="Rectangle 2">
            <a:extLst>
              <a:ext uri="{FF2B5EF4-FFF2-40B4-BE49-F238E27FC236}">
                <a16:creationId xmlns:a16="http://schemas.microsoft.com/office/drawing/2014/main" id="{6FE100FE-7391-368F-61FC-65155014D97F}"/>
              </a:ext>
            </a:extLst>
          </p:cNvPr>
          <p:cNvSpPr/>
          <p:nvPr/>
        </p:nvSpPr>
        <p:spPr>
          <a:xfrm>
            <a:off x="5113353" y="3052104"/>
            <a:ext cx="1030310" cy="267944"/>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a:t>
            </a:r>
          </a:p>
        </p:txBody>
      </p:sp>
      <p:sp>
        <p:nvSpPr>
          <p:cNvPr id="42" name="Rectangle 41">
            <a:extLst>
              <a:ext uri="{FF2B5EF4-FFF2-40B4-BE49-F238E27FC236}">
                <a16:creationId xmlns:a16="http://schemas.microsoft.com/office/drawing/2014/main" id="{47A6EE4E-CAD1-0CA0-B19D-67CC36F98824}"/>
              </a:ext>
            </a:extLst>
          </p:cNvPr>
          <p:cNvSpPr/>
          <p:nvPr/>
        </p:nvSpPr>
        <p:spPr>
          <a:xfrm>
            <a:off x="6310781" y="3051590"/>
            <a:ext cx="1030310" cy="268459"/>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48" name="Rectangle 47">
            <a:extLst>
              <a:ext uri="{FF2B5EF4-FFF2-40B4-BE49-F238E27FC236}">
                <a16:creationId xmlns:a16="http://schemas.microsoft.com/office/drawing/2014/main" id="{3EE74229-70C1-DC2B-5F15-E6D2E295D66F}"/>
              </a:ext>
            </a:extLst>
          </p:cNvPr>
          <p:cNvSpPr/>
          <p:nvPr/>
        </p:nvSpPr>
        <p:spPr>
          <a:xfrm>
            <a:off x="7610043" y="3051589"/>
            <a:ext cx="1030310" cy="26846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49" name="Rectangle 48">
            <a:extLst>
              <a:ext uri="{FF2B5EF4-FFF2-40B4-BE49-F238E27FC236}">
                <a16:creationId xmlns:a16="http://schemas.microsoft.com/office/drawing/2014/main" id="{5AE3ED6C-413C-5FE5-C0D6-07740B40CD97}"/>
              </a:ext>
            </a:extLst>
          </p:cNvPr>
          <p:cNvSpPr/>
          <p:nvPr/>
        </p:nvSpPr>
        <p:spPr>
          <a:xfrm>
            <a:off x="8807471" y="3051588"/>
            <a:ext cx="1030310" cy="268461"/>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50" name="Rectangle 49">
            <a:extLst>
              <a:ext uri="{FF2B5EF4-FFF2-40B4-BE49-F238E27FC236}">
                <a16:creationId xmlns:a16="http://schemas.microsoft.com/office/drawing/2014/main" id="{4CC8394C-19C3-E86C-FAAC-8868A0161823}"/>
              </a:ext>
            </a:extLst>
          </p:cNvPr>
          <p:cNvSpPr/>
          <p:nvPr/>
        </p:nvSpPr>
        <p:spPr>
          <a:xfrm>
            <a:off x="10004899" y="3051587"/>
            <a:ext cx="1030310" cy="268462"/>
          </a:xfrm>
          <a:prstGeom prst="rect">
            <a:avLst/>
          </a:prstGeom>
          <a:solidFill>
            <a:srgbClr val="F6C6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52" name="Rectangle 51">
            <a:extLst>
              <a:ext uri="{FF2B5EF4-FFF2-40B4-BE49-F238E27FC236}">
                <a16:creationId xmlns:a16="http://schemas.microsoft.com/office/drawing/2014/main" id="{8C451F42-4988-B484-A56C-447CF34FE240}"/>
              </a:ext>
            </a:extLst>
          </p:cNvPr>
          <p:cNvSpPr/>
          <p:nvPr/>
        </p:nvSpPr>
        <p:spPr>
          <a:xfrm>
            <a:off x="5113353" y="3500927"/>
            <a:ext cx="1030310" cy="267944"/>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a:t>
            </a:r>
          </a:p>
        </p:txBody>
      </p:sp>
      <p:sp>
        <p:nvSpPr>
          <p:cNvPr id="53" name="Rectangle 52">
            <a:extLst>
              <a:ext uri="{FF2B5EF4-FFF2-40B4-BE49-F238E27FC236}">
                <a16:creationId xmlns:a16="http://schemas.microsoft.com/office/drawing/2014/main" id="{6C3F8B8F-FFB1-BD5B-4AEF-FC5154CBAF99}"/>
              </a:ext>
            </a:extLst>
          </p:cNvPr>
          <p:cNvSpPr/>
          <p:nvPr/>
        </p:nvSpPr>
        <p:spPr>
          <a:xfrm>
            <a:off x="6310781" y="3500413"/>
            <a:ext cx="1030310" cy="268458"/>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4" name="Rectangle 53">
            <a:extLst>
              <a:ext uri="{FF2B5EF4-FFF2-40B4-BE49-F238E27FC236}">
                <a16:creationId xmlns:a16="http://schemas.microsoft.com/office/drawing/2014/main" id="{8A3BB061-AC40-FAD8-CB0B-CA6105DE3F20}"/>
              </a:ext>
            </a:extLst>
          </p:cNvPr>
          <p:cNvSpPr/>
          <p:nvPr/>
        </p:nvSpPr>
        <p:spPr>
          <a:xfrm>
            <a:off x="7610043" y="3500412"/>
            <a:ext cx="1030310" cy="268459"/>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5" name="Rectangle 54">
            <a:extLst>
              <a:ext uri="{FF2B5EF4-FFF2-40B4-BE49-F238E27FC236}">
                <a16:creationId xmlns:a16="http://schemas.microsoft.com/office/drawing/2014/main" id="{D7B3B84B-6DFD-0A95-A16B-C13CB5D07FD4}"/>
              </a:ext>
            </a:extLst>
          </p:cNvPr>
          <p:cNvSpPr/>
          <p:nvPr/>
        </p:nvSpPr>
        <p:spPr>
          <a:xfrm>
            <a:off x="8807471" y="3500411"/>
            <a:ext cx="1030310" cy="268461"/>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6" name="Rectangle 55">
            <a:extLst>
              <a:ext uri="{FF2B5EF4-FFF2-40B4-BE49-F238E27FC236}">
                <a16:creationId xmlns:a16="http://schemas.microsoft.com/office/drawing/2014/main" id="{EA31BBD7-0B86-D073-52BC-8A6D7BBA5273}"/>
              </a:ext>
            </a:extLst>
          </p:cNvPr>
          <p:cNvSpPr/>
          <p:nvPr/>
        </p:nvSpPr>
        <p:spPr>
          <a:xfrm>
            <a:off x="10004899" y="3500410"/>
            <a:ext cx="1030310" cy="268461"/>
          </a:xfrm>
          <a:prstGeom prst="rect">
            <a:avLst/>
          </a:prstGeom>
          <a:solidFill>
            <a:srgbClr val="F6C6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7" name="TextBox 56">
            <a:extLst>
              <a:ext uri="{FF2B5EF4-FFF2-40B4-BE49-F238E27FC236}">
                <a16:creationId xmlns:a16="http://schemas.microsoft.com/office/drawing/2014/main" id="{5858AB53-F956-3410-72AB-366DC0C1E248}"/>
              </a:ext>
            </a:extLst>
          </p:cNvPr>
          <p:cNvSpPr txBox="1"/>
          <p:nvPr/>
        </p:nvSpPr>
        <p:spPr>
          <a:xfrm>
            <a:off x="1257416" y="1804542"/>
            <a:ext cx="1353313" cy="369332"/>
          </a:xfrm>
          <a:prstGeom prst="rect">
            <a:avLst/>
          </a:prstGeom>
          <a:noFill/>
        </p:spPr>
        <p:txBody>
          <a:bodyPr wrap="square">
            <a:spAutoFit/>
          </a:bodyPr>
          <a:lstStyle/>
          <a:p>
            <a:r>
              <a:rPr lang="en-US"/>
              <a:t>Iteration : </a:t>
            </a:r>
          </a:p>
        </p:txBody>
      </p:sp>
      <p:sp>
        <p:nvSpPr>
          <p:cNvPr id="47" name="灯片编号占位符 46">
            <a:extLst>
              <a:ext uri="{FF2B5EF4-FFF2-40B4-BE49-F238E27FC236}">
                <a16:creationId xmlns:a16="http://schemas.microsoft.com/office/drawing/2014/main" id="{85E874E6-4A3A-1FA9-9E10-C0426D6CAD86}"/>
              </a:ext>
            </a:extLst>
          </p:cNvPr>
          <p:cNvSpPr>
            <a:spLocks noGrp="1"/>
          </p:cNvSpPr>
          <p:nvPr>
            <p:ph type="sldNum" sz="quarter" idx="12"/>
          </p:nvPr>
        </p:nvSpPr>
        <p:spPr/>
        <p:txBody>
          <a:bodyPr/>
          <a:lstStyle/>
          <a:p>
            <a:fld id="{CB77001E-1A61-4903-BBFF-D82C24F3A3A5}" type="slidenum">
              <a:rPr lang="en-US" smtClean="0"/>
              <a:t>35</a:t>
            </a:fld>
            <a:endParaRPr lang="zh-CN" altLang="en-US"/>
          </a:p>
        </p:txBody>
      </p:sp>
      <p:sp>
        <p:nvSpPr>
          <p:cNvPr id="59" name="页脚占位符 58">
            <a:extLst>
              <a:ext uri="{FF2B5EF4-FFF2-40B4-BE49-F238E27FC236}">
                <a16:creationId xmlns:a16="http://schemas.microsoft.com/office/drawing/2014/main" id="{E72F5489-6734-4A17-9397-EAE0262AB402}"/>
              </a:ext>
            </a:extLst>
          </p:cNvPr>
          <p:cNvSpPr>
            <a:spLocks noGrp="1"/>
          </p:cNvSpPr>
          <p:nvPr>
            <p:ph type="ftr" sz="quarter" idx="11"/>
          </p:nvPr>
        </p:nvSpPr>
        <p:spPr/>
        <p:txBody>
          <a:bodyPr/>
          <a:lstStyle/>
          <a:p>
            <a:r>
              <a:rPr lang="en-US"/>
              <a:t>TeLLMe: Ternary LLM Accelerator on Edge FPGAs</a:t>
            </a:r>
          </a:p>
        </p:txBody>
      </p:sp>
      <p:sp>
        <p:nvSpPr>
          <p:cNvPr id="75" name="Title 1">
            <a:extLst>
              <a:ext uri="{FF2B5EF4-FFF2-40B4-BE49-F238E27FC236}">
                <a16:creationId xmlns:a16="http://schemas.microsoft.com/office/drawing/2014/main" id="{317D2B81-5AB2-4E3D-BFED-697E93CA2EE5}"/>
              </a:ext>
            </a:extLst>
          </p:cNvPr>
          <p:cNvSpPr>
            <a:spLocks noGrp="1"/>
          </p:cNvSpPr>
          <p:nvPr>
            <p:ph type="title"/>
          </p:nvPr>
        </p:nvSpPr>
        <p:spPr>
          <a:xfrm>
            <a:off x="838200" y="1"/>
            <a:ext cx="11684000" cy="1255222"/>
          </a:xfrm>
        </p:spPr>
        <p:txBody>
          <a:bodyPr>
            <a:normAutofit/>
          </a:bodyPr>
          <a:lstStyle/>
          <a:p>
            <a:r>
              <a:rPr lang="en-US" sz="3500"/>
              <a:t>Reversed-order Scheduling &amp; Operator Fusion in Prefill (Ours)</a:t>
            </a:r>
          </a:p>
        </p:txBody>
      </p:sp>
      <p:sp>
        <p:nvSpPr>
          <p:cNvPr id="76" name="文本框 75">
            <a:extLst>
              <a:ext uri="{FF2B5EF4-FFF2-40B4-BE49-F238E27FC236}">
                <a16:creationId xmlns:a16="http://schemas.microsoft.com/office/drawing/2014/main" id="{8285017D-C46C-40C9-B0F4-72B2312CD277}"/>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3</a:t>
            </a:r>
            <a:endParaRPr lang="zh-CN" altLang="en-US" sz="2400" b="1" i="1">
              <a:solidFill>
                <a:srgbClr val="C00000"/>
              </a:solidFill>
            </a:endParaRPr>
          </a:p>
        </p:txBody>
      </p:sp>
    </p:spTree>
    <p:extLst>
      <p:ext uri="{BB962C8B-B14F-4D97-AF65-F5344CB8AC3E}">
        <p14:creationId xmlns:p14="http://schemas.microsoft.com/office/powerpoint/2010/main" val="1971085038"/>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E7D6A6-F5A7-8C58-02B1-41BFE2684EDB}"/>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67B125D7-2CCE-3E8D-928D-564B97A149F3}"/>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5C52F79-2BBD-9D2D-2D4D-D2748CDA0726}"/>
              </a:ext>
            </a:extLst>
          </p:cNvPr>
          <p:cNvSpPr/>
          <p:nvPr/>
        </p:nvSpPr>
        <p:spPr>
          <a:xfrm>
            <a:off x="1576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5D5895E-5A6B-36D0-2B05-F8689B6E0FD7}"/>
              </a:ext>
            </a:extLst>
          </p:cNvPr>
          <p:cNvSpPr/>
          <p:nvPr/>
        </p:nvSpPr>
        <p:spPr>
          <a:xfrm>
            <a:off x="1576794" y="249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4CE9806E-34CC-6239-B68F-239CDF17FC0B}"/>
              </a:ext>
            </a:extLst>
          </p:cNvPr>
          <p:cNvSpPr/>
          <p:nvPr/>
        </p:nvSpPr>
        <p:spPr>
          <a:xfrm>
            <a:off x="1576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1AF29D6-A0F6-E763-3B03-C4FBBBE2A6CD}"/>
              </a:ext>
            </a:extLst>
          </p:cNvPr>
          <p:cNvSpPr/>
          <p:nvPr/>
        </p:nvSpPr>
        <p:spPr>
          <a:xfrm>
            <a:off x="1576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8D44023D-7440-0319-9BB8-0CF1C3027B8C}"/>
              </a:ext>
            </a:extLst>
          </p:cNvPr>
          <p:cNvSpPr/>
          <p:nvPr/>
        </p:nvSpPr>
        <p:spPr>
          <a:xfrm>
            <a:off x="1576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B0F50621-E7A2-6CEB-B9B5-606FE8A45373}"/>
              </a:ext>
            </a:extLst>
          </p:cNvPr>
          <p:cNvSpPr/>
          <p:nvPr/>
        </p:nvSpPr>
        <p:spPr>
          <a:xfrm>
            <a:off x="1576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5CE9F702-18D9-1AFA-93E1-2E9FB270AC40}"/>
              </a:ext>
            </a:extLst>
          </p:cNvPr>
          <p:cNvSpPr/>
          <p:nvPr/>
        </p:nvSpPr>
        <p:spPr>
          <a:xfrm>
            <a:off x="1828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5358B41-A8ED-52D7-6EBB-67E7E846CC5F}"/>
              </a:ext>
            </a:extLst>
          </p:cNvPr>
          <p:cNvSpPr/>
          <p:nvPr/>
        </p:nvSpPr>
        <p:spPr>
          <a:xfrm>
            <a:off x="1828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2931407-88BB-5685-3823-30480B069CA3}"/>
              </a:ext>
            </a:extLst>
          </p:cNvPr>
          <p:cNvSpPr/>
          <p:nvPr/>
        </p:nvSpPr>
        <p:spPr>
          <a:xfrm>
            <a:off x="1828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12AEE89-3E88-9591-F23C-F3E442FFDAC8}"/>
              </a:ext>
            </a:extLst>
          </p:cNvPr>
          <p:cNvSpPr/>
          <p:nvPr/>
        </p:nvSpPr>
        <p:spPr>
          <a:xfrm>
            <a:off x="1828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3695863-3609-752B-64B3-332DC8699DEB}"/>
              </a:ext>
            </a:extLst>
          </p:cNvPr>
          <p:cNvSpPr/>
          <p:nvPr/>
        </p:nvSpPr>
        <p:spPr>
          <a:xfrm>
            <a:off x="1828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13928C9-56D1-5DE4-9DCC-2ACA87D26CF5}"/>
              </a:ext>
            </a:extLst>
          </p:cNvPr>
          <p:cNvSpPr/>
          <p:nvPr/>
        </p:nvSpPr>
        <p:spPr>
          <a:xfrm>
            <a:off x="2080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B2DCCCA-AB28-D19E-483E-4DC510268CD1}"/>
              </a:ext>
            </a:extLst>
          </p:cNvPr>
          <p:cNvSpPr/>
          <p:nvPr/>
        </p:nvSpPr>
        <p:spPr>
          <a:xfrm>
            <a:off x="2080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8C9829C8-974C-0580-54B0-F2EB4B807249}"/>
              </a:ext>
            </a:extLst>
          </p:cNvPr>
          <p:cNvSpPr/>
          <p:nvPr/>
        </p:nvSpPr>
        <p:spPr>
          <a:xfrm>
            <a:off x="2080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44FE12C4-B461-88E2-BBD4-44BA8392AAD4}"/>
              </a:ext>
            </a:extLst>
          </p:cNvPr>
          <p:cNvSpPr/>
          <p:nvPr/>
        </p:nvSpPr>
        <p:spPr>
          <a:xfrm>
            <a:off x="2080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4F3C266-898E-3151-D289-53201D586E86}"/>
              </a:ext>
            </a:extLst>
          </p:cNvPr>
          <p:cNvSpPr/>
          <p:nvPr/>
        </p:nvSpPr>
        <p:spPr>
          <a:xfrm>
            <a:off x="2332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B48153B-DF0E-B68F-A593-30876C7564F1}"/>
              </a:ext>
            </a:extLst>
          </p:cNvPr>
          <p:cNvSpPr/>
          <p:nvPr/>
        </p:nvSpPr>
        <p:spPr>
          <a:xfrm>
            <a:off x="2332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7A36BEA-980F-15A5-238D-5692C717457D}"/>
              </a:ext>
            </a:extLst>
          </p:cNvPr>
          <p:cNvSpPr/>
          <p:nvPr/>
        </p:nvSpPr>
        <p:spPr>
          <a:xfrm>
            <a:off x="2332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F607E77-ED28-E0FC-B9AC-A9445BC06CE9}"/>
              </a:ext>
            </a:extLst>
          </p:cNvPr>
          <p:cNvSpPr/>
          <p:nvPr/>
        </p:nvSpPr>
        <p:spPr>
          <a:xfrm>
            <a:off x="2584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9638548-B3E8-EF2E-EAE9-0C14A5180EFE}"/>
              </a:ext>
            </a:extLst>
          </p:cNvPr>
          <p:cNvSpPr/>
          <p:nvPr/>
        </p:nvSpPr>
        <p:spPr>
          <a:xfrm>
            <a:off x="2584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7F596BF7-1126-762E-13F4-80EEB71D0722}"/>
              </a:ext>
            </a:extLst>
          </p:cNvPr>
          <p:cNvSpPr/>
          <p:nvPr/>
        </p:nvSpPr>
        <p:spPr>
          <a:xfrm>
            <a:off x="2836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B0651407-24EB-CABD-F2A1-0DBB3AF22449}"/>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CB7AAAD8-CA38-712C-A4C8-1D9FFF0C94E8}"/>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8" name="TextBox 27">
            <a:extLst>
              <a:ext uri="{FF2B5EF4-FFF2-40B4-BE49-F238E27FC236}">
                <a16:creationId xmlns:a16="http://schemas.microsoft.com/office/drawing/2014/main" id="{56010088-0859-1047-929D-1A53C1E184F8}"/>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9" name="TextBox 28">
            <a:extLst>
              <a:ext uri="{FF2B5EF4-FFF2-40B4-BE49-F238E27FC236}">
                <a16:creationId xmlns:a16="http://schemas.microsoft.com/office/drawing/2014/main" id="{95311BEC-17D2-2D9F-D716-F1D740484146}"/>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41950FF3-C84C-19CE-E928-904985EB6C26}"/>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7B14D373-C3E0-FBD3-F4DC-C2AEAADDCD21}"/>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65EC40CB-944F-FB90-FA4E-34AB92DE1715}"/>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C0AD32C2-8ABF-49DD-0B95-6C94420A8AAF}"/>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3399F731-A30C-FDAF-9350-5303C68D7142}"/>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35" name="TextBox 34">
            <a:extLst>
              <a:ext uri="{FF2B5EF4-FFF2-40B4-BE49-F238E27FC236}">
                <a16:creationId xmlns:a16="http://schemas.microsoft.com/office/drawing/2014/main" id="{C1EEB794-8068-509C-37A6-885702DF88FF}"/>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2792E5E0-C17B-F85A-64B6-93C455AB1595}"/>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E11EE2E5-B648-84F2-DB4A-BD439FCDCFD5}"/>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C6AF7827-22FD-7D38-AA8F-C88E425CF6BC}"/>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0" name="Rectangle 39">
            <a:extLst>
              <a:ext uri="{FF2B5EF4-FFF2-40B4-BE49-F238E27FC236}">
                <a16:creationId xmlns:a16="http://schemas.microsoft.com/office/drawing/2014/main" id="{7B7AE594-298A-A619-6977-F3BB94D92AEC}"/>
              </a:ext>
            </a:extLst>
          </p:cNvPr>
          <p:cNvSpPr/>
          <p:nvPr/>
        </p:nvSpPr>
        <p:spPr>
          <a:xfrm flipH="1">
            <a:off x="1562919" y="4066734"/>
            <a:ext cx="45719" cy="199084"/>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068C52A2-5199-CAD2-BADA-68BDB875A494}"/>
              </a:ext>
            </a:extLst>
          </p:cNvPr>
          <p:cNvSpPr/>
          <p:nvPr/>
        </p:nvSpPr>
        <p:spPr>
          <a:xfrm>
            <a:off x="1257418" y="2494107"/>
            <a:ext cx="254062" cy="749749"/>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822BC7D7-85B3-4A98-FBE5-03C90DAC5E48}"/>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B306BD08-A11D-1500-C7A3-A00BD83B856F}"/>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43" name="!!Rectangle 1">
            <a:extLst>
              <a:ext uri="{FF2B5EF4-FFF2-40B4-BE49-F238E27FC236}">
                <a16:creationId xmlns:a16="http://schemas.microsoft.com/office/drawing/2014/main" id="{16057886-7DA4-2DFC-F630-D84E5212A5C5}"/>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a:t>
            </a:r>
          </a:p>
        </p:txBody>
      </p:sp>
      <p:sp>
        <p:nvSpPr>
          <p:cNvPr id="44" name="Rectangle 43">
            <a:extLst>
              <a:ext uri="{FF2B5EF4-FFF2-40B4-BE49-F238E27FC236}">
                <a16:creationId xmlns:a16="http://schemas.microsoft.com/office/drawing/2014/main" id="{C5880CCF-37C9-0602-B360-9B58C59E2405}"/>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68" name="Rectangle 67">
            <a:extLst>
              <a:ext uri="{FF2B5EF4-FFF2-40B4-BE49-F238E27FC236}">
                <a16:creationId xmlns:a16="http://schemas.microsoft.com/office/drawing/2014/main" id="{FC3E5196-9D13-BFA0-B744-532FD7041233}"/>
              </a:ext>
            </a:extLst>
          </p:cNvPr>
          <p:cNvSpPr/>
          <p:nvPr/>
        </p:nvSpPr>
        <p:spPr>
          <a:xfrm>
            <a:off x="6310781" y="2208799"/>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69" name="Rectangle 68">
            <a:extLst>
              <a:ext uri="{FF2B5EF4-FFF2-40B4-BE49-F238E27FC236}">
                <a16:creationId xmlns:a16="http://schemas.microsoft.com/office/drawing/2014/main" id="{E718A22E-7A51-00FE-3664-AFA0C0ADB08D}"/>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70" name="Rectangle 69">
            <a:extLst>
              <a:ext uri="{FF2B5EF4-FFF2-40B4-BE49-F238E27FC236}">
                <a16:creationId xmlns:a16="http://schemas.microsoft.com/office/drawing/2014/main" id="{9B78B603-9BB3-BE0B-4455-A151C92EB2F2}"/>
              </a:ext>
            </a:extLst>
          </p:cNvPr>
          <p:cNvSpPr/>
          <p:nvPr/>
        </p:nvSpPr>
        <p:spPr>
          <a:xfrm>
            <a:off x="3915925" y="2630711"/>
            <a:ext cx="1030310" cy="284792"/>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a:t>
            </a:r>
          </a:p>
        </p:txBody>
      </p:sp>
      <p:sp>
        <p:nvSpPr>
          <p:cNvPr id="71" name="Rectangle 70">
            <a:extLst>
              <a:ext uri="{FF2B5EF4-FFF2-40B4-BE49-F238E27FC236}">
                <a16:creationId xmlns:a16="http://schemas.microsoft.com/office/drawing/2014/main" id="{41F1129A-5049-CE0F-FD9F-67321FCB6638}"/>
              </a:ext>
            </a:extLst>
          </p:cNvPr>
          <p:cNvSpPr/>
          <p:nvPr/>
        </p:nvSpPr>
        <p:spPr>
          <a:xfrm>
            <a:off x="5113353" y="2630710"/>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a:t>
            </a:r>
          </a:p>
        </p:txBody>
      </p:sp>
      <p:sp>
        <p:nvSpPr>
          <p:cNvPr id="72" name="Rectangle 71">
            <a:extLst>
              <a:ext uri="{FF2B5EF4-FFF2-40B4-BE49-F238E27FC236}">
                <a16:creationId xmlns:a16="http://schemas.microsoft.com/office/drawing/2014/main" id="{70C886C0-5E45-01EE-67E8-EB521B0EB644}"/>
              </a:ext>
            </a:extLst>
          </p:cNvPr>
          <p:cNvSpPr/>
          <p:nvPr/>
        </p:nvSpPr>
        <p:spPr>
          <a:xfrm>
            <a:off x="6310781" y="2630197"/>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73" name="Rectangle 72">
            <a:extLst>
              <a:ext uri="{FF2B5EF4-FFF2-40B4-BE49-F238E27FC236}">
                <a16:creationId xmlns:a16="http://schemas.microsoft.com/office/drawing/2014/main" id="{958D46E4-43D1-6556-0B31-0D9534299A6B}"/>
              </a:ext>
            </a:extLst>
          </p:cNvPr>
          <p:cNvSpPr/>
          <p:nvPr/>
        </p:nvSpPr>
        <p:spPr>
          <a:xfrm>
            <a:off x="7610043" y="2630195"/>
            <a:ext cx="1030310" cy="268462"/>
          </a:xfrm>
          <a:prstGeom prst="rect">
            <a:avLst/>
          </a:prstGeom>
          <a:solidFill>
            <a:srgbClr val="A6C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74" name="Rectangle 73">
            <a:extLst>
              <a:ext uri="{FF2B5EF4-FFF2-40B4-BE49-F238E27FC236}">
                <a16:creationId xmlns:a16="http://schemas.microsoft.com/office/drawing/2014/main" id="{EEE6D61A-58C7-99CB-2763-DCA006083430}"/>
              </a:ext>
            </a:extLst>
          </p:cNvPr>
          <p:cNvSpPr/>
          <p:nvPr/>
        </p:nvSpPr>
        <p:spPr>
          <a:xfrm>
            <a:off x="8807471" y="2630194"/>
            <a:ext cx="1030310" cy="268462"/>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39" name="TextBox 38">
            <a:extLst>
              <a:ext uri="{FF2B5EF4-FFF2-40B4-BE49-F238E27FC236}">
                <a16:creationId xmlns:a16="http://schemas.microsoft.com/office/drawing/2014/main" id="{003DB77A-C71F-C060-69B1-496E1AF29060}"/>
              </a:ext>
            </a:extLst>
          </p:cNvPr>
          <p:cNvSpPr txBox="1"/>
          <p:nvPr/>
        </p:nvSpPr>
        <p:spPr>
          <a:xfrm>
            <a:off x="2332794" y="1809329"/>
            <a:ext cx="700345" cy="369332"/>
          </a:xfrm>
          <a:prstGeom prst="rect">
            <a:avLst/>
          </a:prstGeom>
          <a:noFill/>
        </p:spPr>
        <p:txBody>
          <a:bodyPr wrap="square" rtlCol="0">
            <a:spAutoFit/>
          </a:bodyPr>
          <a:lstStyle/>
          <a:p>
            <a:r>
              <a:rPr lang="en-US"/>
              <a:t>6</a:t>
            </a:r>
          </a:p>
        </p:txBody>
      </p:sp>
      <p:sp>
        <p:nvSpPr>
          <p:cNvPr id="2" name="Rectangle 1">
            <a:extLst>
              <a:ext uri="{FF2B5EF4-FFF2-40B4-BE49-F238E27FC236}">
                <a16:creationId xmlns:a16="http://schemas.microsoft.com/office/drawing/2014/main" id="{8586CBFE-FF5E-5D03-83CC-95D18D58A106}"/>
              </a:ext>
            </a:extLst>
          </p:cNvPr>
          <p:cNvSpPr/>
          <p:nvPr/>
        </p:nvSpPr>
        <p:spPr>
          <a:xfrm>
            <a:off x="3915925" y="3052105"/>
            <a:ext cx="1030310" cy="267943"/>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4</a:t>
            </a:r>
          </a:p>
        </p:txBody>
      </p:sp>
      <p:sp>
        <p:nvSpPr>
          <p:cNvPr id="3" name="Rectangle 2">
            <a:extLst>
              <a:ext uri="{FF2B5EF4-FFF2-40B4-BE49-F238E27FC236}">
                <a16:creationId xmlns:a16="http://schemas.microsoft.com/office/drawing/2014/main" id="{A412EC80-3BBC-794D-C378-A962B2B74ACE}"/>
              </a:ext>
            </a:extLst>
          </p:cNvPr>
          <p:cNvSpPr/>
          <p:nvPr/>
        </p:nvSpPr>
        <p:spPr>
          <a:xfrm>
            <a:off x="5113353" y="3052104"/>
            <a:ext cx="1030310" cy="267944"/>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a:t>
            </a:r>
          </a:p>
        </p:txBody>
      </p:sp>
      <p:sp>
        <p:nvSpPr>
          <p:cNvPr id="42" name="Rectangle 41">
            <a:extLst>
              <a:ext uri="{FF2B5EF4-FFF2-40B4-BE49-F238E27FC236}">
                <a16:creationId xmlns:a16="http://schemas.microsoft.com/office/drawing/2014/main" id="{5A355598-E7BA-9361-80B3-D9B2461EF036}"/>
              </a:ext>
            </a:extLst>
          </p:cNvPr>
          <p:cNvSpPr/>
          <p:nvPr/>
        </p:nvSpPr>
        <p:spPr>
          <a:xfrm>
            <a:off x="6310781" y="3051590"/>
            <a:ext cx="1030310" cy="268459"/>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48" name="Rectangle 47">
            <a:extLst>
              <a:ext uri="{FF2B5EF4-FFF2-40B4-BE49-F238E27FC236}">
                <a16:creationId xmlns:a16="http://schemas.microsoft.com/office/drawing/2014/main" id="{B93E1D3F-9825-8416-B498-2EE5D9574C12}"/>
              </a:ext>
            </a:extLst>
          </p:cNvPr>
          <p:cNvSpPr/>
          <p:nvPr/>
        </p:nvSpPr>
        <p:spPr>
          <a:xfrm>
            <a:off x="7610043" y="3051589"/>
            <a:ext cx="1030310" cy="26846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49" name="Rectangle 48">
            <a:extLst>
              <a:ext uri="{FF2B5EF4-FFF2-40B4-BE49-F238E27FC236}">
                <a16:creationId xmlns:a16="http://schemas.microsoft.com/office/drawing/2014/main" id="{60ED8756-E2EF-EAAB-217A-877ADE7C6136}"/>
              </a:ext>
            </a:extLst>
          </p:cNvPr>
          <p:cNvSpPr/>
          <p:nvPr/>
        </p:nvSpPr>
        <p:spPr>
          <a:xfrm>
            <a:off x="8807471" y="3051588"/>
            <a:ext cx="1030310" cy="268461"/>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50" name="Rectangle 49">
            <a:extLst>
              <a:ext uri="{FF2B5EF4-FFF2-40B4-BE49-F238E27FC236}">
                <a16:creationId xmlns:a16="http://schemas.microsoft.com/office/drawing/2014/main" id="{10A99CEE-401A-6A38-179D-79E8044ADEEB}"/>
              </a:ext>
            </a:extLst>
          </p:cNvPr>
          <p:cNvSpPr/>
          <p:nvPr/>
        </p:nvSpPr>
        <p:spPr>
          <a:xfrm>
            <a:off x="10004899" y="3051587"/>
            <a:ext cx="1030310" cy="268462"/>
          </a:xfrm>
          <a:prstGeom prst="rect">
            <a:avLst/>
          </a:prstGeom>
          <a:solidFill>
            <a:srgbClr val="F6C6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52" name="Rectangle 51">
            <a:extLst>
              <a:ext uri="{FF2B5EF4-FFF2-40B4-BE49-F238E27FC236}">
                <a16:creationId xmlns:a16="http://schemas.microsoft.com/office/drawing/2014/main" id="{007D0F03-59CA-AA60-840D-8AD6B67F36DF}"/>
              </a:ext>
            </a:extLst>
          </p:cNvPr>
          <p:cNvSpPr/>
          <p:nvPr/>
        </p:nvSpPr>
        <p:spPr>
          <a:xfrm>
            <a:off x="5113353" y="3500927"/>
            <a:ext cx="1030310" cy="267944"/>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a:t>
            </a:r>
          </a:p>
        </p:txBody>
      </p:sp>
      <p:sp>
        <p:nvSpPr>
          <p:cNvPr id="53" name="Rectangle 52">
            <a:extLst>
              <a:ext uri="{FF2B5EF4-FFF2-40B4-BE49-F238E27FC236}">
                <a16:creationId xmlns:a16="http://schemas.microsoft.com/office/drawing/2014/main" id="{86482A2B-F4F3-8025-DA34-F79ABC411E16}"/>
              </a:ext>
            </a:extLst>
          </p:cNvPr>
          <p:cNvSpPr/>
          <p:nvPr/>
        </p:nvSpPr>
        <p:spPr>
          <a:xfrm>
            <a:off x="6310781" y="3500413"/>
            <a:ext cx="1030310" cy="268458"/>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4" name="Rectangle 53">
            <a:extLst>
              <a:ext uri="{FF2B5EF4-FFF2-40B4-BE49-F238E27FC236}">
                <a16:creationId xmlns:a16="http://schemas.microsoft.com/office/drawing/2014/main" id="{F0F451AE-3BF6-6AFA-A869-B7F12F4AA6BD}"/>
              </a:ext>
            </a:extLst>
          </p:cNvPr>
          <p:cNvSpPr/>
          <p:nvPr/>
        </p:nvSpPr>
        <p:spPr>
          <a:xfrm>
            <a:off x="7610043" y="3500412"/>
            <a:ext cx="1030310" cy="268459"/>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5" name="Rectangle 54">
            <a:extLst>
              <a:ext uri="{FF2B5EF4-FFF2-40B4-BE49-F238E27FC236}">
                <a16:creationId xmlns:a16="http://schemas.microsoft.com/office/drawing/2014/main" id="{1FC2914D-3A25-76E7-20A2-D3AF72656CC9}"/>
              </a:ext>
            </a:extLst>
          </p:cNvPr>
          <p:cNvSpPr/>
          <p:nvPr/>
        </p:nvSpPr>
        <p:spPr>
          <a:xfrm>
            <a:off x="8807471" y="3500411"/>
            <a:ext cx="1030310" cy="268461"/>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6" name="Rectangle 55">
            <a:extLst>
              <a:ext uri="{FF2B5EF4-FFF2-40B4-BE49-F238E27FC236}">
                <a16:creationId xmlns:a16="http://schemas.microsoft.com/office/drawing/2014/main" id="{4CBDC88B-B3DE-CDBC-D7A9-CD8FEE9751E9}"/>
              </a:ext>
            </a:extLst>
          </p:cNvPr>
          <p:cNvSpPr/>
          <p:nvPr/>
        </p:nvSpPr>
        <p:spPr>
          <a:xfrm>
            <a:off x="10004899" y="3500410"/>
            <a:ext cx="1030310" cy="268461"/>
          </a:xfrm>
          <a:prstGeom prst="rect">
            <a:avLst/>
          </a:prstGeom>
          <a:solidFill>
            <a:srgbClr val="F6C6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7" name="TextBox 56">
            <a:extLst>
              <a:ext uri="{FF2B5EF4-FFF2-40B4-BE49-F238E27FC236}">
                <a16:creationId xmlns:a16="http://schemas.microsoft.com/office/drawing/2014/main" id="{9C1C7E1F-789F-EB74-89D4-A7FB97BB7557}"/>
              </a:ext>
            </a:extLst>
          </p:cNvPr>
          <p:cNvSpPr txBox="1"/>
          <p:nvPr/>
        </p:nvSpPr>
        <p:spPr>
          <a:xfrm>
            <a:off x="1257416" y="1804542"/>
            <a:ext cx="1353313" cy="369332"/>
          </a:xfrm>
          <a:prstGeom prst="rect">
            <a:avLst/>
          </a:prstGeom>
          <a:noFill/>
        </p:spPr>
        <p:txBody>
          <a:bodyPr wrap="square">
            <a:spAutoFit/>
          </a:bodyPr>
          <a:lstStyle/>
          <a:p>
            <a:r>
              <a:rPr lang="en-US"/>
              <a:t>Iteration : </a:t>
            </a:r>
          </a:p>
        </p:txBody>
      </p:sp>
      <p:sp>
        <p:nvSpPr>
          <p:cNvPr id="51" name="TextBox 50">
            <a:extLst>
              <a:ext uri="{FF2B5EF4-FFF2-40B4-BE49-F238E27FC236}">
                <a16:creationId xmlns:a16="http://schemas.microsoft.com/office/drawing/2014/main" id="{F52C9813-412F-CC8A-6913-6466FE9E1E17}"/>
              </a:ext>
            </a:extLst>
          </p:cNvPr>
          <p:cNvSpPr txBox="1"/>
          <p:nvPr/>
        </p:nvSpPr>
        <p:spPr>
          <a:xfrm>
            <a:off x="7248287" y="3949234"/>
            <a:ext cx="615553" cy="541020"/>
          </a:xfrm>
          <a:prstGeom prst="rect">
            <a:avLst/>
          </a:prstGeom>
          <a:noFill/>
        </p:spPr>
        <p:txBody>
          <a:bodyPr vert="eaVert" wrap="square" rtlCol="0">
            <a:spAutoFit/>
          </a:bodyPr>
          <a:lstStyle/>
          <a:p>
            <a:r>
              <a:rPr lang="en-US" sz="2800" b="1">
                <a:latin typeface="Arial" panose="020B0604020202020204" pitchFamily="34" charset="0"/>
                <a:cs typeface="Arial" panose="020B0604020202020204" pitchFamily="34" charset="0"/>
              </a:rPr>
              <a:t>…</a:t>
            </a:r>
          </a:p>
        </p:txBody>
      </p:sp>
      <p:sp>
        <p:nvSpPr>
          <p:cNvPr id="47" name="灯片编号占位符 46">
            <a:extLst>
              <a:ext uri="{FF2B5EF4-FFF2-40B4-BE49-F238E27FC236}">
                <a16:creationId xmlns:a16="http://schemas.microsoft.com/office/drawing/2014/main" id="{BF9FA300-9600-BE2F-71DA-AB79D5E3ED54}"/>
              </a:ext>
            </a:extLst>
          </p:cNvPr>
          <p:cNvSpPr>
            <a:spLocks noGrp="1"/>
          </p:cNvSpPr>
          <p:nvPr>
            <p:ph type="sldNum" sz="quarter" idx="12"/>
          </p:nvPr>
        </p:nvSpPr>
        <p:spPr/>
        <p:txBody>
          <a:bodyPr/>
          <a:lstStyle/>
          <a:p>
            <a:fld id="{CB77001E-1A61-4903-BBFF-D82C24F3A3A5}" type="slidenum">
              <a:rPr lang="en-US" smtClean="0"/>
              <a:t>36</a:t>
            </a:fld>
            <a:endParaRPr lang="zh-CN" altLang="en-US"/>
          </a:p>
        </p:txBody>
      </p:sp>
      <p:sp>
        <p:nvSpPr>
          <p:cNvPr id="60" name="页脚占位符 59">
            <a:extLst>
              <a:ext uri="{FF2B5EF4-FFF2-40B4-BE49-F238E27FC236}">
                <a16:creationId xmlns:a16="http://schemas.microsoft.com/office/drawing/2014/main" id="{2936731F-A94B-49BE-A2C3-314D69C8CC79}"/>
              </a:ext>
            </a:extLst>
          </p:cNvPr>
          <p:cNvSpPr>
            <a:spLocks noGrp="1"/>
          </p:cNvSpPr>
          <p:nvPr>
            <p:ph type="ftr" sz="quarter" idx="11"/>
          </p:nvPr>
        </p:nvSpPr>
        <p:spPr/>
        <p:txBody>
          <a:bodyPr/>
          <a:lstStyle/>
          <a:p>
            <a:r>
              <a:rPr lang="en-US"/>
              <a:t>TeLLMe: Ternary LLM Accelerator on Edge FPGAs</a:t>
            </a:r>
          </a:p>
        </p:txBody>
      </p:sp>
      <p:sp>
        <p:nvSpPr>
          <p:cNvPr id="75" name="Title 1">
            <a:extLst>
              <a:ext uri="{FF2B5EF4-FFF2-40B4-BE49-F238E27FC236}">
                <a16:creationId xmlns:a16="http://schemas.microsoft.com/office/drawing/2014/main" id="{0543BBA4-82C4-4637-9507-3125834D332F}"/>
              </a:ext>
            </a:extLst>
          </p:cNvPr>
          <p:cNvSpPr>
            <a:spLocks noGrp="1"/>
          </p:cNvSpPr>
          <p:nvPr>
            <p:ph type="title"/>
          </p:nvPr>
        </p:nvSpPr>
        <p:spPr>
          <a:xfrm>
            <a:off x="838200" y="1"/>
            <a:ext cx="11684000" cy="1255222"/>
          </a:xfrm>
        </p:spPr>
        <p:txBody>
          <a:bodyPr>
            <a:normAutofit/>
          </a:bodyPr>
          <a:lstStyle/>
          <a:p>
            <a:r>
              <a:rPr lang="en-US" sz="3500"/>
              <a:t>Reversed-order Scheduling &amp; Operator Fusion in Prefill (Ours)</a:t>
            </a:r>
          </a:p>
        </p:txBody>
      </p:sp>
      <p:sp>
        <p:nvSpPr>
          <p:cNvPr id="76" name="文本框 75">
            <a:extLst>
              <a:ext uri="{FF2B5EF4-FFF2-40B4-BE49-F238E27FC236}">
                <a16:creationId xmlns:a16="http://schemas.microsoft.com/office/drawing/2014/main" id="{12252F71-DCF7-493C-9387-6963E9A867B5}"/>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3</a:t>
            </a:r>
            <a:endParaRPr lang="zh-CN" altLang="en-US" sz="2400" b="1" i="1">
              <a:solidFill>
                <a:srgbClr val="C00000"/>
              </a:solidFill>
            </a:endParaRPr>
          </a:p>
        </p:txBody>
      </p:sp>
    </p:spTree>
    <p:extLst>
      <p:ext uri="{BB962C8B-B14F-4D97-AF65-F5344CB8AC3E}">
        <p14:creationId xmlns:p14="http://schemas.microsoft.com/office/powerpoint/2010/main" val="2691608146"/>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E300CD-AB4F-73A8-3F55-FC057A454769}"/>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20F7A46-6ACE-7ABE-41D8-9A1F1A2A78A4}"/>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25003B0-F0E9-BA4B-2D33-BAC4DB3701C6}"/>
              </a:ext>
            </a:extLst>
          </p:cNvPr>
          <p:cNvSpPr/>
          <p:nvPr/>
        </p:nvSpPr>
        <p:spPr>
          <a:xfrm>
            <a:off x="1576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F7ED2B42-454C-06E1-620F-78EA73ED2BEE}"/>
              </a:ext>
            </a:extLst>
          </p:cNvPr>
          <p:cNvSpPr/>
          <p:nvPr/>
        </p:nvSpPr>
        <p:spPr>
          <a:xfrm>
            <a:off x="1576794" y="249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77A1BFC-C7B6-EE0B-DE0F-64F1ECEEB350}"/>
              </a:ext>
            </a:extLst>
          </p:cNvPr>
          <p:cNvSpPr/>
          <p:nvPr/>
        </p:nvSpPr>
        <p:spPr>
          <a:xfrm>
            <a:off x="1576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77F84FAE-A7F9-42EF-D9D8-717AAFDD5838}"/>
              </a:ext>
            </a:extLst>
          </p:cNvPr>
          <p:cNvSpPr/>
          <p:nvPr/>
        </p:nvSpPr>
        <p:spPr>
          <a:xfrm>
            <a:off x="1576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222EB1A-C42C-AA57-BDAF-F4DFE39B031E}"/>
              </a:ext>
            </a:extLst>
          </p:cNvPr>
          <p:cNvSpPr/>
          <p:nvPr/>
        </p:nvSpPr>
        <p:spPr>
          <a:xfrm>
            <a:off x="1576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CABE1C0-29D7-5C1C-8CEC-C30DFED48D45}"/>
              </a:ext>
            </a:extLst>
          </p:cNvPr>
          <p:cNvSpPr/>
          <p:nvPr/>
        </p:nvSpPr>
        <p:spPr>
          <a:xfrm>
            <a:off x="1576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DD915779-6260-1E3A-19DB-457D07A95687}"/>
              </a:ext>
            </a:extLst>
          </p:cNvPr>
          <p:cNvSpPr/>
          <p:nvPr/>
        </p:nvSpPr>
        <p:spPr>
          <a:xfrm>
            <a:off x="1828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FA4196A-9DBB-5ACD-9932-DF7474F91E3B}"/>
              </a:ext>
            </a:extLst>
          </p:cNvPr>
          <p:cNvSpPr/>
          <p:nvPr/>
        </p:nvSpPr>
        <p:spPr>
          <a:xfrm>
            <a:off x="1828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69D8A8EE-8B81-1DB0-B4EF-66B4E50838DC}"/>
              </a:ext>
            </a:extLst>
          </p:cNvPr>
          <p:cNvSpPr/>
          <p:nvPr/>
        </p:nvSpPr>
        <p:spPr>
          <a:xfrm>
            <a:off x="1828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D7F0F81-57FA-4077-3A0B-BFA92E1B08FD}"/>
              </a:ext>
            </a:extLst>
          </p:cNvPr>
          <p:cNvSpPr/>
          <p:nvPr/>
        </p:nvSpPr>
        <p:spPr>
          <a:xfrm>
            <a:off x="1828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8E8EFC4-C186-9EF7-A233-4BE73BA75BEB}"/>
              </a:ext>
            </a:extLst>
          </p:cNvPr>
          <p:cNvSpPr/>
          <p:nvPr/>
        </p:nvSpPr>
        <p:spPr>
          <a:xfrm>
            <a:off x="1828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5805CFF-9572-F1E8-FF88-7442E8DC9F57}"/>
              </a:ext>
            </a:extLst>
          </p:cNvPr>
          <p:cNvSpPr/>
          <p:nvPr/>
        </p:nvSpPr>
        <p:spPr>
          <a:xfrm>
            <a:off x="2080794" y="2998106"/>
            <a:ext cx="252000" cy="252000"/>
          </a:xfrm>
          <a:prstGeom prst="rect">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74D6980-5087-FE6A-C22B-17A404995B8D}"/>
              </a:ext>
            </a:extLst>
          </p:cNvPr>
          <p:cNvSpPr/>
          <p:nvPr/>
        </p:nvSpPr>
        <p:spPr>
          <a:xfrm>
            <a:off x="2080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F3016E83-AB0D-F373-5EB1-44485846E3E7}"/>
              </a:ext>
            </a:extLst>
          </p:cNvPr>
          <p:cNvSpPr/>
          <p:nvPr/>
        </p:nvSpPr>
        <p:spPr>
          <a:xfrm>
            <a:off x="2080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24490F-49E8-53E2-3EC7-737B1F0BDA39}"/>
              </a:ext>
            </a:extLst>
          </p:cNvPr>
          <p:cNvSpPr/>
          <p:nvPr/>
        </p:nvSpPr>
        <p:spPr>
          <a:xfrm>
            <a:off x="2080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F922F8E7-168F-C900-F330-9FE136666301}"/>
              </a:ext>
            </a:extLst>
          </p:cNvPr>
          <p:cNvSpPr/>
          <p:nvPr/>
        </p:nvSpPr>
        <p:spPr>
          <a:xfrm>
            <a:off x="2332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2961266-220E-DBBF-E590-1C69C0451DA5}"/>
              </a:ext>
            </a:extLst>
          </p:cNvPr>
          <p:cNvSpPr/>
          <p:nvPr/>
        </p:nvSpPr>
        <p:spPr>
          <a:xfrm>
            <a:off x="2332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5678A7C3-B06C-1596-296F-82ADE88F8631}"/>
              </a:ext>
            </a:extLst>
          </p:cNvPr>
          <p:cNvSpPr/>
          <p:nvPr/>
        </p:nvSpPr>
        <p:spPr>
          <a:xfrm>
            <a:off x="2332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6E1CC2F-04D1-4529-8C90-49E06ED3FEE6}"/>
              </a:ext>
            </a:extLst>
          </p:cNvPr>
          <p:cNvSpPr/>
          <p:nvPr/>
        </p:nvSpPr>
        <p:spPr>
          <a:xfrm>
            <a:off x="2584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66229D7-39E1-3ACB-60CF-A34D83EBF4E9}"/>
              </a:ext>
            </a:extLst>
          </p:cNvPr>
          <p:cNvSpPr/>
          <p:nvPr/>
        </p:nvSpPr>
        <p:spPr>
          <a:xfrm>
            <a:off x="2584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CB99109-3C8C-A8A0-205A-EEBA24E96893}"/>
              </a:ext>
            </a:extLst>
          </p:cNvPr>
          <p:cNvSpPr/>
          <p:nvPr/>
        </p:nvSpPr>
        <p:spPr>
          <a:xfrm>
            <a:off x="2836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401D0CC6-9F15-9E8F-F81E-BD6263EE13DF}"/>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E7DFB71F-3280-56CA-1EE7-43697F15B47B}"/>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8" name="TextBox 27">
            <a:extLst>
              <a:ext uri="{FF2B5EF4-FFF2-40B4-BE49-F238E27FC236}">
                <a16:creationId xmlns:a16="http://schemas.microsoft.com/office/drawing/2014/main" id="{65D99594-A03B-0930-F37C-1EF0DE257F9E}"/>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9" name="TextBox 28">
            <a:extLst>
              <a:ext uri="{FF2B5EF4-FFF2-40B4-BE49-F238E27FC236}">
                <a16:creationId xmlns:a16="http://schemas.microsoft.com/office/drawing/2014/main" id="{9A9F509E-4B22-D7B6-C102-510A3B1F9C87}"/>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B12F9D32-FF31-5F35-FCDF-ACFE7C0268BB}"/>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6816ED61-A3DD-E8A6-307F-FE1F2234CB01}"/>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9A540F0C-4AC7-8BA2-8101-422687B56F88}"/>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F5945841-BEC9-7383-9D7D-9B5D954F4125}"/>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34F1D0A1-9DBE-27B9-F497-2D5AB290177E}"/>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35" name="TextBox 34">
            <a:extLst>
              <a:ext uri="{FF2B5EF4-FFF2-40B4-BE49-F238E27FC236}">
                <a16:creationId xmlns:a16="http://schemas.microsoft.com/office/drawing/2014/main" id="{A85A43D7-1EC2-2A04-B215-8671D6448BFD}"/>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1D024C31-EDCD-7BAB-1E20-51D72308BB54}"/>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737B0A27-5EDF-4D37-403C-8FBA4355FB24}"/>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421B1A32-5AB4-D0A8-BC7D-A8406A2D34DB}"/>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0" name="Rectangle 39">
            <a:extLst>
              <a:ext uri="{FF2B5EF4-FFF2-40B4-BE49-F238E27FC236}">
                <a16:creationId xmlns:a16="http://schemas.microsoft.com/office/drawing/2014/main" id="{BFE46BDE-9A45-17D5-AB73-D4603F665FCD}"/>
              </a:ext>
            </a:extLst>
          </p:cNvPr>
          <p:cNvSpPr/>
          <p:nvPr/>
        </p:nvSpPr>
        <p:spPr>
          <a:xfrm flipH="1">
            <a:off x="1562919" y="4066734"/>
            <a:ext cx="45719" cy="252000"/>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DEEA0ED2-59F9-8D42-85EE-B3FD696BDAC0}"/>
              </a:ext>
            </a:extLst>
          </p:cNvPr>
          <p:cNvSpPr/>
          <p:nvPr/>
        </p:nvSpPr>
        <p:spPr>
          <a:xfrm>
            <a:off x="1257418" y="2494107"/>
            <a:ext cx="254062" cy="503999"/>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02E3079E-3F36-2FD9-083D-F06FB36B4559}"/>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EBC6BB1C-331C-A129-2978-F6C56631EFEF}"/>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43" name="!!Rectangle 1">
            <a:extLst>
              <a:ext uri="{FF2B5EF4-FFF2-40B4-BE49-F238E27FC236}">
                <a16:creationId xmlns:a16="http://schemas.microsoft.com/office/drawing/2014/main" id="{BA30C82B-B52D-2536-5C92-3E3CF44CAED5}"/>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a:t>
            </a:r>
          </a:p>
        </p:txBody>
      </p:sp>
      <p:sp>
        <p:nvSpPr>
          <p:cNvPr id="44" name="Rectangle 43">
            <a:extLst>
              <a:ext uri="{FF2B5EF4-FFF2-40B4-BE49-F238E27FC236}">
                <a16:creationId xmlns:a16="http://schemas.microsoft.com/office/drawing/2014/main" id="{FE31245B-87DE-9712-D7F9-73F7883146C4}"/>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68" name="Rectangle 67">
            <a:extLst>
              <a:ext uri="{FF2B5EF4-FFF2-40B4-BE49-F238E27FC236}">
                <a16:creationId xmlns:a16="http://schemas.microsoft.com/office/drawing/2014/main" id="{E59274D1-5C1B-2415-41FC-A598EB7AE481}"/>
              </a:ext>
            </a:extLst>
          </p:cNvPr>
          <p:cNvSpPr/>
          <p:nvPr/>
        </p:nvSpPr>
        <p:spPr>
          <a:xfrm>
            <a:off x="6310781" y="2208799"/>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69" name="Rectangle 68">
            <a:extLst>
              <a:ext uri="{FF2B5EF4-FFF2-40B4-BE49-F238E27FC236}">
                <a16:creationId xmlns:a16="http://schemas.microsoft.com/office/drawing/2014/main" id="{1AAD23A2-7BD8-3C5A-22F8-C293C6572D6E}"/>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70" name="Rectangle 69">
            <a:extLst>
              <a:ext uri="{FF2B5EF4-FFF2-40B4-BE49-F238E27FC236}">
                <a16:creationId xmlns:a16="http://schemas.microsoft.com/office/drawing/2014/main" id="{B02EDB59-29DD-65EC-87BF-88E64EC330A1}"/>
              </a:ext>
            </a:extLst>
          </p:cNvPr>
          <p:cNvSpPr/>
          <p:nvPr/>
        </p:nvSpPr>
        <p:spPr>
          <a:xfrm>
            <a:off x="3915925" y="2630711"/>
            <a:ext cx="1030310" cy="284792"/>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a:t>
            </a:r>
          </a:p>
        </p:txBody>
      </p:sp>
      <p:sp>
        <p:nvSpPr>
          <p:cNvPr id="71" name="Rectangle 70">
            <a:extLst>
              <a:ext uri="{FF2B5EF4-FFF2-40B4-BE49-F238E27FC236}">
                <a16:creationId xmlns:a16="http://schemas.microsoft.com/office/drawing/2014/main" id="{B1801823-35B7-67D2-E46F-F8CC642E284A}"/>
              </a:ext>
            </a:extLst>
          </p:cNvPr>
          <p:cNvSpPr/>
          <p:nvPr/>
        </p:nvSpPr>
        <p:spPr>
          <a:xfrm>
            <a:off x="5113353" y="2630710"/>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a:t>
            </a:r>
          </a:p>
        </p:txBody>
      </p:sp>
      <p:sp>
        <p:nvSpPr>
          <p:cNvPr id="72" name="Rectangle 71">
            <a:extLst>
              <a:ext uri="{FF2B5EF4-FFF2-40B4-BE49-F238E27FC236}">
                <a16:creationId xmlns:a16="http://schemas.microsoft.com/office/drawing/2014/main" id="{33EB15EB-836F-4A1D-06BB-9F7EDDEF7F31}"/>
              </a:ext>
            </a:extLst>
          </p:cNvPr>
          <p:cNvSpPr/>
          <p:nvPr/>
        </p:nvSpPr>
        <p:spPr>
          <a:xfrm>
            <a:off x="6310781" y="2630197"/>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73" name="Rectangle 72">
            <a:extLst>
              <a:ext uri="{FF2B5EF4-FFF2-40B4-BE49-F238E27FC236}">
                <a16:creationId xmlns:a16="http://schemas.microsoft.com/office/drawing/2014/main" id="{DC3170C8-5FD9-D998-CF4A-A167CDCA3936}"/>
              </a:ext>
            </a:extLst>
          </p:cNvPr>
          <p:cNvSpPr/>
          <p:nvPr/>
        </p:nvSpPr>
        <p:spPr>
          <a:xfrm>
            <a:off x="7610043" y="2630195"/>
            <a:ext cx="1030310" cy="268462"/>
          </a:xfrm>
          <a:prstGeom prst="rect">
            <a:avLst/>
          </a:prstGeom>
          <a:solidFill>
            <a:srgbClr val="A6C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74" name="Rectangle 73">
            <a:extLst>
              <a:ext uri="{FF2B5EF4-FFF2-40B4-BE49-F238E27FC236}">
                <a16:creationId xmlns:a16="http://schemas.microsoft.com/office/drawing/2014/main" id="{EE5FE9CA-8148-61E6-EDC2-D1DF098BF6DE}"/>
              </a:ext>
            </a:extLst>
          </p:cNvPr>
          <p:cNvSpPr/>
          <p:nvPr/>
        </p:nvSpPr>
        <p:spPr>
          <a:xfrm>
            <a:off x="8807471" y="2630194"/>
            <a:ext cx="1030310" cy="268462"/>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39" name="TextBox 38">
            <a:extLst>
              <a:ext uri="{FF2B5EF4-FFF2-40B4-BE49-F238E27FC236}">
                <a16:creationId xmlns:a16="http://schemas.microsoft.com/office/drawing/2014/main" id="{59BD4B98-C437-3EC9-ED08-653CB93AB42A}"/>
              </a:ext>
            </a:extLst>
          </p:cNvPr>
          <p:cNvSpPr txBox="1"/>
          <p:nvPr/>
        </p:nvSpPr>
        <p:spPr>
          <a:xfrm>
            <a:off x="2332794" y="1809329"/>
            <a:ext cx="700345" cy="369332"/>
          </a:xfrm>
          <a:prstGeom prst="rect">
            <a:avLst/>
          </a:prstGeom>
          <a:noFill/>
        </p:spPr>
        <p:txBody>
          <a:bodyPr wrap="square" rtlCol="0">
            <a:spAutoFit/>
          </a:bodyPr>
          <a:lstStyle/>
          <a:p>
            <a:r>
              <a:rPr lang="en-US"/>
              <a:t>7</a:t>
            </a:r>
          </a:p>
        </p:txBody>
      </p:sp>
      <p:sp>
        <p:nvSpPr>
          <p:cNvPr id="2" name="Rectangle 1">
            <a:extLst>
              <a:ext uri="{FF2B5EF4-FFF2-40B4-BE49-F238E27FC236}">
                <a16:creationId xmlns:a16="http://schemas.microsoft.com/office/drawing/2014/main" id="{C7E4269D-626C-6716-BA2B-54EF827CD681}"/>
              </a:ext>
            </a:extLst>
          </p:cNvPr>
          <p:cNvSpPr/>
          <p:nvPr/>
        </p:nvSpPr>
        <p:spPr>
          <a:xfrm>
            <a:off x="3915925" y="3052105"/>
            <a:ext cx="1030310" cy="267943"/>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4</a:t>
            </a:r>
          </a:p>
        </p:txBody>
      </p:sp>
      <p:sp>
        <p:nvSpPr>
          <p:cNvPr id="3" name="Rectangle 2">
            <a:extLst>
              <a:ext uri="{FF2B5EF4-FFF2-40B4-BE49-F238E27FC236}">
                <a16:creationId xmlns:a16="http://schemas.microsoft.com/office/drawing/2014/main" id="{5E4FA7ED-5EE1-5C7F-2E48-A54D9BE4EE9A}"/>
              </a:ext>
            </a:extLst>
          </p:cNvPr>
          <p:cNvSpPr/>
          <p:nvPr/>
        </p:nvSpPr>
        <p:spPr>
          <a:xfrm>
            <a:off x="5113353" y="3052104"/>
            <a:ext cx="1030310" cy="267944"/>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a:t>
            </a:r>
          </a:p>
        </p:txBody>
      </p:sp>
      <p:sp>
        <p:nvSpPr>
          <p:cNvPr id="42" name="Rectangle 41">
            <a:extLst>
              <a:ext uri="{FF2B5EF4-FFF2-40B4-BE49-F238E27FC236}">
                <a16:creationId xmlns:a16="http://schemas.microsoft.com/office/drawing/2014/main" id="{D772E663-F8C3-205D-3A23-DB340673A588}"/>
              </a:ext>
            </a:extLst>
          </p:cNvPr>
          <p:cNvSpPr/>
          <p:nvPr/>
        </p:nvSpPr>
        <p:spPr>
          <a:xfrm>
            <a:off x="6310781" y="3051590"/>
            <a:ext cx="1030310" cy="268459"/>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48" name="Rectangle 47">
            <a:extLst>
              <a:ext uri="{FF2B5EF4-FFF2-40B4-BE49-F238E27FC236}">
                <a16:creationId xmlns:a16="http://schemas.microsoft.com/office/drawing/2014/main" id="{BA3AC25A-7808-8397-80A8-C46C62899583}"/>
              </a:ext>
            </a:extLst>
          </p:cNvPr>
          <p:cNvSpPr/>
          <p:nvPr/>
        </p:nvSpPr>
        <p:spPr>
          <a:xfrm>
            <a:off x="7610043" y="3051589"/>
            <a:ext cx="1030310" cy="26846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49" name="Rectangle 48">
            <a:extLst>
              <a:ext uri="{FF2B5EF4-FFF2-40B4-BE49-F238E27FC236}">
                <a16:creationId xmlns:a16="http://schemas.microsoft.com/office/drawing/2014/main" id="{FDAC7141-68D6-57C6-33CF-1C5832B34588}"/>
              </a:ext>
            </a:extLst>
          </p:cNvPr>
          <p:cNvSpPr/>
          <p:nvPr/>
        </p:nvSpPr>
        <p:spPr>
          <a:xfrm>
            <a:off x="8807471" y="3051588"/>
            <a:ext cx="1030310" cy="268461"/>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50" name="Rectangle 49">
            <a:extLst>
              <a:ext uri="{FF2B5EF4-FFF2-40B4-BE49-F238E27FC236}">
                <a16:creationId xmlns:a16="http://schemas.microsoft.com/office/drawing/2014/main" id="{D6D59EB3-311A-98DB-DDDF-71E0F70C850B}"/>
              </a:ext>
            </a:extLst>
          </p:cNvPr>
          <p:cNvSpPr/>
          <p:nvPr/>
        </p:nvSpPr>
        <p:spPr>
          <a:xfrm>
            <a:off x="10004899" y="3051587"/>
            <a:ext cx="1030310" cy="268462"/>
          </a:xfrm>
          <a:prstGeom prst="rect">
            <a:avLst/>
          </a:prstGeom>
          <a:solidFill>
            <a:srgbClr val="F6C6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52" name="Rectangle 51">
            <a:extLst>
              <a:ext uri="{FF2B5EF4-FFF2-40B4-BE49-F238E27FC236}">
                <a16:creationId xmlns:a16="http://schemas.microsoft.com/office/drawing/2014/main" id="{DCFE5DBA-93F5-F467-ABC7-B2003319950A}"/>
              </a:ext>
            </a:extLst>
          </p:cNvPr>
          <p:cNvSpPr/>
          <p:nvPr/>
        </p:nvSpPr>
        <p:spPr>
          <a:xfrm>
            <a:off x="5113353" y="3500927"/>
            <a:ext cx="1030310" cy="267944"/>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a:t>
            </a:r>
          </a:p>
        </p:txBody>
      </p:sp>
      <p:sp>
        <p:nvSpPr>
          <p:cNvPr id="53" name="Rectangle 52">
            <a:extLst>
              <a:ext uri="{FF2B5EF4-FFF2-40B4-BE49-F238E27FC236}">
                <a16:creationId xmlns:a16="http://schemas.microsoft.com/office/drawing/2014/main" id="{00F970BB-46B4-9CE7-E1B2-F2DD458A4988}"/>
              </a:ext>
            </a:extLst>
          </p:cNvPr>
          <p:cNvSpPr/>
          <p:nvPr/>
        </p:nvSpPr>
        <p:spPr>
          <a:xfrm>
            <a:off x="6310781" y="3500413"/>
            <a:ext cx="1030310" cy="268458"/>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4" name="Rectangle 53">
            <a:extLst>
              <a:ext uri="{FF2B5EF4-FFF2-40B4-BE49-F238E27FC236}">
                <a16:creationId xmlns:a16="http://schemas.microsoft.com/office/drawing/2014/main" id="{C8AAD94D-D20D-FA6B-B112-EDB448B50690}"/>
              </a:ext>
            </a:extLst>
          </p:cNvPr>
          <p:cNvSpPr/>
          <p:nvPr/>
        </p:nvSpPr>
        <p:spPr>
          <a:xfrm>
            <a:off x="7610043" y="3500412"/>
            <a:ext cx="1030310" cy="268459"/>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5" name="Rectangle 54">
            <a:extLst>
              <a:ext uri="{FF2B5EF4-FFF2-40B4-BE49-F238E27FC236}">
                <a16:creationId xmlns:a16="http://schemas.microsoft.com/office/drawing/2014/main" id="{86DED9F3-BBDE-4DE6-9A9A-5D8AE0E58A5F}"/>
              </a:ext>
            </a:extLst>
          </p:cNvPr>
          <p:cNvSpPr/>
          <p:nvPr/>
        </p:nvSpPr>
        <p:spPr>
          <a:xfrm>
            <a:off x="8807471" y="3500411"/>
            <a:ext cx="1030310" cy="268461"/>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6" name="Rectangle 55">
            <a:extLst>
              <a:ext uri="{FF2B5EF4-FFF2-40B4-BE49-F238E27FC236}">
                <a16:creationId xmlns:a16="http://schemas.microsoft.com/office/drawing/2014/main" id="{77CE1972-C26A-4C61-13FF-9603E716A637}"/>
              </a:ext>
            </a:extLst>
          </p:cNvPr>
          <p:cNvSpPr/>
          <p:nvPr/>
        </p:nvSpPr>
        <p:spPr>
          <a:xfrm>
            <a:off x="10004899" y="3500410"/>
            <a:ext cx="1030310" cy="268461"/>
          </a:xfrm>
          <a:prstGeom prst="rect">
            <a:avLst/>
          </a:prstGeom>
          <a:solidFill>
            <a:srgbClr val="F6C6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7" name="TextBox 56">
            <a:extLst>
              <a:ext uri="{FF2B5EF4-FFF2-40B4-BE49-F238E27FC236}">
                <a16:creationId xmlns:a16="http://schemas.microsoft.com/office/drawing/2014/main" id="{88CDBA48-330D-3BCE-B6DC-9C6E3F9302E0}"/>
              </a:ext>
            </a:extLst>
          </p:cNvPr>
          <p:cNvSpPr txBox="1"/>
          <p:nvPr/>
        </p:nvSpPr>
        <p:spPr>
          <a:xfrm>
            <a:off x="1257416" y="1804542"/>
            <a:ext cx="1353313" cy="369332"/>
          </a:xfrm>
          <a:prstGeom prst="rect">
            <a:avLst/>
          </a:prstGeom>
          <a:noFill/>
        </p:spPr>
        <p:txBody>
          <a:bodyPr wrap="square">
            <a:spAutoFit/>
          </a:bodyPr>
          <a:lstStyle/>
          <a:p>
            <a:r>
              <a:rPr lang="en-US"/>
              <a:t>Iteration : </a:t>
            </a:r>
          </a:p>
        </p:txBody>
      </p:sp>
      <p:sp>
        <p:nvSpPr>
          <p:cNvPr id="51" name="TextBox 50">
            <a:extLst>
              <a:ext uri="{FF2B5EF4-FFF2-40B4-BE49-F238E27FC236}">
                <a16:creationId xmlns:a16="http://schemas.microsoft.com/office/drawing/2014/main" id="{FFDA0D0D-C1BF-689F-6F4E-02C174B1149C}"/>
              </a:ext>
            </a:extLst>
          </p:cNvPr>
          <p:cNvSpPr txBox="1"/>
          <p:nvPr/>
        </p:nvSpPr>
        <p:spPr>
          <a:xfrm>
            <a:off x="7248287" y="3949234"/>
            <a:ext cx="615553" cy="541020"/>
          </a:xfrm>
          <a:prstGeom prst="rect">
            <a:avLst/>
          </a:prstGeom>
          <a:noFill/>
        </p:spPr>
        <p:txBody>
          <a:bodyPr vert="eaVert" wrap="square" rtlCol="0">
            <a:spAutoFit/>
          </a:bodyPr>
          <a:lstStyle/>
          <a:p>
            <a:r>
              <a:rPr lang="en-US" sz="2800" b="1">
                <a:latin typeface="Arial" panose="020B0604020202020204" pitchFamily="34" charset="0"/>
                <a:cs typeface="Arial" panose="020B0604020202020204" pitchFamily="34" charset="0"/>
              </a:rPr>
              <a:t>…</a:t>
            </a:r>
          </a:p>
        </p:txBody>
      </p:sp>
      <p:sp>
        <p:nvSpPr>
          <p:cNvPr id="47" name="!!Rectangle 1">
            <a:extLst>
              <a:ext uri="{FF2B5EF4-FFF2-40B4-BE49-F238E27FC236}">
                <a16:creationId xmlns:a16="http://schemas.microsoft.com/office/drawing/2014/main" id="{B372EE74-B076-A4BD-2B96-DC8616D6A6CF}"/>
              </a:ext>
            </a:extLst>
          </p:cNvPr>
          <p:cNvSpPr/>
          <p:nvPr/>
        </p:nvSpPr>
        <p:spPr>
          <a:xfrm>
            <a:off x="3915925" y="4422743"/>
            <a:ext cx="1030310" cy="284792"/>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3</a:t>
            </a:r>
          </a:p>
        </p:txBody>
      </p:sp>
      <p:sp>
        <p:nvSpPr>
          <p:cNvPr id="59" name="Rectangle 58">
            <a:extLst>
              <a:ext uri="{FF2B5EF4-FFF2-40B4-BE49-F238E27FC236}">
                <a16:creationId xmlns:a16="http://schemas.microsoft.com/office/drawing/2014/main" id="{D672DF68-FA5D-C393-A6F2-EC5169CBEFD9}"/>
              </a:ext>
            </a:extLst>
          </p:cNvPr>
          <p:cNvSpPr/>
          <p:nvPr/>
        </p:nvSpPr>
        <p:spPr>
          <a:xfrm>
            <a:off x="7610043" y="4420224"/>
            <a:ext cx="1030310" cy="268459"/>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8" name="灯片编号占位符 57">
            <a:extLst>
              <a:ext uri="{FF2B5EF4-FFF2-40B4-BE49-F238E27FC236}">
                <a16:creationId xmlns:a16="http://schemas.microsoft.com/office/drawing/2014/main" id="{3A0217E9-7BC3-0F21-B9AB-3BEF7CD63521}"/>
              </a:ext>
            </a:extLst>
          </p:cNvPr>
          <p:cNvSpPr>
            <a:spLocks noGrp="1"/>
          </p:cNvSpPr>
          <p:nvPr>
            <p:ph type="sldNum" sz="quarter" idx="12"/>
          </p:nvPr>
        </p:nvSpPr>
        <p:spPr/>
        <p:txBody>
          <a:bodyPr/>
          <a:lstStyle/>
          <a:p>
            <a:fld id="{CB77001E-1A61-4903-BBFF-D82C24F3A3A5}" type="slidenum">
              <a:rPr lang="en-US" smtClean="0"/>
              <a:t>37</a:t>
            </a:fld>
            <a:endParaRPr lang="zh-CN" altLang="en-US"/>
          </a:p>
        </p:txBody>
      </p:sp>
      <p:sp>
        <p:nvSpPr>
          <p:cNvPr id="62" name="页脚占位符 61">
            <a:extLst>
              <a:ext uri="{FF2B5EF4-FFF2-40B4-BE49-F238E27FC236}">
                <a16:creationId xmlns:a16="http://schemas.microsoft.com/office/drawing/2014/main" id="{B4C9181C-F425-4AF6-B942-35C248EED4D7}"/>
              </a:ext>
            </a:extLst>
          </p:cNvPr>
          <p:cNvSpPr>
            <a:spLocks noGrp="1"/>
          </p:cNvSpPr>
          <p:nvPr>
            <p:ph type="ftr" sz="quarter" idx="11"/>
          </p:nvPr>
        </p:nvSpPr>
        <p:spPr/>
        <p:txBody>
          <a:bodyPr/>
          <a:lstStyle/>
          <a:p>
            <a:r>
              <a:rPr lang="en-US"/>
              <a:t>TeLLMe: Ternary LLM Accelerator on Edge FPGAs</a:t>
            </a:r>
          </a:p>
        </p:txBody>
      </p:sp>
      <p:sp>
        <p:nvSpPr>
          <p:cNvPr id="75" name="Title 1">
            <a:extLst>
              <a:ext uri="{FF2B5EF4-FFF2-40B4-BE49-F238E27FC236}">
                <a16:creationId xmlns:a16="http://schemas.microsoft.com/office/drawing/2014/main" id="{5BA4C5F4-6924-49EC-A38A-41BA035B7AA2}"/>
              </a:ext>
            </a:extLst>
          </p:cNvPr>
          <p:cNvSpPr>
            <a:spLocks noGrp="1"/>
          </p:cNvSpPr>
          <p:nvPr>
            <p:ph type="title"/>
          </p:nvPr>
        </p:nvSpPr>
        <p:spPr>
          <a:xfrm>
            <a:off x="838200" y="1"/>
            <a:ext cx="11684000" cy="1255222"/>
          </a:xfrm>
        </p:spPr>
        <p:txBody>
          <a:bodyPr>
            <a:normAutofit/>
          </a:bodyPr>
          <a:lstStyle/>
          <a:p>
            <a:r>
              <a:rPr lang="en-US" sz="3500"/>
              <a:t>Reversed-order Scheduling &amp; Operator Fusion in Prefill (Ours)</a:t>
            </a:r>
          </a:p>
        </p:txBody>
      </p:sp>
      <p:sp>
        <p:nvSpPr>
          <p:cNvPr id="76" name="文本框 75">
            <a:extLst>
              <a:ext uri="{FF2B5EF4-FFF2-40B4-BE49-F238E27FC236}">
                <a16:creationId xmlns:a16="http://schemas.microsoft.com/office/drawing/2014/main" id="{2EE3B567-1920-47A9-9C41-341725C6A88F}"/>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3</a:t>
            </a:r>
            <a:endParaRPr lang="zh-CN" altLang="en-US" sz="2400" b="1" i="1">
              <a:solidFill>
                <a:srgbClr val="C00000"/>
              </a:solidFill>
            </a:endParaRPr>
          </a:p>
        </p:txBody>
      </p:sp>
    </p:spTree>
    <p:extLst>
      <p:ext uri="{BB962C8B-B14F-4D97-AF65-F5344CB8AC3E}">
        <p14:creationId xmlns:p14="http://schemas.microsoft.com/office/powerpoint/2010/main" val="2390881698"/>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96B2C2-07D8-3B45-72E2-CFC26E441836}"/>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8F8CBD6-1B5D-0EC8-ED88-E8A08A132DCE}"/>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287023F-3C62-7AE7-4720-04297B1211C3}"/>
              </a:ext>
            </a:extLst>
          </p:cNvPr>
          <p:cNvSpPr/>
          <p:nvPr/>
        </p:nvSpPr>
        <p:spPr>
          <a:xfrm>
            <a:off x="1576794" y="2746106"/>
            <a:ext cx="252000" cy="252000"/>
          </a:xfrm>
          <a:prstGeom prst="rect">
            <a:avLst/>
          </a:prstGeom>
          <a:solidFill>
            <a:schemeClr val="accent5">
              <a:lumMod val="60000"/>
              <a:lumOff val="4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429170D6-DE12-13DA-F18D-AFA83B126AD0}"/>
              </a:ext>
            </a:extLst>
          </p:cNvPr>
          <p:cNvSpPr/>
          <p:nvPr/>
        </p:nvSpPr>
        <p:spPr>
          <a:xfrm>
            <a:off x="1576794" y="2494106"/>
            <a:ext cx="252000" cy="252000"/>
          </a:xfrm>
          <a:prstGeom prst="rect">
            <a:avLst/>
          </a:prstGeom>
          <a:solidFill>
            <a:schemeClr val="accent2">
              <a:lumMod val="60000"/>
              <a:lumOff val="4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D436E276-B14B-ADE8-CF5E-45F6113EEF34}"/>
              </a:ext>
            </a:extLst>
          </p:cNvPr>
          <p:cNvSpPr/>
          <p:nvPr/>
        </p:nvSpPr>
        <p:spPr>
          <a:xfrm>
            <a:off x="1576794" y="2998106"/>
            <a:ext cx="252000" cy="252000"/>
          </a:xfrm>
          <a:prstGeom prst="rect">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87B23B7-73A8-FB08-08AF-1ED8623B1BE5}"/>
              </a:ext>
            </a:extLst>
          </p:cNvPr>
          <p:cNvSpPr/>
          <p:nvPr/>
        </p:nvSpPr>
        <p:spPr>
          <a:xfrm>
            <a:off x="1576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A6DAA95-A106-7D25-3D38-35C24A557260}"/>
              </a:ext>
            </a:extLst>
          </p:cNvPr>
          <p:cNvSpPr/>
          <p:nvPr/>
        </p:nvSpPr>
        <p:spPr>
          <a:xfrm>
            <a:off x="1576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5AEE488-3B02-01E3-A095-F3A815849966}"/>
              </a:ext>
            </a:extLst>
          </p:cNvPr>
          <p:cNvSpPr/>
          <p:nvPr/>
        </p:nvSpPr>
        <p:spPr>
          <a:xfrm>
            <a:off x="1576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95063631-7A89-3235-370E-F50A62D7122A}"/>
              </a:ext>
            </a:extLst>
          </p:cNvPr>
          <p:cNvSpPr/>
          <p:nvPr/>
        </p:nvSpPr>
        <p:spPr>
          <a:xfrm>
            <a:off x="1828794" y="2746106"/>
            <a:ext cx="252000" cy="252000"/>
          </a:xfrm>
          <a:prstGeom prst="rect">
            <a:avLst/>
          </a:prstGeom>
          <a:solidFill>
            <a:schemeClr val="accent5">
              <a:lumMod val="60000"/>
              <a:lumOff val="4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44E8894-39CC-7E91-F21A-BD933F3D3B97}"/>
              </a:ext>
            </a:extLst>
          </p:cNvPr>
          <p:cNvSpPr/>
          <p:nvPr/>
        </p:nvSpPr>
        <p:spPr>
          <a:xfrm>
            <a:off x="1828794" y="2998106"/>
            <a:ext cx="252000" cy="252000"/>
          </a:xfrm>
          <a:prstGeom prst="rect">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23E97FF-A25A-A66A-2971-67869AB7F708}"/>
              </a:ext>
            </a:extLst>
          </p:cNvPr>
          <p:cNvSpPr/>
          <p:nvPr/>
        </p:nvSpPr>
        <p:spPr>
          <a:xfrm>
            <a:off x="1828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3351603-6A23-618A-275E-504F8878413D}"/>
              </a:ext>
            </a:extLst>
          </p:cNvPr>
          <p:cNvSpPr/>
          <p:nvPr/>
        </p:nvSpPr>
        <p:spPr>
          <a:xfrm>
            <a:off x="1828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8E126A5D-52ED-B025-588A-074674E318DE}"/>
              </a:ext>
            </a:extLst>
          </p:cNvPr>
          <p:cNvSpPr/>
          <p:nvPr/>
        </p:nvSpPr>
        <p:spPr>
          <a:xfrm>
            <a:off x="1828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CFF44094-39C5-5A1F-24AE-77A24B2FEDFB}"/>
              </a:ext>
            </a:extLst>
          </p:cNvPr>
          <p:cNvSpPr/>
          <p:nvPr/>
        </p:nvSpPr>
        <p:spPr>
          <a:xfrm>
            <a:off x="2080794" y="2998106"/>
            <a:ext cx="252000" cy="252000"/>
          </a:xfrm>
          <a:prstGeom prst="rect">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8FCDC8E0-59C3-5323-45A4-360B4070366E}"/>
              </a:ext>
            </a:extLst>
          </p:cNvPr>
          <p:cNvSpPr/>
          <p:nvPr/>
        </p:nvSpPr>
        <p:spPr>
          <a:xfrm>
            <a:off x="2080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06031E10-E1E1-F7CD-D7E4-00732559B0ED}"/>
              </a:ext>
            </a:extLst>
          </p:cNvPr>
          <p:cNvSpPr/>
          <p:nvPr/>
        </p:nvSpPr>
        <p:spPr>
          <a:xfrm>
            <a:off x="2080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E33EFDB-A515-B8A8-5B31-7C7B65B8AE4E}"/>
              </a:ext>
            </a:extLst>
          </p:cNvPr>
          <p:cNvSpPr/>
          <p:nvPr/>
        </p:nvSpPr>
        <p:spPr>
          <a:xfrm>
            <a:off x="2080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33FE8F0A-75DB-A5F4-511A-79176E0AF780}"/>
              </a:ext>
            </a:extLst>
          </p:cNvPr>
          <p:cNvSpPr/>
          <p:nvPr/>
        </p:nvSpPr>
        <p:spPr>
          <a:xfrm>
            <a:off x="2332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BAFE268-C4F6-BB40-2182-58A2D2E4BCE6}"/>
              </a:ext>
            </a:extLst>
          </p:cNvPr>
          <p:cNvSpPr/>
          <p:nvPr/>
        </p:nvSpPr>
        <p:spPr>
          <a:xfrm>
            <a:off x="2332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17DCA05A-0743-EE30-3CFF-233C8FB01EAF}"/>
              </a:ext>
            </a:extLst>
          </p:cNvPr>
          <p:cNvSpPr/>
          <p:nvPr/>
        </p:nvSpPr>
        <p:spPr>
          <a:xfrm>
            <a:off x="2332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C5591CCC-B1A6-BD4D-08BB-865CA42D6F2A}"/>
              </a:ext>
            </a:extLst>
          </p:cNvPr>
          <p:cNvSpPr/>
          <p:nvPr/>
        </p:nvSpPr>
        <p:spPr>
          <a:xfrm>
            <a:off x="2584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61524C3-8E06-EFE4-5FB9-C01A4BD86C8D}"/>
              </a:ext>
            </a:extLst>
          </p:cNvPr>
          <p:cNvSpPr/>
          <p:nvPr/>
        </p:nvSpPr>
        <p:spPr>
          <a:xfrm>
            <a:off x="2584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E913FFD9-4E3F-51D2-DC8E-A246485565A8}"/>
              </a:ext>
            </a:extLst>
          </p:cNvPr>
          <p:cNvSpPr/>
          <p:nvPr/>
        </p:nvSpPr>
        <p:spPr>
          <a:xfrm>
            <a:off x="2836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473ED055-F058-6F7A-5676-5F70F4BBA0E5}"/>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082A6990-C028-1001-FEA1-1703729F6182}"/>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8" name="TextBox 27">
            <a:extLst>
              <a:ext uri="{FF2B5EF4-FFF2-40B4-BE49-F238E27FC236}">
                <a16:creationId xmlns:a16="http://schemas.microsoft.com/office/drawing/2014/main" id="{0EEA8DF5-6836-B840-A1BA-08F56F26F8D5}"/>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9" name="TextBox 28">
            <a:extLst>
              <a:ext uri="{FF2B5EF4-FFF2-40B4-BE49-F238E27FC236}">
                <a16:creationId xmlns:a16="http://schemas.microsoft.com/office/drawing/2014/main" id="{63293961-47F9-E708-CE8E-222473014679}"/>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8A35D7F2-A002-C6AB-2DEF-BA5BCB474C07}"/>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A9DA80FC-0B84-4625-CD3A-21B260234154}"/>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52137235-12EA-257C-B9FF-E13BC80F9853}"/>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8A5E0627-D9B9-6322-CD94-E43F8B71B195}"/>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EEBBFA22-44CA-7E31-6142-FDAA7DC81D96}"/>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35" name="TextBox 34">
            <a:extLst>
              <a:ext uri="{FF2B5EF4-FFF2-40B4-BE49-F238E27FC236}">
                <a16:creationId xmlns:a16="http://schemas.microsoft.com/office/drawing/2014/main" id="{867904E7-7B4A-32E6-D744-D1CCBE615BA9}"/>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C1257514-DF5B-3DA3-28D2-82994504DE27}"/>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1A1FA2FB-9D0A-581C-38E6-12FF2EFE4757}"/>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4245360A-FC0A-871D-0E37-21D775D0A2D1}"/>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0" name="Rectangle 39">
            <a:extLst>
              <a:ext uri="{FF2B5EF4-FFF2-40B4-BE49-F238E27FC236}">
                <a16:creationId xmlns:a16="http://schemas.microsoft.com/office/drawing/2014/main" id="{F5542C7D-F502-7AF6-49D4-F116EDCC7F6E}"/>
              </a:ext>
            </a:extLst>
          </p:cNvPr>
          <p:cNvSpPr/>
          <p:nvPr/>
        </p:nvSpPr>
        <p:spPr>
          <a:xfrm>
            <a:off x="1608638" y="4066735"/>
            <a:ext cx="45719" cy="169498"/>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4FB86125-D358-6A76-9908-27D0FF9C0DD0}"/>
              </a:ext>
            </a:extLst>
          </p:cNvPr>
          <p:cNvSpPr/>
          <p:nvPr/>
        </p:nvSpPr>
        <p:spPr>
          <a:xfrm>
            <a:off x="1252117" y="2494107"/>
            <a:ext cx="259363" cy="82179"/>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B4B88961-B5AD-CC2D-AE9C-080DE86A49CA}"/>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B19416B2-DC20-CCFD-C09D-6760702DA3EB}"/>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43" name="!!Rectangle 1">
            <a:extLst>
              <a:ext uri="{FF2B5EF4-FFF2-40B4-BE49-F238E27FC236}">
                <a16:creationId xmlns:a16="http://schemas.microsoft.com/office/drawing/2014/main" id="{F2E63928-239D-9673-FC0D-1231ADB5A636}"/>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a:t>
            </a:r>
          </a:p>
        </p:txBody>
      </p:sp>
      <p:sp>
        <p:nvSpPr>
          <p:cNvPr id="44" name="Rectangle 43">
            <a:extLst>
              <a:ext uri="{FF2B5EF4-FFF2-40B4-BE49-F238E27FC236}">
                <a16:creationId xmlns:a16="http://schemas.microsoft.com/office/drawing/2014/main" id="{7F835A12-43DB-1BFF-54E5-00D1C9B04556}"/>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68" name="Rectangle 67">
            <a:extLst>
              <a:ext uri="{FF2B5EF4-FFF2-40B4-BE49-F238E27FC236}">
                <a16:creationId xmlns:a16="http://schemas.microsoft.com/office/drawing/2014/main" id="{CCA75197-E420-C710-0428-12EAE9F66ACF}"/>
              </a:ext>
            </a:extLst>
          </p:cNvPr>
          <p:cNvSpPr/>
          <p:nvPr/>
        </p:nvSpPr>
        <p:spPr>
          <a:xfrm>
            <a:off x="6310781" y="2208799"/>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69" name="Rectangle 68">
            <a:extLst>
              <a:ext uri="{FF2B5EF4-FFF2-40B4-BE49-F238E27FC236}">
                <a16:creationId xmlns:a16="http://schemas.microsoft.com/office/drawing/2014/main" id="{FD103E12-80C7-6249-E877-AD86754F0589}"/>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70" name="Rectangle 69">
            <a:extLst>
              <a:ext uri="{FF2B5EF4-FFF2-40B4-BE49-F238E27FC236}">
                <a16:creationId xmlns:a16="http://schemas.microsoft.com/office/drawing/2014/main" id="{1CBB69D4-E476-C990-2C41-DDF505138BA1}"/>
              </a:ext>
            </a:extLst>
          </p:cNvPr>
          <p:cNvSpPr/>
          <p:nvPr/>
        </p:nvSpPr>
        <p:spPr>
          <a:xfrm>
            <a:off x="3915925" y="2630711"/>
            <a:ext cx="1030310" cy="284792"/>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a:t>
            </a:r>
          </a:p>
        </p:txBody>
      </p:sp>
      <p:sp>
        <p:nvSpPr>
          <p:cNvPr id="71" name="Rectangle 70">
            <a:extLst>
              <a:ext uri="{FF2B5EF4-FFF2-40B4-BE49-F238E27FC236}">
                <a16:creationId xmlns:a16="http://schemas.microsoft.com/office/drawing/2014/main" id="{466B717C-C8D9-4752-A02C-D2A7D315492D}"/>
              </a:ext>
            </a:extLst>
          </p:cNvPr>
          <p:cNvSpPr/>
          <p:nvPr/>
        </p:nvSpPr>
        <p:spPr>
          <a:xfrm>
            <a:off x="5113353" y="2630710"/>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a:t>
            </a:r>
          </a:p>
        </p:txBody>
      </p:sp>
      <p:sp>
        <p:nvSpPr>
          <p:cNvPr id="72" name="Rectangle 71">
            <a:extLst>
              <a:ext uri="{FF2B5EF4-FFF2-40B4-BE49-F238E27FC236}">
                <a16:creationId xmlns:a16="http://schemas.microsoft.com/office/drawing/2014/main" id="{5E7107EA-9FCA-94B9-A5A3-BD936BE832E9}"/>
              </a:ext>
            </a:extLst>
          </p:cNvPr>
          <p:cNvSpPr/>
          <p:nvPr/>
        </p:nvSpPr>
        <p:spPr>
          <a:xfrm>
            <a:off x="6310781" y="2630197"/>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73" name="Rectangle 72">
            <a:extLst>
              <a:ext uri="{FF2B5EF4-FFF2-40B4-BE49-F238E27FC236}">
                <a16:creationId xmlns:a16="http://schemas.microsoft.com/office/drawing/2014/main" id="{01538BDA-796F-89CD-BA9F-CB378B93BEA1}"/>
              </a:ext>
            </a:extLst>
          </p:cNvPr>
          <p:cNvSpPr/>
          <p:nvPr/>
        </p:nvSpPr>
        <p:spPr>
          <a:xfrm>
            <a:off x="7610043" y="2630195"/>
            <a:ext cx="1030310" cy="268462"/>
          </a:xfrm>
          <a:prstGeom prst="rect">
            <a:avLst/>
          </a:prstGeom>
          <a:solidFill>
            <a:srgbClr val="A6C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74" name="Rectangle 73">
            <a:extLst>
              <a:ext uri="{FF2B5EF4-FFF2-40B4-BE49-F238E27FC236}">
                <a16:creationId xmlns:a16="http://schemas.microsoft.com/office/drawing/2014/main" id="{0878B91D-9348-FD1A-8C23-B4FB7E380D6A}"/>
              </a:ext>
            </a:extLst>
          </p:cNvPr>
          <p:cNvSpPr/>
          <p:nvPr/>
        </p:nvSpPr>
        <p:spPr>
          <a:xfrm>
            <a:off x="8807471" y="2630194"/>
            <a:ext cx="1030310" cy="268462"/>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39" name="TextBox 38">
            <a:extLst>
              <a:ext uri="{FF2B5EF4-FFF2-40B4-BE49-F238E27FC236}">
                <a16:creationId xmlns:a16="http://schemas.microsoft.com/office/drawing/2014/main" id="{3652E865-E688-5767-1806-3C16A82F653A}"/>
              </a:ext>
            </a:extLst>
          </p:cNvPr>
          <p:cNvSpPr txBox="1"/>
          <p:nvPr/>
        </p:nvSpPr>
        <p:spPr>
          <a:xfrm>
            <a:off x="2332794" y="1809329"/>
            <a:ext cx="700345" cy="369332"/>
          </a:xfrm>
          <a:prstGeom prst="rect">
            <a:avLst/>
          </a:prstGeom>
          <a:noFill/>
        </p:spPr>
        <p:txBody>
          <a:bodyPr wrap="square" rtlCol="0">
            <a:spAutoFit/>
          </a:bodyPr>
          <a:lstStyle/>
          <a:p>
            <a:r>
              <a:rPr lang="en-US"/>
              <a:t>9</a:t>
            </a:r>
          </a:p>
        </p:txBody>
      </p:sp>
      <p:sp>
        <p:nvSpPr>
          <p:cNvPr id="2" name="Rectangle 1">
            <a:extLst>
              <a:ext uri="{FF2B5EF4-FFF2-40B4-BE49-F238E27FC236}">
                <a16:creationId xmlns:a16="http://schemas.microsoft.com/office/drawing/2014/main" id="{68BD3BE3-AB59-D1B6-CEFC-C8E92E6226BE}"/>
              </a:ext>
            </a:extLst>
          </p:cNvPr>
          <p:cNvSpPr/>
          <p:nvPr/>
        </p:nvSpPr>
        <p:spPr>
          <a:xfrm>
            <a:off x="3915925" y="3052105"/>
            <a:ext cx="1030310" cy="267943"/>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4</a:t>
            </a:r>
          </a:p>
        </p:txBody>
      </p:sp>
      <p:sp>
        <p:nvSpPr>
          <p:cNvPr id="3" name="Rectangle 2">
            <a:extLst>
              <a:ext uri="{FF2B5EF4-FFF2-40B4-BE49-F238E27FC236}">
                <a16:creationId xmlns:a16="http://schemas.microsoft.com/office/drawing/2014/main" id="{8A066AE2-CB2A-96B2-75BB-AA3F74A67E81}"/>
              </a:ext>
            </a:extLst>
          </p:cNvPr>
          <p:cNvSpPr/>
          <p:nvPr/>
        </p:nvSpPr>
        <p:spPr>
          <a:xfrm>
            <a:off x="5113353" y="3052104"/>
            <a:ext cx="1030310" cy="267944"/>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a:t>
            </a:r>
          </a:p>
        </p:txBody>
      </p:sp>
      <p:sp>
        <p:nvSpPr>
          <p:cNvPr id="42" name="Rectangle 41">
            <a:extLst>
              <a:ext uri="{FF2B5EF4-FFF2-40B4-BE49-F238E27FC236}">
                <a16:creationId xmlns:a16="http://schemas.microsoft.com/office/drawing/2014/main" id="{E2754116-10D8-4B79-B782-2327DB2A21A4}"/>
              </a:ext>
            </a:extLst>
          </p:cNvPr>
          <p:cNvSpPr/>
          <p:nvPr/>
        </p:nvSpPr>
        <p:spPr>
          <a:xfrm>
            <a:off x="6310781" y="3051590"/>
            <a:ext cx="1030310" cy="268459"/>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48" name="Rectangle 47">
            <a:extLst>
              <a:ext uri="{FF2B5EF4-FFF2-40B4-BE49-F238E27FC236}">
                <a16:creationId xmlns:a16="http://schemas.microsoft.com/office/drawing/2014/main" id="{99CD603B-AF1C-339B-40BF-CE96E14E1AAE}"/>
              </a:ext>
            </a:extLst>
          </p:cNvPr>
          <p:cNvSpPr/>
          <p:nvPr/>
        </p:nvSpPr>
        <p:spPr>
          <a:xfrm>
            <a:off x="7610043" y="3051589"/>
            <a:ext cx="1030310" cy="26846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49" name="Rectangle 48">
            <a:extLst>
              <a:ext uri="{FF2B5EF4-FFF2-40B4-BE49-F238E27FC236}">
                <a16:creationId xmlns:a16="http://schemas.microsoft.com/office/drawing/2014/main" id="{E51818B8-D7B8-3BC8-783A-924EE2645CE5}"/>
              </a:ext>
            </a:extLst>
          </p:cNvPr>
          <p:cNvSpPr/>
          <p:nvPr/>
        </p:nvSpPr>
        <p:spPr>
          <a:xfrm>
            <a:off x="8807471" y="3051588"/>
            <a:ext cx="1030310" cy="268461"/>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50" name="Rectangle 49">
            <a:extLst>
              <a:ext uri="{FF2B5EF4-FFF2-40B4-BE49-F238E27FC236}">
                <a16:creationId xmlns:a16="http://schemas.microsoft.com/office/drawing/2014/main" id="{6CFE807A-BD23-6EA8-9AB8-5910231A2276}"/>
              </a:ext>
            </a:extLst>
          </p:cNvPr>
          <p:cNvSpPr/>
          <p:nvPr/>
        </p:nvSpPr>
        <p:spPr>
          <a:xfrm>
            <a:off x="10004899" y="3051587"/>
            <a:ext cx="1030310" cy="268462"/>
          </a:xfrm>
          <a:prstGeom prst="rect">
            <a:avLst/>
          </a:prstGeom>
          <a:solidFill>
            <a:srgbClr val="F6C6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52" name="Rectangle 51">
            <a:extLst>
              <a:ext uri="{FF2B5EF4-FFF2-40B4-BE49-F238E27FC236}">
                <a16:creationId xmlns:a16="http://schemas.microsoft.com/office/drawing/2014/main" id="{303A8228-A8BA-1187-B5D8-C3353D2FB385}"/>
              </a:ext>
            </a:extLst>
          </p:cNvPr>
          <p:cNvSpPr/>
          <p:nvPr/>
        </p:nvSpPr>
        <p:spPr>
          <a:xfrm>
            <a:off x="5113353" y="3500927"/>
            <a:ext cx="1030310" cy="267944"/>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a:t>
            </a:r>
          </a:p>
        </p:txBody>
      </p:sp>
      <p:sp>
        <p:nvSpPr>
          <p:cNvPr id="53" name="Rectangle 52">
            <a:extLst>
              <a:ext uri="{FF2B5EF4-FFF2-40B4-BE49-F238E27FC236}">
                <a16:creationId xmlns:a16="http://schemas.microsoft.com/office/drawing/2014/main" id="{2649433E-4757-6250-FEF8-0F6AEEAA05FA}"/>
              </a:ext>
            </a:extLst>
          </p:cNvPr>
          <p:cNvSpPr/>
          <p:nvPr/>
        </p:nvSpPr>
        <p:spPr>
          <a:xfrm>
            <a:off x="6310781" y="3500413"/>
            <a:ext cx="1030310" cy="268458"/>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4" name="Rectangle 53">
            <a:extLst>
              <a:ext uri="{FF2B5EF4-FFF2-40B4-BE49-F238E27FC236}">
                <a16:creationId xmlns:a16="http://schemas.microsoft.com/office/drawing/2014/main" id="{8CCC864C-3E7A-C0A8-4220-2E53EBD728E2}"/>
              </a:ext>
            </a:extLst>
          </p:cNvPr>
          <p:cNvSpPr/>
          <p:nvPr/>
        </p:nvSpPr>
        <p:spPr>
          <a:xfrm>
            <a:off x="7610043" y="3500412"/>
            <a:ext cx="1030310" cy="268459"/>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5" name="Rectangle 54">
            <a:extLst>
              <a:ext uri="{FF2B5EF4-FFF2-40B4-BE49-F238E27FC236}">
                <a16:creationId xmlns:a16="http://schemas.microsoft.com/office/drawing/2014/main" id="{9352AB8E-F02C-0722-53EB-AB45AD0C4632}"/>
              </a:ext>
            </a:extLst>
          </p:cNvPr>
          <p:cNvSpPr/>
          <p:nvPr/>
        </p:nvSpPr>
        <p:spPr>
          <a:xfrm>
            <a:off x="8807471" y="3500411"/>
            <a:ext cx="1030310" cy="268461"/>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6" name="Rectangle 55">
            <a:extLst>
              <a:ext uri="{FF2B5EF4-FFF2-40B4-BE49-F238E27FC236}">
                <a16:creationId xmlns:a16="http://schemas.microsoft.com/office/drawing/2014/main" id="{881C49FB-6F6F-F91C-9E17-A620824F75CA}"/>
              </a:ext>
            </a:extLst>
          </p:cNvPr>
          <p:cNvSpPr/>
          <p:nvPr/>
        </p:nvSpPr>
        <p:spPr>
          <a:xfrm>
            <a:off x="10004899" y="3500410"/>
            <a:ext cx="1030310" cy="268461"/>
          </a:xfrm>
          <a:prstGeom prst="rect">
            <a:avLst/>
          </a:prstGeom>
          <a:solidFill>
            <a:srgbClr val="F6C6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7" name="TextBox 56">
            <a:extLst>
              <a:ext uri="{FF2B5EF4-FFF2-40B4-BE49-F238E27FC236}">
                <a16:creationId xmlns:a16="http://schemas.microsoft.com/office/drawing/2014/main" id="{75A38B97-2E13-7B90-287D-7D57032E8A3F}"/>
              </a:ext>
            </a:extLst>
          </p:cNvPr>
          <p:cNvSpPr txBox="1"/>
          <p:nvPr/>
        </p:nvSpPr>
        <p:spPr>
          <a:xfrm>
            <a:off x="1257416" y="1804542"/>
            <a:ext cx="1353313" cy="369332"/>
          </a:xfrm>
          <a:prstGeom prst="rect">
            <a:avLst/>
          </a:prstGeom>
          <a:noFill/>
        </p:spPr>
        <p:txBody>
          <a:bodyPr wrap="square">
            <a:spAutoFit/>
          </a:bodyPr>
          <a:lstStyle/>
          <a:p>
            <a:r>
              <a:rPr lang="en-US"/>
              <a:t>Iteration : </a:t>
            </a:r>
          </a:p>
        </p:txBody>
      </p:sp>
      <p:sp>
        <p:nvSpPr>
          <p:cNvPr id="51" name="TextBox 50">
            <a:extLst>
              <a:ext uri="{FF2B5EF4-FFF2-40B4-BE49-F238E27FC236}">
                <a16:creationId xmlns:a16="http://schemas.microsoft.com/office/drawing/2014/main" id="{8682D39E-704B-874E-15B7-551204B9B150}"/>
              </a:ext>
            </a:extLst>
          </p:cNvPr>
          <p:cNvSpPr txBox="1"/>
          <p:nvPr/>
        </p:nvSpPr>
        <p:spPr>
          <a:xfrm>
            <a:off x="7248287" y="3949234"/>
            <a:ext cx="615553" cy="541020"/>
          </a:xfrm>
          <a:prstGeom prst="rect">
            <a:avLst/>
          </a:prstGeom>
          <a:noFill/>
        </p:spPr>
        <p:txBody>
          <a:bodyPr vert="eaVert" wrap="square" rtlCol="0">
            <a:spAutoFit/>
          </a:bodyPr>
          <a:lstStyle/>
          <a:p>
            <a:r>
              <a:rPr lang="en-US" sz="2800" b="1">
                <a:latin typeface="Arial" panose="020B0604020202020204" pitchFamily="34" charset="0"/>
                <a:cs typeface="Arial" panose="020B0604020202020204" pitchFamily="34" charset="0"/>
              </a:rPr>
              <a:t>…</a:t>
            </a:r>
          </a:p>
        </p:txBody>
      </p:sp>
      <p:sp>
        <p:nvSpPr>
          <p:cNvPr id="47" name="!!Rectangle 1">
            <a:extLst>
              <a:ext uri="{FF2B5EF4-FFF2-40B4-BE49-F238E27FC236}">
                <a16:creationId xmlns:a16="http://schemas.microsoft.com/office/drawing/2014/main" id="{57DE3838-935A-9527-963F-BE657E6686E9}"/>
              </a:ext>
            </a:extLst>
          </p:cNvPr>
          <p:cNvSpPr/>
          <p:nvPr/>
        </p:nvSpPr>
        <p:spPr>
          <a:xfrm>
            <a:off x="3915925" y="4422743"/>
            <a:ext cx="1030310" cy="284792"/>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3</a:t>
            </a:r>
          </a:p>
        </p:txBody>
      </p:sp>
      <p:sp>
        <p:nvSpPr>
          <p:cNvPr id="59" name="Rectangle 58">
            <a:extLst>
              <a:ext uri="{FF2B5EF4-FFF2-40B4-BE49-F238E27FC236}">
                <a16:creationId xmlns:a16="http://schemas.microsoft.com/office/drawing/2014/main" id="{D3DFAA2A-1E87-EF8D-2CE3-2ACAB9B3E554}"/>
              </a:ext>
            </a:extLst>
          </p:cNvPr>
          <p:cNvSpPr/>
          <p:nvPr/>
        </p:nvSpPr>
        <p:spPr>
          <a:xfrm>
            <a:off x="7610043" y="4420224"/>
            <a:ext cx="1030310" cy="287311"/>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8" name="TextBox 57">
            <a:extLst>
              <a:ext uri="{FF2B5EF4-FFF2-40B4-BE49-F238E27FC236}">
                <a16:creationId xmlns:a16="http://schemas.microsoft.com/office/drawing/2014/main" id="{7C872146-99E7-F3A8-AA02-9C0C9C9B3C45}"/>
              </a:ext>
            </a:extLst>
          </p:cNvPr>
          <p:cNvSpPr txBox="1"/>
          <p:nvPr/>
        </p:nvSpPr>
        <p:spPr>
          <a:xfrm>
            <a:off x="7248287" y="4808276"/>
            <a:ext cx="615553" cy="541020"/>
          </a:xfrm>
          <a:prstGeom prst="rect">
            <a:avLst/>
          </a:prstGeom>
          <a:noFill/>
        </p:spPr>
        <p:txBody>
          <a:bodyPr vert="eaVert" wrap="square" rtlCol="0">
            <a:spAutoFit/>
          </a:bodyPr>
          <a:lstStyle/>
          <a:p>
            <a:r>
              <a:rPr lang="en-US" sz="2800" b="1">
                <a:latin typeface="Arial" panose="020B0604020202020204" pitchFamily="34" charset="0"/>
                <a:cs typeface="Arial" panose="020B0604020202020204" pitchFamily="34" charset="0"/>
              </a:rPr>
              <a:t>…</a:t>
            </a:r>
          </a:p>
        </p:txBody>
      </p:sp>
      <p:sp>
        <p:nvSpPr>
          <p:cNvPr id="60" name="!!Rectangle 1">
            <a:extLst>
              <a:ext uri="{FF2B5EF4-FFF2-40B4-BE49-F238E27FC236}">
                <a16:creationId xmlns:a16="http://schemas.microsoft.com/office/drawing/2014/main" id="{1AC74EA8-57B2-7C30-5D05-90A342AA81BD}"/>
              </a:ext>
            </a:extLst>
          </p:cNvPr>
          <p:cNvSpPr/>
          <p:nvPr/>
        </p:nvSpPr>
        <p:spPr>
          <a:xfrm>
            <a:off x="3915925" y="5286343"/>
            <a:ext cx="1030310" cy="284792"/>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a:t>
            </a:r>
          </a:p>
        </p:txBody>
      </p:sp>
      <p:sp>
        <p:nvSpPr>
          <p:cNvPr id="61" name="Rectangle 60">
            <a:extLst>
              <a:ext uri="{FF2B5EF4-FFF2-40B4-BE49-F238E27FC236}">
                <a16:creationId xmlns:a16="http://schemas.microsoft.com/office/drawing/2014/main" id="{D148DF40-0997-80A8-8565-D62B44636D75}"/>
              </a:ext>
            </a:extLst>
          </p:cNvPr>
          <p:cNvSpPr/>
          <p:nvPr/>
        </p:nvSpPr>
        <p:spPr>
          <a:xfrm>
            <a:off x="7607138" y="5283824"/>
            <a:ext cx="1030310" cy="287311"/>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1</a:t>
            </a:r>
          </a:p>
        </p:txBody>
      </p:sp>
      <p:sp>
        <p:nvSpPr>
          <p:cNvPr id="62" name="Rectangle 61">
            <a:extLst>
              <a:ext uri="{FF2B5EF4-FFF2-40B4-BE49-F238E27FC236}">
                <a16:creationId xmlns:a16="http://schemas.microsoft.com/office/drawing/2014/main" id="{D97CC713-099A-460F-496B-458088D93874}"/>
              </a:ext>
            </a:extLst>
          </p:cNvPr>
          <p:cNvSpPr/>
          <p:nvPr/>
        </p:nvSpPr>
        <p:spPr>
          <a:xfrm>
            <a:off x="8807354" y="5283823"/>
            <a:ext cx="1030310" cy="287311"/>
          </a:xfrm>
          <a:prstGeom prst="rect">
            <a:avLst/>
          </a:prstGeom>
          <a:solidFill>
            <a:srgbClr val="D86EC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2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1</a:t>
            </a:r>
          </a:p>
        </p:txBody>
      </p:sp>
      <p:sp>
        <p:nvSpPr>
          <p:cNvPr id="63" name="Rectangle 62">
            <a:extLst>
              <a:ext uri="{FF2B5EF4-FFF2-40B4-BE49-F238E27FC236}">
                <a16:creationId xmlns:a16="http://schemas.microsoft.com/office/drawing/2014/main" id="{7F1310E0-6EC0-F192-A2DA-0D57D6EA90B5}"/>
              </a:ext>
            </a:extLst>
          </p:cNvPr>
          <p:cNvSpPr/>
          <p:nvPr/>
        </p:nvSpPr>
        <p:spPr>
          <a:xfrm>
            <a:off x="10004899" y="5283823"/>
            <a:ext cx="1030310" cy="287311"/>
          </a:xfrm>
          <a:prstGeom prst="rect">
            <a:avLst/>
          </a:prstGeom>
          <a:solidFill>
            <a:srgbClr val="F2AA8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1</a:t>
            </a:r>
          </a:p>
        </p:txBody>
      </p:sp>
      <p:sp>
        <p:nvSpPr>
          <p:cNvPr id="64" name="Rectangle 63">
            <a:extLst>
              <a:ext uri="{FF2B5EF4-FFF2-40B4-BE49-F238E27FC236}">
                <a16:creationId xmlns:a16="http://schemas.microsoft.com/office/drawing/2014/main" id="{CDD59333-68C7-CBB7-08A2-D3A58DDACABF}"/>
              </a:ext>
            </a:extLst>
          </p:cNvPr>
          <p:cNvSpPr/>
          <p:nvPr/>
        </p:nvSpPr>
        <p:spPr>
          <a:xfrm>
            <a:off x="5107228" y="5283823"/>
            <a:ext cx="1030310" cy="267944"/>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1</a:t>
            </a:r>
          </a:p>
        </p:txBody>
      </p:sp>
      <p:sp>
        <p:nvSpPr>
          <p:cNvPr id="65" name="Rectangle 64">
            <a:extLst>
              <a:ext uri="{FF2B5EF4-FFF2-40B4-BE49-F238E27FC236}">
                <a16:creationId xmlns:a16="http://schemas.microsoft.com/office/drawing/2014/main" id="{E0CE102D-5854-AFF5-CBDF-831EEFF8AB28}"/>
              </a:ext>
            </a:extLst>
          </p:cNvPr>
          <p:cNvSpPr/>
          <p:nvPr/>
        </p:nvSpPr>
        <p:spPr>
          <a:xfrm>
            <a:off x="6306108" y="5283823"/>
            <a:ext cx="1030310" cy="268458"/>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1</a:t>
            </a:r>
          </a:p>
        </p:txBody>
      </p:sp>
      <p:sp>
        <p:nvSpPr>
          <p:cNvPr id="75" name="Rectangle 74">
            <a:extLst>
              <a:ext uri="{FF2B5EF4-FFF2-40B4-BE49-F238E27FC236}">
                <a16:creationId xmlns:a16="http://schemas.microsoft.com/office/drawing/2014/main" id="{A2EB14CD-F279-8D35-A4E0-2B8023495D3D}"/>
              </a:ext>
            </a:extLst>
          </p:cNvPr>
          <p:cNvSpPr/>
          <p:nvPr/>
        </p:nvSpPr>
        <p:spPr>
          <a:xfrm>
            <a:off x="3797861" y="5803856"/>
            <a:ext cx="6900851" cy="678018"/>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rgbClr val="C00000"/>
                </a:solidFill>
              </a:rPr>
              <a:t>Fewer iterations &amp;  Lower bandwidth required!</a:t>
            </a:r>
          </a:p>
        </p:txBody>
      </p:sp>
      <p:sp>
        <p:nvSpPr>
          <p:cNvPr id="76" name="灯片编号占位符 75">
            <a:extLst>
              <a:ext uri="{FF2B5EF4-FFF2-40B4-BE49-F238E27FC236}">
                <a16:creationId xmlns:a16="http://schemas.microsoft.com/office/drawing/2014/main" id="{CFFDC6F1-6817-94DF-F8F7-5ADB188629FC}"/>
              </a:ext>
            </a:extLst>
          </p:cNvPr>
          <p:cNvSpPr>
            <a:spLocks noGrp="1"/>
          </p:cNvSpPr>
          <p:nvPr>
            <p:ph type="sldNum" sz="quarter" idx="12"/>
          </p:nvPr>
        </p:nvSpPr>
        <p:spPr/>
        <p:txBody>
          <a:bodyPr/>
          <a:lstStyle/>
          <a:p>
            <a:fld id="{CB77001E-1A61-4903-BBFF-D82C24F3A3A5}" type="slidenum">
              <a:rPr lang="en-US" smtClean="0"/>
              <a:t>38</a:t>
            </a:fld>
            <a:endParaRPr lang="zh-CN" altLang="en-US"/>
          </a:p>
        </p:txBody>
      </p:sp>
      <p:sp>
        <p:nvSpPr>
          <p:cNvPr id="77" name="页脚占位符 76">
            <a:extLst>
              <a:ext uri="{FF2B5EF4-FFF2-40B4-BE49-F238E27FC236}">
                <a16:creationId xmlns:a16="http://schemas.microsoft.com/office/drawing/2014/main" id="{A39974AE-B67C-40F7-B748-777266629C57}"/>
              </a:ext>
            </a:extLst>
          </p:cNvPr>
          <p:cNvSpPr>
            <a:spLocks noGrp="1"/>
          </p:cNvSpPr>
          <p:nvPr>
            <p:ph type="ftr" sz="quarter" idx="11"/>
          </p:nvPr>
        </p:nvSpPr>
        <p:spPr/>
        <p:txBody>
          <a:bodyPr/>
          <a:lstStyle/>
          <a:p>
            <a:r>
              <a:rPr lang="en-US"/>
              <a:t>TeLLMe: Ternary LLM Accelerator on Edge FPGAs</a:t>
            </a:r>
          </a:p>
        </p:txBody>
      </p:sp>
      <p:sp>
        <p:nvSpPr>
          <p:cNvPr id="80" name="Title 1">
            <a:extLst>
              <a:ext uri="{FF2B5EF4-FFF2-40B4-BE49-F238E27FC236}">
                <a16:creationId xmlns:a16="http://schemas.microsoft.com/office/drawing/2014/main" id="{26326FB9-AB09-49C6-AB3D-AFBD4E99B308}"/>
              </a:ext>
            </a:extLst>
          </p:cNvPr>
          <p:cNvSpPr>
            <a:spLocks noGrp="1"/>
          </p:cNvSpPr>
          <p:nvPr>
            <p:ph type="title"/>
          </p:nvPr>
        </p:nvSpPr>
        <p:spPr>
          <a:xfrm>
            <a:off x="838200" y="1"/>
            <a:ext cx="11684000" cy="1255222"/>
          </a:xfrm>
        </p:spPr>
        <p:txBody>
          <a:bodyPr>
            <a:normAutofit/>
          </a:bodyPr>
          <a:lstStyle/>
          <a:p>
            <a:r>
              <a:rPr lang="en-US" sz="3500"/>
              <a:t>Reversed-order Scheduling &amp; Operator Fusion in Prefill (Ours)</a:t>
            </a:r>
          </a:p>
        </p:txBody>
      </p:sp>
      <p:sp>
        <p:nvSpPr>
          <p:cNvPr id="81" name="文本框 80">
            <a:extLst>
              <a:ext uri="{FF2B5EF4-FFF2-40B4-BE49-F238E27FC236}">
                <a16:creationId xmlns:a16="http://schemas.microsoft.com/office/drawing/2014/main" id="{B2B37CD4-4C09-4C46-8818-11E8759DCD52}"/>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3</a:t>
            </a:r>
            <a:endParaRPr lang="zh-CN" altLang="en-US" sz="2400" b="1" i="1">
              <a:solidFill>
                <a:srgbClr val="C00000"/>
              </a:solidFill>
            </a:endParaRPr>
          </a:p>
        </p:txBody>
      </p:sp>
    </p:spTree>
    <p:extLst>
      <p:ext uri="{BB962C8B-B14F-4D97-AF65-F5344CB8AC3E}">
        <p14:creationId xmlns:p14="http://schemas.microsoft.com/office/powerpoint/2010/main" val="3536985283"/>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5"/>
                                        </p:tgtEl>
                                        <p:attrNameLst>
                                          <p:attrName>style.visibility</p:attrName>
                                        </p:attrNameLst>
                                      </p:cBhvr>
                                      <p:to>
                                        <p:strVal val="visible"/>
                                      </p:to>
                                    </p:set>
                                    <p:animEffect transition="in" filter="fade">
                                      <p:cBhvr>
                                        <p:cTn id="7" dur="500"/>
                                        <p:tgtEl>
                                          <p:spTgt spid="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078DC-79FC-9672-7F0A-AFA4E5422645}"/>
            </a:ext>
          </a:extLst>
        </p:cNvPr>
        <p:cNvGrpSpPr/>
        <p:nvPr/>
      </p:nvGrpSpPr>
      <p:grpSpPr>
        <a:xfrm>
          <a:off x="0" y="0"/>
          <a:ext cx="0" cy="0"/>
          <a:chOff x="0" y="0"/>
          <a:chExt cx="0" cy="0"/>
        </a:xfrm>
      </p:grpSpPr>
      <p:grpSp>
        <p:nvGrpSpPr>
          <p:cNvPr id="59" name="Group 58">
            <a:extLst>
              <a:ext uri="{FF2B5EF4-FFF2-40B4-BE49-F238E27FC236}">
                <a16:creationId xmlns:a16="http://schemas.microsoft.com/office/drawing/2014/main" id="{474E79B7-2ABB-84C0-DBA6-64CB7FAC252D}"/>
              </a:ext>
            </a:extLst>
          </p:cNvPr>
          <p:cNvGrpSpPr/>
          <p:nvPr/>
        </p:nvGrpSpPr>
        <p:grpSpPr>
          <a:xfrm>
            <a:off x="424997" y="1448073"/>
            <a:ext cx="2251005" cy="1826497"/>
            <a:chOff x="838200" y="1308387"/>
            <a:chExt cx="2251005" cy="1826497"/>
          </a:xfrm>
        </p:grpSpPr>
        <p:sp>
          <p:nvSpPr>
            <p:cNvPr id="4" name="Rectangle 3">
              <a:extLst>
                <a:ext uri="{FF2B5EF4-FFF2-40B4-BE49-F238E27FC236}">
                  <a16:creationId xmlns:a16="http://schemas.microsoft.com/office/drawing/2014/main" id="{4A5E33B9-E76C-BE35-E457-CAF66973F7D3}"/>
                </a:ext>
              </a:extLst>
            </p:cNvPr>
            <p:cNvSpPr/>
            <p:nvPr/>
          </p:nvSpPr>
          <p:spPr>
            <a:xfrm>
              <a:off x="1172530" y="1345885"/>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7F7BE36-F3A8-97AE-A4C9-FC527E192266}"/>
                </a:ext>
              </a:extLst>
            </p:cNvPr>
            <p:cNvSpPr/>
            <p:nvPr/>
          </p:nvSpPr>
          <p:spPr>
            <a:xfrm>
              <a:off x="1172530" y="1597885"/>
              <a:ext cx="252000" cy="252000"/>
            </a:xfrm>
            <a:prstGeom prst="rect">
              <a:avLst/>
            </a:prstGeom>
            <a:solidFill>
              <a:schemeClr val="accent5">
                <a:lumMod val="60000"/>
                <a:lumOff val="4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8F420C6C-4D1F-0454-78EB-87B0028A9AC6}"/>
                </a:ext>
              </a:extLst>
            </p:cNvPr>
            <p:cNvSpPr/>
            <p:nvPr/>
          </p:nvSpPr>
          <p:spPr>
            <a:xfrm>
              <a:off x="1172530" y="1345885"/>
              <a:ext cx="252000" cy="252000"/>
            </a:xfrm>
            <a:prstGeom prst="rect">
              <a:avLst/>
            </a:prstGeom>
            <a:solidFill>
              <a:schemeClr val="accent2">
                <a:lumMod val="60000"/>
                <a:lumOff val="4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F952717-A815-8A77-4785-360757EA409F}"/>
                </a:ext>
              </a:extLst>
            </p:cNvPr>
            <p:cNvSpPr/>
            <p:nvPr/>
          </p:nvSpPr>
          <p:spPr>
            <a:xfrm>
              <a:off x="1172530" y="1849885"/>
              <a:ext cx="252000" cy="252000"/>
            </a:xfrm>
            <a:prstGeom prst="rect">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A2F75FC-16B8-A468-6D40-FE6406EF1762}"/>
                </a:ext>
              </a:extLst>
            </p:cNvPr>
            <p:cNvSpPr/>
            <p:nvPr/>
          </p:nvSpPr>
          <p:spPr>
            <a:xfrm>
              <a:off x="1172530" y="2353885"/>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1C62C10-B4B3-EAF4-B8B5-0DC96041F0F4}"/>
                </a:ext>
              </a:extLst>
            </p:cNvPr>
            <p:cNvSpPr/>
            <p:nvPr/>
          </p:nvSpPr>
          <p:spPr>
            <a:xfrm>
              <a:off x="1172530" y="2101885"/>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98A661B2-2C16-5518-104A-4AB7B5D32A51}"/>
                </a:ext>
              </a:extLst>
            </p:cNvPr>
            <p:cNvSpPr/>
            <p:nvPr/>
          </p:nvSpPr>
          <p:spPr>
            <a:xfrm>
              <a:off x="1172530" y="2605885"/>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A70C13B-930D-0847-756F-DE88E97AB745}"/>
                </a:ext>
              </a:extLst>
            </p:cNvPr>
            <p:cNvSpPr/>
            <p:nvPr/>
          </p:nvSpPr>
          <p:spPr>
            <a:xfrm>
              <a:off x="1424530" y="1597885"/>
              <a:ext cx="252000" cy="252000"/>
            </a:xfrm>
            <a:prstGeom prst="rect">
              <a:avLst/>
            </a:prstGeom>
            <a:solidFill>
              <a:schemeClr val="accent5">
                <a:lumMod val="60000"/>
                <a:lumOff val="40000"/>
              </a:schemeClr>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55572991-8A23-04BB-EC46-BA41B49DC7D1}"/>
                </a:ext>
              </a:extLst>
            </p:cNvPr>
            <p:cNvSpPr/>
            <p:nvPr/>
          </p:nvSpPr>
          <p:spPr>
            <a:xfrm>
              <a:off x="1424530" y="1849885"/>
              <a:ext cx="252000" cy="252000"/>
            </a:xfrm>
            <a:prstGeom prst="rect">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C9EF2B6-77D2-759A-20B2-87EB8763C646}"/>
                </a:ext>
              </a:extLst>
            </p:cNvPr>
            <p:cNvSpPr/>
            <p:nvPr/>
          </p:nvSpPr>
          <p:spPr>
            <a:xfrm>
              <a:off x="1424530" y="2353885"/>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761AA44-50C1-78E6-84F3-2A1264736960}"/>
                </a:ext>
              </a:extLst>
            </p:cNvPr>
            <p:cNvSpPr/>
            <p:nvPr/>
          </p:nvSpPr>
          <p:spPr>
            <a:xfrm>
              <a:off x="1424530" y="2101885"/>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61A273C-4A8D-4E8D-ED9C-06DC59B84473}"/>
                </a:ext>
              </a:extLst>
            </p:cNvPr>
            <p:cNvSpPr/>
            <p:nvPr/>
          </p:nvSpPr>
          <p:spPr>
            <a:xfrm>
              <a:off x="1424530" y="2605885"/>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5428F6A9-CF8C-DB9B-2510-42DC3F134F2C}"/>
                </a:ext>
              </a:extLst>
            </p:cNvPr>
            <p:cNvSpPr/>
            <p:nvPr/>
          </p:nvSpPr>
          <p:spPr>
            <a:xfrm>
              <a:off x="1676530" y="1849885"/>
              <a:ext cx="252000" cy="252000"/>
            </a:xfrm>
            <a:prstGeom prst="rect">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EAC4DDD0-7FF9-E4F2-E328-04761D7EA275}"/>
                </a:ext>
              </a:extLst>
            </p:cNvPr>
            <p:cNvSpPr/>
            <p:nvPr/>
          </p:nvSpPr>
          <p:spPr>
            <a:xfrm>
              <a:off x="1676530" y="2353885"/>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AA9C39C-436F-F095-586A-703AC3191B52}"/>
                </a:ext>
              </a:extLst>
            </p:cNvPr>
            <p:cNvSpPr/>
            <p:nvPr/>
          </p:nvSpPr>
          <p:spPr>
            <a:xfrm>
              <a:off x="1676530" y="2101885"/>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A8FB71E5-FD5F-C4C7-1E95-F45B5221CD06}"/>
                </a:ext>
              </a:extLst>
            </p:cNvPr>
            <p:cNvSpPr/>
            <p:nvPr/>
          </p:nvSpPr>
          <p:spPr>
            <a:xfrm>
              <a:off x="1676530" y="2605885"/>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3D39C4A-B50F-E558-8606-C669BE61AB94}"/>
                </a:ext>
              </a:extLst>
            </p:cNvPr>
            <p:cNvSpPr/>
            <p:nvPr/>
          </p:nvSpPr>
          <p:spPr>
            <a:xfrm>
              <a:off x="1928530" y="2353885"/>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203C90C-6714-E04E-60D1-32F6767828A3}"/>
                </a:ext>
              </a:extLst>
            </p:cNvPr>
            <p:cNvSpPr/>
            <p:nvPr/>
          </p:nvSpPr>
          <p:spPr>
            <a:xfrm>
              <a:off x="1928530" y="2101885"/>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9A9F65D-201A-90C2-E728-E8579A6BE3C8}"/>
                </a:ext>
              </a:extLst>
            </p:cNvPr>
            <p:cNvSpPr/>
            <p:nvPr/>
          </p:nvSpPr>
          <p:spPr>
            <a:xfrm>
              <a:off x="1928530" y="2605885"/>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5B6D2A6-0568-B938-25F9-62E33C6A7E73}"/>
                </a:ext>
              </a:extLst>
            </p:cNvPr>
            <p:cNvSpPr/>
            <p:nvPr/>
          </p:nvSpPr>
          <p:spPr>
            <a:xfrm>
              <a:off x="2180530" y="2353885"/>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D83E5F7-5A11-81CB-88B8-2E1273639A6F}"/>
                </a:ext>
              </a:extLst>
            </p:cNvPr>
            <p:cNvSpPr/>
            <p:nvPr/>
          </p:nvSpPr>
          <p:spPr>
            <a:xfrm>
              <a:off x="2180530" y="2605885"/>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0E8E3075-50E9-ED74-1EA7-349058EE3AA0}"/>
                </a:ext>
              </a:extLst>
            </p:cNvPr>
            <p:cNvSpPr/>
            <p:nvPr/>
          </p:nvSpPr>
          <p:spPr>
            <a:xfrm>
              <a:off x="2432530" y="2605885"/>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4CC78371-4442-A093-1625-B872A63F49AC}"/>
                </a:ext>
              </a:extLst>
            </p:cNvPr>
            <p:cNvSpPr txBox="1"/>
            <p:nvPr/>
          </p:nvSpPr>
          <p:spPr>
            <a:xfrm>
              <a:off x="2054530" y="1329555"/>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39512E43-2E2A-3810-0287-996C8B560300}"/>
                </a:ext>
              </a:extLst>
            </p:cNvPr>
            <p:cNvSpPr txBox="1"/>
            <p:nvPr/>
          </p:nvSpPr>
          <p:spPr>
            <a:xfrm>
              <a:off x="2386535" y="285788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8" name="TextBox 27">
              <a:extLst>
                <a:ext uri="{FF2B5EF4-FFF2-40B4-BE49-F238E27FC236}">
                  <a16:creationId xmlns:a16="http://schemas.microsoft.com/office/drawing/2014/main" id="{E779D12F-4ECB-43AE-3255-C86577C5E048}"/>
                </a:ext>
              </a:extLst>
            </p:cNvPr>
            <p:cNvSpPr txBox="1"/>
            <p:nvPr/>
          </p:nvSpPr>
          <p:spPr>
            <a:xfrm>
              <a:off x="2124875" y="285788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9" name="TextBox 28">
              <a:extLst>
                <a:ext uri="{FF2B5EF4-FFF2-40B4-BE49-F238E27FC236}">
                  <a16:creationId xmlns:a16="http://schemas.microsoft.com/office/drawing/2014/main" id="{ED9E4BDA-E073-34A1-E0B1-70ED2F417DEC}"/>
                </a:ext>
              </a:extLst>
            </p:cNvPr>
            <p:cNvSpPr txBox="1"/>
            <p:nvPr/>
          </p:nvSpPr>
          <p:spPr>
            <a:xfrm>
              <a:off x="1875706" y="2857884"/>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9F447D3F-616E-F32F-9959-F99C0DFE1FD8}"/>
                </a:ext>
              </a:extLst>
            </p:cNvPr>
            <p:cNvSpPr txBox="1"/>
            <p:nvPr/>
          </p:nvSpPr>
          <p:spPr>
            <a:xfrm>
              <a:off x="1631429" y="2857884"/>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B7D3A2E5-CCD8-8D3A-002B-1D838EE8FC19}"/>
                </a:ext>
              </a:extLst>
            </p:cNvPr>
            <p:cNvSpPr txBox="1"/>
            <p:nvPr/>
          </p:nvSpPr>
          <p:spPr>
            <a:xfrm>
              <a:off x="1384706" y="285163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C70F3C7D-D5EE-998D-0446-B4CE55BE91C8}"/>
                </a:ext>
              </a:extLst>
            </p:cNvPr>
            <p:cNvSpPr txBox="1"/>
            <p:nvPr/>
          </p:nvSpPr>
          <p:spPr>
            <a:xfrm>
              <a:off x="1145863" y="284538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11B1D8DC-858D-C71B-C4D1-D9784A73A47F}"/>
                </a:ext>
              </a:extLst>
            </p:cNvPr>
            <p:cNvSpPr txBox="1"/>
            <p:nvPr/>
          </p:nvSpPr>
          <p:spPr>
            <a:xfrm>
              <a:off x="841063" y="130838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C61F5A29-BF21-B1C4-94D2-6390B4C95EC9}"/>
                </a:ext>
              </a:extLst>
            </p:cNvPr>
            <p:cNvSpPr txBox="1"/>
            <p:nvPr/>
          </p:nvSpPr>
          <p:spPr>
            <a:xfrm>
              <a:off x="841063" y="155413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35" name="TextBox 34">
              <a:extLst>
                <a:ext uri="{FF2B5EF4-FFF2-40B4-BE49-F238E27FC236}">
                  <a16:creationId xmlns:a16="http://schemas.microsoft.com/office/drawing/2014/main" id="{570EA178-EB47-3D15-CE1B-8277EAB7F355}"/>
                </a:ext>
              </a:extLst>
            </p:cNvPr>
            <p:cNvSpPr txBox="1"/>
            <p:nvPr/>
          </p:nvSpPr>
          <p:spPr>
            <a:xfrm>
              <a:off x="838200" y="181863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5DBD2CC5-4D32-33F4-45E4-F071426364C3}"/>
                </a:ext>
              </a:extLst>
            </p:cNvPr>
            <p:cNvSpPr txBox="1"/>
            <p:nvPr/>
          </p:nvSpPr>
          <p:spPr>
            <a:xfrm>
              <a:off x="841063" y="206438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50CF2563-82A1-1878-AB07-58B7C07A51B7}"/>
                </a:ext>
              </a:extLst>
            </p:cNvPr>
            <p:cNvSpPr txBox="1"/>
            <p:nvPr/>
          </p:nvSpPr>
          <p:spPr>
            <a:xfrm>
              <a:off x="841063" y="2308674"/>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ED550279-3D2A-D745-D46D-EB9DF3F8AED0}"/>
                </a:ext>
              </a:extLst>
            </p:cNvPr>
            <p:cNvSpPr txBox="1"/>
            <p:nvPr/>
          </p:nvSpPr>
          <p:spPr>
            <a:xfrm>
              <a:off x="853153" y="2584011"/>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0" name="Rectangle 39">
              <a:extLst>
                <a:ext uri="{FF2B5EF4-FFF2-40B4-BE49-F238E27FC236}">
                  <a16:creationId xmlns:a16="http://schemas.microsoft.com/office/drawing/2014/main" id="{6DF6EE63-6AE8-35C9-50E8-1DF44D95DCF4}"/>
                </a:ext>
              </a:extLst>
            </p:cNvPr>
            <p:cNvSpPr/>
            <p:nvPr/>
          </p:nvSpPr>
          <p:spPr>
            <a:xfrm>
              <a:off x="1204374" y="2918514"/>
              <a:ext cx="45719" cy="169498"/>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3A5F3B82-60C4-B5F8-80DE-32B3DECC1022}"/>
                </a:ext>
              </a:extLst>
            </p:cNvPr>
            <p:cNvSpPr/>
            <p:nvPr/>
          </p:nvSpPr>
          <p:spPr>
            <a:xfrm>
              <a:off x="847853" y="1345886"/>
              <a:ext cx="259363" cy="82179"/>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6" name="TextBox 75">
            <a:extLst>
              <a:ext uri="{FF2B5EF4-FFF2-40B4-BE49-F238E27FC236}">
                <a16:creationId xmlns:a16="http://schemas.microsoft.com/office/drawing/2014/main" id="{EA02BFCF-3687-A0BE-02B6-54B0F936C9EC}"/>
              </a:ext>
            </a:extLst>
          </p:cNvPr>
          <p:cNvSpPr txBox="1"/>
          <p:nvPr/>
        </p:nvSpPr>
        <p:spPr>
          <a:xfrm>
            <a:off x="3667141" y="1567751"/>
            <a:ext cx="8263941" cy="707886"/>
          </a:xfrm>
          <a:prstGeom prst="rect">
            <a:avLst/>
          </a:prstGeom>
          <a:noFill/>
        </p:spPr>
        <p:txBody>
          <a:bodyPr wrap="square" rtlCol="0">
            <a:spAutoFit/>
          </a:bodyPr>
          <a:lstStyle/>
          <a:p>
            <a:r>
              <a:rPr lang="en-US" sz="2000" b="1" dirty="0"/>
              <a:t>The reversed scheduling changes the order of KV cache.</a:t>
            </a:r>
          </a:p>
          <a:p>
            <a:r>
              <a:rPr lang="en-US" sz="2000" b="1" dirty="0"/>
              <a:t>Does it affect the computation in the decode stage? No </a:t>
            </a:r>
          </a:p>
        </p:txBody>
      </p:sp>
      <p:sp>
        <p:nvSpPr>
          <p:cNvPr id="78" name="Arrow: Left 77">
            <a:extLst>
              <a:ext uri="{FF2B5EF4-FFF2-40B4-BE49-F238E27FC236}">
                <a16:creationId xmlns:a16="http://schemas.microsoft.com/office/drawing/2014/main" id="{3B60E7C1-0E7D-9AC8-8A93-C652953ADDE7}"/>
              </a:ext>
            </a:extLst>
          </p:cNvPr>
          <p:cNvSpPr/>
          <p:nvPr/>
        </p:nvSpPr>
        <p:spPr>
          <a:xfrm>
            <a:off x="841604" y="2815574"/>
            <a:ext cx="1347445" cy="118242"/>
          </a:xfrm>
          <a:prstGeom prst="leftArrow">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图片 2">
            <a:extLst>
              <a:ext uri="{FF2B5EF4-FFF2-40B4-BE49-F238E27FC236}">
                <a16:creationId xmlns:a16="http://schemas.microsoft.com/office/drawing/2014/main" id="{C358022F-7BAE-4293-721F-69D3DDA8FE04}"/>
              </a:ext>
            </a:extLst>
          </p:cNvPr>
          <p:cNvPicPr>
            <a:picLocks noChangeAspect="1"/>
          </p:cNvPicPr>
          <p:nvPr/>
        </p:nvPicPr>
        <p:blipFill>
          <a:blip r:embed="rId4"/>
          <a:srcRect l="21727" t="8957" r="4388" b="8011"/>
          <a:stretch>
            <a:fillRect/>
          </a:stretch>
        </p:blipFill>
        <p:spPr>
          <a:xfrm>
            <a:off x="3254318" y="2675464"/>
            <a:ext cx="3799166" cy="1220454"/>
          </a:xfrm>
          <a:prstGeom prst="rect">
            <a:avLst/>
          </a:prstGeom>
        </p:spPr>
      </p:pic>
      <p:pic>
        <p:nvPicPr>
          <p:cNvPr id="42" name="图片 41">
            <a:extLst>
              <a:ext uri="{FF2B5EF4-FFF2-40B4-BE49-F238E27FC236}">
                <a16:creationId xmlns:a16="http://schemas.microsoft.com/office/drawing/2014/main" id="{4D69BA0F-6A82-A51B-1680-FEE7EAF9D849}"/>
              </a:ext>
            </a:extLst>
          </p:cNvPr>
          <p:cNvPicPr>
            <a:picLocks noChangeAspect="1"/>
          </p:cNvPicPr>
          <p:nvPr/>
        </p:nvPicPr>
        <p:blipFill>
          <a:blip r:embed="rId5"/>
          <a:srcRect l="20922" t="1230" r="1285" b="11176"/>
          <a:stretch>
            <a:fillRect/>
          </a:stretch>
        </p:blipFill>
        <p:spPr>
          <a:xfrm>
            <a:off x="7601217" y="2655198"/>
            <a:ext cx="4493801" cy="1367539"/>
          </a:xfrm>
          <a:prstGeom prst="rect">
            <a:avLst/>
          </a:prstGeom>
        </p:spPr>
      </p:pic>
      <p:sp>
        <p:nvSpPr>
          <p:cNvPr id="2" name="灯片编号占位符 1">
            <a:extLst>
              <a:ext uri="{FF2B5EF4-FFF2-40B4-BE49-F238E27FC236}">
                <a16:creationId xmlns:a16="http://schemas.microsoft.com/office/drawing/2014/main" id="{1CAE5327-84D2-E6C9-B7D8-5A47EE1D7E53}"/>
              </a:ext>
            </a:extLst>
          </p:cNvPr>
          <p:cNvSpPr>
            <a:spLocks noGrp="1"/>
          </p:cNvSpPr>
          <p:nvPr>
            <p:ph type="sldNum" sz="quarter" idx="12"/>
          </p:nvPr>
        </p:nvSpPr>
        <p:spPr/>
        <p:txBody>
          <a:bodyPr/>
          <a:lstStyle/>
          <a:p>
            <a:fld id="{CB77001E-1A61-4903-BBFF-D82C24F3A3A5}" type="slidenum">
              <a:rPr lang="en-US" smtClean="0"/>
              <a:t>39</a:t>
            </a:fld>
            <a:endParaRPr lang="zh-CN" altLang="en-US"/>
          </a:p>
        </p:txBody>
      </p:sp>
      <p:sp>
        <p:nvSpPr>
          <p:cNvPr id="39" name="Title 1">
            <a:extLst>
              <a:ext uri="{FF2B5EF4-FFF2-40B4-BE49-F238E27FC236}">
                <a16:creationId xmlns:a16="http://schemas.microsoft.com/office/drawing/2014/main" id="{72267F2A-D93C-4352-2C46-350558DDB97D}"/>
              </a:ext>
            </a:extLst>
          </p:cNvPr>
          <p:cNvSpPr>
            <a:spLocks noGrp="1"/>
          </p:cNvSpPr>
          <p:nvPr>
            <p:ph type="title"/>
          </p:nvPr>
        </p:nvSpPr>
        <p:spPr>
          <a:xfrm>
            <a:off x="838200" y="1"/>
            <a:ext cx="11256818" cy="1255222"/>
          </a:xfrm>
        </p:spPr>
        <p:txBody>
          <a:bodyPr>
            <a:normAutofit/>
          </a:bodyPr>
          <a:lstStyle/>
          <a:p>
            <a:r>
              <a:rPr lang="en-US" sz="3600"/>
              <a:t>Efficiently Supporting Decode Attention </a:t>
            </a:r>
          </a:p>
        </p:txBody>
      </p:sp>
      <p:grpSp>
        <p:nvGrpSpPr>
          <p:cNvPr id="60" name="Group 59">
            <a:extLst>
              <a:ext uri="{FF2B5EF4-FFF2-40B4-BE49-F238E27FC236}">
                <a16:creationId xmlns:a16="http://schemas.microsoft.com/office/drawing/2014/main" id="{C76B8778-FFBC-D0F4-B9AA-8B12925486BF}"/>
              </a:ext>
            </a:extLst>
          </p:cNvPr>
          <p:cNvGrpSpPr/>
          <p:nvPr/>
        </p:nvGrpSpPr>
        <p:grpSpPr>
          <a:xfrm>
            <a:off x="384295" y="4754177"/>
            <a:ext cx="1896692" cy="550873"/>
            <a:chOff x="797498" y="4614491"/>
            <a:chExt cx="1896692" cy="550873"/>
          </a:xfrm>
        </p:grpSpPr>
        <p:sp>
          <p:nvSpPr>
            <p:cNvPr id="43" name="Rectangle 42">
              <a:extLst>
                <a:ext uri="{FF2B5EF4-FFF2-40B4-BE49-F238E27FC236}">
                  <a16:creationId xmlns:a16="http://schemas.microsoft.com/office/drawing/2014/main" id="{CD96507E-8DB3-8228-0E33-A11415F846A4}"/>
                </a:ext>
              </a:extLst>
            </p:cNvPr>
            <p:cNvSpPr/>
            <p:nvPr/>
          </p:nvSpPr>
          <p:spPr>
            <a:xfrm>
              <a:off x="1116875" y="4636365"/>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43">
              <a:extLst>
                <a:ext uri="{FF2B5EF4-FFF2-40B4-BE49-F238E27FC236}">
                  <a16:creationId xmlns:a16="http://schemas.microsoft.com/office/drawing/2014/main" id="{1DBA0393-8299-1434-98DA-EFFEDCAFF727}"/>
                </a:ext>
              </a:extLst>
            </p:cNvPr>
            <p:cNvSpPr/>
            <p:nvPr/>
          </p:nvSpPr>
          <p:spPr>
            <a:xfrm>
              <a:off x="1368875" y="4636365"/>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31FA180D-2293-07EB-7AE4-26DAB2897D7D}"/>
                </a:ext>
              </a:extLst>
            </p:cNvPr>
            <p:cNvSpPr/>
            <p:nvPr/>
          </p:nvSpPr>
          <p:spPr>
            <a:xfrm>
              <a:off x="1620875" y="4636365"/>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2FFA848E-EFCE-4033-EC8D-4A0704910395}"/>
                </a:ext>
              </a:extLst>
            </p:cNvPr>
            <p:cNvSpPr/>
            <p:nvPr/>
          </p:nvSpPr>
          <p:spPr>
            <a:xfrm>
              <a:off x="1872875" y="4636365"/>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4BA379AC-C0B5-F260-99E4-4B4D3C0AB4CE}"/>
                </a:ext>
              </a:extLst>
            </p:cNvPr>
            <p:cNvSpPr/>
            <p:nvPr/>
          </p:nvSpPr>
          <p:spPr>
            <a:xfrm>
              <a:off x="2124875" y="4636365"/>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9ACC0BB9-A913-CA58-8BDA-CEE59E492E13}"/>
                </a:ext>
              </a:extLst>
            </p:cNvPr>
            <p:cNvSpPr/>
            <p:nvPr/>
          </p:nvSpPr>
          <p:spPr>
            <a:xfrm>
              <a:off x="2376875" y="4636365"/>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1A0D1B42-D731-407A-ED44-719EBF488F6E}"/>
                </a:ext>
              </a:extLst>
            </p:cNvPr>
            <p:cNvSpPr txBox="1"/>
            <p:nvPr/>
          </p:nvSpPr>
          <p:spPr>
            <a:xfrm>
              <a:off x="2330880" y="488836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50" name="TextBox 49">
              <a:extLst>
                <a:ext uri="{FF2B5EF4-FFF2-40B4-BE49-F238E27FC236}">
                  <a16:creationId xmlns:a16="http://schemas.microsoft.com/office/drawing/2014/main" id="{BDDD2273-FD1B-D3CC-81EA-EA9228C96EF5}"/>
                </a:ext>
              </a:extLst>
            </p:cNvPr>
            <p:cNvSpPr txBox="1"/>
            <p:nvPr/>
          </p:nvSpPr>
          <p:spPr>
            <a:xfrm>
              <a:off x="2069220" y="488836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51" name="TextBox 50">
              <a:extLst>
                <a:ext uri="{FF2B5EF4-FFF2-40B4-BE49-F238E27FC236}">
                  <a16:creationId xmlns:a16="http://schemas.microsoft.com/office/drawing/2014/main" id="{25817F60-8613-4275-9A23-D418047E44FC}"/>
                </a:ext>
              </a:extLst>
            </p:cNvPr>
            <p:cNvSpPr txBox="1"/>
            <p:nvPr/>
          </p:nvSpPr>
          <p:spPr>
            <a:xfrm>
              <a:off x="1820051" y="4888364"/>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52" name="TextBox 51">
              <a:extLst>
                <a:ext uri="{FF2B5EF4-FFF2-40B4-BE49-F238E27FC236}">
                  <a16:creationId xmlns:a16="http://schemas.microsoft.com/office/drawing/2014/main" id="{AA9BF8C4-9015-CFF0-C076-A5EFFE974CD1}"/>
                </a:ext>
              </a:extLst>
            </p:cNvPr>
            <p:cNvSpPr txBox="1"/>
            <p:nvPr/>
          </p:nvSpPr>
          <p:spPr>
            <a:xfrm>
              <a:off x="1575774" y="4888364"/>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53" name="TextBox 52">
              <a:extLst>
                <a:ext uri="{FF2B5EF4-FFF2-40B4-BE49-F238E27FC236}">
                  <a16:creationId xmlns:a16="http://schemas.microsoft.com/office/drawing/2014/main" id="{C8B7081A-9F2C-EF87-D685-85B1744491CA}"/>
                </a:ext>
              </a:extLst>
            </p:cNvPr>
            <p:cNvSpPr txBox="1"/>
            <p:nvPr/>
          </p:nvSpPr>
          <p:spPr>
            <a:xfrm>
              <a:off x="1329051" y="488211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54" name="TextBox 53">
              <a:extLst>
                <a:ext uri="{FF2B5EF4-FFF2-40B4-BE49-F238E27FC236}">
                  <a16:creationId xmlns:a16="http://schemas.microsoft.com/office/drawing/2014/main" id="{CB72CB6A-7D3A-C373-7A49-EE4DAF510409}"/>
                </a:ext>
              </a:extLst>
            </p:cNvPr>
            <p:cNvSpPr txBox="1"/>
            <p:nvPr/>
          </p:nvSpPr>
          <p:spPr>
            <a:xfrm>
              <a:off x="1090208" y="487586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55" name="TextBox 54">
              <a:extLst>
                <a:ext uri="{FF2B5EF4-FFF2-40B4-BE49-F238E27FC236}">
                  <a16:creationId xmlns:a16="http://schemas.microsoft.com/office/drawing/2014/main" id="{ACB008A9-0DE6-955E-B7D3-268DB3DC85AE}"/>
                </a:ext>
              </a:extLst>
            </p:cNvPr>
            <p:cNvSpPr txBox="1"/>
            <p:nvPr/>
          </p:nvSpPr>
          <p:spPr>
            <a:xfrm>
              <a:off x="797498" y="4614491"/>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endParaRPr lang="en-US" sz="1200" b="1" baseline="-25000">
                <a:latin typeface="Arial" panose="020B0604020202020204" pitchFamily="34" charset="0"/>
                <a:cs typeface="Arial" panose="020B0604020202020204" pitchFamily="34" charset="0"/>
              </a:endParaRPr>
            </a:p>
          </p:txBody>
        </p:sp>
        <p:sp>
          <p:nvSpPr>
            <p:cNvPr id="56" name="Rectangle 55">
              <a:extLst>
                <a:ext uri="{FF2B5EF4-FFF2-40B4-BE49-F238E27FC236}">
                  <a16:creationId xmlns:a16="http://schemas.microsoft.com/office/drawing/2014/main" id="{D6F8E2B0-E318-EF21-AD90-4597B38324A4}"/>
                </a:ext>
              </a:extLst>
            </p:cNvPr>
            <p:cNvSpPr/>
            <p:nvPr/>
          </p:nvSpPr>
          <p:spPr>
            <a:xfrm>
              <a:off x="1148719" y="4948994"/>
              <a:ext cx="45719" cy="169498"/>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7" name="Arrow: Left 56">
            <a:extLst>
              <a:ext uri="{FF2B5EF4-FFF2-40B4-BE49-F238E27FC236}">
                <a16:creationId xmlns:a16="http://schemas.microsoft.com/office/drawing/2014/main" id="{567A0735-2E0D-4D77-3BD8-3C151E49C945}"/>
              </a:ext>
            </a:extLst>
          </p:cNvPr>
          <p:cNvSpPr/>
          <p:nvPr/>
        </p:nvSpPr>
        <p:spPr>
          <a:xfrm rot="10800000">
            <a:off x="781235" y="4840393"/>
            <a:ext cx="1347445" cy="118242"/>
          </a:xfrm>
          <a:prstGeom prst="leftArrow">
            <a:avLst/>
          </a:prstGeom>
          <a:solidFill>
            <a:srgbClr val="FF0000"/>
          </a:solidFill>
          <a:ln>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Box 60">
            <a:extLst>
              <a:ext uri="{FF2B5EF4-FFF2-40B4-BE49-F238E27FC236}">
                <a16:creationId xmlns:a16="http://schemas.microsoft.com/office/drawing/2014/main" id="{56EAADE3-9D77-ACA4-FB97-BDC8BE9769D6}"/>
              </a:ext>
            </a:extLst>
          </p:cNvPr>
          <p:cNvSpPr txBox="1"/>
          <p:nvPr/>
        </p:nvSpPr>
        <p:spPr>
          <a:xfrm>
            <a:off x="567267" y="3346639"/>
            <a:ext cx="2108735" cy="400110"/>
          </a:xfrm>
          <a:prstGeom prst="rect">
            <a:avLst/>
          </a:prstGeom>
          <a:noFill/>
        </p:spPr>
        <p:txBody>
          <a:bodyPr wrap="square" rtlCol="0">
            <a:spAutoFit/>
          </a:bodyPr>
          <a:lstStyle/>
          <a:p>
            <a:r>
              <a:rPr lang="en-US" altLang="zh-CN" sz="2000"/>
              <a:t>prefill attention</a:t>
            </a:r>
            <a:endParaRPr lang="en-US" sz="2000"/>
          </a:p>
        </p:txBody>
      </p:sp>
      <p:sp>
        <p:nvSpPr>
          <p:cNvPr id="62" name="TextBox 61">
            <a:extLst>
              <a:ext uri="{FF2B5EF4-FFF2-40B4-BE49-F238E27FC236}">
                <a16:creationId xmlns:a16="http://schemas.microsoft.com/office/drawing/2014/main" id="{200DA123-7549-2A7F-2535-AC7EE0EBD150}"/>
              </a:ext>
            </a:extLst>
          </p:cNvPr>
          <p:cNvSpPr txBox="1"/>
          <p:nvPr/>
        </p:nvSpPr>
        <p:spPr>
          <a:xfrm>
            <a:off x="434650" y="5508714"/>
            <a:ext cx="2108735" cy="400110"/>
          </a:xfrm>
          <a:prstGeom prst="rect">
            <a:avLst/>
          </a:prstGeom>
          <a:noFill/>
        </p:spPr>
        <p:txBody>
          <a:bodyPr wrap="square" rtlCol="0">
            <a:spAutoFit/>
          </a:bodyPr>
          <a:lstStyle/>
          <a:p>
            <a:r>
              <a:rPr lang="en-US" altLang="zh-CN" sz="2000"/>
              <a:t>decode attention</a:t>
            </a:r>
            <a:endParaRPr lang="en-US" sz="2000"/>
          </a:p>
        </p:txBody>
      </p:sp>
      <mc:AlternateContent xmlns:mc="http://schemas.openxmlformats.org/markup-compatibility/2006">
        <mc:Choice xmlns:a14="http://schemas.microsoft.com/office/drawing/2010/main" Requires="a14">
          <p:sp>
            <p:nvSpPr>
              <p:cNvPr id="63" name="TextBox 62">
                <a:extLst>
                  <a:ext uri="{FF2B5EF4-FFF2-40B4-BE49-F238E27FC236}">
                    <a16:creationId xmlns:a16="http://schemas.microsoft.com/office/drawing/2014/main" id="{8417E60F-0069-6B21-C1B2-757E29D87FDC}"/>
                  </a:ext>
                </a:extLst>
              </p:cNvPr>
              <p:cNvSpPr txBox="1"/>
              <p:nvPr/>
            </p:nvSpPr>
            <p:spPr>
              <a:xfrm>
                <a:off x="7217545" y="3147191"/>
                <a:ext cx="219611" cy="276999"/>
              </a:xfrm>
              <a:prstGeom prst="rect">
                <a:avLst/>
              </a:prstGeom>
              <a:noFill/>
            </p:spPr>
            <p:txBody>
              <a:bodyPr wrap="none" lIns="0" tIns="0" rIns="0" bIns="0"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ea typeface="Cambria Math" panose="02040503050406030204" pitchFamily="18" charset="0"/>
                        </a:rPr>
                        <m:t>=</m:t>
                      </m:r>
                    </m:oMath>
                  </m:oMathPara>
                </a14:m>
                <a:endParaRPr lang="en-US"/>
              </a:p>
            </p:txBody>
          </p:sp>
        </mc:Choice>
        <mc:Fallback>
          <p:sp>
            <p:nvSpPr>
              <p:cNvPr id="63" name="TextBox 62">
                <a:extLst>
                  <a:ext uri="{FF2B5EF4-FFF2-40B4-BE49-F238E27FC236}">
                    <a16:creationId xmlns:a16="http://schemas.microsoft.com/office/drawing/2014/main" id="{8417E60F-0069-6B21-C1B2-757E29D87FDC}"/>
                  </a:ext>
                </a:extLst>
              </p:cNvPr>
              <p:cNvSpPr txBox="1">
                <a:spLocks noRot="1" noChangeAspect="1" noMove="1" noResize="1" noEditPoints="1" noAdjustHandles="1" noChangeArrowheads="1" noChangeShapeType="1" noTextEdit="1"/>
              </p:cNvSpPr>
              <p:nvPr/>
            </p:nvSpPr>
            <p:spPr>
              <a:xfrm>
                <a:off x="7217545" y="3147191"/>
                <a:ext cx="219611" cy="276999"/>
              </a:xfrm>
              <a:prstGeom prst="rect">
                <a:avLst/>
              </a:prstGeom>
              <a:blipFill>
                <a:blip r:embed="rId6"/>
                <a:stretch>
                  <a:fillRect l="-13889" r="-11111"/>
                </a:stretch>
              </a:blipFill>
            </p:spPr>
            <p:txBody>
              <a:bodyPr/>
              <a:lstStyle/>
              <a:p>
                <a:r>
                  <a:rPr lang="en-US">
                    <a:noFill/>
                  </a:rPr>
                  <a:t> </a:t>
                </a:r>
              </a:p>
            </p:txBody>
          </p:sp>
        </mc:Fallback>
      </mc:AlternateContent>
      <p:sp>
        <p:nvSpPr>
          <p:cNvPr id="64" name="!!Rectangle 63">
            <a:extLst>
              <a:ext uri="{FF2B5EF4-FFF2-40B4-BE49-F238E27FC236}">
                <a16:creationId xmlns:a16="http://schemas.microsoft.com/office/drawing/2014/main" id="{B8C8D93C-A661-5117-E227-A1D9CB5C85A2}"/>
              </a:ext>
            </a:extLst>
          </p:cNvPr>
          <p:cNvSpPr/>
          <p:nvPr/>
        </p:nvSpPr>
        <p:spPr>
          <a:xfrm>
            <a:off x="4470385" y="3006098"/>
            <a:ext cx="1555587" cy="25182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05590676-B813-6558-B97B-16497F280060}"/>
              </a:ext>
            </a:extLst>
          </p:cNvPr>
          <p:cNvSpPr/>
          <p:nvPr/>
        </p:nvSpPr>
        <p:spPr>
          <a:xfrm>
            <a:off x="8926817" y="3063014"/>
            <a:ext cx="1976628" cy="194906"/>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1" name="Group 90">
            <a:extLst>
              <a:ext uri="{FF2B5EF4-FFF2-40B4-BE49-F238E27FC236}">
                <a16:creationId xmlns:a16="http://schemas.microsoft.com/office/drawing/2014/main" id="{F390BF04-623B-5C79-A03E-4AF1FE5400A8}"/>
              </a:ext>
            </a:extLst>
          </p:cNvPr>
          <p:cNvGrpSpPr/>
          <p:nvPr/>
        </p:nvGrpSpPr>
        <p:grpSpPr>
          <a:xfrm>
            <a:off x="2782228" y="4153230"/>
            <a:ext cx="8501076" cy="2423962"/>
            <a:chOff x="2782228" y="4153230"/>
            <a:chExt cx="8501076" cy="2423962"/>
          </a:xfrm>
        </p:grpSpPr>
        <p:sp>
          <p:nvSpPr>
            <p:cNvPr id="69" name="Rectangle 68">
              <a:extLst>
                <a:ext uri="{FF2B5EF4-FFF2-40B4-BE49-F238E27FC236}">
                  <a16:creationId xmlns:a16="http://schemas.microsoft.com/office/drawing/2014/main" id="{B00575C8-7059-A107-1FD8-1EC2C14391F2}"/>
                </a:ext>
              </a:extLst>
            </p:cNvPr>
            <p:cNvSpPr/>
            <p:nvPr/>
          </p:nvSpPr>
          <p:spPr>
            <a:xfrm>
              <a:off x="2782228" y="5643004"/>
              <a:ext cx="1155405" cy="243390"/>
            </a:xfrm>
            <a:prstGeom prst="rect">
              <a:avLst/>
            </a:prstGeom>
            <a:solidFill>
              <a:srgbClr val="B8DBF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q</a:t>
              </a:r>
            </a:p>
          </p:txBody>
        </p:sp>
        <p:sp>
          <p:nvSpPr>
            <p:cNvPr id="70" name="Rectangle 69">
              <a:extLst>
                <a:ext uri="{FF2B5EF4-FFF2-40B4-BE49-F238E27FC236}">
                  <a16:creationId xmlns:a16="http://schemas.microsoft.com/office/drawing/2014/main" id="{59527731-6C5F-5FC3-A458-0F2F22F31989}"/>
                </a:ext>
              </a:extLst>
            </p:cNvPr>
            <p:cNvSpPr/>
            <p:nvPr/>
          </p:nvSpPr>
          <p:spPr>
            <a:xfrm>
              <a:off x="4497197" y="4153231"/>
              <a:ext cx="252000" cy="1104947"/>
            </a:xfrm>
            <a:prstGeom prst="rect">
              <a:avLst/>
            </a:prstGeom>
            <a:solidFill>
              <a:srgbClr val="B8DBF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k</a:t>
              </a:r>
            </a:p>
          </p:txBody>
        </p:sp>
        <p:sp>
          <p:nvSpPr>
            <p:cNvPr id="71" name="Rectangle 70">
              <a:extLst>
                <a:ext uri="{FF2B5EF4-FFF2-40B4-BE49-F238E27FC236}">
                  <a16:creationId xmlns:a16="http://schemas.microsoft.com/office/drawing/2014/main" id="{49C2F185-8BB2-517A-BC67-7C47A155E0A6}"/>
                </a:ext>
              </a:extLst>
            </p:cNvPr>
            <p:cNvSpPr/>
            <p:nvPr/>
          </p:nvSpPr>
          <p:spPr>
            <a:xfrm>
              <a:off x="4744927" y="4153230"/>
              <a:ext cx="1034675" cy="1104948"/>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k cache</a:t>
              </a:r>
            </a:p>
          </p:txBody>
        </p:sp>
        <p:cxnSp>
          <p:nvCxnSpPr>
            <p:cNvPr id="72" name="Straight Arrow Connector 71">
              <a:extLst>
                <a:ext uri="{FF2B5EF4-FFF2-40B4-BE49-F238E27FC236}">
                  <a16:creationId xmlns:a16="http://schemas.microsoft.com/office/drawing/2014/main" id="{9E86C16E-75D9-1900-7E1F-3ED659CC23A0}"/>
                </a:ext>
              </a:extLst>
            </p:cNvPr>
            <p:cNvCxnSpPr>
              <a:cxnSpLocks/>
              <a:stCxn id="69" idx="3"/>
              <a:endCxn id="73" idx="1"/>
            </p:cNvCxnSpPr>
            <p:nvPr/>
          </p:nvCxnSpPr>
          <p:spPr>
            <a:xfrm>
              <a:off x="3937633" y="5764699"/>
              <a:ext cx="559564"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73" name="Rectangle 72">
              <a:extLst>
                <a:ext uri="{FF2B5EF4-FFF2-40B4-BE49-F238E27FC236}">
                  <a16:creationId xmlns:a16="http://schemas.microsoft.com/office/drawing/2014/main" id="{ADC30D4C-ACD6-C9A7-E053-EBF89DE2DA3E}"/>
                </a:ext>
              </a:extLst>
            </p:cNvPr>
            <p:cNvSpPr/>
            <p:nvPr/>
          </p:nvSpPr>
          <p:spPr>
            <a:xfrm>
              <a:off x="4497197" y="5514614"/>
              <a:ext cx="1282405" cy="500169"/>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Head-wise</a:t>
              </a:r>
            </a:p>
            <a:p>
              <a:pPr algn="ctr"/>
              <a:r>
                <a:rPr lang="en-US" sz="1600">
                  <a:solidFill>
                    <a:schemeClr val="tx1"/>
                  </a:solidFill>
                </a:rPr>
                <a:t>MAC</a:t>
              </a:r>
            </a:p>
          </p:txBody>
        </p:sp>
        <p:cxnSp>
          <p:nvCxnSpPr>
            <p:cNvPr id="74" name="Straight Arrow Connector 73">
              <a:extLst>
                <a:ext uri="{FF2B5EF4-FFF2-40B4-BE49-F238E27FC236}">
                  <a16:creationId xmlns:a16="http://schemas.microsoft.com/office/drawing/2014/main" id="{508A709F-BD30-8425-7400-F3B5672BD667}"/>
                </a:ext>
              </a:extLst>
            </p:cNvPr>
            <p:cNvCxnSpPr>
              <a:cxnSpLocks/>
            </p:cNvCxnSpPr>
            <p:nvPr/>
          </p:nvCxnSpPr>
          <p:spPr>
            <a:xfrm>
              <a:off x="5091030" y="5260842"/>
              <a:ext cx="0" cy="25643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cxnSp>
          <p:nvCxnSpPr>
            <p:cNvPr id="75" name="Straight Arrow Connector 74">
              <a:extLst>
                <a:ext uri="{FF2B5EF4-FFF2-40B4-BE49-F238E27FC236}">
                  <a16:creationId xmlns:a16="http://schemas.microsoft.com/office/drawing/2014/main" id="{FF2CE05F-C2A4-877A-0F32-204841E766E5}"/>
                </a:ext>
              </a:extLst>
            </p:cNvPr>
            <p:cNvCxnSpPr>
              <a:cxnSpLocks/>
            </p:cNvCxnSpPr>
            <p:nvPr/>
          </p:nvCxnSpPr>
          <p:spPr>
            <a:xfrm>
              <a:off x="5779602" y="5764699"/>
              <a:ext cx="559564"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77" name="Rectangle 76">
              <a:extLst>
                <a:ext uri="{FF2B5EF4-FFF2-40B4-BE49-F238E27FC236}">
                  <a16:creationId xmlns:a16="http://schemas.microsoft.com/office/drawing/2014/main" id="{297D618F-9A26-E298-CC8E-019ED12BD554}"/>
                </a:ext>
              </a:extLst>
            </p:cNvPr>
            <p:cNvSpPr/>
            <p:nvPr/>
          </p:nvSpPr>
          <p:spPr>
            <a:xfrm>
              <a:off x="6339166" y="5514614"/>
              <a:ext cx="1282405" cy="500169"/>
            </a:xfrm>
            <a:prstGeom prst="rect">
              <a:avLst/>
            </a:prstGeom>
            <a:solidFill>
              <a:srgbClr val="B8DBF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Running Max &amp; Sum</a:t>
              </a:r>
            </a:p>
          </p:txBody>
        </p:sp>
        <p:sp>
          <p:nvSpPr>
            <p:cNvPr id="79" name="Rectangle 78">
              <a:extLst>
                <a:ext uri="{FF2B5EF4-FFF2-40B4-BE49-F238E27FC236}">
                  <a16:creationId xmlns:a16="http://schemas.microsoft.com/office/drawing/2014/main" id="{20F64E56-1313-F623-4F97-DD6624DEB8D2}"/>
                </a:ext>
              </a:extLst>
            </p:cNvPr>
            <p:cNvSpPr/>
            <p:nvPr/>
          </p:nvSpPr>
          <p:spPr>
            <a:xfrm>
              <a:off x="6145184" y="5347297"/>
              <a:ext cx="1696051" cy="840849"/>
            </a:xfrm>
            <a:prstGeom prst="rect">
              <a:avLst/>
            </a:prstGeom>
            <a:noFill/>
            <a:ln>
              <a:solidFill>
                <a:srgbClr val="FF0000"/>
              </a:solidFill>
              <a:prstDash val="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TextBox 79">
              <a:extLst>
                <a:ext uri="{FF2B5EF4-FFF2-40B4-BE49-F238E27FC236}">
                  <a16:creationId xmlns:a16="http://schemas.microsoft.com/office/drawing/2014/main" id="{2654E8FC-996A-9DD9-ACF5-A41E6A6A4AD5}"/>
                </a:ext>
              </a:extLst>
            </p:cNvPr>
            <p:cNvSpPr txBox="1"/>
            <p:nvPr/>
          </p:nvSpPr>
          <p:spPr>
            <a:xfrm>
              <a:off x="6145184" y="6207860"/>
              <a:ext cx="2108735" cy="369332"/>
            </a:xfrm>
            <a:prstGeom prst="rect">
              <a:avLst/>
            </a:prstGeom>
            <a:noFill/>
          </p:spPr>
          <p:txBody>
            <a:bodyPr wrap="square" rtlCol="0">
              <a:spAutoFit/>
            </a:bodyPr>
            <a:lstStyle/>
            <a:p>
              <a:r>
                <a:rPr lang="en-US">
                  <a:solidFill>
                    <a:srgbClr val="C00000"/>
                  </a:solidFill>
                </a:rPr>
                <a:t>Online SoftMax</a:t>
              </a:r>
            </a:p>
          </p:txBody>
        </p:sp>
        <p:cxnSp>
          <p:nvCxnSpPr>
            <p:cNvPr id="82" name="Connector: Elbow 81">
              <a:extLst>
                <a:ext uri="{FF2B5EF4-FFF2-40B4-BE49-F238E27FC236}">
                  <a16:creationId xmlns:a16="http://schemas.microsoft.com/office/drawing/2014/main" id="{A2A7AFE8-4ABD-FCB4-461D-89A1B403A19A}"/>
                </a:ext>
              </a:extLst>
            </p:cNvPr>
            <p:cNvCxnSpPr>
              <a:stCxn id="79" idx="1"/>
            </p:cNvCxnSpPr>
            <p:nvPr/>
          </p:nvCxnSpPr>
          <p:spPr>
            <a:xfrm rot="10800000" flipH="1">
              <a:off x="6145183" y="5764700"/>
              <a:ext cx="2108735" cy="3023"/>
            </a:xfrm>
            <a:prstGeom prst="bentConnector5">
              <a:avLst>
                <a:gd name="adj1" fmla="val -10841"/>
                <a:gd name="adj2" fmla="val 21469567"/>
                <a:gd name="adj3" fmla="val 90215"/>
              </a:avLst>
            </a:prstGeom>
            <a:ln>
              <a:tailEnd type="triangle"/>
            </a:ln>
          </p:spPr>
          <p:style>
            <a:lnRef idx="2">
              <a:schemeClr val="dk1"/>
            </a:lnRef>
            <a:fillRef idx="0">
              <a:schemeClr val="dk1"/>
            </a:fillRef>
            <a:effectRef idx="1">
              <a:schemeClr val="dk1"/>
            </a:effectRef>
            <a:fontRef idx="minor">
              <a:schemeClr val="tx1"/>
            </a:fontRef>
          </p:style>
        </p:cxnSp>
        <p:cxnSp>
          <p:nvCxnSpPr>
            <p:cNvPr id="84" name="Straight Connector 83">
              <a:extLst>
                <a:ext uri="{FF2B5EF4-FFF2-40B4-BE49-F238E27FC236}">
                  <a16:creationId xmlns:a16="http://schemas.microsoft.com/office/drawing/2014/main" id="{263E2878-F468-F63A-CAFF-410819F94CA7}"/>
                </a:ext>
              </a:extLst>
            </p:cNvPr>
            <p:cNvCxnSpPr>
              <a:stCxn id="77" idx="3"/>
            </p:cNvCxnSpPr>
            <p:nvPr/>
          </p:nvCxnSpPr>
          <p:spPr>
            <a:xfrm>
              <a:off x="7621571" y="5764699"/>
              <a:ext cx="444996"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
          <p:nvSpPr>
            <p:cNvPr id="85" name="Rectangle 84">
              <a:extLst>
                <a:ext uri="{FF2B5EF4-FFF2-40B4-BE49-F238E27FC236}">
                  <a16:creationId xmlns:a16="http://schemas.microsoft.com/office/drawing/2014/main" id="{56F733D4-D11D-2E79-94A6-96B46CD691EA}"/>
                </a:ext>
              </a:extLst>
            </p:cNvPr>
            <p:cNvSpPr/>
            <p:nvPr/>
          </p:nvSpPr>
          <p:spPr>
            <a:xfrm>
              <a:off x="8262773" y="5508714"/>
              <a:ext cx="1282405" cy="500169"/>
            </a:xfrm>
            <a:prstGeom prst="rect">
              <a:avLst/>
            </a:prstGeom>
            <a:solidFill>
              <a:schemeClr val="accent2">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a:solidFill>
                    <a:schemeClr val="tx1"/>
                  </a:solidFill>
                </a:rPr>
                <a:t>Head-wise</a:t>
              </a:r>
            </a:p>
            <a:p>
              <a:pPr algn="ctr"/>
              <a:r>
                <a:rPr lang="en-US" sz="1600">
                  <a:solidFill>
                    <a:schemeClr val="tx1"/>
                  </a:solidFill>
                </a:rPr>
                <a:t>MAC</a:t>
              </a:r>
            </a:p>
          </p:txBody>
        </p:sp>
        <p:sp>
          <p:nvSpPr>
            <p:cNvPr id="86" name="Rectangle 85">
              <a:extLst>
                <a:ext uri="{FF2B5EF4-FFF2-40B4-BE49-F238E27FC236}">
                  <a16:creationId xmlns:a16="http://schemas.microsoft.com/office/drawing/2014/main" id="{0329F5B8-D176-C66F-44C0-424E683B8B9B}"/>
                </a:ext>
              </a:extLst>
            </p:cNvPr>
            <p:cNvSpPr/>
            <p:nvPr/>
          </p:nvSpPr>
          <p:spPr>
            <a:xfrm>
              <a:off x="8304618" y="4179674"/>
              <a:ext cx="1155405" cy="243390"/>
            </a:xfrm>
            <a:prstGeom prst="rect">
              <a:avLst/>
            </a:prstGeom>
            <a:solidFill>
              <a:srgbClr val="B8DBF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v</a:t>
              </a:r>
            </a:p>
          </p:txBody>
        </p:sp>
        <p:sp>
          <p:nvSpPr>
            <p:cNvPr id="87" name="Rectangle 86">
              <a:extLst>
                <a:ext uri="{FF2B5EF4-FFF2-40B4-BE49-F238E27FC236}">
                  <a16:creationId xmlns:a16="http://schemas.microsoft.com/office/drawing/2014/main" id="{928424A5-A857-0AF2-4065-D7B89DEB83E4}"/>
                </a:ext>
              </a:extLst>
            </p:cNvPr>
            <p:cNvSpPr/>
            <p:nvPr/>
          </p:nvSpPr>
          <p:spPr>
            <a:xfrm>
              <a:off x="8304618" y="4423064"/>
              <a:ext cx="1155405" cy="835114"/>
            </a:xfrm>
            <a:prstGeom prst="rect">
              <a:avLst/>
            </a:prstGeom>
            <a:solidFill>
              <a:schemeClr val="accent5">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v cache</a:t>
              </a:r>
            </a:p>
          </p:txBody>
        </p:sp>
        <p:cxnSp>
          <p:nvCxnSpPr>
            <p:cNvPr id="88" name="Straight Arrow Connector 87">
              <a:extLst>
                <a:ext uri="{FF2B5EF4-FFF2-40B4-BE49-F238E27FC236}">
                  <a16:creationId xmlns:a16="http://schemas.microsoft.com/office/drawing/2014/main" id="{CA8CED4C-32E0-1745-FBD2-828E660B5D0E}"/>
                </a:ext>
              </a:extLst>
            </p:cNvPr>
            <p:cNvCxnSpPr>
              <a:cxnSpLocks/>
            </p:cNvCxnSpPr>
            <p:nvPr/>
          </p:nvCxnSpPr>
          <p:spPr>
            <a:xfrm>
              <a:off x="8882321" y="5258178"/>
              <a:ext cx="0" cy="256436"/>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89" name="Rectangle 88">
              <a:extLst>
                <a:ext uri="{FF2B5EF4-FFF2-40B4-BE49-F238E27FC236}">
                  <a16:creationId xmlns:a16="http://schemas.microsoft.com/office/drawing/2014/main" id="{BCF3426B-D600-7E6A-AC9F-DBE3B99B1688}"/>
                </a:ext>
              </a:extLst>
            </p:cNvPr>
            <p:cNvSpPr/>
            <p:nvPr/>
          </p:nvSpPr>
          <p:spPr>
            <a:xfrm>
              <a:off x="10127899" y="5637103"/>
              <a:ext cx="1155405" cy="243390"/>
            </a:xfrm>
            <a:prstGeom prst="rect">
              <a:avLst/>
            </a:prstGeom>
            <a:solidFill>
              <a:srgbClr val="B8DBFD"/>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rPr>
                <a:t>output</a:t>
              </a:r>
            </a:p>
          </p:txBody>
        </p:sp>
        <p:cxnSp>
          <p:nvCxnSpPr>
            <p:cNvPr id="90" name="Straight Arrow Connector 89">
              <a:extLst>
                <a:ext uri="{FF2B5EF4-FFF2-40B4-BE49-F238E27FC236}">
                  <a16:creationId xmlns:a16="http://schemas.microsoft.com/office/drawing/2014/main" id="{5F66D80E-BCEF-50ED-0D72-7B1337A0C6CD}"/>
                </a:ext>
              </a:extLst>
            </p:cNvPr>
            <p:cNvCxnSpPr>
              <a:cxnSpLocks/>
            </p:cNvCxnSpPr>
            <p:nvPr/>
          </p:nvCxnSpPr>
          <p:spPr>
            <a:xfrm>
              <a:off x="9568335" y="5766212"/>
              <a:ext cx="559564"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grpSp>
      <p:sp>
        <p:nvSpPr>
          <p:cNvPr id="66" name="页脚占位符 65">
            <a:extLst>
              <a:ext uri="{FF2B5EF4-FFF2-40B4-BE49-F238E27FC236}">
                <a16:creationId xmlns:a16="http://schemas.microsoft.com/office/drawing/2014/main" id="{ECD38CE2-F64F-4955-B3E9-D0E6303DA914}"/>
              </a:ext>
            </a:extLst>
          </p:cNvPr>
          <p:cNvSpPr>
            <a:spLocks noGrp="1"/>
          </p:cNvSpPr>
          <p:nvPr>
            <p:ph type="ftr" sz="quarter" idx="11"/>
          </p:nvPr>
        </p:nvSpPr>
        <p:spPr/>
        <p:txBody>
          <a:bodyPr/>
          <a:lstStyle/>
          <a:p>
            <a:r>
              <a:rPr lang="en-US"/>
              <a:t>TeLLMe: Ternary LLM Accelerator on Edge FPGAs</a:t>
            </a:r>
          </a:p>
        </p:txBody>
      </p:sp>
      <p:sp>
        <p:nvSpPr>
          <p:cNvPr id="92" name="文本框 91">
            <a:extLst>
              <a:ext uri="{FF2B5EF4-FFF2-40B4-BE49-F238E27FC236}">
                <a16:creationId xmlns:a16="http://schemas.microsoft.com/office/drawing/2014/main" id="{C3956275-E098-44DA-BE8B-BB27995529DD}"/>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3</a:t>
            </a:r>
            <a:endParaRPr lang="zh-CN" altLang="en-US" sz="2400" b="1" i="1">
              <a:solidFill>
                <a:srgbClr val="C00000"/>
              </a:solidFill>
            </a:endParaRPr>
          </a:p>
        </p:txBody>
      </p:sp>
    </p:spTree>
    <p:extLst>
      <p:ext uri="{BB962C8B-B14F-4D97-AF65-F5344CB8AC3E}">
        <p14:creationId xmlns:p14="http://schemas.microsoft.com/office/powerpoint/2010/main" val="925034857"/>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8"/>
                                        </p:tgtEl>
                                        <p:attrNameLst>
                                          <p:attrName>style.visibility</p:attrName>
                                        </p:attrNameLst>
                                      </p:cBhvr>
                                      <p:to>
                                        <p:strVal val="visible"/>
                                      </p:to>
                                    </p:set>
                                    <p:animEffect transition="in" filter="fade">
                                      <p:cBhvr>
                                        <p:cTn id="7" dur="500"/>
                                        <p:tgtEl>
                                          <p:spTgt spid="7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7"/>
                                        </p:tgtEl>
                                        <p:attrNameLst>
                                          <p:attrName>style.visibility</p:attrName>
                                        </p:attrNameLst>
                                      </p:cBhvr>
                                      <p:to>
                                        <p:strVal val="visible"/>
                                      </p:to>
                                    </p:set>
                                    <p:animEffect transition="in" filter="fade">
                                      <p:cBhvr>
                                        <p:cTn id="10" dur="500"/>
                                        <p:tgtEl>
                                          <p:spTgt spid="57"/>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childTnLst>
                                </p:cTn>
                              </p:par>
                              <p:par>
                                <p:cTn id="16" presetID="10" presetClass="entr" presetSubtype="0" fill="hold" nodeType="withEffect">
                                  <p:stCondLst>
                                    <p:cond delay="0"/>
                                  </p:stCondLst>
                                  <p:childTnLst>
                                    <p:set>
                                      <p:cBhvr>
                                        <p:cTn id="17" dur="1" fill="hold">
                                          <p:stCondLst>
                                            <p:cond delay="0"/>
                                          </p:stCondLst>
                                        </p:cTn>
                                        <p:tgtEl>
                                          <p:spTgt spid="42"/>
                                        </p:tgtEl>
                                        <p:attrNameLst>
                                          <p:attrName>style.visibility</p:attrName>
                                        </p:attrNameLst>
                                      </p:cBhvr>
                                      <p:to>
                                        <p:strVal val="visible"/>
                                      </p:to>
                                    </p:set>
                                    <p:animEffect transition="in" filter="fade">
                                      <p:cBhvr>
                                        <p:cTn id="18" dur="500"/>
                                        <p:tgtEl>
                                          <p:spTgt spid="4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4"/>
                                        </p:tgtEl>
                                        <p:attrNameLst>
                                          <p:attrName>style.visibility</p:attrName>
                                        </p:attrNameLst>
                                      </p:cBhvr>
                                      <p:to>
                                        <p:strVal val="visible"/>
                                      </p:to>
                                    </p:set>
                                    <p:animEffect transition="in" filter="fade">
                                      <p:cBhvr>
                                        <p:cTn id="23" dur="500"/>
                                        <p:tgtEl>
                                          <p:spTgt spid="64"/>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3"/>
                                        </p:tgtEl>
                                        <p:attrNameLst>
                                          <p:attrName>style.visibility</p:attrName>
                                        </p:attrNameLst>
                                      </p:cBhvr>
                                      <p:to>
                                        <p:strVal val="visible"/>
                                      </p:to>
                                    </p:set>
                                    <p:animEffect transition="in" filter="fade">
                                      <p:cBhvr>
                                        <p:cTn id="26" dur="500"/>
                                        <p:tgtEl>
                                          <p:spTgt spid="63"/>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65"/>
                                        </p:tgtEl>
                                        <p:attrNameLst>
                                          <p:attrName>style.visibility</p:attrName>
                                        </p:attrNameLst>
                                      </p:cBhvr>
                                      <p:to>
                                        <p:strVal val="visible"/>
                                      </p:to>
                                    </p:set>
                                    <p:animEffect transition="in" filter="fade">
                                      <p:cBhvr>
                                        <p:cTn id="29" dur="500"/>
                                        <p:tgtEl>
                                          <p:spTgt spid="65"/>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91"/>
                                        </p:tgtEl>
                                        <p:attrNameLst>
                                          <p:attrName>style.visibility</p:attrName>
                                        </p:attrNameLst>
                                      </p:cBhvr>
                                      <p:to>
                                        <p:strVal val="visible"/>
                                      </p:to>
                                    </p:set>
                                    <p:animEffect transition="in" filter="fade">
                                      <p:cBhvr>
                                        <p:cTn id="34"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8" grpId="0" animBg="1"/>
      <p:bldP spid="57" grpId="0" animBg="1"/>
      <p:bldP spid="63" grpId="0"/>
      <p:bldP spid="64" grpId="0" animBg="1"/>
      <p:bldP spid="65" grpId="0" animBg="1"/>
    </p:bldLst>
  </p:timing>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45EC0F0-77A8-C115-EA87-702AF0662A84}"/>
              </a:ext>
            </a:extLst>
          </p:cNvPr>
          <p:cNvSpPr/>
          <p:nvPr/>
        </p:nvSpPr>
        <p:spPr>
          <a:xfrm>
            <a:off x="3362169" y="1085542"/>
            <a:ext cx="363020" cy="341831"/>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6" name="Rectangle: Rounded Corners 5">
            <a:extLst>
              <a:ext uri="{FF2B5EF4-FFF2-40B4-BE49-F238E27FC236}">
                <a16:creationId xmlns:a16="http://schemas.microsoft.com/office/drawing/2014/main" id="{C9052D12-D3EB-9AF8-F4B4-168C2C967DEF}"/>
              </a:ext>
            </a:extLst>
          </p:cNvPr>
          <p:cNvSpPr/>
          <p:nvPr/>
        </p:nvSpPr>
        <p:spPr>
          <a:xfrm>
            <a:off x="3853022" y="1085542"/>
            <a:ext cx="363020" cy="341831"/>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7" name="Rectangle: Rounded Corners 6">
            <a:extLst>
              <a:ext uri="{FF2B5EF4-FFF2-40B4-BE49-F238E27FC236}">
                <a16:creationId xmlns:a16="http://schemas.microsoft.com/office/drawing/2014/main" id="{ECC59E12-E75B-D1E1-3419-EAA37475B906}"/>
              </a:ext>
            </a:extLst>
          </p:cNvPr>
          <p:cNvSpPr/>
          <p:nvPr/>
        </p:nvSpPr>
        <p:spPr>
          <a:xfrm>
            <a:off x="4340842" y="1085542"/>
            <a:ext cx="363020" cy="341831"/>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8" name="1Rectangle: Rounded Corners 7">
            <a:extLst>
              <a:ext uri="{FF2B5EF4-FFF2-40B4-BE49-F238E27FC236}">
                <a16:creationId xmlns:a16="http://schemas.microsoft.com/office/drawing/2014/main" id="{E85115FA-84F8-1B7E-F230-74A80EEC49F7}"/>
              </a:ext>
            </a:extLst>
          </p:cNvPr>
          <p:cNvSpPr/>
          <p:nvPr/>
        </p:nvSpPr>
        <p:spPr>
          <a:xfrm>
            <a:off x="4832580" y="1085542"/>
            <a:ext cx="363020" cy="341831"/>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9" name="TextBox 8">
            <a:extLst>
              <a:ext uri="{FF2B5EF4-FFF2-40B4-BE49-F238E27FC236}">
                <a16:creationId xmlns:a16="http://schemas.microsoft.com/office/drawing/2014/main" id="{3134DB6D-6906-1114-D0FA-1535684AF8D8}"/>
              </a:ext>
            </a:extLst>
          </p:cNvPr>
          <p:cNvSpPr txBox="1"/>
          <p:nvPr/>
        </p:nvSpPr>
        <p:spPr>
          <a:xfrm>
            <a:off x="5195600" y="1124965"/>
            <a:ext cx="507587" cy="369332"/>
          </a:xfrm>
          <a:prstGeom prst="rect">
            <a:avLst/>
          </a:prstGeom>
          <a:noFill/>
        </p:spPr>
        <p:txBody>
          <a:bodyPr wrap="square" rtlCol="0">
            <a:spAutoFit/>
          </a:bodyPr>
          <a:lstStyle/>
          <a:p>
            <a:r>
              <a:rPr lang="en-US"/>
              <a:t>…</a:t>
            </a:r>
          </a:p>
        </p:txBody>
      </p:sp>
      <p:cxnSp>
        <p:nvCxnSpPr>
          <p:cNvPr id="11" name="Straight Arrow Connector 10">
            <a:extLst>
              <a:ext uri="{FF2B5EF4-FFF2-40B4-BE49-F238E27FC236}">
                <a16:creationId xmlns:a16="http://schemas.microsoft.com/office/drawing/2014/main" id="{19CF6194-DFD6-C435-DD71-98F1FEA386EF}"/>
              </a:ext>
            </a:extLst>
          </p:cNvPr>
          <p:cNvCxnSpPr>
            <a:cxnSpLocks/>
          </p:cNvCxnSpPr>
          <p:nvPr/>
        </p:nvCxnSpPr>
        <p:spPr>
          <a:xfrm>
            <a:off x="3361284" y="992675"/>
            <a:ext cx="1834316"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D7468C58-54EE-4C9F-3D60-BBFC128A96BC}"/>
              </a:ext>
            </a:extLst>
          </p:cNvPr>
          <p:cNvSpPr txBox="1"/>
          <p:nvPr/>
        </p:nvSpPr>
        <p:spPr>
          <a:xfrm>
            <a:off x="3242086" y="711502"/>
            <a:ext cx="2025621" cy="338554"/>
          </a:xfrm>
          <a:prstGeom prst="rect">
            <a:avLst/>
          </a:prstGeom>
          <a:noFill/>
        </p:spPr>
        <p:txBody>
          <a:bodyPr wrap="square" rtlCol="0">
            <a:spAutoFit/>
          </a:bodyPr>
          <a:lstStyle/>
          <a:p>
            <a:r>
              <a:rPr lang="en-US" sz="1600" b="1"/>
              <a:t>Sequence of Tokens</a:t>
            </a:r>
          </a:p>
        </p:txBody>
      </p:sp>
      <p:cxnSp>
        <p:nvCxnSpPr>
          <p:cNvPr id="17" name="Straight Arrow Connector 16">
            <a:extLst>
              <a:ext uri="{FF2B5EF4-FFF2-40B4-BE49-F238E27FC236}">
                <a16:creationId xmlns:a16="http://schemas.microsoft.com/office/drawing/2014/main" id="{5026F340-4010-AB64-75EC-5B91A2E678B8}"/>
              </a:ext>
            </a:extLst>
          </p:cNvPr>
          <p:cNvCxnSpPr>
            <a:cxnSpLocks/>
            <a:stCxn id="5" idx="2"/>
          </p:cNvCxnSpPr>
          <p:nvPr/>
        </p:nvCxnSpPr>
        <p:spPr>
          <a:xfrm>
            <a:off x="3543679" y="1427373"/>
            <a:ext cx="329824" cy="293808"/>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19C42571-690D-88AF-51AB-2C02D7661DD6}"/>
              </a:ext>
            </a:extLst>
          </p:cNvPr>
          <p:cNvCxnSpPr>
            <a:cxnSpLocks/>
            <a:stCxn id="6" idx="2"/>
          </p:cNvCxnSpPr>
          <p:nvPr/>
        </p:nvCxnSpPr>
        <p:spPr>
          <a:xfrm>
            <a:off x="4034532" y="1427373"/>
            <a:ext cx="44018" cy="2383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83DF1B27-6838-1A03-1C26-954BF878C86E}"/>
              </a:ext>
            </a:extLst>
          </p:cNvPr>
          <p:cNvCxnSpPr>
            <a:cxnSpLocks/>
            <a:stCxn id="7" idx="2"/>
          </p:cNvCxnSpPr>
          <p:nvPr/>
        </p:nvCxnSpPr>
        <p:spPr>
          <a:xfrm flipH="1">
            <a:off x="4451407" y="1427373"/>
            <a:ext cx="70945" cy="262213"/>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A706BF64-316A-1FB4-6895-1E4F8A9A1DC0}"/>
              </a:ext>
            </a:extLst>
          </p:cNvPr>
          <p:cNvCxnSpPr>
            <a:cxnSpLocks/>
            <a:stCxn id="8" idx="2"/>
          </p:cNvCxnSpPr>
          <p:nvPr/>
        </p:nvCxnSpPr>
        <p:spPr>
          <a:xfrm flipH="1">
            <a:off x="4756093" y="1427373"/>
            <a:ext cx="257997" cy="262213"/>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0" name="Rectangle: Rounded Corners 39">
            <a:extLst>
              <a:ext uri="{FF2B5EF4-FFF2-40B4-BE49-F238E27FC236}">
                <a16:creationId xmlns:a16="http://schemas.microsoft.com/office/drawing/2014/main" id="{90872F44-AE59-D584-910B-EA155AC93504}"/>
              </a:ext>
            </a:extLst>
          </p:cNvPr>
          <p:cNvSpPr/>
          <p:nvPr/>
        </p:nvSpPr>
        <p:spPr>
          <a:xfrm>
            <a:off x="5189992" y="2035058"/>
            <a:ext cx="363020" cy="341831"/>
          </a:xfrm>
          <a:prstGeom prst="roundRect">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 b="1">
              <a:solidFill>
                <a:schemeClr val="tx1"/>
              </a:solidFill>
            </a:endParaRPr>
          </a:p>
        </p:txBody>
      </p:sp>
      <p:cxnSp>
        <p:nvCxnSpPr>
          <p:cNvPr id="41" name="Straight Arrow Connector 40">
            <a:extLst>
              <a:ext uri="{FF2B5EF4-FFF2-40B4-BE49-F238E27FC236}">
                <a16:creationId xmlns:a16="http://schemas.microsoft.com/office/drawing/2014/main" id="{AC4875E2-07BF-655D-2F9C-CB92FACACB67}"/>
              </a:ext>
            </a:extLst>
          </p:cNvPr>
          <p:cNvCxnSpPr>
            <a:cxnSpLocks/>
            <a:endCxn id="40" idx="1"/>
          </p:cNvCxnSpPr>
          <p:nvPr/>
        </p:nvCxnSpPr>
        <p:spPr>
          <a:xfrm flipV="1">
            <a:off x="4860445" y="2205974"/>
            <a:ext cx="329547" cy="1"/>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204E8B14-6796-859B-9013-37DDEEC26313}"/>
              </a:ext>
            </a:extLst>
          </p:cNvPr>
          <p:cNvSpPr txBox="1"/>
          <p:nvPr/>
        </p:nvSpPr>
        <p:spPr>
          <a:xfrm>
            <a:off x="5116329" y="2067500"/>
            <a:ext cx="614852" cy="276999"/>
          </a:xfrm>
          <a:prstGeom prst="rect">
            <a:avLst/>
          </a:prstGeom>
          <a:noFill/>
        </p:spPr>
        <p:txBody>
          <a:bodyPr wrap="square" rtlCol="0">
            <a:spAutoFit/>
          </a:bodyPr>
          <a:lstStyle/>
          <a:p>
            <a:r>
              <a:rPr lang="en-US" sz="1200" b="1"/>
              <a:t>New</a:t>
            </a:r>
          </a:p>
        </p:txBody>
      </p:sp>
      <p:cxnSp>
        <p:nvCxnSpPr>
          <p:cNvPr id="45" name="Straight Arrow Connector 44">
            <a:extLst>
              <a:ext uri="{FF2B5EF4-FFF2-40B4-BE49-F238E27FC236}">
                <a16:creationId xmlns:a16="http://schemas.microsoft.com/office/drawing/2014/main" id="{BE34B371-21C2-EF14-1FD0-078B631CBFE1}"/>
              </a:ext>
            </a:extLst>
          </p:cNvPr>
          <p:cNvCxnSpPr>
            <a:cxnSpLocks/>
          </p:cNvCxnSpPr>
          <p:nvPr/>
        </p:nvCxnSpPr>
        <p:spPr>
          <a:xfrm flipH="1">
            <a:off x="4301321" y="2647941"/>
            <a:ext cx="3293" cy="324683"/>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8" name="Picture 47">
            <a:extLst>
              <a:ext uri="{FF2B5EF4-FFF2-40B4-BE49-F238E27FC236}">
                <a16:creationId xmlns:a16="http://schemas.microsoft.com/office/drawing/2014/main" id="{3DBD314E-2370-AF99-F30B-E23E65C2BBC4}"/>
              </a:ext>
            </a:extLst>
          </p:cNvPr>
          <p:cNvPicPr>
            <a:picLocks noChangeAspect="1"/>
          </p:cNvPicPr>
          <p:nvPr/>
        </p:nvPicPr>
        <p:blipFill>
          <a:blip r:embed="rId4"/>
          <a:stretch>
            <a:fillRect/>
          </a:stretch>
        </p:blipFill>
        <p:spPr>
          <a:xfrm>
            <a:off x="3982189" y="2890707"/>
            <a:ext cx="535186" cy="535186"/>
          </a:xfrm>
          <a:prstGeom prst="rect">
            <a:avLst/>
          </a:prstGeom>
        </p:spPr>
      </p:pic>
      <p:pic>
        <p:nvPicPr>
          <p:cNvPr id="49" name="Picture 48">
            <a:extLst>
              <a:ext uri="{FF2B5EF4-FFF2-40B4-BE49-F238E27FC236}">
                <a16:creationId xmlns:a16="http://schemas.microsoft.com/office/drawing/2014/main" id="{3C4DB9B5-EDFA-541E-B4F2-771E99C415DF}"/>
              </a:ext>
            </a:extLst>
          </p:cNvPr>
          <p:cNvPicPr>
            <a:picLocks noChangeAspect="1"/>
          </p:cNvPicPr>
          <p:nvPr/>
        </p:nvPicPr>
        <p:blipFill>
          <a:blip r:embed="rId4"/>
          <a:stretch>
            <a:fillRect/>
          </a:stretch>
        </p:blipFill>
        <p:spPr>
          <a:xfrm>
            <a:off x="4072005" y="2955512"/>
            <a:ext cx="535186" cy="535186"/>
          </a:xfrm>
          <a:prstGeom prst="rect">
            <a:avLst/>
          </a:prstGeom>
        </p:spPr>
      </p:pic>
      <p:pic>
        <p:nvPicPr>
          <p:cNvPr id="50" name="Picture 49">
            <a:extLst>
              <a:ext uri="{FF2B5EF4-FFF2-40B4-BE49-F238E27FC236}">
                <a16:creationId xmlns:a16="http://schemas.microsoft.com/office/drawing/2014/main" id="{1712E5CF-8012-CAFF-6C97-72DDA2A8AD80}"/>
              </a:ext>
            </a:extLst>
          </p:cNvPr>
          <p:cNvPicPr>
            <a:picLocks noChangeAspect="1"/>
          </p:cNvPicPr>
          <p:nvPr/>
        </p:nvPicPr>
        <p:blipFill>
          <a:blip r:embed="rId4"/>
          <a:stretch>
            <a:fillRect/>
          </a:stretch>
        </p:blipFill>
        <p:spPr>
          <a:xfrm>
            <a:off x="4161821" y="3065896"/>
            <a:ext cx="535186" cy="535186"/>
          </a:xfrm>
          <a:prstGeom prst="rect">
            <a:avLst/>
          </a:prstGeom>
        </p:spPr>
      </p:pic>
      <p:sp>
        <p:nvSpPr>
          <p:cNvPr id="51" name="TextBox 50">
            <a:extLst>
              <a:ext uri="{FF2B5EF4-FFF2-40B4-BE49-F238E27FC236}">
                <a16:creationId xmlns:a16="http://schemas.microsoft.com/office/drawing/2014/main" id="{9064B923-2107-7FD2-356F-C265A5E4AA33}"/>
              </a:ext>
            </a:extLst>
          </p:cNvPr>
          <p:cNvSpPr txBox="1"/>
          <p:nvPr/>
        </p:nvSpPr>
        <p:spPr>
          <a:xfrm>
            <a:off x="4641196" y="3157595"/>
            <a:ext cx="979558" cy="276999"/>
          </a:xfrm>
          <a:prstGeom prst="rect">
            <a:avLst/>
          </a:prstGeom>
          <a:noFill/>
        </p:spPr>
        <p:txBody>
          <a:bodyPr wrap="square" rtlCol="0">
            <a:spAutoFit/>
          </a:bodyPr>
          <a:lstStyle/>
          <a:p>
            <a:r>
              <a:rPr lang="en-US" sz="1200" b="1"/>
              <a:t>KV-cache</a:t>
            </a:r>
          </a:p>
        </p:txBody>
      </p:sp>
      <p:sp>
        <p:nvSpPr>
          <p:cNvPr id="55" name="!!TextBox 54">
            <a:extLst>
              <a:ext uri="{FF2B5EF4-FFF2-40B4-BE49-F238E27FC236}">
                <a16:creationId xmlns:a16="http://schemas.microsoft.com/office/drawing/2014/main" id="{4E4990D4-BF60-6431-D013-BB4545A31B7B}"/>
              </a:ext>
            </a:extLst>
          </p:cNvPr>
          <p:cNvSpPr txBox="1"/>
          <p:nvPr/>
        </p:nvSpPr>
        <p:spPr>
          <a:xfrm>
            <a:off x="2841638" y="1691280"/>
            <a:ext cx="979558" cy="1169551"/>
          </a:xfrm>
          <a:prstGeom prst="rect">
            <a:avLst/>
          </a:prstGeom>
          <a:noFill/>
        </p:spPr>
        <p:txBody>
          <a:bodyPr wrap="square" rtlCol="0">
            <a:spAutoFit/>
          </a:bodyPr>
          <a:lstStyle/>
          <a:p>
            <a:r>
              <a:rPr lang="en-US" sz="1400"/>
              <a:t>Process Tokens</a:t>
            </a:r>
            <a:r>
              <a:rPr lang="en-US" sz="1400" b="1"/>
              <a:t> </a:t>
            </a:r>
            <a:r>
              <a:rPr lang="en-US" sz="1400"/>
              <a:t>in</a:t>
            </a:r>
            <a:r>
              <a:rPr lang="en-US" sz="1400" b="1"/>
              <a:t> Parallel </a:t>
            </a:r>
          </a:p>
          <a:p>
            <a:endParaRPr lang="en-US" sz="1400" b="1"/>
          </a:p>
          <a:p>
            <a:endParaRPr lang="en-US" sz="1400" b="1"/>
          </a:p>
        </p:txBody>
      </p:sp>
      <p:cxnSp>
        <p:nvCxnSpPr>
          <p:cNvPr id="99" name="Straight Connector 98">
            <a:extLst>
              <a:ext uri="{FF2B5EF4-FFF2-40B4-BE49-F238E27FC236}">
                <a16:creationId xmlns:a16="http://schemas.microsoft.com/office/drawing/2014/main" id="{23067BDE-D479-0F5E-AA1F-B36C1163DAE1}"/>
              </a:ext>
            </a:extLst>
          </p:cNvPr>
          <p:cNvCxnSpPr/>
          <p:nvPr/>
        </p:nvCxnSpPr>
        <p:spPr>
          <a:xfrm>
            <a:off x="6113030" y="845890"/>
            <a:ext cx="0" cy="3120747"/>
          </a:xfrm>
          <a:prstGeom prst="line">
            <a:avLst/>
          </a:prstGeom>
          <a:ln w="28575">
            <a:prstDash val="dash"/>
          </a:ln>
        </p:spPr>
        <p:style>
          <a:lnRef idx="2">
            <a:schemeClr val="accent1"/>
          </a:lnRef>
          <a:fillRef idx="0">
            <a:schemeClr val="accent1"/>
          </a:fillRef>
          <a:effectRef idx="1">
            <a:schemeClr val="accent1"/>
          </a:effectRef>
          <a:fontRef idx="minor">
            <a:schemeClr val="tx1"/>
          </a:fontRef>
        </p:style>
      </p:cxnSp>
      <p:sp>
        <p:nvSpPr>
          <p:cNvPr id="100" name="Left Brace 99">
            <a:extLst>
              <a:ext uri="{FF2B5EF4-FFF2-40B4-BE49-F238E27FC236}">
                <a16:creationId xmlns:a16="http://schemas.microsoft.com/office/drawing/2014/main" id="{08F5F75E-FF36-115A-428A-991DE9AABC21}"/>
              </a:ext>
            </a:extLst>
          </p:cNvPr>
          <p:cNvSpPr/>
          <p:nvPr/>
        </p:nvSpPr>
        <p:spPr>
          <a:xfrm rot="16200000">
            <a:off x="4043487" y="2320480"/>
            <a:ext cx="307648" cy="2623556"/>
          </a:xfrm>
          <a:prstGeom prst="leftBrace">
            <a:avLst>
              <a:gd name="adj1" fmla="val 55806"/>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1" name="TextBox 100">
            <a:extLst>
              <a:ext uri="{FF2B5EF4-FFF2-40B4-BE49-F238E27FC236}">
                <a16:creationId xmlns:a16="http://schemas.microsoft.com/office/drawing/2014/main" id="{9BDC38B7-7116-CDDA-FE7A-59F6C52D98CC}"/>
              </a:ext>
            </a:extLst>
          </p:cNvPr>
          <p:cNvSpPr txBox="1"/>
          <p:nvPr/>
        </p:nvSpPr>
        <p:spPr>
          <a:xfrm>
            <a:off x="3242086" y="3966616"/>
            <a:ext cx="1852066" cy="923330"/>
          </a:xfrm>
          <a:prstGeom prst="rect">
            <a:avLst/>
          </a:prstGeom>
          <a:noFill/>
        </p:spPr>
        <p:txBody>
          <a:bodyPr wrap="square" rtlCol="0">
            <a:spAutoFit/>
          </a:bodyPr>
          <a:lstStyle/>
          <a:p>
            <a:pPr algn="ctr"/>
            <a:r>
              <a:rPr lang="en-US" b="1"/>
              <a:t>Prefill</a:t>
            </a:r>
          </a:p>
          <a:p>
            <a:pPr algn="ctr"/>
            <a:r>
              <a:rPr lang="en-US" b="1">
                <a:solidFill>
                  <a:srgbClr val="C00000"/>
                </a:solidFill>
              </a:rPr>
              <a:t>Compute-bound</a:t>
            </a:r>
            <a:br>
              <a:rPr lang="en-US" b="1">
                <a:solidFill>
                  <a:srgbClr val="C00000"/>
                </a:solidFill>
              </a:rPr>
            </a:br>
            <a:r>
              <a:rPr lang="en-US" b="1">
                <a:solidFill>
                  <a:srgbClr val="C00000"/>
                </a:solidFill>
              </a:rPr>
              <a:t>(GEMM-like)</a:t>
            </a:r>
          </a:p>
        </p:txBody>
      </p:sp>
      <p:pic>
        <p:nvPicPr>
          <p:cNvPr id="3" name="!!Picture 55">
            <a:extLst>
              <a:ext uri="{FF2B5EF4-FFF2-40B4-BE49-F238E27FC236}">
                <a16:creationId xmlns:a16="http://schemas.microsoft.com/office/drawing/2014/main" id="{70C0466C-5DAD-3BDE-7C0C-2096E056C837}"/>
              </a:ext>
            </a:extLst>
          </p:cNvPr>
          <p:cNvPicPr>
            <a:picLocks noChangeAspect="1"/>
          </p:cNvPicPr>
          <p:nvPr/>
        </p:nvPicPr>
        <p:blipFill>
          <a:blip r:embed="rId4"/>
          <a:stretch>
            <a:fillRect/>
          </a:stretch>
        </p:blipFill>
        <p:spPr>
          <a:xfrm>
            <a:off x="6588470" y="967382"/>
            <a:ext cx="535186" cy="535186"/>
          </a:xfrm>
          <a:prstGeom prst="rect">
            <a:avLst/>
          </a:prstGeom>
        </p:spPr>
      </p:pic>
      <p:pic>
        <p:nvPicPr>
          <p:cNvPr id="10" name="!!Picture 56">
            <a:extLst>
              <a:ext uri="{FF2B5EF4-FFF2-40B4-BE49-F238E27FC236}">
                <a16:creationId xmlns:a16="http://schemas.microsoft.com/office/drawing/2014/main" id="{E879F7FD-5C5E-8905-572B-CBAFA3B739FF}"/>
              </a:ext>
            </a:extLst>
          </p:cNvPr>
          <p:cNvPicPr>
            <a:picLocks noChangeAspect="1"/>
          </p:cNvPicPr>
          <p:nvPr/>
        </p:nvPicPr>
        <p:blipFill>
          <a:blip r:embed="rId4"/>
          <a:stretch>
            <a:fillRect/>
          </a:stretch>
        </p:blipFill>
        <p:spPr>
          <a:xfrm>
            <a:off x="6678286" y="1032187"/>
            <a:ext cx="535186" cy="535186"/>
          </a:xfrm>
          <a:prstGeom prst="rect">
            <a:avLst/>
          </a:prstGeom>
        </p:spPr>
      </p:pic>
      <p:pic>
        <p:nvPicPr>
          <p:cNvPr id="12" name="!!Picture 57">
            <a:extLst>
              <a:ext uri="{FF2B5EF4-FFF2-40B4-BE49-F238E27FC236}">
                <a16:creationId xmlns:a16="http://schemas.microsoft.com/office/drawing/2014/main" id="{F852384D-B255-8104-1167-47D04E048B0B}"/>
              </a:ext>
            </a:extLst>
          </p:cNvPr>
          <p:cNvPicPr>
            <a:picLocks noChangeAspect="1"/>
          </p:cNvPicPr>
          <p:nvPr/>
        </p:nvPicPr>
        <p:blipFill>
          <a:blip r:embed="rId4"/>
          <a:stretch>
            <a:fillRect/>
          </a:stretch>
        </p:blipFill>
        <p:spPr>
          <a:xfrm>
            <a:off x="6768102" y="1142571"/>
            <a:ext cx="535186" cy="535186"/>
          </a:xfrm>
          <a:prstGeom prst="rect">
            <a:avLst/>
          </a:prstGeom>
        </p:spPr>
      </p:pic>
      <p:sp>
        <p:nvSpPr>
          <p:cNvPr id="13" name="!!TextBox 58">
            <a:extLst>
              <a:ext uri="{FF2B5EF4-FFF2-40B4-BE49-F238E27FC236}">
                <a16:creationId xmlns:a16="http://schemas.microsoft.com/office/drawing/2014/main" id="{555C60EC-8539-5487-8977-E4959E88770D}"/>
              </a:ext>
            </a:extLst>
          </p:cNvPr>
          <p:cNvSpPr txBox="1"/>
          <p:nvPr/>
        </p:nvSpPr>
        <p:spPr>
          <a:xfrm>
            <a:off x="6456100" y="784175"/>
            <a:ext cx="979558" cy="276999"/>
          </a:xfrm>
          <a:prstGeom prst="rect">
            <a:avLst/>
          </a:prstGeom>
          <a:noFill/>
        </p:spPr>
        <p:txBody>
          <a:bodyPr wrap="square" rtlCol="0">
            <a:spAutoFit/>
          </a:bodyPr>
          <a:lstStyle/>
          <a:p>
            <a:r>
              <a:rPr lang="en-US" sz="1200" b="1"/>
              <a:t>KV-cache</a:t>
            </a:r>
          </a:p>
        </p:txBody>
      </p:sp>
      <p:sp>
        <p:nvSpPr>
          <p:cNvPr id="14" name="!!Rectangle: Rounded Corners 61">
            <a:extLst>
              <a:ext uri="{FF2B5EF4-FFF2-40B4-BE49-F238E27FC236}">
                <a16:creationId xmlns:a16="http://schemas.microsoft.com/office/drawing/2014/main" id="{A6B4F537-CAC0-2B45-A1E2-B4A1AA13B0EF}"/>
              </a:ext>
            </a:extLst>
          </p:cNvPr>
          <p:cNvSpPr/>
          <p:nvPr/>
        </p:nvSpPr>
        <p:spPr>
          <a:xfrm>
            <a:off x="7767489" y="1225542"/>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16" name="!!Rectangle: Rounded Corners 62">
            <a:extLst>
              <a:ext uri="{FF2B5EF4-FFF2-40B4-BE49-F238E27FC236}">
                <a16:creationId xmlns:a16="http://schemas.microsoft.com/office/drawing/2014/main" id="{4C8CF3C3-852E-0A18-AF82-3663918506EE}"/>
              </a:ext>
            </a:extLst>
          </p:cNvPr>
          <p:cNvSpPr/>
          <p:nvPr/>
        </p:nvSpPr>
        <p:spPr>
          <a:xfrm>
            <a:off x="8259227" y="1225542"/>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cxnSp>
        <p:nvCxnSpPr>
          <p:cNvPr id="18" name="!!Straight Arrow Connector 64">
            <a:extLst>
              <a:ext uri="{FF2B5EF4-FFF2-40B4-BE49-F238E27FC236}">
                <a16:creationId xmlns:a16="http://schemas.microsoft.com/office/drawing/2014/main" id="{84FEDD7C-81F7-D22D-5259-42D7B5FEBB1B}"/>
              </a:ext>
            </a:extLst>
          </p:cNvPr>
          <p:cNvCxnSpPr>
            <a:cxnSpLocks/>
          </p:cNvCxnSpPr>
          <p:nvPr/>
        </p:nvCxnSpPr>
        <p:spPr>
          <a:xfrm>
            <a:off x="7756543" y="1115284"/>
            <a:ext cx="1834316"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20" name="!!TextBox 65">
            <a:extLst>
              <a:ext uri="{FF2B5EF4-FFF2-40B4-BE49-F238E27FC236}">
                <a16:creationId xmlns:a16="http://schemas.microsoft.com/office/drawing/2014/main" id="{FC92B726-2368-2E42-4819-427F713BA28F}"/>
              </a:ext>
            </a:extLst>
          </p:cNvPr>
          <p:cNvSpPr txBox="1"/>
          <p:nvPr/>
        </p:nvSpPr>
        <p:spPr>
          <a:xfrm>
            <a:off x="7639930" y="806613"/>
            <a:ext cx="2025621" cy="338554"/>
          </a:xfrm>
          <a:prstGeom prst="rect">
            <a:avLst/>
          </a:prstGeom>
          <a:noFill/>
        </p:spPr>
        <p:txBody>
          <a:bodyPr wrap="square" rtlCol="0">
            <a:spAutoFit/>
          </a:bodyPr>
          <a:lstStyle/>
          <a:p>
            <a:r>
              <a:rPr lang="en-US" sz="1600" b="1"/>
              <a:t>Sequence of Tokens</a:t>
            </a:r>
          </a:p>
        </p:txBody>
      </p:sp>
      <p:cxnSp>
        <p:nvCxnSpPr>
          <p:cNvPr id="21" name="!!Straight Connector 67">
            <a:extLst>
              <a:ext uri="{FF2B5EF4-FFF2-40B4-BE49-F238E27FC236}">
                <a16:creationId xmlns:a16="http://schemas.microsoft.com/office/drawing/2014/main" id="{4BE82232-630A-F8FA-1783-233DAD9D88CF}"/>
              </a:ext>
            </a:extLst>
          </p:cNvPr>
          <p:cNvCxnSpPr>
            <a:cxnSpLocks/>
          </p:cNvCxnSpPr>
          <p:nvPr/>
        </p:nvCxnSpPr>
        <p:spPr>
          <a:xfrm>
            <a:off x="9204340" y="1218559"/>
            <a:ext cx="0" cy="341831"/>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3" name="!!Rectangle: Rounded Corners 71">
            <a:extLst>
              <a:ext uri="{FF2B5EF4-FFF2-40B4-BE49-F238E27FC236}">
                <a16:creationId xmlns:a16="http://schemas.microsoft.com/office/drawing/2014/main" id="{F225F0F1-5020-C658-7539-B6E7A744109B}"/>
              </a:ext>
            </a:extLst>
          </p:cNvPr>
          <p:cNvSpPr/>
          <p:nvPr/>
        </p:nvSpPr>
        <p:spPr>
          <a:xfrm>
            <a:off x="9258200" y="1225542"/>
            <a:ext cx="363020" cy="341831"/>
          </a:xfrm>
          <a:prstGeom prst="roundRect">
            <a:avLst/>
          </a:prstGeom>
          <a:solidFill>
            <a:schemeClr val="accent6">
              <a:lumMod val="20000"/>
              <a:lumOff val="80000"/>
            </a:schemeClr>
          </a:solid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24" name="!!TextBox 72">
            <a:extLst>
              <a:ext uri="{FF2B5EF4-FFF2-40B4-BE49-F238E27FC236}">
                <a16:creationId xmlns:a16="http://schemas.microsoft.com/office/drawing/2014/main" id="{C120B7D0-F919-B50D-2645-3BC22058E8A2}"/>
              </a:ext>
            </a:extLst>
          </p:cNvPr>
          <p:cNvSpPr txBox="1"/>
          <p:nvPr/>
        </p:nvSpPr>
        <p:spPr>
          <a:xfrm>
            <a:off x="9621220" y="1264965"/>
            <a:ext cx="507587" cy="369332"/>
          </a:xfrm>
          <a:prstGeom prst="rect">
            <a:avLst/>
          </a:prstGeom>
          <a:noFill/>
        </p:spPr>
        <p:txBody>
          <a:bodyPr wrap="square" rtlCol="0">
            <a:spAutoFit/>
          </a:bodyPr>
          <a:lstStyle/>
          <a:p>
            <a:r>
              <a:rPr lang="en-US"/>
              <a:t>…</a:t>
            </a:r>
          </a:p>
        </p:txBody>
      </p:sp>
      <p:sp>
        <p:nvSpPr>
          <p:cNvPr id="26" name="!!TextBox 74">
            <a:extLst>
              <a:ext uri="{FF2B5EF4-FFF2-40B4-BE49-F238E27FC236}">
                <a16:creationId xmlns:a16="http://schemas.microsoft.com/office/drawing/2014/main" id="{8DE5674D-4C67-DFF2-42F8-5526F347727D}"/>
              </a:ext>
            </a:extLst>
          </p:cNvPr>
          <p:cNvSpPr txBox="1"/>
          <p:nvPr/>
        </p:nvSpPr>
        <p:spPr>
          <a:xfrm>
            <a:off x="7386137" y="1286563"/>
            <a:ext cx="507587" cy="369332"/>
          </a:xfrm>
          <a:prstGeom prst="rect">
            <a:avLst/>
          </a:prstGeom>
          <a:noFill/>
        </p:spPr>
        <p:txBody>
          <a:bodyPr wrap="square" rtlCol="0">
            <a:spAutoFit/>
          </a:bodyPr>
          <a:lstStyle/>
          <a:p>
            <a:r>
              <a:rPr lang="en-US"/>
              <a:t>…</a:t>
            </a:r>
          </a:p>
        </p:txBody>
      </p:sp>
      <p:cxnSp>
        <p:nvCxnSpPr>
          <p:cNvPr id="28" name="!!Connector: Elbow 76">
            <a:extLst>
              <a:ext uri="{FF2B5EF4-FFF2-40B4-BE49-F238E27FC236}">
                <a16:creationId xmlns:a16="http://schemas.microsoft.com/office/drawing/2014/main" id="{B44632CB-A230-DC96-4954-4CF072D5F660}"/>
              </a:ext>
            </a:extLst>
          </p:cNvPr>
          <p:cNvCxnSpPr>
            <a:cxnSpLocks/>
            <a:stCxn id="12" idx="2"/>
          </p:cNvCxnSpPr>
          <p:nvPr/>
        </p:nvCxnSpPr>
        <p:spPr>
          <a:xfrm rot="16200000" flipH="1">
            <a:off x="7138902" y="1574550"/>
            <a:ext cx="849546" cy="1055960"/>
          </a:xfrm>
          <a:prstGeom prst="bentConnector2">
            <a:avLst/>
          </a:prstGeom>
          <a:ln w="3810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9" name="!!Connector: Elbow 84">
            <a:extLst>
              <a:ext uri="{FF2B5EF4-FFF2-40B4-BE49-F238E27FC236}">
                <a16:creationId xmlns:a16="http://schemas.microsoft.com/office/drawing/2014/main" id="{9E583686-FA7F-AF7B-FE27-DF2AFB9CAECE}"/>
              </a:ext>
            </a:extLst>
          </p:cNvPr>
          <p:cNvCxnSpPr>
            <a:cxnSpLocks/>
            <a:endCxn id="23" idx="2"/>
          </p:cNvCxnSpPr>
          <p:nvPr/>
        </p:nvCxnSpPr>
        <p:spPr>
          <a:xfrm flipV="1">
            <a:off x="9200025" y="1567373"/>
            <a:ext cx="239685" cy="959930"/>
          </a:xfrm>
          <a:prstGeom prst="bentConnector2">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30" name="!!Rectangle: Rounded Corners 87">
            <a:extLst>
              <a:ext uri="{FF2B5EF4-FFF2-40B4-BE49-F238E27FC236}">
                <a16:creationId xmlns:a16="http://schemas.microsoft.com/office/drawing/2014/main" id="{E3FAE222-C5BD-2E59-71EE-FD5DE2F24408}"/>
              </a:ext>
            </a:extLst>
          </p:cNvPr>
          <p:cNvSpPr/>
          <p:nvPr/>
        </p:nvSpPr>
        <p:spPr>
          <a:xfrm>
            <a:off x="8756223" y="1222255"/>
            <a:ext cx="363020" cy="341831"/>
          </a:xfrm>
          <a:prstGeom prst="roundRect">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 b="1">
              <a:solidFill>
                <a:schemeClr val="tx1"/>
              </a:solidFill>
            </a:endParaRPr>
          </a:p>
        </p:txBody>
      </p:sp>
      <p:cxnSp>
        <p:nvCxnSpPr>
          <p:cNvPr id="31" name="!!Connector: Elbow 88">
            <a:extLst>
              <a:ext uri="{FF2B5EF4-FFF2-40B4-BE49-F238E27FC236}">
                <a16:creationId xmlns:a16="http://schemas.microsoft.com/office/drawing/2014/main" id="{893B9977-1A6E-E8B7-B0DD-53C439A16384}"/>
              </a:ext>
            </a:extLst>
          </p:cNvPr>
          <p:cNvCxnSpPr>
            <a:cxnSpLocks/>
            <a:stCxn id="30" idx="2"/>
          </p:cNvCxnSpPr>
          <p:nvPr/>
        </p:nvCxnSpPr>
        <p:spPr>
          <a:xfrm rot="5400000">
            <a:off x="8516591" y="1694264"/>
            <a:ext cx="551320" cy="290964"/>
          </a:xfrm>
          <a:prstGeom prst="bentConnector3">
            <a:avLst>
              <a:gd name="adj1" fmla="val 50000"/>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32" name="!!TextBox 91">
            <a:extLst>
              <a:ext uri="{FF2B5EF4-FFF2-40B4-BE49-F238E27FC236}">
                <a16:creationId xmlns:a16="http://schemas.microsoft.com/office/drawing/2014/main" id="{4F55015F-19ED-87A5-C856-2FFB9EA08714}"/>
              </a:ext>
            </a:extLst>
          </p:cNvPr>
          <p:cNvSpPr txBox="1"/>
          <p:nvPr/>
        </p:nvSpPr>
        <p:spPr>
          <a:xfrm>
            <a:off x="8896914" y="1543043"/>
            <a:ext cx="614852" cy="338554"/>
          </a:xfrm>
          <a:prstGeom prst="rect">
            <a:avLst/>
          </a:prstGeom>
          <a:noFill/>
        </p:spPr>
        <p:txBody>
          <a:bodyPr wrap="square" rtlCol="0">
            <a:spAutoFit/>
          </a:bodyPr>
          <a:lstStyle/>
          <a:p>
            <a:r>
              <a:rPr lang="en-US" sz="1600" b="1"/>
              <a:t>Q</a:t>
            </a:r>
          </a:p>
        </p:txBody>
      </p:sp>
      <p:sp>
        <p:nvSpPr>
          <p:cNvPr id="33" name="!!TextBox 96">
            <a:extLst>
              <a:ext uri="{FF2B5EF4-FFF2-40B4-BE49-F238E27FC236}">
                <a16:creationId xmlns:a16="http://schemas.microsoft.com/office/drawing/2014/main" id="{B4D93FF3-8180-7180-5644-6992A83A2EC0}"/>
              </a:ext>
            </a:extLst>
          </p:cNvPr>
          <p:cNvSpPr txBox="1"/>
          <p:nvPr/>
        </p:nvSpPr>
        <p:spPr>
          <a:xfrm>
            <a:off x="6605307" y="3143885"/>
            <a:ext cx="4029581" cy="523220"/>
          </a:xfrm>
          <a:prstGeom prst="rect">
            <a:avLst/>
          </a:prstGeom>
          <a:noFill/>
        </p:spPr>
        <p:txBody>
          <a:bodyPr wrap="square" rtlCol="0">
            <a:spAutoFit/>
          </a:bodyPr>
          <a:lstStyle/>
          <a:p>
            <a:r>
              <a:rPr lang="en-US" sz="1400"/>
              <a:t>Sequential Token-by-Token Prediction </a:t>
            </a:r>
            <a:endParaRPr lang="en-US" sz="1400" b="1"/>
          </a:p>
          <a:p>
            <a:endParaRPr lang="en-US" sz="1400" b="1"/>
          </a:p>
        </p:txBody>
      </p:sp>
      <p:sp>
        <p:nvSpPr>
          <p:cNvPr id="34" name="!!Left Brace 101">
            <a:extLst>
              <a:ext uri="{FF2B5EF4-FFF2-40B4-BE49-F238E27FC236}">
                <a16:creationId xmlns:a16="http://schemas.microsoft.com/office/drawing/2014/main" id="{B3AC6434-795F-A7D2-37EA-BB338163EB8B}"/>
              </a:ext>
            </a:extLst>
          </p:cNvPr>
          <p:cNvSpPr/>
          <p:nvPr/>
        </p:nvSpPr>
        <p:spPr>
          <a:xfrm rot="16200000">
            <a:off x="7974108" y="2307597"/>
            <a:ext cx="307648" cy="2623556"/>
          </a:xfrm>
          <a:prstGeom prst="leftBrace">
            <a:avLst>
              <a:gd name="adj1" fmla="val 68190"/>
              <a:gd name="adj2" fmla="val 50000"/>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TextBox 102">
            <a:extLst>
              <a:ext uri="{FF2B5EF4-FFF2-40B4-BE49-F238E27FC236}">
                <a16:creationId xmlns:a16="http://schemas.microsoft.com/office/drawing/2014/main" id="{CC1A5761-7268-9437-39D1-BB96AC9FCC6F}"/>
              </a:ext>
            </a:extLst>
          </p:cNvPr>
          <p:cNvSpPr txBox="1"/>
          <p:nvPr/>
        </p:nvSpPr>
        <p:spPr>
          <a:xfrm>
            <a:off x="7056944" y="3950989"/>
            <a:ext cx="2201256" cy="1200329"/>
          </a:xfrm>
          <a:prstGeom prst="rect">
            <a:avLst/>
          </a:prstGeom>
          <a:noFill/>
        </p:spPr>
        <p:txBody>
          <a:bodyPr wrap="square" rtlCol="0">
            <a:spAutoFit/>
          </a:bodyPr>
          <a:lstStyle/>
          <a:p>
            <a:pPr algn="ctr"/>
            <a:r>
              <a:rPr lang="en-US" b="1"/>
              <a:t>Decode</a:t>
            </a:r>
            <a:br>
              <a:rPr lang="en-US" b="1"/>
            </a:br>
            <a:r>
              <a:rPr lang="en-US" b="1">
                <a:solidFill>
                  <a:srgbClr val="C00000"/>
                </a:solidFill>
              </a:rPr>
              <a:t>Memory-bound</a:t>
            </a:r>
            <a:br>
              <a:rPr lang="en-US" b="1">
                <a:solidFill>
                  <a:srgbClr val="C00000"/>
                </a:solidFill>
              </a:rPr>
            </a:br>
            <a:r>
              <a:rPr lang="en-US" b="1">
                <a:solidFill>
                  <a:srgbClr val="C00000"/>
                </a:solidFill>
              </a:rPr>
              <a:t>(GEMV-like)</a:t>
            </a:r>
            <a:br>
              <a:rPr lang="en-US" b="1">
                <a:solidFill>
                  <a:srgbClr val="C00000"/>
                </a:solidFill>
              </a:rPr>
            </a:br>
            <a:endParaRPr lang="en-US" b="1">
              <a:solidFill>
                <a:srgbClr val="C00000"/>
              </a:solidFill>
            </a:endParaRPr>
          </a:p>
        </p:txBody>
      </p:sp>
      <p:sp>
        <p:nvSpPr>
          <p:cNvPr id="36" name="灯片编号占位符 35">
            <a:extLst>
              <a:ext uri="{FF2B5EF4-FFF2-40B4-BE49-F238E27FC236}">
                <a16:creationId xmlns:a16="http://schemas.microsoft.com/office/drawing/2014/main" id="{7CAD83E1-737C-50F5-3934-C19791E64263}"/>
              </a:ext>
            </a:extLst>
          </p:cNvPr>
          <p:cNvSpPr>
            <a:spLocks noGrp="1"/>
          </p:cNvSpPr>
          <p:nvPr>
            <p:ph type="sldNum" sz="quarter" idx="12"/>
          </p:nvPr>
        </p:nvSpPr>
        <p:spPr/>
        <p:txBody>
          <a:bodyPr/>
          <a:lstStyle/>
          <a:p>
            <a:fld id="{CB77001E-1A61-4903-BBFF-D82C24F3A3A5}" type="slidenum">
              <a:rPr lang="en-US" smtClean="0"/>
              <a:t>4</a:t>
            </a:fld>
            <a:endParaRPr lang="zh-CN" altLang="en-US"/>
          </a:p>
        </p:txBody>
      </p:sp>
      <p:sp>
        <p:nvSpPr>
          <p:cNvPr id="39" name="Title 1">
            <a:extLst>
              <a:ext uri="{FF2B5EF4-FFF2-40B4-BE49-F238E27FC236}">
                <a16:creationId xmlns:a16="http://schemas.microsoft.com/office/drawing/2014/main" id="{466037D2-57A5-CE90-44BD-2A04CEFC2EB6}"/>
              </a:ext>
            </a:extLst>
          </p:cNvPr>
          <p:cNvSpPr>
            <a:spLocks noGrp="1"/>
          </p:cNvSpPr>
          <p:nvPr>
            <p:ph type="title"/>
          </p:nvPr>
        </p:nvSpPr>
        <p:spPr>
          <a:xfrm>
            <a:off x="801157" y="360736"/>
            <a:ext cx="11433170" cy="396182"/>
          </a:xfrm>
        </p:spPr>
        <p:txBody>
          <a:bodyPr>
            <a:normAutofit fontScale="90000"/>
          </a:bodyPr>
          <a:lstStyle/>
          <a:p>
            <a:r>
              <a:rPr lang="en-US" altLang="zh-CN" sz="3600"/>
              <a:t>Previous Accelerators Did </a:t>
            </a:r>
            <a:r>
              <a:rPr lang="en-US" altLang="zh-CN" sz="3600" b="1"/>
              <a:t>NOT</a:t>
            </a:r>
            <a:r>
              <a:rPr lang="en-US" altLang="zh-CN" sz="3600"/>
              <a:t> Exploit the Difference</a:t>
            </a:r>
            <a:endParaRPr lang="en-US" sz="3600"/>
          </a:p>
        </p:txBody>
      </p:sp>
      <p:sp>
        <p:nvSpPr>
          <p:cNvPr id="52" name="Rectangle: Rounded Corners 4">
            <a:extLst>
              <a:ext uri="{FF2B5EF4-FFF2-40B4-BE49-F238E27FC236}">
                <a16:creationId xmlns:a16="http://schemas.microsoft.com/office/drawing/2014/main" id="{7FC74B26-15A1-441F-AD2F-B3F52498F755}"/>
              </a:ext>
            </a:extLst>
          </p:cNvPr>
          <p:cNvSpPr/>
          <p:nvPr/>
        </p:nvSpPr>
        <p:spPr>
          <a:xfrm>
            <a:off x="3801235" y="1665770"/>
            <a:ext cx="1048328" cy="1052012"/>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Prefill</a:t>
            </a:r>
          </a:p>
        </p:txBody>
      </p:sp>
      <p:sp>
        <p:nvSpPr>
          <p:cNvPr id="53" name="Rectangle: Rounded Corners 4">
            <a:extLst>
              <a:ext uri="{FF2B5EF4-FFF2-40B4-BE49-F238E27FC236}">
                <a16:creationId xmlns:a16="http://schemas.microsoft.com/office/drawing/2014/main" id="{A815BBBC-F0C5-40E0-8086-8C4EE6F5693E}"/>
              </a:ext>
            </a:extLst>
          </p:cNvPr>
          <p:cNvSpPr/>
          <p:nvPr/>
        </p:nvSpPr>
        <p:spPr>
          <a:xfrm>
            <a:off x="8072778" y="2102529"/>
            <a:ext cx="1127244" cy="967246"/>
          </a:xfrm>
          <a:prstGeom prst="round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Decode</a:t>
            </a:r>
          </a:p>
        </p:txBody>
      </p:sp>
      <p:sp>
        <p:nvSpPr>
          <p:cNvPr id="2" name="箭头: 右 1">
            <a:extLst>
              <a:ext uri="{FF2B5EF4-FFF2-40B4-BE49-F238E27FC236}">
                <a16:creationId xmlns:a16="http://schemas.microsoft.com/office/drawing/2014/main" id="{C8896C30-483E-497B-A453-D90DE6374736}"/>
              </a:ext>
            </a:extLst>
          </p:cNvPr>
          <p:cNvSpPr/>
          <p:nvPr/>
        </p:nvSpPr>
        <p:spPr>
          <a:xfrm rot="2590772">
            <a:off x="4596058" y="5126754"/>
            <a:ext cx="563261" cy="56207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57" name="Rectangle: Rounded Corners 4">
            <a:extLst>
              <a:ext uri="{FF2B5EF4-FFF2-40B4-BE49-F238E27FC236}">
                <a16:creationId xmlns:a16="http://schemas.microsoft.com/office/drawing/2014/main" id="{6335F0DD-8604-4681-89B4-F47687FDE289}"/>
              </a:ext>
            </a:extLst>
          </p:cNvPr>
          <p:cNvSpPr/>
          <p:nvPr/>
        </p:nvSpPr>
        <p:spPr>
          <a:xfrm>
            <a:off x="5302575" y="5125449"/>
            <a:ext cx="1700003" cy="120438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b="1">
                <a:solidFill>
                  <a:schemeClr val="bg1"/>
                </a:solidFill>
              </a:rPr>
              <a:t>GEMV-like</a:t>
            </a:r>
            <a:br>
              <a:rPr lang="en-US" sz="2000" b="1">
                <a:solidFill>
                  <a:schemeClr val="bg1"/>
                </a:solidFill>
              </a:rPr>
            </a:br>
            <a:r>
              <a:rPr lang="en-US" sz="2000" b="1">
                <a:solidFill>
                  <a:schemeClr val="bg1"/>
                </a:solidFill>
              </a:rPr>
              <a:t>Processing Element</a:t>
            </a:r>
          </a:p>
        </p:txBody>
      </p:sp>
      <p:sp>
        <p:nvSpPr>
          <p:cNvPr id="60" name="箭头: 右 59">
            <a:extLst>
              <a:ext uri="{FF2B5EF4-FFF2-40B4-BE49-F238E27FC236}">
                <a16:creationId xmlns:a16="http://schemas.microsoft.com/office/drawing/2014/main" id="{9756B03A-B6BB-4273-AA9D-35A01DCF2AAC}"/>
              </a:ext>
            </a:extLst>
          </p:cNvPr>
          <p:cNvSpPr/>
          <p:nvPr/>
        </p:nvSpPr>
        <p:spPr>
          <a:xfrm rot="9000000">
            <a:off x="7136665" y="5113302"/>
            <a:ext cx="563261" cy="562077"/>
          </a:xfrm>
          <a:prstGeom prst="rightArrow">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61" name="!!Rectangle: Rounded Corners 108">
            <a:extLst>
              <a:ext uri="{FF2B5EF4-FFF2-40B4-BE49-F238E27FC236}">
                <a16:creationId xmlns:a16="http://schemas.microsoft.com/office/drawing/2014/main" id="{CE314C6C-3D92-4147-B8E7-AD86F7FC5183}"/>
              </a:ext>
            </a:extLst>
          </p:cNvPr>
          <p:cNvSpPr/>
          <p:nvPr/>
        </p:nvSpPr>
        <p:spPr>
          <a:xfrm>
            <a:off x="8333069" y="5066653"/>
            <a:ext cx="3020731" cy="1183603"/>
          </a:xfrm>
          <a:prstGeom prst="roundRect">
            <a:avLst>
              <a:gd name="adj" fmla="val 18218"/>
            </a:avLst>
          </a:prstGeom>
          <a:solidFill>
            <a:srgbClr val="FFFF00">
              <a:alpha val="19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104">
            <a:extLst>
              <a:ext uri="{FF2B5EF4-FFF2-40B4-BE49-F238E27FC236}">
                <a16:creationId xmlns:a16="http://schemas.microsoft.com/office/drawing/2014/main" id="{33FF0251-2328-4F91-B740-F71684DFC4B7}"/>
              </a:ext>
            </a:extLst>
          </p:cNvPr>
          <p:cNvSpPr txBox="1"/>
          <p:nvPr/>
        </p:nvSpPr>
        <p:spPr>
          <a:xfrm>
            <a:off x="8358842" y="5172747"/>
            <a:ext cx="2895227" cy="954107"/>
          </a:xfrm>
          <a:prstGeom prst="rect">
            <a:avLst/>
          </a:prstGeom>
          <a:noFill/>
        </p:spPr>
        <p:txBody>
          <a:bodyPr wrap="square">
            <a:spAutoFit/>
          </a:bodyPr>
          <a:lstStyle/>
          <a:p>
            <a:pPr algn="ctr"/>
            <a:r>
              <a:rPr lang="en-US" altLang="zh-CN" sz="2800" b="1" i="1">
                <a:solidFill>
                  <a:srgbClr val="FF0000"/>
                </a:solidFill>
              </a:rPr>
              <a:t>“One-for-Both” PE is suboptimal! </a:t>
            </a:r>
            <a:endParaRPr lang="en-US" sz="2800" b="1" i="1">
              <a:solidFill>
                <a:schemeClr val="accent5"/>
              </a:solidFill>
            </a:endParaRPr>
          </a:p>
        </p:txBody>
      </p:sp>
      <p:sp>
        <p:nvSpPr>
          <p:cNvPr id="47" name="页脚占位符 46">
            <a:extLst>
              <a:ext uri="{FF2B5EF4-FFF2-40B4-BE49-F238E27FC236}">
                <a16:creationId xmlns:a16="http://schemas.microsoft.com/office/drawing/2014/main" id="{5AD6B2D6-38ED-4627-A239-863F4AE5A96E}"/>
              </a:ext>
            </a:extLst>
          </p:cNvPr>
          <p:cNvSpPr>
            <a:spLocks noGrp="1"/>
          </p:cNvSpPr>
          <p:nvPr>
            <p:ph type="ftr" sz="quarter" idx="11"/>
          </p:nvPr>
        </p:nvSpPr>
        <p:spPr/>
        <p:txBody>
          <a:bodyPr/>
          <a:lstStyle/>
          <a:p>
            <a:r>
              <a:rPr lang="en-US"/>
              <a:t>TeLLMe: Ternary LLM Accelerator on Edge FPGAs</a:t>
            </a:r>
          </a:p>
        </p:txBody>
      </p:sp>
      <p:sp>
        <p:nvSpPr>
          <p:cNvPr id="65" name="文本框 64">
            <a:extLst>
              <a:ext uri="{FF2B5EF4-FFF2-40B4-BE49-F238E27FC236}">
                <a16:creationId xmlns:a16="http://schemas.microsoft.com/office/drawing/2014/main" id="{1CA3C085-7BB6-41D9-9552-0986C61B4526}"/>
              </a:ext>
            </a:extLst>
          </p:cNvPr>
          <p:cNvSpPr txBox="1"/>
          <p:nvPr/>
        </p:nvSpPr>
        <p:spPr>
          <a:xfrm>
            <a:off x="911225" y="-21903"/>
            <a:ext cx="6058749" cy="461665"/>
          </a:xfrm>
          <a:prstGeom prst="rect">
            <a:avLst/>
          </a:prstGeom>
          <a:noFill/>
        </p:spPr>
        <p:txBody>
          <a:bodyPr wrap="square" rtlCol="0">
            <a:spAutoFit/>
          </a:bodyPr>
          <a:lstStyle/>
          <a:p>
            <a:r>
              <a:rPr lang="en-US" altLang="zh-CN" sz="2400" b="1" i="1">
                <a:solidFill>
                  <a:schemeClr val="accent6"/>
                </a:solidFill>
              </a:rPr>
              <a:t>Observation 1</a:t>
            </a:r>
            <a:endParaRPr lang="zh-CN" altLang="en-US" sz="2400" b="1" i="1">
              <a:solidFill>
                <a:schemeClr val="accent6"/>
              </a:solidFill>
            </a:endParaRPr>
          </a:p>
        </p:txBody>
      </p:sp>
    </p:spTree>
    <p:extLst>
      <p:ext uri="{BB962C8B-B14F-4D97-AF65-F5344CB8AC3E}">
        <p14:creationId xmlns:p14="http://schemas.microsoft.com/office/powerpoint/2010/main" val="118543444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additive="base">
                                        <p:cTn id="7" dur="500" fill="hold"/>
                                        <p:tgtEl>
                                          <p:spTgt spid="62"/>
                                        </p:tgtEl>
                                        <p:attrNameLst>
                                          <p:attrName>ppt_x</p:attrName>
                                        </p:attrNameLst>
                                      </p:cBhvr>
                                      <p:tavLst>
                                        <p:tav tm="0">
                                          <p:val>
                                            <p:strVal val="#ppt_x"/>
                                          </p:val>
                                        </p:tav>
                                        <p:tav tm="100000">
                                          <p:val>
                                            <p:strVal val="#ppt_x"/>
                                          </p:val>
                                        </p:tav>
                                      </p:tavLst>
                                    </p:anim>
                                    <p:anim calcmode="lin" valueType="num">
                                      <p:cBhvr additive="base">
                                        <p:cTn id="8" dur="500" fill="hold"/>
                                        <p:tgtEl>
                                          <p:spTgt spid="6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1"/>
                                        </p:tgtEl>
                                        <p:attrNameLst>
                                          <p:attrName>style.visibility</p:attrName>
                                        </p:attrNameLst>
                                      </p:cBhvr>
                                      <p:to>
                                        <p:strVal val="visible"/>
                                      </p:to>
                                    </p:set>
                                    <p:anim calcmode="lin" valueType="num">
                                      <p:cBhvr additive="base">
                                        <p:cTn id="11" dur="500" fill="hold"/>
                                        <p:tgtEl>
                                          <p:spTgt spid="61"/>
                                        </p:tgtEl>
                                        <p:attrNameLst>
                                          <p:attrName>ppt_x</p:attrName>
                                        </p:attrNameLst>
                                      </p:cBhvr>
                                      <p:tavLst>
                                        <p:tav tm="0">
                                          <p:val>
                                            <p:strVal val="#ppt_x"/>
                                          </p:val>
                                        </p:tav>
                                        <p:tav tm="100000">
                                          <p:val>
                                            <p:strVal val="#ppt_x"/>
                                          </p:val>
                                        </p:tav>
                                      </p:tavLst>
                                    </p:anim>
                                    <p:anim calcmode="lin" valueType="num">
                                      <p:cBhvr additive="base">
                                        <p:cTn id="12"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 grpId="0" animBg="1"/>
      <p:bldP spid="62" grpId="0"/>
    </p:bldLst>
  </p:timing>
  <p:extLst>
    <p:ext uri="{6950BFC3-D8DA-4A85-94F7-54DA5524770B}">
      <p188:commentRel xmlns:p188="http://schemas.microsoft.com/office/powerpoint/2018/8/main" r:id="rId3"/>
    </p:ext>
  </p:extLs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CAA37-81FB-BB1A-3CA3-C3AE2ED9DF9E}"/>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2CB74587-815A-B09A-1BE5-6F093B7C5ECD}"/>
              </a:ext>
            </a:extLst>
          </p:cNvPr>
          <p:cNvSpPr>
            <a:spLocks noGrp="1"/>
          </p:cNvSpPr>
          <p:nvPr>
            <p:ph type="sldNum" sz="quarter" idx="12"/>
          </p:nvPr>
        </p:nvSpPr>
        <p:spPr/>
        <p:txBody>
          <a:bodyPr/>
          <a:lstStyle/>
          <a:p>
            <a:fld id="{CB77001E-1A61-4903-BBFF-D82C24F3A3A5}" type="slidenum">
              <a:rPr lang="en-US" smtClean="0"/>
              <a:t>40</a:t>
            </a:fld>
            <a:endParaRPr lang="zh-CN" altLang="en-US"/>
          </a:p>
        </p:txBody>
      </p:sp>
      <p:sp>
        <p:nvSpPr>
          <p:cNvPr id="5" name="Rectangle 3">
            <a:extLst>
              <a:ext uri="{FF2B5EF4-FFF2-40B4-BE49-F238E27FC236}">
                <a16:creationId xmlns:a16="http://schemas.microsoft.com/office/drawing/2014/main" id="{6B42A865-8FC0-86D6-3E4F-54C3A5BEF084}"/>
              </a:ext>
            </a:extLst>
          </p:cNvPr>
          <p:cNvSpPr/>
          <p:nvPr/>
        </p:nvSpPr>
        <p:spPr>
          <a:xfrm>
            <a:off x="3719420" y="2037819"/>
            <a:ext cx="3757416" cy="1192569"/>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图片 28">
            <a:extLst>
              <a:ext uri="{FF2B5EF4-FFF2-40B4-BE49-F238E27FC236}">
                <a16:creationId xmlns:a16="http://schemas.microsoft.com/office/drawing/2014/main" id="{F3563E3A-AA12-0F2D-5CAF-FA6D43F320D8}"/>
              </a:ext>
            </a:extLst>
          </p:cNvPr>
          <p:cNvPicPr>
            <a:picLocks noChangeAspect="1"/>
          </p:cNvPicPr>
          <p:nvPr/>
        </p:nvPicPr>
        <p:blipFill>
          <a:blip r:embed="rId4"/>
          <a:srcRect t="2141" r="915" b="5929"/>
          <a:stretch>
            <a:fillRect/>
          </a:stretch>
        </p:blipFill>
        <p:spPr>
          <a:xfrm>
            <a:off x="7742636" y="1451290"/>
            <a:ext cx="4026958" cy="1986847"/>
          </a:xfrm>
          <a:prstGeom prst="rect">
            <a:avLst/>
          </a:prstGeom>
        </p:spPr>
      </p:pic>
      <p:pic>
        <p:nvPicPr>
          <p:cNvPr id="30" name="图形 29">
            <a:extLst>
              <a:ext uri="{FF2B5EF4-FFF2-40B4-BE49-F238E27FC236}">
                <a16:creationId xmlns:a16="http://schemas.microsoft.com/office/drawing/2014/main" id="{822CDA9C-E970-2D0C-2EB9-0165EA7995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68861" y="4041961"/>
            <a:ext cx="3743805" cy="2257628"/>
          </a:xfrm>
          <a:prstGeom prst="rect">
            <a:avLst/>
          </a:prstGeom>
        </p:spPr>
      </p:pic>
      <p:sp>
        <p:nvSpPr>
          <p:cNvPr id="31" name="Rectangle 0">
            <a:extLst>
              <a:ext uri="{FF2B5EF4-FFF2-40B4-BE49-F238E27FC236}">
                <a16:creationId xmlns:a16="http://schemas.microsoft.com/office/drawing/2014/main" id="{7D168095-3263-55BA-2A09-CDADF1DD9F2A}"/>
              </a:ext>
            </a:extLst>
          </p:cNvPr>
          <p:cNvSpPr/>
          <p:nvPr/>
        </p:nvSpPr>
        <p:spPr>
          <a:xfrm>
            <a:off x="7825377" y="1561847"/>
            <a:ext cx="778035" cy="64382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0">
            <a:extLst>
              <a:ext uri="{FF2B5EF4-FFF2-40B4-BE49-F238E27FC236}">
                <a16:creationId xmlns:a16="http://schemas.microsoft.com/office/drawing/2014/main" id="{667BE352-029E-54B2-A073-706D9F11D8AC}"/>
              </a:ext>
            </a:extLst>
          </p:cNvPr>
          <p:cNvSpPr/>
          <p:nvPr/>
        </p:nvSpPr>
        <p:spPr>
          <a:xfrm>
            <a:off x="10411559" y="1561847"/>
            <a:ext cx="778035" cy="64382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0">
            <a:extLst>
              <a:ext uri="{FF2B5EF4-FFF2-40B4-BE49-F238E27FC236}">
                <a16:creationId xmlns:a16="http://schemas.microsoft.com/office/drawing/2014/main" id="{083E46E0-3938-E507-5F72-99B23D571F3D}"/>
              </a:ext>
            </a:extLst>
          </p:cNvPr>
          <p:cNvSpPr/>
          <p:nvPr/>
        </p:nvSpPr>
        <p:spPr>
          <a:xfrm>
            <a:off x="10587102" y="2665808"/>
            <a:ext cx="475621" cy="51430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0">
            <a:extLst>
              <a:ext uri="{FF2B5EF4-FFF2-40B4-BE49-F238E27FC236}">
                <a16:creationId xmlns:a16="http://schemas.microsoft.com/office/drawing/2014/main" id="{2A516F2C-E322-27D3-C8B8-A6B07BB4D4C5}"/>
              </a:ext>
            </a:extLst>
          </p:cNvPr>
          <p:cNvSpPr/>
          <p:nvPr/>
        </p:nvSpPr>
        <p:spPr>
          <a:xfrm>
            <a:off x="11226720" y="2573444"/>
            <a:ext cx="475621" cy="46812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0">
            <a:extLst>
              <a:ext uri="{FF2B5EF4-FFF2-40B4-BE49-F238E27FC236}">
                <a16:creationId xmlns:a16="http://schemas.microsoft.com/office/drawing/2014/main" id="{307660DC-5F5E-AB4A-81F0-9BCC5A9CAE94}"/>
              </a:ext>
            </a:extLst>
          </p:cNvPr>
          <p:cNvSpPr/>
          <p:nvPr/>
        </p:nvSpPr>
        <p:spPr>
          <a:xfrm>
            <a:off x="11208356" y="1544244"/>
            <a:ext cx="475621" cy="76423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0">
            <a:extLst>
              <a:ext uri="{FF2B5EF4-FFF2-40B4-BE49-F238E27FC236}">
                <a16:creationId xmlns:a16="http://schemas.microsoft.com/office/drawing/2014/main" id="{9F4DDE7C-E603-E932-1A77-0EBFC2F35E03}"/>
              </a:ext>
            </a:extLst>
          </p:cNvPr>
          <p:cNvSpPr/>
          <p:nvPr/>
        </p:nvSpPr>
        <p:spPr>
          <a:xfrm>
            <a:off x="8045955" y="2659451"/>
            <a:ext cx="475621" cy="46812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0">
            <a:extLst>
              <a:ext uri="{FF2B5EF4-FFF2-40B4-BE49-F238E27FC236}">
                <a16:creationId xmlns:a16="http://schemas.microsoft.com/office/drawing/2014/main" id="{BA254ED4-442E-6B64-F543-41A1FCD399AA}"/>
              </a:ext>
            </a:extLst>
          </p:cNvPr>
          <p:cNvSpPr/>
          <p:nvPr/>
        </p:nvSpPr>
        <p:spPr>
          <a:xfrm>
            <a:off x="10459011" y="4063580"/>
            <a:ext cx="478956" cy="91898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7">
            <a:extLst>
              <a:ext uri="{FF2B5EF4-FFF2-40B4-BE49-F238E27FC236}">
                <a16:creationId xmlns:a16="http://schemas.microsoft.com/office/drawing/2014/main" id="{8D04B64A-33EC-6683-569B-9471920A9998}"/>
              </a:ext>
            </a:extLst>
          </p:cNvPr>
          <p:cNvSpPr/>
          <p:nvPr/>
        </p:nvSpPr>
        <p:spPr>
          <a:xfrm>
            <a:off x="274184" y="1648691"/>
            <a:ext cx="3144238" cy="1439735"/>
          </a:xfrm>
          <a:prstGeom prst="roundRect">
            <a:avLst/>
          </a:prstGeom>
          <a:solidFill>
            <a:srgbClr val="1D4ED8"/>
          </a:solidFill>
          <a:ln w="38100">
            <a:solidFill>
              <a:srgbClr val="1E40AF"/>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endParaRPr lang="en-US" sz="2800" b="1">
              <a:solidFill>
                <a:srgbClr val="FFFFFF"/>
              </a:solidFill>
            </a:endParaRPr>
          </a:p>
          <a:p>
            <a:pPr marL="0" indent="0" algn="ctr">
              <a:buNone/>
            </a:pPr>
            <a:r>
              <a:rPr lang="en-US" sz="2800" b="1">
                <a:solidFill>
                  <a:srgbClr val="FFFFFF"/>
                </a:solidFill>
              </a:rPr>
              <a:t>TLMM-FUSE </a:t>
            </a:r>
            <a:br>
              <a:rPr lang="en-US" sz="2800" b="1">
                <a:solidFill>
                  <a:srgbClr val="FFFFFF"/>
                </a:solidFill>
              </a:rPr>
            </a:br>
            <a:r>
              <a:rPr lang="en-US" sz="1600">
                <a:solidFill>
                  <a:srgbClr val="DBEAFE"/>
                </a:solidFill>
              </a:rPr>
              <a:t>Table-lookup ternary </a:t>
            </a:r>
            <a:r>
              <a:rPr lang="en-US" sz="1600" err="1">
                <a:solidFill>
                  <a:srgbClr val="DBEAFE"/>
                </a:solidFill>
              </a:rPr>
              <a:t>matmul</a:t>
            </a:r>
            <a:endParaRPr lang="en-US" sz="2400"/>
          </a:p>
          <a:p>
            <a:pPr marL="0" indent="0" algn="ctr">
              <a:buNone/>
            </a:pPr>
            <a:r>
              <a:rPr lang="en-US" sz="1600">
                <a:solidFill>
                  <a:srgbClr val="DBEAFE"/>
                </a:solidFill>
              </a:rPr>
              <a:t>for QKV + FFN fused with FP </a:t>
            </a:r>
            <a:r>
              <a:rPr lang="en-US" sz="1600" err="1">
                <a:solidFill>
                  <a:srgbClr val="DBEAFE"/>
                </a:solidFill>
              </a:rPr>
              <a:t>DeQ</a:t>
            </a:r>
            <a:r>
              <a:rPr lang="en-US" sz="1600">
                <a:solidFill>
                  <a:srgbClr val="DBEAFE"/>
                </a:solidFill>
              </a:rPr>
              <a:t> ↔ INT ops ↔ Quant</a:t>
            </a:r>
          </a:p>
          <a:p>
            <a:pPr marL="0" indent="0" algn="ctr">
              <a:buNone/>
            </a:pPr>
            <a:r>
              <a:rPr lang="en-US" sz="1600">
                <a:solidFill>
                  <a:srgbClr val="DBEAFE"/>
                </a:solidFill>
              </a:rPr>
              <a:t>+ </a:t>
            </a:r>
            <a:r>
              <a:rPr lang="en-US" sz="1600" err="1">
                <a:solidFill>
                  <a:srgbClr val="DBEAFE"/>
                </a:solidFill>
              </a:rPr>
              <a:t>Elemwise</a:t>
            </a:r>
            <a:r>
              <a:rPr lang="en-US" sz="1600">
                <a:solidFill>
                  <a:srgbClr val="DBEAFE"/>
                </a:solidFill>
              </a:rPr>
              <a:t> (residual/</a:t>
            </a:r>
            <a:r>
              <a:rPr lang="en-US" sz="1600" err="1">
                <a:solidFill>
                  <a:srgbClr val="DBEAFE"/>
                </a:solidFill>
              </a:rPr>
              <a:t>RoPE</a:t>
            </a:r>
            <a:r>
              <a:rPr lang="en-US" sz="1600">
                <a:solidFill>
                  <a:srgbClr val="DBEAFE"/>
                </a:solidFill>
              </a:rPr>
              <a:t>/...)</a:t>
            </a:r>
          </a:p>
          <a:p>
            <a:pPr marL="0" indent="0" algn="ctr">
              <a:buNone/>
            </a:pPr>
            <a:endParaRPr lang="en-US" sz="2400"/>
          </a:p>
        </p:txBody>
      </p:sp>
      <p:sp>
        <p:nvSpPr>
          <p:cNvPr id="39" name="Text 9">
            <a:extLst>
              <a:ext uri="{FF2B5EF4-FFF2-40B4-BE49-F238E27FC236}">
                <a16:creationId xmlns:a16="http://schemas.microsoft.com/office/drawing/2014/main" id="{A75A16E8-6150-7160-7D00-A3F6E018B8FE}"/>
              </a:ext>
            </a:extLst>
          </p:cNvPr>
          <p:cNvSpPr/>
          <p:nvPr/>
        </p:nvSpPr>
        <p:spPr>
          <a:xfrm>
            <a:off x="274184" y="3575434"/>
            <a:ext cx="3144238" cy="1565807"/>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2400" b="1">
                <a:solidFill>
                  <a:srgbClr val="FFFFFF"/>
                </a:solidFill>
              </a:rPr>
              <a:t>Prefill Attention
</a:t>
            </a:r>
            <a:r>
              <a:rPr lang="en-US" sz="1600">
                <a:solidFill>
                  <a:srgbClr val="F5F3FF"/>
                </a:solidFill>
              </a:rPr>
              <a:t>Reversed + fully fused</a:t>
            </a:r>
            <a:endParaRPr lang="en-US" sz="2400"/>
          </a:p>
          <a:p>
            <a:pPr marL="0" indent="0" algn="ctr">
              <a:buNone/>
            </a:pPr>
            <a:r>
              <a:rPr lang="en-US" sz="1600">
                <a:solidFill>
                  <a:srgbClr val="F5F3FF"/>
                </a:solidFill>
              </a:rPr>
              <a:t>minimizes DDR traffic</a:t>
            </a:r>
            <a:endParaRPr lang="en-US" sz="2400"/>
          </a:p>
        </p:txBody>
      </p:sp>
      <p:sp>
        <p:nvSpPr>
          <p:cNvPr id="40" name="Text 6">
            <a:extLst>
              <a:ext uri="{FF2B5EF4-FFF2-40B4-BE49-F238E27FC236}">
                <a16:creationId xmlns:a16="http://schemas.microsoft.com/office/drawing/2014/main" id="{A1FB0AA4-64AC-762B-9F7C-B8B929482294}"/>
              </a:ext>
            </a:extLst>
          </p:cNvPr>
          <p:cNvSpPr/>
          <p:nvPr/>
        </p:nvSpPr>
        <p:spPr>
          <a:xfrm>
            <a:off x="4088893" y="1648690"/>
            <a:ext cx="3144237" cy="1518789"/>
          </a:xfrm>
          <a:prstGeom prst="roundRect">
            <a:avLst/>
          </a:prstGeom>
          <a:solidFill>
            <a:srgbClr val="10B981"/>
          </a:solidFill>
          <a:ln w="38100">
            <a:solidFill>
              <a:srgbClr val="05966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2400" b="1">
                <a:solidFill>
                  <a:srgbClr val="FFFFFF"/>
                </a:solidFill>
              </a:rPr>
              <a:t>URAM-aware Weight Management
</a:t>
            </a:r>
            <a:r>
              <a:rPr lang="en-US" sz="1600">
                <a:solidFill>
                  <a:srgbClr val="ECFDF5"/>
                </a:solidFill>
              </a:rPr>
              <a:t>Fine-grain buffering +</a:t>
            </a:r>
            <a:endParaRPr lang="en-US" sz="2400"/>
          </a:p>
          <a:p>
            <a:pPr marL="0" indent="0" algn="ctr">
              <a:buNone/>
            </a:pPr>
            <a:r>
              <a:rPr lang="en-US" sz="1600">
                <a:solidFill>
                  <a:srgbClr val="ECFDF5"/>
                </a:solidFill>
              </a:rPr>
              <a:t>Analytic Management</a:t>
            </a:r>
            <a:endParaRPr lang="en-US" sz="3600"/>
          </a:p>
        </p:txBody>
      </p:sp>
      <p:sp>
        <p:nvSpPr>
          <p:cNvPr id="41" name="Text 10">
            <a:extLst>
              <a:ext uri="{FF2B5EF4-FFF2-40B4-BE49-F238E27FC236}">
                <a16:creationId xmlns:a16="http://schemas.microsoft.com/office/drawing/2014/main" id="{57DA6C61-802A-3C5F-5F58-30A58C8CD334}"/>
              </a:ext>
            </a:extLst>
          </p:cNvPr>
          <p:cNvSpPr/>
          <p:nvPr/>
        </p:nvSpPr>
        <p:spPr>
          <a:xfrm>
            <a:off x="4088893" y="3575433"/>
            <a:ext cx="3144237" cy="1565807"/>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algn="ctr"/>
            <a:r>
              <a:rPr lang="en-US" sz="2400" b="1">
                <a:solidFill>
                  <a:srgbClr val="FFFFFF"/>
                </a:solidFill>
              </a:rPr>
              <a:t>Decode Attention
</a:t>
            </a:r>
            <a:r>
              <a:rPr lang="en-US" sz="1600">
                <a:solidFill>
                  <a:srgbClr val="F5F3FF"/>
                </a:solidFill>
              </a:rPr>
              <a:t>On-chip SoftMax score buffer</a:t>
            </a:r>
          </a:p>
          <a:p>
            <a:pPr algn="ctr"/>
            <a:r>
              <a:rPr lang="en-US" sz="1600">
                <a:solidFill>
                  <a:srgbClr val="F5F3FF"/>
                </a:solidFill>
              </a:rPr>
              <a:t>avoids DDR reloads</a:t>
            </a:r>
          </a:p>
        </p:txBody>
      </p:sp>
      <p:sp>
        <p:nvSpPr>
          <p:cNvPr id="43" name="文本框 42">
            <a:extLst>
              <a:ext uri="{FF2B5EF4-FFF2-40B4-BE49-F238E27FC236}">
                <a16:creationId xmlns:a16="http://schemas.microsoft.com/office/drawing/2014/main" id="{7FBACE96-EE0D-9CF1-5F12-1EAEB92D62EA}"/>
              </a:ext>
            </a:extLst>
          </p:cNvPr>
          <p:cNvSpPr txBox="1"/>
          <p:nvPr/>
        </p:nvSpPr>
        <p:spPr>
          <a:xfrm>
            <a:off x="7742636" y="1127246"/>
            <a:ext cx="4267489" cy="338554"/>
          </a:xfrm>
          <a:prstGeom prst="rect">
            <a:avLst/>
          </a:prstGeom>
          <a:noFill/>
        </p:spPr>
        <p:txBody>
          <a:bodyPr wrap="square">
            <a:spAutoFit/>
          </a:bodyPr>
          <a:lstStyle/>
          <a:p>
            <a:pPr>
              <a:tabLst>
                <a:tab pos="4966335" algn="l"/>
              </a:tabLst>
            </a:pPr>
            <a:r>
              <a:rPr lang="en-US" altLang="zh-CN" sz="1600" b="1">
                <a:solidFill>
                  <a:srgbClr val="C00000"/>
                </a:solidFill>
              </a:rPr>
              <a:t>Supports 6 different patterns of computation</a:t>
            </a:r>
            <a:endParaRPr lang="en-US" altLang="zh-CN" sz="1600" b="1">
              <a:solidFill>
                <a:srgbClr val="C00000"/>
              </a:solidFill>
              <a:ea typeface="微软雅黑" pitchFamily="34" charset="-122"/>
            </a:endParaRPr>
          </a:p>
        </p:txBody>
      </p:sp>
      <p:sp>
        <p:nvSpPr>
          <p:cNvPr id="44" name="文本框 43">
            <a:extLst>
              <a:ext uri="{FF2B5EF4-FFF2-40B4-BE49-F238E27FC236}">
                <a16:creationId xmlns:a16="http://schemas.microsoft.com/office/drawing/2014/main" id="{0F748448-B8DC-DB70-FB88-04FD52798FA3}"/>
              </a:ext>
            </a:extLst>
          </p:cNvPr>
          <p:cNvSpPr txBox="1"/>
          <p:nvPr/>
        </p:nvSpPr>
        <p:spPr>
          <a:xfrm>
            <a:off x="7962054" y="3756475"/>
            <a:ext cx="3814709" cy="338554"/>
          </a:xfrm>
          <a:prstGeom prst="rect">
            <a:avLst/>
          </a:prstGeom>
          <a:noFill/>
        </p:spPr>
        <p:txBody>
          <a:bodyPr wrap="square">
            <a:spAutoFit/>
          </a:bodyPr>
          <a:lstStyle/>
          <a:p>
            <a:pPr>
              <a:tabLst>
                <a:tab pos="4966335" algn="l"/>
              </a:tabLst>
            </a:pPr>
            <a:r>
              <a:rPr lang="en-US" altLang="zh-CN" sz="1600" b="1">
                <a:solidFill>
                  <a:schemeClr val="accent1"/>
                </a:solidFill>
              </a:rPr>
              <a:t>TLMM-FUSE Unit in </a:t>
            </a:r>
            <a:r>
              <a:rPr lang="en-US" altLang="zh-CN" sz="1600" b="1" err="1">
                <a:solidFill>
                  <a:schemeClr val="accent1"/>
                </a:solidFill>
              </a:rPr>
              <a:t>TeLLMe</a:t>
            </a:r>
            <a:r>
              <a:rPr lang="en-US" altLang="zh-CN" sz="1600" b="1">
                <a:solidFill>
                  <a:schemeClr val="accent1"/>
                </a:solidFill>
              </a:rPr>
              <a:t> Accelerator</a:t>
            </a:r>
            <a:endParaRPr lang="en-US" altLang="zh-CN" sz="1600" b="1">
              <a:solidFill>
                <a:schemeClr val="accent1"/>
              </a:solidFill>
              <a:ea typeface="微软雅黑" pitchFamily="34" charset="-122"/>
            </a:endParaRPr>
          </a:p>
        </p:txBody>
      </p:sp>
      <p:sp>
        <p:nvSpPr>
          <p:cNvPr id="45" name="Rectangle 3">
            <a:extLst>
              <a:ext uri="{FF2B5EF4-FFF2-40B4-BE49-F238E27FC236}">
                <a16:creationId xmlns:a16="http://schemas.microsoft.com/office/drawing/2014/main" id="{C92808C6-2704-DBEC-93A0-3502586A1DB6}"/>
              </a:ext>
            </a:extLst>
          </p:cNvPr>
          <p:cNvSpPr/>
          <p:nvPr/>
        </p:nvSpPr>
        <p:spPr>
          <a:xfrm>
            <a:off x="0" y="1184822"/>
            <a:ext cx="11887924" cy="5203056"/>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itle 1">
            <a:extLst>
              <a:ext uri="{FF2B5EF4-FFF2-40B4-BE49-F238E27FC236}">
                <a16:creationId xmlns:a16="http://schemas.microsoft.com/office/drawing/2014/main" id="{AA3F946B-1658-AF01-68D3-541739235D1C}"/>
              </a:ext>
            </a:extLst>
          </p:cNvPr>
          <p:cNvSpPr txBox="1">
            <a:spLocks/>
          </p:cNvSpPr>
          <p:nvPr/>
        </p:nvSpPr>
        <p:spPr>
          <a:xfrm>
            <a:off x="911225" y="328205"/>
            <a:ext cx="11254099" cy="6774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600" b="1" err="1"/>
              <a:t>TeLLMe</a:t>
            </a:r>
            <a:r>
              <a:rPr lang="en-US" altLang="zh-CN" sz="3600"/>
              <a:t>: Ternary LLM Accelerator on Edge FPGAs</a:t>
            </a:r>
          </a:p>
        </p:txBody>
      </p:sp>
      <p:sp>
        <p:nvSpPr>
          <p:cNvPr id="4" name="页脚占位符 3">
            <a:extLst>
              <a:ext uri="{FF2B5EF4-FFF2-40B4-BE49-F238E27FC236}">
                <a16:creationId xmlns:a16="http://schemas.microsoft.com/office/drawing/2014/main" id="{B7F8B57F-1360-4CC2-B92B-A4BC1042FE2C}"/>
              </a:ext>
            </a:extLst>
          </p:cNvPr>
          <p:cNvSpPr>
            <a:spLocks noGrp="1"/>
          </p:cNvSpPr>
          <p:nvPr>
            <p:ph type="ftr" sz="quarter" idx="11"/>
          </p:nvPr>
        </p:nvSpPr>
        <p:spPr/>
        <p:txBody>
          <a:bodyPr/>
          <a:lstStyle/>
          <a:p>
            <a:r>
              <a:rPr lang="en-US"/>
              <a:t>TeLLMe: Ternary LLM Accelerator on Edge FPGAs</a:t>
            </a:r>
          </a:p>
        </p:txBody>
      </p:sp>
      <p:sp>
        <p:nvSpPr>
          <p:cNvPr id="7" name="矩形 6">
            <a:extLst>
              <a:ext uri="{FF2B5EF4-FFF2-40B4-BE49-F238E27FC236}">
                <a16:creationId xmlns:a16="http://schemas.microsoft.com/office/drawing/2014/main" id="{3690F3D8-5CB8-4B6E-880D-4F34DF247C26}"/>
              </a:ext>
            </a:extLst>
          </p:cNvPr>
          <p:cNvSpPr/>
          <p:nvPr/>
        </p:nvSpPr>
        <p:spPr>
          <a:xfrm>
            <a:off x="1589360" y="2676410"/>
            <a:ext cx="8229600" cy="1439735"/>
          </a:xfrm>
          <a:prstGeom prst="rect">
            <a:avLst/>
          </a:prstGeom>
          <a:ln w="63500"/>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zh-CN" altLang="en-US"/>
          </a:p>
        </p:txBody>
      </p:sp>
      <p:sp>
        <p:nvSpPr>
          <p:cNvPr id="26" name="文本框 25">
            <a:extLst>
              <a:ext uri="{FF2B5EF4-FFF2-40B4-BE49-F238E27FC236}">
                <a16:creationId xmlns:a16="http://schemas.microsoft.com/office/drawing/2014/main" id="{91BA56BC-0B4E-4018-B7A9-E93286D86CAC}"/>
              </a:ext>
            </a:extLst>
          </p:cNvPr>
          <p:cNvSpPr txBox="1"/>
          <p:nvPr/>
        </p:nvSpPr>
        <p:spPr>
          <a:xfrm>
            <a:off x="2214526" y="3053416"/>
            <a:ext cx="6979268" cy="769441"/>
          </a:xfrm>
          <a:prstGeom prst="rect">
            <a:avLst/>
          </a:prstGeom>
          <a:noFill/>
        </p:spPr>
        <p:txBody>
          <a:bodyPr wrap="square">
            <a:spAutoFit/>
          </a:bodyPr>
          <a:lstStyle/>
          <a:p>
            <a:r>
              <a:rPr lang="en-US" altLang="zh-CN" sz="4400" b="1" dirty="0" err="1">
                <a:solidFill>
                  <a:schemeClr val="bg1"/>
                </a:solidFill>
              </a:rPr>
              <a:t>TeLLMe</a:t>
            </a:r>
            <a:r>
              <a:rPr lang="en-US" altLang="zh-CN" sz="4400" b="1" dirty="0">
                <a:solidFill>
                  <a:schemeClr val="bg1"/>
                </a:solidFill>
              </a:rPr>
              <a:t> Evaluation Results</a:t>
            </a:r>
            <a:endParaRPr lang="zh-CN" altLang="en-US" sz="4400" b="1" dirty="0">
              <a:solidFill>
                <a:schemeClr val="bg1"/>
              </a:solidFill>
            </a:endParaRPr>
          </a:p>
        </p:txBody>
      </p:sp>
    </p:spTree>
    <p:extLst>
      <p:ext uri="{BB962C8B-B14F-4D97-AF65-F5344CB8AC3E}">
        <p14:creationId xmlns:p14="http://schemas.microsoft.com/office/powerpoint/2010/main" val="2220210549"/>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A7C4-1D64-8BBA-6EBF-FED90E38CAB4}"/>
              </a:ext>
            </a:extLst>
          </p:cNvPr>
          <p:cNvSpPr>
            <a:spLocks noGrp="1"/>
          </p:cNvSpPr>
          <p:nvPr>
            <p:ph type="title"/>
          </p:nvPr>
        </p:nvSpPr>
        <p:spPr>
          <a:xfrm>
            <a:off x="911225" y="153963"/>
            <a:ext cx="10798175" cy="951106"/>
          </a:xfrm>
        </p:spPr>
        <p:txBody>
          <a:bodyPr>
            <a:noAutofit/>
          </a:bodyPr>
          <a:lstStyle/>
          <a:p>
            <a:r>
              <a:rPr lang="en-US" sz="3200" b="1"/>
              <a:t>Results 1</a:t>
            </a:r>
            <a:r>
              <a:rPr lang="en-US" sz="3200"/>
              <a:t>: Cross-platform Comparison for Edge LLM Inference</a:t>
            </a:r>
          </a:p>
        </p:txBody>
      </p:sp>
      <p:pic>
        <p:nvPicPr>
          <p:cNvPr id="5" name="Picture 4" descr="A screenshot of a computer&#10;&#10;AI-generated content may be incorrect.">
            <a:extLst>
              <a:ext uri="{FF2B5EF4-FFF2-40B4-BE49-F238E27FC236}">
                <a16:creationId xmlns:a16="http://schemas.microsoft.com/office/drawing/2014/main" id="{161543A5-40AD-C96B-5ED0-49BEB931D928}"/>
              </a:ext>
            </a:extLst>
          </p:cNvPr>
          <p:cNvPicPr>
            <a:picLocks noChangeAspect="1"/>
          </p:cNvPicPr>
          <p:nvPr/>
        </p:nvPicPr>
        <p:blipFill>
          <a:blip r:embed="rId4"/>
          <a:stretch>
            <a:fillRect/>
          </a:stretch>
        </p:blipFill>
        <p:spPr>
          <a:xfrm>
            <a:off x="129540" y="1447870"/>
            <a:ext cx="11932920" cy="2197953"/>
          </a:xfrm>
          <a:prstGeom prst="rect">
            <a:avLst/>
          </a:prstGeom>
        </p:spPr>
      </p:pic>
      <p:pic>
        <p:nvPicPr>
          <p:cNvPr id="7" name="Picture 6" descr="A screenshot of a computer&#10;&#10;AI-generated content may be incorrect.">
            <a:extLst>
              <a:ext uri="{FF2B5EF4-FFF2-40B4-BE49-F238E27FC236}">
                <a16:creationId xmlns:a16="http://schemas.microsoft.com/office/drawing/2014/main" id="{021266BF-95E1-E346-32F9-7B972ABD6169}"/>
              </a:ext>
            </a:extLst>
          </p:cNvPr>
          <p:cNvPicPr>
            <a:picLocks noChangeAspect="1"/>
          </p:cNvPicPr>
          <p:nvPr/>
        </p:nvPicPr>
        <p:blipFill>
          <a:blip r:embed="rId5"/>
          <a:stretch>
            <a:fillRect/>
          </a:stretch>
        </p:blipFill>
        <p:spPr>
          <a:xfrm>
            <a:off x="129540" y="4131459"/>
            <a:ext cx="6470788" cy="2395071"/>
          </a:xfrm>
          <a:prstGeom prst="rect">
            <a:avLst/>
          </a:prstGeom>
        </p:spPr>
      </p:pic>
      <p:pic>
        <p:nvPicPr>
          <p:cNvPr id="9" name="Picture 8" descr="A graph of a number of different colored bars&#10;&#10;AI-generated content may be incorrect.">
            <a:extLst>
              <a:ext uri="{FF2B5EF4-FFF2-40B4-BE49-F238E27FC236}">
                <a16:creationId xmlns:a16="http://schemas.microsoft.com/office/drawing/2014/main" id="{2A90652F-7EDA-1E0D-BF45-9D47151AEFC9}"/>
              </a:ext>
            </a:extLst>
          </p:cNvPr>
          <p:cNvPicPr>
            <a:picLocks noChangeAspect="1"/>
          </p:cNvPicPr>
          <p:nvPr/>
        </p:nvPicPr>
        <p:blipFill>
          <a:blip r:embed="rId6"/>
          <a:stretch>
            <a:fillRect/>
          </a:stretch>
        </p:blipFill>
        <p:spPr>
          <a:xfrm>
            <a:off x="6699871" y="3843135"/>
            <a:ext cx="5362589" cy="2797695"/>
          </a:xfrm>
          <a:prstGeom prst="rect">
            <a:avLst/>
          </a:prstGeom>
        </p:spPr>
      </p:pic>
      <p:sp>
        <p:nvSpPr>
          <p:cNvPr id="3" name="灯片编号占位符 2">
            <a:extLst>
              <a:ext uri="{FF2B5EF4-FFF2-40B4-BE49-F238E27FC236}">
                <a16:creationId xmlns:a16="http://schemas.microsoft.com/office/drawing/2014/main" id="{273D707B-A41C-32D4-5A50-C3AAD380B898}"/>
              </a:ext>
            </a:extLst>
          </p:cNvPr>
          <p:cNvSpPr>
            <a:spLocks noGrp="1"/>
          </p:cNvSpPr>
          <p:nvPr>
            <p:ph type="sldNum" sz="quarter" idx="12"/>
          </p:nvPr>
        </p:nvSpPr>
        <p:spPr/>
        <p:txBody>
          <a:bodyPr/>
          <a:lstStyle/>
          <a:p>
            <a:fld id="{CB77001E-1A61-4903-BBFF-D82C24F3A3A5}" type="slidenum">
              <a:rPr lang="en-US" smtClean="0"/>
              <a:t>41</a:t>
            </a:fld>
            <a:endParaRPr lang="zh-CN" altLang="en-US"/>
          </a:p>
        </p:txBody>
      </p:sp>
      <p:sp>
        <p:nvSpPr>
          <p:cNvPr id="4" name="Rectangle 3">
            <a:extLst>
              <a:ext uri="{FF2B5EF4-FFF2-40B4-BE49-F238E27FC236}">
                <a16:creationId xmlns:a16="http://schemas.microsoft.com/office/drawing/2014/main" id="{608E7FE7-554B-DF86-946F-DCA00309E4CC}"/>
              </a:ext>
            </a:extLst>
          </p:cNvPr>
          <p:cNvSpPr/>
          <p:nvPr/>
        </p:nvSpPr>
        <p:spPr>
          <a:xfrm>
            <a:off x="129540" y="3320386"/>
            <a:ext cx="11849100" cy="2438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D1E5199-D5B9-47C4-2487-DB2CCF020321}"/>
              </a:ext>
            </a:extLst>
          </p:cNvPr>
          <p:cNvSpPr/>
          <p:nvPr/>
        </p:nvSpPr>
        <p:spPr>
          <a:xfrm>
            <a:off x="129540" y="6268719"/>
            <a:ext cx="6240780" cy="17272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箭头: 右 57">
            <a:extLst>
              <a:ext uri="{FF2B5EF4-FFF2-40B4-BE49-F238E27FC236}">
                <a16:creationId xmlns:a16="http://schemas.microsoft.com/office/drawing/2014/main" id="{D1DBEEE3-5528-4ADE-2636-7AA3BC54617A}"/>
              </a:ext>
            </a:extLst>
          </p:cNvPr>
          <p:cNvSpPr/>
          <p:nvPr/>
        </p:nvSpPr>
        <p:spPr>
          <a:xfrm rot="2521831" flipV="1">
            <a:off x="7009138" y="3571181"/>
            <a:ext cx="415129" cy="529740"/>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页脚占位符 10">
            <a:extLst>
              <a:ext uri="{FF2B5EF4-FFF2-40B4-BE49-F238E27FC236}">
                <a16:creationId xmlns:a16="http://schemas.microsoft.com/office/drawing/2014/main" id="{1FC2C9DE-26EB-4078-8801-F9D8CCB812DF}"/>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1549384054"/>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60B84-C5F7-4B82-0003-52C2D90AEE86}"/>
              </a:ext>
            </a:extLst>
          </p:cNvPr>
          <p:cNvSpPr>
            <a:spLocks noGrp="1"/>
          </p:cNvSpPr>
          <p:nvPr>
            <p:ph type="title"/>
          </p:nvPr>
        </p:nvSpPr>
        <p:spPr>
          <a:xfrm>
            <a:off x="911225" y="-11450"/>
            <a:ext cx="11863813" cy="1325563"/>
          </a:xfrm>
        </p:spPr>
        <p:txBody>
          <a:bodyPr>
            <a:normAutofit/>
          </a:bodyPr>
          <a:lstStyle/>
          <a:p>
            <a:r>
              <a:rPr lang="en-US" sz="3600" b="1"/>
              <a:t>Results 2</a:t>
            </a:r>
            <a:r>
              <a:rPr lang="en-US" sz="3600"/>
              <a:t>: FPGA Resource Consumption and Timing Closure</a:t>
            </a:r>
          </a:p>
        </p:txBody>
      </p:sp>
      <p:pic>
        <p:nvPicPr>
          <p:cNvPr id="5" name="Picture 4" descr="A table with numbers and text&#10;&#10;AI-generated content may be incorrect.">
            <a:extLst>
              <a:ext uri="{FF2B5EF4-FFF2-40B4-BE49-F238E27FC236}">
                <a16:creationId xmlns:a16="http://schemas.microsoft.com/office/drawing/2014/main" id="{0095DC51-C3B9-323B-2B63-DD256210EC01}"/>
              </a:ext>
            </a:extLst>
          </p:cNvPr>
          <p:cNvPicPr>
            <a:picLocks noChangeAspect="1"/>
          </p:cNvPicPr>
          <p:nvPr/>
        </p:nvPicPr>
        <p:blipFill>
          <a:blip r:embed="rId4"/>
          <a:srcRect l="1" r="-375" b="33999"/>
          <a:stretch>
            <a:fillRect/>
          </a:stretch>
        </p:blipFill>
        <p:spPr>
          <a:xfrm>
            <a:off x="415674" y="2377111"/>
            <a:ext cx="5411548" cy="2515989"/>
          </a:xfrm>
          <a:prstGeom prst="rect">
            <a:avLst/>
          </a:prstGeom>
        </p:spPr>
      </p:pic>
      <p:pic>
        <p:nvPicPr>
          <p:cNvPr id="7" name="Picture 6" descr="A person standing in front of a screen&#10;&#10;AI-generated content may be incorrect.">
            <a:extLst>
              <a:ext uri="{FF2B5EF4-FFF2-40B4-BE49-F238E27FC236}">
                <a16:creationId xmlns:a16="http://schemas.microsoft.com/office/drawing/2014/main" id="{3B84CF54-7AE6-0219-0769-DEEE9C083915}"/>
              </a:ext>
            </a:extLst>
          </p:cNvPr>
          <p:cNvPicPr>
            <a:picLocks noChangeAspect="1"/>
          </p:cNvPicPr>
          <p:nvPr/>
        </p:nvPicPr>
        <p:blipFill>
          <a:blip r:embed="rId5"/>
          <a:stretch>
            <a:fillRect/>
          </a:stretch>
        </p:blipFill>
        <p:spPr>
          <a:xfrm>
            <a:off x="6096000" y="2162815"/>
            <a:ext cx="5882551" cy="2749651"/>
          </a:xfrm>
          <a:prstGeom prst="rect">
            <a:avLst/>
          </a:prstGeom>
        </p:spPr>
      </p:pic>
      <p:sp>
        <p:nvSpPr>
          <p:cNvPr id="3" name="灯片编号占位符 2">
            <a:extLst>
              <a:ext uri="{FF2B5EF4-FFF2-40B4-BE49-F238E27FC236}">
                <a16:creationId xmlns:a16="http://schemas.microsoft.com/office/drawing/2014/main" id="{B2286B01-14BC-8033-62EC-23FD86FB8111}"/>
              </a:ext>
            </a:extLst>
          </p:cNvPr>
          <p:cNvSpPr>
            <a:spLocks noGrp="1"/>
          </p:cNvSpPr>
          <p:nvPr>
            <p:ph type="sldNum" sz="quarter" idx="12"/>
          </p:nvPr>
        </p:nvSpPr>
        <p:spPr/>
        <p:txBody>
          <a:bodyPr/>
          <a:lstStyle/>
          <a:p>
            <a:fld id="{CB77001E-1A61-4903-BBFF-D82C24F3A3A5}" type="slidenum">
              <a:rPr lang="en-US" smtClean="0"/>
              <a:t>42</a:t>
            </a:fld>
            <a:endParaRPr lang="zh-CN" altLang="en-US"/>
          </a:p>
        </p:txBody>
      </p:sp>
      <p:sp>
        <p:nvSpPr>
          <p:cNvPr id="4" name="Rectangle 3">
            <a:extLst>
              <a:ext uri="{FF2B5EF4-FFF2-40B4-BE49-F238E27FC236}">
                <a16:creationId xmlns:a16="http://schemas.microsoft.com/office/drawing/2014/main" id="{55231131-55F5-9FD3-9F9B-1FAB93994E31}"/>
              </a:ext>
            </a:extLst>
          </p:cNvPr>
          <p:cNvSpPr/>
          <p:nvPr/>
        </p:nvSpPr>
        <p:spPr>
          <a:xfrm>
            <a:off x="415675" y="4361922"/>
            <a:ext cx="5314566" cy="377854"/>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图片 7">
            <a:extLst>
              <a:ext uri="{FF2B5EF4-FFF2-40B4-BE49-F238E27FC236}">
                <a16:creationId xmlns:a16="http://schemas.microsoft.com/office/drawing/2014/main" id="{8724114F-1B12-1436-5389-797890317AF8}"/>
              </a:ext>
            </a:extLst>
          </p:cNvPr>
          <p:cNvPicPr>
            <a:picLocks noChangeAspect="1"/>
          </p:cNvPicPr>
          <p:nvPr/>
        </p:nvPicPr>
        <p:blipFill>
          <a:blip r:embed="rId6"/>
          <a:stretch>
            <a:fillRect/>
          </a:stretch>
        </p:blipFill>
        <p:spPr>
          <a:xfrm>
            <a:off x="124691" y="5289557"/>
            <a:ext cx="11784676" cy="214478"/>
          </a:xfrm>
          <a:prstGeom prst="rect">
            <a:avLst/>
          </a:prstGeom>
        </p:spPr>
      </p:pic>
      <p:sp>
        <p:nvSpPr>
          <p:cNvPr id="11" name="Rectangle 3">
            <a:extLst>
              <a:ext uri="{FF2B5EF4-FFF2-40B4-BE49-F238E27FC236}">
                <a16:creationId xmlns:a16="http://schemas.microsoft.com/office/drawing/2014/main" id="{ABCBE7B3-2A98-87C2-E2A2-414280BA3873}"/>
              </a:ext>
            </a:extLst>
          </p:cNvPr>
          <p:cNvSpPr/>
          <p:nvPr/>
        </p:nvSpPr>
        <p:spPr>
          <a:xfrm>
            <a:off x="6234544" y="5207869"/>
            <a:ext cx="3821085" cy="365125"/>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文本框 11">
            <a:extLst>
              <a:ext uri="{FF2B5EF4-FFF2-40B4-BE49-F238E27FC236}">
                <a16:creationId xmlns:a16="http://schemas.microsoft.com/office/drawing/2014/main" id="{EFDE4694-5394-65E4-8D12-770FD72BC2CB}"/>
              </a:ext>
            </a:extLst>
          </p:cNvPr>
          <p:cNvSpPr txBox="1"/>
          <p:nvPr/>
        </p:nvSpPr>
        <p:spPr>
          <a:xfrm>
            <a:off x="4554583" y="5781197"/>
            <a:ext cx="6971211" cy="366949"/>
          </a:xfrm>
          <a:prstGeom prst="rect">
            <a:avLst/>
          </a:prstGeom>
          <a:noFill/>
        </p:spPr>
        <p:txBody>
          <a:bodyPr wrap="square" rtlCol="0">
            <a:spAutoFit/>
          </a:bodyPr>
          <a:lstStyle/>
          <a:p>
            <a:r>
              <a:rPr lang="en-US" altLang="zh-CN" b="1"/>
              <a:t>Timing Closure: WNS: 0.009; TNS 0.000; WHS 0.009; THS 0.000.</a:t>
            </a:r>
            <a:endParaRPr lang="zh-CN" altLang="en-US" b="1"/>
          </a:p>
        </p:txBody>
      </p:sp>
      <p:sp>
        <p:nvSpPr>
          <p:cNvPr id="9" name="页脚占位符 8">
            <a:extLst>
              <a:ext uri="{FF2B5EF4-FFF2-40B4-BE49-F238E27FC236}">
                <a16:creationId xmlns:a16="http://schemas.microsoft.com/office/drawing/2014/main" id="{C4C2A3EB-5B59-48A3-85D3-DF2C816794FB}"/>
              </a:ext>
            </a:extLst>
          </p:cNvPr>
          <p:cNvSpPr>
            <a:spLocks noGrp="1"/>
          </p:cNvSpPr>
          <p:nvPr>
            <p:ph type="ftr" sz="quarter" idx="11"/>
          </p:nvPr>
        </p:nvSpPr>
        <p:spPr/>
        <p:txBody>
          <a:bodyPr/>
          <a:lstStyle/>
          <a:p>
            <a:r>
              <a:rPr lang="en-US"/>
              <a:t>TeLLMe: Ternary LLM Accelerator on Edge FPGAs</a:t>
            </a:r>
          </a:p>
        </p:txBody>
      </p:sp>
      <p:sp>
        <p:nvSpPr>
          <p:cNvPr id="10" name="文本框 9">
            <a:extLst>
              <a:ext uri="{FF2B5EF4-FFF2-40B4-BE49-F238E27FC236}">
                <a16:creationId xmlns:a16="http://schemas.microsoft.com/office/drawing/2014/main" id="{52127F2F-C138-4FFB-92C9-798E0987E8C9}"/>
              </a:ext>
            </a:extLst>
          </p:cNvPr>
          <p:cNvSpPr txBox="1"/>
          <p:nvPr/>
        </p:nvSpPr>
        <p:spPr>
          <a:xfrm>
            <a:off x="911225" y="1368273"/>
            <a:ext cx="4008483" cy="646331"/>
          </a:xfrm>
          <a:prstGeom prst="rect">
            <a:avLst/>
          </a:prstGeom>
          <a:noFill/>
        </p:spPr>
        <p:txBody>
          <a:bodyPr wrap="square" rtlCol="0">
            <a:spAutoFit/>
          </a:bodyPr>
          <a:lstStyle/>
          <a:p>
            <a:r>
              <a:rPr lang="en-US" altLang="zh-CN" b="1"/>
              <a:t>Platform: </a:t>
            </a:r>
            <a:r>
              <a:rPr lang="en-US" altLang="zh-CN"/>
              <a:t>AMD </a:t>
            </a:r>
            <a:r>
              <a:rPr lang="en-US" altLang="zh-CN" err="1"/>
              <a:t>Kria</a:t>
            </a:r>
            <a:r>
              <a:rPr lang="en-US" altLang="zh-CN"/>
              <a:t> KV 260</a:t>
            </a:r>
          </a:p>
          <a:p>
            <a:r>
              <a:rPr lang="en-US" altLang="zh-CN" b="1"/>
              <a:t>Frequency</a:t>
            </a:r>
            <a:r>
              <a:rPr lang="en-US" altLang="zh-CN"/>
              <a:t>: 250 MHz</a:t>
            </a:r>
            <a:endParaRPr lang="zh-CN" altLang="en-US"/>
          </a:p>
        </p:txBody>
      </p:sp>
    </p:spTree>
    <p:extLst>
      <p:ext uri="{BB962C8B-B14F-4D97-AF65-F5344CB8AC3E}">
        <p14:creationId xmlns:p14="http://schemas.microsoft.com/office/powerpoint/2010/main" val="3514730600"/>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AD609E-0AB3-6428-807B-CCA45261AD93}"/>
              </a:ext>
            </a:extLst>
          </p:cNvPr>
          <p:cNvSpPr>
            <a:spLocks noGrp="1"/>
          </p:cNvSpPr>
          <p:nvPr>
            <p:ph type="title"/>
          </p:nvPr>
        </p:nvSpPr>
        <p:spPr>
          <a:xfrm>
            <a:off x="838200" y="22460"/>
            <a:ext cx="10515600" cy="1325563"/>
          </a:xfrm>
        </p:spPr>
        <p:txBody>
          <a:bodyPr>
            <a:normAutofit/>
          </a:bodyPr>
          <a:lstStyle/>
          <a:p>
            <a:r>
              <a:rPr lang="en-US" sz="3600" err="1"/>
              <a:t>TeLLMe</a:t>
            </a:r>
            <a:r>
              <a:rPr lang="en-US" sz="3600"/>
              <a:t> Demo</a:t>
            </a:r>
          </a:p>
        </p:txBody>
      </p:sp>
      <p:sp>
        <p:nvSpPr>
          <p:cNvPr id="3" name="Content Placeholder 2">
            <a:extLst>
              <a:ext uri="{FF2B5EF4-FFF2-40B4-BE49-F238E27FC236}">
                <a16:creationId xmlns:a16="http://schemas.microsoft.com/office/drawing/2014/main" id="{D2792BFE-F054-33AF-A089-8F05CBFC6ADE}"/>
              </a:ext>
            </a:extLst>
          </p:cNvPr>
          <p:cNvSpPr>
            <a:spLocks noGrp="1"/>
          </p:cNvSpPr>
          <p:nvPr>
            <p:ph idx="1"/>
          </p:nvPr>
        </p:nvSpPr>
        <p:spPr>
          <a:xfrm>
            <a:off x="911225" y="5986729"/>
            <a:ext cx="10515601" cy="686484"/>
          </a:xfrm>
        </p:spPr>
        <p:txBody>
          <a:bodyPr vert="horz" lIns="91440" tIns="45720" rIns="91440" bIns="45720" rtlCol="0" anchor="t">
            <a:normAutofit fontScale="77500" lnSpcReduction="20000"/>
          </a:bodyPr>
          <a:lstStyle/>
          <a:p>
            <a:pPr marL="0" indent="0">
              <a:buNone/>
            </a:pPr>
            <a:endParaRPr lang="en-US"/>
          </a:p>
          <a:p>
            <a:r>
              <a:rPr lang="en-US" sz="2400" b="1"/>
              <a:t>Open Sourced </a:t>
            </a:r>
            <a:r>
              <a:rPr lang="en-US" sz="2400"/>
              <a:t>at https://github.com/UCI-CORSA/TeLLMe_FPGA_2026</a:t>
            </a:r>
          </a:p>
        </p:txBody>
      </p:sp>
      <p:sp>
        <p:nvSpPr>
          <p:cNvPr id="5" name="灯片编号占位符 4">
            <a:extLst>
              <a:ext uri="{FF2B5EF4-FFF2-40B4-BE49-F238E27FC236}">
                <a16:creationId xmlns:a16="http://schemas.microsoft.com/office/drawing/2014/main" id="{5356A570-BAEE-7F36-39B4-8D10498D2871}"/>
              </a:ext>
            </a:extLst>
          </p:cNvPr>
          <p:cNvSpPr>
            <a:spLocks noGrp="1"/>
          </p:cNvSpPr>
          <p:nvPr>
            <p:ph type="sldNum" sz="quarter" idx="12"/>
          </p:nvPr>
        </p:nvSpPr>
        <p:spPr/>
        <p:txBody>
          <a:bodyPr/>
          <a:lstStyle/>
          <a:p>
            <a:fld id="{CB77001E-1A61-4903-BBFF-D82C24F3A3A5}" type="slidenum">
              <a:rPr lang="en-US" smtClean="0"/>
              <a:t>43</a:t>
            </a:fld>
            <a:endParaRPr lang="zh-CN" altLang="en-US"/>
          </a:p>
        </p:txBody>
      </p:sp>
      <p:pic>
        <p:nvPicPr>
          <p:cNvPr id="6" name="图形 5">
            <a:extLst>
              <a:ext uri="{FF2B5EF4-FFF2-40B4-BE49-F238E27FC236}">
                <a16:creationId xmlns:a16="http://schemas.microsoft.com/office/drawing/2014/main" id="{3CDDD5C9-579C-7AC2-BA24-9DF299AB5C6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9283508" y="5556191"/>
            <a:ext cx="1279349" cy="1279349"/>
          </a:xfrm>
          <a:prstGeom prst="rect">
            <a:avLst/>
          </a:prstGeom>
        </p:spPr>
      </p:pic>
      <p:pic>
        <p:nvPicPr>
          <p:cNvPr id="8" name="图片 7">
            <a:extLst>
              <a:ext uri="{FF2B5EF4-FFF2-40B4-BE49-F238E27FC236}">
                <a16:creationId xmlns:a16="http://schemas.microsoft.com/office/drawing/2014/main" id="{5BAD8605-F329-CFE5-45E2-2B54263F44E3}"/>
              </a:ext>
            </a:extLst>
          </p:cNvPr>
          <p:cNvPicPr>
            <a:picLocks noChangeAspect="1"/>
          </p:cNvPicPr>
          <p:nvPr/>
        </p:nvPicPr>
        <p:blipFill>
          <a:blip r:embed="rId7"/>
          <a:srcRect l="9862" t="1334"/>
          <a:stretch>
            <a:fillRect/>
          </a:stretch>
        </p:blipFill>
        <p:spPr>
          <a:xfrm rot="16200000" flipH="1" flipV="1">
            <a:off x="-381925" y="1999620"/>
            <a:ext cx="3163884" cy="2089051"/>
          </a:xfrm>
          <a:prstGeom prst="rect">
            <a:avLst/>
          </a:prstGeom>
        </p:spPr>
      </p:pic>
      <p:pic>
        <p:nvPicPr>
          <p:cNvPr id="9" name="图片 8">
            <a:extLst>
              <a:ext uri="{FF2B5EF4-FFF2-40B4-BE49-F238E27FC236}">
                <a16:creationId xmlns:a16="http://schemas.microsoft.com/office/drawing/2014/main" id="{7D05054F-BC77-3402-B85F-194A5150BDC1}"/>
              </a:ext>
            </a:extLst>
          </p:cNvPr>
          <p:cNvPicPr>
            <a:picLocks noChangeAspect="1"/>
          </p:cNvPicPr>
          <p:nvPr/>
        </p:nvPicPr>
        <p:blipFill>
          <a:blip r:embed="rId7"/>
          <a:srcRect l="19412" t="49128" r="60749" b="5994"/>
          <a:stretch>
            <a:fillRect/>
          </a:stretch>
        </p:blipFill>
        <p:spPr>
          <a:xfrm rot="16200000" flipH="1" flipV="1">
            <a:off x="674097" y="2607339"/>
            <a:ext cx="1653595" cy="2256382"/>
          </a:xfrm>
          <a:prstGeom prst="rect">
            <a:avLst/>
          </a:prstGeom>
        </p:spPr>
      </p:pic>
      <p:sp>
        <p:nvSpPr>
          <p:cNvPr id="10" name="Title 1">
            <a:extLst>
              <a:ext uri="{FF2B5EF4-FFF2-40B4-BE49-F238E27FC236}">
                <a16:creationId xmlns:a16="http://schemas.microsoft.com/office/drawing/2014/main" id="{6ED977F3-CC90-6E09-8CAA-EBE18D6F42CF}"/>
              </a:ext>
            </a:extLst>
          </p:cNvPr>
          <p:cNvSpPr txBox="1">
            <a:spLocks/>
          </p:cNvSpPr>
          <p:nvPr/>
        </p:nvSpPr>
        <p:spPr>
          <a:xfrm>
            <a:off x="-129807" y="4564456"/>
            <a:ext cx="3517900" cy="1177006"/>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1600" b="1"/>
              <a:t>Decode Throughput at</a:t>
            </a:r>
            <a:br>
              <a:rPr lang="en-US" altLang="zh-CN" sz="1600" b="1"/>
            </a:br>
            <a:r>
              <a:rPr lang="en-US" altLang="zh-CN" sz="1600" b="1"/>
              <a:t> sequence length step 128: </a:t>
            </a:r>
          </a:p>
          <a:p>
            <a:pPr algn="ctr"/>
            <a:r>
              <a:rPr lang="en-US" altLang="zh-CN" sz="2000" b="1">
                <a:solidFill>
                  <a:srgbClr val="C00000"/>
                </a:solidFill>
              </a:rPr>
              <a:t>25 tokens/s</a:t>
            </a:r>
            <a:endParaRPr lang="en-US" sz="2000" b="1">
              <a:solidFill>
                <a:srgbClr val="C00000"/>
              </a:solidFill>
            </a:endParaRPr>
          </a:p>
        </p:txBody>
      </p:sp>
      <p:sp>
        <p:nvSpPr>
          <p:cNvPr id="11" name="矩形 10">
            <a:extLst>
              <a:ext uri="{FF2B5EF4-FFF2-40B4-BE49-F238E27FC236}">
                <a16:creationId xmlns:a16="http://schemas.microsoft.com/office/drawing/2014/main" id="{A28688C5-37D8-30FE-1A51-6B73BDCF2FEA}"/>
              </a:ext>
            </a:extLst>
          </p:cNvPr>
          <p:cNvSpPr/>
          <p:nvPr/>
        </p:nvSpPr>
        <p:spPr>
          <a:xfrm>
            <a:off x="247518" y="1659423"/>
            <a:ext cx="896315" cy="783022"/>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3" name="连接符: 肘形 12">
            <a:extLst>
              <a:ext uri="{FF2B5EF4-FFF2-40B4-BE49-F238E27FC236}">
                <a16:creationId xmlns:a16="http://schemas.microsoft.com/office/drawing/2014/main" id="{53A2723E-5EC5-928D-EE84-F7365250BDB5}"/>
              </a:ext>
            </a:extLst>
          </p:cNvPr>
          <p:cNvCxnSpPr>
            <a:cxnSpLocks/>
            <a:stCxn id="11" idx="3"/>
            <a:endCxn id="9" idx="1"/>
          </p:cNvCxnSpPr>
          <p:nvPr/>
        </p:nvCxnSpPr>
        <p:spPr>
          <a:xfrm>
            <a:off x="1143833" y="2050934"/>
            <a:ext cx="357062" cy="857799"/>
          </a:xfrm>
          <a:prstGeom prst="bentConnector2">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pic>
        <p:nvPicPr>
          <p:cNvPr id="17" name="图片 16">
            <a:extLst>
              <a:ext uri="{FF2B5EF4-FFF2-40B4-BE49-F238E27FC236}">
                <a16:creationId xmlns:a16="http://schemas.microsoft.com/office/drawing/2014/main" id="{3A98F74F-A556-38F8-7E30-EE1CA9564DD5}"/>
              </a:ext>
            </a:extLst>
          </p:cNvPr>
          <p:cNvPicPr>
            <a:picLocks noChangeAspect="1"/>
          </p:cNvPicPr>
          <p:nvPr/>
        </p:nvPicPr>
        <p:blipFill>
          <a:blip r:embed="rId8"/>
          <a:stretch>
            <a:fillRect/>
          </a:stretch>
        </p:blipFill>
        <p:spPr>
          <a:xfrm rot="5400000">
            <a:off x="9232497" y="1921945"/>
            <a:ext cx="3080382" cy="2327905"/>
          </a:xfrm>
          <a:prstGeom prst="rect">
            <a:avLst/>
          </a:prstGeom>
        </p:spPr>
      </p:pic>
      <p:sp>
        <p:nvSpPr>
          <p:cNvPr id="26" name="Title 1">
            <a:extLst>
              <a:ext uri="{FF2B5EF4-FFF2-40B4-BE49-F238E27FC236}">
                <a16:creationId xmlns:a16="http://schemas.microsoft.com/office/drawing/2014/main" id="{EA27C940-EA5C-6C57-0607-B43E19D0CC2B}"/>
              </a:ext>
            </a:extLst>
          </p:cNvPr>
          <p:cNvSpPr txBox="1">
            <a:spLocks/>
          </p:cNvSpPr>
          <p:nvPr/>
        </p:nvSpPr>
        <p:spPr>
          <a:xfrm>
            <a:off x="8590332" y="4473740"/>
            <a:ext cx="4364711" cy="135843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altLang="zh-CN" sz="1600" b="1"/>
              <a:t>Prefill throughput at </a:t>
            </a:r>
            <a:br>
              <a:rPr lang="en-US" altLang="zh-CN" sz="1600" b="1"/>
            </a:br>
            <a:r>
              <a:rPr lang="en-US" altLang="zh-CN" sz="1600" b="1"/>
              <a:t>prompt length 128: </a:t>
            </a:r>
          </a:p>
          <a:p>
            <a:pPr algn="ctr"/>
            <a:r>
              <a:rPr lang="en-US" altLang="zh-CN" sz="2000" b="1">
                <a:solidFill>
                  <a:srgbClr val="C00000"/>
                </a:solidFill>
              </a:rPr>
              <a:t>133 tokens/s</a:t>
            </a:r>
            <a:endParaRPr lang="en-US" sz="2000" b="1">
              <a:solidFill>
                <a:srgbClr val="C00000"/>
              </a:solidFill>
            </a:endParaRPr>
          </a:p>
        </p:txBody>
      </p:sp>
      <p:sp>
        <p:nvSpPr>
          <p:cNvPr id="27" name="矩形 26">
            <a:extLst>
              <a:ext uri="{FF2B5EF4-FFF2-40B4-BE49-F238E27FC236}">
                <a16:creationId xmlns:a16="http://schemas.microsoft.com/office/drawing/2014/main" id="{669D8D94-DEB1-B3D6-5758-982EDDB7852C}"/>
              </a:ext>
            </a:extLst>
          </p:cNvPr>
          <p:cNvSpPr/>
          <p:nvPr/>
        </p:nvSpPr>
        <p:spPr>
          <a:xfrm>
            <a:off x="9666542" y="1739868"/>
            <a:ext cx="896315" cy="783022"/>
          </a:xfrm>
          <a:prstGeom prst="rect">
            <a:avLst/>
          </a:prstGeom>
          <a:noFill/>
          <a:ln>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8" name="连接符: 肘形 27">
            <a:extLst>
              <a:ext uri="{FF2B5EF4-FFF2-40B4-BE49-F238E27FC236}">
                <a16:creationId xmlns:a16="http://schemas.microsoft.com/office/drawing/2014/main" id="{B22D2DD8-92F4-A56A-1A71-92FD21353396}"/>
              </a:ext>
            </a:extLst>
          </p:cNvPr>
          <p:cNvCxnSpPr>
            <a:cxnSpLocks/>
            <a:stCxn id="27" idx="2"/>
            <a:endCxn id="29" idx="1"/>
          </p:cNvCxnSpPr>
          <p:nvPr/>
        </p:nvCxnSpPr>
        <p:spPr>
          <a:xfrm rot="16200000" flipH="1">
            <a:off x="9901519" y="2736071"/>
            <a:ext cx="433669" cy="7306"/>
          </a:xfrm>
          <a:prstGeom prst="bentConnector3">
            <a:avLst>
              <a:gd name="adj1" fmla="val 50000"/>
            </a:avLst>
          </a:prstGeom>
          <a:ln>
            <a:solidFill>
              <a:schemeClr val="accent2"/>
            </a:solidFill>
            <a:tailEnd type="triangle"/>
          </a:ln>
        </p:spPr>
        <p:style>
          <a:lnRef idx="2">
            <a:schemeClr val="accent1"/>
          </a:lnRef>
          <a:fillRef idx="0">
            <a:schemeClr val="accent1"/>
          </a:fillRef>
          <a:effectRef idx="1">
            <a:schemeClr val="accent1"/>
          </a:effectRef>
          <a:fontRef idx="minor">
            <a:schemeClr val="tx1"/>
          </a:fontRef>
        </p:style>
      </p:cxnSp>
      <p:pic>
        <p:nvPicPr>
          <p:cNvPr id="29" name="图片 28">
            <a:extLst>
              <a:ext uri="{FF2B5EF4-FFF2-40B4-BE49-F238E27FC236}">
                <a16:creationId xmlns:a16="http://schemas.microsoft.com/office/drawing/2014/main" id="{0B82D457-85B0-E21F-E634-FE85AAAADB95}"/>
              </a:ext>
            </a:extLst>
          </p:cNvPr>
          <p:cNvPicPr>
            <a:picLocks noChangeAspect="1"/>
          </p:cNvPicPr>
          <p:nvPr/>
        </p:nvPicPr>
        <p:blipFill>
          <a:blip r:embed="rId8"/>
          <a:srcRect l="6465" t="57533" r="67404" b="5992"/>
          <a:stretch>
            <a:fillRect/>
          </a:stretch>
        </p:blipFill>
        <p:spPr>
          <a:xfrm rot="5400000">
            <a:off x="9270932" y="2909819"/>
            <a:ext cx="1702149" cy="1795629"/>
          </a:xfrm>
          <a:prstGeom prst="rect">
            <a:avLst/>
          </a:prstGeom>
        </p:spPr>
      </p:pic>
      <p:pic>
        <p:nvPicPr>
          <p:cNvPr id="14" name="在线媒体 13" title="[FPGA'26] Chatbot Demo for TeLLMe Paper">
            <a:hlinkClick r:id="" action="ppaction://media"/>
            <a:extLst>
              <a:ext uri="{FF2B5EF4-FFF2-40B4-BE49-F238E27FC236}">
                <a16:creationId xmlns:a16="http://schemas.microsoft.com/office/drawing/2014/main" id="{84FDD832-F10B-B4C4-E956-45E71A348833}"/>
              </a:ext>
            </a:extLst>
          </p:cNvPr>
          <p:cNvPicPr>
            <a:picLocks noRot="1" noChangeAspect="1"/>
          </p:cNvPicPr>
          <p:nvPr>
            <a:videoFile r:link="rId1"/>
          </p:nvPr>
        </p:nvPicPr>
        <p:blipFill>
          <a:blip r:embed="rId9"/>
          <a:stretch>
            <a:fillRect/>
          </a:stretch>
        </p:blipFill>
        <p:spPr>
          <a:xfrm>
            <a:off x="4533806" y="878568"/>
            <a:ext cx="3017082" cy="5348296"/>
          </a:xfrm>
          <a:prstGeom prst="rect">
            <a:avLst/>
          </a:prstGeom>
        </p:spPr>
      </p:pic>
      <p:sp>
        <p:nvSpPr>
          <p:cNvPr id="7" name="页脚占位符 6">
            <a:extLst>
              <a:ext uri="{FF2B5EF4-FFF2-40B4-BE49-F238E27FC236}">
                <a16:creationId xmlns:a16="http://schemas.microsoft.com/office/drawing/2014/main" id="{127F3774-9971-4710-B833-11AB78D1F139}"/>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775393199"/>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4"/>
                </p:tgtEl>
              </p:cMediaNode>
            </p:video>
            <p:seq concurrent="1" nextAc="seek">
              <p:cTn id="8" restart="whenNotActive" fill="hold" evtFilter="cancelBubble" nodeType="interactiveSeq">
                <p:stCondLst>
                  <p:cond evt="onClick" delay="0">
                    <p:tgtEl>
                      <p:spTgt spid="1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4"/>
                                        </p:tgtEl>
                                      </p:cBhvr>
                                    </p:cmd>
                                  </p:childTnLst>
                                </p:cTn>
                              </p:par>
                            </p:childTnLst>
                          </p:cTn>
                        </p:par>
                      </p:childTnLst>
                    </p:cTn>
                  </p:par>
                </p:childTnLst>
              </p:cTn>
              <p:nextCondLst>
                <p:cond evt="onClick" delay="0">
                  <p:tgtEl>
                    <p:spTgt spid="14"/>
                  </p:tgtEl>
                </p:cond>
              </p:nextCondLst>
            </p:seq>
          </p:childTnLst>
        </p:cTn>
      </p:par>
    </p:tnLst>
  </p:timing>
  <p:extLst>
    <p:ext uri="{6950BFC3-D8DA-4A85-94F7-54DA5524770B}">
      <p188:commentRel xmlns:p188="http://schemas.microsoft.com/office/powerpoint/2018/8/main" r:id="rId4"/>
    </p:ext>
  </p:extLs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4665-3410-1141-35F6-377A9B8A42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C000F0-9C2D-228D-21CE-921B9D5630D6}"/>
              </a:ext>
            </a:extLst>
          </p:cNvPr>
          <p:cNvSpPr>
            <a:spLocks noGrp="1"/>
          </p:cNvSpPr>
          <p:nvPr>
            <p:ph type="title"/>
          </p:nvPr>
        </p:nvSpPr>
        <p:spPr>
          <a:xfrm>
            <a:off x="911225" y="328205"/>
            <a:ext cx="11254099" cy="677462"/>
          </a:xfrm>
        </p:spPr>
        <p:txBody>
          <a:bodyPr>
            <a:normAutofit/>
          </a:bodyPr>
          <a:lstStyle/>
          <a:p>
            <a:r>
              <a:rPr lang="en-US" altLang="zh-CN" sz="3600" b="1" err="1">
                <a:solidFill>
                  <a:srgbClr val="111827"/>
                </a:solidFill>
                <a:ea typeface="Calibri" pitchFamily="34" charset="-122"/>
                <a:cs typeface="Calibri" pitchFamily="34" charset="-120"/>
              </a:rPr>
              <a:t>TeLLMe</a:t>
            </a:r>
            <a:r>
              <a:rPr lang="en-US" altLang="zh-CN" sz="3600">
                <a:solidFill>
                  <a:srgbClr val="111827"/>
                </a:solidFill>
                <a:ea typeface="Calibri" pitchFamily="34" charset="-122"/>
                <a:cs typeface="Calibri" pitchFamily="34" charset="-120"/>
              </a:rPr>
              <a:t>: Ternary LLM Accelerator on Edge FPGAs</a:t>
            </a:r>
            <a:endParaRPr lang="en-US" altLang="zh-CN" sz="3600"/>
          </a:p>
        </p:txBody>
      </p:sp>
      <p:sp>
        <p:nvSpPr>
          <p:cNvPr id="5" name="Rectangle: Rounded Corners 4">
            <a:extLst>
              <a:ext uri="{FF2B5EF4-FFF2-40B4-BE49-F238E27FC236}">
                <a16:creationId xmlns:a16="http://schemas.microsoft.com/office/drawing/2014/main" id="{8966F4B2-E089-D8BB-6631-A30E39A74049}"/>
              </a:ext>
            </a:extLst>
          </p:cNvPr>
          <p:cNvSpPr/>
          <p:nvPr/>
        </p:nvSpPr>
        <p:spPr>
          <a:xfrm>
            <a:off x="1080145" y="1513875"/>
            <a:ext cx="363020" cy="341831"/>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6" name="Rectangle: Rounded Corners 5">
            <a:extLst>
              <a:ext uri="{FF2B5EF4-FFF2-40B4-BE49-F238E27FC236}">
                <a16:creationId xmlns:a16="http://schemas.microsoft.com/office/drawing/2014/main" id="{91F58E89-53BE-3AE9-3691-AA468281A504}"/>
              </a:ext>
            </a:extLst>
          </p:cNvPr>
          <p:cNvSpPr/>
          <p:nvPr/>
        </p:nvSpPr>
        <p:spPr>
          <a:xfrm>
            <a:off x="1571883" y="1513875"/>
            <a:ext cx="363020" cy="341831"/>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7" name="Rectangle: Rounded Corners 6">
            <a:extLst>
              <a:ext uri="{FF2B5EF4-FFF2-40B4-BE49-F238E27FC236}">
                <a16:creationId xmlns:a16="http://schemas.microsoft.com/office/drawing/2014/main" id="{43AAEEF0-F7E3-80BE-5373-1F8DFA85D915}"/>
              </a:ext>
            </a:extLst>
          </p:cNvPr>
          <p:cNvSpPr/>
          <p:nvPr/>
        </p:nvSpPr>
        <p:spPr>
          <a:xfrm>
            <a:off x="2059703" y="1513875"/>
            <a:ext cx="363020" cy="341831"/>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8" name="Rectangle: Rounded Corners 7">
            <a:extLst>
              <a:ext uri="{FF2B5EF4-FFF2-40B4-BE49-F238E27FC236}">
                <a16:creationId xmlns:a16="http://schemas.microsoft.com/office/drawing/2014/main" id="{219D7C2C-0B36-C0B6-8433-5AF697AFF47B}"/>
              </a:ext>
            </a:extLst>
          </p:cNvPr>
          <p:cNvSpPr/>
          <p:nvPr/>
        </p:nvSpPr>
        <p:spPr>
          <a:xfrm>
            <a:off x="2551441" y="1513875"/>
            <a:ext cx="363020" cy="341831"/>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9" name="TextBox 8">
            <a:extLst>
              <a:ext uri="{FF2B5EF4-FFF2-40B4-BE49-F238E27FC236}">
                <a16:creationId xmlns:a16="http://schemas.microsoft.com/office/drawing/2014/main" id="{CC8B1E10-72AB-EB18-0EC7-28B434CC7D4B}"/>
              </a:ext>
            </a:extLst>
          </p:cNvPr>
          <p:cNvSpPr txBox="1"/>
          <p:nvPr/>
        </p:nvSpPr>
        <p:spPr>
          <a:xfrm>
            <a:off x="2956046" y="1399049"/>
            <a:ext cx="507587" cy="369332"/>
          </a:xfrm>
          <a:prstGeom prst="rect">
            <a:avLst/>
          </a:prstGeom>
          <a:noFill/>
        </p:spPr>
        <p:txBody>
          <a:bodyPr wrap="square" rtlCol="0">
            <a:spAutoFit/>
          </a:bodyPr>
          <a:lstStyle/>
          <a:p>
            <a:r>
              <a:rPr lang="en-US"/>
              <a:t>…</a:t>
            </a:r>
          </a:p>
        </p:txBody>
      </p:sp>
      <p:cxnSp>
        <p:nvCxnSpPr>
          <p:cNvPr id="11" name="Straight Arrow Connector 10">
            <a:extLst>
              <a:ext uri="{FF2B5EF4-FFF2-40B4-BE49-F238E27FC236}">
                <a16:creationId xmlns:a16="http://schemas.microsoft.com/office/drawing/2014/main" id="{A5F7BA8D-1F2B-4D64-7D5A-B5D92697C9C6}"/>
              </a:ext>
            </a:extLst>
          </p:cNvPr>
          <p:cNvCxnSpPr>
            <a:cxnSpLocks/>
          </p:cNvCxnSpPr>
          <p:nvPr/>
        </p:nvCxnSpPr>
        <p:spPr>
          <a:xfrm>
            <a:off x="1080145" y="1421008"/>
            <a:ext cx="1834316"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FB681AD1-4501-12EE-E043-DC5F51DB2C66}"/>
              </a:ext>
            </a:extLst>
          </p:cNvPr>
          <p:cNvSpPr txBox="1"/>
          <p:nvPr/>
        </p:nvSpPr>
        <p:spPr>
          <a:xfrm>
            <a:off x="960947" y="1139835"/>
            <a:ext cx="2025621" cy="338554"/>
          </a:xfrm>
          <a:prstGeom prst="rect">
            <a:avLst/>
          </a:prstGeom>
          <a:noFill/>
        </p:spPr>
        <p:txBody>
          <a:bodyPr wrap="square" rtlCol="0">
            <a:spAutoFit/>
          </a:bodyPr>
          <a:lstStyle/>
          <a:p>
            <a:r>
              <a:rPr lang="en-US" sz="1600" b="1"/>
              <a:t>Sequence of Tokens</a:t>
            </a:r>
          </a:p>
        </p:txBody>
      </p:sp>
      <p:cxnSp>
        <p:nvCxnSpPr>
          <p:cNvPr id="17" name="Straight Arrow Connector 16">
            <a:extLst>
              <a:ext uri="{FF2B5EF4-FFF2-40B4-BE49-F238E27FC236}">
                <a16:creationId xmlns:a16="http://schemas.microsoft.com/office/drawing/2014/main" id="{6E2336EF-CE2F-81C2-6CB2-FB3A7160CAED}"/>
              </a:ext>
            </a:extLst>
          </p:cNvPr>
          <p:cNvCxnSpPr>
            <a:cxnSpLocks/>
            <a:stCxn id="5" idx="2"/>
          </p:cNvCxnSpPr>
          <p:nvPr/>
        </p:nvCxnSpPr>
        <p:spPr>
          <a:xfrm>
            <a:off x="1261655" y="1855706"/>
            <a:ext cx="491738"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DB3F544E-4842-37C8-F555-B8AF2D47FCD8}"/>
              </a:ext>
            </a:extLst>
          </p:cNvPr>
          <p:cNvCxnSpPr>
            <a:cxnSpLocks/>
            <a:stCxn id="6" idx="2"/>
          </p:cNvCxnSpPr>
          <p:nvPr/>
        </p:nvCxnSpPr>
        <p:spPr>
          <a:xfrm>
            <a:off x="1753393" y="1855706"/>
            <a:ext cx="118752"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A0A5A63C-9248-6614-B734-39CC2A58E391}"/>
              </a:ext>
            </a:extLst>
          </p:cNvPr>
          <p:cNvCxnSpPr>
            <a:cxnSpLocks/>
            <a:stCxn id="7" idx="2"/>
          </p:cNvCxnSpPr>
          <p:nvPr/>
        </p:nvCxnSpPr>
        <p:spPr>
          <a:xfrm flipH="1">
            <a:off x="2148275" y="1855706"/>
            <a:ext cx="92938"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07739CE0-113E-6017-49E1-BFC298C1B2C2}"/>
              </a:ext>
            </a:extLst>
          </p:cNvPr>
          <p:cNvCxnSpPr>
            <a:cxnSpLocks/>
            <a:stCxn id="8" idx="2"/>
          </p:cNvCxnSpPr>
          <p:nvPr/>
        </p:nvCxnSpPr>
        <p:spPr>
          <a:xfrm flipH="1">
            <a:off x="2309225" y="1855706"/>
            <a:ext cx="423726"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0" name="Rectangle: Rounded Corners 39">
            <a:extLst>
              <a:ext uri="{FF2B5EF4-FFF2-40B4-BE49-F238E27FC236}">
                <a16:creationId xmlns:a16="http://schemas.microsoft.com/office/drawing/2014/main" id="{3BB33F46-D659-4584-2B18-3C9849E0AC92}"/>
              </a:ext>
            </a:extLst>
          </p:cNvPr>
          <p:cNvSpPr/>
          <p:nvPr/>
        </p:nvSpPr>
        <p:spPr>
          <a:xfrm>
            <a:off x="758828" y="2716723"/>
            <a:ext cx="363020" cy="341831"/>
          </a:xfrm>
          <a:prstGeom prst="roundRect">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 b="1">
              <a:solidFill>
                <a:schemeClr val="tx1"/>
              </a:solidFill>
            </a:endParaRPr>
          </a:p>
        </p:txBody>
      </p:sp>
      <p:cxnSp>
        <p:nvCxnSpPr>
          <p:cNvPr id="41" name="Straight Arrow Connector 40">
            <a:extLst>
              <a:ext uri="{FF2B5EF4-FFF2-40B4-BE49-F238E27FC236}">
                <a16:creationId xmlns:a16="http://schemas.microsoft.com/office/drawing/2014/main" id="{86C8E769-8A45-AEF4-BC72-C1E1E9D977AE}"/>
              </a:ext>
            </a:extLst>
          </p:cNvPr>
          <p:cNvCxnSpPr>
            <a:cxnSpLocks/>
          </p:cNvCxnSpPr>
          <p:nvPr/>
        </p:nvCxnSpPr>
        <p:spPr>
          <a:xfrm flipH="1" flipV="1">
            <a:off x="1121848" y="2875168"/>
            <a:ext cx="345795" cy="536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5FB2E904-15AC-CE1F-4BC4-EDB785845643}"/>
              </a:ext>
            </a:extLst>
          </p:cNvPr>
          <p:cNvSpPr txBox="1"/>
          <p:nvPr/>
        </p:nvSpPr>
        <p:spPr>
          <a:xfrm>
            <a:off x="698386" y="2753502"/>
            <a:ext cx="592214" cy="276999"/>
          </a:xfrm>
          <a:prstGeom prst="rect">
            <a:avLst/>
          </a:prstGeom>
          <a:noFill/>
        </p:spPr>
        <p:txBody>
          <a:bodyPr wrap="square" rtlCol="0">
            <a:spAutoFit/>
          </a:bodyPr>
          <a:lstStyle/>
          <a:p>
            <a:r>
              <a:rPr lang="en-US" sz="1200" b="1"/>
              <a:t>New</a:t>
            </a:r>
          </a:p>
        </p:txBody>
      </p:sp>
      <p:cxnSp>
        <p:nvCxnSpPr>
          <p:cNvPr id="45" name="Straight Arrow Connector 44">
            <a:extLst>
              <a:ext uri="{FF2B5EF4-FFF2-40B4-BE49-F238E27FC236}">
                <a16:creationId xmlns:a16="http://schemas.microsoft.com/office/drawing/2014/main" id="{E5BD7B61-E496-0D83-410D-EAD3B7D1363A}"/>
              </a:ext>
            </a:extLst>
          </p:cNvPr>
          <p:cNvCxnSpPr>
            <a:cxnSpLocks/>
          </p:cNvCxnSpPr>
          <p:nvPr/>
        </p:nvCxnSpPr>
        <p:spPr>
          <a:xfrm flipH="1">
            <a:off x="2020182" y="3436366"/>
            <a:ext cx="3293" cy="324683"/>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pic>
        <p:nvPicPr>
          <p:cNvPr id="48" name="Picture 47">
            <a:extLst>
              <a:ext uri="{FF2B5EF4-FFF2-40B4-BE49-F238E27FC236}">
                <a16:creationId xmlns:a16="http://schemas.microsoft.com/office/drawing/2014/main" id="{821A3F1E-0C87-FCCC-D3CD-295B109A665A}"/>
              </a:ext>
            </a:extLst>
          </p:cNvPr>
          <p:cNvPicPr>
            <a:picLocks noChangeAspect="1"/>
          </p:cNvPicPr>
          <p:nvPr/>
        </p:nvPicPr>
        <p:blipFill>
          <a:blip r:embed="rId4"/>
          <a:stretch>
            <a:fillRect/>
          </a:stretch>
        </p:blipFill>
        <p:spPr>
          <a:xfrm>
            <a:off x="1701050" y="3730174"/>
            <a:ext cx="535186" cy="535186"/>
          </a:xfrm>
          <a:prstGeom prst="rect">
            <a:avLst/>
          </a:prstGeom>
        </p:spPr>
      </p:pic>
      <p:pic>
        <p:nvPicPr>
          <p:cNvPr id="49" name="Picture 48">
            <a:extLst>
              <a:ext uri="{FF2B5EF4-FFF2-40B4-BE49-F238E27FC236}">
                <a16:creationId xmlns:a16="http://schemas.microsoft.com/office/drawing/2014/main" id="{49C058E3-B727-E322-A181-A934B5CDEF27}"/>
              </a:ext>
            </a:extLst>
          </p:cNvPr>
          <p:cNvPicPr>
            <a:picLocks noChangeAspect="1"/>
          </p:cNvPicPr>
          <p:nvPr/>
        </p:nvPicPr>
        <p:blipFill>
          <a:blip r:embed="rId4"/>
          <a:stretch>
            <a:fillRect/>
          </a:stretch>
        </p:blipFill>
        <p:spPr>
          <a:xfrm>
            <a:off x="1790866" y="3794979"/>
            <a:ext cx="535186" cy="535186"/>
          </a:xfrm>
          <a:prstGeom prst="rect">
            <a:avLst/>
          </a:prstGeom>
        </p:spPr>
      </p:pic>
      <p:pic>
        <p:nvPicPr>
          <p:cNvPr id="50" name="Picture 49">
            <a:extLst>
              <a:ext uri="{FF2B5EF4-FFF2-40B4-BE49-F238E27FC236}">
                <a16:creationId xmlns:a16="http://schemas.microsoft.com/office/drawing/2014/main" id="{2312B36A-35A8-6DA9-EBFE-B81977916A26}"/>
              </a:ext>
            </a:extLst>
          </p:cNvPr>
          <p:cNvPicPr>
            <a:picLocks noChangeAspect="1"/>
          </p:cNvPicPr>
          <p:nvPr/>
        </p:nvPicPr>
        <p:blipFill>
          <a:blip r:embed="rId4"/>
          <a:stretch>
            <a:fillRect/>
          </a:stretch>
        </p:blipFill>
        <p:spPr>
          <a:xfrm>
            <a:off x="1880682" y="3905363"/>
            <a:ext cx="535186" cy="535186"/>
          </a:xfrm>
          <a:prstGeom prst="rect">
            <a:avLst/>
          </a:prstGeom>
        </p:spPr>
      </p:pic>
      <p:pic>
        <p:nvPicPr>
          <p:cNvPr id="56" name="Picture 55">
            <a:extLst>
              <a:ext uri="{FF2B5EF4-FFF2-40B4-BE49-F238E27FC236}">
                <a16:creationId xmlns:a16="http://schemas.microsoft.com/office/drawing/2014/main" id="{DF6F2F24-1066-BE9D-3E7D-3C618FD440CE}"/>
              </a:ext>
            </a:extLst>
          </p:cNvPr>
          <p:cNvPicPr>
            <a:picLocks noChangeAspect="1"/>
          </p:cNvPicPr>
          <p:nvPr/>
        </p:nvPicPr>
        <p:blipFill>
          <a:blip r:embed="rId4"/>
          <a:stretch>
            <a:fillRect/>
          </a:stretch>
        </p:blipFill>
        <p:spPr>
          <a:xfrm>
            <a:off x="8840675" y="1457829"/>
            <a:ext cx="535186" cy="535186"/>
          </a:xfrm>
          <a:prstGeom prst="rect">
            <a:avLst/>
          </a:prstGeom>
        </p:spPr>
      </p:pic>
      <p:pic>
        <p:nvPicPr>
          <p:cNvPr id="57" name="Picture 56">
            <a:extLst>
              <a:ext uri="{FF2B5EF4-FFF2-40B4-BE49-F238E27FC236}">
                <a16:creationId xmlns:a16="http://schemas.microsoft.com/office/drawing/2014/main" id="{9626BA08-414B-9C4D-DB5E-AF9150A22FDC}"/>
              </a:ext>
            </a:extLst>
          </p:cNvPr>
          <p:cNvPicPr>
            <a:picLocks noChangeAspect="1"/>
          </p:cNvPicPr>
          <p:nvPr/>
        </p:nvPicPr>
        <p:blipFill>
          <a:blip r:embed="rId4"/>
          <a:stretch>
            <a:fillRect/>
          </a:stretch>
        </p:blipFill>
        <p:spPr>
          <a:xfrm>
            <a:off x="8930491" y="1522634"/>
            <a:ext cx="535186" cy="535186"/>
          </a:xfrm>
          <a:prstGeom prst="rect">
            <a:avLst/>
          </a:prstGeom>
        </p:spPr>
      </p:pic>
      <p:pic>
        <p:nvPicPr>
          <p:cNvPr id="58" name="Picture 57">
            <a:extLst>
              <a:ext uri="{FF2B5EF4-FFF2-40B4-BE49-F238E27FC236}">
                <a16:creationId xmlns:a16="http://schemas.microsoft.com/office/drawing/2014/main" id="{27C50B02-D4F6-C48B-66DE-C414E2A60F4F}"/>
              </a:ext>
            </a:extLst>
          </p:cNvPr>
          <p:cNvPicPr>
            <a:picLocks noChangeAspect="1"/>
          </p:cNvPicPr>
          <p:nvPr/>
        </p:nvPicPr>
        <p:blipFill>
          <a:blip r:embed="rId4"/>
          <a:stretch>
            <a:fillRect/>
          </a:stretch>
        </p:blipFill>
        <p:spPr>
          <a:xfrm>
            <a:off x="9020307" y="1633018"/>
            <a:ext cx="535186" cy="535186"/>
          </a:xfrm>
          <a:prstGeom prst="rect">
            <a:avLst/>
          </a:prstGeom>
        </p:spPr>
      </p:pic>
      <p:sp>
        <p:nvSpPr>
          <p:cNvPr id="59" name="TextBox 58">
            <a:extLst>
              <a:ext uri="{FF2B5EF4-FFF2-40B4-BE49-F238E27FC236}">
                <a16:creationId xmlns:a16="http://schemas.microsoft.com/office/drawing/2014/main" id="{5A822773-CFEC-7E56-C730-87A013F9339C}"/>
              </a:ext>
            </a:extLst>
          </p:cNvPr>
          <p:cNvSpPr txBox="1"/>
          <p:nvPr/>
        </p:nvSpPr>
        <p:spPr>
          <a:xfrm>
            <a:off x="8276830" y="1253303"/>
            <a:ext cx="979558" cy="276999"/>
          </a:xfrm>
          <a:prstGeom prst="rect">
            <a:avLst/>
          </a:prstGeom>
          <a:noFill/>
        </p:spPr>
        <p:txBody>
          <a:bodyPr wrap="square" rtlCol="0">
            <a:spAutoFit/>
          </a:bodyPr>
          <a:lstStyle/>
          <a:p>
            <a:r>
              <a:rPr lang="en-US" sz="1200" b="1"/>
              <a:t>KV-cache</a:t>
            </a:r>
          </a:p>
        </p:txBody>
      </p:sp>
      <p:sp>
        <p:nvSpPr>
          <p:cNvPr id="62" name="Rectangle: Rounded Corners 61">
            <a:extLst>
              <a:ext uri="{FF2B5EF4-FFF2-40B4-BE49-F238E27FC236}">
                <a16:creationId xmlns:a16="http://schemas.microsoft.com/office/drawing/2014/main" id="{7B9814CA-255C-A56B-7DC7-DFFB5D524FEA}"/>
              </a:ext>
            </a:extLst>
          </p:cNvPr>
          <p:cNvSpPr/>
          <p:nvPr/>
        </p:nvSpPr>
        <p:spPr>
          <a:xfrm>
            <a:off x="10019694" y="1715989"/>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63" name="Rectangle: Rounded Corners 62">
            <a:extLst>
              <a:ext uri="{FF2B5EF4-FFF2-40B4-BE49-F238E27FC236}">
                <a16:creationId xmlns:a16="http://schemas.microsoft.com/office/drawing/2014/main" id="{683A1369-78C2-DC70-6F79-03FAB44F5B5E}"/>
              </a:ext>
            </a:extLst>
          </p:cNvPr>
          <p:cNvSpPr/>
          <p:nvPr/>
        </p:nvSpPr>
        <p:spPr>
          <a:xfrm>
            <a:off x="10511432" y="1715989"/>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cxnSp>
        <p:nvCxnSpPr>
          <p:cNvPr id="65" name="Straight Arrow Connector 64">
            <a:extLst>
              <a:ext uri="{FF2B5EF4-FFF2-40B4-BE49-F238E27FC236}">
                <a16:creationId xmlns:a16="http://schemas.microsoft.com/office/drawing/2014/main" id="{36738454-23AD-AD0E-F619-B2F4BD5D7EC2}"/>
              </a:ext>
            </a:extLst>
          </p:cNvPr>
          <p:cNvCxnSpPr>
            <a:cxnSpLocks/>
          </p:cNvCxnSpPr>
          <p:nvPr/>
        </p:nvCxnSpPr>
        <p:spPr>
          <a:xfrm>
            <a:off x="10008748" y="1605731"/>
            <a:ext cx="1834316"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66" name="TextBox 65">
            <a:extLst>
              <a:ext uri="{FF2B5EF4-FFF2-40B4-BE49-F238E27FC236}">
                <a16:creationId xmlns:a16="http://schemas.microsoft.com/office/drawing/2014/main" id="{F7A09B67-B3D8-861F-96AF-17A6A0D9EA40}"/>
              </a:ext>
            </a:extLst>
          </p:cNvPr>
          <p:cNvSpPr txBox="1"/>
          <p:nvPr/>
        </p:nvSpPr>
        <p:spPr>
          <a:xfrm>
            <a:off x="9892135" y="1297060"/>
            <a:ext cx="2025621" cy="338554"/>
          </a:xfrm>
          <a:prstGeom prst="rect">
            <a:avLst/>
          </a:prstGeom>
          <a:noFill/>
        </p:spPr>
        <p:txBody>
          <a:bodyPr wrap="square" rtlCol="0">
            <a:spAutoFit/>
          </a:bodyPr>
          <a:lstStyle/>
          <a:p>
            <a:r>
              <a:rPr lang="en-US" sz="1600" b="1"/>
              <a:t>Sequence of Tokens</a:t>
            </a:r>
          </a:p>
        </p:txBody>
      </p:sp>
      <p:cxnSp>
        <p:nvCxnSpPr>
          <p:cNvPr id="68" name="Straight Connector 67">
            <a:extLst>
              <a:ext uri="{FF2B5EF4-FFF2-40B4-BE49-F238E27FC236}">
                <a16:creationId xmlns:a16="http://schemas.microsoft.com/office/drawing/2014/main" id="{EFDB84FD-6FCA-3639-A499-659E67BA9C16}"/>
              </a:ext>
            </a:extLst>
          </p:cNvPr>
          <p:cNvCxnSpPr>
            <a:cxnSpLocks/>
          </p:cNvCxnSpPr>
          <p:nvPr/>
        </p:nvCxnSpPr>
        <p:spPr>
          <a:xfrm>
            <a:off x="11456545" y="1709006"/>
            <a:ext cx="0" cy="341831"/>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2" name="Rectangle: Rounded Corners 71">
            <a:extLst>
              <a:ext uri="{FF2B5EF4-FFF2-40B4-BE49-F238E27FC236}">
                <a16:creationId xmlns:a16="http://schemas.microsoft.com/office/drawing/2014/main" id="{67750552-09C1-914F-437A-C3D050E39473}"/>
              </a:ext>
            </a:extLst>
          </p:cNvPr>
          <p:cNvSpPr/>
          <p:nvPr/>
        </p:nvSpPr>
        <p:spPr>
          <a:xfrm>
            <a:off x="11510405" y="1715989"/>
            <a:ext cx="363020" cy="341831"/>
          </a:xfrm>
          <a:prstGeom prst="roundRect">
            <a:avLst/>
          </a:prstGeom>
          <a:solidFill>
            <a:schemeClr val="accent6">
              <a:lumMod val="20000"/>
              <a:lumOff val="80000"/>
            </a:schemeClr>
          </a:solid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73" name="TextBox 72">
            <a:extLst>
              <a:ext uri="{FF2B5EF4-FFF2-40B4-BE49-F238E27FC236}">
                <a16:creationId xmlns:a16="http://schemas.microsoft.com/office/drawing/2014/main" id="{219CDDC5-7684-5280-21B5-97D5197F69C0}"/>
              </a:ext>
            </a:extLst>
          </p:cNvPr>
          <p:cNvSpPr txBox="1"/>
          <p:nvPr/>
        </p:nvSpPr>
        <p:spPr>
          <a:xfrm>
            <a:off x="11777290" y="1466337"/>
            <a:ext cx="507587" cy="369332"/>
          </a:xfrm>
          <a:prstGeom prst="rect">
            <a:avLst/>
          </a:prstGeom>
          <a:noFill/>
        </p:spPr>
        <p:txBody>
          <a:bodyPr wrap="square" rtlCol="0">
            <a:spAutoFit/>
          </a:bodyPr>
          <a:lstStyle/>
          <a:p>
            <a:r>
              <a:rPr lang="en-US"/>
              <a:t>…</a:t>
            </a:r>
          </a:p>
        </p:txBody>
      </p:sp>
      <p:sp>
        <p:nvSpPr>
          <p:cNvPr id="75" name="TextBox 74">
            <a:extLst>
              <a:ext uri="{FF2B5EF4-FFF2-40B4-BE49-F238E27FC236}">
                <a16:creationId xmlns:a16="http://schemas.microsoft.com/office/drawing/2014/main" id="{4F2D8FED-EEBA-DF32-7F73-3F1E6BF710C6}"/>
              </a:ext>
            </a:extLst>
          </p:cNvPr>
          <p:cNvSpPr txBox="1"/>
          <p:nvPr/>
        </p:nvSpPr>
        <p:spPr>
          <a:xfrm>
            <a:off x="9638342" y="1777010"/>
            <a:ext cx="507587" cy="369332"/>
          </a:xfrm>
          <a:prstGeom prst="rect">
            <a:avLst/>
          </a:prstGeom>
          <a:noFill/>
        </p:spPr>
        <p:txBody>
          <a:bodyPr wrap="square" rtlCol="0">
            <a:spAutoFit/>
          </a:bodyPr>
          <a:lstStyle/>
          <a:p>
            <a:r>
              <a:rPr lang="en-US"/>
              <a:t>…</a:t>
            </a:r>
          </a:p>
        </p:txBody>
      </p:sp>
      <p:cxnSp>
        <p:nvCxnSpPr>
          <p:cNvPr id="77" name="Connector: Elbow 76">
            <a:extLst>
              <a:ext uri="{FF2B5EF4-FFF2-40B4-BE49-F238E27FC236}">
                <a16:creationId xmlns:a16="http://schemas.microsoft.com/office/drawing/2014/main" id="{D47957AD-696B-4C80-4AF2-29D40B0755E0}"/>
              </a:ext>
            </a:extLst>
          </p:cNvPr>
          <p:cNvCxnSpPr>
            <a:cxnSpLocks/>
            <a:stCxn id="58" idx="2"/>
          </p:cNvCxnSpPr>
          <p:nvPr/>
        </p:nvCxnSpPr>
        <p:spPr>
          <a:xfrm rot="16200000" flipH="1">
            <a:off x="9391107" y="2064997"/>
            <a:ext cx="849546" cy="1055960"/>
          </a:xfrm>
          <a:prstGeom prst="bentConnector2">
            <a:avLst/>
          </a:prstGeom>
          <a:ln w="3810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85" name="Connector: Elbow 84">
            <a:extLst>
              <a:ext uri="{FF2B5EF4-FFF2-40B4-BE49-F238E27FC236}">
                <a16:creationId xmlns:a16="http://schemas.microsoft.com/office/drawing/2014/main" id="{4C6A3F90-CFD1-1CBB-5121-6DFE5D81BD93}"/>
              </a:ext>
            </a:extLst>
          </p:cNvPr>
          <p:cNvCxnSpPr>
            <a:cxnSpLocks/>
            <a:endCxn id="72" idx="2"/>
          </p:cNvCxnSpPr>
          <p:nvPr/>
        </p:nvCxnSpPr>
        <p:spPr>
          <a:xfrm flipV="1">
            <a:off x="11452230" y="2057820"/>
            <a:ext cx="239685" cy="959930"/>
          </a:xfrm>
          <a:prstGeom prst="bentConnector2">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88" name="Rectangle: Rounded Corners 87">
            <a:extLst>
              <a:ext uri="{FF2B5EF4-FFF2-40B4-BE49-F238E27FC236}">
                <a16:creationId xmlns:a16="http://schemas.microsoft.com/office/drawing/2014/main" id="{24467672-0C3E-2A39-85D3-F24DF7B12CE2}"/>
              </a:ext>
            </a:extLst>
          </p:cNvPr>
          <p:cNvSpPr/>
          <p:nvPr/>
        </p:nvSpPr>
        <p:spPr>
          <a:xfrm>
            <a:off x="11008428" y="1712702"/>
            <a:ext cx="363020" cy="341831"/>
          </a:xfrm>
          <a:prstGeom prst="roundRect">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 b="1">
              <a:solidFill>
                <a:schemeClr val="tx1"/>
              </a:solidFill>
            </a:endParaRPr>
          </a:p>
        </p:txBody>
      </p:sp>
      <p:cxnSp>
        <p:nvCxnSpPr>
          <p:cNvPr id="89" name="Connector: Elbow 88">
            <a:extLst>
              <a:ext uri="{FF2B5EF4-FFF2-40B4-BE49-F238E27FC236}">
                <a16:creationId xmlns:a16="http://schemas.microsoft.com/office/drawing/2014/main" id="{B51E6791-DD1B-E748-AD1E-C59CD55F7A66}"/>
              </a:ext>
            </a:extLst>
          </p:cNvPr>
          <p:cNvCxnSpPr>
            <a:cxnSpLocks/>
            <a:stCxn id="88" idx="2"/>
          </p:cNvCxnSpPr>
          <p:nvPr/>
        </p:nvCxnSpPr>
        <p:spPr>
          <a:xfrm rot="5400000">
            <a:off x="10768796" y="2184711"/>
            <a:ext cx="551320" cy="290964"/>
          </a:xfrm>
          <a:prstGeom prst="bentConnector3">
            <a:avLst>
              <a:gd name="adj1" fmla="val 50000"/>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92" name="TextBox 91">
            <a:extLst>
              <a:ext uri="{FF2B5EF4-FFF2-40B4-BE49-F238E27FC236}">
                <a16:creationId xmlns:a16="http://schemas.microsoft.com/office/drawing/2014/main" id="{C36B139D-BD2F-FCD4-3CD4-8CA64B1C156E}"/>
              </a:ext>
            </a:extLst>
          </p:cNvPr>
          <p:cNvSpPr txBox="1"/>
          <p:nvPr/>
        </p:nvSpPr>
        <p:spPr>
          <a:xfrm>
            <a:off x="11149119" y="2033490"/>
            <a:ext cx="614852" cy="338554"/>
          </a:xfrm>
          <a:prstGeom prst="rect">
            <a:avLst/>
          </a:prstGeom>
          <a:noFill/>
        </p:spPr>
        <p:txBody>
          <a:bodyPr wrap="square" rtlCol="0">
            <a:spAutoFit/>
          </a:bodyPr>
          <a:lstStyle/>
          <a:p>
            <a:r>
              <a:rPr lang="en-US" sz="1600" b="1"/>
              <a:t>Q</a:t>
            </a:r>
          </a:p>
        </p:txBody>
      </p:sp>
      <p:sp>
        <p:nvSpPr>
          <p:cNvPr id="12" name="Text 7">
            <a:extLst>
              <a:ext uri="{FF2B5EF4-FFF2-40B4-BE49-F238E27FC236}">
                <a16:creationId xmlns:a16="http://schemas.microsoft.com/office/drawing/2014/main" id="{4065C95D-70C2-7E6C-6485-3431BD82D26A}"/>
              </a:ext>
            </a:extLst>
          </p:cNvPr>
          <p:cNvSpPr/>
          <p:nvPr/>
        </p:nvSpPr>
        <p:spPr>
          <a:xfrm>
            <a:off x="5158899" y="2314795"/>
            <a:ext cx="2355023" cy="1134647"/>
          </a:xfrm>
          <a:prstGeom prst="roundRect">
            <a:avLst/>
          </a:prstGeom>
          <a:solidFill>
            <a:srgbClr val="1D4ED8"/>
          </a:solidFill>
          <a:ln w="38100">
            <a:solidFill>
              <a:srgbClr val="1E40AF"/>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endParaRPr lang="en-US" b="1">
              <a:solidFill>
                <a:srgbClr val="FFFFFF"/>
              </a:solidFill>
            </a:endParaRPr>
          </a:p>
          <a:p>
            <a:pPr marL="0" indent="0" algn="ctr">
              <a:buNone/>
            </a:pPr>
            <a:r>
              <a:rPr lang="en-US" b="1">
                <a:solidFill>
                  <a:srgbClr val="FFFFFF"/>
                </a:solidFill>
              </a:rPr>
              <a:t>TLMM-FUSE </a:t>
            </a:r>
            <a:br>
              <a:rPr lang="en-US" b="1">
                <a:solidFill>
                  <a:srgbClr val="FFFFFF"/>
                </a:solidFill>
              </a:rPr>
            </a:br>
            <a:r>
              <a:rPr lang="en-US" sz="1100">
                <a:solidFill>
                  <a:srgbClr val="DBEAFE"/>
                </a:solidFill>
              </a:rPr>
              <a:t>Table-lookup ternary </a:t>
            </a:r>
            <a:r>
              <a:rPr lang="en-US" sz="1100" err="1">
                <a:solidFill>
                  <a:srgbClr val="DBEAFE"/>
                </a:solidFill>
              </a:rPr>
              <a:t>matmul</a:t>
            </a:r>
            <a:endParaRPr lang="en-US" sz="1600"/>
          </a:p>
          <a:p>
            <a:pPr marL="0" indent="0" algn="ctr">
              <a:buNone/>
            </a:pPr>
            <a:r>
              <a:rPr lang="en-US" sz="1100">
                <a:solidFill>
                  <a:srgbClr val="DBEAFE"/>
                </a:solidFill>
              </a:rPr>
              <a:t>for QKV + FFN fused with FP </a:t>
            </a:r>
            <a:r>
              <a:rPr lang="en-US" sz="1100" err="1">
                <a:solidFill>
                  <a:srgbClr val="DBEAFE"/>
                </a:solidFill>
              </a:rPr>
              <a:t>DeQ</a:t>
            </a:r>
            <a:r>
              <a:rPr lang="en-US" sz="1100">
                <a:solidFill>
                  <a:srgbClr val="DBEAFE"/>
                </a:solidFill>
              </a:rPr>
              <a:t> ↔ INT ops ↔ Quant</a:t>
            </a:r>
          </a:p>
          <a:p>
            <a:pPr marL="0" indent="0" algn="ctr">
              <a:buNone/>
            </a:pPr>
            <a:r>
              <a:rPr lang="en-US" sz="1100">
                <a:solidFill>
                  <a:srgbClr val="DBEAFE"/>
                </a:solidFill>
              </a:rPr>
              <a:t>+ </a:t>
            </a:r>
            <a:r>
              <a:rPr lang="en-US" sz="1100" err="1">
                <a:solidFill>
                  <a:srgbClr val="DBEAFE"/>
                </a:solidFill>
              </a:rPr>
              <a:t>Elemwise</a:t>
            </a:r>
            <a:r>
              <a:rPr lang="en-US" sz="1100">
                <a:solidFill>
                  <a:srgbClr val="DBEAFE"/>
                </a:solidFill>
              </a:rPr>
              <a:t> (residual/</a:t>
            </a:r>
            <a:r>
              <a:rPr lang="en-US" sz="1100" err="1">
                <a:solidFill>
                  <a:srgbClr val="DBEAFE"/>
                </a:solidFill>
              </a:rPr>
              <a:t>RoPE</a:t>
            </a:r>
            <a:r>
              <a:rPr lang="en-US" sz="1100">
                <a:solidFill>
                  <a:srgbClr val="DBEAFE"/>
                </a:solidFill>
              </a:rPr>
              <a:t>/...)</a:t>
            </a:r>
          </a:p>
          <a:p>
            <a:pPr marL="0" indent="0" algn="ctr">
              <a:buNone/>
            </a:pPr>
            <a:endParaRPr lang="en-US" sz="1600"/>
          </a:p>
        </p:txBody>
      </p:sp>
      <p:sp>
        <p:nvSpPr>
          <p:cNvPr id="13" name="Text 9">
            <a:extLst>
              <a:ext uri="{FF2B5EF4-FFF2-40B4-BE49-F238E27FC236}">
                <a16:creationId xmlns:a16="http://schemas.microsoft.com/office/drawing/2014/main" id="{F9D23F63-592D-62B3-8280-39301CCE2CED}"/>
              </a:ext>
            </a:extLst>
          </p:cNvPr>
          <p:cNvSpPr/>
          <p:nvPr/>
        </p:nvSpPr>
        <p:spPr>
          <a:xfrm>
            <a:off x="4237360" y="3842300"/>
            <a:ext cx="1973845" cy="732652"/>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b="1">
                <a:solidFill>
                  <a:srgbClr val="FFFFFF"/>
                </a:solidFill>
              </a:rPr>
              <a:t>Prefill Attention
</a:t>
            </a:r>
            <a:r>
              <a:rPr lang="en-US" sz="1200">
                <a:solidFill>
                  <a:srgbClr val="F5F3FF"/>
                </a:solidFill>
              </a:rPr>
              <a:t>Reversed + fully fused</a:t>
            </a:r>
            <a:endParaRPr lang="en-US"/>
          </a:p>
          <a:p>
            <a:pPr marL="0" indent="0" algn="ctr">
              <a:buNone/>
            </a:pPr>
            <a:r>
              <a:rPr lang="en-US" sz="1200">
                <a:solidFill>
                  <a:srgbClr val="F5F3FF"/>
                </a:solidFill>
              </a:rPr>
              <a:t>minimizes DDR traffic</a:t>
            </a:r>
            <a:endParaRPr lang="en-US"/>
          </a:p>
        </p:txBody>
      </p:sp>
      <p:sp>
        <p:nvSpPr>
          <p:cNvPr id="16" name="Text 6">
            <a:extLst>
              <a:ext uri="{FF2B5EF4-FFF2-40B4-BE49-F238E27FC236}">
                <a16:creationId xmlns:a16="http://schemas.microsoft.com/office/drawing/2014/main" id="{3E24C9F0-E6DB-CAE5-C7A8-1FBDDA5EDE6E}"/>
              </a:ext>
            </a:extLst>
          </p:cNvPr>
          <p:cNvSpPr/>
          <p:nvPr/>
        </p:nvSpPr>
        <p:spPr>
          <a:xfrm>
            <a:off x="5216564" y="956469"/>
            <a:ext cx="2343810" cy="965468"/>
          </a:xfrm>
          <a:prstGeom prst="roundRect">
            <a:avLst/>
          </a:prstGeom>
          <a:solidFill>
            <a:srgbClr val="10B981"/>
          </a:solidFill>
          <a:ln w="38100">
            <a:solidFill>
              <a:srgbClr val="05966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b="1">
                <a:solidFill>
                  <a:srgbClr val="FFFFFF"/>
                </a:solidFill>
              </a:rPr>
              <a:t>URAM-aware Weight Management</a:t>
            </a:r>
            <a:r>
              <a:rPr lang="en-US" sz="1600" b="1">
                <a:solidFill>
                  <a:srgbClr val="FFFFFF"/>
                </a:solidFill>
              </a:rPr>
              <a:t>
</a:t>
            </a:r>
            <a:r>
              <a:rPr lang="en-US" sz="1100">
                <a:solidFill>
                  <a:srgbClr val="ECFDF5"/>
                </a:solidFill>
              </a:rPr>
              <a:t>Fine-grain buffering +</a:t>
            </a:r>
            <a:endParaRPr lang="en-US" sz="1600"/>
          </a:p>
          <a:p>
            <a:pPr marL="0" indent="0" algn="ctr">
              <a:buNone/>
            </a:pPr>
            <a:r>
              <a:rPr lang="en-US" sz="1100">
                <a:solidFill>
                  <a:srgbClr val="ECFDF5"/>
                </a:solidFill>
              </a:rPr>
              <a:t>Analytic Management</a:t>
            </a:r>
            <a:endParaRPr lang="en-US" sz="2400"/>
          </a:p>
        </p:txBody>
      </p:sp>
      <p:sp>
        <p:nvSpPr>
          <p:cNvPr id="18" name="Text 10">
            <a:extLst>
              <a:ext uri="{FF2B5EF4-FFF2-40B4-BE49-F238E27FC236}">
                <a16:creationId xmlns:a16="http://schemas.microsoft.com/office/drawing/2014/main" id="{5791822E-51C0-BDD2-8956-D6A3DCF5B2BB}"/>
              </a:ext>
            </a:extLst>
          </p:cNvPr>
          <p:cNvSpPr/>
          <p:nvPr/>
        </p:nvSpPr>
        <p:spPr>
          <a:xfrm>
            <a:off x="6484337" y="3842300"/>
            <a:ext cx="1973846" cy="746333"/>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b="1">
                <a:solidFill>
                  <a:srgbClr val="FFFFFF"/>
                </a:solidFill>
              </a:rPr>
              <a:t>Decode Attention</a:t>
            </a:r>
            <a:r>
              <a:rPr lang="en-US" sz="1600" b="1">
                <a:solidFill>
                  <a:srgbClr val="FFFFFF"/>
                </a:solidFill>
              </a:rPr>
              <a:t>
</a:t>
            </a:r>
            <a:r>
              <a:rPr lang="en-US" sz="1100">
                <a:solidFill>
                  <a:srgbClr val="F5F3FF"/>
                </a:solidFill>
              </a:rPr>
              <a:t>On-chip SoftMax cache</a:t>
            </a:r>
            <a:endParaRPr lang="en-US" sz="1600"/>
          </a:p>
          <a:p>
            <a:pPr marL="0" indent="0" algn="ctr">
              <a:buNone/>
            </a:pPr>
            <a:r>
              <a:rPr lang="en-US" sz="1100">
                <a:solidFill>
                  <a:srgbClr val="F5F3FF"/>
                </a:solidFill>
              </a:rPr>
              <a:t>avoids DDR reloads</a:t>
            </a:r>
            <a:endParaRPr lang="en-US" sz="2400"/>
          </a:p>
        </p:txBody>
      </p:sp>
      <p:sp>
        <p:nvSpPr>
          <p:cNvPr id="20" name="Text 2">
            <a:extLst>
              <a:ext uri="{FF2B5EF4-FFF2-40B4-BE49-F238E27FC236}">
                <a16:creationId xmlns:a16="http://schemas.microsoft.com/office/drawing/2014/main" id="{E2B07CB3-8371-5276-C193-40BCB9D96E7B}"/>
              </a:ext>
            </a:extLst>
          </p:cNvPr>
          <p:cNvSpPr/>
          <p:nvPr/>
        </p:nvSpPr>
        <p:spPr>
          <a:xfrm>
            <a:off x="9199964" y="5121260"/>
            <a:ext cx="2564007" cy="1267482"/>
          </a:xfrm>
          <a:prstGeom prst="roundRect">
            <a:avLst/>
          </a:prstGeom>
          <a:solidFill>
            <a:srgbClr val="EFF6FF"/>
          </a:solidFill>
          <a:ln w="28575">
            <a:solidFill>
              <a:srgbClr val="93C5FD"/>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3600" b="1">
                <a:solidFill>
                  <a:srgbClr val="1D4ED8"/>
                </a:solidFill>
              </a:rPr>
              <a:t>25 tokens/s</a:t>
            </a:r>
            <a:r>
              <a:rPr lang="en-US" sz="2600" b="1">
                <a:solidFill>
                  <a:srgbClr val="1D4ED8"/>
                </a:solidFill>
              </a:rPr>
              <a:t>
</a:t>
            </a:r>
            <a:r>
              <a:rPr lang="en-US" sz="2000" b="1">
                <a:solidFill>
                  <a:srgbClr val="374151"/>
                </a:solidFill>
              </a:rPr>
              <a:t>Decode throughput</a:t>
            </a:r>
            <a:endParaRPr lang="en-US" sz="2600" b="1"/>
          </a:p>
        </p:txBody>
      </p:sp>
      <p:sp>
        <p:nvSpPr>
          <p:cNvPr id="21" name="Text 3">
            <a:extLst>
              <a:ext uri="{FF2B5EF4-FFF2-40B4-BE49-F238E27FC236}">
                <a16:creationId xmlns:a16="http://schemas.microsoft.com/office/drawing/2014/main" id="{29C0F050-5FFE-9BD6-9B57-07E1EA09B5AA}"/>
              </a:ext>
            </a:extLst>
          </p:cNvPr>
          <p:cNvSpPr/>
          <p:nvPr/>
        </p:nvSpPr>
        <p:spPr>
          <a:xfrm>
            <a:off x="6196541" y="5121260"/>
            <a:ext cx="2805421" cy="1267483"/>
          </a:xfrm>
          <a:prstGeom prst="roundRect">
            <a:avLst/>
          </a:prstGeom>
          <a:solidFill>
            <a:srgbClr val="ECFDF5"/>
          </a:solidFill>
          <a:ln w="28575">
            <a:solidFill>
              <a:srgbClr val="6EE7B7"/>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3600" b="1">
                <a:solidFill>
                  <a:srgbClr val="047857"/>
                </a:solidFill>
              </a:rPr>
              <a:t>143 tokens/s</a:t>
            </a:r>
            <a:r>
              <a:rPr lang="en-US" sz="2600" b="1">
                <a:solidFill>
                  <a:srgbClr val="047857"/>
                </a:solidFill>
              </a:rPr>
              <a:t>
</a:t>
            </a:r>
            <a:r>
              <a:rPr lang="en-US" sz="2000" b="1">
                <a:solidFill>
                  <a:srgbClr val="374151"/>
                </a:solidFill>
              </a:rPr>
              <a:t>Prefill throughput</a:t>
            </a:r>
            <a:endParaRPr lang="en-US" sz="2600" b="1"/>
          </a:p>
        </p:txBody>
      </p:sp>
      <p:sp>
        <p:nvSpPr>
          <p:cNvPr id="23" name="Text 4">
            <a:extLst>
              <a:ext uri="{FF2B5EF4-FFF2-40B4-BE49-F238E27FC236}">
                <a16:creationId xmlns:a16="http://schemas.microsoft.com/office/drawing/2014/main" id="{910E45D7-158E-A17F-BE4C-797123C58A5D}"/>
              </a:ext>
            </a:extLst>
          </p:cNvPr>
          <p:cNvSpPr/>
          <p:nvPr/>
        </p:nvSpPr>
        <p:spPr>
          <a:xfrm>
            <a:off x="4069617" y="5121261"/>
            <a:ext cx="1973845" cy="1187225"/>
          </a:xfrm>
          <a:prstGeom prst="roundRect">
            <a:avLst/>
          </a:prstGeom>
          <a:solidFill>
            <a:srgbClr val="FFFBEB"/>
          </a:solidFill>
          <a:ln w="28575">
            <a:solidFill>
              <a:srgbClr val="FCD34D"/>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3600" b="1">
                <a:solidFill>
                  <a:srgbClr val="B45309"/>
                </a:solidFill>
              </a:rPr>
              <a:t>&lt; 6 W</a:t>
            </a:r>
            <a:r>
              <a:rPr lang="en-US" sz="2600" b="1">
                <a:solidFill>
                  <a:srgbClr val="B45309"/>
                </a:solidFill>
              </a:rPr>
              <a:t>
</a:t>
            </a:r>
            <a:r>
              <a:rPr lang="en-US" sz="2000" b="1">
                <a:solidFill>
                  <a:srgbClr val="374151"/>
                </a:solidFill>
              </a:rPr>
              <a:t>M</a:t>
            </a:r>
            <a:r>
              <a:rPr lang="en-US" altLang="zh-CN" sz="2000" b="1">
                <a:solidFill>
                  <a:srgbClr val="374151"/>
                </a:solidFill>
              </a:rPr>
              <a:t>ax So</a:t>
            </a:r>
            <a:r>
              <a:rPr lang="en-US" sz="2000" b="1">
                <a:solidFill>
                  <a:srgbClr val="374151"/>
                </a:solidFill>
              </a:rPr>
              <a:t>c Power</a:t>
            </a:r>
            <a:endParaRPr lang="en-US" sz="2600" b="1"/>
          </a:p>
        </p:txBody>
      </p:sp>
      <p:sp>
        <p:nvSpPr>
          <p:cNvPr id="36" name="Arrow: Right 110">
            <a:extLst>
              <a:ext uri="{FF2B5EF4-FFF2-40B4-BE49-F238E27FC236}">
                <a16:creationId xmlns:a16="http://schemas.microsoft.com/office/drawing/2014/main" id="{061C9960-D957-A319-A364-64F725FA354F}"/>
              </a:ext>
            </a:extLst>
          </p:cNvPr>
          <p:cNvSpPr/>
          <p:nvPr/>
        </p:nvSpPr>
        <p:spPr>
          <a:xfrm>
            <a:off x="3118193" y="2409418"/>
            <a:ext cx="638643" cy="1052012"/>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7" name="Arrow: Right 110">
            <a:extLst>
              <a:ext uri="{FF2B5EF4-FFF2-40B4-BE49-F238E27FC236}">
                <a16:creationId xmlns:a16="http://schemas.microsoft.com/office/drawing/2014/main" id="{5EA5A615-6976-EE75-DD36-0AC424F71D8A}"/>
              </a:ext>
            </a:extLst>
          </p:cNvPr>
          <p:cNvSpPr/>
          <p:nvPr/>
        </p:nvSpPr>
        <p:spPr>
          <a:xfrm rot="10800000">
            <a:off x="8241123" y="2356112"/>
            <a:ext cx="638643" cy="1052012"/>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 name="灯片编号占位符 2">
            <a:extLst>
              <a:ext uri="{FF2B5EF4-FFF2-40B4-BE49-F238E27FC236}">
                <a16:creationId xmlns:a16="http://schemas.microsoft.com/office/drawing/2014/main" id="{5CE27DCA-D1C6-C329-DD47-0F8C11602209}"/>
              </a:ext>
            </a:extLst>
          </p:cNvPr>
          <p:cNvSpPr>
            <a:spLocks noGrp="1"/>
          </p:cNvSpPr>
          <p:nvPr>
            <p:ph type="sldNum" sz="quarter" idx="12"/>
          </p:nvPr>
        </p:nvSpPr>
        <p:spPr/>
        <p:txBody>
          <a:bodyPr/>
          <a:lstStyle/>
          <a:p>
            <a:fld id="{CB77001E-1A61-4903-BBFF-D82C24F3A3A5}" type="slidenum">
              <a:rPr lang="en-US" smtClean="0"/>
              <a:t>44</a:t>
            </a:fld>
            <a:endParaRPr lang="zh-CN" altLang="en-US"/>
          </a:p>
        </p:txBody>
      </p:sp>
      <p:sp>
        <p:nvSpPr>
          <p:cNvPr id="14" name="页脚占位符 13">
            <a:extLst>
              <a:ext uri="{FF2B5EF4-FFF2-40B4-BE49-F238E27FC236}">
                <a16:creationId xmlns:a16="http://schemas.microsoft.com/office/drawing/2014/main" id="{51314C14-B35F-4DA8-A8D3-B9C2A91D9895}"/>
              </a:ext>
            </a:extLst>
          </p:cNvPr>
          <p:cNvSpPr>
            <a:spLocks noGrp="1"/>
          </p:cNvSpPr>
          <p:nvPr>
            <p:ph type="ftr" sz="quarter" idx="11"/>
          </p:nvPr>
        </p:nvSpPr>
        <p:spPr/>
        <p:txBody>
          <a:bodyPr/>
          <a:lstStyle/>
          <a:p>
            <a:r>
              <a:rPr lang="en-US"/>
              <a:t>TeLLMe: Ternary LLM Accelerator on Edge FPGAs</a:t>
            </a:r>
          </a:p>
        </p:txBody>
      </p:sp>
      <p:sp>
        <p:nvSpPr>
          <p:cNvPr id="60" name="Rectangle: Rounded Corners 4">
            <a:extLst>
              <a:ext uri="{FF2B5EF4-FFF2-40B4-BE49-F238E27FC236}">
                <a16:creationId xmlns:a16="http://schemas.microsoft.com/office/drawing/2014/main" id="{9146AE9E-B4F7-46E7-A837-7D0597FD56A8}"/>
              </a:ext>
            </a:extLst>
          </p:cNvPr>
          <p:cNvSpPr/>
          <p:nvPr/>
        </p:nvSpPr>
        <p:spPr>
          <a:xfrm>
            <a:off x="1449593" y="2351911"/>
            <a:ext cx="1048328" cy="1052012"/>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Prefill</a:t>
            </a:r>
          </a:p>
        </p:txBody>
      </p:sp>
      <p:sp>
        <p:nvSpPr>
          <p:cNvPr id="61" name="Rectangle: Rounded Corners 4">
            <a:extLst>
              <a:ext uri="{FF2B5EF4-FFF2-40B4-BE49-F238E27FC236}">
                <a16:creationId xmlns:a16="http://schemas.microsoft.com/office/drawing/2014/main" id="{37DCC4A3-EB29-493D-A60D-70EBD563A4B5}"/>
              </a:ext>
            </a:extLst>
          </p:cNvPr>
          <p:cNvSpPr/>
          <p:nvPr/>
        </p:nvSpPr>
        <p:spPr>
          <a:xfrm>
            <a:off x="10334423" y="2581187"/>
            <a:ext cx="1127244" cy="967246"/>
          </a:xfrm>
          <a:prstGeom prst="round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Decode</a:t>
            </a:r>
          </a:p>
        </p:txBody>
      </p:sp>
      <p:pic>
        <p:nvPicPr>
          <p:cNvPr id="64" name="!!Picture 2" descr="AMD Kria KV260 Vision AI Starter Kit - front">
            <a:extLst>
              <a:ext uri="{FF2B5EF4-FFF2-40B4-BE49-F238E27FC236}">
                <a16:creationId xmlns:a16="http://schemas.microsoft.com/office/drawing/2014/main" id="{A6E3F1E7-7D84-418A-AE28-39A1C14607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9695" y="5255041"/>
            <a:ext cx="1421393" cy="1421393"/>
          </a:xfrm>
          <a:prstGeom prst="rect">
            <a:avLst/>
          </a:prstGeom>
          <a:noFill/>
          <a:extLst>
            <a:ext uri="{909E8E84-426E-40DD-AFC4-6F175D3DCCD1}">
              <a14:hiddenFill xmlns:a14="http://schemas.microsoft.com/office/drawing/2010/main">
                <a:solidFill>
                  <a:srgbClr val="FFFFFF"/>
                </a:solidFill>
              </a14:hiddenFill>
            </a:ext>
          </a:extLst>
        </p:spPr>
      </p:pic>
      <p:sp>
        <p:nvSpPr>
          <p:cNvPr id="26" name="文本框 25">
            <a:extLst>
              <a:ext uri="{FF2B5EF4-FFF2-40B4-BE49-F238E27FC236}">
                <a16:creationId xmlns:a16="http://schemas.microsoft.com/office/drawing/2014/main" id="{4D9C18DA-B694-43EF-8387-776E433CCCE7}"/>
              </a:ext>
            </a:extLst>
          </p:cNvPr>
          <p:cNvSpPr txBox="1"/>
          <p:nvPr/>
        </p:nvSpPr>
        <p:spPr>
          <a:xfrm>
            <a:off x="135311" y="4909672"/>
            <a:ext cx="3781227" cy="461665"/>
          </a:xfrm>
          <a:prstGeom prst="rect">
            <a:avLst/>
          </a:prstGeom>
          <a:noFill/>
        </p:spPr>
        <p:txBody>
          <a:bodyPr wrap="square" rtlCol="0">
            <a:spAutoFit/>
          </a:bodyPr>
          <a:lstStyle/>
          <a:p>
            <a:r>
              <a:rPr lang="en-US" altLang="zh-CN" sz="2400" b="1"/>
              <a:t>Platform: AMD </a:t>
            </a:r>
            <a:r>
              <a:rPr lang="en-US" altLang="zh-CN" sz="2400" b="1" err="1"/>
              <a:t>Kria</a:t>
            </a:r>
            <a:r>
              <a:rPr lang="en-US" altLang="zh-CN" sz="2400" b="1"/>
              <a:t> KV 260</a:t>
            </a:r>
            <a:endParaRPr lang="zh-CN" altLang="en-US" sz="2400" b="1"/>
          </a:p>
        </p:txBody>
      </p:sp>
    </p:spTree>
    <p:extLst>
      <p:ext uri="{BB962C8B-B14F-4D97-AF65-F5344CB8AC3E}">
        <p14:creationId xmlns:p14="http://schemas.microsoft.com/office/powerpoint/2010/main" val="3261996713"/>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D1379-4C38-BEE0-04F2-1C9AC44F52B3}"/>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ED5A21D6-475F-A97A-1D2F-972600A7B562}"/>
              </a:ext>
            </a:extLst>
          </p:cNvPr>
          <p:cNvSpPr>
            <a:spLocks noGrp="1"/>
          </p:cNvSpPr>
          <p:nvPr>
            <p:ph type="ctrTitle"/>
          </p:nvPr>
        </p:nvSpPr>
        <p:spPr>
          <a:xfrm>
            <a:off x="302749" y="1530180"/>
            <a:ext cx="12011169" cy="1142541"/>
          </a:xfrm>
        </p:spPr>
        <p:txBody>
          <a:bodyPr>
            <a:noAutofit/>
          </a:bodyPr>
          <a:lstStyle/>
          <a:p>
            <a:pPr algn="l"/>
            <a:r>
              <a:rPr lang="en-US" sz="3200" spc="-100" err="1">
                <a:solidFill>
                  <a:srgbClr val="F1C40F"/>
                </a:solidFill>
              </a:rPr>
              <a:t>TeLLMe</a:t>
            </a:r>
            <a:r>
              <a:rPr lang="en-US" sz="2800" spc="-100"/>
              <a:t>: An Efficient End-to-End </a:t>
            </a:r>
            <a:r>
              <a:rPr lang="en-US" sz="2800" spc="-100">
                <a:solidFill>
                  <a:srgbClr val="F1C40F"/>
                </a:solidFill>
              </a:rPr>
              <a:t>Te</a:t>
            </a:r>
            <a:r>
              <a:rPr lang="en-US" sz="2800" spc="-100"/>
              <a:t>rnary </a:t>
            </a:r>
            <a:r>
              <a:rPr lang="en-US" sz="2800" spc="-100">
                <a:solidFill>
                  <a:srgbClr val="F1C40F"/>
                </a:solidFill>
              </a:rPr>
              <a:t>LLM</a:t>
            </a:r>
            <a:r>
              <a:rPr lang="en-US" sz="2800" spc="-100"/>
              <a:t> Prefill and Decode Accelerator with Table-Lookup </a:t>
            </a:r>
            <a:r>
              <a:rPr lang="en-US" sz="2800" spc="-100" err="1"/>
              <a:t>MatMul</a:t>
            </a:r>
            <a:r>
              <a:rPr lang="en-US" sz="2800" spc="-100"/>
              <a:t> on </a:t>
            </a:r>
            <a:r>
              <a:rPr lang="en-US" sz="2800" spc="-100">
                <a:solidFill>
                  <a:srgbClr val="F1C40F"/>
                </a:solidFill>
              </a:rPr>
              <a:t>E</a:t>
            </a:r>
            <a:r>
              <a:rPr lang="en-US" sz="2800" spc="-100"/>
              <a:t>dge FPGAs</a:t>
            </a:r>
          </a:p>
        </p:txBody>
      </p:sp>
      <p:sp>
        <p:nvSpPr>
          <p:cNvPr id="11" name="TextBox 10">
            <a:extLst>
              <a:ext uri="{FF2B5EF4-FFF2-40B4-BE49-F238E27FC236}">
                <a16:creationId xmlns:a16="http://schemas.microsoft.com/office/drawing/2014/main" id="{38A5C0D4-0FA1-2562-DC8D-42CEBF3B0003}"/>
              </a:ext>
            </a:extLst>
          </p:cNvPr>
          <p:cNvSpPr txBox="1"/>
          <p:nvPr/>
        </p:nvSpPr>
        <p:spPr>
          <a:xfrm>
            <a:off x="10790552" y="3698011"/>
            <a:ext cx="2204087" cy="898772"/>
          </a:xfrm>
          <a:prstGeom prst="rect">
            <a:avLst/>
          </a:prstGeom>
          <a:noFill/>
        </p:spPr>
        <p:txBody>
          <a:bodyPr wrap="square">
            <a:spAutoFit/>
          </a:bodyPr>
          <a:lstStyle/>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4B88"/>
                </a:solidFill>
                <a:effectLst/>
                <a:uLnTx/>
                <a:uFillTx/>
                <a:latin typeface="Aptos" panose="020B0004020202020204" pitchFamily="34" charset="0"/>
                <a:ea typeface="+mn-ea"/>
                <a:cs typeface="+mn-cs"/>
              </a:rPr>
              <a:t>C</a:t>
            </a:r>
            <a:r>
              <a:rPr kumimoji="0" lang="en-US" sz="1300" b="0" i="0" u="none" strike="noStrike" kern="1200" cap="none" spc="0" normalizeH="0" baseline="0" noProof="0">
                <a:ln>
                  <a:noFill/>
                </a:ln>
                <a:solidFill>
                  <a:srgbClr val="004B88"/>
                </a:solidFill>
                <a:effectLst/>
                <a:uLnTx/>
                <a:uFillTx/>
                <a:latin typeface="Aptos" panose="020B0004020202020204" pitchFamily="34" charset="0"/>
                <a:ea typeface="+mn-ea"/>
                <a:cs typeface="+mn-cs"/>
              </a:rPr>
              <a:t>ompiler </a:t>
            </a: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4B88"/>
                </a:solidFill>
                <a:effectLst/>
                <a:uLnTx/>
                <a:uFillTx/>
                <a:latin typeface="Aptos" panose="020B0004020202020204" pitchFamily="34" charset="0"/>
                <a:ea typeface="+mn-ea"/>
                <a:cs typeface="+mn-cs"/>
              </a:rPr>
              <a:t>O</a:t>
            </a:r>
            <a:r>
              <a:rPr kumimoji="0" lang="en-US" sz="1300" b="0" i="0" u="none" strike="noStrike" kern="1200" cap="none" spc="0" normalizeH="0" baseline="0" noProof="0">
                <a:ln>
                  <a:noFill/>
                </a:ln>
                <a:solidFill>
                  <a:srgbClr val="004B88"/>
                </a:solidFill>
                <a:effectLst/>
                <a:uLnTx/>
                <a:uFillTx/>
                <a:latin typeface="Aptos" panose="020B0004020202020204" pitchFamily="34" charset="0"/>
                <a:ea typeface="+mn-ea"/>
                <a:cs typeface="+mn-cs"/>
              </a:rPr>
              <a:t>ptimizations</a:t>
            </a: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4B88"/>
                </a:solidFill>
                <a:effectLst/>
                <a:uLnTx/>
                <a:uFillTx/>
                <a:latin typeface="Aptos" panose="020B0004020202020204" pitchFamily="34" charset="0"/>
                <a:ea typeface="+mn-ea"/>
                <a:cs typeface="+mn-cs"/>
              </a:rPr>
              <a:t>R</a:t>
            </a:r>
            <a:r>
              <a:rPr kumimoji="0" lang="en-US" sz="1300" b="0" i="0" u="none" strike="noStrike" kern="1200" cap="none" spc="0" normalizeH="0" baseline="0" noProof="0">
                <a:ln>
                  <a:noFill/>
                </a:ln>
                <a:solidFill>
                  <a:srgbClr val="004B88"/>
                </a:solidFill>
                <a:effectLst/>
                <a:uLnTx/>
                <a:uFillTx/>
                <a:latin typeface="Aptos" panose="020B0004020202020204" pitchFamily="34" charset="0"/>
                <a:ea typeface="+mn-ea"/>
                <a:cs typeface="+mn-cs"/>
              </a:rPr>
              <a:t>econfigurable</a:t>
            </a: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4B88"/>
                </a:solidFill>
                <a:effectLst/>
                <a:uLnTx/>
                <a:uFillTx/>
                <a:latin typeface="Aptos" panose="020B0004020202020204" pitchFamily="34" charset="0"/>
                <a:ea typeface="+mn-ea"/>
                <a:cs typeface="+mn-cs"/>
              </a:rPr>
              <a:t>S</a:t>
            </a:r>
            <a:r>
              <a:rPr kumimoji="0" lang="en-US" sz="1300" b="0" i="0" u="none" strike="noStrike" kern="1200" cap="none" spc="0" normalizeH="0" baseline="0" noProof="0">
                <a:ln>
                  <a:noFill/>
                </a:ln>
                <a:solidFill>
                  <a:srgbClr val="004B88"/>
                </a:solidFill>
                <a:effectLst/>
                <a:uLnTx/>
                <a:uFillTx/>
                <a:latin typeface="Aptos" panose="020B0004020202020204" pitchFamily="34" charset="0"/>
                <a:ea typeface="+mn-ea"/>
                <a:cs typeface="+mn-cs"/>
              </a:rPr>
              <a:t>calable </a:t>
            </a:r>
          </a:p>
          <a:p>
            <a:pPr marL="0" marR="0" lvl="0" indent="0" algn="l" defTabSz="914400" rtl="0" eaLnBrk="1" fontAlgn="auto" latinLnBrk="0" hangingPunct="1">
              <a:lnSpc>
                <a:spcPct val="80000"/>
              </a:lnSpc>
              <a:spcBef>
                <a:spcPts val="0"/>
              </a:spcBef>
              <a:spcAft>
                <a:spcPts val="0"/>
              </a:spcAft>
              <a:buClrTx/>
              <a:buSzTx/>
              <a:buFontTx/>
              <a:buNone/>
              <a:tabLst/>
              <a:defRPr/>
            </a:pPr>
            <a:r>
              <a:rPr kumimoji="0" lang="en-US" sz="1300" b="1" i="0" u="none" strike="noStrike" kern="1200" cap="none" spc="0" normalizeH="0" baseline="0" noProof="0">
                <a:ln>
                  <a:noFill/>
                </a:ln>
                <a:solidFill>
                  <a:srgbClr val="004B88"/>
                </a:solidFill>
                <a:effectLst/>
                <a:uLnTx/>
                <a:uFillTx/>
                <a:latin typeface="Aptos" panose="020B0004020202020204" pitchFamily="34" charset="0"/>
                <a:ea typeface="+mn-ea"/>
                <a:cs typeface="+mn-cs"/>
              </a:rPr>
              <a:t>A</a:t>
            </a:r>
            <a:r>
              <a:rPr kumimoji="0" lang="en-US" sz="1300" b="0" i="0" u="none" strike="noStrike" kern="1200" cap="none" spc="0" normalizeH="0" baseline="0" noProof="0">
                <a:ln>
                  <a:noFill/>
                </a:ln>
                <a:solidFill>
                  <a:srgbClr val="004B88"/>
                </a:solidFill>
                <a:effectLst/>
                <a:uLnTx/>
                <a:uFillTx/>
                <a:latin typeface="Aptos" panose="020B0004020202020204" pitchFamily="34" charset="0"/>
                <a:ea typeface="+mn-ea"/>
                <a:cs typeface="+mn-cs"/>
              </a:rPr>
              <a:t>rchitectures</a:t>
            </a:r>
          </a:p>
        </p:txBody>
      </p:sp>
      <p:sp>
        <p:nvSpPr>
          <p:cNvPr id="6" name="TextBox 5">
            <a:extLst>
              <a:ext uri="{FF2B5EF4-FFF2-40B4-BE49-F238E27FC236}">
                <a16:creationId xmlns:a16="http://schemas.microsoft.com/office/drawing/2014/main" id="{B1FE595A-3477-5EAB-71A0-ED5B22C6790F}"/>
              </a:ext>
            </a:extLst>
          </p:cNvPr>
          <p:cNvSpPr txBox="1"/>
          <p:nvPr/>
        </p:nvSpPr>
        <p:spPr>
          <a:xfrm>
            <a:off x="8793806" y="4431919"/>
            <a:ext cx="1945946" cy="239040"/>
          </a:xfrm>
          <a:prstGeom prst="rect">
            <a:avLst/>
          </a:prstGeom>
          <a:noFill/>
        </p:spPr>
        <p:txBody>
          <a:bodyPr wrap="square" rtlCol="0">
            <a:spAutoFit/>
          </a:bodyPr>
          <a:lstStyle/>
          <a:p>
            <a:pPr marL="0" marR="0" lvl="0" indent="0" algn="r" defTabSz="914400" rtl="0" eaLnBrk="1" fontAlgn="auto" latinLnBrk="0" hangingPunct="1">
              <a:lnSpc>
                <a:spcPct val="60000"/>
              </a:lnSpc>
              <a:spcBef>
                <a:spcPts val="0"/>
              </a:spcBef>
              <a:spcAft>
                <a:spcPts val="0"/>
              </a:spcAft>
              <a:buClrTx/>
              <a:buSzTx/>
              <a:buFontTx/>
              <a:buNone/>
              <a:tabLst/>
              <a:defRPr/>
            </a:pPr>
            <a:r>
              <a:rPr kumimoji="0" lang="en-US" sz="1400" b="1" i="0" u="none" strike="noStrike" kern="1200" cap="none" spc="0" normalizeH="0" baseline="0" noProof="0">
                <a:ln>
                  <a:noFill/>
                </a:ln>
                <a:solidFill>
                  <a:srgbClr val="005DAB"/>
                </a:solidFill>
                <a:effectLst/>
                <a:uLnTx/>
                <a:uFillTx/>
                <a:latin typeface="Aptos" panose="02110004020202020204"/>
                <a:ea typeface="+mn-ea"/>
                <a:cs typeface="+mn-cs"/>
              </a:rPr>
              <a:t>Research Lab @UCI</a:t>
            </a:r>
          </a:p>
        </p:txBody>
      </p:sp>
      <p:cxnSp>
        <p:nvCxnSpPr>
          <p:cNvPr id="8" name="Straight Connector 7">
            <a:extLst>
              <a:ext uri="{FF2B5EF4-FFF2-40B4-BE49-F238E27FC236}">
                <a16:creationId xmlns:a16="http://schemas.microsoft.com/office/drawing/2014/main" id="{95248C5F-847A-9571-26E7-9EA1885ABD98}"/>
              </a:ext>
            </a:extLst>
          </p:cNvPr>
          <p:cNvCxnSpPr>
            <a:cxnSpLocks/>
          </p:cNvCxnSpPr>
          <p:nvPr/>
        </p:nvCxnSpPr>
        <p:spPr>
          <a:xfrm>
            <a:off x="10755773" y="3671091"/>
            <a:ext cx="0" cy="884904"/>
          </a:xfrm>
          <a:prstGeom prst="line">
            <a:avLst/>
          </a:prstGeom>
          <a:ln w="25400">
            <a:solidFill>
              <a:srgbClr val="004B88"/>
            </a:solidFill>
          </a:ln>
        </p:spPr>
        <p:style>
          <a:lnRef idx="2">
            <a:schemeClr val="accent1"/>
          </a:lnRef>
          <a:fillRef idx="0">
            <a:schemeClr val="accent1"/>
          </a:fillRef>
          <a:effectRef idx="1">
            <a:schemeClr val="accent1"/>
          </a:effectRef>
          <a:fontRef idx="minor">
            <a:schemeClr val="tx1"/>
          </a:fontRef>
        </p:style>
      </p:cxnSp>
      <p:pic>
        <p:nvPicPr>
          <p:cNvPr id="2" name="Picture 2" descr="Marks and Support Graphics // Brand // UC Irvine">
            <a:extLst>
              <a:ext uri="{FF2B5EF4-FFF2-40B4-BE49-F238E27FC236}">
                <a16:creationId xmlns:a16="http://schemas.microsoft.com/office/drawing/2014/main" id="{5C1C034C-2C05-A70D-3A68-4C13E6BA9D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31583" y="5074590"/>
            <a:ext cx="2584830" cy="1400116"/>
          </a:xfrm>
          <a:prstGeom prst="rect">
            <a:avLst/>
          </a:prstGeom>
          <a:noFill/>
          <a:extLst>
            <a:ext uri="{909E8E84-426E-40DD-AFC4-6F175D3DCCD1}">
              <a14:hiddenFill xmlns:a14="http://schemas.microsoft.com/office/drawing/2010/main">
                <a:solidFill>
                  <a:srgbClr val="FFFFFF"/>
                </a:solidFill>
              </a14:hiddenFill>
            </a:ext>
          </a:extLst>
        </p:spPr>
      </p:pic>
      <p:sp>
        <p:nvSpPr>
          <p:cNvPr id="7" name="Subtitle 2">
            <a:extLst>
              <a:ext uri="{FF2B5EF4-FFF2-40B4-BE49-F238E27FC236}">
                <a16:creationId xmlns:a16="http://schemas.microsoft.com/office/drawing/2014/main" id="{B0E22698-9842-4C48-0060-F257F253D567}"/>
              </a:ext>
            </a:extLst>
          </p:cNvPr>
          <p:cNvSpPr txBox="1">
            <a:spLocks/>
          </p:cNvSpPr>
          <p:nvPr/>
        </p:nvSpPr>
        <p:spPr>
          <a:xfrm>
            <a:off x="305165" y="2701541"/>
            <a:ext cx="10495547" cy="957168"/>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rgbClr val="28476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284760"/>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284760"/>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284760"/>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284760"/>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1800" b="1" i="0" u="none" strike="noStrike" kern="1200" cap="none" spc="0" normalizeH="0" baseline="0" noProof="0">
                <a:ln>
                  <a:noFill/>
                </a:ln>
                <a:solidFill>
                  <a:srgbClr val="F2B800"/>
                </a:solidFill>
                <a:effectLst/>
                <a:uLnTx/>
                <a:uFillTx/>
                <a:latin typeface="Aptos" panose="02110004020202020204"/>
                <a:ea typeface="+mn-ea"/>
                <a:cs typeface="+mn-cs"/>
              </a:rPr>
              <a:t>Ye Qiao*, Zhiheng Chen*, Yifan Zhang, Yian Wang, </a:t>
            </a:r>
            <a:r>
              <a:rPr kumimoji="0" lang="en-US" sz="1800" b="0" i="0" u="none" strike="noStrike" kern="1200" cap="none" spc="0" normalizeH="0" baseline="0" noProof="0">
                <a:ln>
                  <a:noFill/>
                </a:ln>
                <a:solidFill>
                  <a:srgbClr val="F2B800"/>
                </a:solidFill>
                <a:effectLst/>
                <a:uLnTx/>
                <a:uFillTx/>
                <a:latin typeface="Aptos" panose="02110004020202020204"/>
                <a:ea typeface="+mn-ea"/>
                <a:cs typeface="+mn-cs"/>
              </a:rPr>
              <a:t>and</a:t>
            </a:r>
            <a:r>
              <a:rPr kumimoji="0" lang="en-US" sz="1800" b="1" i="0" u="none" strike="noStrike" kern="1200" cap="none" spc="0" normalizeH="0" baseline="0" noProof="0">
                <a:ln>
                  <a:noFill/>
                </a:ln>
                <a:solidFill>
                  <a:srgbClr val="F2B800"/>
                </a:solidFill>
                <a:effectLst/>
                <a:uLnTx/>
                <a:uFillTx/>
                <a:latin typeface="Aptos" panose="02110004020202020204"/>
                <a:ea typeface="+mn-ea"/>
                <a:cs typeface="+mn-cs"/>
              </a:rPr>
              <a:t> Sitao Huang</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800" b="0" i="1" u="none" strike="noStrike" kern="1200" cap="none" spc="0" normalizeH="0" baseline="0" noProof="0">
                <a:ln>
                  <a:noFill/>
                </a:ln>
                <a:solidFill>
                  <a:srgbClr val="F2B800"/>
                </a:solidFill>
                <a:effectLst/>
                <a:uLnTx/>
                <a:uFillTx/>
                <a:latin typeface="Aptos" panose="02110004020202020204"/>
                <a:ea typeface="+mn-ea"/>
                <a:cs typeface="+mn-cs"/>
              </a:rPr>
              <a:t>(* Equal contributions)</a:t>
            </a:r>
            <a:r>
              <a:rPr lang="en-US" sz="1600" i="1">
                <a:latin typeface="Aptos" panose="02110004020202020204"/>
              </a:rPr>
              <a:t>     </a:t>
            </a:r>
            <a:r>
              <a:rPr kumimoji="0" lang="en-US" sz="1600" b="0" i="1" u="none" strike="noStrike" kern="1200" cap="none" spc="0" normalizeH="0" baseline="0" noProof="0">
                <a:ln>
                  <a:noFill/>
                </a:ln>
                <a:solidFill>
                  <a:srgbClr val="284760"/>
                </a:solidFill>
                <a:effectLst/>
                <a:uLnTx/>
                <a:uFillTx/>
                <a:latin typeface="Aptos" panose="02110004020202020204"/>
                <a:ea typeface="+mn-ea"/>
                <a:cs typeface="+mn-cs"/>
              </a:rPr>
              <a:t>EECS, University of California, Irvine, USA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600" b="0" i="1" u="none" strike="noStrike" kern="1200" cap="none" spc="0" normalizeH="0" baseline="0" noProof="0">
                <a:ln>
                  <a:noFill/>
                </a:ln>
                <a:solidFill>
                  <a:srgbClr val="284760"/>
                </a:solidFill>
                <a:effectLst/>
                <a:uLnTx/>
                <a:uFillTx/>
                <a:latin typeface="Aptos" panose="02110004020202020204"/>
                <a:ea typeface="+mn-ea"/>
                <a:cs typeface="+mn-cs"/>
              </a:rPr>
              <a:t>Contact: </a:t>
            </a:r>
            <a:r>
              <a:rPr kumimoji="0" lang="en-US" sz="1600" b="0" i="1" u="sng" strike="noStrike" kern="1200" cap="none" spc="0" normalizeH="0" baseline="0" noProof="0">
                <a:ln>
                  <a:noFill/>
                </a:ln>
                <a:solidFill>
                  <a:srgbClr val="284760"/>
                </a:solidFill>
                <a:effectLst/>
                <a:uLnTx/>
                <a:uFillTx/>
                <a:latin typeface="Aptos" panose="02110004020202020204"/>
                <a:ea typeface="+mn-ea"/>
                <a:cs typeface="+mn-cs"/>
              </a:rPr>
              <a:t>sitaoh@uci.edu</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1600" b="1" i="0" u="none" strike="noStrike" kern="1200" cap="none" spc="0" normalizeH="0" baseline="0" noProof="0">
              <a:ln>
                <a:noFill/>
              </a:ln>
              <a:solidFill>
                <a:srgbClr val="284760"/>
              </a:solidFill>
              <a:effectLst/>
              <a:uLnTx/>
              <a:uFillTx/>
              <a:latin typeface="Aptos" panose="02110004020202020204"/>
              <a:ea typeface="+mn-ea"/>
              <a:cs typeface="+mn-cs"/>
            </a:endParaRPr>
          </a:p>
        </p:txBody>
      </p:sp>
      <p:cxnSp>
        <p:nvCxnSpPr>
          <p:cNvPr id="12" name="Straight Connector 11">
            <a:extLst>
              <a:ext uri="{FF2B5EF4-FFF2-40B4-BE49-F238E27FC236}">
                <a16:creationId xmlns:a16="http://schemas.microsoft.com/office/drawing/2014/main" id="{AB3D9035-4F51-8E71-6A7B-AEFF938D9767}"/>
              </a:ext>
            </a:extLst>
          </p:cNvPr>
          <p:cNvCxnSpPr>
            <a:cxnSpLocks/>
          </p:cNvCxnSpPr>
          <p:nvPr/>
        </p:nvCxnSpPr>
        <p:spPr>
          <a:xfrm>
            <a:off x="396240" y="2200549"/>
            <a:ext cx="1247629" cy="0"/>
          </a:xfrm>
          <a:prstGeom prst="line">
            <a:avLst/>
          </a:prstGeom>
          <a:ln w="25400">
            <a:solidFill>
              <a:srgbClr val="F1C40F"/>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9A30F84-989F-C83E-0EA4-D28E925951B3}"/>
              </a:ext>
            </a:extLst>
          </p:cNvPr>
          <p:cNvCxnSpPr>
            <a:cxnSpLocks/>
          </p:cNvCxnSpPr>
          <p:nvPr/>
        </p:nvCxnSpPr>
        <p:spPr>
          <a:xfrm>
            <a:off x="1331583" y="2991969"/>
            <a:ext cx="1553857" cy="0"/>
          </a:xfrm>
          <a:prstGeom prst="line">
            <a:avLst/>
          </a:prstGeom>
          <a:ln w="25400">
            <a:solidFill>
              <a:srgbClr val="F1C40F"/>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FBF4D7D7-4525-E178-0B92-75ACAB05F4F7}"/>
              </a:ext>
            </a:extLst>
          </p:cNvPr>
          <p:cNvCxnSpPr>
            <a:cxnSpLocks/>
          </p:cNvCxnSpPr>
          <p:nvPr/>
        </p:nvCxnSpPr>
        <p:spPr>
          <a:xfrm>
            <a:off x="5049520" y="2180229"/>
            <a:ext cx="345440" cy="0"/>
          </a:xfrm>
          <a:prstGeom prst="line">
            <a:avLst/>
          </a:prstGeom>
          <a:ln w="25400">
            <a:solidFill>
              <a:srgbClr val="F1C40F"/>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6CC01E1-BA7F-6C37-712C-CB80402DD938}"/>
              </a:ext>
            </a:extLst>
          </p:cNvPr>
          <p:cNvCxnSpPr>
            <a:cxnSpLocks/>
          </p:cNvCxnSpPr>
          <p:nvPr/>
        </p:nvCxnSpPr>
        <p:spPr>
          <a:xfrm>
            <a:off x="6096000" y="2200549"/>
            <a:ext cx="670560" cy="0"/>
          </a:xfrm>
          <a:prstGeom prst="line">
            <a:avLst/>
          </a:prstGeom>
          <a:ln w="25400">
            <a:solidFill>
              <a:srgbClr val="F1C40F"/>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1BEAB442-2E86-00A0-C88E-271FE41942C0}"/>
              </a:ext>
            </a:extLst>
          </p:cNvPr>
          <p:cNvCxnSpPr>
            <a:cxnSpLocks/>
          </p:cNvCxnSpPr>
          <p:nvPr/>
        </p:nvCxnSpPr>
        <p:spPr>
          <a:xfrm>
            <a:off x="3875773" y="2601257"/>
            <a:ext cx="228867" cy="0"/>
          </a:xfrm>
          <a:prstGeom prst="line">
            <a:avLst/>
          </a:prstGeom>
          <a:ln w="25400">
            <a:solidFill>
              <a:srgbClr val="F1C40F"/>
            </a:solidFill>
          </a:ln>
        </p:spPr>
        <p:style>
          <a:lnRef idx="2">
            <a:schemeClr val="accent1"/>
          </a:lnRef>
          <a:fillRef idx="0">
            <a:schemeClr val="accent1"/>
          </a:fillRef>
          <a:effectRef idx="1">
            <a:schemeClr val="accent1"/>
          </a:effectRef>
          <a:fontRef idx="minor">
            <a:schemeClr val="tx1"/>
          </a:fontRef>
        </p:style>
      </p:cxnSp>
      <p:sp>
        <p:nvSpPr>
          <p:cNvPr id="23" name="TextBox 22">
            <a:extLst>
              <a:ext uri="{FF2B5EF4-FFF2-40B4-BE49-F238E27FC236}">
                <a16:creationId xmlns:a16="http://schemas.microsoft.com/office/drawing/2014/main" id="{C957BB55-0133-D5F8-B414-6574DD5FDA83}"/>
              </a:ext>
            </a:extLst>
          </p:cNvPr>
          <p:cNvSpPr txBox="1"/>
          <p:nvPr/>
        </p:nvSpPr>
        <p:spPr>
          <a:xfrm>
            <a:off x="302749" y="17685"/>
            <a:ext cx="266192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Aptos" panose="02110004020202020204"/>
                <a:ea typeface="+mn-ea"/>
                <a:cs typeface="+mn-cs"/>
              </a:rPr>
              <a:t>FPGA 2026</a:t>
            </a:r>
          </a:p>
        </p:txBody>
      </p:sp>
      <p:pic>
        <p:nvPicPr>
          <p:cNvPr id="27" name="Picture 26">
            <a:extLst>
              <a:ext uri="{FF2B5EF4-FFF2-40B4-BE49-F238E27FC236}">
                <a16:creationId xmlns:a16="http://schemas.microsoft.com/office/drawing/2014/main" id="{EF0F302D-F53F-AD85-A1EA-2FC09D16A83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605914">
            <a:off x="8637270" y="3514790"/>
            <a:ext cx="1945946" cy="1197505"/>
          </a:xfrm>
          <a:prstGeom prst="rect">
            <a:avLst/>
          </a:prstGeom>
        </p:spPr>
      </p:pic>
      <p:sp>
        <p:nvSpPr>
          <p:cNvPr id="28" name="Content Placeholder 2">
            <a:extLst>
              <a:ext uri="{FF2B5EF4-FFF2-40B4-BE49-F238E27FC236}">
                <a16:creationId xmlns:a16="http://schemas.microsoft.com/office/drawing/2014/main" id="{6C164DC3-CE12-25F0-FD53-D717E9ECA825}"/>
              </a:ext>
            </a:extLst>
          </p:cNvPr>
          <p:cNvSpPr txBox="1">
            <a:spLocks/>
          </p:cNvSpPr>
          <p:nvPr/>
        </p:nvSpPr>
        <p:spPr>
          <a:xfrm>
            <a:off x="7444090" y="2740069"/>
            <a:ext cx="3356622" cy="686484"/>
          </a:xfrm>
          <a:prstGeom prst="rect">
            <a:avLst/>
          </a:prstGeom>
        </p:spPr>
        <p:txBody>
          <a:bodyPr vert="horz" lIns="91440" tIns="45720" rIns="91440" bIns="45720" rtlCol="0" anchor="t">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rgbClr val="28476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rgbClr val="284760"/>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rgbClr val="284760"/>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rgbClr val="284760"/>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rgbClr val="284760"/>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284760"/>
                </a:solidFill>
                <a:effectLst/>
                <a:uLnTx/>
                <a:uFillTx/>
                <a:latin typeface="Aptos" panose="02110004020202020204"/>
                <a:ea typeface="+mn-ea"/>
                <a:cs typeface="+mn-cs"/>
                <a:hlinkClick r:id="rId4"/>
              </a:rPr>
              <a:t>https://github.com/UCI-CORSA/</a:t>
            </a:r>
          </a:p>
          <a:p>
            <a:pPr marL="0" marR="0" lvl="0" indent="0" algn="l" defTabSz="914400" rtl="0" eaLnBrk="1" fontAlgn="auto" latinLnBrk="0" hangingPunct="1">
              <a:lnSpc>
                <a:spcPct val="90000"/>
              </a:lnSpc>
              <a:spcBef>
                <a:spcPts val="0"/>
              </a:spcBef>
              <a:spcAft>
                <a:spcPts val="0"/>
              </a:spcAft>
              <a:buClrTx/>
              <a:buSzTx/>
              <a:buFont typeface="Arial" panose="020B0604020202020204" pitchFamily="34" charset="0"/>
              <a:buNone/>
              <a:tabLst/>
              <a:defRPr/>
            </a:pPr>
            <a:r>
              <a:rPr kumimoji="0" lang="en-US" sz="1800" b="0" i="0" u="none" strike="noStrike" kern="1200" cap="none" spc="0" normalizeH="0" baseline="0" noProof="0">
                <a:ln>
                  <a:noFill/>
                </a:ln>
                <a:solidFill>
                  <a:srgbClr val="284760"/>
                </a:solidFill>
                <a:effectLst/>
                <a:uLnTx/>
                <a:uFillTx/>
                <a:latin typeface="Aptos" panose="02110004020202020204"/>
                <a:ea typeface="+mn-ea"/>
                <a:cs typeface="+mn-cs"/>
                <a:hlinkClick r:id="rId4"/>
              </a:rPr>
              <a:t>TeLLMe_FPGA_2026</a:t>
            </a:r>
            <a:endParaRPr kumimoji="0" lang="en-US" sz="1800" b="0" i="0" u="none" strike="noStrike" kern="1200" cap="none" spc="0" normalizeH="0" baseline="0" noProof="0">
              <a:ln>
                <a:noFill/>
              </a:ln>
              <a:solidFill>
                <a:srgbClr val="284760"/>
              </a:solidFill>
              <a:effectLst/>
              <a:uLnTx/>
              <a:uFillTx/>
              <a:latin typeface="Aptos" panose="02110004020202020204"/>
              <a:ea typeface="+mn-ea"/>
              <a:cs typeface="+mn-cs"/>
            </a:endParaRPr>
          </a:p>
        </p:txBody>
      </p:sp>
      <p:pic>
        <p:nvPicPr>
          <p:cNvPr id="29" name="图形 5">
            <a:extLst>
              <a:ext uri="{FF2B5EF4-FFF2-40B4-BE49-F238E27FC236}">
                <a16:creationId xmlns:a16="http://schemas.microsoft.com/office/drawing/2014/main" id="{011CDABD-5B11-504A-0186-14DC36497DB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0736915" y="2133589"/>
            <a:ext cx="1302952" cy="1302952"/>
          </a:xfrm>
          <a:prstGeom prst="rect">
            <a:avLst/>
          </a:prstGeom>
        </p:spPr>
      </p:pic>
      <p:sp>
        <p:nvSpPr>
          <p:cNvPr id="30" name="TextBox 29">
            <a:extLst>
              <a:ext uri="{FF2B5EF4-FFF2-40B4-BE49-F238E27FC236}">
                <a16:creationId xmlns:a16="http://schemas.microsoft.com/office/drawing/2014/main" id="{73473C5E-DAF6-97D4-D13D-CBB69A58112C}"/>
              </a:ext>
            </a:extLst>
          </p:cNvPr>
          <p:cNvSpPr txBox="1"/>
          <p:nvPr/>
        </p:nvSpPr>
        <p:spPr>
          <a:xfrm>
            <a:off x="302749" y="3581820"/>
            <a:ext cx="5389792"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ptos" panose="02110004020202020204"/>
                <a:ea typeface="+mn-ea"/>
                <a:cs typeface="+mn-cs"/>
              </a:rPr>
              <a:t>Acknowledgment: the authors would like to thank the support from NSF (Award No. 2443992) and AMD.</a:t>
            </a:r>
          </a:p>
        </p:txBody>
      </p:sp>
      <p:sp>
        <p:nvSpPr>
          <p:cNvPr id="15" name="TextBox 14">
            <a:extLst>
              <a:ext uri="{FF2B5EF4-FFF2-40B4-BE49-F238E27FC236}">
                <a16:creationId xmlns:a16="http://schemas.microsoft.com/office/drawing/2014/main" id="{8E3BC7E7-63F2-63F7-4F88-B9597249B91F}"/>
              </a:ext>
            </a:extLst>
          </p:cNvPr>
          <p:cNvSpPr txBox="1"/>
          <p:nvPr/>
        </p:nvSpPr>
        <p:spPr>
          <a:xfrm>
            <a:off x="-639586" y="515202"/>
            <a:ext cx="6034546" cy="1107996"/>
          </a:xfrm>
          <a:prstGeom prst="rect">
            <a:avLst/>
          </a:prstGeom>
          <a:noFill/>
        </p:spPr>
        <p:txBody>
          <a:bodyPr wrap="square">
            <a:spAutoFit/>
          </a:bodyPr>
          <a:lstStyle/>
          <a:p>
            <a:pPr algn="ctr"/>
            <a:r>
              <a:rPr lang="en-US" sz="6600" b="1" i="1">
                <a:solidFill>
                  <a:srgbClr val="FFC000"/>
                </a:solidFill>
              </a:rPr>
              <a:t>Thank you! </a:t>
            </a:r>
            <a:endParaRPr lang="en-US" sz="6600" i="1"/>
          </a:p>
        </p:txBody>
      </p:sp>
    </p:spTree>
    <p:extLst>
      <p:ext uri="{BB962C8B-B14F-4D97-AF65-F5344CB8AC3E}">
        <p14:creationId xmlns:p14="http://schemas.microsoft.com/office/powerpoint/2010/main" val="137722761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E944640-09D7-E898-3E13-5677FA684976}"/>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A0CAE5B0-D05E-63CA-6CFC-6E3792219A8F}"/>
              </a:ext>
            </a:extLst>
          </p:cNvPr>
          <p:cNvSpPr>
            <a:spLocks noGrp="1"/>
          </p:cNvSpPr>
          <p:nvPr>
            <p:ph type="sldNum" sz="quarter" idx="12"/>
          </p:nvPr>
        </p:nvSpPr>
        <p:spPr/>
        <p:txBody>
          <a:bodyPr/>
          <a:lstStyle/>
          <a:p>
            <a:fld id="{CB77001E-1A61-4903-BBFF-D82C24F3A3A5}" type="slidenum">
              <a:rPr lang="en-US" smtClean="0"/>
              <a:t>46</a:t>
            </a:fld>
            <a:endParaRPr lang="zh-CN" altLang="en-US"/>
          </a:p>
        </p:txBody>
      </p:sp>
      <p:sp>
        <p:nvSpPr>
          <p:cNvPr id="5" name="Title 1">
            <a:extLst>
              <a:ext uri="{FF2B5EF4-FFF2-40B4-BE49-F238E27FC236}">
                <a16:creationId xmlns:a16="http://schemas.microsoft.com/office/drawing/2014/main" id="{BE24A9CA-FED1-8F2B-8E42-916FB78B4EC4}"/>
              </a:ext>
            </a:extLst>
          </p:cNvPr>
          <p:cNvSpPr>
            <a:spLocks noGrp="1"/>
          </p:cNvSpPr>
          <p:nvPr>
            <p:ph type="title"/>
          </p:nvPr>
        </p:nvSpPr>
        <p:spPr>
          <a:xfrm>
            <a:off x="911225" y="318730"/>
            <a:ext cx="11254099" cy="677462"/>
          </a:xfrm>
        </p:spPr>
        <p:txBody>
          <a:bodyPr>
            <a:normAutofit/>
          </a:bodyPr>
          <a:lstStyle/>
          <a:p>
            <a:r>
              <a:rPr lang="en-US" sz="3600"/>
              <a:t>Previous Accelerators Ignore the Difference</a:t>
            </a:r>
          </a:p>
        </p:txBody>
      </p:sp>
      <p:pic>
        <p:nvPicPr>
          <p:cNvPr id="6" name="!!Picture 55">
            <a:extLst>
              <a:ext uri="{FF2B5EF4-FFF2-40B4-BE49-F238E27FC236}">
                <a16:creationId xmlns:a16="http://schemas.microsoft.com/office/drawing/2014/main" id="{48912D03-3385-7892-7257-401217EA53B2}"/>
              </a:ext>
            </a:extLst>
          </p:cNvPr>
          <p:cNvPicPr>
            <a:picLocks noChangeAspect="1"/>
          </p:cNvPicPr>
          <p:nvPr/>
        </p:nvPicPr>
        <p:blipFill>
          <a:blip r:embed="rId4"/>
          <a:stretch>
            <a:fillRect/>
          </a:stretch>
        </p:blipFill>
        <p:spPr>
          <a:xfrm>
            <a:off x="4412716" y="1327850"/>
            <a:ext cx="535186" cy="535186"/>
          </a:xfrm>
          <a:prstGeom prst="rect">
            <a:avLst/>
          </a:prstGeom>
        </p:spPr>
      </p:pic>
      <p:pic>
        <p:nvPicPr>
          <p:cNvPr id="7" name="!!Picture 56">
            <a:extLst>
              <a:ext uri="{FF2B5EF4-FFF2-40B4-BE49-F238E27FC236}">
                <a16:creationId xmlns:a16="http://schemas.microsoft.com/office/drawing/2014/main" id="{FBEE8CDD-739D-E57F-FA16-0D3015133D20}"/>
              </a:ext>
            </a:extLst>
          </p:cNvPr>
          <p:cNvPicPr>
            <a:picLocks noChangeAspect="1"/>
          </p:cNvPicPr>
          <p:nvPr/>
        </p:nvPicPr>
        <p:blipFill>
          <a:blip r:embed="rId4"/>
          <a:stretch>
            <a:fillRect/>
          </a:stretch>
        </p:blipFill>
        <p:spPr>
          <a:xfrm>
            <a:off x="4502532" y="1392655"/>
            <a:ext cx="535186" cy="535186"/>
          </a:xfrm>
          <a:prstGeom prst="rect">
            <a:avLst/>
          </a:prstGeom>
        </p:spPr>
      </p:pic>
      <p:pic>
        <p:nvPicPr>
          <p:cNvPr id="8" name="!!Picture 57">
            <a:extLst>
              <a:ext uri="{FF2B5EF4-FFF2-40B4-BE49-F238E27FC236}">
                <a16:creationId xmlns:a16="http://schemas.microsoft.com/office/drawing/2014/main" id="{97888242-3290-7226-1D9C-96996F3E8210}"/>
              </a:ext>
            </a:extLst>
          </p:cNvPr>
          <p:cNvPicPr>
            <a:picLocks noChangeAspect="1"/>
          </p:cNvPicPr>
          <p:nvPr/>
        </p:nvPicPr>
        <p:blipFill>
          <a:blip r:embed="rId4"/>
          <a:stretch>
            <a:fillRect/>
          </a:stretch>
        </p:blipFill>
        <p:spPr>
          <a:xfrm>
            <a:off x="4592348" y="1503039"/>
            <a:ext cx="535186" cy="535186"/>
          </a:xfrm>
          <a:prstGeom prst="rect">
            <a:avLst/>
          </a:prstGeom>
        </p:spPr>
      </p:pic>
      <p:sp>
        <p:nvSpPr>
          <p:cNvPr id="9" name="!!TextBox 58">
            <a:extLst>
              <a:ext uri="{FF2B5EF4-FFF2-40B4-BE49-F238E27FC236}">
                <a16:creationId xmlns:a16="http://schemas.microsoft.com/office/drawing/2014/main" id="{B7BA3BE5-7C6C-3F98-604E-D99C3CA719AE}"/>
              </a:ext>
            </a:extLst>
          </p:cNvPr>
          <p:cNvSpPr txBox="1"/>
          <p:nvPr/>
        </p:nvSpPr>
        <p:spPr>
          <a:xfrm>
            <a:off x="4280346" y="1144643"/>
            <a:ext cx="979558" cy="276999"/>
          </a:xfrm>
          <a:prstGeom prst="rect">
            <a:avLst/>
          </a:prstGeom>
          <a:noFill/>
        </p:spPr>
        <p:txBody>
          <a:bodyPr wrap="square" rtlCol="0">
            <a:spAutoFit/>
          </a:bodyPr>
          <a:lstStyle/>
          <a:p>
            <a:r>
              <a:rPr lang="en-US" sz="1200" b="1"/>
              <a:t>KV-cache</a:t>
            </a:r>
          </a:p>
        </p:txBody>
      </p:sp>
      <p:sp>
        <p:nvSpPr>
          <p:cNvPr id="11" name="!!Rectangle: Rounded Corners 61">
            <a:extLst>
              <a:ext uri="{FF2B5EF4-FFF2-40B4-BE49-F238E27FC236}">
                <a16:creationId xmlns:a16="http://schemas.microsoft.com/office/drawing/2014/main" id="{EA5F09BA-6C0D-B061-AF2B-26404BDFE0E9}"/>
              </a:ext>
            </a:extLst>
          </p:cNvPr>
          <p:cNvSpPr/>
          <p:nvPr/>
        </p:nvSpPr>
        <p:spPr>
          <a:xfrm>
            <a:off x="5591735" y="1586010"/>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13" name="!!Rectangle: Rounded Corners 62">
            <a:extLst>
              <a:ext uri="{FF2B5EF4-FFF2-40B4-BE49-F238E27FC236}">
                <a16:creationId xmlns:a16="http://schemas.microsoft.com/office/drawing/2014/main" id="{48C08ED3-24B3-648D-ECC5-554735A6FCE8}"/>
              </a:ext>
            </a:extLst>
          </p:cNvPr>
          <p:cNvSpPr/>
          <p:nvPr/>
        </p:nvSpPr>
        <p:spPr>
          <a:xfrm>
            <a:off x="6083473" y="1586010"/>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cxnSp>
        <p:nvCxnSpPr>
          <p:cNvPr id="14" name="!!Straight Arrow Connector 64">
            <a:extLst>
              <a:ext uri="{FF2B5EF4-FFF2-40B4-BE49-F238E27FC236}">
                <a16:creationId xmlns:a16="http://schemas.microsoft.com/office/drawing/2014/main" id="{1477494B-4179-DE18-8133-99139820368B}"/>
              </a:ext>
            </a:extLst>
          </p:cNvPr>
          <p:cNvCxnSpPr>
            <a:cxnSpLocks/>
          </p:cNvCxnSpPr>
          <p:nvPr/>
        </p:nvCxnSpPr>
        <p:spPr>
          <a:xfrm>
            <a:off x="5580789" y="1475752"/>
            <a:ext cx="1834316"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15" name="!!TextBox 65">
            <a:extLst>
              <a:ext uri="{FF2B5EF4-FFF2-40B4-BE49-F238E27FC236}">
                <a16:creationId xmlns:a16="http://schemas.microsoft.com/office/drawing/2014/main" id="{E7980F12-693D-379B-9840-C8C9ED743903}"/>
              </a:ext>
            </a:extLst>
          </p:cNvPr>
          <p:cNvSpPr txBox="1"/>
          <p:nvPr/>
        </p:nvSpPr>
        <p:spPr>
          <a:xfrm>
            <a:off x="5464176" y="1167081"/>
            <a:ext cx="2025621" cy="338554"/>
          </a:xfrm>
          <a:prstGeom prst="rect">
            <a:avLst/>
          </a:prstGeom>
          <a:noFill/>
        </p:spPr>
        <p:txBody>
          <a:bodyPr wrap="square" rtlCol="0">
            <a:spAutoFit/>
          </a:bodyPr>
          <a:lstStyle/>
          <a:p>
            <a:r>
              <a:rPr lang="en-US" sz="1600" b="1"/>
              <a:t>Sequence of Tokens</a:t>
            </a:r>
          </a:p>
        </p:txBody>
      </p:sp>
      <p:cxnSp>
        <p:nvCxnSpPr>
          <p:cNvPr id="16" name="!!Straight Connector 67">
            <a:extLst>
              <a:ext uri="{FF2B5EF4-FFF2-40B4-BE49-F238E27FC236}">
                <a16:creationId xmlns:a16="http://schemas.microsoft.com/office/drawing/2014/main" id="{690F2293-1251-645C-2BB3-721C0C92F58A}"/>
              </a:ext>
            </a:extLst>
          </p:cNvPr>
          <p:cNvCxnSpPr>
            <a:cxnSpLocks/>
          </p:cNvCxnSpPr>
          <p:nvPr/>
        </p:nvCxnSpPr>
        <p:spPr>
          <a:xfrm>
            <a:off x="7028586" y="1579027"/>
            <a:ext cx="0" cy="341831"/>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7" name="!!Rectangle: Rounded Corners 71">
            <a:extLst>
              <a:ext uri="{FF2B5EF4-FFF2-40B4-BE49-F238E27FC236}">
                <a16:creationId xmlns:a16="http://schemas.microsoft.com/office/drawing/2014/main" id="{2574B24F-0C38-9D2C-CB88-371E496E46C6}"/>
              </a:ext>
            </a:extLst>
          </p:cNvPr>
          <p:cNvSpPr/>
          <p:nvPr/>
        </p:nvSpPr>
        <p:spPr>
          <a:xfrm>
            <a:off x="7082446" y="1586010"/>
            <a:ext cx="363020" cy="341831"/>
          </a:xfrm>
          <a:prstGeom prst="roundRect">
            <a:avLst/>
          </a:prstGeom>
          <a:solidFill>
            <a:schemeClr val="accent6">
              <a:lumMod val="20000"/>
              <a:lumOff val="80000"/>
            </a:schemeClr>
          </a:solid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18" name="!!TextBox 72">
            <a:extLst>
              <a:ext uri="{FF2B5EF4-FFF2-40B4-BE49-F238E27FC236}">
                <a16:creationId xmlns:a16="http://schemas.microsoft.com/office/drawing/2014/main" id="{8CA94AE7-BD16-F355-8538-7C034539F230}"/>
              </a:ext>
            </a:extLst>
          </p:cNvPr>
          <p:cNvSpPr txBox="1"/>
          <p:nvPr/>
        </p:nvSpPr>
        <p:spPr>
          <a:xfrm>
            <a:off x="7445466" y="1625433"/>
            <a:ext cx="507587" cy="369332"/>
          </a:xfrm>
          <a:prstGeom prst="rect">
            <a:avLst/>
          </a:prstGeom>
          <a:noFill/>
        </p:spPr>
        <p:txBody>
          <a:bodyPr wrap="square" rtlCol="0">
            <a:spAutoFit/>
          </a:bodyPr>
          <a:lstStyle/>
          <a:p>
            <a:r>
              <a:rPr lang="en-US"/>
              <a:t>…</a:t>
            </a:r>
          </a:p>
        </p:txBody>
      </p:sp>
      <p:sp>
        <p:nvSpPr>
          <p:cNvPr id="19" name="!!TextBox 74">
            <a:extLst>
              <a:ext uri="{FF2B5EF4-FFF2-40B4-BE49-F238E27FC236}">
                <a16:creationId xmlns:a16="http://schemas.microsoft.com/office/drawing/2014/main" id="{BB41F5F9-08A8-0AC1-3EF4-5E944DAE5A84}"/>
              </a:ext>
            </a:extLst>
          </p:cNvPr>
          <p:cNvSpPr txBox="1"/>
          <p:nvPr/>
        </p:nvSpPr>
        <p:spPr>
          <a:xfrm>
            <a:off x="5210383" y="1647031"/>
            <a:ext cx="507587" cy="369332"/>
          </a:xfrm>
          <a:prstGeom prst="rect">
            <a:avLst/>
          </a:prstGeom>
          <a:noFill/>
        </p:spPr>
        <p:txBody>
          <a:bodyPr wrap="square" rtlCol="0">
            <a:spAutoFit/>
          </a:bodyPr>
          <a:lstStyle/>
          <a:p>
            <a:r>
              <a:rPr lang="en-US"/>
              <a:t>…</a:t>
            </a:r>
          </a:p>
        </p:txBody>
      </p:sp>
      <p:pic>
        <p:nvPicPr>
          <p:cNvPr id="20" name="!!Picture 2" descr="AMD Kria KV260 Vision AI Starter Kit - front">
            <a:extLst>
              <a:ext uri="{FF2B5EF4-FFF2-40B4-BE49-F238E27FC236}">
                <a16:creationId xmlns:a16="http://schemas.microsoft.com/office/drawing/2014/main" id="{47366534-7D57-DCE1-DB96-E5B0AC96E4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5901" y="2333586"/>
            <a:ext cx="1108370" cy="1108370"/>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Connector: Elbow 76">
            <a:extLst>
              <a:ext uri="{FF2B5EF4-FFF2-40B4-BE49-F238E27FC236}">
                <a16:creationId xmlns:a16="http://schemas.microsoft.com/office/drawing/2014/main" id="{7B0A18A9-22BC-275B-C339-5D4AA48E613F}"/>
              </a:ext>
            </a:extLst>
          </p:cNvPr>
          <p:cNvCxnSpPr>
            <a:cxnSpLocks/>
            <a:stCxn id="8" idx="2"/>
            <a:endCxn id="20" idx="1"/>
          </p:cNvCxnSpPr>
          <p:nvPr/>
        </p:nvCxnSpPr>
        <p:spPr>
          <a:xfrm rot="16200000" flipH="1">
            <a:off x="4963148" y="1935018"/>
            <a:ext cx="849546" cy="1055960"/>
          </a:xfrm>
          <a:prstGeom prst="bentConnector2">
            <a:avLst/>
          </a:prstGeom>
          <a:ln w="38100">
            <a:solidFill>
              <a:srgbClr val="FF0000"/>
            </a:solidFill>
            <a:headEnd type="triangle"/>
            <a:tailEnd type="none"/>
          </a:ln>
        </p:spPr>
        <p:style>
          <a:lnRef idx="2">
            <a:schemeClr val="accent1"/>
          </a:lnRef>
          <a:fillRef idx="0">
            <a:schemeClr val="accent1"/>
          </a:fillRef>
          <a:effectRef idx="1">
            <a:schemeClr val="accent1"/>
          </a:effectRef>
          <a:fontRef idx="minor">
            <a:schemeClr val="tx1"/>
          </a:fontRef>
        </p:style>
      </p:cxnSp>
      <p:cxnSp>
        <p:nvCxnSpPr>
          <p:cNvPr id="22" name="!!Connector: Elbow 84">
            <a:extLst>
              <a:ext uri="{FF2B5EF4-FFF2-40B4-BE49-F238E27FC236}">
                <a16:creationId xmlns:a16="http://schemas.microsoft.com/office/drawing/2014/main" id="{CE8146D6-E7E1-511F-9A1E-8F609CDFFE29}"/>
              </a:ext>
            </a:extLst>
          </p:cNvPr>
          <p:cNvCxnSpPr>
            <a:cxnSpLocks/>
            <a:stCxn id="20" idx="3"/>
            <a:endCxn id="17" idx="2"/>
          </p:cNvCxnSpPr>
          <p:nvPr/>
        </p:nvCxnSpPr>
        <p:spPr>
          <a:xfrm flipV="1">
            <a:off x="7024271" y="1927841"/>
            <a:ext cx="239685" cy="959930"/>
          </a:xfrm>
          <a:prstGeom prst="bentConnector2">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23" name="!!Rectangle: Rounded Corners 87">
            <a:extLst>
              <a:ext uri="{FF2B5EF4-FFF2-40B4-BE49-F238E27FC236}">
                <a16:creationId xmlns:a16="http://schemas.microsoft.com/office/drawing/2014/main" id="{297EC14A-AC45-BFDF-F060-76B641CDE74F}"/>
              </a:ext>
            </a:extLst>
          </p:cNvPr>
          <p:cNvSpPr/>
          <p:nvPr/>
        </p:nvSpPr>
        <p:spPr>
          <a:xfrm>
            <a:off x="6580469" y="1582723"/>
            <a:ext cx="363020" cy="341831"/>
          </a:xfrm>
          <a:prstGeom prst="roundRect">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 b="1">
              <a:solidFill>
                <a:schemeClr val="tx1"/>
              </a:solidFill>
            </a:endParaRPr>
          </a:p>
        </p:txBody>
      </p:sp>
      <p:cxnSp>
        <p:nvCxnSpPr>
          <p:cNvPr id="24" name="!!Connector: Elbow 88">
            <a:extLst>
              <a:ext uri="{FF2B5EF4-FFF2-40B4-BE49-F238E27FC236}">
                <a16:creationId xmlns:a16="http://schemas.microsoft.com/office/drawing/2014/main" id="{15CF4AC0-59F1-FD7A-1A8F-8DAFCA1DD292}"/>
              </a:ext>
            </a:extLst>
          </p:cNvPr>
          <p:cNvCxnSpPr>
            <a:cxnSpLocks/>
            <a:stCxn id="23" idx="2"/>
          </p:cNvCxnSpPr>
          <p:nvPr/>
        </p:nvCxnSpPr>
        <p:spPr>
          <a:xfrm rot="5400000">
            <a:off x="6340837" y="2054732"/>
            <a:ext cx="551320" cy="290964"/>
          </a:xfrm>
          <a:prstGeom prst="bentConnector3">
            <a:avLst>
              <a:gd name="adj1" fmla="val 50000"/>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25" name="!!TextBox 91">
            <a:extLst>
              <a:ext uri="{FF2B5EF4-FFF2-40B4-BE49-F238E27FC236}">
                <a16:creationId xmlns:a16="http://schemas.microsoft.com/office/drawing/2014/main" id="{234299B4-D558-0E51-37CF-B4BA923BF24A}"/>
              </a:ext>
            </a:extLst>
          </p:cNvPr>
          <p:cNvSpPr txBox="1"/>
          <p:nvPr/>
        </p:nvSpPr>
        <p:spPr>
          <a:xfrm>
            <a:off x="6721160" y="1903511"/>
            <a:ext cx="614852" cy="338554"/>
          </a:xfrm>
          <a:prstGeom prst="rect">
            <a:avLst/>
          </a:prstGeom>
          <a:noFill/>
        </p:spPr>
        <p:txBody>
          <a:bodyPr wrap="square" rtlCol="0">
            <a:spAutoFit/>
          </a:bodyPr>
          <a:lstStyle/>
          <a:p>
            <a:r>
              <a:rPr lang="en-US" sz="1600" b="1"/>
              <a:t>Q</a:t>
            </a:r>
          </a:p>
        </p:txBody>
      </p:sp>
      <p:sp>
        <p:nvSpPr>
          <p:cNvPr id="26" name="!!TextBox 96">
            <a:extLst>
              <a:ext uri="{FF2B5EF4-FFF2-40B4-BE49-F238E27FC236}">
                <a16:creationId xmlns:a16="http://schemas.microsoft.com/office/drawing/2014/main" id="{4D03F77D-6A68-462C-C92F-8E5A728BD2FD}"/>
              </a:ext>
            </a:extLst>
          </p:cNvPr>
          <p:cNvSpPr txBox="1"/>
          <p:nvPr/>
        </p:nvSpPr>
        <p:spPr>
          <a:xfrm>
            <a:off x="4455295" y="3396810"/>
            <a:ext cx="4029581" cy="523220"/>
          </a:xfrm>
          <a:prstGeom prst="rect">
            <a:avLst/>
          </a:prstGeom>
          <a:noFill/>
        </p:spPr>
        <p:txBody>
          <a:bodyPr wrap="square" rtlCol="0">
            <a:spAutoFit/>
          </a:bodyPr>
          <a:lstStyle/>
          <a:p>
            <a:r>
              <a:rPr lang="en-US" sz="1400"/>
              <a:t>Sequential token-by-token Generation </a:t>
            </a:r>
            <a:endParaRPr lang="en-US" sz="1400" b="1"/>
          </a:p>
          <a:p>
            <a:endParaRPr lang="en-US" sz="1400" b="1"/>
          </a:p>
        </p:txBody>
      </p:sp>
      <p:sp>
        <p:nvSpPr>
          <p:cNvPr id="27" name="!!Left Brace 101">
            <a:extLst>
              <a:ext uri="{FF2B5EF4-FFF2-40B4-BE49-F238E27FC236}">
                <a16:creationId xmlns:a16="http://schemas.microsoft.com/office/drawing/2014/main" id="{09CD5B9D-E6DF-A935-D03A-C7F0B9EBB9B4}"/>
              </a:ext>
            </a:extLst>
          </p:cNvPr>
          <p:cNvSpPr/>
          <p:nvPr/>
        </p:nvSpPr>
        <p:spPr>
          <a:xfrm rot="16200000">
            <a:off x="5861196" y="2690210"/>
            <a:ext cx="307648" cy="2623556"/>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TextBox 102">
            <a:extLst>
              <a:ext uri="{FF2B5EF4-FFF2-40B4-BE49-F238E27FC236}">
                <a16:creationId xmlns:a16="http://schemas.microsoft.com/office/drawing/2014/main" id="{515277D7-28FD-8EC3-B4C9-A735FF47BD8B}"/>
              </a:ext>
            </a:extLst>
          </p:cNvPr>
          <p:cNvSpPr txBox="1"/>
          <p:nvPr/>
        </p:nvSpPr>
        <p:spPr>
          <a:xfrm>
            <a:off x="4502532" y="4236879"/>
            <a:ext cx="3287565" cy="369332"/>
          </a:xfrm>
          <a:prstGeom prst="rect">
            <a:avLst/>
          </a:prstGeom>
          <a:noFill/>
        </p:spPr>
        <p:txBody>
          <a:bodyPr wrap="square" rtlCol="0">
            <a:spAutoFit/>
          </a:bodyPr>
          <a:lstStyle/>
          <a:p>
            <a:r>
              <a:rPr lang="en-US" b="1"/>
              <a:t>For both Prefill and Decoding</a:t>
            </a:r>
          </a:p>
        </p:txBody>
      </p:sp>
      <p:sp>
        <p:nvSpPr>
          <p:cNvPr id="29" name="!!Rectangle: Rounded Corners 108">
            <a:extLst>
              <a:ext uri="{FF2B5EF4-FFF2-40B4-BE49-F238E27FC236}">
                <a16:creationId xmlns:a16="http://schemas.microsoft.com/office/drawing/2014/main" id="{F174A200-2604-2342-6688-A2011C62DDBD}"/>
              </a:ext>
            </a:extLst>
          </p:cNvPr>
          <p:cNvSpPr/>
          <p:nvPr/>
        </p:nvSpPr>
        <p:spPr>
          <a:xfrm>
            <a:off x="3187042" y="4885015"/>
            <a:ext cx="6215743" cy="1063661"/>
          </a:xfrm>
          <a:prstGeom prst="roundRect">
            <a:avLst>
              <a:gd name="adj" fmla="val 18218"/>
            </a:avLst>
          </a:prstGeom>
          <a:solidFill>
            <a:srgbClr val="FFFF00">
              <a:alpha val="19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104">
            <a:extLst>
              <a:ext uri="{FF2B5EF4-FFF2-40B4-BE49-F238E27FC236}">
                <a16:creationId xmlns:a16="http://schemas.microsoft.com/office/drawing/2014/main" id="{B65FF6A5-6D70-DD89-3620-95B88A208113}"/>
              </a:ext>
            </a:extLst>
          </p:cNvPr>
          <p:cNvSpPr txBox="1"/>
          <p:nvPr/>
        </p:nvSpPr>
        <p:spPr>
          <a:xfrm>
            <a:off x="3357499" y="5060204"/>
            <a:ext cx="5655049" cy="707886"/>
          </a:xfrm>
          <a:prstGeom prst="rect">
            <a:avLst/>
          </a:prstGeom>
          <a:noFill/>
        </p:spPr>
        <p:txBody>
          <a:bodyPr wrap="square">
            <a:spAutoFit/>
          </a:bodyPr>
          <a:lstStyle/>
          <a:p>
            <a:pPr algn="ctr"/>
            <a:r>
              <a:rPr lang="en-US" altLang="zh-CN" sz="2000" b="1" i="1">
                <a:solidFill>
                  <a:srgbClr val="FF0000"/>
                </a:solidFill>
              </a:rPr>
              <a:t>Forcing</a:t>
            </a:r>
            <a:r>
              <a:rPr lang="en-US" altLang="zh-CN" sz="2000" b="1" i="1">
                <a:solidFill>
                  <a:schemeClr val="accent2"/>
                </a:solidFill>
              </a:rPr>
              <a:t> </a:t>
            </a:r>
            <a:r>
              <a:rPr lang="en-US" altLang="zh-CN" sz="2000" b="1" i="1">
                <a:solidFill>
                  <a:schemeClr val="accent5"/>
                </a:solidFill>
              </a:rPr>
              <a:t>the Prefill phase to follow a </a:t>
            </a:r>
            <a:r>
              <a:rPr lang="en-US" altLang="zh-CN" sz="2000" b="1" i="1">
                <a:solidFill>
                  <a:srgbClr val="FF0000"/>
                </a:solidFill>
              </a:rPr>
              <a:t>Decoding-like execution pattern</a:t>
            </a:r>
            <a:r>
              <a:rPr lang="en-US" altLang="zh-CN" sz="2000" b="1" i="1">
                <a:solidFill>
                  <a:schemeClr val="accent2"/>
                </a:solidFill>
              </a:rPr>
              <a:t> </a:t>
            </a:r>
            <a:r>
              <a:rPr lang="en-US" altLang="zh-CN" sz="2000" b="1" i="1">
                <a:solidFill>
                  <a:schemeClr val="accent5"/>
                </a:solidFill>
              </a:rPr>
              <a:t>results in low throughput.</a:t>
            </a:r>
            <a:endParaRPr lang="en-US" sz="2000" b="1" i="1">
              <a:solidFill>
                <a:schemeClr val="accent5"/>
              </a:solidFill>
            </a:endParaRPr>
          </a:p>
        </p:txBody>
      </p:sp>
      <p:sp>
        <p:nvSpPr>
          <p:cNvPr id="12" name="页脚占位符 11">
            <a:extLst>
              <a:ext uri="{FF2B5EF4-FFF2-40B4-BE49-F238E27FC236}">
                <a16:creationId xmlns:a16="http://schemas.microsoft.com/office/drawing/2014/main" id="{4F6CB6A9-E6C5-4484-89C0-B1A3F49C655F}"/>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1255565282"/>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ppt_x"/>
                                          </p:val>
                                        </p:tav>
                                        <p:tav tm="100000">
                                          <p:val>
                                            <p:strVal val="#ppt_x"/>
                                          </p:val>
                                        </p:tav>
                                      </p:tavLst>
                                    </p:anim>
                                    <p:anim calcmode="lin" valueType="num">
                                      <p:cBhvr additive="base">
                                        <p:cTn id="1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Lst>
  </p:timing>
  <p:extLst>
    <p:ext uri="{6950BFC3-D8DA-4A85-94F7-54DA5524770B}">
      <p188:commentRel xmlns:p188="http://schemas.microsoft.com/office/powerpoint/2018/8/main" r:id="rId3"/>
    </p:ext>
  </p:extLst>
</p:sld>
</file>

<file path=ppt/slides/slide4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73DB488-A79F-279F-E438-096C36609B5C}"/>
            </a:ext>
          </a:extLst>
        </p:cNvPr>
        <p:cNvGrpSpPr/>
        <p:nvPr/>
      </p:nvGrpSpPr>
      <p:grpSpPr>
        <a:xfrm>
          <a:off x="0" y="0"/>
          <a:ext cx="0" cy="0"/>
          <a:chOff x="0" y="0"/>
          <a:chExt cx="0" cy="0"/>
        </a:xfrm>
      </p:grpSpPr>
      <p:pic>
        <p:nvPicPr>
          <p:cNvPr id="5" name="Picture 4" descr="A screenshot of a computer&#10;&#10;AI-generated content may be incorrect.">
            <a:extLst>
              <a:ext uri="{FF2B5EF4-FFF2-40B4-BE49-F238E27FC236}">
                <a16:creationId xmlns:a16="http://schemas.microsoft.com/office/drawing/2014/main" id="{BEBFD589-F90B-4183-2CEA-BCA7383DC8E2}"/>
              </a:ext>
            </a:extLst>
          </p:cNvPr>
          <p:cNvPicPr>
            <a:picLocks noChangeAspect="1"/>
          </p:cNvPicPr>
          <p:nvPr/>
        </p:nvPicPr>
        <p:blipFill>
          <a:blip r:embed="rId4"/>
          <a:stretch>
            <a:fillRect/>
          </a:stretch>
        </p:blipFill>
        <p:spPr>
          <a:xfrm>
            <a:off x="129540" y="1447870"/>
            <a:ext cx="11932920" cy="2197953"/>
          </a:xfrm>
          <a:prstGeom prst="rect">
            <a:avLst/>
          </a:prstGeom>
        </p:spPr>
      </p:pic>
      <p:pic>
        <p:nvPicPr>
          <p:cNvPr id="7" name="Picture 6" descr="A screenshot of a computer&#10;&#10;AI-generated content may be incorrect.">
            <a:extLst>
              <a:ext uri="{FF2B5EF4-FFF2-40B4-BE49-F238E27FC236}">
                <a16:creationId xmlns:a16="http://schemas.microsoft.com/office/drawing/2014/main" id="{4BD22D2C-0772-8431-8B41-5AC8424329CB}"/>
              </a:ext>
            </a:extLst>
          </p:cNvPr>
          <p:cNvPicPr>
            <a:picLocks noChangeAspect="1"/>
          </p:cNvPicPr>
          <p:nvPr/>
        </p:nvPicPr>
        <p:blipFill>
          <a:blip r:embed="rId5"/>
          <a:stretch>
            <a:fillRect/>
          </a:stretch>
        </p:blipFill>
        <p:spPr>
          <a:xfrm>
            <a:off x="129540" y="4131459"/>
            <a:ext cx="6470788" cy="2395071"/>
          </a:xfrm>
          <a:prstGeom prst="rect">
            <a:avLst/>
          </a:prstGeom>
        </p:spPr>
      </p:pic>
      <p:pic>
        <p:nvPicPr>
          <p:cNvPr id="9" name="Picture 8" descr="A graph of a number of different colored bars&#10;&#10;AI-generated content may be incorrect.">
            <a:extLst>
              <a:ext uri="{FF2B5EF4-FFF2-40B4-BE49-F238E27FC236}">
                <a16:creationId xmlns:a16="http://schemas.microsoft.com/office/drawing/2014/main" id="{74B76C39-081D-6D18-8922-8A6F8B787211}"/>
              </a:ext>
            </a:extLst>
          </p:cNvPr>
          <p:cNvPicPr>
            <a:picLocks noChangeAspect="1"/>
          </p:cNvPicPr>
          <p:nvPr/>
        </p:nvPicPr>
        <p:blipFill>
          <a:blip r:embed="rId6"/>
          <a:stretch>
            <a:fillRect/>
          </a:stretch>
        </p:blipFill>
        <p:spPr>
          <a:xfrm>
            <a:off x="6699871" y="3843135"/>
            <a:ext cx="5362589" cy="2797695"/>
          </a:xfrm>
          <a:prstGeom prst="rect">
            <a:avLst/>
          </a:prstGeom>
        </p:spPr>
      </p:pic>
      <p:sp>
        <p:nvSpPr>
          <p:cNvPr id="3" name="灯片编号占位符 2">
            <a:extLst>
              <a:ext uri="{FF2B5EF4-FFF2-40B4-BE49-F238E27FC236}">
                <a16:creationId xmlns:a16="http://schemas.microsoft.com/office/drawing/2014/main" id="{8F978844-8226-2A3B-D63A-CD093B1B2571}"/>
              </a:ext>
            </a:extLst>
          </p:cNvPr>
          <p:cNvSpPr>
            <a:spLocks noGrp="1"/>
          </p:cNvSpPr>
          <p:nvPr>
            <p:ph type="sldNum" sz="quarter" idx="12"/>
          </p:nvPr>
        </p:nvSpPr>
        <p:spPr/>
        <p:txBody>
          <a:bodyPr/>
          <a:lstStyle/>
          <a:p>
            <a:fld id="{CB77001E-1A61-4903-BBFF-D82C24F3A3A5}" type="slidenum">
              <a:rPr lang="en-US" smtClean="0"/>
              <a:t>47</a:t>
            </a:fld>
            <a:endParaRPr lang="zh-CN" altLang="en-US"/>
          </a:p>
        </p:txBody>
      </p:sp>
      <p:sp>
        <p:nvSpPr>
          <p:cNvPr id="4" name="Rectangle 3">
            <a:extLst>
              <a:ext uri="{FF2B5EF4-FFF2-40B4-BE49-F238E27FC236}">
                <a16:creationId xmlns:a16="http://schemas.microsoft.com/office/drawing/2014/main" id="{CA17F840-211E-DCF3-55C9-072EE0B47545}"/>
              </a:ext>
            </a:extLst>
          </p:cNvPr>
          <p:cNvSpPr/>
          <p:nvPr/>
        </p:nvSpPr>
        <p:spPr>
          <a:xfrm>
            <a:off x="129540" y="3320386"/>
            <a:ext cx="11849100" cy="243840"/>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7241C2C3-EC1A-2E78-C794-EE3984C4F520}"/>
              </a:ext>
            </a:extLst>
          </p:cNvPr>
          <p:cNvSpPr/>
          <p:nvPr/>
        </p:nvSpPr>
        <p:spPr>
          <a:xfrm>
            <a:off x="129540" y="6268719"/>
            <a:ext cx="6240780" cy="172721"/>
          </a:xfrm>
          <a:prstGeom prst="rect">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Picture 7" descr="A graph of a number of different colored bars&#10;&#10;AI-generated content may be incorrect.">
            <a:extLst>
              <a:ext uri="{FF2B5EF4-FFF2-40B4-BE49-F238E27FC236}">
                <a16:creationId xmlns:a16="http://schemas.microsoft.com/office/drawing/2014/main" id="{37614B26-6B1A-FD27-5126-209F7F97CB20}"/>
              </a:ext>
            </a:extLst>
          </p:cNvPr>
          <p:cNvPicPr>
            <a:picLocks noChangeAspect="1"/>
          </p:cNvPicPr>
          <p:nvPr/>
        </p:nvPicPr>
        <p:blipFill>
          <a:blip r:embed="rId6"/>
          <a:srcRect l="10118" t="58" r="74630" b="76009"/>
          <a:stretch>
            <a:fillRect/>
          </a:stretch>
        </p:blipFill>
        <p:spPr>
          <a:xfrm>
            <a:off x="6708435" y="3442306"/>
            <a:ext cx="1902165" cy="1557254"/>
          </a:xfrm>
          <a:prstGeom prst="ellipse">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pic>
      <p:sp>
        <p:nvSpPr>
          <p:cNvPr id="12" name="Title 1">
            <a:extLst>
              <a:ext uri="{FF2B5EF4-FFF2-40B4-BE49-F238E27FC236}">
                <a16:creationId xmlns:a16="http://schemas.microsoft.com/office/drawing/2014/main" id="{F93D85DA-C2EC-1001-C579-B1C2254A2D61}"/>
              </a:ext>
            </a:extLst>
          </p:cNvPr>
          <p:cNvSpPr txBox="1">
            <a:spLocks/>
          </p:cNvSpPr>
          <p:nvPr/>
        </p:nvSpPr>
        <p:spPr>
          <a:xfrm>
            <a:off x="911225" y="486681"/>
            <a:ext cx="10643466" cy="95110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a:t>Results1: Cross-platform and FPGA-based comparison for edge LLM inference</a:t>
            </a:r>
          </a:p>
        </p:txBody>
      </p:sp>
      <p:sp>
        <p:nvSpPr>
          <p:cNvPr id="10" name="页脚占位符 9">
            <a:extLst>
              <a:ext uri="{FF2B5EF4-FFF2-40B4-BE49-F238E27FC236}">
                <a16:creationId xmlns:a16="http://schemas.microsoft.com/office/drawing/2014/main" id="{C8FCC5E7-53CA-44A0-806F-262748400861}"/>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217418474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808BD58D-0F5C-6C34-7B63-932AF6B1F5DD}"/>
            </a:ext>
          </a:extLst>
        </p:cNvPr>
        <p:cNvGrpSpPr/>
        <p:nvPr/>
      </p:nvGrpSpPr>
      <p:grpSpPr>
        <a:xfrm>
          <a:off x="0" y="0"/>
          <a:ext cx="0" cy="0"/>
          <a:chOff x="0" y="0"/>
          <a:chExt cx="0" cy="0"/>
        </a:xfrm>
      </p:grpSpPr>
      <p:sp>
        <p:nvSpPr>
          <p:cNvPr id="12" name="Text 7">
            <a:extLst>
              <a:ext uri="{FF2B5EF4-FFF2-40B4-BE49-F238E27FC236}">
                <a16:creationId xmlns:a16="http://schemas.microsoft.com/office/drawing/2014/main" id="{6B90740B-01AC-314A-E6B9-9B7476048E78}"/>
              </a:ext>
            </a:extLst>
          </p:cNvPr>
          <p:cNvSpPr/>
          <p:nvPr/>
        </p:nvSpPr>
        <p:spPr>
          <a:xfrm>
            <a:off x="2263654" y="931522"/>
            <a:ext cx="3740538" cy="2051594"/>
          </a:xfrm>
          <a:prstGeom prst="roundRect">
            <a:avLst/>
          </a:prstGeom>
          <a:solidFill>
            <a:srgbClr val="1D4ED8"/>
          </a:solidFill>
          <a:ln w="38100">
            <a:solidFill>
              <a:srgbClr val="1E40AF"/>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endParaRPr lang="en-US" b="1">
              <a:solidFill>
                <a:srgbClr val="FFFFFF"/>
              </a:solidFill>
            </a:endParaRPr>
          </a:p>
          <a:p>
            <a:pPr marL="0" indent="0" algn="ctr">
              <a:buNone/>
            </a:pPr>
            <a:r>
              <a:rPr lang="en-US" sz="2800" b="1">
                <a:solidFill>
                  <a:srgbClr val="FFFFFF"/>
                </a:solidFill>
              </a:rPr>
              <a:t>TLMM-FUSE </a:t>
            </a:r>
            <a:br>
              <a:rPr lang="en-US" sz="2800" b="1">
                <a:solidFill>
                  <a:srgbClr val="FFFFFF"/>
                </a:solidFill>
              </a:rPr>
            </a:br>
            <a:r>
              <a:rPr lang="en-US" sz="1600">
                <a:solidFill>
                  <a:srgbClr val="DBEAFE"/>
                </a:solidFill>
              </a:rPr>
              <a:t>Table-lookup ternary </a:t>
            </a:r>
            <a:r>
              <a:rPr lang="en-US" sz="1600" err="1">
                <a:solidFill>
                  <a:srgbClr val="DBEAFE"/>
                </a:solidFill>
              </a:rPr>
              <a:t>matmul</a:t>
            </a:r>
            <a:endParaRPr lang="en-US" sz="2400"/>
          </a:p>
          <a:p>
            <a:pPr marL="0" indent="0" algn="ctr">
              <a:buNone/>
            </a:pPr>
            <a:r>
              <a:rPr lang="en-US" sz="1600">
                <a:solidFill>
                  <a:srgbClr val="DBEAFE"/>
                </a:solidFill>
              </a:rPr>
              <a:t>for QKV + FFN fused with FP </a:t>
            </a:r>
            <a:r>
              <a:rPr lang="en-US" sz="1600" err="1">
                <a:solidFill>
                  <a:srgbClr val="DBEAFE"/>
                </a:solidFill>
              </a:rPr>
              <a:t>DeQ</a:t>
            </a:r>
            <a:r>
              <a:rPr lang="en-US" sz="1600">
                <a:solidFill>
                  <a:srgbClr val="DBEAFE"/>
                </a:solidFill>
              </a:rPr>
              <a:t> ↔ INT ops ↔ Quant</a:t>
            </a:r>
          </a:p>
          <a:p>
            <a:pPr marL="0" indent="0" algn="ctr">
              <a:buNone/>
            </a:pPr>
            <a:r>
              <a:rPr lang="en-US" sz="1600">
                <a:solidFill>
                  <a:srgbClr val="DBEAFE"/>
                </a:solidFill>
              </a:rPr>
              <a:t>+ </a:t>
            </a:r>
            <a:r>
              <a:rPr lang="en-US" sz="1600" err="1">
                <a:solidFill>
                  <a:srgbClr val="DBEAFE"/>
                </a:solidFill>
              </a:rPr>
              <a:t>Elemwise</a:t>
            </a:r>
            <a:r>
              <a:rPr lang="en-US" sz="1600">
                <a:solidFill>
                  <a:srgbClr val="DBEAFE"/>
                </a:solidFill>
              </a:rPr>
              <a:t> (residual/</a:t>
            </a:r>
            <a:r>
              <a:rPr lang="en-US" sz="1600" err="1">
                <a:solidFill>
                  <a:srgbClr val="DBEAFE"/>
                </a:solidFill>
              </a:rPr>
              <a:t>RoPE</a:t>
            </a:r>
            <a:r>
              <a:rPr lang="en-US" sz="1600">
                <a:solidFill>
                  <a:srgbClr val="DBEAFE"/>
                </a:solidFill>
              </a:rPr>
              <a:t>/...)</a:t>
            </a:r>
          </a:p>
          <a:p>
            <a:pPr marL="0" indent="0" algn="ctr">
              <a:buNone/>
            </a:pPr>
            <a:endParaRPr lang="en-US" sz="1600"/>
          </a:p>
        </p:txBody>
      </p:sp>
      <p:sp>
        <p:nvSpPr>
          <p:cNvPr id="13" name="Text 9">
            <a:extLst>
              <a:ext uri="{FF2B5EF4-FFF2-40B4-BE49-F238E27FC236}">
                <a16:creationId xmlns:a16="http://schemas.microsoft.com/office/drawing/2014/main" id="{CD9EBBD0-7F94-A499-9A24-20FAC22AFAF7}"/>
              </a:ext>
            </a:extLst>
          </p:cNvPr>
          <p:cNvSpPr/>
          <p:nvPr/>
        </p:nvSpPr>
        <p:spPr>
          <a:xfrm>
            <a:off x="2263653" y="3498052"/>
            <a:ext cx="3740537" cy="1927754"/>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2800" b="1">
                <a:solidFill>
                  <a:srgbClr val="FFFFFF"/>
                </a:solidFill>
              </a:rPr>
              <a:t>Prefill Attention
</a:t>
            </a:r>
            <a:r>
              <a:rPr lang="en-US">
                <a:solidFill>
                  <a:srgbClr val="F5F3FF"/>
                </a:solidFill>
              </a:rPr>
              <a:t>Reversed + fully fused</a:t>
            </a:r>
            <a:endParaRPr lang="en-US" sz="2800"/>
          </a:p>
          <a:p>
            <a:pPr marL="0" indent="0" algn="ctr">
              <a:buNone/>
            </a:pPr>
            <a:r>
              <a:rPr lang="en-US">
                <a:solidFill>
                  <a:srgbClr val="F5F3FF"/>
                </a:solidFill>
              </a:rPr>
              <a:t>minimizes DDR traffic</a:t>
            </a:r>
            <a:endParaRPr lang="en-US" sz="2800"/>
          </a:p>
        </p:txBody>
      </p:sp>
      <p:sp>
        <p:nvSpPr>
          <p:cNvPr id="16" name="Text 6">
            <a:extLst>
              <a:ext uri="{FF2B5EF4-FFF2-40B4-BE49-F238E27FC236}">
                <a16:creationId xmlns:a16="http://schemas.microsoft.com/office/drawing/2014/main" id="{2BDBE592-287A-C8C0-6229-686D56DE1649}"/>
              </a:ext>
            </a:extLst>
          </p:cNvPr>
          <p:cNvSpPr/>
          <p:nvPr/>
        </p:nvSpPr>
        <p:spPr>
          <a:xfrm>
            <a:off x="6356421" y="931521"/>
            <a:ext cx="3740538" cy="2103625"/>
          </a:xfrm>
          <a:prstGeom prst="roundRect">
            <a:avLst/>
          </a:prstGeom>
          <a:solidFill>
            <a:srgbClr val="10B981"/>
          </a:solidFill>
          <a:ln w="38100">
            <a:solidFill>
              <a:srgbClr val="05966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2800" b="1">
                <a:solidFill>
                  <a:srgbClr val="FFFFFF"/>
                </a:solidFill>
              </a:rPr>
              <a:t>URAM-aware Weight Management
</a:t>
            </a:r>
            <a:r>
              <a:rPr lang="en-US">
                <a:solidFill>
                  <a:srgbClr val="ECFDF5"/>
                </a:solidFill>
              </a:rPr>
              <a:t>Fine-grain buffering +</a:t>
            </a:r>
            <a:endParaRPr lang="en-US" sz="2800"/>
          </a:p>
          <a:p>
            <a:pPr marL="0" indent="0" algn="ctr">
              <a:buNone/>
            </a:pPr>
            <a:r>
              <a:rPr lang="en-US">
                <a:solidFill>
                  <a:srgbClr val="ECFDF5"/>
                </a:solidFill>
              </a:rPr>
              <a:t>Analytic Management</a:t>
            </a:r>
            <a:endParaRPr lang="en-US" sz="4000"/>
          </a:p>
        </p:txBody>
      </p:sp>
      <p:sp>
        <p:nvSpPr>
          <p:cNvPr id="18" name="Text 10">
            <a:extLst>
              <a:ext uri="{FF2B5EF4-FFF2-40B4-BE49-F238E27FC236}">
                <a16:creationId xmlns:a16="http://schemas.microsoft.com/office/drawing/2014/main" id="{26B351DB-7B97-3454-FE64-9082C18E37E6}"/>
              </a:ext>
            </a:extLst>
          </p:cNvPr>
          <p:cNvSpPr/>
          <p:nvPr/>
        </p:nvSpPr>
        <p:spPr>
          <a:xfrm>
            <a:off x="6356421" y="3498052"/>
            <a:ext cx="3740536" cy="1927753"/>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algn="ctr"/>
            <a:r>
              <a:rPr lang="en-US" sz="2800" b="1">
                <a:solidFill>
                  <a:srgbClr val="FFFFFF"/>
                </a:solidFill>
              </a:rPr>
              <a:t>Decode Attention
</a:t>
            </a:r>
            <a:r>
              <a:rPr lang="en-US">
                <a:solidFill>
                  <a:srgbClr val="F5F3FF"/>
                </a:solidFill>
              </a:rPr>
              <a:t>On-chip SoftMax score buffer</a:t>
            </a:r>
          </a:p>
          <a:p>
            <a:pPr algn="ctr"/>
            <a:r>
              <a:rPr lang="en-US">
                <a:solidFill>
                  <a:srgbClr val="F5F3FF"/>
                </a:solidFill>
              </a:rPr>
              <a:t>avoids DDR reloads</a:t>
            </a:r>
          </a:p>
        </p:txBody>
      </p:sp>
      <p:sp>
        <p:nvSpPr>
          <p:cNvPr id="3" name="灯片编号占位符 2">
            <a:extLst>
              <a:ext uri="{FF2B5EF4-FFF2-40B4-BE49-F238E27FC236}">
                <a16:creationId xmlns:a16="http://schemas.microsoft.com/office/drawing/2014/main" id="{E7AF1C6F-BC0E-1B73-E6B6-F0A0924FA7F2}"/>
              </a:ext>
            </a:extLst>
          </p:cNvPr>
          <p:cNvSpPr>
            <a:spLocks noGrp="1"/>
          </p:cNvSpPr>
          <p:nvPr>
            <p:ph type="sldNum" sz="quarter" idx="12"/>
          </p:nvPr>
        </p:nvSpPr>
        <p:spPr/>
        <p:txBody>
          <a:bodyPr/>
          <a:lstStyle/>
          <a:p>
            <a:fld id="{CB77001E-1A61-4903-BBFF-D82C24F3A3A5}" type="slidenum">
              <a:rPr lang="en-US" smtClean="0"/>
              <a:t>48</a:t>
            </a:fld>
            <a:endParaRPr lang="zh-CN" altLang="en-US"/>
          </a:p>
        </p:txBody>
      </p:sp>
      <p:sp>
        <p:nvSpPr>
          <p:cNvPr id="2" name="Title 1">
            <a:extLst>
              <a:ext uri="{FF2B5EF4-FFF2-40B4-BE49-F238E27FC236}">
                <a16:creationId xmlns:a16="http://schemas.microsoft.com/office/drawing/2014/main" id="{C90B34C6-0F6B-EF06-BF65-FB94054F9758}"/>
              </a:ext>
            </a:extLst>
          </p:cNvPr>
          <p:cNvSpPr>
            <a:spLocks noGrp="1"/>
          </p:cNvSpPr>
          <p:nvPr>
            <p:ph type="title"/>
          </p:nvPr>
        </p:nvSpPr>
        <p:spPr>
          <a:xfrm>
            <a:off x="468950" y="102550"/>
            <a:ext cx="11254099" cy="677462"/>
          </a:xfrm>
        </p:spPr>
        <p:txBody>
          <a:bodyPr>
            <a:normAutofit fontScale="90000"/>
          </a:bodyPr>
          <a:lstStyle/>
          <a:p>
            <a:r>
              <a:rPr lang="en-US" altLang="zh-CN" err="1">
                <a:solidFill>
                  <a:schemeClr val="accent1"/>
                </a:solidFill>
                <a:ea typeface="Calibri" pitchFamily="34" charset="-122"/>
                <a:cs typeface="Calibri" pitchFamily="34" charset="-120"/>
              </a:rPr>
              <a:t>TeLLMe</a:t>
            </a:r>
            <a:r>
              <a:rPr lang="en-US" altLang="zh-CN">
                <a:solidFill>
                  <a:schemeClr val="accent1"/>
                </a:solidFill>
                <a:ea typeface="Calibri" pitchFamily="34" charset="-122"/>
                <a:cs typeface="Calibri" pitchFamily="34" charset="-120"/>
              </a:rPr>
              <a:t>: Novelty &amp; Key Contributions</a:t>
            </a:r>
            <a:endParaRPr lang="en-US" altLang="zh-CN">
              <a:solidFill>
                <a:schemeClr val="accent1"/>
              </a:solidFill>
            </a:endParaRPr>
          </a:p>
        </p:txBody>
      </p:sp>
      <p:sp>
        <p:nvSpPr>
          <p:cNvPr id="4" name="Rectangle 3">
            <a:extLst>
              <a:ext uri="{FF2B5EF4-FFF2-40B4-BE49-F238E27FC236}">
                <a16:creationId xmlns:a16="http://schemas.microsoft.com/office/drawing/2014/main" id="{1DF2DBA3-31C3-EAEF-AE01-2D6982E9D5DA}"/>
              </a:ext>
            </a:extLst>
          </p:cNvPr>
          <p:cNvSpPr/>
          <p:nvPr/>
        </p:nvSpPr>
        <p:spPr>
          <a:xfrm>
            <a:off x="1137182" y="832541"/>
            <a:ext cx="5076331" cy="2312775"/>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3">
            <a:extLst>
              <a:ext uri="{FF2B5EF4-FFF2-40B4-BE49-F238E27FC236}">
                <a16:creationId xmlns:a16="http://schemas.microsoft.com/office/drawing/2014/main" id="{48116722-50C5-B204-AB64-CC059C339678}"/>
              </a:ext>
            </a:extLst>
          </p:cNvPr>
          <p:cNvSpPr/>
          <p:nvPr/>
        </p:nvSpPr>
        <p:spPr>
          <a:xfrm>
            <a:off x="1595755" y="3134127"/>
            <a:ext cx="9459063" cy="2572610"/>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页脚占位符 6">
            <a:extLst>
              <a:ext uri="{FF2B5EF4-FFF2-40B4-BE49-F238E27FC236}">
                <a16:creationId xmlns:a16="http://schemas.microsoft.com/office/drawing/2014/main" id="{924B64F6-C74F-40D0-892B-A5D04F25F04A}"/>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2788759996"/>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914B045-CDC0-E234-64A8-EB53469104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C48ED6-E910-D2A7-DAF2-E43789F7E39E}"/>
              </a:ext>
            </a:extLst>
          </p:cNvPr>
          <p:cNvSpPr>
            <a:spLocks noGrp="1"/>
          </p:cNvSpPr>
          <p:nvPr>
            <p:ph type="title"/>
          </p:nvPr>
        </p:nvSpPr>
        <p:spPr>
          <a:xfrm>
            <a:off x="838200" y="-87548"/>
            <a:ext cx="10515600" cy="1325563"/>
          </a:xfrm>
        </p:spPr>
        <p:txBody>
          <a:bodyPr/>
          <a:lstStyle/>
          <a:p>
            <a:r>
              <a:rPr lang="en-US" err="1"/>
              <a:t>TeLLMe</a:t>
            </a:r>
            <a:r>
              <a:rPr lang="en-US"/>
              <a:t> System Architecture </a:t>
            </a:r>
          </a:p>
        </p:txBody>
      </p:sp>
      <p:pic>
        <p:nvPicPr>
          <p:cNvPr id="3" name="图形 2">
            <a:extLst>
              <a:ext uri="{FF2B5EF4-FFF2-40B4-BE49-F238E27FC236}">
                <a16:creationId xmlns:a16="http://schemas.microsoft.com/office/drawing/2014/main" id="{66D3E9F7-CA93-3F8C-CEAA-B79BF60A6CD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76465" y="1788439"/>
            <a:ext cx="4937550" cy="2977492"/>
          </a:xfrm>
          <a:prstGeom prst="rect">
            <a:avLst/>
          </a:prstGeom>
        </p:spPr>
      </p:pic>
      <p:pic>
        <p:nvPicPr>
          <p:cNvPr id="21" name="图片 20">
            <a:extLst>
              <a:ext uri="{FF2B5EF4-FFF2-40B4-BE49-F238E27FC236}">
                <a16:creationId xmlns:a16="http://schemas.microsoft.com/office/drawing/2014/main" id="{206A0DC9-895D-FB5C-DAF9-E12732107675}"/>
              </a:ext>
            </a:extLst>
          </p:cNvPr>
          <p:cNvPicPr>
            <a:picLocks noChangeAspect="1"/>
          </p:cNvPicPr>
          <p:nvPr/>
        </p:nvPicPr>
        <p:blipFill>
          <a:blip r:embed="rId6"/>
          <a:srcRect t="2141" r="915" b="5929"/>
          <a:stretch>
            <a:fillRect/>
          </a:stretch>
        </p:blipFill>
        <p:spPr>
          <a:xfrm>
            <a:off x="121128" y="1949718"/>
            <a:ext cx="5401191" cy="2664875"/>
          </a:xfrm>
          <a:prstGeom prst="rect">
            <a:avLst/>
          </a:prstGeom>
        </p:spPr>
      </p:pic>
      <p:sp>
        <p:nvSpPr>
          <p:cNvPr id="22" name="箭头: 右 21">
            <a:extLst>
              <a:ext uri="{FF2B5EF4-FFF2-40B4-BE49-F238E27FC236}">
                <a16:creationId xmlns:a16="http://schemas.microsoft.com/office/drawing/2014/main" id="{AAC802AF-B016-26DD-BA04-C10368D44082}"/>
              </a:ext>
            </a:extLst>
          </p:cNvPr>
          <p:cNvSpPr/>
          <p:nvPr/>
        </p:nvSpPr>
        <p:spPr>
          <a:xfrm>
            <a:off x="5522319" y="3115738"/>
            <a:ext cx="1054146" cy="33715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Rectangle 0">
            <a:extLst>
              <a:ext uri="{FF2B5EF4-FFF2-40B4-BE49-F238E27FC236}">
                <a16:creationId xmlns:a16="http://schemas.microsoft.com/office/drawing/2014/main" id="{B7B22141-EE22-81D6-9EFB-F418A873F71C}"/>
              </a:ext>
            </a:extLst>
          </p:cNvPr>
          <p:cNvSpPr/>
          <p:nvPr/>
        </p:nvSpPr>
        <p:spPr>
          <a:xfrm>
            <a:off x="10886363" y="2024419"/>
            <a:ext cx="586855" cy="132499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0">
            <a:extLst>
              <a:ext uri="{FF2B5EF4-FFF2-40B4-BE49-F238E27FC236}">
                <a16:creationId xmlns:a16="http://schemas.microsoft.com/office/drawing/2014/main" id="{CC453764-A3BF-F832-BE1E-658A76F4466C}"/>
              </a:ext>
            </a:extLst>
          </p:cNvPr>
          <p:cNvSpPr/>
          <p:nvPr/>
        </p:nvSpPr>
        <p:spPr>
          <a:xfrm>
            <a:off x="265297" y="2120552"/>
            <a:ext cx="1051638" cy="81646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0">
            <a:extLst>
              <a:ext uri="{FF2B5EF4-FFF2-40B4-BE49-F238E27FC236}">
                <a16:creationId xmlns:a16="http://schemas.microsoft.com/office/drawing/2014/main" id="{90C6E46F-2562-200E-86F7-A220875B98DA}"/>
              </a:ext>
            </a:extLst>
          </p:cNvPr>
          <p:cNvSpPr/>
          <p:nvPr/>
        </p:nvSpPr>
        <p:spPr>
          <a:xfrm>
            <a:off x="507149" y="3602935"/>
            <a:ext cx="690516" cy="62119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0">
            <a:extLst>
              <a:ext uri="{FF2B5EF4-FFF2-40B4-BE49-F238E27FC236}">
                <a16:creationId xmlns:a16="http://schemas.microsoft.com/office/drawing/2014/main" id="{641E95DB-DA8D-AB1A-38D0-690E877BDD84}"/>
              </a:ext>
            </a:extLst>
          </p:cNvPr>
          <p:cNvSpPr/>
          <p:nvPr/>
        </p:nvSpPr>
        <p:spPr>
          <a:xfrm>
            <a:off x="3681045" y="2120552"/>
            <a:ext cx="1051638" cy="81646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0">
            <a:extLst>
              <a:ext uri="{FF2B5EF4-FFF2-40B4-BE49-F238E27FC236}">
                <a16:creationId xmlns:a16="http://schemas.microsoft.com/office/drawing/2014/main" id="{60DA1C92-5847-E26A-ABE6-70FCF209E272}"/>
              </a:ext>
            </a:extLst>
          </p:cNvPr>
          <p:cNvSpPr/>
          <p:nvPr/>
        </p:nvSpPr>
        <p:spPr>
          <a:xfrm>
            <a:off x="4785691" y="2120552"/>
            <a:ext cx="645987" cy="99518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0">
            <a:extLst>
              <a:ext uri="{FF2B5EF4-FFF2-40B4-BE49-F238E27FC236}">
                <a16:creationId xmlns:a16="http://schemas.microsoft.com/office/drawing/2014/main" id="{77A86AEC-5354-ACE3-7DE3-D37C5E750620}"/>
              </a:ext>
            </a:extLst>
          </p:cNvPr>
          <p:cNvSpPr/>
          <p:nvPr/>
        </p:nvSpPr>
        <p:spPr>
          <a:xfrm>
            <a:off x="4785690" y="3452895"/>
            <a:ext cx="645987" cy="62119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0">
            <a:extLst>
              <a:ext uri="{FF2B5EF4-FFF2-40B4-BE49-F238E27FC236}">
                <a16:creationId xmlns:a16="http://schemas.microsoft.com/office/drawing/2014/main" id="{DF09A77C-92D9-87DF-30A7-36255E6F3E72}"/>
              </a:ext>
            </a:extLst>
          </p:cNvPr>
          <p:cNvSpPr/>
          <p:nvPr/>
        </p:nvSpPr>
        <p:spPr>
          <a:xfrm>
            <a:off x="3935624" y="3602935"/>
            <a:ext cx="645987" cy="67089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灯片编号占位符 7">
            <a:extLst>
              <a:ext uri="{FF2B5EF4-FFF2-40B4-BE49-F238E27FC236}">
                <a16:creationId xmlns:a16="http://schemas.microsoft.com/office/drawing/2014/main" id="{999DF904-0F25-164F-FC17-44E466C9ADD3}"/>
              </a:ext>
            </a:extLst>
          </p:cNvPr>
          <p:cNvSpPr>
            <a:spLocks noGrp="1"/>
          </p:cNvSpPr>
          <p:nvPr>
            <p:ph type="sldNum" sz="quarter" idx="12"/>
          </p:nvPr>
        </p:nvSpPr>
        <p:spPr/>
        <p:txBody>
          <a:bodyPr/>
          <a:lstStyle/>
          <a:p>
            <a:fld id="{CB77001E-1A61-4903-BBFF-D82C24F3A3A5}" type="slidenum">
              <a:rPr lang="en-US" smtClean="0"/>
              <a:t>49</a:t>
            </a:fld>
            <a:endParaRPr lang="zh-CN" altLang="en-US"/>
          </a:p>
        </p:txBody>
      </p:sp>
      <p:sp>
        <p:nvSpPr>
          <p:cNvPr id="12" name="页脚占位符 11">
            <a:extLst>
              <a:ext uri="{FF2B5EF4-FFF2-40B4-BE49-F238E27FC236}">
                <a16:creationId xmlns:a16="http://schemas.microsoft.com/office/drawing/2014/main" id="{D950F8A4-6F50-428A-934B-90ECA0191665}"/>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2602434368"/>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DE306-9364-3E23-F336-6CDAE3FAD0A5}"/>
              </a:ext>
            </a:extLst>
          </p:cNvPr>
          <p:cNvSpPr>
            <a:spLocks noGrp="1"/>
          </p:cNvSpPr>
          <p:nvPr>
            <p:ph type="title"/>
          </p:nvPr>
        </p:nvSpPr>
        <p:spPr>
          <a:xfrm>
            <a:off x="838200" y="136525"/>
            <a:ext cx="10515600" cy="960437"/>
          </a:xfrm>
        </p:spPr>
        <p:txBody>
          <a:bodyPr>
            <a:normAutofit/>
          </a:bodyPr>
          <a:lstStyle/>
          <a:p>
            <a:r>
              <a:rPr lang="en-US" sz="3600"/>
              <a:t>Ternary LLMs Mitigate Memory and Compute Pressure</a:t>
            </a:r>
          </a:p>
        </p:txBody>
      </p:sp>
      <p:sp>
        <p:nvSpPr>
          <p:cNvPr id="4" name="Slide Number Placeholder 3">
            <a:extLst>
              <a:ext uri="{FF2B5EF4-FFF2-40B4-BE49-F238E27FC236}">
                <a16:creationId xmlns:a16="http://schemas.microsoft.com/office/drawing/2014/main" id="{BB965B08-1149-7082-D31C-A4ABADCF86FF}"/>
              </a:ext>
            </a:extLst>
          </p:cNvPr>
          <p:cNvSpPr>
            <a:spLocks noGrp="1"/>
          </p:cNvSpPr>
          <p:nvPr>
            <p:ph type="sldNum" sz="quarter" idx="12"/>
          </p:nvPr>
        </p:nvSpPr>
        <p:spPr/>
        <p:txBody>
          <a:bodyPr/>
          <a:lstStyle/>
          <a:p>
            <a:fld id="{CB77001E-1A61-4903-BBFF-D82C24F3A3A5}" type="slidenum">
              <a:rPr lang="en-US" smtClean="0"/>
              <a:t>5</a:t>
            </a:fld>
            <a:endParaRPr lang="en-US"/>
          </a:p>
        </p:txBody>
      </p:sp>
      <p:pic>
        <p:nvPicPr>
          <p:cNvPr id="6" name="Picture 5">
            <a:extLst>
              <a:ext uri="{FF2B5EF4-FFF2-40B4-BE49-F238E27FC236}">
                <a16:creationId xmlns:a16="http://schemas.microsoft.com/office/drawing/2014/main" id="{C2564C18-9A97-DB3B-3802-34F20CF3714F}"/>
              </a:ext>
            </a:extLst>
          </p:cNvPr>
          <p:cNvPicPr>
            <a:picLocks noChangeAspect="1"/>
          </p:cNvPicPr>
          <p:nvPr/>
        </p:nvPicPr>
        <p:blipFill>
          <a:blip r:embed="rId3"/>
          <a:stretch>
            <a:fillRect/>
          </a:stretch>
        </p:blipFill>
        <p:spPr>
          <a:xfrm>
            <a:off x="6755364" y="3047633"/>
            <a:ext cx="4866640" cy="2970979"/>
          </a:xfrm>
          <a:prstGeom prst="rect">
            <a:avLst/>
          </a:prstGeom>
        </p:spPr>
      </p:pic>
      <p:pic>
        <p:nvPicPr>
          <p:cNvPr id="8" name="Picture 7">
            <a:extLst>
              <a:ext uri="{FF2B5EF4-FFF2-40B4-BE49-F238E27FC236}">
                <a16:creationId xmlns:a16="http://schemas.microsoft.com/office/drawing/2014/main" id="{5859794D-51B2-3DCF-A9F1-64D8154B3D61}"/>
              </a:ext>
            </a:extLst>
          </p:cNvPr>
          <p:cNvPicPr>
            <a:picLocks noChangeAspect="1"/>
          </p:cNvPicPr>
          <p:nvPr/>
        </p:nvPicPr>
        <p:blipFill>
          <a:blip r:embed="rId4"/>
          <a:stretch>
            <a:fillRect/>
          </a:stretch>
        </p:blipFill>
        <p:spPr>
          <a:xfrm>
            <a:off x="738434" y="3143357"/>
            <a:ext cx="5748726" cy="2553270"/>
          </a:xfrm>
          <a:prstGeom prst="rect">
            <a:avLst/>
          </a:prstGeom>
        </p:spPr>
      </p:pic>
      <p:sp>
        <p:nvSpPr>
          <p:cNvPr id="9" name="TextBox 8">
            <a:extLst>
              <a:ext uri="{FF2B5EF4-FFF2-40B4-BE49-F238E27FC236}">
                <a16:creationId xmlns:a16="http://schemas.microsoft.com/office/drawing/2014/main" id="{C2AF4123-802B-6380-F000-274493CEB310}"/>
              </a:ext>
            </a:extLst>
          </p:cNvPr>
          <p:cNvSpPr txBox="1"/>
          <p:nvPr/>
        </p:nvSpPr>
        <p:spPr>
          <a:xfrm>
            <a:off x="911225" y="5710835"/>
            <a:ext cx="8478432" cy="307777"/>
          </a:xfrm>
          <a:prstGeom prst="rect">
            <a:avLst/>
          </a:prstGeom>
          <a:noFill/>
        </p:spPr>
        <p:txBody>
          <a:bodyPr wrap="square" rtlCol="0">
            <a:spAutoFit/>
          </a:bodyPr>
          <a:lstStyle/>
          <a:p>
            <a:r>
              <a:rPr lang="en-US" sz="1400"/>
              <a:t>*</a:t>
            </a:r>
            <a:r>
              <a:rPr lang="fr-FR" sz="1400"/>
              <a:t>Ma, </a:t>
            </a:r>
            <a:r>
              <a:rPr lang="fr-FR" sz="1400" err="1"/>
              <a:t>Shuming</a:t>
            </a:r>
            <a:r>
              <a:rPr lang="fr-FR" sz="1400"/>
              <a:t>, et al. </a:t>
            </a:r>
            <a:r>
              <a:rPr lang="fr-FR" sz="1400" i="1"/>
              <a:t>"</a:t>
            </a:r>
            <a:r>
              <a:rPr lang="fr-FR" sz="1400" i="1" err="1"/>
              <a:t>BitNet</a:t>
            </a:r>
            <a:r>
              <a:rPr lang="fr-FR" sz="1400" i="1"/>
              <a:t> b1. 58 2B4T </a:t>
            </a:r>
            <a:r>
              <a:rPr lang="fr-FR" sz="1400" i="1" err="1"/>
              <a:t>Technical</a:t>
            </a:r>
            <a:r>
              <a:rPr lang="fr-FR" sz="1400" i="1"/>
              <a:t> Report." </a:t>
            </a:r>
            <a:endParaRPr lang="en-US" sz="1400"/>
          </a:p>
        </p:txBody>
      </p:sp>
      <p:sp>
        <p:nvSpPr>
          <p:cNvPr id="10" name="TextBox 9">
            <a:extLst>
              <a:ext uri="{FF2B5EF4-FFF2-40B4-BE49-F238E27FC236}">
                <a16:creationId xmlns:a16="http://schemas.microsoft.com/office/drawing/2014/main" id="{E870CEBC-11DF-7A68-071E-DE48FE7BB141}"/>
              </a:ext>
            </a:extLst>
          </p:cNvPr>
          <p:cNvSpPr txBox="1"/>
          <p:nvPr/>
        </p:nvSpPr>
        <p:spPr>
          <a:xfrm>
            <a:off x="911225" y="1012828"/>
            <a:ext cx="11146444" cy="169706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sz="2400" b="1">
                <a:solidFill>
                  <a:srgbClr val="C00000"/>
                </a:solidFill>
              </a:rPr>
              <a:t>Good Accuracy</a:t>
            </a:r>
            <a:r>
              <a:rPr lang="en-US" sz="2400" b="1"/>
              <a:t>: </a:t>
            </a:r>
            <a:r>
              <a:rPr lang="en-US" altLang="zh-CN" sz="2400"/>
              <a:t>1.58-bit weights deliver </a:t>
            </a:r>
            <a:r>
              <a:rPr lang="en-US" sz="2400"/>
              <a:t>near-FP16 accuracy performance</a:t>
            </a:r>
          </a:p>
          <a:p>
            <a:pPr marL="285750" indent="-285750">
              <a:lnSpc>
                <a:spcPct val="150000"/>
              </a:lnSpc>
              <a:buFont typeface="Arial" panose="020B0604020202020204" pitchFamily="34" charset="0"/>
              <a:buChar char="•"/>
            </a:pPr>
            <a:r>
              <a:rPr lang="en-US" sz="2400" b="1">
                <a:solidFill>
                  <a:srgbClr val="C00000"/>
                </a:solidFill>
              </a:rPr>
              <a:t>Small Memory Footprint</a:t>
            </a:r>
            <a:r>
              <a:rPr lang="en-US" sz="2400" b="1"/>
              <a:t>: </a:t>
            </a:r>
            <a:r>
              <a:rPr lang="en-US" sz="2400"/>
              <a:t>more than 10× smaller memory footprint</a:t>
            </a:r>
          </a:p>
          <a:p>
            <a:pPr marL="285750" indent="-285750">
              <a:lnSpc>
                <a:spcPct val="150000"/>
              </a:lnSpc>
              <a:buFont typeface="Arial" panose="020B0604020202020204" pitchFamily="34" charset="0"/>
              <a:buChar char="•"/>
            </a:pPr>
            <a:r>
              <a:rPr lang="en-US" sz="2400" b="1">
                <a:solidFill>
                  <a:srgbClr val="C00000"/>
                </a:solidFill>
              </a:rPr>
              <a:t>Efficient Compute</a:t>
            </a:r>
            <a:r>
              <a:rPr lang="en-US" sz="2400" b="1"/>
              <a:t>: </a:t>
            </a:r>
            <a:r>
              <a:rPr lang="en-US" sz="2400"/>
              <a:t>More multiplications with same amount of resource</a:t>
            </a:r>
          </a:p>
        </p:txBody>
      </p:sp>
      <p:sp>
        <p:nvSpPr>
          <p:cNvPr id="12" name="Rectangle 11">
            <a:extLst>
              <a:ext uri="{FF2B5EF4-FFF2-40B4-BE49-F238E27FC236}">
                <a16:creationId xmlns:a16="http://schemas.microsoft.com/office/drawing/2014/main" id="{ACB550A0-6545-3FE1-6917-30AF75C9C059}"/>
              </a:ext>
            </a:extLst>
          </p:cNvPr>
          <p:cNvSpPr/>
          <p:nvPr/>
        </p:nvSpPr>
        <p:spPr>
          <a:xfrm>
            <a:off x="5445760" y="3204926"/>
            <a:ext cx="1041400" cy="2392362"/>
          </a:xfrm>
          <a:prstGeom prst="rect">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Arrow: Right 13">
            <a:extLst>
              <a:ext uri="{FF2B5EF4-FFF2-40B4-BE49-F238E27FC236}">
                <a16:creationId xmlns:a16="http://schemas.microsoft.com/office/drawing/2014/main" id="{C0317E5C-52A4-FFC2-E1AB-CF1A1893DFAC}"/>
              </a:ext>
            </a:extLst>
          </p:cNvPr>
          <p:cNvSpPr/>
          <p:nvPr/>
        </p:nvSpPr>
        <p:spPr>
          <a:xfrm rot="13190091">
            <a:off x="7346314" y="3910003"/>
            <a:ext cx="497840" cy="396558"/>
          </a:xfrm>
          <a:prstGeom prst="rightArrow">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页脚占位符 4">
            <a:extLst>
              <a:ext uri="{FF2B5EF4-FFF2-40B4-BE49-F238E27FC236}">
                <a16:creationId xmlns:a16="http://schemas.microsoft.com/office/drawing/2014/main" id="{A8BE4B94-EEA5-4986-BB7B-BD4B53B9D81F}"/>
              </a:ext>
            </a:extLst>
          </p:cNvPr>
          <p:cNvSpPr>
            <a:spLocks noGrp="1"/>
          </p:cNvSpPr>
          <p:nvPr>
            <p:ph type="ftr" sz="quarter" idx="11"/>
          </p:nvPr>
        </p:nvSpPr>
        <p:spPr/>
        <p:txBody>
          <a:bodyPr/>
          <a:lstStyle/>
          <a:p>
            <a:r>
              <a:rPr lang="en-US"/>
              <a:t>TeLLMe: Ternary LLM Accelerator on Edge FPGAs</a:t>
            </a:r>
          </a:p>
        </p:txBody>
      </p:sp>
      <p:sp>
        <p:nvSpPr>
          <p:cNvPr id="13" name="文本框 12">
            <a:extLst>
              <a:ext uri="{FF2B5EF4-FFF2-40B4-BE49-F238E27FC236}">
                <a16:creationId xmlns:a16="http://schemas.microsoft.com/office/drawing/2014/main" id="{E59FB519-D3A9-440F-B237-375A2E78F36F}"/>
              </a:ext>
            </a:extLst>
          </p:cNvPr>
          <p:cNvSpPr txBox="1"/>
          <p:nvPr/>
        </p:nvSpPr>
        <p:spPr>
          <a:xfrm>
            <a:off x="911225" y="-21903"/>
            <a:ext cx="6058749" cy="461665"/>
          </a:xfrm>
          <a:prstGeom prst="rect">
            <a:avLst/>
          </a:prstGeom>
          <a:noFill/>
        </p:spPr>
        <p:txBody>
          <a:bodyPr wrap="square" rtlCol="0">
            <a:spAutoFit/>
          </a:bodyPr>
          <a:lstStyle/>
          <a:p>
            <a:r>
              <a:rPr lang="en-US" altLang="zh-CN" sz="2400" b="1" i="1">
                <a:solidFill>
                  <a:schemeClr val="accent6"/>
                </a:solidFill>
              </a:rPr>
              <a:t>Observation 2</a:t>
            </a:r>
            <a:endParaRPr lang="zh-CN" altLang="en-US" sz="2400" b="1" i="1">
              <a:solidFill>
                <a:schemeClr val="accent6"/>
              </a:solidFill>
            </a:endParaRPr>
          </a:p>
        </p:txBody>
      </p:sp>
    </p:spTree>
    <p:extLst>
      <p:ext uri="{BB962C8B-B14F-4D97-AF65-F5344CB8AC3E}">
        <p14:creationId xmlns:p14="http://schemas.microsoft.com/office/powerpoint/2010/main" val="3947264407"/>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F5A4C43-6B6F-627B-E812-9A5D8F2A84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597D2E-D3EE-FD9B-0429-8BD90DF3CFAE}"/>
              </a:ext>
            </a:extLst>
          </p:cNvPr>
          <p:cNvSpPr>
            <a:spLocks noGrp="1"/>
          </p:cNvSpPr>
          <p:nvPr>
            <p:ph type="title"/>
          </p:nvPr>
        </p:nvSpPr>
        <p:spPr>
          <a:xfrm>
            <a:off x="838200" y="-87548"/>
            <a:ext cx="10515600" cy="1325563"/>
          </a:xfrm>
        </p:spPr>
        <p:txBody>
          <a:bodyPr/>
          <a:lstStyle/>
          <a:p>
            <a:r>
              <a:rPr lang="en-US" err="1"/>
              <a:t>TeLLMe</a:t>
            </a:r>
            <a:r>
              <a:rPr lang="en-US"/>
              <a:t> System Architecture </a:t>
            </a:r>
          </a:p>
        </p:txBody>
      </p:sp>
      <p:pic>
        <p:nvPicPr>
          <p:cNvPr id="3" name="图形 2">
            <a:extLst>
              <a:ext uri="{FF2B5EF4-FFF2-40B4-BE49-F238E27FC236}">
                <a16:creationId xmlns:a16="http://schemas.microsoft.com/office/drawing/2014/main" id="{9752E0DF-30E7-9E9D-5192-67E96A4B5CB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576465" y="1788439"/>
            <a:ext cx="4937550" cy="2977492"/>
          </a:xfrm>
          <a:prstGeom prst="rect">
            <a:avLst/>
          </a:prstGeom>
        </p:spPr>
      </p:pic>
      <p:pic>
        <p:nvPicPr>
          <p:cNvPr id="21" name="图片 20">
            <a:extLst>
              <a:ext uri="{FF2B5EF4-FFF2-40B4-BE49-F238E27FC236}">
                <a16:creationId xmlns:a16="http://schemas.microsoft.com/office/drawing/2014/main" id="{94DBAB24-2DEB-AAEA-58FD-0E4E57604414}"/>
              </a:ext>
            </a:extLst>
          </p:cNvPr>
          <p:cNvPicPr>
            <a:picLocks noChangeAspect="1"/>
          </p:cNvPicPr>
          <p:nvPr/>
        </p:nvPicPr>
        <p:blipFill>
          <a:blip r:embed="rId6"/>
          <a:srcRect t="2141" r="915" b="5929"/>
          <a:stretch>
            <a:fillRect/>
          </a:stretch>
        </p:blipFill>
        <p:spPr>
          <a:xfrm>
            <a:off x="121128" y="1949718"/>
            <a:ext cx="5401191" cy="2664875"/>
          </a:xfrm>
          <a:prstGeom prst="rect">
            <a:avLst/>
          </a:prstGeom>
        </p:spPr>
      </p:pic>
      <p:sp>
        <p:nvSpPr>
          <p:cNvPr id="22" name="箭头: 右 21">
            <a:extLst>
              <a:ext uri="{FF2B5EF4-FFF2-40B4-BE49-F238E27FC236}">
                <a16:creationId xmlns:a16="http://schemas.microsoft.com/office/drawing/2014/main" id="{1D416C1D-7E84-A72B-2FC9-DEA4DBA23164}"/>
              </a:ext>
            </a:extLst>
          </p:cNvPr>
          <p:cNvSpPr/>
          <p:nvPr/>
        </p:nvSpPr>
        <p:spPr>
          <a:xfrm>
            <a:off x="5522319" y="3115738"/>
            <a:ext cx="1054146" cy="33715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Rectangle 0">
            <a:extLst>
              <a:ext uri="{FF2B5EF4-FFF2-40B4-BE49-F238E27FC236}">
                <a16:creationId xmlns:a16="http://schemas.microsoft.com/office/drawing/2014/main" id="{3F421717-60BD-BE41-182A-D2CDDDC75D06}"/>
              </a:ext>
            </a:extLst>
          </p:cNvPr>
          <p:cNvSpPr/>
          <p:nvPr/>
        </p:nvSpPr>
        <p:spPr>
          <a:xfrm>
            <a:off x="9866717" y="1949718"/>
            <a:ext cx="638944" cy="104196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0">
            <a:extLst>
              <a:ext uri="{FF2B5EF4-FFF2-40B4-BE49-F238E27FC236}">
                <a16:creationId xmlns:a16="http://schemas.microsoft.com/office/drawing/2014/main" id="{7CF8C5CB-6EE1-EDEE-C9CE-F6DC3B2AD57B}"/>
              </a:ext>
            </a:extLst>
          </p:cNvPr>
          <p:cNvSpPr/>
          <p:nvPr/>
        </p:nvSpPr>
        <p:spPr>
          <a:xfrm>
            <a:off x="265297" y="2120552"/>
            <a:ext cx="1051638" cy="81646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0">
            <a:extLst>
              <a:ext uri="{FF2B5EF4-FFF2-40B4-BE49-F238E27FC236}">
                <a16:creationId xmlns:a16="http://schemas.microsoft.com/office/drawing/2014/main" id="{D7693048-D6EA-4AB4-72AF-C023140ED2E4}"/>
              </a:ext>
            </a:extLst>
          </p:cNvPr>
          <p:cNvSpPr/>
          <p:nvPr/>
        </p:nvSpPr>
        <p:spPr>
          <a:xfrm>
            <a:off x="507149" y="3602935"/>
            <a:ext cx="690516" cy="62119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0">
            <a:extLst>
              <a:ext uri="{FF2B5EF4-FFF2-40B4-BE49-F238E27FC236}">
                <a16:creationId xmlns:a16="http://schemas.microsoft.com/office/drawing/2014/main" id="{4522789D-AA80-D680-37BA-3870C8DAE4F7}"/>
              </a:ext>
            </a:extLst>
          </p:cNvPr>
          <p:cNvSpPr/>
          <p:nvPr/>
        </p:nvSpPr>
        <p:spPr>
          <a:xfrm>
            <a:off x="3681045" y="2120552"/>
            <a:ext cx="1051638" cy="81646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0">
            <a:extLst>
              <a:ext uri="{FF2B5EF4-FFF2-40B4-BE49-F238E27FC236}">
                <a16:creationId xmlns:a16="http://schemas.microsoft.com/office/drawing/2014/main" id="{A743936C-9DF1-E5DC-3B97-8B438AA6FF3D}"/>
              </a:ext>
            </a:extLst>
          </p:cNvPr>
          <p:cNvSpPr/>
          <p:nvPr/>
        </p:nvSpPr>
        <p:spPr>
          <a:xfrm>
            <a:off x="4785691" y="2120552"/>
            <a:ext cx="645987" cy="995186"/>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0">
            <a:extLst>
              <a:ext uri="{FF2B5EF4-FFF2-40B4-BE49-F238E27FC236}">
                <a16:creationId xmlns:a16="http://schemas.microsoft.com/office/drawing/2014/main" id="{C54A4D18-85D1-C184-07F4-21D0ED7916BD}"/>
              </a:ext>
            </a:extLst>
          </p:cNvPr>
          <p:cNvSpPr/>
          <p:nvPr/>
        </p:nvSpPr>
        <p:spPr>
          <a:xfrm>
            <a:off x="4785690" y="3452895"/>
            <a:ext cx="645987" cy="621195"/>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0">
            <a:extLst>
              <a:ext uri="{FF2B5EF4-FFF2-40B4-BE49-F238E27FC236}">
                <a16:creationId xmlns:a16="http://schemas.microsoft.com/office/drawing/2014/main" id="{6650C22D-C54E-58C5-7CD0-2CC89C249FF9}"/>
              </a:ext>
            </a:extLst>
          </p:cNvPr>
          <p:cNvSpPr/>
          <p:nvPr/>
        </p:nvSpPr>
        <p:spPr>
          <a:xfrm>
            <a:off x="3935624" y="3602935"/>
            <a:ext cx="645987" cy="67089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灯片编号占位符 7">
            <a:extLst>
              <a:ext uri="{FF2B5EF4-FFF2-40B4-BE49-F238E27FC236}">
                <a16:creationId xmlns:a16="http://schemas.microsoft.com/office/drawing/2014/main" id="{7B0B1F1B-8603-5ACC-3F94-6EF5AC1AC438}"/>
              </a:ext>
            </a:extLst>
          </p:cNvPr>
          <p:cNvSpPr>
            <a:spLocks noGrp="1"/>
          </p:cNvSpPr>
          <p:nvPr>
            <p:ph type="sldNum" sz="quarter" idx="12"/>
          </p:nvPr>
        </p:nvSpPr>
        <p:spPr/>
        <p:txBody>
          <a:bodyPr/>
          <a:lstStyle/>
          <a:p>
            <a:fld id="{CB77001E-1A61-4903-BBFF-D82C24F3A3A5}" type="slidenum">
              <a:rPr lang="en-US" smtClean="0"/>
              <a:t>50</a:t>
            </a:fld>
            <a:endParaRPr lang="zh-CN" altLang="en-US"/>
          </a:p>
        </p:txBody>
      </p:sp>
      <p:sp>
        <p:nvSpPr>
          <p:cNvPr id="12" name="页脚占位符 11">
            <a:extLst>
              <a:ext uri="{FF2B5EF4-FFF2-40B4-BE49-F238E27FC236}">
                <a16:creationId xmlns:a16="http://schemas.microsoft.com/office/drawing/2014/main" id="{8EF4BE53-D8A7-405F-B12B-046F0BF46093}"/>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2044763007"/>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5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8B823C-E3DE-749D-C805-A456F5AB38ED}"/>
              </a:ext>
            </a:extLst>
          </p:cNvPr>
          <p:cNvSpPr>
            <a:spLocks noGrp="1"/>
          </p:cNvSpPr>
          <p:nvPr>
            <p:ph type="title"/>
          </p:nvPr>
        </p:nvSpPr>
        <p:spPr>
          <a:xfrm>
            <a:off x="838200" y="18255"/>
            <a:ext cx="10515600" cy="1325563"/>
          </a:xfrm>
        </p:spPr>
        <p:txBody>
          <a:bodyPr/>
          <a:lstStyle/>
          <a:p>
            <a:r>
              <a:rPr lang="en-US"/>
              <a:t>Conclusion</a:t>
            </a:r>
          </a:p>
        </p:txBody>
      </p:sp>
      <p:sp>
        <p:nvSpPr>
          <p:cNvPr id="3" name="Content Placeholder 2">
            <a:extLst>
              <a:ext uri="{FF2B5EF4-FFF2-40B4-BE49-F238E27FC236}">
                <a16:creationId xmlns:a16="http://schemas.microsoft.com/office/drawing/2014/main" id="{E24E6CF2-6B19-0A49-C8D2-EAF91447D03E}"/>
              </a:ext>
            </a:extLst>
          </p:cNvPr>
          <p:cNvSpPr>
            <a:spLocks noGrp="1"/>
          </p:cNvSpPr>
          <p:nvPr>
            <p:ph idx="1"/>
          </p:nvPr>
        </p:nvSpPr>
        <p:spPr>
          <a:xfrm>
            <a:off x="1015120" y="1584357"/>
            <a:ext cx="10161760" cy="4565446"/>
          </a:xfrm>
        </p:spPr>
        <p:txBody>
          <a:bodyPr/>
          <a:lstStyle/>
          <a:p>
            <a:pPr marL="0" indent="0" algn="just">
              <a:buNone/>
            </a:pPr>
            <a:r>
              <a:rPr lang="en-US"/>
              <a:t>We presented </a:t>
            </a:r>
            <a:r>
              <a:rPr lang="en-US" err="1"/>
              <a:t>TeLLMe</a:t>
            </a:r>
            <a:r>
              <a:rPr lang="en-US"/>
              <a:t>, the first end-to-end FPGA accelerator for ternary LLMs. </a:t>
            </a:r>
            <a:r>
              <a:rPr lang="en-US" err="1"/>
              <a:t>TeLLMe</a:t>
            </a:r>
            <a:r>
              <a:rPr lang="en-US"/>
              <a:t> accelerates both prefill and decoding stages. We propose to integrate the table-lookup-based matrix multiplication into the </a:t>
            </a:r>
            <a:r>
              <a:rPr lang="en-US" err="1"/>
              <a:t>TeLLMe</a:t>
            </a:r>
            <a:r>
              <a:rPr lang="en-US"/>
              <a:t> accelerator, achieving up to </a:t>
            </a:r>
            <a:r>
              <a:rPr lang="en-US" b="1"/>
              <a:t>25 tokens/s</a:t>
            </a:r>
            <a:r>
              <a:rPr lang="en-US"/>
              <a:t> generation throughput and up to </a:t>
            </a:r>
            <a:r>
              <a:rPr lang="en-US" b="1"/>
              <a:t>143 tokens/s </a:t>
            </a:r>
            <a:r>
              <a:rPr lang="en-US"/>
              <a:t>prefill throughput while consuming under 5W power budget and maintaining great model performance. </a:t>
            </a:r>
            <a:r>
              <a:rPr lang="en-US" err="1"/>
              <a:t>TeLLMe</a:t>
            </a:r>
            <a:r>
              <a:rPr lang="en-US"/>
              <a:t> achieves a significant performance and efficiency improvement over existing mobile-edge devices and previous FPGA-based accelerators, enabling energy efficient, low-latency generative AI in the edge environment.</a:t>
            </a:r>
          </a:p>
        </p:txBody>
      </p:sp>
      <p:sp>
        <p:nvSpPr>
          <p:cNvPr id="4" name="灯片编号占位符 3">
            <a:extLst>
              <a:ext uri="{FF2B5EF4-FFF2-40B4-BE49-F238E27FC236}">
                <a16:creationId xmlns:a16="http://schemas.microsoft.com/office/drawing/2014/main" id="{4060B343-2AE4-9D0C-1C8E-789D59C0EA66}"/>
              </a:ext>
            </a:extLst>
          </p:cNvPr>
          <p:cNvSpPr>
            <a:spLocks noGrp="1"/>
          </p:cNvSpPr>
          <p:nvPr>
            <p:ph type="sldNum" sz="quarter" idx="12"/>
          </p:nvPr>
        </p:nvSpPr>
        <p:spPr/>
        <p:txBody>
          <a:bodyPr/>
          <a:lstStyle/>
          <a:p>
            <a:fld id="{CB77001E-1A61-4903-BBFF-D82C24F3A3A5}" type="slidenum">
              <a:rPr lang="en-US" smtClean="0"/>
              <a:t>51</a:t>
            </a:fld>
            <a:endParaRPr lang="zh-CN" altLang="en-US"/>
          </a:p>
        </p:txBody>
      </p:sp>
      <p:sp>
        <p:nvSpPr>
          <p:cNvPr id="6" name="页脚占位符 5">
            <a:extLst>
              <a:ext uri="{FF2B5EF4-FFF2-40B4-BE49-F238E27FC236}">
                <a16:creationId xmlns:a16="http://schemas.microsoft.com/office/drawing/2014/main" id="{2E2CF805-75ED-4EEA-8046-9DD503F389BF}"/>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3716807484"/>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2"/>
    </p:ext>
  </p:extLst>
</p:sld>
</file>

<file path=ppt/slides/slide5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FA7C4-1D64-8BBA-6EBF-FED90E38CAB4}"/>
              </a:ext>
            </a:extLst>
          </p:cNvPr>
          <p:cNvSpPr>
            <a:spLocks noGrp="1"/>
          </p:cNvSpPr>
          <p:nvPr>
            <p:ph type="title"/>
          </p:nvPr>
        </p:nvSpPr>
        <p:spPr>
          <a:xfrm>
            <a:off x="838200" y="23651"/>
            <a:ext cx="10515600" cy="1325563"/>
          </a:xfrm>
        </p:spPr>
        <p:txBody>
          <a:bodyPr>
            <a:normAutofit/>
          </a:bodyPr>
          <a:lstStyle/>
          <a:p>
            <a:r>
              <a:rPr lang="en-US"/>
              <a:t>Results1: Cross-platform and FPGA-based comparison for edge LLM inference</a:t>
            </a:r>
          </a:p>
        </p:txBody>
      </p:sp>
      <p:pic>
        <p:nvPicPr>
          <p:cNvPr id="5" name="Picture 4" descr="A screenshot of a computer&#10;&#10;AI-generated content may be incorrect.">
            <a:extLst>
              <a:ext uri="{FF2B5EF4-FFF2-40B4-BE49-F238E27FC236}">
                <a16:creationId xmlns:a16="http://schemas.microsoft.com/office/drawing/2014/main" id="{161543A5-40AD-C96B-5ED0-49BEB931D928}"/>
              </a:ext>
            </a:extLst>
          </p:cNvPr>
          <p:cNvPicPr>
            <a:picLocks noChangeAspect="1"/>
          </p:cNvPicPr>
          <p:nvPr/>
        </p:nvPicPr>
        <p:blipFill>
          <a:blip r:embed="rId4"/>
          <a:stretch>
            <a:fillRect/>
          </a:stretch>
        </p:blipFill>
        <p:spPr>
          <a:xfrm>
            <a:off x="129540" y="1447870"/>
            <a:ext cx="11932920" cy="2197953"/>
          </a:xfrm>
          <a:prstGeom prst="rect">
            <a:avLst/>
          </a:prstGeom>
        </p:spPr>
      </p:pic>
      <p:pic>
        <p:nvPicPr>
          <p:cNvPr id="7" name="Picture 6" descr="A screenshot of a computer&#10;&#10;AI-generated content may be incorrect.">
            <a:extLst>
              <a:ext uri="{FF2B5EF4-FFF2-40B4-BE49-F238E27FC236}">
                <a16:creationId xmlns:a16="http://schemas.microsoft.com/office/drawing/2014/main" id="{021266BF-95E1-E346-32F9-7B972ABD6169}"/>
              </a:ext>
            </a:extLst>
          </p:cNvPr>
          <p:cNvPicPr>
            <a:picLocks noChangeAspect="1"/>
          </p:cNvPicPr>
          <p:nvPr/>
        </p:nvPicPr>
        <p:blipFill>
          <a:blip r:embed="rId5"/>
          <a:stretch>
            <a:fillRect/>
          </a:stretch>
        </p:blipFill>
        <p:spPr>
          <a:xfrm>
            <a:off x="129540" y="4131459"/>
            <a:ext cx="6470788" cy="2395071"/>
          </a:xfrm>
          <a:prstGeom prst="rect">
            <a:avLst/>
          </a:prstGeom>
        </p:spPr>
      </p:pic>
      <p:pic>
        <p:nvPicPr>
          <p:cNvPr id="9" name="Picture 8" descr="A graph of a number of different colored bars&#10;&#10;AI-generated content may be incorrect.">
            <a:extLst>
              <a:ext uri="{FF2B5EF4-FFF2-40B4-BE49-F238E27FC236}">
                <a16:creationId xmlns:a16="http://schemas.microsoft.com/office/drawing/2014/main" id="{2A90652F-7EDA-1E0D-BF45-9D47151AEFC9}"/>
              </a:ext>
            </a:extLst>
          </p:cNvPr>
          <p:cNvPicPr>
            <a:picLocks noChangeAspect="1"/>
          </p:cNvPicPr>
          <p:nvPr/>
        </p:nvPicPr>
        <p:blipFill>
          <a:blip r:embed="rId6"/>
          <a:stretch>
            <a:fillRect/>
          </a:stretch>
        </p:blipFill>
        <p:spPr>
          <a:xfrm>
            <a:off x="6699871" y="3843135"/>
            <a:ext cx="5362589" cy="2797695"/>
          </a:xfrm>
          <a:prstGeom prst="rect">
            <a:avLst/>
          </a:prstGeom>
        </p:spPr>
      </p:pic>
      <p:sp>
        <p:nvSpPr>
          <p:cNvPr id="3" name="灯片编号占位符 2">
            <a:extLst>
              <a:ext uri="{FF2B5EF4-FFF2-40B4-BE49-F238E27FC236}">
                <a16:creationId xmlns:a16="http://schemas.microsoft.com/office/drawing/2014/main" id="{273D707B-A41C-32D4-5A50-C3AAD380B898}"/>
              </a:ext>
            </a:extLst>
          </p:cNvPr>
          <p:cNvSpPr>
            <a:spLocks noGrp="1"/>
          </p:cNvSpPr>
          <p:nvPr>
            <p:ph type="sldNum" sz="quarter" idx="12"/>
          </p:nvPr>
        </p:nvSpPr>
        <p:spPr/>
        <p:txBody>
          <a:bodyPr/>
          <a:lstStyle/>
          <a:p>
            <a:fld id="{CB77001E-1A61-4903-BBFF-D82C24F3A3A5}" type="slidenum">
              <a:rPr lang="en-US" smtClean="0"/>
              <a:t>52</a:t>
            </a:fld>
            <a:endParaRPr lang="zh-CN" altLang="en-US"/>
          </a:p>
        </p:txBody>
      </p:sp>
      <p:sp>
        <p:nvSpPr>
          <p:cNvPr id="6" name="页脚占位符 5">
            <a:extLst>
              <a:ext uri="{FF2B5EF4-FFF2-40B4-BE49-F238E27FC236}">
                <a16:creationId xmlns:a16="http://schemas.microsoft.com/office/drawing/2014/main" id="{39312053-5566-49EE-8CDB-CCE733B3E84F}"/>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753800957"/>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5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860B84-C5F7-4B82-0003-52C2D90AEE86}"/>
              </a:ext>
            </a:extLst>
          </p:cNvPr>
          <p:cNvSpPr>
            <a:spLocks noGrp="1"/>
          </p:cNvSpPr>
          <p:nvPr>
            <p:ph type="title"/>
          </p:nvPr>
        </p:nvSpPr>
        <p:spPr>
          <a:xfrm>
            <a:off x="231617" y="0"/>
            <a:ext cx="11863813" cy="1325563"/>
          </a:xfrm>
        </p:spPr>
        <p:txBody>
          <a:bodyPr/>
          <a:lstStyle/>
          <a:p>
            <a:r>
              <a:rPr lang="en-US"/>
              <a:t>Results 2: FPGA resource consumption breakdown</a:t>
            </a:r>
          </a:p>
        </p:txBody>
      </p:sp>
      <p:pic>
        <p:nvPicPr>
          <p:cNvPr id="5" name="Picture 4" descr="A table with numbers and text&#10;&#10;AI-generated content may be incorrect.">
            <a:extLst>
              <a:ext uri="{FF2B5EF4-FFF2-40B4-BE49-F238E27FC236}">
                <a16:creationId xmlns:a16="http://schemas.microsoft.com/office/drawing/2014/main" id="{0095DC51-C3B9-323B-2B63-DD256210EC01}"/>
              </a:ext>
            </a:extLst>
          </p:cNvPr>
          <p:cNvPicPr>
            <a:picLocks noChangeAspect="1"/>
          </p:cNvPicPr>
          <p:nvPr/>
        </p:nvPicPr>
        <p:blipFill>
          <a:blip r:embed="rId3"/>
          <a:stretch>
            <a:fillRect/>
          </a:stretch>
        </p:blipFill>
        <p:spPr>
          <a:xfrm>
            <a:off x="415674" y="1731815"/>
            <a:ext cx="5391359" cy="3812072"/>
          </a:xfrm>
          <a:prstGeom prst="rect">
            <a:avLst/>
          </a:prstGeom>
        </p:spPr>
      </p:pic>
      <p:pic>
        <p:nvPicPr>
          <p:cNvPr id="7" name="Picture 6" descr="A person standing in front of a screen&#10;&#10;AI-generated content may be incorrect.">
            <a:extLst>
              <a:ext uri="{FF2B5EF4-FFF2-40B4-BE49-F238E27FC236}">
                <a16:creationId xmlns:a16="http://schemas.microsoft.com/office/drawing/2014/main" id="{3B84CF54-7AE6-0219-0769-DEEE9C083915}"/>
              </a:ext>
            </a:extLst>
          </p:cNvPr>
          <p:cNvPicPr>
            <a:picLocks noChangeAspect="1"/>
          </p:cNvPicPr>
          <p:nvPr/>
        </p:nvPicPr>
        <p:blipFill>
          <a:blip r:embed="rId4"/>
          <a:stretch>
            <a:fillRect/>
          </a:stretch>
        </p:blipFill>
        <p:spPr>
          <a:xfrm>
            <a:off x="6096000" y="2162815"/>
            <a:ext cx="5882551" cy="2749651"/>
          </a:xfrm>
          <a:prstGeom prst="rect">
            <a:avLst/>
          </a:prstGeom>
        </p:spPr>
      </p:pic>
      <p:sp>
        <p:nvSpPr>
          <p:cNvPr id="3" name="灯片编号占位符 2">
            <a:extLst>
              <a:ext uri="{FF2B5EF4-FFF2-40B4-BE49-F238E27FC236}">
                <a16:creationId xmlns:a16="http://schemas.microsoft.com/office/drawing/2014/main" id="{B2286B01-14BC-8033-62EC-23FD86FB8111}"/>
              </a:ext>
            </a:extLst>
          </p:cNvPr>
          <p:cNvSpPr>
            <a:spLocks noGrp="1"/>
          </p:cNvSpPr>
          <p:nvPr>
            <p:ph type="sldNum" sz="quarter" idx="12"/>
          </p:nvPr>
        </p:nvSpPr>
        <p:spPr/>
        <p:txBody>
          <a:bodyPr/>
          <a:lstStyle/>
          <a:p>
            <a:fld id="{CB77001E-1A61-4903-BBFF-D82C24F3A3A5}" type="slidenum">
              <a:rPr lang="en-US" smtClean="0"/>
              <a:t>53</a:t>
            </a:fld>
            <a:endParaRPr lang="zh-CN" altLang="en-US"/>
          </a:p>
        </p:txBody>
      </p:sp>
      <p:sp>
        <p:nvSpPr>
          <p:cNvPr id="6" name="页脚占位符 5">
            <a:extLst>
              <a:ext uri="{FF2B5EF4-FFF2-40B4-BE49-F238E27FC236}">
                <a16:creationId xmlns:a16="http://schemas.microsoft.com/office/drawing/2014/main" id="{78E459C6-4CFE-4FE2-BCAF-D72197A6B77C}"/>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1212319138"/>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2"/>
    </p:ext>
  </p:extLst>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77B413B-AC22-1FC1-5582-995B11D4205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04A7C36-DD5D-AD63-8920-0E364E468C55}"/>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FC579212-AF8B-32BE-77C4-B387CC29BEDA}"/>
              </a:ext>
            </a:extLst>
          </p:cNvPr>
          <p:cNvSpPr/>
          <p:nvPr/>
        </p:nvSpPr>
        <p:spPr>
          <a:xfrm>
            <a:off x="1576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8B9221A-6136-7083-D1C2-761E0CAC0764}"/>
              </a:ext>
            </a:extLst>
          </p:cNvPr>
          <p:cNvSpPr/>
          <p:nvPr/>
        </p:nvSpPr>
        <p:spPr>
          <a:xfrm>
            <a:off x="1576794" y="249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7B5B3BC-25E2-5E94-E003-85D6617F3B8C}"/>
              </a:ext>
            </a:extLst>
          </p:cNvPr>
          <p:cNvSpPr/>
          <p:nvPr/>
        </p:nvSpPr>
        <p:spPr>
          <a:xfrm>
            <a:off x="1576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51F729B9-450C-FEE6-F425-E869834F2B02}"/>
              </a:ext>
            </a:extLst>
          </p:cNvPr>
          <p:cNvSpPr/>
          <p:nvPr/>
        </p:nvSpPr>
        <p:spPr>
          <a:xfrm>
            <a:off x="1576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A5055B13-59E9-D108-ACD7-87A518FB1304}"/>
              </a:ext>
            </a:extLst>
          </p:cNvPr>
          <p:cNvSpPr/>
          <p:nvPr/>
        </p:nvSpPr>
        <p:spPr>
          <a:xfrm>
            <a:off x="1576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6B2E875-E46C-1FD9-2488-2CB1DDBB8DED}"/>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E72E4E3-AD76-2D8E-FE6A-3D1586804E91}"/>
              </a:ext>
            </a:extLst>
          </p:cNvPr>
          <p:cNvSpPr/>
          <p:nvPr/>
        </p:nvSpPr>
        <p:spPr>
          <a:xfrm>
            <a:off x="1828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6206D898-19E8-A212-3FA3-9CAF1227BE7B}"/>
              </a:ext>
            </a:extLst>
          </p:cNvPr>
          <p:cNvSpPr/>
          <p:nvPr/>
        </p:nvSpPr>
        <p:spPr>
          <a:xfrm>
            <a:off x="1828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A77D681-38CD-3304-F468-D68CEF13A85D}"/>
              </a:ext>
            </a:extLst>
          </p:cNvPr>
          <p:cNvSpPr/>
          <p:nvPr/>
        </p:nvSpPr>
        <p:spPr>
          <a:xfrm>
            <a:off x="1828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C237142-1C75-7074-D0A0-21DBBED29B64}"/>
              </a:ext>
            </a:extLst>
          </p:cNvPr>
          <p:cNvSpPr/>
          <p:nvPr/>
        </p:nvSpPr>
        <p:spPr>
          <a:xfrm>
            <a:off x="1828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E43144C-E142-ABF4-CBAA-D10294BBF2BD}"/>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09A9E66B-FF46-63CE-7462-44962C1EB6E2}"/>
              </a:ext>
            </a:extLst>
          </p:cNvPr>
          <p:cNvSpPr/>
          <p:nvPr/>
        </p:nvSpPr>
        <p:spPr>
          <a:xfrm>
            <a:off x="2080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06856EB-13EF-B9E5-F0B6-1071CCDB3346}"/>
              </a:ext>
            </a:extLst>
          </p:cNvPr>
          <p:cNvSpPr/>
          <p:nvPr/>
        </p:nvSpPr>
        <p:spPr>
          <a:xfrm>
            <a:off x="2080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D64367A-6214-8CCC-6F5E-F3F5A1EB243E}"/>
              </a:ext>
            </a:extLst>
          </p:cNvPr>
          <p:cNvSpPr/>
          <p:nvPr/>
        </p:nvSpPr>
        <p:spPr>
          <a:xfrm>
            <a:off x="2080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8D846F0-8128-41BA-E9A5-719EB820FBF0}"/>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666D265A-9E30-CC4F-1A8E-22454E5A81C0}"/>
              </a:ext>
            </a:extLst>
          </p:cNvPr>
          <p:cNvSpPr/>
          <p:nvPr/>
        </p:nvSpPr>
        <p:spPr>
          <a:xfrm>
            <a:off x="2332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E820CB5-08F1-7E5D-FC44-0AF640DFA8A0}"/>
              </a:ext>
            </a:extLst>
          </p:cNvPr>
          <p:cNvSpPr/>
          <p:nvPr/>
        </p:nvSpPr>
        <p:spPr>
          <a:xfrm>
            <a:off x="2332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B082C104-54EF-9BB0-CD6E-E90DBDECE9A4}"/>
              </a:ext>
            </a:extLst>
          </p:cNvPr>
          <p:cNvSpPr/>
          <p:nvPr/>
        </p:nvSpPr>
        <p:spPr>
          <a:xfrm>
            <a:off x="2332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E7145D7-12F6-5B65-FD93-58E9CC7E57D3}"/>
              </a:ext>
            </a:extLst>
          </p:cNvPr>
          <p:cNvSpPr/>
          <p:nvPr/>
        </p:nvSpPr>
        <p:spPr>
          <a:xfrm>
            <a:off x="2584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DF1AB581-B0C1-FF67-192D-8FDE7BDAE904}"/>
              </a:ext>
            </a:extLst>
          </p:cNvPr>
          <p:cNvSpPr/>
          <p:nvPr/>
        </p:nvSpPr>
        <p:spPr>
          <a:xfrm>
            <a:off x="2584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483F896-023D-412C-45D9-1A5E07934790}"/>
              </a:ext>
            </a:extLst>
          </p:cNvPr>
          <p:cNvSpPr/>
          <p:nvPr/>
        </p:nvSpPr>
        <p:spPr>
          <a:xfrm>
            <a:off x="283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FF594A42-B57D-57F3-0068-F35D47C9ABD5}"/>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50A654E8-72AF-C91F-2E66-F91F8B8BBB32}"/>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8" name="TextBox 27">
            <a:extLst>
              <a:ext uri="{FF2B5EF4-FFF2-40B4-BE49-F238E27FC236}">
                <a16:creationId xmlns:a16="http://schemas.microsoft.com/office/drawing/2014/main" id="{C1D890F5-30D9-3883-77BF-8A77821EE3F9}"/>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9" name="TextBox 28">
            <a:extLst>
              <a:ext uri="{FF2B5EF4-FFF2-40B4-BE49-F238E27FC236}">
                <a16:creationId xmlns:a16="http://schemas.microsoft.com/office/drawing/2014/main" id="{4DFA0DBA-D313-6183-63E6-ECA97C23EAC7}"/>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3FC1D12E-8DA9-8A9E-8F99-9976F61C5D41}"/>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B6EBEEF9-C654-55CC-AE96-0715F164DDC8}"/>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C0B865F6-BDAB-572B-1666-790CC699DAF4}"/>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C1418E2B-CE39-81DE-845D-53B14EF626C6}"/>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19355DB6-44C6-BA22-9F7C-5329AD6DEBDE}"/>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35" name="TextBox 34">
            <a:extLst>
              <a:ext uri="{FF2B5EF4-FFF2-40B4-BE49-F238E27FC236}">
                <a16:creationId xmlns:a16="http://schemas.microsoft.com/office/drawing/2014/main" id="{922E2D07-6935-3630-3971-5E3FA7B2E821}"/>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0B8B33B7-4B61-0EC8-578F-C2ADE263C2BD}"/>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AB100E8B-4FF1-C3B0-6F34-28BC49A07D1E}"/>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4826F38E-BD30-4C17-19A5-4F5E748CC802}"/>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0" name="Rectangle 39">
            <a:extLst>
              <a:ext uri="{FF2B5EF4-FFF2-40B4-BE49-F238E27FC236}">
                <a16:creationId xmlns:a16="http://schemas.microsoft.com/office/drawing/2014/main" id="{98ADE45D-3065-3336-F4A6-CC4ADF3D9AFF}"/>
              </a:ext>
            </a:extLst>
          </p:cNvPr>
          <p:cNvSpPr/>
          <p:nvPr/>
        </p:nvSpPr>
        <p:spPr>
          <a:xfrm>
            <a:off x="1608637" y="4066734"/>
            <a:ext cx="1228157" cy="199084"/>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95C6BCC6-D12C-6327-367B-63534C933788}"/>
              </a:ext>
            </a:extLst>
          </p:cNvPr>
          <p:cNvSpPr/>
          <p:nvPr/>
        </p:nvSpPr>
        <p:spPr>
          <a:xfrm>
            <a:off x="1257417" y="2494106"/>
            <a:ext cx="260891" cy="1299565"/>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E5A661C2-CCED-B7F4-0E91-AD907AB1C308}"/>
              </a:ext>
            </a:extLst>
          </p:cNvPr>
          <p:cNvSpPr txBox="1"/>
          <p:nvPr/>
        </p:nvSpPr>
        <p:spPr>
          <a:xfrm>
            <a:off x="1828793" y="1638300"/>
            <a:ext cx="700345" cy="369332"/>
          </a:xfrm>
          <a:prstGeom prst="rect">
            <a:avLst/>
          </a:prstGeom>
          <a:noFill/>
        </p:spPr>
        <p:txBody>
          <a:bodyPr wrap="square" rtlCol="0">
            <a:spAutoFit/>
          </a:bodyPr>
          <a:lstStyle/>
          <a:p>
            <a:r>
              <a:rPr lang="en-US"/>
              <a:t>T = 1</a:t>
            </a:r>
          </a:p>
        </p:txBody>
      </p:sp>
      <p:sp>
        <p:nvSpPr>
          <p:cNvPr id="2" name="!!Rectangle 1">
            <a:extLst>
              <a:ext uri="{FF2B5EF4-FFF2-40B4-BE49-F238E27FC236}">
                <a16:creationId xmlns:a16="http://schemas.microsoft.com/office/drawing/2014/main" id="{5145D21A-E531-EF6B-C2B1-9F8E3C8F7D7F}"/>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a:t>
            </a:r>
          </a:p>
        </p:txBody>
      </p:sp>
      <p:sp>
        <p:nvSpPr>
          <p:cNvPr id="3" name="Rectangle 2">
            <a:extLst>
              <a:ext uri="{FF2B5EF4-FFF2-40B4-BE49-F238E27FC236}">
                <a16:creationId xmlns:a16="http://schemas.microsoft.com/office/drawing/2014/main" id="{B5124A4A-C81E-4552-6E65-4674963678B0}"/>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39" name="Rectangle 38">
            <a:extLst>
              <a:ext uri="{FF2B5EF4-FFF2-40B4-BE49-F238E27FC236}">
                <a16:creationId xmlns:a16="http://schemas.microsoft.com/office/drawing/2014/main" id="{F4113DD8-2C16-7040-1E5B-77F2EAE39158}"/>
              </a:ext>
            </a:extLst>
          </p:cNvPr>
          <p:cNvSpPr/>
          <p:nvPr/>
        </p:nvSpPr>
        <p:spPr>
          <a:xfrm>
            <a:off x="6310781" y="2208799"/>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45" name="TextBox 44">
            <a:extLst>
              <a:ext uri="{FF2B5EF4-FFF2-40B4-BE49-F238E27FC236}">
                <a16:creationId xmlns:a16="http://schemas.microsoft.com/office/drawing/2014/main" id="{4546296A-8A43-5CB9-8F75-AB25987E3E54}"/>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920D90BE-6B3C-98AA-ED76-5D62CFFFAAA5}"/>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47" name="Rectangle 46">
            <a:extLst>
              <a:ext uri="{FF2B5EF4-FFF2-40B4-BE49-F238E27FC236}">
                <a16:creationId xmlns:a16="http://schemas.microsoft.com/office/drawing/2014/main" id="{32E2DA08-B574-39F3-727A-78B4C79C5E24}"/>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48" name="Rectangle 47">
            <a:extLst>
              <a:ext uri="{FF2B5EF4-FFF2-40B4-BE49-F238E27FC236}">
                <a16:creationId xmlns:a16="http://schemas.microsoft.com/office/drawing/2014/main" id="{6A5B0741-76AD-F826-95EC-1FD4D8856A78}"/>
              </a:ext>
            </a:extLst>
          </p:cNvPr>
          <p:cNvSpPr/>
          <p:nvPr/>
        </p:nvSpPr>
        <p:spPr>
          <a:xfrm>
            <a:off x="8807471" y="2208797"/>
            <a:ext cx="1030310" cy="26846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49" name="Rectangle 48">
            <a:extLst>
              <a:ext uri="{FF2B5EF4-FFF2-40B4-BE49-F238E27FC236}">
                <a16:creationId xmlns:a16="http://schemas.microsoft.com/office/drawing/2014/main" id="{EE3A0129-C239-AAC5-7EB9-ECC63FD2B6B1}"/>
              </a:ext>
            </a:extLst>
          </p:cNvPr>
          <p:cNvSpPr/>
          <p:nvPr/>
        </p:nvSpPr>
        <p:spPr>
          <a:xfrm>
            <a:off x="10004899" y="2208796"/>
            <a:ext cx="1030310" cy="26846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50" name="Rectangle 49">
            <a:extLst>
              <a:ext uri="{FF2B5EF4-FFF2-40B4-BE49-F238E27FC236}">
                <a16:creationId xmlns:a16="http://schemas.microsoft.com/office/drawing/2014/main" id="{BA82AA4D-F9DB-709B-C15E-65C79B45AA8A}"/>
              </a:ext>
            </a:extLst>
          </p:cNvPr>
          <p:cNvSpPr/>
          <p:nvPr/>
        </p:nvSpPr>
        <p:spPr>
          <a:xfrm>
            <a:off x="3915925" y="2630711"/>
            <a:ext cx="1030310" cy="284792"/>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a:t>
            </a:r>
          </a:p>
        </p:txBody>
      </p:sp>
      <p:sp>
        <p:nvSpPr>
          <p:cNvPr id="51" name="Rectangle 50">
            <a:extLst>
              <a:ext uri="{FF2B5EF4-FFF2-40B4-BE49-F238E27FC236}">
                <a16:creationId xmlns:a16="http://schemas.microsoft.com/office/drawing/2014/main" id="{78CC6BCC-7A7F-C477-7BA8-9393538F344F}"/>
              </a:ext>
            </a:extLst>
          </p:cNvPr>
          <p:cNvSpPr/>
          <p:nvPr/>
        </p:nvSpPr>
        <p:spPr>
          <a:xfrm>
            <a:off x="5113353" y="2630710"/>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52" name="Rectangle 51">
            <a:extLst>
              <a:ext uri="{FF2B5EF4-FFF2-40B4-BE49-F238E27FC236}">
                <a16:creationId xmlns:a16="http://schemas.microsoft.com/office/drawing/2014/main" id="{B7AB624E-26CE-ECDD-C0B5-9AB74549E03F}"/>
              </a:ext>
            </a:extLst>
          </p:cNvPr>
          <p:cNvSpPr/>
          <p:nvPr/>
        </p:nvSpPr>
        <p:spPr>
          <a:xfrm>
            <a:off x="6310781" y="2630197"/>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53" name="Rectangle 52">
            <a:extLst>
              <a:ext uri="{FF2B5EF4-FFF2-40B4-BE49-F238E27FC236}">
                <a16:creationId xmlns:a16="http://schemas.microsoft.com/office/drawing/2014/main" id="{F938C88E-3917-0FDA-A353-80D20FB63629}"/>
              </a:ext>
            </a:extLst>
          </p:cNvPr>
          <p:cNvSpPr/>
          <p:nvPr/>
        </p:nvSpPr>
        <p:spPr>
          <a:xfrm>
            <a:off x="7610043" y="2630195"/>
            <a:ext cx="1030310" cy="26846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54" name="Rectangle 53">
            <a:extLst>
              <a:ext uri="{FF2B5EF4-FFF2-40B4-BE49-F238E27FC236}">
                <a16:creationId xmlns:a16="http://schemas.microsoft.com/office/drawing/2014/main" id="{B0A27EDF-D17C-D29C-217A-BBB2D96A040E}"/>
              </a:ext>
            </a:extLst>
          </p:cNvPr>
          <p:cNvSpPr/>
          <p:nvPr/>
        </p:nvSpPr>
        <p:spPr>
          <a:xfrm>
            <a:off x="8807471" y="2630194"/>
            <a:ext cx="1030310" cy="26846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55" name="Rectangle 54">
            <a:extLst>
              <a:ext uri="{FF2B5EF4-FFF2-40B4-BE49-F238E27FC236}">
                <a16:creationId xmlns:a16="http://schemas.microsoft.com/office/drawing/2014/main" id="{52A57BDA-7E3A-3E4C-CE44-A9AFE684AE72}"/>
              </a:ext>
            </a:extLst>
          </p:cNvPr>
          <p:cNvSpPr/>
          <p:nvPr/>
        </p:nvSpPr>
        <p:spPr>
          <a:xfrm>
            <a:off x="10004899" y="2630193"/>
            <a:ext cx="1030310" cy="26846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56" name="Rectangle 55">
            <a:extLst>
              <a:ext uri="{FF2B5EF4-FFF2-40B4-BE49-F238E27FC236}">
                <a16:creationId xmlns:a16="http://schemas.microsoft.com/office/drawing/2014/main" id="{C48F829B-4C9E-5F6E-6786-17A09E209CA0}"/>
              </a:ext>
            </a:extLst>
          </p:cNvPr>
          <p:cNvSpPr/>
          <p:nvPr/>
        </p:nvSpPr>
        <p:spPr>
          <a:xfrm>
            <a:off x="3915925" y="3052105"/>
            <a:ext cx="1030310" cy="267943"/>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a:t>
            </a:r>
          </a:p>
        </p:txBody>
      </p:sp>
      <p:sp>
        <p:nvSpPr>
          <p:cNvPr id="57" name="Rectangle 56">
            <a:extLst>
              <a:ext uri="{FF2B5EF4-FFF2-40B4-BE49-F238E27FC236}">
                <a16:creationId xmlns:a16="http://schemas.microsoft.com/office/drawing/2014/main" id="{2C20078B-1E37-6A05-6A5F-8C2737E731A6}"/>
              </a:ext>
            </a:extLst>
          </p:cNvPr>
          <p:cNvSpPr/>
          <p:nvPr/>
        </p:nvSpPr>
        <p:spPr>
          <a:xfrm>
            <a:off x="5113353" y="3052104"/>
            <a:ext cx="1030310" cy="267944"/>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58" name="Rectangle 57">
            <a:extLst>
              <a:ext uri="{FF2B5EF4-FFF2-40B4-BE49-F238E27FC236}">
                <a16:creationId xmlns:a16="http://schemas.microsoft.com/office/drawing/2014/main" id="{0DA7B60B-405A-4E43-9C66-2369D1E7F150}"/>
              </a:ext>
            </a:extLst>
          </p:cNvPr>
          <p:cNvSpPr/>
          <p:nvPr/>
        </p:nvSpPr>
        <p:spPr>
          <a:xfrm>
            <a:off x="6310781" y="3051590"/>
            <a:ext cx="1030310" cy="268459"/>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59" name="Rectangle 58">
            <a:extLst>
              <a:ext uri="{FF2B5EF4-FFF2-40B4-BE49-F238E27FC236}">
                <a16:creationId xmlns:a16="http://schemas.microsoft.com/office/drawing/2014/main" id="{CB4CF46E-9717-5133-8A91-46D37323B620}"/>
              </a:ext>
            </a:extLst>
          </p:cNvPr>
          <p:cNvSpPr/>
          <p:nvPr/>
        </p:nvSpPr>
        <p:spPr>
          <a:xfrm>
            <a:off x="7610043" y="3051589"/>
            <a:ext cx="1030310" cy="26846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60" name="Rectangle 59">
            <a:extLst>
              <a:ext uri="{FF2B5EF4-FFF2-40B4-BE49-F238E27FC236}">
                <a16:creationId xmlns:a16="http://schemas.microsoft.com/office/drawing/2014/main" id="{00DDA12C-AEB4-F8C8-F09E-9546C60F4F24}"/>
              </a:ext>
            </a:extLst>
          </p:cNvPr>
          <p:cNvSpPr/>
          <p:nvPr/>
        </p:nvSpPr>
        <p:spPr>
          <a:xfrm>
            <a:off x="8807471" y="3051588"/>
            <a:ext cx="1030310" cy="268461"/>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61" name="Rectangle 60">
            <a:extLst>
              <a:ext uri="{FF2B5EF4-FFF2-40B4-BE49-F238E27FC236}">
                <a16:creationId xmlns:a16="http://schemas.microsoft.com/office/drawing/2014/main" id="{D35BD101-17C1-C696-4C70-7D84EB15017A}"/>
              </a:ext>
            </a:extLst>
          </p:cNvPr>
          <p:cNvSpPr/>
          <p:nvPr/>
        </p:nvSpPr>
        <p:spPr>
          <a:xfrm>
            <a:off x="10004899" y="3051587"/>
            <a:ext cx="1030310" cy="26846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62" name="Rectangle 61">
            <a:extLst>
              <a:ext uri="{FF2B5EF4-FFF2-40B4-BE49-F238E27FC236}">
                <a16:creationId xmlns:a16="http://schemas.microsoft.com/office/drawing/2014/main" id="{8298093A-5E73-B8D7-A90D-A20B1A8CF2F7}"/>
              </a:ext>
            </a:extLst>
          </p:cNvPr>
          <p:cNvSpPr/>
          <p:nvPr/>
        </p:nvSpPr>
        <p:spPr>
          <a:xfrm>
            <a:off x="3915925" y="3500928"/>
            <a:ext cx="1030310" cy="26794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a:t>
            </a:r>
          </a:p>
        </p:txBody>
      </p:sp>
      <p:sp>
        <p:nvSpPr>
          <p:cNvPr id="63" name="Rectangle 62">
            <a:extLst>
              <a:ext uri="{FF2B5EF4-FFF2-40B4-BE49-F238E27FC236}">
                <a16:creationId xmlns:a16="http://schemas.microsoft.com/office/drawing/2014/main" id="{0238B86C-6687-1BF4-C699-8F4A05CAB7D2}"/>
              </a:ext>
            </a:extLst>
          </p:cNvPr>
          <p:cNvSpPr/>
          <p:nvPr/>
        </p:nvSpPr>
        <p:spPr>
          <a:xfrm>
            <a:off x="5113353" y="3500927"/>
            <a:ext cx="1030310" cy="267944"/>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64" name="Rectangle 63">
            <a:extLst>
              <a:ext uri="{FF2B5EF4-FFF2-40B4-BE49-F238E27FC236}">
                <a16:creationId xmlns:a16="http://schemas.microsoft.com/office/drawing/2014/main" id="{3F7575C1-C8E6-FF75-9C1F-F1A5F3E9C9F3}"/>
              </a:ext>
            </a:extLst>
          </p:cNvPr>
          <p:cNvSpPr/>
          <p:nvPr/>
        </p:nvSpPr>
        <p:spPr>
          <a:xfrm>
            <a:off x="6310781" y="3500413"/>
            <a:ext cx="1030310" cy="268458"/>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65" name="Rectangle 64">
            <a:extLst>
              <a:ext uri="{FF2B5EF4-FFF2-40B4-BE49-F238E27FC236}">
                <a16:creationId xmlns:a16="http://schemas.microsoft.com/office/drawing/2014/main" id="{19A9B903-E932-C75F-96A6-7272156949B9}"/>
              </a:ext>
            </a:extLst>
          </p:cNvPr>
          <p:cNvSpPr/>
          <p:nvPr/>
        </p:nvSpPr>
        <p:spPr>
          <a:xfrm>
            <a:off x="7610043" y="3500412"/>
            <a:ext cx="1030310" cy="268459"/>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66" name="Rectangle 65">
            <a:extLst>
              <a:ext uri="{FF2B5EF4-FFF2-40B4-BE49-F238E27FC236}">
                <a16:creationId xmlns:a16="http://schemas.microsoft.com/office/drawing/2014/main" id="{53F88F35-8F8A-4224-681B-1FEFBAA6E3D0}"/>
              </a:ext>
            </a:extLst>
          </p:cNvPr>
          <p:cNvSpPr/>
          <p:nvPr/>
        </p:nvSpPr>
        <p:spPr>
          <a:xfrm>
            <a:off x="8807471" y="3500411"/>
            <a:ext cx="1030310" cy="268461"/>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67" name="Rectangle 66">
            <a:extLst>
              <a:ext uri="{FF2B5EF4-FFF2-40B4-BE49-F238E27FC236}">
                <a16:creationId xmlns:a16="http://schemas.microsoft.com/office/drawing/2014/main" id="{1ADD312B-FE83-C61F-5D8A-5E68B2EA79D1}"/>
              </a:ext>
            </a:extLst>
          </p:cNvPr>
          <p:cNvSpPr/>
          <p:nvPr/>
        </p:nvSpPr>
        <p:spPr>
          <a:xfrm>
            <a:off x="10004899" y="3500410"/>
            <a:ext cx="1030310" cy="268461"/>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43" name="灯片编号占位符 42">
            <a:extLst>
              <a:ext uri="{FF2B5EF4-FFF2-40B4-BE49-F238E27FC236}">
                <a16:creationId xmlns:a16="http://schemas.microsoft.com/office/drawing/2014/main" id="{78D583AA-E98A-621A-1E80-5AC97A122E96}"/>
              </a:ext>
            </a:extLst>
          </p:cNvPr>
          <p:cNvSpPr>
            <a:spLocks noGrp="1"/>
          </p:cNvSpPr>
          <p:nvPr>
            <p:ph type="sldNum" sz="quarter" idx="12"/>
          </p:nvPr>
        </p:nvSpPr>
        <p:spPr/>
        <p:txBody>
          <a:bodyPr/>
          <a:lstStyle/>
          <a:p>
            <a:fld id="{CB77001E-1A61-4903-BBFF-D82C24F3A3A5}" type="slidenum">
              <a:rPr lang="en-US" smtClean="0"/>
              <a:t>54</a:t>
            </a:fld>
            <a:endParaRPr lang="zh-CN" altLang="en-US"/>
          </a:p>
        </p:txBody>
      </p:sp>
      <p:sp>
        <p:nvSpPr>
          <p:cNvPr id="68" name="页脚占位符 67">
            <a:extLst>
              <a:ext uri="{FF2B5EF4-FFF2-40B4-BE49-F238E27FC236}">
                <a16:creationId xmlns:a16="http://schemas.microsoft.com/office/drawing/2014/main" id="{47CA4E4C-8C40-45B9-8A94-E1377B772AAF}"/>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3353115768"/>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74E8051-51E6-0651-A422-C7CF695841FC}"/>
            </a:ext>
          </a:extLst>
        </p:cNvPr>
        <p:cNvGrpSpPr/>
        <p:nvPr/>
      </p:nvGrpSpPr>
      <p:grpSpPr>
        <a:xfrm>
          <a:off x="0" y="0"/>
          <a:ext cx="0" cy="0"/>
          <a:chOff x="0" y="0"/>
          <a:chExt cx="0" cy="0"/>
        </a:xfrm>
      </p:grpSpPr>
      <p:pic>
        <p:nvPicPr>
          <p:cNvPr id="11" name="图片 10">
            <a:extLst>
              <a:ext uri="{FF2B5EF4-FFF2-40B4-BE49-F238E27FC236}">
                <a16:creationId xmlns:a16="http://schemas.microsoft.com/office/drawing/2014/main" id="{563EDFD4-D9B1-A674-ED32-1819DD3536C4}"/>
              </a:ext>
            </a:extLst>
          </p:cNvPr>
          <p:cNvPicPr>
            <a:picLocks noChangeAspect="1"/>
          </p:cNvPicPr>
          <p:nvPr/>
        </p:nvPicPr>
        <p:blipFill>
          <a:blip r:embed="rId3"/>
          <a:srcRect l="5438" t="7270" r="9650" b="13881"/>
          <a:stretch>
            <a:fillRect/>
          </a:stretch>
        </p:blipFill>
        <p:spPr>
          <a:xfrm>
            <a:off x="545790" y="1402742"/>
            <a:ext cx="5294535" cy="3725916"/>
          </a:xfrm>
          <a:prstGeom prst="rect">
            <a:avLst/>
          </a:prstGeom>
        </p:spPr>
      </p:pic>
      <p:sp>
        <p:nvSpPr>
          <p:cNvPr id="2" name="Title 1">
            <a:extLst>
              <a:ext uri="{FF2B5EF4-FFF2-40B4-BE49-F238E27FC236}">
                <a16:creationId xmlns:a16="http://schemas.microsoft.com/office/drawing/2014/main" id="{569CCB50-05A5-658D-36BC-D05458E8F330}"/>
              </a:ext>
            </a:extLst>
          </p:cNvPr>
          <p:cNvSpPr>
            <a:spLocks noGrp="1"/>
          </p:cNvSpPr>
          <p:nvPr>
            <p:ph type="title"/>
          </p:nvPr>
        </p:nvSpPr>
        <p:spPr>
          <a:xfrm>
            <a:off x="710938" y="0"/>
            <a:ext cx="11284390" cy="1325563"/>
          </a:xfrm>
        </p:spPr>
        <p:txBody>
          <a:bodyPr>
            <a:normAutofit/>
          </a:bodyPr>
          <a:lstStyle/>
          <a:p>
            <a:r>
              <a:rPr lang="en-US" sz="4000"/>
              <a:t>Design </a:t>
            </a:r>
            <a:r>
              <a:rPr lang="en-US" altLang="zh-CN" sz="4000"/>
              <a:t>Choice </a:t>
            </a:r>
            <a:r>
              <a:rPr lang="en-US" sz="4000"/>
              <a:t>of TLMM-FUSE Unit</a:t>
            </a:r>
          </a:p>
        </p:txBody>
      </p:sp>
      <p:sp>
        <p:nvSpPr>
          <p:cNvPr id="8" name="!!Rectangle 1">
            <a:extLst>
              <a:ext uri="{FF2B5EF4-FFF2-40B4-BE49-F238E27FC236}">
                <a16:creationId xmlns:a16="http://schemas.microsoft.com/office/drawing/2014/main" id="{126F68A7-3637-65CE-1F9B-85F79A104A75}"/>
              </a:ext>
            </a:extLst>
          </p:cNvPr>
          <p:cNvSpPr/>
          <p:nvPr/>
        </p:nvSpPr>
        <p:spPr>
          <a:xfrm>
            <a:off x="7361960" y="1205437"/>
            <a:ext cx="931801" cy="39461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D84C7437-4DD3-6B6F-4117-CBC9811B567C}"/>
              </a:ext>
            </a:extLst>
          </p:cNvPr>
          <p:cNvSpPr/>
          <p:nvPr/>
        </p:nvSpPr>
        <p:spPr>
          <a:xfrm>
            <a:off x="1683853" y="1864825"/>
            <a:ext cx="631176" cy="208064"/>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9869C162-2171-1F28-B3C2-EB2715233AE7}"/>
              </a:ext>
            </a:extLst>
          </p:cNvPr>
          <p:cNvSpPr/>
          <p:nvPr/>
        </p:nvSpPr>
        <p:spPr>
          <a:xfrm>
            <a:off x="2330655" y="1863364"/>
            <a:ext cx="631177" cy="208064"/>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7">
            <a:extLst>
              <a:ext uri="{FF2B5EF4-FFF2-40B4-BE49-F238E27FC236}">
                <a16:creationId xmlns:a16="http://schemas.microsoft.com/office/drawing/2014/main" id="{D8787FFD-7F32-B180-BA25-0D7BE8C23D29}"/>
              </a:ext>
            </a:extLst>
          </p:cNvPr>
          <p:cNvSpPr/>
          <p:nvPr/>
        </p:nvSpPr>
        <p:spPr>
          <a:xfrm>
            <a:off x="3796370" y="3457670"/>
            <a:ext cx="197678"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8">
            <a:extLst>
              <a:ext uri="{FF2B5EF4-FFF2-40B4-BE49-F238E27FC236}">
                <a16:creationId xmlns:a16="http://schemas.microsoft.com/office/drawing/2014/main" id="{5E02EB5E-657E-ADF2-2FBF-5B5A0671FA30}"/>
              </a:ext>
            </a:extLst>
          </p:cNvPr>
          <p:cNvSpPr/>
          <p:nvPr/>
        </p:nvSpPr>
        <p:spPr>
          <a:xfrm>
            <a:off x="4003040" y="3457670"/>
            <a:ext cx="197678"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5E08746B-B4A8-06A3-0323-22D972F50A1F}"/>
              </a:ext>
            </a:extLst>
          </p:cNvPr>
          <p:cNvSpPr/>
          <p:nvPr/>
        </p:nvSpPr>
        <p:spPr>
          <a:xfrm>
            <a:off x="4227694" y="3457670"/>
            <a:ext cx="197678"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A8611834-130A-3E4D-B7DC-BFFD542B2887}"/>
              </a:ext>
            </a:extLst>
          </p:cNvPr>
          <p:cNvSpPr/>
          <p:nvPr/>
        </p:nvSpPr>
        <p:spPr>
          <a:xfrm>
            <a:off x="3797855" y="4103585"/>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1">
            <a:extLst>
              <a:ext uri="{FF2B5EF4-FFF2-40B4-BE49-F238E27FC236}">
                <a16:creationId xmlns:a16="http://schemas.microsoft.com/office/drawing/2014/main" id="{AB89FC5E-A0A9-300D-DDE9-05144878CC20}"/>
              </a:ext>
            </a:extLst>
          </p:cNvPr>
          <p:cNvSpPr/>
          <p:nvPr/>
        </p:nvSpPr>
        <p:spPr>
          <a:xfrm>
            <a:off x="4011269" y="4103039"/>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2">
            <a:extLst>
              <a:ext uri="{FF2B5EF4-FFF2-40B4-BE49-F238E27FC236}">
                <a16:creationId xmlns:a16="http://schemas.microsoft.com/office/drawing/2014/main" id="{C827A0D5-44FD-F0B8-B036-5DE8426E095E}"/>
              </a:ext>
            </a:extLst>
          </p:cNvPr>
          <p:cNvSpPr/>
          <p:nvPr/>
        </p:nvSpPr>
        <p:spPr>
          <a:xfrm>
            <a:off x="4228862" y="4103039"/>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3">
            <a:extLst>
              <a:ext uri="{FF2B5EF4-FFF2-40B4-BE49-F238E27FC236}">
                <a16:creationId xmlns:a16="http://schemas.microsoft.com/office/drawing/2014/main" id="{B02C4E49-3297-AEC3-EE8D-9C8623F75317}"/>
              </a:ext>
            </a:extLst>
          </p:cNvPr>
          <p:cNvSpPr/>
          <p:nvPr/>
        </p:nvSpPr>
        <p:spPr>
          <a:xfrm>
            <a:off x="2419190" y="2755193"/>
            <a:ext cx="393552" cy="923829"/>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4">
            <a:extLst>
              <a:ext uri="{FF2B5EF4-FFF2-40B4-BE49-F238E27FC236}">
                <a16:creationId xmlns:a16="http://schemas.microsoft.com/office/drawing/2014/main" id="{F76623B3-403A-BDDD-27CB-5B88FE3A4AD9}"/>
              </a:ext>
            </a:extLst>
          </p:cNvPr>
          <p:cNvSpPr/>
          <p:nvPr/>
        </p:nvSpPr>
        <p:spPr>
          <a:xfrm>
            <a:off x="2323503" y="2509960"/>
            <a:ext cx="631178" cy="245233"/>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5">
            <a:extLst>
              <a:ext uri="{FF2B5EF4-FFF2-40B4-BE49-F238E27FC236}">
                <a16:creationId xmlns:a16="http://schemas.microsoft.com/office/drawing/2014/main" id="{EE9E8D3A-04C9-86CE-0C3F-DEB54835358F}"/>
              </a:ext>
            </a:extLst>
          </p:cNvPr>
          <p:cNvSpPr/>
          <p:nvPr/>
        </p:nvSpPr>
        <p:spPr>
          <a:xfrm>
            <a:off x="9787122" y="1433548"/>
            <a:ext cx="1719507" cy="252885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6">
            <a:extLst>
              <a:ext uri="{FF2B5EF4-FFF2-40B4-BE49-F238E27FC236}">
                <a16:creationId xmlns:a16="http://schemas.microsoft.com/office/drawing/2014/main" id="{66B12A57-D7E7-FCA9-5F65-51DD2CE8CFE9}"/>
              </a:ext>
            </a:extLst>
          </p:cNvPr>
          <p:cNvSpPr/>
          <p:nvPr/>
        </p:nvSpPr>
        <p:spPr>
          <a:xfrm>
            <a:off x="1786512" y="2780579"/>
            <a:ext cx="344379" cy="898443"/>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7">
            <a:extLst>
              <a:ext uri="{FF2B5EF4-FFF2-40B4-BE49-F238E27FC236}">
                <a16:creationId xmlns:a16="http://schemas.microsoft.com/office/drawing/2014/main" id="{43AAA2D2-C0C4-FBA1-73FC-B72E94A8020B}"/>
              </a:ext>
            </a:extLst>
          </p:cNvPr>
          <p:cNvSpPr/>
          <p:nvPr/>
        </p:nvSpPr>
        <p:spPr>
          <a:xfrm>
            <a:off x="6815545" y="2129208"/>
            <a:ext cx="2067197" cy="135971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8">
            <a:extLst>
              <a:ext uri="{FF2B5EF4-FFF2-40B4-BE49-F238E27FC236}">
                <a16:creationId xmlns:a16="http://schemas.microsoft.com/office/drawing/2014/main" id="{249ABB3B-17BB-2ED7-7E2E-9BE9FD8C220B}"/>
              </a:ext>
            </a:extLst>
          </p:cNvPr>
          <p:cNvSpPr/>
          <p:nvPr/>
        </p:nvSpPr>
        <p:spPr>
          <a:xfrm>
            <a:off x="1634528" y="2480075"/>
            <a:ext cx="631177" cy="275118"/>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19">
            <a:extLst>
              <a:ext uri="{FF2B5EF4-FFF2-40B4-BE49-F238E27FC236}">
                <a16:creationId xmlns:a16="http://schemas.microsoft.com/office/drawing/2014/main" id="{28D37F78-4A85-7265-1ADA-1E08C428B9C8}"/>
              </a:ext>
            </a:extLst>
          </p:cNvPr>
          <p:cNvSpPr/>
          <p:nvPr/>
        </p:nvSpPr>
        <p:spPr>
          <a:xfrm>
            <a:off x="9828860" y="4116237"/>
            <a:ext cx="1201998" cy="1924413"/>
          </a:xfrm>
          <a:prstGeom prst="rect">
            <a:avLst/>
          </a:prstGeom>
          <a:noFill/>
          <a:ln w="317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本框 5">
            <a:extLst>
              <a:ext uri="{FF2B5EF4-FFF2-40B4-BE49-F238E27FC236}">
                <a16:creationId xmlns:a16="http://schemas.microsoft.com/office/drawing/2014/main" id="{247D5EB7-4AFF-A186-F4EE-C56538C0B46B}"/>
              </a:ext>
            </a:extLst>
          </p:cNvPr>
          <p:cNvSpPr txBox="1"/>
          <p:nvPr/>
        </p:nvSpPr>
        <p:spPr>
          <a:xfrm>
            <a:off x="5783943" y="836105"/>
            <a:ext cx="3879399" cy="369332"/>
          </a:xfrm>
          <a:prstGeom prst="rect">
            <a:avLst/>
          </a:prstGeom>
          <a:noFill/>
        </p:spPr>
        <p:txBody>
          <a:bodyPr wrap="square">
            <a:spAutoFit/>
          </a:bodyPr>
          <a:lstStyle/>
          <a:p>
            <a:r>
              <a:rPr lang="en-US" altLang="zh-CN" b="1"/>
              <a:t>(a) Design Choice 1: Full Storage</a:t>
            </a:r>
            <a:endParaRPr lang="zh-CN" altLang="en-US" b="1"/>
          </a:p>
        </p:txBody>
      </p:sp>
      <p:sp>
        <p:nvSpPr>
          <p:cNvPr id="23" name="文本框 22">
            <a:extLst>
              <a:ext uri="{FF2B5EF4-FFF2-40B4-BE49-F238E27FC236}">
                <a16:creationId xmlns:a16="http://schemas.microsoft.com/office/drawing/2014/main" id="{7AE56D14-5DAC-B44D-1C3F-52006F020100}"/>
              </a:ext>
            </a:extLst>
          </p:cNvPr>
          <p:cNvSpPr txBox="1"/>
          <p:nvPr/>
        </p:nvSpPr>
        <p:spPr>
          <a:xfrm>
            <a:off x="7316671" y="1210212"/>
            <a:ext cx="1251785" cy="369332"/>
          </a:xfrm>
          <a:prstGeom prst="rect">
            <a:avLst/>
          </a:prstGeom>
          <a:noFill/>
        </p:spPr>
        <p:txBody>
          <a:bodyPr wrap="square" rtlCol="0">
            <a:spAutoFit/>
          </a:bodyPr>
          <a:lstStyle/>
          <a:p>
            <a:r>
              <a:rPr lang="en-US" altLang="zh-CN" b="1"/>
              <a:t>8     6     5</a:t>
            </a:r>
            <a:endParaRPr lang="zh-CN" altLang="en-US" b="1"/>
          </a:p>
        </p:txBody>
      </p:sp>
      <p:sp>
        <p:nvSpPr>
          <p:cNvPr id="24" name="文本框 23">
            <a:extLst>
              <a:ext uri="{FF2B5EF4-FFF2-40B4-BE49-F238E27FC236}">
                <a16:creationId xmlns:a16="http://schemas.microsoft.com/office/drawing/2014/main" id="{18078890-2C0E-A7A6-B485-625840D01B4D}"/>
              </a:ext>
            </a:extLst>
          </p:cNvPr>
          <p:cNvSpPr txBox="1"/>
          <p:nvPr/>
        </p:nvSpPr>
        <p:spPr>
          <a:xfrm>
            <a:off x="6390508" y="2136634"/>
            <a:ext cx="2497819" cy="1754326"/>
          </a:xfrm>
          <a:prstGeom prst="rect">
            <a:avLst/>
          </a:prstGeom>
          <a:noFill/>
        </p:spPr>
        <p:txBody>
          <a:bodyPr wrap="square">
            <a:spAutoFit/>
          </a:bodyPr>
          <a:lstStyle/>
          <a:p>
            <a:r>
              <a:rPr lang="en-US" altLang="zh-CN" b="1"/>
              <a:t>                8          6          5                                      </a:t>
            </a:r>
            <a:br>
              <a:rPr lang="en-US" altLang="zh-CN" b="1"/>
            </a:br>
            <a:r>
              <a:rPr lang="en-US" altLang="zh-CN" b="1"/>
              <a:t>          14   2   11   1   13   3</a:t>
            </a:r>
          </a:p>
          <a:p>
            <a:r>
              <a:rPr lang="en-US" altLang="zh-CN" b="1"/>
              <a:t>                 19   9     7    3</a:t>
            </a:r>
          </a:p>
          <a:p>
            <a:r>
              <a:rPr lang="en-US" altLang="zh-CN" b="1"/>
              <a:t>          </a:t>
            </a:r>
            <a:endParaRPr lang="zh-CN" altLang="en-US" b="1"/>
          </a:p>
          <a:p>
            <a:endParaRPr lang="zh-CN" altLang="en-US" b="1"/>
          </a:p>
          <a:p>
            <a:endParaRPr lang="zh-CN" altLang="en-US" b="1"/>
          </a:p>
        </p:txBody>
      </p:sp>
      <p:sp>
        <p:nvSpPr>
          <p:cNvPr id="25" name="矩形 24">
            <a:extLst>
              <a:ext uri="{FF2B5EF4-FFF2-40B4-BE49-F238E27FC236}">
                <a16:creationId xmlns:a16="http://schemas.microsoft.com/office/drawing/2014/main" id="{F56BE256-5EE3-FFA1-1442-4CFC8F469C66}"/>
              </a:ext>
            </a:extLst>
          </p:cNvPr>
          <p:cNvSpPr/>
          <p:nvPr/>
        </p:nvSpPr>
        <p:spPr>
          <a:xfrm>
            <a:off x="9919084" y="1541822"/>
            <a:ext cx="1451287" cy="216547"/>
          </a:xfrm>
          <a:prstGeom prst="rect">
            <a:avLst/>
          </a:prstGeom>
          <a:solidFill>
            <a:schemeClr val="bg1"/>
          </a:solidFill>
          <a:ln w="38100"/>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b="1">
                <a:solidFill>
                  <a:schemeClr val="tx1"/>
                </a:solidFill>
              </a:rPr>
              <a:t>0</a:t>
            </a:r>
            <a:endParaRPr lang="zh-CN" altLang="en-US" b="1"/>
          </a:p>
        </p:txBody>
      </p:sp>
      <p:sp>
        <p:nvSpPr>
          <p:cNvPr id="26" name="矩形 25">
            <a:extLst>
              <a:ext uri="{FF2B5EF4-FFF2-40B4-BE49-F238E27FC236}">
                <a16:creationId xmlns:a16="http://schemas.microsoft.com/office/drawing/2014/main" id="{234C7417-DF96-F263-F7AF-3CA254F6EAD1}"/>
              </a:ext>
            </a:extLst>
          </p:cNvPr>
          <p:cNvSpPr/>
          <p:nvPr/>
        </p:nvSpPr>
        <p:spPr>
          <a:xfrm>
            <a:off x="9919084" y="1758369"/>
            <a:ext cx="1451287" cy="1053746"/>
          </a:xfrm>
          <a:prstGeom prst="rect">
            <a:avLst/>
          </a:prstGeom>
          <a:solidFill>
            <a:schemeClr val="bg1"/>
          </a:solidFill>
          <a:ln w="38100"/>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b="1">
                <a:solidFill>
                  <a:schemeClr val="tx1"/>
                </a:solidFill>
              </a:rPr>
              <a:t>8  6  5 </a:t>
            </a:r>
            <a:br>
              <a:rPr lang="en-US" altLang="zh-CN" b="1">
                <a:solidFill>
                  <a:schemeClr val="tx1"/>
                </a:solidFill>
              </a:rPr>
            </a:br>
            <a:r>
              <a:rPr lang="en-US" altLang="zh-CN" b="1">
                <a:solidFill>
                  <a:schemeClr val="tx1"/>
                </a:solidFill>
              </a:rPr>
              <a:t>14  2  13 </a:t>
            </a:r>
            <a:br>
              <a:rPr lang="en-US" altLang="zh-CN" b="1">
                <a:solidFill>
                  <a:schemeClr val="tx1"/>
                </a:solidFill>
              </a:rPr>
            </a:br>
            <a:r>
              <a:rPr lang="en-US" altLang="zh-CN" b="1">
                <a:solidFill>
                  <a:schemeClr val="tx1"/>
                </a:solidFill>
              </a:rPr>
              <a:t>3  11  1 </a:t>
            </a:r>
          </a:p>
          <a:p>
            <a:pPr algn="ctr"/>
            <a:r>
              <a:rPr lang="en-US" altLang="zh-CN" b="1">
                <a:solidFill>
                  <a:schemeClr val="tx1"/>
                </a:solidFill>
              </a:rPr>
              <a:t>19   9  7  3</a:t>
            </a:r>
            <a:endParaRPr lang="zh-CN" altLang="en-US" b="1"/>
          </a:p>
        </p:txBody>
      </p:sp>
      <p:sp>
        <p:nvSpPr>
          <p:cNvPr id="27" name="矩形 26">
            <a:extLst>
              <a:ext uri="{FF2B5EF4-FFF2-40B4-BE49-F238E27FC236}">
                <a16:creationId xmlns:a16="http://schemas.microsoft.com/office/drawing/2014/main" id="{353FC13C-6DF7-21C2-71EE-E5C965410076}"/>
              </a:ext>
            </a:extLst>
          </p:cNvPr>
          <p:cNvSpPr/>
          <p:nvPr/>
        </p:nvSpPr>
        <p:spPr>
          <a:xfrm>
            <a:off x="9929275" y="2809065"/>
            <a:ext cx="1451287" cy="1066328"/>
          </a:xfrm>
          <a:prstGeom prst="rect">
            <a:avLst/>
          </a:prstGeom>
          <a:solidFill>
            <a:schemeClr val="bg1"/>
          </a:solidFill>
          <a:ln w="38100">
            <a:solidFill>
              <a:schemeClr val="dk1">
                <a:shade val="1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b="1">
                <a:solidFill>
                  <a:schemeClr val="tx1"/>
                </a:solidFill>
              </a:rPr>
              <a:t>-8 -6 -5 </a:t>
            </a:r>
            <a:br>
              <a:rPr lang="en-US" altLang="zh-CN" b="1">
                <a:solidFill>
                  <a:schemeClr val="tx1"/>
                </a:solidFill>
              </a:rPr>
            </a:br>
            <a:r>
              <a:rPr lang="en-US" altLang="zh-CN" b="1">
                <a:solidFill>
                  <a:schemeClr val="tx1"/>
                </a:solidFill>
              </a:rPr>
              <a:t>-14 -2 -13 </a:t>
            </a:r>
            <a:br>
              <a:rPr lang="en-US" altLang="zh-CN" b="1">
                <a:solidFill>
                  <a:schemeClr val="tx1"/>
                </a:solidFill>
              </a:rPr>
            </a:br>
            <a:r>
              <a:rPr lang="en-US" altLang="zh-CN" b="1">
                <a:solidFill>
                  <a:schemeClr val="tx1"/>
                </a:solidFill>
              </a:rPr>
              <a:t>-3 -11 -1 </a:t>
            </a:r>
            <a:br>
              <a:rPr lang="en-US" altLang="zh-CN" b="1">
                <a:solidFill>
                  <a:schemeClr val="tx1"/>
                </a:solidFill>
              </a:rPr>
            </a:br>
            <a:r>
              <a:rPr lang="en-US" altLang="zh-CN" b="1">
                <a:solidFill>
                  <a:schemeClr val="tx1"/>
                </a:solidFill>
              </a:rPr>
              <a:t>-19  -9 -7 -3</a:t>
            </a:r>
            <a:endParaRPr lang="zh-CN" altLang="en-US" b="1"/>
          </a:p>
        </p:txBody>
      </p:sp>
      <p:sp>
        <p:nvSpPr>
          <p:cNvPr id="28" name="文本框 27">
            <a:extLst>
              <a:ext uri="{FF2B5EF4-FFF2-40B4-BE49-F238E27FC236}">
                <a16:creationId xmlns:a16="http://schemas.microsoft.com/office/drawing/2014/main" id="{1453D094-2234-75C2-2578-A97B6BB55B26}"/>
              </a:ext>
            </a:extLst>
          </p:cNvPr>
          <p:cNvSpPr txBox="1"/>
          <p:nvPr/>
        </p:nvSpPr>
        <p:spPr>
          <a:xfrm>
            <a:off x="5630650" y="1310509"/>
            <a:ext cx="2097652" cy="261610"/>
          </a:xfrm>
          <a:prstGeom prst="rect">
            <a:avLst/>
          </a:prstGeom>
          <a:noFill/>
        </p:spPr>
        <p:txBody>
          <a:bodyPr wrap="square">
            <a:spAutoFit/>
          </a:bodyPr>
          <a:lstStyle/>
          <a:p>
            <a:r>
              <a:rPr lang="en-US" altLang="zh-CN" sz="1100" b="1"/>
              <a:t>Input Activation Entries</a:t>
            </a:r>
            <a:endParaRPr lang="zh-CN" altLang="en-US" sz="1100" b="1"/>
          </a:p>
        </p:txBody>
      </p:sp>
      <p:sp>
        <p:nvSpPr>
          <p:cNvPr id="29" name="文本框 28">
            <a:extLst>
              <a:ext uri="{FF2B5EF4-FFF2-40B4-BE49-F238E27FC236}">
                <a16:creationId xmlns:a16="http://schemas.microsoft.com/office/drawing/2014/main" id="{56DED376-31D3-9177-BF87-616415CEC483}"/>
              </a:ext>
            </a:extLst>
          </p:cNvPr>
          <p:cNvSpPr txBox="1"/>
          <p:nvPr/>
        </p:nvSpPr>
        <p:spPr>
          <a:xfrm>
            <a:off x="5630650" y="1811278"/>
            <a:ext cx="2097652" cy="261610"/>
          </a:xfrm>
          <a:prstGeom prst="rect">
            <a:avLst/>
          </a:prstGeom>
          <a:noFill/>
        </p:spPr>
        <p:txBody>
          <a:bodyPr wrap="square">
            <a:spAutoFit/>
          </a:bodyPr>
          <a:lstStyle/>
          <a:p>
            <a:r>
              <a:rPr lang="en-US" altLang="zh-CN" sz="1100" b="1"/>
              <a:t>Adder &amp; Subtractor Tree</a:t>
            </a:r>
            <a:endParaRPr lang="zh-CN" altLang="en-US" sz="1100" b="1"/>
          </a:p>
        </p:txBody>
      </p:sp>
      <p:sp>
        <p:nvSpPr>
          <p:cNvPr id="30" name="箭头: 下 29">
            <a:extLst>
              <a:ext uri="{FF2B5EF4-FFF2-40B4-BE49-F238E27FC236}">
                <a16:creationId xmlns:a16="http://schemas.microsoft.com/office/drawing/2014/main" id="{EB3D417E-E18D-96AE-F1E0-91B6253C89FC}"/>
              </a:ext>
            </a:extLst>
          </p:cNvPr>
          <p:cNvSpPr/>
          <p:nvPr/>
        </p:nvSpPr>
        <p:spPr>
          <a:xfrm>
            <a:off x="7705728" y="1607474"/>
            <a:ext cx="221295" cy="52544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1" name="箭头: 下 30">
            <a:extLst>
              <a:ext uri="{FF2B5EF4-FFF2-40B4-BE49-F238E27FC236}">
                <a16:creationId xmlns:a16="http://schemas.microsoft.com/office/drawing/2014/main" id="{4312356F-8121-54FF-7EAB-4A372E923EB5}"/>
              </a:ext>
            </a:extLst>
          </p:cNvPr>
          <p:cNvSpPr/>
          <p:nvPr/>
        </p:nvSpPr>
        <p:spPr>
          <a:xfrm rot="16200000">
            <a:off x="9296965" y="1819081"/>
            <a:ext cx="221295" cy="1022945"/>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2" name="箭头: 下 31">
            <a:extLst>
              <a:ext uri="{FF2B5EF4-FFF2-40B4-BE49-F238E27FC236}">
                <a16:creationId xmlns:a16="http://schemas.microsoft.com/office/drawing/2014/main" id="{61E795ED-3BFB-79F2-D59F-852C3CC809BA}"/>
              </a:ext>
            </a:extLst>
          </p:cNvPr>
          <p:cNvSpPr/>
          <p:nvPr/>
        </p:nvSpPr>
        <p:spPr>
          <a:xfrm rot="16200000">
            <a:off x="9290266" y="2677331"/>
            <a:ext cx="221295" cy="1036341"/>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文本框 32">
            <a:extLst>
              <a:ext uri="{FF2B5EF4-FFF2-40B4-BE49-F238E27FC236}">
                <a16:creationId xmlns:a16="http://schemas.microsoft.com/office/drawing/2014/main" id="{D50239B3-3EC8-5916-DC6D-EFEB8F2A3635}"/>
              </a:ext>
            </a:extLst>
          </p:cNvPr>
          <p:cNvSpPr txBox="1"/>
          <p:nvPr/>
        </p:nvSpPr>
        <p:spPr>
          <a:xfrm>
            <a:off x="8911766" y="1999067"/>
            <a:ext cx="1178366" cy="261610"/>
          </a:xfrm>
          <a:prstGeom prst="rect">
            <a:avLst/>
          </a:prstGeom>
          <a:noFill/>
        </p:spPr>
        <p:txBody>
          <a:bodyPr wrap="square">
            <a:spAutoFit/>
          </a:bodyPr>
          <a:lstStyle/>
          <a:p>
            <a:r>
              <a:rPr lang="en-US" altLang="zh-CN" sz="1100" b="1"/>
              <a:t>Original Val</a:t>
            </a:r>
            <a:endParaRPr lang="zh-CN" altLang="en-US" sz="1100" b="1"/>
          </a:p>
        </p:txBody>
      </p:sp>
      <p:sp>
        <p:nvSpPr>
          <p:cNvPr id="34" name="文本框 33">
            <a:extLst>
              <a:ext uri="{FF2B5EF4-FFF2-40B4-BE49-F238E27FC236}">
                <a16:creationId xmlns:a16="http://schemas.microsoft.com/office/drawing/2014/main" id="{9F6BA9C6-2531-CB9C-FA0E-D7A7BC6A1252}"/>
              </a:ext>
            </a:extLst>
          </p:cNvPr>
          <p:cNvSpPr txBox="1"/>
          <p:nvPr/>
        </p:nvSpPr>
        <p:spPr>
          <a:xfrm>
            <a:off x="8882743" y="3333371"/>
            <a:ext cx="1178366" cy="261610"/>
          </a:xfrm>
          <a:prstGeom prst="rect">
            <a:avLst/>
          </a:prstGeom>
          <a:noFill/>
        </p:spPr>
        <p:txBody>
          <a:bodyPr wrap="square">
            <a:spAutoFit/>
          </a:bodyPr>
          <a:lstStyle/>
          <a:p>
            <a:r>
              <a:rPr lang="en-US" altLang="zh-CN" sz="1100" b="1"/>
              <a:t>Negated Val</a:t>
            </a:r>
            <a:endParaRPr lang="zh-CN" altLang="en-US" sz="1100" b="1"/>
          </a:p>
        </p:txBody>
      </p:sp>
      <p:sp>
        <p:nvSpPr>
          <p:cNvPr id="35" name="矩形 34">
            <a:extLst>
              <a:ext uri="{FF2B5EF4-FFF2-40B4-BE49-F238E27FC236}">
                <a16:creationId xmlns:a16="http://schemas.microsoft.com/office/drawing/2014/main" id="{72548EC7-BC36-0147-6920-68C34446C9BA}"/>
              </a:ext>
            </a:extLst>
          </p:cNvPr>
          <p:cNvSpPr/>
          <p:nvPr/>
        </p:nvSpPr>
        <p:spPr>
          <a:xfrm>
            <a:off x="7316671" y="3106194"/>
            <a:ext cx="977091" cy="311919"/>
          </a:xfrm>
          <a:prstGeom prst="rect">
            <a:avLst/>
          </a:prstGeom>
          <a:solidFill>
            <a:schemeClr val="bg1"/>
          </a:solidFill>
          <a:ln w="38100"/>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sz="1100" b="1">
                <a:solidFill>
                  <a:schemeClr val="tx1"/>
                </a:solidFill>
              </a:rPr>
              <a:t>Negation Unit</a:t>
            </a:r>
            <a:endParaRPr lang="zh-CN" altLang="en-US" sz="1100" b="1">
              <a:solidFill>
                <a:schemeClr val="tx1"/>
              </a:solidFill>
            </a:endParaRPr>
          </a:p>
        </p:txBody>
      </p:sp>
      <p:sp>
        <p:nvSpPr>
          <p:cNvPr id="38" name="文本框 37">
            <a:extLst>
              <a:ext uri="{FF2B5EF4-FFF2-40B4-BE49-F238E27FC236}">
                <a16:creationId xmlns:a16="http://schemas.microsoft.com/office/drawing/2014/main" id="{C74533F6-1972-1923-5BE8-14562984236A}"/>
              </a:ext>
            </a:extLst>
          </p:cNvPr>
          <p:cNvSpPr txBox="1"/>
          <p:nvPr/>
        </p:nvSpPr>
        <p:spPr>
          <a:xfrm>
            <a:off x="10012460" y="1168199"/>
            <a:ext cx="1982868" cy="276999"/>
          </a:xfrm>
          <a:prstGeom prst="rect">
            <a:avLst/>
          </a:prstGeom>
          <a:noFill/>
        </p:spPr>
        <p:txBody>
          <a:bodyPr wrap="square">
            <a:spAutoFit/>
          </a:bodyPr>
          <a:lstStyle/>
          <a:p>
            <a:r>
              <a:rPr lang="en-US" altLang="zh-CN" sz="1200" b="1"/>
              <a:t>TL Table 1WQR</a:t>
            </a:r>
            <a:endParaRPr lang="zh-CN" altLang="en-US" sz="1200" b="1"/>
          </a:p>
        </p:txBody>
      </p:sp>
      <p:sp>
        <p:nvSpPr>
          <p:cNvPr id="44" name="!!Rectangle 4">
            <a:extLst>
              <a:ext uri="{FF2B5EF4-FFF2-40B4-BE49-F238E27FC236}">
                <a16:creationId xmlns:a16="http://schemas.microsoft.com/office/drawing/2014/main" id="{13816F86-E58A-F93B-BD3A-72F4314C5F3F}"/>
              </a:ext>
            </a:extLst>
          </p:cNvPr>
          <p:cNvSpPr/>
          <p:nvPr/>
        </p:nvSpPr>
        <p:spPr>
          <a:xfrm>
            <a:off x="6847388" y="4300461"/>
            <a:ext cx="206670" cy="63500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
            <a:extLst>
              <a:ext uri="{FF2B5EF4-FFF2-40B4-BE49-F238E27FC236}">
                <a16:creationId xmlns:a16="http://schemas.microsoft.com/office/drawing/2014/main" id="{D847EA83-ABEE-8B34-D393-5DAEA5AA9D72}"/>
              </a:ext>
            </a:extLst>
          </p:cNvPr>
          <p:cNvSpPr/>
          <p:nvPr/>
        </p:nvSpPr>
        <p:spPr>
          <a:xfrm>
            <a:off x="7054058" y="4300461"/>
            <a:ext cx="206670" cy="63500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
            <a:extLst>
              <a:ext uri="{FF2B5EF4-FFF2-40B4-BE49-F238E27FC236}">
                <a16:creationId xmlns:a16="http://schemas.microsoft.com/office/drawing/2014/main" id="{6A979D9E-A621-D255-6405-C052A9035232}"/>
              </a:ext>
            </a:extLst>
          </p:cNvPr>
          <p:cNvSpPr/>
          <p:nvPr/>
        </p:nvSpPr>
        <p:spPr>
          <a:xfrm>
            <a:off x="7260728" y="4300461"/>
            <a:ext cx="206670" cy="63500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15">
            <a:extLst>
              <a:ext uri="{FF2B5EF4-FFF2-40B4-BE49-F238E27FC236}">
                <a16:creationId xmlns:a16="http://schemas.microsoft.com/office/drawing/2014/main" id="{8C9C92FD-BAD7-A542-2B01-61F5E7C70EBA}"/>
              </a:ext>
            </a:extLst>
          </p:cNvPr>
          <p:cNvSpPr/>
          <p:nvPr/>
        </p:nvSpPr>
        <p:spPr>
          <a:xfrm>
            <a:off x="8487631" y="4347613"/>
            <a:ext cx="728161" cy="124299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文本框 47">
            <a:extLst>
              <a:ext uri="{FF2B5EF4-FFF2-40B4-BE49-F238E27FC236}">
                <a16:creationId xmlns:a16="http://schemas.microsoft.com/office/drawing/2014/main" id="{287C2B1F-FCBE-0C8A-7AD4-CE0E02DDAE25}"/>
              </a:ext>
            </a:extLst>
          </p:cNvPr>
          <p:cNvSpPr txBox="1"/>
          <p:nvPr/>
        </p:nvSpPr>
        <p:spPr>
          <a:xfrm>
            <a:off x="6793919" y="4302569"/>
            <a:ext cx="388669" cy="646331"/>
          </a:xfrm>
          <a:prstGeom prst="rect">
            <a:avLst/>
          </a:prstGeom>
          <a:noFill/>
        </p:spPr>
        <p:txBody>
          <a:bodyPr wrap="square" rtlCol="0">
            <a:spAutoFit/>
          </a:bodyPr>
          <a:lstStyle/>
          <a:p>
            <a:r>
              <a:rPr lang="en-US" altLang="zh-CN" sz="1200" b="1"/>
              <a:t> 1</a:t>
            </a:r>
            <a:br>
              <a:rPr lang="en-US" altLang="zh-CN" sz="1200" b="1"/>
            </a:br>
            <a:r>
              <a:rPr lang="en-US" altLang="zh-CN" sz="1200" b="1"/>
              <a:t>-1</a:t>
            </a:r>
            <a:br>
              <a:rPr lang="en-US" altLang="zh-CN" sz="1200" b="1"/>
            </a:br>
            <a:r>
              <a:rPr lang="en-US" altLang="zh-CN" sz="1200" b="1"/>
              <a:t> 0</a:t>
            </a:r>
            <a:endParaRPr lang="zh-CN" altLang="en-US" sz="1200" b="1"/>
          </a:p>
        </p:txBody>
      </p:sp>
      <p:sp>
        <p:nvSpPr>
          <p:cNvPr id="49" name="文本框 48">
            <a:extLst>
              <a:ext uri="{FF2B5EF4-FFF2-40B4-BE49-F238E27FC236}">
                <a16:creationId xmlns:a16="http://schemas.microsoft.com/office/drawing/2014/main" id="{71C134FB-A0D9-EBA4-DD87-EC20B3B3CF23}"/>
              </a:ext>
            </a:extLst>
          </p:cNvPr>
          <p:cNvSpPr txBox="1"/>
          <p:nvPr/>
        </p:nvSpPr>
        <p:spPr>
          <a:xfrm>
            <a:off x="7018604" y="4298422"/>
            <a:ext cx="388669" cy="646331"/>
          </a:xfrm>
          <a:prstGeom prst="rect">
            <a:avLst/>
          </a:prstGeom>
          <a:noFill/>
        </p:spPr>
        <p:txBody>
          <a:bodyPr wrap="square" rtlCol="0">
            <a:spAutoFit/>
          </a:bodyPr>
          <a:lstStyle/>
          <a:p>
            <a:r>
              <a:rPr lang="en-US" altLang="zh-CN" sz="1200" b="1"/>
              <a:t> 1</a:t>
            </a:r>
            <a:br>
              <a:rPr lang="en-US" altLang="zh-CN" sz="1200" b="1"/>
            </a:br>
            <a:r>
              <a:rPr lang="en-US" altLang="zh-CN" sz="1200" b="1"/>
              <a:t>-1</a:t>
            </a:r>
            <a:br>
              <a:rPr lang="en-US" altLang="zh-CN" sz="1200" b="1"/>
            </a:br>
            <a:r>
              <a:rPr lang="en-US" altLang="zh-CN" sz="1200" b="1"/>
              <a:t> 1</a:t>
            </a:r>
            <a:endParaRPr lang="zh-CN" altLang="en-US" sz="1200" b="1"/>
          </a:p>
        </p:txBody>
      </p:sp>
      <p:sp>
        <p:nvSpPr>
          <p:cNvPr id="50" name="文本框 49">
            <a:extLst>
              <a:ext uri="{FF2B5EF4-FFF2-40B4-BE49-F238E27FC236}">
                <a16:creationId xmlns:a16="http://schemas.microsoft.com/office/drawing/2014/main" id="{55F5881D-CC10-43E9-B0F0-3EBE8FDC971B}"/>
              </a:ext>
            </a:extLst>
          </p:cNvPr>
          <p:cNvSpPr txBox="1"/>
          <p:nvPr/>
        </p:nvSpPr>
        <p:spPr>
          <a:xfrm>
            <a:off x="7222239" y="4304605"/>
            <a:ext cx="388669" cy="646331"/>
          </a:xfrm>
          <a:prstGeom prst="rect">
            <a:avLst/>
          </a:prstGeom>
          <a:noFill/>
        </p:spPr>
        <p:txBody>
          <a:bodyPr wrap="square" rtlCol="0">
            <a:spAutoFit/>
          </a:bodyPr>
          <a:lstStyle/>
          <a:p>
            <a:r>
              <a:rPr lang="en-US" altLang="zh-CN" sz="1200" b="1"/>
              <a:t> 1</a:t>
            </a:r>
            <a:br>
              <a:rPr lang="en-US" altLang="zh-CN" sz="1200" b="1"/>
            </a:br>
            <a:r>
              <a:rPr lang="en-US" altLang="zh-CN" sz="1200" b="1"/>
              <a:t>-1</a:t>
            </a:r>
            <a:br>
              <a:rPr lang="en-US" altLang="zh-CN" sz="1200" b="1"/>
            </a:br>
            <a:r>
              <a:rPr lang="en-US" altLang="zh-CN" sz="1200" b="1"/>
              <a:t> 0</a:t>
            </a:r>
            <a:endParaRPr lang="zh-CN" altLang="en-US" sz="1200" b="1"/>
          </a:p>
        </p:txBody>
      </p:sp>
      <p:grpSp>
        <p:nvGrpSpPr>
          <p:cNvPr id="51" name="组合 50">
            <a:extLst>
              <a:ext uri="{FF2B5EF4-FFF2-40B4-BE49-F238E27FC236}">
                <a16:creationId xmlns:a16="http://schemas.microsoft.com/office/drawing/2014/main" id="{7AFE353F-F669-E4EF-3F98-A4B3273F6679}"/>
              </a:ext>
            </a:extLst>
          </p:cNvPr>
          <p:cNvGrpSpPr/>
          <p:nvPr/>
        </p:nvGrpSpPr>
        <p:grpSpPr>
          <a:xfrm>
            <a:off x="6850497" y="5339358"/>
            <a:ext cx="628684" cy="230240"/>
            <a:chOff x="6284499" y="5277931"/>
            <a:chExt cx="628684" cy="680231"/>
          </a:xfrm>
        </p:grpSpPr>
        <p:sp>
          <p:nvSpPr>
            <p:cNvPr id="52" name="Rectangle 10">
              <a:extLst>
                <a:ext uri="{FF2B5EF4-FFF2-40B4-BE49-F238E27FC236}">
                  <a16:creationId xmlns:a16="http://schemas.microsoft.com/office/drawing/2014/main" id="{6FCDCBE0-C6AD-AE2C-322B-F2F3BDD3E506}"/>
                </a:ext>
              </a:extLst>
            </p:cNvPr>
            <p:cNvSpPr/>
            <p:nvPr/>
          </p:nvSpPr>
          <p:spPr>
            <a:xfrm>
              <a:off x="6284499" y="5278477"/>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11">
              <a:extLst>
                <a:ext uri="{FF2B5EF4-FFF2-40B4-BE49-F238E27FC236}">
                  <a16:creationId xmlns:a16="http://schemas.microsoft.com/office/drawing/2014/main" id="{DA748C62-0971-DB1E-5461-A42311530FD2}"/>
                </a:ext>
              </a:extLst>
            </p:cNvPr>
            <p:cNvSpPr/>
            <p:nvPr/>
          </p:nvSpPr>
          <p:spPr>
            <a:xfrm>
              <a:off x="6497913" y="5277931"/>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12">
              <a:extLst>
                <a:ext uri="{FF2B5EF4-FFF2-40B4-BE49-F238E27FC236}">
                  <a16:creationId xmlns:a16="http://schemas.microsoft.com/office/drawing/2014/main" id="{739EF812-441C-B2E2-EB16-2E0A641005EF}"/>
                </a:ext>
              </a:extLst>
            </p:cNvPr>
            <p:cNvSpPr/>
            <p:nvPr/>
          </p:nvSpPr>
          <p:spPr>
            <a:xfrm>
              <a:off x="6706513" y="5277931"/>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 name="!!头: 下 48">
            <a:extLst>
              <a:ext uri="{FF2B5EF4-FFF2-40B4-BE49-F238E27FC236}">
                <a16:creationId xmlns:a16="http://schemas.microsoft.com/office/drawing/2014/main" id="{03191B83-07E6-DC13-6A57-D72BB42AB61C}"/>
              </a:ext>
            </a:extLst>
          </p:cNvPr>
          <p:cNvSpPr/>
          <p:nvPr/>
        </p:nvSpPr>
        <p:spPr>
          <a:xfrm>
            <a:off x="7146171" y="4944753"/>
            <a:ext cx="45719" cy="39479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a:extLst>
              <a:ext uri="{FF2B5EF4-FFF2-40B4-BE49-F238E27FC236}">
                <a16:creationId xmlns:a16="http://schemas.microsoft.com/office/drawing/2014/main" id="{36A47E9E-A064-4D99-C6D2-9872EBCDB27F}"/>
              </a:ext>
            </a:extLst>
          </p:cNvPr>
          <p:cNvSpPr txBox="1"/>
          <p:nvPr/>
        </p:nvSpPr>
        <p:spPr>
          <a:xfrm>
            <a:off x="6780168" y="5323671"/>
            <a:ext cx="1059133" cy="276999"/>
          </a:xfrm>
          <a:prstGeom prst="rect">
            <a:avLst/>
          </a:prstGeom>
          <a:noFill/>
        </p:spPr>
        <p:txBody>
          <a:bodyPr wrap="square" rtlCol="0">
            <a:spAutoFit/>
          </a:bodyPr>
          <a:lstStyle/>
          <a:p>
            <a:r>
              <a:rPr lang="en-US" altLang="zh-CN" sz="1200" b="1"/>
              <a:t> 5   12   5</a:t>
            </a:r>
            <a:endParaRPr lang="zh-CN" altLang="en-US" sz="1200" b="1"/>
          </a:p>
        </p:txBody>
      </p:sp>
      <p:sp>
        <p:nvSpPr>
          <p:cNvPr id="57" name="箭头: 右 56">
            <a:extLst>
              <a:ext uri="{FF2B5EF4-FFF2-40B4-BE49-F238E27FC236}">
                <a16:creationId xmlns:a16="http://schemas.microsoft.com/office/drawing/2014/main" id="{A443D411-B606-6E69-3365-967D09B81AE8}"/>
              </a:ext>
            </a:extLst>
          </p:cNvPr>
          <p:cNvSpPr/>
          <p:nvPr/>
        </p:nvSpPr>
        <p:spPr>
          <a:xfrm>
            <a:off x="7504697" y="5390258"/>
            <a:ext cx="966274" cy="124169"/>
          </a:xfrm>
          <a:prstGeom prst="rightArrow">
            <a:avLst/>
          </a:prstGeom>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8" name="组合 57">
            <a:extLst>
              <a:ext uri="{FF2B5EF4-FFF2-40B4-BE49-F238E27FC236}">
                <a16:creationId xmlns:a16="http://schemas.microsoft.com/office/drawing/2014/main" id="{6C13B460-B47C-A704-E4EF-85DB05B301C1}"/>
              </a:ext>
            </a:extLst>
          </p:cNvPr>
          <p:cNvGrpSpPr/>
          <p:nvPr/>
        </p:nvGrpSpPr>
        <p:grpSpPr>
          <a:xfrm rot="5400000">
            <a:off x="9356899" y="4853991"/>
            <a:ext cx="628684" cy="230240"/>
            <a:chOff x="6284499" y="5277931"/>
            <a:chExt cx="628684" cy="680231"/>
          </a:xfrm>
        </p:grpSpPr>
        <p:sp>
          <p:nvSpPr>
            <p:cNvPr id="59" name="Rectangle 10">
              <a:extLst>
                <a:ext uri="{FF2B5EF4-FFF2-40B4-BE49-F238E27FC236}">
                  <a16:creationId xmlns:a16="http://schemas.microsoft.com/office/drawing/2014/main" id="{848D6206-FD3C-3809-6A51-AF162B6DC1CB}"/>
                </a:ext>
              </a:extLst>
            </p:cNvPr>
            <p:cNvSpPr/>
            <p:nvPr/>
          </p:nvSpPr>
          <p:spPr>
            <a:xfrm>
              <a:off x="6284499" y="5278477"/>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11">
              <a:extLst>
                <a:ext uri="{FF2B5EF4-FFF2-40B4-BE49-F238E27FC236}">
                  <a16:creationId xmlns:a16="http://schemas.microsoft.com/office/drawing/2014/main" id="{48006B4E-76F0-F81A-E2FD-4961D843C23D}"/>
                </a:ext>
              </a:extLst>
            </p:cNvPr>
            <p:cNvSpPr/>
            <p:nvPr/>
          </p:nvSpPr>
          <p:spPr>
            <a:xfrm>
              <a:off x="6497913" y="5277931"/>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12">
              <a:extLst>
                <a:ext uri="{FF2B5EF4-FFF2-40B4-BE49-F238E27FC236}">
                  <a16:creationId xmlns:a16="http://schemas.microsoft.com/office/drawing/2014/main" id="{C8D99FAA-7572-2A6D-53AE-D9DE5965064B}"/>
                </a:ext>
              </a:extLst>
            </p:cNvPr>
            <p:cNvSpPr/>
            <p:nvPr/>
          </p:nvSpPr>
          <p:spPr>
            <a:xfrm>
              <a:off x="6706513" y="5277931"/>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2" name="文本框 61">
            <a:extLst>
              <a:ext uri="{FF2B5EF4-FFF2-40B4-BE49-F238E27FC236}">
                <a16:creationId xmlns:a16="http://schemas.microsoft.com/office/drawing/2014/main" id="{277C9BF1-A51D-8402-D0FE-61D131043D37}"/>
              </a:ext>
            </a:extLst>
          </p:cNvPr>
          <p:cNvSpPr txBox="1"/>
          <p:nvPr/>
        </p:nvSpPr>
        <p:spPr>
          <a:xfrm>
            <a:off x="8323377" y="4752200"/>
            <a:ext cx="1061796" cy="461665"/>
          </a:xfrm>
          <a:prstGeom prst="rect">
            <a:avLst/>
          </a:prstGeom>
          <a:noFill/>
        </p:spPr>
        <p:txBody>
          <a:bodyPr wrap="square" rtlCol="0">
            <a:spAutoFit/>
          </a:bodyPr>
          <a:lstStyle/>
          <a:p>
            <a:pPr algn="ctr"/>
            <a:r>
              <a:rPr lang="en-US" altLang="zh-CN" sz="1200" b="1"/>
              <a:t>TL Table</a:t>
            </a:r>
            <a:br>
              <a:rPr lang="en-US" altLang="zh-CN" sz="1200" b="1"/>
            </a:br>
            <a:r>
              <a:rPr lang="en-US" altLang="zh-CN" sz="1200" b="1"/>
              <a:t>(1WQR)</a:t>
            </a:r>
            <a:endParaRPr lang="zh-CN" altLang="en-US" sz="1200" b="1"/>
          </a:p>
        </p:txBody>
      </p:sp>
      <p:sp>
        <p:nvSpPr>
          <p:cNvPr id="63" name="箭头: 右 62">
            <a:extLst>
              <a:ext uri="{FF2B5EF4-FFF2-40B4-BE49-F238E27FC236}">
                <a16:creationId xmlns:a16="http://schemas.microsoft.com/office/drawing/2014/main" id="{58A72101-9709-35AB-5FE5-E897E9BC6792}"/>
              </a:ext>
            </a:extLst>
          </p:cNvPr>
          <p:cNvSpPr/>
          <p:nvPr/>
        </p:nvSpPr>
        <p:spPr>
          <a:xfrm>
            <a:off x="9215792" y="4925798"/>
            <a:ext cx="342176"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文本框 4">
            <a:extLst>
              <a:ext uri="{FF2B5EF4-FFF2-40B4-BE49-F238E27FC236}">
                <a16:creationId xmlns:a16="http://schemas.microsoft.com/office/drawing/2014/main" id="{786644EE-A3D3-9A98-7FB4-A7AE2B242BFC}"/>
              </a:ext>
            </a:extLst>
          </p:cNvPr>
          <p:cNvSpPr txBox="1"/>
          <p:nvPr/>
        </p:nvSpPr>
        <p:spPr>
          <a:xfrm>
            <a:off x="9879196" y="4880850"/>
            <a:ext cx="1982868" cy="276999"/>
          </a:xfrm>
          <a:prstGeom prst="rect">
            <a:avLst/>
          </a:prstGeom>
          <a:noFill/>
        </p:spPr>
        <p:txBody>
          <a:bodyPr wrap="square">
            <a:spAutoFit/>
          </a:bodyPr>
          <a:lstStyle/>
          <a:p>
            <a:r>
              <a:rPr lang="en-US" altLang="zh-CN" sz="1200" b="1"/>
              <a:t>Accumulator</a:t>
            </a:r>
            <a:endParaRPr lang="zh-CN" altLang="en-US" sz="1200" b="1"/>
          </a:p>
        </p:txBody>
      </p:sp>
      <p:sp>
        <p:nvSpPr>
          <p:cNvPr id="7" name="灯片编号占位符 6">
            <a:extLst>
              <a:ext uri="{FF2B5EF4-FFF2-40B4-BE49-F238E27FC236}">
                <a16:creationId xmlns:a16="http://schemas.microsoft.com/office/drawing/2014/main" id="{DA02187C-1A70-5617-BF64-86B9E1E0A49A}"/>
              </a:ext>
            </a:extLst>
          </p:cNvPr>
          <p:cNvSpPr>
            <a:spLocks noGrp="1"/>
          </p:cNvSpPr>
          <p:nvPr>
            <p:ph type="sldNum" sz="quarter" idx="12"/>
          </p:nvPr>
        </p:nvSpPr>
        <p:spPr/>
        <p:txBody>
          <a:bodyPr/>
          <a:lstStyle/>
          <a:p>
            <a:fld id="{CB77001E-1A61-4903-BBFF-D82C24F3A3A5}" type="slidenum">
              <a:rPr lang="en-US" smtClean="0"/>
              <a:t>55</a:t>
            </a:fld>
            <a:endParaRPr lang="zh-CN" altLang="en-US"/>
          </a:p>
        </p:txBody>
      </p:sp>
      <p:sp>
        <p:nvSpPr>
          <p:cNvPr id="36" name="页脚占位符 35">
            <a:extLst>
              <a:ext uri="{FF2B5EF4-FFF2-40B4-BE49-F238E27FC236}">
                <a16:creationId xmlns:a16="http://schemas.microsoft.com/office/drawing/2014/main" id="{57584322-9067-4131-B7D6-6FD9733790A9}"/>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1025067328"/>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2"/>
    </p:ext>
  </p:extLst>
</p:sld>
</file>

<file path=ppt/slides/slide5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3E82C80-7AA7-C5E6-3C9A-EAD5B586056A}"/>
            </a:ext>
          </a:extLst>
        </p:cNvPr>
        <p:cNvGrpSpPr/>
        <p:nvPr/>
      </p:nvGrpSpPr>
      <p:grpSpPr>
        <a:xfrm>
          <a:off x="0" y="0"/>
          <a:ext cx="0" cy="0"/>
          <a:chOff x="0" y="0"/>
          <a:chExt cx="0" cy="0"/>
        </a:xfrm>
      </p:grpSpPr>
      <p:pic>
        <p:nvPicPr>
          <p:cNvPr id="11" name="图片 10">
            <a:extLst>
              <a:ext uri="{FF2B5EF4-FFF2-40B4-BE49-F238E27FC236}">
                <a16:creationId xmlns:a16="http://schemas.microsoft.com/office/drawing/2014/main" id="{88D9506E-AA5F-8DEE-9FC0-7B787CCD3706}"/>
              </a:ext>
            </a:extLst>
          </p:cNvPr>
          <p:cNvPicPr>
            <a:picLocks noChangeAspect="1"/>
          </p:cNvPicPr>
          <p:nvPr/>
        </p:nvPicPr>
        <p:blipFill>
          <a:blip r:embed="rId3"/>
          <a:srcRect l="5438" t="7270" r="9650" b="13881"/>
          <a:stretch>
            <a:fillRect/>
          </a:stretch>
        </p:blipFill>
        <p:spPr>
          <a:xfrm>
            <a:off x="545790" y="1402742"/>
            <a:ext cx="5294535" cy="3725916"/>
          </a:xfrm>
          <a:prstGeom prst="rect">
            <a:avLst/>
          </a:prstGeom>
        </p:spPr>
      </p:pic>
      <p:sp>
        <p:nvSpPr>
          <p:cNvPr id="2" name="Title 1">
            <a:extLst>
              <a:ext uri="{FF2B5EF4-FFF2-40B4-BE49-F238E27FC236}">
                <a16:creationId xmlns:a16="http://schemas.microsoft.com/office/drawing/2014/main" id="{41D2CB78-C545-131B-EA5B-B3E3AE679B37}"/>
              </a:ext>
            </a:extLst>
          </p:cNvPr>
          <p:cNvSpPr>
            <a:spLocks noGrp="1"/>
          </p:cNvSpPr>
          <p:nvPr>
            <p:ph type="title"/>
          </p:nvPr>
        </p:nvSpPr>
        <p:spPr>
          <a:xfrm>
            <a:off x="710938" y="0"/>
            <a:ext cx="11284390" cy="1325563"/>
          </a:xfrm>
        </p:spPr>
        <p:txBody>
          <a:bodyPr>
            <a:normAutofit/>
          </a:bodyPr>
          <a:lstStyle/>
          <a:p>
            <a:r>
              <a:rPr lang="en-US" sz="4000"/>
              <a:t>Design Choice of TLMM-FUSE Unit</a:t>
            </a:r>
          </a:p>
        </p:txBody>
      </p:sp>
      <p:sp>
        <p:nvSpPr>
          <p:cNvPr id="8" name="!!Rectangle 1">
            <a:extLst>
              <a:ext uri="{FF2B5EF4-FFF2-40B4-BE49-F238E27FC236}">
                <a16:creationId xmlns:a16="http://schemas.microsoft.com/office/drawing/2014/main" id="{E18E1ED3-E12E-E926-A5ED-5BB3EF6DCDB6}"/>
              </a:ext>
            </a:extLst>
          </p:cNvPr>
          <p:cNvSpPr/>
          <p:nvPr/>
        </p:nvSpPr>
        <p:spPr>
          <a:xfrm>
            <a:off x="1046906" y="1850342"/>
            <a:ext cx="631176" cy="221086"/>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27B68071-7BFC-AD7F-732D-07677EFE6ADA}"/>
              </a:ext>
            </a:extLst>
          </p:cNvPr>
          <p:cNvSpPr/>
          <p:nvPr/>
        </p:nvSpPr>
        <p:spPr>
          <a:xfrm>
            <a:off x="1683853" y="1864825"/>
            <a:ext cx="631176" cy="208064"/>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B80F787-484F-B17E-7507-C3874040323B}"/>
              </a:ext>
            </a:extLst>
          </p:cNvPr>
          <p:cNvSpPr/>
          <p:nvPr/>
        </p:nvSpPr>
        <p:spPr>
          <a:xfrm>
            <a:off x="2330655" y="1863364"/>
            <a:ext cx="631177" cy="208064"/>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7">
            <a:extLst>
              <a:ext uri="{FF2B5EF4-FFF2-40B4-BE49-F238E27FC236}">
                <a16:creationId xmlns:a16="http://schemas.microsoft.com/office/drawing/2014/main" id="{11D7D965-0804-C589-C7E0-526CFC242F12}"/>
              </a:ext>
            </a:extLst>
          </p:cNvPr>
          <p:cNvSpPr/>
          <p:nvPr/>
        </p:nvSpPr>
        <p:spPr>
          <a:xfrm>
            <a:off x="3796370" y="3457670"/>
            <a:ext cx="197678"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8">
            <a:extLst>
              <a:ext uri="{FF2B5EF4-FFF2-40B4-BE49-F238E27FC236}">
                <a16:creationId xmlns:a16="http://schemas.microsoft.com/office/drawing/2014/main" id="{635FD09F-E9B4-E889-7005-47A71C29C19D}"/>
              </a:ext>
            </a:extLst>
          </p:cNvPr>
          <p:cNvSpPr/>
          <p:nvPr/>
        </p:nvSpPr>
        <p:spPr>
          <a:xfrm>
            <a:off x="4003040" y="3457670"/>
            <a:ext cx="197678"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CD47DAEF-874A-E9D0-ACD7-4C4B34F9C40D}"/>
              </a:ext>
            </a:extLst>
          </p:cNvPr>
          <p:cNvSpPr/>
          <p:nvPr/>
        </p:nvSpPr>
        <p:spPr>
          <a:xfrm>
            <a:off x="4227694" y="3457670"/>
            <a:ext cx="197678"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3E43AA54-931F-FF2D-689D-728CDD4B30DD}"/>
              </a:ext>
            </a:extLst>
          </p:cNvPr>
          <p:cNvSpPr/>
          <p:nvPr/>
        </p:nvSpPr>
        <p:spPr>
          <a:xfrm>
            <a:off x="3797855" y="4103585"/>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1">
            <a:extLst>
              <a:ext uri="{FF2B5EF4-FFF2-40B4-BE49-F238E27FC236}">
                <a16:creationId xmlns:a16="http://schemas.microsoft.com/office/drawing/2014/main" id="{DAE8C521-2ABC-BE26-3DFF-D6A395B9923E}"/>
              </a:ext>
            </a:extLst>
          </p:cNvPr>
          <p:cNvSpPr/>
          <p:nvPr/>
        </p:nvSpPr>
        <p:spPr>
          <a:xfrm>
            <a:off x="4011269" y="4103039"/>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2">
            <a:extLst>
              <a:ext uri="{FF2B5EF4-FFF2-40B4-BE49-F238E27FC236}">
                <a16:creationId xmlns:a16="http://schemas.microsoft.com/office/drawing/2014/main" id="{0D767D45-5F47-B844-AFA2-5132B0E5C006}"/>
              </a:ext>
            </a:extLst>
          </p:cNvPr>
          <p:cNvSpPr/>
          <p:nvPr/>
        </p:nvSpPr>
        <p:spPr>
          <a:xfrm>
            <a:off x="4228862" y="4103039"/>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3">
            <a:extLst>
              <a:ext uri="{FF2B5EF4-FFF2-40B4-BE49-F238E27FC236}">
                <a16:creationId xmlns:a16="http://schemas.microsoft.com/office/drawing/2014/main" id="{3DEA7779-9791-3857-E065-D7FAA08978C6}"/>
              </a:ext>
            </a:extLst>
          </p:cNvPr>
          <p:cNvSpPr/>
          <p:nvPr/>
        </p:nvSpPr>
        <p:spPr>
          <a:xfrm>
            <a:off x="2419190" y="2755193"/>
            <a:ext cx="393552" cy="923829"/>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4">
            <a:extLst>
              <a:ext uri="{FF2B5EF4-FFF2-40B4-BE49-F238E27FC236}">
                <a16:creationId xmlns:a16="http://schemas.microsoft.com/office/drawing/2014/main" id="{802095BE-E05E-3D78-DB3C-26B57CF0BE8D}"/>
              </a:ext>
            </a:extLst>
          </p:cNvPr>
          <p:cNvSpPr/>
          <p:nvPr/>
        </p:nvSpPr>
        <p:spPr>
          <a:xfrm>
            <a:off x="2323503" y="2509960"/>
            <a:ext cx="631178" cy="245233"/>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6">
            <a:extLst>
              <a:ext uri="{FF2B5EF4-FFF2-40B4-BE49-F238E27FC236}">
                <a16:creationId xmlns:a16="http://schemas.microsoft.com/office/drawing/2014/main" id="{D873CAAF-5DFD-E6E7-AD68-C82E7FC4F6D7}"/>
              </a:ext>
            </a:extLst>
          </p:cNvPr>
          <p:cNvSpPr/>
          <p:nvPr/>
        </p:nvSpPr>
        <p:spPr>
          <a:xfrm>
            <a:off x="1786512" y="2780579"/>
            <a:ext cx="344379" cy="898443"/>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8">
            <a:extLst>
              <a:ext uri="{FF2B5EF4-FFF2-40B4-BE49-F238E27FC236}">
                <a16:creationId xmlns:a16="http://schemas.microsoft.com/office/drawing/2014/main" id="{098068EF-CF04-54DC-008A-4F16BBAC9C2A}"/>
              </a:ext>
            </a:extLst>
          </p:cNvPr>
          <p:cNvSpPr/>
          <p:nvPr/>
        </p:nvSpPr>
        <p:spPr>
          <a:xfrm>
            <a:off x="1634528" y="2480075"/>
            <a:ext cx="631177" cy="275118"/>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文本框 5">
            <a:extLst>
              <a:ext uri="{FF2B5EF4-FFF2-40B4-BE49-F238E27FC236}">
                <a16:creationId xmlns:a16="http://schemas.microsoft.com/office/drawing/2014/main" id="{FCC3B731-2F9F-1052-318E-504045983954}"/>
              </a:ext>
            </a:extLst>
          </p:cNvPr>
          <p:cNvSpPr txBox="1"/>
          <p:nvPr/>
        </p:nvSpPr>
        <p:spPr>
          <a:xfrm>
            <a:off x="5840325" y="1109855"/>
            <a:ext cx="3879399" cy="369332"/>
          </a:xfrm>
          <a:prstGeom prst="rect">
            <a:avLst/>
          </a:prstGeom>
          <a:noFill/>
        </p:spPr>
        <p:txBody>
          <a:bodyPr wrap="square">
            <a:spAutoFit/>
          </a:bodyPr>
          <a:lstStyle/>
          <a:p>
            <a:r>
              <a:rPr lang="en-US" altLang="zh-CN" b="1"/>
              <a:t>(b) Design Choice 2: Partial Storage</a:t>
            </a:r>
            <a:endParaRPr lang="zh-CN" altLang="en-US" b="1"/>
          </a:p>
        </p:txBody>
      </p:sp>
      <p:sp>
        <p:nvSpPr>
          <p:cNvPr id="25" name="矩形 24">
            <a:extLst>
              <a:ext uri="{FF2B5EF4-FFF2-40B4-BE49-F238E27FC236}">
                <a16:creationId xmlns:a16="http://schemas.microsoft.com/office/drawing/2014/main" id="{2F95A89C-CBB9-80BC-CEEA-1249CC9C90AD}"/>
              </a:ext>
            </a:extLst>
          </p:cNvPr>
          <p:cNvSpPr/>
          <p:nvPr/>
        </p:nvSpPr>
        <p:spPr>
          <a:xfrm>
            <a:off x="6800612" y="3585725"/>
            <a:ext cx="1451287" cy="216547"/>
          </a:xfrm>
          <a:prstGeom prst="rect">
            <a:avLst/>
          </a:prstGeom>
          <a:solidFill>
            <a:schemeClr val="bg1"/>
          </a:solidFill>
          <a:ln w="38100"/>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b="1">
                <a:solidFill>
                  <a:schemeClr val="tx1"/>
                </a:solidFill>
              </a:rPr>
              <a:t>0</a:t>
            </a:r>
            <a:endParaRPr lang="zh-CN" altLang="en-US" b="1"/>
          </a:p>
        </p:txBody>
      </p:sp>
      <p:sp>
        <p:nvSpPr>
          <p:cNvPr id="26" name="矩形 25">
            <a:extLst>
              <a:ext uri="{FF2B5EF4-FFF2-40B4-BE49-F238E27FC236}">
                <a16:creationId xmlns:a16="http://schemas.microsoft.com/office/drawing/2014/main" id="{105105F0-CAF3-ACBA-6115-4BD655203387}"/>
              </a:ext>
            </a:extLst>
          </p:cNvPr>
          <p:cNvSpPr/>
          <p:nvPr/>
        </p:nvSpPr>
        <p:spPr>
          <a:xfrm>
            <a:off x="6142786" y="1871490"/>
            <a:ext cx="1451287" cy="1053746"/>
          </a:xfrm>
          <a:prstGeom prst="rect">
            <a:avLst/>
          </a:prstGeom>
          <a:solidFill>
            <a:schemeClr val="bg1"/>
          </a:solidFill>
          <a:ln w="38100"/>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b="1">
                <a:solidFill>
                  <a:schemeClr val="tx1"/>
                </a:solidFill>
              </a:rPr>
              <a:t>8  6  5 </a:t>
            </a:r>
            <a:br>
              <a:rPr lang="en-US" altLang="zh-CN" b="1">
                <a:solidFill>
                  <a:schemeClr val="tx1"/>
                </a:solidFill>
              </a:rPr>
            </a:br>
            <a:r>
              <a:rPr lang="en-US" altLang="zh-CN" b="1">
                <a:solidFill>
                  <a:schemeClr val="tx1"/>
                </a:solidFill>
              </a:rPr>
              <a:t>14  2  13 </a:t>
            </a:r>
            <a:br>
              <a:rPr lang="en-US" altLang="zh-CN" b="1">
                <a:solidFill>
                  <a:schemeClr val="tx1"/>
                </a:solidFill>
              </a:rPr>
            </a:br>
            <a:r>
              <a:rPr lang="en-US" altLang="zh-CN" b="1">
                <a:solidFill>
                  <a:schemeClr val="tx1"/>
                </a:solidFill>
              </a:rPr>
              <a:t>3  11  1 </a:t>
            </a:r>
          </a:p>
          <a:p>
            <a:pPr algn="ctr"/>
            <a:r>
              <a:rPr lang="en-US" altLang="zh-CN" b="1">
                <a:solidFill>
                  <a:schemeClr val="tx1"/>
                </a:solidFill>
              </a:rPr>
              <a:t>19   9  7  3</a:t>
            </a:r>
            <a:endParaRPr lang="zh-CN" altLang="en-US" b="1"/>
          </a:p>
        </p:txBody>
      </p:sp>
      <p:sp>
        <p:nvSpPr>
          <p:cNvPr id="35" name="矩形 34">
            <a:extLst>
              <a:ext uri="{FF2B5EF4-FFF2-40B4-BE49-F238E27FC236}">
                <a16:creationId xmlns:a16="http://schemas.microsoft.com/office/drawing/2014/main" id="{5E93E3F2-5C9A-A3F8-D880-B01E68A3465F}"/>
              </a:ext>
            </a:extLst>
          </p:cNvPr>
          <p:cNvSpPr/>
          <p:nvPr/>
        </p:nvSpPr>
        <p:spPr>
          <a:xfrm>
            <a:off x="10782445" y="2023530"/>
            <a:ext cx="1061796" cy="271031"/>
          </a:xfrm>
          <a:prstGeom prst="rect">
            <a:avLst/>
          </a:prstGeom>
          <a:solidFill>
            <a:schemeClr val="bg1"/>
          </a:solidFill>
          <a:ln w="38100"/>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sz="900" b="1">
                <a:solidFill>
                  <a:schemeClr val="tx1"/>
                </a:solidFill>
              </a:rPr>
              <a:t>Negation Unit</a:t>
            </a:r>
            <a:endParaRPr lang="zh-CN" altLang="en-US" sz="900" b="1">
              <a:solidFill>
                <a:schemeClr val="tx1"/>
              </a:solidFill>
            </a:endParaRPr>
          </a:p>
        </p:txBody>
      </p:sp>
      <p:sp>
        <p:nvSpPr>
          <p:cNvPr id="38" name="文本框 37">
            <a:extLst>
              <a:ext uri="{FF2B5EF4-FFF2-40B4-BE49-F238E27FC236}">
                <a16:creationId xmlns:a16="http://schemas.microsoft.com/office/drawing/2014/main" id="{93361F55-380E-4DCA-AC5F-2C23A0DFBE44}"/>
              </a:ext>
            </a:extLst>
          </p:cNvPr>
          <p:cNvSpPr txBox="1"/>
          <p:nvPr/>
        </p:nvSpPr>
        <p:spPr>
          <a:xfrm>
            <a:off x="6431454" y="1503726"/>
            <a:ext cx="811394" cy="276999"/>
          </a:xfrm>
          <a:prstGeom prst="rect">
            <a:avLst/>
          </a:prstGeom>
          <a:noFill/>
        </p:spPr>
        <p:txBody>
          <a:bodyPr wrap="square">
            <a:spAutoFit/>
          </a:bodyPr>
          <a:lstStyle/>
          <a:p>
            <a:r>
              <a:rPr lang="en-US" altLang="zh-CN" sz="1200" b="1"/>
              <a:t>TL Table</a:t>
            </a:r>
            <a:endParaRPr lang="zh-CN" altLang="en-US" sz="1200" b="1"/>
          </a:p>
        </p:txBody>
      </p:sp>
      <p:sp>
        <p:nvSpPr>
          <p:cNvPr id="44" name="!!Rectangle 4">
            <a:extLst>
              <a:ext uri="{FF2B5EF4-FFF2-40B4-BE49-F238E27FC236}">
                <a16:creationId xmlns:a16="http://schemas.microsoft.com/office/drawing/2014/main" id="{C6843159-208B-CBB2-BD0E-1AB02A6AC706}"/>
              </a:ext>
            </a:extLst>
          </p:cNvPr>
          <p:cNvSpPr/>
          <p:nvPr/>
        </p:nvSpPr>
        <p:spPr>
          <a:xfrm>
            <a:off x="8036108" y="1763362"/>
            <a:ext cx="206670" cy="63500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
            <a:extLst>
              <a:ext uri="{FF2B5EF4-FFF2-40B4-BE49-F238E27FC236}">
                <a16:creationId xmlns:a16="http://schemas.microsoft.com/office/drawing/2014/main" id="{CF0B9004-9087-4185-A9DC-FB37146B610A}"/>
              </a:ext>
            </a:extLst>
          </p:cNvPr>
          <p:cNvSpPr/>
          <p:nvPr/>
        </p:nvSpPr>
        <p:spPr>
          <a:xfrm>
            <a:off x="8242778" y="1763362"/>
            <a:ext cx="206670" cy="63500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6">
            <a:extLst>
              <a:ext uri="{FF2B5EF4-FFF2-40B4-BE49-F238E27FC236}">
                <a16:creationId xmlns:a16="http://schemas.microsoft.com/office/drawing/2014/main" id="{31D8FF64-5044-C843-54C5-F8D17221DE46}"/>
              </a:ext>
            </a:extLst>
          </p:cNvPr>
          <p:cNvSpPr/>
          <p:nvPr/>
        </p:nvSpPr>
        <p:spPr>
          <a:xfrm>
            <a:off x="8449448" y="1763362"/>
            <a:ext cx="206670" cy="635001"/>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15">
            <a:extLst>
              <a:ext uri="{FF2B5EF4-FFF2-40B4-BE49-F238E27FC236}">
                <a16:creationId xmlns:a16="http://schemas.microsoft.com/office/drawing/2014/main" id="{51F81890-74A5-94B8-7371-BCFFE73FE9D1}"/>
              </a:ext>
            </a:extLst>
          </p:cNvPr>
          <p:cNvSpPr/>
          <p:nvPr/>
        </p:nvSpPr>
        <p:spPr>
          <a:xfrm>
            <a:off x="9676351" y="1810514"/>
            <a:ext cx="728161" cy="1242997"/>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文本框 47">
            <a:extLst>
              <a:ext uri="{FF2B5EF4-FFF2-40B4-BE49-F238E27FC236}">
                <a16:creationId xmlns:a16="http://schemas.microsoft.com/office/drawing/2014/main" id="{1D02B946-7A30-63BE-FA0A-6C7FB66CC14F}"/>
              </a:ext>
            </a:extLst>
          </p:cNvPr>
          <p:cNvSpPr txBox="1"/>
          <p:nvPr/>
        </p:nvSpPr>
        <p:spPr>
          <a:xfrm>
            <a:off x="7982639" y="1765470"/>
            <a:ext cx="388669" cy="646331"/>
          </a:xfrm>
          <a:prstGeom prst="rect">
            <a:avLst/>
          </a:prstGeom>
          <a:noFill/>
        </p:spPr>
        <p:txBody>
          <a:bodyPr wrap="square" rtlCol="0">
            <a:spAutoFit/>
          </a:bodyPr>
          <a:lstStyle/>
          <a:p>
            <a:r>
              <a:rPr lang="en-US" altLang="zh-CN" sz="1200" b="1"/>
              <a:t> 1</a:t>
            </a:r>
            <a:br>
              <a:rPr lang="en-US" altLang="zh-CN" sz="1200" b="1"/>
            </a:br>
            <a:r>
              <a:rPr lang="en-US" altLang="zh-CN" sz="1200" b="1"/>
              <a:t>-1</a:t>
            </a:r>
            <a:br>
              <a:rPr lang="en-US" altLang="zh-CN" sz="1200" b="1"/>
            </a:br>
            <a:r>
              <a:rPr lang="en-US" altLang="zh-CN" sz="1200" b="1"/>
              <a:t> 0</a:t>
            </a:r>
            <a:endParaRPr lang="zh-CN" altLang="en-US" sz="1200" b="1"/>
          </a:p>
        </p:txBody>
      </p:sp>
      <p:sp>
        <p:nvSpPr>
          <p:cNvPr id="49" name="文本框 48">
            <a:extLst>
              <a:ext uri="{FF2B5EF4-FFF2-40B4-BE49-F238E27FC236}">
                <a16:creationId xmlns:a16="http://schemas.microsoft.com/office/drawing/2014/main" id="{BA39C7BE-8BC0-5CA8-8551-6D2D25C24342}"/>
              </a:ext>
            </a:extLst>
          </p:cNvPr>
          <p:cNvSpPr txBox="1"/>
          <p:nvPr/>
        </p:nvSpPr>
        <p:spPr>
          <a:xfrm>
            <a:off x="8207324" y="1761323"/>
            <a:ext cx="388669" cy="646331"/>
          </a:xfrm>
          <a:prstGeom prst="rect">
            <a:avLst/>
          </a:prstGeom>
          <a:noFill/>
        </p:spPr>
        <p:txBody>
          <a:bodyPr wrap="square" rtlCol="0">
            <a:spAutoFit/>
          </a:bodyPr>
          <a:lstStyle/>
          <a:p>
            <a:r>
              <a:rPr lang="en-US" altLang="zh-CN" sz="1200" b="1"/>
              <a:t> 1</a:t>
            </a:r>
            <a:br>
              <a:rPr lang="en-US" altLang="zh-CN" sz="1200" b="1"/>
            </a:br>
            <a:r>
              <a:rPr lang="en-US" altLang="zh-CN" sz="1200" b="1"/>
              <a:t>-1</a:t>
            </a:r>
            <a:br>
              <a:rPr lang="en-US" altLang="zh-CN" sz="1200" b="1"/>
            </a:br>
            <a:r>
              <a:rPr lang="en-US" altLang="zh-CN" sz="1200" b="1"/>
              <a:t> 1</a:t>
            </a:r>
            <a:endParaRPr lang="zh-CN" altLang="en-US" sz="1200" b="1"/>
          </a:p>
        </p:txBody>
      </p:sp>
      <p:sp>
        <p:nvSpPr>
          <p:cNvPr id="50" name="文本框 49">
            <a:extLst>
              <a:ext uri="{FF2B5EF4-FFF2-40B4-BE49-F238E27FC236}">
                <a16:creationId xmlns:a16="http://schemas.microsoft.com/office/drawing/2014/main" id="{4B3C55E1-B1E8-9F53-DB48-A8B5810CA588}"/>
              </a:ext>
            </a:extLst>
          </p:cNvPr>
          <p:cNvSpPr txBox="1"/>
          <p:nvPr/>
        </p:nvSpPr>
        <p:spPr>
          <a:xfrm>
            <a:off x="8410959" y="1767506"/>
            <a:ext cx="388669" cy="646331"/>
          </a:xfrm>
          <a:prstGeom prst="rect">
            <a:avLst/>
          </a:prstGeom>
          <a:noFill/>
        </p:spPr>
        <p:txBody>
          <a:bodyPr wrap="square" rtlCol="0">
            <a:spAutoFit/>
          </a:bodyPr>
          <a:lstStyle/>
          <a:p>
            <a:r>
              <a:rPr lang="en-US" altLang="zh-CN" sz="1200" b="1"/>
              <a:t> 1</a:t>
            </a:r>
            <a:br>
              <a:rPr lang="en-US" altLang="zh-CN" sz="1200" b="1"/>
            </a:br>
            <a:r>
              <a:rPr lang="en-US" altLang="zh-CN" sz="1200" b="1"/>
              <a:t>-1</a:t>
            </a:r>
            <a:br>
              <a:rPr lang="en-US" altLang="zh-CN" sz="1200" b="1"/>
            </a:br>
            <a:r>
              <a:rPr lang="en-US" altLang="zh-CN" sz="1200" b="1"/>
              <a:t> 0</a:t>
            </a:r>
            <a:endParaRPr lang="zh-CN" altLang="en-US" sz="1200" b="1"/>
          </a:p>
        </p:txBody>
      </p:sp>
      <p:grpSp>
        <p:nvGrpSpPr>
          <p:cNvPr id="51" name="组合 50">
            <a:extLst>
              <a:ext uri="{FF2B5EF4-FFF2-40B4-BE49-F238E27FC236}">
                <a16:creationId xmlns:a16="http://schemas.microsoft.com/office/drawing/2014/main" id="{FD8A4810-CB2F-9C3F-27EA-290204B347CD}"/>
              </a:ext>
            </a:extLst>
          </p:cNvPr>
          <p:cNvGrpSpPr/>
          <p:nvPr/>
        </p:nvGrpSpPr>
        <p:grpSpPr>
          <a:xfrm>
            <a:off x="8039217" y="2802259"/>
            <a:ext cx="628684" cy="230240"/>
            <a:chOff x="6284499" y="5277931"/>
            <a:chExt cx="628684" cy="680231"/>
          </a:xfrm>
        </p:grpSpPr>
        <p:sp>
          <p:nvSpPr>
            <p:cNvPr id="52" name="Rectangle 10">
              <a:extLst>
                <a:ext uri="{FF2B5EF4-FFF2-40B4-BE49-F238E27FC236}">
                  <a16:creationId xmlns:a16="http://schemas.microsoft.com/office/drawing/2014/main" id="{BE50AD8A-7BD9-DD2A-9EF4-8FD47F40095F}"/>
                </a:ext>
              </a:extLst>
            </p:cNvPr>
            <p:cNvSpPr/>
            <p:nvPr/>
          </p:nvSpPr>
          <p:spPr>
            <a:xfrm>
              <a:off x="6284499" y="5278477"/>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11">
              <a:extLst>
                <a:ext uri="{FF2B5EF4-FFF2-40B4-BE49-F238E27FC236}">
                  <a16:creationId xmlns:a16="http://schemas.microsoft.com/office/drawing/2014/main" id="{796FB450-3FF4-2D59-479B-80BB03151F3C}"/>
                </a:ext>
              </a:extLst>
            </p:cNvPr>
            <p:cNvSpPr/>
            <p:nvPr/>
          </p:nvSpPr>
          <p:spPr>
            <a:xfrm>
              <a:off x="6497913" y="5277931"/>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12">
              <a:extLst>
                <a:ext uri="{FF2B5EF4-FFF2-40B4-BE49-F238E27FC236}">
                  <a16:creationId xmlns:a16="http://schemas.microsoft.com/office/drawing/2014/main" id="{EF32EA76-40CD-026E-13F7-AB7E693A6AE5}"/>
                </a:ext>
              </a:extLst>
            </p:cNvPr>
            <p:cNvSpPr/>
            <p:nvPr/>
          </p:nvSpPr>
          <p:spPr>
            <a:xfrm>
              <a:off x="6706513" y="5277931"/>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 name="!!头: 下 48">
            <a:extLst>
              <a:ext uri="{FF2B5EF4-FFF2-40B4-BE49-F238E27FC236}">
                <a16:creationId xmlns:a16="http://schemas.microsoft.com/office/drawing/2014/main" id="{CFF51780-DDAA-42EC-4AAE-89BAD019275A}"/>
              </a:ext>
            </a:extLst>
          </p:cNvPr>
          <p:cNvSpPr/>
          <p:nvPr/>
        </p:nvSpPr>
        <p:spPr>
          <a:xfrm>
            <a:off x="8334891" y="2407654"/>
            <a:ext cx="45719" cy="39479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6" name="文本框 55">
            <a:extLst>
              <a:ext uri="{FF2B5EF4-FFF2-40B4-BE49-F238E27FC236}">
                <a16:creationId xmlns:a16="http://schemas.microsoft.com/office/drawing/2014/main" id="{8073E238-7363-E716-DC73-B09197ECB39B}"/>
              </a:ext>
            </a:extLst>
          </p:cNvPr>
          <p:cNvSpPr txBox="1"/>
          <p:nvPr/>
        </p:nvSpPr>
        <p:spPr>
          <a:xfrm>
            <a:off x="7968888" y="2786572"/>
            <a:ext cx="1059133" cy="276999"/>
          </a:xfrm>
          <a:prstGeom prst="rect">
            <a:avLst/>
          </a:prstGeom>
          <a:noFill/>
        </p:spPr>
        <p:txBody>
          <a:bodyPr wrap="square" rtlCol="0">
            <a:spAutoFit/>
          </a:bodyPr>
          <a:lstStyle/>
          <a:p>
            <a:r>
              <a:rPr lang="en-US" altLang="zh-CN" sz="1200" b="1"/>
              <a:t> 5   12   5</a:t>
            </a:r>
            <a:endParaRPr lang="zh-CN" altLang="en-US" sz="1200" b="1"/>
          </a:p>
        </p:txBody>
      </p:sp>
      <p:sp>
        <p:nvSpPr>
          <p:cNvPr id="57" name="箭头: 右 56">
            <a:extLst>
              <a:ext uri="{FF2B5EF4-FFF2-40B4-BE49-F238E27FC236}">
                <a16:creationId xmlns:a16="http://schemas.microsoft.com/office/drawing/2014/main" id="{ABE6C35F-F50D-084F-F07B-83AEA4A5903F}"/>
              </a:ext>
            </a:extLst>
          </p:cNvPr>
          <p:cNvSpPr/>
          <p:nvPr/>
        </p:nvSpPr>
        <p:spPr>
          <a:xfrm>
            <a:off x="8693417" y="2853159"/>
            <a:ext cx="966274" cy="124169"/>
          </a:xfrm>
          <a:prstGeom prst="rightArrow">
            <a:avLst/>
          </a:prstGeom>
          <a:effectLst>
            <a:outerShdw blurRad="50800" dist="38100" dir="13500000" algn="br"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8" name="组合 57">
            <a:extLst>
              <a:ext uri="{FF2B5EF4-FFF2-40B4-BE49-F238E27FC236}">
                <a16:creationId xmlns:a16="http://schemas.microsoft.com/office/drawing/2014/main" id="{6ACAB64A-6282-ECF0-D169-A90972B96CFB}"/>
              </a:ext>
            </a:extLst>
          </p:cNvPr>
          <p:cNvGrpSpPr/>
          <p:nvPr/>
        </p:nvGrpSpPr>
        <p:grpSpPr>
          <a:xfrm rot="5400000">
            <a:off x="11667553" y="2343002"/>
            <a:ext cx="628684" cy="230240"/>
            <a:chOff x="6284499" y="5277931"/>
            <a:chExt cx="628684" cy="680231"/>
          </a:xfrm>
        </p:grpSpPr>
        <p:sp>
          <p:nvSpPr>
            <p:cNvPr id="59" name="Rectangle 10">
              <a:extLst>
                <a:ext uri="{FF2B5EF4-FFF2-40B4-BE49-F238E27FC236}">
                  <a16:creationId xmlns:a16="http://schemas.microsoft.com/office/drawing/2014/main" id="{FCBD62E8-07EE-BE2E-9E2D-2ED7217DE497}"/>
                </a:ext>
              </a:extLst>
            </p:cNvPr>
            <p:cNvSpPr/>
            <p:nvPr/>
          </p:nvSpPr>
          <p:spPr>
            <a:xfrm>
              <a:off x="6284499" y="5278477"/>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11">
              <a:extLst>
                <a:ext uri="{FF2B5EF4-FFF2-40B4-BE49-F238E27FC236}">
                  <a16:creationId xmlns:a16="http://schemas.microsoft.com/office/drawing/2014/main" id="{CB40FD84-8D92-A60F-2FFE-24D7BB79C2ED}"/>
                </a:ext>
              </a:extLst>
            </p:cNvPr>
            <p:cNvSpPr/>
            <p:nvPr/>
          </p:nvSpPr>
          <p:spPr>
            <a:xfrm>
              <a:off x="6497913" y="5277931"/>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12">
              <a:extLst>
                <a:ext uri="{FF2B5EF4-FFF2-40B4-BE49-F238E27FC236}">
                  <a16:creationId xmlns:a16="http://schemas.microsoft.com/office/drawing/2014/main" id="{E5F7BAF8-4992-6156-4199-1EDC3B13AF10}"/>
                </a:ext>
              </a:extLst>
            </p:cNvPr>
            <p:cNvSpPr/>
            <p:nvPr/>
          </p:nvSpPr>
          <p:spPr>
            <a:xfrm>
              <a:off x="6706513" y="5277931"/>
              <a:ext cx="206670" cy="679685"/>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2" name="文本框 61">
            <a:extLst>
              <a:ext uri="{FF2B5EF4-FFF2-40B4-BE49-F238E27FC236}">
                <a16:creationId xmlns:a16="http://schemas.microsoft.com/office/drawing/2014/main" id="{1FCC294C-68F0-3C17-B784-D14BBF06F6B1}"/>
              </a:ext>
            </a:extLst>
          </p:cNvPr>
          <p:cNvSpPr txBox="1"/>
          <p:nvPr/>
        </p:nvSpPr>
        <p:spPr>
          <a:xfrm>
            <a:off x="9512097" y="2215101"/>
            <a:ext cx="1061796" cy="461665"/>
          </a:xfrm>
          <a:prstGeom prst="rect">
            <a:avLst/>
          </a:prstGeom>
          <a:noFill/>
        </p:spPr>
        <p:txBody>
          <a:bodyPr wrap="square" rtlCol="0">
            <a:spAutoFit/>
          </a:bodyPr>
          <a:lstStyle/>
          <a:p>
            <a:pPr algn="ctr"/>
            <a:r>
              <a:rPr lang="en-US" altLang="zh-CN" sz="1200" b="1"/>
              <a:t>TL Table</a:t>
            </a:r>
            <a:br>
              <a:rPr lang="en-US" altLang="zh-CN" sz="1200" b="1"/>
            </a:br>
            <a:r>
              <a:rPr lang="en-US" altLang="zh-CN" sz="1200" b="1"/>
              <a:t>(1WQR)</a:t>
            </a:r>
            <a:endParaRPr lang="zh-CN" altLang="en-US" sz="1200" b="1"/>
          </a:p>
        </p:txBody>
      </p:sp>
      <p:sp>
        <p:nvSpPr>
          <p:cNvPr id="63" name="箭头: 右 62">
            <a:extLst>
              <a:ext uri="{FF2B5EF4-FFF2-40B4-BE49-F238E27FC236}">
                <a16:creationId xmlns:a16="http://schemas.microsoft.com/office/drawing/2014/main" id="{A5ACCB1D-BDDE-4EFF-107A-D64C56A9808D}"/>
              </a:ext>
            </a:extLst>
          </p:cNvPr>
          <p:cNvSpPr/>
          <p:nvPr/>
        </p:nvSpPr>
        <p:spPr>
          <a:xfrm>
            <a:off x="10404512" y="2388699"/>
            <a:ext cx="342176" cy="45719"/>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a:extLst>
              <a:ext uri="{FF2B5EF4-FFF2-40B4-BE49-F238E27FC236}">
                <a16:creationId xmlns:a16="http://schemas.microsoft.com/office/drawing/2014/main" id="{DB14A043-7215-E393-DAB2-F8622ED4AEAE}"/>
              </a:ext>
            </a:extLst>
          </p:cNvPr>
          <p:cNvSpPr/>
          <p:nvPr/>
        </p:nvSpPr>
        <p:spPr>
          <a:xfrm>
            <a:off x="10777146" y="2310459"/>
            <a:ext cx="1061796" cy="271031"/>
          </a:xfrm>
          <a:prstGeom prst="rect">
            <a:avLst/>
          </a:prstGeom>
          <a:solidFill>
            <a:schemeClr val="bg1"/>
          </a:solidFill>
          <a:ln w="38100"/>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sz="900" b="1">
                <a:solidFill>
                  <a:schemeClr val="tx1"/>
                </a:solidFill>
              </a:rPr>
              <a:t>Negation Unit</a:t>
            </a:r>
            <a:endParaRPr lang="zh-CN" altLang="en-US" sz="900" b="1">
              <a:solidFill>
                <a:schemeClr val="tx1"/>
              </a:solidFill>
            </a:endParaRPr>
          </a:p>
        </p:txBody>
      </p:sp>
      <p:sp>
        <p:nvSpPr>
          <p:cNvPr id="7" name="矩形 6">
            <a:extLst>
              <a:ext uri="{FF2B5EF4-FFF2-40B4-BE49-F238E27FC236}">
                <a16:creationId xmlns:a16="http://schemas.microsoft.com/office/drawing/2014/main" id="{D9C9217F-40D5-A8CE-B190-EC57A306243C}"/>
              </a:ext>
            </a:extLst>
          </p:cNvPr>
          <p:cNvSpPr/>
          <p:nvPr/>
        </p:nvSpPr>
        <p:spPr>
          <a:xfrm>
            <a:off x="10777146" y="2612763"/>
            <a:ext cx="1061796" cy="271031"/>
          </a:xfrm>
          <a:prstGeom prst="rect">
            <a:avLst/>
          </a:prstGeom>
          <a:solidFill>
            <a:schemeClr val="bg1"/>
          </a:solidFill>
          <a:ln w="38100"/>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sz="900" b="1">
                <a:solidFill>
                  <a:schemeClr val="tx1"/>
                </a:solidFill>
              </a:rPr>
              <a:t>Negation Unit</a:t>
            </a:r>
            <a:endParaRPr lang="zh-CN" altLang="en-US" sz="900" b="1">
              <a:solidFill>
                <a:schemeClr val="tx1"/>
              </a:solidFill>
            </a:endParaRPr>
          </a:p>
        </p:txBody>
      </p:sp>
      <p:sp>
        <p:nvSpPr>
          <p:cNvPr id="36" name="矩形 35">
            <a:extLst>
              <a:ext uri="{FF2B5EF4-FFF2-40B4-BE49-F238E27FC236}">
                <a16:creationId xmlns:a16="http://schemas.microsoft.com/office/drawing/2014/main" id="{A920FA31-24D5-8F65-E552-1C7DB9D2D6FF}"/>
              </a:ext>
            </a:extLst>
          </p:cNvPr>
          <p:cNvSpPr/>
          <p:nvPr/>
        </p:nvSpPr>
        <p:spPr>
          <a:xfrm>
            <a:off x="6800612" y="3819508"/>
            <a:ext cx="1451287" cy="1066328"/>
          </a:xfrm>
          <a:prstGeom prst="rect">
            <a:avLst/>
          </a:prstGeom>
          <a:solidFill>
            <a:schemeClr val="bg1"/>
          </a:solidFill>
          <a:ln w="38100">
            <a:solidFill>
              <a:schemeClr val="dk1">
                <a:shade val="15000"/>
              </a:schemeClr>
            </a:solidFill>
          </a:ln>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b="1">
                <a:solidFill>
                  <a:schemeClr val="tx1"/>
                </a:solidFill>
              </a:rPr>
              <a:t>-8 -6 -5 </a:t>
            </a:r>
            <a:br>
              <a:rPr lang="en-US" altLang="zh-CN" b="1">
                <a:solidFill>
                  <a:schemeClr val="tx1"/>
                </a:solidFill>
              </a:rPr>
            </a:br>
            <a:r>
              <a:rPr lang="en-US" altLang="zh-CN" b="1">
                <a:solidFill>
                  <a:schemeClr val="tx1"/>
                </a:solidFill>
              </a:rPr>
              <a:t>-14 -2 -13 </a:t>
            </a:r>
            <a:br>
              <a:rPr lang="en-US" altLang="zh-CN" b="1">
                <a:solidFill>
                  <a:schemeClr val="tx1"/>
                </a:solidFill>
              </a:rPr>
            </a:br>
            <a:r>
              <a:rPr lang="en-US" altLang="zh-CN" b="1">
                <a:solidFill>
                  <a:schemeClr val="tx1"/>
                </a:solidFill>
              </a:rPr>
              <a:t>-3 -11 -1 </a:t>
            </a:r>
            <a:br>
              <a:rPr lang="en-US" altLang="zh-CN" b="1">
                <a:solidFill>
                  <a:schemeClr val="tx1"/>
                </a:solidFill>
              </a:rPr>
            </a:br>
            <a:r>
              <a:rPr lang="en-US" altLang="zh-CN" b="1">
                <a:solidFill>
                  <a:schemeClr val="tx1"/>
                </a:solidFill>
              </a:rPr>
              <a:t>-19  -9 -7 -3</a:t>
            </a:r>
            <a:endParaRPr lang="zh-CN" altLang="en-US" b="1"/>
          </a:p>
        </p:txBody>
      </p:sp>
      <p:sp>
        <p:nvSpPr>
          <p:cNvPr id="39" name="矩形 38">
            <a:extLst>
              <a:ext uri="{FF2B5EF4-FFF2-40B4-BE49-F238E27FC236}">
                <a16:creationId xmlns:a16="http://schemas.microsoft.com/office/drawing/2014/main" id="{21D9589C-F97D-D49E-784B-C25DFD7611AD}"/>
              </a:ext>
            </a:extLst>
          </p:cNvPr>
          <p:cNvSpPr/>
          <p:nvPr/>
        </p:nvSpPr>
        <p:spPr>
          <a:xfrm>
            <a:off x="9406624" y="4065054"/>
            <a:ext cx="1267613" cy="304677"/>
          </a:xfrm>
          <a:prstGeom prst="rect">
            <a:avLst/>
          </a:prstGeom>
          <a:solidFill>
            <a:schemeClr val="bg1"/>
          </a:solidFill>
          <a:ln w="38100"/>
        </p:spPr>
        <p:style>
          <a:lnRef idx="2">
            <a:schemeClr val="dk1">
              <a:shade val="15000"/>
            </a:schemeClr>
          </a:lnRef>
          <a:fillRef idx="1">
            <a:schemeClr val="dk1"/>
          </a:fillRef>
          <a:effectRef idx="0">
            <a:schemeClr val="dk1"/>
          </a:effectRef>
          <a:fontRef idx="minor">
            <a:schemeClr val="lt1"/>
          </a:fontRef>
        </p:style>
        <p:txBody>
          <a:bodyPr rtlCol="0" anchor="ctr"/>
          <a:lstStyle/>
          <a:p>
            <a:pPr algn="ctr"/>
            <a:r>
              <a:rPr lang="en-US" altLang="zh-CN" sz="1100" b="1">
                <a:solidFill>
                  <a:schemeClr val="tx1"/>
                </a:solidFill>
              </a:rPr>
              <a:t> Negation Unit</a:t>
            </a:r>
            <a:endParaRPr lang="zh-CN" altLang="en-US" sz="1100" b="1">
              <a:solidFill>
                <a:schemeClr val="tx1"/>
              </a:solidFill>
            </a:endParaRPr>
          </a:p>
        </p:txBody>
      </p:sp>
      <p:sp>
        <p:nvSpPr>
          <p:cNvPr id="41" name="文本框 40">
            <a:extLst>
              <a:ext uri="{FF2B5EF4-FFF2-40B4-BE49-F238E27FC236}">
                <a16:creationId xmlns:a16="http://schemas.microsoft.com/office/drawing/2014/main" id="{43CD6BCD-F6EF-6C60-ED90-94E661C409DA}"/>
              </a:ext>
            </a:extLst>
          </p:cNvPr>
          <p:cNvSpPr txBox="1"/>
          <p:nvPr/>
        </p:nvSpPr>
        <p:spPr>
          <a:xfrm>
            <a:off x="8595993" y="3997937"/>
            <a:ext cx="569446" cy="380785"/>
          </a:xfrm>
          <a:prstGeom prst="rect">
            <a:avLst/>
          </a:prstGeom>
          <a:noFill/>
        </p:spPr>
        <p:txBody>
          <a:bodyPr wrap="square">
            <a:spAutoFit/>
          </a:bodyPr>
          <a:lstStyle/>
          <a:p>
            <a:r>
              <a:rPr lang="en-US" altLang="zh-CN" b="1"/>
              <a:t>V.S.</a:t>
            </a:r>
            <a:endParaRPr lang="zh-CN" altLang="en-US" b="1"/>
          </a:p>
        </p:txBody>
      </p:sp>
      <p:sp>
        <p:nvSpPr>
          <p:cNvPr id="43" name="!!Rectangle 19">
            <a:extLst>
              <a:ext uri="{FF2B5EF4-FFF2-40B4-BE49-F238E27FC236}">
                <a16:creationId xmlns:a16="http://schemas.microsoft.com/office/drawing/2014/main" id="{F0565D85-64AC-0883-3C9D-AA58A29BCEE8}"/>
              </a:ext>
            </a:extLst>
          </p:cNvPr>
          <p:cNvSpPr/>
          <p:nvPr/>
        </p:nvSpPr>
        <p:spPr>
          <a:xfrm>
            <a:off x="11861476" y="1711235"/>
            <a:ext cx="270534" cy="1428206"/>
          </a:xfrm>
          <a:prstGeom prst="rect">
            <a:avLst/>
          </a:prstGeom>
          <a:noFill/>
          <a:ln w="317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文本框 64">
            <a:extLst>
              <a:ext uri="{FF2B5EF4-FFF2-40B4-BE49-F238E27FC236}">
                <a16:creationId xmlns:a16="http://schemas.microsoft.com/office/drawing/2014/main" id="{6E2EB431-66BA-26CB-DAF9-C2DE4173D6DF}"/>
              </a:ext>
            </a:extLst>
          </p:cNvPr>
          <p:cNvSpPr txBox="1"/>
          <p:nvPr/>
        </p:nvSpPr>
        <p:spPr>
          <a:xfrm>
            <a:off x="5201725" y="5501393"/>
            <a:ext cx="7195805" cy="584775"/>
          </a:xfrm>
          <a:prstGeom prst="rect">
            <a:avLst/>
          </a:prstGeom>
          <a:noFill/>
        </p:spPr>
        <p:txBody>
          <a:bodyPr wrap="square">
            <a:spAutoFit/>
          </a:bodyPr>
          <a:lstStyle/>
          <a:p>
            <a:pPr algn="ctr"/>
            <a:r>
              <a:rPr lang="en-US" altLang="zh-CN" sz="1600" b="1"/>
              <a:t>Result will vary for different Q, G, T and target accumulation II</a:t>
            </a:r>
            <a:br>
              <a:rPr lang="en-US" altLang="zh-CN" sz="1600" b="1"/>
            </a:br>
            <a:r>
              <a:rPr lang="en-US" altLang="zh-CN" sz="1600" b="1"/>
              <a:t>Rough experiment on HLS, further DSE is required</a:t>
            </a:r>
            <a:endParaRPr lang="zh-CN" altLang="en-US" sz="1600" b="1"/>
          </a:p>
        </p:txBody>
      </p:sp>
      <p:sp>
        <p:nvSpPr>
          <p:cNvPr id="67" name="文本框 66">
            <a:extLst>
              <a:ext uri="{FF2B5EF4-FFF2-40B4-BE49-F238E27FC236}">
                <a16:creationId xmlns:a16="http://schemas.microsoft.com/office/drawing/2014/main" id="{EC636524-6D16-78CA-2933-ED337D6D81B0}"/>
              </a:ext>
            </a:extLst>
          </p:cNvPr>
          <p:cNvSpPr txBox="1"/>
          <p:nvPr/>
        </p:nvSpPr>
        <p:spPr>
          <a:xfrm>
            <a:off x="8733953" y="4942368"/>
            <a:ext cx="3104989" cy="319122"/>
          </a:xfrm>
          <a:prstGeom prst="rect">
            <a:avLst/>
          </a:prstGeom>
          <a:noFill/>
        </p:spPr>
        <p:txBody>
          <a:bodyPr wrap="square">
            <a:spAutoFit/>
          </a:bodyPr>
          <a:lstStyle/>
          <a:p>
            <a:r>
              <a:rPr lang="en-US" altLang="zh-CN" sz="1400" b="1"/>
              <a:t>(Sel[5bit]==0) ? 0 : -Input[10bit]</a:t>
            </a:r>
            <a:endParaRPr lang="zh-CN" altLang="en-US" sz="1400" b="1"/>
          </a:p>
        </p:txBody>
      </p:sp>
      <p:sp>
        <p:nvSpPr>
          <p:cNvPr id="68" name="文本框 67">
            <a:extLst>
              <a:ext uri="{FF2B5EF4-FFF2-40B4-BE49-F238E27FC236}">
                <a16:creationId xmlns:a16="http://schemas.microsoft.com/office/drawing/2014/main" id="{44507D5F-6A43-BA8C-9754-B6620FD5F3A0}"/>
              </a:ext>
            </a:extLst>
          </p:cNvPr>
          <p:cNvSpPr txBox="1"/>
          <p:nvPr/>
        </p:nvSpPr>
        <p:spPr>
          <a:xfrm>
            <a:off x="6808068" y="5012384"/>
            <a:ext cx="1859833" cy="307777"/>
          </a:xfrm>
          <a:prstGeom prst="rect">
            <a:avLst/>
          </a:prstGeom>
          <a:noFill/>
        </p:spPr>
        <p:txBody>
          <a:bodyPr wrap="square">
            <a:spAutoFit/>
          </a:bodyPr>
          <a:lstStyle/>
          <a:p>
            <a:r>
              <a:rPr lang="en-US" altLang="zh-CN" sz="1400" b="1"/>
              <a:t>14x10 bit LUTRAM</a:t>
            </a:r>
            <a:endParaRPr lang="zh-CN" altLang="en-US" sz="1400" b="1"/>
          </a:p>
        </p:txBody>
      </p:sp>
      <p:sp>
        <p:nvSpPr>
          <p:cNvPr id="74" name="文本框 73">
            <a:extLst>
              <a:ext uri="{FF2B5EF4-FFF2-40B4-BE49-F238E27FC236}">
                <a16:creationId xmlns:a16="http://schemas.microsoft.com/office/drawing/2014/main" id="{8C41AF0B-5BD3-84E1-AE60-12892F91E159}"/>
              </a:ext>
            </a:extLst>
          </p:cNvPr>
          <p:cNvSpPr txBox="1"/>
          <p:nvPr/>
        </p:nvSpPr>
        <p:spPr>
          <a:xfrm>
            <a:off x="5867301" y="3198676"/>
            <a:ext cx="5493030" cy="369332"/>
          </a:xfrm>
          <a:prstGeom prst="rect">
            <a:avLst/>
          </a:prstGeom>
          <a:noFill/>
        </p:spPr>
        <p:txBody>
          <a:bodyPr wrap="square">
            <a:spAutoFit/>
          </a:bodyPr>
          <a:lstStyle/>
          <a:p>
            <a:r>
              <a:rPr lang="en-US" altLang="zh-CN" b="1"/>
              <a:t>Target on II= 1 parallel lookup and accumulation </a:t>
            </a:r>
            <a:endParaRPr lang="zh-CN" altLang="en-US" b="1"/>
          </a:p>
        </p:txBody>
      </p:sp>
      <p:pic>
        <p:nvPicPr>
          <p:cNvPr id="9" name="Picture 4" descr="A table with numbers and text&#10;&#10;AI-generated content may be incorrect.">
            <a:extLst>
              <a:ext uri="{FF2B5EF4-FFF2-40B4-BE49-F238E27FC236}">
                <a16:creationId xmlns:a16="http://schemas.microsoft.com/office/drawing/2014/main" id="{8409840B-08E7-1F93-771F-C6CF83AC208E}"/>
              </a:ext>
            </a:extLst>
          </p:cNvPr>
          <p:cNvPicPr>
            <a:picLocks noChangeAspect="1"/>
          </p:cNvPicPr>
          <p:nvPr/>
        </p:nvPicPr>
        <p:blipFill>
          <a:blip r:embed="rId4"/>
          <a:srcRect l="265" t="87130" r="1530" b="3320"/>
          <a:stretch>
            <a:fillRect/>
          </a:stretch>
        </p:blipFill>
        <p:spPr>
          <a:xfrm>
            <a:off x="489087" y="5711911"/>
            <a:ext cx="5294535" cy="364046"/>
          </a:xfrm>
          <a:prstGeom prst="rect">
            <a:avLst/>
          </a:prstGeom>
        </p:spPr>
      </p:pic>
      <p:pic>
        <p:nvPicPr>
          <p:cNvPr id="19" name="Picture 4" descr="A table with numbers and text&#10;&#10;AI-generated content may be incorrect.">
            <a:extLst>
              <a:ext uri="{FF2B5EF4-FFF2-40B4-BE49-F238E27FC236}">
                <a16:creationId xmlns:a16="http://schemas.microsoft.com/office/drawing/2014/main" id="{7F7D7E73-2C79-BA5B-7972-40C171B2C210}"/>
              </a:ext>
            </a:extLst>
          </p:cNvPr>
          <p:cNvPicPr>
            <a:picLocks noChangeAspect="1"/>
          </p:cNvPicPr>
          <p:nvPr/>
        </p:nvPicPr>
        <p:blipFill>
          <a:blip r:embed="rId4"/>
          <a:srcRect l="266" t="74056" r="478" b="17056"/>
          <a:stretch>
            <a:fillRect/>
          </a:stretch>
        </p:blipFill>
        <p:spPr>
          <a:xfrm>
            <a:off x="489087" y="5373891"/>
            <a:ext cx="5351238" cy="338811"/>
          </a:xfrm>
          <a:prstGeom prst="rect">
            <a:avLst/>
          </a:prstGeom>
        </p:spPr>
      </p:pic>
      <p:sp>
        <p:nvSpPr>
          <p:cNvPr id="21" name="灯片编号占位符 20">
            <a:extLst>
              <a:ext uri="{FF2B5EF4-FFF2-40B4-BE49-F238E27FC236}">
                <a16:creationId xmlns:a16="http://schemas.microsoft.com/office/drawing/2014/main" id="{93A438DA-DC14-68B4-E7BB-D4F93C67B2BF}"/>
              </a:ext>
            </a:extLst>
          </p:cNvPr>
          <p:cNvSpPr>
            <a:spLocks noGrp="1"/>
          </p:cNvSpPr>
          <p:nvPr>
            <p:ph type="sldNum" sz="quarter" idx="12"/>
          </p:nvPr>
        </p:nvSpPr>
        <p:spPr/>
        <p:txBody>
          <a:bodyPr/>
          <a:lstStyle/>
          <a:p>
            <a:fld id="{CB77001E-1A61-4903-BBFF-D82C24F3A3A5}" type="slidenum">
              <a:rPr lang="en-US" smtClean="0"/>
              <a:t>56</a:t>
            </a:fld>
            <a:endParaRPr lang="zh-CN" altLang="en-US"/>
          </a:p>
        </p:txBody>
      </p:sp>
      <p:sp>
        <p:nvSpPr>
          <p:cNvPr id="24" name="页脚占位符 23">
            <a:extLst>
              <a:ext uri="{FF2B5EF4-FFF2-40B4-BE49-F238E27FC236}">
                <a16:creationId xmlns:a16="http://schemas.microsoft.com/office/drawing/2014/main" id="{B3D2B216-1972-454D-927E-32841BF5823A}"/>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2167415405"/>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2"/>
    </p:ext>
  </p:extLst>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CE3E453-CD90-9D7D-F449-BB07F65D88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46DA8F-03E0-07DF-5F3E-5DE5AE269D6E}"/>
              </a:ext>
            </a:extLst>
          </p:cNvPr>
          <p:cNvSpPr>
            <a:spLocks noGrp="1"/>
          </p:cNvSpPr>
          <p:nvPr>
            <p:ph type="title"/>
          </p:nvPr>
        </p:nvSpPr>
        <p:spPr>
          <a:xfrm>
            <a:off x="710938" y="0"/>
            <a:ext cx="11284390" cy="1325563"/>
          </a:xfrm>
        </p:spPr>
        <p:txBody>
          <a:bodyPr>
            <a:normAutofit/>
          </a:bodyPr>
          <a:lstStyle/>
          <a:p>
            <a:r>
              <a:rPr lang="en-US" altLang="zh-CN" sz="4000"/>
              <a:t>Streaming fusion between FP and INT operation</a:t>
            </a:r>
            <a:endParaRPr lang="en-US" sz="4000"/>
          </a:p>
        </p:txBody>
      </p:sp>
      <p:sp>
        <p:nvSpPr>
          <p:cNvPr id="6" name="文本框 5">
            <a:extLst>
              <a:ext uri="{FF2B5EF4-FFF2-40B4-BE49-F238E27FC236}">
                <a16:creationId xmlns:a16="http://schemas.microsoft.com/office/drawing/2014/main" id="{1115E869-0794-E4DB-2018-13962F39D108}"/>
              </a:ext>
            </a:extLst>
          </p:cNvPr>
          <p:cNvSpPr txBox="1"/>
          <p:nvPr/>
        </p:nvSpPr>
        <p:spPr>
          <a:xfrm>
            <a:off x="1186543" y="4860472"/>
            <a:ext cx="9508671" cy="369332"/>
          </a:xfrm>
          <a:prstGeom prst="rect">
            <a:avLst/>
          </a:prstGeom>
          <a:noFill/>
        </p:spPr>
        <p:txBody>
          <a:bodyPr wrap="square">
            <a:spAutoFit/>
          </a:bodyPr>
          <a:lstStyle/>
          <a:p>
            <a:pPr marL="285750" indent="-285750">
              <a:buFont typeface="Arial" panose="020B0604020202020204" pitchFamily="34" charset="0"/>
              <a:buChar char="•"/>
              <a:tabLst>
                <a:tab pos="4966335" algn="l"/>
              </a:tabLst>
            </a:pPr>
            <a:r>
              <a:rPr lang="en-US" altLang="zh-CN">
                <a:ea typeface="微软雅黑" pitchFamily="34" charset="-122"/>
              </a:rPr>
              <a:t>To better support the stream access pattern:</a:t>
            </a:r>
          </a:p>
        </p:txBody>
      </p:sp>
      <p:pic>
        <p:nvPicPr>
          <p:cNvPr id="23" name="图片 22">
            <a:extLst>
              <a:ext uri="{FF2B5EF4-FFF2-40B4-BE49-F238E27FC236}">
                <a16:creationId xmlns:a16="http://schemas.microsoft.com/office/drawing/2014/main" id="{CCEEBD1B-A59D-1668-E3DC-7DFEBC3A4AA6}"/>
              </a:ext>
            </a:extLst>
          </p:cNvPr>
          <p:cNvPicPr>
            <a:picLocks noChangeAspect="1"/>
          </p:cNvPicPr>
          <p:nvPr/>
        </p:nvPicPr>
        <p:blipFill>
          <a:blip r:embed="rId2"/>
          <a:stretch>
            <a:fillRect/>
          </a:stretch>
        </p:blipFill>
        <p:spPr>
          <a:xfrm>
            <a:off x="710938" y="974733"/>
            <a:ext cx="5419271" cy="3687475"/>
          </a:xfrm>
          <a:prstGeom prst="rect">
            <a:avLst/>
          </a:prstGeom>
        </p:spPr>
      </p:pic>
      <p:pic>
        <p:nvPicPr>
          <p:cNvPr id="4" name="Picture 3" descr="A screenshot of a diagram&#10;&#10;AI-generated content may be incorrect.">
            <a:extLst>
              <a:ext uri="{FF2B5EF4-FFF2-40B4-BE49-F238E27FC236}">
                <a16:creationId xmlns:a16="http://schemas.microsoft.com/office/drawing/2014/main" id="{22E4B307-F5B0-521E-0B63-2F5D9F15AA1F}"/>
              </a:ext>
            </a:extLst>
          </p:cNvPr>
          <p:cNvPicPr>
            <a:picLocks noChangeAspect="1"/>
          </p:cNvPicPr>
          <p:nvPr/>
        </p:nvPicPr>
        <p:blipFill>
          <a:blip r:embed="rId3"/>
          <a:stretch>
            <a:fillRect/>
          </a:stretch>
        </p:blipFill>
        <p:spPr>
          <a:xfrm>
            <a:off x="7082246" y="2070231"/>
            <a:ext cx="3685902" cy="1836117"/>
          </a:xfrm>
          <a:prstGeom prst="rect">
            <a:avLst/>
          </a:prstGeom>
        </p:spPr>
      </p:pic>
      <p:sp>
        <p:nvSpPr>
          <p:cNvPr id="5" name="!!Rectangle 21">
            <a:extLst>
              <a:ext uri="{FF2B5EF4-FFF2-40B4-BE49-F238E27FC236}">
                <a16:creationId xmlns:a16="http://schemas.microsoft.com/office/drawing/2014/main" id="{AB41DD08-4879-7140-771C-E8FEEA799203}"/>
              </a:ext>
            </a:extLst>
          </p:cNvPr>
          <p:cNvSpPr/>
          <p:nvPr/>
        </p:nvSpPr>
        <p:spPr>
          <a:xfrm>
            <a:off x="7082246" y="2050770"/>
            <a:ext cx="3770810" cy="185557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23">
            <a:extLst>
              <a:ext uri="{FF2B5EF4-FFF2-40B4-BE49-F238E27FC236}">
                <a16:creationId xmlns:a16="http://schemas.microsoft.com/office/drawing/2014/main" id="{5BBE9DD9-E6E7-B178-D3E7-0935963E5D76}"/>
              </a:ext>
            </a:extLst>
          </p:cNvPr>
          <p:cNvSpPr/>
          <p:nvPr/>
        </p:nvSpPr>
        <p:spPr>
          <a:xfrm>
            <a:off x="4156892" y="2879924"/>
            <a:ext cx="396966" cy="302333"/>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图片 9">
            <a:extLst>
              <a:ext uri="{FF2B5EF4-FFF2-40B4-BE49-F238E27FC236}">
                <a16:creationId xmlns:a16="http://schemas.microsoft.com/office/drawing/2014/main" id="{5305CAC2-C48A-49D4-574F-6E78E4A843A0}"/>
              </a:ext>
            </a:extLst>
          </p:cNvPr>
          <p:cNvPicPr>
            <a:picLocks noChangeAspect="1"/>
          </p:cNvPicPr>
          <p:nvPr/>
        </p:nvPicPr>
        <p:blipFill>
          <a:blip r:embed="rId4"/>
          <a:stretch>
            <a:fillRect/>
          </a:stretch>
        </p:blipFill>
        <p:spPr>
          <a:xfrm>
            <a:off x="6931747" y="5443786"/>
            <a:ext cx="3611197" cy="953014"/>
          </a:xfrm>
          <a:prstGeom prst="rect">
            <a:avLst/>
          </a:prstGeom>
        </p:spPr>
      </p:pic>
      <p:pic>
        <p:nvPicPr>
          <p:cNvPr id="12" name="图片 11">
            <a:extLst>
              <a:ext uri="{FF2B5EF4-FFF2-40B4-BE49-F238E27FC236}">
                <a16:creationId xmlns:a16="http://schemas.microsoft.com/office/drawing/2014/main" id="{BB42A072-C86A-3FB1-539F-D1D9904B0D24}"/>
              </a:ext>
            </a:extLst>
          </p:cNvPr>
          <p:cNvPicPr>
            <a:picLocks noChangeAspect="1"/>
          </p:cNvPicPr>
          <p:nvPr/>
        </p:nvPicPr>
        <p:blipFill>
          <a:blip r:embed="rId5"/>
          <a:stretch>
            <a:fillRect/>
          </a:stretch>
        </p:blipFill>
        <p:spPr>
          <a:xfrm>
            <a:off x="1366158" y="5237215"/>
            <a:ext cx="3611197" cy="1479951"/>
          </a:xfrm>
          <a:prstGeom prst="rect">
            <a:avLst/>
          </a:prstGeom>
        </p:spPr>
      </p:pic>
      <p:sp>
        <p:nvSpPr>
          <p:cNvPr id="22" name="文本框 21">
            <a:extLst>
              <a:ext uri="{FF2B5EF4-FFF2-40B4-BE49-F238E27FC236}">
                <a16:creationId xmlns:a16="http://schemas.microsoft.com/office/drawing/2014/main" id="{FED5E125-7B92-3BD3-DC74-5470EBECAD89}"/>
              </a:ext>
            </a:extLst>
          </p:cNvPr>
          <p:cNvSpPr txBox="1"/>
          <p:nvPr/>
        </p:nvSpPr>
        <p:spPr>
          <a:xfrm>
            <a:off x="4898571" y="5328948"/>
            <a:ext cx="6096000" cy="369332"/>
          </a:xfrm>
          <a:prstGeom prst="rect">
            <a:avLst/>
          </a:prstGeom>
          <a:noFill/>
        </p:spPr>
        <p:txBody>
          <a:bodyPr wrap="square">
            <a:spAutoFit/>
          </a:bodyPr>
          <a:lstStyle/>
          <a:p>
            <a:pPr fontAlgn="base">
              <a:spcBef>
                <a:spcPts val="1200"/>
              </a:spcBef>
            </a:pPr>
            <a:r>
              <a:rPr lang="en-US" altLang="zh-CN" b="1">
                <a:effectLst/>
              </a:rPr>
              <a:t>Llama </a:t>
            </a:r>
            <a:r>
              <a:rPr lang="en-US" altLang="zh-CN" b="1" err="1">
                <a:effectLst/>
              </a:rPr>
              <a:t>RoPE</a:t>
            </a:r>
            <a:endParaRPr lang="en-US" altLang="zh-CN" b="1">
              <a:effectLst/>
            </a:endParaRPr>
          </a:p>
        </p:txBody>
      </p:sp>
      <p:sp>
        <p:nvSpPr>
          <p:cNvPr id="24" name="文本框 23">
            <a:extLst>
              <a:ext uri="{FF2B5EF4-FFF2-40B4-BE49-F238E27FC236}">
                <a16:creationId xmlns:a16="http://schemas.microsoft.com/office/drawing/2014/main" id="{9945F52B-A4E2-EEFE-30DA-02982F37E6A2}"/>
              </a:ext>
            </a:extLst>
          </p:cNvPr>
          <p:cNvSpPr txBox="1"/>
          <p:nvPr/>
        </p:nvSpPr>
        <p:spPr>
          <a:xfrm>
            <a:off x="8214563" y="5259120"/>
            <a:ext cx="2262937" cy="369332"/>
          </a:xfrm>
          <a:prstGeom prst="rect">
            <a:avLst/>
          </a:prstGeom>
          <a:noFill/>
        </p:spPr>
        <p:txBody>
          <a:bodyPr wrap="square">
            <a:spAutoFit/>
          </a:bodyPr>
          <a:lstStyle/>
          <a:p>
            <a:pPr fontAlgn="base">
              <a:spcBef>
                <a:spcPts val="1200"/>
              </a:spcBef>
            </a:pPr>
            <a:r>
              <a:rPr lang="en-US" altLang="zh-CN" b="1">
                <a:effectLst/>
              </a:rPr>
              <a:t>Weight Reordering</a:t>
            </a:r>
          </a:p>
        </p:txBody>
      </p:sp>
      <p:sp>
        <p:nvSpPr>
          <p:cNvPr id="25" name="文本框 24">
            <a:extLst>
              <a:ext uri="{FF2B5EF4-FFF2-40B4-BE49-F238E27FC236}">
                <a16:creationId xmlns:a16="http://schemas.microsoft.com/office/drawing/2014/main" id="{BAC501B1-829D-EB9F-31F0-475172D07BB7}"/>
              </a:ext>
            </a:extLst>
          </p:cNvPr>
          <p:cNvSpPr txBox="1"/>
          <p:nvPr/>
        </p:nvSpPr>
        <p:spPr>
          <a:xfrm>
            <a:off x="4757056" y="6183870"/>
            <a:ext cx="6096000" cy="369332"/>
          </a:xfrm>
          <a:prstGeom prst="rect">
            <a:avLst/>
          </a:prstGeom>
          <a:noFill/>
        </p:spPr>
        <p:txBody>
          <a:bodyPr wrap="square">
            <a:spAutoFit/>
          </a:bodyPr>
          <a:lstStyle/>
          <a:p>
            <a:pPr fontAlgn="base">
              <a:spcBef>
                <a:spcPts val="1200"/>
              </a:spcBef>
            </a:pPr>
            <a:r>
              <a:rPr lang="en-US" altLang="zh-CN" b="1">
                <a:effectLst/>
              </a:rPr>
              <a:t>Standard </a:t>
            </a:r>
            <a:r>
              <a:rPr lang="en-US" altLang="zh-CN" b="1" err="1">
                <a:effectLst/>
              </a:rPr>
              <a:t>RoPE</a:t>
            </a:r>
            <a:endParaRPr lang="en-US" altLang="zh-CN" b="1">
              <a:effectLst/>
            </a:endParaRPr>
          </a:p>
        </p:txBody>
      </p:sp>
      <p:sp>
        <p:nvSpPr>
          <p:cNvPr id="27" name="箭头: 右 26">
            <a:extLst>
              <a:ext uri="{FF2B5EF4-FFF2-40B4-BE49-F238E27FC236}">
                <a16:creationId xmlns:a16="http://schemas.microsoft.com/office/drawing/2014/main" id="{AF82E5A8-323D-FCAD-13FD-9121E4470600}"/>
              </a:ext>
            </a:extLst>
          </p:cNvPr>
          <p:cNvSpPr/>
          <p:nvPr/>
        </p:nvSpPr>
        <p:spPr>
          <a:xfrm rot="1148937">
            <a:off x="6273903" y="5563696"/>
            <a:ext cx="1012371" cy="25449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箭头: 右 27">
            <a:extLst>
              <a:ext uri="{FF2B5EF4-FFF2-40B4-BE49-F238E27FC236}">
                <a16:creationId xmlns:a16="http://schemas.microsoft.com/office/drawing/2014/main" id="{481518A0-2F57-8AE7-108B-EFA2EBCE67F5}"/>
              </a:ext>
            </a:extLst>
          </p:cNvPr>
          <p:cNvSpPr/>
          <p:nvPr/>
        </p:nvSpPr>
        <p:spPr>
          <a:xfrm rot="9116584">
            <a:off x="6303762" y="5971396"/>
            <a:ext cx="1012371" cy="25449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灯片编号占位符 2">
            <a:extLst>
              <a:ext uri="{FF2B5EF4-FFF2-40B4-BE49-F238E27FC236}">
                <a16:creationId xmlns:a16="http://schemas.microsoft.com/office/drawing/2014/main" id="{5783CC70-D77C-962D-67CD-B7B6C464F2EB}"/>
              </a:ext>
            </a:extLst>
          </p:cNvPr>
          <p:cNvSpPr>
            <a:spLocks noGrp="1"/>
          </p:cNvSpPr>
          <p:nvPr>
            <p:ph type="sldNum" sz="quarter" idx="12"/>
          </p:nvPr>
        </p:nvSpPr>
        <p:spPr/>
        <p:txBody>
          <a:bodyPr/>
          <a:lstStyle/>
          <a:p>
            <a:fld id="{CB77001E-1A61-4903-BBFF-D82C24F3A3A5}" type="slidenum">
              <a:rPr lang="en-US" smtClean="0"/>
              <a:t>57</a:t>
            </a:fld>
            <a:endParaRPr lang="zh-CN" altLang="en-US"/>
          </a:p>
        </p:txBody>
      </p:sp>
      <p:sp>
        <p:nvSpPr>
          <p:cNvPr id="9" name="页脚占位符 8">
            <a:extLst>
              <a:ext uri="{FF2B5EF4-FFF2-40B4-BE49-F238E27FC236}">
                <a16:creationId xmlns:a16="http://schemas.microsoft.com/office/drawing/2014/main" id="{B14D7FD5-704F-4174-9346-0BB018B89AB1}"/>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2637744346"/>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1CF3CDEA-82AA-4CEE-F857-BEC8039FAA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AF1AAA8-6B8C-D630-983A-CD0039DB56A3}"/>
              </a:ext>
            </a:extLst>
          </p:cNvPr>
          <p:cNvSpPr>
            <a:spLocks noGrp="1"/>
          </p:cNvSpPr>
          <p:nvPr>
            <p:ph type="title"/>
          </p:nvPr>
        </p:nvSpPr>
        <p:spPr>
          <a:xfrm>
            <a:off x="838200" y="0"/>
            <a:ext cx="10515600" cy="1325563"/>
          </a:xfrm>
        </p:spPr>
        <p:txBody>
          <a:bodyPr>
            <a:normAutofit/>
          </a:bodyPr>
          <a:lstStyle/>
          <a:p>
            <a:r>
              <a:rPr lang="en-US" sz="3200"/>
              <a:t>Weight Buffer Management Unit (WBMU) and Data Packing</a:t>
            </a:r>
          </a:p>
        </p:txBody>
      </p:sp>
      <p:pic>
        <p:nvPicPr>
          <p:cNvPr id="3" name="图片 2">
            <a:extLst>
              <a:ext uri="{FF2B5EF4-FFF2-40B4-BE49-F238E27FC236}">
                <a16:creationId xmlns:a16="http://schemas.microsoft.com/office/drawing/2014/main" id="{DDB86D36-927B-C94E-F24E-9AAB909ED6BE}"/>
              </a:ext>
            </a:extLst>
          </p:cNvPr>
          <p:cNvPicPr>
            <a:picLocks noChangeAspect="1"/>
          </p:cNvPicPr>
          <p:nvPr/>
        </p:nvPicPr>
        <p:blipFill>
          <a:blip r:embed="rId4"/>
          <a:stretch>
            <a:fillRect/>
          </a:stretch>
        </p:blipFill>
        <p:spPr>
          <a:xfrm>
            <a:off x="485951" y="1325563"/>
            <a:ext cx="5460551" cy="4026442"/>
          </a:xfrm>
          <a:prstGeom prst="rect">
            <a:avLst/>
          </a:prstGeom>
        </p:spPr>
      </p:pic>
      <p:sp>
        <p:nvSpPr>
          <p:cNvPr id="4" name="!!Rectangle 23">
            <a:extLst>
              <a:ext uri="{FF2B5EF4-FFF2-40B4-BE49-F238E27FC236}">
                <a16:creationId xmlns:a16="http://schemas.microsoft.com/office/drawing/2014/main" id="{25769C67-2C7D-BE4C-AAE4-707EE63F7899}"/>
              </a:ext>
            </a:extLst>
          </p:cNvPr>
          <p:cNvSpPr/>
          <p:nvPr/>
        </p:nvSpPr>
        <p:spPr>
          <a:xfrm>
            <a:off x="3130732" y="4650377"/>
            <a:ext cx="2590800" cy="648789"/>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文本框 17">
            <a:extLst>
              <a:ext uri="{FF2B5EF4-FFF2-40B4-BE49-F238E27FC236}">
                <a16:creationId xmlns:a16="http://schemas.microsoft.com/office/drawing/2014/main" id="{4DAA38E2-A42F-69C6-88EA-5DBEE21E3CD7}"/>
              </a:ext>
            </a:extLst>
          </p:cNvPr>
          <p:cNvSpPr txBox="1"/>
          <p:nvPr/>
        </p:nvSpPr>
        <p:spPr>
          <a:xfrm>
            <a:off x="5908766" y="4794268"/>
            <a:ext cx="6096000" cy="2031325"/>
          </a:xfrm>
          <a:prstGeom prst="rect">
            <a:avLst/>
          </a:prstGeom>
          <a:noFill/>
        </p:spPr>
        <p:txBody>
          <a:bodyPr wrap="square">
            <a:spAutoFit/>
          </a:bodyPr>
          <a:lstStyle/>
          <a:p>
            <a:r>
              <a:rPr lang="en-US" altLang="zh-CN" b="1"/>
              <a:t>(3) Data Packing &amp; Weight Loading </a:t>
            </a:r>
          </a:p>
          <a:p>
            <a:pPr marL="742950" lvl="1" indent="-285750">
              <a:buFont typeface="Arial" panose="020B0604020202020204" pitchFamily="34" charset="0"/>
              <a:buChar char="•"/>
            </a:pPr>
            <a:r>
              <a:rPr lang="en-US" altLang="zh-CN" b="1"/>
              <a:t>Multi-Port Access:</a:t>
            </a:r>
            <a:r>
              <a:rPr lang="en-US" altLang="zh-CN"/>
              <a:t> Activates </a:t>
            </a:r>
            <a:r>
              <a:rPr lang="en-US" altLang="zh-CN" b="1"/>
              <a:t>3 AXI HP Ports</a:t>
            </a:r>
            <a:r>
              <a:rPr lang="en-US" altLang="zh-CN"/>
              <a:t> 	</a:t>
            </a:r>
          </a:p>
          <a:p>
            <a:pPr marL="742950" lvl="1" indent="-285750">
              <a:buFont typeface="Arial" panose="020B0604020202020204" pitchFamily="34" charset="0"/>
              <a:buChar char="•"/>
            </a:pPr>
            <a:r>
              <a:rPr lang="en-US" altLang="zh-CN" b="1"/>
              <a:t>Efficient Packing: </a:t>
            </a:r>
            <a:r>
              <a:rPr lang="en-US" altLang="zh-CN"/>
              <a:t>Packs 5 Weight Index Vectors (140bit) and 1 FP16 </a:t>
            </a:r>
            <a:r>
              <a:rPr lang="en-US" altLang="zh-CN" err="1"/>
              <a:t>RMSNorm</a:t>
            </a:r>
            <a:r>
              <a:rPr lang="en-US" altLang="zh-CN"/>
              <a:t> weight into a single transfer</a:t>
            </a:r>
          </a:p>
          <a:p>
            <a:endParaRPr lang="en-US" altLang="zh-CN"/>
          </a:p>
          <a:p>
            <a:endParaRPr lang="zh-CN" altLang="en-US"/>
          </a:p>
        </p:txBody>
      </p:sp>
      <p:sp>
        <p:nvSpPr>
          <p:cNvPr id="20" name="文本框 19">
            <a:extLst>
              <a:ext uri="{FF2B5EF4-FFF2-40B4-BE49-F238E27FC236}">
                <a16:creationId xmlns:a16="http://schemas.microsoft.com/office/drawing/2014/main" id="{43F91342-2143-6A34-B251-4AD0801120D6}"/>
              </a:ext>
            </a:extLst>
          </p:cNvPr>
          <p:cNvSpPr txBox="1"/>
          <p:nvPr/>
        </p:nvSpPr>
        <p:spPr>
          <a:xfrm>
            <a:off x="5946502" y="872222"/>
            <a:ext cx="6096000" cy="646331"/>
          </a:xfrm>
          <a:prstGeom prst="rect">
            <a:avLst/>
          </a:prstGeom>
          <a:noFill/>
        </p:spPr>
        <p:txBody>
          <a:bodyPr wrap="square">
            <a:spAutoFit/>
          </a:bodyPr>
          <a:lstStyle/>
          <a:p>
            <a:r>
              <a:rPr lang="en-US" altLang="zh-CN" b="1"/>
              <a:t>(2) Address Mapping for Weight </a:t>
            </a:r>
            <a:r>
              <a:rPr lang="en-US" altLang="zh-CN" b="1" err="1"/>
              <a:t>Acess</a:t>
            </a:r>
            <a:endParaRPr lang="en-US" altLang="zh-CN" b="1"/>
          </a:p>
          <a:p>
            <a:endParaRPr lang="zh-CN" altLang="en-US"/>
          </a:p>
        </p:txBody>
      </p:sp>
      <p:pic>
        <p:nvPicPr>
          <p:cNvPr id="22" name="图片 21">
            <a:extLst>
              <a:ext uri="{FF2B5EF4-FFF2-40B4-BE49-F238E27FC236}">
                <a16:creationId xmlns:a16="http://schemas.microsoft.com/office/drawing/2014/main" id="{3B0D662E-E5A6-B2E1-A6CB-3F28D38EB1F8}"/>
              </a:ext>
            </a:extLst>
          </p:cNvPr>
          <p:cNvPicPr>
            <a:picLocks noChangeAspect="1"/>
          </p:cNvPicPr>
          <p:nvPr/>
        </p:nvPicPr>
        <p:blipFill>
          <a:blip r:embed="rId5"/>
          <a:srcRect t="12845" r="2091"/>
          <a:stretch>
            <a:fillRect/>
          </a:stretch>
        </p:blipFill>
        <p:spPr>
          <a:xfrm>
            <a:off x="6168290" y="1253403"/>
            <a:ext cx="2720322" cy="908078"/>
          </a:xfrm>
          <a:prstGeom prst="rect">
            <a:avLst/>
          </a:prstGeom>
        </p:spPr>
      </p:pic>
      <p:pic>
        <p:nvPicPr>
          <p:cNvPr id="17" name="图形 16">
            <a:extLst>
              <a:ext uri="{FF2B5EF4-FFF2-40B4-BE49-F238E27FC236}">
                <a16:creationId xmlns:a16="http://schemas.microsoft.com/office/drawing/2014/main" id="{82DA3C1B-7F21-CCF5-3184-D227077A4D4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31204" y="3751028"/>
            <a:ext cx="2921045" cy="1140990"/>
          </a:xfrm>
          <a:prstGeom prst="rect">
            <a:avLst/>
          </a:prstGeom>
        </p:spPr>
      </p:pic>
      <p:pic>
        <p:nvPicPr>
          <p:cNvPr id="21" name="图形 20">
            <a:extLst>
              <a:ext uri="{FF2B5EF4-FFF2-40B4-BE49-F238E27FC236}">
                <a16:creationId xmlns:a16="http://schemas.microsoft.com/office/drawing/2014/main" id="{E9BAED77-F850-2D1A-F13C-606738163817}"/>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745516" y="1561546"/>
            <a:ext cx="1046582" cy="3483399"/>
          </a:xfrm>
          <a:prstGeom prst="rect">
            <a:avLst/>
          </a:prstGeom>
        </p:spPr>
      </p:pic>
      <p:sp>
        <p:nvSpPr>
          <p:cNvPr id="25" name="文本框 24">
            <a:extLst>
              <a:ext uri="{FF2B5EF4-FFF2-40B4-BE49-F238E27FC236}">
                <a16:creationId xmlns:a16="http://schemas.microsoft.com/office/drawing/2014/main" id="{8417FA71-2773-C2C7-7306-68AD6ED1CDBE}"/>
              </a:ext>
            </a:extLst>
          </p:cNvPr>
          <p:cNvSpPr txBox="1"/>
          <p:nvPr/>
        </p:nvSpPr>
        <p:spPr>
          <a:xfrm>
            <a:off x="7211582" y="2640243"/>
            <a:ext cx="2307982" cy="369332"/>
          </a:xfrm>
          <a:prstGeom prst="rect">
            <a:avLst/>
          </a:prstGeom>
          <a:noFill/>
        </p:spPr>
        <p:txBody>
          <a:bodyPr wrap="square" rtlCol="0">
            <a:spAutoFit/>
          </a:bodyPr>
          <a:lstStyle/>
          <a:p>
            <a:r>
              <a:rPr lang="en-US" altLang="zh-CN" err="1"/>
              <a:t>q,k,v,o</a:t>
            </a:r>
            <a:r>
              <a:rPr lang="en-US" altLang="zh-CN"/>
              <a:t> projection</a:t>
            </a:r>
            <a:endParaRPr lang="zh-CN" altLang="en-US"/>
          </a:p>
        </p:txBody>
      </p:sp>
      <p:sp>
        <p:nvSpPr>
          <p:cNvPr id="26" name="文本框 25">
            <a:extLst>
              <a:ext uri="{FF2B5EF4-FFF2-40B4-BE49-F238E27FC236}">
                <a16:creationId xmlns:a16="http://schemas.microsoft.com/office/drawing/2014/main" id="{CD4C84E8-8AC3-A99A-BE61-7458166E280B}"/>
              </a:ext>
            </a:extLst>
          </p:cNvPr>
          <p:cNvSpPr txBox="1"/>
          <p:nvPr/>
        </p:nvSpPr>
        <p:spPr>
          <a:xfrm>
            <a:off x="6870003" y="3471145"/>
            <a:ext cx="1550337" cy="369332"/>
          </a:xfrm>
          <a:prstGeom prst="rect">
            <a:avLst/>
          </a:prstGeom>
          <a:noFill/>
        </p:spPr>
        <p:txBody>
          <a:bodyPr wrap="square" rtlCol="0">
            <a:spAutoFit/>
          </a:bodyPr>
          <a:lstStyle/>
          <a:p>
            <a:r>
              <a:rPr lang="en-US" altLang="zh-CN"/>
              <a:t>Up projection</a:t>
            </a:r>
            <a:endParaRPr lang="zh-CN" altLang="en-US"/>
          </a:p>
        </p:txBody>
      </p:sp>
      <p:sp>
        <p:nvSpPr>
          <p:cNvPr id="29" name="文本框 28">
            <a:extLst>
              <a:ext uri="{FF2B5EF4-FFF2-40B4-BE49-F238E27FC236}">
                <a16:creationId xmlns:a16="http://schemas.microsoft.com/office/drawing/2014/main" id="{AC7D0BFB-E53E-4047-BD53-2EC4100C5DC9}"/>
              </a:ext>
            </a:extLst>
          </p:cNvPr>
          <p:cNvSpPr txBox="1"/>
          <p:nvPr/>
        </p:nvSpPr>
        <p:spPr>
          <a:xfrm>
            <a:off x="9371724" y="1237392"/>
            <a:ext cx="2015464" cy="369332"/>
          </a:xfrm>
          <a:prstGeom prst="rect">
            <a:avLst/>
          </a:prstGeom>
          <a:noFill/>
        </p:spPr>
        <p:txBody>
          <a:bodyPr wrap="square" rtlCol="0">
            <a:spAutoFit/>
          </a:bodyPr>
          <a:lstStyle/>
          <a:p>
            <a:r>
              <a:rPr lang="en-US" altLang="zh-CN"/>
              <a:t>Down projection</a:t>
            </a:r>
            <a:endParaRPr lang="zh-CN" altLang="en-US"/>
          </a:p>
        </p:txBody>
      </p:sp>
      <p:sp>
        <p:nvSpPr>
          <p:cNvPr id="5" name="!!Rectangle 23">
            <a:extLst>
              <a:ext uri="{FF2B5EF4-FFF2-40B4-BE49-F238E27FC236}">
                <a16:creationId xmlns:a16="http://schemas.microsoft.com/office/drawing/2014/main" id="{42433AFB-9C77-250E-EA39-75DBC5821853}"/>
              </a:ext>
            </a:extLst>
          </p:cNvPr>
          <p:cNvSpPr/>
          <p:nvPr/>
        </p:nvSpPr>
        <p:spPr>
          <a:xfrm>
            <a:off x="585043" y="1505995"/>
            <a:ext cx="2454707" cy="384601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图形 5">
            <a:extLst>
              <a:ext uri="{FF2B5EF4-FFF2-40B4-BE49-F238E27FC236}">
                <a16:creationId xmlns:a16="http://schemas.microsoft.com/office/drawing/2014/main" id="{EB15AB9F-65CA-0E7E-649C-2F2B1C7800F2}"/>
              </a:ext>
            </a:extLst>
          </p:cNvPr>
          <p:cNvPicPr>
            <a:picLocks noChangeAspect="1"/>
          </p:cNvPicPr>
          <p:nvPr/>
        </p:nvPicPr>
        <p:blipFill>
          <a:blip r:embed="rId6">
            <a:extLst>
              <a:ext uri="{96DAC541-7B7A-43D3-8B79-37D633B846F1}">
                <asvg:svgBlip xmlns:asvg="http://schemas.microsoft.com/office/drawing/2016/SVG/main" r:embed="rId7"/>
              </a:ext>
            </a:extLst>
          </a:blip>
          <a:srcRect r="68435" b="4604"/>
          <a:stretch>
            <a:fillRect/>
          </a:stretch>
        </p:blipFill>
        <p:spPr>
          <a:xfrm>
            <a:off x="6230801" y="2384510"/>
            <a:ext cx="980781" cy="1157821"/>
          </a:xfrm>
          <a:prstGeom prst="rect">
            <a:avLst/>
          </a:prstGeom>
        </p:spPr>
      </p:pic>
      <p:sp>
        <p:nvSpPr>
          <p:cNvPr id="7" name="灯片编号占位符 6">
            <a:extLst>
              <a:ext uri="{FF2B5EF4-FFF2-40B4-BE49-F238E27FC236}">
                <a16:creationId xmlns:a16="http://schemas.microsoft.com/office/drawing/2014/main" id="{FB82AEF6-2F65-E2D4-2E26-D46198652DE9}"/>
              </a:ext>
            </a:extLst>
          </p:cNvPr>
          <p:cNvSpPr>
            <a:spLocks noGrp="1"/>
          </p:cNvSpPr>
          <p:nvPr>
            <p:ph type="sldNum" sz="quarter" idx="12"/>
          </p:nvPr>
        </p:nvSpPr>
        <p:spPr/>
        <p:txBody>
          <a:bodyPr/>
          <a:lstStyle/>
          <a:p>
            <a:fld id="{CB77001E-1A61-4903-BBFF-D82C24F3A3A5}" type="slidenum">
              <a:rPr lang="en-US" smtClean="0"/>
              <a:t>58</a:t>
            </a:fld>
            <a:endParaRPr lang="zh-CN" altLang="en-US"/>
          </a:p>
        </p:txBody>
      </p:sp>
      <p:sp>
        <p:nvSpPr>
          <p:cNvPr id="9" name="页脚占位符 8">
            <a:extLst>
              <a:ext uri="{FF2B5EF4-FFF2-40B4-BE49-F238E27FC236}">
                <a16:creationId xmlns:a16="http://schemas.microsoft.com/office/drawing/2014/main" id="{F77A418F-AA88-434C-8EC5-BC25E3D7720B}"/>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2090210566"/>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5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4" name="TextBox 3">
                <a:extLst>
                  <a:ext uri="{FF2B5EF4-FFF2-40B4-BE49-F238E27FC236}">
                    <a16:creationId xmlns:a16="http://schemas.microsoft.com/office/drawing/2014/main" id="{DA10ED47-79D6-CE05-298B-C2CBA556C98A}"/>
                  </a:ext>
                </a:extLst>
              </p:cNvPr>
              <p:cNvSpPr txBox="1"/>
              <p:nvPr/>
            </p:nvSpPr>
            <p:spPr>
              <a:xfrm>
                <a:off x="897185" y="1641334"/>
                <a:ext cx="2960914" cy="516103"/>
              </a:xfrm>
              <a:prstGeom prst="rect">
                <a:avLst/>
              </a:prstGeom>
              <a:noFill/>
            </p:spPr>
            <p:txBody>
              <a:bodyPr wrap="square">
                <a:spAutoFit/>
              </a:bodyPr>
              <a:lstStyle/>
              <a:p>
                <a:r>
                  <a:rPr lang="en-US"/>
                  <a:t>Iteration count:  </a:t>
                </a:r>
                <a14:m>
                  <m:oMath xmlns:m="http://schemas.openxmlformats.org/officeDocument/2006/math">
                    <m:f>
                      <m:fPr>
                        <m:ctrlPr>
                          <a:rPr lang="en-US" i="1" dirty="0" smtClean="0">
                            <a:latin typeface="Cambria Math" panose="02040503050406030204" pitchFamily="18" charset="0"/>
                          </a:rPr>
                        </m:ctrlPr>
                      </m:fPr>
                      <m:num>
                        <m:r>
                          <a:rPr lang="en-US" i="1" dirty="0">
                            <a:latin typeface="Cambria Math" panose="02040503050406030204" pitchFamily="18" charset="0"/>
                          </a:rPr>
                          <m:t>𝑁</m:t>
                        </m:r>
                        <m:r>
                          <a:rPr lang="en-US" i="1" baseline="30000" dirty="0">
                            <a:latin typeface="Cambria Math" panose="02040503050406030204" pitchFamily="18" charset="0"/>
                          </a:rPr>
                          <m:t>2</m:t>
                        </m:r>
                      </m:num>
                      <m:den>
                        <m:r>
                          <a:rPr lang="en-US" b="0" i="1" dirty="0" smtClean="0">
                            <a:latin typeface="Cambria Math" panose="02040503050406030204" pitchFamily="18" charset="0"/>
                          </a:rPr>
                          <m:t>2</m:t>
                        </m:r>
                        <m:r>
                          <a:rPr lang="en-US" b="0" i="1" dirty="0" smtClean="0">
                            <a:latin typeface="Cambria Math" panose="02040503050406030204" pitchFamily="18" charset="0"/>
                          </a:rPr>
                          <m:t>𝑝</m:t>
                        </m:r>
                      </m:den>
                    </m:f>
                    <m:r>
                      <a:rPr lang="en-US" b="0" i="1" dirty="0" smtClean="0">
                        <a:latin typeface="Cambria Math" panose="02040503050406030204" pitchFamily="18" charset="0"/>
                      </a:rPr>
                      <m:t> + </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𝑁</m:t>
                        </m:r>
                      </m:num>
                      <m:den>
                        <m:r>
                          <a:rPr lang="en-US" b="0" i="1" dirty="0" smtClean="0">
                            <a:latin typeface="Cambria Math" panose="02040503050406030204" pitchFamily="18" charset="0"/>
                          </a:rPr>
                          <m:t>2</m:t>
                        </m:r>
                      </m:den>
                    </m:f>
                  </m:oMath>
                </a14:m>
                <a:endParaRPr lang="en-US"/>
              </a:p>
            </p:txBody>
          </p:sp>
        </mc:Choice>
        <mc:Fallback>
          <p:sp>
            <p:nvSpPr>
              <p:cNvPr id="4" name="TextBox 3">
                <a:extLst>
                  <a:ext uri="{FF2B5EF4-FFF2-40B4-BE49-F238E27FC236}">
                    <a16:creationId xmlns:a16="http://schemas.microsoft.com/office/drawing/2014/main" id="{DA10ED47-79D6-CE05-298B-C2CBA556C98A}"/>
                  </a:ext>
                </a:extLst>
              </p:cNvPr>
              <p:cNvSpPr txBox="1">
                <a:spLocks noRot="1" noChangeAspect="1" noMove="1" noResize="1" noEditPoints="1" noAdjustHandles="1" noChangeArrowheads="1" noChangeShapeType="1" noTextEdit="1"/>
              </p:cNvSpPr>
              <p:nvPr/>
            </p:nvSpPr>
            <p:spPr>
              <a:xfrm>
                <a:off x="897185" y="1641334"/>
                <a:ext cx="2960914" cy="516103"/>
              </a:xfrm>
              <a:prstGeom prst="rect">
                <a:avLst/>
              </a:prstGeom>
              <a:blipFill>
                <a:blip r:embed="rId2"/>
                <a:stretch>
                  <a:fillRect l="-1646" b="-3529"/>
                </a:stretch>
              </a:blipFill>
            </p:spPr>
            <p:txBody>
              <a:bodyPr/>
              <a:lstStyle/>
              <a:p>
                <a:r>
                  <a:rPr lang="en-US">
                    <a:noFill/>
                  </a:rPr>
                  <a:t> </a:t>
                </a:r>
              </a:p>
            </p:txBody>
          </p:sp>
        </mc:Fallback>
      </mc:AlternateContent>
      <p:sp>
        <p:nvSpPr>
          <p:cNvPr id="5" name="TextBox 4">
            <a:extLst>
              <a:ext uri="{FF2B5EF4-FFF2-40B4-BE49-F238E27FC236}">
                <a16:creationId xmlns:a16="http://schemas.microsoft.com/office/drawing/2014/main" id="{57FC9E49-A27A-DC39-FE3D-B1F665F68EE2}"/>
              </a:ext>
            </a:extLst>
          </p:cNvPr>
          <p:cNvSpPr txBox="1"/>
          <p:nvPr/>
        </p:nvSpPr>
        <p:spPr>
          <a:xfrm>
            <a:off x="897185" y="3309647"/>
            <a:ext cx="2441101" cy="369332"/>
          </a:xfrm>
          <a:prstGeom prst="rect">
            <a:avLst/>
          </a:prstGeom>
          <a:noFill/>
        </p:spPr>
        <p:txBody>
          <a:bodyPr wrap="square">
            <a:spAutoFit/>
          </a:bodyPr>
          <a:lstStyle/>
          <a:p>
            <a:r>
              <a:rPr lang="en-US"/>
              <a:t>Naive scheduling</a:t>
            </a:r>
          </a:p>
        </p:txBody>
      </p:sp>
      <mc:AlternateContent xmlns:mc="http://schemas.openxmlformats.org/markup-compatibility/2006">
        <mc:Choice xmlns:a14="http://schemas.microsoft.com/office/drawing/2010/main" Requires="a14">
          <p:sp>
            <p:nvSpPr>
              <p:cNvPr id="6" name="TextBox 5">
                <a:extLst>
                  <a:ext uri="{FF2B5EF4-FFF2-40B4-BE49-F238E27FC236}">
                    <a16:creationId xmlns:a16="http://schemas.microsoft.com/office/drawing/2014/main" id="{A0984F31-5328-F905-BCFF-32330BF7F6F1}"/>
                  </a:ext>
                </a:extLst>
              </p:cNvPr>
              <p:cNvSpPr txBox="1"/>
              <p:nvPr/>
            </p:nvSpPr>
            <p:spPr>
              <a:xfrm>
                <a:off x="897185" y="2377855"/>
                <a:ext cx="2136301" cy="369332"/>
              </a:xfrm>
              <a:prstGeom prst="rect">
                <a:avLst/>
              </a:prstGeom>
              <a:noFill/>
            </p:spPr>
            <p:txBody>
              <a:bodyPr wrap="square">
                <a:spAutoFit/>
              </a:bodyPr>
              <a:lstStyle/>
              <a:p>
                <a:r>
                  <a:rPr lang="en-US"/>
                  <a:t>Bandwidth:  </a:t>
                </a:r>
                <a14:m>
                  <m:oMath xmlns:m="http://schemas.openxmlformats.org/officeDocument/2006/math">
                    <m:r>
                      <a:rPr lang="en-US" i="1" dirty="0" smtClean="0">
                        <a:latin typeface="Cambria Math" panose="02040503050406030204" pitchFamily="18" charset="0"/>
                      </a:rPr>
                      <m:t>1</m:t>
                    </m:r>
                  </m:oMath>
                </a14:m>
                <a:endParaRPr lang="en-US"/>
              </a:p>
            </p:txBody>
          </p:sp>
        </mc:Choice>
        <mc:Fallback>
          <p:sp>
            <p:nvSpPr>
              <p:cNvPr id="6" name="TextBox 5">
                <a:extLst>
                  <a:ext uri="{FF2B5EF4-FFF2-40B4-BE49-F238E27FC236}">
                    <a16:creationId xmlns:a16="http://schemas.microsoft.com/office/drawing/2014/main" id="{A0984F31-5328-F905-BCFF-32330BF7F6F1}"/>
                  </a:ext>
                </a:extLst>
              </p:cNvPr>
              <p:cNvSpPr txBox="1">
                <a:spLocks noRot="1" noChangeAspect="1" noMove="1" noResize="1" noEditPoints="1" noAdjustHandles="1" noChangeArrowheads="1" noChangeShapeType="1" noTextEdit="1"/>
              </p:cNvSpPr>
              <p:nvPr/>
            </p:nvSpPr>
            <p:spPr>
              <a:xfrm>
                <a:off x="897185" y="2377855"/>
                <a:ext cx="2136301" cy="369332"/>
              </a:xfrm>
              <a:prstGeom prst="rect">
                <a:avLst/>
              </a:prstGeom>
              <a:blipFill>
                <a:blip r:embed="rId3"/>
                <a:stretch>
                  <a:fillRect l="-2279" t="-6557" b="-26230"/>
                </a:stretch>
              </a:blipFill>
            </p:spPr>
            <p:txBody>
              <a:bodyPr/>
              <a:lstStyle/>
              <a:p>
                <a:r>
                  <a:rPr lang="en-US">
                    <a:noFill/>
                  </a:rPr>
                  <a:t> </a:t>
                </a:r>
              </a:p>
            </p:txBody>
          </p:sp>
        </mc:Fallback>
      </mc:AlternateContent>
      <p:sp>
        <p:nvSpPr>
          <p:cNvPr id="7" name="TextBox 6">
            <a:extLst>
              <a:ext uri="{FF2B5EF4-FFF2-40B4-BE49-F238E27FC236}">
                <a16:creationId xmlns:a16="http://schemas.microsoft.com/office/drawing/2014/main" id="{3EB7C6C6-068D-A9CA-1C0F-6EFEEBE0AFD9}"/>
              </a:ext>
            </a:extLst>
          </p:cNvPr>
          <p:cNvSpPr txBox="1"/>
          <p:nvPr/>
        </p:nvSpPr>
        <p:spPr>
          <a:xfrm>
            <a:off x="897185" y="1051584"/>
            <a:ext cx="3672114" cy="369332"/>
          </a:xfrm>
          <a:prstGeom prst="rect">
            <a:avLst/>
          </a:prstGeom>
          <a:noFill/>
        </p:spPr>
        <p:txBody>
          <a:bodyPr wrap="square">
            <a:spAutoFit/>
          </a:bodyPr>
          <a:lstStyle/>
          <a:p>
            <a:r>
              <a:rPr lang="en-US"/>
              <a:t>Reverse Scheduling (Our Design)</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2B5F92ED-9102-200B-F955-97419E7185AC}"/>
                  </a:ext>
                </a:extLst>
              </p:cNvPr>
              <p:cNvSpPr txBox="1"/>
              <p:nvPr/>
            </p:nvSpPr>
            <p:spPr>
              <a:xfrm>
                <a:off x="897185" y="3725336"/>
                <a:ext cx="2441100" cy="516103"/>
              </a:xfrm>
              <a:prstGeom prst="rect">
                <a:avLst/>
              </a:prstGeom>
              <a:noFill/>
            </p:spPr>
            <p:txBody>
              <a:bodyPr wrap="square">
                <a:spAutoFit/>
              </a:bodyPr>
              <a:lstStyle/>
              <a:p>
                <a:r>
                  <a:rPr lang="en-US"/>
                  <a:t>Iteration count: </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𝑁</m:t>
                        </m:r>
                        <m:r>
                          <a:rPr lang="en-US" b="0" i="1" baseline="30000" smtClean="0">
                            <a:latin typeface="Cambria Math" panose="02040503050406030204" pitchFamily="18" charset="0"/>
                          </a:rPr>
                          <m:t>2</m:t>
                        </m:r>
                      </m:num>
                      <m:den>
                        <m:r>
                          <a:rPr lang="en-US" b="0" i="1" smtClean="0">
                            <a:latin typeface="Cambria Math" panose="02040503050406030204" pitchFamily="18" charset="0"/>
                          </a:rPr>
                          <m:t>𝑝</m:t>
                        </m:r>
                      </m:den>
                    </m:f>
                  </m:oMath>
                </a14:m>
                <a:endParaRPr lang="en-US"/>
              </a:p>
            </p:txBody>
          </p:sp>
        </mc:Choice>
        <mc:Fallback>
          <p:sp>
            <p:nvSpPr>
              <p:cNvPr id="8" name="TextBox 7">
                <a:extLst>
                  <a:ext uri="{FF2B5EF4-FFF2-40B4-BE49-F238E27FC236}">
                    <a16:creationId xmlns:a16="http://schemas.microsoft.com/office/drawing/2014/main" id="{2B5F92ED-9102-200B-F955-97419E7185AC}"/>
                  </a:ext>
                </a:extLst>
              </p:cNvPr>
              <p:cNvSpPr txBox="1">
                <a:spLocks noRot="1" noChangeAspect="1" noMove="1" noResize="1" noEditPoints="1" noAdjustHandles="1" noChangeArrowheads="1" noChangeShapeType="1" noTextEdit="1"/>
              </p:cNvSpPr>
              <p:nvPr/>
            </p:nvSpPr>
            <p:spPr>
              <a:xfrm>
                <a:off x="897185" y="3725336"/>
                <a:ext cx="2441100" cy="516103"/>
              </a:xfrm>
              <a:prstGeom prst="rect">
                <a:avLst/>
              </a:prstGeom>
              <a:blipFill>
                <a:blip r:embed="rId4"/>
                <a:stretch>
                  <a:fillRect l="-1995" b="-235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9" name="TextBox 8">
                <a:extLst>
                  <a:ext uri="{FF2B5EF4-FFF2-40B4-BE49-F238E27FC236}">
                    <a16:creationId xmlns:a16="http://schemas.microsoft.com/office/drawing/2014/main" id="{F9FADDE3-CB73-9C8F-A290-52CCBB9D41CC}"/>
                  </a:ext>
                </a:extLst>
              </p:cNvPr>
              <p:cNvSpPr txBox="1"/>
              <p:nvPr/>
            </p:nvSpPr>
            <p:spPr>
              <a:xfrm>
                <a:off x="897185" y="4241439"/>
                <a:ext cx="2136301" cy="369332"/>
              </a:xfrm>
              <a:prstGeom prst="rect">
                <a:avLst/>
              </a:prstGeom>
              <a:noFill/>
            </p:spPr>
            <p:txBody>
              <a:bodyPr wrap="square">
                <a:spAutoFit/>
              </a:bodyPr>
              <a:lstStyle/>
              <a:p>
                <a:r>
                  <a:rPr lang="en-US"/>
                  <a:t>Bandwidth:  </a:t>
                </a:r>
                <a14:m>
                  <m:oMath xmlns:m="http://schemas.openxmlformats.org/officeDocument/2006/math">
                    <m:r>
                      <m:rPr>
                        <m:sty m:val="p"/>
                      </m:rPr>
                      <a:rPr lang="en-US" altLang="zh-CN" b="0" i="1" dirty="0">
                        <a:latin typeface="Cambria Math" panose="02040503050406030204" pitchFamily="18" charset="0"/>
                      </a:rPr>
                      <m:t>p</m:t>
                    </m:r>
                  </m:oMath>
                </a14:m>
                <a:endParaRPr lang="en-US"/>
              </a:p>
            </p:txBody>
          </p:sp>
        </mc:Choice>
        <mc:Fallback>
          <p:sp>
            <p:nvSpPr>
              <p:cNvPr id="9" name="TextBox 8">
                <a:extLst>
                  <a:ext uri="{FF2B5EF4-FFF2-40B4-BE49-F238E27FC236}">
                    <a16:creationId xmlns:a16="http://schemas.microsoft.com/office/drawing/2014/main" id="{F9FADDE3-CB73-9C8F-A290-52CCBB9D41CC}"/>
                  </a:ext>
                </a:extLst>
              </p:cNvPr>
              <p:cNvSpPr txBox="1">
                <a:spLocks noRot="1" noChangeAspect="1" noMove="1" noResize="1" noEditPoints="1" noAdjustHandles="1" noChangeArrowheads="1" noChangeShapeType="1" noTextEdit="1"/>
              </p:cNvSpPr>
              <p:nvPr/>
            </p:nvSpPr>
            <p:spPr>
              <a:xfrm>
                <a:off x="897185" y="4241439"/>
                <a:ext cx="2136301" cy="369332"/>
              </a:xfrm>
              <a:prstGeom prst="rect">
                <a:avLst/>
              </a:prstGeom>
              <a:blipFill>
                <a:blip r:embed="rId5"/>
                <a:stretch>
                  <a:fillRect l="-2279" t="-8333" b="-28333"/>
                </a:stretch>
              </a:blipFill>
            </p:spPr>
            <p:txBody>
              <a:bodyPr/>
              <a:lstStyle/>
              <a:p>
                <a:r>
                  <a:rPr lang="en-US">
                    <a:noFill/>
                  </a:rPr>
                  <a:t> </a:t>
                </a:r>
              </a:p>
            </p:txBody>
          </p:sp>
        </mc:Fallback>
      </mc:AlternateContent>
      <p:sp>
        <p:nvSpPr>
          <p:cNvPr id="2" name="Title 1">
            <a:extLst>
              <a:ext uri="{FF2B5EF4-FFF2-40B4-BE49-F238E27FC236}">
                <a16:creationId xmlns:a16="http://schemas.microsoft.com/office/drawing/2014/main" id="{3042EEA7-E3E5-E505-D16A-6B10FC801F0D}"/>
              </a:ext>
            </a:extLst>
          </p:cNvPr>
          <p:cNvSpPr>
            <a:spLocks noGrp="1"/>
          </p:cNvSpPr>
          <p:nvPr>
            <p:ph type="title"/>
          </p:nvPr>
        </p:nvSpPr>
        <p:spPr>
          <a:xfrm>
            <a:off x="838200" y="0"/>
            <a:ext cx="10515600" cy="1325563"/>
          </a:xfrm>
        </p:spPr>
        <p:txBody>
          <a:bodyPr>
            <a:normAutofit/>
          </a:bodyPr>
          <a:lstStyle/>
          <a:p>
            <a:r>
              <a:rPr lang="en-US" sz="3200"/>
              <a:t>Naïve attention computation scheduling in Prefill</a:t>
            </a:r>
          </a:p>
        </p:txBody>
      </p:sp>
      <p:sp>
        <p:nvSpPr>
          <p:cNvPr id="3" name="灯片编号占位符 2">
            <a:extLst>
              <a:ext uri="{FF2B5EF4-FFF2-40B4-BE49-F238E27FC236}">
                <a16:creationId xmlns:a16="http://schemas.microsoft.com/office/drawing/2014/main" id="{C8C47963-D110-2888-077D-6BB3E5A51344}"/>
              </a:ext>
            </a:extLst>
          </p:cNvPr>
          <p:cNvSpPr>
            <a:spLocks noGrp="1"/>
          </p:cNvSpPr>
          <p:nvPr>
            <p:ph type="sldNum" sz="quarter" idx="12"/>
          </p:nvPr>
        </p:nvSpPr>
        <p:spPr/>
        <p:txBody>
          <a:bodyPr/>
          <a:lstStyle/>
          <a:p>
            <a:fld id="{CB77001E-1A61-4903-BBFF-D82C24F3A3A5}" type="slidenum">
              <a:rPr lang="en-US" smtClean="0"/>
              <a:t>59</a:t>
            </a:fld>
            <a:endParaRPr lang="zh-CN" altLang="en-US"/>
          </a:p>
        </p:txBody>
      </p:sp>
      <p:sp>
        <p:nvSpPr>
          <p:cNvPr id="11" name="页脚占位符 10">
            <a:extLst>
              <a:ext uri="{FF2B5EF4-FFF2-40B4-BE49-F238E27FC236}">
                <a16:creationId xmlns:a16="http://schemas.microsoft.com/office/drawing/2014/main" id="{012F90DF-4A39-4507-9FA6-1ECD81BD75B5}"/>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4120630986"/>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B64665-3410-1141-35F6-377A9B8A42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C000F0-9C2D-228D-21CE-921B9D5630D6}"/>
              </a:ext>
            </a:extLst>
          </p:cNvPr>
          <p:cNvSpPr>
            <a:spLocks noGrp="1"/>
          </p:cNvSpPr>
          <p:nvPr>
            <p:ph type="title"/>
          </p:nvPr>
        </p:nvSpPr>
        <p:spPr>
          <a:xfrm>
            <a:off x="911225" y="328205"/>
            <a:ext cx="11254099" cy="677462"/>
          </a:xfrm>
        </p:spPr>
        <p:txBody>
          <a:bodyPr>
            <a:normAutofit/>
          </a:bodyPr>
          <a:lstStyle/>
          <a:p>
            <a:r>
              <a:rPr lang="en-US" altLang="zh-CN" sz="3600" b="1" err="1">
                <a:solidFill>
                  <a:srgbClr val="111827"/>
                </a:solidFill>
                <a:ea typeface="Calibri" pitchFamily="34" charset="-122"/>
                <a:cs typeface="Calibri" pitchFamily="34" charset="-120"/>
              </a:rPr>
              <a:t>TeLLMe</a:t>
            </a:r>
            <a:r>
              <a:rPr lang="en-US" altLang="zh-CN" sz="3600">
                <a:solidFill>
                  <a:srgbClr val="111827"/>
                </a:solidFill>
                <a:ea typeface="Calibri" pitchFamily="34" charset="-122"/>
                <a:cs typeface="Calibri" pitchFamily="34" charset="-120"/>
              </a:rPr>
              <a:t>: Ternary LLM Accelerator on Edge FPGAs</a:t>
            </a:r>
            <a:endParaRPr lang="en-US" altLang="zh-CN" sz="3600"/>
          </a:p>
        </p:txBody>
      </p:sp>
      <p:sp>
        <p:nvSpPr>
          <p:cNvPr id="5" name="Rectangle: Rounded Corners 4">
            <a:extLst>
              <a:ext uri="{FF2B5EF4-FFF2-40B4-BE49-F238E27FC236}">
                <a16:creationId xmlns:a16="http://schemas.microsoft.com/office/drawing/2014/main" id="{8966F4B2-E089-D8BB-6631-A30E39A74049}"/>
              </a:ext>
            </a:extLst>
          </p:cNvPr>
          <p:cNvSpPr/>
          <p:nvPr/>
        </p:nvSpPr>
        <p:spPr>
          <a:xfrm>
            <a:off x="1080145" y="1513875"/>
            <a:ext cx="363020" cy="341831"/>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6" name="Rectangle: Rounded Corners 5">
            <a:extLst>
              <a:ext uri="{FF2B5EF4-FFF2-40B4-BE49-F238E27FC236}">
                <a16:creationId xmlns:a16="http://schemas.microsoft.com/office/drawing/2014/main" id="{91F58E89-53BE-3AE9-3691-AA468281A504}"/>
              </a:ext>
            </a:extLst>
          </p:cNvPr>
          <p:cNvSpPr/>
          <p:nvPr/>
        </p:nvSpPr>
        <p:spPr>
          <a:xfrm>
            <a:off x="1571883" y="1513875"/>
            <a:ext cx="363020" cy="341831"/>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7" name="Rectangle: Rounded Corners 6">
            <a:extLst>
              <a:ext uri="{FF2B5EF4-FFF2-40B4-BE49-F238E27FC236}">
                <a16:creationId xmlns:a16="http://schemas.microsoft.com/office/drawing/2014/main" id="{43AAEEF0-F7E3-80BE-5373-1F8DFA85D915}"/>
              </a:ext>
            </a:extLst>
          </p:cNvPr>
          <p:cNvSpPr/>
          <p:nvPr/>
        </p:nvSpPr>
        <p:spPr>
          <a:xfrm>
            <a:off x="2059703" y="1513875"/>
            <a:ext cx="363020" cy="341831"/>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8" name="Rectangle: Rounded Corners 7">
            <a:extLst>
              <a:ext uri="{FF2B5EF4-FFF2-40B4-BE49-F238E27FC236}">
                <a16:creationId xmlns:a16="http://schemas.microsoft.com/office/drawing/2014/main" id="{219D7C2C-0B36-C0B6-8433-5AF697AFF47B}"/>
              </a:ext>
            </a:extLst>
          </p:cNvPr>
          <p:cNvSpPr/>
          <p:nvPr/>
        </p:nvSpPr>
        <p:spPr>
          <a:xfrm>
            <a:off x="2551441" y="1513875"/>
            <a:ext cx="363020" cy="341831"/>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9" name="TextBox 8">
            <a:extLst>
              <a:ext uri="{FF2B5EF4-FFF2-40B4-BE49-F238E27FC236}">
                <a16:creationId xmlns:a16="http://schemas.microsoft.com/office/drawing/2014/main" id="{CC8B1E10-72AB-EB18-0EC7-28B434CC7D4B}"/>
              </a:ext>
            </a:extLst>
          </p:cNvPr>
          <p:cNvSpPr txBox="1"/>
          <p:nvPr/>
        </p:nvSpPr>
        <p:spPr>
          <a:xfrm>
            <a:off x="2956046" y="1399049"/>
            <a:ext cx="507587" cy="369332"/>
          </a:xfrm>
          <a:prstGeom prst="rect">
            <a:avLst/>
          </a:prstGeom>
          <a:noFill/>
        </p:spPr>
        <p:txBody>
          <a:bodyPr wrap="square" rtlCol="0">
            <a:spAutoFit/>
          </a:bodyPr>
          <a:lstStyle/>
          <a:p>
            <a:r>
              <a:rPr lang="en-US"/>
              <a:t>…</a:t>
            </a:r>
          </a:p>
        </p:txBody>
      </p:sp>
      <p:cxnSp>
        <p:nvCxnSpPr>
          <p:cNvPr id="11" name="Straight Arrow Connector 10">
            <a:extLst>
              <a:ext uri="{FF2B5EF4-FFF2-40B4-BE49-F238E27FC236}">
                <a16:creationId xmlns:a16="http://schemas.microsoft.com/office/drawing/2014/main" id="{A5F7BA8D-1F2B-4D64-7D5A-B5D92697C9C6}"/>
              </a:ext>
            </a:extLst>
          </p:cNvPr>
          <p:cNvCxnSpPr>
            <a:cxnSpLocks/>
          </p:cNvCxnSpPr>
          <p:nvPr/>
        </p:nvCxnSpPr>
        <p:spPr>
          <a:xfrm>
            <a:off x="1080145" y="1421008"/>
            <a:ext cx="1834316"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FB681AD1-4501-12EE-E043-DC5F51DB2C66}"/>
              </a:ext>
            </a:extLst>
          </p:cNvPr>
          <p:cNvSpPr txBox="1"/>
          <p:nvPr/>
        </p:nvSpPr>
        <p:spPr>
          <a:xfrm>
            <a:off x="960947" y="1139835"/>
            <a:ext cx="2025621" cy="338554"/>
          </a:xfrm>
          <a:prstGeom prst="rect">
            <a:avLst/>
          </a:prstGeom>
          <a:noFill/>
        </p:spPr>
        <p:txBody>
          <a:bodyPr wrap="square" rtlCol="0">
            <a:spAutoFit/>
          </a:bodyPr>
          <a:lstStyle/>
          <a:p>
            <a:r>
              <a:rPr lang="en-US" sz="1600" b="1"/>
              <a:t>Sequence of Tokens</a:t>
            </a:r>
          </a:p>
        </p:txBody>
      </p:sp>
      <p:cxnSp>
        <p:nvCxnSpPr>
          <p:cNvPr id="17" name="Straight Arrow Connector 16">
            <a:extLst>
              <a:ext uri="{FF2B5EF4-FFF2-40B4-BE49-F238E27FC236}">
                <a16:creationId xmlns:a16="http://schemas.microsoft.com/office/drawing/2014/main" id="{6E2336EF-CE2F-81C2-6CB2-FB3A7160CAED}"/>
              </a:ext>
            </a:extLst>
          </p:cNvPr>
          <p:cNvCxnSpPr>
            <a:cxnSpLocks/>
            <a:stCxn id="5" idx="2"/>
          </p:cNvCxnSpPr>
          <p:nvPr/>
        </p:nvCxnSpPr>
        <p:spPr>
          <a:xfrm>
            <a:off x="1261655" y="1855706"/>
            <a:ext cx="491738"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DB3F544E-4842-37C8-F555-B8AF2D47FCD8}"/>
              </a:ext>
            </a:extLst>
          </p:cNvPr>
          <p:cNvCxnSpPr>
            <a:cxnSpLocks/>
            <a:stCxn id="6" idx="2"/>
          </p:cNvCxnSpPr>
          <p:nvPr/>
        </p:nvCxnSpPr>
        <p:spPr>
          <a:xfrm>
            <a:off x="1753393" y="1855706"/>
            <a:ext cx="118752"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A0A5A63C-9248-6614-B734-39CC2A58E391}"/>
              </a:ext>
            </a:extLst>
          </p:cNvPr>
          <p:cNvCxnSpPr>
            <a:cxnSpLocks/>
            <a:stCxn id="7" idx="2"/>
          </p:cNvCxnSpPr>
          <p:nvPr/>
        </p:nvCxnSpPr>
        <p:spPr>
          <a:xfrm flipH="1">
            <a:off x="2148275" y="1855706"/>
            <a:ext cx="92938"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07739CE0-113E-6017-49E1-BFC298C1B2C2}"/>
              </a:ext>
            </a:extLst>
          </p:cNvPr>
          <p:cNvCxnSpPr>
            <a:cxnSpLocks/>
            <a:stCxn id="8" idx="2"/>
          </p:cNvCxnSpPr>
          <p:nvPr/>
        </p:nvCxnSpPr>
        <p:spPr>
          <a:xfrm flipH="1">
            <a:off x="2309225" y="1855706"/>
            <a:ext cx="423726"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0" name="Rectangle: Rounded Corners 39">
            <a:extLst>
              <a:ext uri="{FF2B5EF4-FFF2-40B4-BE49-F238E27FC236}">
                <a16:creationId xmlns:a16="http://schemas.microsoft.com/office/drawing/2014/main" id="{3BB33F46-D659-4584-2B18-3C9849E0AC92}"/>
              </a:ext>
            </a:extLst>
          </p:cNvPr>
          <p:cNvSpPr/>
          <p:nvPr/>
        </p:nvSpPr>
        <p:spPr>
          <a:xfrm>
            <a:off x="758828" y="2716723"/>
            <a:ext cx="363020" cy="341831"/>
          </a:xfrm>
          <a:prstGeom prst="roundRect">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 b="1">
              <a:solidFill>
                <a:schemeClr val="tx1"/>
              </a:solidFill>
            </a:endParaRPr>
          </a:p>
        </p:txBody>
      </p:sp>
      <p:cxnSp>
        <p:nvCxnSpPr>
          <p:cNvPr id="41" name="Straight Arrow Connector 40">
            <a:extLst>
              <a:ext uri="{FF2B5EF4-FFF2-40B4-BE49-F238E27FC236}">
                <a16:creationId xmlns:a16="http://schemas.microsoft.com/office/drawing/2014/main" id="{86C8E769-8A45-AEF4-BC72-C1E1E9D977AE}"/>
              </a:ext>
            </a:extLst>
          </p:cNvPr>
          <p:cNvCxnSpPr>
            <a:cxnSpLocks/>
          </p:cNvCxnSpPr>
          <p:nvPr/>
        </p:nvCxnSpPr>
        <p:spPr>
          <a:xfrm flipH="1" flipV="1">
            <a:off x="1121848" y="2875168"/>
            <a:ext cx="345795" cy="536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5FB2E904-15AC-CE1F-4BC4-EDB785845643}"/>
              </a:ext>
            </a:extLst>
          </p:cNvPr>
          <p:cNvSpPr txBox="1"/>
          <p:nvPr/>
        </p:nvSpPr>
        <p:spPr>
          <a:xfrm>
            <a:off x="698386" y="2753502"/>
            <a:ext cx="592214" cy="276999"/>
          </a:xfrm>
          <a:prstGeom prst="rect">
            <a:avLst/>
          </a:prstGeom>
          <a:noFill/>
        </p:spPr>
        <p:txBody>
          <a:bodyPr wrap="square" rtlCol="0">
            <a:spAutoFit/>
          </a:bodyPr>
          <a:lstStyle/>
          <a:p>
            <a:r>
              <a:rPr lang="en-US" sz="1200" b="1"/>
              <a:t>New</a:t>
            </a:r>
          </a:p>
        </p:txBody>
      </p:sp>
      <p:cxnSp>
        <p:nvCxnSpPr>
          <p:cNvPr id="45" name="Straight Arrow Connector 44">
            <a:extLst>
              <a:ext uri="{FF2B5EF4-FFF2-40B4-BE49-F238E27FC236}">
                <a16:creationId xmlns:a16="http://schemas.microsoft.com/office/drawing/2014/main" id="{E5BD7B61-E496-0D83-410D-EAD3B7D1363A}"/>
              </a:ext>
            </a:extLst>
          </p:cNvPr>
          <p:cNvCxnSpPr>
            <a:cxnSpLocks/>
          </p:cNvCxnSpPr>
          <p:nvPr/>
        </p:nvCxnSpPr>
        <p:spPr>
          <a:xfrm flipH="1">
            <a:off x="2020182" y="3436366"/>
            <a:ext cx="3293" cy="324683"/>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pic>
        <p:nvPicPr>
          <p:cNvPr id="48" name="Picture 47">
            <a:extLst>
              <a:ext uri="{FF2B5EF4-FFF2-40B4-BE49-F238E27FC236}">
                <a16:creationId xmlns:a16="http://schemas.microsoft.com/office/drawing/2014/main" id="{821A3F1E-0C87-FCCC-D3CD-295B109A665A}"/>
              </a:ext>
            </a:extLst>
          </p:cNvPr>
          <p:cNvPicPr>
            <a:picLocks noChangeAspect="1"/>
          </p:cNvPicPr>
          <p:nvPr/>
        </p:nvPicPr>
        <p:blipFill>
          <a:blip r:embed="rId4"/>
          <a:stretch>
            <a:fillRect/>
          </a:stretch>
        </p:blipFill>
        <p:spPr>
          <a:xfrm>
            <a:off x="1701050" y="3730174"/>
            <a:ext cx="535186" cy="535186"/>
          </a:xfrm>
          <a:prstGeom prst="rect">
            <a:avLst/>
          </a:prstGeom>
        </p:spPr>
      </p:pic>
      <p:pic>
        <p:nvPicPr>
          <p:cNvPr id="49" name="Picture 48">
            <a:extLst>
              <a:ext uri="{FF2B5EF4-FFF2-40B4-BE49-F238E27FC236}">
                <a16:creationId xmlns:a16="http://schemas.microsoft.com/office/drawing/2014/main" id="{49C058E3-B727-E322-A181-A934B5CDEF27}"/>
              </a:ext>
            </a:extLst>
          </p:cNvPr>
          <p:cNvPicPr>
            <a:picLocks noChangeAspect="1"/>
          </p:cNvPicPr>
          <p:nvPr/>
        </p:nvPicPr>
        <p:blipFill>
          <a:blip r:embed="rId4"/>
          <a:stretch>
            <a:fillRect/>
          </a:stretch>
        </p:blipFill>
        <p:spPr>
          <a:xfrm>
            <a:off x="1790866" y="3794979"/>
            <a:ext cx="535186" cy="535186"/>
          </a:xfrm>
          <a:prstGeom prst="rect">
            <a:avLst/>
          </a:prstGeom>
        </p:spPr>
      </p:pic>
      <p:pic>
        <p:nvPicPr>
          <p:cNvPr id="50" name="Picture 49">
            <a:extLst>
              <a:ext uri="{FF2B5EF4-FFF2-40B4-BE49-F238E27FC236}">
                <a16:creationId xmlns:a16="http://schemas.microsoft.com/office/drawing/2014/main" id="{2312B36A-35A8-6DA9-EBFE-B81977916A26}"/>
              </a:ext>
            </a:extLst>
          </p:cNvPr>
          <p:cNvPicPr>
            <a:picLocks noChangeAspect="1"/>
          </p:cNvPicPr>
          <p:nvPr/>
        </p:nvPicPr>
        <p:blipFill>
          <a:blip r:embed="rId4"/>
          <a:stretch>
            <a:fillRect/>
          </a:stretch>
        </p:blipFill>
        <p:spPr>
          <a:xfrm>
            <a:off x="1880682" y="3905363"/>
            <a:ext cx="535186" cy="535186"/>
          </a:xfrm>
          <a:prstGeom prst="rect">
            <a:avLst/>
          </a:prstGeom>
        </p:spPr>
      </p:pic>
      <p:pic>
        <p:nvPicPr>
          <p:cNvPr id="56" name="Picture 55">
            <a:extLst>
              <a:ext uri="{FF2B5EF4-FFF2-40B4-BE49-F238E27FC236}">
                <a16:creationId xmlns:a16="http://schemas.microsoft.com/office/drawing/2014/main" id="{DF6F2F24-1066-BE9D-3E7D-3C618FD440CE}"/>
              </a:ext>
            </a:extLst>
          </p:cNvPr>
          <p:cNvPicPr>
            <a:picLocks noChangeAspect="1"/>
          </p:cNvPicPr>
          <p:nvPr/>
        </p:nvPicPr>
        <p:blipFill>
          <a:blip r:embed="rId4"/>
          <a:stretch>
            <a:fillRect/>
          </a:stretch>
        </p:blipFill>
        <p:spPr>
          <a:xfrm>
            <a:off x="8840675" y="1457829"/>
            <a:ext cx="535186" cy="535186"/>
          </a:xfrm>
          <a:prstGeom prst="rect">
            <a:avLst/>
          </a:prstGeom>
        </p:spPr>
      </p:pic>
      <p:pic>
        <p:nvPicPr>
          <p:cNvPr id="57" name="Picture 56">
            <a:extLst>
              <a:ext uri="{FF2B5EF4-FFF2-40B4-BE49-F238E27FC236}">
                <a16:creationId xmlns:a16="http://schemas.microsoft.com/office/drawing/2014/main" id="{9626BA08-414B-9C4D-DB5E-AF9150A22FDC}"/>
              </a:ext>
            </a:extLst>
          </p:cNvPr>
          <p:cNvPicPr>
            <a:picLocks noChangeAspect="1"/>
          </p:cNvPicPr>
          <p:nvPr/>
        </p:nvPicPr>
        <p:blipFill>
          <a:blip r:embed="rId4"/>
          <a:stretch>
            <a:fillRect/>
          </a:stretch>
        </p:blipFill>
        <p:spPr>
          <a:xfrm>
            <a:off x="8930491" y="1522634"/>
            <a:ext cx="535186" cy="535186"/>
          </a:xfrm>
          <a:prstGeom prst="rect">
            <a:avLst/>
          </a:prstGeom>
        </p:spPr>
      </p:pic>
      <p:pic>
        <p:nvPicPr>
          <p:cNvPr id="58" name="Picture 57">
            <a:extLst>
              <a:ext uri="{FF2B5EF4-FFF2-40B4-BE49-F238E27FC236}">
                <a16:creationId xmlns:a16="http://schemas.microsoft.com/office/drawing/2014/main" id="{27C50B02-D4F6-C48B-66DE-C414E2A60F4F}"/>
              </a:ext>
            </a:extLst>
          </p:cNvPr>
          <p:cNvPicPr>
            <a:picLocks noChangeAspect="1"/>
          </p:cNvPicPr>
          <p:nvPr/>
        </p:nvPicPr>
        <p:blipFill>
          <a:blip r:embed="rId4"/>
          <a:stretch>
            <a:fillRect/>
          </a:stretch>
        </p:blipFill>
        <p:spPr>
          <a:xfrm>
            <a:off x="9020307" y="1633018"/>
            <a:ext cx="535186" cy="535186"/>
          </a:xfrm>
          <a:prstGeom prst="rect">
            <a:avLst/>
          </a:prstGeom>
        </p:spPr>
      </p:pic>
      <p:sp>
        <p:nvSpPr>
          <p:cNvPr id="59" name="TextBox 58">
            <a:extLst>
              <a:ext uri="{FF2B5EF4-FFF2-40B4-BE49-F238E27FC236}">
                <a16:creationId xmlns:a16="http://schemas.microsoft.com/office/drawing/2014/main" id="{5A822773-CFEC-7E56-C730-87A013F9339C}"/>
              </a:ext>
            </a:extLst>
          </p:cNvPr>
          <p:cNvSpPr txBox="1"/>
          <p:nvPr/>
        </p:nvSpPr>
        <p:spPr>
          <a:xfrm>
            <a:off x="8276830" y="1253303"/>
            <a:ext cx="979558" cy="276999"/>
          </a:xfrm>
          <a:prstGeom prst="rect">
            <a:avLst/>
          </a:prstGeom>
          <a:noFill/>
        </p:spPr>
        <p:txBody>
          <a:bodyPr wrap="square" rtlCol="0">
            <a:spAutoFit/>
          </a:bodyPr>
          <a:lstStyle/>
          <a:p>
            <a:r>
              <a:rPr lang="en-US" sz="1200" b="1"/>
              <a:t>KV-cache</a:t>
            </a:r>
          </a:p>
        </p:txBody>
      </p:sp>
      <p:sp>
        <p:nvSpPr>
          <p:cNvPr id="62" name="Rectangle: Rounded Corners 61">
            <a:extLst>
              <a:ext uri="{FF2B5EF4-FFF2-40B4-BE49-F238E27FC236}">
                <a16:creationId xmlns:a16="http://schemas.microsoft.com/office/drawing/2014/main" id="{7B9814CA-255C-A56B-7DC7-DFFB5D524FEA}"/>
              </a:ext>
            </a:extLst>
          </p:cNvPr>
          <p:cNvSpPr/>
          <p:nvPr/>
        </p:nvSpPr>
        <p:spPr>
          <a:xfrm>
            <a:off x="10019694" y="1715989"/>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63" name="Rectangle: Rounded Corners 62">
            <a:extLst>
              <a:ext uri="{FF2B5EF4-FFF2-40B4-BE49-F238E27FC236}">
                <a16:creationId xmlns:a16="http://schemas.microsoft.com/office/drawing/2014/main" id="{683A1369-78C2-DC70-6F79-03FAB44F5B5E}"/>
              </a:ext>
            </a:extLst>
          </p:cNvPr>
          <p:cNvSpPr/>
          <p:nvPr/>
        </p:nvSpPr>
        <p:spPr>
          <a:xfrm>
            <a:off x="10511432" y="1715989"/>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cxnSp>
        <p:nvCxnSpPr>
          <p:cNvPr id="65" name="Straight Arrow Connector 64">
            <a:extLst>
              <a:ext uri="{FF2B5EF4-FFF2-40B4-BE49-F238E27FC236}">
                <a16:creationId xmlns:a16="http://schemas.microsoft.com/office/drawing/2014/main" id="{36738454-23AD-AD0E-F619-B2F4BD5D7EC2}"/>
              </a:ext>
            </a:extLst>
          </p:cNvPr>
          <p:cNvCxnSpPr>
            <a:cxnSpLocks/>
          </p:cNvCxnSpPr>
          <p:nvPr/>
        </p:nvCxnSpPr>
        <p:spPr>
          <a:xfrm>
            <a:off x="10008748" y="1605731"/>
            <a:ext cx="1834316"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66" name="TextBox 65">
            <a:extLst>
              <a:ext uri="{FF2B5EF4-FFF2-40B4-BE49-F238E27FC236}">
                <a16:creationId xmlns:a16="http://schemas.microsoft.com/office/drawing/2014/main" id="{F7A09B67-B3D8-861F-96AF-17A6A0D9EA40}"/>
              </a:ext>
            </a:extLst>
          </p:cNvPr>
          <p:cNvSpPr txBox="1"/>
          <p:nvPr/>
        </p:nvSpPr>
        <p:spPr>
          <a:xfrm>
            <a:off x="9892135" y="1297060"/>
            <a:ext cx="2025621" cy="338554"/>
          </a:xfrm>
          <a:prstGeom prst="rect">
            <a:avLst/>
          </a:prstGeom>
          <a:noFill/>
        </p:spPr>
        <p:txBody>
          <a:bodyPr wrap="square" rtlCol="0">
            <a:spAutoFit/>
          </a:bodyPr>
          <a:lstStyle/>
          <a:p>
            <a:r>
              <a:rPr lang="en-US" sz="1600" b="1"/>
              <a:t>Sequence of Tokens</a:t>
            </a:r>
          </a:p>
        </p:txBody>
      </p:sp>
      <p:cxnSp>
        <p:nvCxnSpPr>
          <p:cNvPr id="68" name="Straight Connector 67">
            <a:extLst>
              <a:ext uri="{FF2B5EF4-FFF2-40B4-BE49-F238E27FC236}">
                <a16:creationId xmlns:a16="http://schemas.microsoft.com/office/drawing/2014/main" id="{EFDB84FD-6FCA-3639-A499-659E67BA9C16}"/>
              </a:ext>
            </a:extLst>
          </p:cNvPr>
          <p:cNvCxnSpPr>
            <a:cxnSpLocks/>
          </p:cNvCxnSpPr>
          <p:nvPr/>
        </p:nvCxnSpPr>
        <p:spPr>
          <a:xfrm>
            <a:off x="11456545" y="1709006"/>
            <a:ext cx="0" cy="341831"/>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2" name="Rectangle: Rounded Corners 71">
            <a:extLst>
              <a:ext uri="{FF2B5EF4-FFF2-40B4-BE49-F238E27FC236}">
                <a16:creationId xmlns:a16="http://schemas.microsoft.com/office/drawing/2014/main" id="{67750552-09C1-914F-437A-C3D050E39473}"/>
              </a:ext>
            </a:extLst>
          </p:cNvPr>
          <p:cNvSpPr/>
          <p:nvPr/>
        </p:nvSpPr>
        <p:spPr>
          <a:xfrm>
            <a:off x="11510405" y="1715989"/>
            <a:ext cx="363020" cy="341831"/>
          </a:xfrm>
          <a:prstGeom prst="roundRect">
            <a:avLst/>
          </a:prstGeom>
          <a:solidFill>
            <a:schemeClr val="accent6">
              <a:lumMod val="20000"/>
              <a:lumOff val="80000"/>
            </a:schemeClr>
          </a:solid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73" name="TextBox 72">
            <a:extLst>
              <a:ext uri="{FF2B5EF4-FFF2-40B4-BE49-F238E27FC236}">
                <a16:creationId xmlns:a16="http://schemas.microsoft.com/office/drawing/2014/main" id="{219CDDC5-7684-5280-21B5-97D5197F69C0}"/>
              </a:ext>
            </a:extLst>
          </p:cNvPr>
          <p:cNvSpPr txBox="1"/>
          <p:nvPr/>
        </p:nvSpPr>
        <p:spPr>
          <a:xfrm>
            <a:off x="11777290" y="1466337"/>
            <a:ext cx="507587" cy="369332"/>
          </a:xfrm>
          <a:prstGeom prst="rect">
            <a:avLst/>
          </a:prstGeom>
          <a:noFill/>
        </p:spPr>
        <p:txBody>
          <a:bodyPr wrap="square" rtlCol="0">
            <a:spAutoFit/>
          </a:bodyPr>
          <a:lstStyle/>
          <a:p>
            <a:r>
              <a:rPr lang="en-US"/>
              <a:t>…</a:t>
            </a:r>
          </a:p>
        </p:txBody>
      </p:sp>
      <p:sp>
        <p:nvSpPr>
          <p:cNvPr id="75" name="TextBox 74">
            <a:extLst>
              <a:ext uri="{FF2B5EF4-FFF2-40B4-BE49-F238E27FC236}">
                <a16:creationId xmlns:a16="http://schemas.microsoft.com/office/drawing/2014/main" id="{4F2D8FED-EEBA-DF32-7F73-3F1E6BF710C6}"/>
              </a:ext>
            </a:extLst>
          </p:cNvPr>
          <p:cNvSpPr txBox="1"/>
          <p:nvPr/>
        </p:nvSpPr>
        <p:spPr>
          <a:xfrm>
            <a:off x="9638342" y="1777010"/>
            <a:ext cx="507587" cy="369332"/>
          </a:xfrm>
          <a:prstGeom prst="rect">
            <a:avLst/>
          </a:prstGeom>
          <a:noFill/>
        </p:spPr>
        <p:txBody>
          <a:bodyPr wrap="square" rtlCol="0">
            <a:spAutoFit/>
          </a:bodyPr>
          <a:lstStyle/>
          <a:p>
            <a:r>
              <a:rPr lang="en-US"/>
              <a:t>…</a:t>
            </a:r>
          </a:p>
        </p:txBody>
      </p:sp>
      <p:cxnSp>
        <p:nvCxnSpPr>
          <p:cNvPr id="77" name="Connector: Elbow 76">
            <a:extLst>
              <a:ext uri="{FF2B5EF4-FFF2-40B4-BE49-F238E27FC236}">
                <a16:creationId xmlns:a16="http://schemas.microsoft.com/office/drawing/2014/main" id="{D47957AD-696B-4C80-4AF2-29D40B0755E0}"/>
              </a:ext>
            </a:extLst>
          </p:cNvPr>
          <p:cNvCxnSpPr>
            <a:cxnSpLocks/>
            <a:stCxn id="58" idx="2"/>
          </p:cNvCxnSpPr>
          <p:nvPr/>
        </p:nvCxnSpPr>
        <p:spPr>
          <a:xfrm rot="16200000" flipH="1">
            <a:off x="9391107" y="2064997"/>
            <a:ext cx="849546" cy="1055960"/>
          </a:xfrm>
          <a:prstGeom prst="bentConnector2">
            <a:avLst/>
          </a:prstGeom>
          <a:ln w="3810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85" name="Connector: Elbow 84">
            <a:extLst>
              <a:ext uri="{FF2B5EF4-FFF2-40B4-BE49-F238E27FC236}">
                <a16:creationId xmlns:a16="http://schemas.microsoft.com/office/drawing/2014/main" id="{4C6A3F90-CFD1-1CBB-5121-6DFE5D81BD93}"/>
              </a:ext>
            </a:extLst>
          </p:cNvPr>
          <p:cNvCxnSpPr>
            <a:cxnSpLocks/>
            <a:endCxn id="72" idx="2"/>
          </p:cNvCxnSpPr>
          <p:nvPr/>
        </p:nvCxnSpPr>
        <p:spPr>
          <a:xfrm flipV="1">
            <a:off x="11452230" y="2057820"/>
            <a:ext cx="239685" cy="959930"/>
          </a:xfrm>
          <a:prstGeom prst="bentConnector2">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88" name="Rectangle: Rounded Corners 87">
            <a:extLst>
              <a:ext uri="{FF2B5EF4-FFF2-40B4-BE49-F238E27FC236}">
                <a16:creationId xmlns:a16="http://schemas.microsoft.com/office/drawing/2014/main" id="{24467672-0C3E-2A39-85D3-F24DF7B12CE2}"/>
              </a:ext>
            </a:extLst>
          </p:cNvPr>
          <p:cNvSpPr/>
          <p:nvPr/>
        </p:nvSpPr>
        <p:spPr>
          <a:xfrm>
            <a:off x="11008428" y="1712702"/>
            <a:ext cx="363020" cy="341831"/>
          </a:xfrm>
          <a:prstGeom prst="roundRect">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 b="1">
              <a:solidFill>
                <a:schemeClr val="tx1"/>
              </a:solidFill>
            </a:endParaRPr>
          </a:p>
        </p:txBody>
      </p:sp>
      <p:cxnSp>
        <p:nvCxnSpPr>
          <p:cNvPr id="89" name="Connector: Elbow 88">
            <a:extLst>
              <a:ext uri="{FF2B5EF4-FFF2-40B4-BE49-F238E27FC236}">
                <a16:creationId xmlns:a16="http://schemas.microsoft.com/office/drawing/2014/main" id="{B51E6791-DD1B-E748-AD1E-C59CD55F7A66}"/>
              </a:ext>
            </a:extLst>
          </p:cNvPr>
          <p:cNvCxnSpPr>
            <a:cxnSpLocks/>
            <a:stCxn id="88" idx="2"/>
          </p:cNvCxnSpPr>
          <p:nvPr/>
        </p:nvCxnSpPr>
        <p:spPr>
          <a:xfrm rot="5400000">
            <a:off x="10768796" y="2184711"/>
            <a:ext cx="551320" cy="290964"/>
          </a:xfrm>
          <a:prstGeom prst="bentConnector3">
            <a:avLst>
              <a:gd name="adj1" fmla="val 50000"/>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92" name="TextBox 91">
            <a:extLst>
              <a:ext uri="{FF2B5EF4-FFF2-40B4-BE49-F238E27FC236}">
                <a16:creationId xmlns:a16="http://schemas.microsoft.com/office/drawing/2014/main" id="{C36B139D-BD2F-FCD4-3CD4-8CA64B1C156E}"/>
              </a:ext>
            </a:extLst>
          </p:cNvPr>
          <p:cNvSpPr txBox="1"/>
          <p:nvPr/>
        </p:nvSpPr>
        <p:spPr>
          <a:xfrm>
            <a:off x="11149119" y="2033490"/>
            <a:ext cx="614852" cy="338554"/>
          </a:xfrm>
          <a:prstGeom prst="rect">
            <a:avLst/>
          </a:prstGeom>
          <a:noFill/>
        </p:spPr>
        <p:txBody>
          <a:bodyPr wrap="square" rtlCol="0">
            <a:spAutoFit/>
          </a:bodyPr>
          <a:lstStyle/>
          <a:p>
            <a:r>
              <a:rPr lang="en-US" sz="1600" b="1"/>
              <a:t>Q</a:t>
            </a:r>
          </a:p>
        </p:txBody>
      </p:sp>
      <p:sp>
        <p:nvSpPr>
          <p:cNvPr id="12" name="Text 7">
            <a:extLst>
              <a:ext uri="{FF2B5EF4-FFF2-40B4-BE49-F238E27FC236}">
                <a16:creationId xmlns:a16="http://schemas.microsoft.com/office/drawing/2014/main" id="{4065C95D-70C2-7E6C-6485-3431BD82D26A}"/>
              </a:ext>
            </a:extLst>
          </p:cNvPr>
          <p:cNvSpPr/>
          <p:nvPr/>
        </p:nvSpPr>
        <p:spPr>
          <a:xfrm>
            <a:off x="5158899" y="2314795"/>
            <a:ext cx="2355023" cy="1134647"/>
          </a:xfrm>
          <a:prstGeom prst="roundRect">
            <a:avLst/>
          </a:prstGeom>
          <a:solidFill>
            <a:srgbClr val="1D4ED8"/>
          </a:solidFill>
          <a:ln w="38100">
            <a:solidFill>
              <a:srgbClr val="1E40AF"/>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endParaRPr lang="en-US" b="1">
              <a:solidFill>
                <a:srgbClr val="FFFFFF"/>
              </a:solidFill>
            </a:endParaRPr>
          </a:p>
          <a:p>
            <a:pPr marL="0" indent="0" algn="ctr">
              <a:buNone/>
            </a:pPr>
            <a:r>
              <a:rPr lang="en-US" b="1">
                <a:solidFill>
                  <a:srgbClr val="FFFFFF"/>
                </a:solidFill>
              </a:rPr>
              <a:t>TLMM-FUSE </a:t>
            </a:r>
            <a:br>
              <a:rPr lang="en-US" b="1">
                <a:solidFill>
                  <a:srgbClr val="FFFFFF"/>
                </a:solidFill>
              </a:rPr>
            </a:br>
            <a:r>
              <a:rPr lang="en-US" sz="1100">
                <a:solidFill>
                  <a:srgbClr val="DBEAFE"/>
                </a:solidFill>
              </a:rPr>
              <a:t>Table-lookup ternary </a:t>
            </a:r>
            <a:r>
              <a:rPr lang="en-US" sz="1100" err="1">
                <a:solidFill>
                  <a:srgbClr val="DBEAFE"/>
                </a:solidFill>
              </a:rPr>
              <a:t>matmul</a:t>
            </a:r>
            <a:endParaRPr lang="en-US" sz="1600"/>
          </a:p>
          <a:p>
            <a:pPr marL="0" indent="0" algn="ctr">
              <a:buNone/>
            </a:pPr>
            <a:r>
              <a:rPr lang="en-US" sz="1100">
                <a:solidFill>
                  <a:srgbClr val="DBEAFE"/>
                </a:solidFill>
              </a:rPr>
              <a:t>for QKV + FFN fused with FP </a:t>
            </a:r>
            <a:r>
              <a:rPr lang="en-US" sz="1100" err="1">
                <a:solidFill>
                  <a:srgbClr val="DBEAFE"/>
                </a:solidFill>
              </a:rPr>
              <a:t>DeQ</a:t>
            </a:r>
            <a:r>
              <a:rPr lang="en-US" sz="1100">
                <a:solidFill>
                  <a:srgbClr val="DBEAFE"/>
                </a:solidFill>
              </a:rPr>
              <a:t> ↔ INT ops ↔ Quant</a:t>
            </a:r>
          </a:p>
          <a:p>
            <a:pPr marL="0" indent="0" algn="ctr">
              <a:buNone/>
            </a:pPr>
            <a:r>
              <a:rPr lang="en-US" sz="1100">
                <a:solidFill>
                  <a:srgbClr val="DBEAFE"/>
                </a:solidFill>
              </a:rPr>
              <a:t>+ </a:t>
            </a:r>
            <a:r>
              <a:rPr lang="en-US" sz="1100" err="1">
                <a:solidFill>
                  <a:srgbClr val="DBEAFE"/>
                </a:solidFill>
              </a:rPr>
              <a:t>Elemwise</a:t>
            </a:r>
            <a:r>
              <a:rPr lang="en-US" sz="1100">
                <a:solidFill>
                  <a:srgbClr val="DBEAFE"/>
                </a:solidFill>
              </a:rPr>
              <a:t> (residual/</a:t>
            </a:r>
            <a:r>
              <a:rPr lang="en-US" sz="1100" err="1">
                <a:solidFill>
                  <a:srgbClr val="DBEAFE"/>
                </a:solidFill>
              </a:rPr>
              <a:t>RoPE</a:t>
            </a:r>
            <a:r>
              <a:rPr lang="en-US" sz="1100">
                <a:solidFill>
                  <a:srgbClr val="DBEAFE"/>
                </a:solidFill>
              </a:rPr>
              <a:t>/...)</a:t>
            </a:r>
          </a:p>
          <a:p>
            <a:pPr marL="0" indent="0" algn="ctr">
              <a:buNone/>
            </a:pPr>
            <a:endParaRPr lang="en-US" sz="1600"/>
          </a:p>
        </p:txBody>
      </p:sp>
      <p:sp>
        <p:nvSpPr>
          <p:cNvPr id="13" name="Text 9">
            <a:extLst>
              <a:ext uri="{FF2B5EF4-FFF2-40B4-BE49-F238E27FC236}">
                <a16:creationId xmlns:a16="http://schemas.microsoft.com/office/drawing/2014/main" id="{F9D23F63-592D-62B3-8280-39301CCE2CED}"/>
              </a:ext>
            </a:extLst>
          </p:cNvPr>
          <p:cNvSpPr/>
          <p:nvPr/>
        </p:nvSpPr>
        <p:spPr>
          <a:xfrm>
            <a:off x="4237360" y="3842300"/>
            <a:ext cx="1973845" cy="732652"/>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b="1">
                <a:solidFill>
                  <a:srgbClr val="FFFFFF"/>
                </a:solidFill>
              </a:rPr>
              <a:t>Prefill Attention
</a:t>
            </a:r>
            <a:r>
              <a:rPr lang="en-US" sz="1200">
                <a:solidFill>
                  <a:srgbClr val="F5F3FF"/>
                </a:solidFill>
              </a:rPr>
              <a:t>Reversed + fully fused</a:t>
            </a:r>
            <a:endParaRPr lang="en-US"/>
          </a:p>
          <a:p>
            <a:pPr marL="0" indent="0" algn="ctr">
              <a:buNone/>
            </a:pPr>
            <a:r>
              <a:rPr lang="en-US" sz="1200">
                <a:solidFill>
                  <a:srgbClr val="F5F3FF"/>
                </a:solidFill>
              </a:rPr>
              <a:t>minimizes DDR traffic</a:t>
            </a:r>
            <a:endParaRPr lang="en-US"/>
          </a:p>
        </p:txBody>
      </p:sp>
      <p:sp>
        <p:nvSpPr>
          <p:cNvPr id="16" name="Text 6">
            <a:extLst>
              <a:ext uri="{FF2B5EF4-FFF2-40B4-BE49-F238E27FC236}">
                <a16:creationId xmlns:a16="http://schemas.microsoft.com/office/drawing/2014/main" id="{3E24C9F0-E6DB-CAE5-C7A8-1FBDDA5EDE6E}"/>
              </a:ext>
            </a:extLst>
          </p:cNvPr>
          <p:cNvSpPr/>
          <p:nvPr/>
        </p:nvSpPr>
        <p:spPr>
          <a:xfrm>
            <a:off x="5216564" y="956469"/>
            <a:ext cx="2343810" cy="965468"/>
          </a:xfrm>
          <a:prstGeom prst="roundRect">
            <a:avLst/>
          </a:prstGeom>
          <a:solidFill>
            <a:srgbClr val="10B981"/>
          </a:solidFill>
          <a:ln w="38100">
            <a:solidFill>
              <a:srgbClr val="05966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b="1">
                <a:solidFill>
                  <a:srgbClr val="FFFFFF"/>
                </a:solidFill>
              </a:rPr>
              <a:t>URAM-aware Weight Management</a:t>
            </a:r>
            <a:r>
              <a:rPr lang="en-US" sz="1600" b="1">
                <a:solidFill>
                  <a:srgbClr val="FFFFFF"/>
                </a:solidFill>
              </a:rPr>
              <a:t>
</a:t>
            </a:r>
            <a:r>
              <a:rPr lang="en-US" sz="1100">
                <a:solidFill>
                  <a:srgbClr val="ECFDF5"/>
                </a:solidFill>
              </a:rPr>
              <a:t>Fine-grain buffering +</a:t>
            </a:r>
            <a:endParaRPr lang="en-US" sz="1600"/>
          </a:p>
          <a:p>
            <a:pPr marL="0" indent="0" algn="ctr">
              <a:buNone/>
            </a:pPr>
            <a:r>
              <a:rPr lang="en-US" sz="1100">
                <a:solidFill>
                  <a:srgbClr val="ECFDF5"/>
                </a:solidFill>
              </a:rPr>
              <a:t>Analytic Management</a:t>
            </a:r>
            <a:endParaRPr lang="en-US" sz="2400"/>
          </a:p>
        </p:txBody>
      </p:sp>
      <p:sp>
        <p:nvSpPr>
          <p:cNvPr id="18" name="Text 10">
            <a:extLst>
              <a:ext uri="{FF2B5EF4-FFF2-40B4-BE49-F238E27FC236}">
                <a16:creationId xmlns:a16="http://schemas.microsoft.com/office/drawing/2014/main" id="{5791822E-51C0-BDD2-8956-D6A3DCF5B2BB}"/>
              </a:ext>
            </a:extLst>
          </p:cNvPr>
          <p:cNvSpPr/>
          <p:nvPr/>
        </p:nvSpPr>
        <p:spPr>
          <a:xfrm>
            <a:off x="6484337" y="3842300"/>
            <a:ext cx="1973846" cy="746333"/>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b="1">
                <a:solidFill>
                  <a:srgbClr val="FFFFFF"/>
                </a:solidFill>
              </a:rPr>
              <a:t>Decode Attention</a:t>
            </a:r>
            <a:r>
              <a:rPr lang="en-US" sz="1600" b="1">
                <a:solidFill>
                  <a:srgbClr val="FFFFFF"/>
                </a:solidFill>
              </a:rPr>
              <a:t>
</a:t>
            </a:r>
            <a:r>
              <a:rPr lang="en-US" sz="1100">
                <a:solidFill>
                  <a:srgbClr val="F5F3FF"/>
                </a:solidFill>
              </a:rPr>
              <a:t>On-chip SoftMax cache</a:t>
            </a:r>
            <a:endParaRPr lang="en-US" sz="1600"/>
          </a:p>
          <a:p>
            <a:pPr marL="0" indent="0" algn="ctr">
              <a:buNone/>
            </a:pPr>
            <a:r>
              <a:rPr lang="en-US" sz="1100">
                <a:solidFill>
                  <a:srgbClr val="F5F3FF"/>
                </a:solidFill>
              </a:rPr>
              <a:t>avoids DDR reloads</a:t>
            </a:r>
            <a:endParaRPr lang="en-US" sz="2400"/>
          </a:p>
        </p:txBody>
      </p:sp>
      <p:sp>
        <p:nvSpPr>
          <p:cNvPr id="20" name="Text 2">
            <a:extLst>
              <a:ext uri="{FF2B5EF4-FFF2-40B4-BE49-F238E27FC236}">
                <a16:creationId xmlns:a16="http://schemas.microsoft.com/office/drawing/2014/main" id="{E2B07CB3-8371-5276-C193-40BCB9D96E7B}"/>
              </a:ext>
            </a:extLst>
          </p:cNvPr>
          <p:cNvSpPr/>
          <p:nvPr/>
        </p:nvSpPr>
        <p:spPr>
          <a:xfrm>
            <a:off x="9199964" y="5121260"/>
            <a:ext cx="2564007" cy="1267482"/>
          </a:xfrm>
          <a:prstGeom prst="roundRect">
            <a:avLst/>
          </a:prstGeom>
          <a:solidFill>
            <a:srgbClr val="EFF6FF"/>
          </a:solidFill>
          <a:ln w="28575">
            <a:solidFill>
              <a:srgbClr val="93C5FD"/>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3600" b="1">
                <a:solidFill>
                  <a:srgbClr val="1D4ED8"/>
                </a:solidFill>
              </a:rPr>
              <a:t>25 tokens/s</a:t>
            </a:r>
            <a:r>
              <a:rPr lang="en-US" sz="2600" b="1">
                <a:solidFill>
                  <a:srgbClr val="1D4ED8"/>
                </a:solidFill>
              </a:rPr>
              <a:t>
</a:t>
            </a:r>
            <a:r>
              <a:rPr lang="en-US" sz="2000" b="1">
                <a:solidFill>
                  <a:srgbClr val="374151"/>
                </a:solidFill>
              </a:rPr>
              <a:t>Decode throughput</a:t>
            </a:r>
            <a:endParaRPr lang="en-US" sz="2600" b="1"/>
          </a:p>
        </p:txBody>
      </p:sp>
      <p:sp>
        <p:nvSpPr>
          <p:cNvPr id="21" name="Text 3">
            <a:extLst>
              <a:ext uri="{FF2B5EF4-FFF2-40B4-BE49-F238E27FC236}">
                <a16:creationId xmlns:a16="http://schemas.microsoft.com/office/drawing/2014/main" id="{29C0F050-5FFE-9BD6-9B57-07E1EA09B5AA}"/>
              </a:ext>
            </a:extLst>
          </p:cNvPr>
          <p:cNvSpPr/>
          <p:nvPr/>
        </p:nvSpPr>
        <p:spPr>
          <a:xfrm>
            <a:off x="6196541" y="5121260"/>
            <a:ext cx="2805421" cy="1267483"/>
          </a:xfrm>
          <a:prstGeom prst="roundRect">
            <a:avLst/>
          </a:prstGeom>
          <a:solidFill>
            <a:srgbClr val="ECFDF5"/>
          </a:solidFill>
          <a:ln w="28575">
            <a:solidFill>
              <a:srgbClr val="6EE7B7"/>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3600" b="1">
                <a:solidFill>
                  <a:srgbClr val="047857"/>
                </a:solidFill>
              </a:rPr>
              <a:t>143 tokens/s</a:t>
            </a:r>
            <a:r>
              <a:rPr lang="en-US" sz="2600" b="1">
                <a:solidFill>
                  <a:srgbClr val="047857"/>
                </a:solidFill>
              </a:rPr>
              <a:t>
</a:t>
            </a:r>
            <a:r>
              <a:rPr lang="en-US" sz="2000" b="1">
                <a:solidFill>
                  <a:srgbClr val="374151"/>
                </a:solidFill>
              </a:rPr>
              <a:t>Prefill throughput</a:t>
            </a:r>
            <a:endParaRPr lang="en-US" sz="2600" b="1"/>
          </a:p>
        </p:txBody>
      </p:sp>
      <p:sp>
        <p:nvSpPr>
          <p:cNvPr id="23" name="Text 4">
            <a:extLst>
              <a:ext uri="{FF2B5EF4-FFF2-40B4-BE49-F238E27FC236}">
                <a16:creationId xmlns:a16="http://schemas.microsoft.com/office/drawing/2014/main" id="{910E45D7-158E-A17F-BE4C-797123C58A5D}"/>
              </a:ext>
            </a:extLst>
          </p:cNvPr>
          <p:cNvSpPr/>
          <p:nvPr/>
        </p:nvSpPr>
        <p:spPr>
          <a:xfrm>
            <a:off x="4069617" y="5121261"/>
            <a:ext cx="1973845" cy="1187225"/>
          </a:xfrm>
          <a:prstGeom prst="roundRect">
            <a:avLst/>
          </a:prstGeom>
          <a:solidFill>
            <a:srgbClr val="FFFBEB"/>
          </a:solidFill>
          <a:ln w="28575">
            <a:solidFill>
              <a:srgbClr val="FCD34D"/>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3600" b="1">
                <a:solidFill>
                  <a:srgbClr val="B45309"/>
                </a:solidFill>
              </a:rPr>
              <a:t>&lt; 6 W</a:t>
            </a:r>
            <a:r>
              <a:rPr lang="en-US" sz="2600" b="1">
                <a:solidFill>
                  <a:srgbClr val="B45309"/>
                </a:solidFill>
              </a:rPr>
              <a:t>
</a:t>
            </a:r>
            <a:r>
              <a:rPr lang="en-US" sz="2000" b="1">
                <a:solidFill>
                  <a:srgbClr val="374151"/>
                </a:solidFill>
              </a:rPr>
              <a:t>M</a:t>
            </a:r>
            <a:r>
              <a:rPr lang="en-US" altLang="zh-CN" sz="2000" b="1">
                <a:solidFill>
                  <a:srgbClr val="374151"/>
                </a:solidFill>
              </a:rPr>
              <a:t>ax So</a:t>
            </a:r>
            <a:r>
              <a:rPr lang="en-US" sz="2000" b="1">
                <a:solidFill>
                  <a:srgbClr val="374151"/>
                </a:solidFill>
              </a:rPr>
              <a:t>c Power</a:t>
            </a:r>
            <a:endParaRPr lang="en-US" sz="2600" b="1"/>
          </a:p>
        </p:txBody>
      </p:sp>
      <p:sp>
        <p:nvSpPr>
          <p:cNvPr id="36" name="Arrow: Right 110">
            <a:extLst>
              <a:ext uri="{FF2B5EF4-FFF2-40B4-BE49-F238E27FC236}">
                <a16:creationId xmlns:a16="http://schemas.microsoft.com/office/drawing/2014/main" id="{061C9960-D957-A319-A364-64F725FA354F}"/>
              </a:ext>
            </a:extLst>
          </p:cNvPr>
          <p:cNvSpPr/>
          <p:nvPr/>
        </p:nvSpPr>
        <p:spPr>
          <a:xfrm>
            <a:off x="3118193" y="2409418"/>
            <a:ext cx="638643" cy="1052012"/>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7" name="Arrow: Right 110">
            <a:extLst>
              <a:ext uri="{FF2B5EF4-FFF2-40B4-BE49-F238E27FC236}">
                <a16:creationId xmlns:a16="http://schemas.microsoft.com/office/drawing/2014/main" id="{5EA5A615-6976-EE75-DD36-0AC424F71D8A}"/>
              </a:ext>
            </a:extLst>
          </p:cNvPr>
          <p:cNvSpPr/>
          <p:nvPr/>
        </p:nvSpPr>
        <p:spPr>
          <a:xfrm rot="10800000">
            <a:off x="8241123" y="2356112"/>
            <a:ext cx="638643" cy="1052012"/>
          </a:xfrm>
          <a:prstGeom prst="rightArrow">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US"/>
          </a:p>
        </p:txBody>
      </p:sp>
      <p:sp>
        <p:nvSpPr>
          <p:cNvPr id="3" name="灯片编号占位符 2">
            <a:extLst>
              <a:ext uri="{FF2B5EF4-FFF2-40B4-BE49-F238E27FC236}">
                <a16:creationId xmlns:a16="http://schemas.microsoft.com/office/drawing/2014/main" id="{5CE27DCA-D1C6-C329-DD47-0F8C11602209}"/>
              </a:ext>
            </a:extLst>
          </p:cNvPr>
          <p:cNvSpPr>
            <a:spLocks noGrp="1"/>
          </p:cNvSpPr>
          <p:nvPr>
            <p:ph type="sldNum" sz="quarter" idx="12"/>
          </p:nvPr>
        </p:nvSpPr>
        <p:spPr/>
        <p:txBody>
          <a:bodyPr/>
          <a:lstStyle/>
          <a:p>
            <a:fld id="{CB77001E-1A61-4903-BBFF-D82C24F3A3A5}" type="slidenum">
              <a:rPr lang="en-US" smtClean="0"/>
              <a:t>6</a:t>
            </a:fld>
            <a:endParaRPr lang="zh-CN" altLang="en-US"/>
          </a:p>
        </p:txBody>
      </p:sp>
      <p:sp>
        <p:nvSpPr>
          <p:cNvPr id="14" name="页脚占位符 13">
            <a:extLst>
              <a:ext uri="{FF2B5EF4-FFF2-40B4-BE49-F238E27FC236}">
                <a16:creationId xmlns:a16="http://schemas.microsoft.com/office/drawing/2014/main" id="{51314C14-B35F-4DA8-A8D3-B9C2A91D9895}"/>
              </a:ext>
            </a:extLst>
          </p:cNvPr>
          <p:cNvSpPr>
            <a:spLocks noGrp="1"/>
          </p:cNvSpPr>
          <p:nvPr>
            <p:ph type="ftr" sz="quarter" idx="11"/>
          </p:nvPr>
        </p:nvSpPr>
        <p:spPr/>
        <p:txBody>
          <a:bodyPr/>
          <a:lstStyle/>
          <a:p>
            <a:r>
              <a:rPr lang="en-US"/>
              <a:t>TeLLMe: Ternary LLM Accelerator on Edge FPGAs</a:t>
            </a:r>
          </a:p>
        </p:txBody>
      </p:sp>
      <p:sp>
        <p:nvSpPr>
          <p:cNvPr id="60" name="Rectangle: Rounded Corners 4">
            <a:extLst>
              <a:ext uri="{FF2B5EF4-FFF2-40B4-BE49-F238E27FC236}">
                <a16:creationId xmlns:a16="http://schemas.microsoft.com/office/drawing/2014/main" id="{9146AE9E-B4F7-46E7-A837-7D0597FD56A8}"/>
              </a:ext>
            </a:extLst>
          </p:cNvPr>
          <p:cNvSpPr/>
          <p:nvPr/>
        </p:nvSpPr>
        <p:spPr>
          <a:xfrm>
            <a:off x="1449593" y="2351911"/>
            <a:ext cx="1048328" cy="1052012"/>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Prefill</a:t>
            </a:r>
          </a:p>
        </p:txBody>
      </p:sp>
      <p:sp>
        <p:nvSpPr>
          <p:cNvPr id="61" name="Rectangle: Rounded Corners 4">
            <a:extLst>
              <a:ext uri="{FF2B5EF4-FFF2-40B4-BE49-F238E27FC236}">
                <a16:creationId xmlns:a16="http://schemas.microsoft.com/office/drawing/2014/main" id="{37DCC4A3-EB29-493D-A60D-70EBD563A4B5}"/>
              </a:ext>
            </a:extLst>
          </p:cNvPr>
          <p:cNvSpPr/>
          <p:nvPr/>
        </p:nvSpPr>
        <p:spPr>
          <a:xfrm>
            <a:off x="10334423" y="2581187"/>
            <a:ext cx="1127244" cy="967246"/>
          </a:xfrm>
          <a:prstGeom prst="round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rPr>
              <a:t>Decode</a:t>
            </a:r>
          </a:p>
        </p:txBody>
      </p:sp>
      <p:pic>
        <p:nvPicPr>
          <p:cNvPr id="64" name="!!Picture 2" descr="AMD Kria KV260 Vision AI Starter Kit - front">
            <a:extLst>
              <a:ext uri="{FF2B5EF4-FFF2-40B4-BE49-F238E27FC236}">
                <a16:creationId xmlns:a16="http://schemas.microsoft.com/office/drawing/2014/main" id="{A6E3F1E7-7D84-418A-AE28-39A1C146077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99695" y="5255041"/>
            <a:ext cx="1421393" cy="1421393"/>
          </a:xfrm>
          <a:prstGeom prst="rect">
            <a:avLst/>
          </a:prstGeom>
          <a:noFill/>
          <a:extLst>
            <a:ext uri="{909E8E84-426E-40DD-AFC4-6F175D3DCCD1}">
              <a14:hiddenFill xmlns:a14="http://schemas.microsoft.com/office/drawing/2010/main">
                <a:solidFill>
                  <a:srgbClr val="FFFFFF"/>
                </a:solidFill>
              </a14:hiddenFill>
            </a:ext>
          </a:extLst>
        </p:spPr>
      </p:pic>
      <p:sp>
        <p:nvSpPr>
          <p:cNvPr id="26" name="文本框 25">
            <a:extLst>
              <a:ext uri="{FF2B5EF4-FFF2-40B4-BE49-F238E27FC236}">
                <a16:creationId xmlns:a16="http://schemas.microsoft.com/office/drawing/2014/main" id="{4D9C18DA-B694-43EF-8387-776E433CCCE7}"/>
              </a:ext>
            </a:extLst>
          </p:cNvPr>
          <p:cNvSpPr txBox="1"/>
          <p:nvPr/>
        </p:nvSpPr>
        <p:spPr>
          <a:xfrm>
            <a:off x="135311" y="4909672"/>
            <a:ext cx="4102049" cy="461665"/>
          </a:xfrm>
          <a:prstGeom prst="rect">
            <a:avLst/>
          </a:prstGeom>
          <a:noFill/>
        </p:spPr>
        <p:txBody>
          <a:bodyPr wrap="square" rtlCol="0">
            <a:spAutoFit/>
          </a:bodyPr>
          <a:lstStyle/>
          <a:p>
            <a:r>
              <a:rPr lang="en-US" altLang="zh-CN" sz="2400" b="1"/>
              <a:t>Platform: AMD </a:t>
            </a:r>
            <a:r>
              <a:rPr lang="en-US" altLang="zh-CN" sz="2400" b="1" err="1"/>
              <a:t>Kria</a:t>
            </a:r>
            <a:r>
              <a:rPr lang="en-US" altLang="zh-CN" sz="2400" b="1"/>
              <a:t> KV 260</a:t>
            </a:r>
            <a:endParaRPr lang="zh-CN" altLang="en-US" sz="2400" b="1"/>
          </a:p>
        </p:txBody>
      </p:sp>
    </p:spTree>
    <p:extLst>
      <p:ext uri="{BB962C8B-B14F-4D97-AF65-F5344CB8AC3E}">
        <p14:creationId xmlns:p14="http://schemas.microsoft.com/office/powerpoint/2010/main" val="805051464"/>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extLst>
    <p:ext uri="{6950BFC3-D8DA-4A85-94F7-54DA5524770B}">
      <p188:commentRel xmlns:p188="http://schemas.microsoft.com/office/powerpoint/2018/8/main" r:id="rId3"/>
    </p:ext>
  </p:extLst>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A8D09FD-E0BE-AECB-A707-EC41058FAD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8085E7-8FA2-5CC2-297A-8A0265067D8F}"/>
              </a:ext>
            </a:extLst>
          </p:cNvPr>
          <p:cNvSpPr>
            <a:spLocks noGrp="1"/>
          </p:cNvSpPr>
          <p:nvPr>
            <p:ph type="title"/>
          </p:nvPr>
        </p:nvSpPr>
        <p:spPr>
          <a:xfrm>
            <a:off x="838200" y="0"/>
            <a:ext cx="10515600" cy="1325563"/>
          </a:xfrm>
        </p:spPr>
        <p:txBody>
          <a:bodyPr>
            <a:normAutofit/>
          </a:bodyPr>
          <a:lstStyle/>
          <a:p>
            <a:r>
              <a:rPr lang="en-US" sz="3200"/>
              <a:t>Naïve attention computation scheduling in Prefill</a:t>
            </a:r>
          </a:p>
        </p:txBody>
      </p:sp>
      <p:sp>
        <p:nvSpPr>
          <p:cNvPr id="10" name="Rectangle 9">
            <a:extLst>
              <a:ext uri="{FF2B5EF4-FFF2-40B4-BE49-F238E27FC236}">
                <a16:creationId xmlns:a16="http://schemas.microsoft.com/office/drawing/2014/main" id="{9F363D81-22E0-3D35-DECF-05ED2EFEB65C}"/>
              </a:ext>
            </a:extLst>
          </p:cNvPr>
          <p:cNvSpPr/>
          <p:nvPr/>
        </p:nvSpPr>
        <p:spPr>
          <a:xfrm>
            <a:off x="1576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FF6531C-EFA8-D4E9-4E17-6D2AEAA24B50}"/>
              </a:ext>
            </a:extLst>
          </p:cNvPr>
          <p:cNvSpPr/>
          <p:nvPr/>
        </p:nvSpPr>
        <p:spPr>
          <a:xfrm>
            <a:off x="1576794" y="249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E420BAD-AF9C-B126-AED5-6C69CB9B1B74}"/>
              </a:ext>
            </a:extLst>
          </p:cNvPr>
          <p:cNvSpPr/>
          <p:nvPr/>
        </p:nvSpPr>
        <p:spPr>
          <a:xfrm>
            <a:off x="1576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8D97F25E-81B2-0593-D45A-697823B7ADDA}"/>
              </a:ext>
            </a:extLst>
          </p:cNvPr>
          <p:cNvSpPr/>
          <p:nvPr/>
        </p:nvSpPr>
        <p:spPr>
          <a:xfrm>
            <a:off x="1576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3857968-3976-EF6D-7D7E-14A68B15E0A6}"/>
              </a:ext>
            </a:extLst>
          </p:cNvPr>
          <p:cNvSpPr/>
          <p:nvPr/>
        </p:nvSpPr>
        <p:spPr>
          <a:xfrm>
            <a:off x="1576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28673727-A0A3-08CE-9425-1A6D0644DCC3}"/>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CC90F4A-229C-B0B8-3D17-B3A9E6478491}"/>
              </a:ext>
            </a:extLst>
          </p:cNvPr>
          <p:cNvSpPr/>
          <p:nvPr/>
        </p:nvSpPr>
        <p:spPr>
          <a:xfrm>
            <a:off x="1828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EA985E7-EB23-EA55-6DA8-8D3573465540}"/>
              </a:ext>
            </a:extLst>
          </p:cNvPr>
          <p:cNvSpPr/>
          <p:nvPr/>
        </p:nvSpPr>
        <p:spPr>
          <a:xfrm>
            <a:off x="1828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21E7902-0952-1C04-CC93-4B476A496393}"/>
              </a:ext>
            </a:extLst>
          </p:cNvPr>
          <p:cNvSpPr/>
          <p:nvPr/>
        </p:nvSpPr>
        <p:spPr>
          <a:xfrm>
            <a:off x="1828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CE7A9D6-0EB4-BB9A-431F-B6145AC0BD1F}"/>
              </a:ext>
            </a:extLst>
          </p:cNvPr>
          <p:cNvSpPr/>
          <p:nvPr/>
        </p:nvSpPr>
        <p:spPr>
          <a:xfrm>
            <a:off x="1828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27319418-B198-D154-4FE9-C71C1B24F66A}"/>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0BFF308D-729C-3003-C479-0C31FBF4708D}"/>
              </a:ext>
            </a:extLst>
          </p:cNvPr>
          <p:cNvSpPr/>
          <p:nvPr/>
        </p:nvSpPr>
        <p:spPr>
          <a:xfrm>
            <a:off x="2080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1DB5850-6209-D983-3768-5072864131DB}"/>
              </a:ext>
            </a:extLst>
          </p:cNvPr>
          <p:cNvSpPr/>
          <p:nvPr/>
        </p:nvSpPr>
        <p:spPr>
          <a:xfrm>
            <a:off x="2080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3C43552-100B-C220-22BD-706E80A7F792}"/>
              </a:ext>
            </a:extLst>
          </p:cNvPr>
          <p:cNvSpPr/>
          <p:nvPr/>
        </p:nvSpPr>
        <p:spPr>
          <a:xfrm>
            <a:off x="2080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CDB9026E-0A2F-5156-421B-66EB10397034}"/>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9F894BC9-20F3-BA2F-6B02-903114CD08BD}"/>
              </a:ext>
            </a:extLst>
          </p:cNvPr>
          <p:cNvSpPr/>
          <p:nvPr/>
        </p:nvSpPr>
        <p:spPr>
          <a:xfrm>
            <a:off x="2332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55BE088C-7A22-62C6-1CDB-0594CD126217}"/>
              </a:ext>
            </a:extLst>
          </p:cNvPr>
          <p:cNvSpPr/>
          <p:nvPr/>
        </p:nvSpPr>
        <p:spPr>
          <a:xfrm>
            <a:off x="2332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5036A8F9-F380-6A8C-B301-3D8D2628BA60}"/>
              </a:ext>
            </a:extLst>
          </p:cNvPr>
          <p:cNvSpPr/>
          <p:nvPr/>
        </p:nvSpPr>
        <p:spPr>
          <a:xfrm>
            <a:off x="2332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5964B8C8-65DA-3173-5E26-969A0379DA83}"/>
              </a:ext>
            </a:extLst>
          </p:cNvPr>
          <p:cNvSpPr/>
          <p:nvPr/>
        </p:nvSpPr>
        <p:spPr>
          <a:xfrm>
            <a:off x="2584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46798653-7857-3EE0-5874-2120FC30A147}"/>
              </a:ext>
            </a:extLst>
          </p:cNvPr>
          <p:cNvSpPr/>
          <p:nvPr/>
        </p:nvSpPr>
        <p:spPr>
          <a:xfrm>
            <a:off x="2584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CE910E33-556C-9FFA-BDD4-F2479C97F40E}"/>
              </a:ext>
            </a:extLst>
          </p:cNvPr>
          <p:cNvSpPr/>
          <p:nvPr/>
        </p:nvSpPr>
        <p:spPr>
          <a:xfrm>
            <a:off x="283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6" name="Group 45">
            <a:extLst>
              <a:ext uri="{FF2B5EF4-FFF2-40B4-BE49-F238E27FC236}">
                <a16:creationId xmlns:a16="http://schemas.microsoft.com/office/drawing/2014/main" id="{0159C53B-F48E-A34D-BB6F-5FB03CC042BB}"/>
              </a:ext>
            </a:extLst>
          </p:cNvPr>
          <p:cNvGrpSpPr/>
          <p:nvPr/>
        </p:nvGrpSpPr>
        <p:grpSpPr>
          <a:xfrm>
            <a:off x="4827994" y="2341191"/>
            <a:ext cx="1916675" cy="1528330"/>
            <a:chOff x="1576794" y="2477776"/>
            <a:chExt cx="1916675" cy="1528330"/>
          </a:xfrm>
        </p:grpSpPr>
        <p:sp>
          <p:nvSpPr>
            <p:cNvPr id="3" name="Rectangle 2">
              <a:extLst>
                <a:ext uri="{FF2B5EF4-FFF2-40B4-BE49-F238E27FC236}">
                  <a16:creationId xmlns:a16="http://schemas.microsoft.com/office/drawing/2014/main" id="{3E5D4E6A-48E6-BB46-FDC7-EC62413BC6BA}"/>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a:extLst>
                <a:ext uri="{FF2B5EF4-FFF2-40B4-BE49-F238E27FC236}">
                  <a16:creationId xmlns:a16="http://schemas.microsoft.com/office/drawing/2014/main" id="{27250065-6B78-D4C0-8B14-670FD637FDD3}"/>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grpSp>
      <p:sp>
        <p:nvSpPr>
          <p:cNvPr id="32" name="TextBox 31">
            <a:extLst>
              <a:ext uri="{FF2B5EF4-FFF2-40B4-BE49-F238E27FC236}">
                <a16:creationId xmlns:a16="http://schemas.microsoft.com/office/drawing/2014/main" id="{5933FC5D-9E55-9E67-F7C5-50DD958AFB0B}"/>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33" name="TextBox 32">
            <a:extLst>
              <a:ext uri="{FF2B5EF4-FFF2-40B4-BE49-F238E27FC236}">
                <a16:creationId xmlns:a16="http://schemas.microsoft.com/office/drawing/2014/main" id="{C2AF9C1A-199B-A259-CE18-9594405E90D2}"/>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34" name="TextBox 33">
            <a:extLst>
              <a:ext uri="{FF2B5EF4-FFF2-40B4-BE49-F238E27FC236}">
                <a16:creationId xmlns:a16="http://schemas.microsoft.com/office/drawing/2014/main" id="{E60B015C-6971-A4E0-BC56-B55348C92CCA}"/>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5" name="TextBox 34">
            <a:extLst>
              <a:ext uri="{FF2B5EF4-FFF2-40B4-BE49-F238E27FC236}">
                <a16:creationId xmlns:a16="http://schemas.microsoft.com/office/drawing/2014/main" id="{1C2C5D23-9C95-AA96-53AA-EE3E21470938}"/>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BAAD084C-B628-8731-3884-85DC299FA8FA}"/>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7" name="TextBox 36">
            <a:extLst>
              <a:ext uri="{FF2B5EF4-FFF2-40B4-BE49-F238E27FC236}">
                <a16:creationId xmlns:a16="http://schemas.microsoft.com/office/drawing/2014/main" id="{DCFF4D36-4691-2A1C-EEC6-76C9E0C3D3B9}"/>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8" name="TextBox 37">
            <a:extLst>
              <a:ext uri="{FF2B5EF4-FFF2-40B4-BE49-F238E27FC236}">
                <a16:creationId xmlns:a16="http://schemas.microsoft.com/office/drawing/2014/main" id="{85FED5C2-64C3-DE16-4CD8-348E5F14306D}"/>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9" name="TextBox 38">
            <a:extLst>
              <a:ext uri="{FF2B5EF4-FFF2-40B4-BE49-F238E27FC236}">
                <a16:creationId xmlns:a16="http://schemas.microsoft.com/office/drawing/2014/main" id="{60839CE3-A28B-533B-AC79-472DD27C8B1E}"/>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40" name="TextBox 39">
            <a:extLst>
              <a:ext uri="{FF2B5EF4-FFF2-40B4-BE49-F238E27FC236}">
                <a16:creationId xmlns:a16="http://schemas.microsoft.com/office/drawing/2014/main" id="{8E0C0E2A-EB71-65F4-85C7-99CB87A4229B}"/>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41" name="TextBox 40">
            <a:extLst>
              <a:ext uri="{FF2B5EF4-FFF2-40B4-BE49-F238E27FC236}">
                <a16:creationId xmlns:a16="http://schemas.microsoft.com/office/drawing/2014/main" id="{0D6DA751-ECCD-B261-16B6-016DB14F6362}"/>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42" name="TextBox 41">
            <a:extLst>
              <a:ext uri="{FF2B5EF4-FFF2-40B4-BE49-F238E27FC236}">
                <a16:creationId xmlns:a16="http://schemas.microsoft.com/office/drawing/2014/main" id="{3AC4F3ED-2B14-14F7-8FE7-2EF7EA6E9970}"/>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43" name="TextBox 42">
            <a:extLst>
              <a:ext uri="{FF2B5EF4-FFF2-40B4-BE49-F238E27FC236}">
                <a16:creationId xmlns:a16="http://schemas.microsoft.com/office/drawing/2014/main" id="{1DC30B91-A718-7F5C-9BB5-6A37FB199844}"/>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4" name="Rectangle 43">
            <a:extLst>
              <a:ext uri="{FF2B5EF4-FFF2-40B4-BE49-F238E27FC236}">
                <a16:creationId xmlns:a16="http://schemas.microsoft.com/office/drawing/2014/main" id="{6356C34D-3A96-588B-2A54-7E920303C535}"/>
              </a:ext>
            </a:extLst>
          </p:cNvPr>
          <p:cNvSpPr/>
          <p:nvPr/>
        </p:nvSpPr>
        <p:spPr>
          <a:xfrm>
            <a:off x="1608637" y="4066734"/>
            <a:ext cx="1433920" cy="169498"/>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9934A97C-90E5-A2C6-0094-B8F4EAD251E6}"/>
              </a:ext>
            </a:extLst>
          </p:cNvPr>
          <p:cNvSpPr/>
          <p:nvPr/>
        </p:nvSpPr>
        <p:spPr>
          <a:xfrm>
            <a:off x="1257417" y="2494106"/>
            <a:ext cx="260891" cy="1572628"/>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228B0CAE-EA68-6662-8C07-D18B72A78432}"/>
              </a:ext>
            </a:extLst>
          </p:cNvPr>
          <p:cNvSpPr/>
          <p:nvPr/>
        </p:nvSpPr>
        <p:spPr>
          <a:xfrm>
            <a:off x="2834613" y="25369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8C1B282B-FC27-03E0-862F-64F1C67A5F7E}"/>
              </a:ext>
            </a:extLst>
          </p:cNvPr>
          <p:cNvSpPr/>
          <p:nvPr/>
        </p:nvSpPr>
        <p:spPr>
          <a:xfrm>
            <a:off x="2582613" y="22849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Rectangle 49">
            <a:extLst>
              <a:ext uri="{FF2B5EF4-FFF2-40B4-BE49-F238E27FC236}">
                <a16:creationId xmlns:a16="http://schemas.microsoft.com/office/drawing/2014/main" id="{C298221A-6711-AD14-3637-92470C0B7643}"/>
              </a:ext>
            </a:extLst>
          </p:cNvPr>
          <p:cNvSpPr/>
          <p:nvPr/>
        </p:nvSpPr>
        <p:spPr>
          <a:xfrm>
            <a:off x="2834613" y="22849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Rectangle 50">
            <a:extLst>
              <a:ext uri="{FF2B5EF4-FFF2-40B4-BE49-F238E27FC236}">
                <a16:creationId xmlns:a16="http://schemas.microsoft.com/office/drawing/2014/main" id="{3A63BF3B-F9A6-8F56-D24C-4E6015671C8E}"/>
              </a:ext>
            </a:extLst>
          </p:cNvPr>
          <p:cNvSpPr/>
          <p:nvPr/>
        </p:nvSpPr>
        <p:spPr>
          <a:xfrm>
            <a:off x="2331171" y="2035317"/>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Rectangle 51">
            <a:extLst>
              <a:ext uri="{FF2B5EF4-FFF2-40B4-BE49-F238E27FC236}">
                <a16:creationId xmlns:a16="http://schemas.microsoft.com/office/drawing/2014/main" id="{1E1AD0A7-0D56-CC0D-6CED-952DDD46D902}"/>
              </a:ext>
            </a:extLst>
          </p:cNvPr>
          <p:cNvSpPr/>
          <p:nvPr/>
        </p:nvSpPr>
        <p:spPr>
          <a:xfrm>
            <a:off x="2583171" y="2035317"/>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EF6B61BB-F2CC-B98E-F512-47DD03992743}"/>
              </a:ext>
            </a:extLst>
          </p:cNvPr>
          <p:cNvSpPr/>
          <p:nvPr/>
        </p:nvSpPr>
        <p:spPr>
          <a:xfrm>
            <a:off x="2835171" y="2035317"/>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53">
            <a:extLst>
              <a:ext uri="{FF2B5EF4-FFF2-40B4-BE49-F238E27FC236}">
                <a16:creationId xmlns:a16="http://schemas.microsoft.com/office/drawing/2014/main" id="{379457E7-3650-45DA-174B-5FC54D8D0178}"/>
              </a:ext>
            </a:extLst>
          </p:cNvPr>
          <p:cNvSpPr/>
          <p:nvPr/>
        </p:nvSpPr>
        <p:spPr>
          <a:xfrm>
            <a:off x="2079171" y="1793410"/>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54">
            <a:extLst>
              <a:ext uri="{FF2B5EF4-FFF2-40B4-BE49-F238E27FC236}">
                <a16:creationId xmlns:a16="http://schemas.microsoft.com/office/drawing/2014/main" id="{CC0124D1-4361-2CCF-D4A4-AA439FF1C432}"/>
              </a:ext>
            </a:extLst>
          </p:cNvPr>
          <p:cNvSpPr/>
          <p:nvPr/>
        </p:nvSpPr>
        <p:spPr>
          <a:xfrm>
            <a:off x="2331171" y="1793410"/>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55">
            <a:extLst>
              <a:ext uri="{FF2B5EF4-FFF2-40B4-BE49-F238E27FC236}">
                <a16:creationId xmlns:a16="http://schemas.microsoft.com/office/drawing/2014/main" id="{54CBEC1B-4513-01A7-5838-EF7CD695B92B}"/>
              </a:ext>
            </a:extLst>
          </p:cNvPr>
          <p:cNvSpPr/>
          <p:nvPr/>
        </p:nvSpPr>
        <p:spPr>
          <a:xfrm>
            <a:off x="2583171" y="1793410"/>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Rectangle 56">
            <a:extLst>
              <a:ext uri="{FF2B5EF4-FFF2-40B4-BE49-F238E27FC236}">
                <a16:creationId xmlns:a16="http://schemas.microsoft.com/office/drawing/2014/main" id="{32667C5C-B90D-42B1-1AA6-816B06B05C5B}"/>
              </a:ext>
            </a:extLst>
          </p:cNvPr>
          <p:cNvSpPr/>
          <p:nvPr/>
        </p:nvSpPr>
        <p:spPr>
          <a:xfrm>
            <a:off x="2835171" y="1793410"/>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150F8E74-0E4A-DB12-498A-30F6C8B19BA2}"/>
              </a:ext>
            </a:extLst>
          </p:cNvPr>
          <p:cNvSpPr/>
          <p:nvPr/>
        </p:nvSpPr>
        <p:spPr>
          <a:xfrm>
            <a:off x="1827171" y="1544535"/>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Rectangle 58">
            <a:extLst>
              <a:ext uri="{FF2B5EF4-FFF2-40B4-BE49-F238E27FC236}">
                <a16:creationId xmlns:a16="http://schemas.microsoft.com/office/drawing/2014/main" id="{06F2D8EA-B2AD-9C6F-432B-B3EE88B0A7D4}"/>
              </a:ext>
            </a:extLst>
          </p:cNvPr>
          <p:cNvSpPr/>
          <p:nvPr/>
        </p:nvSpPr>
        <p:spPr>
          <a:xfrm>
            <a:off x="2079171" y="1544535"/>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BCA2130C-B32D-1C93-E99B-DD0B8C6CAAF6}"/>
              </a:ext>
            </a:extLst>
          </p:cNvPr>
          <p:cNvSpPr/>
          <p:nvPr/>
        </p:nvSpPr>
        <p:spPr>
          <a:xfrm>
            <a:off x="2331171" y="1544535"/>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4CFBA1A7-72A0-D5C7-D1C2-3A0F214018FA}"/>
              </a:ext>
            </a:extLst>
          </p:cNvPr>
          <p:cNvSpPr/>
          <p:nvPr/>
        </p:nvSpPr>
        <p:spPr>
          <a:xfrm>
            <a:off x="2583171" y="1544535"/>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5423A22C-F555-3B03-9F34-CDFAEF1180C7}"/>
              </a:ext>
            </a:extLst>
          </p:cNvPr>
          <p:cNvSpPr/>
          <p:nvPr/>
        </p:nvSpPr>
        <p:spPr>
          <a:xfrm>
            <a:off x="2835171" y="1544535"/>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62">
            <a:extLst>
              <a:ext uri="{FF2B5EF4-FFF2-40B4-BE49-F238E27FC236}">
                <a16:creationId xmlns:a16="http://schemas.microsoft.com/office/drawing/2014/main" id="{D5C8C15F-4F17-EFC1-F1EC-597541FB5EB5}"/>
              </a:ext>
            </a:extLst>
          </p:cNvPr>
          <p:cNvSpPr/>
          <p:nvPr/>
        </p:nvSpPr>
        <p:spPr>
          <a:xfrm>
            <a:off x="1574613" y="130190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A7694AD0-03AD-F9FF-67CA-6D324350C919}"/>
              </a:ext>
            </a:extLst>
          </p:cNvPr>
          <p:cNvSpPr/>
          <p:nvPr/>
        </p:nvSpPr>
        <p:spPr>
          <a:xfrm>
            <a:off x="1826613" y="130190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64">
            <a:extLst>
              <a:ext uri="{FF2B5EF4-FFF2-40B4-BE49-F238E27FC236}">
                <a16:creationId xmlns:a16="http://schemas.microsoft.com/office/drawing/2014/main" id="{7BF99393-647E-2178-7971-101C1CD9EE35}"/>
              </a:ext>
            </a:extLst>
          </p:cNvPr>
          <p:cNvSpPr/>
          <p:nvPr/>
        </p:nvSpPr>
        <p:spPr>
          <a:xfrm>
            <a:off x="2078613" y="130190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Rectangle 65">
            <a:extLst>
              <a:ext uri="{FF2B5EF4-FFF2-40B4-BE49-F238E27FC236}">
                <a16:creationId xmlns:a16="http://schemas.microsoft.com/office/drawing/2014/main" id="{1284EBAA-D8A0-B1A9-39B4-EBBBFAF3231F}"/>
              </a:ext>
            </a:extLst>
          </p:cNvPr>
          <p:cNvSpPr/>
          <p:nvPr/>
        </p:nvSpPr>
        <p:spPr>
          <a:xfrm>
            <a:off x="2330613" y="130190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7" name="Rectangle 66">
            <a:extLst>
              <a:ext uri="{FF2B5EF4-FFF2-40B4-BE49-F238E27FC236}">
                <a16:creationId xmlns:a16="http://schemas.microsoft.com/office/drawing/2014/main" id="{AC6FF7EC-D887-BB5A-714C-6A7775DD6658}"/>
              </a:ext>
            </a:extLst>
          </p:cNvPr>
          <p:cNvSpPr/>
          <p:nvPr/>
        </p:nvSpPr>
        <p:spPr>
          <a:xfrm>
            <a:off x="2582613" y="130190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Rectangle 67">
            <a:extLst>
              <a:ext uri="{FF2B5EF4-FFF2-40B4-BE49-F238E27FC236}">
                <a16:creationId xmlns:a16="http://schemas.microsoft.com/office/drawing/2014/main" id="{E1DBB043-5097-46CC-7AAF-728FBEB3E88F}"/>
              </a:ext>
            </a:extLst>
          </p:cNvPr>
          <p:cNvSpPr/>
          <p:nvPr/>
        </p:nvSpPr>
        <p:spPr>
          <a:xfrm>
            <a:off x="2834613" y="130190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灯片编号占位符 3">
            <a:extLst>
              <a:ext uri="{FF2B5EF4-FFF2-40B4-BE49-F238E27FC236}">
                <a16:creationId xmlns:a16="http://schemas.microsoft.com/office/drawing/2014/main" id="{537FFB83-6B6F-8421-1F46-6E6D06706A45}"/>
              </a:ext>
            </a:extLst>
          </p:cNvPr>
          <p:cNvSpPr>
            <a:spLocks noGrp="1"/>
          </p:cNvSpPr>
          <p:nvPr>
            <p:ph type="sldNum" sz="quarter" idx="12"/>
          </p:nvPr>
        </p:nvSpPr>
        <p:spPr/>
        <p:txBody>
          <a:bodyPr/>
          <a:lstStyle/>
          <a:p>
            <a:fld id="{CB77001E-1A61-4903-BBFF-D82C24F3A3A5}" type="slidenum">
              <a:rPr lang="en-US" smtClean="0"/>
              <a:t>60</a:t>
            </a:fld>
            <a:endParaRPr lang="zh-CN" altLang="en-US"/>
          </a:p>
        </p:txBody>
      </p:sp>
      <p:sp>
        <p:nvSpPr>
          <p:cNvPr id="6" name="页脚占位符 5">
            <a:extLst>
              <a:ext uri="{FF2B5EF4-FFF2-40B4-BE49-F238E27FC236}">
                <a16:creationId xmlns:a16="http://schemas.microsoft.com/office/drawing/2014/main" id="{DDB9D0D1-74EB-4E46-AB73-10EF4497AEC7}"/>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145521265"/>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A4778BA-A03E-4531-4EB1-DD50B64467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EC7C843-3FED-EBAC-DC95-E74C504376BB}"/>
              </a:ext>
            </a:extLst>
          </p:cNvPr>
          <p:cNvSpPr>
            <a:spLocks noGrp="1"/>
          </p:cNvSpPr>
          <p:nvPr>
            <p:ph type="title"/>
          </p:nvPr>
        </p:nvSpPr>
        <p:spPr>
          <a:xfrm>
            <a:off x="838200" y="0"/>
            <a:ext cx="10515600" cy="1325563"/>
          </a:xfrm>
        </p:spPr>
        <p:txBody>
          <a:bodyPr>
            <a:normAutofit/>
          </a:bodyPr>
          <a:lstStyle/>
          <a:p>
            <a:r>
              <a:rPr lang="en-US" sz="3200"/>
              <a:t>Weight Buffer Management Unit (WBMU) and Data Packing</a:t>
            </a:r>
          </a:p>
        </p:txBody>
      </p:sp>
      <p:pic>
        <p:nvPicPr>
          <p:cNvPr id="3" name="图片 2">
            <a:extLst>
              <a:ext uri="{FF2B5EF4-FFF2-40B4-BE49-F238E27FC236}">
                <a16:creationId xmlns:a16="http://schemas.microsoft.com/office/drawing/2014/main" id="{D0A76ABF-3B6A-A480-4128-5DF6F67E9DC1}"/>
              </a:ext>
            </a:extLst>
          </p:cNvPr>
          <p:cNvPicPr>
            <a:picLocks noChangeAspect="1"/>
          </p:cNvPicPr>
          <p:nvPr/>
        </p:nvPicPr>
        <p:blipFill>
          <a:blip r:embed="rId4"/>
          <a:stretch>
            <a:fillRect/>
          </a:stretch>
        </p:blipFill>
        <p:spPr>
          <a:xfrm>
            <a:off x="485951" y="1325563"/>
            <a:ext cx="5460551" cy="4026442"/>
          </a:xfrm>
          <a:prstGeom prst="rect">
            <a:avLst/>
          </a:prstGeom>
        </p:spPr>
      </p:pic>
      <p:sp>
        <p:nvSpPr>
          <p:cNvPr id="4" name="!!Rectangle 23">
            <a:extLst>
              <a:ext uri="{FF2B5EF4-FFF2-40B4-BE49-F238E27FC236}">
                <a16:creationId xmlns:a16="http://schemas.microsoft.com/office/drawing/2014/main" id="{CBA4C6FF-5FF6-C13F-F4EA-DCBFB1DD85D8}"/>
              </a:ext>
            </a:extLst>
          </p:cNvPr>
          <p:cNvSpPr/>
          <p:nvPr/>
        </p:nvSpPr>
        <p:spPr>
          <a:xfrm>
            <a:off x="3130732" y="4650377"/>
            <a:ext cx="2590800" cy="648789"/>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8" name="文本框 17">
            <a:extLst>
              <a:ext uri="{FF2B5EF4-FFF2-40B4-BE49-F238E27FC236}">
                <a16:creationId xmlns:a16="http://schemas.microsoft.com/office/drawing/2014/main" id="{381A411A-3A45-5E89-0A52-88A67844F6B7}"/>
              </a:ext>
            </a:extLst>
          </p:cNvPr>
          <p:cNvSpPr txBox="1"/>
          <p:nvPr/>
        </p:nvSpPr>
        <p:spPr>
          <a:xfrm>
            <a:off x="5908766" y="4794268"/>
            <a:ext cx="6096000" cy="203132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rPr>
              <a:t>(3) Data Packing &amp; Weight Loading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800" b="1"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rPr>
              <a:t>Multi-Port Access:</a:t>
            </a:r>
            <a:r>
              <a:rPr kumimoji="0" lang="en-US" altLang="zh-CN" sz="18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rPr>
              <a:t> Activates </a:t>
            </a:r>
            <a:r>
              <a:rPr kumimoji="0" lang="en-US" altLang="zh-CN" sz="1800" b="1"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rPr>
              <a:t>3 AXI HP Ports</a:t>
            </a:r>
            <a:r>
              <a:rPr kumimoji="0" lang="en-US" altLang="zh-CN" sz="18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rPr>
              <a:t> 	</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zh-CN" sz="1800" b="1"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rPr>
              <a:t>Efficient Packing: </a:t>
            </a:r>
            <a:r>
              <a:rPr kumimoji="0" lang="en-US" altLang="zh-CN" sz="18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rPr>
              <a:t>Packs 5 Weight Index Vectors (140bit) and 1 FP16 </a:t>
            </a:r>
            <a:r>
              <a:rPr kumimoji="0" lang="en-US" altLang="zh-CN" sz="1800" b="0" i="0" u="none" strike="noStrike" kern="1200" cap="none" spc="0" normalizeH="0" baseline="0" noProof="0" err="1">
                <a:ln>
                  <a:noFill/>
                </a:ln>
                <a:solidFill>
                  <a:prstClr val="black"/>
                </a:solidFill>
                <a:effectLst/>
                <a:uLnTx/>
                <a:uFillTx/>
                <a:latin typeface="Aptos" panose="02110004020202020204"/>
                <a:ea typeface="等线" panose="02010600030101010101" pitchFamily="2" charset="-122"/>
                <a:cs typeface="+mn-cs"/>
              </a:rPr>
              <a:t>RMSNorm</a:t>
            </a:r>
            <a:r>
              <a:rPr kumimoji="0" lang="en-US" altLang="zh-CN" sz="18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rPr>
              <a:t> weight into a single transfer</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altLang="zh-CN" sz="18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endParaRPr>
          </a:p>
        </p:txBody>
      </p:sp>
      <p:sp>
        <p:nvSpPr>
          <p:cNvPr id="20" name="文本框 19">
            <a:extLst>
              <a:ext uri="{FF2B5EF4-FFF2-40B4-BE49-F238E27FC236}">
                <a16:creationId xmlns:a16="http://schemas.microsoft.com/office/drawing/2014/main" id="{FD176C81-3182-AA7F-B01C-07DCEF67BC44}"/>
              </a:ext>
            </a:extLst>
          </p:cNvPr>
          <p:cNvSpPr txBox="1"/>
          <p:nvPr/>
        </p:nvSpPr>
        <p:spPr>
          <a:xfrm>
            <a:off x="5946502" y="872222"/>
            <a:ext cx="6096000"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1"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rPr>
              <a:t>(2) Address Mapping for Weight </a:t>
            </a:r>
            <a:r>
              <a:rPr kumimoji="0" lang="en-US" altLang="zh-CN" sz="1800" b="1" i="0" u="none" strike="noStrike" kern="1200" cap="none" spc="0" normalizeH="0" baseline="0" noProof="0" err="1">
                <a:ln>
                  <a:noFill/>
                </a:ln>
                <a:solidFill>
                  <a:prstClr val="black"/>
                </a:solidFill>
                <a:effectLst/>
                <a:uLnTx/>
                <a:uFillTx/>
                <a:latin typeface="Aptos" panose="02110004020202020204"/>
                <a:ea typeface="等线" panose="02010600030101010101" pitchFamily="2" charset="-122"/>
                <a:cs typeface="+mn-cs"/>
              </a:rPr>
              <a:t>Acess</a:t>
            </a:r>
            <a:endParaRPr kumimoji="0" lang="en-US" altLang="zh-CN" sz="1800" b="1"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endParaRPr>
          </a:p>
        </p:txBody>
      </p:sp>
      <p:pic>
        <p:nvPicPr>
          <p:cNvPr id="22" name="图片 21">
            <a:extLst>
              <a:ext uri="{FF2B5EF4-FFF2-40B4-BE49-F238E27FC236}">
                <a16:creationId xmlns:a16="http://schemas.microsoft.com/office/drawing/2014/main" id="{1BDB9DD9-B11D-4B4C-B5C9-413BA86ADCD8}"/>
              </a:ext>
            </a:extLst>
          </p:cNvPr>
          <p:cNvPicPr>
            <a:picLocks noChangeAspect="1"/>
          </p:cNvPicPr>
          <p:nvPr/>
        </p:nvPicPr>
        <p:blipFill>
          <a:blip r:embed="rId5"/>
          <a:srcRect t="12845" r="2091"/>
          <a:stretch>
            <a:fillRect/>
          </a:stretch>
        </p:blipFill>
        <p:spPr>
          <a:xfrm>
            <a:off x="6168290" y="1253403"/>
            <a:ext cx="2720322" cy="908078"/>
          </a:xfrm>
          <a:prstGeom prst="rect">
            <a:avLst/>
          </a:prstGeom>
        </p:spPr>
      </p:pic>
      <p:pic>
        <p:nvPicPr>
          <p:cNvPr id="17" name="图形 16">
            <a:extLst>
              <a:ext uri="{FF2B5EF4-FFF2-40B4-BE49-F238E27FC236}">
                <a16:creationId xmlns:a16="http://schemas.microsoft.com/office/drawing/2014/main" id="{7BAB8DF9-F7C3-CB83-8CA7-9711651DD6A4}"/>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31204" y="3751028"/>
            <a:ext cx="2921045" cy="1140990"/>
          </a:xfrm>
          <a:prstGeom prst="rect">
            <a:avLst/>
          </a:prstGeom>
        </p:spPr>
      </p:pic>
      <p:pic>
        <p:nvPicPr>
          <p:cNvPr id="21" name="图形 20">
            <a:extLst>
              <a:ext uri="{FF2B5EF4-FFF2-40B4-BE49-F238E27FC236}">
                <a16:creationId xmlns:a16="http://schemas.microsoft.com/office/drawing/2014/main" id="{873E4611-5E2F-00CE-5FEF-415E963E0510}"/>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745516" y="1561546"/>
            <a:ext cx="1046582" cy="3483399"/>
          </a:xfrm>
          <a:prstGeom prst="rect">
            <a:avLst/>
          </a:prstGeom>
        </p:spPr>
      </p:pic>
      <p:sp>
        <p:nvSpPr>
          <p:cNvPr id="25" name="文本框 24">
            <a:extLst>
              <a:ext uri="{FF2B5EF4-FFF2-40B4-BE49-F238E27FC236}">
                <a16:creationId xmlns:a16="http://schemas.microsoft.com/office/drawing/2014/main" id="{C08433A0-A5CA-EC61-1C98-1E1AB826E0FE}"/>
              </a:ext>
            </a:extLst>
          </p:cNvPr>
          <p:cNvSpPr txBox="1"/>
          <p:nvPr/>
        </p:nvSpPr>
        <p:spPr>
          <a:xfrm>
            <a:off x="7211582" y="2640243"/>
            <a:ext cx="2307982"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err="1">
                <a:ln>
                  <a:noFill/>
                </a:ln>
                <a:solidFill>
                  <a:prstClr val="black"/>
                </a:solidFill>
                <a:effectLst/>
                <a:uLnTx/>
                <a:uFillTx/>
                <a:latin typeface="Aptos" panose="02110004020202020204"/>
                <a:ea typeface="等线" panose="02010600030101010101" pitchFamily="2" charset="-122"/>
                <a:cs typeface="+mn-cs"/>
              </a:rPr>
              <a:t>q,k,v,o</a:t>
            </a:r>
            <a:r>
              <a:rPr kumimoji="0" lang="en-US" altLang="zh-CN" sz="18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rPr>
              <a:t> projection</a:t>
            </a:r>
            <a:endParaRPr kumimoji="0" lang="zh-CN" altLang="en-US" sz="18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endParaRPr>
          </a:p>
        </p:txBody>
      </p:sp>
      <p:sp>
        <p:nvSpPr>
          <p:cNvPr id="26" name="文本框 25">
            <a:extLst>
              <a:ext uri="{FF2B5EF4-FFF2-40B4-BE49-F238E27FC236}">
                <a16:creationId xmlns:a16="http://schemas.microsoft.com/office/drawing/2014/main" id="{1756E7EB-68C2-7808-4A44-8CD62A0F845A}"/>
              </a:ext>
            </a:extLst>
          </p:cNvPr>
          <p:cNvSpPr txBox="1"/>
          <p:nvPr/>
        </p:nvSpPr>
        <p:spPr>
          <a:xfrm>
            <a:off x="6870003" y="3471145"/>
            <a:ext cx="1550337"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rPr>
              <a:t>Up projection</a:t>
            </a:r>
            <a:endParaRPr kumimoji="0" lang="zh-CN" altLang="en-US" sz="18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endParaRPr>
          </a:p>
        </p:txBody>
      </p:sp>
      <p:sp>
        <p:nvSpPr>
          <p:cNvPr id="29" name="文本框 28">
            <a:extLst>
              <a:ext uri="{FF2B5EF4-FFF2-40B4-BE49-F238E27FC236}">
                <a16:creationId xmlns:a16="http://schemas.microsoft.com/office/drawing/2014/main" id="{FD9F8BA0-9AD2-69B6-B0DF-DDB14041BD0F}"/>
              </a:ext>
            </a:extLst>
          </p:cNvPr>
          <p:cNvSpPr txBox="1"/>
          <p:nvPr/>
        </p:nvSpPr>
        <p:spPr>
          <a:xfrm>
            <a:off x="9371724" y="1237392"/>
            <a:ext cx="2015464"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altLang="zh-CN" sz="18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rPr>
              <a:t>Down projection</a:t>
            </a:r>
            <a:endParaRPr kumimoji="0" lang="zh-CN" altLang="en-US" sz="1800" b="0" i="0" u="none" strike="noStrike" kern="1200" cap="none" spc="0" normalizeH="0" baseline="0" noProof="0">
              <a:ln>
                <a:noFill/>
              </a:ln>
              <a:solidFill>
                <a:prstClr val="black"/>
              </a:solidFill>
              <a:effectLst/>
              <a:uLnTx/>
              <a:uFillTx/>
              <a:latin typeface="Aptos" panose="02110004020202020204"/>
              <a:ea typeface="等线" panose="02010600030101010101" pitchFamily="2" charset="-122"/>
              <a:cs typeface="+mn-cs"/>
            </a:endParaRPr>
          </a:p>
        </p:txBody>
      </p:sp>
      <p:sp>
        <p:nvSpPr>
          <p:cNvPr id="5" name="!!Rectangle 23">
            <a:extLst>
              <a:ext uri="{FF2B5EF4-FFF2-40B4-BE49-F238E27FC236}">
                <a16:creationId xmlns:a16="http://schemas.microsoft.com/office/drawing/2014/main" id="{7758E67A-EE08-9275-20B0-0DF0D196C1D4}"/>
              </a:ext>
            </a:extLst>
          </p:cNvPr>
          <p:cNvSpPr/>
          <p:nvPr/>
        </p:nvSpPr>
        <p:spPr>
          <a:xfrm>
            <a:off x="585043" y="1505995"/>
            <a:ext cx="2454707" cy="384601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6" name="图形 5">
            <a:extLst>
              <a:ext uri="{FF2B5EF4-FFF2-40B4-BE49-F238E27FC236}">
                <a16:creationId xmlns:a16="http://schemas.microsoft.com/office/drawing/2014/main" id="{20A09216-874B-AFB0-7D09-59112D59D464}"/>
              </a:ext>
            </a:extLst>
          </p:cNvPr>
          <p:cNvPicPr>
            <a:picLocks noChangeAspect="1"/>
          </p:cNvPicPr>
          <p:nvPr/>
        </p:nvPicPr>
        <p:blipFill>
          <a:blip r:embed="rId6">
            <a:extLst>
              <a:ext uri="{96DAC541-7B7A-43D3-8B79-37D633B846F1}">
                <asvg:svgBlip xmlns:asvg="http://schemas.microsoft.com/office/drawing/2016/SVG/main" r:embed="rId7"/>
              </a:ext>
            </a:extLst>
          </a:blip>
          <a:srcRect r="68435" b="4604"/>
          <a:stretch>
            <a:fillRect/>
          </a:stretch>
        </p:blipFill>
        <p:spPr>
          <a:xfrm>
            <a:off x="6230801" y="2384510"/>
            <a:ext cx="980781" cy="1157821"/>
          </a:xfrm>
          <a:prstGeom prst="rect">
            <a:avLst/>
          </a:prstGeom>
        </p:spPr>
      </p:pic>
      <p:sp>
        <p:nvSpPr>
          <p:cNvPr id="7" name="灯片编号占位符 6">
            <a:extLst>
              <a:ext uri="{FF2B5EF4-FFF2-40B4-BE49-F238E27FC236}">
                <a16:creationId xmlns:a16="http://schemas.microsoft.com/office/drawing/2014/main" id="{E7B98D8F-4971-FD59-229E-F6E9F6F7A729}"/>
              </a:ext>
            </a:extLst>
          </p:cNvPr>
          <p:cNvSpPr>
            <a:spLocks noGrp="1"/>
          </p:cNvSpPr>
          <p:nvPr>
            <p:ph type="sldNum" sz="quarter" idx="12"/>
          </p:nvPr>
        </p:nvSpPr>
        <p:spPr/>
        <p:txBody>
          <a:bodyPr/>
          <a:lstStyle/>
          <a:p>
            <a:fld id="{CB77001E-1A61-4903-BBFF-D82C24F3A3A5}" type="slidenum">
              <a:rPr lang="en-US" smtClean="0"/>
              <a:t>61</a:t>
            </a:fld>
            <a:endParaRPr lang="zh-CN" altLang="en-US"/>
          </a:p>
        </p:txBody>
      </p:sp>
      <p:sp>
        <p:nvSpPr>
          <p:cNvPr id="9" name="页脚占位符 8">
            <a:extLst>
              <a:ext uri="{FF2B5EF4-FFF2-40B4-BE49-F238E27FC236}">
                <a16:creationId xmlns:a16="http://schemas.microsoft.com/office/drawing/2014/main" id="{F85215B5-E361-4284-AAFF-8582A2724FF6}"/>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1558909775"/>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6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395DA47C-FBC1-CEAA-7016-86996375DD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6BF3C5-58E3-2777-CC91-A8BD7B6DAC97}"/>
              </a:ext>
            </a:extLst>
          </p:cNvPr>
          <p:cNvSpPr>
            <a:spLocks noGrp="1"/>
          </p:cNvSpPr>
          <p:nvPr>
            <p:ph type="title"/>
          </p:nvPr>
        </p:nvSpPr>
        <p:spPr>
          <a:xfrm>
            <a:off x="838200" y="-87548"/>
            <a:ext cx="10515600" cy="1325563"/>
          </a:xfrm>
        </p:spPr>
        <p:txBody>
          <a:bodyPr/>
          <a:lstStyle/>
          <a:p>
            <a:r>
              <a:rPr lang="en-US" err="1"/>
              <a:t>TeLLMe</a:t>
            </a:r>
            <a:r>
              <a:rPr lang="en-US"/>
              <a:t> System Architecture </a:t>
            </a:r>
          </a:p>
        </p:txBody>
      </p:sp>
      <p:pic>
        <p:nvPicPr>
          <p:cNvPr id="3" name="图形 2">
            <a:extLst>
              <a:ext uri="{FF2B5EF4-FFF2-40B4-BE49-F238E27FC236}">
                <a16:creationId xmlns:a16="http://schemas.microsoft.com/office/drawing/2014/main" id="{92B2763F-4550-24DF-174D-51D5CE4E8BEB}"/>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76465" y="1788439"/>
            <a:ext cx="4937550" cy="2977492"/>
          </a:xfrm>
          <a:prstGeom prst="rect">
            <a:avLst/>
          </a:prstGeom>
        </p:spPr>
      </p:pic>
      <p:pic>
        <p:nvPicPr>
          <p:cNvPr id="21" name="图片 20">
            <a:extLst>
              <a:ext uri="{FF2B5EF4-FFF2-40B4-BE49-F238E27FC236}">
                <a16:creationId xmlns:a16="http://schemas.microsoft.com/office/drawing/2014/main" id="{2A85C58D-0FEC-F995-5552-E34BC7AAE217}"/>
              </a:ext>
            </a:extLst>
          </p:cNvPr>
          <p:cNvPicPr>
            <a:picLocks noChangeAspect="1"/>
          </p:cNvPicPr>
          <p:nvPr/>
        </p:nvPicPr>
        <p:blipFill>
          <a:blip r:embed="rId5"/>
          <a:srcRect t="2141" r="915" b="5929"/>
          <a:stretch>
            <a:fillRect/>
          </a:stretch>
        </p:blipFill>
        <p:spPr>
          <a:xfrm>
            <a:off x="121128" y="1949718"/>
            <a:ext cx="5401191" cy="2664875"/>
          </a:xfrm>
          <a:prstGeom prst="rect">
            <a:avLst/>
          </a:prstGeom>
        </p:spPr>
      </p:pic>
      <p:sp>
        <p:nvSpPr>
          <p:cNvPr id="22" name="箭头: 右 21">
            <a:extLst>
              <a:ext uri="{FF2B5EF4-FFF2-40B4-BE49-F238E27FC236}">
                <a16:creationId xmlns:a16="http://schemas.microsoft.com/office/drawing/2014/main" id="{A4469067-D291-DADD-8971-145EECF2BCB5}"/>
              </a:ext>
            </a:extLst>
          </p:cNvPr>
          <p:cNvSpPr/>
          <p:nvPr/>
        </p:nvSpPr>
        <p:spPr>
          <a:xfrm>
            <a:off x="5522319" y="3115738"/>
            <a:ext cx="1054146" cy="33715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Rectangle 0">
            <a:extLst>
              <a:ext uri="{FF2B5EF4-FFF2-40B4-BE49-F238E27FC236}">
                <a16:creationId xmlns:a16="http://schemas.microsoft.com/office/drawing/2014/main" id="{57F867FC-976C-5C3D-AAA9-0121F27829CC}"/>
              </a:ext>
            </a:extLst>
          </p:cNvPr>
          <p:cNvSpPr/>
          <p:nvPr/>
        </p:nvSpPr>
        <p:spPr>
          <a:xfrm>
            <a:off x="7177945" y="2073778"/>
            <a:ext cx="1541511" cy="95245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0">
            <a:extLst>
              <a:ext uri="{FF2B5EF4-FFF2-40B4-BE49-F238E27FC236}">
                <a16:creationId xmlns:a16="http://schemas.microsoft.com/office/drawing/2014/main" id="{80FE6528-94FC-57C2-01FB-C61F81182EA7}"/>
              </a:ext>
            </a:extLst>
          </p:cNvPr>
          <p:cNvSpPr/>
          <p:nvPr/>
        </p:nvSpPr>
        <p:spPr>
          <a:xfrm>
            <a:off x="217714" y="2960914"/>
            <a:ext cx="1099221" cy="294150"/>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0">
            <a:extLst>
              <a:ext uri="{FF2B5EF4-FFF2-40B4-BE49-F238E27FC236}">
                <a16:creationId xmlns:a16="http://schemas.microsoft.com/office/drawing/2014/main" id="{24107E36-FD0D-528B-0DB1-80AE88C4B1E3}"/>
              </a:ext>
            </a:extLst>
          </p:cNvPr>
          <p:cNvSpPr/>
          <p:nvPr/>
        </p:nvSpPr>
        <p:spPr>
          <a:xfrm>
            <a:off x="3688732" y="2891232"/>
            <a:ext cx="1051638" cy="45188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灯片编号占位符 4">
            <a:extLst>
              <a:ext uri="{FF2B5EF4-FFF2-40B4-BE49-F238E27FC236}">
                <a16:creationId xmlns:a16="http://schemas.microsoft.com/office/drawing/2014/main" id="{0B6BE1AD-2F92-E347-AB3C-99A24188C72D}"/>
              </a:ext>
            </a:extLst>
          </p:cNvPr>
          <p:cNvSpPr>
            <a:spLocks noGrp="1"/>
          </p:cNvSpPr>
          <p:nvPr>
            <p:ph type="sldNum" sz="quarter" idx="12"/>
          </p:nvPr>
        </p:nvSpPr>
        <p:spPr/>
        <p:txBody>
          <a:bodyPr/>
          <a:lstStyle/>
          <a:p>
            <a:fld id="{CB77001E-1A61-4903-BBFF-D82C24F3A3A5}" type="slidenum">
              <a:rPr lang="en-US" smtClean="0"/>
              <a:t>62</a:t>
            </a:fld>
            <a:endParaRPr lang="zh-CN" altLang="en-US"/>
          </a:p>
        </p:txBody>
      </p:sp>
      <p:sp>
        <p:nvSpPr>
          <p:cNvPr id="8" name="页脚占位符 7">
            <a:extLst>
              <a:ext uri="{FF2B5EF4-FFF2-40B4-BE49-F238E27FC236}">
                <a16:creationId xmlns:a16="http://schemas.microsoft.com/office/drawing/2014/main" id="{C897AB25-AE6A-454A-A4B1-A71212E449E8}"/>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3426578655"/>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2"/>
    </p:ext>
  </p:extLst>
</p:sld>
</file>

<file path=ppt/slides/slide6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6D263-90E6-F3E4-A445-491B050AE472}"/>
              </a:ext>
            </a:extLst>
          </p:cNvPr>
          <p:cNvSpPr>
            <a:spLocks noGrp="1"/>
          </p:cNvSpPr>
          <p:nvPr>
            <p:ph type="title"/>
          </p:nvPr>
        </p:nvSpPr>
        <p:spPr>
          <a:xfrm>
            <a:off x="838200" y="-103505"/>
            <a:ext cx="10515600" cy="1325563"/>
          </a:xfrm>
        </p:spPr>
        <p:txBody>
          <a:bodyPr>
            <a:normAutofit/>
          </a:bodyPr>
          <a:lstStyle/>
          <a:p>
            <a:r>
              <a:rPr lang="en-US" sz="3200"/>
              <a:t>D</a:t>
            </a:r>
            <a:r>
              <a:rPr lang="en-US" altLang="zh-CN" sz="3200"/>
              <a:t>esign of the Attention Mechanism</a:t>
            </a:r>
            <a:endParaRPr lang="en-US" sz="3200"/>
          </a:p>
        </p:txBody>
      </p:sp>
      <p:sp>
        <p:nvSpPr>
          <p:cNvPr id="3" name="文本框 2">
            <a:extLst>
              <a:ext uri="{FF2B5EF4-FFF2-40B4-BE49-F238E27FC236}">
                <a16:creationId xmlns:a16="http://schemas.microsoft.com/office/drawing/2014/main" id="{D8E614C6-190C-55FA-8C55-BCEE75F1BD1C}"/>
              </a:ext>
            </a:extLst>
          </p:cNvPr>
          <p:cNvSpPr txBox="1"/>
          <p:nvPr/>
        </p:nvSpPr>
        <p:spPr>
          <a:xfrm>
            <a:off x="5990297" y="1103326"/>
            <a:ext cx="6201703" cy="4801314"/>
          </a:xfrm>
          <a:prstGeom prst="rect">
            <a:avLst/>
          </a:prstGeom>
          <a:noFill/>
        </p:spPr>
        <p:txBody>
          <a:bodyPr wrap="square">
            <a:spAutoFit/>
          </a:bodyPr>
          <a:lstStyle/>
          <a:p>
            <a:pPr marL="285750" indent="-285750">
              <a:buFont typeface="Arial" panose="020B0604020202020204" pitchFamily="34" charset="0"/>
              <a:buChar char="•"/>
              <a:tabLst>
                <a:tab pos="4966335" algn="l"/>
              </a:tabLst>
            </a:pPr>
            <a:r>
              <a:rPr lang="en-US" altLang="zh-CN" b="1"/>
              <a:t>Overall Challenge: Workload Heterogeneity</a:t>
            </a:r>
          </a:p>
          <a:p>
            <a:pPr marL="742950" lvl="1" indent="-285750">
              <a:buFont typeface="Arial" panose="020B0604020202020204" pitchFamily="34" charset="0"/>
              <a:buChar char="•"/>
              <a:tabLst>
                <a:tab pos="4966335" algn="l"/>
              </a:tabLst>
            </a:pPr>
            <a:r>
              <a:rPr lang="en-US" altLang="zh-CN" b="1"/>
              <a:t>Conflict: </a:t>
            </a:r>
            <a:r>
              <a:rPr lang="en-US" altLang="zh-CN"/>
              <a:t>The Attention mechanism </a:t>
            </a:r>
            <a:r>
              <a:rPr lang="en-US" altLang="zh-CN" b="1"/>
              <a:t>exhibits different pattern in </a:t>
            </a:r>
            <a:r>
              <a:rPr lang="en-US" altLang="zh-CN"/>
              <a:t>Prefill and Decode stage.</a:t>
            </a:r>
          </a:p>
          <a:p>
            <a:pPr lvl="1">
              <a:tabLst>
                <a:tab pos="4966335" algn="l"/>
              </a:tabLst>
            </a:pPr>
            <a:endParaRPr lang="en-US" altLang="zh-CN">
              <a:ea typeface="微软雅黑" pitchFamily="34" charset="-122"/>
            </a:endParaRPr>
          </a:p>
          <a:p>
            <a:pPr marL="285750" indent="-285750">
              <a:buFont typeface="Arial" panose="020B0604020202020204" pitchFamily="34" charset="0"/>
              <a:buChar char="•"/>
              <a:tabLst>
                <a:tab pos="4966335" algn="l"/>
              </a:tabLst>
            </a:pPr>
            <a:r>
              <a:rPr lang="en-US" altLang="zh-CN" b="1">
                <a:ea typeface="微软雅黑" pitchFamily="34" charset="-122"/>
              </a:rPr>
              <a:t>Prefill Challenge: </a:t>
            </a:r>
            <a:r>
              <a:rPr lang="en-US" altLang="zh-CN">
                <a:ea typeface="微软雅黑" pitchFamily="34" charset="-122"/>
              </a:rPr>
              <a:t>Naive parallel scheduling saturates off-chip bandwidth, stalling compute units despite high arithmetic demand</a:t>
            </a:r>
          </a:p>
          <a:p>
            <a:pPr marL="285750" indent="-285750">
              <a:buFont typeface="Arial" panose="020B0604020202020204" pitchFamily="34" charset="0"/>
              <a:buChar char="•"/>
              <a:tabLst>
                <a:tab pos="4966335" algn="l"/>
              </a:tabLst>
            </a:pPr>
            <a:r>
              <a:rPr lang="en-US" altLang="zh-CN" b="1">
                <a:ea typeface="微软雅黑" pitchFamily="34" charset="-122"/>
              </a:rPr>
              <a:t>Solution: Maximize data reuse </a:t>
            </a:r>
            <a:r>
              <a:rPr lang="en-US" altLang="zh-CN">
                <a:ea typeface="微软雅黑" pitchFamily="34" charset="-122"/>
              </a:rPr>
              <a:t>via reversed scheduling and flash attention-alike kernel fusion.</a:t>
            </a:r>
          </a:p>
          <a:p>
            <a:pPr marL="742950" lvl="1" indent="-285750">
              <a:buFont typeface="Arial" panose="020B0604020202020204" pitchFamily="34" charset="0"/>
              <a:buChar char="•"/>
              <a:tabLst>
                <a:tab pos="4966335" algn="l"/>
              </a:tabLst>
            </a:pPr>
            <a:endParaRPr lang="en-US" altLang="zh-CN">
              <a:ea typeface="微软雅黑" pitchFamily="34" charset="-122"/>
            </a:endParaRPr>
          </a:p>
          <a:p>
            <a:pPr marL="285750" indent="-285750">
              <a:buFont typeface="Arial" panose="020B0604020202020204" pitchFamily="34" charset="0"/>
              <a:buChar char="•"/>
              <a:tabLst>
                <a:tab pos="4966335" algn="l"/>
              </a:tabLst>
            </a:pPr>
            <a:r>
              <a:rPr lang="en-US" altLang="zh-CN" b="1">
                <a:ea typeface="微软雅黑" pitchFamily="34" charset="-122"/>
              </a:rPr>
              <a:t>Decode Challenge:</a:t>
            </a:r>
            <a:r>
              <a:rPr lang="en-US" altLang="zh-CN">
                <a:ea typeface="微软雅黑" pitchFamily="34" charset="-122"/>
              </a:rPr>
              <a:t> Throughput is strictly limited by fetching the large, growing KV-cache from off-chip memory for every single token</a:t>
            </a:r>
          </a:p>
          <a:p>
            <a:pPr marL="285750" indent="-285750">
              <a:buFont typeface="Arial" panose="020B0604020202020204" pitchFamily="34" charset="0"/>
              <a:buChar char="•"/>
              <a:tabLst>
                <a:tab pos="4966335" algn="l"/>
              </a:tabLst>
            </a:pPr>
            <a:r>
              <a:rPr lang="en-US" altLang="zh-CN" b="1">
                <a:ea typeface="微软雅黑" pitchFamily="34" charset="-122"/>
              </a:rPr>
              <a:t>Solution: Buffer attention scores </a:t>
            </a:r>
            <a:r>
              <a:rPr lang="en-US" altLang="zh-CN">
                <a:ea typeface="微软雅黑" pitchFamily="34" charset="-122"/>
              </a:rPr>
              <a:t>and eliminates DDR transfer</a:t>
            </a:r>
          </a:p>
          <a:p>
            <a:pPr marL="742950" lvl="1" indent="-285750">
              <a:buFont typeface="Arial" panose="020B0604020202020204" pitchFamily="34" charset="0"/>
              <a:buChar char="•"/>
              <a:tabLst>
                <a:tab pos="4966335" algn="l"/>
              </a:tabLst>
            </a:pPr>
            <a:endParaRPr lang="en-US" altLang="zh-CN">
              <a:ea typeface="微软雅黑" pitchFamily="34" charset="-122"/>
            </a:endParaRPr>
          </a:p>
          <a:p>
            <a:pPr marL="742950" lvl="1" indent="-285750">
              <a:buFont typeface="Arial" panose="020B0604020202020204" pitchFamily="34" charset="0"/>
              <a:buChar char="•"/>
              <a:tabLst>
                <a:tab pos="4966335" algn="l"/>
              </a:tabLst>
            </a:pPr>
            <a:endParaRPr lang="en-US" altLang="zh-CN">
              <a:solidFill>
                <a:srgbClr val="004B88"/>
              </a:solidFill>
              <a:ea typeface="微软雅黑" pitchFamily="34" charset="-122"/>
            </a:endParaRPr>
          </a:p>
        </p:txBody>
      </p:sp>
      <p:pic>
        <p:nvPicPr>
          <p:cNvPr id="10" name="图片 9">
            <a:extLst>
              <a:ext uri="{FF2B5EF4-FFF2-40B4-BE49-F238E27FC236}">
                <a16:creationId xmlns:a16="http://schemas.microsoft.com/office/drawing/2014/main" id="{A8F39B6F-C970-1D41-E403-AFF69E59338F}"/>
              </a:ext>
            </a:extLst>
          </p:cNvPr>
          <p:cNvPicPr>
            <a:picLocks noChangeAspect="1"/>
          </p:cNvPicPr>
          <p:nvPr/>
        </p:nvPicPr>
        <p:blipFill>
          <a:blip r:embed="rId3"/>
          <a:stretch>
            <a:fillRect/>
          </a:stretch>
        </p:blipFill>
        <p:spPr>
          <a:xfrm>
            <a:off x="305385" y="882875"/>
            <a:ext cx="2670774" cy="1541934"/>
          </a:xfrm>
          <a:prstGeom prst="rect">
            <a:avLst/>
          </a:prstGeom>
        </p:spPr>
      </p:pic>
      <p:pic>
        <p:nvPicPr>
          <p:cNvPr id="11" name="图片 10">
            <a:extLst>
              <a:ext uri="{FF2B5EF4-FFF2-40B4-BE49-F238E27FC236}">
                <a16:creationId xmlns:a16="http://schemas.microsoft.com/office/drawing/2014/main" id="{3A6AB9A6-C600-2BD2-A4CD-1FA68D1BC629}"/>
              </a:ext>
            </a:extLst>
          </p:cNvPr>
          <p:cNvPicPr>
            <a:picLocks noChangeAspect="1"/>
          </p:cNvPicPr>
          <p:nvPr/>
        </p:nvPicPr>
        <p:blipFill>
          <a:blip r:embed="rId4"/>
          <a:stretch>
            <a:fillRect/>
          </a:stretch>
        </p:blipFill>
        <p:spPr>
          <a:xfrm>
            <a:off x="2967700" y="2649671"/>
            <a:ext cx="2540471" cy="1392825"/>
          </a:xfrm>
          <a:prstGeom prst="rect">
            <a:avLst/>
          </a:prstGeom>
        </p:spPr>
      </p:pic>
      <p:pic>
        <p:nvPicPr>
          <p:cNvPr id="12" name="图片 11">
            <a:extLst>
              <a:ext uri="{FF2B5EF4-FFF2-40B4-BE49-F238E27FC236}">
                <a16:creationId xmlns:a16="http://schemas.microsoft.com/office/drawing/2014/main" id="{F37ED82D-5450-34EB-7176-9679F0205F6F}"/>
              </a:ext>
            </a:extLst>
          </p:cNvPr>
          <p:cNvPicPr>
            <a:picLocks noChangeAspect="1"/>
          </p:cNvPicPr>
          <p:nvPr/>
        </p:nvPicPr>
        <p:blipFill>
          <a:blip r:embed="rId5"/>
          <a:stretch>
            <a:fillRect/>
          </a:stretch>
        </p:blipFill>
        <p:spPr>
          <a:xfrm>
            <a:off x="3051534" y="1103326"/>
            <a:ext cx="2781671" cy="1423127"/>
          </a:xfrm>
          <a:prstGeom prst="rect">
            <a:avLst/>
          </a:prstGeom>
        </p:spPr>
      </p:pic>
      <p:pic>
        <p:nvPicPr>
          <p:cNvPr id="13" name="图片 12">
            <a:extLst>
              <a:ext uri="{FF2B5EF4-FFF2-40B4-BE49-F238E27FC236}">
                <a16:creationId xmlns:a16="http://schemas.microsoft.com/office/drawing/2014/main" id="{A487955E-65C5-AD4D-5717-BAABF1FE5446}"/>
              </a:ext>
            </a:extLst>
          </p:cNvPr>
          <p:cNvPicPr>
            <a:picLocks noChangeAspect="1"/>
          </p:cNvPicPr>
          <p:nvPr/>
        </p:nvPicPr>
        <p:blipFill>
          <a:blip r:embed="rId6"/>
          <a:stretch>
            <a:fillRect/>
          </a:stretch>
        </p:blipFill>
        <p:spPr>
          <a:xfrm>
            <a:off x="392936" y="4292520"/>
            <a:ext cx="4952622" cy="1572139"/>
          </a:xfrm>
          <a:prstGeom prst="rect">
            <a:avLst/>
          </a:prstGeom>
        </p:spPr>
      </p:pic>
      <p:pic>
        <p:nvPicPr>
          <p:cNvPr id="14" name="图片 13">
            <a:extLst>
              <a:ext uri="{FF2B5EF4-FFF2-40B4-BE49-F238E27FC236}">
                <a16:creationId xmlns:a16="http://schemas.microsoft.com/office/drawing/2014/main" id="{91A60410-563D-91EF-202F-D9423CBD0CF1}"/>
              </a:ext>
            </a:extLst>
          </p:cNvPr>
          <p:cNvPicPr>
            <a:picLocks noChangeAspect="1"/>
          </p:cNvPicPr>
          <p:nvPr/>
        </p:nvPicPr>
        <p:blipFill>
          <a:blip r:embed="rId7"/>
          <a:stretch>
            <a:fillRect/>
          </a:stretch>
        </p:blipFill>
        <p:spPr>
          <a:xfrm>
            <a:off x="392936" y="2526453"/>
            <a:ext cx="2164177" cy="1541934"/>
          </a:xfrm>
          <a:prstGeom prst="rect">
            <a:avLst/>
          </a:prstGeom>
        </p:spPr>
      </p:pic>
      <p:sp>
        <p:nvSpPr>
          <p:cNvPr id="4" name="灯片编号占位符 3">
            <a:extLst>
              <a:ext uri="{FF2B5EF4-FFF2-40B4-BE49-F238E27FC236}">
                <a16:creationId xmlns:a16="http://schemas.microsoft.com/office/drawing/2014/main" id="{C47C6EAD-2BA7-B06A-7639-2F708C667A50}"/>
              </a:ext>
            </a:extLst>
          </p:cNvPr>
          <p:cNvSpPr>
            <a:spLocks noGrp="1"/>
          </p:cNvSpPr>
          <p:nvPr>
            <p:ph type="sldNum" sz="quarter" idx="12"/>
          </p:nvPr>
        </p:nvSpPr>
        <p:spPr/>
        <p:txBody>
          <a:bodyPr/>
          <a:lstStyle/>
          <a:p>
            <a:fld id="{CB77001E-1A61-4903-BBFF-D82C24F3A3A5}" type="slidenum">
              <a:rPr lang="en-US" smtClean="0"/>
              <a:t>63</a:t>
            </a:fld>
            <a:endParaRPr lang="zh-CN" altLang="en-US"/>
          </a:p>
        </p:txBody>
      </p:sp>
      <p:sp>
        <p:nvSpPr>
          <p:cNvPr id="6" name="页脚占位符 5">
            <a:extLst>
              <a:ext uri="{FF2B5EF4-FFF2-40B4-BE49-F238E27FC236}">
                <a16:creationId xmlns:a16="http://schemas.microsoft.com/office/drawing/2014/main" id="{25CAF026-8DC7-4421-977A-6EE70E37AA4D}"/>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2813102187"/>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2"/>
    </p:ext>
  </p:extLst>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52076E8-0690-694C-E18E-3E6A02C0D5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A38AA9-AB5E-B337-C2BE-4BD6C99D328B}"/>
              </a:ext>
            </a:extLst>
          </p:cNvPr>
          <p:cNvSpPr>
            <a:spLocks noGrp="1"/>
          </p:cNvSpPr>
          <p:nvPr>
            <p:ph type="title"/>
          </p:nvPr>
        </p:nvSpPr>
        <p:spPr>
          <a:xfrm>
            <a:off x="838200" y="-103505"/>
            <a:ext cx="10515600" cy="1325563"/>
          </a:xfrm>
        </p:spPr>
        <p:txBody>
          <a:bodyPr>
            <a:normAutofit/>
          </a:bodyPr>
          <a:lstStyle/>
          <a:p>
            <a:r>
              <a:rPr lang="en-US" altLang="zh-CN" sz="3200"/>
              <a:t>Reversed Prefill Attention Unit</a:t>
            </a:r>
            <a:endParaRPr lang="en-US" sz="3200"/>
          </a:p>
        </p:txBody>
      </p:sp>
      <p:pic>
        <p:nvPicPr>
          <p:cNvPr id="10" name="图片 9">
            <a:extLst>
              <a:ext uri="{FF2B5EF4-FFF2-40B4-BE49-F238E27FC236}">
                <a16:creationId xmlns:a16="http://schemas.microsoft.com/office/drawing/2014/main" id="{8877EB05-DAD5-ED8A-ABFA-4C5184FBD650}"/>
              </a:ext>
            </a:extLst>
          </p:cNvPr>
          <p:cNvPicPr>
            <a:picLocks noChangeAspect="1"/>
          </p:cNvPicPr>
          <p:nvPr/>
        </p:nvPicPr>
        <p:blipFill>
          <a:blip r:embed="rId3"/>
          <a:stretch>
            <a:fillRect/>
          </a:stretch>
        </p:blipFill>
        <p:spPr>
          <a:xfrm>
            <a:off x="925870" y="859316"/>
            <a:ext cx="4742519" cy="2738027"/>
          </a:xfrm>
          <a:prstGeom prst="rect">
            <a:avLst/>
          </a:prstGeom>
        </p:spPr>
      </p:pic>
      <p:pic>
        <p:nvPicPr>
          <p:cNvPr id="11" name="图片 10">
            <a:extLst>
              <a:ext uri="{FF2B5EF4-FFF2-40B4-BE49-F238E27FC236}">
                <a16:creationId xmlns:a16="http://schemas.microsoft.com/office/drawing/2014/main" id="{536EE683-410B-5B43-89CB-480A71C46D6F}"/>
              </a:ext>
            </a:extLst>
          </p:cNvPr>
          <p:cNvPicPr>
            <a:picLocks noChangeAspect="1"/>
          </p:cNvPicPr>
          <p:nvPr/>
        </p:nvPicPr>
        <p:blipFill>
          <a:blip r:embed="rId4"/>
          <a:stretch>
            <a:fillRect/>
          </a:stretch>
        </p:blipFill>
        <p:spPr>
          <a:xfrm>
            <a:off x="6842663" y="3878039"/>
            <a:ext cx="4511137" cy="2473252"/>
          </a:xfrm>
          <a:prstGeom prst="rect">
            <a:avLst/>
          </a:prstGeom>
        </p:spPr>
      </p:pic>
      <p:pic>
        <p:nvPicPr>
          <p:cNvPr id="12" name="图片 11">
            <a:extLst>
              <a:ext uri="{FF2B5EF4-FFF2-40B4-BE49-F238E27FC236}">
                <a16:creationId xmlns:a16="http://schemas.microsoft.com/office/drawing/2014/main" id="{58EAC278-EACE-A405-C166-1AF193059126}"/>
              </a:ext>
            </a:extLst>
          </p:cNvPr>
          <p:cNvPicPr>
            <a:picLocks noChangeAspect="1"/>
          </p:cNvPicPr>
          <p:nvPr/>
        </p:nvPicPr>
        <p:blipFill>
          <a:blip r:embed="rId5"/>
          <a:stretch>
            <a:fillRect/>
          </a:stretch>
        </p:blipFill>
        <p:spPr>
          <a:xfrm>
            <a:off x="6263170" y="948188"/>
            <a:ext cx="5259709" cy="2690913"/>
          </a:xfrm>
          <a:prstGeom prst="rect">
            <a:avLst/>
          </a:prstGeom>
        </p:spPr>
      </p:pic>
      <p:pic>
        <p:nvPicPr>
          <p:cNvPr id="14" name="图片 13">
            <a:extLst>
              <a:ext uri="{FF2B5EF4-FFF2-40B4-BE49-F238E27FC236}">
                <a16:creationId xmlns:a16="http://schemas.microsoft.com/office/drawing/2014/main" id="{49B67A54-5D91-7AA1-0D79-8D6EE7FECC57}"/>
              </a:ext>
            </a:extLst>
          </p:cNvPr>
          <p:cNvPicPr>
            <a:picLocks noChangeAspect="1"/>
          </p:cNvPicPr>
          <p:nvPr/>
        </p:nvPicPr>
        <p:blipFill>
          <a:blip r:embed="rId6"/>
          <a:stretch>
            <a:fillRect/>
          </a:stretch>
        </p:blipFill>
        <p:spPr>
          <a:xfrm>
            <a:off x="1371659" y="3639101"/>
            <a:ext cx="3977679" cy="2834019"/>
          </a:xfrm>
          <a:prstGeom prst="rect">
            <a:avLst/>
          </a:prstGeom>
        </p:spPr>
      </p:pic>
      <p:sp>
        <p:nvSpPr>
          <p:cNvPr id="3" name="灯片编号占位符 2">
            <a:extLst>
              <a:ext uri="{FF2B5EF4-FFF2-40B4-BE49-F238E27FC236}">
                <a16:creationId xmlns:a16="http://schemas.microsoft.com/office/drawing/2014/main" id="{052EC1F1-0FB9-30EF-EC95-A00DB5D92B00}"/>
              </a:ext>
            </a:extLst>
          </p:cNvPr>
          <p:cNvSpPr>
            <a:spLocks noGrp="1"/>
          </p:cNvSpPr>
          <p:nvPr>
            <p:ph type="sldNum" sz="quarter" idx="12"/>
          </p:nvPr>
        </p:nvSpPr>
        <p:spPr/>
        <p:txBody>
          <a:bodyPr/>
          <a:lstStyle/>
          <a:p>
            <a:fld id="{CB77001E-1A61-4903-BBFF-D82C24F3A3A5}" type="slidenum">
              <a:rPr lang="en-US" smtClean="0"/>
              <a:t>64</a:t>
            </a:fld>
            <a:endParaRPr lang="zh-CN" altLang="en-US"/>
          </a:p>
        </p:txBody>
      </p:sp>
      <p:sp>
        <p:nvSpPr>
          <p:cNvPr id="5" name="页脚占位符 4">
            <a:extLst>
              <a:ext uri="{FF2B5EF4-FFF2-40B4-BE49-F238E27FC236}">
                <a16:creationId xmlns:a16="http://schemas.microsoft.com/office/drawing/2014/main" id="{CE7927FE-8EB6-44C4-BA5C-2E688D548853}"/>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83504506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2"/>
    </p:ext>
  </p:extLst>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56339A9-43A3-2BE5-B65E-D5306F7F97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71C0B68-1485-44DF-2165-747054968793}"/>
              </a:ext>
            </a:extLst>
          </p:cNvPr>
          <p:cNvSpPr>
            <a:spLocks noGrp="1"/>
          </p:cNvSpPr>
          <p:nvPr>
            <p:ph type="title"/>
          </p:nvPr>
        </p:nvSpPr>
        <p:spPr>
          <a:xfrm>
            <a:off x="838200" y="0"/>
            <a:ext cx="10515600" cy="1325563"/>
          </a:xfrm>
        </p:spPr>
        <p:txBody>
          <a:bodyPr>
            <a:normAutofit/>
          </a:bodyPr>
          <a:lstStyle/>
          <a:p>
            <a:r>
              <a:rPr lang="en-US" sz="3200"/>
              <a:t>Computation graph of </a:t>
            </a:r>
            <a:r>
              <a:rPr lang="en-US" altLang="zh-CN" sz="3200"/>
              <a:t>Attention Mechanism</a:t>
            </a:r>
            <a:endParaRPr lang="en-US" sz="3200"/>
          </a:p>
        </p:txBody>
      </p:sp>
      <p:sp>
        <p:nvSpPr>
          <p:cNvPr id="3" name="TextBox 2">
            <a:extLst>
              <a:ext uri="{FF2B5EF4-FFF2-40B4-BE49-F238E27FC236}">
                <a16:creationId xmlns:a16="http://schemas.microsoft.com/office/drawing/2014/main" id="{5594B6E7-D0FC-1571-0914-F402DD773FB4}"/>
              </a:ext>
            </a:extLst>
          </p:cNvPr>
          <p:cNvSpPr txBox="1"/>
          <p:nvPr/>
        </p:nvSpPr>
        <p:spPr>
          <a:xfrm>
            <a:off x="3706124" y="271858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4" name="TextBox 3">
            <a:extLst>
              <a:ext uri="{FF2B5EF4-FFF2-40B4-BE49-F238E27FC236}">
                <a16:creationId xmlns:a16="http://schemas.microsoft.com/office/drawing/2014/main" id="{54B74D06-B4D5-1E9C-AE1E-22452A563FA7}"/>
              </a:ext>
            </a:extLst>
          </p:cNvPr>
          <p:cNvSpPr txBox="1"/>
          <p:nvPr/>
        </p:nvSpPr>
        <p:spPr>
          <a:xfrm>
            <a:off x="3706124" y="296433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10" name="!!Rectangle 92">
            <a:extLst>
              <a:ext uri="{FF2B5EF4-FFF2-40B4-BE49-F238E27FC236}">
                <a16:creationId xmlns:a16="http://schemas.microsoft.com/office/drawing/2014/main" id="{4F98AA92-9200-854B-E9F4-E2F7FA2E3349}"/>
              </a:ext>
            </a:extLst>
          </p:cNvPr>
          <p:cNvSpPr/>
          <p:nvPr/>
        </p:nvSpPr>
        <p:spPr>
          <a:xfrm>
            <a:off x="4037591" y="3020666"/>
            <a:ext cx="755998" cy="252000"/>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8">
            <a:extLst>
              <a:ext uri="{FF2B5EF4-FFF2-40B4-BE49-F238E27FC236}">
                <a16:creationId xmlns:a16="http://schemas.microsoft.com/office/drawing/2014/main" id="{E4B96B7C-4E48-4370-6953-23F4DBB75F13}"/>
              </a:ext>
            </a:extLst>
          </p:cNvPr>
          <p:cNvSpPr/>
          <p:nvPr/>
        </p:nvSpPr>
        <p:spPr>
          <a:xfrm>
            <a:off x="4037589" y="2770011"/>
            <a:ext cx="756000" cy="250655"/>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4">
            <a:extLst>
              <a:ext uri="{FF2B5EF4-FFF2-40B4-BE49-F238E27FC236}">
                <a16:creationId xmlns:a16="http://schemas.microsoft.com/office/drawing/2014/main" id="{E00740AD-71CD-B7F0-4F82-79338B06A1B4}"/>
              </a:ext>
            </a:extLst>
          </p:cNvPr>
          <p:cNvSpPr/>
          <p:nvPr/>
        </p:nvSpPr>
        <p:spPr>
          <a:xfrm>
            <a:off x="5353080" y="2631953"/>
            <a:ext cx="252000" cy="756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19">
            <a:extLst>
              <a:ext uri="{FF2B5EF4-FFF2-40B4-BE49-F238E27FC236}">
                <a16:creationId xmlns:a16="http://schemas.microsoft.com/office/drawing/2014/main" id="{DC5E9B55-60D6-AF0E-9BC4-B4D2D03E1679}"/>
              </a:ext>
            </a:extLst>
          </p:cNvPr>
          <p:cNvSpPr/>
          <p:nvPr/>
        </p:nvSpPr>
        <p:spPr>
          <a:xfrm>
            <a:off x="5605080" y="2631953"/>
            <a:ext cx="252000" cy="756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BBFD6EF4-A5F2-52D6-4C64-4B362DAEE21C}"/>
              </a:ext>
            </a:extLst>
          </p:cNvPr>
          <p:cNvSpPr txBox="1"/>
          <p:nvPr/>
        </p:nvSpPr>
        <p:spPr>
          <a:xfrm>
            <a:off x="5591923" y="2325143"/>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28" name="TextBox 27">
            <a:extLst>
              <a:ext uri="{FF2B5EF4-FFF2-40B4-BE49-F238E27FC236}">
                <a16:creationId xmlns:a16="http://schemas.microsoft.com/office/drawing/2014/main" id="{53785E00-62D1-BE15-769F-F1431DA17BF9}"/>
              </a:ext>
            </a:extLst>
          </p:cNvPr>
          <p:cNvSpPr txBox="1"/>
          <p:nvPr/>
        </p:nvSpPr>
        <p:spPr>
          <a:xfrm>
            <a:off x="5353080" y="2318893"/>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1" name="!!Rectangle 30">
            <a:extLst>
              <a:ext uri="{FF2B5EF4-FFF2-40B4-BE49-F238E27FC236}">
                <a16:creationId xmlns:a16="http://schemas.microsoft.com/office/drawing/2014/main" id="{445E89B7-9479-2215-9F10-51381A8A90E1}"/>
              </a:ext>
            </a:extLst>
          </p:cNvPr>
          <p:cNvSpPr>
            <a:spLocks/>
          </p:cNvSpPr>
          <p:nvPr/>
        </p:nvSpPr>
        <p:spPr>
          <a:xfrm>
            <a:off x="6980054" y="3429000"/>
            <a:ext cx="755998" cy="252000"/>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45">
            <a:extLst>
              <a:ext uri="{FF2B5EF4-FFF2-40B4-BE49-F238E27FC236}">
                <a16:creationId xmlns:a16="http://schemas.microsoft.com/office/drawing/2014/main" id="{49C4F6EF-1E2F-C4A7-083B-54B9B961C8D4}"/>
              </a:ext>
            </a:extLst>
          </p:cNvPr>
          <p:cNvSpPr>
            <a:spLocks/>
          </p:cNvSpPr>
          <p:nvPr/>
        </p:nvSpPr>
        <p:spPr>
          <a:xfrm>
            <a:off x="6980052" y="3178345"/>
            <a:ext cx="756000" cy="250655"/>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Rectangle 47">
            <a:extLst>
              <a:ext uri="{FF2B5EF4-FFF2-40B4-BE49-F238E27FC236}">
                <a16:creationId xmlns:a16="http://schemas.microsoft.com/office/drawing/2014/main" id="{39655E16-16C7-8C12-A3E1-533967162D73}"/>
              </a:ext>
            </a:extLst>
          </p:cNvPr>
          <p:cNvSpPr>
            <a:spLocks/>
          </p:cNvSpPr>
          <p:nvPr/>
        </p:nvSpPr>
        <p:spPr>
          <a:xfrm>
            <a:off x="8694471" y="3400054"/>
            <a:ext cx="755998" cy="252000"/>
          </a:xfrm>
          <a:prstGeom prst="rect">
            <a:avLst/>
          </a:prstGeom>
          <a:solidFill>
            <a:srgbClr val="F6BEDA"/>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Rectangle 48">
            <a:extLst>
              <a:ext uri="{FF2B5EF4-FFF2-40B4-BE49-F238E27FC236}">
                <a16:creationId xmlns:a16="http://schemas.microsoft.com/office/drawing/2014/main" id="{8C052F3E-DBC7-249A-1DB2-90689F542B27}"/>
              </a:ext>
            </a:extLst>
          </p:cNvPr>
          <p:cNvSpPr>
            <a:spLocks/>
          </p:cNvSpPr>
          <p:nvPr/>
        </p:nvSpPr>
        <p:spPr>
          <a:xfrm>
            <a:off x="8694469" y="3149399"/>
            <a:ext cx="756000" cy="250655"/>
          </a:xfrm>
          <a:prstGeom prst="rect">
            <a:avLst/>
          </a:prstGeom>
          <a:solidFill>
            <a:srgbClr val="F6BEDA"/>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0" name="TextBox 49">
            <a:extLst>
              <a:ext uri="{FF2B5EF4-FFF2-40B4-BE49-F238E27FC236}">
                <a16:creationId xmlns:a16="http://schemas.microsoft.com/office/drawing/2014/main" id="{F093CEBA-39B4-4FC0-A9F3-40BCBEDEBAEB}"/>
              </a:ext>
            </a:extLst>
          </p:cNvPr>
          <p:cNvSpPr txBox="1">
            <a:spLocks/>
          </p:cNvSpPr>
          <p:nvPr/>
        </p:nvSpPr>
        <p:spPr>
          <a:xfrm>
            <a:off x="6616741" y="3152671"/>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v</a:t>
            </a:r>
            <a:r>
              <a:rPr lang="en-US" sz="1200" b="1" baseline="-25000">
                <a:latin typeface="Arial" panose="020B0604020202020204" pitchFamily="34" charset="0"/>
                <a:cs typeface="Arial" panose="020B0604020202020204" pitchFamily="34" charset="0"/>
              </a:rPr>
              <a:t>1</a:t>
            </a:r>
          </a:p>
        </p:txBody>
      </p:sp>
      <p:sp>
        <p:nvSpPr>
          <p:cNvPr id="51" name="TextBox 50">
            <a:extLst>
              <a:ext uri="{FF2B5EF4-FFF2-40B4-BE49-F238E27FC236}">
                <a16:creationId xmlns:a16="http://schemas.microsoft.com/office/drawing/2014/main" id="{262E1CA9-0234-D946-EDB3-F151990413DB}"/>
              </a:ext>
            </a:extLst>
          </p:cNvPr>
          <p:cNvSpPr txBox="1">
            <a:spLocks/>
          </p:cNvSpPr>
          <p:nvPr/>
        </p:nvSpPr>
        <p:spPr>
          <a:xfrm>
            <a:off x="6616741" y="3398421"/>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v</a:t>
            </a:r>
            <a:r>
              <a:rPr lang="en-US" sz="1200" b="1" baseline="-25000">
                <a:latin typeface="Arial" panose="020B0604020202020204" pitchFamily="34" charset="0"/>
                <a:cs typeface="Arial" panose="020B0604020202020204" pitchFamily="34" charset="0"/>
              </a:rPr>
              <a:t>2</a:t>
            </a:r>
          </a:p>
        </p:txBody>
      </p:sp>
      <p:sp>
        <p:nvSpPr>
          <p:cNvPr id="52" name="TextBox 51">
            <a:extLst>
              <a:ext uri="{FF2B5EF4-FFF2-40B4-BE49-F238E27FC236}">
                <a16:creationId xmlns:a16="http://schemas.microsoft.com/office/drawing/2014/main" id="{680ED839-184A-675A-E4C1-0EBA30AD1A22}"/>
              </a:ext>
            </a:extLst>
          </p:cNvPr>
          <p:cNvSpPr txBox="1">
            <a:spLocks/>
          </p:cNvSpPr>
          <p:nvPr/>
        </p:nvSpPr>
        <p:spPr>
          <a:xfrm>
            <a:off x="8373144" y="312922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o</a:t>
            </a:r>
            <a:r>
              <a:rPr lang="en-US" sz="1200" b="1" baseline="-25000">
                <a:latin typeface="Arial" panose="020B0604020202020204" pitchFamily="34" charset="0"/>
                <a:cs typeface="Arial" panose="020B0604020202020204" pitchFamily="34" charset="0"/>
              </a:rPr>
              <a:t>1</a:t>
            </a:r>
          </a:p>
        </p:txBody>
      </p:sp>
      <p:sp>
        <p:nvSpPr>
          <p:cNvPr id="53" name="TextBox 52">
            <a:extLst>
              <a:ext uri="{FF2B5EF4-FFF2-40B4-BE49-F238E27FC236}">
                <a16:creationId xmlns:a16="http://schemas.microsoft.com/office/drawing/2014/main" id="{68E48AB5-98E8-ED6C-F9A0-6DE37A26317E}"/>
              </a:ext>
            </a:extLst>
          </p:cNvPr>
          <p:cNvSpPr txBox="1">
            <a:spLocks/>
          </p:cNvSpPr>
          <p:nvPr/>
        </p:nvSpPr>
        <p:spPr>
          <a:xfrm>
            <a:off x="8373144" y="337497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o</a:t>
            </a:r>
            <a:r>
              <a:rPr lang="en-US" sz="1200" b="1" baseline="-25000">
                <a:latin typeface="Arial" panose="020B0604020202020204" pitchFamily="34" charset="0"/>
                <a:cs typeface="Arial" panose="020B0604020202020204" pitchFamily="34" charset="0"/>
              </a:rPr>
              <a:t>2</a:t>
            </a:r>
          </a:p>
        </p:txBody>
      </p:sp>
      <mc:AlternateContent xmlns:mc="http://schemas.openxmlformats.org/markup-compatibility/2006">
        <mc:Choice xmlns:a14="http://schemas.microsoft.com/office/drawing/2010/main" Requires="a14">
          <p:sp>
            <p:nvSpPr>
              <p:cNvPr id="54" name="TextBox 53">
                <a:extLst>
                  <a:ext uri="{FF2B5EF4-FFF2-40B4-BE49-F238E27FC236}">
                    <a16:creationId xmlns:a16="http://schemas.microsoft.com/office/drawing/2014/main" id="{9B8B0C9A-3C28-B304-3901-DFB5178807B7}"/>
                  </a:ext>
                </a:extLst>
              </p:cNvPr>
              <p:cNvSpPr txBox="1">
                <a:spLocks/>
              </p:cNvSpPr>
              <p:nvPr/>
            </p:nvSpPr>
            <p:spPr>
              <a:xfrm>
                <a:off x="7872411" y="3220885"/>
                <a:ext cx="26851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a:p>
            </p:txBody>
          </p:sp>
        </mc:Choice>
        <mc:Fallback>
          <p:sp>
            <p:nvSpPr>
              <p:cNvPr id="54" name="TextBox 53">
                <a:extLst>
                  <a:ext uri="{FF2B5EF4-FFF2-40B4-BE49-F238E27FC236}">
                    <a16:creationId xmlns:a16="http://schemas.microsoft.com/office/drawing/2014/main" id="{9B8B0C9A-3C28-B304-3901-DFB5178807B7}"/>
                  </a:ext>
                </a:extLst>
              </p:cNvPr>
              <p:cNvSpPr txBox="1">
                <a:spLocks noRot="1" noChangeAspect="1" noMove="1" noResize="1" noEditPoints="1" noAdjustHandles="1" noChangeArrowheads="1" noChangeShapeType="1" noTextEdit="1"/>
              </p:cNvSpPr>
              <p:nvPr/>
            </p:nvSpPr>
            <p:spPr>
              <a:xfrm>
                <a:off x="7872411" y="3220885"/>
                <a:ext cx="268514" cy="369332"/>
              </a:xfrm>
              <a:prstGeom prst="rect">
                <a:avLst/>
              </a:prstGeom>
              <a:blipFill>
                <a:blip r:embed="rId2"/>
                <a:stretch>
                  <a:fillRect r="-18182"/>
                </a:stretch>
              </a:blipFill>
            </p:spPr>
            <p:txBody>
              <a:bodyPr/>
              <a:lstStyle/>
              <a:p>
                <a:r>
                  <a:rPr lang="en-US">
                    <a:noFill/>
                  </a:rPr>
                  <a:t> </a:t>
                </a:r>
              </a:p>
            </p:txBody>
          </p:sp>
        </mc:Fallback>
      </mc:AlternateContent>
      <p:sp>
        <p:nvSpPr>
          <p:cNvPr id="58" name="Double Bracket 57">
            <a:extLst>
              <a:ext uri="{FF2B5EF4-FFF2-40B4-BE49-F238E27FC236}">
                <a16:creationId xmlns:a16="http://schemas.microsoft.com/office/drawing/2014/main" id="{5EA08387-B904-EFAC-088E-1E10E7D2639C}"/>
              </a:ext>
            </a:extLst>
          </p:cNvPr>
          <p:cNvSpPr/>
          <p:nvPr/>
        </p:nvSpPr>
        <p:spPr>
          <a:xfrm>
            <a:off x="3465112" y="2953144"/>
            <a:ext cx="2754838" cy="896726"/>
          </a:xfrm>
          <a:prstGeom prst="bracketPair">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964F8499-37F3-70A9-C20D-4BD84447051E}"/>
              </a:ext>
            </a:extLst>
          </p:cNvPr>
          <p:cNvCxnSpPr/>
          <p:nvPr/>
        </p:nvCxnSpPr>
        <p:spPr>
          <a:xfrm>
            <a:off x="3701322" y="3576423"/>
            <a:ext cx="2373085" cy="0"/>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mc:Choice xmlns:a14="http://schemas.microsoft.com/office/drawing/2010/main" Requires="a14">
          <p:sp>
            <p:nvSpPr>
              <p:cNvPr id="61" name="TextBox 60">
                <a:extLst>
                  <a:ext uri="{FF2B5EF4-FFF2-40B4-BE49-F238E27FC236}">
                    <a16:creationId xmlns:a16="http://schemas.microsoft.com/office/drawing/2014/main" id="{0F64D9AA-F5C0-50FF-5124-1F69532BEF32}"/>
                  </a:ext>
                </a:extLst>
              </p:cNvPr>
              <p:cNvSpPr txBox="1"/>
              <p:nvPr/>
            </p:nvSpPr>
            <p:spPr>
              <a:xfrm>
                <a:off x="4568263" y="3660400"/>
                <a:ext cx="268514" cy="42774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n-US" i="1" smtClean="0">
                              <a:latin typeface="Cambria Math" panose="02040503050406030204" pitchFamily="18" charset="0"/>
                              <a:ea typeface="Cambria Math" panose="02040503050406030204" pitchFamily="18" charset="0"/>
                            </a:rPr>
                          </m:ctrlPr>
                        </m:radPr>
                        <m:deg/>
                        <m:e>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𝑑</m:t>
                              </m:r>
                            </m:e>
                            <m:sub>
                              <m:r>
                                <a:rPr lang="en-US" b="0" i="1" smtClean="0">
                                  <a:latin typeface="Cambria Math" panose="02040503050406030204" pitchFamily="18" charset="0"/>
                                  <a:ea typeface="Cambria Math" panose="02040503050406030204" pitchFamily="18" charset="0"/>
                                </a:rPr>
                                <m:t>𝑘</m:t>
                              </m:r>
                            </m:sub>
                          </m:sSub>
                        </m:e>
                      </m:rad>
                    </m:oMath>
                  </m:oMathPara>
                </a14:m>
                <a:endParaRPr/>
              </a:p>
            </p:txBody>
          </p:sp>
        </mc:Choice>
        <mc:Fallback>
          <p:sp>
            <p:nvSpPr>
              <p:cNvPr id="61" name="TextBox 60">
                <a:extLst>
                  <a:ext uri="{FF2B5EF4-FFF2-40B4-BE49-F238E27FC236}">
                    <a16:creationId xmlns:a16="http://schemas.microsoft.com/office/drawing/2014/main" id="{0F64D9AA-F5C0-50FF-5124-1F69532BEF32}"/>
                  </a:ext>
                </a:extLst>
              </p:cNvPr>
              <p:cNvSpPr txBox="1">
                <a:spLocks noRot="1" noChangeAspect="1" noMove="1" noResize="1" noEditPoints="1" noAdjustHandles="1" noChangeArrowheads="1" noChangeShapeType="1" noTextEdit="1"/>
              </p:cNvSpPr>
              <p:nvPr/>
            </p:nvSpPr>
            <p:spPr>
              <a:xfrm>
                <a:off x="4568263" y="3660400"/>
                <a:ext cx="268514" cy="427746"/>
              </a:xfrm>
              <a:prstGeom prst="rect">
                <a:avLst/>
              </a:prstGeom>
              <a:blipFill>
                <a:blip r:embed="rId3"/>
                <a:stretch>
                  <a:fillRect r="-10681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2" name="TextBox 61">
                <a:extLst>
                  <a:ext uri="{FF2B5EF4-FFF2-40B4-BE49-F238E27FC236}">
                    <a16:creationId xmlns:a16="http://schemas.microsoft.com/office/drawing/2014/main" id="{6500C183-02F6-29CC-6EB1-85BA43828D76}"/>
                  </a:ext>
                </a:extLst>
              </p:cNvPr>
              <p:cNvSpPr txBox="1"/>
              <p:nvPr/>
            </p:nvSpPr>
            <p:spPr>
              <a:xfrm>
                <a:off x="4882082" y="2818126"/>
                <a:ext cx="26851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ea typeface="Cambria Math" panose="02040503050406030204" pitchFamily="18" charset="0"/>
                        </a:rPr>
                        <m:t>×</m:t>
                      </m:r>
                    </m:oMath>
                  </m:oMathPara>
                </a14:m>
                <a:endParaRPr/>
              </a:p>
            </p:txBody>
          </p:sp>
        </mc:Choice>
        <mc:Fallback>
          <p:sp>
            <p:nvSpPr>
              <p:cNvPr id="62" name="TextBox 61">
                <a:extLst>
                  <a:ext uri="{FF2B5EF4-FFF2-40B4-BE49-F238E27FC236}">
                    <a16:creationId xmlns:a16="http://schemas.microsoft.com/office/drawing/2014/main" id="{6500C183-02F6-29CC-6EB1-85BA43828D76}"/>
                  </a:ext>
                </a:extLst>
              </p:cNvPr>
              <p:cNvSpPr txBox="1">
                <a:spLocks noRot="1" noChangeAspect="1" noMove="1" noResize="1" noEditPoints="1" noAdjustHandles="1" noChangeArrowheads="1" noChangeShapeType="1" noTextEdit="1"/>
              </p:cNvSpPr>
              <p:nvPr/>
            </p:nvSpPr>
            <p:spPr>
              <a:xfrm>
                <a:off x="4882082" y="2818126"/>
                <a:ext cx="268514" cy="369332"/>
              </a:xfrm>
              <a:prstGeom prst="rect">
                <a:avLst/>
              </a:prstGeom>
              <a:blipFill>
                <a:blip r:embed="rId4"/>
                <a:stretch>
                  <a:fillRect r="-20455"/>
                </a:stretch>
              </a:blipFill>
            </p:spPr>
            <p:txBody>
              <a:bodyPr/>
              <a:lstStyle/>
              <a:p>
                <a:r>
                  <a:rPr lang="en-US">
                    <a:noFill/>
                  </a:rPr>
                  <a:t> </a:t>
                </a:r>
              </a:p>
            </p:txBody>
          </p:sp>
        </mc:Fallback>
      </mc:AlternateContent>
      <p:sp>
        <p:nvSpPr>
          <p:cNvPr id="63" name="TextBox 62">
            <a:extLst>
              <a:ext uri="{FF2B5EF4-FFF2-40B4-BE49-F238E27FC236}">
                <a16:creationId xmlns:a16="http://schemas.microsoft.com/office/drawing/2014/main" id="{FD46718A-539C-9F75-ED22-2CFF353B896E}"/>
              </a:ext>
            </a:extLst>
          </p:cNvPr>
          <p:cNvSpPr txBox="1"/>
          <p:nvPr/>
        </p:nvSpPr>
        <p:spPr>
          <a:xfrm>
            <a:off x="2480337" y="3231835"/>
            <a:ext cx="1277257" cy="369332"/>
          </a:xfrm>
          <a:prstGeom prst="rect">
            <a:avLst/>
          </a:prstGeom>
          <a:noFill/>
        </p:spPr>
        <p:txBody>
          <a:bodyPr wrap="square" rtlCol="0">
            <a:spAutoFit/>
          </a:bodyPr>
          <a:lstStyle/>
          <a:p>
            <a:r>
              <a:rPr lang="en-US" err="1"/>
              <a:t>softmax</a:t>
            </a:r>
            <a:endParaRPr lang="en-US"/>
          </a:p>
        </p:txBody>
      </p:sp>
      <p:sp>
        <p:nvSpPr>
          <p:cNvPr id="5" name="灯片编号占位符 4">
            <a:extLst>
              <a:ext uri="{FF2B5EF4-FFF2-40B4-BE49-F238E27FC236}">
                <a16:creationId xmlns:a16="http://schemas.microsoft.com/office/drawing/2014/main" id="{FC798CBE-4637-0C30-08E6-B398E241EB26}"/>
              </a:ext>
            </a:extLst>
          </p:cNvPr>
          <p:cNvSpPr>
            <a:spLocks noGrp="1"/>
          </p:cNvSpPr>
          <p:nvPr>
            <p:ph type="sldNum" sz="quarter" idx="12"/>
          </p:nvPr>
        </p:nvSpPr>
        <p:spPr/>
        <p:txBody>
          <a:bodyPr/>
          <a:lstStyle/>
          <a:p>
            <a:fld id="{CB77001E-1A61-4903-BBFF-D82C24F3A3A5}" type="slidenum">
              <a:rPr lang="en-US" smtClean="0"/>
              <a:t>65</a:t>
            </a:fld>
            <a:endParaRPr lang="zh-CN" altLang="en-US"/>
          </a:p>
        </p:txBody>
      </p:sp>
      <p:sp>
        <p:nvSpPr>
          <p:cNvPr id="7" name="页脚占位符 6">
            <a:extLst>
              <a:ext uri="{FF2B5EF4-FFF2-40B4-BE49-F238E27FC236}">
                <a16:creationId xmlns:a16="http://schemas.microsoft.com/office/drawing/2014/main" id="{18E0B9C0-7FC9-4765-804F-959BEABEEBC5}"/>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580736355"/>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108A528-0650-554D-866F-3B6B29B2F00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F1A3746-3597-A3C3-CAC1-040E51321348}"/>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5456EDC-DBB8-830C-4AFE-16CE3D7250C2}"/>
              </a:ext>
            </a:extLst>
          </p:cNvPr>
          <p:cNvSpPr/>
          <p:nvPr/>
        </p:nvSpPr>
        <p:spPr>
          <a:xfrm>
            <a:off x="1576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8D9CC06-9155-8631-EB9C-96482C59BDBD}"/>
              </a:ext>
            </a:extLst>
          </p:cNvPr>
          <p:cNvSpPr/>
          <p:nvPr/>
        </p:nvSpPr>
        <p:spPr>
          <a:xfrm>
            <a:off x="1576794" y="249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E54F235-80C4-E3B9-47D8-AE354F43C8B0}"/>
              </a:ext>
            </a:extLst>
          </p:cNvPr>
          <p:cNvSpPr/>
          <p:nvPr/>
        </p:nvSpPr>
        <p:spPr>
          <a:xfrm>
            <a:off x="1576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C183E225-7E3F-24BC-AC43-04EC5635BCD1}"/>
              </a:ext>
            </a:extLst>
          </p:cNvPr>
          <p:cNvSpPr/>
          <p:nvPr/>
        </p:nvSpPr>
        <p:spPr>
          <a:xfrm>
            <a:off x="1576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B1A69BAA-C16F-39B7-9C20-BC226263EE8B}"/>
              </a:ext>
            </a:extLst>
          </p:cNvPr>
          <p:cNvSpPr/>
          <p:nvPr/>
        </p:nvSpPr>
        <p:spPr>
          <a:xfrm>
            <a:off x="1576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022C100-7436-4AD4-B463-68DB03B6D093}"/>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FABE338-0798-FFB5-E765-0C4EAB9AC731}"/>
              </a:ext>
            </a:extLst>
          </p:cNvPr>
          <p:cNvSpPr/>
          <p:nvPr/>
        </p:nvSpPr>
        <p:spPr>
          <a:xfrm>
            <a:off x="1828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46F0867-95AE-C8AE-35DA-0B04C8A342CA}"/>
              </a:ext>
            </a:extLst>
          </p:cNvPr>
          <p:cNvSpPr/>
          <p:nvPr/>
        </p:nvSpPr>
        <p:spPr>
          <a:xfrm>
            <a:off x="1828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039B54F9-0ED6-6163-0CB2-93F4EBC1259E}"/>
              </a:ext>
            </a:extLst>
          </p:cNvPr>
          <p:cNvSpPr/>
          <p:nvPr/>
        </p:nvSpPr>
        <p:spPr>
          <a:xfrm>
            <a:off x="1828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CA484D9-EFCA-22A3-3CD3-96521E7DE184}"/>
              </a:ext>
            </a:extLst>
          </p:cNvPr>
          <p:cNvSpPr/>
          <p:nvPr/>
        </p:nvSpPr>
        <p:spPr>
          <a:xfrm>
            <a:off x="1828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78BF0E5-EC08-975E-C83B-761D6A08722D}"/>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E842E3C6-5472-AB18-D03A-894A984BF7D8}"/>
              </a:ext>
            </a:extLst>
          </p:cNvPr>
          <p:cNvSpPr/>
          <p:nvPr/>
        </p:nvSpPr>
        <p:spPr>
          <a:xfrm>
            <a:off x="2080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C325D9F1-8BE2-FF8A-27CC-126DD503CA40}"/>
              </a:ext>
            </a:extLst>
          </p:cNvPr>
          <p:cNvSpPr/>
          <p:nvPr/>
        </p:nvSpPr>
        <p:spPr>
          <a:xfrm>
            <a:off x="2080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9C3D2F5-4784-0D41-FEFC-76FDE192C8FA}"/>
              </a:ext>
            </a:extLst>
          </p:cNvPr>
          <p:cNvSpPr/>
          <p:nvPr/>
        </p:nvSpPr>
        <p:spPr>
          <a:xfrm>
            <a:off x="2080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AEEC546-EFD5-BDAA-D259-1333A572419D}"/>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D0C2241-1091-C468-9D6D-AB01F796EC5A}"/>
              </a:ext>
            </a:extLst>
          </p:cNvPr>
          <p:cNvSpPr/>
          <p:nvPr/>
        </p:nvSpPr>
        <p:spPr>
          <a:xfrm>
            <a:off x="2332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35649CD4-8863-D435-1BBC-1A84175E1985}"/>
              </a:ext>
            </a:extLst>
          </p:cNvPr>
          <p:cNvSpPr/>
          <p:nvPr/>
        </p:nvSpPr>
        <p:spPr>
          <a:xfrm>
            <a:off x="2332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C3D8937B-AD06-991F-B0FA-DDDEF5992719}"/>
              </a:ext>
            </a:extLst>
          </p:cNvPr>
          <p:cNvSpPr/>
          <p:nvPr/>
        </p:nvSpPr>
        <p:spPr>
          <a:xfrm>
            <a:off x="2332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0E2C26DE-F338-3C9A-793C-2F215FB2F7A7}"/>
              </a:ext>
            </a:extLst>
          </p:cNvPr>
          <p:cNvSpPr/>
          <p:nvPr/>
        </p:nvSpPr>
        <p:spPr>
          <a:xfrm>
            <a:off x="2584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677FAAB1-682C-2041-E93D-DBA2BD5C72FB}"/>
              </a:ext>
            </a:extLst>
          </p:cNvPr>
          <p:cNvSpPr/>
          <p:nvPr/>
        </p:nvSpPr>
        <p:spPr>
          <a:xfrm>
            <a:off x="2584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D7AA68F-0E9C-FA07-07AF-35DBD45FAF3C}"/>
              </a:ext>
            </a:extLst>
          </p:cNvPr>
          <p:cNvSpPr/>
          <p:nvPr/>
        </p:nvSpPr>
        <p:spPr>
          <a:xfrm>
            <a:off x="2836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23AD6D3C-D913-5D26-F945-D6B705044D3F}"/>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64E7BBF9-D9E7-CD5F-CC20-6B0C10E9DD84}"/>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8" name="TextBox 27">
            <a:extLst>
              <a:ext uri="{FF2B5EF4-FFF2-40B4-BE49-F238E27FC236}">
                <a16:creationId xmlns:a16="http://schemas.microsoft.com/office/drawing/2014/main" id="{E81A82B1-7FD5-CD5F-ED67-4DF4122719DE}"/>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9" name="TextBox 28">
            <a:extLst>
              <a:ext uri="{FF2B5EF4-FFF2-40B4-BE49-F238E27FC236}">
                <a16:creationId xmlns:a16="http://schemas.microsoft.com/office/drawing/2014/main" id="{43719267-FE20-7A09-0DBF-52F846836550}"/>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05FEDC20-397E-5BAF-E8DB-55C59775EC97}"/>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A70B3492-D478-540D-E45A-59EFC9ED82C1}"/>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1386D335-3748-0956-FF9E-C39F190E46B7}"/>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40967126-02E9-33DD-B4C6-D96579959B8B}"/>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87C77438-C0A5-4ABB-2837-2A1059D21959}"/>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35" name="TextBox 34">
            <a:extLst>
              <a:ext uri="{FF2B5EF4-FFF2-40B4-BE49-F238E27FC236}">
                <a16:creationId xmlns:a16="http://schemas.microsoft.com/office/drawing/2014/main" id="{BCCED82D-FC8B-F9F5-191F-49F339F8F92D}"/>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8F48FFA1-CB9C-D62B-D682-EE66D2BF21AF}"/>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C647152D-5FE8-FDD3-E312-90B3465B8D78}"/>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BA935D90-9216-375C-992B-538AF7905622}"/>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0" name="Rectangle 39">
            <a:extLst>
              <a:ext uri="{FF2B5EF4-FFF2-40B4-BE49-F238E27FC236}">
                <a16:creationId xmlns:a16="http://schemas.microsoft.com/office/drawing/2014/main" id="{CFD9C3C3-4522-61E7-14C9-504C3DC8B8E7}"/>
              </a:ext>
            </a:extLst>
          </p:cNvPr>
          <p:cNvSpPr/>
          <p:nvPr/>
        </p:nvSpPr>
        <p:spPr>
          <a:xfrm>
            <a:off x="1608637" y="4066734"/>
            <a:ext cx="1228157" cy="199084"/>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7E2B3A6B-C9D6-B96B-AB32-5BA9832E7F7E}"/>
              </a:ext>
            </a:extLst>
          </p:cNvPr>
          <p:cNvSpPr/>
          <p:nvPr/>
        </p:nvSpPr>
        <p:spPr>
          <a:xfrm>
            <a:off x="1257417" y="2494106"/>
            <a:ext cx="260891" cy="1299565"/>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E8C45B6D-74B8-2FC4-D066-EE882EF42691}"/>
              </a:ext>
            </a:extLst>
          </p:cNvPr>
          <p:cNvSpPr txBox="1"/>
          <p:nvPr/>
        </p:nvSpPr>
        <p:spPr>
          <a:xfrm>
            <a:off x="2332794" y="1809329"/>
            <a:ext cx="700345" cy="369332"/>
          </a:xfrm>
          <a:prstGeom prst="rect">
            <a:avLst/>
          </a:prstGeom>
          <a:noFill/>
        </p:spPr>
        <p:txBody>
          <a:bodyPr wrap="square" rtlCol="0">
            <a:spAutoFit/>
          </a:bodyPr>
          <a:lstStyle/>
          <a:p>
            <a:r>
              <a:rPr lang="en-US"/>
              <a:t>1</a:t>
            </a:r>
          </a:p>
        </p:txBody>
      </p:sp>
      <p:sp>
        <p:nvSpPr>
          <p:cNvPr id="45" name="!!Rectangle 1">
            <a:extLst>
              <a:ext uri="{FF2B5EF4-FFF2-40B4-BE49-F238E27FC236}">
                <a16:creationId xmlns:a16="http://schemas.microsoft.com/office/drawing/2014/main" id="{2D8A27BA-55F8-1644-DB2E-5C511199BBE3}"/>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a:t>
            </a:r>
          </a:p>
        </p:txBody>
      </p:sp>
      <p:sp>
        <p:nvSpPr>
          <p:cNvPr id="46" name="Rectangle 45">
            <a:extLst>
              <a:ext uri="{FF2B5EF4-FFF2-40B4-BE49-F238E27FC236}">
                <a16:creationId xmlns:a16="http://schemas.microsoft.com/office/drawing/2014/main" id="{8BD78B2E-A4A1-FE1B-64AA-0ECA36F78FF7}"/>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47" name="Rectangle 46">
            <a:extLst>
              <a:ext uri="{FF2B5EF4-FFF2-40B4-BE49-F238E27FC236}">
                <a16:creationId xmlns:a16="http://schemas.microsoft.com/office/drawing/2014/main" id="{8B5EFCB9-335C-31B6-E4BF-63335B021E65}"/>
              </a:ext>
            </a:extLst>
          </p:cNvPr>
          <p:cNvSpPr/>
          <p:nvPr/>
        </p:nvSpPr>
        <p:spPr>
          <a:xfrm>
            <a:off x="6310781" y="2208799"/>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48" name="TextBox 47">
            <a:extLst>
              <a:ext uri="{FF2B5EF4-FFF2-40B4-BE49-F238E27FC236}">
                <a16:creationId xmlns:a16="http://schemas.microsoft.com/office/drawing/2014/main" id="{628E365B-AF5F-6C46-77F6-3752FE62A957}"/>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BFEE2991-82AC-A4C6-571C-B92282FFBCB7}"/>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50" name="Rectangle 49">
            <a:extLst>
              <a:ext uri="{FF2B5EF4-FFF2-40B4-BE49-F238E27FC236}">
                <a16:creationId xmlns:a16="http://schemas.microsoft.com/office/drawing/2014/main" id="{38D8D480-A51F-486C-475E-149BACDFCED4}"/>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3" name="TextBox 2">
            <a:extLst>
              <a:ext uri="{FF2B5EF4-FFF2-40B4-BE49-F238E27FC236}">
                <a16:creationId xmlns:a16="http://schemas.microsoft.com/office/drawing/2014/main" id="{BCB23414-0E87-EB91-F6A8-4A4F97C37B16}"/>
              </a:ext>
            </a:extLst>
          </p:cNvPr>
          <p:cNvSpPr txBox="1"/>
          <p:nvPr/>
        </p:nvSpPr>
        <p:spPr>
          <a:xfrm>
            <a:off x="1257416" y="1804542"/>
            <a:ext cx="1353313" cy="369332"/>
          </a:xfrm>
          <a:prstGeom prst="rect">
            <a:avLst/>
          </a:prstGeom>
          <a:noFill/>
        </p:spPr>
        <p:txBody>
          <a:bodyPr wrap="square">
            <a:spAutoFit/>
          </a:bodyPr>
          <a:lstStyle/>
          <a:p>
            <a:r>
              <a:rPr lang="en-US"/>
              <a:t>Iteration : </a:t>
            </a:r>
          </a:p>
        </p:txBody>
      </p:sp>
      <p:sp>
        <p:nvSpPr>
          <p:cNvPr id="44" name="Title 1">
            <a:extLst>
              <a:ext uri="{FF2B5EF4-FFF2-40B4-BE49-F238E27FC236}">
                <a16:creationId xmlns:a16="http://schemas.microsoft.com/office/drawing/2014/main" id="{90A96B17-9FE2-6364-427C-D7C5F8386B3A}"/>
              </a:ext>
            </a:extLst>
          </p:cNvPr>
          <p:cNvSpPr>
            <a:spLocks noGrp="1"/>
          </p:cNvSpPr>
          <p:nvPr>
            <p:ph type="title"/>
          </p:nvPr>
        </p:nvSpPr>
        <p:spPr>
          <a:xfrm>
            <a:off x="838200" y="0"/>
            <a:ext cx="10515600" cy="1325563"/>
          </a:xfrm>
        </p:spPr>
        <p:txBody>
          <a:bodyPr>
            <a:normAutofit/>
          </a:bodyPr>
          <a:lstStyle/>
          <a:p>
            <a:r>
              <a:rPr lang="en-US" sz="3600"/>
              <a:t>Operator fusion of Q, K, </a:t>
            </a:r>
            <a:r>
              <a:rPr lang="en-US" altLang="zh-CN" sz="3600"/>
              <a:t>and V</a:t>
            </a:r>
            <a:endParaRPr lang="en-US" sz="3600"/>
          </a:p>
        </p:txBody>
      </p:sp>
      <p:sp>
        <p:nvSpPr>
          <p:cNvPr id="51" name="TextBox 50">
            <a:extLst>
              <a:ext uri="{FF2B5EF4-FFF2-40B4-BE49-F238E27FC236}">
                <a16:creationId xmlns:a16="http://schemas.microsoft.com/office/drawing/2014/main" id="{41E5F581-7DCD-98D8-07ED-14ED7EC1B127}"/>
              </a:ext>
            </a:extLst>
          </p:cNvPr>
          <p:cNvSpPr txBox="1"/>
          <p:nvPr/>
        </p:nvSpPr>
        <p:spPr>
          <a:xfrm>
            <a:off x="3498271" y="465779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52" name="TextBox 51">
            <a:extLst>
              <a:ext uri="{FF2B5EF4-FFF2-40B4-BE49-F238E27FC236}">
                <a16:creationId xmlns:a16="http://schemas.microsoft.com/office/drawing/2014/main" id="{3AB66809-F8DD-2014-AD47-50E80E3F33FC}"/>
              </a:ext>
            </a:extLst>
          </p:cNvPr>
          <p:cNvSpPr txBox="1"/>
          <p:nvPr/>
        </p:nvSpPr>
        <p:spPr>
          <a:xfrm>
            <a:off x="3498271" y="490354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53" name="!!Rectangle 92">
            <a:extLst>
              <a:ext uri="{FF2B5EF4-FFF2-40B4-BE49-F238E27FC236}">
                <a16:creationId xmlns:a16="http://schemas.microsoft.com/office/drawing/2014/main" id="{B56BDF09-1CD6-30B0-614B-4BFCBD478E0D}"/>
              </a:ext>
            </a:extLst>
          </p:cNvPr>
          <p:cNvSpPr/>
          <p:nvPr/>
        </p:nvSpPr>
        <p:spPr>
          <a:xfrm>
            <a:off x="3829738" y="4959879"/>
            <a:ext cx="755998" cy="252000"/>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Rectangle 98">
            <a:extLst>
              <a:ext uri="{FF2B5EF4-FFF2-40B4-BE49-F238E27FC236}">
                <a16:creationId xmlns:a16="http://schemas.microsoft.com/office/drawing/2014/main" id="{34E6132D-CB50-03EA-9F32-C20BEED35F12}"/>
              </a:ext>
            </a:extLst>
          </p:cNvPr>
          <p:cNvSpPr/>
          <p:nvPr/>
        </p:nvSpPr>
        <p:spPr>
          <a:xfrm>
            <a:off x="3829736" y="4709224"/>
            <a:ext cx="756000" cy="250655"/>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Rectangle 14">
            <a:extLst>
              <a:ext uri="{FF2B5EF4-FFF2-40B4-BE49-F238E27FC236}">
                <a16:creationId xmlns:a16="http://schemas.microsoft.com/office/drawing/2014/main" id="{3C20866D-5881-128D-14CF-B164C9936790}"/>
              </a:ext>
            </a:extLst>
          </p:cNvPr>
          <p:cNvSpPr/>
          <p:nvPr/>
        </p:nvSpPr>
        <p:spPr>
          <a:xfrm>
            <a:off x="5145227" y="4571166"/>
            <a:ext cx="252000" cy="756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Rectangle 19">
            <a:extLst>
              <a:ext uri="{FF2B5EF4-FFF2-40B4-BE49-F238E27FC236}">
                <a16:creationId xmlns:a16="http://schemas.microsoft.com/office/drawing/2014/main" id="{B4074C60-4CC9-FE47-EE6E-E769D8C9D8CB}"/>
              </a:ext>
            </a:extLst>
          </p:cNvPr>
          <p:cNvSpPr/>
          <p:nvPr/>
        </p:nvSpPr>
        <p:spPr>
          <a:xfrm>
            <a:off x="5397227" y="4571166"/>
            <a:ext cx="252000" cy="756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TextBox 56">
            <a:extLst>
              <a:ext uri="{FF2B5EF4-FFF2-40B4-BE49-F238E27FC236}">
                <a16:creationId xmlns:a16="http://schemas.microsoft.com/office/drawing/2014/main" id="{00B11EF8-A312-F07D-9F50-4D22992DBBA4}"/>
              </a:ext>
            </a:extLst>
          </p:cNvPr>
          <p:cNvSpPr txBox="1"/>
          <p:nvPr/>
        </p:nvSpPr>
        <p:spPr>
          <a:xfrm>
            <a:off x="5384070" y="42643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58" name="TextBox 57">
            <a:extLst>
              <a:ext uri="{FF2B5EF4-FFF2-40B4-BE49-F238E27FC236}">
                <a16:creationId xmlns:a16="http://schemas.microsoft.com/office/drawing/2014/main" id="{1615FCA9-77C0-B2DE-4E0F-D073F2F00553}"/>
              </a:ext>
            </a:extLst>
          </p:cNvPr>
          <p:cNvSpPr txBox="1"/>
          <p:nvPr/>
        </p:nvSpPr>
        <p:spPr>
          <a:xfrm>
            <a:off x="5145227" y="4258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59" name="Rectangle 58">
            <a:extLst>
              <a:ext uri="{FF2B5EF4-FFF2-40B4-BE49-F238E27FC236}">
                <a16:creationId xmlns:a16="http://schemas.microsoft.com/office/drawing/2014/main" id="{5B94742D-94E6-4C67-CFF1-2839C242D0F0}"/>
              </a:ext>
            </a:extLst>
          </p:cNvPr>
          <p:cNvSpPr/>
          <p:nvPr/>
        </p:nvSpPr>
        <p:spPr>
          <a:xfrm>
            <a:off x="6772201" y="5368213"/>
            <a:ext cx="755998" cy="252000"/>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Rectangle 59">
            <a:extLst>
              <a:ext uri="{FF2B5EF4-FFF2-40B4-BE49-F238E27FC236}">
                <a16:creationId xmlns:a16="http://schemas.microsoft.com/office/drawing/2014/main" id="{8F4AA6EC-8B0F-ABB8-2883-0B805538AD84}"/>
              </a:ext>
            </a:extLst>
          </p:cNvPr>
          <p:cNvSpPr/>
          <p:nvPr/>
        </p:nvSpPr>
        <p:spPr>
          <a:xfrm>
            <a:off x="6772199" y="5117558"/>
            <a:ext cx="756000" cy="250655"/>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3E00D69B-AF3C-D31D-0B57-3266655B938C}"/>
              </a:ext>
            </a:extLst>
          </p:cNvPr>
          <p:cNvSpPr/>
          <p:nvPr/>
        </p:nvSpPr>
        <p:spPr>
          <a:xfrm>
            <a:off x="8486618" y="5339267"/>
            <a:ext cx="755998" cy="252000"/>
          </a:xfrm>
          <a:prstGeom prst="rect">
            <a:avLst/>
          </a:prstGeom>
          <a:solidFill>
            <a:srgbClr val="F6BEDA"/>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Rectangle 61">
            <a:extLst>
              <a:ext uri="{FF2B5EF4-FFF2-40B4-BE49-F238E27FC236}">
                <a16:creationId xmlns:a16="http://schemas.microsoft.com/office/drawing/2014/main" id="{8E73D9A4-363D-AC9D-BA02-658CAE0A9B9F}"/>
              </a:ext>
            </a:extLst>
          </p:cNvPr>
          <p:cNvSpPr/>
          <p:nvPr/>
        </p:nvSpPr>
        <p:spPr>
          <a:xfrm>
            <a:off x="8486616" y="5088612"/>
            <a:ext cx="756000" cy="250655"/>
          </a:xfrm>
          <a:prstGeom prst="rect">
            <a:avLst/>
          </a:prstGeom>
          <a:solidFill>
            <a:srgbClr val="F6BEDA"/>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TextBox 62">
            <a:extLst>
              <a:ext uri="{FF2B5EF4-FFF2-40B4-BE49-F238E27FC236}">
                <a16:creationId xmlns:a16="http://schemas.microsoft.com/office/drawing/2014/main" id="{127D6684-FDFE-9CDD-80F9-984FE3A909C6}"/>
              </a:ext>
            </a:extLst>
          </p:cNvPr>
          <p:cNvSpPr txBox="1"/>
          <p:nvPr/>
        </p:nvSpPr>
        <p:spPr>
          <a:xfrm>
            <a:off x="6408888" y="5091884"/>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v</a:t>
            </a:r>
            <a:r>
              <a:rPr lang="en-US" sz="1200" b="1" baseline="-25000">
                <a:latin typeface="Arial" panose="020B0604020202020204" pitchFamily="34" charset="0"/>
                <a:cs typeface="Arial" panose="020B0604020202020204" pitchFamily="34" charset="0"/>
              </a:rPr>
              <a:t>1</a:t>
            </a:r>
          </a:p>
        </p:txBody>
      </p:sp>
      <p:sp>
        <p:nvSpPr>
          <p:cNvPr id="64" name="TextBox 63">
            <a:extLst>
              <a:ext uri="{FF2B5EF4-FFF2-40B4-BE49-F238E27FC236}">
                <a16:creationId xmlns:a16="http://schemas.microsoft.com/office/drawing/2014/main" id="{07C7F0C6-2177-3521-F104-AA5989C7CB4C}"/>
              </a:ext>
            </a:extLst>
          </p:cNvPr>
          <p:cNvSpPr txBox="1"/>
          <p:nvPr/>
        </p:nvSpPr>
        <p:spPr>
          <a:xfrm>
            <a:off x="6408888" y="5337634"/>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v</a:t>
            </a:r>
            <a:r>
              <a:rPr lang="en-US" sz="1200" b="1" baseline="-25000">
                <a:latin typeface="Arial" panose="020B0604020202020204" pitchFamily="34" charset="0"/>
                <a:cs typeface="Arial" panose="020B0604020202020204" pitchFamily="34" charset="0"/>
              </a:rPr>
              <a:t>2</a:t>
            </a:r>
          </a:p>
        </p:txBody>
      </p:sp>
      <p:sp>
        <p:nvSpPr>
          <p:cNvPr id="65" name="TextBox 64">
            <a:extLst>
              <a:ext uri="{FF2B5EF4-FFF2-40B4-BE49-F238E27FC236}">
                <a16:creationId xmlns:a16="http://schemas.microsoft.com/office/drawing/2014/main" id="{76C36725-9FB8-BACA-B7BA-3A097C973071}"/>
              </a:ext>
            </a:extLst>
          </p:cNvPr>
          <p:cNvSpPr txBox="1"/>
          <p:nvPr/>
        </p:nvSpPr>
        <p:spPr>
          <a:xfrm>
            <a:off x="8165291" y="506843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o</a:t>
            </a:r>
            <a:r>
              <a:rPr lang="en-US" sz="1200" b="1" baseline="-25000">
                <a:latin typeface="Arial" panose="020B0604020202020204" pitchFamily="34" charset="0"/>
                <a:cs typeface="Arial" panose="020B0604020202020204" pitchFamily="34" charset="0"/>
              </a:rPr>
              <a:t>1</a:t>
            </a:r>
          </a:p>
        </p:txBody>
      </p:sp>
      <p:sp>
        <p:nvSpPr>
          <p:cNvPr id="66" name="TextBox 65">
            <a:extLst>
              <a:ext uri="{FF2B5EF4-FFF2-40B4-BE49-F238E27FC236}">
                <a16:creationId xmlns:a16="http://schemas.microsoft.com/office/drawing/2014/main" id="{46D43B0D-4921-A9E4-685C-F528530CA4DA}"/>
              </a:ext>
            </a:extLst>
          </p:cNvPr>
          <p:cNvSpPr txBox="1"/>
          <p:nvPr/>
        </p:nvSpPr>
        <p:spPr>
          <a:xfrm>
            <a:off x="8165291" y="531418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o</a:t>
            </a:r>
            <a:r>
              <a:rPr lang="en-US" sz="1200" b="1" baseline="-25000">
                <a:latin typeface="Arial" panose="020B0604020202020204" pitchFamily="34" charset="0"/>
                <a:cs typeface="Arial" panose="020B0604020202020204" pitchFamily="34" charset="0"/>
              </a:rPr>
              <a:t>2</a:t>
            </a:r>
          </a:p>
        </p:txBody>
      </p:sp>
      <mc:AlternateContent xmlns:mc="http://schemas.openxmlformats.org/markup-compatibility/2006">
        <mc:Choice xmlns:a14="http://schemas.microsoft.com/office/drawing/2010/main" Requires="a14">
          <p:sp>
            <p:nvSpPr>
              <p:cNvPr id="67" name="TextBox 66">
                <a:extLst>
                  <a:ext uri="{FF2B5EF4-FFF2-40B4-BE49-F238E27FC236}">
                    <a16:creationId xmlns:a16="http://schemas.microsoft.com/office/drawing/2014/main" id="{17B59EFB-C547-8314-FB26-DD17F472B9C4}"/>
                  </a:ext>
                </a:extLst>
              </p:cNvPr>
              <p:cNvSpPr txBox="1"/>
              <p:nvPr/>
            </p:nvSpPr>
            <p:spPr>
              <a:xfrm>
                <a:off x="7664558" y="5160098"/>
                <a:ext cx="26851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a:p>
            </p:txBody>
          </p:sp>
        </mc:Choice>
        <mc:Fallback>
          <p:sp>
            <p:nvSpPr>
              <p:cNvPr id="67" name="TextBox 66">
                <a:extLst>
                  <a:ext uri="{FF2B5EF4-FFF2-40B4-BE49-F238E27FC236}">
                    <a16:creationId xmlns:a16="http://schemas.microsoft.com/office/drawing/2014/main" id="{17B59EFB-C547-8314-FB26-DD17F472B9C4}"/>
                  </a:ext>
                </a:extLst>
              </p:cNvPr>
              <p:cNvSpPr txBox="1">
                <a:spLocks noRot="1" noChangeAspect="1" noMove="1" noResize="1" noEditPoints="1" noAdjustHandles="1" noChangeArrowheads="1" noChangeShapeType="1" noTextEdit="1"/>
              </p:cNvSpPr>
              <p:nvPr/>
            </p:nvSpPr>
            <p:spPr>
              <a:xfrm>
                <a:off x="7664558" y="5160098"/>
                <a:ext cx="268514" cy="369332"/>
              </a:xfrm>
              <a:prstGeom prst="rect">
                <a:avLst/>
              </a:prstGeom>
              <a:blipFill>
                <a:blip r:embed="rId3"/>
                <a:stretch>
                  <a:fillRect r="-18182"/>
                </a:stretch>
              </a:blipFill>
            </p:spPr>
            <p:txBody>
              <a:bodyPr/>
              <a:lstStyle/>
              <a:p>
                <a:r>
                  <a:rPr lang="en-US">
                    <a:noFill/>
                  </a:rPr>
                  <a:t> </a:t>
                </a:r>
              </a:p>
            </p:txBody>
          </p:sp>
        </mc:Fallback>
      </mc:AlternateContent>
      <p:sp>
        <p:nvSpPr>
          <p:cNvPr id="68" name="Double Bracket 67">
            <a:extLst>
              <a:ext uri="{FF2B5EF4-FFF2-40B4-BE49-F238E27FC236}">
                <a16:creationId xmlns:a16="http://schemas.microsoft.com/office/drawing/2014/main" id="{EF930DAC-C0D3-11D0-B67B-DC89E092D5A7}"/>
              </a:ext>
            </a:extLst>
          </p:cNvPr>
          <p:cNvSpPr/>
          <p:nvPr/>
        </p:nvSpPr>
        <p:spPr>
          <a:xfrm>
            <a:off x="3257259" y="4892357"/>
            <a:ext cx="2754838" cy="896726"/>
          </a:xfrm>
          <a:prstGeom prst="bracketPair">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cxnSp>
        <p:nvCxnSpPr>
          <p:cNvPr id="69" name="Straight Connector 68">
            <a:extLst>
              <a:ext uri="{FF2B5EF4-FFF2-40B4-BE49-F238E27FC236}">
                <a16:creationId xmlns:a16="http://schemas.microsoft.com/office/drawing/2014/main" id="{D486A171-1B79-0ACB-181F-AD782791A481}"/>
              </a:ext>
            </a:extLst>
          </p:cNvPr>
          <p:cNvCxnSpPr/>
          <p:nvPr/>
        </p:nvCxnSpPr>
        <p:spPr>
          <a:xfrm>
            <a:off x="3493469" y="5515636"/>
            <a:ext cx="2373085" cy="0"/>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mc:Choice xmlns:a14="http://schemas.microsoft.com/office/drawing/2010/main" Requires="a14">
          <p:sp>
            <p:nvSpPr>
              <p:cNvPr id="70" name="TextBox 69">
                <a:extLst>
                  <a:ext uri="{FF2B5EF4-FFF2-40B4-BE49-F238E27FC236}">
                    <a16:creationId xmlns:a16="http://schemas.microsoft.com/office/drawing/2014/main" id="{D3471E42-8C1F-24B2-8D57-BF98BC89818E}"/>
                  </a:ext>
                </a:extLst>
              </p:cNvPr>
              <p:cNvSpPr txBox="1"/>
              <p:nvPr/>
            </p:nvSpPr>
            <p:spPr>
              <a:xfrm>
                <a:off x="4360410" y="5599613"/>
                <a:ext cx="268514" cy="42774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n-US" i="1" smtClean="0">
                              <a:latin typeface="Cambria Math" panose="02040503050406030204" pitchFamily="18" charset="0"/>
                              <a:ea typeface="Cambria Math" panose="02040503050406030204" pitchFamily="18" charset="0"/>
                            </a:rPr>
                          </m:ctrlPr>
                        </m:radPr>
                        <m:deg/>
                        <m:e>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𝑑</m:t>
                              </m:r>
                            </m:e>
                            <m:sub>
                              <m:r>
                                <a:rPr lang="en-US" b="0" i="1" smtClean="0">
                                  <a:latin typeface="Cambria Math" panose="02040503050406030204" pitchFamily="18" charset="0"/>
                                  <a:ea typeface="Cambria Math" panose="02040503050406030204" pitchFamily="18" charset="0"/>
                                </a:rPr>
                                <m:t>𝑘</m:t>
                              </m:r>
                            </m:sub>
                          </m:sSub>
                        </m:e>
                      </m:rad>
                    </m:oMath>
                  </m:oMathPara>
                </a14:m>
                <a:endParaRPr/>
              </a:p>
            </p:txBody>
          </p:sp>
        </mc:Choice>
        <mc:Fallback>
          <p:sp>
            <p:nvSpPr>
              <p:cNvPr id="70" name="TextBox 69">
                <a:extLst>
                  <a:ext uri="{FF2B5EF4-FFF2-40B4-BE49-F238E27FC236}">
                    <a16:creationId xmlns:a16="http://schemas.microsoft.com/office/drawing/2014/main" id="{D3471E42-8C1F-24B2-8D57-BF98BC89818E}"/>
                  </a:ext>
                </a:extLst>
              </p:cNvPr>
              <p:cNvSpPr txBox="1">
                <a:spLocks noRot="1" noChangeAspect="1" noMove="1" noResize="1" noEditPoints="1" noAdjustHandles="1" noChangeArrowheads="1" noChangeShapeType="1" noTextEdit="1"/>
              </p:cNvSpPr>
              <p:nvPr/>
            </p:nvSpPr>
            <p:spPr>
              <a:xfrm>
                <a:off x="4360410" y="5599613"/>
                <a:ext cx="268514" cy="427746"/>
              </a:xfrm>
              <a:prstGeom prst="rect">
                <a:avLst/>
              </a:prstGeom>
              <a:blipFill>
                <a:blip r:embed="rId4"/>
                <a:stretch>
                  <a:fillRect r="-10681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71" name="TextBox 70">
                <a:extLst>
                  <a:ext uri="{FF2B5EF4-FFF2-40B4-BE49-F238E27FC236}">
                    <a16:creationId xmlns:a16="http://schemas.microsoft.com/office/drawing/2014/main" id="{11B7C98C-AC54-05C7-F466-9583A44A8DC8}"/>
                  </a:ext>
                </a:extLst>
              </p:cNvPr>
              <p:cNvSpPr txBox="1"/>
              <p:nvPr/>
            </p:nvSpPr>
            <p:spPr>
              <a:xfrm>
                <a:off x="4674229" y="4757339"/>
                <a:ext cx="26851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ea typeface="Cambria Math" panose="02040503050406030204" pitchFamily="18" charset="0"/>
                        </a:rPr>
                        <m:t>×</m:t>
                      </m:r>
                    </m:oMath>
                  </m:oMathPara>
                </a14:m>
                <a:endParaRPr/>
              </a:p>
            </p:txBody>
          </p:sp>
        </mc:Choice>
        <mc:Fallback>
          <p:sp>
            <p:nvSpPr>
              <p:cNvPr id="71" name="TextBox 70">
                <a:extLst>
                  <a:ext uri="{FF2B5EF4-FFF2-40B4-BE49-F238E27FC236}">
                    <a16:creationId xmlns:a16="http://schemas.microsoft.com/office/drawing/2014/main" id="{11B7C98C-AC54-05C7-F466-9583A44A8DC8}"/>
                  </a:ext>
                </a:extLst>
              </p:cNvPr>
              <p:cNvSpPr txBox="1">
                <a:spLocks noRot="1" noChangeAspect="1" noMove="1" noResize="1" noEditPoints="1" noAdjustHandles="1" noChangeArrowheads="1" noChangeShapeType="1" noTextEdit="1"/>
              </p:cNvSpPr>
              <p:nvPr/>
            </p:nvSpPr>
            <p:spPr>
              <a:xfrm>
                <a:off x="4674229" y="4757339"/>
                <a:ext cx="268514" cy="369332"/>
              </a:xfrm>
              <a:prstGeom prst="rect">
                <a:avLst/>
              </a:prstGeom>
              <a:blipFill>
                <a:blip r:embed="rId5"/>
                <a:stretch>
                  <a:fillRect r="-20455"/>
                </a:stretch>
              </a:blipFill>
            </p:spPr>
            <p:txBody>
              <a:bodyPr/>
              <a:lstStyle/>
              <a:p>
                <a:r>
                  <a:rPr lang="en-US">
                    <a:noFill/>
                  </a:rPr>
                  <a:t> </a:t>
                </a:r>
              </a:p>
            </p:txBody>
          </p:sp>
        </mc:Fallback>
      </mc:AlternateContent>
      <p:sp>
        <p:nvSpPr>
          <p:cNvPr id="72" name="TextBox 71">
            <a:extLst>
              <a:ext uri="{FF2B5EF4-FFF2-40B4-BE49-F238E27FC236}">
                <a16:creationId xmlns:a16="http://schemas.microsoft.com/office/drawing/2014/main" id="{907018A4-7D23-72D2-9CF5-B3837CC175ED}"/>
              </a:ext>
            </a:extLst>
          </p:cNvPr>
          <p:cNvSpPr txBox="1"/>
          <p:nvPr/>
        </p:nvSpPr>
        <p:spPr>
          <a:xfrm>
            <a:off x="2272484" y="5171048"/>
            <a:ext cx="1277257" cy="369332"/>
          </a:xfrm>
          <a:prstGeom prst="rect">
            <a:avLst/>
          </a:prstGeom>
          <a:noFill/>
        </p:spPr>
        <p:txBody>
          <a:bodyPr wrap="square" rtlCol="0">
            <a:spAutoFit/>
          </a:bodyPr>
          <a:lstStyle/>
          <a:p>
            <a:r>
              <a:rPr lang="en-US" err="1"/>
              <a:t>softmax</a:t>
            </a:r>
            <a:endParaRPr lang="en-US"/>
          </a:p>
        </p:txBody>
      </p:sp>
      <p:sp>
        <p:nvSpPr>
          <p:cNvPr id="2" name="灯片编号占位符 1">
            <a:extLst>
              <a:ext uri="{FF2B5EF4-FFF2-40B4-BE49-F238E27FC236}">
                <a16:creationId xmlns:a16="http://schemas.microsoft.com/office/drawing/2014/main" id="{23AA1502-FC8E-64BB-5D7C-87C29387A928}"/>
              </a:ext>
            </a:extLst>
          </p:cNvPr>
          <p:cNvSpPr>
            <a:spLocks noGrp="1"/>
          </p:cNvSpPr>
          <p:nvPr>
            <p:ph type="sldNum" sz="quarter" idx="12"/>
          </p:nvPr>
        </p:nvSpPr>
        <p:spPr/>
        <p:txBody>
          <a:bodyPr/>
          <a:lstStyle/>
          <a:p>
            <a:fld id="{CB77001E-1A61-4903-BBFF-D82C24F3A3A5}" type="slidenum">
              <a:rPr lang="en-US" smtClean="0"/>
              <a:t>66</a:t>
            </a:fld>
            <a:endParaRPr lang="zh-CN" altLang="en-US"/>
          </a:p>
        </p:txBody>
      </p:sp>
      <p:sp>
        <p:nvSpPr>
          <p:cNvPr id="43" name="页脚占位符 42">
            <a:extLst>
              <a:ext uri="{FF2B5EF4-FFF2-40B4-BE49-F238E27FC236}">
                <a16:creationId xmlns:a16="http://schemas.microsoft.com/office/drawing/2014/main" id="{54379B2E-CC49-4897-89DA-BBF8C50476DC}"/>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2292387782"/>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FCE4C25-C042-99FA-E1BC-C5AC5F906F7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772D9AF8-6F01-6F97-8FFA-E8162AB93897}"/>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5E363209-7C65-3A01-A481-0B8DAE40B139}"/>
              </a:ext>
            </a:extLst>
          </p:cNvPr>
          <p:cNvSpPr/>
          <p:nvPr/>
        </p:nvSpPr>
        <p:spPr>
          <a:xfrm>
            <a:off x="1576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C4102F6-8D6C-4A68-DA9C-B83BCA0796E1}"/>
              </a:ext>
            </a:extLst>
          </p:cNvPr>
          <p:cNvSpPr/>
          <p:nvPr/>
        </p:nvSpPr>
        <p:spPr>
          <a:xfrm>
            <a:off x="1576794" y="249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F107C0C1-B398-0B26-A6C5-19D63D7F336B}"/>
              </a:ext>
            </a:extLst>
          </p:cNvPr>
          <p:cNvSpPr/>
          <p:nvPr/>
        </p:nvSpPr>
        <p:spPr>
          <a:xfrm>
            <a:off x="1576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66B6B34-169B-A1D4-8269-8D6B3B4A6877}"/>
              </a:ext>
            </a:extLst>
          </p:cNvPr>
          <p:cNvSpPr/>
          <p:nvPr/>
        </p:nvSpPr>
        <p:spPr>
          <a:xfrm>
            <a:off x="1576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E50B00E-21B5-06B2-C09E-5FFE6798BF1B}"/>
              </a:ext>
            </a:extLst>
          </p:cNvPr>
          <p:cNvSpPr/>
          <p:nvPr/>
        </p:nvSpPr>
        <p:spPr>
          <a:xfrm>
            <a:off x="1576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26D138C-5F73-4BB4-5212-314EDA8E3B13}"/>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DFCF09B-2461-9C63-89CF-D3FD2E3A92D7}"/>
              </a:ext>
            </a:extLst>
          </p:cNvPr>
          <p:cNvSpPr/>
          <p:nvPr/>
        </p:nvSpPr>
        <p:spPr>
          <a:xfrm>
            <a:off x="1828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42C16F28-2C53-1EA7-9BFA-8C1DF6751782}"/>
              </a:ext>
            </a:extLst>
          </p:cNvPr>
          <p:cNvSpPr/>
          <p:nvPr/>
        </p:nvSpPr>
        <p:spPr>
          <a:xfrm>
            <a:off x="1828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FAF907F-F992-0F31-BD52-26D0A8D5972F}"/>
              </a:ext>
            </a:extLst>
          </p:cNvPr>
          <p:cNvSpPr/>
          <p:nvPr/>
        </p:nvSpPr>
        <p:spPr>
          <a:xfrm>
            <a:off x="1828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8DFFA23-8D8C-ABD0-6EEE-45AE738EFC15}"/>
              </a:ext>
            </a:extLst>
          </p:cNvPr>
          <p:cNvSpPr/>
          <p:nvPr/>
        </p:nvSpPr>
        <p:spPr>
          <a:xfrm>
            <a:off x="1828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6090299-47DE-F44A-BEFC-C01FBBADF120}"/>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9D25553-F200-8B58-CADD-BF0FE597CED1}"/>
              </a:ext>
            </a:extLst>
          </p:cNvPr>
          <p:cNvSpPr/>
          <p:nvPr/>
        </p:nvSpPr>
        <p:spPr>
          <a:xfrm>
            <a:off x="2080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181756D-B2A2-4ECB-C596-B4B9B83422B9}"/>
              </a:ext>
            </a:extLst>
          </p:cNvPr>
          <p:cNvSpPr/>
          <p:nvPr/>
        </p:nvSpPr>
        <p:spPr>
          <a:xfrm>
            <a:off x="2080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EBC29080-BDB7-EBDE-10B1-5921CF7ECE69}"/>
              </a:ext>
            </a:extLst>
          </p:cNvPr>
          <p:cNvSpPr/>
          <p:nvPr/>
        </p:nvSpPr>
        <p:spPr>
          <a:xfrm>
            <a:off x="2080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BC77397-367B-8900-5E82-909C05B8D9E3}"/>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8A4D23A7-3B62-DF81-5E95-F2E4B4BDFC70}"/>
              </a:ext>
            </a:extLst>
          </p:cNvPr>
          <p:cNvSpPr/>
          <p:nvPr/>
        </p:nvSpPr>
        <p:spPr>
          <a:xfrm>
            <a:off x="2332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506E627E-AF6D-F52C-8351-18E3860AC543}"/>
              </a:ext>
            </a:extLst>
          </p:cNvPr>
          <p:cNvSpPr/>
          <p:nvPr/>
        </p:nvSpPr>
        <p:spPr>
          <a:xfrm>
            <a:off x="2332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532F6A3-B3AA-D8B7-C12A-AA6F60D9284A}"/>
              </a:ext>
            </a:extLst>
          </p:cNvPr>
          <p:cNvSpPr/>
          <p:nvPr/>
        </p:nvSpPr>
        <p:spPr>
          <a:xfrm>
            <a:off x="2332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E20590F-BBAE-758D-51F3-C2F76C8147E5}"/>
              </a:ext>
            </a:extLst>
          </p:cNvPr>
          <p:cNvSpPr/>
          <p:nvPr/>
        </p:nvSpPr>
        <p:spPr>
          <a:xfrm>
            <a:off x="2584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5EB0FB44-46B4-D084-9A28-69E34627393A}"/>
              </a:ext>
            </a:extLst>
          </p:cNvPr>
          <p:cNvSpPr/>
          <p:nvPr/>
        </p:nvSpPr>
        <p:spPr>
          <a:xfrm>
            <a:off x="2584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7073AD2-9937-FB98-515A-50F54EA1F648}"/>
              </a:ext>
            </a:extLst>
          </p:cNvPr>
          <p:cNvSpPr/>
          <p:nvPr/>
        </p:nvSpPr>
        <p:spPr>
          <a:xfrm>
            <a:off x="2836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B0C3D403-E4D4-2D9C-EF43-9AB3DA7F887B}"/>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B3FA9BA2-DF11-D72A-733F-EF3D37B43FFC}"/>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8" name="TextBox 27">
            <a:extLst>
              <a:ext uri="{FF2B5EF4-FFF2-40B4-BE49-F238E27FC236}">
                <a16:creationId xmlns:a16="http://schemas.microsoft.com/office/drawing/2014/main" id="{1D701989-BB4C-BAA4-274D-24211AD2E204}"/>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9" name="TextBox 28">
            <a:extLst>
              <a:ext uri="{FF2B5EF4-FFF2-40B4-BE49-F238E27FC236}">
                <a16:creationId xmlns:a16="http://schemas.microsoft.com/office/drawing/2014/main" id="{02988E83-46C7-EA8E-4029-246FCEEF9D6C}"/>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566F871B-CB47-C16B-447D-C233266449F8}"/>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FB97C76E-5CC1-877A-F894-014C5032DFFC}"/>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CAE07E6C-B51B-E7BE-BCEC-5966164AF3DD}"/>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3444BE9B-9505-91AE-16D6-09D7A10FF88E}"/>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54E3B406-7D14-FB86-AA72-591E488F31E1}"/>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35" name="TextBox 34">
            <a:extLst>
              <a:ext uri="{FF2B5EF4-FFF2-40B4-BE49-F238E27FC236}">
                <a16:creationId xmlns:a16="http://schemas.microsoft.com/office/drawing/2014/main" id="{48F9E001-4CAE-17D1-AE25-89ACEF077CDF}"/>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2927140C-22C8-62A1-7DAD-B31C6B52F063}"/>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3BC96CA4-4AA7-E818-AAB0-911AFC161A95}"/>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C27DD190-BB7F-2A76-B272-E3D56FF076DD}"/>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0" name="Rectangle 39">
            <a:extLst>
              <a:ext uri="{FF2B5EF4-FFF2-40B4-BE49-F238E27FC236}">
                <a16:creationId xmlns:a16="http://schemas.microsoft.com/office/drawing/2014/main" id="{3B610C74-D6FE-26E6-D5F0-8C8E73E6FAE0}"/>
              </a:ext>
            </a:extLst>
          </p:cNvPr>
          <p:cNvSpPr/>
          <p:nvPr/>
        </p:nvSpPr>
        <p:spPr>
          <a:xfrm>
            <a:off x="1608637" y="4066734"/>
            <a:ext cx="1228157" cy="199084"/>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BC94945F-D860-2DB6-CAD0-EBBE9A4B672F}"/>
              </a:ext>
            </a:extLst>
          </p:cNvPr>
          <p:cNvSpPr/>
          <p:nvPr/>
        </p:nvSpPr>
        <p:spPr>
          <a:xfrm>
            <a:off x="1257417" y="2494106"/>
            <a:ext cx="260891" cy="1299565"/>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Box 41">
            <a:extLst>
              <a:ext uri="{FF2B5EF4-FFF2-40B4-BE49-F238E27FC236}">
                <a16:creationId xmlns:a16="http://schemas.microsoft.com/office/drawing/2014/main" id="{0BC7B2D4-554D-B6FC-0940-0DCE4FD83A70}"/>
              </a:ext>
            </a:extLst>
          </p:cNvPr>
          <p:cNvSpPr txBox="1"/>
          <p:nvPr/>
        </p:nvSpPr>
        <p:spPr>
          <a:xfrm>
            <a:off x="2332794" y="1809329"/>
            <a:ext cx="700345" cy="369332"/>
          </a:xfrm>
          <a:prstGeom prst="rect">
            <a:avLst/>
          </a:prstGeom>
          <a:noFill/>
        </p:spPr>
        <p:txBody>
          <a:bodyPr wrap="square" rtlCol="0">
            <a:spAutoFit/>
          </a:bodyPr>
          <a:lstStyle/>
          <a:p>
            <a:r>
              <a:rPr lang="en-US"/>
              <a:t>1</a:t>
            </a:r>
          </a:p>
        </p:txBody>
      </p:sp>
      <p:sp>
        <p:nvSpPr>
          <p:cNvPr id="45" name="!!Rectangle 1">
            <a:extLst>
              <a:ext uri="{FF2B5EF4-FFF2-40B4-BE49-F238E27FC236}">
                <a16:creationId xmlns:a16="http://schemas.microsoft.com/office/drawing/2014/main" id="{8EA3FCE3-80E3-F52B-8CC4-C8DB33090ED9}"/>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a:t>
            </a:r>
          </a:p>
        </p:txBody>
      </p:sp>
      <p:sp>
        <p:nvSpPr>
          <p:cNvPr id="46" name="Rectangle 45">
            <a:extLst>
              <a:ext uri="{FF2B5EF4-FFF2-40B4-BE49-F238E27FC236}">
                <a16:creationId xmlns:a16="http://schemas.microsoft.com/office/drawing/2014/main" id="{7C25E16D-2EB6-0F34-6B75-C4CC53F205C1}"/>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47" name="Rectangle 46">
            <a:extLst>
              <a:ext uri="{FF2B5EF4-FFF2-40B4-BE49-F238E27FC236}">
                <a16:creationId xmlns:a16="http://schemas.microsoft.com/office/drawing/2014/main" id="{17EB649B-2066-ACF8-AD02-5FE8A3CEB6E5}"/>
              </a:ext>
            </a:extLst>
          </p:cNvPr>
          <p:cNvSpPr/>
          <p:nvPr/>
        </p:nvSpPr>
        <p:spPr>
          <a:xfrm>
            <a:off x="6310781" y="2208799"/>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48" name="TextBox 47">
            <a:extLst>
              <a:ext uri="{FF2B5EF4-FFF2-40B4-BE49-F238E27FC236}">
                <a16:creationId xmlns:a16="http://schemas.microsoft.com/office/drawing/2014/main" id="{108B0113-F4F5-697D-D771-22013CC29181}"/>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F234483E-AD12-E960-F99A-937F0DC09987}"/>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50" name="Rectangle 49">
            <a:extLst>
              <a:ext uri="{FF2B5EF4-FFF2-40B4-BE49-F238E27FC236}">
                <a16:creationId xmlns:a16="http://schemas.microsoft.com/office/drawing/2014/main" id="{DFED7C32-4C4E-EF81-92C8-B280E084C292}"/>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3" name="TextBox 2">
            <a:extLst>
              <a:ext uri="{FF2B5EF4-FFF2-40B4-BE49-F238E27FC236}">
                <a16:creationId xmlns:a16="http://schemas.microsoft.com/office/drawing/2014/main" id="{EA251188-D433-C55C-1CA0-F62E736E0DD3}"/>
              </a:ext>
            </a:extLst>
          </p:cNvPr>
          <p:cNvSpPr txBox="1"/>
          <p:nvPr/>
        </p:nvSpPr>
        <p:spPr>
          <a:xfrm>
            <a:off x="1257416" y="1804542"/>
            <a:ext cx="1353313" cy="369332"/>
          </a:xfrm>
          <a:prstGeom prst="rect">
            <a:avLst/>
          </a:prstGeom>
          <a:noFill/>
        </p:spPr>
        <p:txBody>
          <a:bodyPr wrap="square">
            <a:spAutoFit/>
          </a:bodyPr>
          <a:lstStyle/>
          <a:p>
            <a:r>
              <a:rPr lang="en-US"/>
              <a:t>Iteration : </a:t>
            </a:r>
          </a:p>
        </p:txBody>
      </p:sp>
      <p:pic>
        <p:nvPicPr>
          <p:cNvPr id="90" name="图片 89">
            <a:extLst>
              <a:ext uri="{FF2B5EF4-FFF2-40B4-BE49-F238E27FC236}">
                <a16:creationId xmlns:a16="http://schemas.microsoft.com/office/drawing/2014/main" id="{2C138188-5DF3-5212-239B-0669DD1255B9}"/>
              </a:ext>
            </a:extLst>
          </p:cNvPr>
          <p:cNvPicPr>
            <a:picLocks noChangeAspect="1"/>
          </p:cNvPicPr>
          <p:nvPr/>
        </p:nvPicPr>
        <p:blipFill>
          <a:blip r:embed="rId3"/>
          <a:stretch>
            <a:fillRect/>
          </a:stretch>
        </p:blipFill>
        <p:spPr>
          <a:xfrm>
            <a:off x="2432330" y="4719292"/>
            <a:ext cx="3663670" cy="1874366"/>
          </a:xfrm>
          <a:prstGeom prst="rect">
            <a:avLst/>
          </a:prstGeom>
        </p:spPr>
      </p:pic>
      <p:pic>
        <p:nvPicPr>
          <p:cNvPr id="92" name="图片 91">
            <a:extLst>
              <a:ext uri="{FF2B5EF4-FFF2-40B4-BE49-F238E27FC236}">
                <a16:creationId xmlns:a16="http://schemas.microsoft.com/office/drawing/2014/main" id="{3EB2DBF2-0B64-9C33-589D-E0A8A2C02A70}"/>
              </a:ext>
            </a:extLst>
          </p:cNvPr>
          <p:cNvPicPr>
            <a:picLocks noChangeAspect="1"/>
          </p:cNvPicPr>
          <p:nvPr/>
        </p:nvPicPr>
        <p:blipFill>
          <a:blip r:embed="rId4"/>
          <a:stretch>
            <a:fillRect/>
          </a:stretch>
        </p:blipFill>
        <p:spPr>
          <a:xfrm>
            <a:off x="6520543" y="4931795"/>
            <a:ext cx="3314397" cy="1351388"/>
          </a:xfrm>
          <a:prstGeom prst="rect">
            <a:avLst/>
          </a:prstGeom>
        </p:spPr>
      </p:pic>
      <p:sp>
        <p:nvSpPr>
          <p:cNvPr id="44" name="Title 1">
            <a:extLst>
              <a:ext uri="{FF2B5EF4-FFF2-40B4-BE49-F238E27FC236}">
                <a16:creationId xmlns:a16="http://schemas.microsoft.com/office/drawing/2014/main" id="{5D280FE4-95E0-DFDD-CB37-315FF31D6D1E}"/>
              </a:ext>
            </a:extLst>
          </p:cNvPr>
          <p:cNvSpPr>
            <a:spLocks noGrp="1"/>
          </p:cNvSpPr>
          <p:nvPr>
            <p:ph type="title"/>
          </p:nvPr>
        </p:nvSpPr>
        <p:spPr>
          <a:xfrm>
            <a:off x="838200" y="0"/>
            <a:ext cx="10515600" cy="1325563"/>
          </a:xfrm>
        </p:spPr>
        <p:txBody>
          <a:bodyPr>
            <a:normAutofit/>
          </a:bodyPr>
          <a:lstStyle/>
          <a:p>
            <a:r>
              <a:rPr lang="en-US" sz="3600"/>
              <a:t>Operator fusion of Q, K, </a:t>
            </a:r>
            <a:r>
              <a:rPr lang="en-US" altLang="zh-CN" sz="3600"/>
              <a:t>and V</a:t>
            </a:r>
            <a:endParaRPr lang="en-US" sz="3600"/>
          </a:p>
        </p:txBody>
      </p:sp>
      <p:sp>
        <p:nvSpPr>
          <p:cNvPr id="2" name="灯片编号占位符 1">
            <a:extLst>
              <a:ext uri="{FF2B5EF4-FFF2-40B4-BE49-F238E27FC236}">
                <a16:creationId xmlns:a16="http://schemas.microsoft.com/office/drawing/2014/main" id="{28BED86C-8265-381C-4D60-D5F7E7B9F9D6}"/>
              </a:ext>
            </a:extLst>
          </p:cNvPr>
          <p:cNvSpPr>
            <a:spLocks noGrp="1"/>
          </p:cNvSpPr>
          <p:nvPr>
            <p:ph type="sldNum" sz="quarter" idx="12"/>
          </p:nvPr>
        </p:nvSpPr>
        <p:spPr/>
        <p:txBody>
          <a:bodyPr/>
          <a:lstStyle/>
          <a:p>
            <a:fld id="{CB77001E-1A61-4903-BBFF-D82C24F3A3A5}" type="slidenum">
              <a:rPr lang="en-US" smtClean="0"/>
              <a:t>67</a:t>
            </a:fld>
            <a:endParaRPr lang="zh-CN" altLang="en-US"/>
          </a:p>
        </p:txBody>
      </p:sp>
      <p:sp>
        <p:nvSpPr>
          <p:cNvPr id="43" name="页脚占位符 42">
            <a:extLst>
              <a:ext uri="{FF2B5EF4-FFF2-40B4-BE49-F238E27FC236}">
                <a16:creationId xmlns:a16="http://schemas.microsoft.com/office/drawing/2014/main" id="{E4655FBC-2EA1-47A3-99D7-535A5A572189}"/>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2833271905"/>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EBFEC072-88FB-64F8-068A-31CF812AD1B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9F9C434-4AA0-2324-0078-7A7FF94E1233}"/>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64DD1C2-7E03-3E3D-DA56-8302AF7A5158}"/>
              </a:ext>
            </a:extLst>
          </p:cNvPr>
          <p:cNvSpPr/>
          <p:nvPr/>
        </p:nvSpPr>
        <p:spPr>
          <a:xfrm>
            <a:off x="1576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DC932F7-91EE-90DF-8205-32C798B61104}"/>
              </a:ext>
            </a:extLst>
          </p:cNvPr>
          <p:cNvSpPr/>
          <p:nvPr/>
        </p:nvSpPr>
        <p:spPr>
          <a:xfrm>
            <a:off x="1576794" y="249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99BB4FF5-72B7-AA95-F77C-C26E505861AF}"/>
              </a:ext>
            </a:extLst>
          </p:cNvPr>
          <p:cNvSpPr/>
          <p:nvPr/>
        </p:nvSpPr>
        <p:spPr>
          <a:xfrm>
            <a:off x="1576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E16B50D2-4F3A-A7A8-9BCA-2ABDD6C3630E}"/>
              </a:ext>
            </a:extLst>
          </p:cNvPr>
          <p:cNvSpPr/>
          <p:nvPr/>
        </p:nvSpPr>
        <p:spPr>
          <a:xfrm>
            <a:off x="1576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D72BDDD-A4A8-228F-1231-F4D925791DF0}"/>
              </a:ext>
            </a:extLst>
          </p:cNvPr>
          <p:cNvSpPr/>
          <p:nvPr/>
        </p:nvSpPr>
        <p:spPr>
          <a:xfrm>
            <a:off x="1576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B5A8C25-7575-B2E0-0F5C-D77CCC9B49F9}"/>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60675C0-3D44-BFAC-BBBE-53AA88898A6C}"/>
              </a:ext>
            </a:extLst>
          </p:cNvPr>
          <p:cNvSpPr/>
          <p:nvPr/>
        </p:nvSpPr>
        <p:spPr>
          <a:xfrm>
            <a:off x="1828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C29F6FFB-33B0-7387-16D8-7F4B771D52E3}"/>
              </a:ext>
            </a:extLst>
          </p:cNvPr>
          <p:cNvSpPr/>
          <p:nvPr/>
        </p:nvSpPr>
        <p:spPr>
          <a:xfrm>
            <a:off x="1828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D033CD1-AFA3-C327-2CF2-01C3753B6171}"/>
              </a:ext>
            </a:extLst>
          </p:cNvPr>
          <p:cNvSpPr/>
          <p:nvPr/>
        </p:nvSpPr>
        <p:spPr>
          <a:xfrm>
            <a:off x="1828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8A2CCDB-1E18-55BF-AEF4-7B3F623C73EC}"/>
              </a:ext>
            </a:extLst>
          </p:cNvPr>
          <p:cNvSpPr/>
          <p:nvPr/>
        </p:nvSpPr>
        <p:spPr>
          <a:xfrm>
            <a:off x="1828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A79FCD53-0EC2-577C-52F1-DFDF31B7033C}"/>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234077EB-9E90-D85D-72E3-000044FD4F8D}"/>
              </a:ext>
            </a:extLst>
          </p:cNvPr>
          <p:cNvSpPr/>
          <p:nvPr/>
        </p:nvSpPr>
        <p:spPr>
          <a:xfrm>
            <a:off x="2080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65F5BEB6-36B1-D9F9-8427-A6F54F32B408}"/>
              </a:ext>
            </a:extLst>
          </p:cNvPr>
          <p:cNvSpPr/>
          <p:nvPr/>
        </p:nvSpPr>
        <p:spPr>
          <a:xfrm>
            <a:off x="2080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B20748E4-CDAD-9A9A-BB27-F7744C199A04}"/>
              </a:ext>
            </a:extLst>
          </p:cNvPr>
          <p:cNvSpPr/>
          <p:nvPr/>
        </p:nvSpPr>
        <p:spPr>
          <a:xfrm>
            <a:off x="2080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B6492AC9-74A3-31D7-3328-81B27EE1793F}"/>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EA310F9A-3473-563A-23AA-BE0FBF27FEF1}"/>
              </a:ext>
            </a:extLst>
          </p:cNvPr>
          <p:cNvSpPr/>
          <p:nvPr/>
        </p:nvSpPr>
        <p:spPr>
          <a:xfrm>
            <a:off x="2332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FFBF8D22-04CE-9D7E-CF39-900198B9D99C}"/>
              </a:ext>
            </a:extLst>
          </p:cNvPr>
          <p:cNvSpPr/>
          <p:nvPr/>
        </p:nvSpPr>
        <p:spPr>
          <a:xfrm>
            <a:off x="2332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D0ACE8B-1C24-D2C4-3176-A8B7B49F0F5F}"/>
              </a:ext>
            </a:extLst>
          </p:cNvPr>
          <p:cNvSpPr/>
          <p:nvPr/>
        </p:nvSpPr>
        <p:spPr>
          <a:xfrm>
            <a:off x="2332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DD657293-BDF9-6101-921C-60FD998D692D}"/>
              </a:ext>
            </a:extLst>
          </p:cNvPr>
          <p:cNvSpPr/>
          <p:nvPr/>
        </p:nvSpPr>
        <p:spPr>
          <a:xfrm>
            <a:off x="2584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282D0A6E-11CF-5AE2-BFF8-5E3A76634A02}"/>
              </a:ext>
            </a:extLst>
          </p:cNvPr>
          <p:cNvSpPr/>
          <p:nvPr/>
        </p:nvSpPr>
        <p:spPr>
          <a:xfrm>
            <a:off x="2584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8977A711-EBF3-FA7B-0F1B-5B0B8B2B571C}"/>
              </a:ext>
            </a:extLst>
          </p:cNvPr>
          <p:cNvSpPr/>
          <p:nvPr/>
        </p:nvSpPr>
        <p:spPr>
          <a:xfrm>
            <a:off x="2836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B7885D4A-9BCF-970F-44DA-8891AF0DAF23}"/>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4B97D7B8-EE3F-6D4C-0F36-6C08887AF48C}"/>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8" name="TextBox 27">
            <a:extLst>
              <a:ext uri="{FF2B5EF4-FFF2-40B4-BE49-F238E27FC236}">
                <a16:creationId xmlns:a16="http://schemas.microsoft.com/office/drawing/2014/main" id="{16EA7980-FA12-8958-A734-8ABC4D0D6601}"/>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9" name="TextBox 28">
            <a:extLst>
              <a:ext uri="{FF2B5EF4-FFF2-40B4-BE49-F238E27FC236}">
                <a16:creationId xmlns:a16="http://schemas.microsoft.com/office/drawing/2014/main" id="{FE7746C9-8DF9-D59E-F205-8D860E283FB2}"/>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700D2026-CDFC-FB61-E5C6-80AB19E9582F}"/>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D4B606F8-6F2A-8AF2-ED5F-D4CD13FE002A}"/>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F25D90CB-0A11-45C5-8AFF-8B3E8A180CBD}"/>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1B7C97A4-8908-5133-BB0E-CE9D30E62E31}"/>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D4F30E3D-C18B-C33A-2B50-8DB0BDFDA852}"/>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35" name="TextBox 34">
            <a:extLst>
              <a:ext uri="{FF2B5EF4-FFF2-40B4-BE49-F238E27FC236}">
                <a16:creationId xmlns:a16="http://schemas.microsoft.com/office/drawing/2014/main" id="{79D3587B-D7B7-71C9-07A0-8666970B6AE3}"/>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CA226787-B20C-3193-6C14-10D0B31A3AB6}"/>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B9C170B4-E33B-B5C0-8266-917DADBB9FE6}"/>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D99A4CD6-49C3-FA63-B541-B774BD55DB24}"/>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0" name="Rectangle 39">
            <a:extLst>
              <a:ext uri="{FF2B5EF4-FFF2-40B4-BE49-F238E27FC236}">
                <a16:creationId xmlns:a16="http://schemas.microsoft.com/office/drawing/2014/main" id="{BEBFC435-45C9-5CB0-A12A-9F3942753E24}"/>
              </a:ext>
            </a:extLst>
          </p:cNvPr>
          <p:cNvSpPr/>
          <p:nvPr/>
        </p:nvSpPr>
        <p:spPr>
          <a:xfrm>
            <a:off x="1608637" y="4066734"/>
            <a:ext cx="681659" cy="199084"/>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FB99DB7D-2F6B-8B86-528A-43E2DB6F6659}"/>
              </a:ext>
            </a:extLst>
          </p:cNvPr>
          <p:cNvSpPr/>
          <p:nvPr/>
        </p:nvSpPr>
        <p:spPr>
          <a:xfrm>
            <a:off x="1257417" y="2494107"/>
            <a:ext cx="260891" cy="749749"/>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B77E4744-CECF-CD10-6363-C6B587297B6F}"/>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E8FB78FC-9A17-5928-36FE-2B36E0111CD4}"/>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43" name="!!Rectangle 1">
            <a:extLst>
              <a:ext uri="{FF2B5EF4-FFF2-40B4-BE49-F238E27FC236}">
                <a16:creationId xmlns:a16="http://schemas.microsoft.com/office/drawing/2014/main" id="{431B7ACE-E640-CA51-1836-3DD1CCEDCE55}"/>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a:t>
            </a:r>
          </a:p>
        </p:txBody>
      </p:sp>
      <p:sp>
        <p:nvSpPr>
          <p:cNvPr id="44" name="Rectangle 43">
            <a:extLst>
              <a:ext uri="{FF2B5EF4-FFF2-40B4-BE49-F238E27FC236}">
                <a16:creationId xmlns:a16="http://schemas.microsoft.com/office/drawing/2014/main" id="{1305510D-766D-74D3-9900-C4773981A036}"/>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68" name="Rectangle 67">
            <a:extLst>
              <a:ext uri="{FF2B5EF4-FFF2-40B4-BE49-F238E27FC236}">
                <a16:creationId xmlns:a16="http://schemas.microsoft.com/office/drawing/2014/main" id="{0E0C872C-26DA-8F50-D214-368EC8934EB8}"/>
              </a:ext>
            </a:extLst>
          </p:cNvPr>
          <p:cNvSpPr/>
          <p:nvPr/>
        </p:nvSpPr>
        <p:spPr>
          <a:xfrm>
            <a:off x="6310781" y="2208799"/>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69" name="Rectangle 68">
            <a:extLst>
              <a:ext uri="{FF2B5EF4-FFF2-40B4-BE49-F238E27FC236}">
                <a16:creationId xmlns:a16="http://schemas.microsoft.com/office/drawing/2014/main" id="{7F538450-8406-CDC6-945D-3E74B7A9F1A0}"/>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70" name="Rectangle 69">
            <a:extLst>
              <a:ext uri="{FF2B5EF4-FFF2-40B4-BE49-F238E27FC236}">
                <a16:creationId xmlns:a16="http://schemas.microsoft.com/office/drawing/2014/main" id="{99EE5E56-EC27-47CC-5DEB-7B139060D039}"/>
              </a:ext>
            </a:extLst>
          </p:cNvPr>
          <p:cNvSpPr/>
          <p:nvPr/>
        </p:nvSpPr>
        <p:spPr>
          <a:xfrm>
            <a:off x="3915925" y="2630711"/>
            <a:ext cx="1030310" cy="284792"/>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a:t>
            </a:r>
          </a:p>
        </p:txBody>
      </p:sp>
      <p:sp>
        <p:nvSpPr>
          <p:cNvPr id="71" name="Rectangle 70">
            <a:extLst>
              <a:ext uri="{FF2B5EF4-FFF2-40B4-BE49-F238E27FC236}">
                <a16:creationId xmlns:a16="http://schemas.microsoft.com/office/drawing/2014/main" id="{34804455-EDCF-093C-54F4-FE1A7BDEE787}"/>
              </a:ext>
            </a:extLst>
          </p:cNvPr>
          <p:cNvSpPr/>
          <p:nvPr/>
        </p:nvSpPr>
        <p:spPr>
          <a:xfrm>
            <a:off x="5113353" y="2630710"/>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a:t>
            </a:r>
          </a:p>
        </p:txBody>
      </p:sp>
      <p:sp>
        <p:nvSpPr>
          <p:cNvPr id="72" name="Rectangle 71">
            <a:extLst>
              <a:ext uri="{FF2B5EF4-FFF2-40B4-BE49-F238E27FC236}">
                <a16:creationId xmlns:a16="http://schemas.microsoft.com/office/drawing/2014/main" id="{F78D7187-1648-92DF-07B5-B3BAFA967193}"/>
              </a:ext>
            </a:extLst>
          </p:cNvPr>
          <p:cNvSpPr/>
          <p:nvPr/>
        </p:nvSpPr>
        <p:spPr>
          <a:xfrm>
            <a:off x="6310781" y="2630197"/>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73" name="Rectangle 72">
            <a:extLst>
              <a:ext uri="{FF2B5EF4-FFF2-40B4-BE49-F238E27FC236}">
                <a16:creationId xmlns:a16="http://schemas.microsoft.com/office/drawing/2014/main" id="{7A9D1C22-1B8F-D44D-4FE9-D4F630050AA6}"/>
              </a:ext>
            </a:extLst>
          </p:cNvPr>
          <p:cNvSpPr/>
          <p:nvPr/>
        </p:nvSpPr>
        <p:spPr>
          <a:xfrm>
            <a:off x="7610043" y="2630195"/>
            <a:ext cx="1030310" cy="268462"/>
          </a:xfrm>
          <a:prstGeom prst="rect">
            <a:avLst/>
          </a:prstGeom>
          <a:solidFill>
            <a:srgbClr val="A6C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74" name="Rectangle 73">
            <a:extLst>
              <a:ext uri="{FF2B5EF4-FFF2-40B4-BE49-F238E27FC236}">
                <a16:creationId xmlns:a16="http://schemas.microsoft.com/office/drawing/2014/main" id="{050CE453-7DD4-146C-169E-F68299CB4C9B}"/>
              </a:ext>
            </a:extLst>
          </p:cNvPr>
          <p:cNvSpPr/>
          <p:nvPr/>
        </p:nvSpPr>
        <p:spPr>
          <a:xfrm>
            <a:off x="8807471" y="2630194"/>
            <a:ext cx="1030310" cy="268462"/>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39" name="TextBox 38">
            <a:extLst>
              <a:ext uri="{FF2B5EF4-FFF2-40B4-BE49-F238E27FC236}">
                <a16:creationId xmlns:a16="http://schemas.microsoft.com/office/drawing/2014/main" id="{4AE3F776-14D8-A794-E7BF-E8A270F01C3F}"/>
              </a:ext>
            </a:extLst>
          </p:cNvPr>
          <p:cNvSpPr txBox="1"/>
          <p:nvPr/>
        </p:nvSpPr>
        <p:spPr>
          <a:xfrm>
            <a:off x="2332794" y="1809329"/>
            <a:ext cx="700345" cy="369332"/>
          </a:xfrm>
          <a:prstGeom prst="rect">
            <a:avLst/>
          </a:prstGeom>
          <a:noFill/>
        </p:spPr>
        <p:txBody>
          <a:bodyPr wrap="square" rtlCol="0">
            <a:spAutoFit/>
          </a:bodyPr>
          <a:lstStyle/>
          <a:p>
            <a:r>
              <a:rPr lang="en-US"/>
              <a:t>3</a:t>
            </a:r>
          </a:p>
        </p:txBody>
      </p:sp>
      <p:sp>
        <p:nvSpPr>
          <p:cNvPr id="51" name="TextBox 50">
            <a:extLst>
              <a:ext uri="{FF2B5EF4-FFF2-40B4-BE49-F238E27FC236}">
                <a16:creationId xmlns:a16="http://schemas.microsoft.com/office/drawing/2014/main" id="{4C5636C7-8AAD-5D33-0FFF-152B6E41644E}"/>
              </a:ext>
            </a:extLst>
          </p:cNvPr>
          <p:cNvSpPr txBox="1"/>
          <p:nvPr/>
        </p:nvSpPr>
        <p:spPr>
          <a:xfrm>
            <a:off x="1257416" y="1804542"/>
            <a:ext cx="1353313" cy="369332"/>
          </a:xfrm>
          <a:prstGeom prst="rect">
            <a:avLst/>
          </a:prstGeom>
          <a:noFill/>
        </p:spPr>
        <p:txBody>
          <a:bodyPr wrap="square">
            <a:spAutoFit/>
          </a:bodyPr>
          <a:lstStyle/>
          <a:p>
            <a:r>
              <a:rPr lang="en-US"/>
              <a:t>Iteration : </a:t>
            </a:r>
          </a:p>
        </p:txBody>
      </p:sp>
      <p:sp>
        <p:nvSpPr>
          <p:cNvPr id="2" name="灯片编号占位符 1">
            <a:extLst>
              <a:ext uri="{FF2B5EF4-FFF2-40B4-BE49-F238E27FC236}">
                <a16:creationId xmlns:a16="http://schemas.microsoft.com/office/drawing/2014/main" id="{4C87873D-0105-3242-80E1-49EE2C044052}"/>
              </a:ext>
            </a:extLst>
          </p:cNvPr>
          <p:cNvSpPr>
            <a:spLocks noGrp="1"/>
          </p:cNvSpPr>
          <p:nvPr>
            <p:ph type="sldNum" sz="quarter" idx="12"/>
          </p:nvPr>
        </p:nvSpPr>
        <p:spPr/>
        <p:txBody>
          <a:bodyPr/>
          <a:lstStyle/>
          <a:p>
            <a:fld id="{CB77001E-1A61-4903-BBFF-D82C24F3A3A5}" type="slidenum">
              <a:rPr lang="en-US" smtClean="0"/>
              <a:t>68</a:t>
            </a:fld>
            <a:endParaRPr lang="zh-CN" altLang="en-US"/>
          </a:p>
        </p:txBody>
      </p:sp>
      <p:sp>
        <p:nvSpPr>
          <p:cNvPr id="42" name="页脚占位符 41">
            <a:extLst>
              <a:ext uri="{FF2B5EF4-FFF2-40B4-BE49-F238E27FC236}">
                <a16:creationId xmlns:a16="http://schemas.microsoft.com/office/drawing/2014/main" id="{6F4F64D5-E14E-4D3F-970D-703EE8F9F517}"/>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2658723874"/>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4FE8C95F-6CAB-5CF3-88A6-831146AC71B3}"/>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5C443E7-26BB-0667-FF35-F34F0971D672}"/>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20F57AA9-ACFE-9BF9-DBFA-5FDA39A22A8F}"/>
              </a:ext>
            </a:extLst>
          </p:cNvPr>
          <p:cNvSpPr/>
          <p:nvPr/>
        </p:nvSpPr>
        <p:spPr>
          <a:xfrm>
            <a:off x="1576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DFD33FE7-99CF-90E3-33E5-FEAFE8483B07}"/>
              </a:ext>
            </a:extLst>
          </p:cNvPr>
          <p:cNvSpPr/>
          <p:nvPr/>
        </p:nvSpPr>
        <p:spPr>
          <a:xfrm>
            <a:off x="1576794" y="249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E2C7003-C9EE-1E0D-4CAA-2C9946B326E8}"/>
              </a:ext>
            </a:extLst>
          </p:cNvPr>
          <p:cNvSpPr/>
          <p:nvPr/>
        </p:nvSpPr>
        <p:spPr>
          <a:xfrm>
            <a:off x="1576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09C6D36-FEA4-4A47-4DE2-62514FD0CAB9}"/>
              </a:ext>
            </a:extLst>
          </p:cNvPr>
          <p:cNvSpPr/>
          <p:nvPr/>
        </p:nvSpPr>
        <p:spPr>
          <a:xfrm>
            <a:off x="1576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CBB5500-B4CE-732E-2211-8E01F3451FAD}"/>
              </a:ext>
            </a:extLst>
          </p:cNvPr>
          <p:cNvSpPr/>
          <p:nvPr/>
        </p:nvSpPr>
        <p:spPr>
          <a:xfrm>
            <a:off x="1576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4356ECC-2C2F-1B40-E0A3-899F9DE9C43F}"/>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B41DC47E-EF7D-A4C0-920A-E0A02C8F42B7}"/>
              </a:ext>
            </a:extLst>
          </p:cNvPr>
          <p:cNvSpPr/>
          <p:nvPr/>
        </p:nvSpPr>
        <p:spPr>
          <a:xfrm>
            <a:off x="1828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DD2A7A3-E1D6-3B8F-3653-7D5F37500E25}"/>
              </a:ext>
            </a:extLst>
          </p:cNvPr>
          <p:cNvSpPr/>
          <p:nvPr/>
        </p:nvSpPr>
        <p:spPr>
          <a:xfrm>
            <a:off x="1828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282946B6-F359-1634-4D24-B18CDC12AB4B}"/>
              </a:ext>
            </a:extLst>
          </p:cNvPr>
          <p:cNvSpPr/>
          <p:nvPr/>
        </p:nvSpPr>
        <p:spPr>
          <a:xfrm>
            <a:off x="1828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EC90615-2BF7-4C84-EEFE-04545C37246D}"/>
              </a:ext>
            </a:extLst>
          </p:cNvPr>
          <p:cNvSpPr/>
          <p:nvPr/>
        </p:nvSpPr>
        <p:spPr>
          <a:xfrm>
            <a:off x="1828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F36DD52E-CE38-0B46-411E-4BDC0742B8F2}"/>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DBFF71B-C0F5-C15D-E061-17831E23DACD}"/>
              </a:ext>
            </a:extLst>
          </p:cNvPr>
          <p:cNvSpPr/>
          <p:nvPr/>
        </p:nvSpPr>
        <p:spPr>
          <a:xfrm>
            <a:off x="2080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DBA7AE2-993D-27B6-EC2B-6D4AB9896923}"/>
              </a:ext>
            </a:extLst>
          </p:cNvPr>
          <p:cNvSpPr/>
          <p:nvPr/>
        </p:nvSpPr>
        <p:spPr>
          <a:xfrm>
            <a:off x="2080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1CB53BEC-0429-37C2-0A7D-5ADFF762F137}"/>
              </a:ext>
            </a:extLst>
          </p:cNvPr>
          <p:cNvSpPr/>
          <p:nvPr/>
        </p:nvSpPr>
        <p:spPr>
          <a:xfrm>
            <a:off x="2080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5960F0A7-A9A1-E37F-4CBD-7A7E8306CFAA}"/>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93A480A5-AD3C-2C7A-A6E0-756731C93C1F}"/>
              </a:ext>
            </a:extLst>
          </p:cNvPr>
          <p:cNvSpPr/>
          <p:nvPr/>
        </p:nvSpPr>
        <p:spPr>
          <a:xfrm>
            <a:off x="2332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C6687A3-AA6E-0DEF-9F05-1238689EED35}"/>
              </a:ext>
            </a:extLst>
          </p:cNvPr>
          <p:cNvSpPr/>
          <p:nvPr/>
        </p:nvSpPr>
        <p:spPr>
          <a:xfrm>
            <a:off x="2332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08611C5-17D4-3849-2522-2389EB6C975B}"/>
              </a:ext>
            </a:extLst>
          </p:cNvPr>
          <p:cNvSpPr/>
          <p:nvPr/>
        </p:nvSpPr>
        <p:spPr>
          <a:xfrm>
            <a:off x="2332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7880DB7C-D3F5-8011-8782-37C1A3BAA9A0}"/>
              </a:ext>
            </a:extLst>
          </p:cNvPr>
          <p:cNvSpPr/>
          <p:nvPr/>
        </p:nvSpPr>
        <p:spPr>
          <a:xfrm>
            <a:off x="2584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A3580D3E-506E-946D-DD15-8AB7367766F5}"/>
              </a:ext>
            </a:extLst>
          </p:cNvPr>
          <p:cNvSpPr/>
          <p:nvPr/>
        </p:nvSpPr>
        <p:spPr>
          <a:xfrm>
            <a:off x="2584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DB2C242-A0F8-DA1D-C000-A33A8E220985}"/>
              </a:ext>
            </a:extLst>
          </p:cNvPr>
          <p:cNvSpPr/>
          <p:nvPr/>
        </p:nvSpPr>
        <p:spPr>
          <a:xfrm>
            <a:off x="2836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6D27E1F8-F008-6E4B-C861-15268E2C45B9}"/>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FF6BA157-BA28-C6B1-2693-249611F0BF15}"/>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8" name="TextBox 27">
            <a:extLst>
              <a:ext uri="{FF2B5EF4-FFF2-40B4-BE49-F238E27FC236}">
                <a16:creationId xmlns:a16="http://schemas.microsoft.com/office/drawing/2014/main" id="{ADFA51FE-9A90-4490-2DDC-DB5ABF1E7DDF}"/>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9" name="TextBox 28">
            <a:extLst>
              <a:ext uri="{FF2B5EF4-FFF2-40B4-BE49-F238E27FC236}">
                <a16:creationId xmlns:a16="http://schemas.microsoft.com/office/drawing/2014/main" id="{260BD2C7-149B-3704-66B6-3A1449D93DDD}"/>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3EAB6186-38C3-43C5-0E0A-796F425B7429}"/>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D3D38965-5725-3222-3CCE-C5EC25791416}"/>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93911F06-87E6-2871-E533-1F4D7DB2EF6E}"/>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C1C90717-BBE5-65C2-8608-3120776C25A5}"/>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DD9FC194-6EF1-6199-B332-E7418BCE09D2}"/>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35" name="TextBox 34">
            <a:extLst>
              <a:ext uri="{FF2B5EF4-FFF2-40B4-BE49-F238E27FC236}">
                <a16:creationId xmlns:a16="http://schemas.microsoft.com/office/drawing/2014/main" id="{32D4845C-ED7D-7CA3-407D-22A2B2F77B40}"/>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3D518293-9AA3-DAEB-2446-A7BF66309CF7}"/>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976C9443-1B3B-772F-CA87-7BD523467273}"/>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3953229F-D841-EE3B-E303-B86B8B28C246}"/>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0" name="Rectangle 39">
            <a:extLst>
              <a:ext uri="{FF2B5EF4-FFF2-40B4-BE49-F238E27FC236}">
                <a16:creationId xmlns:a16="http://schemas.microsoft.com/office/drawing/2014/main" id="{4F5A4D3F-038A-92A1-8E71-904B867056A8}"/>
              </a:ext>
            </a:extLst>
          </p:cNvPr>
          <p:cNvSpPr/>
          <p:nvPr/>
        </p:nvSpPr>
        <p:spPr>
          <a:xfrm>
            <a:off x="1608638" y="4066734"/>
            <a:ext cx="724156" cy="188247"/>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184D2B17-12E6-0383-9538-271646959E12}"/>
              </a:ext>
            </a:extLst>
          </p:cNvPr>
          <p:cNvSpPr/>
          <p:nvPr/>
        </p:nvSpPr>
        <p:spPr>
          <a:xfrm>
            <a:off x="1257418" y="2494107"/>
            <a:ext cx="254062" cy="749749"/>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9EEB5B4B-AC26-AFAC-EEA7-45CEF89FFC46}"/>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F3AE69E6-60DA-2BA3-BB54-7C863652C121}"/>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43" name="!!Rectangle 1">
            <a:extLst>
              <a:ext uri="{FF2B5EF4-FFF2-40B4-BE49-F238E27FC236}">
                <a16:creationId xmlns:a16="http://schemas.microsoft.com/office/drawing/2014/main" id="{3444F879-3BA6-8F65-6139-081659D67F05}"/>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a:t>
            </a:r>
          </a:p>
        </p:txBody>
      </p:sp>
      <p:sp>
        <p:nvSpPr>
          <p:cNvPr id="44" name="Rectangle 43">
            <a:extLst>
              <a:ext uri="{FF2B5EF4-FFF2-40B4-BE49-F238E27FC236}">
                <a16:creationId xmlns:a16="http://schemas.microsoft.com/office/drawing/2014/main" id="{AEEA080F-81D5-D247-DE5D-8049BDD4661F}"/>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68" name="Rectangle 67">
            <a:extLst>
              <a:ext uri="{FF2B5EF4-FFF2-40B4-BE49-F238E27FC236}">
                <a16:creationId xmlns:a16="http://schemas.microsoft.com/office/drawing/2014/main" id="{999D4D7D-0D02-6140-C5E2-46C238ABDD35}"/>
              </a:ext>
            </a:extLst>
          </p:cNvPr>
          <p:cNvSpPr/>
          <p:nvPr/>
        </p:nvSpPr>
        <p:spPr>
          <a:xfrm>
            <a:off x="6310781" y="2208799"/>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69" name="Rectangle 68">
            <a:extLst>
              <a:ext uri="{FF2B5EF4-FFF2-40B4-BE49-F238E27FC236}">
                <a16:creationId xmlns:a16="http://schemas.microsoft.com/office/drawing/2014/main" id="{56DF896F-FB42-BCB4-9616-C4A6714768F4}"/>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70" name="Rectangle 69">
            <a:extLst>
              <a:ext uri="{FF2B5EF4-FFF2-40B4-BE49-F238E27FC236}">
                <a16:creationId xmlns:a16="http://schemas.microsoft.com/office/drawing/2014/main" id="{BAD19409-C223-1B5C-616A-B0EB28A8BEBF}"/>
              </a:ext>
            </a:extLst>
          </p:cNvPr>
          <p:cNvSpPr/>
          <p:nvPr/>
        </p:nvSpPr>
        <p:spPr>
          <a:xfrm>
            <a:off x="3915925" y="2630711"/>
            <a:ext cx="1030310" cy="284792"/>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a:t>
            </a:r>
          </a:p>
        </p:txBody>
      </p:sp>
      <p:sp>
        <p:nvSpPr>
          <p:cNvPr id="71" name="Rectangle 70">
            <a:extLst>
              <a:ext uri="{FF2B5EF4-FFF2-40B4-BE49-F238E27FC236}">
                <a16:creationId xmlns:a16="http://schemas.microsoft.com/office/drawing/2014/main" id="{5073E473-E23D-E7CF-85BB-03C6C5DC9730}"/>
              </a:ext>
            </a:extLst>
          </p:cNvPr>
          <p:cNvSpPr/>
          <p:nvPr/>
        </p:nvSpPr>
        <p:spPr>
          <a:xfrm>
            <a:off x="5113353" y="2630710"/>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a:t>
            </a:r>
          </a:p>
        </p:txBody>
      </p:sp>
      <p:sp>
        <p:nvSpPr>
          <p:cNvPr id="72" name="Rectangle 71">
            <a:extLst>
              <a:ext uri="{FF2B5EF4-FFF2-40B4-BE49-F238E27FC236}">
                <a16:creationId xmlns:a16="http://schemas.microsoft.com/office/drawing/2014/main" id="{928B39A8-7E04-1F33-0C68-AC14A33D6ED8}"/>
              </a:ext>
            </a:extLst>
          </p:cNvPr>
          <p:cNvSpPr/>
          <p:nvPr/>
        </p:nvSpPr>
        <p:spPr>
          <a:xfrm>
            <a:off x="6310781" y="2630197"/>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73" name="Rectangle 72">
            <a:extLst>
              <a:ext uri="{FF2B5EF4-FFF2-40B4-BE49-F238E27FC236}">
                <a16:creationId xmlns:a16="http://schemas.microsoft.com/office/drawing/2014/main" id="{648A7F09-EB6B-01D4-07C2-5506BBA3FC0D}"/>
              </a:ext>
            </a:extLst>
          </p:cNvPr>
          <p:cNvSpPr/>
          <p:nvPr/>
        </p:nvSpPr>
        <p:spPr>
          <a:xfrm>
            <a:off x="7610043" y="2630195"/>
            <a:ext cx="1030310" cy="268462"/>
          </a:xfrm>
          <a:prstGeom prst="rect">
            <a:avLst/>
          </a:prstGeom>
          <a:solidFill>
            <a:srgbClr val="A6C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74" name="Rectangle 73">
            <a:extLst>
              <a:ext uri="{FF2B5EF4-FFF2-40B4-BE49-F238E27FC236}">
                <a16:creationId xmlns:a16="http://schemas.microsoft.com/office/drawing/2014/main" id="{F55280B9-7BDB-9304-0184-37AE1ACE75E6}"/>
              </a:ext>
            </a:extLst>
          </p:cNvPr>
          <p:cNvSpPr/>
          <p:nvPr/>
        </p:nvSpPr>
        <p:spPr>
          <a:xfrm>
            <a:off x="8807471" y="2630194"/>
            <a:ext cx="1030310" cy="268462"/>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39" name="TextBox 38">
            <a:extLst>
              <a:ext uri="{FF2B5EF4-FFF2-40B4-BE49-F238E27FC236}">
                <a16:creationId xmlns:a16="http://schemas.microsoft.com/office/drawing/2014/main" id="{C64FF092-0AD3-71E3-31E6-BF036B0981D1}"/>
              </a:ext>
            </a:extLst>
          </p:cNvPr>
          <p:cNvSpPr txBox="1"/>
          <p:nvPr/>
        </p:nvSpPr>
        <p:spPr>
          <a:xfrm>
            <a:off x="2332794" y="1809329"/>
            <a:ext cx="700345" cy="369332"/>
          </a:xfrm>
          <a:prstGeom prst="rect">
            <a:avLst/>
          </a:prstGeom>
          <a:noFill/>
        </p:spPr>
        <p:txBody>
          <a:bodyPr wrap="square" rtlCol="0">
            <a:spAutoFit/>
          </a:bodyPr>
          <a:lstStyle/>
          <a:p>
            <a:r>
              <a:rPr lang="en-US"/>
              <a:t>4</a:t>
            </a:r>
          </a:p>
        </p:txBody>
      </p:sp>
      <p:sp>
        <p:nvSpPr>
          <p:cNvPr id="2" name="Rectangle 1">
            <a:extLst>
              <a:ext uri="{FF2B5EF4-FFF2-40B4-BE49-F238E27FC236}">
                <a16:creationId xmlns:a16="http://schemas.microsoft.com/office/drawing/2014/main" id="{5A0FC33C-348D-8E38-07B6-8BB9C3235276}"/>
              </a:ext>
            </a:extLst>
          </p:cNvPr>
          <p:cNvSpPr/>
          <p:nvPr/>
        </p:nvSpPr>
        <p:spPr>
          <a:xfrm>
            <a:off x="3915925" y="3052105"/>
            <a:ext cx="1030310" cy="267943"/>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4</a:t>
            </a:r>
          </a:p>
        </p:txBody>
      </p:sp>
      <p:sp>
        <p:nvSpPr>
          <p:cNvPr id="3" name="Rectangle 2">
            <a:extLst>
              <a:ext uri="{FF2B5EF4-FFF2-40B4-BE49-F238E27FC236}">
                <a16:creationId xmlns:a16="http://schemas.microsoft.com/office/drawing/2014/main" id="{31E6452D-F013-4465-9C37-2CD94C06110B}"/>
              </a:ext>
            </a:extLst>
          </p:cNvPr>
          <p:cNvSpPr/>
          <p:nvPr/>
        </p:nvSpPr>
        <p:spPr>
          <a:xfrm>
            <a:off x="5113353" y="3052104"/>
            <a:ext cx="1030310" cy="267944"/>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a:t>
            </a:r>
          </a:p>
        </p:txBody>
      </p:sp>
      <p:sp>
        <p:nvSpPr>
          <p:cNvPr id="42" name="Rectangle 41">
            <a:extLst>
              <a:ext uri="{FF2B5EF4-FFF2-40B4-BE49-F238E27FC236}">
                <a16:creationId xmlns:a16="http://schemas.microsoft.com/office/drawing/2014/main" id="{E62FB5A3-87F1-7FBA-1EF0-D9C4E3A7B50B}"/>
              </a:ext>
            </a:extLst>
          </p:cNvPr>
          <p:cNvSpPr/>
          <p:nvPr/>
        </p:nvSpPr>
        <p:spPr>
          <a:xfrm>
            <a:off x="6310781" y="3051590"/>
            <a:ext cx="1030310" cy="268459"/>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48" name="Rectangle 47">
            <a:extLst>
              <a:ext uri="{FF2B5EF4-FFF2-40B4-BE49-F238E27FC236}">
                <a16:creationId xmlns:a16="http://schemas.microsoft.com/office/drawing/2014/main" id="{9CE84B9D-A4FF-A3AB-A70E-AA02949151DD}"/>
              </a:ext>
            </a:extLst>
          </p:cNvPr>
          <p:cNvSpPr/>
          <p:nvPr/>
        </p:nvSpPr>
        <p:spPr>
          <a:xfrm>
            <a:off x="7610043" y="3051589"/>
            <a:ext cx="1030310" cy="26846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49" name="Rectangle 48">
            <a:extLst>
              <a:ext uri="{FF2B5EF4-FFF2-40B4-BE49-F238E27FC236}">
                <a16:creationId xmlns:a16="http://schemas.microsoft.com/office/drawing/2014/main" id="{31DC6A91-17A6-91EC-F147-5E2BC2C33674}"/>
              </a:ext>
            </a:extLst>
          </p:cNvPr>
          <p:cNvSpPr/>
          <p:nvPr/>
        </p:nvSpPr>
        <p:spPr>
          <a:xfrm>
            <a:off x="8807471" y="3051588"/>
            <a:ext cx="1030310" cy="268461"/>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50" name="Rectangle 49">
            <a:extLst>
              <a:ext uri="{FF2B5EF4-FFF2-40B4-BE49-F238E27FC236}">
                <a16:creationId xmlns:a16="http://schemas.microsoft.com/office/drawing/2014/main" id="{4D67B2CF-679E-A7A7-862B-A54F56C7F48C}"/>
              </a:ext>
            </a:extLst>
          </p:cNvPr>
          <p:cNvSpPr/>
          <p:nvPr/>
        </p:nvSpPr>
        <p:spPr>
          <a:xfrm>
            <a:off x="10004899" y="3051587"/>
            <a:ext cx="1030310" cy="268462"/>
          </a:xfrm>
          <a:prstGeom prst="rect">
            <a:avLst/>
          </a:prstGeom>
          <a:solidFill>
            <a:srgbClr val="F6C6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57" name="TextBox 56">
            <a:extLst>
              <a:ext uri="{FF2B5EF4-FFF2-40B4-BE49-F238E27FC236}">
                <a16:creationId xmlns:a16="http://schemas.microsoft.com/office/drawing/2014/main" id="{6DC1769F-4D38-767C-22C6-05A5EE822391}"/>
              </a:ext>
            </a:extLst>
          </p:cNvPr>
          <p:cNvSpPr txBox="1"/>
          <p:nvPr/>
        </p:nvSpPr>
        <p:spPr>
          <a:xfrm>
            <a:off x="1257416" y="1804542"/>
            <a:ext cx="1353313" cy="369332"/>
          </a:xfrm>
          <a:prstGeom prst="rect">
            <a:avLst/>
          </a:prstGeom>
          <a:noFill/>
        </p:spPr>
        <p:txBody>
          <a:bodyPr wrap="square">
            <a:spAutoFit/>
          </a:bodyPr>
          <a:lstStyle/>
          <a:p>
            <a:r>
              <a:rPr lang="en-US"/>
              <a:t>Iteration : </a:t>
            </a:r>
          </a:p>
        </p:txBody>
      </p:sp>
      <p:sp>
        <p:nvSpPr>
          <p:cNvPr id="47" name="Right Brace 46">
            <a:extLst>
              <a:ext uri="{FF2B5EF4-FFF2-40B4-BE49-F238E27FC236}">
                <a16:creationId xmlns:a16="http://schemas.microsoft.com/office/drawing/2014/main" id="{7F1B44B1-7E34-9C13-E9E9-961688CE2D2D}"/>
              </a:ext>
            </a:extLst>
          </p:cNvPr>
          <p:cNvSpPr/>
          <p:nvPr/>
        </p:nvSpPr>
        <p:spPr>
          <a:xfrm>
            <a:off x="11110686" y="2208799"/>
            <a:ext cx="193475" cy="1111249"/>
          </a:xfrm>
          <a:prstGeom prst="rightBrace">
            <a:avLst/>
          </a:prstGeom>
          <a:ln>
            <a:solidFill>
              <a:srgbClr val="C00000"/>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51" name="TextBox 50">
            <a:extLst>
              <a:ext uri="{FF2B5EF4-FFF2-40B4-BE49-F238E27FC236}">
                <a16:creationId xmlns:a16="http://schemas.microsoft.com/office/drawing/2014/main" id="{526A3E3F-7270-F0C4-E092-E5F68BDF5FCB}"/>
              </a:ext>
            </a:extLst>
          </p:cNvPr>
          <p:cNvSpPr txBox="1"/>
          <p:nvPr/>
        </p:nvSpPr>
        <p:spPr>
          <a:xfrm>
            <a:off x="11277804" y="2410441"/>
            <a:ext cx="812596" cy="646331"/>
          </a:xfrm>
          <a:prstGeom prst="rect">
            <a:avLst/>
          </a:prstGeom>
          <a:noFill/>
        </p:spPr>
        <p:txBody>
          <a:bodyPr wrap="square" rtlCol="0">
            <a:spAutoFit/>
          </a:bodyPr>
          <a:lstStyle/>
          <a:p>
            <a:r>
              <a:rPr lang="en-US"/>
              <a:t>Warm-up</a:t>
            </a:r>
          </a:p>
        </p:txBody>
      </p:sp>
      <p:sp>
        <p:nvSpPr>
          <p:cNvPr id="52" name="灯片编号占位符 51">
            <a:extLst>
              <a:ext uri="{FF2B5EF4-FFF2-40B4-BE49-F238E27FC236}">
                <a16:creationId xmlns:a16="http://schemas.microsoft.com/office/drawing/2014/main" id="{2C1570F0-3BF9-402B-9D20-947467C94841}"/>
              </a:ext>
            </a:extLst>
          </p:cNvPr>
          <p:cNvSpPr>
            <a:spLocks noGrp="1"/>
          </p:cNvSpPr>
          <p:nvPr>
            <p:ph type="sldNum" sz="quarter" idx="12"/>
          </p:nvPr>
        </p:nvSpPr>
        <p:spPr/>
        <p:txBody>
          <a:bodyPr/>
          <a:lstStyle/>
          <a:p>
            <a:fld id="{CB77001E-1A61-4903-BBFF-D82C24F3A3A5}" type="slidenum">
              <a:rPr lang="en-US" smtClean="0"/>
              <a:t>69</a:t>
            </a:fld>
            <a:endParaRPr lang="zh-CN" altLang="en-US"/>
          </a:p>
        </p:txBody>
      </p:sp>
      <p:sp>
        <p:nvSpPr>
          <p:cNvPr id="54" name="页脚占位符 53">
            <a:extLst>
              <a:ext uri="{FF2B5EF4-FFF2-40B4-BE49-F238E27FC236}">
                <a16:creationId xmlns:a16="http://schemas.microsoft.com/office/drawing/2014/main" id="{7A68FBD1-E910-44B4-94A3-564945E24A12}"/>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621564726"/>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7"/>
                                        </p:tgtEl>
                                        <p:attrNameLst>
                                          <p:attrName>style.visibility</p:attrName>
                                        </p:attrNameLst>
                                      </p:cBhvr>
                                      <p:to>
                                        <p:strVal val="visible"/>
                                      </p:to>
                                    </p:set>
                                    <p:animEffect transition="in" filter="fade">
                                      <p:cBhvr>
                                        <p:cTn id="7" dur="500"/>
                                        <p:tgtEl>
                                          <p:spTgt spid="4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51"/>
                                        </p:tgtEl>
                                        <p:attrNameLst>
                                          <p:attrName>style.visibility</p:attrName>
                                        </p:attrNameLst>
                                      </p:cBhvr>
                                      <p:to>
                                        <p:strVal val="visible"/>
                                      </p:to>
                                    </p:set>
                                    <p:animEffect transition="in" filter="fade">
                                      <p:cBhvr>
                                        <p:cTn id="10" dur="500"/>
                                        <p:tgtEl>
                                          <p:spTgt spid="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 grpId="0" animBg="1"/>
      <p:bldP spid="5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CAA37-81FB-BB1A-3CA3-C3AE2ED9DF9E}"/>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2CB74587-815A-B09A-1BE5-6F093B7C5ECD}"/>
              </a:ext>
            </a:extLst>
          </p:cNvPr>
          <p:cNvSpPr>
            <a:spLocks noGrp="1"/>
          </p:cNvSpPr>
          <p:nvPr>
            <p:ph type="sldNum" sz="quarter" idx="12"/>
          </p:nvPr>
        </p:nvSpPr>
        <p:spPr/>
        <p:txBody>
          <a:bodyPr/>
          <a:lstStyle/>
          <a:p>
            <a:fld id="{CB77001E-1A61-4903-BBFF-D82C24F3A3A5}" type="slidenum">
              <a:rPr lang="en-US" smtClean="0"/>
              <a:t>7</a:t>
            </a:fld>
            <a:endParaRPr lang="zh-CN" altLang="en-US"/>
          </a:p>
        </p:txBody>
      </p:sp>
      <p:sp>
        <p:nvSpPr>
          <p:cNvPr id="5" name="Rectangle 3">
            <a:extLst>
              <a:ext uri="{FF2B5EF4-FFF2-40B4-BE49-F238E27FC236}">
                <a16:creationId xmlns:a16="http://schemas.microsoft.com/office/drawing/2014/main" id="{6B42A865-8FC0-86D6-3E4F-54C3A5BEF084}"/>
              </a:ext>
            </a:extLst>
          </p:cNvPr>
          <p:cNvSpPr/>
          <p:nvPr/>
        </p:nvSpPr>
        <p:spPr>
          <a:xfrm>
            <a:off x="3719420" y="2037819"/>
            <a:ext cx="3757416" cy="1192569"/>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9" name="图片 28">
            <a:extLst>
              <a:ext uri="{FF2B5EF4-FFF2-40B4-BE49-F238E27FC236}">
                <a16:creationId xmlns:a16="http://schemas.microsoft.com/office/drawing/2014/main" id="{F3563E3A-AA12-0F2D-5CAF-FA6D43F320D8}"/>
              </a:ext>
            </a:extLst>
          </p:cNvPr>
          <p:cNvPicPr>
            <a:picLocks noChangeAspect="1"/>
          </p:cNvPicPr>
          <p:nvPr/>
        </p:nvPicPr>
        <p:blipFill>
          <a:blip r:embed="rId4"/>
          <a:srcRect t="2141" r="915" b="5929"/>
          <a:stretch>
            <a:fillRect/>
          </a:stretch>
        </p:blipFill>
        <p:spPr>
          <a:xfrm>
            <a:off x="7742636" y="1451290"/>
            <a:ext cx="4026958" cy="1986847"/>
          </a:xfrm>
          <a:prstGeom prst="rect">
            <a:avLst/>
          </a:prstGeom>
        </p:spPr>
      </p:pic>
      <p:pic>
        <p:nvPicPr>
          <p:cNvPr id="30" name="图形 29">
            <a:extLst>
              <a:ext uri="{FF2B5EF4-FFF2-40B4-BE49-F238E27FC236}">
                <a16:creationId xmlns:a16="http://schemas.microsoft.com/office/drawing/2014/main" id="{822CDA9C-E970-2D0C-2EB9-0165EA7995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7968861" y="4041961"/>
            <a:ext cx="3743805" cy="2257628"/>
          </a:xfrm>
          <a:prstGeom prst="rect">
            <a:avLst/>
          </a:prstGeom>
        </p:spPr>
      </p:pic>
      <p:sp>
        <p:nvSpPr>
          <p:cNvPr id="31" name="Rectangle 0">
            <a:extLst>
              <a:ext uri="{FF2B5EF4-FFF2-40B4-BE49-F238E27FC236}">
                <a16:creationId xmlns:a16="http://schemas.microsoft.com/office/drawing/2014/main" id="{7D168095-3263-55BA-2A09-CDADF1DD9F2A}"/>
              </a:ext>
            </a:extLst>
          </p:cNvPr>
          <p:cNvSpPr/>
          <p:nvPr/>
        </p:nvSpPr>
        <p:spPr>
          <a:xfrm>
            <a:off x="7825377" y="1561847"/>
            <a:ext cx="778035" cy="64382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0">
            <a:extLst>
              <a:ext uri="{FF2B5EF4-FFF2-40B4-BE49-F238E27FC236}">
                <a16:creationId xmlns:a16="http://schemas.microsoft.com/office/drawing/2014/main" id="{667BE352-029E-54B2-A073-706D9F11D8AC}"/>
              </a:ext>
            </a:extLst>
          </p:cNvPr>
          <p:cNvSpPr/>
          <p:nvPr/>
        </p:nvSpPr>
        <p:spPr>
          <a:xfrm>
            <a:off x="10411559" y="1561847"/>
            <a:ext cx="778035" cy="64382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0">
            <a:extLst>
              <a:ext uri="{FF2B5EF4-FFF2-40B4-BE49-F238E27FC236}">
                <a16:creationId xmlns:a16="http://schemas.microsoft.com/office/drawing/2014/main" id="{083E46E0-3938-E507-5F72-99B23D571F3D}"/>
              </a:ext>
            </a:extLst>
          </p:cNvPr>
          <p:cNvSpPr/>
          <p:nvPr/>
        </p:nvSpPr>
        <p:spPr>
          <a:xfrm>
            <a:off x="10587102" y="2665808"/>
            <a:ext cx="475621" cy="514304"/>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0">
            <a:extLst>
              <a:ext uri="{FF2B5EF4-FFF2-40B4-BE49-F238E27FC236}">
                <a16:creationId xmlns:a16="http://schemas.microsoft.com/office/drawing/2014/main" id="{2A516F2C-E322-27D3-C8B8-A6B07BB4D4C5}"/>
              </a:ext>
            </a:extLst>
          </p:cNvPr>
          <p:cNvSpPr/>
          <p:nvPr/>
        </p:nvSpPr>
        <p:spPr>
          <a:xfrm>
            <a:off x="11226720" y="2573444"/>
            <a:ext cx="475621" cy="46812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0">
            <a:extLst>
              <a:ext uri="{FF2B5EF4-FFF2-40B4-BE49-F238E27FC236}">
                <a16:creationId xmlns:a16="http://schemas.microsoft.com/office/drawing/2014/main" id="{307660DC-5F5E-AB4A-81F0-9BCC5A9CAE94}"/>
              </a:ext>
            </a:extLst>
          </p:cNvPr>
          <p:cNvSpPr/>
          <p:nvPr/>
        </p:nvSpPr>
        <p:spPr>
          <a:xfrm>
            <a:off x="11208356" y="1544244"/>
            <a:ext cx="475621" cy="764231"/>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0">
            <a:extLst>
              <a:ext uri="{FF2B5EF4-FFF2-40B4-BE49-F238E27FC236}">
                <a16:creationId xmlns:a16="http://schemas.microsoft.com/office/drawing/2014/main" id="{9F4DDE7C-E603-E932-1A77-0EBFC2F35E03}"/>
              </a:ext>
            </a:extLst>
          </p:cNvPr>
          <p:cNvSpPr/>
          <p:nvPr/>
        </p:nvSpPr>
        <p:spPr>
          <a:xfrm>
            <a:off x="8045955" y="2659451"/>
            <a:ext cx="475621" cy="468122"/>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0">
            <a:extLst>
              <a:ext uri="{FF2B5EF4-FFF2-40B4-BE49-F238E27FC236}">
                <a16:creationId xmlns:a16="http://schemas.microsoft.com/office/drawing/2014/main" id="{BA254ED4-442E-6B64-F543-41A1FCD399AA}"/>
              </a:ext>
            </a:extLst>
          </p:cNvPr>
          <p:cNvSpPr/>
          <p:nvPr/>
        </p:nvSpPr>
        <p:spPr>
          <a:xfrm>
            <a:off x="10459011" y="4063580"/>
            <a:ext cx="478956" cy="918988"/>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7">
            <a:extLst>
              <a:ext uri="{FF2B5EF4-FFF2-40B4-BE49-F238E27FC236}">
                <a16:creationId xmlns:a16="http://schemas.microsoft.com/office/drawing/2014/main" id="{8D04B64A-33EC-6683-569B-9471920A9998}"/>
              </a:ext>
            </a:extLst>
          </p:cNvPr>
          <p:cNvSpPr/>
          <p:nvPr/>
        </p:nvSpPr>
        <p:spPr>
          <a:xfrm>
            <a:off x="274184" y="1648691"/>
            <a:ext cx="3144238" cy="1439735"/>
          </a:xfrm>
          <a:prstGeom prst="roundRect">
            <a:avLst/>
          </a:prstGeom>
          <a:solidFill>
            <a:srgbClr val="1D4ED8"/>
          </a:solidFill>
          <a:ln w="38100">
            <a:solidFill>
              <a:srgbClr val="1E40AF"/>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endParaRPr lang="en-US" sz="2800" b="1">
              <a:solidFill>
                <a:srgbClr val="FFFFFF"/>
              </a:solidFill>
            </a:endParaRPr>
          </a:p>
          <a:p>
            <a:pPr marL="0" indent="0" algn="ctr">
              <a:buNone/>
            </a:pPr>
            <a:r>
              <a:rPr lang="en-US" sz="2800" b="1">
                <a:solidFill>
                  <a:srgbClr val="FFFFFF"/>
                </a:solidFill>
              </a:rPr>
              <a:t>TLMM-FUSE </a:t>
            </a:r>
            <a:br>
              <a:rPr lang="en-US" sz="2800" b="1">
                <a:solidFill>
                  <a:srgbClr val="FFFFFF"/>
                </a:solidFill>
              </a:rPr>
            </a:br>
            <a:r>
              <a:rPr lang="en-US" sz="1600">
                <a:solidFill>
                  <a:srgbClr val="DBEAFE"/>
                </a:solidFill>
              </a:rPr>
              <a:t>Table-lookup ternary </a:t>
            </a:r>
            <a:r>
              <a:rPr lang="en-US" sz="1600" err="1">
                <a:solidFill>
                  <a:srgbClr val="DBEAFE"/>
                </a:solidFill>
              </a:rPr>
              <a:t>matmul</a:t>
            </a:r>
            <a:endParaRPr lang="en-US" sz="2400"/>
          </a:p>
          <a:p>
            <a:pPr marL="0" indent="0" algn="ctr">
              <a:buNone/>
            </a:pPr>
            <a:r>
              <a:rPr lang="en-US" sz="1600">
                <a:solidFill>
                  <a:srgbClr val="DBEAFE"/>
                </a:solidFill>
              </a:rPr>
              <a:t>for QKV + FFN fused with FP </a:t>
            </a:r>
            <a:r>
              <a:rPr lang="en-US" sz="1600" err="1">
                <a:solidFill>
                  <a:srgbClr val="DBEAFE"/>
                </a:solidFill>
              </a:rPr>
              <a:t>DeQ</a:t>
            </a:r>
            <a:r>
              <a:rPr lang="en-US" sz="1600">
                <a:solidFill>
                  <a:srgbClr val="DBEAFE"/>
                </a:solidFill>
              </a:rPr>
              <a:t> ↔ INT ops ↔ Quant</a:t>
            </a:r>
          </a:p>
          <a:p>
            <a:pPr marL="0" indent="0" algn="ctr">
              <a:buNone/>
            </a:pPr>
            <a:r>
              <a:rPr lang="en-US" sz="1600">
                <a:solidFill>
                  <a:srgbClr val="DBEAFE"/>
                </a:solidFill>
              </a:rPr>
              <a:t>+ </a:t>
            </a:r>
            <a:r>
              <a:rPr lang="en-US" sz="1600" err="1">
                <a:solidFill>
                  <a:srgbClr val="DBEAFE"/>
                </a:solidFill>
              </a:rPr>
              <a:t>Elemwise</a:t>
            </a:r>
            <a:r>
              <a:rPr lang="en-US" sz="1600">
                <a:solidFill>
                  <a:srgbClr val="DBEAFE"/>
                </a:solidFill>
              </a:rPr>
              <a:t> (residual/</a:t>
            </a:r>
            <a:r>
              <a:rPr lang="en-US" sz="1600" err="1">
                <a:solidFill>
                  <a:srgbClr val="DBEAFE"/>
                </a:solidFill>
              </a:rPr>
              <a:t>RoPE</a:t>
            </a:r>
            <a:r>
              <a:rPr lang="en-US" sz="1600">
                <a:solidFill>
                  <a:srgbClr val="DBEAFE"/>
                </a:solidFill>
              </a:rPr>
              <a:t>/...)</a:t>
            </a:r>
          </a:p>
          <a:p>
            <a:pPr marL="0" indent="0" algn="ctr">
              <a:buNone/>
            </a:pPr>
            <a:endParaRPr lang="en-US" sz="2400"/>
          </a:p>
        </p:txBody>
      </p:sp>
      <p:sp>
        <p:nvSpPr>
          <p:cNvPr id="39" name="Text 9">
            <a:extLst>
              <a:ext uri="{FF2B5EF4-FFF2-40B4-BE49-F238E27FC236}">
                <a16:creationId xmlns:a16="http://schemas.microsoft.com/office/drawing/2014/main" id="{A75A16E8-6150-7160-7D00-A3F6E018B8FE}"/>
              </a:ext>
            </a:extLst>
          </p:cNvPr>
          <p:cNvSpPr/>
          <p:nvPr/>
        </p:nvSpPr>
        <p:spPr>
          <a:xfrm>
            <a:off x="274184" y="3575434"/>
            <a:ext cx="3144238" cy="1565807"/>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2400" b="1">
                <a:solidFill>
                  <a:srgbClr val="FFFFFF"/>
                </a:solidFill>
              </a:rPr>
              <a:t>Prefill Attention
</a:t>
            </a:r>
            <a:r>
              <a:rPr lang="en-US" sz="1600">
                <a:solidFill>
                  <a:srgbClr val="F5F3FF"/>
                </a:solidFill>
              </a:rPr>
              <a:t>Reversed + fully fused</a:t>
            </a:r>
            <a:endParaRPr lang="en-US" sz="2400"/>
          </a:p>
          <a:p>
            <a:pPr marL="0" indent="0" algn="ctr">
              <a:buNone/>
            </a:pPr>
            <a:r>
              <a:rPr lang="en-US" sz="1600">
                <a:solidFill>
                  <a:srgbClr val="F5F3FF"/>
                </a:solidFill>
              </a:rPr>
              <a:t>minimizes DDR traffic</a:t>
            </a:r>
            <a:endParaRPr lang="en-US" sz="2400"/>
          </a:p>
        </p:txBody>
      </p:sp>
      <p:sp>
        <p:nvSpPr>
          <p:cNvPr id="40" name="Text 6">
            <a:extLst>
              <a:ext uri="{FF2B5EF4-FFF2-40B4-BE49-F238E27FC236}">
                <a16:creationId xmlns:a16="http://schemas.microsoft.com/office/drawing/2014/main" id="{A1FB0AA4-64AC-762B-9F7C-B8B929482294}"/>
              </a:ext>
            </a:extLst>
          </p:cNvPr>
          <p:cNvSpPr/>
          <p:nvPr/>
        </p:nvSpPr>
        <p:spPr>
          <a:xfrm>
            <a:off x="4088893" y="1648690"/>
            <a:ext cx="3144237" cy="1518789"/>
          </a:xfrm>
          <a:prstGeom prst="roundRect">
            <a:avLst/>
          </a:prstGeom>
          <a:solidFill>
            <a:srgbClr val="10B981"/>
          </a:solidFill>
          <a:ln w="38100">
            <a:solidFill>
              <a:srgbClr val="05966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2400" b="1">
                <a:solidFill>
                  <a:srgbClr val="FFFFFF"/>
                </a:solidFill>
              </a:rPr>
              <a:t>URAM-aware Weight Management
</a:t>
            </a:r>
            <a:r>
              <a:rPr lang="en-US" sz="1600">
                <a:solidFill>
                  <a:srgbClr val="ECFDF5"/>
                </a:solidFill>
              </a:rPr>
              <a:t>Fine-grain buffering +</a:t>
            </a:r>
            <a:endParaRPr lang="en-US" sz="2400"/>
          </a:p>
          <a:p>
            <a:pPr marL="0" indent="0" algn="ctr">
              <a:buNone/>
            </a:pPr>
            <a:r>
              <a:rPr lang="en-US" sz="1600">
                <a:solidFill>
                  <a:srgbClr val="ECFDF5"/>
                </a:solidFill>
              </a:rPr>
              <a:t>Analytic Management</a:t>
            </a:r>
            <a:endParaRPr lang="en-US" sz="3600"/>
          </a:p>
        </p:txBody>
      </p:sp>
      <p:sp>
        <p:nvSpPr>
          <p:cNvPr id="41" name="Text 10">
            <a:extLst>
              <a:ext uri="{FF2B5EF4-FFF2-40B4-BE49-F238E27FC236}">
                <a16:creationId xmlns:a16="http://schemas.microsoft.com/office/drawing/2014/main" id="{57DA6C61-802A-3C5F-5F58-30A58C8CD334}"/>
              </a:ext>
            </a:extLst>
          </p:cNvPr>
          <p:cNvSpPr/>
          <p:nvPr/>
        </p:nvSpPr>
        <p:spPr>
          <a:xfrm>
            <a:off x="4088893" y="3575433"/>
            <a:ext cx="3144237" cy="1565807"/>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algn="ctr"/>
            <a:r>
              <a:rPr lang="en-US" sz="2400" b="1">
                <a:solidFill>
                  <a:srgbClr val="FFFFFF"/>
                </a:solidFill>
              </a:rPr>
              <a:t>Decode Attention
</a:t>
            </a:r>
            <a:r>
              <a:rPr lang="en-US" sz="1600">
                <a:solidFill>
                  <a:srgbClr val="F5F3FF"/>
                </a:solidFill>
              </a:rPr>
              <a:t>On-chip SoftMax score buffer</a:t>
            </a:r>
          </a:p>
          <a:p>
            <a:pPr algn="ctr"/>
            <a:r>
              <a:rPr lang="en-US" sz="1600">
                <a:solidFill>
                  <a:srgbClr val="F5F3FF"/>
                </a:solidFill>
              </a:rPr>
              <a:t>avoids DDR reloads</a:t>
            </a:r>
          </a:p>
        </p:txBody>
      </p:sp>
      <p:sp>
        <p:nvSpPr>
          <p:cNvPr id="42" name="Rectangle 3">
            <a:extLst>
              <a:ext uri="{FF2B5EF4-FFF2-40B4-BE49-F238E27FC236}">
                <a16:creationId xmlns:a16="http://schemas.microsoft.com/office/drawing/2014/main" id="{6A3220FA-24E5-9314-B07F-FA6A8338BA5B}"/>
              </a:ext>
            </a:extLst>
          </p:cNvPr>
          <p:cNvSpPr/>
          <p:nvPr/>
        </p:nvSpPr>
        <p:spPr>
          <a:xfrm>
            <a:off x="105306" y="3378015"/>
            <a:ext cx="7186277" cy="1865745"/>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文本框 42">
            <a:extLst>
              <a:ext uri="{FF2B5EF4-FFF2-40B4-BE49-F238E27FC236}">
                <a16:creationId xmlns:a16="http://schemas.microsoft.com/office/drawing/2014/main" id="{7FBACE96-EE0D-9CF1-5F12-1EAEB92D62EA}"/>
              </a:ext>
            </a:extLst>
          </p:cNvPr>
          <p:cNvSpPr txBox="1"/>
          <p:nvPr/>
        </p:nvSpPr>
        <p:spPr>
          <a:xfrm>
            <a:off x="7742636" y="1127246"/>
            <a:ext cx="4267489" cy="338554"/>
          </a:xfrm>
          <a:prstGeom prst="rect">
            <a:avLst/>
          </a:prstGeom>
          <a:noFill/>
        </p:spPr>
        <p:txBody>
          <a:bodyPr wrap="square">
            <a:spAutoFit/>
          </a:bodyPr>
          <a:lstStyle/>
          <a:p>
            <a:pPr>
              <a:tabLst>
                <a:tab pos="4966335" algn="l"/>
              </a:tabLst>
            </a:pPr>
            <a:r>
              <a:rPr lang="en-US" altLang="zh-CN" sz="1600" b="1">
                <a:solidFill>
                  <a:srgbClr val="C00000"/>
                </a:solidFill>
              </a:rPr>
              <a:t>Supports 6 different patterns of computation</a:t>
            </a:r>
            <a:endParaRPr lang="en-US" altLang="zh-CN" sz="1600" b="1">
              <a:solidFill>
                <a:srgbClr val="C00000"/>
              </a:solidFill>
              <a:ea typeface="微软雅黑" pitchFamily="34" charset="-122"/>
            </a:endParaRPr>
          </a:p>
        </p:txBody>
      </p:sp>
      <p:sp>
        <p:nvSpPr>
          <p:cNvPr id="44" name="文本框 43">
            <a:extLst>
              <a:ext uri="{FF2B5EF4-FFF2-40B4-BE49-F238E27FC236}">
                <a16:creationId xmlns:a16="http://schemas.microsoft.com/office/drawing/2014/main" id="{0F748448-B8DC-DB70-FB88-04FD52798FA3}"/>
              </a:ext>
            </a:extLst>
          </p:cNvPr>
          <p:cNvSpPr txBox="1"/>
          <p:nvPr/>
        </p:nvSpPr>
        <p:spPr>
          <a:xfrm>
            <a:off x="7962054" y="3756475"/>
            <a:ext cx="3814709" cy="338554"/>
          </a:xfrm>
          <a:prstGeom prst="rect">
            <a:avLst/>
          </a:prstGeom>
          <a:noFill/>
        </p:spPr>
        <p:txBody>
          <a:bodyPr wrap="square">
            <a:spAutoFit/>
          </a:bodyPr>
          <a:lstStyle/>
          <a:p>
            <a:pPr>
              <a:tabLst>
                <a:tab pos="4966335" algn="l"/>
              </a:tabLst>
            </a:pPr>
            <a:r>
              <a:rPr lang="en-US" altLang="zh-CN" sz="1600" b="1">
                <a:solidFill>
                  <a:schemeClr val="accent1"/>
                </a:solidFill>
              </a:rPr>
              <a:t>TLMM-FUSE Unit in </a:t>
            </a:r>
            <a:r>
              <a:rPr lang="en-US" altLang="zh-CN" sz="1600" b="1" err="1">
                <a:solidFill>
                  <a:schemeClr val="accent1"/>
                </a:solidFill>
              </a:rPr>
              <a:t>TeLLMe</a:t>
            </a:r>
            <a:r>
              <a:rPr lang="en-US" altLang="zh-CN" sz="1600" b="1">
                <a:solidFill>
                  <a:schemeClr val="accent1"/>
                </a:solidFill>
              </a:rPr>
              <a:t> Accelerator</a:t>
            </a:r>
            <a:endParaRPr lang="en-US" altLang="zh-CN" sz="1600" b="1">
              <a:solidFill>
                <a:schemeClr val="accent1"/>
              </a:solidFill>
              <a:ea typeface="微软雅黑" pitchFamily="34" charset="-122"/>
            </a:endParaRPr>
          </a:p>
        </p:txBody>
      </p:sp>
      <p:sp>
        <p:nvSpPr>
          <p:cNvPr id="45" name="Rectangle 3">
            <a:extLst>
              <a:ext uri="{FF2B5EF4-FFF2-40B4-BE49-F238E27FC236}">
                <a16:creationId xmlns:a16="http://schemas.microsoft.com/office/drawing/2014/main" id="{C92808C6-2704-DBEC-93A0-3502586A1DB6}"/>
              </a:ext>
            </a:extLst>
          </p:cNvPr>
          <p:cNvSpPr/>
          <p:nvPr/>
        </p:nvSpPr>
        <p:spPr>
          <a:xfrm>
            <a:off x="3579387" y="1418326"/>
            <a:ext cx="3729091" cy="1865745"/>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itle 1">
            <a:extLst>
              <a:ext uri="{FF2B5EF4-FFF2-40B4-BE49-F238E27FC236}">
                <a16:creationId xmlns:a16="http://schemas.microsoft.com/office/drawing/2014/main" id="{AA3F946B-1658-AF01-68D3-541739235D1C}"/>
              </a:ext>
            </a:extLst>
          </p:cNvPr>
          <p:cNvSpPr txBox="1">
            <a:spLocks/>
          </p:cNvSpPr>
          <p:nvPr/>
        </p:nvSpPr>
        <p:spPr>
          <a:xfrm>
            <a:off x="911225" y="328205"/>
            <a:ext cx="11254099" cy="6774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600" b="1"/>
              <a:t>TLMM-FUSE</a:t>
            </a:r>
            <a:r>
              <a:rPr lang="en-US" altLang="zh-CN" sz="3600"/>
              <a:t> Unit: Table-lookup </a:t>
            </a:r>
            <a:r>
              <a:rPr lang="en-US" altLang="zh-CN" sz="3600" err="1"/>
              <a:t>MatMul</a:t>
            </a:r>
            <a:r>
              <a:rPr lang="en-US" altLang="zh-CN" sz="3600"/>
              <a:t> + Fused Dataflow</a:t>
            </a:r>
          </a:p>
        </p:txBody>
      </p:sp>
      <p:sp>
        <p:nvSpPr>
          <p:cNvPr id="4" name="页脚占位符 3">
            <a:extLst>
              <a:ext uri="{FF2B5EF4-FFF2-40B4-BE49-F238E27FC236}">
                <a16:creationId xmlns:a16="http://schemas.microsoft.com/office/drawing/2014/main" id="{B7F8B57F-1360-4CC2-B92B-A4BC1042FE2C}"/>
              </a:ext>
            </a:extLst>
          </p:cNvPr>
          <p:cNvSpPr>
            <a:spLocks noGrp="1"/>
          </p:cNvSpPr>
          <p:nvPr>
            <p:ph type="ftr" sz="quarter" idx="11"/>
          </p:nvPr>
        </p:nvSpPr>
        <p:spPr/>
        <p:txBody>
          <a:bodyPr/>
          <a:lstStyle/>
          <a:p>
            <a:r>
              <a:rPr lang="en-US"/>
              <a:t>TeLLMe: Ternary LLM Accelerator on Edge FPGAs</a:t>
            </a:r>
          </a:p>
        </p:txBody>
      </p:sp>
      <p:sp>
        <p:nvSpPr>
          <p:cNvPr id="25" name="文本框 24">
            <a:extLst>
              <a:ext uri="{FF2B5EF4-FFF2-40B4-BE49-F238E27FC236}">
                <a16:creationId xmlns:a16="http://schemas.microsoft.com/office/drawing/2014/main" id="{C841C8AF-AA45-4FD0-9F0B-72124DC7271B}"/>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1</a:t>
            </a:r>
            <a:endParaRPr lang="zh-CN" altLang="en-US" sz="2400" b="1" i="1">
              <a:solidFill>
                <a:srgbClr val="C00000"/>
              </a:solidFill>
            </a:endParaRPr>
          </a:p>
        </p:txBody>
      </p:sp>
    </p:spTree>
    <p:extLst>
      <p:ext uri="{BB962C8B-B14F-4D97-AF65-F5344CB8AC3E}">
        <p14:creationId xmlns:p14="http://schemas.microsoft.com/office/powerpoint/2010/main" val="394067916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CF03171-162D-BFFE-4D82-F0852B14B8B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313AD42D-1FFD-6C34-1C26-9CF348515F4C}"/>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0A2CDCC-9360-C464-7E76-7FFD38061863}"/>
              </a:ext>
            </a:extLst>
          </p:cNvPr>
          <p:cNvSpPr/>
          <p:nvPr/>
        </p:nvSpPr>
        <p:spPr>
          <a:xfrm>
            <a:off x="1576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E8E5ABD1-8BA1-FF69-4202-63A23005448F}"/>
              </a:ext>
            </a:extLst>
          </p:cNvPr>
          <p:cNvSpPr/>
          <p:nvPr/>
        </p:nvSpPr>
        <p:spPr>
          <a:xfrm>
            <a:off x="1576794" y="249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6BC94A44-9743-1CA0-5AD7-6D06D0F74ECA}"/>
              </a:ext>
            </a:extLst>
          </p:cNvPr>
          <p:cNvSpPr/>
          <p:nvPr/>
        </p:nvSpPr>
        <p:spPr>
          <a:xfrm>
            <a:off x="1576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91C9F62-07EA-4F95-B6DB-38D3811CD7A1}"/>
              </a:ext>
            </a:extLst>
          </p:cNvPr>
          <p:cNvSpPr/>
          <p:nvPr/>
        </p:nvSpPr>
        <p:spPr>
          <a:xfrm>
            <a:off x="1576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D300B01-66EB-36EC-D6FB-A886A5FF9D2D}"/>
              </a:ext>
            </a:extLst>
          </p:cNvPr>
          <p:cNvSpPr/>
          <p:nvPr/>
        </p:nvSpPr>
        <p:spPr>
          <a:xfrm>
            <a:off x="1576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43357484-419B-4B0C-3C9F-8B27F7053E1E}"/>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30376DD-756D-35CC-3C46-D903E95C4988}"/>
              </a:ext>
            </a:extLst>
          </p:cNvPr>
          <p:cNvSpPr/>
          <p:nvPr/>
        </p:nvSpPr>
        <p:spPr>
          <a:xfrm>
            <a:off x="1828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24BEB3D-B359-4543-F258-27932AACBD50}"/>
              </a:ext>
            </a:extLst>
          </p:cNvPr>
          <p:cNvSpPr/>
          <p:nvPr/>
        </p:nvSpPr>
        <p:spPr>
          <a:xfrm>
            <a:off x="1828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377C869E-56FF-0146-7630-11E763C213DC}"/>
              </a:ext>
            </a:extLst>
          </p:cNvPr>
          <p:cNvSpPr/>
          <p:nvPr/>
        </p:nvSpPr>
        <p:spPr>
          <a:xfrm>
            <a:off x="1828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5CB18E66-6FFA-1285-87F9-B06CA800DA69}"/>
              </a:ext>
            </a:extLst>
          </p:cNvPr>
          <p:cNvSpPr/>
          <p:nvPr/>
        </p:nvSpPr>
        <p:spPr>
          <a:xfrm>
            <a:off x="1828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BEC01E94-4F9C-A6A8-F306-D9816705CA40}"/>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DE61748-214D-7712-8A8E-D9F73EB0B687}"/>
              </a:ext>
            </a:extLst>
          </p:cNvPr>
          <p:cNvSpPr/>
          <p:nvPr/>
        </p:nvSpPr>
        <p:spPr>
          <a:xfrm>
            <a:off x="2080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600F36A-C72A-9C63-14F6-5C36B8D8187D}"/>
              </a:ext>
            </a:extLst>
          </p:cNvPr>
          <p:cNvSpPr/>
          <p:nvPr/>
        </p:nvSpPr>
        <p:spPr>
          <a:xfrm>
            <a:off x="2080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8AFE88F-51C5-A763-AF12-80378D94A6C9}"/>
              </a:ext>
            </a:extLst>
          </p:cNvPr>
          <p:cNvSpPr/>
          <p:nvPr/>
        </p:nvSpPr>
        <p:spPr>
          <a:xfrm>
            <a:off x="2080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D80C7C5-24CF-8A4B-B760-4F25753FFE0B}"/>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ED71915-EB69-4621-D158-9C57AEE82F5B}"/>
              </a:ext>
            </a:extLst>
          </p:cNvPr>
          <p:cNvSpPr/>
          <p:nvPr/>
        </p:nvSpPr>
        <p:spPr>
          <a:xfrm>
            <a:off x="2332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1CECC2F0-F585-32E0-4C48-A228851CEC25}"/>
              </a:ext>
            </a:extLst>
          </p:cNvPr>
          <p:cNvSpPr/>
          <p:nvPr/>
        </p:nvSpPr>
        <p:spPr>
          <a:xfrm>
            <a:off x="2332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363D18B-C728-D823-D7CD-69AE88AA550A}"/>
              </a:ext>
            </a:extLst>
          </p:cNvPr>
          <p:cNvSpPr/>
          <p:nvPr/>
        </p:nvSpPr>
        <p:spPr>
          <a:xfrm>
            <a:off x="2332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274724CD-9A8B-1FA7-05BE-19CCC009D195}"/>
              </a:ext>
            </a:extLst>
          </p:cNvPr>
          <p:cNvSpPr/>
          <p:nvPr/>
        </p:nvSpPr>
        <p:spPr>
          <a:xfrm>
            <a:off x="2584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3B398A37-A05F-7EA7-37DC-3FD538D7157D}"/>
              </a:ext>
            </a:extLst>
          </p:cNvPr>
          <p:cNvSpPr/>
          <p:nvPr/>
        </p:nvSpPr>
        <p:spPr>
          <a:xfrm>
            <a:off x="2584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DDF1527-FE22-4B22-613E-7C2D725381C2}"/>
              </a:ext>
            </a:extLst>
          </p:cNvPr>
          <p:cNvSpPr/>
          <p:nvPr/>
        </p:nvSpPr>
        <p:spPr>
          <a:xfrm>
            <a:off x="2836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253659C4-0A54-FE11-038C-E62C5CCC4953}"/>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8DA5DB1E-AB7D-20A3-EABA-C3EFF554FC3C}"/>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8" name="TextBox 27">
            <a:extLst>
              <a:ext uri="{FF2B5EF4-FFF2-40B4-BE49-F238E27FC236}">
                <a16:creationId xmlns:a16="http://schemas.microsoft.com/office/drawing/2014/main" id="{DCEC3151-43DF-A4E3-0A1A-654432927890}"/>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9" name="TextBox 28">
            <a:extLst>
              <a:ext uri="{FF2B5EF4-FFF2-40B4-BE49-F238E27FC236}">
                <a16:creationId xmlns:a16="http://schemas.microsoft.com/office/drawing/2014/main" id="{425E99D5-FD6E-8DAC-F44A-FCB606923425}"/>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B076604F-145C-2A3C-F51D-C43F61FDE81F}"/>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94190D4F-5F48-E0E4-A552-01C3CC581C52}"/>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E0623B69-322A-FD14-6F75-1476E82D0B20}"/>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F758EB5E-BBF6-7D14-60ED-D88A82DB0E3B}"/>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CC0F7EDF-C422-88EB-971B-6B76CC4188E2}"/>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35" name="TextBox 34">
            <a:extLst>
              <a:ext uri="{FF2B5EF4-FFF2-40B4-BE49-F238E27FC236}">
                <a16:creationId xmlns:a16="http://schemas.microsoft.com/office/drawing/2014/main" id="{ACC553B5-3490-95D6-FB40-3919F4ECAA94}"/>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B936D381-F59A-7CCF-9650-865D73E6E48B}"/>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61F95AAF-73B0-CA55-D2E6-E67D154DE777}"/>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5C6ED2DE-50AC-96F5-68F9-4F58930FB94A}"/>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0" name="Rectangle 39">
            <a:extLst>
              <a:ext uri="{FF2B5EF4-FFF2-40B4-BE49-F238E27FC236}">
                <a16:creationId xmlns:a16="http://schemas.microsoft.com/office/drawing/2014/main" id="{3D3D361E-BBDD-C210-48E3-235B5989E016}"/>
              </a:ext>
            </a:extLst>
          </p:cNvPr>
          <p:cNvSpPr/>
          <p:nvPr/>
        </p:nvSpPr>
        <p:spPr>
          <a:xfrm>
            <a:off x="1608637" y="4066734"/>
            <a:ext cx="976157" cy="199084"/>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5D61BD90-E1F2-2A00-82DF-207962DDDCCD}"/>
              </a:ext>
            </a:extLst>
          </p:cNvPr>
          <p:cNvSpPr/>
          <p:nvPr/>
        </p:nvSpPr>
        <p:spPr>
          <a:xfrm>
            <a:off x="1257417" y="2494107"/>
            <a:ext cx="260891" cy="1006304"/>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6E346C89-5A4B-8280-8B65-9A3EAC8AEB40}"/>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363A0565-3B1B-ECCD-9F1D-30DCED175F43}"/>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43" name="!!Rectangle 1">
            <a:extLst>
              <a:ext uri="{FF2B5EF4-FFF2-40B4-BE49-F238E27FC236}">
                <a16:creationId xmlns:a16="http://schemas.microsoft.com/office/drawing/2014/main" id="{EE9B2476-BA03-8DEE-C911-258D5B7185A1}"/>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a:t>
            </a:r>
          </a:p>
        </p:txBody>
      </p:sp>
      <p:sp>
        <p:nvSpPr>
          <p:cNvPr id="44" name="Rectangle 43">
            <a:extLst>
              <a:ext uri="{FF2B5EF4-FFF2-40B4-BE49-F238E27FC236}">
                <a16:creationId xmlns:a16="http://schemas.microsoft.com/office/drawing/2014/main" id="{8A2D06DF-ECA6-FE6C-CA3F-D8245B6238CE}"/>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68" name="Rectangle 67">
            <a:extLst>
              <a:ext uri="{FF2B5EF4-FFF2-40B4-BE49-F238E27FC236}">
                <a16:creationId xmlns:a16="http://schemas.microsoft.com/office/drawing/2014/main" id="{920E6D7F-B679-91BE-20C6-B0A3882FEB3C}"/>
              </a:ext>
            </a:extLst>
          </p:cNvPr>
          <p:cNvSpPr/>
          <p:nvPr/>
        </p:nvSpPr>
        <p:spPr>
          <a:xfrm>
            <a:off x="6310781" y="2208799"/>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69" name="Rectangle 68">
            <a:extLst>
              <a:ext uri="{FF2B5EF4-FFF2-40B4-BE49-F238E27FC236}">
                <a16:creationId xmlns:a16="http://schemas.microsoft.com/office/drawing/2014/main" id="{7DC12783-CB1D-9C0E-75E4-0556C46B8072}"/>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87" name="TextBox 86">
            <a:extLst>
              <a:ext uri="{FF2B5EF4-FFF2-40B4-BE49-F238E27FC236}">
                <a16:creationId xmlns:a16="http://schemas.microsoft.com/office/drawing/2014/main" id="{AD73D23A-F49F-4C7C-4B75-5C96AB37EBB1}"/>
              </a:ext>
            </a:extLst>
          </p:cNvPr>
          <p:cNvSpPr txBox="1"/>
          <p:nvPr/>
        </p:nvSpPr>
        <p:spPr>
          <a:xfrm>
            <a:off x="2332794" y="1809329"/>
            <a:ext cx="700345" cy="369332"/>
          </a:xfrm>
          <a:prstGeom prst="rect">
            <a:avLst/>
          </a:prstGeom>
          <a:noFill/>
        </p:spPr>
        <p:txBody>
          <a:bodyPr wrap="square" rtlCol="0">
            <a:spAutoFit/>
          </a:bodyPr>
          <a:lstStyle/>
          <a:p>
            <a:r>
              <a:rPr lang="en-US"/>
              <a:t>2</a:t>
            </a:r>
          </a:p>
        </p:txBody>
      </p:sp>
      <p:sp>
        <p:nvSpPr>
          <p:cNvPr id="89" name="TextBox 88">
            <a:extLst>
              <a:ext uri="{FF2B5EF4-FFF2-40B4-BE49-F238E27FC236}">
                <a16:creationId xmlns:a16="http://schemas.microsoft.com/office/drawing/2014/main" id="{1D5C5504-71D4-641A-4E0C-222B829EA34F}"/>
              </a:ext>
            </a:extLst>
          </p:cNvPr>
          <p:cNvSpPr txBox="1"/>
          <p:nvPr/>
        </p:nvSpPr>
        <p:spPr>
          <a:xfrm>
            <a:off x="1257416" y="1804542"/>
            <a:ext cx="1353313" cy="369332"/>
          </a:xfrm>
          <a:prstGeom prst="rect">
            <a:avLst/>
          </a:prstGeom>
          <a:noFill/>
        </p:spPr>
        <p:txBody>
          <a:bodyPr wrap="square">
            <a:spAutoFit/>
          </a:bodyPr>
          <a:lstStyle/>
          <a:p>
            <a:r>
              <a:rPr lang="en-US"/>
              <a:t>Iteration : </a:t>
            </a:r>
          </a:p>
        </p:txBody>
      </p:sp>
      <p:sp>
        <p:nvSpPr>
          <p:cNvPr id="2" name="灯片编号占位符 1">
            <a:extLst>
              <a:ext uri="{FF2B5EF4-FFF2-40B4-BE49-F238E27FC236}">
                <a16:creationId xmlns:a16="http://schemas.microsoft.com/office/drawing/2014/main" id="{C049B0DA-DF0A-2C2E-73D0-6DFCDE94E585}"/>
              </a:ext>
            </a:extLst>
          </p:cNvPr>
          <p:cNvSpPr>
            <a:spLocks noGrp="1"/>
          </p:cNvSpPr>
          <p:nvPr>
            <p:ph type="sldNum" sz="quarter" idx="12"/>
          </p:nvPr>
        </p:nvSpPr>
        <p:spPr/>
        <p:txBody>
          <a:bodyPr/>
          <a:lstStyle/>
          <a:p>
            <a:fld id="{CB77001E-1A61-4903-BBFF-D82C24F3A3A5}" type="slidenum">
              <a:rPr lang="en-US" smtClean="0"/>
              <a:t>70</a:t>
            </a:fld>
            <a:endParaRPr lang="zh-CN" altLang="en-US"/>
          </a:p>
        </p:txBody>
      </p:sp>
      <p:sp>
        <p:nvSpPr>
          <p:cNvPr id="39" name="页脚占位符 38">
            <a:extLst>
              <a:ext uri="{FF2B5EF4-FFF2-40B4-BE49-F238E27FC236}">
                <a16:creationId xmlns:a16="http://schemas.microsoft.com/office/drawing/2014/main" id="{6E7827D5-E2DF-4696-B249-04C789336BE3}"/>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313687455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AFE89DA-DB35-750A-37DB-309787FB37C1}"/>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1D959447-083D-6535-15EB-FE096238449F}"/>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ED733DA3-508D-1BCB-4FE3-85D782BD35D1}"/>
              </a:ext>
            </a:extLst>
          </p:cNvPr>
          <p:cNvSpPr/>
          <p:nvPr/>
        </p:nvSpPr>
        <p:spPr>
          <a:xfrm>
            <a:off x="1576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148D42C8-0472-2809-8FF4-17EF6E42F18A}"/>
              </a:ext>
            </a:extLst>
          </p:cNvPr>
          <p:cNvSpPr/>
          <p:nvPr/>
        </p:nvSpPr>
        <p:spPr>
          <a:xfrm>
            <a:off x="1576794" y="249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E7FED611-EDEC-C46B-175B-76A7697D549E}"/>
              </a:ext>
            </a:extLst>
          </p:cNvPr>
          <p:cNvSpPr/>
          <p:nvPr/>
        </p:nvSpPr>
        <p:spPr>
          <a:xfrm>
            <a:off x="1576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A95C0AC0-81F7-67C0-3BFA-D9F8E9884338}"/>
              </a:ext>
            </a:extLst>
          </p:cNvPr>
          <p:cNvSpPr/>
          <p:nvPr/>
        </p:nvSpPr>
        <p:spPr>
          <a:xfrm>
            <a:off x="1576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32FF562C-05BA-7B29-F18C-B66EE229D1A3}"/>
              </a:ext>
            </a:extLst>
          </p:cNvPr>
          <p:cNvSpPr/>
          <p:nvPr/>
        </p:nvSpPr>
        <p:spPr>
          <a:xfrm>
            <a:off x="1576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74BB8D1-D7E4-868F-A7DC-84597B53AD6D}"/>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FA7CCC-7378-8601-1913-2F3365C06905}"/>
              </a:ext>
            </a:extLst>
          </p:cNvPr>
          <p:cNvSpPr/>
          <p:nvPr/>
        </p:nvSpPr>
        <p:spPr>
          <a:xfrm>
            <a:off x="1828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C508171-2003-4C60-6378-572787EC81D8}"/>
              </a:ext>
            </a:extLst>
          </p:cNvPr>
          <p:cNvSpPr/>
          <p:nvPr/>
        </p:nvSpPr>
        <p:spPr>
          <a:xfrm>
            <a:off x="1828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AD17863C-0257-D8A6-36DA-C47250F5585B}"/>
              </a:ext>
            </a:extLst>
          </p:cNvPr>
          <p:cNvSpPr/>
          <p:nvPr/>
        </p:nvSpPr>
        <p:spPr>
          <a:xfrm>
            <a:off x="1828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DB89FC0-FB1F-871F-FF26-5FA08418F330}"/>
              </a:ext>
            </a:extLst>
          </p:cNvPr>
          <p:cNvSpPr/>
          <p:nvPr/>
        </p:nvSpPr>
        <p:spPr>
          <a:xfrm>
            <a:off x="1828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4765D05-76ED-DA74-E965-776F39688E5F}"/>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6A8EA244-9C77-5446-F20B-22F505DD2475}"/>
              </a:ext>
            </a:extLst>
          </p:cNvPr>
          <p:cNvSpPr/>
          <p:nvPr/>
        </p:nvSpPr>
        <p:spPr>
          <a:xfrm>
            <a:off x="2080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D76C924C-8A6B-9910-CD18-CC87A6C3F676}"/>
              </a:ext>
            </a:extLst>
          </p:cNvPr>
          <p:cNvSpPr/>
          <p:nvPr/>
        </p:nvSpPr>
        <p:spPr>
          <a:xfrm>
            <a:off x="2080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2EE228E-70A3-D98B-08D6-2E8E1A678545}"/>
              </a:ext>
            </a:extLst>
          </p:cNvPr>
          <p:cNvSpPr/>
          <p:nvPr/>
        </p:nvSpPr>
        <p:spPr>
          <a:xfrm>
            <a:off x="2080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2D3267FD-661E-E1D6-AD84-622C108EA1BE}"/>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DB7C47E2-867A-BACA-4424-2A69EB29691F}"/>
              </a:ext>
            </a:extLst>
          </p:cNvPr>
          <p:cNvSpPr/>
          <p:nvPr/>
        </p:nvSpPr>
        <p:spPr>
          <a:xfrm>
            <a:off x="2332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6907CB66-3EF8-E0EF-86FF-3FE81DC882E5}"/>
              </a:ext>
            </a:extLst>
          </p:cNvPr>
          <p:cNvSpPr/>
          <p:nvPr/>
        </p:nvSpPr>
        <p:spPr>
          <a:xfrm>
            <a:off x="2332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32499429-4E87-28D2-7C69-C2E91E108D5B}"/>
              </a:ext>
            </a:extLst>
          </p:cNvPr>
          <p:cNvSpPr/>
          <p:nvPr/>
        </p:nvSpPr>
        <p:spPr>
          <a:xfrm>
            <a:off x="2332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B5FEEFBA-042A-7A04-772D-C307281E194F}"/>
              </a:ext>
            </a:extLst>
          </p:cNvPr>
          <p:cNvSpPr/>
          <p:nvPr/>
        </p:nvSpPr>
        <p:spPr>
          <a:xfrm>
            <a:off x="2584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E57EC431-63A1-84D5-D694-46A262303AD5}"/>
              </a:ext>
            </a:extLst>
          </p:cNvPr>
          <p:cNvSpPr/>
          <p:nvPr/>
        </p:nvSpPr>
        <p:spPr>
          <a:xfrm>
            <a:off x="2584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FD216C39-C1B7-5679-C957-BB9CCE0267A7}"/>
              </a:ext>
            </a:extLst>
          </p:cNvPr>
          <p:cNvSpPr/>
          <p:nvPr/>
        </p:nvSpPr>
        <p:spPr>
          <a:xfrm>
            <a:off x="283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1EE7EDDF-4B2C-92CE-480D-72F52B47D9D9}"/>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2C813944-271C-5DC3-4242-ED2D06C81346}"/>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8" name="TextBox 27">
            <a:extLst>
              <a:ext uri="{FF2B5EF4-FFF2-40B4-BE49-F238E27FC236}">
                <a16:creationId xmlns:a16="http://schemas.microsoft.com/office/drawing/2014/main" id="{79429FDC-83D8-53C3-829A-147A0E6D30E4}"/>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9" name="TextBox 28">
            <a:extLst>
              <a:ext uri="{FF2B5EF4-FFF2-40B4-BE49-F238E27FC236}">
                <a16:creationId xmlns:a16="http://schemas.microsoft.com/office/drawing/2014/main" id="{D0D91682-EE6C-7DAF-F9F5-FB52E430DB73}"/>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D641F408-49A7-3334-FC17-03779C0AEA25}"/>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61E5FD54-5CD3-1431-F342-43BDCDA7C8FD}"/>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E556188B-1B36-8CEE-E33B-717DE51CBBA9}"/>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6487CA8E-DAB7-1EB2-1D7F-CF11BE8466DF}"/>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40D101F2-E1E2-8EAF-270F-7FD8E901A1F7}"/>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35" name="TextBox 34">
            <a:extLst>
              <a:ext uri="{FF2B5EF4-FFF2-40B4-BE49-F238E27FC236}">
                <a16:creationId xmlns:a16="http://schemas.microsoft.com/office/drawing/2014/main" id="{0716F0A1-AA64-1F34-22DF-249E18D79C31}"/>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AD3B199C-58F2-4590-7841-F15E81A56423}"/>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F06EEA0D-4BDD-BA2E-C4A3-EE6F25037319}"/>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D8EEE394-2261-84CE-18E9-10FBE1EC9C6B}"/>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0" name="Rectangle 39">
            <a:extLst>
              <a:ext uri="{FF2B5EF4-FFF2-40B4-BE49-F238E27FC236}">
                <a16:creationId xmlns:a16="http://schemas.microsoft.com/office/drawing/2014/main" id="{B982E146-9642-CF06-5B5C-C7F471A1432F}"/>
              </a:ext>
            </a:extLst>
          </p:cNvPr>
          <p:cNvSpPr/>
          <p:nvPr/>
        </p:nvSpPr>
        <p:spPr>
          <a:xfrm>
            <a:off x="1608637" y="4066734"/>
            <a:ext cx="1228157" cy="199084"/>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CCE1834E-A9E0-D250-820B-F99BC299AB15}"/>
              </a:ext>
            </a:extLst>
          </p:cNvPr>
          <p:cNvSpPr/>
          <p:nvPr/>
        </p:nvSpPr>
        <p:spPr>
          <a:xfrm>
            <a:off x="1257417" y="2494106"/>
            <a:ext cx="260891" cy="1299565"/>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2243127D-DE57-57C0-DB9F-228C2597E297}"/>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49" name="TextBox 48">
            <a:extLst>
              <a:ext uri="{FF2B5EF4-FFF2-40B4-BE49-F238E27FC236}">
                <a16:creationId xmlns:a16="http://schemas.microsoft.com/office/drawing/2014/main" id="{14F2A35F-E25A-FB07-9599-A75B29BEF418}"/>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53" name="TextBox 52">
            <a:extLst>
              <a:ext uri="{FF2B5EF4-FFF2-40B4-BE49-F238E27FC236}">
                <a16:creationId xmlns:a16="http://schemas.microsoft.com/office/drawing/2014/main" id="{4ACF04A5-DE8A-3960-0BF9-9B9A53E55EC8}"/>
              </a:ext>
            </a:extLst>
          </p:cNvPr>
          <p:cNvSpPr txBox="1"/>
          <p:nvPr/>
        </p:nvSpPr>
        <p:spPr>
          <a:xfrm>
            <a:off x="2332794" y="1809329"/>
            <a:ext cx="700345" cy="369332"/>
          </a:xfrm>
          <a:prstGeom prst="rect">
            <a:avLst/>
          </a:prstGeom>
          <a:noFill/>
        </p:spPr>
        <p:txBody>
          <a:bodyPr wrap="square" rtlCol="0">
            <a:spAutoFit/>
          </a:bodyPr>
          <a:lstStyle/>
          <a:p>
            <a:r>
              <a:rPr lang="en-US"/>
              <a:t>1</a:t>
            </a:r>
          </a:p>
        </p:txBody>
      </p:sp>
      <p:sp>
        <p:nvSpPr>
          <p:cNvPr id="54" name="TextBox 53">
            <a:extLst>
              <a:ext uri="{FF2B5EF4-FFF2-40B4-BE49-F238E27FC236}">
                <a16:creationId xmlns:a16="http://schemas.microsoft.com/office/drawing/2014/main" id="{1E9E37C3-0CCF-58A7-5968-B7632A6CCE93}"/>
              </a:ext>
            </a:extLst>
          </p:cNvPr>
          <p:cNvSpPr txBox="1"/>
          <p:nvPr/>
        </p:nvSpPr>
        <p:spPr>
          <a:xfrm>
            <a:off x="1943073" y="1804542"/>
            <a:ext cx="667657" cy="369332"/>
          </a:xfrm>
          <a:prstGeom prst="rect">
            <a:avLst/>
          </a:prstGeom>
          <a:noFill/>
        </p:spPr>
        <p:txBody>
          <a:bodyPr wrap="square">
            <a:spAutoFit/>
          </a:bodyPr>
          <a:lstStyle/>
          <a:p>
            <a:r>
              <a:rPr lang="en-US"/>
              <a:t>T = </a:t>
            </a:r>
          </a:p>
        </p:txBody>
      </p:sp>
      <p:sp>
        <p:nvSpPr>
          <p:cNvPr id="2" name="灯片编号占位符 1">
            <a:extLst>
              <a:ext uri="{FF2B5EF4-FFF2-40B4-BE49-F238E27FC236}">
                <a16:creationId xmlns:a16="http://schemas.microsoft.com/office/drawing/2014/main" id="{BE7CF064-E148-D32D-FD3B-DD434FE99664}"/>
              </a:ext>
            </a:extLst>
          </p:cNvPr>
          <p:cNvSpPr>
            <a:spLocks noGrp="1"/>
          </p:cNvSpPr>
          <p:nvPr>
            <p:ph type="sldNum" sz="quarter" idx="12"/>
          </p:nvPr>
        </p:nvSpPr>
        <p:spPr/>
        <p:txBody>
          <a:bodyPr/>
          <a:lstStyle/>
          <a:p>
            <a:fld id="{CB77001E-1A61-4903-BBFF-D82C24F3A3A5}" type="slidenum">
              <a:rPr lang="en-US" smtClean="0"/>
              <a:t>71</a:t>
            </a:fld>
            <a:endParaRPr lang="zh-CN" altLang="en-US"/>
          </a:p>
        </p:txBody>
      </p:sp>
      <p:sp>
        <p:nvSpPr>
          <p:cNvPr id="39" name="页脚占位符 38">
            <a:extLst>
              <a:ext uri="{FF2B5EF4-FFF2-40B4-BE49-F238E27FC236}">
                <a16:creationId xmlns:a16="http://schemas.microsoft.com/office/drawing/2014/main" id="{FBF2740E-9E65-4161-847F-CDCDAEEA74A1}"/>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406864325"/>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C1FF50D-BFE2-5C2E-E4F3-BFF1F0C1706A}"/>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68001CF-B69B-97F6-DFE9-463F07CC3FA1}"/>
              </a:ext>
            </a:extLst>
          </p:cNvPr>
          <p:cNvSpPr/>
          <p:nvPr/>
        </p:nvSpPr>
        <p:spPr>
          <a:xfrm>
            <a:off x="1576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C0595116-07BA-0403-AC08-FBF8BD2CC549}"/>
              </a:ext>
            </a:extLst>
          </p:cNvPr>
          <p:cNvSpPr/>
          <p:nvPr/>
        </p:nvSpPr>
        <p:spPr>
          <a:xfrm>
            <a:off x="1576794" y="249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7A2EAEE6-93BA-80B5-F7E8-68653A840ADC}"/>
              </a:ext>
            </a:extLst>
          </p:cNvPr>
          <p:cNvSpPr/>
          <p:nvPr/>
        </p:nvSpPr>
        <p:spPr>
          <a:xfrm>
            <a:off x="1576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65B471C1-A197-D13A-8ECE-1C2BCF2B1F66}"/>
              </a:ext>
            </a:extLst>
          </p:cNvPr>
          <p:cNvSpPr/>
          <p:nvPr/>
        </p:nvSpPr>
        <p:spPr>
          <a:xfrm>
            <a:off x="1576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CBFDB9D-19C4-4C4B-7202-BB85AF59B208}"/>
              </a:ext>
            </a:extLst>
          </p:cNvPr>
          <p:cNvSpPr/>
          <p:nvPr/>
        </p:nvSpPr>
        <p:spPr>
          <a:xfrm>
            <a:off x="1576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E118519-F9D3-AEE8-D1A6-E7C191178D03}"/>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1784187-A5A3-58A0-10EA-0AEEA9FC1582}"/>
              </a:ext>
            </a:extLst>
          </p:cNvPr>
          <p:cNvSpPr/>
          <p:nvPr/>
        </p:nvSpPr>
        <p:spPr>
          <a:xfrm>
            <a:off x="1828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D739DCDE-613E-4B9C-99E5-88BE4B5A4F29}"/>
              </a:ext>
            </a:extLst>
          </p:cNvPr>
          <p:cNvSpPr/>
          <p:nvPr/>
        </p:nvSpPr>
        <p:spPr>
          <a:xfrm>
            <a:off x="1828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0345394-53A0-DA17-3838-0315F5276A33}"/>
              </a:ext>
            </a:extLst>
          </p:cNvPr>
          <p:cNvSpPr/>
          <p:nvPr/>
        </p:nvSpPr>
        <p:spPr>
          <a:xfrm>
            <a:off x="1828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1B6DAEBC-EC6C-FD5A-2BCB-0EADE9C9EF86}"/>
              </a:ext>
            </a:extLst>
          </p:cNvPr>
          <p:cNvSpPr/>
          <p:nvPr/>
        </p:nvSpPr>
        <p:spPr>
          <a:xfrm>
            <a:off x="1828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0DBF8BC4-18B3-D549-60CF-0F08C23E73C5}"/>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15EC358-199D-C277-2130-4ABB0BCFE37D}"/>
              </a:ext>
            </a:extLst>
          </p:cNvPr>
          <p:cNvSpPr/>
          <p:nvPr/>
        </p:nvSpPr>
        <p:spPr>
          <a:xfrm>
            <a:off x="2080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B3B04B3A-C279-A731-AE73-559E1172054F}"/>
              </a:ext>
            </a:extLst>
          </p:cNvPr>
          <p:cNvSpPr/>
          <p:nvPr/>
        </p:nvSpPr>
        <p:spPr>
          <a:xfrm>
            <a:off x="2080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7F0FCFC1-57B5-B511-0889-264446736610}"/>
              </a:ext>
            </a:extLst>
          </p:cNvPr>
          <p:cNvSpPr/>
          <p:nvPr/>
        </p:nvSpPr>
        <p:spPr>
          <a:xfrm>
            <a:off x="2080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994150D-925E-936D-B7A9-FD7A98E2D58E}"/>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48BB7D36-13BB-C7BE-3DF9-D55DF7E6C105}"/>
              </a:ext>
            </a:extLst>
          </p:cNvPr>
          <p:cNvSpPr/>
          <p:nvPr/>
        </p:nvSpPr>
        <p:spPr>
          <a:xfrm>
            <a:off x="2332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E65ED6B4-CCE4-9868-7F29-4ACB419D4122}"/>
              </a:ext>
            </a:extLst>
          </p:cNvPr>
          <p:cNvSpPr/>
          <p:nvPr/>
        </p:nvSpPr>
        <p:spPr>
          <a:xfrm>
            <a:off x="2332794" y="3250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84B11F9B-9AE6-FCD3-8EBC-B99649CD08B7}"/>
              </a:ext>
            </a:extLst>
          </p:cNvPr>
          <p:cNvSpPr/>
          <p:nvPr/>
        </p:nvSpPr>
        <p:spPr>
          <a:xfrm>
            <a:off x="2332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3B09994E-5E6E-C7EC-4D2D-C7BBAB332A93}"/>
              </a:ext>
            </a:extLst>
          </p:cNvPr>
          <p:cNvSpPr/>
          <p:nvPr/>
        </p:nvSpPr>
        <p:spPr>
          <a:xfrm>
            <a:off x="2584794" y="3502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9713F12-F19D-104F-BC15-E31573EE430B}"/>
              </a:ext>
            </a:extLst>
          </p:cNvPr>
          <p:cNvSpPr/>
          <p:nvPr/>
        </p:nvSpPr>
        <p:spPr>
          <a:xfrm>
            <a:off x="2584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597A3F6C-138C-EB6E-BA68-58545F541E7F}"/>
              </a:ext>
            </a:extLst>
          </p:cNvPr>
          <p:cNvSpPr/>
          <p:nvPr/>
        </p:nvSpPr>
        <p:spPr>
          <a:xfrm>
            <a:off x="283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1FB915B1-ACFD-DBF4-9E93-3C80BEE7AD15}"/>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111720D7-6C43-6D42-284A-D7CDC43D95EF}"/>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8" name="TextBox 27">
            <a:extLst>
              <a:ext uri="{FF2B5EF4-FFF2-40B4-BE49-F238E27FC236}">
                <a16:creationId xmlns:a16="http://schemas.microsoft.com/office/drawing/2014/main" id="{BE9E986A-5CB0-B8FD-CBD8-FFA2DDA2B86D}"/>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9" name="TextBox 28">
            <a:extLst>
              <a:ext uri="{FF2B5EF4-FFF2-40B4-BE49-F238E27FC236}">
                <a16:creationId xmlns:a16="http://schemas.microsoft.com/office/drawing/2014/main" id="{7670796D-FD65-D721-AC1B-7709834031BC}"/>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C5331CB8-4CC2-6F57-5BBB-E616B15F6BA2}"/>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A9758AEE-E786-167F-7D38-29CC2FDDA34D}"/>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4D31DBA3-A5C8-C85E-256B-FBBA0C4E4689}"/>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8563214F-F15C-960E-F2BB-18A81EFE2784}"/>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4ACD461C-4891-ABB6-3AD2-B4891EDB2C31}"/>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35" name="TextBox 34">
            <a:extLst>
              <a:ext uri="{FF2B5EF4-FFF2-40B4-BE49-F238E27FC236}">
                <a16:creationId xmlns:a16="http://schemas.microsoft.com/office/drawing/2014/main" id="{9A109FF4-08BA-D252-81BC-73E4149980E5}"/>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55C29CD6-6E82-0DEE-2C52-769CA8D1435D}"/>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28581B28-FB8C-BECE-DE80-4338B8DF0547}"/>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6DE7AAD6-7575-66BF-9F02-4A57BD9E9BD8}"/>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0" name="Rectangle 39">
            <a:extLst>
              <a:ext uri="{FF2B5EF4-FFF2-40B4-BE49-F238E27FC236}">
                <a16:creationId xmlns:a16="http://schemas.microsoft.com/office/drawing/2014/main" id="{91298A2A-ECCA-F8E1-DAEB-1AA1DB4AFEAF}"/>
              </a:ext>
            </a:extLst>
          </p:cNvPr>
          <p:cNvSpPr/>
          <p:nvPr/>
        </p:nvSpPr>
        <p:spPr>
          <a:xfrm flipH="1">
            <a:off x="3042556" y="4066734"/>
            <a:ext cx="46237" cy="113380"/>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A2A7DEC7-0BAD-9DC3-D5AC-DFF00C3DDD69}"/>
              </a:ext>
            </a:extLst>
          </p:cNvPr>
          <p:cNvSpPr/>
          <p:nvPr/>
        </p:nvSpPr>
        <p:spPr>
          <a:xfrm flipV="1">
            <a:off x="1257417" y="2436396"/>
            <a:ext cx="319377" cy="57710"/>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0ACF180E-6338-B15D-FBBF-5EEC036BB1F3}"/>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54994D55-19CB-DAD9-3D53-9671EF0C8AE0}"/>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3" name="!!Rectangle 1">
            <a:extLst>
              <a:ext uri="{FF2B5EF4-FFF2-40B4-BE49-F238E27FC236}">
                <a16:creationId xmlns:a16="http://schemas.microsoft.com/office/drawing/2014/main" id="{47E1ADFF-93D5-5C2F-D291-1FFD4CFC6C15}"/>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a:t>
            </a:r>
          </a:p>
        </p:txBody>
      </p:sp>
      <p:sp>
        <p:nvSpPr>
          <p:cNvPr id="39" name="Rectangle 38">
            <a:extLst>
              <a:ext uri="{FF2B5EF4-FFF2-40B4-BE49-F238E27FC236}">
                <a16:creationId xmlns:a16="http://schemas.microsoft.com/office/drawing/2014/main" id="{01202ACF-FFB1-18FC-6440-AB26A9533829}"/>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1,2,3</a:t>
            </a:r>
          </a:p>
        </p:txBody>
      </p:sp>
      <p:sp>
        <p:nvSpPr>
          <p:cNvPr id="42" name="Rectangle 41">
            <a:extLst>
              <a:ext uri="{FF2B5EF4-FFF2-40B4-BE49-F238E27FC236}">
                <a16:creationId xmlns:a16="http://schemas.microsoft.com/office/drawing/2014/main" id="{66AA026D-9A9B-6FAE-3E8F-7EF485C7CB70}"/>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1</a:t>
            </a:r>
          </a:p>
        </p:txBody>
      </p:sp>
      <p:sp>
        <p:nvSpPr>
          <p:cNvPr id="43" name="Rectangle 42">
            <a:extLst>
              <a:ext uri="{FF2B5EF4-FFF2-40B4-BE49-F238E27FC236}">
                <a16:creationId xmlns:a16="http://schemas.microsoft.com/office/drawing/2014/main" id="{FBC0E7D7-D361-A24C-C9AA-3A2477DB25F8}"/>
              </a:ext>
            </a:extLst>
          </p:cNvPr>
          <p:cNvSpPr/>
          <p:nvPr/>
        </p:nvSpPr>
        <p:spPr>
          <a:xfrm>
            <a:off x="8807471" y="2208797"/>
            <a:ext cx="1030310" cy="268463"/>
          </a:xfrm>
          <a:prstGeom prst="rect">
            <a:avLst/>
          </a:prstGeom>
          <a:solidFill>
            <a:schemeClr val="tx2">
              <a:lumMod val="25000"/>
              <a:lumOff val="75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2</a:t>
            </a:r>
          </a:p>
        </p:txBody>
      </p:sp>
      <p:sp>
        <p:nvSpPr>
          <p:cNvPr id="44" name="Rectangle 43">
            <a:extLst>
              <a:ext uri="{FF2B5EF4-FFF2-40B4-BE49-F238E27FC236}">
                <a16:creationId xmlns:a16="http://schemas.microsoft.com/office/drawing/2014/main" id="{658BB2EC-2E34-276A-F21D-7CCE4044FCDD}"/>
              </a:ext>
            </a:extLst>
          </p:cNvPr>
          <p:cNvSpPr/>
          <p:nvPr/>
        </p:nvSpPr>
        <p:spPr>
          <a:xfrm>
            <a:off x="10004667" y="2208797"/>
            <a:ext cx="1030310" cy="268463"/>
          </a:xfrm>
          <a:prstGeom prst="rect">
            <a:avLst/>
          </a:prstGeom>
          <a:solidFill>
            <a:schemeClr val="tx2">
              <a:lumMod val="25000"/>
              <a:lumOff val="75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a:t>
            </a:r>
          </a:p>
        </p:txBody>
      </p:sp>
      <p:sp>
        <p:nvSpPr>
          <p:cNvPr id="49" name="Rectangle 48">
            <a:extLst>
              <a:ext uri="{FF2B5EF4-FFF2-40B4-BE49-F238E27FC236}">
                <a16:creationId xmlns:a16="http://schemas.microsoft.com/office/drawing/2014/main" id="{C8927F11-7429-0248-37C4-92DACA0F9504}"/>
              </a:ext>
            </a:extLst>
          </p:cNvPr>
          <p:cNvSpPr/>
          <p:nvPr/>
        </p:nvSpPr>
        <p:spPr>
          <a:xfrm>
            <a:off x="5113353" y="2624457"/>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4,5,6</a:t>
            </a:r>
          </a:p>
        </p:txBody>
      </p:sp>
      <p:sp>
        <p:nvSpPr>
          <p:cNvPr id="50" name="Rectangle 49">
            <a:extLst>
              <a:ext uri="{FF2B5EF4-FFF2-40B4-BE49-F238E27FC236}">
                <a16:creationId xmlns:a16="http://schemas.microsoft.com/office/drawing/2014/main" id="{F7797C8C-6802-CFEE-78B5-4100C2B7007D}"/>
              </a:ext>
            </a:extLst>
          </p:cNvPr>
          <p:cNvSpPr/>
          <p:nvPr/>
        </p:nvSpPr>
        <p:spPr>
          <a:xfrm>
            <a:off x="7610042" y="2624457"/>
            <a:ext cx="1030310" cy="268463"/>
          </a:xfrm>
          <a:prstGeom prst="rect">
            <a:avLst/>
          </a:prstGeom>
          <a:solidFill>
            <a:schemeClr val="tx2">
              <a:lumMod val="25000"/>
              <a:lumOff val="75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a:t>
            </a:r>
          </a:p>
        </p:txBody>
      </p:sp>
      <p:sp>
        <p:nvSpPr>
          <p:cNvPr id="51" name="Rectangle 50">
            <a:extLst>
              <a:ext uri="{FF2B5EF4-FFF2-40B4-BE49-F238E27FC236}">
                <a16:creationId xmlns:a16="http://schemas.microsoft.com/office/drawing/2014/main" id="{92963950-F177-4FD5-CB1A-1E1686C20C9E}"/>
              </a:ext>
            </a:extLst>
          </p:cNvPr>
          <p:cNvSpPr/>
          <p:nvPr/>
        </p:nvSpPr>
        <p:spPr>
          <a:xfrm>
            <a:off x="8807470" y="2624456"/>
            <a:ext cx="1030310" cy="268463"/>
          </a:xfrm>
          <a:prstGeom prst="rect">
            <a:avLst/>
          </a:prstGeom>
          <a:solidFill>
            <a:schemeClr val="tx2">
              <a:lumMod val="25000"/>
              <a:lumOff val="75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a:t>
            </a:r>
          </a:p>
        </p:txBody>
      </p:sp>
      <p:sp>
        <p:nvSpPr>
          <p:cNvPr id="52" name="Rectangle 51">
            <a:extLst>
              <a:ext uri="{FF2B5EF4-FFF2-40B4-BE49-F238E27FC236}">
                <a16:creationId xmlns:a16="http://schemas.microsoft.com/office/drawing/2014/main" id="{0BDD55DB-9463-E289-A1AF-7BDDAA04FD28}"/>
              </a:ext>
            </a:extLst>
          </p:cNvPr>
          <p:cNvSpPr/>
          <p:nvPr/>
        </p:nvSpPr>
        <p:spPr>
          <a:xfrm>
            <a:off x="10004666" y="2624456"/>
            <a:ext cx="1030310" cy="268463"/>
          </a:xfrm>
          <a:prstGeom prst="rect">
            <a:avLst/>
          </a:prstGeom>
          <a:solidFill>
            <a:schemeClr val="tx2">
              <a:lumMod val="25000"/>
              <a:lumOff val="75000"/>
            </a:schemeClr>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62" name="TextBox 61">
            <a:extLst>
              <a:ext uri="{FF2B5EF4-FFF2-40B4-BE49-F238E27FC236}">
                <a16:creationId xmlns:a16="http://schemas.microsoft.com/office/drawing/2014/main" id="{68A6DEA2-14D9-70B6-A55F-B61D68A6BF96}"/>
              </a:ext>
            </a:extLst>
          </p:cNvPr>
          <p:cNvSpPr txBox="1"/>
          <p:nvPr/>
        </p:nvSpPr>
        <p:spPr>
          <a:xfrm>
            <a:off x="7235371" y="3258774"/>
            <a:ext cx="4108890" cy="369332"/>
          </a:xfrm>
          <a:prstGeom prst="rect">
            <a:avLst/>
          </a:prstGeom>
          <a:noFill/>
        </p:spPr>
        <p:txBody>
          <a:bodyPr wrap="square" rtlCol="0">
            <a:spAutoFit/>
          </a:bodyPr>
          <a:lstStyle/>
          <a:p>
            <a:r>
              <a:rPr lang="en-US">
                <a:solidFill>
                  <a:srgbClr val="C00000"/>
                </a:solidFill>
              </a:rPr>
              <a:t>Unused blocks due to the causal mask</a:t>
            </a:r>
          </a:p>
        </p:txBody>
      </p:sp>
      <p:sp>
        <p:nvSpPr>
          <p:cNvPr id="2" name="灯片编号占位符 1">
            <a:extLst>
              <a:ext uri="{FF2B5EF4-FFF2-40B4-BE49-F238E27FC236}">
                <a16:creationId xmlns:a16="http://schemas.microsoft.com/office/drawing/2014/main" id="{C44768E0-77F0-A9EF-E6A8-20EDD2E005C6}"/>
              </a:ext>
            </a:extLst>
          </p:cNvPr>
          <p:cNvSpPr>
            <a:spLocks noGrp="1"/>
          </p:cNvSpPr>
          <p:nvPr>
            <p:ph type="sldNum" sz="quarter" idx="12"/>
          </p:nvPr>
        </p:nvSpPr>
        <p:spPr/>
        <p:txBody>
          <a:bodyPr/>
          <a:lstStyle/>
          <a:p>
            <a:fld id="{CB77001E-1A61-4903-BBFF-D82C24F3A3A5}" type="slidenum">
              <a:rPr lang="en-US" smtClean="0"/>
              <a:t>72</a:t>
            </a:fld>
            <a:endParaRPr lang="zh-CN" altLang="en-US"/>
          </a:p>
        </p:txBody>
      </p:sp>
      <p:sp>
        <p:nvSpPr>
          <p:cNvPr id="48" name="页脚占位符 47">
            <a:extLst>
              <a:ext uri="{FF2B5EF4-FFF2-40B4-BE49-F238E27FC236}">
                <a16:creationId xmlns:a16="http://schemas.microsoft.com/office/drawing/2014/main" id="{D9BD9998-54BE-4AB4-B002-49D3E11A719B}"/>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921466155"/>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ADC22D1D-99E1-0EB3-D166-C9EC7EB9B11F}"/>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81918A6-0779-3CA5-EEE0-3BD2848571E8}"/>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3424330-108F-214F-7FB5-17F6F336DA1A}"/>
              </a:ext>
            </a:extLst>
          </p:cNvPr>
          <p:cNvSpPr/>
          <p:nvPr/>
        </p:nvSpPr>
        <p:spPr>
          <a:xfrm>
            <a:off x="1576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3A3115F3-3C38-40ED-6972-3F7E914A1FB0}"/>
              </a:ext>
            </a:extLst>
          </p:cNvPr>
          <p:cNvSpPr/>
          <p:nvPr/>
        </p:nvSpPr>
        <p:spPr>
          <a:xfrm>
            <a:off x="1576794" y="249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2E439AB-B3BA-BD96-DCAA-A19DD52B221B}"/>
              </a:ext>
            </a:extLst>
          </p:cNvPr>
          <p:cNvSpPr/>
          <p:nvPr/>
        </p:nvSpPr>
        <p:spPr>
          <a:xfrm>
            <a:off x="1576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D978B965-B8E4-800E-1EBD-3E3FD455BB14}"/>
              </a:ext>
            </a:extLst>
          </p:cNvPr>
          <p:cNvSpPr/>
          <p:nvPr/>
        </p:nvSpPr>
        <p:spPr>
          <a:xfrm>
            <a:off x="1576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DB81F80-6831-1696-B6F4-27D55D9227CF}"/>
              </a:ext>
            </a:extLst>
          </p:cNvPr>
          <p:cNvSpPr/>
          <p:nvPr/>
        </p:nvSpPr>
        <p:spPr>
          <a:xfrm>
            <a:off x="1576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52310F8-72A4-6B99-9C53-97DD037097F1}"/>
              </a:ext>
            </a:extLst>
          </p:cNvPr>
          <p:cNvSpPr/>
          <p:nvPr/>
        </p:nvSpPr>
        <p:spPr>
          <a:xfrm>
            <a:off x="1576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10A3B226-A138-C2C4-B1FA-CA012E54B87B}"/>
              </a:ext>
            </a:extLst>
          </p:cNvPr>
          <p:cNvSpPr/>
          <p:nvPr/>
        </p:nvSpPr>
        <p:spPr>
          <a:xfrm>
            <a:off x="1828794" y="2746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49C3249-75B2-623F-17F2-622BA6209496}"/>
              </a:ext>
            </a:extLst>
          </p:cNvPr>
          <p:cNvSpPr/>
          <p:nvPr/>
        </p:nvSpPr>
        <p:spPr>
          <a:xfrm>
            <a:off x="1828794" y="2998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D5E3BD2-7B69-4CFB-4A0F-3C19C5FCAAEE}"/>
              </a:ext>
            </a:extLst>
          </p:cNvPr>
          <p:cNvSpPr/>
          <p:nvPr/>
        </p:nvSpPr>
        <p:spPr>
          <a:xfrm>
            <a:off x="1828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C143F47C-844E-22F1-C586-BD08AABB3F87}"/>
              </a:ext>
            </a:extLst>
          </p:cNvPr>
          <p:cNvSpPr/>
          <p:nvPr/>
        </p:nvSpPr>
        <p:spPr>
          <a:xfrm>
            <a:off x="1828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9C401DDF-82A2-A65E-D4D2-366BD0E11CEF}"/>
              </a:ext>
            </a:extLst>
          </p:cNvPr>
          <p:cNvSpPr/>
          <p:nvPr/>
        </p:nvSpPr>
        <p:spPr>
          <a:xfrm>
            <a:off x="1828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78BEFAC2-FED4-BDD1-947E-FBFC7860F645}"/>
              </a:ext>
            </a:extLst>
          </p:cNvPr>
          <p:cNvSpPr/>
          <p:nvPr/>
        </p:nvSpPr>
        <p:spPr>
          <a:xfrm>
            <a:off x="2080794" y="2998106"/>
            <a:ext cx="252000" cy="252000"/>
          </a:xfrm>
          <a:prstGeom prst="rect">
            <a:avLst/>
          </a:prstGeom>
          <a:solidFill>
            <a:srgbClr val="00B0F0"/>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FB7537AD-14F1-6F09-A307-BE7257FAA9B8}"/>
              </a:ext>
            </a:extLst>
          </p:cNvPr>
          <p:cNvSpPr/>
          <p:nvPr/>
        </p:nvSpPr>
        <p:spPr>
          <a:xfrm>
            <a:off x="2080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4FC64EE1-CDE7-8483-8FB2-65DF9DD6BF93}"/>
              </a:ext>
            </a:extLst>
          </p:cNvPr>
          <p:cNvSpPr/>
          <p:nvPr/>
        </p:nvSpPr>
        <p:spPr>
          <a:xfrm>
            <a:off x="2080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FA64C510-885F-4C12-B2E2-73759A2DC2F0}"/>
              </a:ext>
            </a:extLst>
          </p:cNvPr>
          <p:cNvSpPr/>
          <p:nvPr/>
        </p:nvSpPr>
        <p:spPr>
          <a:xfrm>
            <a:off x="2080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01944A93-4843-BA96-FD8C-0041CACAE17C}"/>
              </a:ext>
            </a:extLst>
          </p:cNvPr>
          <p:cNvSpPr/>
          <p:nvPr/>
        </p:nvSpPr>
        <p:spPr>
          <a:xfrm>
            <a:off x="2332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93CE3324-05F3-7C7E-9D5C-B8A1E9C41AAC}"/>
              </a:ext>
            </a:extLst>
          </p:cNvPr>
          <p:cNvSpPr/>
          <p:nvPr/>
        </p:nvSpPr>
        <p:spPr>
          <a:xfrm>
            <a:off x="2332794" y="3250106"/>
            <a:ext cx="252000" cy="252000"/>
          </a:xfrm>
          <a:prstGeom prst="rect">
            <a:avLst/>
          </a:prstGeom>
          <a:solidFill>
            <a:srgbClr val="F6C6A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6122A9D3-0A99-B068-0424-381B75ED3B25}"/>
              </a:ext>
            </a:extLst>
          </p:cNvPr>
          <p:cNvSpPr/>
          <p:nvPr/>
        </p:nvSpPr>
        <p:spPr>
          <a:xfrm>
            <a:off x="2332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EF84D71C-5859-4784-0AF1-93662C0F3D4E}"/>
              </a:ext>
            </a:extLst>
          </p:cNvPr>
          <p:cNvSpPr/>
          <p:nvPr/>
        </p:nvSpPr>
        <p:spPr>
          <a:xfrm>
            <a:off x="2584794" y="3502106"/>
            <a:ext cx="252000" cy="252000"/>
          </a:xfrm>
          <a:prstGeom prst="rect">
            <a:avLst/>
          </a:prstGeom>
          <a:solidFill>
            <a:srgbClr val="E59ED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8EFAF21D-BA56-5A2D-8175-A56A9E3C51A4}"/>
              </a:ext>
            </a:extLst>
          </p:cNvPr>
          <p:cNvSpPr/>
          <p:nvPr/>
        </p:nvSpPr>
        <p:spPr>
          <a:xfrm>
            <a:off x="2584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D8D81ECD-8ADE-BD6A-2F87-A2D2E3CDB0F6}"/>
              </a:ext>
            </a:extLst>
          </p:cNvPr>
          <p:cNvSpPr/>
          <p:nvPr/>
        </p:nvSpPr>
        <p:spPr>
          <a:xfrm>
            <a:off x="2836794" y="3754106"/>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C22C9920-3501-A072-2024-F81194160300}"/>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75D0CBE5-AB46-5EDD-5E53-29D56BEEFE87}"/>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28" name="TextBox 27">
            <a:extLst>
              <a:ext uri="{FF2B5EF4-FFF2-40B4-BE49-F238E27FC236}">
                <a16:creationId xmlns:a16="http://schemas.microsoft.com/office/drawing/2014/main" id="{A236F0CD-4653-04F0-1BF5-77963C6CC3EA}"/>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29" name="TextBox 28">
            <a:extLst>
              <a:ext uri="{FF2B5EF4-FFF2-40B4-BE49-F238E27FC236}">
                <a16:creationId xmlns:a16="http://schemas.microsoft.com/office/drawing/2014/main" id="{54F24000-5E9E-EF41-0326-5DF15F1F09B1}"/>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0" name="TextBox 29">
            <a:extLst>
              <a:ext uri="{FF2B5EF4-FFF2-40B4-BE49-F238E27FC236}">
                <a16:creationId xmlns:a16="http://schemas.microsoft.com/office/drawing/2014/main" id="{7313F9BF-90FB-55DB-09F4-A012783B5D1B}"/>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1" name="TextBox 30">
            <a:extLst>
              <a:ext uri="{FF2B5EF4-FFF2-40B4-BE49-F238E27FC236}">
                <a16:creationId xmlns:a16="http://schemas.microsoft.com/office/drawing/2014/main" id="{D9B1C566-2498-447F-39F1-568810CEFAC3}"/>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2" name="TextBox 31">
            <a:extLst>
              <a:ext uri="{FF2B5EF4-FFF2-40B4-BE49-F238E27FC236}">
                <a16:creationId xmlns:a16="http://schemas.microsoft.com/office/drawing/2014/main" id="{AF9F3C7C-DC69-247F-DA3B-3F1C3DFC6D79}"/>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3" name="TextBox 32">
            <a:extLst>
              <a:ext uri="{FF2B5EF4-FFF2-40B4-BE49-F238E27FC236}">
                <a16:creationId xmlns:a16="http://schemas.microsoft.com/office/drawing/2014/main" id="{0ED41334-5E30-685C-4B0B-A550FEA80AAF}"/>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4" name="TextBox 33">
            <a:extLst>
              <a:ext uri="{FF2B5EF4-FFF2-40B4-BE49-F238E27FC236}">
                <a16:creationId xmlns:a16="http://schemas.microsoft.com/office/drawing/2014/main" id="{2DE97387-30B2-F2F7-D205-1BF950C5CBBA}"/>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35" name="TextBox 34">
            <a:extLst>
              <a:ext uri="{FF2B5EF4-FFF2-40B4-BE49-F238E27FC236}">
                <a16:creationId xmlns:a16="http://schemas.microsoft.com/office/drawing/2014/main" id="{537CA6B9-4C14-7711-DCE6-F695060FA135}"/>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A152A6EF-5AC2-4CE8-70CE-FB3BE0545091}"/>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37" name="TextBox 36">
            <a:extLst>
              <a:ext uri="{FF2B5EF4-FFF2-40B4-BE49-F238E27FC236}">
                <a16:creationId xmlns:a16="http://schemas.microsoft.com/office/drawing/2014/main" id="{C6B55348-5A5D-D9BB-B40E-0D89DB54A9C3}"/>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38" name="TextBox 37">
            <a:extLst>
              <a:ext uri="{FF2B5EF4-FFF2-40B4-BE49-F238E27FC236}">
                <a16:creationId xmlns:a16="http://schemas.microsoft.com/office/drawing/2014/main" id="{1071734E-8933-D42B-793A-B1DBE9081D74}"/>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0" name="Rectangle 39">
            <a:extLst>
              <a:ext uri="{FF2B5EF4-FFF2-40B4-BE49-F238E27FC236}">
                <a16:creationId xmlns:a16="http://schemas.microsoft.com/office/drawing/2014/main" id="{ACD490A0-48E7-889E-2562-CFA4C2424608}"/>
              </a:ext>
            </a:extLst>
          </p:cNvPr>
          <p:cNvSpPr/>
          <p:nvPr/>
        </p:nvSpPr>
        <p:spPr>
          <a:xfrm>
            <a:off x="1608638" y="4066734"/>
            <a:ext cx="485542" cy="188247"/>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40">
            <a:extLst>
              <a:ext uri="{FF2B5EF4-FFF2-40B4-BE49-F238E27FC236}">
                <a16:creationId xmlns:a16="http://schemas.microsoft.com/office/drawing/2014/main" id="{BAE86493-7E2E-46F6-33A2-0553AD315B17}"/>
              </a:ext>
            </a:extLst>
          </p:cNvPr>
          <p:cNvSpPr/>
          <p:nvPr/>
        </p:nvSpPr>
        <p:spPr>
          <a:xfrm>
            <a:off x="1257418" y="2494107"/>
            <a:ext cx="254062" cy="503999"/>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95621AFF-B712-FBA7-9117-8879021E7251}"/>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B5A2E664-6CCD-F8CD-CF15-1CA4322C4FC3}"/>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43" name="!!Rectangle 1">
            <a:extLst>
              <a:ext uri="{FF2B5EF4-FFF2-40B4-BE49-F238E27FC236}">
                <a16:creationId xmlns:a16="http://schemas.microsoft.com/office/drawing/2014/main" id="{CCC72592-F5ED-1412-54F1-3F83FC080AB9}"/>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a:t>
            </a:r>
          </a:p>
        </p:txBody>
      </p:sp>
      <p:sp>
        <p:nvSpPr>
          <p:cNvPr id="44" name="Rectangle 43">
            <a:extLst>
              <a:ext uri="{FF2B5EF4-FFF2-40B4-BE49-F238E27FC236}">
                <a16:creationId xmlns:a16="http://schemas.microsoft.com/office/drawing/2014/main" id="{99D16694-4B0F-751B-801E-33505811B64C}"/>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68" name="Rectangle 67">
            <a:extLst>
              <a:ext uri="{FF2B5EF4-FFF2-40B4-BE49-F238E27FC236}">
                <a16:creationId xmlns:a16="http://schemas.microsoft.com/office/drawing/2014/main" id="{4E29672E-9339-E14B-0BF6-6A386324C2C8}"/>
              </a:ext>
            </a:extLst>
          </p:cNvPr>
          <p:cNvSpPr/>
          <p:nvPr/>
        </p:nvSpPr>
        <p:spPr>
          <a:xfrm>
            <a:off x="6310781" y="2208799"/>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69" name="Rectangle 68">
            <a:extLst>
              <a:ext uri="{FF2B5EF4-FFF2-40B4-BE49-F238E27FC236}">
                <a16:creationId xmlns:a16="http://schemas.microsoft.com/office/drawing/2014/main" id="{9FC11681-44CB-409E-0F60-5F6FC5DB369C}"/>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6</a:t>
            </a:r>
          </a:p>
        </p:txBody>
      </p:sp>
      <p:sp>
        <p:nvSpPr>
          <p:cNvPr id="70" name="Rectangle 69">
            <a:extLst>
              <a:ext uri="{FF2B5EF4-FFF2-40B4-BE49-F238E27FC236}">
                <a16:creationId xmlns:a16="http://schemas.microsoft.com/office/drawing/2014/main" id="{F7D04EDF-DC0A-8018-3A6E-C196FA9B1ABC}"/>
              </a:ext>
            </a:extLst>
          </p:cNvPr>
          <p:cNvSpPr/>
          <p:nvPr/>
        </p:nvSpPr>
        <p:spPr>
          <a:xfrm>
            <a:off x="3915925" y="2630711"/>
            <a:ext cx="1030310" cy="284792"/>
          </a:xfrm>
          <a:prstGeom prst="rect">
            <a:avLst/>
          </a:prstGeom>
          <a:solidFill>
            <a:schemeClr val="accent5">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a:t>
            </a:r>
          </a:p>
        </p:txBody>
      </p:sp>
      <p:sp>
        <p:nvSpPr>
          <p:cNvPr id="71" name="Rectangle 70">
            <a:extLst>
              <a:ext uri="{FF2B5EF4-FFF2-40B4-BE49-F238E27FC236}">
                <a16:creationId xmlns:a16="http://schemas.microsoft.com/office/drawing/2014/main" id="{3C60037C-9232-E9FF-D072-040CB5A93354}"/>
              </a:ext>
            </a:extLst>
          </p:cNvPr>
          <p:cNvSpPr/>
          <p:nvPr/>
        </p:nvSpPr>
        <p:spPr>
          <a:xfrm>
            <a:off x="5113353" y="2630710"/>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a:t>
            </a:r>
          </a:p>
        </p:txBody>
      </p:sp>
      <p:sp>
        <p:nvSpPr>
          <p:cNvPr id="72" name="Rectangle 71">
            <a:extLst>
              <a:ext uri="{FF2B5EF4-FFF2-40B4-BE49-F238E27FC236}">
                <a16:creationId xmlns:a16="http://schemas.microsoft.com/office/drawing/2014/main" id="{0F669B0D-8DD4-D580-7983-E9DC3803AEE0}"/>
              </a:ext>
            </a:extLst>
          </p:cNvPr>
          <p:cNvSpPr/>
          <p:nvPr/>
        </p:nvSpPr>
        <p:spPr>
          <a:xfrm>
            <a:off x="6310781" y="2630197"/>
            <a:ext cx="1030310" cy="268462"/>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73" name="Rectangle 72">
            <a:extLst>
              <a:ext uri="{FF2B5EF4-FFF2-40B4-BE49-F238E27FC236}">
                <a16:creationId xmlns:a16="http://schemas.microsoft.com/office/drawing/2014/main" id="{04929EE4-892C-E268-98FE-74207ED00D63}"/>
              </a:ext>
            </a:extLst>
          </p:cNvPr>
          <p:cNvSpPr/>
          <p:nvPr/>
        </p:nvSpPr>
        <p:spPr>
          <a:xfrm>
            <a:off x="7610043" y="2630195"/>
            <a:ext cx="1030310" cy="268462"/>
          </a:xfrm>
          <a:prstGeom prst="rect">
            <a:avLst/>
          </a:prstGeom>
          <a:solidFill>
            <a:srgbClr val="A6CA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74" name="Rectangle 73">
            <a:extLst>
              <a:ext uri="{FF2B5EF4-FFF2-40B4-BE49-F238E27FC236}">
                <a16:creationId xmlns:a16="http://schemas.microsoft.com/office/drawing/2014/main" id="{D823B6AE-DEBD-B096-8B99-6AE3499D3762}"/>
              </a:ext>
            </a:extLst>
          </p:cNvPr>
          <p:cNvSpPr/>
          <p:nvPr/>
        </p:nvSpPr>
        <p:spPr>
          <a:xfrm>
            <a:off x="8807471" y="2630194"/>
            <a:ext cx="1030310" cy="268462"/>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5</a:t>
            </a:r>
          </a:p>
        </p:txBody>
      </p:sp>
      <p:sp>
        <p:nvSpPr>
          <p:cNvPr id="39" name="TextBox 38">
            <a:extLst>
              <a:ext uri="{FF2B5EF4-FFF2-40B4-BE49-F238E27FC236}">
                <a16:creationId xmlns:a16="http://schemas.microsoft.com/office/drawing/2014/main" id="{71631712-9CF8-B508-6A78-7DE2DFDE6E3C}"/>
              </a:ext>
            </a:extLst>
          </p:cNvPr>
          <p:cNvSpPr txBox="1"/>
          <p:nvPr/>
        </p:nvSpPr>
        <p:spPr>
          <a:xfrm>
            <a:off x="2332794" y="1809329"/>
            <a:ext cx="700345" cy="369332"/>
          </a:xfrm>
          <a:prstGeom prst="rect">
            <a:avLst/>
          </a:prstGeom>
          <a:noFill/>
        </p:spPr>
        <p:txBody>
          <a:bodyPr wrap="square" rtlCol="0">
            <a:spAutoFit/>
          </a:bodyPr>
          <a:lstStyle/>
          <a:p>
            <a:r>
              <a:rPr lang="en-US"/>
              <a:t>7</a:t>
            </a:r>
          </a:p>
        </p:txBody>
      </p:sp>
      <p:sp>
        <p:nvSpPr>
          <p:cNvPr id="2" name="Rectangle 1">
            <a:extLst>
              <a:ext uri="{FF2B5EF4-FFF2-40B4-BE49-F238E27FC236}">
                <a16:creationId xmlns:a16="http://schemas.microsoft.com/office/drawing/2014/main" id="{223580EA-E67F-6A6A-9C67-E1E5521E1C40}"/>
              </a:ext>
            </a:extLst>
          </p:cNvPr>
          <p:cNvSpPr/>
          <p:nvPr/>
        </p:nvSpPr>
        <p:spPr>
          <a:xfrm>
            <a:off x="3915925" y="3052105"/>
            <a:ext cx="1030310" cy="267943"/>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4</a:t>
            </a:r>
          </a:p>
        </p:txBody>
      </p:sp>
      <p:sp>
        <p:nvSpPr>
          <p:cNvPr id="3" name="Rectangle 2">
            <a:extLst>
              <a:ext uri="{FF2B5EF4-FFF2-40B4-BE49-F238E27FC236}">
                <a16:creationId xmlns:a16="http://schemas.microsoft.com/office/drawing/2014/main" id="{F1BD8E5F-F258-C53C-8A91-A52805FD9085}"/>
              </a:ext>
            </a:extLst>
          </p:cNvPr>
          <p:cNvSpPr/>
          <p:nvPr/>
        </p:nvSpPr>
        <p:spPr>
          <a:xfrm>
            <a:off x="5113353" y="3052104"/>
            <a:ext cx="1030310" cy="267944"/>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a:t>
            </a:r>
          </a:p>
        </p:txBody>
      </p:sp>
      <p:sp>
        <p:nvSpPr>
          <p:cNvPr id="42" name="Rectangle 41">
            <a:extLst>
              <a:ext uri="{FF2B5EF4-FFF2-40B4-BE49-F238E27FC236}">
                <a16:creationId xmlns:a16="http://schemas.microsoft.com/office/drawing/2014/main" id="{E4647D20-5DDB-F235-CB08-AAAFBA52DD00}"/>
              </a:ext>
            </a:extLst>
          </p:cNvPr>
          <p:cNvSpPr/>
          <p:nvPr/>
        </p:nvSpPr>
        <p:spPr>
          <a:xfrm>
            <a:off x="6310781" y="3051590"/>
            <a:ext cx="1030310" cy="268459"/>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48" name="Rectangle 47">
            <a:extLst>
              <a:ext uri="{FF2B5EF4-FFF2-40B4-BE49-F238E27FC236}">
                <a16:creationId xmlns:a16="http://schemas.microsoft.com/office/drawing/2014/main" id="{6582D9E6-E8F5-AD2F-9BEE-FA5B7F367B20}"/>
              </a:ext>
            </a:extLst>
          </p:cNvPr>
          <p:cNvSpPr/>
          <p:nvPr/>
        </p:nvSpPr>
        <p:spPr>
          <a:xfrm>
            <a:off x="7610043" y="3051589"/>
            <a:ext cx="1030310" cy="268460"/>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49" name="Rectangle 48">
            <a:extLst>
              <a:ext uri="{FF2B5EF4-FFF2-40B4-BE49-F238E27FC236}">
                <a16:creationId xmlns:a16="http://schemas.microsoft.com/office/drawing/2014/main" id="{E3284D0B-7EFC-644E-EE8E-50FD6F4C86D4}"/>
              </a:ext>
            </a:extLst>
          </p:cNvPr>
          <p:cNvSpPr/>
          <p:nvPr/>
        </p:nvSpPr>
        <p:spPr>
          <a:xfrm>
            <a:off x="8807471" y="3051588"/>
            <a:ext cx="1030310" cy="268461"/>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50" name="Rectangle 49">
            <a:extLst>
              <a:ext uri="{FF2B5EF4-FFF2-40B4-BE49-F238E27FC236}">
                <a16:creationId xmlns:a16="http://schemas.microsoft.com/office/drawing/2014/main" id="{B24C73A4-BBD4-2A13-F957-3D4D459AEEF0}"/>
              </a:ext>
            </a:extLst>
          </p:cNvPr>
          <p:cNvSpPr/>
          <p:nvPr/>
        </p:nvSpPr>
        <p:spPr>
          <a:xfrm>
            <a:off x="10004899" y="3051587"/>
            <a:ext cx="1030310" cy="268462"/>
          </a:xfrm>
          <a:prstGeom prst="rect">
            <a:avLst/>
          </a:prstGeom>
          <a:solidFill>
            <a:srgbClr val="F6C6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4</a:t>
            </a:r>
          </a:p>
        </p:txBody>
      </p:sp>
      <p:sp>
        <p:nvSpPr>
          <p:cNvPr id="52" name="Rectangle 51">
            <a:extLst>
              <a:ext uri="{FF2B5EF4-FFF2-40B4-BE49-F238E27FC236}">
                <a16:creationId xmlns:a16="http://schemas.microsoft.com/office/drawing/2014/main" id="{8C570629-DA99-57F6-C8EF-049837B0BDDF}"/>
              </a:ext>
            </a:extLst>
          </p:cNvPr>
          <p:cNvSpPr/>
          <p:nvPr/>
        </p:nvSpPr>
        <p:spPr>
          <a:xfrm>
            <a:off x="5113353" y="3500927"/>
            <a:ext cx="1030310" cy="267944"/>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a:t>
            </a:r>
          </a:p>
        </p:txBody>
      </p:sp>
      <p:sp>
        <p:nvSpPr>
          <p:cNvPr id="53" name="Rectangle 52">
            <a:extLst>
              <a:ext uri="{FF2B5EF4-FFF2-40B4-BE49-F238E27FC236}">
                <a16:creationId xmlns:a16="http://schemas.microsoft.com/office/drawing/2014/main" id="{1A772DF5-FCFF-0ED2-A588-A97119E0E4C1}"/>
              </a:ext>
            </a:extLst>
          </p:cNvPr>
          <p:cNvSpPr/>
          <p:nvPr/>
        </p:nvSpPr>
        <p:spPr>
          <a:xfrm>
            <a:off x="6310781" y="3500413"/>
            <a:ext cx="1030310" cy="268458"/>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4" name="Rectangle 53">
            <a:extLst>
              <a:ext uri="{FF2B5EF4-FFF2-40B4-BE49-F238E27FC236}">
                <a16:creationId xmlns:a16="http://schemas.microsoft.com/office/drawing/2014/main" id="{43686403-DE6B-A91A-1CA1-49C2BF14452C}"/>
              </a:ext>
            </a:extLst>
          </p:cNvPr>
          <p:cNvSpPr/>
          <p:nvPr/>
        </p:nvSpPr>
        <p:spPr>
          <a:xfrm>
            <a:off x="7610043" y="3500412"/>
            <a:ext cx="1030310" cy="268459"/>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6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5" name="Rectangle 54">
            <a:extLst>
              <a:ext uri="{FF2B5EF4-FFF2-40B4-BE49-F238E27FC236}">
                <a16:creationId xmlns:a16="http://schemas.microsoft.com/office/drawing/2014/main" id="{A971842F-4CCB-3F60-B993-91BE4FEF76C7}"/>
              </a:ext>
            </a:extLst>
          </p:cNvPr>
          <p:cNvSpPr/>
          <p:nvPr/>
        </p:nvSpPr>
        <p:spPr>
          <a:xfrm>
            <a:off x="8807471" y="3500411"/>
            <a:ext cx="1030310" cy="268461"/>
          </a:xfrm>
          <a:prstGeom prst="rect">
            <a:avLst/>
          </a:prstGeom>
          <a:solidFill>
            <a:srgbClr val="E59E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5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6" name="Rectangle 55">
            <a:extLst>
              <a:ext uri="{FF2B5EF4-FFF2-40B4-BE49-F238E27FC236}">
                <a16:creationId xmlns:a16="http://schemas.microsoft.com/office/drawing/2014/main" id="{297FA293-E020-BB93-9CEB-146540345392}"/>
              </a:ext>
            </a:extLst>
          </p:cNvPr>
          <p:cNvSpPr/>
          <p:nvPr/>
        </p:nvSpPr>
        <p:spPr>
          <a:xfrm>
            <a:off x="10004899" y="3500410"/>
            <a:ext cx="1030310" cy="268461"/>
          </a:xfrm>
          <a:prstGeom prst="rect">
            <a:avLst/>
          </a:prstGeom>
          <a:solidFill>
            <a:srgbClr val="F6C6A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4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7" name="TextBox 56">
            <a:extLst>
              <a:ext uri="{FF2B5EF4-FFF2-40B4-BE49-F238E27FC236}">
                <a16:creationId xmlns:a16="http://schemas.microsoft.com/office/drawing/2014/main" id="{696BF42C-5550-C456-7200-549D197F9A63}"/>
              </a:ext>
            </a:extLst>
          </p:cNvPr>
          <p:cNvSpPr txBox="1"/>
          <p:nvPr/>
        </p:nvSpPr>
        <p:spPr>
          <a:xfrm>
            <a:off x="1257416" y="1804542"/>
            <a:ext cx="1353313" cy="369332"/>
          </a:xfrm>
          <a:prstGeom prst="rect">
            <a:avLst/>
          </a:prstGeom>
          <a:noFill/>
        </p:spPr>
        <p:txBody>
          <a:bodyPr wrap="square">
            <a:spAutoFit/>
          </a:bodyPr>
          <a:lstStyle/>
          <a:p>
            <a:r>
              <a:rPr lang="en-US"/>
              <a:t>Iteration : </a:t>
            </a:r>
          </a:p>
        </p:txBody>
      </p:sp>
      <p:sp>
        <p:nvSpPr>
          <p:cNvPr id="51" name="TextBox 50">
            <a:extLst>
              <a:ext uri="{FF2B5EF4-FFF2-40B4-BE49-F238E27FC236}">
                <a16:creationId xmlns:a16="http://schemas.microsoft.com/office/drawing/2014/main" id="{E9E463AB-21BE-8A82-38DC-11BB357C5D06}"/>
              </a:ext>
            </a:extLst>
          </p:cNvPr>
          <p:cNvSpPr txBox="1"/>
          <p:nvPr/>
        </p:nvSpPr>
        <p:spPr>
          <a:xfrm>
            <a:off x="7248287" y="3949234"/>
            <a:ext cx="615553" cy="541020"/>
          </a:xfrm>
          <a:prstGeom prst="rect">
            <a:avLst/>
          </a:prstGeom>
          <a:noFill/>
        </p:spPr>
        <p:txBody>
          <a:bodyPr vert="eaVert" wrap="square" rtlCol="0">
            <a:spAutoFit/>
          </a:bodyPr>
          <a:lstStyle/>
          <a:p>
            <a:r>
              <a:rPr lang="en-US" sz="2800" b="1">
                <a:latin typeface="Arial" panose="020B0604020202020204" pitchFamily="34" charset="0"/>
                <a:cs typeface="Arial" panose="020B0604020202020204" pitchFamily="34" charset="0"/>
              </a:rPr>
              <a:t>…</a:t>
            </a:r>
          </a:p>
        </p:txBody>
      </p:sp>
      <p:sp>
        <p:nvSpPr>
          <p:cNvPr id="47" name="!!Rectangle 1">
            <a:extLst>
              <a:ext uri="{FF2B5EF4-FFF2-40B4-BE49-F238E27FC236}">
                <a16:creationId xmlns:a16="http://schemas.microsoft.com/office/drawing/2014/main" id="{18283E21-FC09-1654-779D-05CFCFCD766B}"/>
              </a:ext>
            </a:extLst>
          </p:cNvPr>
          <p:cNvSpPr/>
          <p:nvPr/>
        </p:nvSpPr>
        <p:spPr>
          <a:xfrm>
            <a:off x="3915925" y="4422743"/>
            <a:ext cx="1030310" cy="284792"/>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3</a:t>
            </a:r>
          </a:p>
        </p:txBody>
      </p:sp>
      <p:sp>
        <p:nvSpPr>
          <p:cNvPr id="59" name="Rectangle 58">
            <a:extLst>
              <a:ext uri="{FF2B5EF4-FFF2-40B4-BE49-F238E27FC236}">
                <a16:creationId xmlns:a16="http://schemas.microsoft.com/office/drawing/2014/main" id="{68BCF234-D4F6-4F23-EE98-5EEE7A9B1D24}"/>
              </a:ext>
            </a:extLst>
          </p:cNvPr>
          <p:cNvSpPr/>
          <p:nvPr/>
        </p:nvSpPr>
        <p:spPr>
          <a:xfrm>
            <a:off x="7610043" y="4420224"/>
            <a:ext cx="1030310" cy="287311"/>
          </a:xfrm>
          <a:prstGeom prst="rect">
            <a:avLst/>
          </a:prstGeom>
          <a:solidFill>
            <a:srgbClr val="00B0F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 </a:t>
            </a:r>
            <a:r>
              <a:rPr lang="en-US" b="1">
                <a:solidFill>
                  <a:schemeClr val="tx1"/>
                </a:solidFill>
                <a:latin typeface="Arial" panose="020B0604020202020204" pitchFamily="34" charset="0"/>
                <a:cs typeface="Arial" panose="020B0604020202020204" pitchFamily="34" charset="0"/>
              </a:rPr>
              <a:t>v</a:t>
            </a:r>
            <a:r>
              <a:rPr lang="en-US" b="1" baseline="-25000">
                <a:solidFill>
                  <a:schemeClr val="tx1"/>
                </a:solidFill>
                <a:latin typeface="Arial" panose="020B0604020202020204" pitchFamily="34" charset="0"/>
                <a:cs typeface="Arial" panose="020B0604020202020204" pitchFamily="34" charset="0"/>
              </a:rPr>
              <a:t>3</a:t>
            </a:r>
          </a:p>
        </p:txBody>
      </p:sp>
      <p:sp>
        <p:nvSpPr>
          <p:cNvPr id="58" name="TextBox 57">
            <a:extLst>
              <a:ext uri="{FF2B5EF4-FFF2-40B4-BE49-F238E27FC236}">
                <a16:creationId xmlns:a16="http://schemas.microsoft.com/office/drawing/2014/main" id="{D9DA7E16-61AA-2FFB-EFE5-2256BD0478DA}"/>
              </a:ext>
            </a:extLst>
          </p:cNvPr>
          <p:cNvSpPr txBox="1"/>
          <p:nvPr/>
        </p:nvSpPr>
        <p:spPr>
          <a:xfrm>
            <a:off x="7248287" y="4808276"/>
            <a:ext cx="615553" cy="541020"/>
          </a:xfrm>
          <a:prstGeom prst="rect">
            <a:avLst/>
          </a:prstGeom>
          <a:noFill/>
        </p:spPr>
        <p:txBody>
          <a:bodyPr vert="eaVert" wrap="square" rtlCol="0">
            <a:spAutoFit/>
          </a:bodyPr>
          <a:lstStyle/>
          <a:p>
            <a:r>
              <a:rPr lang="en-US" sz="2800" b="1">
                <a:latin typeface="Arial" panose="020B0604020202020204" pitchFamily="34" charset="0"/>
                <a:cs typeface="Arial" panose="020B0604020202020204" pitchFamily="34" charset="0"/>
              </a:rPr>
              <a:t>…</a:t>
            </a:r>
          </a:p>
        </p:txBody>
      </p:sp>
      <p:sp>
        <p:nvSpPr>
          <p:cNvPr id="60" name="灯片编号占位符 59">
            <a:extLst>
              <a:ext uri="{FF2B5EF4-FFF2-40B4-BE49-F238E27FC236}">
                <a16:creationId xmlns:a16="http://schemas.microsoft.com/office/drawing/2014/main" id="{72A9A2A6-6DB8-F2D2-7315-D0F680E17D51}"/>
              </a:ext>
            </a:extLst>
          </p:cNvPr>
          <p:cNvSpPr>
            <a:spLocks noGrp="1"/>
          </p:cNvSpPr>
          <p:nvPr>
            <p:ph type="sldNum" sz="quarter" idx="12"/>
          </p:nvPr>
        </p:nvSpPr>
        <p:spPr/>
        <p:txBody>
          <a:bodyPr/>
          <a:lstStyle/>
          <a:p>
            <a:fld id="{CB77001E-1A61-4903-BBFF-D82C24F3A3A5}" type="slidenum">
              <a:rPr lang="en-US" smtClean="0"/>
              <a:t>73</a:t>
            </a:fld>
            <a:endParaRPr lang="zh-CN" altLang="en-US"/>
          </a:p>
        </p:txBody>
      </p:sp>
      <mc:AlternateContent xmlns:mc="http://schemas.openxmlformats.org/markup-compatibility/2006">
        <mc:Choice xmlns:a14="http://schemas.microsoft.com/office/drawing/2010/main" Requires="a14">
          <p:sp>
            <p:nvSpPr>
              <p:cNvPr id="66" name="TextBox 65">
                <a:extLst>
                  <a:ext uri="{FF2B5EF4-FFF2-40B4-BE49-F238E27FC236}">
                    <a16:creationId xmlns:a16="http://schemas.microsoft.com/office/drawing/2014/main" id="{94C49C0A-77C6-6C5E-6090-4479F74E02B6}"/>
                  </a:ext>
                </a:extLst>
              </p:cNvPr>
              <p:cNvSpPr txBox="1"/>
              <p:nvPr/>
            </p:nvSpPr>
            <p:spPr>
              <a:xfrm>
                <a:off x="873879" y="4704377"/>
                <a:ext cx="2507950" cy="516103"/>
              </a:xfrm>
              <a:prstGeom prst="rect">
                <a:avLst/>
              </a:prstGeom>
              <a:noFill/>
            </p:spPr>
            <p:txBody>
              <a:bodyPr wrap="square">
                <a:spAutoFit/>
              </a:bodyPr>
              <a:lstStyle/>
              <a:p>
                <a:r>
                  <a:rPr lang="en-US"/>
                  <a:t>Iteration count:  </a:t>
                </a:r>
                <a14:m>
                  <m:oMath xmlns:m="http://schemas.openxmlformats.org/officeDocument/2006/math">
                    <m:f>
                      <m:fPr>
                        <m:ctrlPr>
                          <a:rPr lang="en-US" i="1" dirty="0" smtClean="0">
                            <a:latin typeface="Cambria Math" panose="02040503050406030204" pitchFamily="18" charset="0"/>
                          </a:rPr>
                        </m:ctrlPr>
                      </m:fPr>
                      <m:num>
                        <m:r>
                          <a:rPr lang="en-US" i="1" dirty="0">
                            <a:latin typeface="Cambria Math" panose="02040503050406030204" pitchFamily="18" charset="0"/>
                          </a:rPr>
                          <m:t>𝑁</m:t>
                        </m:r>
                        <m:r>
                          <a:rPr lang="en-US" i="1" baseline="30000" dirty="0">
                            <a:latin typeface="Cambria Math" panose="02040503050406030204" pitchFamily="18" charset="0"/>
                          </a:rPr>
                          <m:t>2</m:t>
                        </m:r>
                      </m:num>
                      <m:den>
                        <m:r>
                          <a:rPr lang="en-US" b="0" i="1" dirty="0" smtClean="0">
                            <a:latin typeface="Cambria Math" panose="02040503050406030204" pitchFamily="18" charset="0"/>
                          </a:rPr>
                          <m:t>2</m:t>
                        </m:r>
                        <m:r>
                          <a:rPr lang="en-US" b="0" i="1" dirty="0" smtClean="0">
                            <a:latin typeface="Cambria Math" panose="02040503050406030204" pitchFamily="18" charset="0"/>
                          </a:rPr>
                          <m:t>𝑝</m:t>
                        </m:r>
                      </m:den>
                    </m:f>
                    <m:r>
                      <a:rPr lang="en-US" b="0" i="1" dirty="0" smtClean="0">
                        <a:latin typeface="Cambria Math" panose="02040503050406030204" pitchFamily="18" charset="0"/>
                      </a:rPr>
                      <m:t> + </m:t>
                    </m:r>
                    <m:f>
                      <m:fPr>
                        <m:ctrlPr>
                          <a:rPr lang="en-US" b="0" i="1" dirty="0" smtClean="0">
                            <a:latin typeface="Cambria Math" panose="02040503050406030204" pitchFamily="18" charset="0"/>
                          </a:rPr>
                        </m:ctrlPr>
                      </m:fPr>
                      <m:num>
                        <m:r>
                          <a:rPr lang="en-US" b="0" i="1" dirty="0" smtClean="0">
                            <a:latin typeface="Cambria Math" panose="02040503050406030204" pitchFamily="18" charset="0"/>
                          </a:rPr>
                          <m:t>𝑁</m:t>
                        </m:r>
                      </m:num>
                      <m:den>
                        <m:r>
                          <a:rPr lang="en-US" b="0" i="1" dirty="0" smtClean="0">
                            <a:latin typeface="Cambria Math" panose="02040503050406030204" pitchFamily="18" charset="0"/>
                          </a:rPr>
                          <m:t>2</m:t>
                        </m:r>
                      </m:den>
                    </m:f>
                  </m:oMath>
                </a14:m>
                <a:endParaRPr lang="en-US"/>
              </a:p>
            </p:txBody>
          </p:sp>
        </mc:Choice>
        <mc:Fallback>
          <p:sp>
            <p:nvSpPr>
              <p:cNvPr id="66" name="TextBox 65">
                <a:extLst>
                  <a:ext uri="{FF2B5EF4-FFF2-40B4-BE49-F238E27FC236}">
                    <a16:creationId xmlns:a16="http://schemas.microsoft.com/office/drawing/2014/main" id="{94C49C0A-77C6-6C5E-6090-4479F74E02B6}"/>
                  </a:ext>
                </a:extLst>
              </p:cNvPr>
              <p:cNvSpPr txBox="1">
                <a:spLocks noRot="1" noChangeAspect="1" noMove="1" noResize="1" noEditPoints="1" noAdjustHandles="1" noChangeArrowheads="1" noChangeShapeType="1" noTextEdit="1"/>
              </p:cNvSpPr>
              <p:nvPr/>
            </p:nvSpPr>
            <p:spPr>
              <a:xfrm>
                <a:off x="873879" y="4704377"/>
                <a:ext cx="2507950" cy="516103"/>
              </a:xfrm>
              <a:prstGeom prst="rect">
                <a:avLst/>
              </a:prstGeom>
              <a:blipFill>
                <a:blip r:embed="rId2"/>
                <a:stretch>
                  <a:fillRect l="-1942" b="-4762"/>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67" name="TextBox 66">
                <a:extLst>
                  <a:ext uri="{FF2B5EF4-FFF2-40B4-BE49-F238E27FC236}">
                    <a16:creationId xmlns:a16="http://schemas.microsoft.com/office/drawing/2014/main" id="{8CB63196-1F22-80F8-1D19-B94DBA7C9A43}"/>
                  </a:ext>
                </a:extLst>
              </p:cNvPr>
              <p:cNvSpPr txBox="1"/>
              <p:nvPr/>
            </p:nvSpPr>
            <p:spPr>
              <a:xfrm>
                <a:off x="873879" y="5440898"/>
                <a:ext cx="2136301" cy="369332"/>
              </a:xfrm>
              <a:prstGeom prst="rect">
                <a:avLst/>
              </a:prstGeom>
              <a:noFill/>
            </p:spPr>
            <p:txBody>
              <a:bodyPr wrap="square">
                <a:spAutoFit/>
              </a:bodyPr>
              <a:lstStyle/>
              <a:p>
                <a:r>
                  <a:rPr lang="en-US"/>
                  <a:t>Bandwidth:  </a:t>
                </a:r>
                <a14:m>
                  <m:oMath xmlns:m="http://schemas.openxmlformats.org/officeDocument/2006/math">
                    <m:r>
                      <a:rPr lang="en-US" i="1" dirty="0" smtClean="0">
                        <a:latin typeface="Cambria Math" panose="02040503050406030204" pitchFamily="18" charset="0"/>
                      </a:rPr>
                      <m:t>1</m:t>
                    </m:r>
                  </m:oMath>
                </a14:m>
                <a:endParaRPr lang="en-US"/>
              </a:p>
            </p:txBody>
          </p:sp>
        </mc:Choice>
        <mc:Fallback>
          <p:sp>
            <p:nvSpPr>
              <p:cNvPr id="67" name="TextBox 66">
                <a:extLst>
                  <a:ext uri="{FF2B5EF4-FFF2-40B4-BE49-F238E27FC236}">
                    <a16:creationId xmlns:a16="http://schemas.microsoft.com/office/drawing/2014/main" id="{8CB63196-1F22-80F8-1D19-B94DBA7C9A43}"/>
                  </a:ext>
                </a:extLst>
              </p:cNvPr>
              <p:cNvSpPr txBox="1">
                <a:spLocks noRot="1" noChangeAspect="1" noMove="1" noResize="1" noEditPoints="1" noAdjustHandles="1" noChangeArrowheads="1" noChangeShapeType="1" noTextEdit="1"/>
              </p:cNvSpPr>
              <p:nvPr/>
            </p:nvSpPr>
            <p:spPr>
              <a:xfrm>
                <a:off x="873879" y="5440898"/>
                <a:ext cx="2136301" cy="369332"/>
              </a:xfrm>
              <a:prstGeom prst="rect">
                <a:avLst/>
              </a:prstGeom>
              <a:blipFill>
                <a:blip r:embed="rId3"/>
                <a:stretch>
                  <a:fillRect l="-2279" t="-8333" b="-28333"/>
                </a:stretch>
              </a:blipFill>
            </p:spPr>
            <p:txBody>
              <a:bodyPr/>
              <a:lstStyle/>
              <a:p>
                <a:r>
                  <a:rPr lang="en-US">
                    <a:noFill/>
                  </a:rPr>
                  <a:t> </a:t>
                </a:r>
              </a:p>
            </p:txBody>
          </p:sp>
        </mc:Fallback>
      </mc:AlternateContent>
      <p:sp>
        <p:nvSpPr>
          <p:cNvPr id="62" name="页脚占位符 61">
            <a:extLst>
              <a:ext uri="{FF2B5EF4-FFF2-40B4-BE49-F238E27FC236}">
                <a16:creationId xmlns:a16="http://schemas.microsoft.com/office/drawing/2014/main" id="{0EE38F6B-6B4E-4DC7-B625-C674AE072FCF}"/>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367895929"/>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6"/>
                                        </p:tgtEl>
                                        <p:attrNameLst>
                                          <p:attrName>style.visibility</p:attrName>
                                        </p:attrNameLst>
                                      </p:cBhvr>
                                      <p:to>
                                        <p:strVal val="visible"/>
                                      </p:to>
                                    </p:set>
                                    <p:animEffect transition="in" filter="fade">
                                      <p:cBhvr>
                                        <p:cTn id="7" dur="500"/>
                                        <p:tgtEl>
                                          <p:spTgt spid="6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7"/>
                                        </p:tgtEl>
                                        <p:attrNameLst>
                                          <p:attrName>style.visibility</p:attrName>
                                        </p:attrNameLst>
                                      </p:cBhvr>
                                      <p:to>
                                        <p:strVal val="visible"/>
                                      </p:to>
                                    </p:set>
                                    <p:animEffect transition="in" filter="fade">
                                      <p:cBhvr>
                                        <p:cTn id="10"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6" grpId="0"/>
      <p:bldP spid="67" grpId="0"/>
    </p:bldLst>
  </p:timing>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 name="Title 1">
            <a:extLst>
              <a:ext uri="{FF2B5EF4-FFF2-40B4-BE49-F238E27FC236}">
                <a16:creationId xmlns:a16="http://schemas.microsoft.com/office/drawing/2014/main" id="{B95F3B79-C15F-9A3D-8A75-194C23DB0B47}"/>
              </a:ext>
            </a:extLst>
          </p:cNvPr>
          <p:cNvSpPr>
            <a:spLocks noGrp="1"/>
          </p:cNvSpPr>
          <p:nvPr>
            <p:ph type="title"/>
          </p:nvPr>
        </p:nvSpPr>
        <p:spPr>
          <a:xfrm>
            <a:off x="838200" y="349312"/>
            <a:ext cx="10515600" cy="540808"/>
          </a:xfrm>
        </p:spPr>
        <p:txBody>
          <a:bodyPr>
            <a:normAutofit fontScale="90000"/>
          </a:bodyPr>
          <a:lstStyle/>
          <a:p>
            <a:r>
              <a:rPr lang="en-US"/>
              <a:t>Challenges in Running Transformer at the Edge</a:t>
            </a:r>
          </a:p>
        </p:txBody>
      </p:sp>
      <p:sp>
        <p:nvSpPr>
          <p:cNvPr id="29" name="Content Placeholder 2">
            <a:extLst>
              <a:ext uri="{FF2B5EF4-FFF2-40B4-BE49-F238E27FC236}">
                <a16:creationId xmlns:a16="http://schemas.microsoft.com/office/drawing/2014/main" id="{50F963B4-F0F5-8A9F-0E03-C8272271FFBB}"/>
              </a:ext>
            </a:extLst>
          </p:cNvPr>
          <p:cNvSpPr>
            <a:spLocks noGrp="1"/>
          </p:cNvSpPr>
          <p:nvPr>
            <p:ph idx="1"/>
          </p:nvPr>
        </p:nvSpPr>
        <p:spPr>
          <a:xfrm>
            <a:off x="5709284" y="1078462"/>
            <a:ext cx="5060950" cy="590216"/>
          </a:xfrm>
        </p:spPr>
        <p:txBody>
          <a:bodyPr>
            <a:normAutofit fontScale="85000" lnSpcReduction="10000"/>
          </a:bodyPr>
          <a:lstStyle/>
          <a:p>
            <a:pPr marL="0" indent="0">
              <a:buNone/>
            </a:pPr>
            <a:r>
              <a:rPr lang="en-US" sz="1800" b="1"/>
              <a:t>Very intensive </a:t>
            </a:r>
            <a:r>
              <a:rPr lang="en-US" sz="1800"/>
              <a:t>in </a:t>
            </a:r>
            <a:r>
              <a:rPr lang="en-US" sz="1800" b="1"/>
              <a:t>computation(prefill) </a:t>
            </a:r>
            <a:r>
              <a:rPr lang="en-US" sz="1800"/>
              <a:t>and </a:t>
            </a:r>
            <a:r>
              <a:rPr lang="en-US" sz="1800" b="1"/>
              <a:t>memory demands(decode)</a:t>
            </a:r>
            <a:r>
              <a:rPr lang="en-US" sz="1800"/>
              <a:t>, challenging for edge deployment</a:t>
            </a:r>
          </a:p>
        </p:txBody>
      </p:sp>
      <p:pic>
        <p:nvPicPr>
          <p:cNvPr id="30" name="Picture 29">
            <a:extLst>
              <a:ext uri="{FF2B5EF4-FFF2-40B4-BE49-F238E27FC236}">
                <a16:creationId xmlns:a16="http://schemas.microsoft.com/office/drawing/2014/main" id="{CA24EC27-95E0-861A-DF22-F2851F759723}"/>
              </a:ext>
            </a:extLst>
          </p:cNvPr>
          <p:cNvPicPr>
            <a:picLocks noChangeAspect="1"/>
          </p:cNvPicPr>
          <p:nvPr/>
        </p:nvPicPr>
        <p:blipFill>
          <a:blip r:embed="rId4"/>
          <a:stretch>
            <a:fillRect/>
          </a:stretch>
        </p:blipFill>
        <p:spPr>
          <a:xfrm>
            <a:off x="866367" y="1542634"/>
            <a:ext cx="4018898" cy="3061217"/>
          </a:xfrm>
          <a:prstGeom prst="rect">
            <a:avLst/>
          </a:prstGeom>
        </p:spPr>
      </p:pic>
      <p:sp>
        <p:nvSpPr>
          <p:cNvPr id="31" name="TextBox 30">
            <a:extLst>
              <a:ext uri="{FF2B5EF4-FFF2-40B4-BE49-F238E27FC236}">
                <a16:creationId xmlns:a16="http://schemas.microsoft.com/office/drawing/2014/main" id="{B025F2C0-44DC-DE98-BB69-9B246C4694D2}"/>
              </a:ext>
            </a:extLst>
          </p:cNvPr>
          <p:cNvSpPr txBox="1"/>
          <p:nvPr/>
        </p:nvSpPr>
        <p:spPr>
          <a:xfrm>
            <a:off x="760978" y="4578514"/>
            <a:ext cx="3470665" cy="615553"/>
          </a:xfrm>
          <a:prstGeom prst="rect">
            <a:avLst/>
          </a:prstGeom>
          <a:noFill/>
        </p:spPr>
        <p:txBody>
          <a:bodyPr wrap="square" rtlCol="0">
            <a:spAutoFit/>
          </a:bodyPr>
          <a:lstStyle/>
          <a:p>
            <a:r>
              <a:rPr lang="en-US" sz="900"/>
              <a:t>Source: The Evolution and Breakthrough of Natural Language Processing: The Revolution from Rules to Deep Learning</a:t>
            </a:r>
          </a:p>
          <a:p>
            <a:endParaRPr lang="en-US" sz="1600"/>
          </a:p>
        </p:txBody>
      </p:sp>
      <p:grpSp>
        <p:nvGrpSpPr>
          <p:cNvPr id="32" name="Group 31">
            <a:extLst>
              <a:ext uri="{FF2B5EF4-FFF2-40B4-BE49-F238E27FC236}">
                <a16:creationId xmlns:a16="http://schemas.microsoft.com/office/drawing/2014/main" id="{18ECE934-09B3-0B92-2350-6B8334F0D41E}"/>
              </a:ext>
            </a:extLst>
          </p:cNvPr>
          <p:cNvGrpSpPr/>
          <p:nvPr/>
        </p:nvGrpSpPr>
        <p:grpSpPr>
          <a:xfrm>
            <a:off x="6141084" y="1359510"/>
            <a:ext cx="5749463" cy="3665643"/>
            <a:chOff x="5493772" y="1914148"/>
            <a:chExt cx="6468879" cy="4124316"/>
          </a:xfrm>
        </p:grpSpPr>
        <p:pic>
          <p:nvPicPr>
            <p:cNvPr id="33" name="Picture 32" descr="A screen shot of a graph&#10;&#10;AI-generated content may be incorrect.">
              <a:extLst>
                <a:ext uri="{FF2B5EF4-FFF2-40B4-BE49-F238E27FC236}">
                  <a16:creationId xmlns:a16="http://schemas.microsoft.com/office/drawing/2014/main" id="{AFC55FBE-2565-4D98-3066-10BE3F9CD173}"/>
                </a:ext>
              </a:extLst>
            </p:cNvPr>
            <p:cNvPicPr>
              <a:picLocks noChangeAspect="1"/>
            </p:cNvPicPr>
            <p:nvPr/>
          </p:nvPicPr>
          <p:blipFill>
            <a:blip r:embed="rId5">
              <a:extLst>
                <a:ext uri="{28A0092B-C50C-407E-A947-70E740481C1C}">
                  <a14:useLocalDpi xmlns:a14="http://schemas.microsoft.com/office/drawing/2010/main" val="0"/>
                </a:ext>
              </a:extLst>
            </a:blip>
            <a:srcRect t="21081" r="16761" b="21690"/>
            <a:stretch>
              <a:fillRect/>
            </a:stretch>
          </p:blipFill>
          <p:spPr>
            <a:xfrm>
              <a:off x="5493772" y="2145832"/>
              <a:ext cx="6468879" cy="3461218"/>
            </a:xfrm>
            <a:prstGeom prst="rect">
              <a:avLst/>
            </a:prstGeom>
          </p:spPr>
        </p:pic>
        <p:pic>
          <p:nvPicPr>
            <p:cNvPr id="34" name="Picture 33" descr="A screen shot of a graph&#10;&#10;AI-generated content may be incorrect.">
              <a:extLst>
                <a:ext uri="{FF2B5EF4-FFF2-40B4-BE49-F238E27FC236}">
                  <a16:creationId xmlns:a16="http://schemas.microsoft.com/office/drawing/2014/main" id="{90BC41EF-5BDD-74FE-ADE7-E59212188A72}"/>
                </a:ext>
              </a:extLst>
            </p:cNvPr>
            <p:cNvPicPr>
              <a:picLocks noChangeAspect="1"/>
            </p:cNvPicPr>
            <p:nvPr/>
          </p:nvPicPr>
          <p:blipFill>
            <a:blip r:embed="rId6">
              <a:extLst>
                <a:ext uri="{28A0092B-C50C-407E-A947-70E740481C1C}">
                  <a14:useLocalDpi xmlns:a14="http://schemas.microsoft.com/office/drawing/2010/main" val="0"/>
                </a:ext>
              </a:extLst>
            </a:blip>
            <a:srcRect l="84400" t="25215" r="1777" b="50243"/>
            <a:stretch>
              <a:fillRect/>
            </a:stretch>
          </p:blipFill>
          <p:spPr>
            <a:xfrm>
              <a:off x="11091296" y="4013376"/>
              <a:ext cx="831851" cy="1149350"/>
            </a:xfrm>
            <a:prstGeom prst="rect">
              <a:avLst/>
            </a:prstGeom>
          </p:spPr>
        </p:pic>
        <p:sp>
          <p:nvSpPr>
            <p:cNvPr id="35" name="TextBox 34">
              <a:extLst>
                <a:ext uri="{FF2B5EF4-FFF2-40B4-BE49-F238E27FC236}">
                  <a16:creationId xmlns:a16="http://schemas.microsoft.com/office/drawing/2014/main" id="{3CCB0EE4-D0D7-1D96-3093-FE5ACC2FB195}"/>
                </a:ext>
              </a:extLst>
            </p:cNvPr>
            <p:cNvSpPr txBox="1"/>
            <p:nvPr/>
          </p:nvSpPr>
          <p:spPr>
            <a:xfrm>
              <a:off x="10089198" y="1914148"/>
              <a:ext cx="1652232" cy="484803"/>
            </a:xfrm>
            <a:prstGeom prst="rect">
              <a:avLst/>
            </a:prstGeom>
            <a:noFill/>
            <a:ln w="12700">
              <a:solidFill>
                <a:srgbClr val="A36A87"/>
              </a:solidFill>
            </a:ln>
          </p:spPr>
          <p:txBody>
            <a:bodyPr wrap="square" rtlCol="0">
              <a:spAutoFit/>
            </a:bodyPr>
            <a:lstStyle/>
            <a:p>
              <a:pPr algn="ctr"/>
              <a:r>
                <a:rPr lang="en-US" sz="1100" b="1">
                  <a:solidFill>
                    <a:srgbClr val="A36A87"/>
                  </a:solidFill>
                </a:rPr>
                <a:t>Grok 4 </a:t>
              </a:r>
              <a:r>
                <a:rPr lang="en-US" sz="1100">
                  <a:solidFill>
                    <a:srgbClr val="A36A87"/>
                  </a:solidFill>
                </a:rPr>
                <a:t> (July 9, 2025)</a:t>
              </a:r>
            </a:p>
            <a:p>
              <a:pPr algn="ctr"/>
              <a:r>
                <a:rPr lang="en-US" sz="1100">
                  <a:solidFill>
                    <a:srgbClr val="A36A87"/>
                  </a:solidFill>
                </a:rPr>
                <a:t>500 billion </a:t>
              </a:r>
              <a:r>
                <a:rPr lang="en-US" sz="1100" err="1">
                  <a:solidFill>
                    <a:srgbClr val="A36A87"/>
                  </a:solidFill>
                </a:rPr>
                <a:t>petaFLOP</a:t>
              </a:r>
              <a:endParaRPr lang="en-US" sz="1100">
                <a:solidFill>
                  <a:srgbClr val="A36A87"/>
                </a:solidFill>
              </a:endParaRPr>
            </a:p>
          </p:txBody>
        </p:sp>
        <p:sp>
          <p:nvSpPr>
            <p:cNvPr id="36" name="Arc 35">
              <a:extLst>
                <a:ext uri="{FF2B5EF4-FFF2-40B4-BE49-F238E27FC236}">
                  <a16:creationId xmlns:a16="http://schemas.microsoft.com/office/drawing/2014/main" id="{22A905A6-C782-D330-A6FC-9B0E1E158E93}"/>
                </a:ext>
              </a:extLst>
            </p:cNvPr>
            <p:cNvSpPr/>
            <p:nvPr/>
          </p:nvSpPr>
          <p:spPr>
            <a:xfrm>
              <a:off x="11597988" y="2262002"/>
              <a:ext cx="273897" cy="273897"/>
            </a:xfrm>
            <a:prstGeom prst="arc">
              <a:avLst>
                <a:gd name="adj1" fmla="val 15717907"/>
                <a:gd name="adj2" fmla="val 0"/>
              </a:avLst>
            </a:prstGeom>
            <a:noFill/>
            <a:ln>
              <a:solidFill>
                <a:srgbClr val="A36A87"/>
              </a:solidFill>
              <a:headEnd type="none"/>
              <a:tailEnd type="triangle"/>
            </a:ln>
          </p:spPr>
          <p:style>
            <a:lnRef idx="2">
              <a:schemeClr val="accent2"/>
            </a:lnRef>
            <a:fillRef idx="0">
              <a:schemeClr val="accent2"/>
            </a:fillRef>
            <a:effectRef idx="1">
              <a:schemeClr val="accent2"/>
            </a:effectRef>
            <a:fontRef idx="minor">
              <a:schemeClr val="tx1"/>
            </a:fontRef>
          </p:style>
          <p:txBody>
            <a:bodyPr rtlCol="0" anchor="ctr"/>
            <a:lstStyle/>
            <a:p>
              <a:pPr algn="ctr"/>
              <a:endParaRPr lang="en-US"/>
            </a:p>
          </p:txBody>
        </p:sp>
        <p:sp>
          <p:nvSpPr>
            <p:cNvPr id="37" name="TextBox 36">
              <a:extLst>
                <a:ext uri="{FF2B5EF4-FFF2-40B4-BE49-F238E27FC236}">
                  <a16:creationId xmlns:a16="http://schemas.microsoft.com/office/drawing/2014/main" id="{94D7BAF7-4D38-A64D-3A36-B156F9106F0F}"/>
                </a:ext>
              </a:extLst>
            </p:cNvPr>
            <p:cNvSpPr txBox="1"/>
            <p:nvPr/>
          </p:nvSpPr>
          <p:spPr>
            <a:xfrm>
              <a:off x="5493772" y="5561410"/>
              <a:ext cx="3470665" cy="477054"/>
            </a:xfrm>
            <a:prstGeom prst="rect">
              <a:avLst/>
            </a:prstGeom>
            <a:noFill/>
          </p:spPr>
          <p:txBody>
            <a:bodyPr wrap="square" rtlCol="0">
              <a:spAutoFit/>
            </a:bodyPr>
            <a:lstStyle/>
            <a:p>
              <a:r>
                <a:rPr lang="en-US" sz="900"/>
                <a:t>Source: OurWorldInData.org/artificial-intelligence</a:t>
              </a:r>
            </a:p>
            <a:p>
              <a:endParaRPr lang="en-US" sz="1600"/>
            </a:p>
          </p:txBody>
        </p:sp>
      </p:grpSp>
      <p:sp>
        <p:nvSpPr>
          <p:cNvPr id="38" name="TextBox 37">
            <a:extLst>
              <a:ext uri="{FF2B5EF4-FFF2-40B4-BE49-F238E27FC236}">
                <a16:creationId xmlns:a16="http://schemas.microsoft.com/office/drawing/2014/main" id="{A82CD8AE-764B-9644-1FCD-DCF0151CFE28}"/>
              </a:ext>
            </a:extLst>
          </p:cNvPr>
          <p:cNvSpPr txBox="1"/>
          <p:nvPr/>
        </p:nvSpPr>
        <p:spPr>
          <a:xfrm>
            <a:off x="429087" y="952418"/>
            <a:ext cx="4968615" cy="646331"/>
          </a:xfrm>
          <a:prstGeom prst="rect">
            <a:avLst/>
          </a:prstGeom>
          <a:noFill/>
        </p:spPr>
        <p:txBody>
          <a:bodyPr wrap="square">
            <a:spAutoFit/>
          </a:bodyPr>
          <a:lstStyle/>
          <a:p>
            <a:pPr algn="ctr"/>
            <a:r>
              <a:rPr lang="en-US" sz="1800" b="1"/>
              <a:t>Decoder Transformer</a:t>
            </a:r>
            <a:r>
              <a:rPr lang="en-US" sz="1800"/>
              <a:t>: fundamental architectures </a:t>
            </a:r>
            <a:r>
              <a:rPr lang="en-US"/>
              <a:t>of </a:t>
            </a:r>
            <a:r>
              <a:rPr lang="en-US" b="1"/>
              <a:t>large language models(LLMs)</a:t>
            </a:r>
            <a:endParaRPr lang="en-US" sz="1800" b="1"/>
          </a:p>
        </p:txBody>
      </p:sp>
      <p:sp>
        <p:nvSpPr>
          <p:cNvPr id="39" name="TextBox 38">
            <a:extLst>
              <a:ext uri="{FF2B5EF4-FFF2-40B4-BE49-F238E27FC236}">
                <a16:creationId xmlns:a16="http://schemas.microsoft.com/office/drawing/2014/main" id="{9B482015-22E6-669B-113E-8EB74DD22C0F}"/>
              </a:ext>
            </a:extLst>
          </p:cNvPr>
          <p:cNvSpPr txBox="1"/>
          <p:nvPr/>
        </p:nvSpPr>
        <p:spPr>
          <a:xfrm>
            <a:off x="429087" y="4929287"/>
            <a:ext cx="8188044" cy="369332"/>
          </a:xfrm>
          <a:prstGeom prst="rect">
            <a:avLst/>
          </a:prstGeom>
          <a:noFill/>
        </p:spPr>
        <p:txBody>
          <a:bodyPr wrap="square">
            <a:spAutoFit/>
          </a:bodyPr>
          <a:lstStyle/>
          <a:p>
            <a:pPr algn="ctr"/>
            <a:r>
              <a:rPr lang="en-US" sz="1800"/>
              <a:t>Edge devices are </a:t>
            </a:r>
            <a:r>
              <a:rPr lang="en-US" sz="1800" b="1"/>
              <a:t>pervasive</a:t>
            </a:r>
            <a:r>
              <a:rPr lang="en-US" sz="1800"/>
              <a:t>, featuring </a:t>
            </a:r>
            <a:r>
              <a:rPr lang="en-US" sz="1800" b="1"/>
              <a:t>security</a:t>
            </a:r>
            <a:r>
              <a:rPr lang="en-US" sz="1800"/>
              <a:t>, </a:t>
            </a:r>
            <a:r>
              <a:rPr lang="en-US" sz="1800" b="1"/>
              <a:t>privacy</a:t>
            </a:r>
            <a:r>
              <a:rPr lang="en-US" sz="1800"/>
              <a:t>, and</a:t>
            </a:r>
            <a:r>
              <a:rPr lang="en-US" sz="1800" b="1"/>
              <a:t> latency</a:t>
            </a:r>
            <a:r>
              <a:rPr lang="en-US" sz="1800"/>
              <a:t> advantages. </a:t>
            </a:r>
          </a:p>
        </p:txBody>
      </p:sp>
      <p:grpSp>
        <p:nvGrpSpPr>
          <p:cNvPr id="40" name="Group 39">
            <a:extLst>
              <a:ext uri="{FF2B5EF4-FFF2-40B4-BE49-F238E27FC236}">
                <a16:creationId xmlns:a16="http://schemas.microsoft.com/office/drawing/2014/main" id="{AD72249D-C4CD-3494-977F-8A2E49098888}"/>
              </a:ext>
            </a:extLst>
          </p:cNvPr>
          <p:cNvGrpSpPr/>
          <p:nvPr/>
        </p:nvGrpSpPr>
        <p:grpSpPr>
          <a:xfrm>
            <a:off x="949014" y="5412070"/>
            <a:ext cx="945503" cy="1177701"/>
            <a:chOff x="4927547" y="3169821"/>
            <a:chExt cx="1245245" cy="1551056"/>
          </a:xfrm>
        </p:grpSpPr>
        <p:pic>
          <p:nvPicPr>
            <p:cNvPr id="41" name="Picture 40">
              <a:extLst>
                <a:ext uri="{FF2B5EF4-FFF2-40B4-BE49-F238E27FC236}">
                  <a16:creationId xmlns:a16="http://schemas.microsoft.com/office/drawing/2014/main" id="{66284BD5-97DF-CF8F-92F8-F260A636A28F}"/>
                </a:ext>
              </a:extLst>
            </p:cNvPr>
            <p:cNvPicPr>
              <a:picLocks noChangeAspect="1"/>
            </p:cNvPicPr>
            <p:nvPr/>
          </p:nvPicPr>
          <p:blipFill>
            <a:blip r:embed="rId7"/>
            <a:stretch>
              <a:fillRect/>
            </a:stretch>
          </p:blipFill>
          <p:spPr>
            <a:xfrm>
              <a:off x="4944507" y="3492592"/>
              <a:ext cx="1228285" cy="1228285"/>
            </a:xfrm>
            <a:prstGeom prst="rect">
              <a:avLst/>
            </a:prstGeom>
          </p:spPr>
        </p:pic>
        <p:sp>
          <p:nvSpPr>
            <p:cNvPr id="42" name="TextBox 41">
              <a:extLst>
                <a:ext uri="{FF2B5EF4-FFF2-40B4-BE49-F238E27FC236}">
                  <a16:creationId xmlns:a16="http://schemas.microsoft.com/office/drawing/2014/main" id="{F790282C-FF45-5266-0763-19F555E63513}"/>
                </a:ext>
              </a:extLst>
            </p:cNvPr>
            <p:cNvSpPr txBox="1"/>
            <p:nvPr/>
          </p:nvSpPr>
          <p:spPr>
            <a:xfrm>
              <a:off x="4927547" y="3169821"/>
              <a:ext cx="1228285" cy="338554"/>
            </a:xfrm>
            <a:prstGeom prst="rect">
              <a:avLst/>
            </a:prstGeom>
            <a:noFill/>
          </p:spPr>
          <p:txBody>
            <a:bodyPr wrap="square" rtlCol="0">
              <a:spAutoFit/>
            </a:bodyPr>
            <a:lstStyle/>
            <a:p>
              <a:pPr algn="ctr"/>
              <a:r>
                <a:rPr lang="en-US" sz="1600"/>
                <a:t>AR/VR</a:t>
              </a:r>
            </a:p>
          </p:txBody>
        </p:sp>
      </p:grpSp>
      <p:grpSp>
        <p:nvGrpSpPr>
          <p:cNvPr id="43" name="Group 42">
            <a:extLst>
              <a:ext uri="{FF2B5EF4-FFF2-40B4-BE49-F238E27FC236}">
                <a16:creationId xmlns:a16="http://schemas.microsoft.com/office/drawing/2014/main" id="{29FEA027-5D3E-E012-9CC3-AF8E4F4236F8}"/>
              </a:ext>
            </a:extLst>
          </p:cNvPr>
          <p:cNvGrpSpPr/>
          <p:nvPr/>
        </p:nvGrpSpPr>
        <p:grpSpPr>
          <a:xfrm>
            <a:off x="1922282" y="5391082"/>
            <a:ext cx="932625" cy="1197131"/>
            <a:chOff x="1922282" y="5391082"/>
            <a:chExt cx="932625" cy="1197131"/>
          </a:xfrm>
        </p:grpSpPr>
        <p:pic>
          <p:nvPicPr>
            <p:cNvPr id="44" name="Picture 4" descr="Robot Icon, Cybernetic Emblem, Mechanical Figure, Sci-Fi Character,  Automated Symbol PNG">
              <a:extLst>
                <a:ext uri="{FF2B5EF4-FFF2-40B4-BE49-F238E27FC236}">
                  <a16:creationId xmlns:a16="http://schemas.microsoft.com/office/drawing/2014/main" id="{CB194B08-0846-12DB-C00C-6FB3B472F390}"/>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957869" y="5726760"/>
              <a:ext cx="861453" cy="861453"/>
            </a:xfrm>
            <a:prstGeom prst="rect">
              <a:avLst/>
            </a:prstGeom>
            <a:noFill/>
            <a:extLst>
              <a:ext uri="{909E8E84-426E-40DD-AFC4-6F175D3DCCD1}">
                <a14:hiddenFill xmlns:a14="http://schemas.microsoft.com/office/drawing/2010/main">
                  <a:solidFill>
                    <a:srgbClr val="FFFFFF"/>
                  </a:solidFill>
                </a14:hiddenFill>
              </a:ext>
            </a:extLst>
          </p:spPr>
        </p:pic>
        <p:sp>
          <p:nvSpPr>
            <p:cNvPr id="45" name="TextBox 44">
              <a:extLst>
                <a:ext uri="{FF2B5EF4-FFF2-40B4-BE49-F238E27FC236}">
                  <a16:creationId xmlns:a16="http://schemas.microsoft.com/office/drawing/2014/main" id="{AAF394ED-FDD2-3CD5-4080-9BDCD9D5C3DA}"/>
                </a:ext>
              </a:extLst>
            </p:cNvPr>
            <p:cNvSpPr txBox="1"/>
            <p:nvPr/>
          </p:nvSpPr>
          <p:spPr>
            <a:xfrm>
              <a:off x="1922282" y="5391082"/>
              <a:ext cx="932625" cy="338554"/>
            </a:xfrm>
            <a:prstGeom prst="rect">
              <a:avLst/>
            </a:prstGeom>
            <a:noFill/>
          </p:spPr>
          <p:txBody>
            <a:bodyPr wrap="square" rtlCol="0">
              <a:spAutoFit/>
            </a:bodyPr>
            <a:lstStyle/>
            <a:p>
              <a:pPr algn="ctr"/>
              <a:r>
                <a:rPr lang="en-US" sz="1600"/>
                <a:t>Robots</a:t>
              </a:r>
            </a:p>
          </p:txBody>
        </p:sp>
      </p:grpSp>
      <p:grpSp>
        <p:nvGrpSpPr>
          <p:cNvPr id="46" name="Group 45">
            <a:extLst>
              <a:ext uri="{FF2B5EF4-FFF2-40B4-BE49-F238E27FC236}">
                <a16:creationId xmlns:a16="http://schemas.microsoft.com/office/drawing/2014/main" id="{C6282D8E-AD6C-100F-E38F-85DDFD7A3381}"/>
              </a:ext>
            </a:extLst>
          </p:cNvPr>
          <p:cNvGrpSpPr/>
          <p:nvPr/>
        </p:nvGrpSpPr>
        <p:grpSpPr>
          <a:xfrm>
            <a:off x="2661107" y="5315366"/>
            <a:ext cx="1507914" cy="1272847"/>
            <a:chOff x="2661107" y="5315366"/>
            <a:chExt cx="1507914" cy="1272847"/>
          </a:xfrm>
        </p:grpSpPr>
        <p:pic>
          <p:nvPicPr>
            <p:cNvPr id="47" name="Picture 6" descr="Download Free Autonomous Icons in PNG &amp; SVG">
              <a:extLst>
                <a:ext uri="{FF2B5EF4-FFF2-40B4-BE49-F238E27FC236}">
                  <a16:creationId xmlns:a16="http://schemas.microsoft.com/office/drawing/2014/main" id="{65040763-ECCF-11FD-8C7A-4954265C712D}"/>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029906" y="5778466"/>
              <a:ext cx="809747" cy="809747"/>
            </a:xfrm>
            <a:prstGeom prst="rect">
              <a:avLst/>
            </a:prstGeom>
            <a:noFill/>
            <a:extLst>
              <a:ext uri="{909E8E84-426E-40DD-AFC4-6F175D3DCCD1}">
                <a14:hiddenFill xmlns:a14="http://schemas.microsoft.com/office/drawing/2010/main">
                  <a:solidFill>
                    <a:srgbClr val="FFFFFF"/>
                  </a:solidFill>
                </a14:hiddenFill>
              </a:ext>
            </a:extLst>
          </p:spPr>
        </p:pic>
        <p:sp>
          <p:nvSpPr>
            <p:cNvPr id="48" name="TextBox 47">
              <a:extLst>
                <a:ext uri="{FF2B5EF4-FFF2-40B4-BE49-F238E27FC236}">
                  <a16:creationId xmlns:a16="http://schemas.microsoft.com/office/drawing/2014/main" id="{11D29452-B8C5-FD36-1E9C-141A98616726}"/>
                </a:ext>
              </a:extLst>
            </p:cNvPr>
            <p:cNvSpPr txBox="1"/>
            <p:nvPr/>
          </p:nvSpPr>
          <p:spPr>
            <a:xfrm>
              <a:off x="2661107" y="5315366"/>
              <a:ext cx="1507914" cy="523220"/>
            </a:xfrm>
            <a:prstGeom prst="rect">
              <a:avLst/>
            </a:prstGeom>
            <a:noFill/>
          </p:spPr>
          <p:txBody>
            <a:bodyPr wrap="square" rtlCol="0">
              <a:spAutoFit/>
            </a:bodyPr>
            <a:lstStyle/>
            <a:p>
              <a:pPr algn="ctr"/>
              <a:r>
                <a:rPr lang="en-US" sz="1400"/>
                <a:t>Autonomous Vehicles</a:t>
              </a:r>
            </a:p>
          </p:txBody>
        </p:sp>
      </p:grpSp>
      <p:sp>
        <p:nvSpPr>
          <p:cNvPr id="49" name="TextBox 48">
            <a:extLst>
              <a:ext uri="{FF2B5EF4-FFF2-40B4-BE49-F238E27FC236}">
                <a16:creationId xmlns:a16="http://schemas.microsoft.com/office/drawing/2014/main" id="{61B7614F-3CCE-B7B3-30BE-ABFB6D108436}"/>
              </a:ext>
            </a:extLst>
          </p:cNvPr>
          <p:cNvSpPr txBox="1"/>
          <p:nvPr/>
        </p:nvSpPr>
        <p:spPr>
          <a:xfrm>
            <a:off x="5578825" y="5407287"/>
            <a:ext cx="5191409" cy="830997"/>
          </a:xfrm>
          <a:prstGeom prst="rect">
            <a:avLst/>
          </a:prstGeom>
          <a:noFill/>
        </p:spPr>
        <p:txBody>
          <a:bodyPr wrap="square">
            <a:spAutoFit/>
          </a:bodyPr>
          <a:lstStyle/>
          <a:p>
            <a:pPr algn="ctr"/>
            <a:r>
              <a:rPr lang="en-US" sz="2400" b="1" i="1">
                <a:solidFill>
                  <a:schemeClr val="accent1"/>
                </a:solidFill>
              </a:rPr>
              <a:t>Can we bring real-time end-to-end LLM inference to edge devices? </a:t>
            </a:r>
            <a:endParaRPr lang="en-US" sz="2400" i="1">
              <a:solidFill>
                <a:schemeClr val="accent1"/>
              </a:solidFill>
            </a:endParaRPr>
          </a:p>
        </p:txBody>
      </p:sp>
      <p:sp>
        <p:nvSpPr>
          <p:cNvPr id="50" name="TextBox 49">
            <a:extLst>
              <a:ext uri="{FF2B5EF4-FFF2-40B4-BE49-F238E27FC236}">
                <a16:creationId xmlns:a16="http://schemas.microsoft.com/office/drawing/2014/main" id="{42108E26-8AE0-25CA-650B-5FAD66814A8F}"/>
              </a:ext>
            </a:extLst>
          </p:cNvPr>
          <p:cNvSpPr txBox="1"/>
          <p:nvPr/>
        </p:nvSpPr>
        <p:spPr>
          <a:xfrm>
            <a:off x="6136358" y="6238284"/>
            <a:ext cx="986963" cy="400110"/>
          </a:xfrm>
          <a:prstGeom prst="rect">
            <a:avLst/>
          </a:prstGeom>
          <a:noFill/>
        </p:spPr>
        <p:txBody>
          <a:bodyPr wrap="square">
            <a:spAutoFit/>
          </a:bodyPr>
          <a:lstStyle/>
          <a:p>
            <a:pPr algn="ctr"/>
            <a:r>
              <a:rPr lang="en-US" sz="2000" b="1" i="1">
                <a:solidFill>
                  <a:srgbClr val="C00000"/>
                </a:solidFill>
              </a:rPr>
              <a:t>Yes! </a:t>
            </a:r>
            <a:endParaRPr lang="en-US" sz="2000" i="1">
              <a:solidFill>
                <a:srgbClr val="C00000"/>
              </a:solidFill>
            </a:endParaRPr>
          </a:p>
        </p:txBody>
      </p:sp>
      <p:sp>
        <p:nvSpPr>
          <p:cNvPr id="51" name="TextBox 50">
            <a:extLst>
              <a:ext uri="{FF2B5EF4-FFF2-40B4-BE49-F238E27FC236}">
                <a16:creationId xmlns:a16="http://schemas.microsoft.com/office/drawing/2014/main" id="{CF103C3E-1EB8-9E89-0F17-FEDFC60F662C}"/>
              </a:ext>
            </a:extLst>
          </p:cNvPr>
          <p:cNvSpPr txBox="1"/>
          <p:nvPr/>
        </p:nvSpPr>
        <p:spPr>
          <a:xfrm>
            <a:off x="6888606" y="6269062"/>
            <a:ext cx="5749463" cy="369332"/>
          </a:xfrm>
          <a:prstGeom prst="rect">
            <a:avLst/>
          </a:prstGeom>
          <a:noFill/>
        </p:spPr>
        <p:txBody>
          <a:bodyPr wrap="square">
            <a:spAutoFit/>
          </a:bodyPr>
          <a:lstStyle/>
          <a:p>
            <a:r>
              <a:rPr lang="en-US" b="1" i="1">
                <a:solidFill>
                  <a:schemeClr val="accent2"/>
                </a:solidFill>
              </a:rPr>
              <a:t>TeLLMe is our answer!</a:t>
            </a:r>
            <a:endParaRPr lang="en-US" i="1">
              <a:solidFill>
                <a:schemeClr val="accent2"/>
              </a:solidFill>
            </a:endParaRPr>
          </a:p>
        </p:txBody>
      </p:sp>
      <p:sp>
        <p:nvSpPr>
          <p:cNvPr id="2" name="灯片编号占位符 1">
            <a:extLst>
              <a:ext uri="{FF2B5EF4-FFF2-40B4-BE49-F238E27FC236}">
                <a16:creationId xmlns:a16="http://schemas.microsoft.com/office/drawing/2014/main" id="{242BC1FF-C40C-65CB-1051-F52DC87D3962}"/>
              </a:ext>
            </a:extLst>
          </p:cNvPr>
          <p:cNvSpPr>
            <a:spLocks noGrp="1"/>
          </p:cNvSpPr>
          <p:nvPr>
            <p:ph type="sldNum" sz="quarter" idx="12"/>
          </p:nvPr>
        </p:nvSpPr>
        <p:spPr/>
        <p:txBody>
          <a:bodyPr/>
          <a:lstStyle/>
          <a:p>
            <a:fld id="{CB77001E-1A61-4903-BBFF-D82C24F3A3A5}" type="slidenum">
              <a:rPr lang="en-US" smtClean="0"/>
              <a:t>74</a:t>
            </a:fld>
            <a:endParaRPr lang="zh-CN" altLang="en-US"/>
          </a:p>
        </p:txBody>
      </p:sp>
      <p:sp>
        <p:nvSpPr>
          <p:cNvPr id="4" name="页脚占位符 3">
            <a:extLst>
              <a:ext uri="{FF2B5EF4-FFF2-40B4-BE49-F238E27FC236}">
                <a16:creationId xmlns:a16="http://schemas.microsoft.com/office/drawing/2014/main" id="{143E65AA-DF1D-40D0-B7BF-07C2E100B840}"/>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42400094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anim calcmode="lin" valueType="num">
                                      <p:cBhvr>
                                        <p:cTn id="8" dur="500" fill="hold"/>
                                        <p:tgtEl>
                                          <p:spTgt spid="30"/>
                                        </p:tgtEl>
                                        <p:attrNameLst>
                                          <p:attrName>ppt_x</p:attrName>
                                        </p:attrNameLst>
                                      </p:cBhvr>
                                      <p:tavLst>
                                        <p:tav tm="0">
                                          <p:val>
                                            <p:strVal val="#ppt_x"/>
                                          </p:val>
                                        </p:tav>
                                        <p:tav tm="100000">
                                          <p:val>
                                            <p:strVal val="#ppt_x"/>
                                          </p:val>
                                        </p:tav>
                                      </p:tavLst>
                                    </p:anim>
                                    <p:anim calcmode="lin" valueType="num">
                                      <p:cBhvr>
                                        <p:cTn id="9" dur="500" fill="hold"/>
                                        <p:tgtEl>
                                          <p:spTgt spid="3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8"/>
                                        </p:tgtEl>
                                        <p:attrNameLst>
                                          <p:attrName>style.visibility</p:attrName>
                                        </p:attrNameLst>
                                      </p:cBhvr>
                                      <p:to>
                                        <p:strVal val="visible"/>
                                      </p:to>
                                    </p:set>
                                    <p:animEffect transition="in" filter="fade">
                                      <p:cBhvr>
                                        <p:cTn id="12" dur="500"/>
                                        <p:tgtEl>
                                          <p:spTgt spid="38"/>
                                        </p:tgtEl>
                                      </p:cBhvr>
                                    </p:animEffect>
                                    <p:anim calcmode="lin" valueType="num">
                                      <p:cBhvr>
                                        <p:cTn id="13" dur="500" fill="hold"/>
                                        <p:tgtEl>
                                          <p:spTgt spid="38"/>
                                        </p:tgtEl>
                                        <p:attrNameLst>
                                          <p:attrName>ppt_x</p:attrName>
                                        </p:attrNameLst>
                                      </p:cBhvr>
                                      <p:tavLst>
                                        <p:tav tm="0">
                                          <p:val>
                                            <p:strVal val="#ppt_x"/>
                                          </p:val>
                                        </p:tav>
                                        <p:tav tm="100000">
                                          <p:val>
                                            <p:strVal val="#ppt_x"/>
                                          </p:val>
                                        </p:tav>
                                      </p:tavLst>
                                    </p:anim>
                                    <p:anim calcmode="lin" valueType="num">
                                      <p:cBhvr>
                                        <p:cTn id="14" dur="500" fill="hold"/>
                                        <p:tgtEl>
                                          <p:spTgt spid="3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fade">
                                      <p:cBhvr>
                                        <p:cTn id="17" dur="500"/>
                                        <p:tgtEl>
                                          <p:spTgt spid="31"/>
                                        </p:tgtEl>
                                      </p:cBhvr>
                                    </p:animEffect>
                                    <p:anim calcmode="lin" valueType="num">
                                      <p:cBhvr>
                                        <p:cTn id="18" dur="500" fill="hold"/>
                                        <p:tgtEl>
                                          <p:spTgt spid="31"/>
                                        </p:tgtEl>
                                        <p:attrNameLst>
                                          <p:attrName>ppt_x</p:attrName>
                                        </p:attrNameLst>
                                      </p:cBhvr>
                                      <p:tavLst>
                                        <p:tav tm="0">
                                          <p:val>
                                            <p:strVal val="#ppt_x"/>
                                          </p:val>
                                        </p:tav>
                                        <p:tav tm="100000">
                                          <p:val>
                                            <p:strVal val="#ppt_x"/>
                                          </p:val>
                                        </p:tav>
                                      </p:tavLst>
                                    </p:anim>
                                    <p:anim calcmode="lin" valueType="num">
                                      <p:cBhvr>
                                        <p:cTn id="19" dur="5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29">
                                            <p:txEl>
                                              <p:pRg st="0" end="0"/>
                                            </p:txEl>
                                          </p:spTgt>
                                        </p:tgtEl>
                                        <p:attrNameLst>
                                          <p:attrName>style.visibility</p:attrName>
                                        </p:attrNameLst>
                                      </p:cBhvr>
                                      <p:to>
                                        <p:strVal val="visible"/>
                                      </p:to>
                                    </p:set>
                                    <p:animEffect transition="in" filter="fade">
                                      <p:cBhvr>
                                        <p:cTn id="24" dur="500"/>
                                        <p:tgtEl>
                                          <p:spTgt spid="29">
                                            <p:txEl>
                                              <p:pRg st="0" end="0"/>
                                            </p:txEl>
                                          </p:spTgt>
                                        </p:tgtEl>
                                      </p:cBhvr>
                                    </p:animEffect>
                                    <p:anim calcmode="lin" valueType="num">
                                      <p:cBhvr>
                                        <p:cTn id="25" dur="500" fill="hold"/>
                                        <p:tgtEl>
                                          <p:spTgt spid="29">
                                            <p:txEl>
                                              <p:pRg st="0" end="0"/>
                                            </p:txEl>
                                          </p:spTgt>
                                        </p:tgtEl>
                                        <p:attrNameLst>
                                          <p:attrName>ppt_x</p:attrName>
                                        </p:attrNameLst>
                                      </p:cBhvr>
                                      <p:tavLst>
                                        <p:tav tm="0">
                                          <p:val>
                                            <p:strVal val="#ppt_x"/>
                                          </p:val>
                                        </p:tav>
                                        <p:tav tm="100000">
                                          <p:val>
                                            <p:strVal val="#ppt_x"/>
                                          </p:val>
                                        </p:tav>
                                      </p:tavLst>
                                    </p:anim>
                                    <p:anim calcmode="lin" valueType="num">
                                      <p:cBhvr>
                                        <p:cTn id="26" dur="500" fill="hold"/>
                                        <p:tgtEl>
                                          <p:spTgt spid="29">
                                            <p:txEl>
                                              <p:pRg st="0" end="0"/>
                                            </p:txEl>
                                          </p:spTgt>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32"/>
                                        </p:tgtEl>
                                        <p:attrNameLst>
                                          <p:attrName>style.visibility</p:attrName>
                                        </p:attrNameLst>
                                      </p:cBhvr>
                                      <p:to>
                                        <p:strVal val="visible"/>
                                      </p:to>
                                    </p:set>
                                    <p:animEffect transition="in" filter="fade">
                                      <p:cBhvr>
                                        <p:cTn id="29" dur="500"/>
                                        <p:tgtEl>
                                          <p:spTgt spid="32"/>
                                        </p:tgtEl>
                                      </p:cBhvr>
                                    </p:animEffect>
                                    <p:anim calcmode="lin" valueType="num">
                                      <p:cBhvr>
                                        <p:cTn id="30" dur="500" fill="hold"/>
                                        <p:tgtEl>
                                          <p:spTgt spid="32"/>
                                        </p:tgtEl>
                                        <p:attrNameLst>
                                          <p:attrName>ppt_x</p:attrName>
                                        </p:attrNameLst>
                                      </p:cBhvr>
                                      <p:tavLst>
                                        <p:tav tm="0">
                                          <p:val>
                                            <p:strVal val="#ppt_x"/>
                                          </p:val>
                                        </p:tav>
                                        <p:tav tm="100000">
                                          <p:val>
                                            <p:strVal val="#ppt_x"/>
                                          </p:val>
                                        </p:tav>
                                      </p:tavLst>
                                    </p:anim>
                                    <p:anim calcmode="lin" valueType="num">
                                      <p:cBhvr>
                                        <p:cTn id="31" dur="5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39"/>
                                        </p:tgtEl>
                                        <p:attrNameLst>
                                          <p:attrName>style.visibility</p:attrName>
                                        </p:attrNameLst>
                                      </p:cBhvr>
                                      <p:to>
                                        <p:strVal val="visible"/>
                                      </p:to>
                                    </p:set>
                                    <p:anim calcmode="lin" valueType="num">
                                      <p:cBhvr additive="base">
                                        <p:cTn id="36" dur="500" fill="hold"/>
                                        <p:tgtEl>
                                          <p:spTgt spid="39"/>
                                        </p:tgtEl>
                                        <p:attrNameLst>
                                          <p:attrName>ppt_x</p:attrName>
                                        </p:attrNameLst>
                                      </p:cBhvr>
                                      <p:tavLst>
                                        <p:tav tm="0">
                                          <p:val>
                                            <p:strVal val="#ppt_x"/>
                                          </p:val>
                                        </p:tav>
                                        <p:tav tm="100000">
                                          <p:val>
                                            <p:strVal val="#ppt_x"/>
                                          </p:val>
                                        </p:tav>
                                      </p:tavLst>
                                    </p:anim>
                                    <p:anim calcmode="lin" valueType="num">
                                      <p:cBhvr additive="base">
                                        <p:cTn id="37" dur="500" fill="hold"/>
                                        <p:tgtEl>
                                          <p:spTgt spid="39"/>
                                        </p:tgtEl>
                                        <p:attrNameLst>
                                          <p:attrName>ppt_y</p:attrName>
                                        </p:attrNameLst>
                                      </p:cBhvr>
                                      <p:tavLst>
                                        <p:tav tm="0">
                                          <p:val>
                                            <p:strVal val="1+#ppt_h/2"/>
                                          </p:val>
                                        </p:tav>
                                        <p:tav tm="100000">
                                          <p:val>
                                            <p:strVal val="#ppt_y"/>
                                          </p:val>
                                        </p:tav>
                                      </p:tavLst>
                                    </p:anim>
                                  </p:childTnLst>
                                </p:cTn>
                              </p:par>
                            </p:childTnLst>
                          </p:cTn>
                        </p:par>
                        <p:par>
                          <p:cTn id="38" fill="hold">
                            <p:stCondLst>
                              <p:cond delay="500"/>
                            </p:stCondLst>
                            <p:childTnLst>
                              <p:par>
                                <p:cTn id="39" presetID="2" presetClass="entr" presetSubtype="4" fill="hold" nodeType="afterEffect">
                                  <p:stCondLst>
                                    <p:cond delay="0"/>
                                  </p:stCondLst>
                                  <p:childTnLst>
                                    <p:set>
                                      <p:cBhvr>
                                        <p:cTn id="40" dur="1" fill="hold">
                                          <p:stCondLst>
                                            <p:cond delay="0"/>
                                          </p:stCondLst>
                                        </p:cTn>
                                        <p:tgtEl>
                                          <p:spTgt spid="40"/>
                                        </p:tgtEl>
                                        <p:attrNameLst>
                                          <p:attrName>style.visibility</p:attrName>
                                        </p:attrNameLst>
                                      </p:cBhvr>
                                      <p:to>
                                        <p:strVal val="visible"/>
                                      </p:to>
                                    </p:set>
                                    <p:anim calcmode="lin" valueType="num">
                                      <p:cBhvr additive="base">
                                        <p:cTn id="41" dur="500" fill="hold"/>
                                        <p:tgtEl>
                                          <p:spTgt spid="40"/>
                                        </p:tgtEl>
                                        <p:attrNameLst>
                                          <p:attrName>ppt_x</p:attrName>
                                        </p:attrNameLst>
                                      </p:cBhvr>
                                      <p:tavLst>
                                        <p:tav tm="0">
                                          <p:val>
                                            <p:strVal val="#ppt_x"/>
                                          </p:val>
                                        </p:tav>
                                        <p:tav tm="100000">
                                          <p:val>
                                            <p:strVal val="#ppt_x"/>
                                          </p:val>
                                        </p:tav>
                                      </p:tavLst>
                                    </p:anim>
                                    <p:anim calcmode="lin" valueType="num">
                                      <p:cBhvr additive="base">
                                        <p:cTn id="42" dur="500" fill="hold"/>
                                        <p:tgtEl>
                                          <p:spTgt spid="40"/>
                                        </p:tgtEl>
                                        <p:attrNameLst>
                                          <p:attrName>ppt_y</p:attrName>
                                        </p:attrNameLst>
                                      </p:cBhvr>
                                      <p:tavLst>
                                        <p:tav tm="0">
                                          <p:val>
                                            <p:strVal val="1+#ppt_h/2"/>
                                          </p:val>
                                        </p:tav>
                                        <p:tav tm="100000">
                                          <p:val>
                                            <p:strVal val="#ppt_y"/>
                                          </p:val>
                                        </p:tav>
                                      </p:tavLst>
                                    </p:anim>
                                  </p:childTnLst>
                                </p:cTn>
                              </p:par>
                            </p:childTnLst>
                          </p:cTn>
                        </p:par>
                        <p:par>
                          <p:cTn id="43" fill="hold">
                            <p:stCondLst>
                              <p:cond delay="1000"/>
                            </p:stCondLst>
                            <p:childTnLst>
                              <p:par>
                                <p:cTn id="44" presetID="2" presetClass="entr" presetSubtype="4" fill="hold" nodeType="afterEffect">
                                  <p:stCondLst>
                                    <p:cond delay="0"/>
                                  </p:stCondLst>
                                  <p:childTnLst>
                                    <p:set>
                                      <p:cBhvr>
                                        <p:cTn id="45" dur="1" fill="hold">
                                          <p:stCondLst>
                                            <p:cond delay="0"/>
                                          </p:stCondLst>
                                        </p:cTn>
                                        <p:tgtEl>
                                          <p:spTgt spid="43"/>
                                        </p:tgtEl>
                                        <p:attrNameLst>
                                          <p:attrName>style.visibility</p:attrName>
                                        </p:attrNameLst>
                                      </p:cBhvr>
                                      <p:to>
                                        <p:strVal val="visible"/>
                                      </p:to>
                                    </p:set>
                                    <p:anim calcmode="lin" valueType="num">
                                      <p:cBhvr additive="base">
                                        <p:cTn id="46" dur="500" fill="hold"/>
                                        <p:tgtEl>
                                          <p:spTgt spid="43"/>
                                        </p:tgtEl>
                                        <p:attrNameLst>
                                          <p:attrName>ppt_x</p:attrName>
                                        </p:attrNameLst>
                                      </p:cBhvr>
                                      <p:tavLst>
                                        <p:tav tm="0">
                                          <p:val>
                                            <p:strVal val="#ppt_x"/>
                                          </p:val>
                                        </p:tav>
                                        <p:tav tm="100000">
                                          <p:val>
                                            <p:strVal val="#ppt_x"/>
                                          </p:val>
                                        </p:tav>
                                      </p:tavLst>
                                    </p:anim>
                                    <p:anim calcmode="lin" valueType="num">
                                      <p:cBhvr additive="base">
                                        <p:cTn id="47" dur="500" fill="hold"/>
                                        <p:tgtEl>
                                          <p:spTgt spid="43"/>
                                        </p:tgtEl>
                                        <p:attrNameLst>
                                          <p:attrName>ppt_y</p:attrName>
                                        </p:attrNameLst>
                                      </p:cBhvr>
                                      <p:tavLst>
                                        <p:tav tm="0">
                                          <p:val>
                                            <p:strVal val="1+#ppt_h/2"/>
                                          </p:val>
                                        </p:tav>
                                        <p:tav tm="100000">
                                          <p:val>
                                            <p:strVal val="#ppt_y"/>
                                          </p:val>
                                        </p:tav>
                                      </p:tavLst>
                                    </p:anim>
                                  </p:childTnLst>
                                </p:cTn>
                              </p:par>
                            </p:childTnLst>
                          </p:cTn>
                        </p:par>
                        <p:par>
                          <p:cTn id="48" fill="hold">
                            <p:stCondLst>
                              <p:cond delay="1500"/>
                            </p:stCondLst>
                            <p:childTnLst>
                              <p:par>
                                <p:cTn id="49" presetID="2" presetClass="entr" presetSubtype="4" fill="hold" nodeType="afterEffect">
                                  <p:stCondLst>
                                    <p:cond delay="0"/>
                                  </p:stCondLst>
                                  <p:childTnLst>
                                    <p:set>
                                      <p:cBhvr>
                                        <p:cTn id="50" dur="1" fill="hold">
                                          <p:stCondLst>
                                            <p:cond delay="0"/>
                                          </p:stCondLst>
                                        </p:cTn>
                                        <p:tgtEl>
                                          <p:spTgt spid="46"/>
                                        </p:tgtEl>
                                        <p:attrNameLst>
                                          <p:attrName>style.visibility</p:attrName>
                                        </p:attrNameLst>
                                      </p:cBhvr>
                                      <p:to>
                                        <p:strVal val="visible"/>
                                      </p:to>
                                    </p:set>
                                    <p:anim calcmode="lin" valueType="num">
                                      <p:cBhvr additive="base">
                                        <p:cTn id="51" dur="500" fill="hold"/>
                                        <p:tgtEl>
                                          <p:spTgt spid="46"/>
                                        </p:tgtEl>
                                        <p:attrNameLst>
                                          <p:attrName>ppt_x</p:attrName>
                                        </p:attrNameLst>
                                      </p:cBhvr>
                                      <p:tavLst>
                                        <p:tav tm="0">
                                          <p:val>
                                            <p:strVal val="#ppt_x"/>
                                          </p:val>
                                        </p:tav>
                                        <p:tav tm="100000">
                                          <p:val>
                                            <p:strVal val="#ppt_x"/>
                                          </p:val>
                                        </p:tav>
                                      </p:tavLst>
                                    </p:anim>
                                    <p:anim calcmode="lin" valueType="num">
                                      <p:cBhvr additive="base">
                                        <p:cTn id="52" dur="500" fill="hold"/>
                                        <p:tgtEl>
                                          <p:spTgt spid="46"/>
                                        </p:tgtEl>
                                        <p:attrNameLst>
                                          <p:attrName>ppt_y</p:attrName>
                                        </p:attrNameLst>
                                      </p:cBhvr>
                                      <p:tavLst>
                                        <p:tav tm="0">
                                          <p:val>
                                            <p:strVal val="1+#ppt_h/2"/>
                                          </p:val>
                                        </p:tav>
                                        <p:tav tm="100000">
                                          <p:val>
                                            <p:strVal val="#ppt_y"/>
                                          </p:val>
                                        </p:tav>
                                      </p:tavLst>
                                    </p:anim>
                                  </p:childTnLst>
                                </p:cTn>
                              </p:par>
                              <p:par>
                                <p:cTn id="53" presetID="2" presetClass="entr" presetSubtype="2" fill="hold" grpId="0" nodeType="withEffect">
                                  <p:stCondLst>
                                    <p:cond delay="0"/>
                                  </p:stCondLst>
                                  <p:childTnLst>
                                    <p:set>
                                      <p:cBhvr>
                                        <p:cTn id="54" dur="1" fill="hold">
                                          <p:stCondLst>
                                            <p:cond delay="0"/>
                                          </p:stCondLst>
                                        </p:cTn>
                                        <p:tgtEl>
                                          <p:spTgt spid="49"/>
                                        </p:tgtEl>
                                        <p:attrNameLst>
                                          <p:attrName>style.visibility</p:attrName>
                                        </p:attrNameLst>
                                      </p:cBhvr>
                                      <p:to>
                                        <p:strVal val="visible"/>
                                      </p:to>
                                    </p:set>
                                    <p:anim calcmode="lin" valueType="num">
                                      <p:cBhvr additive="base">
                                        <p:cTn id="55" dur="500" fill="hold"/>
                                        <p:tgtEl>
                                          <p:spTgt spid="49"/>
                                        </p:tgtEl>
                                        <p:attrNameLst>
                                          <p:attrName>ppt_x</p:attrName>
                                        </p:attrNameLst>
                                      </p:cBhvr>
                                      <p:tavLst>
                                        <p:tav tm="0">
                                          <p:val>
                                            <p:strVal val="1+#ppt_w/2"/>
                                          </p:val>
                                        </p:tav>
                                        <p:tav tm="100000">
                                          <p:val>
                                            <p:strVal val="#ppt_x"/>
                                          </p:val>
                                        </p:tav>
                                      </p:tavLst>
                                    </p:anim>
                                    <p:anim calcmode="lin" valueType="num">
                                      <p:cBhvr additive="base">
                                        <p:cTn id="56" dur="500" fill="hold"/>
                                        <p:tgtEl>
                                          <p:spTgt spid="49"/>
                                        </p:tgtEl>
                                        <p:attrNameLst>
                                          <p:attrName>ppt_y</p:attrName>
                                        </p:attrNameLst>
                                      </p:cBhvr>
                                      <p:tavLst>
                                        <p:tav tm="0">
                                          <p:val>
                                            <p:strVal val="#ppt_y"/>
                                          </p:val>
                                        </p:tav>
                                        <p:tav tm="100000">
                                          <p:val>
                                            <p:strVal val="#ppt_y"/>
                                          </p:val>
                                        </p:tav>
                                      </p:tavLst>
                                    </p:anim>
                                  </p:childTnLst>
                                </p:cTn>
                              </p:par>
                              <p:par>
                                <p:cTn id="57" presetID="2" presetClass="entr" presetSubtype="2" fill="hold" grpId="0" nodeType="withEffect">
                                  <p:stCondLst>
                                    <p:cond delay="0"/>
                                  </p:stCondLst>
                                  <p:childTnLst>
                                    <p:set>
                                      <p:cBhvr>
                                        <p:cTn id="58" dur="1" fill="hold">
                                          <p:stCondLst>
                                            <p:cond delay="0"/>
                                          </p:stCondLst>
                                        </p:cTn>
                                        <p:tgtEl>
                                          <p:spTgt spid="50"/>
                                        </p:tgtEl>
                                        <p:attrNameLst>
                                          <p:attrName>style.visibility</p:attrName>
                                        </p:attrNameLst>
                                      </p:cBhvr>
                                      <p:to>
                                        <p:strVal val="visible"/>
                                      </p:to>
                                    </p:set>
                                    <p:anim calcmode="lin" valueType="num">
                                      <p:cBhvr additive="base">
                                        <p:cTn id="59" dur="500" fill="hold"/>
                                        <p:tgtEl>
                                          <p:spTgt spid="50"/>
                                        </p:tgtEl>
                                        <p:attrNameLst>
                                          <p:attrName>ppt_x</p:attrName>
                                        </p:attrNameLst>
                                      </p:cBhvr>
                                      <p:tavLst>
                                        <p:tav tm="0">
                                          <p:val>
                                            <p:strVal val="1+#ppt_w/2"/>
                                          </p:val>
                                        </p:tav>
                                        <p:tav tm="100000">
                                          <p:val>
                                            <p:strVal val="#ppt_x"/>
                                          </p:val>
                                        </p:tav>
                                      </p:tavLst>
                                    </p:anim>
                                    <p:anim calcmode="lin" valueType="num">
                                      <p:cBhvr additive="base">
                                        <p:cTn id="60" dur="500" fill="hold"/>
                                        <p:tgtEl>
                                          <p:spTgt spid="50"/>
                                        </p:tgtEl>
                                        <p:attrNameLst>
                                          <p:attrName>ppt_y</p:attrName>
                                        </p:attrNameLst>
                                      </p:cBhvr>
                                      <p:tavLst>
                                        <p:tav tm="0">
                                          <p:val>
                                            <p:strVal val="#ppt_y"/>
                                          </p:val>
                                        </p:tav>
                                        <p:tav tm="100000">
                                          <p:val>
                                            <p:strVal val="#ppt_y"/>
                                          </p:val>
                                        </p:tav>
                                      </p:tavLst>
                                    </p:anim>
                                  </p:childTnLst>
                                </p:cTn>
                              </p:par>
                              <p:par>
                                <p:cTn id="61" presetID="2" presetClass="entr" presetSubtype="2" fill="hold" grpId="0" nodeType="withEffect">
                                  <p:stCondLst>
                                    <p:cond delay="0"/>
                                  </p:stCondLst>
                                  <p:childTnLst>
                                    <p:set>
                                      <p:cBhvr>
                                        <p:cTn id="62" dur="1" fill="hold">
                                          <p:stCondLst>
                                            <p:cond delay="0"/>
                                          </p:stCondLst>
                                        </p:cTn>
                                        <p:tgtEl>
                                          <p:spTgt spid="51"/>
                                        </p:tgtEl>
                                        <p:attrNameLst>
                                          <p:attrName>style.visibility</p:attrName>
                                        </p:attrNameLst>
                                      </p:cBhvr>
                                      <p:to>
                                        <p:strVal val="visible"/>
                                      </p:to>
                                    </p:set>
                                    <p:anim calcmode="lin" valueType="num">
                                      <p:cBhvr additive="base">
                                        <p:cTn id="63" dur="500" fill="hold"/>
                                        <p:tgtEl>
                                          <p:spTgt spid="51"/>
                                        </p:tgtEl>
                                        <p:attrNameLst>
                                          <p:attrName>ppt_x</p:attrName>
                                        </p:attrNameLst>
                                      </p:cBhvr>
                                      <p:tavLst>
                                        <p:tav tm="0">
                                          <p:val>
                                            <p:strVal val="1+#ppt_w/2"/>
                                          </p:val>
                                        </p:tav>
                                        <p:tav tm="100000">
                                          <p:val>
                                            <p:strVal val="#ppt_x"/>
                                          </p:val>
                                        </p:tav>
                                      </p:tavLst>
                                    </p:anim>
                                    <p:anim calcmode="lin" valueType="num">
                                      <p:cBhvr additive="base">
                                        <p:cTn id="64" dur="500" fill="hold"/>
                                        <p:tgtEl>
                                          <p:spTgt spid="5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build="p"/>
      <p:bldP spid="31" grpId="0"/>
      <p:bldP spid="38" grpId="0"/>
      <p:bldP spid="39" grpId="0"/>
      <p:bldP spid="49" grpId="0"/>
      <p:bldP spid="50" grpId="0"/>
      <p:bldP spid="51" grpId="0"/>
    </p:bldLst>
  </p:timing>
  <p:extLst>
    <p:ext uri="{6950BFC3-D8DA-4A85-94F7-54DA5524770B}">
      <p188:commentRel xmlns:p188="http://schemas.microsoft.com/office/powerpoint/2018/8/main" r:id="rId3"/>
    </p:ext>
  </p:extLst>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E944640-09D7-E898-3E13-5677FA6849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B024557-B70B-C29F-437F-6C2FAA6E5DB5}"/>
              </a:ext>
            </a:extLst>
          </p:cNvPr>
          <p:cNvSpPr>
            <a:spLocks noGrp="1"/>
          </p:cNvSpPr>
          <p:nvPr>
            <p:ph type="title"/>
          </p:nvPr>
        </p:nvSpPr>
        <p:spPr>
          <a:xfrm>
            <a:off x="468950" y="102550"/>
            <a:ext cx="11254099" cy="677462"/>
          </a:xfrm>
        </p:spPr>
        <p:txBody>
          <a:bodyPr>
            <a:normAutofit fontScale="90000"/>
          </a:bodyPr>
          <a:lstStyle/>
          <a:p>
            <a:r>
              <a:rPr lang="en-US"/>
              <a:t>Previous Accelerators Focused on Decoding Pattern</a:t>
            </a:r>
          </a:p>
        </p:txBody>
      </p:sp>
      <p:pic>
        <p:nvPicPr>
          <p:cNvPr id="56" name="!!Picture 55">
            <a:extLst>
              <a:ext uri="{FF2B5EF4-FFF2-40B4-BE49-F238E27FC236}">
                <a16:creationId xmlns:a16="http://schemas.microsoft.com/office/drawing/2014/main" id="{4EE25968-3368-702D-898D-7AFFB56A53BE}"/>
              </a:ext>
            </a:extLst>
          </p:cNvPr>
          <p:cNvPicPr>
            <a:picLocks noChangeAspect="1"/>
          </p:cNvPicPr>
          <p:nvPr/>
        </p:nvPicPr>
        <p:blipFill>
          <a:blip r:embed="rId3"/>
          <a:stretch>
            <a:fillRect/>
          </a:stretch>
        </p:blipFill>
        <p:spPr>
          <a:xfrm>
            <a:off x="4589174" y="1238770"/>
            <a:ext cx="535186" cy="535186"/>
          </a:xfrm>
          <a:prstGeom prst="rect">
            <a:avLst/>
          </a:prstGeom>
        </p:spPr>
      </p:pic>
      <p:pic>
        <p:nvPicPr>
          <p:cNvPr id="57" name="!!Picture 56">
            <a:extLst>
              <a:ext uri="{FF2B5EF4-FFF2-40B4-BE49-F238E27FC236}">
                <a16:creationId xmlns:a16="http://schemas.microsoft.com/office/drawing/2014/main" id="{3A48507A-928F-1161-C0B3-16540FDC939B}"/>
              </a:ext>
            </a:extLst>
          </p:cNvPr>
          <p:cNvPicPr>
            <a:picLocks noChangeAspect="1"/>
          </p:cNvPicPr>
          <p:nvPr/>
        </p:nvPicPr>
        <p:blipFill>
          <a:blip r:embed="rId3"/>
          <a:stretch>
            <a:fillRect/>
          </a:stretch>
        </p:blipFill>
        <p:spPr>
          <a:xfrm>
            <a:off x="4678990" y="1303575"/>
            <a:ext cx="535186" cy="535186"/>
          </a:xfrm>
          <a:prstGeom prst="rect">
            <a:avLst/>
          </a:prstGeom>
        </p:spPr>
      </p:pic>
      <p:pic>
        <p:nvPicPr>
          <p:cNvPr id="58" name="!!Picture 57">
            <a:extLst>
              <a:ext uri="{FF2B5EF4-FFF2-40B4-BE49-F238E27FC236}">
                <a16:creationId xmlns:a16="http://schemas.microsoft.com/office/drawing/2014/main" id="{6E9270D9-7A9B-7B6D-A9A7-E843CA765AA7}"/>
              </a:ext>
            </a:extLst>
          </p:cNvPr>
          <p:cNvPicPr>
            <a:picLocks noChangeAspect="1"/>
          </p:cNvPicPr>
          <p:nvPr/>
        </p:nvPicPr>
        <p:blipFill>
          <a:blip r:embed="rId3"/>
          <a:stretch>
            <a:fillRect/>
          </a:stretch>
        </p:blipFill>
        <p:spPr>
          <a:xfrm>
            <a:off x="4768806" y="1413959"/>
            <a:ext cx="535186" cy="535186"/>
          </a:xfrm>
          <a:prstGeom prst="rect">
            <a:avLst/>
          </a:prstGeom>
        </p:spPr>
      </p:pic>
      <p:sp>
        <p:nvSpPr>
          <p:cNvPr id="59" name="!!TextBox 58">
            <a:extLst>
              <a:ext uri="{FF2B5EF4-FFF2-40B4-BE49-F238E27FC236}">
                <a16:creationId xmlns:a16="http://schemas.microsoft.com/office/drawing/2014/main" id="{2B377CB0-D47F-8192-9C8F-A8EEA23AB727}"/>
              </a:ext>
            </a:extLst>
          </p:cNvPr>
          <p:cNvSpPr txBox="1"/>
          <p:nvPr/>
        </p:nvSpPr>
        <p:spPr>
          <a:xfrm>
            <a:off x="4456804" y="1055563"/>
            <a:ext cx="979558" cy="276999"/>
          </a:xfrm>
          <a:prstGeom prst="rect">
            <a:avLst/>
          </a:prstGeom>
          <a:noFill/>
        </p:spPr>
        <p:txBody>
          <a:bodyPr wrap="square" rtlCol="0">
            <a:spAutoFit/>
          </a:bodyPr>
          <a:lstStyle/>
          <a:p>
            <a:r>
              <a:rPr lang="en-US" sz="1200" b="1"/>
              <a:t>KV-cache</a:t>
            </a:r>
          </a:p>
        </p:txBody>
      </p:sp>
      <p:sp>
        <p:nvSpPr>
          <p:cNvPr id="62" name="!!Rectangle: Rounded Corners 61">
            <a:extLst>
              <a:ext uri="{FF2B5EF4-FFF2-40B4-BE49-F238E27FC236}">
                <a16:creationId xmlns:a16="http://schemas.microsoft.com/office/drawing/2014/main" id="{72955964-7058-F71D-00D7-48F9042303D9}"/>
              </a:ext>
            </a:extLst>
          </p:cNvPr>
          <p:cNvSpPr/>
          <p:nvPr/>
        </p:nvSpPr>
        <p:spPr>
          <a:xfrm>
            <a:off x="5768193" y="1496930"/>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63" name="!!Rectangle: Rounded Corners 62">
            <a:extLst>
              <a:ext uri="{FF2B5EF4-FFF2-40B4-BE49-F238E27FC236}">
                <a16:creationId xmlns:a16="http://schemas.microsoft.com/office/drawing/2014/main" id="{03F3F891-3F39-6551-AB6B-AFE7A2BF7BDF}"/>
              </a:ext>
            </a:extLst>
          </p:cNvPr>
          <p:cNvSpPr/>
          <p:nvPr/>
        </p:nvSpPr>
        <p:spPr>
          <a:xfrm>
            <a:off x="6259931" y="1496930"/>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cxnSp>
        <p:nvCxnSpPr>
          <p:cNvPr id="65" name="!!Straight Arrow Connector 64">
            <a:extLst>
              <a:ext uri="{FF2B5EF4-FFF2-40B4-BE49-F238E27FC236}">
                <a16:creationId xmlns:a16="http://schemas.microsoft.com/office/drawing/2014/main" id="{EA538C22-4173-FA46-2084-7724F25585C6}"/>
              </a:ext>
            </a:extLst>
          </p:cNvPr>
          <p:cNvCxnSpPr>
            <a:cxnSpLocks/>
          </p:cNvCxnSpPr>
          <p:nvPr/>
        </p:nvCxnSpPr>
        <p:spPr>
          <a:xfrm>
            <a:off x="5757247" y="1386672"/>
            <a:ext cx="1834316"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66" name="!!TextBox 65">
            <a:extLst>
              <a:ext uri="{FF2B5EF4-FFF2-40B4-BE49-F238E27FC236}">
                <a16:creationId xmlns:a16="http://schemas.microsoft.com/office/drawing/2014/main" id="{FBD1C4BF-22AB-10F2-1B70-1632A9D00281}"/>
              </a:ext>
            </a:extLst>
          </p:cNvPr>
          <p:cNvSpPr txBox="1"/>
          <p:nvPr/>
        </p:nvSpPr>
        <p:spPr>
          <a:xfrm>
            <a:off x="5640634" y="1078001"/>
            <a:ext cx="2025621" cy="338554"/>
          </a:xfrm>
          <a:prstGeom prst="rect">
            <a:avLst/>
          </a:prstGeom>
          <a:noFill/>
        </p:spPr>
        <p:txBody>
          <a:bodyPr wrap="square" rtlCol="0">
            <a:spAutoFit/>
          </a:bodyPr>
          <a:lstStyle/>
          <a:p>
            <a:r>
              <a:rPr lang="en-US" sz="1600" b="1"/>
              <a:t>Sequence of Tokens</a:t>
            </a:r>
          </a:p>
        </p:txBody>
      </p:sp>
      <p:cxnSp>
        <p:nvCxnSpPr>
          <p:cNvPr id="68" name="!!Straight Connector 67">
            <a:extLst>
              <a:ext uri="{FF2B5EF4-FFF2-40B4-BE49-F238E27FC236}">
                <a16:creationId xmlns:a16="http://schemas.microsoft.com/office/drawing/2014/main" id="{A8956244-62FE-7B26-8EF9-8B7D68CE02F8}"/>
              </a:ext>
            </a:extLst>
          </p:cNvPr>
          <p:cNvCxnSpPr>
            <a:cxnSpLocks/>
          </p:cNvCxnSpPr>
          <p:nvPr/>
        </p:nvCxnSpPr>
        <p:spPr>
          <a:xfrm>
            <a:off x="7205044" y="1489947"/>
            <a:ext cx="0" cy="341831"/>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2" name="!!Rectangle: Rounded Corners 71">
            <a:extLst>
              <a:ext uri="{FF2B5EF4-FFF2-40B4-BE49-F238E27FC236}">
                <a16:creationId xmlns:a16="http://schemas.microsoft.com/office/drawing/2014/main" id="{83508810-206D-0FA5-1A12-234E39DDF356}"/>
              </a:ext>
            </a:extLst>
          </p:cNvPr>
          <p:cNvSpPr/>
          <p:nvPr/>
        </p:nvSpPr>
        <p:spPr>
          <a:xfrm>
            <a:off x="7258904" y="1496930"/>
            <a:ext cx="363020" cy="341831"/>
          </a:xfrm>
          <a:prstGeom prst="roundRect">
            <a:avLst/>
          </a:prstGeom>
          <a:solidFill>
            <a:schemeClr val="accent6">
              <a:lumMod val="20000"/>
              <a:lumOff val="80000"/>
            </a:schemeClr>
          </a:solid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73" name="!!TextBox 72">
            <a:extLst>
              <a:ext uri="{FF2B5EF4-FFF2-40B4-BE49-F238E27FC236}">
                <a16:creationId xmlns:a16="http://schemas.microsoft.com/office/drawing/2014/main" id="{D996D2D3-43D0-E56F-B863-D10420BB2D7F}"/>
              </a:ext>
            </a:extLst>
          </p:cNvPr>
          <p:cNvSpPr txBox="1"/>
          <p:nvPr/>
        </p:nvSpPr>
        <p:spPr>
          <a:xfrm>
            <a:off x="7621924" y="1536353"/>
            <a:ext cx="507587" cy="369332"/>
          </a:xfrm>
          <a:prstGeom prst="rect">
            <a:avLst/>
          </a:prstGeom>
          <a:noFill/>
        </p:spPr>
        <p:txBody>
          <a:bodyPr wrap="square" rtlCol="0">
            <a:spAutoFit/>
          </a:bodyPr>
          <a:lstStyle/>
          <a:p>
            <a:r>
              <a:rPr lang="en-US"/>
              <a:t>…</a:t>
            </a:r>
          </a:p>
        </p:txBody>
      </p:sp>
      <p:sp>
        <p:nvSpPr>
          <p:cNvPr id="75" name="!!TextBox 74">
            <a:extLst>
              <a:ext uri="{FF2B5EF4-FFF2-40B4-BE49-F238E27FC236}">
                <a16:creationId xmlns:a16="http://schemas.microsoft.com/office/drawing/2014/main" id="{AB3A16E4-A173-07F4-5AC4-9446C3D0F400}"/>
              </a:ext>
            </a:extLst>
          </p:cNvPr>
          <p:cNvSpPr txBox="1"/>
          <p:nvPr/>
        </p:nvSpPr>
        <p:spPr>
          <a:xfrm>
            <a:off x="5386841" y="1557951"/>
            <a:ext cx="507587" cy="369332"/>
          </a:xfrm>
          <a:prstGeom prst="rect">
            <a:avLst/>
          </a:prstGeom>
          <a:noFill/>
        </p:spPr>
        <p:txBody>
          <a:bodyPr wrap="square" rtlCol="0">
            <a:spAutoFit/>
          </a:bodyPr>
          <a:lstStyle/>
          <a:p>
            <a:r>
              <a:rPr lang="en-US"/>
              <a:t>…</a:t>
            </a:r>
          </a:p>
        </p:txBody>
      </p:sp>
      <p:pic>
        <p:nvPicPr>
          <p:cNvPr id="1026" name="!!Picture 2" descr="AMD Kria KV260 Vision AI Starter Kit - front">
            <a:extLst>
              <a:ext uri="{FF2B5EF4-FFF2-40B4-BE49-F238E27FC236}">
                <a16:creationId xmlns:a16="http://schemas.microsoft.com/office/drawing/2014/main" id="{2199B7FF-4C0B-245D-EA9F-250110D9ED1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92359" y="2244506"/>
            <a:ext cx="1108370" cy="1108370"/>
          </a:xfrm>
          <a:prstGeom prst="rect">
            <a:avLst/>
          </a:prstGeom>
          <a:noFill/>
          <a:extLst>
            <a:ext uri="{909E8E84-426E-40DD-AFC4-6F175D3DCCD1}">
              <a14:hiddenFill xmlns:a14="http://schemas.microsoft.com/office/drawing/2010/main">
                <a:solidFill>
                  <a:srgbClr val="FFFFFF"/>
                </a:solidFill>
              </a14:hiddenFill>
            </a:ext>
          </a:extLst>
        </p:spPr>
      </p:pic>
      <p:cxnSp>
        <p:nvCxnSpPr>
          <p:cNvPr id="77" name="!!Connector: Elbow 76">
            <a:extLst>
              <a:ext uri="{FF2B5EF4-FFF2-40B4-BE49-F238E27FC236}">
                <a16:creationId xmlns:a16="http://schemas.microsoft.com/office/drawing/2014/main" id="{254A1A9B-D166-A3A1-7FAB-405A21255B96}"/>
              </a:ext>
            </a:extLst>
          </p:cNvPr>
          <p:cNvCxnSpPr>
            <a:cxnSpLocks/>
            <a:stCxn id="58" idx="2"/>
            <a:endCxn id="1026" idx="1"/>
          </p:cNvCxnSpPr>
          <p:nvPr/>
        </p:nvCxnSpPr>
        <p:spPr>
          <a:xfrm rot="16200000" flipH="1">
            <a:off x="5139606" y="1845938"/>
            <a:ext cx="849546" cy="1055960"/>
          </a:xfrm>
          <a:prstGeom prst="bentConnector2">
            <a:avLst/>
          </a:prstGeom>
          <a:ln w="3810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85" name="!!Connector: Elbow 84">
            <a:extLst>
              <a:ext uri="{FF2B5EF4-FFF2-40B4-BE49-F238E27FC236}">
                <a16:creationId xmlns:a16="http://schemas.microsoft.com/office/drawing/2014/main" id="{4C3E05FB-68EC-E56C-AA3A-4E5C62E4655D}"/>
              </a:ext>
            </a:extLst>
          </p:cNvPr>
          <p:cNvCxnSpPr>
            <a:cxnSpLocks/>
            <a:stCxn id="1026" idx="3"/>
            <a:endCxn id="72" idx="2"/>
          </p:cNvCxnSpPr>
          <p:nvPr/>
        </p:nvCxnSpPr>
        <p:spPr>
          <a:xfrm flipV="1">
            <a:off x="7200729" y="1838761"/>
            <a:ext cx="239685" cy="959930"/>
          </a:xfrm>
          <a:prstGeom prst="bentConnector2">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88" name="!!Rectangle: Rounded Corners 87">
            <a:extLst>
              <a:ext uri="{FF2B5EF4-FFF2-40B4-BE49-F238E27FC236}">
                <a16:creationId xmlns:a16="http://schemas.microsoft.com/office/drawing/2014/main" id="{77843B62-CDDC-E437-E09C-A3045C72BDD5}"/>
              </a:ext>
            </a:extLst>
          </p:cNvPr>
          <p:cNvSpPr/>
          <p:nvPr/>
        </p:nvSpPr>
        <p:spPr>
          <a:xfrm>
            <a:off x="6756927" y="1493643"/>
            <a:ext cx="363020" cy="341831"/>
          </a:xfrm>
          <a:prstGeom prst="roundRect">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 b="1">
              <a:solidFill>
                <a:schemeClr val="tx1"/>
              </a:solidFill>
            </a:endParaRPr>
          </a:p>
        </p:txBody>
      </p:sp>
      <p:cxnSp>
        <p:nvCxnSpPr>
          <p:cNvPr id="89" name="!!Connector: Elbow 88">
            <a:extLst>
              <a:ext uri="{FF2B5EF4-FFF2-40B4-BE49-F238E27FC236}">
                <a16:creationId xmlns:a16="http://schemas.microsoft.com/office/drawing/2014/main" id="{D307E810-E19D-72AE-1DBB-ED4F882258CC}"/>
              </a:ext>
            </a:extLst>
          </p:cNvPr>
          <p:cNvCxnSpPr>
            <a:cxnSpLocks/>
            <a:stCxn id="88" idx="2"/>
          </p:cNvCxnSpPr>
          <p:nvPr/>
        </p:nvCxnSpPr>
        <p:spPr>
          <a:xfrm rot="5400000">
            <a:off x="6517295" y="1965652"/>
            <a:ext cx="551320" cy="290964"/>
          </a:xfrm>
          <a:prstGeom prst="bentConnector3">
            <a:avLst>
              <a:gd name="adj1" fmla="val 50000"/>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92" name="!!TextBox 91">
            <a:extLst>
              <a:ext uri="{FF2B5EF4-FFF2-40B4-BE49-F238E27FC236}">
                <a16:creationId xmlns:a16="http://schemas.microsoft.com/office/drawing/2014/main" id="{5F01389C-67B6-9837-9C4B-3EFC9C0B3CEB}"/>
              </a:ext>
            </a:extLst>
          </p:cNvPr>
          <p:cNvSpPr txBox="1"/>
          <p:nvPr/>
        </p:nvSpPr>
        <p:spPr>
          <a:xfrm>
            <a:off x="6897618" y="1814431"/>
            <a:ext cx="614852" cy="338554"/>
          </a:xfrm>
          <a:prstGeom prst="rect">
            <a:avLst/>
          </a:prstGeom>
          <a:noFill/>
        </p:spPr>
        <p:txBody>
          <a:bodyPr wrap="square" rtlCol="0">
            <a:spAutoFit/>
          </a:bodyPr>
          <a:lstStyle/>
          <a:p>
            <a:r>
              <a:rPr lang="en-US" sz="1600" b="1"/>
              <a:t>Q</a:t>
            </a:r>
          </a:p>
        </p:txBody>
      </p:sp>
      <p:sp>
        <p:nvSpPr>
          <p:cNvPr id="97" name="!!TextBox 96">
            <a:extLst>
              <a:ext uri="{FF2B5EF4-FFF2-40B4-BE49-F238E27FC236}">
                <a16:creationId xmlns:a16="http://schemas.microsoft.com/office/drawing/2014/main" id="{6A65BDA0-67B5-F4C4-1799-902B8FEFC659}"/>
              </a:ext>
            </a:extLst>
          </p:cNvPr>
          <p:cNvSpPr txBox="1"/>
          <p:nvPr/>
        </p:nvSpPr>
        <p:spPr>
          <a:xfrm>
            <a:off x="4631753" y="3307730"/>
            <a:ext cx="4029581" cy="738664"/>
          </a:xfrm>
          <a:prstGeom prst="rect">
            <a:avLst/>
          </a:prstGeom>
          <a:noFill/>
        </p:spPr>
        <p:txBody>
          <a:bodyPr wrap="square" rtlCol="0">
            <a:spAutoFit/>
          </a:bodyPr>
          <a:lstStyle/>
          <a:p>
            <a:r>
              <a:rPr lang="en-US" sz="1400"/>
              <a:t>Sequential token-by-token prediction </a:t>
            </a:r>
            <a:endParaRPr lang="en-US" sz="1400" b="1"/>
          </a:p>
          <a:p>
            <a:endParaRPr lang="en-US" sz="1400" b="1"/>
          </a:p>
          <a:p>
            <a:r>
              <a:rPr lang="en-US" sz="1400" b="1"/>
              <a:t>Memory traffic and capacity heavy</a:t>
            </a:r>
          </a:p>
        </p:txBody>
      </p:sp>
      <p:sp>
        <p:nvSpPr>
          <p:cNvPr id="102" name="!!Left Brace 101">
            <a:extLst>
              <a:ext uri="{FF2B5EF4-FFF2-40B4-BE49-F238E27FC236}">
                <a16:creationId xmlns:a16="http://schemas.microsoft.com/office/drawing/2014/main" id="{A4C218FC-91AC-4B40-DC99-32FD8FE81E21}"/>
              </a:ext>
            </a:extLst>
          </p:cNvPr>
          <p:cNvSpPr/>
          <p:nvPr/>
        </p:nvSpPr>
        <p:spPr>
          <a:xfrm rot="16200000">
            <a:off x="5974812" y="2998825"/>
            <a:ext cx="307648" cy="2623556"/>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3" name="!!TextBox 102">
            <a:extLst>
              <a:ext uri="{FF2B5EF4-FFF2-40B4-BE49-F238E27FC236}">
                <a16:creationId xmlns:a16="http://schemas.microsoft.com/office/drawing/2014/main" id="{468A39C6-E816-117C-EABC-538D1054C6ED}"/>
              </a:ext>
            </a:extLst>
          </p:cNvPr>
          <p:cNvSpPr txBox="1"/>
          <p:nvPr/>
        </p:nvSpPr>
        <p:spPr>
          <a:xfrm>
            <a:off x="4991731" y="4555434"/>
            <a:ext cx="2862312" cy="369332"/>
          </a:xfrm>
          <a:prstGeom prst="rect">
            <a:avLst/>
          </a:prstGeom>
          <a:noFill/>
        </p:spPr>
        <p:txBody>
          <a:bodyPr wrap="square" rtlCol="0">
            <a:spAutoFit/>
          </a:bodyPr>
          <a:lstStyle/>
          <a:p>
            <a:r>
              <a:rPr lang="en-US" b="1"/>
              <a:t>Decoding </a:t>
            </a:r>
            <a:r>
              <a:rPr lang="en-US" altLang="zh-CN" b="1"/>
              <a:t>and </a:t>
            </a:r>
            <a:r>
              <a:rPr lang="en-US" b="1"/>
              <a:t>Prefill</a:t>
            </a:r>
          </a:p>
        </p:txBody>
      </p:sp>
      <p:sp>
        <p:nvSpPr>
          <p:cNvPr id="10" name="!!Rectangle: Rounded Corners 108">
            <a:extLst>
              <a:ext uri="{FF2B5EF4-FFF2-40B4-BE49-F238E27FC236}">
                <a16:creationId xmlns:a16="http://schemas.microsoft.com/office/drawing/2014/main" id="{0F6931FB-723C-DA98-D904-E98721693181}"/>
              </a:ext>
            </a:extLst>
          </p:cNvPr>
          <p:cNvSpPr/>
          <p:nvPr/>
        </p:nvSpPr>
        <p:spPr>
          <a:xfrm>
            <a:off x="3124200" y="5282710"/>
            <a:ext cx="6215743" cy="1063661"/>
          </a:xfrm>
          <a:prstGeom prst="roundRect">
            <a:avLst>
              <a:gd name="adj" fmla="val 18218"/>
            </a:avLst>
          </a:prstGeom>
          <a:solidFill>
            <a:srgbClr val="FFFF00">
              <a:alpha val="2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04">
            <a:extLst>
              <a:ext uri="{FF2B5EF4-FFF2-40B4-BE49-F238E27FC236}">
                <a16:creationId xmlns:a16="http://schemas.microsoft.com/office/drawing/2014/main" id="{4C3BF602-9EC5-0427-1155-6CFCC4515750}"/>
              </a:ext>
            </a:extLst>
          </p:cNvPr>
          <p:cNvSpPr txBox="1"/>
          <p:nvPr/>
        </p:nvSpPr>
        <p:spPr>
          <a:xfrm>
            <a:off x="3294657" y="5457899"/>
            <a:ext cx="5655049" cy="707886"/>
          </a:xfrm>
          <a:prstGeom prst="rect">
            <a:avLst/>
          </a:prstGeom>
          <a:noFill/>
        </p:spPr>
        <p:txBody>
          <a:bodyPr wrap="square">
            <a:spAutoFit/>
          </a:bodyPr>
          <a:lstStyle/>
          <a:p>
            <a:pPr algn="ctr"/>
            <a:r>
              <a:rPr lang="en-US" altLang="zh-CN" sz="2000" b="1" i="1">
                <a:solidFill>
                  <a:schemeClr val="accent2"/>
                </a:solidFill>
              </a:rPr>
              <a:t>Forcing the Prefill phase to follow a Decoding-like execution pattern results in low throughput.</a:t>
            </a:r>
            <a:endParaRPr lang="en-US" sz="2000" b="1" i="1">
              <a:solidFill>
                <a:schemeClr val="accent2"/>
              </a:solidFill>
            </a:endParaRPr>
          </a:p>
        </p:txBody>
      </p:sp>
      <p:sp>
        <p:nvSpPr>
          <p:cNvPr id="3" name="灯片编号占位符 2">
            <a:extLst>
              <a:ext uri="{FF2B5EF4-FFF2-40B4-BE49-F238E27FC236}">
                <a16:creationId xmlns:a16="http://schemas.microsoft.com/office/drawing/2014/main" id="{A0CAE5B0-D05E-63CA-6CFC-6E3792219A8F}"/>
              </a:ext>
            </a:extLst>
          </p:cNvPr>
          <p:cNvSpPr>
            <a:spLocks noGrp="1"/>
          </p:cNvSpPr>
          <p:nvPr>
            <p:ph type="sldNum" sz="quarter" idx="12"/>
          </p:nvPr>
        </p:nvSpPr>
        <p:spPr/>
        <p:txBody>
          <a:bodyPr/>
          <a:lstStyle/>
          <a:p>
            <a:fld id="{CB77001E-1A61-4903-BBFF-D82C24F3A3A5}" type="slidenum">
              <a:rPr lang="en-US" smtClean="0"/>
              <a:t>75</a:t>
            </a:fld>
            <a:endParaRPr lang="zh-CN" altLang="en-US"/>
          </a:p>
        </p:txBody>
      </p:sp>
      <p:sp>
        <p:nvSpPr>
          <p:cNvPr id="5" name="页脚占位符 4">
            <a:extLst>
              <a:ext uri="{FF2B5EF4-FFF2-40B4-BE49-F238E27FC236}">
                <a16:creationId xmlns:a16="http://schemas.microsoft.com/office/drawing/2014/main" id="{8043D52B-36A6-4ED7-B797-5A36FAE6ACA6}"/>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1115604023"/>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additive="base">
                                        <p:cTn id="11" dur="500" fill="hold"/>
                                        <p:tgtEl>
                                          <p:spTgt spid="10"/>
                                        </p:tgtEl>
                                        <p:attrNameLst>
                                          <p:attrName>ppt_x</p:attrName>
                                        </p:attrNameLst>
                                      </p:cBhvr>
                                      <p:tavLst>
                                        <p:tav tm="0">
                                          <p:val>
                                            <p:strVal val="#ppt_x"/>
                                          </p:val>
                                        </p:tav>
                                        <p:tav tm="100000">
                                          <p:val>
                                            <p:strVal val="#ppt_x"/>
                                          </p:val>
                                        </p:tav>
                                      </p:tavLst>
                                    </p:anim>
                                    <p:anim calcmode="lin" valueType="num">
                                      <p:cBhvr additive="base">
                                        <p:cTn id="1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2" grpId="0"/>
    </p:bldLst>
  </p:timing>
  <p:extLst>
    <p:ext uri="{6950BFC3-D8DA-4A85-94F7-54DA5524770B}">
      <p188:commentRel xmlns:p188="http://schemas.microsoft.com/office/powerpoint/2018/8/main" r:id="rId2"/>
    </p:ext>
  </p:extLst>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9" name="Rectangle: Rounded Corners 108">
            <a:extLst>
              <a:ext uri="{FF2B5EF4-FFF2-40B4-BE49-F238E27FC236}">
                <a16:creationId xmlns:a16="http://schemas.microsoft.com/office/drawing/2014/main" id="{60C6CC21-B2F2-1998-BEEF-F19397BDBA3D}"/>
              </a:ext>
            </a:extLst>
          </p:cNvPr>
          <p:cNvSpPr/>
          <p:nvPr/>
        </p:nvSpPr>
        <p:spPr>
          <a:xfrm>
            <a:off x="3522916" y="5348384"/>
            <a:ext cx="5321981" cy="1373095"/>
          </a:xfrm>
          <a:prstGeom prst="roundRect">
            <a:avLst/>
          </a:prstGeom>
          <a:solidFill>
            <a:srgbClr val="FFFF00">
              <a:alpha val="22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AF4C107-DB67-3472-9C2C-B3B0C3B715C2}"/>
              </a:ext>
            </a:extLst>
          </p:cNvPr>
          <p:cNvSpPr>
            <a:spLocks noGrp="1"/>
          </p:cNvSpPr>
          <p:nvPr>
            <p:ph type="title"/>
          </p:nvPr>
        </p:nvSpPr>
        <p:spPr>
          <a:xfrm>
            <a:off x="468950" y="102550"/>
            <a:ext cx="11254099" cy="677462"/>
          </a:xfrm>
        </p:spPr>
        <p:txBody>
          <a:bodyPr>
            <a:normAutofit fontScale="90000"/>
          </a:bodyPr>
          <a:lstStyle/>
          <a:p>
            <a:r>
              <a:rPr lang="en-US"/>
              <a:t>Previous Accelerators Focused on Decoding Only</a:t>
            </a:r>
          </a:p>
        </p:txBody>
      </p:sp>
      <p:pic>
        <p:nvPicPr>
          <p:cNvPr id="4" name="Picture 29">
            <a:extLst>
              <a:ext uri="{FF2B5EF4-FFF2-40B4-BE49-F238E27FC236}">
                <a16:creationId xmlns:a16="http://schemas.microsoft.com/office/drawing/2014/main" id="{5854A40A-6E4F-52AE-DBAE-9AD877D76787}"/>
              </a:ext>
            </a:extLst>
          </p:cNvPr>
          <p:cNvPicPr>
            <a:picLocks noChangeAspect="1"/>
          </p:cNvPicPr>
          <p:nvPr/>
        </p:nvPicPr>
        <p:blipFill>
          <a:blip r:embed="rId3"/>
          <a:stretch>
            <a:fillRect/>
          </a:stretch>
        </p:blipFill>
        <p:spPr>
          <a:xfrm>
            <a:off x="3728904" y="2050338"/>
            <a:ext cx="1111663" cy="1111663"/>
          </a:xfrm>
          <a:prstGeom prst="rect">
            <a:avLst/>
          </a:prstGeom>
        </p:spPr>
      </p:pic>
      <p:sp>
        <p:nvSpPr>
          <p:cNvPr id="5" name="Rectangle: Rounded Corners 4">
            <a:extLst>
              <a:ext uri="{FF2B5EF4-FFF2-40B4-BE49-F238E27FC236}">
                <a16:creationId xmlns:a16="http://schemas.microsoft.com/office/drawing/2014/main" id="{345EC0F0-77A8-C115-EA87-702AF0662A84}"/>
              </a:ext>
            </a:extLst>
          </p:cNvPr>
          <p:cNvSpPr/>
          <p:nvPr/>
        </p:nvSpPr>
        <p:spPr>
          <a:xfrm>
            <a:off x="3341406" y="1239510"/>
            <a:ext cx="363020" cy="341831"/>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6" name="Rectangle: Rounded Corners 5">
            <a:extLst>
              <a:ext uri="{FF2B5EF4-FFF2-40B4-BE49-F238E27FC236}">
                <a16:creationId xmlns:a16="http://schemas.microsoft.com/office/drawing/2014/main" id="{C9052D12-D3EB-9AF8-F4B4-168C2C967DEF}"/>
              </a:ext>
            </a:extLst>
          </p:cNvPr>
          <p:cNvSpPr/>
          <p:nvPr/>
        </p:nvSpPr>
        <p:spPr>
          <a:xfrm>
            <a:off x="3833144" y="1239510"/>
            <a:ext cx="363020" cy="341831"/>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7" name="Rectangle: Rounded Corners 6">
            <a:extLst>
              <a:ext uri="{FF2B5EF4-FFF2-40B4-BE49-F238E27FC236}">
                <a16:creationId xmlns:a16="http://schemas.microsoft.com/office/drawing/2014/main" id="{ECC59E12-E75B-D1E1-3419-EAA37475B906}"/>
              </a:ext>
            </a:extLst>
          </p:cNvPr>
          <p:cNvSpPr/>
          <p:nvPr/>
        </p:nvSpPr>
        <p:spPr>
          <a:xfrm>
            <a:off x="4320964" y="1239510"/>
            <a:ext cx="363020" cy="341831"/>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8" name="1Rectangle: Rounded Corners 7">
            <a:extLst>
              <a:ext uri="{FF2B5EF4-FFF2-40B4-BE49-F238E27FC236}">
                <a16:creationId xmlns:a16="http://schemas.microsoft.com/office/drawing/2014/main" id="{E85115FA-84F8-1B7E-F230-74A80EEC49F7}"/>
              </a:ext>
            </a:extLst>
          </p:cNvPr>
          <p:cNvSpPr/>
          <p:nvPr/>
        </p:nvSpPr>
        <p:spPr>
          <a:xfrm>
            <a:off x="4812702" y="1239510"/>
            <a:ext cx="363020" cy="341831"/>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9" name="TextBox 8">
            <a:extLst>
              <a:ext uri="{FF2B5EF4-FFF2-40B4-BE49-F238E27FC236}">
                <a16:creationId xmlns:a16="http://schemas.microsoft.com/office/drawing/2014/main" id="{3134DB6D-6906-1114-D0FA-1535684AF8D8}"/>
              </a:ext>
            </a:extLst>
          </p:cNvPr>
          <p:cNvSpPr txBox="1"/>
          <p:nvPr/>
        </p:nvSpPr>
        <p:spPr>
          <a:xfrm>
            <a:off x="5175722" y="1278933"/>
            <a:ext cx="507587" cy="369332"/>
          </a:xfrm>
          <a:prstGeom prst="rect">
            <a:avLst/>
          </a:prstGeom>
          <a:noFill/>
        </p:spPr>
        <p:txBody>
          <a:bodyPr wrap="square" rtlCol="0">
            <a:spAutoFit/>
          </a:bodyPr>
          <a:lstStyle/>
          <a:p>
            <a:r>
              <a:rPr lang="en-US"/>
              <a:t>…</a:t>
            </a:r>
          </a:p>
        </p:txBody>
      </p:sp>
      <p:cxnSp>
        <p:nvCxnSpPr>
          <p:cNvPr id="11" name="Straight Arrow Connector 10">
            <a:extLst>
              <a:ext uri="{FF2B5EF4-FFF2-40B4-BE49-F238E27FC236}">
                <a16:creationId xmlns:a16="http://schemas.microsoft.com/office/drawing/2014/main" id="{19CF6194-DFD6-C435-DD71-98F1FEA386EF}"/>
              </a:ext>
            </a:extLst>
          </p:cNvPr>
          <p:cNvCxnSpPr>
            <a:cxnSpLocks/>
          </p:cNvCxnSpPr>
          <p:nvPr/>
        </p:nvCxnSpPr>
        <p:spPr>
          <a:xfrm>
            <a:off x="3341406" y="1146643"/>
            <a:ext cx="1834316"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D7468C58-54EE-4C9F-3D60-BBFC128A96BC}"/>
              </a:ext>
            </a:extLst>
          </p:cNvPr>
          <p:cNvSpPr txBox="1"/>
          <p:nvPr/>
        </p:nvSpPr>
        <p:spPr>
          <a:xfrm>
            <a:off x="3222208" y="865470"/>
            <a:ext cx="2025621" cy="338554"/>
          </a:xfrm>
          <a:prstGeom prst="rect">
            <a:avLst/>
          </a:prstGeom>
          <a:noFill/>
        </p:spPr>
        <p:txBody>
          <a:bodyPr wrap="square" rtlCol="0">
            <a:spAutoFit/>
          </a:bodyPr>
          <a:lstStyle/>
          <a:p>
            <a:r>
              <a:rPr lang="en-US" sz="1600" b="1"/>
              <a:t>Sequence of Tokens</a:t>
            </a:r>
          </a:p>
        </p:txBody>
      </p:sp>
      <p:cxnSp>
        <p:nvCxnSpPr>
          <p:cNvPr id="17" name="Straight Arrow Connector 16">
            <a:extLst>
              <a:ext uri="{FF2B5EF4-FFF2-40B4-BE49-F238E27FC236}">
                <a16:creationId xmlns:a16="http://schemas.microsoft.com/office/drawing/2014/main" id="{5026F340-4010-AB64-75EC-5B91A2E678B8}"/>
              </a:ext>
            </a:extLst>
          </p:cNvPr>
          <p:cNvCxnSpPr>
            <a:cxnSpLocks/>
            <a:stCxn id="5" idx="2"/>
          </p:cNvCxnSpPr>
          <p:nvPr/>
        </p:nvCxnSpPr>
        <p:spPr>
          <a:xfrm>
            <a:off x="3522916" y="1581341"/>
            <a:ext cx="491738"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19C42571-690D-88AF-51AB-2C02D7661DD6}"/>
              </a:ext>
            </a:extLst>
          </p:cNvPr>
          <p:cNvCxnSpPr>
            <a:cxnSpLocks/>
            <a:stCxn id="6" idx="2"/>
          </p:cNvCxnSpPr>
          <p:nvPr/>
        </p:nvCxnSpPr>
        <p:spPr>
          <a:xfrm>
            <a:off x="4014654" y="1581341"/>
            <a:ext cx="118752"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83DF1B27-6838-1A03-1C26-954BF878C86E}"/>
              </a:ext>
            </a:extLst>
          </p:cNvPr>
          <p:cNvCxnSpPr>
            <a:cxnSpLocks/>
            <a:stCxn id="7" idx="2"/>
          </p:cNvCxnSpPr>
          <p:nvPr/>
        </p:nvCxnSpPr>
        <p:spPr>
          <a:xfrm flipH="1">
            <a:off x="4409536" y="1581341"/>
            <a:ext cx="92938"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A706BF64-316A-1FB4-6895-1E4F8A9A1DC0}"/>
              </a:ext>
            </a:extLst>
          </p:cNvPr>
          <p:cNvCxnSpPr>
            <a:cxnSpLocks/>
            <a:stCxn id="8" idx="2"/>
          </p:cNvCxnSpPr>
          <p:nvPr/>
        </p:nvCxnSpPr>
        <p:spPr>
          <a:xfrm flipH="1">
            <a:off x="4570486" y="1581341"/>
            <a:ext cx="423726"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0" name="Rectangle: Rounded Corners 39">
            <a:extLst>
              <a:ext uri="{FF2B5EF4-FFF2-40B4-BE49-F238E27FC236}">
                <a16:creationId xmlns:a16="http://schemas.microsoft.com/office/drawing/2014/main" id="{90872F44-AE59-D584-910B-EA155AC93504}"/>
              </a:ext>
            </a:extLst>
          </p:cNvPr>
          <p:cNvSpPr/>
          <p:nvPr/>
        </p:nvSpPr>
        <p:spPr>
          <a:xfrm>
            <a:off x="5170114" y="2435253"/>
            <a:ext cx="363020" cy="341831"/>
          </a:xfrm>
          <a:prstGeom prst="roundRect">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 b="1">
              <a:solidFill>
                <a:schemeClr val="tx1"/>
              </a:solidFill>
            </a:endParaRPr>
          </a:p>
        </p:txBody>
      </p:sp>
      <p:cxnSp>
        <p:nvCxnSpPr>
          <p:cNvPr id="41" name="Straight Arrow Connector 40">
            <a:extLst>
              <a:ext uri="{FF2B5EF4-FFF2-40B4-BE49-F238E27FC236}">
                <a16:creationId xmlns:a16="http://schemas.microsoft.com/office/drawing/2014/main" id="{AC4875E2-07BF-655D-2F9C-CB92FACACB67}"/>
              </a:ext>
            </a:extLst>
          </p:cNvPr>
          <p:cNvCxnSpPr>
            <a:cxnSpLocks/>
            <a:stCxn id="4" idx="3"/>
            <a:endCxn id="40" idx="1"/>
          </p:cNvCxnSpPr>
          <p:nvPr/>
        </p:nvCxnSpPr>
        <p:spPr>
          <a:xfrm flipV="1">
            <a:off x="4840567" y="2606169"/>
            <a:ext cx="329547" cy="1"/>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204E8B14-6796-859B-9013-37DDEEC26313}"/>
              </a:ext>
            </a:extLst>
          </p:cNvPr>
          <p:cNvSpPr txBox="1"/>
          <p:nvPr/>
        </p:nvSpPr>
        <p:spPr>
          <a:xfrm>
            <a:off x="5096451" y="2467695"/>
            <a:ext cx="614852" cy="276999"/>
          </a:xfrm>
          <a:prstGeom prst="rect">
            <a:avLst/>
          </a:prstGeom>
          <a:noFill/>
        </p:spPr>
        <p:txBody>
          <a:bodyPr wrap="square" rtlCol="0">
            <a:spAutoFit/>
          </a:bodyPr>
          <a:lstStyle/>
          <a:p>
            <a:r>
              <a:rPr lang="en-US" sz="1200" b="1"/>
              <a:t>New</a:t>
            </a:r>
          </a:p>
        </p:txBody>
      </p:sp>
      <p:cxnSp>
        <p:nvCxnSpPr>
          <p:cNvPr id="45" name="Straight Arrow Connector 44">
            <a:extLst>
              <a:ext uri="{FF2B5EF4-FFF2-40B4-BE49-F238E27FC236}">
                <a16:creationId xmlns:a16="http://schemas.microsoft.com/office/drawing/2014/main" id="{BE34B371-21C2-EF14-1FD0-078B631CBFE1}"/>
              </a:ext>
            </a:extLst>
          </p:cNvPr>
          <p:cNvCxnSpPr>
            <a:cxnSpLocks/>
            <a:stCxn id="4" idx="2"/>
          </p:cNvCxnSpPr>
          <p:nvPr/>
        </p:nvCxnSpPr>
        <p:spPr>
          <a:xfrm flipH="1">
            <a:off x="4281443" y="3162001"/>
            <a:ext cx="3293" cy="324683"/>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pic>
        <p:nvPicPr>
          <p:cNvPr id="48" name="Picture 47">
            <a:extLst>
              <a:ext uri="{FF2B5EF4-FFF2-40B4-BE49-F238E27FC236}">
                <a16:creationId xmlns:a16="http://schemas.microsoft.com/office/drawing/2014/main" id="{3DBD314E-2370-AF99-F30B-E23E65C2BBC4}"/>
              </a:ext>
            </a:extLst>
          </p:cNvPr>
          <p:cNvPicPr>
            <a:picLocks noChangeAspect="1"/>
          </p:cNvPicPr>
          <p:nvPr/>
        </p:nvPicPr>
        <p:blipFill>
          <a:blip r:embed="rId4"/>
          <a:stretch>
            <a:fillRect/>
          </a:stretch>
        </p:blipFill>
        <p:spPr>
          <a:xfrm>
            <a:off x="3962311" y="3455809"/>
            <a:ext cx="535186" cy="535186"/>
          </a:xfrm>
          <a:prstGeom prst="rect">
            <a:avLst/>
          </a:prstGeom>
        </p:spPr>
      </p:pic>
      <p:pic>
        <p:nvPicPr>
          <p:cNvPr id="49" name="Picture 48">
            <a:extLst>
              <a:ext uri="{FF2B5EF4-FFF2-40B4-BE49-F238E27FC236}">
                <a16:creationId xmlns:a16="http://schemas.microsoft.com/office/drawing/2014/main" id="{3C4DB9B5-EDFA-541E-B4F2-771E99C415DF}"/>
              </a:ext>
            </a:extLst>
          </p:cNvPr>
          <p:cNvPicPr>
            <a:picLocks noChangeAspect="1"/>
          </p:cNvPicPr>
          <p:nvPr/>
        </p:nvPicPr>
        <p:blipFill>
          <a:blip r:embed="rId4"/>
          <a:stretch>
            <a:fillRect/>
          </a:stretch>
        </p:blipFill>
        <p:spPr>
          <a:xfrm>
            <a:off x="4052127" y="3520614"/>
            <a:ext cx="535186" cy="535186"/>
          </a:xfrm>
          <a:prstGeom prst="rect">
            <a:avLst/>
          </a:prstGeom>
        </p:spPr>
      </p:pic>
      <p:pic>
        <p:nvPicPr>
          <p:cNvPr id="50" name="Picture 49">
            <a:extLst>
              <a:ext uri="{FF2B5EF4-FFF2-40B4-BE49-F238E27FC236}">
                <a16:creationId xmlns:a16="http://schemas.microsoft.com/office/drawing/2014/main" id="{1712E5CF-8012-CAFF-6C97-72DDA2A8AD80}"/>
              </a:ext>
            </a:extLst>
          </p:cNvPr>
          <p:cNvPicPr>
            <a:picLocks noChangeAspect="1"/>
          </p:cNvPicPr>
          <p:nvPr/>
        </p:nvPicPr>
        <p:blipFill>
          <a:blip r:embed="rId4"/>
          <a:stretch>
            <a:fillRect/>
          </a:stretch>
        </p:blipFill>
        <p:spPr>
          <a:xfrm>
            <a:off x="4141943" y="3630998"/>
            <a:ext cx="535186" cy="535186"/>
          </a:xfrm>
          <a:prstGeom prst="rect">
            <a:avLst/>
          </a:prstGeom>
        </p:spPr>
      </p:pic>
      <p:sp>
        <p:nvSpPr>
          <p:cNvPr id="51" name="TextBox 50">
            <a:extLst>
              <a:ext uri="{FF2B5EF4-FFF2-40B4-BE49-F238E27FC236}">
                <a16:creationId xmlns:a16="http://schemas.microsoft.com/office/drawing/2014/main" id="{9064B923-2107-7FD2-356F-C265A5E4AA33}"/>
              </a:ext>
            </a:extLst>
          </p:cNvPr>
          <p:cNvSpPr txBox="1"/>
          <p:nvPr/>
        </p:nvSpPr>
        <p:spPr>
          <a:xfrm>
            <a:off x="4621318" y="3722697"/>
            <a:ext cx="979558" cy="276999"/>
          </a:xfrm>
          <a:prstGeom prst="rect">
            <a:avLst/>
          </a:prstGeom>
          <a:noFill/>
        </p:spPr>
        <p:txBody>
          <a:bodyPr wrap="square" rtlCol="0">
            <a:spAutoFit/>
          </a:bodyPr>
          <a:lstStyle/>
          <a:p>
            <a:r>
              <a:rPr lang="en-US" sz="1200" b="1"/>
              <a:t>KV-cache</a:t>
            </a:r>
          </a:p>
        </p:txBody>
      </p:sp>
      <p:sp>
        <p:nvSpPr>
          <p:cNvPr id="55" name="!!TextBox 54">
            <a:extLst>
              <a:ext uri="{FF2B5EF4-FFF2-40B4-BE49-F238E27FC236}">
                <a16:creationId xmlns:a16="http://schemas.microsoft.com/office/drawing/2014/main" id="{4E4990D4-BF60-6431-D013-BB4545A31B7B}"/>
              </a:ext>
            </a:extLst>
          </p:cNvPr>
          <p:cNvSpPr txBox="1"/>
          <p:nvPr/>
        </p:nvSpPr>
        <p:spPr>
          <a:xfrm>
            <a:off x="2821760" y="2091475"/>
            <a:ext cx="979558" cy="1384995"/>
          </a:xfrm>
          <a:prstGeom prst="rect">
            <a:avLst/>
          </a:prstGeom>
          <a:noFill/>
        </p:spPr>
        <p:txBody>
          <a:bodyPr wrap="square" rtlCol="0">
            <a:spAutoFit/>
          </a:bodyPr>
          <a:lstStyle/>
          <a:p>
            <a:r>
              <a:rPr lang="en-US" sz="1400"/>
              <a:t>Process Tokens</a:t>
            </a:r>
            <a:r>
              <a:rPr lang="en-US" sz="1400" b="1"/>
              <a:t> </a:t>
            </a:r>
            <a:r>
              <a:rPr lang="en-US" sz="1400"/>
              <a:t>in</a:t>
            </a:r>
            <a:r>
              <a:rPr lang="en-US" sz="1400" b="1"/>
              <a:t> Parallel </a:t>
            </a:r>
          </a:p>
          <a:p>
            <a:endParaRPr lang="en-US" sz="1400" b="1"/>
          </a:p>
          <a:p>
            <a:r>
              <a:rPr lang="en-US" sz="1400" b="1"/>
              <a:t>Compute</a:t>
            </a:r>
          </a:p>
          <a:p>
            <a:r>
              <a:rPr lang="en-US" sz="1400" b="1"/>
              <a:t>Heavy</a:t>
            </a:r>
          </a:p>
        </p:txBody>
      </p:sp>
      <p:cxnSp>
        <p:nvCxnSpPr>
          <p:cNvPr id="99" name="Straight Connector 98">
            <a:extLst>
              <a:ext uri="{FF2B5EF4-FFF2-40B4-BE49-F238E27FC236}">
                <a16:creationId xmlns:a16="http://schemas.microsoft.com/office/drawing/2014/main" id="{23067BDE-D479-0F5E-AA1F-B36C1163DAE1}"/>
              </a:ext>
            </a:extLst>
          </p:cNvPr>
          <p:cNvCxnSpPr/>
          <p:nvPr/>
        </p:nvCxnSpPr>
        <p:spPr>
          <a:xfrm>
            <a:off x="6093152" y="999858"/>
            <a:ext cx="0" cy="3120747"/>
          </a:xfrm>
          <a:prstGeom prst="line">
            <a:avLst/>
          </a:prstGeom>
          <a:ln w="28575">
            <a:prstDash val="dash"/>
          </a:ln>
        </p:spPr>
        <p:style>
          <a:lnRef idx="2">
            <a:schemeClr val="accent1"/>
          </a:lnRef>
          <a:fillRef idx="0">
            <a:schemeClr val="accent1"/>
          </a:fillRef>
          <a:effectRef idx="1">
            <a:schemeClr val="accent1"/>
          </a:effectRef>
          <a:fontRef idx="minor">
            <a:schemeClr val="tx1"/>
          </a:fontRef>
        </p:style>
      </p:cxnSp>
      <p:sp>
        <p:nvSpPr>
          <p:cNvPr id="100" name="Left Brace 99">
            <a:extLst>
              <a:ext uri="{FF2B5EF4-FFF2-40B4-BE49-F238E27FC236}">
                <a16:creationId xmlns:a16="http://schemas.microsoft.com/office/drawing/2014/main" id="{08F5F75E-FF36-115A-428A-991DE9AABC21}"/>
              </a:ext>
            </a:extLst>
          </p:cNvPr>
          <p:cNvSpPr/>
          <p:nvPr/>
        </p:nvSpPr>
        <p:spPr>
          <a:xfrm rot="16200000">
            <a:off x="4023609" y="3059195"/>
            <a:ext cx="307648" cy="2623556"/>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1" name="TextBox 100">
            <a:extLst>
              <a:ext uri="{FF2B5EF4-FFF2-40B4-BE49-F238E27FC236}">
                <a16:creationId xmlns:a16="http://schemas.microsoft.com/office/drawing/2014/main" id="{9BDC38B7-7116-CDDA-FE7A-59F6C52D98CC}"/>
              </a:ext>
            </a:extLst>
          </p:cNvPr>
          <p:cNvSpPr txBox="1"/>
          <p:nvPr/>
        </p:nvSpPr>
        <p:spPr>
          <a:xfrm>
            <a:off x="3748810" y="4475409"/>
            <a:ext cx="857246" cy="369332"/>
          </a:xfrm>
          <a:prstGeom prst="rect">
            <a:avLst/>
          </a:prstGeom>
          <a:noFill/>
        </p:spPr>
        <p:txBody>
          <a:bodyPr wrap="square" rtlCol="0">
            <a:spAutoFit/>
          </a:bodyPr>
          <a:lstStyle/>
          <a:p>
            <a:r>
              <a:rPr lang="en-US" b="1"/>
              <a:t>Prefill</a:t>
            </a:r>
          </a:p>
        </p:txBody>
      </p:sp>
      <p:sp>
        <p:nvSpPr>
          <p:cNvPr id="105" name="TextBox 104">
            <a:extLst>
              <a:ext uri="{FF2B5EF4-FFF2-40B4-BE49-F238E27FC236}">
                <a16:creationId xmlns:a16="http://schemas.microsoft.com/office/drawing/2014/main" id="{2DE80922-266C-521B-5A88-11AB10C58314}"/>
              </a:ext>
            </a:extLst>
          </p:cNvPr>
          <p:cNvSpPr txBox="1"/>
          <p:nvPr/>
        </p:nvSpPr>
        <p:spPr>
          <a:xfrm>
            <a:off x="6449166" y="5615717"/>
            <a:ext cx="2333589" cy="707886"/>
          </a:xfrm>
          <a:prstGeom prst="rect">
            <a:avLst/>
          </a:prstGeom>
          <a:noFill/>
        </p:spPr>
        <p:txBody>
          <a:bodyPr wrap="square">
            <a:spAutoFit/>
          </a:bodyPr>
          <a:lstStyle/>
          <a:p>
            <a:pPr algn="ctr"/>
            <a:r>
              <a:rPr lang="en-US" sz="2000" b="1" i="1">
                <a:solidFill>
                  <a:srgbClr val="C00000"/>
                </a:solidFill>
              </a:rPr>
              <a:t>Yes! </a:t>
            </a:r>
            <a:r>
              <a:rPr lang="en-US" sz="2000" b="1" i="1">
                <a:solidFill>
                  <a:schemeClr val="accent2"/>
                </a:solidFill>
              </a:rPr>
              <a:t>TeLLMe </a:t>
            </a:r>
          </a:p>
          <a:p>
            <a:pPr algn="ctr"/>
            <a:r>
              <a:rPr lang="en-US" sz="2000" b="1" i="1">
                <a:solidFill>
                  <a:schemeClr val="accent2"/>
                </a:solidFill>
              </a:rPr>
              <a:t>Accelerate Both!!!</a:t>
            </a:r>
            <a:endParaRPr lang="en-US" sz="2000" i="1">
              <a:solidFill>
                <a:schemeClr val="accent2"/>
              </a:solidFill>
            </a:endParaRPr>
          </a:p>
        </p:txBody>
      </p:sp>
      <p:sp>
        <p:nvSpPr>
          <p:cNvPr id="110" name="Arrow: Right 109">
            <a:extLst>
              <a:ext uri="{FF2B5EF4-FFF2-40B4-BE49-F238E27FC236}">
                <a16:creationId xmlns:a16="http://schemas.microsoft.com/office/drawing/2014/main" id="{D843E38E-0055-6C77-2A1A-FFAE24492D77}"/>
              </a:ext>
            </a:extLst>
          </p:cNvPr>
          <p:cNvSpPr/>
          <p:nvPr/>
        </p:nvSpPr>
        <p:spPr>
          <a:xfrm rot="16200000">
            <a:off x="8004869" y="4880439"/>
            <a:ext cx="315559"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1" name="Arrow: Right 110">
            <a:extLst>
              <a:ext uri="{FF2B5EF4-FFF2-40B4-BE49-F238E27FC236}">
                <a16:creationId xmlns:a16="http://schemas.microsoft.com/office/drawing/2014/main" id="{765873A5-9158-A16B-D7F8-5BE1AFDDED64}"/>
              </a:ext>
            </a:extLst>
          </p:cNvPr>
          <p:cNvSpPr/>
          <p:nvPr/>
        </p:nvSpPr>
        <p:spPr>
          <a:xfrm rot="16200000">
            <a:off x="4041542" y="4880441"/>
            <a:ext cx="315560"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2" name="Picture 111" descr="A person standing in front of a screen&#10;&#10;AI-generated content may be incorrect.">
            <a:extLst>
              <a:ext uri="{FF2B5EF4-FFF2-40B4-BE49-F238E27FC236}">
                <a16:creationId xmlns:a16="http://schemas.microsoft.com/office/drawing/2014/main" id="{A85BD27A-34EF-1B1D-DE80-6810C829A7C5}"/>
              </a:ext>
            </a:extLst>
          </p:cNvPr>
          <p:cNvPicPr>
            <a:picLocks noChangeAspect="1"/>
          </p:cNvPicPr>
          <p:nvPr/>
        </p:nvPicPr>
        <p:blipFill>
          <a:blip r:embed="rId5"/>
          <a:stretch>
            <a:fillRect/>
          </a:stretch>
        </p:blipFill>
        <p:spPr>
          <a:xfrm>
            <a:off x="3717178" y="5390779"/>
            <a:ext cx="2787838" cy="1303105"/>
          </a:xfrm>
          <a:prstGeom prst="rect">
            <a:avLst/>
          </a:prstGeom>
        </p:spPr>
      </p:pic>
      <p:pic>
        <p:nvPicPr>
          <p:cNvPr id="3" name="!!Picture 55">
            <a:extLst>
              <a:ext uri="{FF2B5EF4-FFF2-40B4-BE49-F238E27FC236}">
                <a16:creationId xmlns:a16="http://schemas.microsoft.com/office/drawing/2014/main" id="{70C0466C-5DAD-3BDE-7C0C-2096E056C837}"/>
              </a:ext>
            </a:extLst>
          </p:cNvPr>
          <p:cNvPicPr>
            <a:picLocks noChangeAspect="1"/>
          </p:cNvPicPr>
          <p:nvPr/>
        </p:nvPicPr>
        <p:blipFill>
          <a:blip r:embed="rId4"/>
          <a:stretch>
            <a:fillRect/>
          </a:stretch>
        </p:blipFill>
        <p:spPr>
          <a:xfrm>
            <a:off x="6568592" y="1121350"/>
            <a:ext cx="535186" cy="535186"/>
          </a:xfrm>
          <a:prstGeom prst="rect">
            <a:avLst/>
          </a:prstGeom>
        </p:spPr>
      </p:pic>
      <p:pic>
        <p:nvPicPr>
          <p:cNvPr id="10" name="!!Picture 56">
            <a:extLst>
              <a:ext uri="{FF2B5EF4-FFF2-40B4-BE49-F238E27FC236}">
                <a16:creationId xmlns:a16="http://schemas.microsoft.com/office/drawing/2014/main" id="{E879F7FD-5C5E-8905-572B-CBAFA3B739FF}"/>
              </a:ext>
            </a:extLst>
          </p:cNvPr>
          <p:cNvPicPr>
            <a:picLocks noChangeAspect="1"/>
          </p:cNvPicPr>
          <p:nvPr/>
        </p:nvPicPr>
        <p:blipFill>
          <a:blip r:embed="rId4"/>
          <a:stretch>
            <a:fillRect/>
          </a:stretch>
        </p:blipFill>
        <p:spPr>
          <a:xfrm>
            <a:off x="6658408" y="1186155"/>
            <a:ext cx="535186" cy="535186"/>
          </a:xfrm>
          <a:prstGeom prst="rect">
            <a:avLst/>
          </a:prstGeom>
        </p:spPr>
      </p:pic>
      <p:pic>
        <p:nvPicPr>
          <p:cNvPr id="12" name="!!Picture 57">
            <a:extLst>
              <a:ext uri="{FF2B5EF4-FFF2-40B4-BE49-F238E27FC236}">
                <a16:creationId xmlns:a16="http://schemas.microsoft.com/office/drawing/2014/main" id="{F852384D-B255-8104-1167-47D04E048B0B}"/>
              </a:ext>
            </a:extLst>
          </p:cNvPr>
          <p:cNvPicPr>
            <a:picLocks noChangeAspect="1"/>
          </p:cNvPicPr>
          <p:nvPr/>
        </p:nvPicPr>
        <p:blipFill>
          <a:blip r:embed="rId4"/>
          <a:stretch>
            <a:fillRect/>
          </a:stretch>
        </p:blipFill>
        <p:spPr>
          <a:xfrm>
            <a:off x="6748224" y="1296539"/>
            <a:ext cx="535186" cy="535186"/>
          </a:xfrm>
          <a:prstGeom prst="rect">
            <a:avLst/>
          </a:prstGeom>
        </p:spPr>
      </p:pic>
      <p:sp>
        <p:nvSpPr>
          <p:cNvPr id="13" name="!!TextBox 58">
            <a:extLst>
              <a:ext uri="{FF2B5EF4-FFF2-40B4-BE49-F238E27FC236}">
                <a16:creationId xmlns:a16="http://schemas.microsoft.com/office/drawing/2014/main" id="{555C60EC-8539-5487-8977-E4959E88770D}"/>
              </a:ext>
            </a:extLst>
          </p:cNvPr>
          <p:cNvSpPr txBox="1"/>
          <p:nvPr/>
        </p:nvSpPr>
        <p:spPr>
          <a:xfrm>
            <a:off x="6436222" y="938143"/>
            <a:ext cx="979558" cy="276999"/>
          </a:xfrm>
          <a:prstGeom prst="rect">
            <a:avLst/>
          </a:prstGeom>
          <a:noFill/>
        </p:spPr>
        <p:txBody>
          <a:bodyPr wrap="square" rtlCol="0">
            <a:spAutoFit/>
          </a:bodyPr>
          <a:lstStyle/>
          <a:p>
            <a:r>
              <a:rPr lang="en-US" sz="1200" b="1"/>
              <a:t>KV-cache</a:t>
            </a:r>
          </a:p>
        </p:txBody>
      </p:sp>
      <p:sp>
        <p:nvSpPr>
          <p:cNvPr id="14" name="!!Rectangle: Rounded Corners 61">
            <a:extLst>
              <a:ext uri="{FF2B5EF4-FFF2-40B4-BE49-F238E27FC236}">
                <a16:creationId xmlns:a16="http://schemas.microsoft.com/office/drawing/2014/main" id="{A6B4F537-CAC0-2B45-A1E2-B4A1AA13B0EF}"/>
              </a:ext>
            </a:extLst>
          </p:cNvPr>
          <p:cNvSpPr/>
          <p:nvPr/>
        </p:nvSpPr>
        <p:spPr>
          <a:xfrm>
            <a:off x="7747611" y="1379510"/>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16" name="!!Rectangle: Rounded Corners 62">
            <a:extLst>
              <a:ext uri="{FF2B5EF4-FFF2-40B4-BE49-F238E27FC236}">
                <a16:creationId xmlns:a16="http://schemas.microsoft.com/office/drawing/2014/main" id="{4C8CF3C3-852E-0A18-AF82-3663918506EE}"/>
              </a:ext>
            </a:extLst>
          </p:cNvPr>
          <p:cNvSpPr/>
          <p:nvPr/>
        </p:nvSpPr>
        <p:spPr>
          <a:xfrm>
            <a:off x="8239349" y="1379510"/>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cxnSp>
        <p:nvCxnSpPr>
          <p:cNvPr id="18" name="!!Straight Arrow Connector 64">
            <a:extLst>
              <a:ext uri="{FF2B5EF4-FFF2-40B4-BE49-F238E27FC236}">
                <a16:creationId xmlns:a16="http://schemas.microsoft.com/office/drawing/2014/main" id="{84FEDD7C-81F7-D22D-5259-42D7B5FEBB1B}"/>
              </a:ext>
            </a:extLst>
          </p:cNvPr>
          <p:cNvCxnSpPr>
            <a:cxnSpLocks/>
          </p:cNvCxnSpPr>
          <p:nvPr/>
        </p:nvCxnSpPr>
        <p:spPr>
          <a:xfrm>
            <a:off x="7736665" y="1269252"/>
            <a:ext cx="1834316"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20" name="!!TextBox 65">
            <a:extLst>
              <a:ext uri="{FF2B5EF4-FFF2-40B4-BE49-F238E27FC236}">
                <a16:creationId xmlns:a16="http://schemas.microsoft.com/office/drawing/2014/main" id="{FC92B726-2368-2E42-4819-427F713BA28F}"/>
              </a:ext>
            </a:extLst>
          </p:cNvPr>
          <p:cNvSpPr txBox="1"/>
          <p:nvPr/>
        </p:nvSpPr>
        <p:spPr>
          <a:xfrm>
            <a:off x="7620052" y="960581"/>
            <a:ext cx="2025621" cy="338554"/>
          </a:xfrm>
          <a:prstGeom prst="rect">
            <a:avLst/>
          </a:prstGeom>
          <a:noFill/>
        </p:spPr>
        <p:txBody>
          <a:bodyPr wrap="square" rtlCol="0">
            <a:spAutoFit/>
          </a:bodyPr>
          <a:lstStyle/>
          <a:p>
            <a:r>
              <a:rPr lang="en-US" sz="1600" b="1"/>
              <a:t>Sequence of Tokens</a:t>
            </a:r>
          </a:p>
        </p:txBody>
      </p:sp>
      <p:cxnSp>
        <p:nvCxnSpPr>
          <p:cNvPr id="21" name="!!Straight Connector 67">
            <a:extLst>
              <a:ext uri="{FF2B5EF4-FFF2-40B4-BE49-F238E27FC236}">
                <a16:creationId xmlns:a16="http://schemas.microsoft.com/office/drawing/2014/main" id="{4BE82232-630A-F8FA-1783-233DAD9D88CF}"/>
              </a:ext>
            </a:extLst>
          </p:cNvPr>
          <p:cNvCxnSpPr>
            <a:cxnSpLocks/>
          </p:cNvCxnSpPr>
          <p:nvPr/>
        </p:nvCxnSpPr>
        <p:spPr>
          <a:xfrm>
            <a:off x="9184462" y="1372527"/>
            <a:ext cx="0" cy="341831"/>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3" name="!!Rectangle: Rounded Corners 71">
            <a:extLst>
              <a:ext uri="{FF2B5EF4-FFF2-40B4-BE49-F238E27FC236}">
                <a16:creationId xmlns:a16="http://schemas.microsoft.com/office/drawing/2014/main" id="{F225F0F1-5020-C658-7539-B6E7A744109B}"/>
              </a:ext>
            </a:extLst>
          </p:cNvPr>
          <p:cNvSpPr/>
          <p:nvPr/>
        </p:nvSpPr>
        <p:spPr>
          <a:xfrm>
            <a:off x="9238322" y="1379510"/>
            <a:ext cx="363020" cy="341831"/>
          </a:xfrm>
          <a:prstGeom prst="roundRect">
            <a:avLst/>
          </a:prstGeom>
          <a:solidFill>
            <a:schemeClr val="accent6">
              <a:lumMod val="20000"/>
              <a:lumOff val="80000"/>
            </a:schemeClr>
          </a:solid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24" name="!!TextBox 72">
            <a:extLst>
              <a:ext uri="{FF2B5EF4-FFF2-40B4-BE49-F238E27FC236}">
                <a16:creationId xmlns:a16="http://schemas.microsoft.com/office/drawing/2014/main" id="{C120B7D0-F919-B50D-2645-3BC22058E8A2}"/>
              </a:ext>
            </a:extLst>
          </p:cNvPr>
          <p:cNvSpPr txBox="1"/>
          <p:nvPr/>
        </p:nvSpPr>
        <p:spPr>
          <a:xfrm>
            <a:off x="9601342" y="1418933"/>
            <a:ext cx="507587" cy="369332"/>
          </a:xfrm>
          <a:prstGeom prst="rect">
            <a:avLst/>
          </a:prstGeom>
          <a:noFill/>
        </p:spPr>
        <p:txBody>
          <a:bodyPr wrap="square" rtlCol="0">
            <a:spAutoFit/>
          </a:bodyPr>
          <a:lstStyle/>
          <a:p>
            <a:r>
              <a:rPr lang="en-US"/>
              <a:t>…</a:t>
            </a:r>
          </a:p>
        </p:txBody>
      </p:sp>
      <p:sp>
        <p:nvSpPr>
          <p:cNvPr id="26" name="!!TextBox 74">
            <a:extLst>
              <a:ext uri="{FF2B5EF4-FFF2-40B4-BE49-F238E27FC236}">
                <a16:creationId xmlns:a16="http://schemas.microsoft.com/office/drawing/2014/main" id="{8DE5674D-4C67-DFF2-42F8-5526F347727D}"/>
              </a:ext>
            </a:extLst>
          </p:cNvPr>
          <p:cNvSpPr txBox="1"/>
          <p:nvPr/>
        </p:nvSpPr>
        <p:spPr>
          <a:xfrm>
            <a:off x="7366259" y="1440531"/>
            <a:ext cx="507587" cy="369332"/>
          </a:xfrm>
          <a:prstGeom prst="rect">
            <a:avLst/>
          </a:prstGeom>
          <a:noFill/>
        </p:spPr>
        <p:txBody>
          <a:bodyPr wrap="square" rtlCol="0">
            <a:spAutoFit/>
          </a:bodyPr>
          <a:lstStyle/>
          <a:p>
            <a:r>
              <a:rPr lang="en-US"/>
              <a:t>…</a:t>
            </a:r>
          </a:p>
        </p:txBody>
      </p:sp>
      <p:pic>
        <p:nvPicPr>
          <p:cNvPr id="27" name="!!Picture 2" descr="AMD Kria KV260 Vision AI Starter Kit - front">
            <a:extLst>
              <a:ext uri="{FF2B5EF4-FFF2-40B4-BE49-F238E27FC236}">
                <a16:creationId xmlns:a16="http://schemas.microsoft.com/office/drawing/2014/main" id="{4DBAEFF0-9C83-9A05-B132-3BC20CBF55E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71777" y="2127086"/>
            <a:ext cx="1108370" cy="1108370"/>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Connector: Elbow 76">
            <a:extLst>
              <a:ext uri="{FF2B5EF4-FFF2-40B4-BE49-F238E27FC236}">
                <a16:creationId xmlns:a16="http://schemas.microsoft.com/office/drawing/2014/main" id="{B44632CB-A230-DC96-4954-4CF072D5F660}"/>
              </a:ext>
            </a:extLst>
          </p:cNvPr>
          <p:cNvCxnSpPr>
            <a:cxnSpLocks/>
            <a:stCxn id="12" idx="2"/>
            <a:endCxn id="27" idx="1"/>
          </p:cNvCxnSpPr>
          <p:nvPr/>
        </p:nvCxnSpPr>
        <p:spPr>
          <a:xfrm rot="16200000" flipH="1">
            <a:off x="7119024" y="1728518"/>
            <a:ext cx="849546" cy="1055960"/>
          </a:xfrm>
          <a:prstGeom prst="bentConnector2">
            <a:avLst/>
          </a:prstGeom>
          <a:ln w="3810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9" name="!!Connector: Elbow 84">
            <a:extLst>
              <a:ext uri="{FF2B5EF4-FFF2-40B4-BE49-F238E27FC236}">
                <a16:creationId xmlns:a16="http://schemas.microsoft.com/office/drawing/2014/main" id="{9E583686-FA7F-AF7B-FE27-DF2AFB9CAECE}"/>
              </a:ext>
            </a:extLst>
          </p:cNvPr>
          <p:cNvCxnSpPr>
            <a:cxnSpLocks/>
            <a:stCxn id="27" idx="3"/>
            <a:endCxn id="23" idx="2"/>
          </p:cNvCxnSpPr>
          <p:nvPr/>
        </p:nvCxnSpPr>
        <p:spPr>
          <a:xfrm flipV="1">
            <a:off x="9180147" y="1721341"/>
            <a:ext cx="239685" cy="959930"/>
          </a:xfrm>
          <a:prstGeom prst="bentConnector2">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30" name="!!Rectangle: Rounded Corners 87">
            <a:extLst>
              <a:ext uri="{FF2B5EF4-FFF2-40B4-BE49-F238E27FC236}">
                <a16:creationId xmlns:a16="http://schemas.microsoft.com/office/drawing/2014/main" id="{E3FAE222-C5BD-2E59-71EE-FD5DE2F24408}"/>
              </a:ext>
            </a:extLst>
          </p:cNvPr>
          <p:cNvSpPr/>
          <p:nvPr/>
        </p:nvSpPr>
        <p:spPr>
          <a:xfrm>
            <a:off x="8736345" y="1376223"/>
            <a:ext cx="363020" cy="341831"/>
          </a:xfrm>
          <a:prstGeom prst="roundRect">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 b="1">
              <a:solidFill>
                <a:schemeClr val="tx1"/>
              </a:solidFill>
            </a:endParaRPr>
          </a:p>
        </p:txBody>
      </p:sp>
      <p:cxnSp>
        <p:nvCxnSpPr>
          <p:cNvPr id="31" name="!!Connector: Elbow 88">
            <a:extLst>
              <a:ext uri="{FF2B5EF4-FFF2-40B4-BE49-F238E27FC236}">
                <a16:creationId xmlns:a16="http://schemas.microsoft.com/office/drawing/2014/main" id="{893B9977-1A6E-E8B7-B0DD-53C439A16384}"/>
              </a:ext>
            </a:extLst>
          </p:cNvPr>
          <p:cNvCxnSpPr>
            <a:cxnSpLocks/>
            <a:stCxn id="30" idx="2"/>
          </p:cNvCxnSpPr>
          <p:nvPr/>
        </p:nvCxnSpPr>
        <p:spPr>
          <a:xfrm rot="5400000">
            <a:off x="8496713" y="1848232"/>
            <a:ext cx="551320" cy="290964"/>
          </a:xfrm>
          <a:prstGeom prst="bentConnector3">
            <a:avLst>
              <a:gd name="adj1" fmla="val 50000"/>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32" name="!!TextBox 91">
            <a:extLst>
              <a:ext uri="{FF2B5EF4-FFF2-40B4-BE49-F238E27FC236}">
                <a16:creationId xmlns:a16="http://schemas.microsoft.com/office/drawing/2014/main" id="{4F55015F-19ED-87A5-C856-2FFB9EA08714}"/>
              </a:ext>
            </a:extLst>
          </p:cNvPr>
          <p:cNvSpPr txBox="1"/>
          <p:nvPr/>
        </p:nvSpPr>
        <p:spPr>
          <a:xfrm>
            <a:off x="8877036" y="1697011"/>
            <a:ext cx="614852" cy="338554"/>
          </a:xfrm>
          <a:prstGeom prst="rect">
            <a:avLst/>
          </a:prstGeom>
          <a:noFill/>
        </p:spPr>
        <p:txBody>
          <a:bodyPr wrap="square" rtlCol="0">
            <a:spAutoFit/>
          </a:bodyPr>
          <a:lstStyle/>
          <a:p>
            <a:r>
              <a:rPr lang="en-US" sz="1600" b="1"/>
              <a:t>Q</a:t>
            </a:r>
          </a:p>
        </p:txBody>
      </p:sp>
      <p:sp>
        <p:nvSpPr>
          <p:cNvPr id="33" name="!!TextBox 96">
            <a:extLst>
              <a:ext uri="{FF2B5EF4-FFF2-40B4-BE49-F238E27FC236}">
                <a16:creationId xmlns:a16="http://schemas.microsoft.com/office/drawing/2014/main" id="{B4D93FF3-8180-7180-5644-6992A83A2EC0}"/>
              </a:ext>
            </a:extLst>
          </p:cNvPr>
          <p:cNvSpPr txBox="1"/>
          <p:nvPr/>
        </p:nvSpPr>
        <p:spPr>
          <a:xfrm>
            <a:off x="6611171" y="3190310"/>
            <a:ext cx="4029581" cy="738664"/>
          </a:xfrm>
          <a:prstGeom prst="rect">
            <a:avLst/>
          </a:prstGeom>
          <a:noFill/>
        </p:spPr>
        <p:txBody>
          <a:bodyPr wrap="square" rtlCol="0">
            <a:spAutoFit/>
          </a:bodyPr>
          <a:lstStyle/>
          <a:p>
            <a:r>
              <a:rPr lang="en-US" sz="1400"/>
              <a:t>Sequential Token-by-Token Prediction </a:t>
            </a:r>
            <a:endParaRPr lang="en-US" sz="1400" b="1"/>
          </a:p>
          <a:p>
            <a:endParaRPr lang="en-US" sz="1400" b="1"/>
          </a:p>
          <a:p>
            <a:r>
              <a:rPr lang="en-US" sz="1400" b="1"/>
              <a:t>Memory Traffic and Capacity Heavy</a:t>
            </a:r>
          </a:p>
        </p:txBody>
      </p:sp>
      <p:sp>
        <p:nvSpPr>
          <p:cNvPr id="34" name="!!Left Brace 101">
            <a:extLst>
              <a:ext uri="{FF2B5EF4-FFF2-40B4-BE49-F238E27FC236}">
                <a16:creationId xmlns:a16="http://schemas.microsoft.com/office/drawing/2014/main" id="{B3AC6434-795F-A7D2-37EA-BB338163EB8B}"/>
              </a:ext>
            </a:extLst>
          </p:cNvPr>
          <p:cNvSpPr/>
          <p:nvPr/>
        </p:nvSpPr>
        <p:spPr>
          <a:xfrm rot="16200000">
            <a:off x="7954230" y="2881405"/>
            <a:ext cx="307648" cy="2623556"/>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TextBox 102">
            <a:extLst>
              <a:ext uri="{FF2B5EF4-FFF2-40B4-BE49-F238E27FC236}">
                <a16:creationId xmlns:a16="http://schemas.microsoft.com/office/drawing/2014/main" id="{CC1A5761-7268-9437-39D1-BB96AC9FCC6F}"/>
              </a:ext>
            </a:extLst>
          </p:cNvPr>
          <p:cNvSpPr txBox="1"/>
          <p:nvPr/>
        </p:nvSpPr>
        <p:spPr>
          <a:xfrm>
            <a:off x="7585946" y="4432617"/>
            <a:ext cx="2201256" cy="369332"/>
          </a:xfrm>
          <a:prstGeom prst="rect">
            <a:avLst/>
          </a:prstGeom>
          <a:noFill/>
        </p:spPr>
        <p:txBody>
          <a:bodyPr wrap="square" rtlCol="0">
            <a:spAutoFit/>
          </a:bodyPr>
          <a:lstStyle/>
          <a:p>
            <a:r>
              <a:rPr lang="en-US" b="1"/>
              <a:t>Decoding</a:t>
            </a:r>
          </a:p>
        </p:txBody>
      </p:sp>
      <p:sp>
        <p:nvSpPr>
          <p:cNvPr id="36" name="灯片编号占位符 35">
            <a:extLst>
              <a:ext uri="{FF2B5EF4-FFF2-40B4-BE49-F238E27FC236}">
                <a16:creationId xmlns:a16="http://schemas.microsoft.com/office/drawing/2014/main" id="{7CAD83E1-737C-50F5-3934-C19791E64263}"/>
              </a:ext>
            </a:extLst>
          </p:cNvPr>
          <p:cNvSpPr>
            <a:spLocks noGrp="1"/>
          </p:cNvSpPr>
          <p:nvPr>
            <p:ph type="sldNum" sz="quarter" idx="12"/>
          </p:nvPr>
        </p:nvSpPr>
        <p:spPr/>
        <p:txBody>
          <a:bodyPr/>
          <a:lstStyle/>
          <a:p>
            <a:fld id="{CB77001E-1A61-4903-BBFF-D82C24F3A3A5}" type="slidenum">
              <a:rPr lang="en-US" smtClean="0"/>
              <a:t>76</a:t>
            </a:fld>
            <a:endParaRPr lang="zh-CN" altLang="en-US"/>
          </a:p>
        </p:txBody>
      </p:sp>
      <p:sp>
        <p:nvSpPr>
          <p:cNvPr id="38" name="页脚占位符 37">
            <a:extLst>
              <a:ext uri="{FF2B5EF4-FFF2-40B4-BE49-F238E27FC236}">
                <a16:creationId xmlns:a16="http://schemas.microsoft.com/office/drawing/2014/main" id="{BC4247D2-3F82-4852-A0B6-49257E1D9FB0}"/>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3852605883"/>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5"/>
                                        </p:tgtEl>
                                        <p:attrNameLst>
                                          <p:attrName>style.visibility</p:attrName>
                                        </p:attrNameLst>
                                      </p:cBhvr>
                                      <p:to>
                                        <p:strVal val="visible"/>
                                      </p:to>
                                    </p:set>
                                    <p:anim calcmode="lin" valueType="num">
                                      <p:cBhvr additive="base">
                                        <p:cTn id="7" dur="500" fill="hold"/>
                                        <p:tgtEl>
                                          <p:spTgt spid="105"/>
                                        </p:tgtEl>
                                        <p:attrNameLst>
                                          <p:attrName>ppt_x</p:attrName>
                                        </p:attrNameLst>
                                      </p:cBhvr>
                                      <p:tavLst>
                                        <p:tav tm="0">
                                          <p:val>
                                            <p:strVal val="#ppt_x"/>
                                          </p:val>
                                        </p:tav>
                                        <p:tav tm="100000">
                                          <p:val>
                                            <p:strVal val="#ppt_x"/>
                                          </p:val>
                                        </p:tav>
                                      </p:tavLst>
                                    </p:anim>
                                    <p:anim calcmode="lin" valueType="num">
                                      <p:cBhvr additive="base">
                                        <p:cTn id="8" dur="500" fill="hold"/>
                                        <p:tgtEl>
                                          <p:spTgt spid="10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09"/>
                                        </p:tgtEl>
                                        <p:attrNameLst>
                                          <p:attrName>style.visibility</p:attrName>
                                        </p:attrNameLst>
                                      </p:cBhvr>
                                      <p:to>
                                        <p:strVal val="visible"/>
                                      </p:to>
                                    </p:set>
                                    <p:anim calcmode="lin" valueType="num">
                                      <p:cBhvr additive="base">
                                        <p:cTn id="11" dur="500" fill="hold"/>
                                        <p:tgtEl>
                                          <p:spTgt spid="109"/>
                                        </p:tgtEl>
                                        <p:attrNameLst>
                                          <p:attrName>ppt_x</p:attrName>
                                        </p:attrNameLst>
                                      </p:cBhvr>
                                      <p:tavLst>
                                        <p:tav tm="0">
                                          <p:val>
                                            <p:strVal val="#ppt_x"/>
                                          </p:val>
                                        </p:tav>
                                        <p:tav tm="100000">
                                          <p:val>
                                            <p:strVal val="#ppt_x"/>
                                          </p:val>
                                        </p:tav>
                                      </p:tavLst>
                                    </p:anim>
                                    <p:anim calcmode="lin" valueType="num">
                                      <p:cBhvr additive="base">
                                        <p:cTn id="12" dur="500" fill="hold"/>
                                        <p:tgtEl>
                                          <p:spTgt spid="109"/>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12"/>
                                        </p:tgtEl>
                                        <p:attrNameLst>
                                          <p:attrName>style.visibility</p:attrName>
                                        </p:attrNameLst>
                                      </p:cBhvr>
                                      <p:to>
                                        <p:strVal val="visible"/>
                                      </p:to>
                                    </p:set>
                                    <p:anim calcmode="lin" valueType="num">
                                      <p:cBhvr additive="base">
                                        <p:cTn id="15" dur="500" fill="hold"/>
                                        <p:tgtEl>
                                          <p:spTgt spid="112"/>
                                        </p:tgtEl>
                                        <p:attrNameLst>
                                          <p:attrName>ppt_x</p:attrName>
                                        </p:attrNameLst>
                                      </p:cBhvr>
                                      <p:tavLst>
                                        <p:tav tm="0">
                                          <p:val>
                                            <p:strVal val="#ppt_x"/>
                                          </p:val>
                                        </p:tav>
                                        <p:tav tm="100000">
                                          <p:val>
                                            <p:strVal val="#ppt_x"/>
                                          </p:val>
                                        </p:tav>
                                      </p:tavLst>
                                    </p:anim>
                                    <p:anim calcmode="lin" valueType="num">
                                      <p:cBhvr additive="base">
                                        <p:cTn id="16" dur="500" fill="hold"/>
                                        <p:tgtEl>
                                          <p:spTgt spid="112"/>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10"/>
                                        </p:tgtEl>
                                        <p:attrNameLst>
                                          <p:attrName>style.visibility</p:attrName>
                                        </p:attrNameLst>
                                      </p:cBhvr>
                                      <p:to>
                                        <p:strVal val="visible"/>
                                      </p:to>
                                    </p:set>
                                    <p:anim calcmode="lin" valueType="num">
                                      <p:cBhvr additive="base">
                                        <p:cTn id="19" dur="500" fill="hold"/>
                                        <p:tgtEl>
                                          <p:spTgt spid="110"/>
                                        </p:tgtEl>
                                        <p:attrNameLst>
                                          <p:attrName>ppt_x</p:attrName>
                                        </p:attrNameLst>
                                      </p:cBhvr>
                                      <p:tavLst>
                                        <p:tav tm="0">
                                          <p:val>
                                            <p:strVal val="#ppt_x"/>
                                          </p:val>
                                        </p:tav>
                                        <p:tav tm="100000">
                                          <p:val>
                                            <p:strVal val="#ppt_x"/>
                                          </p:val>
                                        </p:tav>
                                      </p:tavLst>
                                    </p:anim>
                                    <p:anim calcmode="lin" valueType="num">
                                      <p:cBhvr additive="base">
                                        <p:cTn id="20" dur="500" fill="hold"/>
                                        <p:tgtEl>
                                          <p:spTgt spid="110"/>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111"/>
                                        </p:tgtEl>
                                        <p:attrNameLst>
                                          <p:attrName>style.visibility</p:attrName>
                                        </p:attrNameLst>
                                      </p:cBhvr>
                                      <p:to>
                                        <p:strVal val="visible"/>
                                      </p:to>
                                    </p:set>
                                    <p:anim calcmode="lin" valueType="num">
                                      <p:cBhvr additive="base">
                                        <p:cTn id="23" dur="500" fill="hold"/>
                                        <p:tgtEl>
                                          <p:spTgt spid="111"/>
                                        </p:tgtEl>
                                        <p:attrNameLst>
                                          <p:attrName>ppt_x</p:attrName>
                                        </p:attrNameLst>
                                      </p:cBhvr>
                                      <p:tavLst>
                                        <p:tav tm="0">
                                          <p:val>
                                            <p:strVal val="#ppt_x"/>
                                          </p:val>
                                        </p:tav>
                                        <p:tav tm="100000">
                                          <p:val>
                                            <p:strVal val="#ppt_x"/>
                                          </p:val>
                                        </p:tav>
                                      </p:tavLst>
                                    </p:anim>
                                    <p:anim calcmode="lin" valueType="num">
                                      <p:cBhvr additive="base">
                                        <p:cTn id="24" dur="500" fill="hold"/>
                                        <p:tgtEl>
                                          <p:spTgt spid="1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9" grpId="0" animBg="1"/>
      <p:bldP spid="105" grpId="0"/>
      <p:bldP spid="110" grpId="0" animBg="1"/>
      <p:bldP spid="111" grpId="0" animBg="1"/>
    </p:bldLst>
  </p:timing>
  <p:extLst>
    <p:ext uri="{6950BFC3-D8DA-4A85-94F7-54DA5524770B}">
      <p188:commentRel xmlns:p188="http://schemas.microsoft.com/office/powerpoint/2018/8/main" r:id="rId2"/>
    </p:ext>
  </p:extLst>
</p:sld>
</file>

<file path=ppt/slides/slide77.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7B64665-3410-1141-35F6-377A9B8A42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C000F0-9C2D-228D-21CE-921B9D5630D6}"/>
              </a:ext>
            </a:extLst>
          </p:cNvPr>
          <p:cNvSpPr>
            <a:spLocks noGrp="1"/>
          </p:cNvSpPr>
          <p:nvPr>
            <p:ph type="title"/>
          </p:nvPr>
        </p:nvSpPr>
        <p:spPr>
          <a:xfrm>
            <a:off x="468950" y="102550"/>
            <a:ext cx="11254099" cy="677462"/>
          </a:xfrm>
        </p:spPr>
        <p:txBody>
          <a:bodyPr>
            <a:normAutofit fontScale="90000"/>
          </a:bodyPr>
          <a:lstStyle/>
          <a:p>
            <a:r>
              <a:rPr lang="en-US" altLang="zh-CN" err="1">
                <a:solidFill>
                  <a:srgbClr val="111827"/>
                </a:solidFill>
                <a:ea typeface="Calibri" pitchFamily="34" charset="-122"/>
                <a:cs typeface="Calibri" pitchFamily="34" charset="-120"/>
              </a:rPr>
              <a:t>TeLLMe</a:t>
            </a:r>
            <a:r>
              <a:rPr lang="en-US" altLang="zh-CN">
                <a:solidFill>
                  <a:srgbClr val="111827"/>
                </a:solidFill>
                <a:ea typeface="Calibri" pitchFamily="34" charset="-122"/>
                <a:cs typeface="Calibri" pitchFamily="34" charset="-120"/>
              </a:rPr>
              <a:t>: Novelty &amp; Key Contributions</a:t>
            </a:r>
            <a:endParaRPr lang="en-US" altLang="zh-CN"/>
          </a:p>
        </p:txBody>
      </p:sp>
      <p:pic>
        <p:nvPicPr>
          <p:cNvPr id="4" name="Picture 29">
            <a:extLst>
              <a:ext uri="{FF2B5EF4-FFF2-40B4-BE49-F238E27FC236}">
                <a16:creationId xmlns:a16="http://schemas.microsoft.com/office/drawing/2014/main" id="{7F399D9A-E5D9-09AB-1C95-F22D889B07BC}"/>
              </a:ext>
            </a:extLst>
          </p:cNvPr>
          <p:cNvPicPr>
            <a:picLocks noChangeAspect="1"/>
          </p:cNvPicPr>
          <p:nvPr/>
        </p:nvPicPr>
        <p:blipFill>
          <a:blip r:embed="rId3"/>
          <a:stretch>
            <a:fillRect/>
          </a:stretch>
        </p:blipFill>
        <p:spPr>
          <a:xfrm>
            <a:off x="1467643" y="2324703"/>
            <a:ext cx="1111663" cy="1111663"/>
          </a:xfrm>
          <a:prstGeom prst="rect">
            <a:avLst/>
          </a:prstGeom>
        </p:spPr>
      </p:pic>
      <p:sp>
        <p:nvSpPr>
          <p:cNvPr id="5" name="Rectangle: Rounded Corners 4">
            <a:extLst>
              <a:ext uri="{FF2B5EF4-FFF2-40B4-BE49-F238E27FC236}">
                <a16:creationId xmlns:a16="http://schemas.microsoft.com/office/drawing/2014/main" id="{8966F4B2-E089-D8BB-6631-A30E39A74049}"/>
              </a:ext>
            </a:extLst>
          </p:cNvPr>
          <p:cNvSpPr/>
          <p:nvPr/>
        </p:nvSpPr>
        <p:spPr>
          <a:xfrm>
            <a:off x="1080145" y="1513875"/>
            <a:ext cx="363020" cy="341831"/>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6" name="Rectangle: Rounded Corners 5">
            <a:extLst>
              <a:ext uri="{FF2B5EF4-FFF2-40B4-BE49-F238E27FC236}">
                <a16:creationId xmlns:a16="http://schemas.microsoft.com/office/drawing/2014/main" id="{91F58E89-53BE-3AE9-3691-AA468281A504}"/>
              </a:ext>
            </a:extLst>
          </p:cNvPr>
          <p:cNvSpPr/>
          <p:nvPr/>
        </p:nvSpPr>
        <p:spPr>
          <a:xfrm>
            <a:off x="1571883" y="1513875"/>
            <a:ext cx="363020" cy="341831"/>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7" name="Rectangle: Rounded Corners 6">
            <a:extLst>
              <a:ext uri="{FF2B5EF4-FFF2-40B4-BE49-F238E27FC236}">
                <a16:creationId xmlns:a16="http://schemas.microsoft.com/office/drawing/2014/main" id="{43AAEEF0-F7E3-80BE-5373-1F8DFA85D915}"/>
              </a:ext>
            </a:extLst>
          </p:cNvPr>
          <p:cNvSpPr/>
          <p:nvPr/>
        </p:nvSpPr>
        <p:spPr>
          <a:xfrm>
            <a:off x="2059703" y="1513875"/>
            <a:ext cx="363020" cy="341831"/>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8" name="Rectangle: Rounded Corners 7">
            <a:extLst>
              <a:ext uri="{FF2B5EF4-FFF2-40B4-BE49-F238E27FC236}">
                <a16:creationId xmlns:a16="http://schemas.microsoft.com/office/drawing/2014/main" id="{219D7C2C-0B36-C0B6-8433-5AF697AFF47B}"/>
              </a:ext>
            </a:extLst>
          </p:cNvPr>
          <p:cNvSpPr/>
          <p:nvPr/>
        </p:nvSpPr>
        <p:spPr>
          <a:xfrm>
            <a:off x="2551441" y="1513875"/>
            <a:ext cx="363020" cy="341831"/>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9" name="TextBox 8">
            <a:extLst>
              <a:ext uri="{FF2B5EF4-FFF2-40B4-BE49-F238E27FC236}">
                <a16:creationId xmlns:a16="http://schemas.microsoft.com/office/drawing/2014/main" id="{CC8B1E10-72AB-EB18-0EC7-28B434CC7D4B}"/>
              </a:ext>
            </a:extLst>
          </p:cNvPr>
          <p:cNvSpPr txBox="1"/>
          <p:nvPr/>
        </p:nvSpPr>
        <p:spPr>
          <a:xfrm>
            <a:off x="2956046" y="1399049"/>
            <a:ext cx="507587" cy="369332"/>
          </a:xfrm>
          <a:prstGeom prst="rect">
            <a:avLst/>
          </a:prstGeom>
          <a:noFill/>
        </p:spPr>
        <p:txBody>
          <a:bodyPr wrap="square" rtlCol="0">
            <a:spAutoFit/>
          </a:bodyPr>
          <a:lstStyle/>
          <a:p>
            <a:r>
              <a:rPr lang="en-US"/>
              <a:t>…</a:t>
            </a:r>
          </a:p>
        </p:txBody>
      </p:sp>
      <p:cxnSp>
        <p:nvCxnSpPr>
          <p:cNvPr id="11" name="Straight Arrow Connector 10">
            <a:extLst>
              <a:ext uri="{FF2B5EF4-FFF2-40B4-BE49-F238E27FC236}">
                <a16:creationId xmlns:a16="http://schemas.microsoft.com/office/drawing/2014/main" id="{A5F7BA8D-1F2B-4D64-7D5A-B5D92697C9C6}"/>
              </a:ext>
            </a:extLst>
          </p:cNvPr>
          <p:cNvCxnSpPr>
            <a:cxnSpLocks/>
          </p:cNvCxnSpPr>
          <p:nvPr/>
        </p:nvCxnSpPr>
        <p:spPr>
          <a:xfrm>
            <a:off x="1080145" y="1421008"/>
            <a:ext cx="1834316"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FB681AD1-4501-12EE-E043-DC5F51DB2C66}"/>
              </a:ext>
            </a:extLst>
          </p:cNvPr>
          <p:cNvSpPr txBox="1"/>
          <p:nvPr/>
        </p:nvSpPr>
        <p:spPr>
          <a:xfrm>
            <a:off x="960947" y="1139835"/>
            <a:ext cx="2025621" cy="338554"/>
          </a:xfrm>
          <a:prstGeom prst="rect">
            <a:avLst/>
          </a:prstGeom>
          <a:noFill/>
        </p:spPr>
        <p:txBody>
          <a:bodyPr wrap="square" rtlCol="0">
            <a:spAutoFit/>
          </a:bodyPr>
          <a:lstStyle/>
          <a:p>
            <a:r>
              <a:rPr lang="en-US" sz="1600" b="1"/>
              <a:t>Sequence of Tokens</a:t>
            </a:r>
          </a:p>
        </p:txBody>
      </p:sp>
      <p:cxnSp>
        <p:nvCxnSpPr>
          <p:cNvPr id="17" name="Straight Arrow Connector 16">
            <a:extLst>
              <a:ext uri="{FF2B5EF4-FFF2-40B4-BE49-F238E27FC236}">
                <a16:creationId xmlns:a16="http://schemas.microsoft.com/office/drawing/2014/main" id="{6E2336EF-CE2F-81C2-6CB2-FB3A7160CAED}"/>
              </a:ext>
            </a:extLst>
          </p:cNvPr>
          <p:cNvCxnSpPr>
            <a:cxnSpLocks/>
            <a:stCxn id="5" idx="2"/>
          </p:cNvCxnSpPr>
          <p:nvPr/>
        </p:nvCxnSpPr>
        <p:spPr>
          <a:xfrm>
            <a:off x="1261655" y="1855706"/>
            <a:ext cx="491738"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DB3F544E-4842-37C8-F555-B8AF2D47FCD8}"/>
              </a:ext>
            </a:extLst>
          </p:cNvPr>
          <p:cNvCxnSpPr>
            <a:cxnSpLocks/>
            <a:stCxn id="6" idx="2"/>
          </p:cNvCxnSpPr>
          <p:nvPr/>
        </p:nvCxnSpPr>
        <p:spPr>
          <a:xfrm>
            <a:off x="1753393" y="1855706"/>
            <a:ext cx="118752"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A0A5A63C-9248-6614-B734-39CC2A58E391}"/>
              </a:ext>
            </a:extLst>
          </p:cNvPr>
          <p:cNvCxnSpPr>
            <a:cxnSpLocks/>
            <a:stCxn id="7" idx="2"/>
          </p:cNvCxnSpPr>
          <p:nvPr/>
        </p:nvCxnSpPr>
        <p:spPr>
          <a:xfrm flipH="1">
            <a:off x="2148275" y="1855706"/>
            <a:ext cx="92938"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07739CE0-113E-6017-49E1-BFC298C1B2C2}"/>
              </a:ext>
            </a:extLst>
          </p:cNvPr>
          <p:cNvCxnSpPr>
            <a:cxnSpLocks/>
            <a:stCxn id="8" idx="2"/>
          </p:cNvCxnSpPr>
          <p:nvPr/>
        </p:nvCxnSpPr>
        <p:spPr>
          <a:xfrm flipH="1">
            <a:off x="2309225" y="1855706"/>
            <a:ext cx="423726"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0" name="Rectangle: Rounded Corners 39">
            <a:extLst>
              <a:ext uri="{FF2B5EF4-FFF2-40B4-BE49-F238E27FC236}">
                <a16:creationId xmlns:a16="http://schemas.microsoft.com/office/drawing/2014/main" id="{3BB33F46-D659-4584-2B18-3C9849E0AC92}"/>
              </a:ext>
            </a:extLst>
          </p:cNvPr>
          <p:cNvSpPr/>
          <p:nvPr/>
        </p:nvSpPr>
        <p:spPr>
          <a:xfrm>
            <a:off x="758828" y="2716723"/>
            <a:ext cx="363020" cy="341831"/>
          </a:xfrm>
          <a:prstGeom prst="roundRect">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 b="1">
              <a:solidFill>
                <a:schemeClr val="tx1"/>
              </a:solidFill>
            </a:endParaRPr>
          </a:p>
        </p:txBody>
      </p:sp>
      <p:cxnSp>
        <p:nvCxnSpPr>
          <p:cNvPr id="41" name="Straight Arrow Connector 40">
            <a:extLst>
              <a:ext uri="{FF2B5EF4-FFF2-40B4-BE49-F238E27FC236}">
                <a16:creationId xmlns:a16="http://schemas.microsoft.com/office/drawing/2014/main" id="{86C8E769-8A45-AEF4-BC72-C1E1E9D977AE}"/>
              </a:ext>
            </a:extLst>
          </p:cNvPr>
          <p:cNvCxnSpPr>
            <a:cxnSpLocks/>
            <a:stCxn id="4" idx="1"/>
          </p:cNvCxnSpPr>
          <p:nvPr/>
        </p:nvCxnSpPr>
        <p:spPr>
          <a:xfrm flipH="1" flipV="1">
            <a:off x="1121848" y="2875168"/>
            <a:ext cx="345795" cy="536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5FB2E904-15AC-CE1F-4BC4-EDB785845643}"/>
              </a:ext>
            </a:extLst>
          </p:cNvPr>
          <p:cNvSpPr txBox="1"/>
          <p:nvPr/>
        </p:nvSpPr>
        <p:spPr>
          <a:xfrm>
            <a:off x="698386" y="2753502"/>
            <a:ext cx="592214" cy="276999"/>
          </a:xfrm>
          <a:prstGeom prst="rect">
            <a:avLst/>
          </a:prstGeom>
          <a:noFill/>
        </p:spPr>
        <p:txBody>
          <a:bodyPr wrap="square" rtlCol="0">
            <a:spAutoFit/>
          </a:bodyPr>
          <a:lstStyle/>
          <a:p>
            <a:r>
              <a:rPr lang="en-US" sz="1200" b="1"/>
              <a:t>New</a:t>
            </a:r>
          </a:p>
        </p:txBody>
      </p:sp>
      <p:cxnSp>
        <p:nvCxnSpPr>
          <p:cNvPr id="45" name="Straight Arrow Connector 44">
            <a:extLst>
              <a:ext uri="{FF2B5EF4-FFF2-40B4-BE49-F238E27FC236}">
                <a16:creationId xmlns:a16="http://schemas.microsoft.com/office/drawing/2014/main" id="{E5BD7B61-E496-0D83-410D-EAD3B7D1363A}"/>
              </a:ext>
            </a:extLst>
          </p:cNvPr>
          <p:cNvCxnSpPr>
            <a:cxnSpLocks/>
            <a:stCxn id="4" idx="2"/>
          </p:cNvCxnSpPr>
          <p:nvPr/>
        </p:nvCxnSpPr>
        <p:spPr>
          <a:xfrm flipH="1">
            <a:off x="2020182" y="3436366"/>
            <a:ext cx="3293" cy="324683"/>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pic>
        <p:nvPicPr>
          <p:cNvPr id="48" name="Picture 47">
            <a:extLst>
              <a:ext uri="{FF2B5EF4-FFF2-40B4-BE49-F238E27FC236}">
                <a16:creationId xmlns:a16="http://schemas.microsoft.com/office/drawing/2014/main" id="{821A3F1E-0C87-FCCC-D3CD-295B109A665A}"/>
              </a:ext>
            </a:extLst>
          </p:cNvPr>
          <p:cNvPicPr>
            <a:picLocks noChangeAspect="1"/>
          </p:cNvPicPr>
          <p:nvPr/>
        </p:nvPicPr>
        <p:blipFill>
          <a:blip r:embed="rId4"/>
          <a:stretch>
            <a:fillRect/>
          </a:stretch>
        </p:blipFill>
        <p:spPr>
          <a:xfrm>
            <a:off x="1701050" y="3730174"/>
            <a:ext cx="535186" cy="535186"/>
          </a:xfrm>
          <a:prstGeom prst="rect">
            <a:avLst/>
          </a:prstGeom>
        </p:spPr>
      </p:pic>
      <p:pic>
        <p:nvPicPr>
          <p:cNvPr id="49" name="Picture 48">
            <a:extLst>
              <a:ext uri="{FF2B5EF4-FFF2-40B4-BE49-F238E27FC236}">
                <a16:creationId xmlns:a16="http://schemas.microsoft.com/office/drawing/2014/main" id="{49C058E3-B727-E322-A181-A934B5CDEF27}"/>
              </a:ext>
            </a:extLst>
          </p:cNvPr>
          <p:cNvPicPr>
            <a:picLocks noChangeAspect="1"/>
          </p:cNvPicPr>
          <p:nvPr/>
        </p:nvPicPr>
        <p:blipFill>
          <a:blip r:embed="rId4"/>
          <a:stretch>
            <a:fillRect/>
          </a:stretch>
        </p:blipFill>
        <p:spPr>
          <a:xfrm>
            <a:off x="1790866" y="3794979"/>
            <a:ext cx="535186" cy="535186"/>
          </a:xfrm>
          <a:prstGeom prst="rect">
            <a:avLst/>
          </a:prstGeom>
        </p:spPr>
      </p:pic>
      <p:pic>
        <p:nvPicPr>
          <p:cNvPr id="50" name="Picture 49">
            <a:extLst>
              <a:ext uri="{FF2B5EF4-FFF2-40B4-BE49-F238E27FC236}">
                <a16:creationId xmlns:a16="http://schemas.microsoft.com/office/drawing/2014/main" id="{2312B36A-35A8-6DA9-EBFE-B81977916A26}"/>
              </a:ext>
            </a:extLst>
          </p:cNvPr>
          <p:cNvPicPr>
            <a:picLocks noChangeAspect="1"/>
          </p:cNvPicPr>
          <p:nvPr/>
        </p:nvPicPr>
        <p:blipFill>
          <a:blip r:embed="rId4"/>
          <a:stretch>
            <a:fillRect/>
          </a:stretch>
        </p:blipFill>
        <p:spPr>
          <a:xfrm>
            <a:off x="1880682" y="3905363"/>
            <a:ext cx="535186" cy="535186"/>
          </a:xfrm>
          <a:prstGeom prst="rect">
            <a:avLst/>
          </a:prstGeom>
        </p:spPr>
      </p:pic>
      <p:sp>
        <p:nvSpPr>
          <p:cNvPr id="51" name="TextBox 50">
            <a:extLst>
              <a:ext uri="{FF2B5EF4-FFF2-40B4-BE49-F238E27FC236}">
                <a16:creationId xmlns:a16="http://schemas.microsoft.com/office/drawing/2014/main" id="{A02A97A0-0B94-EAA1-3704-0F895479DDAE}"/>
              </a:ext>
            </a:extLst>
          </p:cNvPr>
          <p:cNvSpPr txBox="1"/>
          <p:nvPr/>
        </p:nvSpPr>
        <p:spPr>
          <a:xfrm>
            <a:off x="2360057" y="3997062"/>
            <a:ext cx="979558" cy="276999"/>
          </a:xfrm>
          <a:prstGeom prst="rect">
            <a:avLst/>
          </a:prstGeom>
          <a:noFill/>
        </p:spPr>
        <p:txBody>
          <a:bodyPr wrap="square" rtlCol="0">
            <a:spAutoFit/>
          </a:bodyPr>
          <a:lstStyle/>
          <a:p>
            <a:r>
              <a:rPr lang="en-US" sz="1200" b="1"/>
              <a:t>KV-cache</a:t>
            </a:r>
          </a:p>
        </p:txBody>
      </p:sp>
      <p:pic>
        <p:nvPicPr>
          <p:cNvPr id="56" name="Picture 55">
            <a:extLst>
              <a:ext uri="{FF2B5EF4-FFF2-40B4-BE49-F238E27FC236}">
                <a16:creationId xmlns:a16="http://schemas.microsoft.com/office/drawing/2014/main" id="{DF6F2F24-1066-BE9D-3E7D-3C618FD440CE}"/>
              </a:ext>
            </a:extLst>
          </p:cNvPr>
          <p:cNvPicPr>
            <a:picLocks noChangeAspect="1"/>
          </p:cNvPicPr>
          <p:nvPr/>
        </p:nvPicPr>
        <p:blipFill>
          <a:blip r:embed="rId4"/>
          <a:stretch>
            <a:fillRect/>
          </a:stretch>
        </p:blipFill>
        <p:spPr>
          <a:xfrm>
            <a:off x="8840675" y="1457829"/>
            <a:ext cx="535186" cy="535186"/>
          </a:xfrm>
          <a:prstGeom prst="rect">
            <a:avLst/>
          </a:prstGeom>
        </p:spPr>
      </p:pic>
      <p:pic>
        <p:nvPicPr>
          <p:cNvPr id="57" name="Picture 56">
            <a:extLst>
              <a:ext uri="{FF2B5EF4-FFF2-40B4-BE49-F238E27FC236}">
                <a16:creationId xmlns:a16="http://schemas.microsoft.com/office/drawing/2014/main" id="{9626BA08-414B-9C4D-DB5E-AF9150A22FDC}"/>
              </a:ext>
            </a:extLst>
          </p:cNvPr>
          <p:cNvPicPr>
            <a:picLocks noChangeAspect="1"/>
          </p:cNvPicPr>
          <p:nvPr/>
        </p:nvPicPr>
        <p:blipFill>
          <a:blip r:embed="rId4"/>
          <a:stretch>
            <a:fillRect/>
          </a:stretch>
        </p:blipFill>
        <p:spPr>
          <a:xfrm>
            <a:off x="8930491" y="1522634"/>
            <a:ext cx="535186" cy="535186"/>
          </a:xfrm>
          <a:prstGeom prst="rect">
            <a:avLst/>
          </a:prstGeom>
        </p:spPr>
      </p:pic>
      <p:pic>
        <p:nvPicPr>
          <p:cNvPr id="58" name="Picture 57">
            <a:extLst>
              <a:ext uri="{FF2B5EF4-FFF2-40B4-BE49-F238E27FC236}">
                <a16:creationId xmlns:a16="http://schemas.microsoft.com/office/drawing/2014/main" id="{27C50B02-D4F6-C48B-66DE-C414E2A60F4F}"/>
              </a:ext>
            </a:extLst>
          </p:cNvPr>
          <p:cNvPicPr>
            <a:picLocks noChangeAspect="1"/>
          </p:cNvPicPr>
          <p:nvPr/>
        </p:nvPicPr>
        <p:blipFill>
          <a:blip r:embed="rId4"/>
          <a:stretch>
            <a:fillRect/>
          </a:stretch>
        </p:blipFill>
        <p:spPr>
          <a:xfrm>
            <a:off x="9020307" y="1633018"/>
            <a:ext cx="535186" cy="535186"/>
          </a:xfrm>
          <a:prstGeom prst="rect">
            <a:avLst/>
          </a:prstGeom>
        </p:spPr>
      </p:pic>
      <p:sp>
        <p:nvSpPr>
          <p:cNvPr id="59" name="TextBox 58">
            <a:extLst>
              <a:ext uri="{FF2B5EF4-FFF2-40B4-BE49-F238E27FC236}">
                <a16:creationId xmlns:a16="http://schemas.microsoft.com/office/drawing/2014/main" id="{5A822773-CFEC-7E56-C730-87A013F9339C}"/>
              </a:ext>
            </a:extLst>
          </p:cNvPr>
          <p:cNvSpPr txBox="1"/>
          <p:nvPr/>
        </p:nvSpPr>
        <p:spPr>
          <a:xfrm>
            <a:off x="8276830" y="1253303"/>
            <a:ext cx="979558" cy="276999"/>
          </a:xfrm>
          <a:prstGeom prst="rect">
            <a:avLst/>
          </a:prstGeom>
          <a:noFill/>
        </p:spPr>
        <p:txBody>
          <a:bodyPr wrap="square" rtlCol="0">
            <a:spAutoFit/>
          </a:bodyPr>
          <a:lstStyle/>
          <a:p>
            <a:r>
              <a:rPr lang="en-US" sz="1200" b="1"/>
              <a:t>KV-cache</a:t>
            </a:r>
          </a:p>
        </p:txBody>
      </p:sp>
      <p:sp>
        <p:nvSpPr>
          <p:cNvPr id="62" name="Rectangle: Rounded Corners 61">
            <a:extLst>
              <a:ext uri="{FF2B5EF4-FFF2-40B4-BE49-F238E27FC236}">
                <a16:creationId xmlns:a16="http://schemas.microsoft.com/office/drawing/2014/main" id="{7B9814CA-255C-A56B-7DC7-DFFB5D524FEA}"/>
              </a:ext>
            </a:extLst>
          </p:cNvPr>
          <p:cNvSpPr/>
          <p:nvPr/>
        </p:nvSpPr>
        <p:spPr>
          <a:xfrm>
            <a:off x="10019694" y="1715989"/>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63" name="Rectangle: Rounded Corners 62">
            <a:extLst>
              <a:ext uri="{FF2B5EF4-FFF2-40B4-BE49-F238E27FC236}">
                <a16:creationId xmlns:a16="http://schemas.microsoft.com/office/drawing/2014/main" id="{683A1369-78C2-DC70-6F79-03FAB44F5B5E}"/>
              </a:ext>
            </a:extLst>
          </p:cNvPr>
          <p:cNvSpPr/>
          <p:nvPr/>
        </p:nvSpPr>
        <p:spPr>
          <a:xfrm>
            <a:off x="10511432" y="1715989"/>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cxnSp>
        <p:nvCxnSpPr>
          <p:cNvPr id="65" name="Straight Arrow Connector 64">
            <a:extLst>
              <a:ext uri="{FF2B5EF4-FFF2-40B4-BE49-F238E27FC236}">
                <a16:creationId xmlns:a16="http://schemas.microsoft.com/office/drawing/2014/main" id="{36738454-23AD-AD0E-F619-B2F4BD5D7EC2}"/>
              </a:ext>
            </a:extLst>
          </p:cNvPr>
          <p:cNvCxnSpPr>
            <a:cxnSpLocks/>
          </p:cNvCxnSpPr>
          <p:nvPr/>
        </p:nvCxnSpPr>
        <p:spPr>
          <a:xfrm>
            <a:off x="10008748" y="1605731"/>
            <a:ext cx="1834316"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66" name="TextBox 65">
            <a:extLst>
              <a:ext uri="{FF2B5EF4-FFF2-40B4-BE49-F238E27FC236}">
                <a16:creationId xmlns:a16="http://schemas.microsoft.com/office/drawing/2014/main" id="{F7A09B67-B3D8-861F-96AF-17A6A0D9EA40}"/>
              </a:ext>
            </a:extLst>
          </p:cNvPr>
          <p:cNvSpPr txBox="1"/>
          <p:nvPr/>
        </p:nvSpPr>
        <p:spPr>
          <a:xfrm>
            <a:off x="9892135" y="1297060"/>
            <a:ext cx="2025621" cy="338554"/>
          </a:xfrm>
          <a:prstGeom prst="rect">
            <a:avLst/>
          </a:prstGeom>
          <a:noFill/>
        </p:spPr>
        <p:txBody>
          <a:bodyPr wrap="square" rtlCol="0">
            <a:spAutoFit/>
          </a:bodyPr>
          <a:lstStyle/>
          <a:p>
            <a:r>
              <a:rPr lang="en-US" sz="1600" b="1"/>
              <a:t>Sequence of Tokens</a:t>
            </a:r>
          </a:p>
        </p:txBody>
      </p:sp>
      <p:cxnSp>
        <p:nvCxnSpPr>
          <p:cNvPr id="68" name="Straight Connector 67">
            <a:extLst>
              <a:ext uri="{FF2B5EF4-FFF2-40B4-BE49-F238E27FC236}">
                <a16:creationId xmlns:a16="http://schemas.microsoft.com/office/drawing/2014/main" id="{EFDB84FD-6FCA-3639-A499-659E67BA9C16}"/>
              </a:ext>
            </a:extLst>
          </p:cNvPr>
          <p:cNvCxnSpPr>
            <a:cxnSpLocks/>
          </p:cNvCxnSpPr>
          <p:nvPr/>
        </p:nvCxnSpPr>
        <p:spPr>
          <a:xfrm>
            <a:off x="11456545" y="1709006"/>
            <a:ext cx="0" cy="341831"/>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72" name="Rectangle: Rounded Corners 71">
            <a:extLst>
              <a:ext uri="{FF2B5EF4-FFF2-40B4-BE49-F238E27FC236}">
                <a16:creationId xmlns:a16="http://schemas.microsoft.com/office/drawing/2014/main" id="{67750552-09C1-914F-437A-C3D050E39473}"/>
              </a:ext>
            </a:extLst>
          </p:cNvPr>
          <p:cNvSpPr/>
          <p:nvPr/>
        </p:nvSpPr>
        <p:spPr>
          <a:xfrm>
            <a:off x="11510405" y="1715989"/>
            <a:ext cx="363020" cy="341831"/>
          </a:xfrm>
          <a:prstGeom prst="roundRect">
            <a:avLst/>
          </a:prstGeom>
          <a:solidFill>
            <a:schemeClr val="accent6">
              <a:lumMod val="20000"/>
              <a:lumOff val="80000"/>
            </a:schemeClr>
          </a:solid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73" name="TextBox 72">
            <a:extLst>
              <a:ext uri="{FF2B5EF4-FFF2-40B4-BE49-F238E27FC236}">
                <a16:creationId xmlns:a16="http://schemas.microsoft.com/office/drawing/2014/main" id="{219CDDC5-7684-5280-21B5-97D5197F69C0}"/>
              </a:ext>
            </a:extLst>
          </p:cNvPr>
          <p:cNvSpPr txBox="1"/>
          <p:nvPr/>
        </p:nvSpPr>
        <p:spPr>
          <a:xfrm>
            <a:off x="11777290" y="1466337"/>
            <a:ext cx="507587" cy="369332"/>
          </a:xfrm>
          <a:prstGeom prst="rect">
            <a:avLst/>
          </a:prstGeom>
          <a:noFill/>
        </p:spPr>
        <p:txBody>
          <a:bodyPr wrap="square" rtlCol="0">
            <a:spAutoFit/>
          </a:bodyPr>
          <a:lstStyle/>
          <a:p>
            <a:r>
              <a:rPr lang="en-US"/>
              <a:t>…</a:t>
            </a:r>
          </a:p>
        </p:txBody>
      </p:sp>
      <p:sp>
        <p:nvSpPr>
          <p:cNvPr id="75" name="TextBox 74">
            <a:extLst>
              <a:ext uri="{FF2B5EF4-FFF2-40B4-BE49-F238E27FC236}">
                <a16:creationId xmlns:a16="http://schemas.microsoft.com/office/drawing/2014/main" id="{4F2D8FED-EEBA-DF32-7F73-3F1E6BF710C6}"/>
              </a:ext>
            </a:extLst>
          </p:cNvPr>
          <p:cNvSpPr txBox="1"/>
          <p:nvPr/>
        </p:nvSpPr>
        <p:spPr>
          <a:xfrm>
            <a:off x="9638342" y="1777010"/>
            <a:ext cx="507587" cy="369332"/>
          </a:xfrm>
          <a:prstGeom prst="rect">
            <a:avLst/>
          </a:prstGeom>
          <a:noFill/>
        </p:spPr>
        <p:txBody>
          <a:bodyPr wrap="square" rtlCol="0">
            <a:spAutoFit/>
          </a:bodyPr>
          <a:lstStyle/>
          <a:p>
            <a:r>
              <a:rPr lang="en-US"/>
              <a:t>…</a:t>
            </a:r>
          </a:p>
        </p:txBody>
      </p:sp>
      <p:pic>
        <p:nvPicPr>
          <p:cNvPr id="1026" name="Picture 2" descr="AMD Kria KV260 Vision AI Starter Kit - front">
            <a:extLst>
              <a:ext uri="{FF2B5EF4-FFF2-40B4-BE49-F238E27FC236}">
                <a16:creationId xmlns:a16="http://schemas.microsoft.com/office/drawing/2014/main" id="{0F5A1DC1-EF8C-0349-C449-470FB74F2C0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343860" y="2463565"/>
            <a:ext cx="1108370" cy="1108370"/>
          </a:xfrm>
          <a:prstGeom prst="rect">
            <a:avLst/>
          </a:prstGeom>
          <a:noFill/>
          <a:extLst>
            <a:ext uri="{909E8E84-426E-40DD-AFC4-6F175D3DCCD1}">
              <a14:hiddenFill xmlns:a14="http://schemas.microsoft.com/office/drawing/2010/main">
                <a:solidFill>
                  <a:srgbClr val="FFFFFF"/>
                </a:solidFill>
              </a14:hiddenFill>
            </a:ext>
          </a:extLst>
        </p:spPr>
      </p:pic>
      <p:cxnSp>
        <p:nvCxnSpPr>
          <p:cNvPr id="77" name="Connector: Elbow 76">
            <a:extLst>
              <a:ext uri="{FF2B5EF4-FFF2-40B4-BE49-F238E27FC236}">
                <a16:creationId xmlns:a16="http://schemas.microsoft.com/office/drawing/2014/main" id="{D47957AD-696B-4C80-4AF2-29D40B0755E0}"/>
              </a:ext>
            </a:extLst>
          </p:cNvPr>
          <p:cNvCxnSpPr>
            <a:cxnSpLocks/>
            <a:stCxn id="58" idx="2"/>
            <a:endCxn id="1026" idx="1"/>
          </p:cNvCxnSpPr>
          <p:nvPr/>
        </p:nvCxnSpPr>
        <p:spPr>
          <a:xfrm rot="16200000" flipH="1">
            <a:off x="9391107" y="2064997"/>
            <a:ext cx="849546" cy="1055960"/>
          </a:xfrm>
          <a:prstGeom prst="bentConnector2">
            <a:avLst/>
          </a:prstGeom>
          <a:ln w="3810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85" name="Connector: Elbow 84">
            <a:extLst>
              <a:ext uri="{FF2B5EF4-FFF2-40B4-BE49-F238E27FC236}">
                <a16:creationId xmlns:a16="http://schemas.microsoft.com/office/drawing/2014/main" id="{4C6A3F90-CFD1-1CBB-5121-6DFE5D81BD93}"/>
              </a:ext>
            </a:extLst>
          </p:cNvPr>
          <p:cNvCxnSpPr>
            <a:cxnSpLocks/>
            <a:stCxn id="1026" idx="3"/>
            <a:endCxn id="72" idx="2"/>
          </p:cNvCxnSpPr>
          <p:nvPr/>
        </p:nvCxnSpPr>
        <p:spPr>
          <a:xfrm flipV="1">
            <a:off x="11452230" y="2057820"/>
            <a:ext cx="239685" cy="959930"/>
          </a:xfrm>
          <a:prstGeom prst="bentConnector2">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88" name="Rectangle: Rounded Corners 87">
            <a:extLst>
              <a:ext uri="{FF2B5EF4-FFF2-40B4-BE49-F238E27FC236}">
                <a16:creationId xmlns:a16="http://schemas.microsoft.com/office/drawing/2014/main" id="{24467672-0C3E-2A39-85D3-F24DF7B12CE2}"/>
              </a:ext>
            </a:extLst>
          </p:cNvPr>
          <p:cNvSpPr/>
          <p:nvPr/>
        </p:nvSpPr>
        <p:spPr>
          <a:xfrm>
            <a:off x="11008428" y="1712702"/>
            <a:ext cx="363020" cy="341831"/>
          </a:xfrm>
          <a:prstGeom prst="roundRect">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 b="1">
              <a:solidFill>
                <a:schemeClr val="tx1"/>
              </a:solidFill>
            </a:endParaRPr>
          </a:p>
        </p:txBody>
      </p:sp>
      <p:cxnSp>
        <p:nvCxnSpPr>
          <p:cNvPr id="89" name="Connector: Elbow 88">
            <a:extLst>
              <a:ext uri="{FF2B5EF4-FFF2-40B4-BE49-F238E27FC236}">
                <a16:creationId xmlns:a16="http://schemas.microsoft.com/office/drawing/2014/main" id="{B51E6791-DD1B-E748-AD1E-C59CD55F7A66}"/>
              </a:ext>
            </a:extLst>
          </p:cNvPr>
          <p:cNvCxnSpPr>
            <a:cxnSpLocks/>
            <a:stCxn id="88" idx="2"/>
          </p:cNvCxnSpPr>
          <p:nvPr/>
        </p:nvCxnSpPr>
        <p:spPr>
          <a:xfrm rot="5400000">
            <a:off x="10768796" y="2184711"/>
            <a:ext cx="551320" cy="290964"/>
          </a:xfrm>
          <a:prstGeom prst="bentConnector3">
            <a:avLst>
              <a:gd name="adj1" fmla="val 50000"/>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92" name="TextBox 91">
            <a:extLst>
              <a:ext uri="{FF2B5EF4-FFF2-40B4-BE49-F238E27FC236}">
                <a16:creationId xmlns:a16="http://schemas.microsoft.com/office/drawing/2014/main" id="{C36B139D-BD2F-FCD4-3CD4-8CA64B1C156E}"/>
              </a:ext>
            </a:extLst>
          </p:cNvPr>
          <p:cNvSpPr txBox="1"/>
          <p:nvPr/>
        </p:nvSpPr>
        <p:spPr>
          <a:xfrm>
            <a:off x="11149119" y="2033490"/>
            <a:ext cx="614852" cy="338554"/>
          </a:xfrm>
          <a:prstGeom prst="rect">
            <a:avLst/>
          </a:prstGeom>
          <a:noFill/>
        </p:spPr>
        <p:txBody>
          <a:bodyPr wrap="square" rtlCol="0">
            <a:spAutoFit/>
          </a:bodyPr>
          <a:lstStyle/>
          <a:p>
            <a:r>
              <a:rPr lang="en-US" sz="1600" b="1"/>
              <a:t>Q</a:t>
            </a:r>
          </a:p>
        </p:txBody>
      </p:sp>
      <p:sp>
        <p:nvSpPr>
          <p:cNvPr id="100" name="Left Brace 99">
            <a:extLst>
              <a:ext uri="{FF2B5EF4-FFF2-40B4-BE49-F238E27FC236}">
                <a16:creationId xmlns:a16="http://schemas.microsoft.com/office/drawing/2014/main" id="{9F879979-417B-DAE4-A30F-D6A5C8DF690A}"/>
              </a:ext>
            </a:extLst>
          </p:cNvPr>
          <p:cNvSpPr/>
          <p:nvPr/>
        </p:nvSpPr>
        <p:spPr>
          <a:xfrm rot="16200000">
            <a:off x="2200338" y="2998571"/>
            <a:ext cx="307648" cy="3292148"/>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1" name="TextBox 100">
            <a:extLst>
              <a:ext uri="{FF2B5EF4-FFF2-40B4-BE49-F238E27FC236}">
                <a16:creationId xmlns:a16="http://schemas.microsoft.com/office/drawing/2014/main" id="{091E991E-2973-A8DA-220C-5AA75DDDCBF5}"/>
              </a:ext>
            </a:extLst>
          </p:cNvPr>
          <p:cNvSpPr txBox="1"/>
          <p:nvPr/>
        </p:nvSpPr>
        <p:spPr>
          <a:xfrm>
            <a:off x="698386" y="4839264"/>
            <a:ext cx="3481418" cy="369332"/>
          </a:xfrm>
          <a:prstGeom prst="rect">
            <a:avLst/>
          </a:prstGeom>
          <a:noFill/>
        </p:spPr>
        <p:txBody>
          <a:bodyPr wrap="square" rtlCol="0">
            <a:spAutoFit/>
          </a:bodyPr>
          <a:lstStyle/>
          <a:p>
            <a:r>
              <a:rPr lang="en-US" b="1"/>
              <a:t>Prefill benefits from Ternary</a:t>
            </a:r>
          </a:p>
        </p:txBody>
      </p:sp>
      <p:sp>
        <p:nvSpPr>
          <p:cNvPr id="102" name="Left Brace 101">
            <a:extLst>
              <a:ext uri="{FF2B5EF4-FFF2-40B4-BE49-F238E27FC236}">
                <a16:creationId xmlns:a16="http://schemas.microsoft.com/office/drawing/2014/main" id="{D5679AA5-2034-95B9-5D12-9E5A8E0A46C0}"/>
              </a:ext>
            </a:extLst>
          </p:cNvPr>
          <p:cNvSpPr/>
          <p:nvPr/>
        </p:nvSpPr>
        <p:spPr>
          <a:xfrm rot="16200000">
            <a:off x="10226313" y="3278356"/>
            <a:ext cx="307648" cy="2623556"/>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3" name="TextBox 102">
            <a:extLst>
              <a:ext uri="{FF2B5EF4-FFF2-40B4-BE49-F238E27FC236}">
                <a16:creationId xmlns:a16="http://schemas.microsoft.com/office/drawing/2014/main" id="{DA321245-EB02-A070-E10D-FF0BAC48A57A}"/>
              </a:ext>
            </a:extLst>
          </p:cNvPr>
          <p:cNvSpPr txBox="1"/>
          <p:nvPr/>
        </p:nvSpPr>
        <p:spPr>
          <a:xfrm>
            <a:off x="8627291" y="4845126"/>
            <a:ext cx="3565586" cy="369332"/>
          </a:xfrm>
          <a:prstGeom prst="rect">
            <a:avLst/>
          </a:prstGeom>
          <a:noFill/>
        </p:spPr>
        <p:txBody>
          <a:bodyPr wrap="square" rtlCol="0">
            <a:spAutoFit/>
          </a:bodyPr>
          <a:lstStyle/>
          <a:p>
            <a:r>
              <a:rPr lang="en-US" b="1"/>
              <a:t>Decoding </a:t>
            </a:r>
            <a:r>
              <a:rPr lang="en-US" altLang="zh-CN" b="1"/>
              <a:t>benefits from Ternary</a:t>
            </a:r>
            <a:endParaRPr lang="en-US" b="1"/>
          </a:p>
        </p:txBody>
      </p:sp>
      <p:sp>
        <p:nvSpPr>
          <p:cNvPr id="12" name="Text 7">
            <a:extLst>
              <a:ext uri="{FF2B5EF4-FFF2-40B4-BE49-F238E27FC236}">
                <a16:creationId xmlns:a16="http://schemas.microsoft.com/office/drawing/2014/main" id="{4065C95D-70C2-7E6C-6485-3431BD82D26A}"/>
              </a:ext>
            </a:extLst>
          </p:cNvPr>
          <p:cNvSpPr/>
          <p:nvPr/>
        </p:nvSpPr>
        <p:spPr>
          <a:xfrm>
            <a:off x="5158899" y="2314795"/>
            <a:ext cx="2355023" cy="1134647"/>
          </a:xfrm>
          <a:prstGeom prst="roundRect">
            <a:avLst/>
          </a:prstGeom>
          <a:solidFill>
            <a:srgbClr val="1D4ED8"/>
          </a:solidFill>
          <a:ln w="38100">
            <a:solidFill>
              <a:srgbClr val="1E40AF"/>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endParaRPr lang="en-US" b="1">
              <a:solidFill>
                <a:srgbClr val="FFFFFF"/>
              </a:solidFill>
            </a:endParaRPr>
          </a:p>
          <a:p>
            <a:pPr marL="0" indent="0" algn="ctr">
              <a:buNone/>
            </a:pPr>
            <a:r>
              <a:rPr lang="en-US" b="1">
                <a:solidFill>
                  <a:srgbClr val="FFFFFF"/>
                </a:solidFill>
              </a:rPr>
              <a:t>TLMM-FUSE </a:t>
            </a:r>
            <a:br>
              <a:rPr lang="en-US" b="1">
                <a:solidFill>
                  <a:srgbClr val="FFFFFF"/>
                </a:solidFill>
              </a:rPr>
            </a:br>
            <a:r>
              <a:rPr lang="en-US" sz="1100">
                <a:solidFill>
                  <a:srgbClr val="DBEAFE"/>
                </a:solidFill>
              </a:rPr>
              <a:t>Table-lookup ternary matmul</a:t>
            </a:r>
            <a:endParaRPr lang="en-US" sz="1600"/>
          </a:p>
          <a:p>
            <a:pPr marL="0" indent="0" algn="ctr">
              <a:buNone/>
            </a:pPr>
            <a:r>
              <a:rPr lang="en-US" sz="1100">
                <a:solidFill>
                  <a:srgbClr val="DBEAFE"/>
                </a:solidFill>
              </a:rPr>
              <a:t>for QKV + FFN fused with FP </a:t>
            </a:r>
            <a:r>
              <a:rPr lang="en-US" sz="1100" err="1">
                <a:solidFill>
                  <a:srgbClr val="DBEAFE"/>
                </a:solidFill>
              </a:rPr>
              <a:t>DeQ</a:t>
            </a:r>
            <a:r>
              <a:rPr lang="en-US" sz="1100">
                <a:solidFill>
                  <a:srgbClr val="DBEAFE"/>
                </a:solidFill>
              </a:rPr>
              <a:t> ↔ INT ops ↔ Quant</a:t>
            </a:r>
          </a:p>
          <a:p>
            <a:pPr marL="0" indent="0" algn="ctr">
              <a:buNone/>
            </a:pPr>
            <a:r>
              <a:rPr lang="en-US" sz="1100">
                <a:solidFill>
                  <a:srgbClr val="DBEAFE"/>
                </a:solidFill>
              </a:rPr>
              <a:t>+ </a:t>
            </a:r>
            <a:r>
              <a:rPr lang="en-US" sz="1100" err="1">
                <a:solidFill>
                  <a:srgbClr val="DBEAFE"/>
                </a:solidFill>
              </a:rPr>
              <a:t>Elemwise</a:t>
            </a:r>
            <a:r>
              <a:rPr lang="en-US" sz="1100">
                <a:solidFill>
                  <a:srgbClr val="DBEAFE"/>
                </a:solidFill>
              </a:rPr>
              <a:t> (residual/</a:t>
            </a:r>
            <a:r>
              <a:rPr lang="en-US" sz="1100" err="1">
                <a:solidFill>
                  <a:srgbClr val="DBEAFE"/>
                </a:solidFill>
              </a:rPr>
              <a:t>RoPE</a:t>
            </a:r>
            <a:r>
              <a:rPr lang="en-US" sz="1100">
                <a:solidFill>
                  <a:srgbClr val="DBEAFE"/>
                </a:solidFill>
              </a:rPr>
              <a:t>/...)</a:t>
            </a:r>
          </a:p>
          <a:p>
            <a:pPr marL="0" indent="0" algn="ctr">
              <a:buNone/>
            </a:pPr>
            <a:endParaRPr lang="en-US" sz="1600"/>
          </a:p>
        </p:txBody>
      </p:sp>
      <p:sp>
        <p:nvSpPr>
          <p:cNvPr id="13" name="Text 9">
            <a:extLst>
              <a:ext uri="{FF2B5EF4-FFF2-40B4-BE49-F238E27FC236}">
                <a16:creationId xmlns:a16="http://schemas.microsoft.com/office/drawing/2014/main" id="{F9D23F63-592D-62B3-8280-39301CCE2CED}"/>
              </a:ext>
            </a:extLst>
          </p:cNvPr>
          <p:cNvSpPr/>
          <p:nvPr/>
        </p:nvSpPr>
        <p:spPr>
          <a:xfrm>
            <a:off x="4237360" y="3842300"/>
            <a:ext cx="1973845" cy="732652"/>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b="1">
                <a:solidFill>
                  <a:srgbClr val="FFFFFF"/>
                </a:solidFill>
              </a:rPr>
              <a:t>Prefill Attention
</a:t>
            </a:r>
            <a:r>
              <a:rPr lang="en-US" sz="1200">
                <a:solidFill>
                  <a:srgbClr val="F5F3FF"/>
                </a:solidFill>
              </a:rPr>
              <a:t>Reversed + fully fused</a:t>
            </a:r>
            <a:endParaRPr lang="en-US"/>
          </a:p>
          <a:p>
            <a:pPr marL="0" indent="0" algn="ctr">
              <a:buNone/>
            </a:pPr>
            <a:r>
              <a:rPr lang="en-US" sz="1200">
                <a:solidFill>
                  <a:srgbClr val="F5F3FF"/>
                </a:solidFill>
              </a:rPr>
              <a:t>minimizes DDR traffic</a:t>
            </a:r>
            <a:endParaRPr lang="en-US"/>
          </a:p>
        </p:txBody>
      </p:sp>
      <p:sp>
        <p:nvSpPr>
          <p:cNvPr id="16" name="Text 6">
            <a:extLst>
              <a:ext uri="{FF2B5EF4-FFF2-40B4-BE49-F238E27FC236}">
                <a16:creationId xmlns:a16="http://schemas.microsoft.com/office/drawing/2014/main" id="{3E24C9F0-E6DB-CAE5-C7A8-1FBDDA5EDE6E}"/>
              </a:ext>
            </a:extLst>
          </p:cNvPr>
          <p:cNvSpPr/>
          <p:nvPr/>
        </p:nvSpPr>
        <p:spPr>
          <a:xfrm>
            <a:off x="5216564" y="956469"/>
            <a:ext cx="2343810" cy="965468"/>
          </a:xfrm>
          <a:prstGeom prst="roundRect">
            <a:avLst/>
          </a:prstGeom>
          <a:solidFill>
            <a:srgbClr val="10B981"/>
          </a:solidFill>
          <a:ln w="38100">
            <a:solidFill>
              <a:srgbClr val="05966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1600" b="1">
                <a:solidFill>
                  <a:srgbClr val="FFFFFF"/>
                </a:solidFill>
              </a:rPr>
              <a:t>URAM-aware Weight Management
</a:t>
            </a:r>
            <a:r>
              <a:rPr lang="en-US" sz="1100">
                <a:solidFill>
                  <a:srgbClr val="ECFDF5"/>
                </a:solidFill>
              </a:rPr>
              <a:t>Fine-grain buffering +</a:t>
            </a:r>
            <a:endParaRPr lang="en-US" sz="1600"/>
          </a:p>
          <a:p>
            <a:pPr marL="0" indent="0" algn="ctr">
              <a:buNone/>
            </a:pPr>
            <a:r>
              <a:rPr lang="en-US" sz="1100">
                <a:solidFill>
                  <a:srgbClr val="ECFDF5"/>
                </a:solidFill>
              </a:rPr>
              <a:t>Analytic Management</a:t>
            </a:r>
            <a:endParaRPr lang="en-US" sz="2400"/>
          </a:p>
        </p:txBody>
      </p:sp>
      <p:sp>
        <p:nvSpPr>
          <p:cNvPr id="18" name="Text 10">
            <a:extLst>
              <a:ext uri="{FF2B5EF4-FFF2-40B4-BE49-F238E27FC236}">
                <a16:creationId xmlns:a16="http://schemas.microsoft.com/office/drawing/2014/main" id="{5791822E-51C0-BDD2-8956-D6A3DCF5B2BB}"/>
              </a:ext>
            </a:extLst>
          </p:cNvPr>
          <p:cNvSpPr/>
          <p:nvPr/>
        </p:nvSpPr>
        <p:spPr>
          <a:xfrm>
            <a:off x="6484337" y="3842300"/>
            <a:ext cx="1973846" cy="746333"/>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1600" b="1">
                <a:solidFill>
                  <a:srgbClr val="FFFFFF"/>
                </a:solidFill>
              </a:rPr>
              <a:t>Decode Attention
</a:t>
            </a:r>
            <a:r>
              <a:rPr lang="en-US" sz="1100">
                <a:solidFill>
                  <a:srgbClr val="F5F3FF"/>
                </a:solidFill>
              </a:rPr>
              <a:t>On-chip SoftMax cache</a:t>
            </a:r>
            <a:endParaRPr lang="en-US" sz="1600"/>
          </a:p>
          <a:p>
            <a:pPr marL="0" indent="0" algn="ctr">
              <a:buNone/>
            </a:pPr>
            <a:r>
              <a:rPr lang="en-US" sz="1100">
                <a:solidFill>
                  <a:srgbClr val="F5F3FF"/>
                </a:solidFill>
              </a:rPr>
              <a:t>avoids DDR reloads</a:t>
            </a:r>
            <a:endParaRPr lang="en-US" sz="2400"/>
          </a:p>
        </p:txBody>
      </p:sp>
      <p:sp>
        <p:nvSpPr>
          <p:cNvPr id="20" name="Text 2">
            <a:extLst>
              <a:ext uri="{FF2B5EF4-FFF2-40B4-BE49-F238E27FC236}">
                <a16:creationId xmlns:a16="http://schemas.microsoft.com/office/drawing/2014/main" id="{E2B07CB3-8371-5276-C193-40BCB9D96E7B}"/>
              </a:ext>
            </a:extLst>
          </p:cNvPr>
          <p:cNvSpPr/>
          <p:nvPr/>
        </p:nvSpPr>
        <p:spPr>
          <a:xfrm>
            <a:off x="6633093" y="5733411"/>
            <a:ext cx="1994198" cy="682825"/>
          </a:xfrm>
          <a:prstGeom prst="roundRect">
            <a:avLst/>
          </a:prstGeom>
          <a:solidFill>
            <a:srgbClr val="EFF6FF"/>
          </a:solidFill>
          <a:ln w="28575">
            <a:solidFill>
              <a:srgbClr val="93C5FD"/>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2600" b="1">
                <a:solidFill>
                  <a:srgbClr val="1D4ED8"/>
                </a:solidFill>
              </a:rPr>
              <a:t>25 tok/s
</a:t>
            </a:r>
            <a:r>
              <a:rPr lang="en-US" sz="1200">
                <a:solidFill>
                  <a:srgbClr val="374151"/>
                </a:solidFill>
              </a:rPr>
              <a:t>Decode throughput</a:t>
            </a:r>
            <a:endParaRPr lang="en-US" sz="2600"/>
          </a:p>
        </p:txBody>
      </p:sp>
      <p:sp>
        <p:nvSpPr>
          <p:cNvPr id="21" name="Text 3">
            <a:extLst>
              <a:ext uri="{FF2B5EF4-FFF2-40B4-BE49-F238E27FC236}">
                <a16:creationId xmlns:a16="http://schemas.microsoft.com/office/drawing/2014/main" id="{29C0F050-5FFE-9BD6-9B57-07E1EA09B5AA}"/>
              </a:ext>
            </a:extLst>
          </p:cNvPr>
          <p:cNvSpPr/>
          <p:nvPr/>
        </p:nvSpPr>
        <p:spPr>
          <a:xfrm>
            <a:off x="3862754" y="5736093"/>
            <a:ext cx="1866823" cy="677463"/>
          </a:xfrm>
          <a:prstGeom prst="roundRect">
            <a:avLst/>
          </a:prstGeom>
          <a:solidFill>
            <a:srgbClr val="ECFDF5"/>
          </a:solidFill>
          <a:ln w="28575">
            <a:solidFill>
              <a:srgbClr val="6EE7B7"/>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2600" b="1">
                <a:solidFill>
                  <a:srgbClr val="047857"/>
                </a:solidFill>
              </a:rPr>
              <a:t>143 tok/s
</a:t>
            </a:r>
            <a:r>
              <a:rPr lang="en-US" sz="1200">
                <a:solidFill>
                  <a:srgbClr val="374151"/>
                </a:solidFill>
              </a:rPr>
              <a:t>Prefill throughput</a:t>
            </a:r>
            <a:endParaRPr lang="en-US" sz="2600"/>
          </a:p>
        </p:txBody>
      </p:sp>
      <p:sp>
        <p:nvSpPr>
          <p:cNvPr id="23" name="Text 4">
            <a:extLst>
              <a:ext uri="{FF2B5EF4-FFF2-40B4-BE49-F238E27FC236}">
                <a16:creationId xmlns:a16="http://schemas.microsoft.com/office/drawing/2014/main" id="{910E45D7-158E-A17F-BE4C-797123C58A5D}"/>
              </a:ext>
            </a:extLst>
          </p:cNvPr>
          <p:cNvSpPr/>
          <p:nvPr/>
        </p:nvSpPr>
        <p:spPr>
          <a:xfrm>
            <a:off x="4486033" y="4766994"/>
            <a:ext cx="1488694" cy="749808"/>
          </a:xfrm>
          <a:prstGeom prst="roundRect">
            <a:avLst/>
          </a:prstGeom>
          <a:solidFill>
            <a:srgbClr val="FFFBEB"/>
          </a:solidFill>
          <a:ln w="28575">
            <a:solidFill>
              <a:srgbClr val="FCD34D"/>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2600" b="1">
                <a:solidFill>
                  <a:srgbClr val="B45309"/>
                </a:solidFill>
              </a:rPr>
              <a:t>&lt; 6 W
</a:t>
            </a:r>
            <a:r>
              <a:rPr lang="en-US" sz="1200">
                <a:solidFill>
                  <a:srgbClr val="374151"/>
                </a:solidFill>
              </a:rPr>
              <a:t>Soc Power</a:t>
            </a:r>
            <a:endParaRPr lang="en-US" sz="2600"/>
          </a:p>
        </p:txBody>
      </p:sp>
      <p:sp>
        <p:nvSpPr>
          <p:cNvPr id="24" name="Text 5">
            <a:extLst>
              <a:ext uri="{FF2B5EF4-FFF2-40B4-BE49-F238E27FC236}">
                <a16:creationId xmlns:a16="http://schemas.microsoft.com/office/drawing/2014/main" id="{DA38605D-FB29-40FE-6424-A5C41472814D}"/>
              </a:ext>
            </a:extLst>
          </p:cNvPr>
          <p:cNvSpPr/>
          <p:nvPr/>
        </p:nvSpPr>
        <p:spPr>
          <a:xfrm>
            <a:off x="6484337" y="4846805"/>
            <a:ext cx="1512607" cy="677463"/>
          </a:xfrm>
          <a:prstGeom prst="roundRect">
            <a:avLst/>
          </a:prstGeom>
          <a:solidFill>
            <a:srgbClr val="F5F3FF"/>
          </a:solidFill>
          <a:ln w="28575">
            <a:solidFill>
              <a:srgbClr val="C4B5FD"/>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2600" b="1">
                <a:solidFill>
                  <a:srgbClr val="6D28D9"/>
                </a:solidFill>
              </a:rPr>
              <a:t>KV260
</a:t>
            </a:r>
            <a:r>
              <a:rPr lang="en-US" sz="1200">
                <a:solidFill>
                  <a:srgbClr val="374151"/>
                </a:solidFill>
              </a:rPr>
              <a:t>Platform</a:t>
            </a:r>
            <a:endParaRPr lang="en-US" sz="2600"/>
          </a:p>
        </p:txBody>
      </p:sp>
      <p:sp>
        <p:nvSpPr>
          <p:cNvPr id="33" name="!!TextBox 54">
            <a:extLst>
              <a:ext uri="{FF2B5EF4-FFF2-40B4-BE49-F238E27FC236}">
                <a16:creationId xmlns:a16="http://schemas.microsoft.com/office/drawing/2014/main" id="{44A61A6C-D4B6-8BD4-A9D7-EBCDDBE57DB7}"/>
              </a:ext>
            </a:extLst>
          </p:cNvPr>
          <p:cNvSpPr txBox="1"/>
          <p:nvPr/>
        </p:nvSpPr>
        <p:spPr>
          <a:xfrm>
            <a:off x="2612816" y="2525842"/>
            <a:ext cx="1352534" cy="1015663"/>
          </a:xfrm>
          <a:prstGeom prst="rect">
            <a:avLst/>
          </a:prstGeom>
          <a:noFill/>
        </p:spPr>
        <p:txBody>
          <a:bodyPr wrap="square">
            <a:spAutoFit/>
          </a:bodyPr>
          <a:lstStyle/>
          <a:p>
            <a:pPr algn="ctr"/>
            <a:r>
              <a:rPr lang="en-US" altLang="zh-CN" sz="1200" b="1"/>
              <a:t>Lower Computational Complexity</a:t>
            </a:r>
            <a:br>
              <a:rPr lang="en-US" altLang="zh-CN" sz="1200" b="1"/>
            </a:br>
            <a:br>
              <a:rPr lang="en-US" altLang="zh-CN" sz="1200" b="1"/>
            </a:br>
            <a:endParaRPr lang="zh-CN" altLang="en-US" sz="1200" b="1"/>
          </a:p>
        </p:txBody>
      </p:sp>
      <p:sp>
        <p:nvSpPr>
          <p:cNvPr id="35" name="!!TextBox 96">
            <a:extLst>
              <a:ext uri="{FF2B5EF4-FFF2-40B4-BE49-F238E27FC236}">
                <a16:creationId xmlns:a16="http://schemas.microsoft.com/office/drawing/2014/main" id="{15896930-BE48-122B-B238-5B447419C915}"/>
              </a:ext>
            </a:extLst>
          </p:cNvPr>
          <p:cNvSpPr txBox="1"/>
          <p:nvPr/>
        </p:nvSpPr>
        <p:spPr>
          <a:xfrm>
            <a:off x="8690221" y="3782242"/>
            <a:ext cx="3594656" cy="640678"/>
          </a:xfrm>
          <a:prstGeom prst="rect">
            <a:avLst/>
          </a:prstGeom>
          <a:noFill/>
        </p:spPr>
        <p:txBody>
          <a:bodyPr wrap="square">
            <a:spAutoFit/>
          </a:bodyPr>
          <a:lstStyle/>
          <a:p>
            <a:pPr algn="ctr"/>
            <a:r>
              <a:rPr lang="en-US" altLang="zh-CN" sz="1200" b="1"/>
              <a:t>Less Memory Traffic Requirement</a:t>
            </a:r>
            <a:br>
              <a:rPr lang="en-US" altLang="zh-CN" sz="1200" b="1"/>
            </a:br>
            <a:br>
              <a:rPr lang="en-US" altLang="zh-CN" sz="1200" b="1"/>
            </a:br>
            <a:endParaRPr lang="zh-CN" altLang="en-US" sz="1200" b="1"/>
          </a:p>
        </p:txBody>
      </p:sp>
      <p:sp>
        <p:nvSpPr>
          <p:cNvPr id="36" name="Arrow: Right 110">
            <a:extLst>
              <a:ext uri="{FF2B5EF4-FFF2-40B4-BE49-F238E27FC236}">
                <a16:creationId xmlns:a16="http://schemas.microsoft.com/office/drawing/2014/main" id="{061C9960-D957-A319-A364-64F725FA354F}"/>
              </a:ext>
            </a:extLst>
          </p:cNvPr>
          <p:cNvSpPr/>
          <p:nvPr/>
        </p:nvSpPr>
        <p:spPr>
          <a:xfrm>
            <a:off x="3987182" y="2435715"/>
            <a:ext cx="909425"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Arrow: Right 110">
            <a:extLst>
              <a:ext uri="{FF2B5EF4-FFF2-40B4-BE49-F238E27FC236}">
                <a16:creationId xmlns:a16="http://schemas.microsoft.com/office/drawing/2014/main" id="{5EA5A615-6976-EE75-DD36-0AC424F71D8A}"/>
              </a:ext>
            </a:extLst>
          </p:cNvPr>
          <p:cNvSpPr/>
          <p:nvPr/>
        </p:nvSpPr>
        <p:spPr>
          <a:xfrm rot="10800000">
            <a:off x="7693831" y="2476530"/>
            <a:ext cx="909425" cy="369332"/>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灯片编号占位符 2">
            <a:extLst>
              <a:ext uri="{FF2B5EF4-FFF2-40B4-BE49-F238E27FC236}">
                <a16:creationId xmlns:a16="http://schemas.microsoft.com/office/drawing/2014/main" id="{5CE27DCA-D1C6-C329-DD47-0F8C11602209}"/>
              </a:ext>
            </a:extLst>
          </p:cNvPr>
          <p:cNvSpPr>
            <a:spLocks noGrp="1"/>
          </p:cNvSpPr>
          <p:nvPr>
            <p:ph type="sldNum" sz="quarter" idx="12"/>
          </p:nvPr>
        </p:nvSpPr>
        <p:spPr/>
        <p:txBody>
          <a:bodyPr/>
          <a:lstStyle/>
          <a:p>
            <a:fld id="{CB77001E-1A61-4903-BBFF-D82C24F3A3A5}" type="slidenum">
              <a:rPr lang="en-US" smtClean="0"/>
              <a:t>77</a:t>
            </a:fld>
            <a:endParaRPr lang="zh-CN" altLang="en-US"/>
          </a:p>
        </p:txBody>
      </p:sp>
      <p:sp>
        <p:nvSpPr>
          <p:cNvPr id="14" name="页脚占位符 13">
            <a:extLst>
              <a:ext uri="{FF2B5EF4-FFF2-40B4-BE49-F238E27FC236}">
                <a16:creationId xmlns:a16="http://schemas.microsoft.com/office/drawing/2014/main" id="{DEAF5CC1-F241-4164-8E89-2E3587474C6F}"/>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1905600066"/>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2"/>
    </p:ext>
  </p:extLst>
</p:sld>
</file>

<file path=ppt/slides/slide7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552D5E12-BF8F-0BA0-E557-41778ED106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E5FA885-9701-59CD-AD67-C85B73FEC3A2}"/>
              </a:ext>
            </a:extLst>
          </p:cNvPr>
          <p:cNvSpPr>
            <a:spLocks noGrp="1"/>
          </p:cNvSpPr>
          <p:nvPr>
            <p:ph type="title"/>
          </p:nvPr>
        </p:nvSpPr>
        <p:spPr>
          <a:xfrm>
            <a:off x="468950" y="102550"/>
            <a:ext cx="11254099" cy="677462"/>
          </a:xfrm>
        </p:spPr>
        <p:txBody>
          <a:bodyPr>
            <a:normAutofit fontScale="90000"/>
          </a:bodyPr>
          <a:lstStyle/>
          <a:p>
            <a:r>
              <a:rPr lang="en-US" altLang="zh-CN" err="1">
                <a:solidFill>
                  <a:srgbClr val="111827"/>
                </a:solidFill>
                <a:ea typeface="Calibri" pitchFamily="34" charset="-122"/>
                <a:cs typeface="Calibri" pitchFamily="34" charset="-120"/>
              </a:rPr>
              <a:t>TeLLMe</a:t>
            </a:r>
            <a:r>
              <a:rPr lang="en-US" altLang="zh-CN">
                <a:solidFill>
                  <a:srgbClr val="111827"/>
                </a:solidFill>
                <a:ea typeface="Calibri" pitchFamily="34" charset="-122"/>
                <a:cs typeface="Calibri" pitchFamily="34" charset="-120"/>
              </a:rPr>
              <a:t>: Novelty &amp; Key Contributions</a:t>
            </a:r>
            <a:endParaRPr lang="en-US" altLang="zh-CN"/>
          </a:p>
        </p:txBody>
      </p:sp>
      <p:sp>
        <p:nvSpPr>
          <p:cNvPr id="12" name="Text 7">
            <a:extLst>
              <a:ext uri="{FF2B5EF4-FFF2-40B4-BE49-F238E27FC236}">
                <a16:creationId xmlns:a16="http://schemas.microsoft.com/office/drawing/2014/main" id="{F333BC1A-799C-6232-ACB5-CF2F59063257}"/>
              </a:ext>
            </a:extLst>
          </p:cNvPr>
          <p:cNvSpPr/>
          <p:nvPr/>
        </p:nvSpPr>
        <p:spPr>
          <a:xfrm>
            <a:off x="4531157" y="1287229"/>
            <a:ext cx="2355023" cy="1055474"/>
          </a:xfrm>
          <a:prstGeom prst="roundRect">
            <a:avLst/>
          </a:prstGeom>
          <a:solidFill>
            <a:srgbClr val="1D4ED8"/>
          </a:solidFill>
          <a:ln w="38100">
            <a:solidFill>
              <a:srgbClr val="1E40AF"/>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endParaRPr lang="en-US" b="1">
              <a:solidFill>
                <a:srgbClr val="FFFFFF"/>
              </a:solidFill>
            </a:endParaRPr>
          </a:p>
          <a:p>
            <a:pPr marL="0" indent="0" algn="ctr">
              <a:buNone/>
            </a:pPr>
            <a:r>
              <a:rPr lang="en-US" b="1">
                <a:solidFill>
                  <a:srgbClr val="FFFFFF"/>
                </a:solidFill>
              </a:rPr>
              <a:t>TLMM-FUSE </a:t>
            </a:r>
            <a:br>
              <a:rPr lang="en-US" b="1">
                <a:solidFill>
                  <a:srgbClr val="FFFFFF"/>
                </a:solidFill>
              </a:rPr>
            </a:br>
            <a:r>
              <a:rPr lang="en-US" sz="1100">
                <a:solidFill>
                  <a:srgbClr val="DBEAFE"/>
                </a:solidFill>
              </a:rPr>
              <a:t>Table-lookup ternary </a:t>
            </a:r>
            <a:r>
              <a:rPr lang="en-US" sz="1100" err="1">
                <a:solidFill>
                  <a:srgbClr val="DBEAFE"/>
                </a:solidFill>
              </a:rPr>
              <a:t>matmul</a:t>
            </a:r>
            <a:endParaRPr lang="en-US" sz="1600"/>
          </a:p>
          <a:p>
            <a:pPr marL="0" indent="0" algn="ctr">
              <a:buNone/>
            </a:pPr>
            <a:r>
              <a:rPr lang="en-US" sz="1100">
                <a:solidFill>
                  <a:srgbClr val="DBEAFE"/>
                </a:solidFill>
              </a:rPr>
              <a:t>for QKV + FFN fused with FP </a:t>
            </a:r>
            <a:r>
              <a:rPr lang="en-US" sz="1100" err="1">
                <a:solidFill>
                  <a:srgbClr val="DBEAFE"/>
                </a:solidFill>
              </a:rPr>
              <a:t>DeQ</a:t>
            </a:r>
            <a:r>
              <a:rPr lang="en-US" sz="1100">
                <a:solidFill>
                  <a:srgbClr val="DBEAFE"/>
                </a:solidFill>
              </a:rPr>
              <a:t> ↔ INT ops ↔ Quant</a:t>
            </a:r>
          </a:p>
          <a:p>
            <a:pPr marL="0" indent="0" algn="ctr">
              <a:buNone/>
            </a:pPr>
            <a:r>
              <a:rPr lang="en-US" sz="1100">
                <a:solidFill>
                  <a:srgbClr val="DBEAFE"/>
                </a:solidFill>
              </a:rPr>
              <a:t>+ </a:t>
            </a:r>
            <a:r>
              <a:rPr lang="en-US" sz="1100" err="1">
                <a:solidFill>
                  <a:srgbClr val="DBEAFE"/>
                </a:solidFill>
              </a:rPr>
              <a:t>Elemwise</a:t>
            </a:r>
            <a:r>
              <a:rPr lang="en-US" sz="1100">
                <a:solidFill>
                  <a:srgbClr val="DBEAFE"/>
                </a:solidFill>
              </a:rPr>
              <a:t> (residual/</a:t>
            </a:r>
            <a:r>
              <a:rPr lang="en-US" sz="1100" err="1">
                <a:solidFill>
                  <a:srgbClr val="DBEAFE"/>
                </a:solidFill>
              </a:rPr>
              <a:t>RoPE</a:t>
            </a:r>
            <a:r>
              <a:rPr lang="en-US" sz="1100">
                <a:solidFill>
                  <a:srgbClr val="DBEAFE"/>
                </a:solidFill>
              </a:rPr>
              <a:t>/...)</a:t>
            </a:r>
          </a:p>
          <a:p>
            <a:pPr marL="0" indent="0" algn="ctr">
              <a:buNone/>
            </a:pPr>
            <a:endParaRPr lang="en-US" sz="1600"/>
          </a:p>
        </p:txBody>
      </p:sp>
      <p:sp>
        <p:nvSpPr>
          <p:cNvPr id="13" name="Text 9">
            <a:extLst>
              <a:ext uri="{FF2B5EF4-FFF2-40B4-BE49-F238E27FC236}">
                <a16:creationId xmlns:a16="http://schemas.microsoft.com/office/drawing/2014/main" id="{2BB7E36D-3E5D-E553-B02E-4C7DF1CF4C75}"/>
              </a:ext>
            </a:extLst>
          </p:cNvPr>
          <p:cNvSpPr/>
          <p:nvPr/>
        </p:nvSpPr>
        <p:spPr>
          <a:xfrm>
            <a:off x="1128215" y="2781512"/>
            <a:ext cx="2378774" cy="965468"/>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b="1">
                <a:solidFill>
                  <a:srgbClr val="FFFFFF"/>
                </a:solidFill>
              </a:rPr>
              <a:t>Prefill Attention
</a:t>
            </a:r>
            <a:r>
              <a:rPr lang="en-US" sz="1200">
                <a:solidFill>
                  <a:srgbClr val="F5F3FF"/>
                </a:solidFill>
              </a:rPr>
              <a:t>Reversed + fully fused</a:t>
            </a:r>
            <a:endParaRPr lang="en-US"/>
          </a:p>
          <a:p>
            <a:pPr marL="0" indent="0" algn="ctr">
              <a:buNone/>
            </a:pPr>
            <a:r>
              <a:rPr lang="en-US" sz="1200">
                <a:solidFill>
                  <a:srgbClr val="F5F3FF"/>
                </a:solidFill>
              </a:rPr>
              <a:t>minimizes DDR traffic</a:t>
            </a:r>
            <a:endParaRPr lang="en-US"/>
          </a:p>
        </p:txBody>
      </p:sp>
      <p:sp>
        <p:nvSpPr>
          <p:cNvPr id="16" name="Text 6">
            <a:extLst>
              <a:ext uri="{FF2B5EF4-FFF2-40B4-BE49-F238E27FC236}">
                <a16:creationId xmlns:a16="http://schemas.microsoft.com/office/drawing/2014/main" id="{CC1F40C4-9BF4-A0E7-0A47-5CF26662D008}"/>
              </a:ext>
            </a:extLst>
          </p:cNvPr>
          <p:cNvSpPr/>
          <p:nvPr/>
        </p:nvSpPr>
        <p:spPr>
          <a:xfrm>
            <a:off x="1163179" y="1309676"/>
            <a:ext cx="2343810" cy="965468"/>
          </a:xfrm>
          <a:prstGeom prst="roundRect">
            <a:avLst/>
          </a:prstGeom>
          <a:solidFill>
            <a:srgbClr val="10B981"/>
          </a:solidFill>
          <a:ln w="38100">
            <a:solidFill>
              <a:srgbClr val="05966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1600" b="1">
                <a:solidFill>
                  <a:srgbClr val="FFFFFF"/>
                </a:solidFill>
              </a:rPr>
              <a:t>URAM-aware Weight Management
</a:t>
            </a:r>
            <a:r>
              <a:rPr lang="en-US" sz="1100">
                <a:solidFill>
                  <a:srgbClr val="ECFDF5"/>
                </a:solidFill>
              </a:rPr>
              <a:t>Fine-grain buffering +</a:t>
            </a:r>
            <a:endParaRPr lang="en-US" sz="1600"/>
          </a:p>
          <a:p>
            <a:pPr marL="0" indent="0" algn="ctr">
              <a:buNone/>
            </a:pPr>
            <a:r>
              <a:rPr lang="en-US" sz="1100">
                <a:solidFill>
                  <a:srgbClr val="ECFDF5"/>
                </a:solidFill>
              </a:rPr>
              <a:t>Analytic Management</a:t>
            </a:r>
            <a:endParaRPr lang="en-US" sz="2400"/>
          </a:p>
        </p:txBody>
      </p:sp>
      <p:sp>
        <p:nvSpPr>
          <p:cNvPr id="18" name="Text 10">
            <a:extLst>
              <a:ext uri="{FF2B5EF4-FFF2-40B4-BE49-F238E27FC236}">
                <a16:creationId xmlns:a16="http://schemas.microsoft.com/office/drawing/2014/main" id="{6EF11C32-4F32-9552-D817-074A738E8985}"/>
              </a:ext>
            </a:extLst>
          </p:cNvPr>
          <p:cNvSpPr/>
          <p:nvPr/>
        </p:nvSpPr>
        <p:spPr>
          <a:xfrm>
            <a:off x="4531157" y="2750252"/>
            <a:ext cx="2411004" cy="965468"/>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1600" b="1">
                <a:solidFill>
                  <a:srgbClr val="FFFFFF"/>
                </a:solidFill>
              </a:rPr>
              <a:t>Decode Attention
</a:t>
            </a:r>
            <a:r>
              <a:rPr lang="en-US" sz="1100">
                <a:solidFill>
                  <a:srgbClr val="F5F3FF"/>
                </a:solidFill>
              </a:rPr>
              <a:t>On-chip SoftMax cache</a:t>
            </a:r>
            <a:endParaRPr lang="en-US" sz="1600"/>
          </a:p>
          <a:p>
            <a:pPr marL="0" indent="0" algn="ctr">
              <a:buNone/>
            </a:pPr>
            <a:r>
              <a:rPr lang="en-US" sz="1100">
                <a:solidFill>
                  <a:srgbClr val="F5F3FF"/>
                </a:solidFill>
              </a:rPr>
              <a:t>avoids DDR reloads</a:t>
            </a:r>
            <a:endParaRPr lang="en-US" sz="2400"/>
          </a:p>
        </p:txBody>
      </p:sp>
      <p:sp>
        <p:nvSpPr>
          <p:cNvPr id="20" name="Text 2">
            <a:extLst>
              <a:ext uri="{FF2B5EF4-FFF2-40B4-BE49-F238E27FC236}">
                <a16:creationId xmlns:a16="http://schemas.microsoft.com/office/drawing/2014/main" id="{7E606183-861C-6E90-E7E2-293BAC26E269}"/>
              </a:ext>
            </a:extLst>
          </p:cNvPr>
          <p:cNvSpPr/>
          <p:nvPr/>
        </p:nvSpPr>
        <p:spPr>
          <a:xfrm>
            <a:off x="4423196" y="5221049"/>
            <a:ext cx="2462984" cy="737216"/>
          </a:xfrm>
          <a:prstGeom prst="roundRect">
            <a:avLst/>
          </a:prstGeom>
          <a:solidFill>
            <a:srgbClr val="EFF6FF"/>
          </a:solidFill>
          <a:ln w="28575">
            <a:solidFill>
              <a:srgbClr val="93C5FD"/>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2600" b="1">
                <a:solidFill>
                  <a:srgbClr val="1D4ED8"/>
                </a:solidFill>
              </a:rPr>
              <a:t>Up to 25 </a:t>
            </a:r>
            <a:r>
              <a:rPr lang="en-US" sz="2600" b="1" err="1">
                <a:solidFill>
                  <a:srgbClr val="1D4ED8"/>
                </a:solidFill>
              </a:rPr>
              <a:t>tok</a:t>
            </a:r>
            <a:r>
              <a:rPr lang="en-US" sz="2600" b="1">
                <a:solidFill>
                  <a:srgbClr val="1D4ED8"/>
                </a:solidFill>
              </a:rPr>
              <a:t>/s
</a:t>
            </a:r>
            <a:r>
              <a:rPr lang="en-US" sz="1200">
                <a:solidFill>
                  <a:srgbClr val="374151"/>
                </a:solidFill>
              </a:rPr>
              <a:t>Decode throughput</a:t>
            </a:r>
            <a:endParaRPr lang="en-US" sz="2600"/>
          </a:p>
        </p:txBody>
      </p:sp>
      <p:sp>
        <p:nvSpPr>
          <p:cNvPr id="21" name="Text 3">
            <a:extLst>
              <a:ext uri="{FF2B5EF4-FFF2-40B4-BE49-F238E27FC236}">
                <a16:creationId xmlns:a16="http://schemas.microsoft.com/office/drawing/2014/main" id="{A3CFA481-70B5-C4B4-132D-17249202EEAE}"/>
              </a:ext>
            </a:extLst>
          </p:cNvPr>
          <p:cNvSpPr/>
          <p:nvPr/>
        </p:nvSpPr>
        <p:spPr>
          <a:xfrm>
            <a:off x="1465346" y="5275439"/>
            <a:ext cx="2378774" cy="682825"/>
          </a:xfrm>
          <a:prstGeom prst="roundRect">
            <a:avLst/>
          </a:prstGeom>
          <a:solidFill>
            <a:srgbClr val="ECFDF5"/>
          </a:solidFill>
          <a:ln w="28575">
            <a:solidFill>
              <a:srgbClr val="6EE7B7"/>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2600" b="1">
                <a:solidFill>
                  <a:srgbClr val="047857"/>
                </a:solidFill>
              </a:rPr>
              <a:t>Up to143 </a:t>
            </a:r>
            <a:r>
              <a:rPr lang="en-US" sz="2600" b="1" err="1">
                <a:solidFill>
                  <a:srgbClr val="047857"/>
                </a:solidFill>
              </a:rPr>
              <a:t>tok</a:t>
            </a:r>
            <a:r>
              <a:rPr lang="en-US" sz="2600" b="1">
                <a:solidFill>
                  <a:srgbClr val="047857"/>
                </a:solidFill>
              </a:rPr>
              <a:t>/s
</a:t>
            </a:r>
            <a:r>
              <a:rPr lang="en-US" sz="1200">
                <a:solidFill>
                  <a:srgbClr val="374151"/>
                </a:solidFill>
              </a:rPr>
              <a:t>Prefill throughput</a:t>
            </a:r>
            <a:endParaRPr lang="en-US" sz="2600"/>
          </a:p>
        </p:txBody>
      </p:sp>
      <p:sp>
        <p:nvSpPr>
          <p:cNvPr id="23" name="Text 4">
            <a:extLst>
              <a:ext uri="{FF2B5EF4-FFF2-40B4-BE49-F238E27FC236}">
                <a16:creationId xmlns:a16="http://schemas.microsoft.com/office/drawing/2014/main" id="{81B35980-F6F4-88E5-3E81-153AC50B7497}"/>
              </a:ext>
            </a:extLst>
          </p:cNvPr>
          <p:cNvSpPr/>
          <p:nvPr/>
        </p:nvSpPr>
        <p:spPr>
          <a:xfrm>
            <a:off x="1779663" y="4391512"/>
            <a:ext cx="2064457" cy="677464"/>
          </a:xfrm>
          <a:prstGeom prst="roundRect">
            <a:avLst/>
          </a:prstGeom>
          <a:solidFill>
            <a:srgbClr val="FFFBEB"/>
          </a:solidFill>
          <a:ln w="28575">
            <a:solidFill>
              <a:srgbClr val="FCD34D"/>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2600" b="1">
                <a:solidFill>
                  <a:srgbClr val="B45309"/>
                </a:solidFill>
              </a:rPr>
              <a:t>&lt; 6 W
</a:t>
            </a:r>
            <a:r>
              <a:rPr lang="en-US" sz="1200">
                <a:solidFill>
                  <a:srgbClr val="374151"/>
                </a:solidFill>
              </a:rPr>
              <a:t>Soc Power</a:t>
            </a:r>
            <a:endParaRPr lang="en-US" sz="2600"/>
          </a:p>
        </p:txBody>
      </p:sp>
      <p:sp>
        <p:nvSpPr>
          <p:cNvPr id="24" name="Text 5">
            <a:extLst>
              <a:ext uri="{FF2B5EF4-FFF2-40B4-BE49-F238E27FC236}">
                <a16:creationId xmlns:a16="http://schemas.microsoft.com/office/drawing/2014/main" id="{AFA7BD94-C165-1FE4-2F3B-4CE780134E70}"/>
              </a:ext>
            </a:extLst>
          </p:cNvPr>
          <p:cNvSpPr/>
          <p:nvPr/>
        </p:nvSpPr>
        <p:spPr>
          <a:xfrm>
            <a:off x="4563183" y="4386150"/>
            <a:ext cx="2064457" cy="682826"/>
          </a:xfrm>
          <a:prstGeom prst="roundRect">
            <a:avLst/>
          </a:prstGeom>
          <a:solidFill>
            <a:srgbClr val="F5F3FF"/>
          </a:solidFill>
          <a:ln w="28575">
            <a:solidFill>
              <a:srgbClr val="C4B5FD"/>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2600" b="1">
                <a:solidFill>
                  <a:srgbClr val="6D28D9"/>
                </a:solidFill>
              </a:rPr>
              <a:t>KV260
</a:t>
            </a:r>
            <a:r>
              <a:rPr lang="en-US" sz="1200">
                <a:solidFill>
                  <a:srgbClr val="374151"/>
                </a:solidFill>
              </a:rPr>
              <a:t>Platform</a:t>
            </a:r>
            <a:endParaRPr lang="en-US" sz="2600"/>
          </a:p>
        </p:txBody>
      </p:sp>
      <p:sp>
        <p:nvSpPr>
          <p:cNvPr id="10" name="Partial Circle 5">
            <a:extLst>
              <a:ext uri="{FF2B5EF4-FFF2-40B4-BE49-F238E27FC236}">
                <a16:creationId xmlns:a16="http://schemas.microsoft.com/office/drawing/2014/main" id="{5AC3E88D-33C0-96CB-68C8-ACC1593AA9DD}"/>
              </a:ext>
            </a:extLst>
          </p:cNvPr>
          <p:cNvSpPr/>
          <p:nvPr/>
        </p:nvSpPr>
        <p:spPr>
          <a:xfrm rot="14400000">
            <a:off x="8046337" y="1481846"/>
            <a:ext cx="3097122" cy="3097122"/>
          </a:xfrm>
          <a:prstGeom prst="pie">
            <a:avLst>
              <a:gd name="adj1" fmla="val 19782257"/>
              <a:gd name="adj2" fmla="val 5521362"/>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30" name="Partial Circle 4">
            <a:extLst>
              <a:ext uri="{FF2B5EF4-FFF2-40B4-BE49-F238E27FC236}">
                <a16:creationId xmlns:a16="http://schemas.microsoft.com/office/drawing/2014/main" id="{6650EA2E-C5E9-5A5B-D6FE-6AF9E48B73BD}"/>
              </a:ext>
            </a:extLst>
          </p:cNvPr>
          <p:cNvSpPr/>
          <p:nvPr/>
        </p:nvSpPr>
        <p:spPr>
          <a:xfrm rot="7064238">
            <a:off x="7966329" y="1568450"/>
            <a:ext cx="3097123" cy="3097123"/>
          </a:xfrm>
          <a:prstGeom prst="pie">
            <a:avLst>
              <a:gd name="adj1" fmla="val 19929145"/>
              <a:gd name="adj2" fmla="val 5394738"/>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schemeClr val="tx1"/>
              </a:solidFill>
            </a:endParaRPr>
          </a:p>
        </p:txBody>
      </p:sp>
      <p:sp>
        <p:nvSpPr>
          <p:cNvPr id="32" name="Partial Circle 3">
            <a:extLst>
              <a:ext uri="{FF2B5EF4-FFF2-40B4-BE49-F238E27FC236}">
                <a16:creationId xmlns:a16="http://schemas.microsoft.com/office/drawing/2014/main" id="{DBBDAA74-54BB-CCBB-7E01-AFEA0F814D63}"/>
              </a:ext>
            </a:extLst>
          </p:cNvPr>
          <p:cNvSpPr/>
          <p:nvPr/>
        </p:nvSpPr>
        <p:spPr>
          <a:xfrm>
            <a:off x="8099815" y="1568449"/>
            <a:ext cx="3097123" cy="3097123"/>
          </a:xfrm>
          <a:prstGeom prst="pie">
            <a:avLst>
              <a:gd name="adj1" fmla="val 19929145"/>
              <a:gd name="adj2" fmla="val 5394738"/>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solidFill>
                <a:schemeClr val="tx1"/>
              </a:solidFill>
            </a:endParaRPr>
          </a:p>
        </p:txBody>
      </p:sp>
      <p:sp>
        <p:nvSpPr>
          <p:cNvPr id="3" name="灯片编号占位符 2">
            <a:extLst>
              <a:ext uri="{FF2B5EF4-FFF2-40B4-BE49-F238E27FC236}">
                <a16:creationId xmlns:a16="http://schemas.microsoft.com/office/drawing/2014/main" id="{2B482230-069D-4DBE-CEC4-25C4AFBA5FAC}"/>
              </a:ext>
            </a:extLst>
          </p:cNvPr>
          <p:cNvSpPr>
            <a:spLocks noGrp="1"/>
          </p:cNvSpPr>
          <p:nvPr>
            <p:ph type="sldNum" sz="quarter" idx="12"/>
          </p:nvPr>
        </p:nvSpPr>
        <p:spPr/>
        <p:txBody>
          <a:bodyPr/>
          <a:lstStyle/>
          <a:p>
            <a:fld id="{CB77001E-1A61-4903-BBFF-D82C24F3A3A5}" type="slidenum">
              <a:rPr lang="en-US" smtClean="0"/>
              <a:t>78</a:t>
            </a:fld>
            <a:endParaRPr lang="zh-CN" altLang="en-US"/>
          </a:p>
        </p:txBody>
      </p:sp>
      <p:sp>
        <p:nvSpPr>
          <p:cNvPr id="5" name="页脚占位符 4">
            <a:extLst>
              <a:ext uri="{FF2B5EF4-FFF2-40B4-BE49-F238E27FC236}">
                <a16:creationId xmlns:a16="http://schemas.microsoft.com/office/drawing/2014/main" id="{D05C0550-A433-4F93-9DEE-063002731DC7}"/>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236575766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2"/>
    </p:ext>
  </p:extLst>
</p:sld>
</file>

<file path=ppt/slides/slide7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7442BCC-8EF0-ECC6-D948-9F7C5435F859}"/>
            </a:ext>
          </a:extLst>
        </p:cNvPr>
        <p:cNvGrpSpPr/>
        <p:nvPr/>
      </p:nvGrpSpPr>
      <p:grpSpPr>
        <a:xfrm>
          <a:off x="0" y="0"/>
          <a:ext cx="0" cy="0"/>
          <a:chOff x="0" y="0"/>
          <a:chExt cx="0" cy="0"/>
        </a:xfrm>
      </p:grpSpPr>
      <p:sp>
        <p:nvSpPr>
          <p:cNvPr id="23" name="Rectangle 22">
            <a:extLst>
              <a:ext uri="{FF2B5EF4-FFF2-40B4-BE49-F238E27FC236}">
                <a16:creationId xmlns:a16="http://schemas.microsoft.com/office/drawing/2014/main" id="{4A9F64D7-BF2C-BFDB-5D6F-2E5C27032A90}"/>
              </a:ext>
            </a:extLst>
          </p:cNvPr>
          <p:cNvSpPr/>
          <p:nvPr/>
        </p:nvSpPr>
        <p:spPr>
          <a:xfrm>
            <a:off x="1576794" y="2494106"/>
            <a:ext cx="1512000" cy="1512000"/>
          </a:xfrm>
          <a:prstGeom prst="rect">
            <a:avLst/>
          </a:prstGeom>
          <a:solidFill>
            <a:schemeClr val="bg1">
              <a:lumMod val="85000"/>
            </a:scheme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532EF9DF-F290-9241-0365-9B93B79276AF}"/>
              </a:ext>
            </a:extLst>
          </p:cNvPr>
          <p:cNvSpPr txBox="1"/>
          <p:nvPr/>
        </p:nvSpPr>
        <p:spPr>
          <a:xfrm>
            <a:off x="2458794" y="2477776"/>
            <a:ext cx="1034675" cy="430887"/>
          </a:xfrm>
          <a:prstGeom prst="rect">
            <a:avLst/>
          </a:prstGeom>
          <a:noFill/>
        </p:spPr>
        <p:txBody>
          <a:bodyPr wrap="square" rtlCol="0">
            <a:spAutoFit/>
          </a:bodyPr>
          <a:lstStyle/>
          <a:p>
            <a:r>
              <a:rPr lang="en-US" altLang="zh-CN" sz="1100" b="1">
                <a:latin typeface="Arial" panose="020B0604020202020204" pitchFamily="34" charset="0"/>
                <a:cs typeface="Arial" panose="020B0604020202020204" pitchFamily="34" charset="0"/>
              </a:rPr>
              <a:t>Causal mask</a:t>
            </a:r>
            <a:endParaRPr lang="en-US" sz="1100" b="1">
              <a:latin typeface="Arial" panose="020B0604020202020204" pitchFamily="34" charset="0"/>
              <a:cs typeface="Arial" panose="020B0604020202020204" pitchFamily="34" charset="0"/>
            </a:endParaRPr>
          </a:p>
        </p:txBody>
      </p:sp>
      <p:sp>
        <p:nvSpPr>
          <p:cNvPr id="2" name="Title 1">
            <a:extLst>
              <a:ext uri="{FF2B5EF4-FFF2-40B4-BE49-F238E27FC236}">
                <a16:creationId xmlns:a16="http://schemas.microsoft.com/office/drawing/2014/main" id="{B4B04B8E-EB6D-228B-F5A1-FF99F4BA64FB}"/>
              </a:ext>
            </a:extLst>
          </p:cNvPr>
          <p:cNvSpPr>
            <a:spLocks noGrp="1"/>
          </p:cNvSpPr>
          <p:nvPr>
            <p:ph type="title"/>
          </p:nvPr>
        </p:nvSpPr>
        <p:spPr>
          <a:xfrm>
            <a:off x="838200" y="0"/>
            <a:ext cx="10515600" cy="1325563"/>
          </a:xfrm>
        </p:spPr>
        <p:txBody>
          <a:bodyPr>
            <a:normAutofit/>
          </a:bodyPr>
          <a:lstStyle/>
          <a:p>
            <a:r>
              <a:rPr lang="en-US" sz="3200"/>
              <a:t>Naïve QK multiplication scheduling in Prefill Attention</a:t>
            </a:r>
          </a:p>
        </p:txBody>
      </p:sp>
      <p:sp>
        <p:nvSpPr>
          <p:cNvPr id="15" name="Rectangle 14">
            <a:extLst>
              <a:ext uri="{FF2B5EF4-FFF2-40B4-BE49-F238E27FC236}">
                <a16:creationId xmlns:a16="http://schemas.microsoft.com/office/drawing/2014/main" id="{B3905D93-AA93-7026-4970-0BF47675E3F6}"/>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BDEF2D2F-E9B5-6B38-FE24-56E0381BC302}"/>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DD4FFA7-AF74-6EEB-403D-2830CB7770AD}"/>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92E935C6-C099-0BA1-6060-8D7A023213B1}"/>
              </a:ext>
            </a:extLst>
          </p:cNvPr>
          <p:cNvSpPr/>
          <p:nvPr/>
        </p:nvSpPr>
        <p:spPr>
          <a:xfrm>
            <a:off x="2332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3F7E9C0B-2F67-8DC8-4D8B-C92CF5F6E9E8}"/>
              </a:ext>
            </a:extLst>
          </p:cNvPr>
          <p:cNvSpPr/>
          <p:nvPr/>
        </p:nvSpPr>
        <p:spPr>
          <a:xfrm>
            <a:off x="2584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34E0941E-8E9B-4067-F08C-2E84927BB27C}"/>
              </a:ext>
            </a:extLst>
          </p:cNvPr>
          <p:cNvSpPr/>
          <p:nvPr/>
        </p:nvSpPr>
        <p:spPr>
          <a:xfrm>
            <a:off x="283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CE6B3837-62A0-3F9A-4C9E-82921262CEA4}"/>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33" name="TextBox 32">
            <a:extLst>
              <a:ext uri="{FF2B5EF4-FFF2-40B4-BE49-F238E27FC236}">
                <a16:creationId xmlns:a16="http://schemas.microsoft.com/office/drawing/2014/main" id="{7E9F9891-11A1-F197-5F26-727D9B00ADCC}"/>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34" name="TextBox 33">
            <a:extLst>
              <a:ext uri="{FF2B5EF4-FFF2-40B4-BE49-F238E27FC236}">
                <a16:creationId xmlns:a16="http://schemas.microsoft.com/office/drawing/2014/main" id="{70FF47AC-904A-8E3A-6E81-2FF6703AC2E1}"/>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5" name="TextBox 34">
            <a:extLst>
              <a:ext uri="{FF2B5EF4-FFF2-40B4-BE49-F238E27FC236}">
                <a16:creationId xmlns:a16="http://schemas.microsoft.com/office/drawing/2014/main" id="{155CAE41-1524-6194-964D-8B1451FB160F}"/>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654099C8-9A4D-F6CE-8A11-613B37C00709}"/>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7" name="TextBox 36">
            <a:extLst>
              <a:ext uri="{FF2B5EF4-FFF2-40B4-BE49-F238E27FC236}">
                <a16:creationId xmlns:a16="http://schemas.microsoft.com/office/drawing/2014/main" id="{EB3429C1-EF73-A50D-41F5-40605B75FB5F}"/>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8" name="TextBox 37">
            <a:extLst>
              <a:ext uri="{FF2B5EF4-FFF2-40B4-BE49-F238E27FC236}">
                <a16:creationId xmlns:a16="http://schemas.microsoft.com/office/drawing/2014/main" id="{BDB4212C-6365-F304-0629-E2A91A585F61}"/>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9" name="TextBox 38">
            <a:extLst>
              <a:ext uri="{FF2B5EF4-FFF2-40B4-BE49-F238E27FC236}">
                <a16:creationId xmlns:a16="http://schemas.microsoft.com/office/drawing/2014/main" id="{4D791CD6-CA3E-30A5-0E86-4D7CB303A5F8}"/>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40" name="TextBox 39">
            <a:extLst>
              <a:ext uri="{FF2B5EF4-FFF2-40B4-BE49-F238E27FC236}">
                <a16:creationId xmlns:a16="http://schemas.microsoft.com/office/drawing/2014/main" id="{0767A78B-311D-E2C7-ADEA-7B71A3A74162}"/>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41" name="TextBox 40">
            <a:extLst>
              <a:ext uri="{FF2B5EF4-FFF2-40B4-BE49-F238E27FC236}">
                <a16:creationId xmlns:a16="http://schemas.microsoft.com/office/drawing/2014/main" id="{2D491373-F9C6-3C64-EF63-22EF7EFDDDBA}"/>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42" name="TextBox 41">
            <a:extLst>
              <a:ext uri="{FF2B5EF4-FFF2-40B4-BE49-F238E27FC236}">
                <a16:creationId xmlns:a16="http://schemas.microsoft.com/office/drawing/2014/main" id="{3EA2FE17-3439-3F13-7154-FA5B5EF409E6}"/>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43" name="TextBox 42">
            <a:extLst>
              <a:ext uri="{FF2B5EF4-FFF2-40B4-BE49-F238E27FC236}">
                <a16:creationId xmlns:a16="http://schemas.microsoft.com/office/drawing/2014/main" id="{2EFD1824-AFCA-D044-670F-E2BAB28D3C74}"/>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4" name="Rectangle 43">
            <a:extLst>
              <a:ext uri="{FF2B5EF4-FFF2-40B4-BE49-F238E27FC236}">
                <a16:creationId xmlns:a16="http://schemas.microsoft.com/office/drawing/2014/main" id="{7FAB37CB-39BE-242F-B5C9-E78531D94AA4}"/>
              </a:ext>
            </a:extLst>
          </p:cNvPr>
          <p:cNvSpPr/>
          <p:nvPr/>
        </p:nvSpPr>
        <p:spPr>
          <a:xfrm>
            <a:off x="3043075" y="4066733"/>
            <a:ext cx="45719" cy="184450"/>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932829F6-E3F8-0ADF-52FD-18A1DF088D22}"/>
              </a:ext>
            </a:extLst>
          </p:cNvPr>
          <p:cNvSpPr/>
          <p:nvPr/>
        </p:nvSpPr>
        <p:spPr>
          <a:xfrm>
            <a:off x="1257417" y="2733606"/>
            <a:ext cx="260891" cy="1333127"/>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7E76EDC-A271-A5ED-0482-E206D1F72E28}"/>
              </a:ext>
            </a:extLst>
          </p:cNvPr>
          <p:cNvSpPr/>
          <p:nvPr/>
        </p:nvSpPr>
        <p:spPr>
          <a:xfrm>
            <a:off x="1576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0535DC7E-5896-CC0E-42EE-2975978A193E}"/>
              </a:ext>
            </a:extLst>
          </p:cNvPr>
          <p:cNvSpPr/>
          <p:nvPr/>
        </p:nvSpPr>
        <p:spPr>
          <a:xfrm>
            <a:off x="1828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0F389C8B-5071-2296-6567-D890F1371FBF}"/>
              </a:ext>
            </a:extLst>
          </p:cNvPr>
          <p:cNvSpPr/>
          <p:nvPr/>
        </p:nvSpPr>
        <p:spPr>
          <a:xfrm>
            <a:off x="2080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90493D49-E537-FFD7-139E-01E1C0327F0D}"/>
              </a:ext>
            </a:extLst>
          </p:cNvPr>
          <p:cNvSpPr/>
          <p:nvPr/>
        </p:nvSpPr>
        <p:spPr>
          <a:xfrm>
            <a:off x="2332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814EF87-B505-5F38-4323-12CE4CC09B7E}"/>
              </a:ext>
            </a:extLst>
          </p:cNvPr>
          <p:cNvSpPr/>
          <p:nvPr/>
        </p:nvSpPr>
        <p:spPr>
          <a:xfrm>
            <a:off x="2584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812C4084-8CB6-EE49-6E9C-10616762FFFC}"/>
              </a:ext>
            </a:extLst>
          </p:cNvPr>
          <p:cNvSpPr/>
          <p:nvPr/>
        </p:nvSpPr>
        <p:spPr>
          <a:xfrm>
            <a:off x="1576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455D44E0-0794-012C-E72D-19F7A0DC304D}"/>
              </a:ext>
            </a:extLst>
          </p:cNvPr>
          <p:cNvSpPr/>
          <p:nvPr/>
        </p:nvSpPr>
        <p:spPr>
          <a:xfrm>
            <a:off x="1828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80D0EAC1-9DC4-D4B5-FE85-E463A841A38A}"/>
              </a:ext>
            </a:extLst>
          </p:cNvPr>
          <p:cNvSpPr/>
          <p:nvPr/>
        </p:nvSpPr>
        <p:spPr>
          <a:xfrm>
            <a:off x="2080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FE1E5CCA-CA7D-1A36-44A0-13485EFB05B1}"/>
              </a:ext>
            </a:extLst>
          </p:cNvPr>
          <p:cNvSpPr/>
          <p:nvPr/>
        </p:nvSpPr>
        <p:spPr>
          <a:xfrm>
            <a:off x="2332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AE43D35A-1A52-7D2E-7142-E893BA2EF5EB}"/>
              </a:ext>
            </a:extLst>
          </p:cNvPr>
          <p:cNvSpPr/>
          <p:nvPr/>
        </p:nvSpPr>
        <p:spPr>
          <a:xfrm>
            <a:off x="1576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EEAB7E5A-DCB8-547D-00C9-9C862F668233}"/>
              </a:ext>
            </a:extLst>
          </p:cNvPr>
          <p:cNvSpPr/>
          <p:nvPr/>
        </p:nvSpPr>
        <p:spPr>
          <a:xfrm>
            <a:off x="1828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2E79C3D2-2799-3973-8949-1495D484AE45}"/>
              </a:ext>
            </a:extLst>
          </p:cNvPr>
          <p:cNvSpPr/>
          <p:nvPr/>
        </p:nvSpPr>
        <p:spPr>
          <a:xfrm>
            <a:off x="2080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F50B6661-A7E4-ACFA-0BE0-85560F4AC322}"/>
              </a:ext>
            </a:extLst>
          </p:cNvPr>
          <p:cNvSpPr/>
          <p:nvPr/>
        </p:nvSpPr>
        <p:spPr>
          <a:xfrm>
            <a:off x="1576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8BC11BF3-CFFA-E531-E80A-4A38DCD69FFD}"/>
              </a:ext>
            </a:extLst>
          </p:cNvPr>
          <p:cNvSpPr/>
          <p:nvPr/>
        </p:nvSpPr>
        <p:spPr>
          <a:xfrm>
            <a:off x="1828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5955C03E-A523-AE98-C857-EF31B5C84C53}"/>
              </a:ext>
            </a:extLst>
          </p:cNvPr>
          <p:cNvSpPr/>
          <p:nvPr/>
        </p:nvSpPr>
        <p:spPr>
          <a:xfrm>
            <a:off x="1576794" y="2508034"/>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04">
            <a:extLst>
              <a:ext uri="{FF2B5EF4-FFF2-40B4-BE49-F238E27FC236}">
                <a16:creationId xmlns:a16="http://schemas.microsoft.com/office/drawing/2014/main" id="{46353605-80D9-0B8B-2C3B-F748EF4B6282}"/>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106" name="TextBox 105">
            <a:extLst>
              <a:ext uri="{FF2B5EF4-FFF2-40B4-BE49-F238E27FC236}">
                <a16:creationId xmlns:a16="http://schemas.microsoft.com/office/drawing/2014/main" id="{D6022235-50CE-47D4-11BA-439DA6F2B424}"/>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3" name="!!Rectangle 1">
            <a:extLst>
              <a:ext uri="{FF2B5EF4-FFF2-40B4-BE49-F238E27FC236}">
                <a16:creationId xmlns:a16="http://schemas.microsoft.com/office/drawing/2014/main" id="{316C15DB-93BF-4F20-D912-5783DC97BD08}"/>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a:t>
            </a:r>
          </a:p>
        </p:txBody>
      </p:sp>
      <p:sp>
        <p:nvSpPr>
          <p:cNvPr id="4" name="Rectangle 3">
            <a:extLst>
              <a:ext uri="{FF2B5EF4-FFF2-40B4-BE49-F238E27FC236}">
                <a16:creationId xmlns:a16="http://schemas.microsoft.com/office/drawing/2014/main" id="{2328306E-ADE2-918D-B823-F975785A5145}"/>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1,2,3</a:t>
            </a:r>
          </a:p>
        </p:txBody>
      </p:sp>
      <p:sp>
        <p:nvSpPr>
          <p:cNvPr id="11" name="Rectangle 10">
            <a:extLst>
              <a:ext uri="{FF2B5EF4-FFF2-40B4-BE49-F238E27FC236}">
                <a16:creationId xmlns:a16="http://schemas.microsoft.com/office/drawing/2014/main" id="{409BD7B5-9BBA-5ED9-D80F-38DB952F5661}"/>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1</a:t>
            </a:r>
          </a:p>
        </p:txBody>
      </p:sp>
      <p:sp>
        <p:nvSpPr>
          <p:cNvPr id="12" name="Rectangle 11">
            <a:extLst>
              <a:ext uri="{FF2B5EF4-FFF2-40B4-BE49-F238E27FC236}">
                <a16:creationId xmlns:a16="http://schemas.microsoft.com/office/drawing/2014/main" id="{C6D878B4-04B6-CE27-CC6D-F676B979BF24}"/>
              </a:ext>
            </a:extLst>
          </p:cNvPr>
          <p:cNvSpPr/>
          <p:nvPr/>
        </p:nvSpPr>
        <p:spPr>
          <a:xfrm>
            <a:off x="8807471" y="2208797"/>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2</a:t>
            </a:r>
          </a:p>
        </p:txBody>
      </p:sp>
      <p:sp>
        <p:nvSpPr>
          <p:cNvPr id="13" name="Rectangle 12">
            <a:extLst>
              <a:ext uri="{FF2B5EF4-FFF2-40B4-BE49-F238E27FC236}">
                <a16:creationId xmlns:a16="http://schemas.microsoft.com/office/drawing/2014/main" id="{E2607A0D-08B0-4BEC-90B1-03AA4CEC102D}"/>
              </a:ext>
            </a:extLst>
          </p:cNvPr>
          <p:cNvSpPr/>
          <p:nvPr/>
        </p:nvSpPr>
        <p:spPr>
          <a:xfrm>
            <a:off x="10004667" y="2208797"/>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a:t>
            </a:r>
          </a:p>
        </p:txBody>
      </p:sp>
      <p:sp>
        <p:nvSpPr>
          <p:cNvPr id="14" name="TextBox 13">
            <a:extLst>
              <a:ext uri="{FF2B5EF4-FFF2-40B4-BE49-F238E27FC236}">
                <a16:creationId xmlns:a16="http://schemas.microsoft.com/office/drawing/2014/main" id="{6DF736D5-87FF-114A-38EF-8D62CBCBF7CF}"/>
              </a:ext>
            </a:extLst>
          </p:cNvPr>
          <p:cNvSpPr txBox="1"/>
          <p:nvPr/>
        </p:nvSpPr>
        <p:spPr>
          <a:xfrm>
            <a:off x="8125198" y="1326299"/>
            <a:ext cx="2818105" cy="369332"/>
          </a:xfrm>
          <a:prstGeom prst="rect">
            <a:avLst/>
          </a:prstGeom>
          <a:noFill/>
        </p:spPr>
        <p:txBody>
          <a:bodyPr wrap="square" rtlCol="0">
            <a:spAutoFit/>
          </a:bodyPr>
          <a:lstStyle/>
          <a:p>
            <a:r>
              <a:rPr lang="en-US"/>
              <a:t>Parallelization (</a:t>
            </a:r>
            <a:r>
              <a:rPr lang="en-US" i="1"/>
              <a:t>p</a:t>
            </a:r>
            <a:r>
              <a:rPr lang="en-US"/>
              <a:t>) = 3</a:t>
            </a: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53AB88D2-4D7F-7458-B328-52A906F9E191}"/>
                  </a:ext>
                </a:extLst>
              </p:cNvPr>
              <p:cNvSpPr txBox="1"/>
              <p:nvPr/>
            </p:nvSpPr>
            <p:spPr>
              <a:xfrm>
                <a:off x="3915925" y="4232641"/>
                <a:ext cx="2441100" cy="516103"/>
              </a:xfrm>
              <a:prstGeom prst="rect">
                <a:avLst/>
              </a:prstGeom>
              <a:noFill/>
            </p:spPr>
            <p:txBody>
              <a:bodyPr wrap="square">
                <a:spAutoFit/>
              </a:bodyPr>
              <a:lstStyle/>
              <a:p>
                <a:r>
                  <a:rPr lang="en-US"/>
                  <a:t>Iteration count: </a:t>
                </a:r>
                <a14:m>
                  <m:oMath xmlns:m="http://schemas.openxmlformats.org/officeDocument/2006/math">
                    <m:f>
                      <m:fPr>
                        <m:ctrlPr>
                          <a:rPr lang="en-US" i="1" smtClean="0">
                            <a:latin typeface="Cambria Math" panose="02040503050406030204" pitchFamily="18" charset="0"/>
                          </a:rPr>
                        </m:ctrlPr>
                      </m:fPr>
                      <m:num>
                        <m:r>
                          <a:rPr lang="en-US" b="0" i="1" smtClean="0">
                            <a:latin typeface="Cambria Math" panose="02040503050406030204" pitchFamily="18" charset="0"/>
                          </a:rPr>
                          <m:t>𝑁</m:t>
                        </m:r>
                        <m:r>
                          <a:rPr lang="en-US" b="0" i="1" baseline="30000" smtClean="0">
                            <a:latin typeface="Cambria Math" panose="02040503050406030204" pitchFamily="18" charset="0"/>
                          </a:rPr>
                          <m:t>2</m:t>
                        </m:r>
                      </m:num>
                      <m:den>
                        <m:r>
                          <a:rPr lang="en-US" b="0" i="1" smtClean="0">
                            <a:latin typeface="Cambria Math" panose="02040503050406030204" pitchFamily="18" charset="0"/>
                          </a:rPr>
                          <m:t>𝑝</m:t>
                        </m:r>
                      </m:den>
                    </m:f>
                  </m:oMath>
                </a14:m>
                <a:endParaRPr lang="en-US"/>
              </a:p>
            </p:txBody>
          </p:sp>
        </mc:Choice>
        <mc:Fallback>
          <p:sp>
            <p:nvSpPr>
              <p:cNvPr id="10" name="TextBox 9">
                <a:extLst>
                  <a:ext uri="{FF2B5EF4-FFF2-40B4-BE49-F238E27FC236}">
                    <a16:creationId xmlns:a16="http://schemas.microsoft.com/office/drawing/2014/main" id="{53AB88D2-4D7F-7458-B328-52A906F9E191}"/>
                  </a:ext>
                </a:extLst>
              </p:cNvPr>
              <p:cNvSpPr txBox="1">
                <a:spLocks noRot="1" noChangeAspect="1" noMove="1" noResize="1" noEditPoints="1" noAdjustHandles="1" noChangeArrowheads="1" noChangeShapeType="1" noTextEdit="1"/>
              </p:cNvSpPr>
              <p:nvPr/>
            </p:nvSpPr>
            <p:spPr>
              <a:xfrm>
                <a:off x="3915925" y="4232641"/>
                <a:ext cx="2441100" cy="516103"/>
              </a:xfrm>
              <a:prstGeom prst="rect">
                <a:avLst/>
              </a:prstGeom>
              <a:blipFill>
                <a:blip r:embed="rId2"/>
                <a:stretch>
                  <a:fillRect l="-1995" b="-2353"/>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16" name="TextBox 15">
                <a:extLst>
                  <a:ext uri="{FF2B5EF4-FFF2-40B4-BE49-F238E27FC236}">
                    <a16:creationId xmlns:a16="http://schemas.microsoft.com/office/drawing/2014/main" id="{F301A0CA-206A-311F-9783-0A0732EB3C14}"/>
                  </a:ext>
                </a:extLst>
              </p:cNvPr>
              <p:cNvSpPr txBox="1"/>
              <p:nvPr/>
            </p:nvSpPr>
            <p:spPr>
              <a:xfrm>
                <a:off x="3892803" y="5117294"/>
                <a:ext cx="2926669" cy="369332"/>
              </a:xfrm>
              <a:prstGeom prst="rect">
                <a:avLst/>
              </a:prstGeom>
              <a:noFill/>
            </p:spPr>
            <p:txBody>
              <a:bodyPr wrap="square">
                <a:spAutoFit/>
              </a:bodyPr>
              <a:lstStyle/>
              <a:p>
                <a:r>
                  <a:rPr lang="en-US"/>
                  <a:t>Bandwidth required:  </a:t>
                </a:r>
                <a14:m>
                  <m:oMath xmlns:m="http://schemas.openxmlformats.org/officeDocument/2006/math">
                    <m:r>
                      <a:rPr lang="en-US" altLang="zh-CN" b="0" i="1" dirty="0">
                        <a:latin typeface="Cambria Math" panose="02040503050406030204" pitchFamily="18" charset="0"/>
                      </a:rPr>
                      <m:t>𝑝</m:t>
                    </m:r>
                  </m:oMath>
                </a14:m>
                <a:endParaRPr lang="en-US" i="1"/>
              </a:p>
            </p:txBody>
          </p:sp>
        </mc:Choice>
        <mc:Fallback>
          <p:sp>
            <p:nvSpPr>
              <p:cNvPr id="16" name="TextBox 15">
                <a:extLst>
                  <a:ext uri="{FF2B5EF4-FFF2-40B4-BE49-F238E27FC236}">
                    <a16:creationId xmlns:a16="http://schemas.microsoft.com/office/drawing/2014/main" id="{F301A0CA-206A-311F-9783-0A0732EB3C14}"/>
                  </a:ext>
                </a:extLst>
              </p:cNvPr>
              <p:cNvSpPr txBox="1">
                <a:spLocks noRot="1" noChangeAspect="1" noMove="1" noResize="1" noEditPoints="1" noAdjustHandles="1" noChangeArrowheads="1" noChangeShapeType="1" noTextEdit="1"/>
              </p:cNvSpPr>
              <p:nvPr/>
            </p:nvSpPr>
            <p:spPr>
              <a:xfrm>
                <a:off x="3892803" y="5117294"/>
                <a:ext cx="2926669" cy="369332"/>
              </a:xfrm>
              <a:prstGeom prst="rect">
                <a:avLst/>
              </a:prstGeom>
              <a:blipFill>
                <a:blip r:embed="rId3"/>
                <a:stretch>
                  <a:fillRect l="-1875" t="-6557" b="-26230"/>
                </a:stretch>
              </a:blipFill>
            </p:spPr>
            <p:txBody>
              <a:bodyPr/>
              <a:lstStyle/>
              <a:p>
                <a:r>
                  <a:rPr lang="en-US">
                    <a:noFill/>
                  </a:rPr>
                  <a:t> </a:t>
                </a:r>
              </a:p>
            </p:txBody>
          </p:sp>
        </mc:Fallback>
      </mc:AlternateContent>
      <p:sp>
        <p:nvSpPr>
          <p:cNvPr id="18" name="Rectangle 17">
            <a:extLst>
              <a:ext uri="{FF2B5EF4-FFF2-40B4-BE49-F238E27FC236}">
                <a16:creationId xmlns:a16="http://schemas.microsoft.com/office/drawing/2014/main" id="{0058B72E-5609-23E1-38ED-20A060031A79}"/>
              </a:ext>
            </a:extLst>
          </p:cNvPr>
          <p:cNvSpPr/>
          <p:nvPr/>
        </p:nvSpPr>
        <p:spPr>
          <a:xfrm>
            <a:off x="5113353" y="2624457"/>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4,5,6</a:t>
            </a:r>
          </a:p>
        </p:txBody>
      </p:sp>
      <p:sp>
        <p:nvSpPr>
          <p:cNvPr id="19" name="Rectangle 18">
            <a:extLst>
              <a:ext uri="{FF2B5EF4-FFF2-40B4-BE49-F238E27FC236}">
                <a16:creationId xmlns:a16="http://schemas.microsoft.com/office/drawing/2014/main" id="{D24B69BC-9628-D4FA-AED0-5B72737B4279}"/>
              </a:ext>
            </a:extLst>
          </p:cNvPr>
          <p:cNvSpPr/>
          <p:nvPr/>
        </p:nvSpPr>
        <p:spPr>
          <a:xfrm>
            <a:off x="7610042" y="2624457"/>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4</a:t>
            </a:r>
          </a:p>
        </p:txBody>
      </p:sp>
      <p:sp>
        <p:nvSpPr>
          <p:cNvPr id="21" name="Rectangle 20">
            <a:extLst>
              <a:ext uri="{FF2B5EF4-FFF2-40B4-BE49-F238E27FC236}">
                <a16:creationId xmlns:a16="http://schemas.microsoft.com/office/drawing/2014/main" id="{3417D9AC-69BC-76C0-4F70-D3433FDF2302}"/>
              </a:ext>
            </a:extLst>
          </p:cNvPr>
          <p:cNvSpPr/>
          <p:nvPr/>
        </p:nvSpPr>
        <p:spPr>
          <a:xfrm>
            <a:off x="8807470" y="2624456"/>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5</a:t>
            </a:r>
          </a:p>
        </p:txBody>
      </p:sp>
      <p:sp>
        <p:nvSpPr>
          <p:cNvPr id="22" name="Rectangle 21">
            <a:extLst>
              <a:ext uri="{FF2B5EF4-FFF2-40B4-BE49-F238E27FC236}">
                <a16:creationId xmlns:a16="http://schemas.microsoft.com/office/drawing/2014/main" id="{D077854D-0253-D841-C1EE-F57B629AF2AF}"/>
              </a:ext>
            </a:extLst>
          </p:cNvPr>
          <p:cNvSpPr/>
          <p:nvPr/>
        </p:nvSpPr>
        <p:spPr>
          <a:xfrm>
            <a:off x="10004666" y="2624456"/>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6</a:t>
            </a:r>
          </a:p>
        </p:txBody>
      </p:sp>
      <p:sp>
        <p:nvSpPr>
          <p:cNvPr id="17" name="灯片编号占位符 16">
            <a:extLst>
              <a:ext uri="{FF2B5EF4-FFF2-40B4-BE49-F238E27FC236}">
                <a16:creationId xmlns:a16="http://schemas.microsoft.com/office/drawing/2014/main" id="{5712BA5D-C5BF-9CAC-5D73-130726E28AA7}"/>
              </a:ext>
            </a:extLst>
          </p:cNvPr>
          <p:cNvSpPr>
            <a:spLocks noGrp="1"/>
          </p:cNvSpPr>
          <p:nvPr>
            <p:ph type="sldNum" sz="quarter" idx="12"/>
          </p:nvPr>
        </p:nvSpPr>
        <p:spPr/>
        <p:txBody>
          <a:bodyPr/>
          <a:lstStyle/>
          <a:p>
            <a:fld id="{CB77001E-1A61-4903-BBFF-D82C24F3A3A5}" type="slidenum">
              <a:rPr lang="en-US" smtClean="0"/>
              <a:t>79</a:t>
            </a:fld>
            <a:endParaRPr lang="zh-CN" altLang="en-US"/>
          </a:p>
        </p:txBody>
      </p:sp>
      <p:sp>
        <p:nvSpPr>
          <p:cNvPr id="28" name="页脚占位符 27">
            <a:extLst>
              <a:ext uri="{FF2B5EF4-FFF2-40B4-BE49-F238E27FC236}">
                <a16:creationId xmlns:a16="http://schemas.microsoft.com/office/drawing/2014/main" id="{F67D8882-406C-4FE5-8AD2-C8E690116263}"/>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2376637618"/>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7264D7-6F21-37CF-5DD0-E4008D049EB5}"/>
              </a:ext>
            </a:extLst>
          </p:cNvPr>
          <p:cNvSpPr>
            <a:spLocks noGrp="1"/>
          </p:cNvSpPr>
          <p:nvPr>
            <p:ph type="title"/>
          </p:nvPr>
        </p:nvSpPr>
        <p:spPr>
          <a:xfrm>
            <a:off x="764275" y="0"/>
            <a:ext cx="11284390" cy="1325563"/>
          </a:xfrm>
        </p:spPr>
        <p:txBody>
          <a:bodyPr>
            <a:normAutofit/>
          </a:bodyPr>
          <a:lstStyle/>
          <a:p>
            <a:r>
              <a:rPr lang="en-US" altLang="zh-CN" sz="3600">
                <a:ea typeface="等线"/>
              </a:rPr>
              <a:t>Limitations of Naive Ternary </a:t>
            </a:r>
            <a:r>
              <a:rPr lang="en-US" altLang="zh-CN" sz="3600" err="1">
                <a:ea typeface="等线"/>
              </a:rPr>
              <a:t>MatMul</a:t>
            </a:r>
            <a:r>
              <a:rPr lang="en-US" altLang="zh-CN" sz="3600">
                <a:ea typeface="等线"/>
              </a:rPr>
              <a:t> Implementation</a:t>
            </a:r>
          </a:p>
        </p:txBody>
      </p:sp>
      <p:sp>
        <p:nvSpPr>
          <p:cNvPr id="4" name="文本框 3">
            <a:extLst>
              <a:ext uri="{FF2B5EF4-FFF2-40B4-BE49-F238E27FC236}">
                <a16:creationId xmlns:a16="http://schemas.microsoft.com/office/drawing/2014/main" id="{A3EDA45F-45B1-4568-BEC7-8DAA2BE5A82B}"/>
              </a:ext>
            </a:extLst>
          </p:cNvPr>
          <p:cNvSpPr txBox="1"/>
          <p:nvPr/>
        </p:nvSpPr>
        <p:spPr>
          <a:xfrm>
            <a:off x="937747" y="1421825"/>
            <a:ext cx="10768478" cy="2431435"/>
          </a:xfrm>
          <a:prstGeom prst="rect">
            <a:avLst/>
          </a:prstGeom>
          <a:noFill/>
        </p:spPr>
        <p:txBody>
          <a:bodyPr wrap="square" lIns="91440" tIns="45720" rIns="91440" bIns="45720" anchor="t">
            <a:spAutoFit/>
          </a:bodyPr>
          <a:lstStyle/>
          <a:p>
            <a:pPr marL="342900" indent="-342900">
              <a:buFont typeface="Arial" panose="020B0604020202020204" pitchFamily="34" charset="0"/>
              <a:buChar char="•"/>
            </a:pPr>
            <a:r>
              <a:rPr lang="en-US" altLang="zh-CN" sz="2800" b="1">
                <a:solidFill>
                  <a:srgbClr val="C00000"/>
                </a:solidFill>
                <a:ea typeface="等线"/>
              </a:rPr>
              <a:t>Redundant computation</a:t>
            </a:r>
            <a:r>
              <a:rPr lang="en-US" altLang="zh-CN" sz="2800" b="1">
                <a:ea typeface="等线"/>
              </a:rPr>
              <a:t> in standard “Select &amp; Accumulate”</a:t>
            </a:r>
          </a:p>
          <a:p>
            <a:pPr marL="800100" lvl="1" indent="-342900">
              <a:buFont typeface="Arial" panose="020B0604020202020204" pitchFamily="34" charset="0"/>
              <a:buChar char="•"/>
            </a:pPr>
            <a:r>
              <a:rPr lang="en-US" altLang="zh-CN" sz="2400">
                <a:ea typeface="等线"/>
              </a:rPr>
              <a:t>Limited States {-1, 0, 1}, repetitive patterns</a:t>
            </a:r>
          </a:p>
          <a:p>
            <a:endParaRPr lang="en-US" altLang="zh-CN" sz="2400" b="1"/>
          </a:p>
          <a:p>
            <a:pPr marL="285750" indent="-285750">
              <a:buFont typeface="Arial" panose="020B0604020202020204" pitchFamily="34" charset="0"/>
              <a:buChar char="•"/>
            </a:pPr>
            <a:r>
              <a:rPr lang="en-US" altLang="zh-CN" sz="2800" b="1">
                <a:ea typeface="等线"/>
              </a:rPr>
              <a:t> DSP </a:t>
            </a:r>
            <a:r>
              <a:rPr lang="en-US" altLang="zh-CN" sz="2800" b="1">
                <a:solidFill>
                  <a:srgbClr val="C00000"/>
                </a:solidFill>
                <a:ea typeface="等线"/>
              </a:rPr>
              <a:t>Underutilization</a:t>
            </a:r>
          </a:p>
          <a:p>
            <a:pPr marL="742950" lvl="1" indent="-285750">
              <a:buFont typeface="Arial" panose="020B0604020202020204" pitchFamily="34" charset="0"/>
              <a:buChar char="•"/>
            </a:pPr>
            <a:r>
              <a:rPr lang="en-US" altLang="zh-CN" sz="2400">
                <a:ea typeface="等线"/>
              </a:rPr>
              <a:t>Typical DSP: </a:t>
            </a:r>
            <a:r>
              <a:rPr lang="en-US" altLang="zh-CN" sz="2400" i="1">
                <a:ea typeface="等线"/>
              </a:rPr>
              <a:t>P (48bit) = A (27bit)* B (18bit) + C (48*bit)</a:t>
            </a:r>
          </a:p>
          <a:p>
            <a:pPr marL="742950" lvl="1" indent="-285750">
              <a:buFont typeface="Arial" panose="020B0604020202020204" pitchFamily="34" charset="0"/>
              <a:buChar char="•"/>
            </a:pPr>
            <a:r>
              <a:rPr lang="en-US" altLang="zh-CN" sz="2400">
                <a:ea typeface="等线"/>
              </a:rPr>
              <a:t>Bit-packing is not efficient: imbalanced operand </a:t>
            </a:r>
            <a:r>
              <a:rPr lang="en-US" altLang="zh-CN" sz="2400" err="1">
                <a:ea typeface="等线"/>
              </a:rPr>
              <a:t>bitwidths</a:t>
            </a:r>
            <a:r>
              <a:rPr lang="en-US" altLang="zh-CN" sz="2400">
                <a:ea typeface="等线"/>
              </a:rPr>
              <a:t>: 1.58bit &amp; 8bit</a:t>
            </a:r>
          </a:p>
        </p:txBody>
      </p:sp>
      <p:pic>
        <p:nvPicPr>
          <p:cNvPr id="12" name="图片 11">
            <a:extLst>
              <a:ext uri="{FF2B5EF4-FFF2-40B4-BE49-F238E27FC236}">
                <a16:creationId xmlns:a16="http://schemas.microsoft.com/office/drawing/2014/main" id="{2B3079FE-F0DC-BC99-F311-66DD759D6E04}"/>
              </a:ext>
            </a:extLst>
          </p:cNvPr>
          <p:cNvPicPr>
            <a:picLocks noChangeAspect="1"/>
          </p:cNvPicPr>
          <p:nvPr/>
        </p:nvPicPr>
        <p:blipFill>
          <a:blip r:embed="rId4"/>
          <a:srcRect l="4499" t="23793" r="7449" b="1512"/>
          <a:stretch>
            <a:fillRect/>
          </a:stretch>
        </p:blipFill>
        <p:spPr>
          <a:xfrm>
            <a:off x="5600592" y="4217744"/>
            <a:ext cx="3667234" cy="1374098"/>
          </a:xfrm>
          <a:prstGeom prst="rect">
            <a:avLst/>
          </a:prstGeom>
        </p:spPr>
      </p:pic>
      <p:pic>
        <p:nvPicPr>
          <p:cNvPr id="14" name="图片 13">
            <a:extLst>
              <a:ext uri="{FF2B5EF4-FFF2-40B4-BE49-F238E27FC236}">
                <a16:creationId xmlns:a16="http://schemas.microsoft.com/office/drawing/2014/main" id="{9615405C-A41A-922F-2524-256BCB98A060}"/>
              </a:ext>
            </a:extLst>
          </p:cNvPr>
          <p:cNvPicPr>
            <a:picLocks noChangeAspect="1"/>
          </p:cNvPicPr>
          <p:nvPr/>
        </p:nvPicPr>
        <p:blipFill>
          <a:blip r:embed="rId5"/>
          <a:srcRect l="6166" t="15327" r="12732" b="16931"/>
          <a:stretch>
            <a:fillRect/>
          </a:stretch>
        </p:blipFill>
        <p:spPr>
          <a:xfrm>
            <a:off x="1968734" y="4217744"/>
            <a:ext cx="2365142" cy="1026175"/>
          </a:xfrm>
          <a:prstGeom prst="rect">
            <a:avLst/>
          </a:prstGeom>
        </p:spPr>
      </p:pic>
      <p:sp>
        <p:nvSpPr>
          <p:cNvPr id="5" name="灯片编号占位符 4">
            <a:extLst>
              <a:ext uri="{FF2B5EF4-FFF2-40B4-BE49-F238E27FC236}">
                <a16:creationId xmlns:a16="http://schemas.microsoft.com/office/drawing/2014/main" id="{FC425F39-E9FB-F5BF-7902-897ED3912AB0}"/>
              </a:ext>
            </a:extLst>
          </p:cNvPr>
          <p:cNvSpPr>
            <a:spLocks noGrp="1"/>
          </p:cNvSpPr>
          <p:nvPr>
            <p:ph type="sldNum" sz="quarter" idx="12"/>
          </p:nvPr>
        </p:nvSpPr>
        <p:spPr/>
        <p:txBody>
          <a:bodyPr/>
          <a:lstStyle/>
          <a:p>
            <a:fld id="{CB77001E-1A61-4903-BBFF-D82C24F3A3A5}" type="slidenum">
              <a:rPr lang="en-US" smtClean="0"/>
              <a:t>8</a:t>
            </a:fld>
            <a:endParaRPr lang="zh-CN" altLang="en-US"/>
          </a:p>
        </p:txBody>
      </p:sp>
      <p:sp>
        <p:nvSpPr>
          <p:cNvPr id="9" name="页脚占位符 8">
            <a:extLst>
              <a:ext uri="{FF2B5EF4-FFF2-40B4-BE49-F238E27FC236}">
                <a16:creationId xmlns:a16="http://schemas.microsoft.com/office/drawing/2014/main" id="{877CADFB-E303-44FD-882A-93D3CB8BED2D}"/>
              </a:ext>
            </a:extLst>
          </p:cNvPr>
          <p:cNvSpPr>
            <a:spLocks noGrp="1"/>
          </p:cNvSpPr>
          <p:nvPr>
            <p:ph type="ftr" sz="quarter" idx="11"/>
          </p:nvPr>
        </p:nvSpPr>
        <p:spPr/>
        <p:txBody>
          <a:bodyPr/>
          <a:lstStyle/>
          <a:p>
            <a:r>
              <a:rPr lang="en-US"/>
              <a:t>TeLLMe: Ternary LLM Accelerator on Edge FPGAs</a:t>
            </a:r>
          </a:p>
        </p:txBody>
      </p:sp>
      <p:sp>
        <p:nvSpPr>
          <p:cNvPr id="13" name="文本框 12">
            <a:extLst>
              <a:ext uri="{FF2B5EF4-FFF2-40B4-BE49-F238E27FC236}">
                <a16:creationId xmlns:a16="http://schemas.microsoft.com/office/drawing/2014/main" id="{C4A72932-14C1-44F5-BC13-65BD2D3E4DD2}"/>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1</a:t>
            </a:r>
            <a:endParaRPr lang="zh-CN" altLang="en-US" sz="2400" b="1" i="1">
              <a:solidFill>
                <a:srgbClr val="C00000"/>
              </a:solidFill>
            </a:endParaRPr>
          </a:p>
        </p:txBody>
      </p:sp>
    </p:spTree>
    <p:extLst>
      <p:ext uri="{BB962C8B-B14F-4D97-AF65-F5344CB8AC3E}">
        <p14:creationId xmlns:p14="http://schemas.microsoft.com/office/powerpoint/2010/main" val="3034417549"/>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8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2DB7E-74B0-3D5F-515F-BB65B581407C}"/>
              </a:ext>
            </a:extLst>
          </p:cNvPr>
          <p:cNvSpPr>
            <a:spLocks noGrp="1"/>
          </p:cNvSpPr>
          <p:nvPr>
            <p:ph type="title"/>
          </p:nvPr>
        </p:nvSpPr>
        <p:spPr>
          <a:xfrm>
            <a:off x="838200" y="-87548"/>
            <a:ext cx="10515600" cy="1325563"/>
          </a:xfrm>
        </p:spPr>
        <p:txBody>
          <a:bodyPr/>
          <a:lstStyle/>
          <a:p>
            <a:r>
              <a:rPr lang="en-US" err="1"/>
              <a:t>TeLLMe</a:t>
            </a:r>
            <a:r>
              <a:rPr lang="en-US"/>
              <a:t> System Architecture </a:t>
            </a:r>
          </a:p>
        </p:txBody>
      </p:sp>
      <p:pic>
        <p:nvPicPr>
          <p:cNvPr id="3" name="图形 2">
            <a:extLst>
              <a:ext uri="{FF2B5EF4-FFF2-40B4-BE49-F238E27FC236}">
                <a16:creationId xmlns:a16="http://schemas.microsoft.com/office/drawing/2014/main" id="{C92EDCF1-6B1C-7EA3-7219-C5122F4C423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06891" y="859130"/>
            <a:ext cx="4937550" cy="2977492"/>
          </a:xfrm>
          <a:prstGeom prst="rect">
            <a:avLst/>
          </a:prstGeom>
        </p:spPr>
      </p:pic>
      <p:sp>
        <p:nvSpPr>
          <p:cNvPr id="20" name="文本框 19">
            <a:extLst>
              <a:ext uri="{FF2B5EF4-FFF2-40B4-BE49-F238E27FC236}">
                <a16:creationId xmlns:a16="http://schemas.microsoft.com/office/drawing/2014/main" id="{7E207FA7-02C1-5998-6EE5-9BEF239E8096}"/>
              </a:ext>
            </a:extLst>
          </p:cNvPr>
          <p:cNvSpPr txBox="1"/>
          <p:nvPr/>
        </p:nvSpPr>
        <p:spPr>
          <a:xfrm>
            <a:off x="2070771" y="4199117"/>
            <a:ext cx="8609017" cy="2322929"/>
          </a:xfrm>
          <a:prstGeom prst="rect">
            <a:avLst/>
          </a:prstGeom>
          <a:noFill/>
        </p:spPr>
        <p:txBody>
          <a:bodyPr wrap="square">
            <a:spAutoFit/>
          </a:bodyPr>
          <a:lstStyle/>
          <a:p>
            <a:pPr rtl="0">
              <a:buNone/>
            </a:pPr>
            <a:r>
              <a:rPr lang="en-US" altLang="zh-CN" sz="1400" b="1" i="0" u="none" strike="noStrike">
                <a:solidFill>
                  <a:srgbClr val="000000"/>
                </a:solidFill>
                <a:effectLst/>
                <a:latin typeface="Arial" panose="020B0604020202020204" pitchFamily="34" charset="0"/>
              </a:rPr>
              <a:t>Heterogeneous SoC Design (PS + PL)</a:t>
            </a:r>
            <a:endParaRPr lang="en-US" altLang="zh-CN" sz="1400" b="0">
              <a:effectLst/>
            </a:endParaRPr>
          </a:p>
          <a:p>
            <a:pPr lvl="1" fontAlgn="base">
              <a:spcBef>
                <a:spcPts val="1200"/>
              </a:spcBef>
              <a:buFont typeface="Arial" panose="020B0604020202020204" pitchFamily="34" charset="0"/>
              <a:buChar char="•"/>
            </a:pPr>
            <a:r>
              <a:rPr lang="en-US" altLang="zh-CN" sz="1400" b="1" i="0" u="none" strike="noStrike">
                <a:solidFill>
                  <a:srgbClr val="000000"/>
                </a:solidFill>
                <a:effectLst/>
                <a:latin typeface="Arial" panose="020B0604020202020204" pitchFamily="34" charset="0"/>
              </a:rPr>
              <a:t>PS (Processing System):</a:t>
            </a:r>
            <a:r>
              <a:rPr lang="en-US" altLang="zh-CN" sz="1400" b="0" i="0" u="none" strike="noStrike">
                <a:solidFill>
                  <a:srgbClr val="000000"/>
                </a:solidFill>
                <a:effectLst/>
                <a:latin typeface="Arial" panose="020B0604020202020204" pitchFamily="34" charset="0"/>
              </a:rPr>
              <a:t> Handles pre/post-processing and configuration (AXI-Lite).</a:t>
            </a:r>
          </a:p>
          <a:p>
            <a:pPr lvl="1" fontAlgn="base">
              <a:spcAft>
                <a:spcPts val="1200"/>
              </a:spcAft>
              <a:buFont typeface="Arial" panose="020B0604020202020204" pitchFamily="34" charset="0"/>
              <a:buChar char="•"/>
            </a:pPr>
            <a:r>
              <a:rPr lang="en-US" altLang="zh-CN" sz="1400" b="1" i="0" u="none" strike="noStrike">
                <a:solidFill>
                  <a:srgbClr val="000000"/>
                </a:solidFill>
                <a:effectLst/>
                <a:latin typeface="Arial" panose="020B0604020202020204" pitchFamily="34" charset="0"/>
              </a:rPr>
              <a:t>PL (Programmable Logic):</a:t>
            </a:r>
            <a:r>
              <a:rPr lang="en-US" altLang="zh-CN" sz="1400" b="0" i="0" u="none" strike="noStrike">
                <a:solidFill>
                  <a:srgbClr val="000000"/>
                </a:solidFill>
                <a:effectLst/>
                <a:latin typeface="Arial" panose="020B0604020202020204" pitchFamily="34" charset="0"/>
              </a:rPr>
              <a:t> Implements the high-performance accelerator kernel.</a:t>
            </a:r>
          </a:p>
          <a:p>
            <a:pPr rtl="0">
              <a:buNone/>
            </a:pPr>
            <a:r>
              <a:rPr lang="en-US" altLang="zh-CN" sz="1400" b="1" i="0" u="none" strike="noStrike">
                <a:solidFill>
                  <a:srgbClr val="000000"/>
                </a:solidFill>
                <a:effectLst/>
                <a:latin typeface="Arial" panose="020B0604020202020204" pitchFamily="34" charset="0"/>
              </a:rPr>
              <a:t>Specialized Dataflow Compute Engines</a:t>
            </a:r>
            <a:endParaRPr lang="en-US" altLang="zh-CN" sz="1400" b="0">
              <a:effectLst/>
            </a:endParaRPr>
          </a:p>
          <a:p>
            <a:pPr lvl="1" fontAlgn="base">
              <a:spcBef>
                <a:spcPts val="1200"/>
              </a:spcBef>
              <a:buFont typeface="Arial" panose="020B0604020202020204" pitchFamily="34" charset="0"/>
              <a:buChar char="•"/>
            </a:pPr>
            <a:r>
              <a:rPr lang="en-US" altLang="zh-CN" sz="1400" b="1" i="0" u="none" strike="noStrike">
                <a:solidFill>
                  <a:srgbClr val="000000"/>
                </a:solidFill>
                <a:effectLst/>
                <a:latin typeface="Arial" panose="020B0604020202020204" pitchFamily="34" charset="0"/>
              </a:rPr>
              <a:t>RPA (Reversed Prefill Attention):</a:t>
            </a:r>
            <a:r>
              <a:rPr lang="en-US" altLang="zh-CN" sz="1400" b="0" i="0" u="none" strike="noStrike">
                <a:solidFill>
                  <a:srgbClr val="000000"/>
                </a:solidFill>
                <a:effectLst/>
                <a:latin typeface="Arial" panose="020B0604020202020204" pitchFamily="34" charset="0"/>
              </a:rPr>
              <a:t> Optimized for compute-bound prefill phase.</a:t>
            </a:r>
          </a:p>
          <a:p>
            <a:pPr lvl="1" fontAlgn="base">
              <a:buFont typeface="Arial" panose="020B0604020202020204" pitchFamily="34" charset="0"/>
              <a:buChar char="•"/>
            </a:pPr>
            <a:r>
              <a:rPr lang="en-US" altLang="zh-CN" sz="1400" b="1" i="0" u="none" strike="noStrike">
                <a:solidFill>
                  <a:srgbClr val="000000"/>
                </a:solidFill>
                <a:effectLst/>
                <a:latin typeface="Arial" panose="020B0604020202020204" pitchFamily="34" charset="0"/>
              </a:rPr>
              <a:t>DA (Decoding Attention):</a:t>
            </a:r>
            <a:r>
              <a:rPr lang="en-US" altLang="zh-CN" sz="1400" b="0" i="0" u="none" strike="noStrike">
                <a:solidFill>
                  <a:srgbClr val="000000"/>
                </a:solidFill>
                <a:effectLst/>
                <a:latin typeface="Arial" panose="020B0604020202020204" pitchFamily="34" charset="0"/>
              </a:rPr>
              <a:t> Optimized for memory-bound decoding phase.</a:t>
            </a:r>
          </a:p>
          <a:p>
            <a:pPr lvl="1" fontAlgn="base">
              <a:buFont typeface="Arial" panose="020B0604020202020204" pitchFamily="34" charset="0"/>
              <a:buChar char="•"/>
            </a:pPr>
            <a:r>
              <a:rPr lang="en-US" altLang="zh-CN" sz="1400" b="1" i="0" u="none" strike="noStrike">
                <a:solidFill>
                  <a:srgbClr val="000000"/>
                </a:solidFill>
                <a:effectLst/>
                <a:latin typeface="Arial" panose="020B0604020202020204" pitchFamily="34" charset="0"/>
              </a:rPr>
              <a:t>TLMM-FUSE:</a:t>
            </a:r>
            <a:r>
              <a:rPr lang="en-US" altLang="zh-CN" sz="1400" b="0" i="0" u="none" strike="noStrike">
                <a:solidFill>
                  <a:srgbClr val="000000"/>
                </a:solidFill>
                <a:effectLst/>
                <a:latin typeface="Arial" panose="020B0604020202020204" pitchFamily="34" charset="0"/>
              </a:rPr>
              <a:t> Core linear engine fusing Quant/</a:t>
            </a:r>
            <a:r>
              <a:rPr lang="en-US" altLang="zh-CN" sz="1400" b="0" i="0" u="none" strike="noStrike" err="1">
                <a:solidFill>
                  <a:srgbClr val="000000"/>
                </a:solidFill>
                <a:effectLst/>
                <a:latin typeface="Arial" panose="020B0604020202020204" pitchFamily="34" charset="0"/>
              </a:rPr>
              <a:t>Dequant</a:t>
            </a:r>
            <a:r>
              <a:rPr lang="en-US" altLang="zh-CN" sz="1400" b="0" i="0" u="none" strike="noStrike">
                <a:solidFill>
                  <a:srgbClr val="000000"/>
                </a:solidFill>
                <a:effectLst/>
                <a:latin typeface="Arial" panose="020B0604020202020204" pitchFamily="34" charset="0"/>
              </a:rPr>
              <a:t>, Elementwise Ops, and Ternary </a:t>
            </a:r>
            <a:r>
              <a:rPr lang="en-US" altLang="zh-CN" sz="1400" b="0" i="0" u="none" strike="noStrike" err="1">
                <a:solidFill>
                  <a:srgbClr val="000000"/>
                </a:solidFill>
                <a:effectLst/>
                <a:latin typeface="Arial" panose="020B0604020202020204" pitchFamily="34" charset="0"/>
              </a:rPr>
              <a:t>MatMul</a:t>
            </a:r>
            <a:r>
              <a:rPr lang="en-US" altLang="zh-CN" sz="1400" b="0" i="0" u="none" strike="noStrike">
                <a:solidFill>
                  <a:srgbClr val="000000"/>
                </a:solidFill>
                <a:effectLst/>
                <a:latin typeface="Arial" panose="020B0604020202020204" pitchFamily="34" charset="0"/>
              </a:rPr>
              <a:t>.</a:t>
            </a:r>
          </a:p>
          <a:p>
            <a:pPr lvl="1" fontAlgn="base">
              <a:spcAft>
                <a:spcPts val="1200"/>
              </a:spcAft>
              <a:buFont typeface="Arial" panose="020B0604020202020204" pitchFamily="34" charset="0"/>
              <a:buChar char="•"/>
            </a:pPr>
            <a:r>
              <a:rPr lang="en-US" altLang="zh-CN" sz="1400" b="1" i="0" u="none" strike="noStrike">
                <a:solidFill>
                  <a:srgbClr val="000000"/>
                </a:solidFill>
                <a:effectLst/>
                <a:latin typeface="Arial" panose="020B0604020202020204" pitchFamily="34" charset="0"/>
              </a:rPr>
              <a:t>RMS-MAX:</a:t>
            </a:r>
            <a:r>
              <a:rPr lang="en-US" altLang="zh-CN" sz="1400" b="0" i="0" u="none" strike="noStrike">
                <a:solidFill>
                  <a:srgbClr val="000000"/>
                </a:solidFill>
                <a:effectLst/>
                <a:latin typeface="Arial" panose="020B0604020202020204" pitchFamily="34" charset="0"/>
              </a:rPr>
              <a:t> Handles normalization and dynamic quantization scaling.</a:t>
            </a:r>
          </a:p>
        </p:txBody>
      </p:sp>
      <p:pic>
        <p:nvPicPr>
          <p:cNvPr id="21" name="图片 20">
            <a:extLst>
              <a:ext uri="{FF2B5EF4-FFF2-40B4-BE49-F238E27FC236}">
                <a16:creationId xmlns:a16="http://schemas.microsoft.com/office/drawing/2014/main" id="{B6431187-4878-547F-230F-00DD513ADB26}"/>
              </a:ext>
            </a:extLst>
          </p:cNvPr>
          <p:cNvPicPr>
            <a:picLocks noChangeAspect="1"/>
          </p:cNvPicPr>
          <p:nvPr/>
        </p:nvPicPr>
        <p:blipFill>
          <a:blip r:embed="rId5"/>
          <a:srcRect t="2141" r="915" b="5929"/>
          <a:stretch>
            <a:fillRect/>
          </a:stretch>
        </p:blipFill>
        <p:spPr>
          <a:xfrm>
            <a:off x="51554" y="1020409"/>
            <a:ext cx="5401191" cy="2664875"/>
          </a:xfrm>
          <a:prstGeom prst="rect">
            <a:avLst/>
          </a:prstGeom>
        </p:spPr>
      </p:pic>
      <p:sp>
        <p:nvSpPr>
          <p:cNvPr id="22" name="箭头: 右 21">
            <a:extLst>
              <a:ext uri="{FF2B5EF4-FFF2-40B4-BE49-F238E27FC236}">
                <a16:creationId xmlns:a16="http://schemas.microsoft.com/office/drawing/2014/main" id="{0BACB2A8-4E18-5179-63FB-B4C2391F5A50}"/>
              </a:ext>
            </a:extLst>
          </p:cNvPr>
          <p:cNvSpPr/>
          <p:nvPr/>
        </p:nvSpPr>
        <p:spPr>
          <a:xfrm>
            <a:off x="5452745" y="2186429"/>
            <a:ext cx="1054146" cy="337157"/>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Rectangle 0">
            <a:extLst>
              <a:ext uri="{FF2B5EF4-FFF2-40B4-BE49-F238E27FC236}">
                <a16:creationId xmlns:a16="http://schemas.microsoft.com/office/drawing/2014/main" id="{078ACBD7-043D-7889-62FC-AB5548E5C102}"/>
              </a:ext>
            </a:extLst>
          </p:cNvPr>
          <p:cNvSpPr/>
          <p:nvPr/>
        </p:nvSpPr>
        <p:spPr>
          <a:xfrm>
            <a:off x="9797143" y="1593045"/>
            <a:ext cx="674914" cy="163773"/>
          </a:xfrm>
          <a:prstGeom prst="rect">
            <a:avLst/>
          </a:prstGeom>
          <a:noFill/>
          <a:ln w="571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灯片编号占位符 3">
            <a:extLst>
              <a:ext uri="{FF2B5EF4-FFF2-40B4-BE49-F238E27FC236}">
                <a16:creationId xmlns:a16="http://schemas.microsoft.com/office/drawing/2014/main" id="{A5B2BE18-4777-65F7-16A2-FE256330D191}"/>
              </a:ext>
            </a:extLst>
          </p:cNvPr>
          <p:cNvSpPr>
            <a:spLocks noGrp="1"/>
          </p:cNvSpPr>
          <p:nvPr>
            <p:ph type="sldNum" sz="quarter" idx="12"/>
          </p:nvPr>
        </p:nvSpPr>
        <p:spPr/>
        <p:txBody>
          <a:bodyPr/>
          <a:lstStyle/>
          <a:p>
            <a:fld id="{CB77001E-1A61-4903-BBFF-D82C24F3A3A5}" type="slidenum">
              <a:rPr lang="en-US" smtClean="0"/>
              <a:t>80</a:t>
            </a:fld>
            <a:endParaRPr lang="zh-CN" altLang="en-US"/>
          </a:p>
        </p:txBody>
      </p:sp>
      <p:sp>
        <p:nvSpPr>
          <p:cNvPr id="6" name="页脚占位符 5">
            <a:extLst>
              <a:ext uri="{FF2B5EF4-FFF2-40B4-BE49-F238E27FC236}">
                <a16:creationId xmlns:a16="http://schemas.microsoft.com/office/drawing/2014/main" id="{FD731B44-E847-479C-9563-FCBD8500FFFB}"/>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292399969"/>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2"/>
    </p:ext>
  </p:extLst>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2076D07-286A-6B55-6B45-47048912A3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5A53BE-9879-AE7E-BB55-62B31F165DAE}"/>
              </a:ext>
            </a:extLst>
          </p:cNvPr>
          <p:cNvSpPr>
            <a:spLocks noGrp="1"/>
          </p:cNvSpPr>
          <p:nvPr>
            <p:ph type="title"/>
          </p:nvPr>
        </p:nvSpPr>
        <p:spPr>
          <a:xfrm>
            <a:off x="468950" y="102550"/>
            <a:ext cx="11254099" cy="677462"/>
          </a:xfrm>
        </p:spPr>
        <p:txBody>
          <a:bodyPr>
            <a:normAutofit fontScale="90000"/>
          </a:bodyPr>
          <a:lstStyle/>
          <a:p>
            <a:r>
              <a:rPr lang="en-US" altLang="zh-CN" err="1">
                <a:ea typeface="Calibri" pitchFamily="34" charset="-122"/>
                <a:cs typeface="Calibri" pitchFamily="34" charset="-120"/>
              </a:rPr>
              <a:t>TeLLMe</a:t>
            </a:r>
            <a:r>
              <a:rPr lang="en-US" altLang="zh-CN">
                <a:ea typeface="Calibri" pitchFamily="34" charset="-122"/>
                <a:cs typeface="Calibri" pitchFamily="34" charset="-120"/>
              </a:rPr>
              <a:t>: Novelty &amp; Key Contributions</a:t>
            </a:r>
            <a:endParaRPr lang="en-US" altLang="zh-CN"/>
          </a:p>
        </p:txBody>
      </p:sp>
      <p:sp>
        <p:nvSpPr>
          <p:cNvPr id="12" name="Text 7">
            <a:extLst>
              <a:ext uri="{FF2B5EF4-FFF2-40B4-BE49-F238E27FC236}">
                <a16:creationId xmlns:a16="http://schemas.microsoft.com/office/drawing/2014/main" id="{ABC75301-D2A4-4F88-C67F-32C1773C62FD}"/>
              </a:ext>
            </a:extLst>
          </p:cNvPr>
          <p:cNvSpPr/>
          <p:nvPr/>
        </p:nvSpPr>
        <p:spPr>
          <a:xfrm>
            <a:off x="4531157" y="1287229"/>
            <a:ext cx="2355023" cy="1055474"/>
          </a:xfrm>
          <a:prstGeom prst="roundRect">
            <a:avLst/>
          </a:prstGeom>
          <a:solidFill>
            <a:srgbClr val="1D4ED8"/>
          </a:solidFill>
          <a:ln w="38100">
            <a:solidFill>
              <a:srgbClr val="1E40AF"/>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endParaRPr lang="en-US" b="1">
              <a:solidFill>
                <a:srgbClr val="FFFFFF"/>
              </a:solidFill>
            </a:endParaRPr>
          </a:p>
          <a:p>
            <a:pPr marL="0" indent="0" algn="ctr">
              <a:buNone/>
            </a:pPr>
            <a:r>
              <a:rPr lang="en-US" b="1">
                <a:solidFill>
                  <a:srgbClr val="FFFFFF"/>
                </a:solidFill>
              </a:rPr>
              <a:t>TLMM-FUSE </a:t>
            </a:r>
            <a:br>
              <a:rPr lang="en-US" b="1">
                <a:solidFill>
                  <a:srgbClr val="FFFFFF"/>
                </a:solidFill>
              </a:rPr>
            </a:br>
            <a:r>
              <a:rPr lang="en-US" sz="1100">
                <a:solidFill>
                  <a:srgbClr val="DBEAFE"/>
                </a:solidFill>
              </a:rPr>
              <a:t>Table-lookup ternary </a:t>
            </a:r>
            <a:r>
              <a:rPr lang="en-US" sz="1100" err="1">
                <a:solidFill>
                  <a:srgbClr val="DBEAFE"/>
                </a:solidFill>
              </a:rPr>
              <a:t>matmul</a:t>
            </a:r>
            <a:endParaRPr lang="en-US" sz="1600"/>
          </a:p>
          <a:p>
            <a:pPr marL="0" indent="0" algn="ctr">
              <a:buNone/>
            </a:pPr>
            <a:r>
              <a:rPr lang="en-US" sz="1100">
                <a:solidFill>
                  <a:srgbClr val="DBEAFE"/>
                </a:solidFill>
              </a:rPr>
              <a:t>for QKV + FFN fused with FP </a:t>
            </a:r>
            <a:r>
              <a:rPr lang="en-US" sz="1100" err="1">
                <a:solidFill>
                  <a:srgbClr val="DBEAFE"/>
                </a:solidFill>
              </a:rPr>
              <a:t>DeQ</a:t>
            </a:r>
            <a:r>
              <a:rPr lang="en-US" sz="1100">
                <a:solidFill>
                  <a:srgbClr val="DBEAFE"/>
                </a:solidFill>
              </a:rPr>
              <a:t> ↔ INT ops ↔ Quant</a:t>
            </a:r>
          </a:p>
          <a:p>
            <a:pPr marL="0" indent="0" algn="ctr">
              <a:buNone/>
            </a:pPr>
            <a:r>
              <a:rPr lang="en-US" sz="1100">
                <a:solidFill>
                  <a:srgbClr val="DBEAFE"/>
                </a:solidFill>
              </a:rPr>
              <a:t>+ </a:t>
            </a:r>
            <a:r>
              <a:rPr lang="en-US" sz="1100" err="1">
                <a:solidFill>
                  <a:srgbClr val="DBEAFE"/>
                </a:solidFill>
              </a:rPr>
              <a:t>Elemwise</a:t>
            </a:r>
            <a:r>
              <a:rPr lang="en-US" sz="1100">
                <a:solidFill>
                  <a:srgbClr val="DBEAFE"/>
                </a:solidFill>
              </a:rPr>
              <a:t> (residual/</a:t>
            </a:r>
            <a:r>
              <a:rPr lang="en-US" sz="1100" err="1">
                <a:solidFill>
                  <a:srgbClr val="DBEAFE"/>
                </a:solidFill>
              </a:rPr>
              <a:t>RoPE</a:t>
            </a:r>
            <a:r>
              <a:rPr lang="en-US" sz="1100">
                <a:solidFill>
                  <a:srgbClr val="DBEAFE"/>
                </a:solidFill>
              </a:rPr>
              <a:t>/...)</a:t>
            </a:r>
          </a:p>
          <a:p>
            <a:pPr marL="0" indent="0" algn="ctr">
              <a:buNone/>
            </a:pPr>
            <a:endParaRPr lang="en-US" sz="1600"/>
          </a:p>
        </p:txBody>
      </p:sp>
      <p:sp>
        <p:nvSpPr>
          <p:cNvPr id="13" name="Text 9">
            <a:extLst>
              <a:ext uri="{FF2B5EF4-FFF2-40B4-BE49-F238E27FC236}">
                <a16:creationId xmlns:a16="http://schemas.microsoft.com/office/drawing/2014/main" id="{108B1D26-61F1-DC9C-1331-78BC1DC561B5}"/>
              </a:ext>
            </a:extLst>
          </p:cNvPr>
          <p:cNvSpPr/>
          <p:nvPr/>
        </p:nvSpPr>
        <p:spPr>
          <a:xfrm>
            <a:off x="1128215" y="2781512"/>
            <a:ext cx="2378774" cy="965468"/>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b="1">
                <a:solidFill>
                  <a:srgbClr val="FFFFFF"/>
                </a:solidFill>
              </a:rPr>
              <a:t>Prefill Attention
</a:t>
            </a:r>
            <a:r>
              <a:rPr lang="en-US" sz="1200">
                <a:solidFill>
                  <a:srgbClr val="F5F3FF"/>
                </a:solidFill>
              </a:rPr>
              <a:t>Reversed + fully fused</a:t>
            </a:r>
            <a:endParaRPr lang="en-US"/>
          </a:p>
          <a:p>
            <a:pPr marL="0" indent="0" algn="ctr">
              <a:buNone/>
            </a:pPr>
            <a:r>
              <a:rPr lang="en-US" sz="1200">
                <a:solidFill>
                  <a:srgbClr val="F5F3FF"/>
                </a:solidFill>
              </a:rPr>
              <a:t>minimizes DDR traffic</a:t>
            </a:r>
            <a:endParaRPr lang="en-US"/>
          </a:p>
        </p:txBody>
      </p:sp>
      <p:sp>
        <p:nvSpPr>
          <p:cNvPr id="16" name="Text 6">
            <a:extLst>
              <a:ext uri="{FF2B5EF4-FFF2-40B4-BE49-F238E27FC236}">
                <a16:creationId xmlns:a16="http://schemas.microsoft.com/office/drawing/2014/main" id="{15C19CB8-66B4-DE51-A6B5-B4701DC44872}"/>
              </a:ext>
            </a:extLst>
          </p:cNvPr>
          <p:cNvSpPr/>
          <p:nvPr/>
        </p:nvSpPr>
        <p:spPr>
          <a:xfrm>
            <a:off x="1163179" y="1309676"/>
            <a:ext cx="2343810" cy="965468"/>
          </a:xfrm>
          <a:prstGeom prst="roundRect">
            <a:avLst/>
          </a:prstGeom>
          <a:solidFill>
            <a:srgbClr val="10B981"/>
          </a:solidFill>
          <a:ln w="38100">
            <a:solidFill>
              <a:srgbClr val="05966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1600" b="1">
                <a:solidFill>
                  <a:srgbClr val="FFFFFF"/>
                </a:solidFill>
              </a:rPr>
              <a:t>URAM-aware Weight Management
</a:t>
            </a:r>
            <a:r>
              <a:rPr lang="en-US" sz="1100">
                <a:solidFill>
                  <a:srgbClr val="ECFDF5"/>
                </a:solidFill>
              </a:rPr>
              <a:t>Fine-grain buffering +</a:t>
            </a:r>
            <a:endParaRPr lang="en-US" sz="1600"/>
          </a:p>
          <a:p>
            <a:pPr marL="0" indent="0" algn="ctr">
              <a:buNone/>
            </a:pPr>
            <a:r>
              <a:rPr lang="en-US" sz="1100">
                <a:solidFill>
                  <a:srgbClr val="ECFDF5"/>
                </a:solidFill>
              </a:rPr>
              <a:t>Analytic Management</a:t>
            </a:r>
            <a:endParaRPr lang="en-US" sz="2400"/>
          </a:p>
        </p:txBody>
      </p:sp>
      <p:sp>
        <p:nvSpPr>
          <p:cNvPr id="18" name="Text 10">
            <a:extLst>
              <a:ext uri="{FF2B5EF4-FFF2-40B4-BE49-F238E27FC236}">
                <a16:creationId xmlns:a16="http://schemas.microsoft.com/office/drawing/2014/main" id="{1351CBA3-30C6-B334-42BD-8BC21A5B13F1}"/>
              </a:ext>
            </a:extLst>
          </p:cNvPr>
          <p:cNvSpPr/>
          <p:nvPr/>
        </p:nvSpPr>
        <p:spPr>
          <a:xfrm>
            <a:off x="4531157" y="2750252"/>
            <a:ext cx="2411004" cy="965468"/>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1600" b="1">
                <a:solidFill>
                  <a:srgbClr val="FFFFFF"/>
                </a:solidFill>
              </a:rPr>
              <a:t>Decode Attention
</a:t>
            </a:r>
            <a:r>
              <a:rPr lang="en-US" sz="1100">
                <a:solidFill>
                  <a:srgbClr val="F5F3FF"/>
                </a:solidFill>
              </a:rPr>
              <a:t>On-chip SoftMax cache</a:t>
            </a:r>
            <a:endParaRPr lang="en-US" sz="1600"/>
          </a:p>
          <a:p>
            <a:pPr marL="0" indent="0" algn="ctr">
              <a:buNone/>
            </a:pPr>
            <a:r>
              <a:rPr lang="en-US" sz="1100">
                <a:solidFill>
                  <a:srgbClr val="F5F3FF"/>
                </a:solidFill>
              </a:rPr>
              <a:t>avoids DDR reloads</a:t>
            </a:r>
            <a:endParaRPr lang="en-US" sz="2400"/>
          </a:p>
        </p:txBody>
      </p:sp>
      <p:sp>
        <p:nvSpPr>
          <p:cNvPr id="20" name="Text 2">
            <a:extLst>
              <a:ext uri="{FF2B5EF4-FFF2-40B4-BE49-F238E27FC236}">
                <a16:creationId xmlns:a16="http://schemas.microsoft.com/office/drawing/2014/main" id="{152A062A-DEC6-92C1-A0FF-CE45B9ACF0AA}"/>
              </a:ext>
            </a:extLst>
          </p:cNvPr>
          <p:cNvSpPr/>
          <p:nvPr/>
        </p:nvSpPr>
        <p:spPr>
          <a:xfrm>
            <a:off x="4563182" y="5278119"/>
            <a:ext cx="2064457" cy="682825"/>
          </a:xfrm>
          <a:prstGeom prst="roundRect">
            <a:avLst/>
          </a:prstGeom>
          <a:solidFill>
            <a:srgbClr val="EFF6FF"/>
          </a:solidFill>
          <a:ln w="28575">
            <a:solidFill>
              <a:srgbClr val="93C5FD"/>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2600" b="1">
                <a:solidFill>
                  <a:srgbClr val="1D4ED8"/>
                </a:solidFill>
              </a:rPr>
              <a:t>25 </a:t>
            </a:r>
            <a:r>
              <a:rPr lang="en-US" sz="2600" b="1" err="1">
                <a:solidFill>
                  <a:srgbClr val="1D4ED8"/>
                </a:solidFill>
              </a:rPr>
              <a:t>tok</a:t>
            </a:r>
            <a:r>
              <a:rPr lang="en-US" sz="2600" b="1">
                <a:solidFill>
                  <a:srgbClr val="1D4ED8"/>
                </a:solidFill>
              </a:rPr>
              <a:t>/s
</a:t>
            </a:r>
            <a:r>
              <a:rPr lang="en-US" sz="1200">
                <a:solidFill>
                  <a:srgbClr val="374151"/>
                </a:solidFill>
              </a:rPr>
              <a:t>Decode throughput</a:t>
            </a:r>
            <a:endParaRPr lang="en-US" sz="2600"/>
          </a:p>
        </p:txBody>
      </p:sp>
      <p:sp>
        <p:nvSpPr>
          <p:cNvPr id="21" name="Text 3">
            <a:extLst>
              <a:ext uri="{FF2B5EF4-FFF2-40B4-BE49-F238E27FC236}">
                <a16:creationId xmlns:a16="http://schemas.microsoft.com/office/drawing/2014/main" id="{E7A22EA9-8275-534B-12B8-E0CA99E9914E}"/>
              </a:ext>
            </a:extLst>
          </p:cNvPr>
          <p:cNvSpPr/>
          <p:nvPr/>
        </p:nvSpPr>
        <p:spPr>
          <a:xfrm>
            <a:off x="1792844" y="5280801"/>
            <a:ext cx="2051276" cy="677463"/>
          </a:xfrm>
          <a:prstGeom prst="roundRect">
            <a:avLst/>
          </a:prstGeom>
          <a:solidFill>
            <a:srgbClr val="ECFDF5"/>
          </a:solidFill>
          <a:ln w="28575">
            <a:solidFill>
              <a:srgbClr val="6EE7B7"/>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2600" b="1">
                <a:solidFill>
                  <a:srgbClr val="047857"/>
                </a:solidFill>
              </a:rPr>
              <a:t>143 tok/s
</a:t>
            </a:r>
            <a:r>
              <a:rPr lang="en-US" sz="1200">
                <a:solidFill>
                  <a:srgbClr val="374151"/>
                </a:solidFill>
              </a:rPr>
              <a:t>Prefill throughput</a:t>
            </a:r>
            <a:endParaRPr lang="en-US" sz="2600"/>
          </a:p>
        </p:txBody>
      </p:sp>
      <p:sp>
        <p:nvSpPr>
          <p:cNvPr id="23" name="Text 4">
            <a:extLst>
              <a:ext uri="{FF2B5EF4-FFF2-40B4-BE49-F238E27FC236}">
                <a16:creationId xmlns:a16="http://schemas.microsoft.com/office/drawing/2014/main" id="{A719DB50-2AFF-0E24-F9F1-A9FDC2CE261D}"/>
              </a:ext>
            </a:extLst>
          </p:cNvPr>
          <p:cNvSpPr/>
          <p:nvPr/>
        </p:nvSpPr>
        <p:spPr>
          <a:xfrm>
            <a:off x="1779663" y="4391512"/>
            <a:ext cx="2064457" cy="677464"/>
          </a:xfrm>
          <a:prstGeom prst="roundRect">
            <a:avLst/>
          </a:prstGeom>
          <a:solidFill>
            <a:srgbClr val="FFFBEB"/>
          </a:solidFill>
          <a:ln w="28575">
            <a:solidFill>
              <a:srgbClr val="FCD34D"/>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2600" b="1">
                <a:solidFill>
                  <a:srgbClr val="B45309"/>
                </a:solidFill>
              </a:rPr>
              <a:t>&lt; 6 W
</a:t>
            </a:r>
            <a:r>
              <a:rPr lang="en-US" sz="1200">
                <a:solidFill>
                  <a:srgbClr val="374151"/>
                </a:solidFill>
              </a:rPr>
              <a:t>Soc Power</a:t>
            </a:r>
            <a:endParaRPr lang="en-US" sz="2600"/>
          </a:p>
        </p:txBody>
      </p:sp>
      <p:sp>
        <p:nvSpPr>
          <p:cNvPr id="24" name="Text 5">
            <a:extLst>
              <a:ext uri="{FF2B5EF4-FFF2-40B4-BE49-F238E27FC236}">
                <a16:creationId xmlns:a16="http://schemas.microsoft.com/office/drawing/2014/main" id="{A4C15FF6-73AE-78F6-1DD9-CF9233944AC6}"/>
              </a:ext>
            </a:extLst>
          </p:cNvPr>
          <p:cNvSpPr/>
          <p:nvPr/>
        </p:nvSpPr>
        <p:spPr>
          <a:xfrm>
            <a:off x="4563183" y="4386150"/>
            <a:ext cx="2064457" cy="682826"/>
          </a:xfrm>
          <a:prstGeom prst="roundRect">
            <a:avLst/>
          </a:prstGeom>
          <a:solidFill>
            <a:srgbClr val="F5F3FF"/>
          </a:solidFill>
          <a:ln w="28575">
            <a:solidFill>
              <a:srgbClr val="C4B5FD"/>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2600" b="1">
                <a:solidFill>
                  <a:srgbClr val="6D28D9"/>
                </a:solidFill>
              </a:rPr>
              <a:t>KV260
</a:t>
            </a:r>
            <a:r>
              <a:rPr lang="en-US" sz="1200">
                <a:solidFill>
                  <a:srgbClr val="374151"/>
                </a:solidFill>
              </a:rPr>
              <a:t>Platform</a:t>
            </a:r>
            <a:endParaRPr lang="en-US" sz="2600"/>
          </a:p>
        </p:txBody>
      </p:sp>
      <p:sp>
        <p:nvSpPr>
          <p:cNvPr id="10" name="Partial Circle 5">
            <a:extLst>
              <a:ext uri="{FF2B5EF4-FFF2-40B4-BE49-F238E27FC236}">
                <a16:creationId xmlns:a16="http://schemas.microsoft.com/office/drawing/2014/main" id="{CD0D8228-3F4E-CCAC-6125-E9E07871B246}"/>
              </a:ext>
            </a:extLst>
          </p:cNvPr>
          <p:cNvSpPr/>
          <p:nvPr/>
        </p:nvSpPr>
        <p:spPr>
          <a:xfrm rot="14400000">
            <a:off x="8046337" y="1481846"/>
            <a:ext cx="3097122" cy="3097122"/>
          </a:xfrm>
          <a:prstGeom prst="pie">
            <a:avLst>
              <a:gd name="adj1" fmla="val 19782257"/>
              <a:gd name="adj2" fmla="val 5521362"/>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30" name="Partial Circle 4">
            <a:extLst>
              <a:ext uri="{FF2B5EF4-FFF2-40B4-BE49-F238E27FC236}">
                <a16:creationId xmlns:a16="http://schemas.microsoft.com/office/drawing/2014/main" id="{B09A84D0-CD71-1754-B5D1-43EE27FF7B52}"/>
              </a:ext>
            </a:extLst>
          </p:cNvPr>
          <p:cNvSpPr/>
          <p:nvPr/>
        </p:nvSpPr>
        <p:spPr>
          <a:xfrm rot="7064238">
            <a:off x="7966329" y="1568450"/>
            <a:ext cx="3097123" cy="3097123"/>
          </a:xfrm>
          <a:prstGeom prst="pie">
            <a:avLst>
              <a:gd name="adj1" fmla="val 19929145"/>
              <a:gd name="adj2" fmla="val 5394738"/>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schemeClr val="tx1"/>
              </a:solidFill>
            </a:endParaRPr>
          </a:p>
        </p:txBody>
      </p:sp>
      <p:sp>
        <p:nvSpPr>
          <p:cNvPr id="32" name="Partial Circle 3">
            <a:extLst>
              <a:ext uri="{FF2B5EF4-FFF2-40B4-BE49-F238E27FC236}">
                <a16:creationId xmlns:a16="http://schemas.microsoft.com/office/drawing/2014/main" id="{11417093-5DA6-6782-B5A3-A889E10CCBA0}"/>
              </a:ext>
            </a:extLst>
          </p:cNvPr>
          <p:cNvSpPr/>
          <p:nvPr/>
        </p:nvSpPr>
        <p:spPr>
          <a:xfrm>
            <a:off x="8099815" y="1568449"/>
            <a:ext cx="3097123" cy="3097123"/>
          </a:xfrm>
          <a:prstGeom prst="pie">
            <a:avLst>
              <a:gd name="adj1" fmla="val 19929145"/>
              <a:gd name="adj2" fmla="val 5394738"/>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solidFill>
                <a:schemeClr val="tx1"/>
              </a:solidFill>
            </a:endParaRPr>
          </a:p>
        </p:txBody>
      </p:sp>
      <p:sp>
        <p:nvSpPr>
          <p:cNvPr id="3" name="Rectangle 2">
            <a:extLst>
              <a:ext uri="{FF2B5EF4-FFF2-40B4-BE49-F238E27FC236}">
                <a16:creationId xmlns:a16="http://schemas.microsoft.com/office/drawing/2014/main" id="{F5A6D968-9C56-7B67-7D1B-886252C9252F}"/>
              </a:ext>
            </a:extLst>
          </p:cNvPr>
          <p:cNvSpPr/>
          <p:nvPr/>
        </p:nvSpPr>
        <p:spPr>
          <a:xfrm>
            <a:off x="978100" y="1025665"/>
            <a:ext cx="6341409" cy="3081640"/>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灯片编号占位符 3">
            <a:extLst>
              <a:ext uri="{FF2B5EF4-FFF2-40B4-BE49-F238E27FC236}">
                <a16:creationId xmlns:a16="http://schemas.microsoft.com/office/drawing/2014/main" id="{9113F15A-DA6A-9B3F-E0CF-7DF46F4C616D}"/>
              </a:ext>
            </a:extLst>
          </p:cNvPr>
          <p:cNvSpPr>
            <a:spLocks noGrp="1"/>
          </p:cNvSpPr>
          <p:nvPr>
            <p:ph type="sldNum" sz="quarter" idx="12"/>
          </p:nvPr>
        </p:nvSpPr>
        <p:spPr/>
        <p:txBody>
          <a:bodyPr/>
          <a:lstStyle/>
          <a:p>
            <a:fld id="{CB77001E-1A61-4903-BBFF-D82C24F3A3A5}" type="slidenum">
              <a:rPr lang="en-US" smtClean="0"/>
              <a:t>81</a:t>
            </a:fld>
            <a:endParaRPr lang="zh-CN" altLang="en-US"/>
          </a:p>
        </p:txBody>
      </p:sp>
      <p:sp>
        <p:nvSpPr>
          <p:cNvPr id="6" name="页脚占位符 5">
            <a:extLst>
              <a:ext uri="{FF2B5EF4-FFF2-40B4-BE49-F238E27FC236}">
                <a16:creationId xmlns:a16="http://schemas.microsoft.com/office/drawing/2014/main" id="{0533EFCC-B688-4960-8A89-0115F82DDBAD}"/>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3820565083"/>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2"/>
    </p:ext>
  </p:extLst>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1F96029-259F-E455-8A51-367E1B5BBB4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CB2523A-2E2A-9371-AB73-909A861E9767}"/>
              </a:ext>
            </a:extLst>
          </p:cNvPr>
          <p:cNvSpPr>
            <a:spLocks noGrp="1"/>
          </p:cNvSpPr>
          <p:nvPr>
            <p:ph type="title"/>
          </p:nvPr>
        </p:nvSpPr>
        <p:spPr>
          <a:xfrm>
            <a:off x="468950" y="102550"/>
            <a:ext cx="11254099" cy="677462"/>
          </a:xfrm>
        </p:spPr>
        <p:txBody>
          <a:bodyPr>
            <a:normAutofit fontScale="90000"/>
          </a:bodyPr>
          <a:lstStyle/>
          <a:p>
            <a:r>
              <a:rPr lang="en-US" altLang="zh-CN" err="1">
                <a:solidFill>
                  <a:srgbClr val="111827"/>
                </a:solidFill>
                <a:ea typeface="Calibri" pitchFamily="34" charset="-122"/>
                <a:cs typeface="Calibri" pitchFamily="34" charset="-120"/>
              </a:rPr>
              <a:t>TeLLMe</a:t>
            </a:r>
            <a:r>
              <a:rPr lang="en-US" altLang="zh-CN">
                <a:solidFill>
                  <a:srgbClr val="111827"/>
                </a:solidFill>
                <a:ea typeface="Calibri" pitchFamily="34" charset="-122"/>
                <a:cs typeface="Calibri" pitchFamily="34" charset="-120"/>
              </a:rPr>
              <a:t>: Novelty &amp; Key Contributions</a:t>
            </a:r>
            <a:endParaRPr lang="en-US" altLang="zh-CN"/>
          </a:p>
        </p:txBody>
      </p:sp>
      <p:sp>
        <p:nvSpPr>
          <p:cNvPr id="12" name="Text 7">
            <a:extLst>
              <a:ext uri="{FF2B5EF4-FFF2-40B4-BE49-F238E27FC236}">
                <a16:creationId xmlns:a16="http://schemas.microsoft.com/office/drawing/2014/main" id="{4458A7A3-9F22-8324-0CA4-7298E5A1216B}"/>
              </a:ext>
            </a:extLst>
          </p:cNvPr>
          <p:cNvSpPr/>
          <p:nvPr/>
        </p:nvSpPr>
        <p:spPr>
          <a:xfrm>
            <a:off x="4531157" y="1287229"/>
            <a:ext cx="2355023" cy="1055474"/>
          </a:xfrm>
          <a:prstGeom prst="roundRect">
            <a:avLst/>
          </a:prstGeom>
          <a:solidFill>
            <a:srgbClr val="1D4ED8"/>
          </a:solidFill>
          <a:ln w="38100">
            <a:solidFill>
              <a:srgbClr val="1E40AF"/>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endParaRPr lang="en-US" b="1">
              <a:solidFill>
                <a:srgbClr val="FFFFFF"/>
              </a:solidFill>
            </a:endParaRPr>
          </a:p>
          <a:p>
            <a:pPr marL="0" indent="0" algn="ctr">
              <a:buNone/>
            </a:pPr>
            <a:r>
              <a:rPr lang="en-US" b="1">
                <a:solidFill>
                  <a:srgbClr val="FFFFFF"/>
                </a:solidFill>
              </a:rPr>
              <a:t>TLMM-FUSE </a:t>
            </a:r>
            <a:br>
              <a:rPr lang="en-US" b="1">
                <a:solidFill>
                  <a:srgbClr val="FFFFFF"/>
                </a:solidFill>
              </a:rPr>
            </a:br>
            <a:r>
              <a:rPr lang="en-US" sz="1100">
                <a:solidFill>
                  <a:srgbClr val="DBEAFE"/>
                </a:solidFill>
              </a:rPr>
              <a:t>Table-lookup ternary </a:t>
            </a:r>
            <a:r>
              <a:rPr lang="en-US" sz="1100" err="1">
                <a:solidFill>
                  <a:srgbClr val="DBEAFE"/>
                </a:solidFill>
              </a:rPr>
              <a:t>matmul</a:t>
            </a:r>
            <a:endParaRPr lang="en-US" sz="1600"/>
          </a:p>
          <a:p>
            <a:pPr marL="0" indent="0" algn="ctr">
              <a:buNone/>
            </a:pPr>
            <a:r>
              <a:rPr lang="en-US" sz="1100">
                <a:solidFill>
                  <a:srgbClr val="DBEAFE"/>
                </a:solidFill>
              </a:rPr>
              <a:t>for QKV + FFN fused with FP </a:t>
            </a:r>
            <a:r>
              <a:rPr lang="en-US" sz="1100" err="1">
                <a:solidFill>
                  <a:srgbClr val="DBEAFE"/>
                </a:solidFill>
              </a:rPr>
              <a:t>DeQ</a:t>
            </a:r>
            <a:r>
              <a:rPr lang="en-US" sz="1100">
                <a:solidFill>
                  <a:srgbClr val="DBEAFE"/>
                </a:solidFill>
              </a:rPr>
              <a:t> ↔ INT ops ↔ Quant</a:t>
            </a:r>
          </a:p>
          <a:p>
            <a:pPr marL="0" indent="0" algn="ctr">
              <a:buNone/>
            </a:pPr>
            <a:r>
              <a:rPr lang="en-US" sz="1100">
                <a:solidFill>
                  <a:srgbClr val="DBEAFE"/>
                </a:solidFill>
              </a:rPr>
              <a:t>+ </a:t>
            </a:r>
            <a:r>
              <a:rPr lang="en-US" sz="1100" err="1">
                <a:solidFill>
                  <a:srgbClr val="DBEAFE"/>
                </a:solidFill>
              </a:rPr>
              <a:t>Elemwise</a:t>
            </a:r>
            <a:r>
              <a:rPr lang="en-US" sz="1100">
                <a:solidFill>
                  <a:srgbClr val="DBEAFE"/>
                </a:solidFill>
              </a:rPr>
              <a:t> (residual/</a:t>
            </a:r>
            <a:r>
              <a:rPr lang="en-US" sz="1100" err="1">
                <a:solidFill>
                  <a:srgbClr val="DBEAFE"/>
                </a:solidFill>
              </a:rPr>
              <a:t>RoPE</a:t>
            </a:r>
            <a:r>
              <a:rPr lang="en-US" sz="1100">
                <a:solidFill>
                  <a:srgbClr val="DBEAFE"/>
                </a:solidFill>
              </a:rPr>
              <a:t>/...)</a:t>
            </a:r>
          </a:p>
          <a:p>
            <a:pPr marL="0" indent="0" algn="ctr">
              <a:buNone/>
            </a:pPr>
            <a:endParaRPr lang="en-US" sz="1600"/>
          </a:p>
        </p:txBody>
      </p:sp>
      <p:sp>
        <p:nvSpPr>
          <p:cNvPr id="13" name="Text 9">
            <a:extLst>
              <a:ext uri="{FF2B5EF4-FFF2-40B4-BE49-F238E27FC236}">
                <a16:creationId xmlns:a16="http://schemas.microsoft.com/office/drawing/2014/main" id="{7C99C304-D77C-613B-0A23-AA5327BF7417}"/>
              </a:ext>
            </a:extLst>
          </p:cNvPr>
          <p:cNvSpPr/>
          <p:nvPr/>
        </p:nvSpPr>
        <p:spPr>
          <a:xfrm>
            <a:off x="1128215" y="2781512"/>
            <a:ext cx="2378774" cy="965468"/>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b="1">
                <a:solidFill>
                  <a:srgbClr val="FFFFFF"/>
                </a:solidFill>
              </a:rPr>
              <a:t>Prefill Attention
</a:t>
            </a:r>
            <a:r>
              <a:rPr lang="en-US" sz="1200">
                <a:solidFill>
                  <a:srgbClr val="F5F3FF"/>
                </a:solidFill>
              </a:rPr>
              <a:t>Reversed + fully fused</a:t>
            </a:r>
            <a:endParaRPr lang="en-US"/>
          </a:p>
          <a:p>
            <a:pPr marL="0" indent="0" algn="ctr">
              <a:buNone/>
            </a:pPr>
            <a:r>
              <a:rPr lang="en-US" sz="1200">
                <a:solidFill>
                  <a:srgbClr val="F5F3FF"/>
                </a:solidFill>
              </a:rPr>
              <a:t>minimizes DDR traffic</a:t>
            </a:r>
            <a:endParaRPr lang="en-US"/>
          </a:p>
        </p:txBody>
      </p:sp>
      <p:sp>
        <p:nvSpPr>
          <p:cNvPr id="16" name="Text 6">
            <a:extLst>
              <a:ext uri="{FF2B5EF4-FFF2-40B4-BE49-F238E27FC236}">
                <a16:creationId xmlns:a16="http://schemas.microsoft.com/office/drawing/2014/main" id="{196A8903-8158-D25E-D03F-94F1811E4C19}"/>
              </a:ext>
            </a:extLst>
          </p:cNvPr>
          <p:cNvSpPr/>
          <p:nvPr/>
        </p:nvSpPr>
        <p:spPr>
          <a:xfrm>
            <a:off x="1163179" y="1309676"/>
            <a:ext cx="2343810" cy="965468"/>
          </a:xfrm>
          <a:prstGeom prst="roundRect">
            <a:avLst/>
          </a:prstGeom>
          <a:solidFill>
            <a:srgbClr val="10B981"/>
          </a:solidFill>
          <a:ln w="38100">
            <a:solidFill>
              <a:srgbClr val="05966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1600" b="1">
                <a:solidFill>
                  <a:srgbClr val="FFFFFF"/>
                </a:solidFill>
              </a:rPr>
              <a:t>URAM-aware Weight Management
</a:t>
            </a:r>
            <a:r>
              <a:rPr lang="en-US" sz="1100">
                <a:solidFill>
                  <a:srgbClr val="ECFDF5"/>
                </a:solidFill>
              </a:rPr>
              <a:t>Fine-grain buffering +</a:t>
            </a:r>
            <a:endParaRPr lang="en-US" sz="1600"/>
          </a:p>
          <a:p>
            <a:pPr marL="0" indent="0" algn="ctr">
              <a:buNone/>
            </a:pPr>
            <a:r>
              <a:rPr lang="en-US" sz="1100">
                <a:solidFill>
                  <a:srgbClr val="ECFDF5"/>
                </a:solidFill>
              </a:rPr>
              <a:t>Analytic Management</a:t>
            </a:r>
            <a:endParaRPr lang="en-US" sz="2400"/>
          </a:p>
        </p:txBody>
      </p:sp>
      <p:sp>
        <p:nvSpPr>
          <p:cNvPr id="18" name="Text 10">
            <a:extLst>
              <a:ext uri="{FF2B5EF4-FFF2-40B4-BE49-F238E27FC236}">
                <a16:creationId xmlns:a16="http://schemas.microsoft.com/office/drawing/2014/main" id="{01D9D9A1-06B4-C841-ACF3-C84CA0DD02ED}"/>
              </a:ext>
            </a:extLst>
          </p:cNvPr>
          <p:cNvSpPr/>
          <p:nvPr/>
        </p:nvSpPr>
        <p:spPr>
          <a:xfrm>
            <a:off x="4531157" y="2750252"/>
            <a:ext cx="2411004" cy="965468"/>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1600" b="1">
                <a:solidFill>
                  <a:srgbClr val="FFFFFF"/>
                </a:solidFill>
              </a:rPr>
              <a:t>Decode Attention
</a:t>
            </a:r>
            <a:r>
              <a:rPr lang="en-US" sz="1100">
                <a:solidFill>
                  <a:srgbClr val="F5F3FF"/>
                </a:solidFill>
              </a:rPr>
              <a:t>On-chip SoftMax cache</a:t>
            </a:r>
            <a:endParaRPr lang="en-US" sz="1600"/>
          </a:p>
          <a:p>
            <a:pPr marL="0" indent="0" algn="ctr">
              <a:buNone/>
            </a:pPr>
            <a:r>
              <a:rPr lang="en-US" sz="1100">
                <a:solidFill>
                  <a:srgbClr val="F5F3FF"/>
                </a:solidFill>
              </a:rPr>
              <a:t>avoids DDR reloads</a:t>
            </a:r>
            <a:endParaRPr lang="en-US" sz="2400"/>
          </a:p>
        </p:txBody>
      </p:sp>
      <p:sp>
        <p:nvSpPr>
          <p:cNvPr id="20" name="Text 2">
            <a:extLst>
              <a:ext uri="{FF2B5EF4-FFF2-40B4-BE49-F238E27FC236}">
                <a16:creationId xmlns:a16="http://schemas.microsoft.com/office/drawing/2014/main" id="{3C27C028-D985-432C-2CF0-09631C6F9813}"/>
              </a:ext>
            </a:extLst>
          </p:cNvPr>
          <p:cNvSpPr/>
          <p:nvPr/>
        </p:nvSpPr>
        <p:spPr>
          <a:xfrm>
            <a:off x="4563182" y="5278119"/>
            <a:ext cx="2064457" cy="682825"/>
          </a:xfrm>
          <a:prstGeom prst="roundRect">
            <a:avLst/>
          </a:prstGeom>
          <a:solidFill>
            <a:srgbClr val="EFF6FF"/>
          </a:solidFill>
          <a:ln w="28575">
            <a:solidFill>
              <a:srgbClr val="93C5FD"/>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2600" b="1">
                <a:solidFill>
                  <a:srgbClr val="1D4ED8"/>
                </a:solidFill>
              </a:rPr>
              <a:t>25 </a:t>
            </a:r>
            <a:r>
              <a:rPr lang="en-US" sz="2600" b="1" err="1">
                <a:solidFill>
                  <a:srgbClr val="1D4ED8"/>
                </a:solidFill>
              </a:rPr>
              <a:t>tok</a:t>
            </a:r>
            <a:r>
              <a:rPr lang="en-US" sz="2600" b="1">
                <a:solidFill>
                  <a:srgbClr val="1D4ED8"/>
                </a:solidFill>
              </a:rPr>
              <a:t>/s
</a:t>
            </a:r>
            <a:r>
              <a:rPr lang="en-US" sz="1200">
                <a:solidFill>
                  <a:srgbClr val="374151"/>
                </a:solidFill>
              </a:rPr>
              <a:t>Decode throughput</a:t>
            </a:r>
            <a:endParaRPr lang="en-US" sz="2600"/>
          </a:p>
        </p:txBody>
      </p:sp>
      <p:sp>
        <p:nvSpPr>
          <p:cNvPr id="21" name="Text 3">
            <a:extLst>
              <a:ext uri="{FF2B5EF4-FFF2-40B4-BE49-F238E27FC236}">
                <a16:creationId xmlns:a16="http://schemas.microsoft.com/office/drawing/2014/main" id="{2E4A9BBA-9DA6-75A0-1768-6E2FAE035775}"/>
              </a:ext>
            </a:extLst>
          </p:cNvPr>
          <p:cNvSpPr/>
          <p:nvPr/>
        </p:nvSpPr>
        <p:spPr>
          <a:xfrm>
            <a:off x="1792844" y="5280801"/>
            <a:ext cx="2051276" cy="677463"/>
          </a:xfrm>
          <a:prstGeom prst="roundRect">
            <a:avLst/>
          </a:prstGeom>
          <a:solidFill>
            <a:srgbClr val="ECFDF5"/>
          </a:solidFill>
          <a:ln w="28575">
            <a:solidFill>
              <a:srgbClr val="6EE7B7"/>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2600" b="1">
                <a:solidFill>
                  <a:srgbClr val="047857"/>
                </a:solidFill>
              </a:rPr>
              <a:t>143 tok/s
</a:t>
            </a:r>
            <a:r>
              <a:rPr lang="en-US" sz="1200">
                <a:solidFill>
                  <a:srgbClr val="374151"/>
                </a:solidFill>
              </a:rPr>
              <a:t>Prefill throughput</a:t>
            </a:r>
            <a:endParaRPr lang="en-US" sz="2600"/>
          </a:p>
        </p:txBody>
      </p:sp>
      <p:sp>
        <p:nvSpPr>
          <p:cNvPr id="23" name="Text 4">
            <a:extLst>
              <a:ext uri="{FF2B5EF4-FFF2-40B4-BE49-F238E27FC236}">
                <a16:creationId xmlns:a16="http://schemas.microsoft.com/office/drawing/2014/main" id="{03D89CCB-977B-BA75-8E3C-085DB4E71BF9}"/>
              </a:ext>
            </a:extLst>
          </p:cNvPr>
          <p:cNvSpPr/>
          <p:nvPr/>
        </p:nvSpPr>
        <p:spPr>
          <a:xfrm>
            <a:off x="1779663" y="4391512"/>
            <a:ext cx="2064457" cy="677464"/>
          </a:xfrm>
          <a:prstGeom prst="roundRect">
            <a:avLst/>
          </a:prstGeom>
          <a:solidFill>
            <a:srgbClr val="FFFBEB"/>
          </a:solidFill>
          <a:ln w="28575">
            <a:solidFill>
              <a:srgbClr val="FCD34D"/>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2600" b="1">
                <a:solidFill>
                  <a:srgbClr val="B45309"/>
                </a:solidFill>
              </a:rPr>
              <a:t>&lt; 6 W
</a:t>
            </a:r>
            <a:r>
              <a:rPr lang="en-US" sz="1200">
                <a:solidFill>
                  <a:srgbClr val="374151"/>
                </a:solidFill>
              </a:rPr>
              <a:t>Soc Power</a:t>
            </a:r>
            <a:endParaRPr lang="en-US" sz="2600"/>
          </a:p>
        </p:txBody>
      </p:sp>
      <p:sp>
        <p:nvSpPr>
          <p:cNvPr id="24" name="Text 5">
            <a:extLst>
              <a:ext uri="{FF2B5EF4-FFF2-40B4-BE49-F238E27FC236}">
                <a16:creationId xmlns:a16="http://schemas.microsoft.com/office/drawing/2014/main" id="{973A8F6F-37C7-438D-C917-B724A48C47A2}"/>
              </a:ext>
            </a:extLst>
          </p:cNvPr>
          <p:cNvSpPr/>
          <p:nvPr/>
        </p:nvSpPr>
        <p:spPr>
          <a:xfrm>
            <a:off x="4563183" y="4386150"/>
            <a:ext cx="2064457" cy="682826"/>
          </a:xfrm>
          <a:prstGeom prst="roundRect">
            <a:avLst/>
          </a:prstGeom>
          <a:solidFill>
            <a:srgbClr val="F5F3FF"/>
          </a:solidFill>
          <a:ln w="28575">
            <a:solidFill>
              <a:srgbClr val="C4B5FD"/>
            </a:solidFill>
          </a:ln>
          <a:effectLst>
            <a:outerShdw blurRad="38100" dist="19050" dir="2700000" algn="bl" rotWithShape="0">
              <a:srgbClr val="000000">
                <a:alpha val="15000"/>
              </a:srgbClr>
            </a:outerShdw>
          </a:effectLst>
        </p:spPr>
        <p:txBody>
          <a:bodyPr wrap="square" lIns="1524" tIns="1524" rIns="1524" bIns="1524" rtlCol="0" anchor="ctr"/>
          <a:lstStyle/>
          <a:p>
            <a:pPr marL="0" indent="0" algn="ctr">
              <a:buNone/>
            </a:pPr>
            <a:r>
              <a:rPr lang="en-US" sz="2600" b="1">
                <a:solidFill>
                  <a:srgbClr val="6D28D9"/>
                </a:solidFill>
              </a:rPr>
              <a:t>KV260
</a:t>
            </a:r>
            <a:r>
              <a:rPr lang="en-US" sz="1200">
                <a:solidFill>
                  <a:srgbClr val="374151"/>
                </a:solidFill>
              </a:rPr>
              <a:t>Platform</a:t>
            </a:r>
            <a:endParaRPr lang="en-US" sz="2600"/>
          </a:p>
        </p:txBody>
      </p:sp>
      <p:sp>
        <p:nvSpPr>
          <p:cNvPr id="10" name="Partial Circle 5">
            <a:extLst>
              <a:ext uri="{FF2B5EF4-FFF2-40B4-BE49-F238E27FC236}">
                <a16:creationId xmlns:a16="http://schemas.microsoft.com/office/drawing/2014/main" id="{40DF8B89-5EB7-5643-5164-411160880A8E}"/>
              </a:ext>
            </a:extLst>
          </p:cNvPr>
          <p:cNvSpPr/>
          <p:nvPr/>
        </p:nvSpPr>
        <p:spPr>
          <a:xfrm rot="14400000">
            <a:off x="8046337" y="1481846"/>
            <a:ext cx="3097122" cy="3097122"/>
          </a:xfrm>
          <a:prstGeom prst="pie">
            <a:avLst>
              <a:gd name="adj1" fmla="val 19782257"/>
              <a:gd name="adj2" fmla="val 5521362"/>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en-US">
              <a:solidFill>
                <a:schemeClr val="tx1"/>
              </a:solidFill>
            </a:endParaRPr>
          </a:p>
        </p:txBody>
      </p:sp>
      <p:sp>
        <p:nvSpPr>
          <p:cNvPr id="30" name="Partial Circle 4">
            <a:extLst>
              <a:ext uri="{FF2B5EF4-FFF2-40B4-BE49-F238E27FC236}">
                <a16:creationId xmlns:a16="http://schemas.microsoft.com/office/drawing/2014/main" id="{1449FF4F-6553-71D9-98C7-42254C5F5EF0}"/>
              </a:ext>
            </a:extLst>
          </p:cNvPr>
          <p:cNvSpPr/>
          <p:nvPr/>
        </p:nvSpPr>
        <p:spPr>
          <a:xfrm rot="7064238">
            <a:off x="7966329" y="1568450"/>
            <a:ext cx="3097123" cy="3097123"/>
          </a:xfrm>
          <a:prstGeom prst="pie">
            <a:avLst>
              <a:gd name="adj1" fmla="val 19929145"/>
              <a:gd name="adj2" fmla="val 5394738"/>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a:solidFill>
                <a:schemeClr val="tx1"/>
              </a:solidFill>
            </a:endParaRPr>
          </a:p>
        </p:txBody>
      </p:sp>
      <p:sp>
        <p:nvSpPr>
          <p:cNvPr id="32" name="Partial Circle 3">
            <a:extLst>
              <a:ext uri="{FF2B5EF4-FFF2-40B4-BE49-F238E27FC236}">
                <a16:creationId xmlns:a16="http://schemas.microsoft.com/office/drawing/2014/main" id="{2F164580-F140-BE8B-847D-010D663E5C56}"/>
              </a:ext>
            </a:extLst>
          </p:cNvPr>
          <p:cNvSpPr/>
          <p:nvPr/>
        </p:nvSpPr>
        <p:spPr>
          <a:xfrm>
            <a:off x="8099815" y="1568449"/>
            <a:ext cx="3097123" cy="3097123"/>
          </a:xfrm>
          <a:prstGeom prst="pie">
            <a:avLst>
              <a:gd name="adj1" fmla="val 19929145"/>
              <a:gd name="adj2" fmla="val 5394738"/>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en-US">
              <a:solidFill>
                <a:schemeClr val="tx1"/>
              </a:solidFill>
            </a:endParaRPr>
          </a:p>
        </p:txBody>
      </p:sp>
      <p:sp>
        <p:nvSpPr>
          <p:cNvPr id="4" name="Rectangle 3">
            <a:extLst>
              <a:ext uri="{FF2B5EF4-FFF2-40B4-BE49-F238E27FC236}">
                <a16:creationId xmlns:a16="http://schemas.microsoft.com/office/drawing/2014/main" id="{85789EC8-2446-4314-CF20-300CB55F3BE7}"/>
              </a:ext>
            </a:extLst>
          </p:cNvPr>
          <p:cNvSpPr/>
          <p:nvPr/>
        </p:nvSpPr>
        <p:spPr>
          <a:xfrm>
            <a:off x="978100" y="1025665"/>
            <a:ext cx="6341409" cy="1512762"/>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灯片编号占位符 2">
            <a:extLst>
              <a:ext uri="{FF2B5EF4-FFF2-40B4-BE49-F238E27FC236}">
                <a16:creationId xmlns:a16="http://schemas.microsoft.com/office/drawing/2014/main" id="{23760D80-014F-9CC5-430A-DDC1B602FB5D}"/>
              </a:ext>
            </a:extLst>
          </p:cNvPr>
          <p:cNvSpPr>
            <a:spLocks noGrp="1"/>
          </p:cNvSpPr>
          <p:nvPr>
            <p:ph type="sldNum" sz="quarter" idx="12"/>
          </p:nvPr>
        </p:nvSpPr>
        <p:spPr/>
        <p:txBody>
          <a:bodyPr/>
          <a:lstStyle/>
          <a:p>
            <a:fld id="{CB77001E-1A61-4903-BBFF-D82C24F3A3A5}" type="slidenum">
              <a:rPr lang="en-US" smtClean="0"/>
              <a:t>82</a:t>
            </a:fld>
            <a:endParaRPr lang="zh-CN" altLang="en-US"/>
          </a:p>
        </p:txBody>
      </p:sp>
      <p:sp>
        <p:nvSpPr>
          <p:cNvPr id="6" name="页脚占位符 5">
            <a:extLst>
              <a:ext uri="{FF2B5EF4-FFF2-40B4-BE49-F238E27FC236}">
                <a16:creationId xmlns:a16="http://schemas.microsoft.com/office/drawing/2014/main" id="{AD14D30D-DB7C-4018-B306-C31738EBB4D0}"/>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2264626445"/>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2"/>
    </p:ext>
  </p:extLst>
</p:sld>
</file>

<file path=ppt/slides/slide83.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62EDB3B1-4F49-5601-E1B9-CDAA5CA942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555DBD-76A8-C49E-639A-C99D15331AE8}"/>
              </a:ext>
            </a:extLst>
          </p:cNvPr>
          <p:cNvSpPr>
            <a:spLocks noGrp="1"/>
          </p:cNvSpPr>
          <p:nvPr>
            <p:ph type="title"/>
          </p:nvPr>
        </p:nvSpPr>
        <p:spPr>
          <a:xfrm>
            <a:off x="838200" y="0"/>
            <a:ext cx="10515600" cy="1325563"/>
          </a:xfrm>
        </p:spPr>
        <p:txBody>
          <a:bodyPr>
            <a:normAutofit/>
          </a:bodyPr>
          <a:lstStyle/>
          <a:p>
            <a:r>
              <a:rPr lang="en-US" sz="3600"/>
              <a:t>Naïve QK multiplication scheduling in Prefill Attention</a:t>
            </a:r>
          </a:p>
        </p:txBody>
      </p:sp>
      <p:sp>
        <p:nvSpPr>
          <p:cNvPr id="15" name="Rectangle 14">
            <a:extLst>
              <a:ext uri="{FF2B5EF4-FFF2-40B4-BE49-F238E27FC236}">
                <a16:creationId xmlns:a16="http://schemas.microsoft.com/office/drawing/2014/main" id="{B421E29A-3260-8FBA-F9D9-7B0E160BD332}"/>
              </a:ext>
            </a:extLst>
          </p:cNvPr>
          <p:cNvSpPr/>
          <p:nvPr/>
        </p:nvSpPr>
        <p:spPr>
          <a:xfrm>
            <a:off x="157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706CD6E3-CFE8-8EBE-E175-D5A8853DED01}"/>
              </a:ext>
            </a:extLst>
          </p:cNvPr>
          <p:cNvSpPr/>
          <p:nvPr/>
        </p:nvSpPr>
        <p:spPr>
          <a:xfrm>
            <a:off x="1828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47E76F91-11FA-473E-BCD5-E6B44B53F754}"/>
              </a:ext>
            </a:extLst>
          </p:cNvPr>
          <p:cNvSpPr/>
          <p:nvPr/>
        </p:nvSpPr>
        <p:spPr>
          <a:xfrm>
            <a:off x="2080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CF34174-885B-0A94-C563-1216EB2F9D14}"/>
              </a:ext>
            </a:extLst>
          </p:cNvPr>
          <p:cNvSpPr/>
          <p:nvPr/>
        </p:nvSpPr>
        <p:spPr>
          <a:xfrm>
            <a:off x="2332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28">
            <a:extLst>
              <a:ext uri="{FF2B5EF4-FFF2-40B4-BE49-F238E27FC236}">
                <a16:creationId xmlns:a16="http://schemas.microsoft.com/office/drawing/2014/main" id="{63529C1B-909E-8E4E-9E8E-A4C3AA6194DD}"/>
              </a:ext>
            </a:extLst>
          </p:cNvPr>
          <p:cNvSpPr/>
          <p:nvPr/>
        </p:nvSpPr>
        <p:spPr>
          <a:xfrm>
            <a:off x="2584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29">
            <a:extLst>
              <a:ext uri="{FF2B5EF4-FFF2-40B4-BE49-F238E27FC236}">
                <a16:creationId xmlns:a16="http://schemas.microsoft.com/office/drawing/2014/main" id="{D0BD2DB1-801A-3C7B-9CCF-E4BC124DAF97}"/>
              </a:ext>
            </a:extLst>
          </p:cNvPr>
          <p:cNvSpPr/>
          <p:nvPr/>
        </p:nvSpPr>
        <p:spPr>
          <a:xfrm>
            <a:off x="2836794" y="375410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51F7AAF2-567C-C8CF-31B2-8311EBB9A08C}"/>
              </a:ext>
            </a:extLst>
          </p:cNvPr>
          <p:cNvSpPr txBox="1"/>
          <p:nvPr/>
        </p:nvSpPr>
        <p:spPr>
          <a:xfrm>
            <a:off x="279079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6</a:t>
            </a:r>
          </a:p>
        </p:txBody>
      </p:sp>
      <p:sp>
        <p:nvSpPr>
          <p:cNvPr id="33" name="TextBox 32">
            <a:extLst>
              <a:ext uri="{FF2B5EF4-FFF2-40B4-BE49-F238E27FC236}">
                <a16:creationId xmlns:a16="http://schemas.microsoft.com/office/drawing/2014/main" id="{460C3BB5-0032-6C69-D3FA-8F8C5AA926F4}"/>
              </a:ext>
            </a:extLst>
          </p:cNvPr>
          <p:cNvSpPr txBox="1"/>
          <p:nvPr/>
        </p:nvSpPr>
        <p:spPr>
          <a:xfrm>
            <a:off x="2529139" y="40061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5</a:t>
            </a:r>
          </a:p>
        </p:txBody>
      </p:sp>
      <p:sp>
        <p:nvSpPr>
          <p:cNvPr id="34" name="TextBox 33">
            <a:extLst>
              <a:ext uri="{FF2B5EF4-FFF2-40B4-BE49-F238E27FC236}">
                <a16:creationId xmlns:a16="http://schemas.microsoft.com/office/drawing/2014/main" id="{264474D2-96C1-22D6-8C3D-30C51F8C5F29}"/>
              </a:ext>
            </a:extLst>
          </p:cNvPr>
          <p:cNvSpPr txBox="1"/>
          <p:nvPr/>
        </p:nvSpPr>
        <p:spPr>
          <a:xfrm>
            <a:off x="2279970"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4</a:t>
            </a:r>
          </a:p>
        </p:txBody>
      </p:sp>
      <p:sp>
        <p:nvSpPr>
          <p:cNvPr id="35" name="TextBox 34">
            <a:extLst>
              <a:ext uri="{FF2B5EF4-FFF2-40B4-BE49-F238E27FC236}">
                <a16:creationId xmlns:a16="http://schemas.microsoft.com/office/drawing/2014/main" id="{B8CBCAC3-777A-847F-6A61-4A949574763A}"/>
              </a:ext>
            </a:extLst>
          </p:cNvPr>
          <p:cNvSpPr txBox="1"/>
          <p:nvPr/>
        </p:nvSpPr>
        <p:spPr>
          <a:xfrm>
            <a:off x="2035693" y="400610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3</a:t>
            </a:r>
          </a:p>
        </p:txBody>
      </p:sp>
      <p:sp>
        <p:nvSpPr>
          <p:cNvPr id="36" name="TextBox 35">
            <a:extLst>
              <a:ext uri="{FF2B5EF4-FFF2-40B4-BE49-F238E27FC236}">
                <a16:creationId xmlns:a16="http://schemas.microsoft.com/office/drawing/2014/main" id="{541D3755-6935-841F-657A-4C4F5989BA65}"/>
              </a:ext>
            </a:extLst>
          </p:cNvPr>
          <p:cNvSpPr txBox="1"/>
          <p:nvPr/>
        </p:nvSpPr>
        <p:spPr>
          <a:xfrm>
            <a:off x="1788970" y="399985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37" name="TextBox 36">
            <a:extLst>
              <a:ext uri="{FF2B5EF4-FFF2-40B4-BE49-F238E27FC236}">
                <a16:creationId xmlns:a16="http://schemas.microsoft.com/office/drawing/2014/main" id="{D6490ECD-491E-89FE-3C27-4A3F5B8566FC}"/>
              </a:ext>
            </a:extLst>
          </p:cNvPr>
          <p:cNvSpPr txBox="1"/>
          <p:nvPr/>
        </p:nvSpPr>
        <p:spPr>
          <a:xfrm>
            <a:off x="1550127" y="3993606"/>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38" name="TextBox 37">
            <a:extLst>
              <a:ext uri="{FF2B5EF4-FFF2-40B4-BE49-F238E27FC236}">
                <a16:creationId xmlns:a16="http://schemas.microsoft.com/office/drawing/2014/main" id="{8F1E5F8D-BA22-02ED-3A95-9FEBF9AFB0C4}"/>
              </a:ext>
            </a:extLst>
          </p:cNvPr>
          <p:cNvSpPr txBox="1"/>
          <p:nvPr/>
        </p:nvSpPr>
        <p:spPr>
          <a:xfrm>
            <a:off x="1245327" y="245660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39" name="TextBox 38">
            <a:extLst>
              <a:ext uri="{FF2B5EF4-FFF2-40B4-BE49-F238E27FC236}">
                <a16:creationId xmlns:a16="http://schemas.microsoft.com/office/drawing/2014/main" id="{FBDEA688-450C-C2B7-DE7F-6C7F7EBD4AF7}"/>
              </a:ext>
            </a:extLst>
          </p:cNvPr>
          <p:cNvSpPr txBox="1"/>
          <p:nvPr/>
        </p:nvSpPr>
        <p:spPr>
          <a:xfrm>
            <a:off x="1245327" y="2702358"/>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40" name="TextBox 39">
            <a:extLst>
              <a:ext uri="{FF2B5EF4-FFF2-40B4-BE49-F238E27FC236}">
                <a16:creationId xmlns:a16="http://schemas.microsoft.com/office/drawing/2014/main" id="{B4F4D32B-A6CB-C361-7C1C-CFF4241A7637}"/>
              </a:ext>
            </a:extLst>
          </p:cNvPr>
          <p:cNvSpPr txBox="1"/>
          <p:nvPr/>
        </p:nvSpPr>
        <p:spPr>
          <a:xfrm>
            <a:off x="1242464" y="296685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3</a:t>
            </a:r>
          </a:p>
        </p:txBody>
      </p:sp>
      <p:sp>
        <p:nvSpPr>
          <p:cNvPr id="41" name="TextBox 40">
            <a:extLst>
              <a:ext uri="{FF2B5EF4-FFF2-40B4-BE49-F238E27FC236}">
                <a16:creationId xmlns:a16="http://schemas.microsoft.com/office/drawing/2014/main" id="{EFC8C41A-48DD-B6CF-3F35-DA3BC5603481}"/>
              </a:ext>
            </a:extLst>
          </p:cNvPr>
          <p:cNvSpPr txBox="1"/>
          <p:nvPr/>
        </p:nvSpPr>
        <p:spPr>
          <a:xfrm>
            <a:off x="1245327" y="3212607"/>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4</a:t>
            </a:r>
          </a:p>
        </p:txBody>
      </p:sp>
      <p:sp>
        <p:nvSpPr>
          <p:cNvPr id="42" name="TextBox 41">
            <a:extLst>
              <a:ext uri="{FF2B5EF4-FFF2-40B4-BE49-F238E27FC236}">
                <a16:creationId xmlns:a16="http://schemas.microsoft.com/office/drawing/2014/main" id="{1F1016BB-09BA-F5C3-AD60-C19FC76584F2}"/>
              </a:ext>
            </a:extLst>
          </p:cNvPr>
          <p:cNvSpPr txBox="1"/>
          <p:nvPr/>
        </p:nvSpPr>
        <p:spPr>
          <a:xfrm>
            <a:off x="1245327" y="345689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5</a:t>
            </a:r>
          </a:p>
        </p:txBody>
      </p:sp>
      <p:sp>
        <p:nvSpPr>
          <p:cNvPr id="43" name="TextBox 42">
            <a:extLst>
              <a:ext uri="{FF2B5EF4-FFF2-40B4-BE49-F238E27FC236}">
                <a16:creationId xmlns:a16="http://schemas.microsoft.com/office/drawing/2014/main" id="{A39CDA0D-30B9-55CC-2302-718ABAD10623}"/>
              </a:ext>
            </a:extLst>
          </p:cNvPr>
          <p:cNvSpPr txBox="1"/>
          <p:nvPr/>
        </p:nvSpPr>
        <p:spPr>
          <a:xfrm>
            <a:off x="1257417" y="373223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6</a:t>
            </a:r>
          </a:p>
        </p:txBody>
      </p:sp>
      <p:sp>
        <p:nvSpPr>
          <p:cNvPr id="44" name="Rectangle 43">
            <a:extLst>
              <a:ext uri="{FF2B5EF4-FFF2-40B4-BE49-F238E27FC236}">
                <a16:creationId xmlns:a16="http://schemas.microsoft.com/office/drawing/2014/main" id="{DDC6CEC8-2FBC-CEF2-D1EC-521A124C4BB3}"/>
              </a:ext>
            </a:extLst>
          </p:cNvPr>
          <p:cNvSpPr/>
          <p:nvPr/>
        </p:nvSpPr>
        <p:spPr>
          <a:xfrm>
            <a:off x="2364455" y="4066733"/>
            <a:ext cx="678101" cy="185639"/>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44">
            <a:extLst>
              <a:ext uri="{FF2B5EF4-FFF2-40B4-BE49-F238E27FC236}">
                <a16:creationId xmlns:a16="http://schemas.microsoft.com/office/drawing/2014/main" id="{09052630-6BB0-614B-5B23-AECA46E54102}"/>
              </a:ext>
            </a:extLst>
          </p:cNvPr>
          <p:cNvSpPr/>
          <p:nvPr/>
        </p:nvSpPr>
        <p:spPr>
          <a:xfrm>
            <a:off x="1257417" y="2733606"/>
            <a:ext cx="260891" cy="1333127"/>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B3E9F31A-63A7-8E5E-DD5B-D8C3083DAE85}"/>
              </a:ext>
            </a:extLst>
          </p:cNvPr>
          <p:cNvSpPr/>
          <p:nvPr/>
        </p:nvSpPr>
        <p:spPr>
          <a:xfrm>
            <a:off x="1576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4CD2A08-7D1C-0058-0EDF-4C0682989414}"/>
              </a:ext>
            </a:extLst>
          </p:cNvPr>
          <p:cNvSpPr/>
          <p:nvPr/>
        </p:nvSpPr>
        <p:spPr>
          <a:xfrm>
            <a:off x="1828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5BBE7254-4854-88AF-167B-671496970547}"/>
              </a:ext>
            </a:extLst>
          </p:cNvPr>
          <p:cNvSpPr/>
          <p:nvPr/>
        </p:nvSpPr>
        <p:spPr>
          <a:xfrm>
            <a:off x="2080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2677085-CF8E-F4BF-3071-F84D64AF8147}"/>
              </a:ext>
            </a:extLst>
          </p:cNvPr>
          <p:cNvSpPr/>
          <p:nvPr/>
        </p:nvSpPr>
        <p:spPr>
          <a:xfrm>
            <a:off x="2332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E8CB57A5-F4A0-8056-FF3C-6B2C0CC99FAC}"/>
              </a:ext>
            </a:extLst>
          </p:cNvPr>
          <p:cNvSpPr/>
          <p:nvPr/>
        </p:nvSpPr>
        <p:spPr>
          <a:xfrm>
            <a:off x="2584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46">
            <a:extLst>
              <a:ext uri="{FF2B5EF4-FFF2-40B4-BE49-F238E27FC236}">
                <a16:creationId xmlns:a16="http://schemas.microsoft.com/office/drawing/2014/main" id="{F75647F0-5C14-D253-7336-29C9FCB7B3A1}"/>
              </a:ext>
            </a:extLst>
          </p:cNvPr>
          <p:cNvSpPr/>
          <p:nvPr/>
        </p:nvSpPr>
        <p:spPr>
          <a:xfrm>
            <a:off x="2836794" y="350345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Rectangle 68">
            <a:extLst>
              <a:ext uri="{FF2B5EF4-FFF2-40B4-BE49-F238E27FC236}">
                <a16:creationId xmlns:a16="http://schemas.microsoft.com/office/drawing/2014/main" id="{45D064AC-113A-F6F4-D26F-741023453247}"/>
              </a:ext>
            </a:extLst>
          </p:cNvPr>
          <p:cNvSpPr/>
          <p:nvPr/>
        </p:nvSpPr>
        <p:spPr>
          <a:xfrm>
            <a:off x="1576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69">
            <a:extLst>
              <a:ext uri="{FF2B5EF4-FFF2-40B4-BE49-F238E27FC236}">
                <a16:creationId xmlns:a16="http://schemas.microsoft.com/office/drawing/2014/main" id="{6DF17551-A50A-5F76-FC48-8A5308C6E1D9}"/>
              </a:ext>
            </a:extLst>
          </p:cNvPr>
          <p:cNvSpPr/>
          <p:nvPr/>
        </p:nvSpPr>
        <p:spPr>
          <a:xfrm>
            <a:off x="1828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70">
            <a:extLst>
              <a:ext uri="{FF2B5EF4-FFF2-40B4-BE49-F238E27FC236}">
                <a16:creationId xmlns:a16="http://schemas.microsoft.com/office/drawing/2014/main" id="{548E8AC9-A18D-B8B1-C09E-AF028992DA0B}"/>
              </a:ext>
            </a:extLst>
          </p:cNvPr>
          <p:cNvSpPr/>
          <p:nvPr/>
        </p:nvSpPr>
        <p:spPr>
          <a:xfrm>
            <a:off x="2080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DE0BEE90-3E7B-A995-828A-B48016ECA318}"/>
              </a:ext>
            </a:extLst>
          </p:cNvPr>
          <p:cNvSpPr/>
          <p:nvPr/>
        </p:nvSpPr>
        <p:spPr>
          <a:xfrm>
            <a:off x="2332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CBA31065-A15A-190E-F17D-6F9CD43913D8}"/>
              </a:ext>
            </a:extLst>
          </p:cNvPr>
          <p:cNvSpPr/>
          <p:nvPr/>
        </p:nvSpPr>
        <p:spPr>
          <a:xfrm>
            <a:off x="2584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625A1850-5918-FF9D-3731-09224AD3154F}"/>
              </a:ext>
            </a:extLst>
          </p:cNvPr>
          <p:cNvSpPr/>
          <p:nvPr/>
        </p:nvSpPr>
        <p:spPr>
          <a:xfrm>
            <a:off x="2836794" y="3255611"/>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74">
            <a:extLst>
              <a:ext uri="{FF2B5EF4-FFF2-40B4-BE49-F238E27FC236}">
                <a16:creationId xmlns:a16="http://schemas.microsoft.com/office/drawing/2014/main" id="{1219CC68-AE4D-51A6-4AB6-06683E3125A3}"/>
              </a:ext>
            </a:extLst>
          </p:cNvPr>
          <p:cNvSpPr/>
          <p:nvPr/>
        </p:nvSpPr>
        <p:spPr>
          <a:xfrm>
            <a:off x="1576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75">
            <a:extLst>
              <a:ext uri="{FF2B5EF4-FFF2-40B4-BE49-F238E27FC236}">
                <a16:creationId xmlns:a16="http://schemas.microsoft.com/office/drawing/2014/main" id="{6DCF9439-045F-9D88-E56C-E09B61159506}"/>
              </a:ext>
            </a:extLst>
          </p:cNvPr>
          <p:cNvSpPr/>
          <p:nvPr/>
        </p:nvSpPr>
        <p:spPr>
          <a:xfrm>
            <a:off x="1828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7" name="Rectangle 76">
            <a:extLst>
              <a:ext uri="{FF2B5EF4-FFF2-40B4-BE49-F238E27FC236}">
                <a16:creationId xmlns:a16="http://schemas.microsoft.com/office/drawing/2014/main" id="{3D7EE4F2-F94A-CE05-0329-712CF980F1FF}"/>
              </a:ext>
            </a:extLst>
          </p:cNvPr>
          <p:cNvSpPr/>
          <p:nvPr/>
        </p:nvSpPr>
        <p:spPr>
          <a:xfrm>
            <a:off x="2080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77">
            <a:extLst>
              <a:ext uri="{FF2B5EF4-FFF2-40B4-BE49-F238E27FC236}">
                <a16:creationId xmlns:a16="http://schemas.microsoft.com/office/drawing/2014/main" id="{1DC856DB-C856-0845-AC07-450CB98DF958}"/>
              </a:ext>
            </a:extLst>
          </p:cNvPr>
          <p:cNvSpPr/>
          <p:nvPr/>
        </p:nvSpPr>
        <p:spPr>
          <a:xfrm>
            <a:off x="2332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78">
            <a:extLst>
              <a:ext uri="{FF2B5EF4-FFF2-40B4-BE49-F238E27FC236}">
                <a16:creationId xmlns:a16="http://schemas.microsoft.com/office/drawing/2014/main" id="{333361D9-9963-3875-712A-87B688DA594C}"/>
              </a:ext>
            </a:extLst>
          </p:cNvPr>
          <p:cNvSpPr/>
          <p:nvPr/>
        </p:nvSpPr>
        <p:spPr>
          <a:xfrm>
            <a:off x="2584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Rectangle 79">
            <a:extLst>
              <a:ext uri="{FF2B5EF4-FFF2-40B4-BE49-F238E27FC236}">
                <a16:creationId xmlns:a16="http://schemas.microsoft.com/office/drawing/2014/main" id="{9411580A-217C-F876-F449-6B69C50F10FB}"/>
              </a:ext>
            </a:extLst>
          </p:cNvPr>
          <p:cNvSpPr/>
          <p:nvPr/>
        </p:nvSpPr>
        <p:spPr>
          <a:xfrm>
            <a:off x="2836794" y="3004956"/>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3" name="Rectangle 92">
            <a:extLst>
              <a:ext uri="{FF2B5EF4-FFF2-40B4-BE49-F238E27FC236}">
                <a16:creationId xmlns:a16="http://schemas.microsoft.com/office/drawing/2014/main" id="{4D33DDA5-4AC1-B887-D0CA-CD04C5C8A28D}"/>
              </a:ext>
            </a:extLst>
          </p:cNvPr>
          <p:cNvSpPr/>
          <p:nvPr/>
        </p:nvSpPr>
        <p:spPr>
          <a:xfrm>
            <a:off x="1576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4" name="Rectangle 93">
            <a:extLst>
              <a:ext uri="{FF2B5EF4-FFF2-40B4-BE49-F238E27FC236}">
                <a16:creationId xmlns:a16="http://schemas.microsoft.com/office/drawing/2014/main" id="{DF7D6773-86CE-06E6-4446-63FC80D89B93}"/>
              </a:ext>
            </a:extLst>
          </p:cNvPr>
          <p:cNvSpPr/>
          <p:nvPr/>
        </p:nvSpPr>
        <p:spPr>
          <a:xfrm>
            <a:off x="1828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5" name="Rectangle 94">
            <a:extLst>
              <a:ext uri="{FF2B5EF4-FFF2-40B4-BE49-F238E27FC236}">
                <a16:creationId xmlns:a16="http://schemas.microsoft.com/office/drawing/2014/main" id="{5511AC89-992F-8C07-31C4-5DB537CF15C4}"/>
              </a:ext>
            </a:extLst>
          </p:cNvPr>
          <p:cNvSpPr/>
          <p:nvPr/>
        </p:nvSpPr>
        <p:spPr>
          <a:xfrm>
            <a:off x="2080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6" name="Rectangle 95">
            <a:extLst>
              <a:ext uri="{FF2B5EF4-FFF2-40B4-BE49-F238E27FC236}">
                <a16:creationId xmlns:a16="http://schemas.microsoft.com/office/drawing/2014/main" id="{0DE9E28F-B25F-E6EA-E1C2-AFEF6DEF620F}"/>
              </a:ext>
            </a:extLst>
          </p:cNvPr>
          <p:cNvSpPr/>
          <p:nvPr/>
        </p:nvSpPr>
        <p:spPr>
          <a:xfrm>
            <a:off x="2332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Rectangle 96">
            <a:extLst>
              <a:ext uri="{FF2B5EF4-FFF2-40B4-BE49-F238E27FC236}">
                <a16:creationId xmlns:a16="http://schemas.microsoft.com/office/drawing/2014/main" id="{9703513B-AA75-FDAC-1D1E-68847C5ECB63}"/>
              </a:ext>
            </a:extLst>
          </p:cNvPr>
          <p:cNvSpPr/>
          <p:nvPr/>
        </p:nvSpPr>
        <p:spPr>
          <a:xfrm>
            <a:off x="2584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97">
            <a:extLst>
              <a:ext uri="{FF2B5EF4-FFF2-40B4-BE49-F238E27FC236}">
                <a16:creationId xmlns:a16="http://schemas.microsoft.com/office/drawing/2014/main" id="{57B9A614-6929-8999-19F7-E61AAD21406D}"/>
              </a:ext>
            </a:extLst>
          </p:cNvPr>
          <p:cNvSpPr/>
          <p:nvPr/>
        </p:nvSpPr>
        <p:spPr>
          <a:xfrm>
            <a:off x="2836794" y="2758689"/>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9" name="Rectangle 98">
            <a:extLst>
              <a:ext uri="{FF2B5EF4-FFF2-40B4-BE49-F238E27FC236}">
                <a16:creationId xmlns:a16="http://schemas.microsoft.com/office/drawing/2014/main" id="{995A0090-EECC-114C-9375-1C719FA2BDED}"/>
              </a:ext>
            </a:extLst>
          </p:cNvPr>
          <p:cNvSpPr/>
          <p:nvPr/>
        </p:nvSpPr>
        <p:spPr>
          <a:xfrm>
            <a:off x="1576794" y="2508034"/>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0" name="Rectangle 99">
            <a:extLst>
              <a:ext uri="{FF2B5EF4-FFF2-40B4-BE49-F238E27FC236}">
                <a16:creationId xmlns:a16="http://schemas.microsoft.com/office/drawing/2014/main" id="{07DC4904-D9D5-7BF9-06AE-F823F56590BC}"/>
              </a:ext>
            </a:extLst>
          </p:cNvPr>
          <p:cNvSpPr/>
          <p:nvPr/>
        </p:nvSpPr>
        <p:spPr>
          <a:xfrm>
            <a:off x="1828794" y="2508034"/>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1" name="Rectangle 100">
            <a:extLst>
              <a:ext uri="{FF2B5EF4-FFF2-40B4-BE49-F238E27FC236}">
                <a16:creationId xmlns:a16="http://schemas.microsoft.com/office/drawing/2014/main" id="{E1E8B0B6-E3C0-1170-1F4B-DA9DAE7E2B70}"/>
              </a:ext>
            </a:extLst>
          </p:cNvPr>
          <p:cNvSpPr/>
          <p:nvPr/>
        </p:nvSpPr>
        <p:spPr>
          <a:xfrm>
            <a:off x="2080794" y="2508034"/>
            <a:ext cx="252000" cy="252000"/>
          </a:xfrm>
          <a:prstGeom prst="rect">
            <a:avLst/>
          </a:prstGeom>
          <a:solidFill>
            <a:srgbClr val="A6CAEC"/>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2" name="Rectangle 101">
            <a:extLst>
              <a:ext uri="{FF2B5EF4-FFF2-40B4-BE49-F238E27FC236}">
                <a16:creationId xmlns:a16="http://schemas.microsoft.com/office/drawing/2014/main" id="{9AA3F24C-D12B-7506-1D6D-D26FF6C091C4}"/>
              </a:ext>
            </a:extLst>
          </p:cNvPr>
          <p:cNvSpPr/>
          <p:nvPr/>
        </p:nvSpPr>
        <p:spPr>
          <a:xfrm>
            <a:off x="2332794" y="2508034"/>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 name="Rectangle 102">
            <a:extLst>
              <a:ext uri="{FF2B5EF4-FFF2-40B4-BE49-F238E27FC236}">
                <a16:creationId xmlns:a16="http://schemas.microsoft.com/office/drawing/2014/main" id="{5497282E-38D3-AACF-2A5F-46D658D863BD}"/>
              </a:ext>
            </a:extLst>
          </p:cNvPr>
          <p:cNvSpPr/>
          <p:nvPr/>
        </p:nvSpPr>
        <p:spPr>
          <a:xfrm>
            <a:off x="2584794" y="2508034"/>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4" name="Rectangle 103">
            <a:extLst>
              <a:ext uri="{FF2B5EF4-FFF2-40B4-BE49-F238E27FC236}">
                <a16:creationId xmlns:a16="http://schemas.microsoft.com/office/drawing/2014/main" id="{295A448A-4251-C3A7-6EE4-F9220FBF753E}"/>
              </a:ext>
            </a:extLst>
          </p:cNvPr>
          <p:cNvSpPr/>
          <p:nvPr/>
        </p:nvSpPr>
        <p:spPr>
          <a:xfrm>
            <a:off x="2836794" y="2508034"/>
            <a:ext cx="252000" cy="252000"/>
          </a:xfrm>
          <a:prstGeom prst="rect">
            <a:avLst/>
          </a:prstGeom>
          <a:solidFill>
            <a:schemeClr val="bg1"/>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TextBox 104">
            <a:extLst>
              <a:ext uri="{FF2B5EF4-FFF2-40B4-BE49-F238E27FC236}">
                <a16:creationId xmlns:a16="http://schemas.microsoft.com/office/drawing/2014/main" id="{612333DC-B4CD-161A-206C-53CE1AA7D044}"/>
              </a:ext>
            </a:extLst>
          </p:cNvPr>
          <p:cNvSpPr txBox="1"/>
          <p:nvPr/>
        </p:nvSpPr>
        <p:spPr>
          <a:xfrm>
            <a:off x="3916156" y="1813716"/>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Load</a:t>
            </a:r>
            <a:endParaRPr lang="en-US" sz="1200" b="1" i="1">
              <a:latin typeface="Arial" panose="020B0604020202020204" pitchFamily="34" charset="0"/>
              <a:cs typeface="Arial" panose="020B0604020202020204" pitchFamily="34" charset="0"/>
            </a:endParaRPr>
          </a:p>
        </p:txBody>
      </p:sp>
      <p:sp>
        <p:nvSpPr>
          <p:cNvPr id="106" name="TextBox 105">
            <a:extLst>
              <a:ext uri="{FF2B5EF4-FFF2-40B4-BE49-F238E27FC236}">
                <a16:creationId xmlns:a16="http://schemas.microsoft.com/office/drawing/2014/main" id="{EDE6D741-E1D4-277D-FE27-85D86B91302E}"/>
              </a:ext>
            </a:extLst>
          </p:cNvPr>
          <p:cNvSpPr txBox="1"/>
          <p:nvPr/>
        </p:nvSpPr>
        <p:spPr>
          <a:xfrm>
            <a:off x="7610042" y="1813715"/>
            <a:ext cx="3424935" cy="276999"/>
          </a:xfrm>
          <a:prstGeom prst="rect">
            <a:avLst/>
          </a:prstGeom>
          <a:noFill/>
          <a:ln>
            <a:solidFill>
              <a:schemeClr val="accent1">
                <a:shade val="15000"/>
              </a:schemeClr>
            </a:solidFill>
          </a:ln>
        </p:spPr>
        <p:txBody>
          <a:bodyPr wrap="square" rtlCol="0">
            <a:spAutoFit/>
          </a:bodyPr>
          <a:lstStyle/>
          <a:p>
            <a:pPr algn="ctr"/>
            <a:r>
              <a:rPr lang="en-US" altLang="zh-CN" sz="1200" b="1" i="1">
                <a:latin typeface="Arial" panose="020B0604020202020204" pitchFamily="34" charset="0"/>
                <a:cs typeface="Arial" panose="020B0604020202020204" pitchFamily="34" charset="0"/>
              </a:rPr>
              <a:t>Compute</a:t>
            </a:r>
            <a:endParaRPr lang="en-US" sz="1200" b="1" i="1">
              <a:latin typeface="Arial" panose="020B0604020202020204" pitchFamily="34" charset="0"/>
              <a:cs typeface="Arial" panose="020B0604020202020204" pitchFamily="34" charset="0"/>
            </a:endParaRPr>
          </a:p>
        </p:txBody>
      </p:sp>
      <p:sp>
        <p:nvSpPr>
          <p:cNvPr id="3" name="!!Rectangle 1">
            <a:extLst>
              <a:ext uri="{FF2B5EF4-FFF2-40B4-BE49-F238E27FC236}">
                <a16:creationId xmlns:a16="http://schemas.microsoft.com/office/drawing/2014/main" id="{764EE860-A984-49E5-53D8-5F499D155DE2}"/>
              </a:ext>
            </a:extLst>
          </p:cNvPr>
          <p:cNvSpPr/>
          <p:nvPr/>
        </p:nvSpPr>
        <p:spPr>
          <a:xfrm>
            <a:off x="3915925" y="2209314"/>
            <a:ext cx="1030310" cy="284792"/>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a:t>
            </a:r>
          </a:p>
        </p:txBody>
      </p:sp>
      <p:sp>
        <p:nvSpPr>
          <p:cNvPr id="4" name="Rectangle 3">
            <a:extLst>
              <a:ext uri="{FF2B5EF4-FFF2-40B4-BE49-F238E27FC236}">
                <a16:creationId xmlns:a16="http://schemas.microsoft.com/office/drawing/2014/main" id="{B49BAA93-2FC3-A548-8777-E74F110810FD}"/>
              </a:ext>
            </a:extLst>
          </p:cNvPr>
          <p:cNvSpPr/>
          <p:nvPr/>
        </p:nvSpPr>
        <p:spPr>
          <a:xfrm>
            <a:off x="5113353" y="2209313"/>
            <a:ext cx="1030310" cy="268463"/>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1,2,3</a:t>
            </a:r>
          </a:p>
        </p:txBody>
      </p:sp>
      <p:sp>
        <p:nvSpPr>
          <p:cNvPr id="11" name="Rectangle 10">
            <a:extLst>
              <a:ext uri="{FF2B5EF4-FFF2-40B4-BE49-F238E27FC236}">
                <a16:creationId xmlns:a16="http://schemas.microsoft.com/office/drawing/2014/main" id="{9CB14F7B-1F1D-5C75-E74E-7E1F7A43CB9D}"/>
              </a:ext>
            </a:extLst>
          </p:cNvPr>
          <p:cNvSpPr/>
          <p:nvPr/>
        </p:nvSpPr>
        <p:spPr>
          <a:xfrm>
            <a:off x="7610043" y="2208798"/>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1</a:t>
            </a:r>
          </a:p>
        </p:txBody>
      </p:sp>
      <p:sp>
        <p:nvSpPr>
          <p:cNvPr id="12" name="Rectangle 11">
            <a:extLst>
              <a:ext uri="{FF2B5EF4-FFF2-40B4-BE49-F238E27FC236}">
                <a16:creationId xmlns:a16="http://schemas.microsoft.com/office/drawing/2014/main" id="{7C07405F-E2D5-01A3-4D8C-4AC1D7F2D2BA}"/>
              </a:ext>
            </a:extLst>
          </p:cNvPr>
          <p:cNvSpPr/>
          <p:nvPr/>
        </p:nvSpPr>
        <p:spPr>
          <a:xfrm>
            <a:off x="8807471" y="2208797"/>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2</a:t>
            </a:r>
          </a:p>
        </p:txBody>
      </p:sp>
      <p:sp>
        <p:nvSpPr>
          <p:cNvPr id="13" name="Rectangle 12">
            <a:extLst>
              <a:ext uri="{FF2B5EF4-FFF2-40B4-BE49-F238E27FC236}">
                <a16:creationId xmlns:a16="http://schemas.microsoft.com/office/drawing/2014/main" id="{0351FE57-B9C4-72B0-CB62-7881A43EBE24}"/>
              </a:ext>
            </a:extLst>
          </p:cNvPr>
          <p:cNvSpPr/>
          <p:nvPr/>
        </p:nvSpPr>
        <p:spPr>
          <a:xfrm>
            <a:off x="10004667" y="2208797"/>
            <a:ext cx="1030310" cy="268463"/>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b="1">
                <a:solidFill>
                  <a:schemeClr val="tx1"/>
                </a:solidFill>
                <a:latin typeface="Arial" panose="020B0604020202020204" pitchFamily="34" charset="0"/>
                <a:cs typeface="Arial" panose="020B0604020202020204" pitchFamily="34" charset="0"/>
              </a:rPr>
              <a:t>q</a:t>
            </a:r>
            <a:r>
              <a:rPr lang="en-US" b="1" baseline="-25000">
                <a:solidFill>
                  <a:schemeClr val="tx1"/>
                </a:solidFill>
                <a:latin typeface="Arial" panose="020B0604020202020204" pitchFamily="34" charset="0"/>
                <a:cs typeface="Arial" panose="020B0604020202020204" pitchFamily="34" charset="0"/>
              </a:rPr>
              <a:t>1 </a:t>
            </a:r>
            <a:r>
              <a:rPr lang="en-US" b="1">
                <a:solidFill>
                  <a:schemeClr val="tx1"/>
                </a:solidFill>
                <a:latin typeface="Arial" panose="020B0604020202020204" pitchFamily="34" charset="0"/>
                <a:cs typeface="Arial" panose="020B0604020202020204" pitchFamily="34" charset="0"/>
              </a:rPr>
              <a:t>k</a:t>
            </a:r>
            <a:r>
              <a:rPr lang="en-US" b="1" baseline="-25000">
                <a:solidFill>
                  <a:schemeClr val="tx1"/>
                </a:solidFill>
                <a:latin typeface="Arial" panose="020B0604020202020204" pitchFamily="34" charset="0"/>
                <a:cs typeface="Arial" panose="020B0604020202020204" pitchFamily="34" charset="0"/>
              </a:rPr>
              <a:t>3</a:t>
            </a:r>
          </a:p>
        </p:txBody>
      </p:sp>
      <p:sp>
        <p:nvSpPr>
          <p:cNvPr id="21" name="TextBox 20">
            <a:extLst>
              <a:ext uri="{FF2B5EF4-FFF2-40B4-BE49-F238E27FC236}">
                <a16:creationId xmlns:a16="http://schemas.microsoft.com/office/drawing/2014/main" id="{41D4D125-BB91-CB4B-C720-B818A7FF247D}"/>
              </a:ext>
            </a:extLst>
          </p:cNvPr>
          <p:cNvSpPr txBox="1"/>
          <p:nvPr/>
        </p:nvSpPr>
        <p:spPr>
          <a:xfrm>
            <a:off x="8125198" y="1326299"/>
            <a:ext cx="2818105" cy="369332"/>
          </a:xfrm>
          <a:prstGeom prst="rect">
            <a:avLst/>
          </a:prstGeom>
          <a:noFill/>
        </p:spPr>
        <p:txBody>
          <a:bodyPr wrap="square" rtlCol="0">
            <a:spAutoFit/>
          </a:bodyPr>
          <a:lstStyle/>
          <a:p>
            <a:r>
              <a:rPr lang="en-US"/>
              <a:t>Parallelization (</a:t>
            </a:r>
            <a:r>
              <a:rPr lang="en-US" i="1"/>
              <a:t>p</a:t>
            </a:r>
            <a:r>
              <a:rPr lang="en-US"/>
              <a:t>) = 3</a:t>
            </a:r>
          </a:p>
        </p:txBody>
      </p:sp>
      <p:sp>
        <p:nvSpPr>
          <p:cNvPr id="10" name="灯片编号占位符 9">
            <a:extLst>
              <a:ext uri="{FF2B5EF4-FFF2-40B4-BE49-F238E27FC236}">
                <a16:creationId xmlns:a16="http://schemas.microsoft.com/office/drawing/2014/main" id="{F1222E91-0390-E482-1AF5-C7CD62C2E852}"/>
              </a:ext>
            </a:extLst>
          </p:cNvPr>
          <p:cNvSpPr>
            <a:spLocks noGrp="1"/>
          </p:cNvSpPr>
          <p:nvPr>
            <p:ph type="sldNum" sz="quarter" idx="12"/>
          </p:nvPr>
        </p:nvSpPr>
        <p:spPr/>
        <p:txBody>
          <a:bodyPr/>
          <a:lstStyle/>
          <a:p>
            <a:fld id="{CB77001E-1A61-4903-BBFF-D82C24F3A3A5}" type="slidenum">
              <a:rPr lang="en-US" smtClean="0"/>
              <a:t>83</a:t>
            </a:fld>
            <a:endParaRPr lang="zh-CN" altLang="en-US"/>
          </a:p>
        </p:txBody>
      </p:sp>
      <p:sp>
        <p:nvSpPr>
          <p:cNvPr id="16" name="页脚占位符 15">
            <a:extLst>
              <a:ext uri="{FF2B5EF4-FFF2-40B4-BE49-F238E27FC236}">
                <a16:creationId xmlns:a16="http://schemas.microsoft.com/office/drawing/2014/main" id="{C4634A59-212B-4C31-8443-4130E484FA4B}"/>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3844851613"/>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BE96F1B6-9768-8EC4-38BF-CFCD6CABC79B}"/>
            </a:ext>
          </a:extLst>
        </p:cNvPr>
        <p:cNvGrpSpPr/>
        <p:nvPr/>
      </p:nvGrpSpPr>
      <p:grpSpPr>
        <a:xfrm>
          <a:off x="0" y="0"/>
          <a:ext cx="0" cy="0"/>
          <a:chOff x="0" y="0"/>
          <a:chExt cx="0" cy="0"/>
        </a:xfrm>
      </p:grpSpPr>
      <p:sp>
        <p:nvSpPr>
          <p:cNvPr id="12" name="Text 7">
            <a:extLst>
              <a:ext uri="{FF2B5EF4-FFF2-40B4-BE49-F238E27FC236}">
                <a16:creationId xmlns:a16="http://schemas.microsoft.com/office/drawing/2014/main" id="{7069DFD7-C2C9-CD2C-CC3D-18B764E5CF78}"/>
              </a:ext>
            </a:extLst>
          </p:cNvPr>
          <p:cNvSpPr/>
          <p:nvPr/>
        </p:nvSpPr>
        <p:spPr>
          <a:xfrm>
            <a:off x="2263654" y="931522"/>
            <a:ext cx="3740538" cy="2051594"/>
          </a:xfrm>
          <a:prstGeom prst="roundRect">
            <a:avLst/>
          </a:prstGeom>
          <a:solidFill>
            <a:srgbClr val="1D4ED8"/>
          </a:solidFill>
          <a:ln w="38100">
            <a:solidFill>
              <a:srgbClr val="1E40AF"/>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endParaRPr lang="en-US" b="1">
              <a:solidFill>
                <a:srgbClr val="FFFFFF"/>
              </a:solidFill>
            </a:endParaRPr>
          </a:p>
          <a:p>
            <a:pPr marL="0" indent="0" algn="ctr">
              <a:buNone/>
            </a:pPr>
            <a:r>
              <a:rPr lang="en-US" sz="2800" b="1">
                <a:solidFill>
                  <a:srgbClr val="FFFFFF"/>
                </a:solidFill>
              </a:rPr>
              <a:t>TLMM-FUSE </a:t>
            </a:r>
            <a:br>
              <a:rPr lang="en-US" sz="2800" b="1">
                <a:solidFill>
                  <a:srgbClr val="FFFFFF"/>
                </a:solidFill>
              </a:rPr>
            </a:br>
            <a:r>
              <a:rPr lang="en-US" sz="1600">
                <a:solidFill>
                  <a:srgbClr val="DBEAFE"/>
                </a:solidFill>
              </a:rPr>
              <a:t>Table-lookup ternary </a:t>
            </a:r>
            <a:r>
              <a:rPr lang="en-US" sz="1600" err="1">
                <a:solidFill>
                  <a:srgbClr val="DBEAFE"/>
                </a:solidFill>
              </a:rPr>
              <a:t>matmul</a:t>
            </a:r>
            <a:endParaRPr lang="en-US" sz="2400"/>
          </a:p>
          <a:p>
            <a:pPr marL="0" indent="0" algn="ctr">
              <a:buNone/>
            </a:pPr>
            <a:r>
              <a:rPr lang="en-US" sz="1600">
                <a:solidFill>
                  <a:srgbClr val="DBEAFE"/>
                </a:solidFill>
              </a:rPr>
              <a:t>for QKV + FFN fused with FP </a:t>
            </a:r>
            <a:r>
              <a:rPr lang="en-US" sz="1600" err="1">
                <a:solidFill>
                  <a:srgbClr val="DBEAFE"/>
                </a:solidFill>
              </a:rPr>
              <a:t>DeQ</a:t>
            </a:r>
            <a:r>
              <a:rPr lang="en-US" sz="1600">
                <a:solidFill>
                  <a:srgbClr val="DBEAFE"/>
                </a:solidFill>
              </a:rPr>
              <a:t> ↔ INT ops ↔ Quant</a:t>
            </a:r>
          </a:p>
          <a:p>
            <a:pPr marL="0" indent="0" algn="ctr">
              <a:buNone/>
            </a:pPr>
            <a:r>
              <a:rPr lang="en-US" sz="1600">
                <a:solidFill>
                  <a:srgbClr val="DBEAFE"/>
                </a:solidFill>
              </a:rPr>
              <a:t>+ </a:t>
            </a:r>
            <a:r>
              <a:rPr lang="en-US" sz="1600" err="1">
                <a:solidFill>
                  <a:srgbClr val="DBEAFE"/>
                </a:solidFill>
              </a:rPr>
              <a:t>Elemwise</a:t>
            </a:r>
            <a:r>
              <a:rPr lang="en-US" sz="1600">
                <a:solidFill>
                  <a:srgbClr val="DBEAFE"/>
                </a:solidFill>
              </a:rPr>
              <a:t> (residual/</a:t>
            </a:r>
            <a:r>
              <a:rPr lang="en-US" sz="1600" err="1">
                <a:solidFill>
                  <a:srgbClr val="DBEAFE"/>
                </a:solidFill>
              </a:rPr>
              <a:t>RoPE</a:t>
            </a:r>
            <a:r>
              <a:rPr lang="en-US" sz="1600">
                <a:solidFill>
                  <a:srgbClr val="DBEAFE"/>
                </a:solidFill>
              </a:rPr>
              <a:t>/...)</a:t>
            </a:r>
          </a:p>
          <a:p>
            <a:pPr marL="0" indent="0" algn="ctr">
              <a:buNone/>
            </a:pPr>
            <a:endParaRPr lang="en-US" sz="1600"/>
          </a:p>
        </p:txBody>
      </p:sp>
      <p:sp>
        <p:nvSpPr>
          <p:cNvPr id="13" name="Text 9">
            <a:extLst>
              <a:ext uri="{FF2B5EF4-FFF2-40B4-BE49-F238E27FC236}">
                <a16:creationId xmlns:a16="http://schemas.microsoft.com/office/drawing/2014/main" id="{55BCC486-9F48-D1FB-B5E6-8C87A2ABC3BC}"/>
              </a:ext>
            </a:extLst>
          </p:cNvPr>
          <p:cNvSpPr/>
          <p:nvPr/>
        </p:nvSpPr>
        <p:spPr>
          <a:xfrm>
            <a:off x="2263653" y="3498052"/>
            <a:ext cx="3740537" cy="1927754"/>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2800" b="1">
                <a:solidFill>
                  <a:srgbClr val="FFFFFF"/>
                </a:solidFill>
              </a:rPr>
              <a:t>Prefill Attention
</a:t>
            </a:r>
            <a:r>
              <a:rPr lang="en-US">
                <a:solidFill>
                  <a:srgbClr val="F5F3FF"/>
                </a:solidFill>
              </a:rPr>
              <a:t>Reversed + fully fused</a:t>
            </a:r>
            <a:endParaRPr lang="en-US" sz="2800"/>
          </a:p>
          <a:p>
            <a:pPr marL="0" indent="0" algn="ctr">
              <a:buNone/>
            </a:pPr>
            <a:r>
              <a:rPr lang="en-US">
                <a:solidFill>
                  <a:srgbClr val="F5F3FF"/>
                </a:solidFill>
              </a:rPr>
              <a:t>minimizes DDR traffic</a:t>
            </a:r>
            <a:endParaRPr lang="en-US" sz="2800"/>
          </a:p>
        </p:txBody>
      </p:sp>
      <p:sp>
        <p:nvSpPr>
          <p:cNvPr id="16" name="Text 6">
            <a:extLst>
              <a:ext uri="{FF2B5EF4-FFF2-40B4-BE49-F238E27FC236}">
                <a16:creationId xmlns:a16="http://schemas.microsoft.com/office/drawing/2014/main" id="{8ECC21DF-81AB-2EAE-7E14-8D3F43A7F416}"/>
              </a:ext>
            </a:extLst>
          </p:cNvPr>
          <p:cNvSpPr/>
          <p:nvPr/>
        </p:nvSpPr>
        <p:spPr>
          <a:xfrm>
            <a:off x="6356421" y="931521"/>
            <a:ext cx="3740538" cy="2103625"/>
          </a:xfrm>
          <a:prstGeom prst="roundRect">
            <a:avLst/>
          </a:prstGeom>
          <a:solidFill>
            <a:srgbClr val="10B981"/>
          </a:solidFill>
          <a:ln w="38100">
            <a:solidFill>
              <a:srgbClr val="059669"/>
            </a:solidFill>
          </a:ln>
          <a:effectLst>
            <a:outerShdw blurRad="38100" dist="25400" dir="2700000" algn="bl" rotWithShape="0">
              <a:srgbClr val="000000">
                <a:alpha val="18000"/>
              </a:srgbClr>
            </a:outerShdw>
          </a:effectLst>
        </p:spPr>
        <p:txBody>
          <a:bodyPr wrap="square" lIns="2286" tIns="2286" rIns="2286" bIns="2286" rtlCol="0" anchor="ctr"/>
          <a:lstStyle/>
          <a:p>
            <a:pPr marL="0" indent="0" algn="ctr">
              <a:buNone/>
            </a:pPr>
            <a:r>
              <a:rPr lang="en-US" sz="2800" b="1">
                <a:solidFill>
                  <a:srgbClr val="FFFFFF"/>
                </a:solidFill>
              </a:rPr>
              <a:t>URAM-aware Weight Management
</a:t>
            </a:r>
            <a:r>
              <a:rPr lang="en-US">
                <a:solidFill>
                  <a:srgbClr val="ECFDF5"/>
                </a:solidFill>
              </a:rPr>
              <a:t>Fine-grain buffering +</a:t>
            </a:r>
            <a:endParaRPr lang="en-US" sz="2800"/>
          </a:p>
          <a:p>
            <a:pPr marL="0" indent="0" algn="ctr">
              <a:buNone/>
            </a:pPr>
            <a:r>
              <a:rPr lang="en-US">
                <a:solidFill>
                  <a:srgbClr val="ECFDF5"/>
                </a:solidFill>
              </a:rPr>
              <a:t>Analytic Management</a:t>
            </a:r>
            <a:endParaRPr lang="en-US" sz="4000"/>
          </a:p>
        </p:txBody>
      </p:sp>
      <p:sp>
        <p:nvSpPr>
          <p:cNvPr id="18" name="Text 10">
            <a:extLst>
              <a:ext uri="{FF2B5EF4-FFF2-40B4-BE49-F238E27FC236}">
                <a16:creationId xmlns:a16="http://schemas.microsoft.com/office/drawing/2014/main" id="{B50AA4A5-D9E5-54A2-344E-6C163160CD9F}"/>
              </a:ext>
            </a:extLst>
          </p:cNvPr>
          <p:cNvSpPr/>
          <p:nvPr/>
        </p:nvSpPr>
        <p:spPr>
          <a:xfrm>
            <a:off x="6356421" y="3498052"/>
            <a:ext cx="3740536" cy="1927753"/>
          </a:xfrm>
          <a:prstGeom prst="roundRect">
            <a:avLst/>
          </a:prstGeom>
          <a:solidFill>
            <a:srgbClr val="7C3AED"/>
          </a:solidFill>
          <a:ln w="38100">
            <a:solidFill>
              <a:srgbClr val="6D28D9"/>
            </a:solidFill>
          </a:ln>
          <a:effectLst>
            <a:outerShdw blurRad="38100" dist="25400" dir="2700000" algn="bl" rotWithShape="0">
              <a:srgbClr val="000000">
                <a:alpha val="18000"/>
              </a:srgbClr>
            </a:outerShdw>
          </a:effectLst>
        </p:spPr>
        <p:txBody>
          <a:bodyPr wrap="square" lIns="2286" tIns="2286" rIns="2286" bIns="2286" rtlCol="0" anchor="ctr"/>
          <a:lstStyle/>
          <a:p>
            <a:pPr algn="ctr"/>
            <a:r>
              <a:rPr lang="en-US" sz="2800" b="1">
                <a:solidFill>
                  <a:srgbClr val="FFFFFF"/>
                </a:solidFill>
              </a:rPr>
              <a:t>Decode Attention
</a:t>
            </a:r>
            <a:r>
              <a:rPr lang="en-US">
                <a:solidFill>
                  <a:srgbClr val="F5F3FF"/>
                </a:solidFill>
              </a:rPr>
              <a:t>On-chip SoftMax score buffer</a:t>
            </a:r>
          </a:p>
          <a:p>
            <a:pPr algn="ctr"/>
            <a:r>
              <a:rPr lang="en-US">
                <a:solidFill>
                  <a:srgbClr val="F5F3FF"/>
                </a:solidFill>
              </a:rPr>
              <a:t>avoids DDR reloads</a:t>
            </a:r>
          </a:p>
        </p:txBody>
      </p:sp>
      <p:sp>
        <p:nvSpPr>
          <p:cNvPr id="3" name="灯片编号占位符 2">
            <a:extLst>
              <a:ext uri="{FF2B5EF4-FFF2-40B4-BE49-F238E27FC236}">
                <a16:creationId xmlns:a16="http://schemas.microsoft.com/office/drawing/2014/main" id="{62F56B07-9F10-2414-8CAC-727536EBBC5A}"/>
              </a:ext>
            </a:extLst>
          </p:cNvPr>
          <p:cNvSpPr>
            <a:spLocks noGrp="1"/>
          </p:cNvSpPr>
          <p:nvPr>
            <p:ph type="sldNum" sz="quarter" idx="12"/>
          </p:nvPr>
        </p:nvSpPr>
        <p:spPr/>
        <p:txBody>
          <a:bodyPr/>
          <a:lstStyle/>
          <a:p>
            <a:fld id="{CB77001E-1A61-4903-BBFF-D82C24F3A3A5}" type="slidenum">
              <a:rPr lang="en-US" smtClean="0"/>
              <a:t>84</a:t>
            </a:fld>
            <a:endParaRPr lang="zh-CN" altLang="en-US"/>
          </a:p>
        </p:txBody>
      </p:sp>
      <p:sp>
        <p:nvSpPr>
          <p:cNvPr id="2" name="Title 1">
            <a:extLst>
              <a:ext uri="{FF2B5EF4-FFF2-40B4-BE49-F238E27FC236}">
                <a16:creationId xmlns:a16="http://schemas.microsoft.com/office/drawing/2014/main" id="{417CECE4-06DF-62D2-1791-964438FCAD55}"/>
              </a:ext>
            </a:extLst>
          </p:cNvPr>
          <p:cNvSpPr>
            <a:spLocks noGrp="1"/>
          </p:cNvSpPr>
          <p:nvPr>
            <p:ph type="title"/>
          </p:nvPr>
        </p:nvSpPr>
        <p:spPr>
          <a:xfrm>
            <a:off x="468950" y="102550"/>
            <a:ext cx="11254099" cy="677462"/>
          </a:xfrm>
        </p:spPr>
        <p:txBody>
          <a:bodyPr>
            <a:normAutofit fontScale="90000"/>
          </a:bodyPr>
          <a:lstStyle/>
          <a:p>
            <a:r>
              <a:rPr lang="en-US" altLang="zh-CN" err="1">
                <a:ea typeface="Calibri" pitchFamily="34" charset="-122"/>
                <a:cs typeface="Calibri" pitchFamily="34" charset="-120"/>
              </a:rPr>
              <a:t>TeLLMe</a:t>
            </a:r>
            <a:r>
              <a:rPr lang="en-US" altLang="zh-CN">
                <a:ea typeface="Calibri" pitchFamily="34" charset="-122"/>
                <a:cs typeface="Calibri" pitchFamily="34" charset="-120"/>
              </a:rPr>
              <a:t>: Novelty &amp; Key Contributions</a:t>
            </a:r>
            <a:endParaRPr lang="en-US" altLang="zh-CN"/>
          </a:p>
        </p:txBody>
      </p:sp>
      <p:sp>
        <p:nvSpPr>
          <p:cNvPr id="5" name="Rectangle 3">
            <a:extLst>
              <a:ext uri="{FF2B5EF4-FFF2-40B4-BE49-F238E27FC236}">
                <a16:creationId xmlns:a16="http://schemas.microsoft.com/office/drawing/2014/main" id="{1995159E-4721-67A7-C5E3-BD67DD72A0AF}"/>
              </a:ext>
            </a:extLst>
          </p:cNvPr>
          <p:cNvSpPr/>
          <p:nvPr/>
        </p:nvSpPr>
        <p:spPr>
          <a:xfrm>
            <a:off x="859313" y="710587"/>
            <a:ext cx="9805009" cy="2450999"/>
          </a:xfrm>
          <a:prstGeom prst="rect">
            <a:avLst/>
          </a:prstGeom>
          <a:solidFill>
            <a:schemeClr val="bg1">
              <a:alpha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页脚占位符 5">
            <a:extLst>
              <a:ext uri="{FF2B5EF4-FFF2-40B4-BE49-F238E27FC236}">
                <a16:creationId xmlns:a16="http://schemas.microsoft.com/office/drawing/2014/main" id="{3511F7A1-7149-461A-B9E6-AC6234B0440A}"/>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4049885753"/>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8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C3BC0D-5CE5-4786-70B7-79305AD1D154}"/>
              </a:ext>
            </a:extLst>
          </p:cNvPr>
          <p:cNvSpPr>
            <a:spLocks noGrp="1"/>
          </p:cNvSpPr>
          <p:nvPr>
            <p:ph type="sldNum" sz="quarter" idx="12"/>
          </p:nvPr>
        </p:nvSpPr>
        <p:spPr/>
        <p:txBody>
          <a:bodyPr/>
          <a:lstStyle/>
          <a:p>
            <a:fld id="{CB77001E-1A61-4903-BBFF-D82C24F3A3A5}" type="slidenum">
              <a:rPr lang="en-US" smtClean="0"/>
              <a:t>85</a:t>
            </a:fld>
            <a:endParaRPr lang="en-US"/>
          </a:p>
        </p:txBody>
      </p:sp>
      <p:sp>
        <p:nvSpPr>
          <p:cNvPr id="5" name="!!TextBox 11">
            <a:extLst>
              <a:ext uri="{FF2B5EF4-FFF2-40B4-BE49-F238E27FC236}">
                <a16:creationId xmlns:a16="http://schemas.microsoft.com/office/drawing/2014/main" id="{E33677FB-FB3E-A16B-0CCB-590BDFEE3929}"/>
              </a:ext>
            </a:extLst>
          </p:cNvPr>
          <p:cNvSpPr txBox="1"/>
          <p:nvPr/>
        </p:nvSpPr>
        <p:spPr>
          <a:xfrm>
            <a:off x="3706124" y="271858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1</a:t>
            </a:r>
          </a:p>
        </p:txBody>
      </p:sp>
      <p:sp>
        <p:nvSpPr>
          <p:cNvPr id="6" name="!!TextBox 12">
            <a:extLst>
              <a:ext uri="{FF2B5EF4-FFF2-40B4-BE49-F238E27FC236}">
                <a16:creationId xmlns:a16="http://schemas.microsoft.com/office/drawing/2014/main" id="{D5C30E56-4D0B-2A6C-5DCD-098252D9275A}"/>
              </a:ext>
            </a:extLst>
          </p:cNvPr>
          <p:cNvSpPr txBox="1"/>
          <p:nvPr/>
        </p:nvSpPr>
        <p:spPr>
          <a:xfrm>
            <a:off x="3706124" y="2964335"/>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q</a:t>
            </a:r>
            <a:r>
              <a:rPr lang="en-US" sz="1200" b="1" baseline="-25000">
                <a:latin typeface="Arial" panose="020B0604020202020204" pitchFamily="34" charset="0"/>
                <a:cs typeface="Arial" panose="020B0604020202020204" pitchFamily="34" charset="0"/>
              </a:rPr>
              <a:t>2</a:t>
            </a:r>
          </a:p>
        </p:txBody>
      </p:sp>
      <p:sp>
        <p:nvSpPr>
          <p:cNvPr id="7" name="!!Rectangle 52">
            <a:extLst>
              <a:ext uri="{FF2B5EF4-FFF2-40B4-BE49-F238E27FC236}">
                <a16:creationId xmlns:a16="http://schemas.microsoft.com/office/drawing/2014/main" id="{42D1A8C2-0E72-3616-5B75-569FD2A00548}"/>
              </a:ext>
            </a:extLst>
          </p:cNvPr>
          <p:cNvSpPr/>
          <p:nvPr/>
        </p:nvSpPr>
        <p:spPr>
          <a:xfrm>
            <a:off x="4032000" y="3024000"/>
            <a:ext cx="252000" cy="252000"/>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51">
            <a:extLst>
              <a:ext uri="{FF2B5EF4-FFF2-40B4-BE49-F238E27FC236}">
                <a16:creationId xmlns:a16="http://schemas.microsoft.com/office/drawing/2014/main" id="{C5A2CE64-365D-B63A-80A3-00CC898C9190}"/>
              </a:ext>
            </a:extLst>
          </p:cNvPr>
          <p:cNvSpPr/>
          <p:nvPr/>
        </p:nvSpPr>
        <p:spPr>
          <a:xfrm>
            <a:off x="4032000" y="2772000"/>
            <a:ext cx="252000" cy="250655"/>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53">
            <a:extLst>
              <a:ext uri="{FF2B5EF4-FFF2-40B4-BE49-F238E27FC236}">
                <a16:creationId xmlns:a16="http://schemas.microsoft.com/office/drawing/2014/main" id="{1001C8E4-041D-60E4-43AE-AB6C75C17647}"/>
              </a:ext>
            </a:extLst>
          </p:cNvPr>
          <p:cNvSpPr/>
          <p:nvPr/>
        </p:nvSpPr>
        <p:spPr>
          <a:xfrm>
            <a:off x="5364000" y="2664000"/>
            <a:ext cx="252000" cy="252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54">
            <a:extLst>
              <a:ext uri="{FF2B5EF4-FFF2-40B4-BE49-F238E27FC236}">
                <a16:creationId xmlns:a16="http://schemas.microsoft.com/office/drawing/2014/main" id="{F0AB236F-3BDE-1293-B159-948B1FB46B41}"/>
              </a:ext>
            </a:extLst>
          </p:cNvPr>
          <p:cNvSpPr/>
          <p:nvPr/>
        </p:nvSpPr>
        <p:spPr>
          <a:xfrm>
            <a:off x="5616000" y="2664000"/>
            <a:ext cx="252000" cy="252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4">
            <a:extLst>
              <a:ext uri="{FF2B5EF4-FFF2-40B4-BE49-F238E27FC236}">
                <a16:creationId xmlns:a16="http://schemas.microsoft.com/office/drawing/2014/main" id="{C4C6FE8D-B32F-9BA6-9287-6859686361CA}"/>
              </a:ext>
            </a:extLst>
          </p:cNvPr>
          <p:cNvSpPr txBox="1"/>
          <p:nvPr/>
        </p:nvSpPr>
        <p:spPr>
          <a:xfrm>
            <a:off x="5591923" y="2325143"/>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2</a:t>
            </a:r>
          </a:p>
        </p:txBody>
      </p:sp>
      <p:sp>
        <p:nvSpPr>
          <p:cNvPr id="12" name="!!TextBox 13">
            <a:extLst>
              <a:ext uri="{FF2B5EF4-FFF2-40B4-BE49-F238E27FC236}">
                <a16:creationId xmlns:a16="http://schemas.microsoft.com/office/drawing/2014/main" id="{D309C08B-7895-F52E-506F-D7248218CC30}"/>
              </a:ext>
            </a:extLst>
          </p:cNvPr>
          <p:cNvSpPr txBox="1"/>
          <p:nvPr/>
        </p:nvSpPr>
        <p:spPr>
          <a:xfrm>
            <a:off x="5353080" y="2318893"/>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k</a:t>
            </a:r>
            <a:r>
              <a:rPr lang="en-US" sz="1200" b="1" baseline="-25000">
                <a:latin typeface="Arial" panose="020B0604020202020204" pitchFamily="34" charset="0"/>
                <a:cs typeface="Arial" panose="020B0604020202020204" pitchFamily="34" charset="0"/>
              </a:rPr>
              <a:t>1</a:t>
            </a:r>
          </a:p>
        </p:txBody>
      </p:sp>
      <p:sp>
        <p:nvSpPr>
          <p:cNvPr id="13" name="!!Rectangle 56">
            <a:extLst>
              <a:ext uri="{FF2B5EF4-FFF2-40B4-BE49-F238E27FC236}">
                <a16:creationId xmlns:a16="http://schemas.microsoft.com/office/drawing/2014/main" id="{9CC84AC4-C3D2-ABCD-1186-E673DEB3C808}"/>
              </a:ext>
            </a:extLst>
          </p:cNvPr>
          <p:cNvSpPr>
            <a:spLocks/>
          </p:cNvSpPr>
          <p:nvPr/>
        </p:nvSpPr>
        <p:spPr>
          <a:xfrm>
            <a:off x="7020000" y="3456000"/>
            <a:ext cx="252000" cy="252000"/>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55">
            <a:extLst>
              <a:ext uri="{FF2B5EF4-FFF2-40B4-BE49-F238E27FC236}">
                <a16:creationId xmlns:a16="http://schemas.microsoft.com/office/drawing/2014/main" id="{C46D844A-4A96-B85D-7305-1D6454BE74A5}"/>
              </a:ext>
            </a:extLst>
          </p:cNvPr>
          <p:cNvSpPr>
            <a:spLocks/>
          </p:cNvSpPr>
          <p:nvPr/>
        </p:nvSpPr>
        <p:spPr>
          <a:xfrm>
            <a:off x="7020000" y="3204000"/>
            <a:ext cx="252000" cy="250655"/>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58">
            <a:extLst>
              <a:ext uri="{FF2B5EF4-FFF2-40B4-BE49-F238E27FC236}">
                <a16:creationId xmlns:a16="http://schemas.microsoft.com/office/drawing/2014/main" id="{81DA00E6-8616-9875-9A2F-365CBF0E2B89}"/>
              </a:ext>
            </a:extLst>
          </p:cNvPr>
          <p:cNvSpPr>
            <a:spLocks/>
          </p:cNvSpPr>
          <p:nvPr/>
        </p:nvSpPr>
        <p:spPr>
          <a:xfrm>
            <a:off x="8712000" y="3420000"/>
            <a:ext cx="252000" cy="252000"/>
          </a:xfrm>
          <a:prstGeom prst="rect">
            <a:avLst/>
          </a:prstGeom>
          <a:solidFill>
            <a:srgbClr val="F6BEDA"/>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57">
            <a:extLst>
              <a:ext uri="{FF2B5EF4-FFF2-40B4-BE49-F238E27FC236}">
                <a16:creationId xmlns:a16="http://schemas.microsoft.com/office/drawing/2014/main" id="{C91D3351-33D7-79AF-274F-94C4E60262A4}"/>
              </a:ext>
            </a:extLst>
          </p:cNvPr>
          <p:cNvSpPr>
            <a:spLocks/>
          </p:cNvSpPr>
          <p:nvPr/>
        </p:nvSpPr>
        <p:spPr>
          <a:xfrm>
            <a:off x="8712000" y="3168000"/>
            <a:ext cx="252000" cy="250655"/>
          </a:xfrm>
          <a:prstGeom prst="rect">
            <a:avLst/>
          </a:prstGeom>
          <a:solidFill>
            <a:srgbClr val="F6BEDA"/>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Box 15">
            <a:extLst>
              <a:ext uri="{FF2B5EF4-FFF2-40B4-BE49-F238E27FC236}">
                <a16:creationId xmlns:a16="http://schemas.microsoft.com/office/drawing/2014/main" id="{D55798FE-5E39-5802-FEE6-AD5198CA0B5E}"/>
              </a:ext>
            </a:extLst>
          </p:cNvPr>
          <p:cNvSpPr txBox="1">
            <a:spLocks/>
          </p:cNvSpPr>
          <p:nvPr/>
        </p:nvSpPr>
        <p:spPr>
          <a:xfrm>
            <a:off x="6616741" y="3152671"/>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v</a:t>
            </a:r>
            <a:r>
              <a:rPr lang="en-US" sz="1200" b="1" baseline="-25000">
                <a:latin typeface="Arial" panose="020B0604020202020204" pitchFamily="34" charset="0"/>
                <a:cs typeface="Arial" panose="020B0604020202020204" pitchFamily="34" charset="0"/>
              </a:rPr>
              <a:t>1</a:t>
            </a:r>
          </a:p>
        </p:txBody>
      </p:sp>
      <p:sp>
        <p:nvSpPr>
          <p:cNvPr id="18" name="!!TextBox 16">
            <a:extLst>
              <a:ext uri="{FF2B5EF4-FFF2-40B4-BE49-F238E27FC236}">
                <a16:creationId xmlns:a16="http://schemas.microsoft.com/office/drawing/2014/main" id="{53EDE71D-0589-813C-1578-BD101CBA80B1}"/>
              </a:ext>
            </a:extLst>
          </p:cNvPr>
          <p:cNvSpPr txBox="1">
            <a:spLocks/>
          </p:cNvSpPr>
          <p:nvPr/>
        </p:nvSpPr>
        <p:spPr>
          <a:xfrm>
            <a:off x="6616741" y="3398421"/>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v</a:t>
            </a:r>
            <a:r>
              <a:rPr lang="en-US" sz="1200" b="1" baseline="-25000">
                <a:latin typeface="Arial" panose="020B0604020202020204" pitchFamily="34" charset="0"/>
                <a:cs typeface="Arial" panose="020B0604020202020204" pitchFamily="34" charset="0"/>
              </a:rPr>
              <a:t>2</a:t>
            </a:r>
          </a:p>
        </p:txBody>
      </p:sp>
      <p:sp>
        <p:nvSpPr>
          <p:cNvPr id="19" name="!!TextBox 17">
            <a:extLst>
              <a:ext uri="{FF2B5EF4-FFF2-40B4-BE49-F238E27FC236}">
                <a16:creationId xmlns:a16="http://schemas.microsoft.com/office/drawing/2014/main" id="{E836E3F6-9594-83F0-8F45-21A9F355878D}"/>
              </a:ext>
            </a:extLst>
          </p:cNvPr>
          <p:cNvSpPr txBox="1">
            <a:spLocks/>
          </p:cNvSpPr>
          <p:nvPr/>
        </p:nvSpPr>
        <p:spPr>
          <a:xfrm>
            <a:off x="8373144" y="312922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o</a:t>
            </a:r>
            <a:r>
              <a:rPr lang="en-US" sz="1200" b="1" baseline="-25000">
                <a:latin typeface="Arial" panose="020B0604020202020204" pitchFamily="34" charset="0"/>
                <a:cs typeface="Arial" panose="020B0604020202020204" pitchFamily="34" charset="0"/>
              </a:rPr>
              <a:t>1</a:t>
            </a:r>
          </a:p>
        </p:txBody>
      </p:sp>
      <p:sp>
        <p:nvSpPr>
          <p:cNvPr id="20" name="!!TextBox 18">
            <a:extLst>
              <a:ext uri="{FF2B5EF4-FFF2-40B4-BE49-F238E27FC236}">
                <a16:creationId xmlns:a16="http://schemas.microsoft.com/office/drawing/2014/main" id="{B2F43B69-332D-3241-39E4-692C82677926}"/>
              </a:ext>
            </a:extLst>
          </p:cNvPr>
          <p:cNvSpPr txBox="1">
            <a:spLocks/>
          </p:cNvSpPr>
          <p:nvPr/>
        </p:nvSpPr>
        <p:spPr>
          <a:xfrm>
            <a:off x="8373144" y="3374972"/>
            <a:ext cx="363310" cy="276999"/>
          </a:xfrm>
          <a:prstGeom prst="rect">
            <a:avLst/>
          </a:prstGeom>
          <a:noFill/>
        </p:spPr>
        <p:txBody>
          <a:bodyPr wrap="square" rtlCol="0">
            <a:spAutoFit/>
          </a:bodyPr>
          <a:lstStyle/>
          <a:p>
            <a:r>
              <a:rPr lang="en-US" sz="1200" b="1">
                <a:latin typeface="Arial" panose="020B0604020202020204" pitchFamily="34" charset="0"/>
                <a:cs typeface="Arial" panose="020B0604020202020204" pitchFamily="34" charset="0"/>
              </a:rPr>
              <a:t>o</a:t>
            </a:r>
            <a:r>
              <a:rPr lang="en-US" sz="1200" b="1" baseline="-25000">
                <a:latin typeface="Arial" panose="020B0604020202020204" pitchFamily="34" charset="0"/>
                <a:cs typeface="Arial" panose="020B0604020202020204" pitchFamily="34" charset="0"/>
              </a:rPr>
              <a:t>2</a:t>
            </a:r>
          </a:p>
        </p:txBody>
      </p:sp>
      <mc:AlternateContent xmlns:mc="http://schemas.openxmlformats.org/markup-compatibility/2006">
        <mc:Choice xmlns:a14="http://schemas.microsoft.com/office/drawing/2010/main" Requires="a14">
          <p:sp>
            <p:nvSpPr>
              <p:cNvPr id="21" name="TextBox 20">
                <a:extLst>
                  <a:ext uri="{FF2B5EF4-FFF2-40B4-BE49-F238E27FC236}">
                    <a16:creationId xmlns:a16="http://schemas.microsoft.com/office/drawing/2014/main" id="{7672A399-EDDE-0ABA-D75E-F74F5128163D}"/>
                  </a:ext>
                </a:extLst>
              </p:cNvPr>
              <p:cNvSpPr txBox="1">
                <a:spLocks/>
              </p:cNvSpPr>
              <p:nvPr/>
            </p:nvSpPr>
            <p:spPr>
              <a:xfrm>
                <a:off x="7872411" y="3220885"/>
                <a:ext cx="26851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smtClean="0">
                          <a:latin typeface="Cambria Math" panose="02040503050406030204" pitchFamily="18" charset="0"/>
                          <a:ea typeface="Cambria Math" panose="02040503050406030204" pitchFamily="18" charset="0"/>
                        </a:rPr>
                        <m:t>=</m:t>
                      </m:r>
                    </m:oMath>
                  </m:oMathPara>
                </a14:m>
                <a:endParaRPr lang="en-US"/>
              </a:p>
            </p:txBody>
          </p:sp>
        </mc:Choice>
        <mc:Fallback>
          <p:sp>
            <p:nvSpPr>
              <p:cNvPr id="21" name="TextBox 20">
                <a:extLst>
                  <a:ext uri="{FF2B5EF4-FFF2-40B4-BE49-F238E27FC236}">
                    <a16:creationId xmlns:a16="http://schemas.microsoft.com/office/drawing/2014/main" id="{7672A399-EDDE-0ABA-D75E-F74F5128163D}"/>
                  </a:ext>
                </a:extLst>
              </p:cNvPr>
              <p:cNvSpPr txBox="1">
                <a:spLocks noRot="1" noChangeAspect="1" noMove="1" noResize="1" noEditPoints="1" noAdjustHandles="1" noChangeArrowheads="1" noChangeShapeType="1" noTextEdit="1"/>
              </p:cNvSpPr>
              <p:nvPr/>
            </p:nvSpPr>
            <p:spPr>
              <a:xfrm>
                <a:off x="7872411" y="3220885"/>
                <a:ext cx="268514" cy="369332"/>
              </a:xfrm>
              <a:prstGeom prst="rect">
                <a:avLst/>
              </a:prstGeom>
              <a:blipFill>
                <a:blip r:embed="rId2"/>
                <a:stretch>
                  <a:fillRect r="-18182"/>
                </a:stretch>
              </a:blipFill>
            </p:spPr>
            <p:txBody>
              <a:bodyPr/>
              <a:lstStyle/>
              <a:p>
                <a:r>
                  <a:rPr lang="en-US">
                    <a:noFill/>
                  </a:rPr>
                  <a:t> </a:t>
                </a:r>
              </a:p>
            </p:txBody>
          </p:sp>
        </mc:Fallback>
      </mc:AlternateContent>
      <p:sp>
        <p:nvSpPr>
          <p:cNvPr id="22" name="Double Bracket 21">
            <a:extLst>
              <a:ext uri="{FF2B5EF4-FFF2-40B4-BE49-F238E27FC236}">
                <a16:creationId xmlns:a16="http://schemas.microsoft.com/office/drawing/2014/main" id="{83ADB162-96C2-AA2C-10E1-E43F95F8A311}"/>
              </a:ext>
            </a:extLst>
          </p:cNvPr>
          <p:cNvSpPr/>
          <p:nvPr/>
        </p:nvSpPr>
        <p:spPr>
          <a:xfrm>
            <a:off x="3487533" y="2957188"/>
            <a:ext cx="2754838" cy="896726"/>
          </a:xfrm>
          <a:prstGeom prst="bracketPair">
            <a:avLst/>
          </a:prstGeom>
        </p:spPr>
        <p:style>
          <a:lnRef idx="2">
            <a:schemeClr val="dk1"/>
          </a:lnRef>
          <a:fillRef idx="0">
            <a:schemeClr val="dk1"/>
          </a:fillRef>
          <a:effectRef idx="1">
            <a:schemeClr val="dk1"/>
          </a:effectRef>
          <a:fontRef idx="minor">
            <a:schemeClr val="tx1"/>
          </a:fontRef>
        </p:style>
        <p:txBody>
          <a:bodyPr rtlCol="0" anchor="ctr"/>
          <a:lstStyle/>
          <a:p>
            <a:pPr algn="ctr"/>
            <a:endParaRPr lang="en-US"/>
          </a:p>
        </p:txBody>
      </p:sp>
      <p:cxnSp>
        <p:nvCxnSpPr>
          <p:cNvPr id="23" name="Straight Connector 22">
            <a:extLst>
              <a:ext uri="{FF2B5EF4-FFF2-40B4-BE49-F238E27FC236}">
                <a16:creationId xmlns:a16="http://schemas.microsoft.com/office/drawing/2014/main" id="{D19B8A37-8431-A4DF-7CE9-76815DCB5A3F}"/>
              </a:ext>
            </a:extLst>
          </p:cNvPr>
          <p:cNvCxnSpPr/>
          <p:nvPr/>
        </p:nvCxnSpPr>
        <p:spPr>
          <a:xfrm>
            <a:off x="3701322" y="3576423"/>
            <a:ext cx="2373085" cy="0"/>
          </a:xfrm>
          <a:prstGeom prst="line">
            <a:avLst/>
          </a:prstGeom>
        </p:spPr>
        <p:style>
          <a:lnRef idx="2">
            <a:schemeClr val="dk1"/>
          </a:lnRef>
          <a:fillRef idx="0">
            <a:schemeClr val="dk1"/>
          </a:fillRef>
          <a:effectRef idx="1">
            <a:schemeClr val="dk1"/>
          </a:effectRef>
          <a:fontRef idx="minor">
            <a:schemeClr val="tx1"/>
          </a:fontRef>
        </p:style>
      </p:cxnSp>
      <mc:AlternateContent xmlns:mc="http://schemas.openxmlformats.org/markup-compatibility/2006">
        <mc:Choice xmlns:a14="http://schemas.microsoft.com/office/drawing/2010/main" Requires="a14">
          <p:sp>
            <p:nvSpPr>
              <p:cNvPr id="24" name="TextBox 23">
                <a:extLst>
                  <a:ext uri="{FF2B5EF4-FFF2-40B4-BE49-F238E27FC236}">
                    <a16:creationId xmlns:a16="http://schemas.microsoft.com/office/drawing/2014/main" id="{B18C22DB-5DCF-7A4A-58ED-2D1A368F5174}"/>
                  </a:ext>
                </a:extLst>
              </p:cNvPr>
              <p:cNvSpPr txBox="1"/>
              <p:nvPr/>
            </p:nvSpPr>
            <p:spPr>
              <a:xfrm>
                <a:off x="4568263" y="3660400"/>
                <a:ext cx="268514" cy="427746"/>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n-US" i="1" smtClean="0">
                              <a:latin typeface="Cambria Math" panose="02040503050406030204" pitchFamily="18" charset="0"/>
                              <a:ea typeface="Cambria Math" panose="02040503050406030204" pitchFamily="18" charset="0"/>
                            </a:rPr>
                          </m:ctrlPr>
                        </m:radPr>
                        <m:deg/>
                        <m:e>
                          <m:sSub>
                            <m:sSubPr>
                              <m:ctrlPr>
                                <a:rPr lang="en-US" i="1" smtClean="0">
                                  <a:latin typeface="Cambria Math" panose="02040503050406030204" pitchFamily="18" charset="0"/>
                                  <a:ea typeface="Cambria Math" panose="02040503050406030204" pitchFamily="18" charset="0"/>
                                </a:rPr>
                              </m:ctrlPr>
                            </m:sSubPr>
                            <m:e>
                              <m:r>
                                <a:rPr lang="en-US" b="0" i="1" smtClean="0">
                                  <a:latin typeface="Cambria Math" panose="02040503050406030204" pitchFamily="18" charset="0"/>
                                  <a:ea typeface="Cambria Math" panose="02040503050406030204" pitchFamily="18" charset="0"/>
                                </a:rPr>
                                <m:t>𝑑</m:t>
                              </m:r>
                            </m:e>
                            <m:sub>
                              <m:r>
                                <a:rPr lang="en-US" b="0" i="1" smtClean="0">
                                  <a:latin typeface="Cambria Math" panose="02040503050406030204" pitchFamily="18" charset="0"/>
                                  <a:ea typeface="Cambria Math" panose="02040503050406030204" pitchFamily="18" charset="0"/>
                                </a:rPr>
                                <m:t>𝑘</m:t>
                              </m:r>
                            </m:sub>
                          </m:sSub>
                        </m:e>
                      </m:rad>
                    </m:oMath>
                  </m:oMathPara>
                </a14:m>
                <a:endParaRPr/>
              </a:p>
            </p:txBody>
          </p:sp>
        </mc:Choice>
        <mc:Fallback>
          <p:sp>
            <p:nvSpPr>
              <p:cNvPr id="24" name="TextBox 23">
                <a:extLst>
                  <a:ext uri="{FF2B5EF4-FFF2-40B4-BE49-F238E27FC236}">
                    <a16:creationId xmlns:a16="http://schemas.microsoft.com/office/drawing/2014/main" id="{B18C22DB-5DCF-7A4A-58ED-2D1A368F5174}"/>
                  </a:ext>
                </a:extLst>
              </p:cNvPr>
              <p:cNvSpPr txBox="1">
                <a:spLocks noRot="1" noChangeAspect="1" noMove="1" noResize="1" noEditPoints="1" noAdjustHandles="1" noChangeArrowheads="1" noChangeShapeType="1" noTextEdit="1"/>
              </p:cNvSpPr>
              <p:nvPr/>
            </p:nvSpPr>
            <p:spPr>
              <a:xfrm>
                <a:off x="4568263" y="3660400"/>
                <a:ext cx="268514" cy="427746"/>
              </a:xfrm>
              <a:prstGeom prst="rect">
                <a:avLst/>
              </a:prstGeom>
              <a:blipFill>
                <a:blip r:embed="rId3"/>
                <a:stretch>
                  <a:fillRect r="-106818"/>
                </a:stretch>
              </a:blipFill>
            </p:spPr>
            <p:txBody>
              <a:bodyPr/>
              <a:lstStyle/>
              <a:p>
                <a:r>
                  <a:rPr lang="en-US">
                    <a:noFill/>
                  </a:rPr>
                  <a:t> </a:t>
                </a:r>
              </a:p>
            </p:txBody>
          </p:sp>
        </mc:Fallback>
      </mc:AlternateContent>
      <mc:AlternateContent xmlns:mc="http://schemas.openxmlformats.org/markup-compatibility/2006">
        <mc:Choice xmlns:a14="http://schemas.microsoft.com/office/drawing/2010/main" Requires="a14">
          <p:sp>
            <p:nvSpPr>
              <p:cNvPr id="25" name="TextBox 24">
                <a:extLst>
                  <a:ext uri="{FF2B5EF4-FFF2-40B4-BE49-F238E27FC236}">
                    <a16:creationId xmlns:a16="http://schemas.microsoft.com/office/drawing/2014/main" id="{1764410B-4C25-5DDE-E96A-8DC6FFFF480A}"/>
                  </a:ext>
                </a:extLst>
              </p:cNvPr>
              <p:cNvSpPr txBox="1"/>
              <p:nvPr/>
            </p:nvSpPr>
            <p:spPr>
              <a:xfrm>
                <a:off x="4882082" y="2818126"/>
                <a:ext cx="268514" cy="369332"/>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
                        <a:rPr lang="en-US" i="1" dirty="0" smtClean="0">
                          <a:latin typeface="Cambria Math" panose="02040503050406030204" pitchFamily="18" charset="0"/>
                          <a:ea typeface="Cambria Math" panose="02040503050406030204" pitchFamily="18" charset="0"/>
                        </a:rPr>
                        <m:t>×</m:t>
                      </m:r>
                    </m:oMath>
                  </m:oMathPara>
                </a14:m>
                <a:endParaRPr/>
              </a:p>
            </p:txBody>
          </p:sp>
        </mc:Choice>
        <mc:Fallback>
          <p:sp>
            <p:nvSpPr>
              <p:cNvPr id="25" name="TextBox 24">
                <a:extLst>
                  <a:ext uri="{FF2B5EF4-FFF2-40B4-BE49-F238E27FC236}">
                    <a16:creationId xmlns:a16="http://schemas.microsoft.com/office/drawing/2014/main" id="{1764410B-4C25-5DDE-E96A-8DC6FFFF480A}"/>
                  </a:ext>
                </a:extLst>
              </p:cNvPr>
              <p:cNvSpPr txBox="1">
                <a:spLocks noRot="1" noChangeAspect="1" noMove="1" noResize="1" noEditPoints="1" noAdjustHandles="1" noChangeArrowheads="1" noChangeShapeType="1" noTextEdit="1"/>
              </p:cNvSpPr>
              <p:nvPr/>
            </p:nvSpPr>
            <p:spPr>
              <a:xfrm>
                <a:off x="4882082" y="2818126"/>
                <a:ext cx="268514" cy="369332"/>
              </a:xfrm>
              <a:prstGeom prst="rect">
                <a:avLst/>
              </a:prstGeom>
              <a:blipFill>
                <a:blip r:embed="rId4"/>
                <a:stretch>
                  <a:fillRect r="-20455"/>
                </a:stretch>
              </a:blipFill>
            </p:spPr>
            <p:txBody>
              <a:bodyPr/>
              <a:lstStyle/>
              <a:p>
                <a:r>
                  <a:rPr lang="en-US">
                    <a:noFill/>
                  </a:rPr>
                  <a:t> </a:t>
                </a:r>
              </a:p>
            </p:txBody>
          </p:sp>
        </mc:Fallback>
      </mc:AlternateContent>
      <p:sp>
        <p:nvSpPr>
          <p:cNvPr id="26" name="TextBox 25">
            <a:extLst>
              <a:ext uri="{FF2B5EF4-FFF2-40B4-BE49-F238E27FC236}">
                <a16:creationId xmlns:a16="http://schemas.microsoft.com/office/drawing/2014/main" id="{EB4AAB56-540F-106D-1241-3109F42A776C}"/>
              </a:ext>
            </a:extLst>
          </p:cNvPr>
          <p:cNvSpPr txBox="1"/>
          <p:nvPr/>
        </p:nvSpPr>
        <p:spPr>
          <a:xfrm>
            <a:off x="2036488" y="3164749"/>
            <a:ext cx="1518859" cy="461665"/>
          </a:xfrm>
          <a:prstGeom prst="rect">
            <a:avLst/>
          </a:prstGeom>
          <a:noFill/>
        </p:spPr>
        <p:txBody>
          <a:bodyPr wrap="square" rtlCol="0">
            <a:spAutoFit/>
          </a:bodyPr>
          <a:lstStyle/>
          <a:p>
            <a:r>
              <a:rPr lang="en-US" sz="2400" err="1"/>
              <a:t>softmax</a:t>
            </a:r>
            <a:endParaRPr lang="en-US" sz="2400"/>
          </a:p>
        </p:txBody>
      </p:sp>
      <p:sp>
        <p:nvSpPr>
          <p:cNvPr id="27" name="!!Rectangle 51">
            <a:extLst>
              <a:ext uri="{FF2B5EF4-FFF2-40B4-BE49-F238E27FC236}">
                <a16:creationId xmlns:a16="http://schemas.microsoft.com/office/drawing/2014/main" id="{064884C9-FD78-A068-F611-AA56F1149B73}"/>
              </a:ext>
            </a:extLst>
          </p:cNvPr>
          <p:cNvSpPr/>
          <p:nvPr/>
        </p:nvSpPr>
        <p:spPr>
          <a:xfrm>
            <a:off x="4283999" y="2771999"/>
            <a:ext cx="252000" cy="250655"/>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52">
            <a:extLst>
              <a:ext uri="{FF2B5EF4-FFF2-40B4-BE49-F238E27FC236}">
                <a16:creationId xmlns:a16="http://schemas.microsoft.com/office/drawing/2014/main" id="{76F463F9-FE5A-31BD-A1E7-E7FE31B2057C}"/>
              </a:ext>
            </a:extLst>
          </p:cNvPr>
          <p:cNvSpPr/>
          <p:nvPr/>
        </p:nvSpPr>
        <p:spPr>
          <a:xfrm>
            <a:off x="4282838" y="3022726"/>
            <a:ext cx="252000" cy="252000"/>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53">
            <a:extLst>
              <a:ext uri="{FF2B5EF4-FFF2-40B4-BE49-F238E27FC236}">
                <a16:creationId xmlns:a16="http://schemas.microsoft.com/office/drawing/2014/main" id="{913D71B7-DFE4-F94C-898D-1EC11FFFCA2C}"/>
              </a:ext>
            </a:extLst>
          </p:cNvPr>
          <p:cNvSpPr/>
          <p:nvPr/>
        </p:nvSpPr>
        <p:spPr>
          <a:xfrm>
            <a:off x="5364000" y="2916000"/>
            <a:ext cx="252000" cy="252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Rectangle 53">
            <a:extLst>
              <a:ext uri="{FF2B5EF4-FFF2-40B4-BE49-F238E27FC236}">
                <a16:creationId xmlns:a16="http://schemas.microsoft.com/office/drawing/2014/main" id="{ADABE5F8-06AE-1E6B-E3E9-1840B8FD0A10}"/>
              </a:ext>
            </a:extLst>
          </p:cNvPr>
          <p:cNvSpPr/>
          <p:nvPr/>
        </p:nvSpPr>
        <p:spPr>
          <a:xfrm>
            <a:off x="5616000" y="2916000"/>
            <a:ext cx="252000" cy="252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55">
            <a:extLst>
              <a:ext uri="{FF2B5EF4-FFF2-40B4-BE49-F238E27FC236}">
                <a16:creationId xmlns:a16="http://schemas.microsoft.com/office/drawing/2014/main" id="{A4567B10-8EF5-9E0F-789C-B9490AC9D925}"/>
              </a:ext>
            </a:extLst>
          </p:cNvPr>
          <p:cNvSpPr>
            <a:spLocks/>
          </p:cNvSpPr>
          <p:nvPr/>
        </p:nvSpPr>
        <p:spPr>
          <a:xfrm>
            <a:off x="7272000" y="3204000"/>
            <a:ext cx="252000" cy="250655"/>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5">
            <a:extLst>
              <a:ext uri="{FF2B5EF4-FFF2-40B4-BE49-F238E27FC236}">
                <a16:creationId xmlns:a16="http://schemas.microsoft.com/office/drawing/2014/main" id="{AE23DD97-1EAB-1C81-9533-9E345ECEF53F}"/>
              </a:ext>
            </a:extLst>
          </p:cNvPr>
          <p:cNvSpPr>
            <a:spLocks/>
          </p:cNvSpPr>
          <p:nvPr/>
        </p:nvSpPr>
        <p:spPr>
          <a:xfrm>
            <a:off x="7272000" y="3456000"/>
            <a:ext cx="252000" cy="250655"/>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51">
            <a:extLst>
              <a:ext uri="{FF2B5EF4-FFF2-40B4-BE49-F238E27FC236}">
                <a16:creationId xmlns:a16="http://schemas.microsoft.com/office/drawing/2014/main" id="{DED39410-CE05-7915-49CC-55642DDE635D}"/>
              </a:ext>
            </a:extLst>
          </p:cNvPr>
          <p:cNvSpPr/>
          <p:nvPr/>
        </p:nvSpPr>
        <p:spPr>
          <a:xfrm>
            <a:off x="4536891" y="2772000"/>
            <a:ext cx="252000" cy="250655"/>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52">
            <a:extLst>
              <a:ext uri="{FF2B5EF4-FFF2-40B4-BE49-F238E27FC236}">
                <a16:creationId xmlns:a16="http://schemas.microsoft.com/office/drawing/2014/main" id="{F5A0A3EC-0F60-F8FB-E754-EA6C3FADA664}"/>
              </a:ext>
            </a:extLst>
          </p:cNvPr>
          <p:cNvSpPr/>
          <p:nvPr/>
        </p:nvSpPr>
        <p:spPr>
          <a:xfrm>
            <a:off x="4538052" y="3024000"/>
            <a:ext cx="252000" cy="252000"/>
          </a:xfrm>
          <a:prstGeom prst="rect">
            <a:avLst/>
          </a:prstGeom>
          <a:solidFill>
            <a:srgbClr val="DFC0F4"/>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53">
            <a:extLst>
              <a:ext uri="{FF2B5EF4-FFF2-40B4-BE49-F238E27FC236}">
                <a16:creationId xmlns:a16="http://schemas.microsoft.com/office/drawing/2014/main" id="{6BC03A94-C8FD-8CDF-BBF1-6D39F77B3D46}"/>
              </a:ext>
            </a:extLst>
          </p:cNvPr>
          <p:cNvSpPr/>
          <p:nvPr/>
        </p:nvSpPr>
        <p:spPr>
          <a:xfrm>
            <a:off x="5364827" y="3168000"/>
            <a:ext cx="252000" cy="252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53">
            <a:extLst>
              <a:ext uri="{FF2B5EF4-FFF2-40B4-BE49-F238E27FC236}">
                <a16:creationId xmlns:a16="http://schemas.microsoft.com/office/drawing/2014/main" id="{F2784BA3-92F3-3974-7092-1347A5CD5CAD}"/>
              </a:ext>
            </a:extLst>
          </p:cNvPr>
          <p:cNvSpPr/>
          <p:nvPr/>
        </p:nvSpPr>
        <p:spPr>
          <a:xfrm>
            <a:off x="5616000" y="3168000"/>
            <a:ext cx="252000" cy="252000"/>
          </a:xfrm>
          <a:prstGeom prst="rect">
            <a:avLst/>
          </a:prstGeom>
          <a:solidFill>
            <a:srgbClr val="FACF9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ight Brace 36">
            <a:extLst>
              <a:ext uri="{FF2B5EF4-FFF2-40B4-BE49-F238E27FC236}">
                <a16:creationId xmlns:a16="http://schemas.microsoft.com/office/drawing/2014/main" id="{EAE839EE-9CC2-FF46-799F-DC1E2C70D1F3}"/>
              </a:ext>
            </a:extLst>
          </p:cNvPr>
          <p:cNvSpPr/>
          <p:nvPr/>
        </p:nvSpPr>
        <p:spPr>
          <a:xfrm rot="16200000">
            <a:off x="4328689" y="2309914"/>
            <a:ext cx="161532" cy="758872"/>
          </a:xfrm>
          <a:prstGeom prst="rightBrace">
            <a:avLst/>
          </a:prstGeom>
          <a:ln>
            <a:solidFill>
              <a:schemeClr val="tx1"/>
            </a:solidFill>
          </a:ln>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8" name="TextBox 37">
            <a:extLst>
              <a:ext uri="{FF2B5EF4-FFF2-40B4-BE49-F238E27FC236}">
                <a16:creationId xmlns:a16="http://schemas.microsoft.com/office/drawing/2014/main" id="{5AF891A5-7FDB-7607-3C11-113C1C89F990}"/>
              </a:ext>
            </a:extLst>
          </p:cNvPr>
          <p:cNvSpPr txBox="1"/>
          <p:nvPr/>
        </p:nvSpPr>
        <p:spPr>
          <a:xfrm>
            <a:off x="3705942" y="2264807"/>
            <a:ext cx="1456871" cy="369332"/>
          </a:xfrm>
          <a:prstGeom prst="rect">
            <a:avLst/>
          </a:prstGeom>
          <a:noFill/>
        </p:spPr>
        <p:txBody>
          <a:bodyPr wrap="square" rtlCol="0">
            <a:spAutoFit/>
          </a:bodyPr>
          <a:lstStyle/>
          <a:p>
            <a:r>
              <a:rPr lang="en-US"/>
              <a:t>multi-head</a:t>
            </a:r>
          </a:p>
        </p:txBody>
      </p:sp>
      <p:sp>
        <p:nvSpPr>
          <p:cNvPr id="40" name="!!Rectangle 55">
            <a:extLst>
              <a:ext uri="{FF2B5EF4-FFF2-40B4-BE49-F238E27FC236}">
                <a16:creationId xmlns:a16="http://schemas.microsoft.com/office/drawing/2014/main" id="{EABB0A44-7744-C994-0A45-FC1C8045EE77}"/>
              </a:ext>
            </a:extLst>
          </p:cNvPr>
          <p:cNvSpPr>
            <a:spLocks/>
          </p:cNvSpPr>
          <p:nvPr/>
        </p:nvSpPr>
        <p:spPr>
          <a:xfrm>
            <a:off x="7524000" y="3204000"/>
            <a:ext cx="252000" cy="250655"/>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Rectangle 55">
            <a:extLst>
              <a:ext uri="{FF2B5EF4-FFF2-40B4-BE49-F238E27FC236}">
                <a16:creationId xmlns:a16="http://schemas.microsoft.com/office/drawing/2014/main" id="{E391D625-2C85-64F7-4137-EC85C1F19E99}"/>
              </a:ext>
            </a:extLst>
          </p:cNvPr>
          <p:cNvSpPr>
            <a:spLocks/>
          </p:cNvSpPr>
          <p:nvPr/>
        </p:nvSpPr>
        <p:spPr>
          <a:xfrm>
            <a:off x="7524000" y="3456000"/>
            <a:ext cx="252000" cy="250655"/>
          </a:xfrm>
          <a:prstGeom prst="rect">
            <a:avLst/>
          </a:prstGeom>
          <a:solidFill>
            <a:srgbClr val="B8DBFD"/>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Rectangle 58">
            <a:extLst>
              <a:ext uri="{FF2B5EF4-FFF2-40B4-BE49-F238E27FC236}">
                <a16:creationId xmlns:a16="http://schemas.microsoft.com/office/drawing/2014/main" id="{2E9AE2E3-979A-ADBA-0B91-8C3AEB73D7FF}"/>
              </a:ext>
            </a:extLst>
          </p:cNvPr>
          <p:cNvSpPr>
            <a:spLocks/>
          </p:cNvSpPr>
          <p:nvPr/>
        </p:nvSpPr>
        <p:spPr>
          <a:xfrm>
            <a:off x="8964000" y="3420000"/>
            <a:ext cx="252000" cy="252000"/>
          </a:xfrm>
          <a:prstGeom prst="rect">
            <a:avLst/>
          </a:prstGeom>
          <a:solidFill>
            <a:srgbClr val="F6BEDA"/>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Rectangle 57">
            <a:extLst>
              <a:ext uri="{FF2B5EF4-FFF2-40B4-BE49-F238E27FC236}">
                <a16:creationId xmlns:a16="http://schemas.microsoft.com/office/drawing/2014/main" id="{2F8F7B8B-C748-6C88-156F-E74AD77D9E10}"/>
              </a:ext>
            </a:extLst>
          </p:cNvPr>
          <p:cNvSpPr>
            <a:spLocks/>
          </p:cNvSpPr>
          <p:nvPr/>
        </p:nvSpPr>
        <p:spPr>
          <a:xfrm>
            <a:off x="8964000" y="3168000"/>
            <a:ext cx="252000" cy="250655"/>
          </a:xfrm>
          <a:prstGeom prst="rect">
            <a:avLst/>
          </a:prstGeom>
          <a:solidFill>
            <a:srgbClr val="F6BEDA"/>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Rectangle 58">
            <a:extLst>
              <a:ext uri="{FF2B5EF4-FFF2-40B4-BE49-F238E27FC236}">
                <a16:creationId xmlns:a16="http://schemas.microsoft.com/office/drawing/2014/main" id="{85442EAB-A389-7A77-94D8-5906711BD7D5}"/>
              </a:ext>
            </a:extLst>
          </p:cNvPr>
          <p:cNvSpPr>
            <a:spLocks/>
          </p:cNvSpPr>
          <p:nvPr/>
        </p:nvSpPr>
        <p:spPr>
          <a:xfrm>
            <a:off x="9216000" y="3420000"/>
            <a:ext cx="252000" cy="252000"/>
          </a:xfrm>
          <a:prstGeom prst="rect">
            <a:avLst/>
          </a:prstGeom>
          <a:solidFill>
            <a:srgbClr val="F6BEDA"/>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Rectangle 57">
            <a:extLst>
              <a:ext uri="{FF2B5EF4-FFF2-40B4-BE49-F238E27FC236}">
                <a16:creationId xmlns:a16="http://schemas.microsoft.com/office/drawing/2014/main" id="{991C99F2-AE34-3C5A-5DB0-C97FEABBA6A8}"/>
              </a:ext>
            </a:extLst>
          </p:cNvPr>
          <p:cNvSpPr>
            <a:spLocks/>
          </p:cNvSpPr>
          <p:nvPr/>
        </p:nvSpPr>
        <p:spPr>
          <a:xfrm>
            <a:off x="9216000" y="3168000"/>
            <a:ext cx="252000" cy="250655"/>
          </a:xfrm>
          <a:prstGeom prst="rect">
            <a:avLst/>
          </a:prstGeom>
          <a:solidFill>
            <a:srgbClr val="F6BEDA"/>
          </a:solid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页脚占位符 2">
            <a:extLst>
              <a:ext uri="{FF2B5EF4-FFF2-40B4-BE49-F238E27FC236}">
                <a16:creationId xmlns:a16="http://schemas.microsoft.com/office/drawing/2014/main" id="{A62D6D51-DF55-417C-A844-461B3253F66C}"/>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2530618708"/>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93842B-2C73-09D8-8B11-E592F1D45C1A}"/>
              </a:ext>
            </a:extLst>
          </p:cNvPr>
          <p:cNvSpPr>
            <a:spLocks noGrp="1"/>
          </p:cNvSpPr>
          <p:nvPr>
            <p:ph type="title"/>
          </p:nvPr>
        </p:nvSpPr>
        <p:spPr>
          <a:xfrm>
            <a:off x="838199" y="0"/>
            <a:ext cx="10515600" cy="1325563"/>
          </a:xfrm>
        </p:spPr>
        <p:txBody>
          <a:bodyPr>
            <a:normAutofit/>
          </a:bodyPr>
          <a:lstStyle/>
          <a:p>
            <a:r>
              <a:rPr lang="en-US" sz="3600"/>
              <a:t>Decode Attention Unit</a:t>
            </a:r>
          </a:p>
        </p:txBody>
      </p:sp>
      <p:pic>
        <p:nvPicPr>
          <p:cNvPr id="5" name="Picture 4" descr="A diagram of a software system&#10;&#10;AI-generated content may be incorrect.">
            <a:extLst>
              <a:ext uri="{FF2B5EF4-FFF2-40B4-BE49-F238E27FC236}">
                <a16:creationId xmlns:a16="http://schemas.microsoft.com/office/drawing/2014/main" id="{2DAB4B19-C66F-1587-3926-ED4A9A94F00B}"/>
              </a:ext>
            </a:extLst>
          </p:cNvPr>
          <p:cNvPicPr>
            <a:picLocks noChangeAspect="1"/>
          </p:cNvPicPr>
          <p:nvPr/>
        </p:nvPicPr>
        <p:blipFill>
          <a:blip r:embed="rId2"/>
          <a:stretch>
            <a:fillRect/>
          </a:stretch>
        </p:blipFill>
        <p:spPr>
          <a:xfrm>
            <a:off x="1726371" y="1391015"/>
            <a:ext cx="8255829" cy="2449941"/>
          </a:xfrm>
          <a:prstGeom prst="rect">
            <a:avLst/>
          </a:prstGeom>
        </p:spPr>
      </p:pic>
      <p:sp>
        <p:nvSpPr>
          <p:cNvPr id="3" name="灯片编号占位符 2">
            <a:extLst>
              <a:ext uri="{FF2B5EF4-FFF2-40B4-BE49-F238E27FC236}">
                <a16:creationId xmlns:a16="http://schemas.microsoft.com/office/drawing/2014/main" id="{B0D878E0-64BF-5CA9-B2C7-B64357129C20}"/>
              </a:ext>
            </a:extLst>
          </p:cNvPr>
          <p:cNvSpPr>
            <a:spLocks noGrp="1"/>
          </p:cNvSpPr>
          <p:nvPr>
            <p:ph type="sldNum" sz="quarter" idx="12"/>
          </p:nvPr>
        </p:nvSpPr>
        <p:spPr/>
        <p:txBody>
          <a:bodyPr/>
          <a:lstStyle/>
          <a:p>
            <a:fld id="{CB77001E-1A61-4903-BBFF-D82C24F3A3A5}" type="slidenum">
              <a:rPr lang="en-US" smtClean="0"/>
              <a:t>86</a:t>
            </a:fld>
            <a:endParaRPr lang="zh-CN" altLang="en-US"/>
          </a:p>
        </p:txBody>
      </p:sp>
      <p:sp>
        <p:nvSpPr>
          <p:cNvPr id="6" name="页脚占位符 5">
            <a:extLst>
              <a:ext uri="{FF2B5EF4-FFF2-40B4-BE49-F238E27FC236}">
                <a16:creationId xmlns:a16="http://schemas.microsoft.com/office/drawing/2014/main" id="{021D7F11-F563-4CDA-8250-9F25DF94C5C6}"/>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3545652410"/>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345EC0F0-77A8-C115-EA87-702AF0662A84}"/>
              </a:ext>
            </a:extLst>
          </p:cNvPr>
          <p:cNvSpPr/>
          <p:nvPr/>
        </p:nvSpPr>
        <p:spPr>
          <a:xfrm>
            <a:off x="3341406" y="2060675"/>
            <a:ext cx="363020" cy="341831"/>
          </a:xfrm>
          <a:prstGeom prst="roundRect">
            <a:avLst/>
          </a:prstGeom>
          <a:solidFill>
            <a:schemeClr val="accent1">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6" name="Rectangle: Rounded Corners 5">
            <a:extLst>
              <a:ext uri="{FF2B5EF4-FFF2-40B4-BE49-F238E27FC236}">
                <a16:creationId xmlns:a16="http://schemas.microsoft.com/office/drawing/2014/main" id="{C9052D12-D3EB-9AF8-F4B4-168C2C967DEF}"/>
              </a:ext>
            </a:extLst>
          </p:cNvPr>
          <p:cNvSpPr/>
          <p:nvPr/>
        </p:nvSpPr>
        <p:spPr>
          <a:xfrm>
            <a:off x="3833144" y="2060675"/>
            <a:ext cx="363020" cy="341831"/>
          </a:xfrm>
          <a:prstGeom prst="roundRect">
            <a:avLst/>
          </a:prstGeom>
          <a:solidFill>
            <a:schemeClr val="accent2">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7" name="Rectangle: Rounded Corners 6">
            <a:extLst>
              <a:ext uri="{FF2B5EF4-FFF2-40B4-BE49-F238E27FC236}">
                <a16:creationId xmlns:a16="http://schemas.microsoft.com/office/drawing/2014/main" id="{ECC59E12-E75B-D1E1-3419-EAA37475B906}"/>
              </a:ext>
            </a:extLst>
          </p:cNvPr>
          <p:cNvSpPr/>
          <p:nvPr/>
        </p:nvSpPr>
        <p:spPr>
          <a:xfrm>
            <a:off x="4320964" y="2060675"/>
            <a:ext cx="363020" cy="341831"/>
          </a:xfrm>
          <a:prstGeom prst="roundRect">
            <a:avLst/>
          </a:prstGeom>
          <a:solidFill>
            <a:schemeClr val="accent3">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8" name="1Rectangle: Rounded Corners 7">
            <a:extLst>
              <a:ext uri="{FF2B5EF4-FFF2-40B4-BE49-F238E27FC236}">
                <a16:creationId xmlns:a16="http://schemas.microsoft.com/office/drawing/2014/main" id="{E85115FA-84F8-1B7E-F230-74A80EEC49F7}"/>
              </a:ext>
            </a:extLst>
          </p:cNvPr>
          <p:cNvSpPr/>
          <p:nvPr/>
        </p:nvSpPr>
        <p:spPr>
          <a:xfrm>
            <a:off x="4812702" y="2060675"/>
            <a:ext cx="363020" cy="341831"/>
          </a:xfrm>
          <a:prstGeom prst="roundRect">
            <a:avLst/>
          </a:prstGeom>
          <a:solidFill>
            <a:schemeClr val="accent5">
              <a:lumMod val="40000"/>
              <a:lumOff val="6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9" name="TextBox 8">
            <a:extLst>
              <a:ext uri="{FF2B5EF4-FFF2-40B4-BE49-F238E27FC236}">
                <a16:creationId xmlns:a16="http://schemas.microsoft.com/office/drawing/2014/main" id="{3134DB6D-6906-1114-D0FA-1535684AF8D8}"/>
              </a:ext>
            </a:extLst>
          </p:cNvPr>
          <p:cNvSpPr txBox="1"/>
          <p:nvPr/>
        </p:nvSpPr>
        <p:spPr>
          <a:xfrm>
            <a:off x="5175722" y="2100098"/>
            <a:ext cx="507587" cy="369332"/>
          </a:xfrm>
          <a:prstGeom prst="rect">
            <a:avLst/>
          </a:prstGeom>
          <a:noFill/>
        </p:spPr>
        <p:txBody>
          <a:bodyPr wrap="square" rtlCol="0">
            <a:spAutoFit/>
          </a:bodyPr>
          <a:lstStyle/>
          <a:p>
            <a:r>
              <a:rPr lang="en-US"/>
              <a:t>…</a:t>
            </a:r>
          </a:p>
        </p:txBody>
      </p:sp>
      <p:cxnSp>
        <p:nvCxnSpPr>
          <p:cNvPr id="11" name="Straight Arrow Connector 10">
            <a:extLst>
              <a:ext uri="{FF2B5EF4-FFF2-40B4-BE49-F238E27FC236}">
                <a16:creationId xmlns:a16="http://schemas.microsoft.com/office/drawing/2014/main" id="{19CF6194-DFD6-C435-DD71-98F1FEA386EF}"/>
              </a:ext>
            </a:extLst>
          </p:cNvPr>
          <p:cNvCxnSpPr>
            <a:cxnSpLocks/>
          </p:cNvCxnSpPr>
          <p:nvPr/>
        </p:nvCxnSpPr>
        <p:spPr>
          <a:xfrm>
            <a:off x="3341406" y="1967808"/>
            <a:ext cx="1834316"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15" name="TextBox 14">
            <a:extLst>
              <a:ext uri="{FF2B5EF4-FFF2-40B4-BE49-F238E27FC236}">
                <a16:creationId xmlns:a16="http://schemas.microsoft.com/office/drawing/2014/main" id="{D7468C58-54EE-4C9F-3D60-BBFC128A96BC}"/>
              </a:ext>
            </a:extLst>
          </p:cNvPr>
          <p:cNvSpPr txBox="1"/>
          <p:nvPr/>
        </p:nvSpPr>
        <p:spPr>
          <a:xfrm>
            <a:off x="3222208" y="1686635"/>
            <a:ext cx="2025621" cy="338554"/>
          </a:xfrm>
          <a:prstGeom prst="rect">
            <a:avLst/>
          </a:prstGeom>
          <a:noFill/>
        </p:spPr>
        <p:txBody>
          <a:bodyPr wrap="square" rtlCol="0">
            <a:spAutoFit/>
          </a:bodyPr>
          <a:lstStyle/>
          <a:p>
            <a:r>
              <a:rPr lang="en-US" sz="1600" b="1"/>
              <a:t>Sequence of Tokens</a:t>
            </a:r>
          </a:p>
        </p:txBody>
      </p:sp>
      <p:cxnSp>
        <p:nvCxnSpPr>
          <p:cNvPr id="17" name="Straight Arrow Connector 16">
            <a:extLst>
              <a:ext uri="{FF2B5EF4-FFF2-40B4-BE49-F238E27FC236}">
                <a16:creationId xmlns:a16="http://schemas.microsoft.com/office/drawing/2014/main" id="{5026F340-4010-AB64-75EC-5B91A2E678B8}"/>
              </a:ext>
            </a:extLst>
          </p:cNvPr>
          <p:cNvCxnSpPr>
            <a:cxnSpLocks/>
            <a:stCxn id="5" idx="2"/>
          </p:cNvCxnSpPr>
          <p:nvPr/>
        </p:nvCxnSpPr>
        <p:spPr>
          <a:xfrm>
            <a:off x="3522916" y="2402506"/>
            <a:ext cx="491738"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19C42571-690D-88AF-51AB-2C02D7661DD6}"/>
              </a:ext>
            </a:extLst>
          </p:cNvPr>
          <p:cNvCxnSpPr>
            <a:cxnSpLocks/>
            <a:stCxn id="6" idx="2"/>
          </p:cNvCxnSpPr>
          <p:nvPr/>
        </p:nvCxnSpPr>
        <p:spPr>
          <a:xfrm>
            <a:off x="4014654" y="2402506"/>
            <a:ext cx="118752"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2" name="Straight Arrow Connector 21">
            <a:extLst>
              <a:ext uri="{FF2B5EF4-FFF2-40B4-BE49-F238E27FC236}">
                <a16:creationId xmlns:a16="http://schemas.microsoft.com/office/drawing/2014/main" id="{83DF1B27-6838-1A03-1C26-954BF878C86E}"/>
              </a:ext>
            </a:extLst>
          </p:cNvPr>
          <p:cNvCxnSpPr>
            <a:cxnSpLocks/>
            <a:stCxn id="7" idx="2"/>
          </p:cNvCxnSpPr>
          <p:nvPr/>
        </p:nvCxnSpPr>
        <p:spPr>
          <a:xfrm flipH="1">
            <a:off x="4409536" y="2402506"/>
            <a:ext cx="92938"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25" name="Straight Arrow Connector 24">
            <a:extLst>
              <a:ext uri="{FF2B5EF4-FFF2-40B4-BE49-F238E27FC236}">
                <a16:creationId xmlns:a16="http://schemas.microsoft.com/office/drawing/2014/main" id="{A706BF64-316A-1FB4-6895-1E4F8A9A1DC0}"/>
              </a:ext>
            </a:extLst>
          </p:cNvPr>
          <p:cNvCxnSpPr>
            <a:cxnSpLocks/>
            <a:stCxn id="8" idx="2"/>
          </p:cNvCxnSpPr>
          <p:nvPr/>
        </p:nvCxnSpPr>
        <p:spPr>
          <a:xfrm flipH="1">
            <a:off x="4570486" y="2402506"/>
            <a:ext cx="423726" cy="468997"/>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0" name="Rectangle: Rounded Corners 39">
            <a:extLst>
              <a:ext uri="{FF2B5EF4-FFF2-40B4-BE49-F238E27FC236}">
                <a16:creationId xmlns:a16="http://schemas.microsoft.com/office/drawing/2014/main" id="{90872F44-AE59-D584-910B-EA155AC93504}"/>
              </a:ext>
            </a:extLst>
          </p:cNvPr>
          <p:cNvSpPr/>
          <p:nvPr/>
        </p:nvSpPr>
        <p:spPr>
          <a:xfrm>
            <a:off x="5170114" y="3256418"/>
            <a:ext cx="363020" cy="341831"/>
          </a:xfrm>
          <a:prstGeom prst="roundRect">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 b="1">
              <a:solidFill>
                <a:schemeClr val="tx1"/>
              </a:solidFill>
            </a:endParaRPr>
          </a:p>
        </p:txBody>
      </p:sp>
      <p:cxnSp>
        <p:nvCxnSpPr>
          <p:cNvPr id="41" name="Straight Arrow Connector 40">
            <a:extLst>
              <a:ext uri="{FF2B5EF4-FFF2-40B4-BE49-F238E27FC236}">
                <a16:creationId xmlns:a16="http://schemas.microsoft.com/office/drawing/2014/main" id="{AC4875E2-07BF-655D-2F9C-CB92FACACB67}"/>
              </a:ext>
            </a:extLst>
          </p:cNvPr>
          <p:cNvCxnSpPr>
            <a:cxnSpLocks/>
            <a:endCxn id="40" idx="1"/>
          </p:cNvCxnSpPr>
          <p:nvPr/>
        </p:nvCxnSpPr>
        <p:spPr>
          <a:xfrm flipV="1">
            <a:off x="4840567" y="3427334"/>
            <a:ext cx="329547" cy="1"/>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4" name="TextBox 43">
            <a:extLst>
              <a:ext uri="{FF2B5EF4-FFF2-40B4-BE49-F238E27FC236}">
                <a16:creationId xmlns:a16="http://schemas.microsoft.com/office/drawing/2014/main" id="{204E8B14-6796-859B-9013-37DDEEC26313}"/>
              </a:ext>
            </a:extLst>
          </p:cNvPr>
          <p:cNvSpPr txBox="1"/>
          <p:nvPr/>
        </p:nvSpPr>
        <p:spPr>
          <a:xfrm>
            <a:off x="5096451" y="3288860"/>
            <a:ext cx="614852" cy="276999"/>
          </a:xfrm>
          <a:prstGeom prst="rect">
            <a:avLst/>
          </a:prstGeom>
          <a:noFill/>
        </p:spPr>
        <p:txBody>
          <a:bodyPr wrap="square" rtlCol="0">
            <a:spAutoFit/>
          </a:bodyPr>
          <a:lstStyle/>
          <a:p>
            <a:r>
              <a:rPr lang="en-US" sz="1200" b="1"/>
              <a:t>New</a:t>
            </a:r>
          </a:p>
        </p:txBody>
      </p:sp>
      <p:cxnSp>
        <p:nvCxnSpPr>
          <p:cNvPr id="45" name="Straight Arrow Connector 44">
            <a:extLst>
              <a:ext uri="{FF2B5EF4-FFF2-40B4-BE49-F238E27FC236}">
                <a16:creationId xmlns:a16="http://schemas.microsoft.com/office/drawing/2014/main" id="{BE34B371-21C2-EF14-1FD0-078B631CBFE1}"/>
              </a:ext>
            </a:extLst>
          </p:cNvPr>
          <p:cNvCxnSpPr>
            <a:cxnSpLocks/>
          </p:cNvCxnSpPr>
          <p:nvPr/>
        </p:nvCxnSpPr>
        <p:spPr>
          <a:xfrm flipH="1">
            <a:off x="4281443" y="3983166"/>
            <a:ext cx="3293" cy="324683"/>
          </a:xfrm>
          <a:prstGeom prst="straightConnector1">
            <a:avLst/>
          </a:prstGeom>
          <a:ln w="38100">
            <a:solidFill>
              <a:srgbClr val="FF0000"/>
            </a:solidFill>
            <a:tailEnd type="triangle"/>
          </a:ln>
        </p:spPr>
        <p:style>
          <a:lnRef idx="2">
            <a:schemeClr val="accent1"/>
          </a:lnRef>
          <a:fillRef idx="0">
            <a:schemeClr val="accent1"/>
          </a:fillRef>
          <a:effectRef idx="1">
            <a:schemeClr val="accent1"/>
          </a:effectRef>
          <a:fontRef idx="minor">
            <a:schemeClr val="tx1"/>
          </a:fontRef>
        </p:style>
      </p:cxnSp>
      <p:pic>
        <p:nvPicPr>
          <p:cNvPr id="48" name="Picture 47">
            <a:extLst>
              <a:ext uri="{FF2B5EF4-FFF2-40B4-BE49-F238E27FC236}">
                <a16:creationId xmlns:a16="http://schemas.microsoft.com/office/drawing/2014/main" id="{3DBD314E-2370-AF99-F30B-E23E65C2BBC4}"/>
              </a:ext>
            </a:extLst>
          </p:cNvPr>
          <p:cNvPicPr>
            <a:picLocks noChangeAspect="1"/>
          </p:cNvPicPr>
          <p:nvPr/>
        </p:nvPicPr>
        <p:blipFill>
          <a:blip r:embed="rId4"/>
          <a:stretch>
            <a:fillRect/>
          </a:stretch>
        </p:blipFill>
        <p:spPr>
          <a:xfrm>
            <a:off x="3962311" y="4276974"/>
            <a:ext cx="535186" cy="535186"/>
          </a:xfrm>
          <a:prstGeom prst="rect">
            <a:avLst/>
          </a:prstGeom>
        </p:spPr>
      </p:pic>
      <p:pic>
        <p:nvPicPr>
          <p:cNvPr id="49" name="Picture 48">
            <a:extLst>
              <a:ext uri="{FF2B5EF4-FFF2-40B4-BE49-F238E27FC236}">
                <a16:creationId xmlns:a16="http://schemas.microsoft.com/office/drawing/2014/main" id="{3C4DB9B5-EDFA-541E-B4F2-771E99C415DF}"/>
              </a:ext>
            </a:extLst>
          </p:cNvPr>
          <p:cNvPicPr>
            <a:picLocks noChangeAspect="1"/>
          </p:cNvPicPr>
          <p:nvPr/>
        </p:nvPicPr>
        <p:blipFill>
          <a:blip r:embed="rId4"/>
          <a:stretch>
            <a:fillRect/>
          </a:stretch>
        </p:blipFill>
        <p:spPr>
          <a:xfrm>
            <a:off x="4052127" y="4341779"/>
            <a:ext cx="535186" cy="535186"/>
          </a:xfrm>
          <a:prstGeom prst="rect">
            <a:avLst/>
          </a:prstGeom>
        </p:spPr>
      </p:pic>
      <p:pic>
        <p:nvPicPr>
          <p:cNvPr id="50" name="Picture 49">
            <a:extLst>
              <a:ext uri="{FF2B5EF4-FFF2-40B4-BE49-F238E27FC236}">
                <a16:creationId xmlns:a16="http://schemas.microsoft.com/office/drawing/2014/main" id="{1712E5CF-8012-CAFF-6C97-72DDA2A8AD80}"/>
              </a:ext>
            </a:extLst>
          </p:cNvPr>
          <p:cNvPicPr>
            <a:picLocks noChangeAspect="1"/>
          </p:cNvPicPr>
          <p:nvPr/>
        </p:nvPicPr>
        <p:blipFill>
          <a:blip r:embed="rId4"/>
          <a:stretch>
            <a:fillRect/>
          </a:stretch>
        </p:blipFill>
        <p:spPr>
          <a:xfrm>
            <a:off x="4141943" y="4452163"/>
            <a:ext cx="535186" cy="535186"/>
          </a:xfrm>
          <a:prstGeom prst="rect">
            <a:avLst/>
          </a:prstGeom>
        </p:spPr>
      </p:pic>
      <p:sp>
        <p:nvSpPr>
          <p:cNvPr id="51" name="TextBox 50">
            <a:extLst>
              <a:ext uri="{FF2B5EF4-FFF2-40B4-BE49-F238E27FC236}">
                <a16:creationId xmlns:a16="http://schemas.microsoft.com/office/drawing/2014/main" id="{9064B923-2107-7FD2-356F-C265A5E4AA33}"/>
              </a:ext>
            </a:extLst>
          </p:cNvPr>
          <p:cNvSpPr txBox="1"/>
          <p:nvPr/>
        </p:nvSpPr>
        <p:spPr>
          <a:xfrm>
            <a:off x="4621318" y="4543862"/>
            <a:ext cx="979558" cy="276999"/>
          </a:xfrm>
          <a:prstGeom prst="rect">
            <a:avLst/>
          </a:prstGeom>
          <a:noFill/>
        </p:spPr>
        <p:txBody>
          <a:bodyPr wrap="square" rtlCol="0">
            <a:spAutoFit/>
          </a:bodyPr>
          <a:lstStyle/>
          <a:p>
            <a:r>
              <a:rPr lang="en-US" sz="1200" b="1"/>
              <a:t>KV-cache</a:t>
            </a:r>
          </a:p>
        </p:txBody>
      </p:sp>
      <p:sp>
        <p:nvSpPr>
          <p:cNvPr id="55" name="!!TextBox 54">
            <a:extLst>
              <a:ext uri="{FF2B5EF4-FFF2-40B4-BE49-F238E27FC236}">
                <a16:creationId xmlns:a16="http://schemas.microsoft.com/office/drawing/2014/main" id="{4E4990D4-BF60-6431-D013-BB4545A31B7B}"/>
              </a:ext>
            </a:extLst>
          </p:cNvPr>
          <p:cNvSpPr txBox="1"/>
          <p:nvPr/>
        </p:nvSpPr>
        <p:spPr>
          <a:xfrm>
            <a:off x="2821760" y="2912640"/>
            <a:ext cx="979558" cy="1384995"/>
          </a:xfrm>
          <a:prstGeom prst="rect">
            <a:avLst/>
          </a:prstGeom>
          <a:noFill/>
        </p:spPr>
        <p:txBody>
          <a:bodyPr wrap="square" rtlCol="0">
            <a:spAutoFit/>
          </a:bodyPr>
          <a:lstStyle/>
          <a:p>
            <a:r>
              <a:rPr lang="en-US" sz="1400"/>
              <a:t>Process Tokens</a:t>
            </a:r>
            <a:r>
              <a:rPr lang="en-US" sz="1400" b="1"/>
              <a:t> </a:t>
            </a:r>
            <a:r>
              <a:rPr lang="en-US" sz="1400"/>
              <a:t>in</a:t>
            </a:r>
            <a:r>
              <a:rPr lang="en-US" sz="1400" b="1"/>
              <a:t> Parallel </a:t>
            </a:r>
          </a:p>
          <a:p>
            <a:endParaRPr lang="en-US" sz="1400" b="1"/>
          </a:p>
          <a:p>
            <a:r>
              <a:rPr lang="en-US" sz="1400" b="1"/>
              <a:t>Compute</a:t>
            </a:r>
          </a:p>
          <a:p>
            <a:r>
              <a:rPr lang="en-US" sz="1400" b="1"/>
              <a:t>Heavy</a:t>
            </a:r>
          </a:p>
        </p:txBody>
      </p:sp>
      <p:cxnSp>
        <p:nvCxnSpPr>
          <p:cNvPr id="99" name="Straight Connector 98">
            <a:extLst>
              <a:ext uri="{FF2B5EF4-FFF2-40B4-BE49-F238E27FC236}">
                <a16:creationId xmlns:a16="http://schemas.microsoft.com/office/drawing/2014/main" id="{23067BDE-D479-0F5E-AA1F-B36C1163DAE1}"/>
              </a:ext>
            </a:extLst>
          </p:cNvPr>
          <p:cNvCxnSpPr/>
          <p:nvPr/>
        </p:nvCxnSpPr>
        <p:spPr>
          <a:xfrm>
            <a:off x="6093152" y="1821023"/>
            <a:ext cx="0" cy="3120747"/>
          </a:xfrm>
          <a:prstGeom prst="line">
            <a:avLst/>
          </a:prstGeom>
          <a:ln w="28575">
            <a:prstDash val="dash"/>
          </a:ln>
        </p:spPr>
        <p:style>
          <a:lnRef idx="2">
            <a:schemeClr val="accent1"/>
          </a:lnRef>
          <a:fillRef idx="0">
            <a:schemeClr val="accent1"/>
          </a:fillRef>
          <a:effectRef idx="1">
            <a:schemeClr val="accent1"/>
          </a:effectRef>
          <a:fontRef idx="minor">
            <a:schemeClr val="tx1"/>
          </a:fontRef>
        </p:style>
      </p:cxnSp>
      <p:sp>
        <p:nvSpPr>
          <p:cNvPr id="100" name="Left Brace 99">
            <a:extLst>
              <a:ext uri="{FF2B5EF4-FFF2-40B4-BE49-F238E27FC236}">
                <a16:creationId xmlns:a16="http://schemas.microsoft.com/office/drawing/2014/main" id="{08F5F75E-FF36-115A-428A-991DE9AABC21}"/>
              </a:ext>
            </a:extLst>
          </p:cNvPr>
          <p:cNvSpPr/>
          <p:nvPr/>
        </p:nvSpPr>
        <p:spPr>
          <a:xfrm rot="16200000">
            <a:off x="4023609" y="3880360"/>
            <a:ext cx="307648" cy="2623556"/>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101" name="TextBox 100">
            <a:extLst>
              <a:ext uri="{FF2B5EF4-FFF2-40B4-BE49-F238E27FC236}">
                <a16:creationId xmlns:a16="http://schemas.microsoft.com/office/drawing/2014/main" id="{9BDC38B7-7116-CDDA-FE7A-59F6C52D98CC}"/>
              </a:ext>
            </a:extLst>
          </p:cNvPr>
          <p:cNvSpPr txBox="1"/>
          <p:nvPr/>
        </p:nvSpPr>
        <p:spPr>
          <a:xfrm>
            <a:off x="3222208" y="5361589"/>
            <a:ext cx="1852066" cy="646331"/>
          </a:xfrm>
          <a:prstGeom prst="rect">
            <a:avLst/>
          </a:prstGeom>
          <a:noFill/>
        </p:spPr>
        <p:txBody>
          <a:bodyPr wrap="square" rtlCol="0">
            <a:spAutoFit/>
          </a:bodyPr>
          <a:lstStyle/>
          <a:p>
            <a:pPr algn="ctr"/>
            <a:r>
              <a:rPr lang="en-US" b="1"/>
              <a:t>Prefill</a:t>
            </a:r>
          </a:p>
          <a:p>
            <a:pPr algn="ctr"/>
            <a:r>
              <a:rPr lang="en-US" b="1">
                <a:solidFill>
                  <a:srgbClr val="C00000"/>
                </a:solidFill>
              </a:rPr>
              <a:t>Compute-bound</a:t>
            </a:r>
          </a:p>
        </p:txBody>
      </p:sp>
      <p:pic>
        <p:nvPicPr>
          <p:cNvPr id="3" name="!!Picture 55">
            <a:extLst>
              <a:ext uri="{FF2B5EF4-FFF2-40B4-BE49-F238E27FC236}">
                <a16:creationId xmlns:a16="http://schemas.microsoft.com/office/drawing/2014/main" id="{70C0466C-5DAD-3BDE-7C0C-2096E056C837}"/>
              </a:ext>
            </a:extLst>
          </p:cNvPr>
          <p:cNvPicPr>
            <a:picLocks noChangeAspect="1"/>
          </p:cNvPicPr>
          <p:nvPr/>
        </p:nvPicPr>
        <p:blipFill>
          <a:blip r:embed="rId4"/>
          <a:stretch>
            <a:fillRect/>
          </a:stretch>
        </p:blipFill>
        <p:spPr>
          <a:xfrm>
            <a:off x="6568592" y="1942515"/>
            <a:ext cx="535186" cy="535186"/>
          </a:xfrm>
          <a:prstGeom prst="rect">
            <a:avLst/>
          </a:prstGeom>
        </p:spPr>
      </p:pic>
      <p:pic>
        <p:nvPicPr>
          <p:cNvPr id="10" name="!!Picture 56">
            <a:extLst>
              <a:ext uri="{FF2B5EF4-FFF2-40B4-BE49-F238E27FC236}">
                <a16:creationId xmlns:a16="http://schemas.microsoft.com/office/drawing/2014/main" id="{E879F7FD-5C5E-8905-572B-CBAFA3B739FF}"/>
              </a:ext>
            </a:extLst>
          </p:cNvPr>
          <p:cNvPicPr>
            <a:picLocks noChangeAspect="1"/>
          </p:cNvPicPr>
          <p:nvPr/>
        </p:nvPicPr>
        <p:blipFill>
          <a:blip r:embed="rId4"/>
          <a:stretch>
            <a:fillRect/>
          </a:stretch>
        </p:blipFill>
        <p:spPr>
          <a:xfrm>
            <a:off x="6658408" y="2007320"/>
            <a:ext cx="535186" cy="535186"/>
          </a:xfrm>
          <a:prstGeom prst="rect">
            <a:avLst/>
          </a:prstGeom>
        </p:spPr>
      </p:pic>
      <p:pic>
        <p:nvPicPr>
          <p:cNvPr id="12" name="!!Picture 57">
            <a:extLst>
              <a:ext uri="{FF2B5EF4-FFF2-40B4-BE49-F238E27FC236}">
                <a16:creationId xmlns:a16="http://schemas.microsoft.com/office/drawing/2014/main" id="{F852384D-B255-8104-1167-47D04E048B0B}"/>
              </a:ext>
            </a:extLst>
          </p:cNvPr>
          <p:cNvPicPr>
            <a:picLocks noChangeAspect="1"/>
          </p:cNvPicPr>
          <p:nvPr/>
        </p:nvPicPr>
        <p:blipFill>
          <a:blip r:embed="rId4"/>
          <a:stretch>
            <a:fillRect/>
          </a:stretch>
        </p:blipFill>
        <p:spPr>
          <a:xfrm>
            <a:off x="6748224" y="2117704"/>
            <a:ext cx="535186" cy="535186"/>
          </a:xfrm>
          <a:prstGeom prst="rect">
            <a:avLst/>
          </a:prstGeom>
        </p:spPr>
      </p:pic>
      <p:sp>
        <p:nvSpPr>
          <p:cNvPr id="13" name="!!TextBox 58">
            <a:extLst>
              <a:ext uri="{FF2B5EF4-FFF2-40B4-BE49-F238E27FC236}">
                <a16:creationId xmlns:a16="http://schemas.microsoft.com/office/drawing/2014/main" id="{555C60EC-8539-5487-8977-E4959E88770D}"/>
              </a:ext>
            </a:extLst>
          </p:cNvPr>
          <p:cNvSpPr txBox="1"/>
          <p:nvPr/>
        </p:nvSpPr>
        <p:spPr>
          <a:xfrm>
            <a:off x="6436222" y="1759308"/>
            <a:ext cx="979558" cy="276999"/>
          </a:xfrm>
          <a:prstGeom prst="rect">
            <a:avLst/>
          </a:prstGeom>
          <a:noFill/>
        </p:spPr>
        <p:txBody>
          <a:bodyPr wrap="square" rtlCol="0">
            <a:spAutoFit/>
          </a:bodyPr>
          <a:lstStyle/>
          <a:p>
            <a:r>
              <a:rPr lang="en-US" sz="1200" b="1"/>
              <a:t>KV-cache</a:t>
            </a:r>
          </a:p>
        </p:txBody>
      </p:sp>
      <p:sp>
        <p:nvSpPr>
          <p:cNvPr id="14" name="!!Rectangle: Rounded Corners 61">
            <a:extLst>
              <a:ext uri="{FF2B5EF4-FFF2-40B4-BE49-F238E27FC236}">
                <a16:creationId xmlns:a16="http://schemas.microsoft.com/office/drawing/2014/main" id="{A6B4F537-CAC0-2B45-A1E2-B4A1AA13B0EF}"/>
              </a:ext>
            </a:extLst>
          </p:cNvPr>
          <p:cNvSpPr/>
          <p:nvPr/>
        </p:nvSpPr>
        <p:spPr>
          <a:xfrm>
            <a:off x="7747611" y="2200675"/>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16" name="!!Rectangle: Rounded Corners 62">
            <a:extLst>
              <a:ext uri="{FF2B5EF4-FFF2-40B4-BE49-F238E27FC236}">
                <a16:creationId xmlns:a16="http://schemas.microsoft.com/office/drawing/2014/main" id="{4C8CF3C3-852E-0A18-AF82-3663918506EE}"/>
              </a:ext>
            </a:extLst>
          </p:cNvPr>
          <p:cNvSpPr/>
          <p:nvPr/>
        </p:nvSpPr>
        <p:spPr>
          <a:xfrm>
            <a:off x="8239349" y="2200675"/>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cxnSp>
        <p:nvCxnSpPr>
          <p:cNvPr id="18" name="!!Straight Arrow Connector 64">
            <a:extLst>
              <a:ext uri="{FF2B5EF4-FFF2-40B4-BE49-F238E27FC236}">
                <a16:creationId xmlns:a16="http://schemas.microsoft.com/office/drawing/2014/main" id="{84FEDD7C-81F7-D22D-5259-42D7B5FEBB1B}"/>
              </a:ext>
            </a:extLst>
          </p:cNvPr>
          <p:cNvCxnSpPr>
            <a:cxnSpLocks/>
          </p:cNvCxnSpPr>
          <p:nvPr/>
        </p:nvCxnSpPr>
        <p:spPr>
          <a:xfrm>
            <a:off x="7736665" y="2090417"/>
            <a:ext cx="1834316"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20" name="!!TextBox 65">
            <a:extLst>
              <a:ext uri="{FF2B5EF4-FFF2-40B4-BE49-F238E27FC236}">
                <a16:creationId xmlns:a16="http://schemas.microsoft.com/office/drawing/2014/main" id="{FC92B726-2368-2E42-4819-427F713BA28F}"/>
              </a:ext>
            </a:extLst>
          </p:cNvPr>
          <p:cNvSpPr txBox="1"/>
          <p:nvPr/>
        </p:nvSpPr>
        <p:spPr>
          <a:xfrm>
            <a:off x="7620052" y="1781746"/>
            <a:ext cx="2025621" cy="338554"/>
          </a:xfrm>
          <a:prstGeom prst="rect">
            <a:avLst/>
          </a:prstGeom>
          <a:noFill/>
        </p:spPr>
        <p:txBody>
          <a:bodyPr wrap="square" rtlCol="0">
            <a:spAutoFit/>
          </a:bodyPr>
          <a:lstStyle/>
          <a:p>
            <a:r>
              <a:rPr lang="en-US" sz="1600" b="1"/>
              <a:t>Sequence of Tokens</a:t>
            </a:r>
          </a:p>
        </p:txBody>
      </p:sp>
      <p:cxnSp>
        <p:nvCxnSpPr>
          <p:cNvPr id="21" name="!!Straight Connector 67">
            <a:extLst>
              <a:ext uri="{FF2B5EF4-FFF2-40B4-BE49-F238E27FC236}">
                <a16:creationId xmlns:a16="http://schemas.microsoft.com/office/drawing/2014/main" id="{4BE82232-630A-F8FA-1783-233DAD9D88CF}"/>
              </a:ext>
            </a:extLst>
          </p:cNvPr>
          <p:cNvCxnSpPr>
            <a:cxnSpLocks/>
          </p:cNvCxnSpPr>
          <p:nvPr/>
        </p:nvCxnSpPr>
        <p:spPr>
          <a:xfrm>
            <a:off x="9184462" y="2193692"/>
            <a:ext cx="0" cy="341831"/>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23" name="!!Rectangle: Rounded Corners 71">
            <a:extLst>
              <a:ext uri="{FF2B5EF4-FFF2-40B4-BE49-F238E27FC236}">
                <a16:creationId xmlns:a16="http://schemas.microsoft.com/office/drawing/2014/main" id="{F225F0F1-5020-C658-7539-B6E7A744109B}"/>
              </a:ext>
            </a:extLst>
          </p:cNvPr>
          <p:cNvSpPr/>
          <p:nvPr/>
        </p:nvSpPr>
        <p:spPr>
          <a:xfrm>
            <a:off x="9238322" y="2200675"/>
            <a:ext cx="363020" cy="341831"/>
          </a:xfrm>
          <a:prstGeom prst="roundRect">
            <a:avLst/>
          </a:prstGeom>
          <a:solidFill>
            <a:schemeClr val="accent6">
              <a:lumMod val="20000"/>
              <a:lumOff val="80000"/>
            </a:schemeClr>
          </a:solid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24" name="!!TextBox 72">
            <a:extLst>
              <a:ext uri="{FF2B5EF4-FFF2-40B4-BE49-F238E27FC236}">
                <a16:creationId xmlns:a16="http://schemas.microsoft.com/office/drawing/2014/main" id="{C120B7D0-F919-B50D-2645-3BC22058E8A2}"/>
              </a:ext>
            </a:extLst>
          </p:cNvPr>
          <p:cNvSpPr txBox="1"/>
          <p:nvPr/>
        </p:nvSpPr>
        <p:spPr>
          <a:xfrm>
            <a:off x="9601342" y="2240098"/>
            <a:ext cx="507587" cy="369332"/>
          </a:xfrm>
          <a:prstGeom prst="rect">
            <a:avLst/>
          </a:prstGeom>
          <a:noFill/>
        </p:spPr>
        <p:txBody>
          <a:bodyPr wrap="square" rtlCol="0">
            <a:spAutoFit/>
          </a:bodyPr>
          <a:lstStyle/>
          <a:p>
            <a:r>
              <a:rPr lang="en-US"/>
              <a:t>…</a:t>
            </a:r>
          </a:p>
        </p:txBody>
      </p:sp>
      <p:sp>
        <p:nvSpPr>
          <p:cNvPr id="26" name="!!TextBox 74">
            <a:extLst>
              <a:ext uri="{FF2B5EF4-FFF2-40B4-BE49-F238E27FC236}">
                <a16:creationId xmlns:a16="http://schemas.microsoft.com/office/drawing/2014/main" id="{8DE5674D-4C67-DFF2-42F8-5526F347727D}"/>
              </a:ext>
            </a:extLst>
          </p:cNvPr>
          <p:cNvSpPr txBox="1"/>
          <p:nvPr/>
        </p:nvSpPr>
        <p:spPr>
          <a:xfrm>
            <a:off x="7366259" y="2261696"/>
            <a:ext cx="507587" cy="369332"/>
          </a:xfrm>
          <a:prstGeom prst="rect">
            <a:avLst/>
          </a:prstGeom>
          <a:noFill/>
        </p:spPr>
        <p:txBody>
          <a:bodyPr wrap="square" rtlCol="0">
            <a:spAutoFit/>
          </a:bodyPr>
          <a:lstStyle/>
          <a:p>
            <a:r>
              <a:rPr lang="en-US"/>
              <a:t>…</a:t>
            </a:r>
          </a:p>
        </p:txBody>
      </p:sp>
      <p:pic>
        <p:nvPicPr>
          <p:cNvPr id="27" name="!!Picture 2" descr="AMD Kria KV260 Vision AI Starter Kit - front">
            <a:extLst>
              <a:ext uri="{FF2B5EF4-FFF2-40B4-BE49-F238E27FC236}">
                <a16:creationId xmlns:a16="http://schemas.microsoft.com/office/drawing/2014/main" id="{4DBAEFF0-9C83-9A05-B132-3BC20CBF55E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071777" y="2948251"/>
            <a:ext cx="1108370" cy="1108370"/>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Connector: Elbow 76">
            <a:extLst>
              <a:ext uri="{FF2B5EF4-FFF2-40B4-BE49-F238E27FC236}">
                <a16:creationId xmlns:a16="http://schemas.microsoft.com/office/drawing/2014/main" id="{B44632CB-A230-DC96-4954-4CF072D5F660}"/>
              </a:ext>
            </a:extLst>
          </p:cNvPr>
          <p:cNvCxnSpPr>
            <a:cxnSpLocks/>
            <a:stCxn id="12" idx="2"/>
            <a:endCxn id="27" idx="1"/>
          </p:cNvCxnSpPr>
          <p:nvPr/>
        </p:nvCxnSpPr>
        <p:spPr>
          <a:xfrm rot="16200000" flipH="1">
            <a:off x="7119024" y="2549683"/>
            <a:ext cx="849546" cy="1055960"/>
          </a:xfrm>
          <a:prstGeom prst="bentConnector2">
            <a:avLst/>
          </a:prstGeom>
          <a:ln w="38100">
            <a:headEnd type="triangle"/>
            <a:tailEnd type="triangle"/>
          </a:ln>
        </p:spPr>
        <p:style>
          <a:lnRef idx="2">
            <a:schemeClr val="accent1"/>
          </a:lnRef>
          <a:fillRef idx="0">
            <a:schemeClr val="accent1"/>
          </a:fillRef>
          <a:effectRef idx="1">
            <a:schemeClr val="accent1"/>
          </a:effectRef>
          <a:fontRef idx="minor">
            <a:schemeClr val="tx1"/>
          </a:fontRef>
        </p:style>
      </p:cxnSp>
      <p:cxnSp>
        <p:nvCxnSpPr>
          <p:cNvPr id="29" name="!!Connector: Elbow 84">
            <a:extLst>
              <a:ext uri="{FF2B5EF4-FFF2-40B4-BE49-F238E27FC236}">
                <a16:creationId xmlns:a16="http://schemas.microsoft.com/office/drawing/2014/main" id="{9E583686-FA7F-AF7B-FE27-DF2AFB9CAECE}"/>
              </a:ext>
            </a:extLst>
          </p:cNvPr>
          <p:cNvCxnSpPr>
            <a:cxnSpLocks/>
            <a:stCxn id="27" idx="3"/>
            <a:endCxn id="23" idx="2"/>
          </p:cNvCxnSpPr>
          <p:nvPr/>
        </p:nvCxnSpPr>
        <p:spPr>
          <a:xfrm flipV="1">
            <a:off x="9180147" y="2542506"/>
            <a:ext cx="239685" cy="959930"/>
          </a:xfrm>
          <a:prstGeom prst="bentConnector2">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30" name="!!Rectangle: Rounded Corners 87">
            <a:extLst>
              <a:ext uri="{FF2B5EF4-FFF2-40B4-BE49-F238E27FC236}">
                <a16:creationId xmlns:a16="http://schemas.microsoft.com/office/drawing/2014/main" id="{E3FAE222-C5BD-2E59-71EE-FD5DE2F24408}"/>
              </a:ext>
            </a:extLst>
          </p:cNvPr>
          <p:cNvSpPr/>
          <p:nvPr/>
        </p:nvSpPr>
        <p:spPr>
          <a:xfrm>
            <a:off x="8736345" y="2197388"/>
            <a:ext cx="363020" cy="341831"/>
          </a:xfrm>
          <a:prstGeom prst="roundRect">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 b="1">
              <a:solidFill>
                <a:schemeClr val="tx1"/>
              </a:solidFill>
            </a:endParaRPr>
          </a:p>
        </p:txBody>
      </p:sp>
      <p:cxnSp>
        <p:nvCxnSpPr>
          <p:cNvPr id="31" name="!!Connector: Elbow 88">
            <a:extLst>
              <a:ext uri="{FF2B5EF4-FFF2-40B4-BE49-F238E27FC236}">
                <a16:creationId xmlns:a16="http://schemas.microsoft.com/office/drawing/2014/main" id="{893B9977-1A6E-E8B7-B0DD-53C439A16384}"/>
              </a:ext>
            </a:extLst>
          </p:cNvPr>
          <p:cNvCxnSpPr>
            <a:cxnSpLocks/>
            <a:stCxn id="30" idx="2"/>
          </p:cNvCxnSpPr>
          <p:nvPr/>
        </p:nvCxnSpPr>
        <p:spPr>
          <a:xfrm rot="5400000">
            <a:off x="8496713" y="2669397"/>
            <a:ext cx="551320" cy="290964"/>
          </a:xfrm>
          <a:prstGeom prst="bentConnector3">
            <a:avLst>
              <a:gd name="adj1" fmla="val 50000"/>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32" name="!!TextBox 91">
            <a:extLst>
              <a:ext uri="{FF2B5EF4-FFF2-40B4-BE49-F238E27FC236}">
                <a16:creationId xmlns:a16="http://schemas.microsoft.com/office/drawing/2014/main" id="{4F55015F-19ED-87A5-C856-2FFB9EA08714}"/>
              </a:ext>
            </a:extLst>
          </p:cNvPr>
          <p:cNvSpPr txBox="1"/>
          <p:nvPr/>
        </p:nvSpPr>
        <p:spPr>
          <a:xfrm>
            <a:off x="8877036" y="2518176"/>
            <a:ext cx="614852" cy="338554"/>
          </a:xfrm>
          <a:prstGeom prst="rect">
            <a:avLst/>
          </a:prstGeom>
          <a:noFill/>
        </p:spPr>
        <p:txBody>
          <a:bodyPr wrap="square" rtlCol="0">
            <a:spAutoFit/>
          </a:bodyPr>
          <a:lstStyle/>
          <a:p>
            <a:r>
              <a:rPr lang="en-US" sz="1600" b="1"/>
              <a:t>Q</a:t>
            </a:r>
          </a:p>
        </p:txBody>
      </p:sp>
      <p:sp>
        <p:nvSpPr>
          <p:cNvPr id="33" name="!!TextBox 96">
            <a:extLst>
              <a:ext uri="{FF2B5EF4-FFF2-40B4-BE49-F238E27FC236}">
                <a16:creationId xmlns:a16="http://schemas.microsoft.com/office/drawing/2014/main" id="{B4D93FF3-8180-7180-5644-6992A83A2EC0}"/>
              </a:ext>
            </a:extLst>
          </p:cNvPr>
          <p:cNvSpPr txBox="1"/>
          <p:nvPr/>
        </p:nvSpPr>
        <p:spPr>
          <a:xfrm>
            <a:off x="6611171" y="4011475"/>
            <a:ext cx="4029581" cy="738664"/>
          </a:xfrm>
          <a:prstGeom prst="rect">
            <a:avLst/>
          </a:prstGeom>
          <a:noFill/>
        </p:spPr>
        <p:txBody>
          <a:bodyPr wrap="square" rtlCol="0">
            <a:spAutoFit/>
          </a:bodyPr>
          <a:lstStyle/>
          <a:p>
            <a:r>
              <a:rPr lang="en-US" sz="1400"/>
              <a:t>Sequential Token-by-Token Prediction </a:t>
            </a:r>
            <a:endParaRPr lang="en-US" sz="1400" b="1"/>
          </a:p>
          <a:p>
            <a:endParaRPr lang="en-US" sz="1400" b="1"/>
          </a:p>
          <a:p>
            <a:r>
              <a:rPr lang="en-US" sz="1400" b="1"/>
              <a:t>Memory Traffic Heavy</a:t>
            </a:r>
          </a:p>
        </p:txBody>
      </p:sp>
      <p:sp>
        <p:nvSpPr>
          <p:cNvPr id="34" name="!!Left Brace 101">
            <a:extLst>
              <a:ext uri="{FF2B5EF4-FFF2-40B4-BE49-F238E27FC236}">
                <a16:creationId xmlns:a16="http://schemas.microsoft.com/office/drawing/2014/main" id="{B3AC6434-795F-A7D2-37EA-BB338163EB8B}"/>
              </a:ext>
            </a:extLst>
          </p:cNvPr>
          <p:cNvSpPr/>
          <p:nvPr/>
        </p:nvSpPr>
        <p:spPr>
          <a:xfrm rot="16200000">
            <a:off x="7954230" y="3702570"/>
            <a:ext cx="307648" cy="2623556"/>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35" name="!!TextBox 102">
            <a:extLst>
              <a:ext uri="{FF2B5EF4-FFF2-40B4-BE49-F238E27FC236}">
                <a16:creationId xmlns:a16="http://schemas.microsoft.com/office/drawing/2014/main" id="{CC1A5761-7268-9437-39D1-BB96AC9FCC6F}"/>
              </a:ext>
            </a:extLst>
          </p:cNvPr>
          <p:cNvSpPr txBox="1"/>
          <p:nvPr/>
        </p:nvSpPr>
        <p:spPr>
          <a:xfrm>
            <a:off x="7007426" y="5244799"/>
            <a:ext cx="2201256" cy="923330"/>
          </a:xfrm>
          <a:prstGeom prst="rect">
            <a:avLst/>
          </a:prstGeom>
          <a:noFill/>
        </p:spPr>
        <p:txBody>
          <a:bodyPr wrap="square" rtlCol="0">
            <a:spAutoFit/>
          </a:bodyPr>
          <a:lstStyle/>
          <a:p>
            <a:pPr algn="ctr"/>
            <a:r>
              <a:rPr lang="en-US" b="1"/>
              <a:t>Decode</a:t>
            </a:r>
            <a:br>
              <a:rPr lang="en-US" b="1"/>
            </a:br>
            <a:r>
              <a:rPr lang="en-US" b="1">
                <a:solidFill>
                  <a:srgbClr val="C00000"/>
                </a:solidFill>
              </a:rPr>
              <a:t>Memory-bound</a:t>
            </a:r>
            <a:br>
              <a:rPr lang="en-US" b="1">
                <a:solidFill>
                  <a:srgbClr val="C00000"/>
                </a:solidFill>
              </a:rPr>
            </a:br>
            <a:endParaRPr lang="en-US" b="1">
              <a:solidFill>
                <a:srgbClr val="C00000"/>
              </a:solidFill>
            </a:endParaRPr>
          </a:p>
        </p:txBody>
      </p:sp>
      <p:sp>
        <p:nvSpPr>
          <p:cNvPr id="36" name="灯片编号占位符 35">
            <a:extLst>
              <a:ext uri="{FF2B5EF4-FFF2-40B4-BE49-F238E27FC236}">
                <a16:creationId xmlns:a16="http://schemas.microsoft.com/office/drawing/2014/main" id="{7CAD83E1-737C-50F5-3934-C19791E64263}"/>
              </a:ext>
            </a:extLst>
          </p:cNvPr>
          <p:cNvSpPr>
            <a:spLocks noGrp="1"/>
          </p:cNvSpPr>
          <p:nvPr>
            <p:ph type="sldNum" sz="quarter" idx="12"/>
          </p:nvPr>
        </p:nvSpPr>
        <p:spPr/>
        <p:txBody>
          <a:bodyPr/>
          <a:lstStyle/>
          <a:p>
            <a:fld id="{CB77001E-1A61-4903-BBFF-D82C24F3A3A5}" type="slidenum">
              <a:rPr lang="en-US" smtClean="0"/>
              <a:t>87</a:t>
            </a:fld>
            <a:endParaRPr lang="zh-CN" altLang="en-US"/>
          </a:p>
        </p:txBody>
      </p:sp>
      <p:pic>
        <p:nvPicPr>
          <p:cNvPr id="37" name="!!Picture 2" descr="AMD Kria KV260 Vision AI Starter Kit - front">
            <a:extLst>
              <a:ext uri="{FF2B5EF4-FFF2-40B4-BE49-F238E27FC236}">
                <a16:creationId xmlns:a16="http://schemas.microsoft.com/office/drawing/2014/main" id="{BC7DE6B6-8113-3515-AD1F-2F9C992F3E6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683023" y="2823832"/>
            <a:ext cx="1108370" cy="1108370"/>
          </a:xfrm>
          <a:prstGeom prst="rect">
            <a:avLst/>
          </a:prstGeom>
          <a:noFill/>
          <a:extLst>
            <a:ext uri="{909E8E84-426E-40DD-AFC4-6F175D3DCCD1}">
              <a14:hiddenFill xmlns:a14="http://schemas.microsoft.com/office/drawing/2010/main">
                <a:solidFill>
                  <a:srgbClr val="FFFFFF"/>
                </a:solidFill>
              </a14:hiddenFill>
            </a:ext>
          </a:extLst>
        </p:spPr>
      </p:pic>
      <p:sp>
        <p:nvSpPr>
          <p:cNvPr id="39" name="Title 1">
            <a:extLst>
              <a:ext uri="{FF2B5EF4-FFF2-40B4-BE49-F238E27FC236}">
                <a16:creationId xmlns:a16="http://schemas.microsoft.com/office/drawing/2014/main" id="{466037D2-57A5-CE90-44BD-2A04CEFC2EB6}"/>
              </a:ext>
            </a:extLst>
          </p:cNvPr>
          <p:cNvSpPr>
            <a:spLocks noGrp="1"/>
          </p:cNvSpPr>
          <p:nvPr>
            <p:ph type="title"/>
          </p:nvPr>
        </p:nvSpPr>
        <p:spPr>
          <a:xfrm>
            <a:off x="719637" y="360736"/>
            <a:ext cx="11433170" cy="396182"/>
          </a:xfrm>
        </p:spPr>
        <p:txBody>
          <a:bodyPr>
            <a:normAutofit fontScale="90000"/>
          </a:bodyPr>
          <a:lstStyle/>
          <a:p>
            <a:r>
              <a:rPr lang="en-US" altLang="zh-CN" sz="3600"/>
              <a:t>  Prefill and Decode Have Different Computational Patterns </a:t>
            </a:r>
            <a:endParaRPr lang="en-US" sz="3600"/>
          </a:p>
        </p:txBody>
      </p:sp>
      <p:sp>
        <p:nvSpPr>
          <p:cNvPr id="4" name="页脚占位符 3">
            <a:extLst>
              <a:ext uri="{FF2B5EF4-FFF2-40B4-BE49-F238E27FC236}">
                <a16:creationId xmlns:a16="http://schemas.microsoft.com/office/drawing/2014/main" id="{6871E6E9-3F93-4526-A49C-B08BAA3B29D4}"/>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383854854"/>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slides/slide8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9E944640-09D7-E898-3E13-5677FA684976}"/>
            </a:ext>
          </a:extLst>
        </p:cNvPr>
        <p:cNvGrpSpPr/>
        <p:nvPr/>
      </p:nvGrpSpPr>
      <p:grpSpPr>
        <a:xfrm>
          <a:off x="0" y="0"/>
          <a:ext cx="0" cy="0"/>
          <a:chOff x="0" y="0"/>
          <a:chExt cx="0" cy="0"/>
        </a:xfrm>
      </p:grpSpPr>
      <p:sp>
        <p:nvSpPr>
          <p:cNvPr id="3" name="灯片编号占位符 2">
            <a:extLst>
              <a:ext uri="{FF2B5EF4-FFF2-40B4-BE49-F238E27FC236}">
                <a16:creationId xmlns:a16="http://schemas.microsoft.com/office/drawing/2014/main" id="{A0CAE5B0-D05E-63CA-6CFC-6E3792219A8F}"/>
              </a:ext>
            </a:extLst>
          </p:cNvPr>
          <p:cNvSpPr>
            <a:spLocks noGrp="1"/>
          </p:cNvSpPr>
          <p:nvPr>
            <p:ph type="sldNum" sz="quarter" idx="12"/>
          </p:nvPr>
        </p:nvSpPr>
        <p:spPr/>
        <p:txBody>
          <a:bodyPr/>
          <a:lstStyle/>
          <a:p>
            <a:fld id="{CB77001E-1A61-4903-BBFF-D82C24F3A3A5}" type="slidenum">
              <a:rPr lang="en-US" smtClean="0"/>
              <a:t>88</a:t>
            </a:fld>
            <a:endParaRPr lang="zh-CN" altLang="en-US"/>
          </a:p>
        </p:txBody>
      </p:sp>
      <p:sp>
        <p:nvSpPr>
          <p:cNvPr id="5" name="Title 1">
            <a:extLst>
              <a:ext uri="{FF2B5EF4-FFF2-40B4-BE49-F238E27FC236}">
                <a16:creationId xmlns:a16="http://schemas.microsoft.com/office/drawing/2014/main" id="{BE24A9CA-FED1-8F2B-8E42-916FB78B4EC4}"/>
              </a:ext>
            </a:extLst>
          </p:cNvPr>
          <p:cNvSpPr>
            <a:spLocks noGrp="1"/>
          </p:cNvSpPr>
          <p:nvPr>
            <p:ph type="title"/>
          </p:nvPr>
        </p:nvSpPr>
        <p:spPr>
          <a:xfrm>
            <a:off x="911225" y="318730"/>
            <a:ext cx="11254099" cy="677462"/>
          </a:xfrm>
        </p:spPr>
        <p:txBody>
          <a:bodyPr>
            <a:normAutofit/>
          </a:bodyPr>
          <a:lstStyle/>
          <a:p>
            <a:r>
              <a:rPr lang="en-US" sz="3600"/>
              <a:t>Previous Accelerators Ignore the Difference</a:t>
            </a:r>
          </a:p>
        </p:txBody>
      </p:sp>
      <p:pic>
        <p:nvPicPr>
          <p:cNvPr id="6" name="!!Picture 55">
            <a:extLst>
              <a:ext uri="{FF2B5EF4-FFF2-40B4-BE49-F238E27FC236}">
                <a16:creationId xmlns:a16="http://schemas.microsoft.com/office/drawing/2014/main" id="{48912D03-3385-7892-7257-401217EA53B2}"/>
              </a:ext>
            </a:extLst>
          </p:cNvPr>
          <p:cNvPicPr>
            <a:picLocks noChangeAspect="1"/>
          </p:cNvPicPr>
          <p:nvPr/>
        </p:nvPicPr>
        <p:blipFill>
          <a:blip r:embed="rId4"/>
          <a:stretch>
            <a:fillRect/>
          </a:stretch>
        </p:blipFill>
        <p:spPr>
          <a:xfrm>
            <a:off x="4412716" y="1327850"/>
            <a:ext cx="535186" cy="535186"/>
          </a:xfrm>
          <a:prstGeom prst="rect">
            <a:avLst/>
          </a:prstGeom>
        </p:spPr>
      </p:pic>
      <p:pic>
        <p:nvPicPr>
          <p:cNvPr id="7" name="!!Picture 56">
            <a:extLst>
              <a:ext uri="{FF2B5EF4-FFF2-40B4-BE49-F238E27FC236}">
                <a16:creationId xmlns:a16="http://schemas.microsoft.com/office/drawing/2014/main" id="{FBEE8CDD-739D-E57F-FA16-0D3015133D20}"/>
              </a:ext>
            </a:extLst>
          </p:cNvPr>
          <p:cNvPicPr>
            <a:picLocks noChangeAspect="1"/>
          </p:cNvPicPr>
          <p:nvPr/>
        </p:nvPicPr>
        <p:blipFill>
          <a:blip r:embed="rId4"/>
          <a:stretch>
            <a:fillRect/>
          </a:stretch>
        </p:blipFill>
        <p:spPr>
          <a:xfrm>
            <a:off x="4502532" y="1392655"/>
            <a:ext cx="535186" cy="535186"/>
          </a:xfrm>
          <a:prstGeom prst="rect">
            <a:avLst/>
          </a:prstGeom>
        </p:spPr>
      </p:pic>
      <p:pic>
        <p:nvPicPr>
          <p:cNvPr id="8" name="!!Picture 57">
            <a:extLst>
              <a:ext uri="{FF2B5EF4-FFF2-40B4-BE49-F238E27FC236}">
                <a16:creationId xmlns:a16="http://schemas.microsoft.com/office/drawing/2014/main" id="{97888242-3290-7226-1D9C-96996F3E8210}"/>
              </a:ext>
            </a:extLst>
          </p:cNvPr>
          <p:cNvPicPr>
            <a:picLocks noChangeAspect="1"/>
          </p:cNvPicPr>
          <p:nvPr/>
        </p:nvPicPr>
        <p:blipFill>
          <a:blip r:embed="rId4"/>
          <a:stretch>
            <a:fillRect/>
          </a:stretch>
        </p:blipFill>
        <p:spPr>
          <a:xfrm>
            <a:off x="4592348" y="1503039"/>
            <a:ext cx="535186" cy="535186"/>
          </a:xfrm>
          <a:prstGeom prst="rect">
            <a:avLst/>
          </a:prstGeom>
        </p:spPr>
      </p:pic>
      <p:sp>
        <p:nvSpPr>
          <p:cNvPr id="9" name="!!TextBox 58">
            <a:extLst>
              <a:ext uri="{FF2B5EF4-FFF2-40B4-BE49-F238E27FC236}">
                <a16:creationId xmlns:a16="http://schemas.microsoft.com/office/drawing/2014/main" id="{B7BA3BE5-7C6C-3F98-604E-D99C3CA719AE}"/>
              </a:ext>
            </a:extLst>
          </p:cNvPr>
          <p:cNvSpPr txBox="1"/>
          <p:nvPr/>
        </p:nvSpPr>
        <p:spPr>
          <a:xfrm>
            <a:off x="4280346" y="1144643"/>
            <a:ext cx="979558" cy="276999"/>
          </a:xfrm>
          <a:prstGeom prst="rect">
            <a:avLst/>
          </a:prstGeom>
          <a:noFill/>
        </p:spPr>
        <p:txBody>
          <a:bodyPr wrap="square" rtlCol="0">
            <a:spAutoFit/>
          </a:bodyPr>
          <a:lstStyle/>
          <a:p>
            <a:r>
              <a:rPr lang="en-US" sz="1200" b="1"/>
              <a:t>KV-cache</a:t>
            </a:r>
          </a:p>
        </p:txBody>
      </p:sp>
      <p:sp>
        <p:nvSpPr>
          <p:cNvPr id="11" name="!!Rectangle: Rounded Corners 61">
            <a:extLst>
              <a:ext uri="{FF2B5EF4-FFF2-40B4-BE49-F238E27FC236}">
                <a16:creationId xmlns:a16="http://schemas.microsoft.com/office/drawing/2014/main" id="{EA5F09BA-6C0D-B061-AF2B-26404BDFE0E9}"/>
              </a:ext>
            </a:extLst>
          </p:cNvPr>
          <p:cNvSpPr/>
          <p:nvPr/>
        </p:nvSpPr>
        <p:spPr>
          <a:xfrm>
            <a:off x="5591735" y="1586010"/>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13" name="!!Rectangle: Rounded Corners 62">
            <a:extLst>
              <a:ext uri="{FF2B5EF4-FFF2-40B4-BE49-F238E27FC236}">
                <a16:creationId xmlns:a16="http://schemas.microsoft.com/office/drawing/2014/main" id="{48C08ED3-24B3-648D-ECC5-554735A6FCE8}"/>
              </a:ext>
            </a:extLst>
          </p:cNvPr>
          <p:cNvSpPr/>
          <p:nvPr/>
        </p:nvSpPr>
        <p:spPr>
          <a:xfrm>
            <a:off x="6083473" y="1586010"/>
            <a:ext cx="363020" cy="341831"/>
          </a:xfrm>
          <a:prstGeom prst="roundRect">
            <a:avLst/>
          </a:prstGeom>
          <a:solidFill>
            <a:schemeClr val="bg2">
              <a:lumMod val="90000"/>
              <a:alpha val="62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cxnSp>
        <p:nvCxnSpPr>
          <p:cNvPr id="14" name="!!Straight Arrow Connector 64">
            <a:extLst>
              <a:ext uri="{FF2B5EF4-FFF2-40B4-BE49-F238E27FC236}">
                <a16:creationId xmlns:a16="http://schemas.microsoft.com/office/drawing/2014/main" id="{1477494B-4179-DE18-8133-99139820368B}"/>
              </a:ext>
            </a:extLst>
          </p:cNvPr>
          <p:cNvCxnSpPr>
            <a:cxnSpLocks/>
          </p:cNvCxnSpPr>
          <p:nvPr/>
        </p:nvCxnSpPr>
        <p:spPr>
          <a:xfrm>
            <a:off x="5580789" y="1475752"/>
            <a:ext cx="1834316" cy="0"/>
          </a:xfrm>
          <a:prstGeom prst="straightConnector1">
            <a:avLst/>
          </a:prstGeom>
          <a:ln w="28575">
            <a:tailEnd type="triangle"/>
          </a:ln>
        </p:spPr>
        <p:style>
          <a:lnRef idx="2">
            <a:schemeClr val="accent1"/>
          </a:lnRef>
          <a:fillRef idx="0">
            <a:schemeClr val="accent1"/>
          </a:fillRef>
          <a:effectRef idx="1">
            <a:schemeClr val="accent1"/>
          </a:effectRef>
          <a:fontRef idx="minor">
            <a:schemeClr val="tx1"/>
          </a:fontRef>
        </p:style>
      </p:cxnSp>
      <p:sp>
        <p:nvSpPr>
          <p:cNvPr id="15" name="!!TextBox 65">
            <a:extLst>
              <a:ext uri="{FF2B5EF4-FFF2-40B4-BE49-F238E27FC236}">
                <a16:creationId xmlns:a16="http://schemas.microsoft.com/office/drawing/2014/main" id="{E7980F12-693D-379B-9840-C8C9ED743903}"/>
              </a:ext>
            </a:extLst>
          </p:cNvPr>
          <p:cNvSpPr txBox="1"/>
          <p:nvPr/>
        </p:nvSpPr>
        <p:spPr>
          <a:xfrm>
            <a:off x="5464176" y="1167081"/>
            <a:ext cx="2025621" cy="338554"/>
          </a:xfrm>
          <a:prstGeom prst="rect">
            <a:avLst/>
          </a:prstGeom>
          <a:noFill/>
        </p:spPr>
        <p:txBody>
          <a:bodyPr wrap="square" rtlCol="0">
            <a:spAutoFit/>
          </a:bodyPr>
          <a:lstStyle/>
          <a:p>
            <a:r>
              <a:rPr lang="en-US" sz="1600" b="1"/>
              <a:t>Sequence of Tokens</a:t>
            </a:r>
          </a:p>
        </p:txBody>
      </p:sp>
      <p:cxnSp>
        <p:nvCxnSpPr>
          <p:cNvPr id="16" name="!!Straight Connector 67">
            <a:extLst>
              <a:ext uri="{FF2B5EF4-FFF2-40B4-BE49-F238E27FC236}">
                <a16:creationId xmlns:a16="http://schemas.microsoft.com/office/drawing/2014/main" id="{690F2293-1251-645C-2BB3-721C0C92F58A}"/>
              </a:ext>
            </a:extLst>
          </p:cNvPr>
          <p:cNvCxnSpPr>
            <a:cxnSpLocks/>
          </p:cNvCxnSpPr>
          <p:nvPr/>
        </p:nvCxnSpPr>
        <p:spPr>
          <a:xfrm>
            <a:off x="7028586" y="1579027"/>
            <a:ext cx="0" cy="341831"/>
          </a:xfrm>
          <a:prstGeom prst="line">
            <a:avLst/>
          </a:prstGeom>
          <a:ln w="38100"/>
        </p:spPr>
        <p:style>
          <a:lnRef idx="2">
            <a:schemeClr val="accent1"/>
          </a:lnRef>
          <a:fillRef idx="0">
            <a:schemeClr val="accent1"/>
          </a:fillRef>
          <a:effectRef idx="1">
            <a:schemeClr val="accent1"/>
          </a:effectRef>
          <a:fontRef idx="minor">
            <a:schemeClr val="tx1"/>
          </a:fontRef>
        </p:style>
      </p:cxnSp>
      <p:sp>
        <p:nvSpPr>
          <p:cNvPr id="17" name="!!Rectangle: Rounded Corners 71">
            <a:extLst>
              <a:ext uri="{FF2B5EF4-FFF2-40B4-BE49-F238E27FC236}">
                <a16:creationId xmlns:a16="http://schemas.microsoft.com/office/drawing/2014/main" id="{2574B24F-0C38-9D2C-CB88-371E496E46C6}"/>
              </a:ext>
            </a:extLst>
          </p:cNvPr>
          <p:cNvSpPr/>
          <p:nvPr/>
        </p:nvSpPr>
        <p:spPr>
          <a:xfrm>
            <a:off x="7082446" y="1586010"/>
            <a:ext cx="363020" cy="341831"/>
          </a:xfrm>
          <a:prstGeom prst="roundRect">
            <a:avLst/>
          </a:prstGeom>
          <a:solidFill>
            <a:schemeClr val="accent6">
              <a:lumMod val="20000"/>
              <a:lumOff val="80000"/>
            </a:schemeClr>
          </a:solidFill>
          <a:ln>
            <a:prstDash val="sys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b="1">
              <a:solidFill>
                <a:schemeClr val="tx1"/>
              </a:solidFill>
            </a:endParaRPr>
          </a:p>
        </p:txBody>
      </p:sp>
      <p:sp>
        <p:nvSpPr>
          <p:cNvPr id="18" name="!!TextBox 72">
            <a:extLst>
              <a:ext uri="{FF2B5EF4-FFF2-40B4-BE49-F238E27FC236}">
                <a16:creationId xmlns:a16="http://schemas.microsoft.com/office/drawing/2014/main" id="{8CA94AE7-BD16-F355-8538-7C034539F230}"/>
              </a:ext>
            </a:extLst>
          </p:cNvPr>
          <p:cNvSpPr txBox="1"/>
          <p:nvPr/>
        </p:nvSpPr>
        <p:spPr>
          <a:xfrm>
            <a:off x="7445466" y="1625433"/>
            <a:ext cx="507587" cy="369332"/>
          </a:xfrm>
          <a:prstGeom prst="rect">
            <a:avLst/>
          </a:prstGeom>
          <a:noFill/>
        </p:spPr>
        <p:txBody>
          <a:bodyPr wrap="square" rtlCol="0">
            <a:spAutoFit/>
          </a:bodyPr>
          <a:lstStyle/>
          <a:p>
            <a:r>
              <a:rPr lang="en-US"/>
              <a:t>…</a:t>
            </a:r>
          </a:p>
        </p:txBody>
      </p:sp>
      <p:sp>
        <p:nvSpPr>
          <p:cNvPr id="19" name="!!TextBox 74">
            <a:extLst>
              <a:ext uri="{FF2B5EF4-FFF2-40B4-BE49-F238E27FC236}">
                <a16:creationId xmlns:a16="http://schemas.microsoft.com/office/drawing/2014/main" id="{BB41F5F9-08A8-0AC1-3EF4-5E944DAE5A84}"/>
              </a:ext>
            </a:extLst>
          </p:cNvPr>
          <p:cNvSpPr txBox="1"/>
          <p:nvPr/>
        </p:nvSpPr>
        <p:spPr>
          <a:xfrm>
            <a:off x="5210383" y="1647031"/>
            <a:ext cx="507587" cy="369332"/>
          </a:xfrm>
          <a:prstGeom prst="rect">
            <a:avLst/>
          </a:prstGeom>
          <a:noFill/>
        </p:spPr>
        <p:txBody>
          <a:bodyPr wrap="square" rtlCol="0">
            <a:spAutoFit/>
          </a:bodyPr>
          <a:lstStyle/>
          <a:p>
            <a:r>
              <a:rPr lang="en-US"/>
              <a:t>…</a:t>
            </a:r>
          </a:p>
        </p:txBody>
      </p:sp>
      <p:pic>
        <p:nvPicPr>
          <p:cNvPr id="20" name="!!Picture 2" descr="AMD Kria KV260 Vision AI Starter Kit - front">
            <a:extLst>
              <a:ext uri="{FF2B5EF4-FFF2-40B4-BE49-F238E27FC236}">
                <a16:creationId xmlns:a16="http://schemas.microsoft.com/office/drawing/2014/main" id="{47366534-7D57-DCE1-DB96-E5B0AC96E41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15901" y="2333586"/>
            <a:ext cx="1108370" cy="1108370"/>
          </a:xfrm>
          <a:prstGeom prst="rect">
            <a:avLst/>
          </a:prstGeom>
          <a:noFill/>
          <a:extLst>
            <a:ext uri="{909E8E84-426E-40DD-AFC4-6F175D3DCCD1}">
              <a14:hiddenFill xmlns:a14="http://schemas.microsoft.com/office/drawing/2010/main">
                <a:solidFill>
                  <a:srgbClr val="FFFFFF"/>
                </a:solidFill>
              </a14:hiddenFill>
            </a:ext>
          </a:extLst>
        </p:spPr>
      </p:pic>
      <p:cxnSp>
        <p:nvCxnSpPr>
          <p:cNvPr id="21" name="!!Connector: Elbow 76">
            <a:extLst>
              <a:ext uri="{FF2B5EF4-FFF2-40B4-BE49-F238E27FC236}">
                <a16:creationId xmlns:a16="http://schemas.microsoft.com/office/drawing/2014/main" id="{7B0A18A9-22BC-275B-C339-5D4AA48E613F}"/>
              </a:ext>
            </a:extLst>
          </p:cNvPr>
          <p:cNvCxnSpPr>
            <a:cxnSpLocks/>
            <a:stCxn id="8" idx="2"/>
            <a:endCxn id="20" idx="1"/>
          </p:cNvCxnSpPr>
          <p:nvPr/>
        </p:nvCxnSpPr>
        <p:spPr>
          <a:xfrm rot="16200000" flipH="1">
            <a:off x="4963148" y="1935018"/>
            <a:ext cx="849546" cy="1055960"/>
          </a:xfrm>
          <a:prstGeom prst="bentConnector2">
            <a:avLst/>
          </a:prstGeom>
          <a:ln w="38100">
            <a:solidFill>
              <a:srgbClr val="FF0000"/>
            </a:solidFill>
            <a:headEnd type="triangle"/>
            <a:tailEnd type="none"/>
          </a:ln>
        </p:spPr>
        <p:style>
          <a:lnRef idx="2">
            <a:schemeClr val="accent1"/>
          </a:lnRef>
          <a:fillRef idx="0">
            <a:schemeClr val="accent1"/>
          </a:fillRef>
          <a:effectRef idx="1">
            <a:schemeClr val="accent1"/>
          </a:effectRef>
          <a:fontRef idx="minor">
            <a:schemeClr val="tx1"/>
          </a:fontRef>
        </p:style>
      </p:cxnSp>
      <p:cxnSp>
        <p:nvCxnSpPr>
          <p:cNvPr id="22" name="!!Connector: Elbow 84">
            <a:extLst>
              <a:ext uri="{FF2B5EF4-FFF2-40B4-BE49-F238E27FC236}">
                <a16:creationId xmlns:a16="http://schemas.microsoft.com/office/drawing/2014/main" id="{CE8146D6-E7E1-511F-9A1E-8F609CDFFE29}"/>
              </a:ext>
            </a:extLst>
          </p:cNvPr>
          <p:cNvCxnSpPr>
            <a:cxnSpLocks/>
            <a:stCxn id="20" idx="3"/>
            <a:endCxn id="17" idx="2"/>
          </p:cNvCxnSpPr>
          <p:nvPr/>
        </p:nvCxnSpPr>
        <p:spPr>
          <a:xfrm flipV="1">
            <a:off x="7024271" y="1927841"/>
            <a:ext cx="239685" cy="959930"/>
          </a:xfrm>
          <a:prstGeom prst="bentConnector2">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23" name="!!Rectangle: Rounded Corners 87">
            <a:extLst>
              <a:ext uri="{FF2B5EF4-FFF2-40B4-BE49-F238E27FC236}">
                <a16:creationId xmlns:a16="http://schemas.microsoft.com/office/drawing/2014/main" id="{297EC14A-AC45-BFDF-F060-76B641CDE74F}"/>
              </a:ext>
            </a:extLst>
          </p:cNvPr>
          <p:cNvSpPr/>
          <p:nvPr/>
        </p:nvSpPr>
        <p:spPr>
          <a:xfrm>
            <a:off x="6580469" y="1582723"/>
            <a:ext cx="363020" cy="341831"/>
          </a:xfrm>
          <a:prstGeom prst="roundRect">
            <a:avLst/>
          </a:prstGeom>
          <a:solidFill>
            <a:srgbClr val="FFC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400" b="1">
              <a:solidFill>
                <a:schemeClr val="tx1"/>
              </a:solidFill>
            </a:endParaRPr>
          </a:p>
        </p:txBody>
      </p:sp>
      <p:cxnSp>
        <p:nvCxnSpPr>
          <p:cNvPr id="24" name="!!Connector: Elbow 88">
            <a:extLst>
              <a:ext uri="{FF2B5EF4-FFF2-40B4-BE49-F238E27FC236}">
                <a16:creationId xmlns:a16="http://schemas.microsoft.com/office/drawing/2014/main" id="{15CF4AC0-59F1-FD7A-1A8F-8DAFCA1DD292}"/>
              </a:ext>
            </a:extLst>
          </p:cNvPr>
          <p:cNvCxnSpPr>
            <a:cxnSpLocks/>
            <a:stCxn id="23" idx="2"/>
          </p:cNvCxnSpPr>
          <p:nvPr/>
        </p:nvCxnSpPr>
        <p:spPr>
          <a:xfrm rot="5400000">
            <a:off x="6340837" y="2054732"/>
            <a:ext cx="551320" cy="290964"/>
          </a:xfrm>
          <a:prstGeom prst="bentConnector3">
            <a:avLst>
              <a:gd name="adj1" fmla="val 50000"/>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25" name="!!TextBox 91">
            <a:extLst>
              <a:ext uri="{FF2B5EF4-FFF2-40B4-BE49-F238E27FC236}">
                <a16:creationId xmlns:a16="http://schemas.microsoft.com/office/drawing/2014/main" id="{234299B4-D558-0E51-37CF-B4BA923BF24A}"/>
              </a:ext>
            </a:extLst>
          </p:cNvPr>
          <p:cNvSpPr txBox="1"/>
          <p:nvPr/>
        </p:nvSpPr>
        <p:spPr>
          <a:xfrm>
            <a:off x="6721160" y="1903511"/>
            <a:ext cx="614852" cy="338554"/>
          </a:xfrm>
          <a:prstGeom prst="rect">
            <a:avLst/>
          </a:prstGeom>
          <a:noFill/>
        </p:spPr>
        <p:txBody>
          <a:bodyPr wrap="square" rtlCol="0">
            <a:spAutoFit/>
          </a:bodyPr>
          <a:lstStyle/>
          <a:p>
            <a:r>
              <a:rPr lang="en-US" sz="1600" b="1"/>
              <a:t>Q</a:t>
            </a:r>
          </a:p>
        </p:txBody>
      </p:sp>
      <p:sp>
        <p:nvSpPr>
          <p:cNvPr id="26" name="!!TextBox 96">
            <a:extLst>
              <a:ext uri="{FF2B5EF4-FFF2-40B4-BE49-F238E27FC236}">
                <a16:creationId xmlns:a16="http://schemas.microsoft.com/office/drawing/2014/main" id="{4D03F77D-6A68-462C-C92F-8E5A728BD2FD}"/>
              </a:ext>
            </a:extLst>
          </p:cNvPr>
          <p:cNvSpPr txBox="1"/>
          <p:nvPr/>
        </p:nvSpPr>
        <p:spPr>
          <a:xfrm>
            <a:off x="4455295" y="3396810"/>
            <a:ext cx="4029581" cy="523220"/>
          </a:xfrm>
          <a:prstGeom prst="rect">
            <a:avLst/>
          </a:prstGeom>
          <a:noFill/>
        </p:spPr>
        <p:txBody>
          <a:bodyPr wrap="square" rtlCol="0">
            <a:spAutoFit/>
          </a:bodyPr>
          <a:lstStyle/>
          <a:p>
            <a:r>
              <a:rPr lang="en-US" sz="1400"/>
              <a:t>Sequential token-by-token Generation </a:t>
            </a:r>
            <a:endParaRPr lang="en-US" sz="1400" b="1"/>
          </a:p>
          <a:p>
            <a:endParaRPr lang="en-US" sz="1400" b="1"/>
          </a:p>
        </p:txBody>
      </p:sp>
      <p:sp>
        <p:nvSpPr>
          <p:cNvPr id="27" name="!!Left Brace 101">
            <a:extLst>
              <a:ext uri="{FF2B5EF4-FFF2-40B4-BE49-F238E27FC236}">
                <a16:creationId xmlns:a16="http://schemas.microsoft.com/office/drawing/2014/main" id="{09CD5B9D-E6DF-A935-D03A-C7F0B9EBB9B4}"/>
              </a:ext>
            </a:extLst>
          </p:cNvPr>
          <p:cNvSpPr/>
          <p:nvPr/>
        </p:nvSpPr>
        <p:spPr>
          <a:xfrm rot="16200000">
            <a:off x="5861196" y="2690210"/>
            <a:ext cx="307648" cy="2623556"/>
          </a:xfrm>
          <a:prstGeom prst="leftBrace">
            <a:avLst/>
          </a:prstGeom>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a:p>
        </p:txBody>
      </p:sp>
      <p:sp>
        <p:nvSpPr>
          <p:cNvPr id="28" name="!!TextBox 102">
            <a:extLst>
              <a:ext uri="{FF2B5EF4-FFF2-40B4-BE49-F238E27FC236}">
                <a16:creationId xmlns:a16="http://schemas.microsoft.com/office/drawing/2014/main" id="{515277D7-28FD-8EC3-B4C9-A735FF47BD8B}"/>
              </a:ext>
            </a:extLst>
          </p:cNvPr>
          <p:cNvSpPr txBox="1"/>
          <p:nvPr/>
        </p:nvSpPr>
        <p:spPr>
          <a:xfrm>
            <a:off x="4502532" y="4236879"/>
            <a:ext cx="3287565" cy="369332"/>
          </a:xfrm>
          <a:prstGeom prst="rect">
            <a:avLst/>
          </a:prstGeom>
          <a:noFill/>
        </p:spPr>
        <p:txBody>
          <a:bodyPr wrap="square" rtlCol="0">
            <a:spAutoFit/>
          </a:bodyPr>
          <a:lstStyle/>
          <a:p>
            <a:r>
              <a:rPr lang="en-US" b="1"/>
              <a:t>For both Prefill and Decoding</a:t>
            </a:r>
          </a:p>
        </p:txBody>
      </p:sp>
      <p:sp>
        <p:nvSpPr>
          <p:cNvPr id="29" name="!!Rectangle: Rounded Corners 108">
            <a:extLst>
              <a:ext uri="{FF2B5EF4-FFF2-40B4-BE49-F238E27FC236}">
                <a16:creationId xmlns:a16="http://schemas.microsoft.com/office/drawing/2014/main" id="{F174A200-2604-2342-6688-A2011C62DDBD}"/>
              </a:ext>
            </a:extLst>
          </p:cNvPr>
          <p:cNvSpPr/>
          <p:nvPr/>
        </p:nvSpPr>
        <p:spPr>
          <a:xfrm>
            <a:off x="3187042" y="4885015"/>
            <a:ext cx="6215743" cy="1063661"/>
          </a:xfrm>
          <a:prstGeom prst="roundRect">
            <a:avLst>
              <a:gd name="adj" fmla="val 18218"/>
            </a:avLst>
          </a:prstGeom>
          <a:solidFill>
            <a:srgbClr val="FFFF00">
              <a:alpha val="19000"/>
            </a:srgb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104">
            <a:extLst>
              <a:ext uri="{FF2B5EF4-FFF2-40B4-BE49-F238E27FC236}">
                <a16:creationId xmlns:a16="http://schemas.microsoft.com/office/drawing/2014/main" id="{B65FF6A5-6D70-DD89-3620-95B88A208113}"/>
              </a:ext>
            </a:extLst>
          </p:cNvPr>
          <p:cNvSpPr txBox="1"/>
          <p:nvPr/>
        </p:nvSpPr>
        <p:spPr>
          <a:xfrm>
            <a:off x="3357499" y="5060204"/>
            <a:ext cx="5655049" cy="707886"/>
          </a:xfrm>
          <a:prstGeom prst="rect">
            <a:avLst/>
          </a:prstGeom>
          <a:noFill/>
        </p:spPr>
        <p:txBody>
          <a:bodyPr wrap="square">
            <a:spAutoFit/>
          </a:bodyPr>
          <a:lstStyle/>
          <a:p>
            <a:pPr algn="ctr"/>
            <a:r>
              <a:rPr lang="en-US" altLang="zh-CN" sz="2000" b="1" i="1">
                <a:solidFill>
                  <a:srgbClr val="FF0000"/>
                </a:solidFill>
              </a:rPr>
              <a:t>Forcing</a:t>
            </a:r>
            <a:r>
              <a:rPr lang="en-US" altLang="zh-CN" sz="2000" b="1" i="1">
                <a:solidFill>
                  <a:schemeClr val="accent2"/>
                </a:solidFill>
              </a:rPr>
              <a:t> </a:t>
            </a:r>
            <a:r>
              <a:rPr lang="en-US" altLang="zh-CN" sz="2000" b="1" i="1">
                <a:solidFill>
                  <a:schemeClr val="accent5"/>
                </a:solidFill>
              </a:rPr>
              <a:t>the Prefill phase to follow a </a:t>
            </a:r>
            <a:r>
              <a:rPr lang="en-US" altLang="zh-CN" sz="2000" b="1" i="1">
                <a:solidFill>
                  <a:srgbClr val="FF0000"/>
                </a:solidFill>
              </a:rPr>
              <a:t>Decoding-like execution pattern</a:t>
            </a:r>
            <a:r>
              <a:rPr lang="en-US" altLang="zh-CN" sz="2000" b="1" i="1">
                <a:solidFill>
                  <a:schemeClr val="accent2"/>
                </a:solidFill>
              </a:rPr>
              <a:t> </a:t>
            </a:r>
            <a:r>
              <a:rPr lang="en-US" altLang="zh-CN" sz="2000" b="1" i="1">
                <a:solidFill>
                  <a:schemeClr val="accent5"/>
                </a:solidFill>
              </a:rPr>
              <a:t>results in low throughput.</a:t>
            </a:r>
            <a:endParaRPr lang="en-US" sz="2000" b="1" i="1">
              <a:solidFill>
                <a:schemeClr val="accent5"/>
              </a:solidFill>
            </a:endParaRPr>
          </a:p>
        </p:txBody>
      </p:sp>
      <p:sp>
        <p:nvSpPr>
          <p:cNvPr id="4" name="页脚占位符 3">
            <a:extLst>
              <a:ext uri="{FF2B5EF4-FFF2-40B4-BE49-F238E27FC236}">
                <a16:creationId xmlns:a16="http://schemas.microsoft.com/office/drawing/2014/main" id="{12C9DE90-1A1F-4CC3-BB64-398ACF844C7D}"/>
              </a:ext>
            </a:extLst>
          </p:cNvPr>
          <p:cNvSpPr>
            <a:spLocks noGrp="1"/>
          </p:cNvSpPr>
          <p:nvPr>
            <p:ph type="ftr" sz="quarter" idx="11"/>
          </p:nvPr>
        </p:nvSpPr>
        <p:spPr/>
        <p:txBody>
          <a:bodyPr/>
          <a:lstStyle/>
          <a:p>
            <a:r>
              <a:rPr lang="en-US"/>
              <a:t>TeLLMe: Ternary LLM Accelerator on Edge FPGAs</a:t>
            </a:r>
          </a:p>
        </p:txBody>
      </p:sp>
    </p:spTree>
    <p:extLst>
      <p:ext uri="{BB962C8B-B14F-4D97-AF65-F5344CB8AC3E}">
        <p14:creationId xmlns:p14="http://schemas.microsoft.com/office/powerpoint/2010/main" val="4045779531"/>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29"/>
                                        </p:tgtEl>
                                        <p:attrNameLst>
                                          <p:attrName>style.visibility</p:attrName>
                                        </p:attrNameLst>
                                      </p:cBhvr>
                                      <p:to>
                                        <p:strVal val="visible"/>
                                      </p:to>
                                    </p:set>
                                    <p:anim calcmode="lin" valueType="num">
                                      <p:cBhvr additive="base">
                                        <p:cTn id="11" dur="500" fill="hold"/>
                                        <p:tgtEl>
                                          <p:spTgt spid="29"/>
                                        </p:tgtEl>
                                        <p:attrNameLst>
                                          <p:attrName>ppt_x</p:attrName>
                                        </p:attrNameLst>
                                      </p:cBhvr>
                                      <p:tavLst>
                                        <p:tav tm="0">
                                          <p:val>
                                            <p:strVal val="#ppt_x"/>
                                          </p:val>
                                        </p:tav>
                                        <p:tav tm="100000">
                                          <p:val>
                                            <p:strVal val="#ppt_x"/>
                                          </p:val>
                                        </p:tav>
                                      </p:tavLst>
                                    </p:anim>
                                    <p:anim calcmode="lin" valueType="num">
                                      <p:cBhvr additive="base">
                                        <p:cTn id="12"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animBg="1"/>
      <p:bldP spid="30" grpId="0"/>
    </p:bldLst>
  </p:timing>
  <p:extLst>
    <p:ext uri="{6950BFC3-D8DA-4A85-94F7-54DA5524770B}">
      <p188:commentRel xmlns:p188="http://schemas.microsoft.com/office/powerpoint/2018/8/main" r:id="rId3"/>
    </p:ext>
  </p:extLs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439086-E956-7FF9-5303-E01B5FFC9212}"/>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00022F0B-B06D-F9EB-35D0-A7FFE034B8C0}"/>
              </a:ext>
            </a:extLst>
          </p:cNvPr>
          <p:cNvSpPr>
            <a:spLocks noGrp="1"/>
          </p:cNvSpPr>
          <p:nvPr>
            <p:ph type="ctrTitle"/>
          </p:nvPr>
        </p:nvSpPr>
        <p:spPr>
          <a:xfrm>
            <a:off x="537362" y="2077682"/>
            <a:ext cx="11332981" cy="1161572"/>
          </a:xfrm>
        </p:spPr>
        <p:txBody>
          <a:bodyPr>
            <a:normAutofit fontScale="90000"/>
          </a:bodyPr>
          <a:lstStyle/>
          <a:p>
            <a:r>
              <a:rPr lang="en-US" sz="3600" b="1" err="1"/>
              <a:t>TeLLMe</a:t>
            </a:r>
            <a:r>
              <a:rPr lang="en-US" sz="3600" b="1"/>
              <a:t>: An Efficient End-to-End Ternary LLM Prefill and Decode</a:t>
            </a:r>
            <a:br>
              <a:rPr lang="en-US" sz="3600" b="1"/>
            </a:br>
            <a:r>
              <a:rPr lang="en-US" sz="3600" b="1"/>
              <a:t>Accelerator with Table-Lookup </a:t>
            </a:r>
            <a:r>
              <a:rPr lang="en-US" sz="3600" b="1" err="1"/>
              <a:t>Matmul</a:t>
            </a:r>
            <a:r>
              <a:rPr lang="en-US" sz="3600" b="1"/>
              <a:t> on Edge FPGAs</a:t>
            </a:r>
          </a:p>
        </p:txBody>
      </p:sp>
      <p:sp>
        <p:nvSpPr>
          <p:cNvPr id="5" name="Subtitle 2">
            <a:extLst>
              <a:ext uri="{FF2B5EF4-FFF2-40B4-BE49-F238E27FC236}">
                <a16:creationId xmlns:a16="http://schemas.microsoft.com/office/drawing/2014/main" id="{02D0CC2C-4AFF-2155-630D-05980C92A12B}"/>
              </a:ext>
            </a:extLst>
          </p:cNvPr>
          <p:cNvSpPr>
            <a:spLocks noGrp="1"/>
          </p:cNvSpPr>
          <p:nvPr>
            <p:ph type="subTitle" idx="1"/>
          </p:nvPr>
        </p:nvSpPr>
        <p:spPr>
          <a:xfrm>
            <a:off x="940465" y="3638458"/>
            <a:ext cx="10495547" cy="1655762"/>
          </a:xfrm>
        </p:spPr>
        <p:txBody>
          <a:bodyPr>
            <a:normAutofit/>
          </a:bodyPr>
          <a:lstStyle/>
          <a:p>
            <a:r>
              <a:rPr lang="en-US" sz="2000" b="1">
                <a:solidFill>
                  <a:srgbClr val="F2B800"/>
                </a:solidFill>
              </a:rPr>
              <a:t>Ye Qiao*, Zhiheng Chen*, Yifan Zhang, Yian Wang, </a:t>
            </a:r>
            <a:r>
              <a:rPr lang="en-US" sz="2000">
                <a:solidFill>
                  <a:srgbClr val="F2B800"/>
                </a:solidFill>
              </a:rPr>
              <a:t>and</a:t>
            </a:r>
            <a:r>
              <a:rPr lang="en-US" sz="2000" b="1">
                <a:solidFill>
                  <a:srgbClr val="F2B800"/>
                </a:solidFill>
              </a:rPr>
              <a:t> Sitao Huang</a:t>
            </a:r>
          </a:p>
          <a:p>
            <a:pPr>
              <a:lnSpc>
                <a:spcPct val="100000"/>
              </a:lnSpc>
              <a:spcBef>
                <a:spcPts val="0"/>
              </a:spcBef>
            </a:pPr>
            <a:r>
              <a:rPr lang="en-US" sz="1600" i="1">
                <a:solidFill>
                  <a:srgbClr val="F2B800"/>
                </a:solidFill>
              </a:rPr>
              <a:t>(* Equal contributions)</a:t>
            </a:r>
          </a:p>
          <a:p>
            <a:pPr>
              <a:spcBef>
                <a:spcPts val="0"/>
              </a:spcBef>
            </a:pPr>
            <a:r>
              <a:rPr lang="en-US" sz="2000" i="1">
                <a:solidFill>
                  <a:srgbClr val="967200"/>
                </a:solidFill>
              </a:rPr>
              <a:t>EECS, University of California, Irvine, USA</a:t>
            </a:r>
          </a:p>
          <a:p>
            <a:pPr>
              <a:spcBef>
                <a:spcPts val="0"/>
              </a:spcBef>
            </a:pPr>
            <a:r>
              <a:rPr lang="en-US" sz="2000" i="1">
                <a:solidFill>
                  <a:srgbClr val="967200"/>
                </a:solidFill>
              </a:rPr>
              <a:t>Contact: </a:t>
            </a:r>
            <a:r>
              <a:rPr lang="en-US" sz="2000" b="1" i="1" u="sng">
                <a:solidFill>
                  <a:srgbClr val="967200"/>
                </a:solidFill>
              </a:rPr>
              <a:t>sitaoh@uci.edu</a:t>
            </a:r>
          </a:p>
          <a:p>
            <a:endParaRPr lang="en-US" sz="2000" b="1"/>
          </a:p>
        </p:txBody>
      </p:sp>
      <p:pic>
        <p:nvPicPr>
          <p:cNvPr id="6" name="Picture 2" descr="Marks and Support Graphics // Brand // UC Irvine">
            <a:extLst>
              <a:ext uri="{FF2B5EF4-FFF2-40B4-BE49-F238E27FC236}">
                <a16:creationId xmlns:a16="http://schemas.microsoft.com/office/drawing/2014/main" id="{788ADC1C-C310-E8AF-F476-D6113F03112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0335" y="251734"/>
            <a:ext cx="1777132" cy="96261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 yellow text on a black background&#10;&#10;AI-generated content may be incorrect.">
            <a:extLst>
              <a:ext uri="{FF2B5EF4-FFF2-40B4-BE49-F238E27FC236}">
                <a16:creationId xmlns:a16="http://schemas.microsoft.com/office/drawing/2014/main" id="{76470B2F-984B-9FB6-3E40-3662D8FAD37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900000">
            <a:off x="8762423" y="97079"/>
            <a:ext cx="1842077" cy="1153828"/>
          </a:xfrm>
          <a:prstGeom prst="rect">
            <a:avLst/>
          </a:prstGeom>
        </p:spPr>
      </p:pic>
      <p:sp>
        <p:nvSpPr>
          <p:cNvPr id="8" name="TextBox 7">
            <a:extLst>
              <a:ext uri="{FF2B5EF4-FFF2-40B4-BE49-F238E27FC236}">
                <a16:creationId xmlns:a16="http://schemas.microsoft.com/office/drawing/2014/main" id="{6E11700B-E223-3650-C876-888A275C4E40}"/>
              </a:ext>
            </a:extLst>
          </p:cNvPr>
          <p:cNvSpPr txBox="1"/>
          <p:nvPr/>
        </p:nvSpPr>
        <p:spPr>
          <a:xfrm>
            <a:off x="10722433" y="251734"/>
            <a:ext cx="1561052" cy="938719"/>
          </a:xfrm>
          <a:prstGeom prst="rect">
            <a:avLst/>
          </a:prstGeom>
          <a:noFill/>
        </p:spPr>
        <p:txBody>
          <a:bodyPr wrap="square">
            <a:spAutoFit/>
          </a:bodyPr>
          <a:lstStyle/>
          <a:p>
            <a:r>
              <a:rPr lang="en-US" sz="1100" b="1">
                <a:solidFill>
                  <a:schemeClr val="tx1">
                    <a:lumMod val="85000"/>
                    <a:lumOff val="15000"/>
                  </a:schemeClr>
                </a:solidFill>
                <a:latin typeface="Aptos" panose="020B0004020202020204" pitchFamily="34" charset="0"/>
              </a:rPr>
              <a:t>C</a:t>
            </a:r>
            <a:r>
              <a:rPr lang="en-US" sz="1100">
                <a:solidFill>
                  <a:schemeClr val="tx1">
                    <a:lumMod val="85000"/>
                    <a:lumOff val="15000"/>
                  </a:schemeClr>
                </a:solidFill>
                <a:latin typeface="Aptos" panose="020B0004020202020204" pitchFamily="34" charset="0"/>
              </a:rPr>
              <a:t>ompiler</a:t>
            </a:r>
          </a:p>
          <a:p>
            <a:r>
              <a:rPr lang="en-US" sz="1100" b="1">
                <a:solidFill>
                  <a:schemeClr val="tx1">
                    <a:lumMod val="85000"/>
                    <a:lumOff val="15000"/>
                  </a:schemeClr>
                </a:solidFill>
                <a:latin typeface="Aptos" panose="020B0004020202020204" pitchFamily="34" charset="0"/>
              </a:rPr>
              <a:t>O</a:t>
            </a:r>
            <a:r>
              <a:rPr lang="en-US" sz="1100">
                <a:solidFill>
                  <a:schemeClr val="tx1">
                    <a:lumMod val="85000"/>
                    <a:lumOff val="15000"/>
                  </a:schemeClr>
                </a:solidFill>
                <a:latin typeface="Aptos" panose="020B0004020202020204" pitchFamily="34" charset="0"/>
              </a:rPr>
              <a:t>ptimizations, </a:t>
            </a:r>
            <a:r>
              <a:rPr lang="en-US" sz="1100" b="1">
                <a:solidFill>
                  <a:schemeClr val="tx1">
                    <a:lumMod val="85000"/>
                    <a:lumOff val="15000"/>
                  </a:schemeClr>
                </a:solidFill>
                <a:latin typeface="Aptos" panose="020B0004020202020204" pitchFamily="34" charset="0"/>
              </a:rPr>
              <a:t>R</a:t>
            </a:r>
            <a:r>
              <a:rPr lang="en-US" sz="1100">
                <a:solidFill>
                  <a:schemeClr val="tx1">
                    <a:lumMod val="85000"/>
                    <a:lumOff val="15000"/>
                  </a:schemeClr>
                </a:solidFill>
                <a:latin typeface="Aptos" panose="020B0004020202020204" pitchFamily="34" charset="0"/>
              </a:rPr>
              <a:t>econfigurable and </a:t>
            </a:r>
            <a:r>
              <a:rPr lang="en-US" sz="1100" b="1">
                <a:solidFill>
                  <a:schemeClr val="tx1">
                    <a:lumMod val="85000"/>
                    <a:lumOff val="15000"/>
                  </a:schemeClr>
                </a:solidFill>
                <a:latin typeface="Aptos" panose="020B0004020202020204" pitchFamily="34" charset="0"/>
              </a:rPr>
              <a:t>S</a:t>
            </a:r>
            <a:r>
              <a:rPr lang="en-US" sz="1100">
                <a:solidFill>
                  <a:schemeClr val="tx1">
                    <a:lumMod val="85000"/>
                    <a:lumOff val="15000"/>
                  </a:schemeClr>
                </a:solidFill>
                <a:latin typeface="Aptos" panose="020B0004020202020204" pitchFamily="34" charset="0"/>
              </a:rPr>
              <a:t>calable</a:t>
            </a:r>
          </a:p>
          <a:p>
            <a:r>
              <a:rPr lang="en-US" sz="1100" b="1">
                <a:solidFill>
                  <a:schemeClr val="tx1">
                    <a:lumMod val="85000"/>
                    <a:lumOff val="15000"/>
                  </a:schemeClr>
                </a:solidFill>
                <a:latin typeface="Aptos" panose="020B0004020202020204" pitchFamily="34" charset="0"/>
              </a:rPr>
              <a:t>A</a:t>
            </a:r>
            <a:r>
              <a:rPr lang="en-US" sz="1100">
                <a:solidFill>
                  <a:schemeClr val="tx1">
                    <a:lumMod val="85000"/>
                    <a:lumOff val="15000"/>
                  </a:schemeClr>
                </a:solidFill>
                <a:latin typeface="Aptos" panose="020B0004020202020204" pitchFamily="34" charset="0"/>
              </a:rPr>
              <a:t>rchitectures</a:t>
            </a:r>
          </a:p>
        </p:txBody>
      </p:sp>
      <p:pic>
        <p:nvPicPr>
          <p:cNvPr id="9" name="Graphic 8">
            <a:extLst>
              <a:ext uri="{FF2B5EF4-FFF2-40B4-BE49-F238E27FC236}">
                <a16:creationId xmlns:a16="http://schemas.microsoft.com/office/drawing/2014/main" id="{453520EB-A6B1-A5A8-42CE-DD00DEE48297}"/>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2601645" y="198021"/>
            <a:ext cx="1161572" cy="1161572"/>
          </a:xfrm>
          <a:prstGeom prst="rect">
            <a:avLst/>
          </a:prstGeom>
        </p:spPr>
      </p:pic>
      <p:pic>
        <p:nvPicPr>
          <p:cNvPr id="10" name="Picture 9" descr="A logo on a black background&#10;&#10;AI-generated content may be incorrect.">
            <a:extLst>
              <a:ext uri="{FF2B5EF4-FFF2-40B4-BE49-F238E27FC236}">
                <a16:creationId xmlns:a16="http://schemas.microsoft.com/office/drawing/2014/main" id="{E5166553-E918-28CC-4A5E-6E997C219CFC}"/>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4585548" y="262404"/>
            <a:ext cx="3236610" cy="951944"/>
          </a:xfrm>
          <a:prstGeom prst="rect">
            <a:avLst/>
          </a:prstGeom>
        </p:spPr>
      </p:pic>
      <p:sp>
        <p:nvSpPr>
          <p:cNvPr id="11" name="TextBox 10">
            <a:extLst>
              <a:ext uri="{FF2B5EF4-FFF2-40B4-BE49-F238E27FC236}">
                <a16:creationId xmlns:a16="http://schemas.microsoft.com/office/drawing/2014/main" id="{D2CFEE88-5D79-2E66-03F6-9BCAB8610222}"/>
              </a:ext>
            </a:extLst>
          </p:cNvPr>
          <p:cNvSpPr txBox="1"/>
          <p:nvPr/>
        </p:nvSpPr>
        <p:spPr>
          <a:xfrm>
            <a:off x="8788570" y="999176"/>
            <a:ext cx="1933864" cy="261610"/>
          </a:xfrm>
          <a:prstGeom prst="rect">
            <a:avLst/>
          </a:prstGeom>
          <a:noFill/>
        </p:spPr>
        <p:txBody>
          <a:bodyPr wrap="square" rtlCol="0">
            <a:spAutoFit/>
          </a:bodyPr>
          <a:lstStyle/>
          <a:p>
            <a:r>
              <a:rPr lang="en-US" sz="1100" b="1">
                <a:latin typeface="Amasis MT Pro Black" panose="02040A04050005020304" pitchFamily="18" charset="0"/>
              </a:rPr>
              <a:t>Research Lab @ UCI</a:t>
            </a:r>
          </a:p>
        </p:txBody>
      </p:sp>
      <p:cxnSp>
        <p:nvCxnSpPr>
          <p:cNvPr id="12" name="Straight Connector 11">
            <a:extLst>
              <a:ext uri="{FF2B5EF4-FFF2-40B4-BE49-F238E27FC236}">
                <a16:creationId xmlns:a16="http://schemas.microsoft.com/office/drawing/2014/main" id="{4DE5DB41-706C-8704-5C63-6F12A41DE60C}"/>
              </a:ext>
            </a:extLst>
          </p:cNvPr>
          <p:cNvCxnSpPr>
            <a:cxnSpLocks/>
          </p:cNvCxnSpPr>
          <p:nvPr/>
        </p:nvCxnSpPr>
        <p:spPr>
          <a:xfrm>
            <a:off x="10722433" y="322491"/>
            <a:ext cx="0" cy="807490"/>
          </a:xfrm>
          <a:prstGeom prst="line">
            <a:avLst/>
          </a:prstGeom>
          <a:ln w="25400">
            <a:solidFill>
              <a:schemeClr val="tx1"/>
            </a:solidFill>
          </a:ln>
        </p:spPr>
        <p:style>
          <a:lnRef idx="2">
            <a:schemeClr val="accent1"/>
          </a:lnRef>
          <a:fillRef idx="0">
            <a:schemeClr val="accent1"/>
          </a:fillRef>
          <a:effectRef idx="1">
            <a:schemeClr val="accent1"/>
          </a:effectRef>
          <a:fontRef idx="minor">
            <a:schemeClr val="tx1"/>
          </a:fontRef>
        </p:style>
      </p:cxnSp>
      <p:sp>
        <p:nvSpPr>
          <p:cNvPr id="13" name="TextBox 12">
            <a:extLst>
              <a:ext uri="{FF2B5EF4-FFF2-40B4-BE49-F238E27FC236}">
                <a16:creationId xmlns:a16="http://schemas.microsoft.com/office/drawing/2014/main" id="{A4D81731-655D-C115-736F-2D627D5DE513}"/>
              </a:ext>
            </a:extLst>
          </p:cNvPr>
          <p:cNvSpPr txBox="1"/>
          <p:nvPr/>
        </p:nvSpPr>
        <p:spPr>
          <a:xfrm>
            <a:off x="1949023" y="6506090"/>
            <a:ext cx="8478432" cy="307777"/>
          </a:xfrm>
          <a:prstGeom prst="rect">
            <a:avLst/>
          </a:prstGeom>
          <a:noFill/>
        </p:spPr>
        <p:txBody>
          <a:bodyPr wrap="square" rtlCol="0">
            <a:spAutoFit/>
          </a:bodyPr>
          <a:lstStyle/>
          <a:p>
            <a:r>
              <a:rPr lang="en-US" sz="1400"/>
              <a:t>Acknowledgment: the authors would like to thank the support from NSF (Award No. 2443992) and AMD.</a:t>
            </a:r>
          </a:p>
        </p:txBody>
      </p:sp>
      <p:sp>
        <p:nvSpPr>
          <p:cNvPr id="2" name="灯片编号占位符 1">
            <a:extLst>
              <a:ext uri="{FF2B5EF4-FFF2-40B4-BE49-F238E27FC236}">
                <a16:creationId xmlns:a16="http://schemas.microsoft.com/office/drawing/2014/main" id="{4ED2B3D8-4551-6B7A-9A84-89BB85A8362D}"/>
              </a:ext>
            </a:extLst>
          </p:cNvPr>
          <p:cNvSpPr>
            <a:spLocks noGrp="1"/>
          </p:cNvSpPr>
          <p:nvPr>
            <p:ph type="sldNum" sz="quarter" idx="12"/>
          </p:nvPr>
        </p:nvSpPr>
        <p:spPr/>
        <p:txBody>
          <a:bodyPr/>
          <a:lstStyle/>
          <a:p>
            <a:fld id="{CB77001E-1A61-4903-BBFF-D82C24F3A3A5}" type="slidenum">
              <a:rPr lang="en-US" smtClean="0"/>
              <a:t>89</a:t>
            </a:fld>
            <a:endParaRPr lang="zh-CN" altLang="en-US"/>
          </a:p>
        </p:txBody>
      </p:sp>
      <p:pic>
        <p:nvPicPr>
          <p:cNvPr id="3" name="图形 2">
            <a:extLst>
              <a:ext uri="{FF2B5EF4-FFF2-40B4-BE49-F238E27FC236}">
                <a16:creationId xmlns:a16="http://schemas.microsoft.com/office/drawing/2014/main" id="{DB213371-33C9-E710-B354-898E255E713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5456325" y="5034105"/>
            <a:ext cx="1279349" cy="1279349"/>
          </a:xfrm>
          <a:prstGeom prst="rect">
            <a:avLst/>
          </a:prstGeom>
        </p:spPr>
      </p:pic>
      <p:sp>
        <p:nvSpPr>
          <p:cNvPr id="14" name="TextBox 12">
            <a:extLst>
              <a:ext uri="{FF2B5EF4-FFF2-40B4-BE49-F238E27FC236}">
                <a16:creationId xmlns:a16="http://schemas.microsoft.com/office/drawing/2014/main" id="{256DA1A4-75DE-D489-5A10-EA3EFBC1B3FF}"/>
              </a:ext>
            </a:extLst>
          </p:cNvPr>
          <p:cNvSpPr txBox="1"/>
          <p:nvPr/>
        </p:nvSpPr>
        <p:spPr>
          <a:xfrm>
            <a:off x="5603896" y="6202461"/>
            <a:ext cx="1363197" cy="307777"/>
          </a:xfrm>
          <a:prstGeom prst="rect">
            <a:avLst/>
          </a:prstGeom>
          <a:noFill/>
        </p:spPr>
        <p:txBody>
          <a:bodyPr wrap="square" rtlCol="0">
            <a:spAutoFit/>
          </a:bodyPr>
          <a:lstStyle/>
          <a:p>
            <a:r>
              <a:rPr lang="en-US" sz="1400" err="1"/>
              <a:t>Github</a:t>
            </a:r>
            <a:r>
              <a:rPr lang="en-US" sz="1400"/>
              <a:t> Link</a:t>
            </a:r>
          </a:p>
        </p:txBody>
      </p:sp>
    </p:spTree>
    <p:extLst>
      <p:ext uri="{BB962C8B-B14F-4D97-AF65-F5344CB8AC3E}">
        <p14:creationId xmlns:p14="http://schemas.microsoft.com/office/powerpoint/2010/main" val="3929500095"/>
      </p:ext>
    </p:extLst>
  </p:cSld>
  <p:clrMapOvr>
    <a:masterClrMapping/>
  </p:clrMapOvr>
  <mc:AlternateContent xmlns:mc="http://schemas.openxmlformats.org/markup-compatibility/2006">
    <mc:Choice xmlns:p14="http://schemas.microsoft.com/office/powerpoint/2010/main" Requires="p14">
      <p:transition p14:dur="0"/>
    </mc:Choice>
    <mc:Fallback>
      <p:transition/>
    </mc:Fallback>
  </mc:AlternateContent>
  <p:extLst>
    <p:ext uri="{6950BFC3-D8DA-4A85-94F7-54DA5524770B}">
      <p188:commentRel xmlns:p188="http://schemas.microsoft.com/office/powerpoint/2018/8/main" r:id="rId3"/>
    </p:ext>
  </p:extLs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226DF-E20B-AC56-B4F8-E3D49911C320}"/>
            </a:ext>
          </a:extLst>
        </p:cNvPr>
        <p:cNvGrpSpPr/>
        <p:nvPr/>
      </p:nvGrpSpPr>
      <p:grpSpPr>
        <a:xfrm>
          <a:off x="0" y="0"/>
          <a:ext cx="0" cy="0"/>
          <a:chOff x="0" y="0"/>
          <a:chExt cx="0" cy="0"/>
        </a:xfrm>
      </p:grpSpPr>
      <p:pic>
        <p:nvPicPr>
          <p:cNvPr id="25" name="图形 24">
            <a:extLst>
              <a:ext uri="{FF2B5EF4-FFF2-40B4-BE49-F238E27FC236}">
                <a16:creationId xmlns:a16="http://schemas.microsoft.com/office/drawing/2014/main" id="{2B1467E1-2D1F-4C6B-E550-86B80F03A4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720617" y="1307912"/>
            <a:ext cx="5091149" cy="3803160"/>
          </a:xfrm>
          <a:prstGeom prst="rect">
            <a:avLst/>
          </a:prstGeom>
        </p:spPr>
      </p:pic>
      <p:sp>
        <p:nvSpPr>
          <p:cNvPr id="8" name="!!Rectangle 1">
            <a:extLst>
              <a:ext uri="{FF2B5EF4-FFF2-40B4-BE49-F238E27FC236}">
                <a16:creationId xmlns:a16="http://schemas.microsoft.com/office/drawing/2014/main" id="{15DA52D4-6163-3E72-214F-DA796793DEED}"/>
              </a:ext>
            </a:extLst>
          </p:cNvPr>
          <p:cNvSpPr>
            <a:spLocks/>
          </p:cNvSpPr>
          <p:nvPr/>
        </p:nvSpPr>
        <p:spPr>
          <a:xfrm>
            <a:off x="1051718" y="1824525"/>
            <a:ext cx="613796" cy="20029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1108628-9A6C-F9C6-0633-55ABE127BF39}"/>
              </a:ext>
            </a:extLst>
          </p:cNvPr>
          <p:cNvSpPr>
            <a:spLocks/>
          </p:cNvSpPr>
          <p:nvPr/>
        </p:nvSpPr>
        <p:spPr>
          <a:xfrm>
            <a:off x="1697566" y="1822710"/>
            <a:ext cx="666206" cy="212289"/>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3C0DB078-F4B5-EE36-1CC9-C6A303DE4095}"/>
              </a:ext>
            </a:extLst>
          </p:cNvPr>
          <p:cNvSpPr/>
          <p:nvPr/>
        </p:nvSpPr>
        <p:spPr>
          <a:xfrm>
            <a:off x="2363772" y="1824524"/>
            <a:ext cx="666206" cy="212289"/>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066F9124-4296-7957-9DC5-62E64B24D302}"/>
              </a:ext>
            </a:extLst>
          </p:cNvPr>
          <p:cNvSpPr/>
          <p:nvPr/>
        </p:nvSpPr>
        <p:spPr>
          <a:xfrm>
            <a:off x="3850295" y="2830765"/>
            <a:ext cx="217910" cy="64583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5">
            <a:extLst>
              <a:ext uri="{FF2B5EF4-FFF2-40B4-BE49-F238E27FC236}">
                <a16:creationId xmlns:a16="http://schemas.microsoft.com/office/drawing/2014/main" id="{92AA9163-9E02-CF4F-6999-CA512C53564C}"/>
              </a:ext>
            </a:extLst>
          </p:cNvPr>
          <p:cNvSpPr/>
          <p:nvPr/>
        </p:nvSpPr>
        <p:spPr>
          <a:xfrm>
            <a:off x="4083309" y="2815903"/>
            <a:ext cx="206670" cy="645833"/>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6">
            <a:extLst>
              <a:ext uri="{FF2B5EF4-FFF2-40B4-BE49-F238E27FC236}">
                <a16:creationId xmlns:a16="http://schemas.microsoft.com/office/drawing/2014/main" id="{441A8C1C-57C8-13F2-E432-2DC1ECDCB1E3}"/>
              </a:ext>
            </a:extLst>
          </p:cNvPr>
          <p:cNvSpPr/>
          <p:nvPr/>
        </p:nvSpPr>
        <p:spPr>
          <a:xfrm>
            <a:off x="4289573" y="2825350"/>
            <a:ext cx="206670" cy="645832"/>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7">
            <a:extLst>
              <a:ext uri="{FF2B5EF4-FFF2-40B4-BE49-F238E27FC236}">
                <a16:creationId xmlns:a16="http://schemas.microsoft.com/office/drawing/2014/main" id="{0EC2BCC7-4A3F-75F4-605A-B877DF68A2F4}"/>
              </a:ext>
            </a:extLst>
          </p:cNvPr>
          <p:cNvSpPr/>
          <p:nvPr/>
        </p:nvSpPr>
        <p:spPr>
          <a:xfrm>
            <a:off x="3854791" y="3489638"/>
            <a:ext cx="197678"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8">
            <a:extLst>
              <a:ext uri="{FF2B5EF4-FFF2-40B4-BE49-F238E27FC236}">
                <a16:creationId xmlns:a16="http://schemas.microsoft.com/office/drawing/2014/main" id="{F0E22789-2416-3D32-1339-EE65AFE85803}"/>
              </a:ext>
            </a:extLst>
          </p:cNvPr>
          <p:cNvSpPr/>
          <p:nvPr/>
        </p:nvSpPr>
        <p:spPr>
          <a:xfrm>
            <a:off x="4061461" y="3489638"/>
            <a:ext cx="221774"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6379BC05-CB68-B3C3-B78A-E4511AA4AA3F}"/>
              </a:ext>
            </a:extLst>
          </p:cNvPr>
          <p:cNvSpPr/>
          <p:nvPr/>
        </p:nvSpPr>
        <p:spPr>
          <a:xfrm>
            <a:off x="4289979" y="3489638"/>
            <a:ext cx="212167" cy="635000"/>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0">
            <a:extLst>
              <a:ext uri="{FF2B5EF4-FFF2-40B4-BE49-F238E27FC236}">
                <a16:creationId xmlns:a16="http://schemas.microsoft.com/office/drawing/2014/main" id="{F51F4798-A3CC-FE3E-E63A-B8C587769EA9}"/>
              </a:ext>
            </a:extLst>
          </p:cNvPr>
          <p:cNvSpPr/>
          <p:nvPr/>
        </p:nvSpPr>
        <p:spPr>
          <a:xfrm>
            <a:off x="3854791" y="4125184"/>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1">
            <a:extLst>
              <a:ext uri="{FF2B5EF4-FFF2-40B4-BE49-F238E27FC236}">
                <a16:creationId xmlns:a16="http://schemas.microsoft.com/office/drawing/2014/main" id="{12FEE805-AC64-06EB-CA37-923650C100ED}"/>
              </a:ext>
            </a:extLst>
          </p:cNvPr>
          <p:cNvSpPr/>
          <p:nvPr/>
        </p:nvSpPr>
        <p:spPr>
          <a:xfrm>
            <a:off x="4068205" y="4124638"/>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2">
            <a:extLst>
              <a:ext uri="{FF2B5EF4-FFF2-40B4-BE49-F238E27FC236}">
                <a16:creationId xmlns:a16="http://schemas.microsoft.com/office/drawing/2014/main" id="{77E5C3E1-8A32-554F-B09E-398291A9AD6C}"/>
              </a:ext>
            </a:extLst>
          </p:cNvPr>
          <p:cNvSpPr/>
          <p:nvPr/>
        </p:nvSpPr>
        <p:spPr>
          <a:xfrm>
            <a:off x="4285798" y="4124638"/>
            <a:ext cx="206670" cy="679685"/>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3">
            <a:extLst>
              <a:ext uri="{FF2B5EF4-FFF2-40B4-BE49-F238E27FC236}">
                <a16:creationId xmlns:a16="http://schemas.microsoft.com/office/drawing/2014/main" id="{E31252D8-4CBF-F4C0-4F71-9DEF4343E2F1}"/>
              </a:ext>
            </a:extLst>
          </p:cNvPr>
          <p:cNvSpPr/>
          <p:nvPr/>
        </p:nvSpPr>
        <p:spPr>
          <a:xfrm>
            <a:off x="2419592" y="2762832"/>
            <a:ext cx="407440" cy="913161"/>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4">
            <a:extLst>
              <a:ext uri="{FF2B5EF4-FFF2-40B4-BE49-F238E27FC236}">
                <a16:creationId xmlns:a16="http://schemas.microsoft.com/office/drawing/2014/main" id="{BD18E8DA-687E-BE6C-4DA2-0A17297F8652}"/>
              </a:ext>
            </a:extLst>
          </p:cNvPr>
          <p:cNvSpPr/>
          <p:nvPr/>
        </p:nvSpPr>
        <p:spPr>
          <a:xfrm>
            <a:off x="2323266" y="2485560"/>
            <a:ext cx="666206" cy="250514"/>
          </a:xfrm>
          <a:prstGeom prst="rect">
            <a:avLst/>
          </a:prstGeom>
          <a:noFill/>
          <a:ln w="31750">
            <a:solidFill>
              <a:schemeClr val="accent4"/>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5">
            <a:extLst>
              <a:ext uri="{FF2B5EF4-FFF2-40B4-BE49-F238E27FC236}">
                <a16:creationId xmlns:a16="http://schemas.microsoft.com/office/drawing/2014/main" id="{113DAE2C-B3DE-F37A-D47A-C56C26AD0F60}"/>
              </a:ext>
            </a:extLst>
          </p:cNvPr>
          <p:cNvSpPr/>
          <p:nvPr/>
        </p:nvSpPr>
        <p:spPr>
          <a:xfrm>
            <a:off x="1132122" y="2755940"/>
            <a:ext cx="374338" cy="929640"/>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6">
            <a:extLst>
              <a:ext uri="{FF2B5EF4-FFF2-40B4-BE49-F238E27FC236}">
                <a16:creationId xmlns:a16="http://schemas.microsoft.com/office/drawing/2014/main" id="{3D86D372-79D3-602B-1030-496742075B51}"/>
              </a:ext>
            </a:extLst>
          </p:cNvPr>
          <p:cNvSpPr/>
          <p:nvPr/>
        </p:nvSpPr>
        <p:spPr>
          <a:xfrm>
            <a:off x="1759306" y="2772419"/>
            <a:ext cx="407439" cy="913161"/>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17">
            <a:extLst>
              <a:ext uri="{FF2B5EF4-FFF2-40B4-BE49-F238E27FC236}">
                <a16:creationId xmlns:a16="http://schemas.microsoft.com/office/drawing/2014/main" id="{1FA5EC23-B6B8-5386-DA21-8CC81B2EDB78}"/>
              </a:ext>
            </a:extLst>
          </p:cNvPr>
          <p:cNvSpPr/>
          <p:nvPr/>
        </p:nvSpPr>
        <p:spPr>
          <a:xfrm>
            <a:off x="1025980" y="2485560"/>
            <a:ext cx="591024" cy="275118"/>
          </a:xfrm>
          <a:prstGeom prst="rect">
            <a:avLst/>
          </a:prstGeom>
          <a:noFill/>
          <a:ln w="317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18">
            <a:extLst>
              <a:ext uri="{FF2B5EF4-FFF2-40B4-BE49-F238E27FC236}">
                <a16:creationId xmlns:a16="http://schemas.microsoft.com/office/drawing/2014/main" id="{0267F775-9DB0-1C55-EF89-3386871DF81E}"/>
              </a:ext>
            </a:extLst>
          </p:cNvPr>
          <p:cNvSpPr/>
          <p:nvPr/>
        </p:nvSpPr>
        <p:spPr>
          <a:xfrm>
            <a:off x="1648827" y="2492513"/>
            <a:ext cx="642616" cy="243561"/>
          </a:xfrm>
          <a:prstGeom prst="rect">
            <a:avLst/>
          </a:prstGeom>
          <a:noFill/>
          <a:ln w="31750">
            <a:solidFill>
              <a:schemeClr val="accent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19">
            <a:extLst>
              <a:ext uri="{FF2B5EF4-FFF2-40B4-BE49-F238E27FC236}">
                <a16:creationId xmlns:a16="http://schemas.microsoft.com/office/drawing/2014/main" id="{59968C67-ABBB-6574-CC86-C23D83E38984}"/>
              </a:ext>
            </a:extLst>
          </p:cNvPr>
          <p:cNvSpPr/>
          <p:nvPr/>
        </p:nvSpPr>
        <p:spPr>
          <a:xfrm>
            <a:off x="1132121" y="4288971"/>
            <a:ext cx="1759125" cy="275118"/>
          </a:xfrm>
          <a:prstGeom prst="rect">
            <a:avLst/>
          </a:prstGeom>
          <a:noFill/>
          <a:ln w="31750">
            <a:solidFill>
              <a:schemeClr val="bg2">
                <a:lumMod val="5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文本框 23">
            <a:extLst>
              <a:ext uri="{FF2B5EF4-FFF2-40B4-BE49-F238E27FC236}">
                <a16:creationId xmlns:a16="http://schemas.microsoft.com/office/drawing/2014/main" id="{070F1B27-9F4F-5541-F230-1C1CECBDAA08}"/>
              </a:ext>
            </a:extLst>
          </p:cNvPr>
          <p:cNvSpPr txBox="1"/>
          <p:nvPr/>
        </p:nvSpPr>
        <p:spPr>
          <a:xfrm>
            <a:off x="5977535" y="2416478"/>
            <a:ext cx="5742020" cy="3416320"/>
          </a:xfrm>
          <a:prstGeom prst="rect">
            <a:avLst/>
          </a:prstGeom>
          <a:noFill/>
        </p:spPr>
        <p:txBody>
          <a:bodyPr wrap="square" lIns="91440" tIns="45720" rIns="91440" bIns="45720" anchor="t">
            <a:spAutoFit/>
          </a:bodyPr>
          <a:lstStyle/>
          <a:p>
            <a:r>
              <a:rPr lang="en-US" altLang="zh-CN" b="1">
                <a:solidFill>
                  <a:srgbClr val="000000"/>
                </a:solidFill>
                <a:latin typeface="Arial"/>
                <a:ea typeface="等线"/>
                <a:cs typeface="Arial"/>
              </a:rPr>
              <a:t>Parameter for TLMM</a:t>
            </a:r>
            <a:endParaRPr lang="en-US" altLang="zh-CN" b="1">
              <a:solidFill>
                <a:srgbClr val="000000"/>
              </a:solidFill>
              <a:latin typeface="Arial" panose="020B0604020202020204" pitchFamily="34" charset="0"/>
            </a:endParaRPr>
          </a:p>
          <a:p>
            <a:endParaRPr lang="en-US" altLang="zh-CN" b="1">
              <a:solidFill>
                <a:srgbClr val="000000"/>
              </a:solidFill>
              <a:latin typeface="Arial" panose="020B0604020202020204" pitchFamily="34" charset="0"/>
            </a:endParaRPr>
          </a:p>
          <a:p>
            <a:pPr lvl="1"/>
            <a:r>
              <a:rPr lang="en-US" altLang="zh-CN" b="1">
                <a:solidFill>
                  <a:srgbClr val="000000"/>
                </a:solidFill>
                <a:latin typeface="Arial"/>
                <a:ea typeface="等线"/>
                <a:cs typeface="Arial"/>
              </a:rPr>
              <a:t>G (Group Size = 3):</a:t>
            </a:r>
            <a:endParaRPr lang="en-US" altLang="zh-CN">
              <a:latin typeface="Arial"/>
              <a:ea typeface="等线"/>
              <a:cs typeface="Arial"/>
            </a:endParaRPr>
          </a:p>
          <a:p>
            <a:pPr lvl="2" fontAlgn="base">
              <a:buFont typeface="Arial" panose="020B0604020202020204" pitchFamily="34" charset="0"/>
              <a:buChar char="•"/>
            </a:pPr>
            <a:r>
              <a:rPr lang="en-US" altLang="zh-CN" b="0" i="0" u="none" strike="noStrike">
                <a:solidFill>
                  <a:srgbClr val="000000"/>
                </a:solidFill>
                <a:effectLst/>
                <a:latin typeface="Arial"/>
                <a:ea typeface="等线"/>
                <a:cs typeface="Arial"/>
              </a:rPr>
              <a:t>Number of input activations grouped together.</a:t>
            </a:r>
          </a:p>
          <a:p>
            <a:pPr lvl="1"/>
            <a:endParaRPr lang="en-US" altLang="zh-CN" b="1" i="0" u="none" strike="noStrike">
              <a:solidFill>
                <a:srgbClr val="000000"/>
              </a:solidFill>
              <a:effectLst/>
              <a:latin typeface="Arial" panose="020B0604020202020204" pitchFamily="34" charset="0"/>
            </a:endParaRPr>
          </a:p>
          <a:p>
            <a:pPr lvl="1"/>
            <a:r>
              <a:rPr lang="en-US" altLang="zh-CN" b="1" i="0" u="none" strike="noStrike">
                <a:solidFill>
                  <a:srgbClr val="000000"/>
                </a:solidFill>
                <a:effectLst/>
                <a:latin typeface="Arial"/>
                <a:ea typeface="等线"/>
                <a:cs typeface="Arial"/>
              </a:rPr>
              <a:t>T (Number of TL table= 3):</a:t>
            </a:r>
            <a:endParaRPr lang="en-US" altLang="zh-CN" b="0">
              <a:effectLst/>
              <a:latin typeface="Arial"/>
              <a:ea typeface="等线"/>
              <a:cs typeface="Arial"/>
            </a:endParaRPr>
          </a:p>
          <a:p>
            <a:pPr lvl="2" fontAlgn="base">
              <a:buFont typeface="Arial" panose="020B0604020202020204" pitchFamily="34" charset="0"/>
              <a:buChar char="•"/>
            </a:pPr>
            <a:r>
              <a:rPr lang="en-US" altLang="zh-CN" b="0" i="0" u="none" strike="noStrike">
                <a:solidFill>
                  <a:srgbClr val="000000"/>
                </a:solidFill>
                <a:effectLst/>
                <a:latin typeface="Arial"/>
                <a:ea typeface="等线"/>
                <a:cs typeface="Arial"/>
              </a:rPr>
              <a:t>Number of parallel tables maintained in hardware.</a:t>
            </a:r>
          </a:p>
          <a:p>
            <a:pPr lvl="2" fontAlgn="base">
              <a:buFont typeface="Arial" panose="020B0604020202020204" pitchFamily="34" charset="0"/>
              <a:buChar char="•"/>
            </a:pPr>
            <a:endParaRPr lang="en-US" altLang="zh-CN" b="0" i="0" u="none" strike="noStrike">
              <a:solidFill>
                <a:srgbClr val="000000"/>
              </a:solidFill>
              <a:effectLst/>
              <a:latin typeface="Arial" panose="020B0604020202020204" pitchFamily="34" charset="0"/>
            </a:endParaRPr>
          </a:p>
          <a:p>
            <a:pPr lvl="1"/>
            <a:r>
              <a:rPr lang="en-US" altLang="zh-CN" b="1" i="0" u="none" strike="noStrike">
                <a:solidFill>
                  <a:srgbClr val="000000"/>
                </a:solidFill>
                <a:effectLst/>
                <a:latin typeface="Arial"/>
                <a:ea typeface="等线"/>
                <a:cs typeface="Arial"/>
              </a:rPr>
              <a:t>Q (Lookup Parallelism = 3):</a:t>
            </a:r>
            <a:endParaRPr lang="en-US" altLang="zh-CN" b="0" i="0" u="none" strike="noStrike">
              <a:solidFill>
                <a:srgbClr val="000000"/>
              </a:solidFill>
              <a:effectLst/>
              <a:latin typeface="Arial"/>
              <a:ea typeface="等线"/>
              <a:cs typeface="Arial"/>
            </a:endParaRPr>
          </a:p>
          <a:p>
            <a:pPr lvl="2" fontAlgn="base">
              <a:spcAft>
                <a:spcPts val="1200"/>
              </a:spcAft>
              <a:buFont typeface="Arial" panose="020B0604020202020204" pitchFamily="34" charset="0"/>
              <a:buChar char="•"/>
            </a:pPr>
            <a:r>
              <a:rPr lang="en-US" altLang="zh-CN" b="0" i="0" u="none" strike="noStrike">
                <a:solidFill>
                  <a:srgbClr val="000000"/>
                </a:solidFill>
                <a:effectLst/>
                <a:latin typeface="Arial"/>
                <a:ea typeface="等线"/>
                <a:cs typeface="Arial"/>
              </a:rPr>
              <a:t>Enables simultaneous looking up and accumulation.</a:t>
            </a:r>
          </a:p>
        </p:txBody>
      </p:sp>
      <p:sp>
        <p:nvSpPr>
          <p:cNvPr id="27" name="文本框 26">
            <a:extLst>
              <a:ext uri="{FF2B5EF4-FFF2-40B4-BE49-F238E27FC236}">
                <a16:creationId xmlns:a16="http://schemas.microsoft.com/office/drawing/2014/main" id="{B4FEA368-0662-A0AB-A201-5CA12697201C}"/>
              </a:ext>
            </a:extLst>
          </p:cNvPr>
          <p:cNvSpPr txBox="1"/>
          <p:nvPr/>
        </p:nvSpPr>
        <p:spPr>
          <a:xfrm>
            <a:off x="150366" y="5328986"/>
            <a:ext cx="6095170" cy="461665"/>
          </a:xfrm>
          <a:prstGeom prst="rect">
            <a:avLst/>
          </a:prstGeom>
          <a:noFill/>
        </p:spPr>
        <p:txBody>
          <a:bodyPr wrap="square">
            <a:spAutoFit/>
          </a:bodyPr>
          <a:lstStyle/>
          <a:p>
            <a:pPr algn="ctr"/>
            <a:r>
              <a:rPr lang="en-US" altLang="zh-CN" sz="1200" b="1">
                <a:solidFill>
                  <a:srgbClr val="000000"/>
                </a:solidFill>
                <a:latin typeface="Arial" panose="020B0604020202020204" pitchFamily="34" charset="0"/>
              </a:rPr>
              <a:t>TL = Table Lookup  </a:t>
            </a:r>
            <a:br>
              <a:rPr lang="en-US" altLang="zh-CN" sz="1200" b="1">
                <a:solidFill>
                  <a:srgbClr val="000000"/>
                </a:solidFill>
                <a:latin typeface="Arial" panose="020B0604020202020204" pitchFamily="34" charset="0"/>
              </a:rPr>
            </a:br>
            <a:r>
              <a:rPr lang="en-US" altLang="zh-CN" sz="1200" b="1">
                <a:solidFill>
                  <a:srgbClr val="000000"/>
                </a:solidFill>
                <a:latin typeface="Arial" panose="020B0604020202020204" pitchFamily="34" charset="0"/>
              </a:rPr>
              <a:t>LUT = LUT unit on FPGA</a:t>
            </a:r>
            <a:endParaRPr lang="en-US" altLang="zh-CN" sz="1200"/>
          </a:p>
        </p:txBody>
      </p:sp>
      <p:sp>
        <p:nvSpPr>
          <p:cNvPr id="11" name="文本框 10">
            <a:extLst>
              <a:ext uri="{FF2B5EF4-FFF2-40B4-BE49-F238E27FC236}">
                <a16:creationId xmlns:a16="http://schemas.microsoft.com/office/drawing/2014/main" id="{9B6D54FC-77F1-2A40-399D-5F0AEF2F7E31}"/>
              </a:ext>
            </a:extLst>
          </p:cNvPr>
          <p:cNvSpPr txBox="1"/>
          <p:nvPr/>
        </p:nvSpPr>
        <p:spPr>
          <a:xfrm>
            <a:off x="5924555" y="1158638"/>
            <a:ext cx="6230429" cy="830997"/>
          </a:xfrm>
          <a:prstGeom prst="rect">
            <a:avLst/>
          </a:prstGeom>
          <a:noFill/>
        </p:spPr>
        <p:txBody>
          <a:bodyPr wrap="square" lIns="91440" tIns="45720" rIns="91440" bIns="45720" anchor="t">
            <a:spAutoFit/>
          </a:bodyPr>
          <a:lstStyle/>
          <a:p>
            <a:pPr algn="ctr"/>
            <a:r>
              <a:rPr lang="en-US" altLang="zh-CN" sz="2400" b="1">
                <a:ea typeface="等线"/>
              </a:rPr>
              <a:t>Our Solution:</a:t>
            </a:r>
            <a:r>
              <a:rPr lang="en-US" altLang="zh-CN" sz="2400" b="1">
                <a:solidFill>
                  <a:srgbClr val="C00000"/>
                </a:solidFill>
                <a:ea typeface="等线"/>
              </a:rPr>
              <a:t> Custom hardware architecture</a:t>
            </a:r>
            <a:r>
              <a:rPr lang="en-US" altLang="zh-CN" sz="2400" b="1">
                <a:ea typeface="等线"/>
              </a:rPr>
              <a:t> of  </a:t>
            </a:r>
            <a:br>
              <a:rPr lang="en-US" altLang="zh-CN" sz="2400" b="1"/>
            </a:br>
            <a:r>
              <a:rPr lang="en-US" altLang="zh-CN" sz="2400" b="1">
                <a:ea typeface="等线"/>
              </a:rPr>
              <a:t>Table Lookup based </a:t>
            </a:r>
            <a:r>
              <a:rPr lang="en-US" altLang="zh-CN" sz="2400" b="1" err="1">
                <a:ea typeface="等线"/>
              </a:rPr>
              <a:t>MatMul</a:t>
            </a:r>
            <a:r>
              <a:rPr lang="en-US" altLang="zh-CN" sz="2400" b="1">
                <a:ea typeface="等线"/>
              </a:rPr>
              <a:t> Unit (TLMM)</a:t>
            </a:r>
          </a:p>
        </p:txBody>
      </p:sp>
      <p:sp>
        <p:nvSpPr>
          <p:cNvPr id="6" name="灯片编号占位符 5">
            <a:extLst>
              <a:ext uri="{FF2B5EF4-FFF2-40B4-BE49-F238E27FC236}">
                <a16:creationId xmlns:a16="http://schemas.microsoft.com/office/drawing/2014/main" id="{CF85F338-39E6-B3AE-E83F-37FEAD4E9E66}"/>
              </a:ext>
            </a:extLst>
          </p:cNvPr>
          <p:cNvSpPr>
            <a:spLocks noGrp="1"/>
          </p:cNvSpPr>
          <p:nvPr>
            <p:ph type="sldNum" sz="quarter" idx="12"/>
          </p:nvPr>
        </p:nvSpPr>
        <p:spPr/>
        <p:txBody>
          <a:bodyPr/>
          <a:lstStyle/>
          <a:p>
            <a:fld id="{CB77001E-1A61-4903-BBFF-D82C24F3A3A5}" type="slidenum">
              <a:rPr lang="en-US" smtClean="0"/>
              <a:t>9</a:t>
            </a:fld>
            <a:endParaRPr lang="zh-CN" altLang="en-US"/>
          </a:p>
        </p:txBody>
      </p:sp>
      <p:sp>
        <p:nvSpPr>
          <p:cNvPr id="26" name="页脚占位符 25">
            <a:extLst>
              <a:ext uri="{FF2B5EF4-FFF2-40B4-BE49-F238E27FC236}">
                <a16:creationId xmlns:a16="http://schemas.microsoft.com/office/drawing/2014/main" id="{70B73913-5B41-480B-AA7B-021487997C7B}"/>
              </a:ext>
            </a:extLst>
          </p:cNvPr>
          <p:cNvSpPr>
            <a:spLocks noGrp="1"/>
          </p:cNvSpPr>
          <p:nvPr>
            <p:ph type="ftr" sz="quarter" idx="11"/>
          </p:nvPr>
        </p:nvSpPr>
        <p:spPr/>
        <p:txBody>
          <a:bodyPr/>
          <a:lstStyle/>
          <a:p>
            <a:r>
              <a:rPr lang="en-US"/>
              <a:t>TeLLMe: Ternary LLM Accelerator on Edge FPGAs</a:t>
            </a:r>
          </a:p>
        </p:txBody>
      </p:sp>
      <p:sp>
        <p:nvSpPr>
          <p:cNvPr id="29" name="文本框 28">
            <a:extLst>
              <a:ext uri="{FF2B5EF4-FFF2-40B4-BE49-F238E27FC236}">
                <a16:creationId xmlns:a16="http://schemas.microsoft.com/office/drawing/2014/main" id="{53EFA308-C957-4816-81B2-63D69A734E29}"/>
              </a:ext>
            </a:extLst>
          </p:cNvPr>
          <p:cNvSpPr txBox="1"/>
          <p:nvPr/>
        </p:nvSpPr>
        <p:spPr>
          <a:xfrm>
            <a:off x="911225" y="3428"/>
            <a:ext cx="6058749" cy="461665"/>
          </a:xfrm>
          <a:prstGeom prst="rect">
            <a:avLst/>
          </a:prstGeom>
          <a:noFill/>
        </p:spPr>
        <p:txBody>
          <a:bodyPr wrap="square" rtlCol="0">
            <a:spAutoFit/>
          </a:bodyPr>
          <a:lstStyle/>
          <a:p>
            <a:r>
              <a:rPr lang="en-US" altLang="zh-CN" sz="2400" b="1" i="1">
                <a:solidFill>
                  <a:srgbClr val="C00000"/>
                </a:solidFill>
              </a:rPr>
              <a:t>Contribution 1</a:t>
            </a:r>
            <a:endParaRPr lang="zh-CN" altLang="en-US" sz="2400" b="1" i="1">
              <a:solidFill>
                <a:srgbClr val="C00000"/>
              </a:solidFill>
            </a:endParaRPr>
          </a:p>
        </p:txBody>
      </p:sp>
      <p:sp>
        <p:nvSpPr>
          <p:cNvPr id="32" name="Title 1">
            <a:extLst>
              <a:ext uri="{FF2B5EF4-FFF2-40B4-BE49-F238E27FC236}">
                <a16:creationId xmlns:a16="http://schemas.microsoft.com/office/drawing/2014/main" id="{C8649CB7-802A-459C-9CD5-DAB57DD7730D}"/>
              </a:ext>
            </a:extLst>
          </p:cNvPr>
          <p:cNvSpPr txBox="1">
            <a:spLocks/>
          </p:cNvSpPr>
          <p:nvPr/>
        </p:nvSpPr>
        <p:spPr>
          <a:xfrm>
            <a:off x="911225" y="328205"/>
            <a:ext cx="11254099" cy="67746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CN" sz="3600" b="1"/>
              <a:t>TLMM</a:t>
            </a:r>
            <a:r>
              <a:rPr lang="en-US" altLang="zh-CN" sz="3600"/>
              <a:t>: Table-lookup </a:t>
            </a:r>
            <a:r>
              <a:rPr lang="en-US" altLang="zh-CN" sz="3600" err="1"/>
              <a:t>MatMul</a:t>
            </a:r>
            <a:endParaRPr lang="en-US" altLang="zh-CN" sz="3600"/>
          </a:p>
        </p:txBody>
      </p:sp>
    </p:spTree>
    <p:extLst>
      <p:ext uri="{BB962C8B-B14F-4D97-AF65-F5344CB8AC3E}">
        <p14:creationId xmlns:p14="http://schemas.microsoft.com/office/powerpoint/2010/main" val="950832963"/>
      </p:ext>
    </p:extLst>
  </p:cSld>
  <p:clrMapOvr>
    <a:masterClrMapping/>
  </p:clrMapOvr>
  <mc:AlternateContent xmlns:mc="http://schemas.openxmlformats.org/markup-compatibility/2006">
    <mc:Choice xmlns:p159="http://schemas.microsoft.com/office/powerpoint/2015/09/main" Requires="p159">
      <p:transition spd="slow">
        <p159:morph option="byObject"/>
      </p:transition>
    </mc:Choice>
    <mc:Fallback>
      <p:transition spd="slow">
        <p:fade/>
      </p:transition>
    </mc:Fallback>
  </mc:AlternateContent>
  <p:extLst>
    <p:ext uri="{6950BFC3-D8DA-4A85-94F7-54DA5524770B}">
      <p188:commentRel xmlns:p188="http://schemas.microsoft.com/office/powerpoint/2018/8/main" r:id="rId3"/>
    </p:ext>
  </p:extLs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9563</Words>
  <Application>Microsoft Office PowerPoint</Application>
  <PresentationFormat>Widescreen</PresentationFormat>
  <Paragraphs>1773</Paragraphs>
  <Slides>89</Slides>
  <Notes>56</Notes>
  <HiddenSlides>42</HiddenSlides>
  <MMClips>1</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89</vt:i4>
      </vt:variant>
    </vt:vector>
  </HeadingPairs>
  <TitlesOfParts>
    <vt:vector size="101" baseType="lpstr">
      <vt:lpstr>等线</vt:lpstr>
      <vt:lpstr>等线 Light</vt:lpstr>
      <vt:lpstr>微软雅黑</vt:lpstr>
      <vt:lpstr>Amasis MT Pro Black</vt:lpstr>
      <vt:lpstr>Aptos</vt:lpstr>
      <vt:lpstr>Aptos Display</vt:lpstr>
      <vt:lpstr>Arial</vt:lpstr>
      <vt:lpstr>Calibri</vt:lpstr>
      <vt:lpstr>Cambria Math</vt:lpstr>
      <vt:lpstr>Wingdings</vt:lpstr>
      <vt:lpstr>Office Theme</vt:lpstr>
      <vt:lpstr>1_Office Theme</vt:lpstr>
      <vt:lpstr>TeLLMe: An Efficient End-to-End Ternary LLM Prefill and Decode Accelerator with Table-Lookup MatMul on Edge FPGAs</vt:lpstr>
      <vt:lpstr>Challenges in Running LLMs at the Edge</vt:lpstr>
      <vt:lpstr>  Prefill and Decode Have Different Computational Patterns </vt:lpstr>
      <vt:lpstr>Previous Accelerators Did NOT Exploit the Difference</vt:lpstr>
      <vt:lpstr>Ternary LLMs Mitigate Memory and Compute Pressure</vt:lpstr>
      <vt:lpstr>TeLLMe: Ternary LLM Accelerator on Edge FPGAs</vt:lpstr>
      <vt:lpstr>PowerPoint Presentation</vt:lpstr>
      <vt:lpstr>Limitations of Naive Ternary MatMul Implementation</vt:lpstr>
      <vt:lpstr>PowerPoint Presentation</vt:lpstr>
      <vt:lpstr>TLMM: Computation Steps</vt:lpstr>
      <vt:lpstr>TLMM: Computation Steps</vt:lpstr>
      <vt:lpstr>TLMM: Computation Steps</vt:lpstr>
      <vt:lpstr>TLMM: Computation Steps</vt:lpstr>
      <vt:lpstr>TLMM: Computation Steps</vt:lpstr>
      <vt:lpstr>TLMM: Computation Steps</vt:lpstr>
      <vt:lpstr>TLMM: Computation Steps</vt:lpstr>
      <vt:lpstr>Dataflow Fusion in TLMM-FUSE Unit</vt:lpstr>
      <vt:lpstr>URAM-aware Weight Buffer Management Unit (WBMU)</vt:lpstr>
      <vt:lpstr>URAM-aware Weight Buffer Management Unit (WBMU)</vt:lpstr>
      <vt:lpstr>URAM-aware Weight Buffer Management Unit (WBMU)</vt:lpstr>
      <vt:lpstr>URAM-aware Weight Buffer Management Unit (WBMU)</vt:lpstr>
      <vt:lpstr>URAM-aware Weight Buffer Management Unit (WBMU)</vt:lpstr>
      <vt:lpstr>PowerPoint Presentation</vt:lpstr>
      <vt:lpstr>Challenges in designing the Attention Mechanism</vt:lpstr>
      <vt:lpstr>Multi-head Attention Mechanism</vt:lpstr>
      <vt:lpstr>Multi-head Attention Mechanism: With and Without Fusion</vt:lpstr>
      <vt:lpstr>Naïve QK Multiplication Scheduling in Prefill</vt:lpstr>
      <vt:lpstr>Naïve Scheduling Requires Higher Memory Bandwidth</vt:lpstr>
      <vt:lpstr>PowerPoint Presentation</vt:lpstr>
      <vt:lpstr>Naïve Scheduling Leads to Unused Computations Due to the Causal Mask</vt:lpstr>
      <vt:lpstr>Reversed-order Scheduling &amp; Operator Fusion in Prefill (Ours)</vt:lpstr>
      <vt:lpstr>Reversed-order Scheduling &amp; Operator Fusion in Prefill (Ours)</vt:lpstr>
      <vt:lpstr>Reversed-order Scheduling &amp; Operator Fusion in Prefill (Ours)</vt:lpstr>
      <vt:lpstr>Reversed-order Scheduling &amp; Operator Fusion in Prefill (Ours)</vt:lpstr>
      <vt:lpstr>Reversed-order Scheduling &amp; Operator Fusion in Prefill (Ours)</vt:lpstr>
      <vt:lpstr>Reversed-order Scheduling &amp; Operator Fusion in Prefill (Ours)</vt:lpstr>
      <vt:lpstr>Reversed-order Scheduling &amp; Operator Fusion in Prefill (Ours)</vt:lpstr>
      <vt:lpstr>Reversed-order Scheduling &amp; Operator Fusion in Prefill (Ours)</vt:lpstr>
      <vt:lpstr>Efficiently Supporting Decode Attention </vt:lpstr>
      <vt:lpstr>PowerPoint Presentation</vt:lpstr>
      <vt:lpstr>Results 1: Cross-platform Comparison for Edge LLM Inference</vt:lpstr>
      <vt:lpstr>Results 2: FPGA Resource Consumption and Timing Closure</vt:lpstr>
      <vt:lpstr>TeLLMe Demo</vt:lpstr>
      <vt:lpstr>TeLLMe: Ternary LLM Accelerator on Edge FPGAs</vt:lpstr>
      <vt:lpstr>TeLLMe: An Efficient End-to-End Ternary LLM Prefill and Decode Accelerator with Table-Lookup MatMul on Edge FPGAs</vt:lpstr>
      <vt:lpstr>Previous Accelerators Ignore the Difference</vt:lpstr>
      <vt:lpstr>PowerPoint Presentation</vt:lpstr>
      <vt:lpstr>TeLLMe: Novelty &amp; Key Contributions</vt:lpstr>
      <vt:lpstr>TeLLMe System Architecture </vt:lpstr>
      <vt:lpstr>TeLLMe System Architecture </vt:lpstr>
      <vt:lpstr>Conclusion</vt:lpstr>
      <vt:lpstr>Results1: Cross-platform and FPGA-based comparison for edge LLM inference</vt:lpstr>
      <vt:lpstr>Results 2: FPGA resource consumption breakdown</vt:lpstr>
      <vt:lpstr>PowerPoint Presentation</vt:lpstr>
      <vt:lpstr>Design Choice of TLMM-FUSE Unit</vt:lpstr>
      <vt:lpstr>Design Choice of TLMM-FUSE Unit</vt:lpstr>
      <vt:lpstr>Streaming fusion between FP and INT operation</vt:lpstr>
      <vt:lpstr>Weight Buffer Management Unit (WBMU) and Data Packing</vt:lpstr>
      <vt:lpstr>Naïve attention computation scheduling in Prefill</vt:lpstr>
      <vt:lpstr>Naïve attention computation scheduling in Prefill</vt:lpstr>
      <vt:lpstr>Weight Buffer Management Unit (WBMU) and Data Packing</vt:lpstr>
      <vt:lpstr>TeLLMe System Architecture </vt:lpstr>
      <vt:lpstr>Design of the Attention Mechanism</vt:lpstr>
      <vt:lpstr>Reversed Prefill Attention Unit</vt:lpstr>
      <vt:lpstr>Computation graph of Attention Mechanism</vt:lpstr>
      <vt:lpstr>Operator fusion of Q, K, and V</vt:lpstr>
      <vt:lpstr>Operator fusion of Q, K, and V</vt:lpstr>
      <vt:lpstr>PowerPoint Presentation</vt:lpstr>
      <vt:lpstr>PowerPoint Presentation</vt:lpstr>
      <vt:lpstr>PowerPoint Presentation</vt:lpstr>
      <vt:lpstr>PowerPoint Presentation</vt:lpstr>
      <vt:lpstr>PowerPoint Presentation</vt:lpstr>
      <vt:lpstr>PowerPoint Presentation</vt:lpstr>
      <vt:lpstr>Challenges in Running Transformer at the Edge</vt:lpstr>
      <vt:lpstr>Previous Accelerators Focused on Decoding Pattern</vt:lpstr>
      <vt:lpstr>Previous Accelerators Focused on Decoding Only</vt:lpstr>
      <vt:lpstr>TeLLMe: Novelty &amp; Key Contributions</vt:lpstr>
      <vt:lpstr>TeLLMe: Novelty &amp; Key Contributions</vt:lpstr>
      <vt:lpstr>Naïve QK multiplication scheduling in Prefill Attention</vt:lpstr>
      <vt:lpstr>TeLLMe System Architecture </vt:lpstr>
      <vt:lpstr>TeLLMe: Novelty &amp; Key Contributions</vt:lpstr>
      <vt:lpstr>TeLLMe: Novelty &amp; Key Contributions</vt:lpstr>
      <vt:lpstr>Naïve QK multiplication scheduling in Prefill Attention</vt:lpstr>
      <vt:lpstr>TeLLMe: Novelty &amp; Key Contributions</vt:lpstr>
      <vt:lpstr>PowerPoint Presentation</vt:lpstr>
      <vt:lpstr>Decode Attention Unit</vt:lpstr>
      <vt:lpstr>  Prefill and Decode Have Different Computational Patterns </vt:lpstr>
      <vt:lpstr>Previous Accelerators Ignore the Difference</vt:lpstr>
      <vt:lpstr>TeLLMe: An Efficient End-to-End Ternary LLM Prefill and Decode Accelerator with Table-Lookup Matmul on Edge FPGAs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TeLLMe: An Efficient End-to-End Ternary LLM Prefill and Decode Accelerator with Table-Lookup Matmul on Edge FPGAs</dc:title>
  <dc:creator>Qiao, Ye</dc:creator>
  <cp:lastModifiedBy>Yifan Zhang</cp:lastModifiedBy>
  <cp:revision>1</cp:revision>
  <dcterms:created xsi:type="dcterms:W3CDTF">2026-02-08T03:08:12Z</dcterms:created>
  <dcterms:modified xsi:type="dcterms:W3CDTF">2026-02-24T07:04:23Z</dcterms:modified>
</cp:coreProperties>
</file>