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3"/>
  </p:sldMasterIdLst>
  <p:notesMasterIdLst>
    <p:notesMasterId r:id="rId5"/>
  </p:notesMasterIdLst>
  <p:handoutMasterIdLst>
    <p:handoutMasterId r:id="rId24"/>
  </p:handoutMasterIdLst>
  <p:sldIdLst>
    <p:sldId id="488" r:id="rId4"/>
    <p:sldId id="478" r:id="rId6"/>
    <p:sldId id="479" r:id="rId7"/>
    <p:sldId id="474" r:id="rId8"/>
    <p:sldId id="481" r:id="rId9"/>
    <p:sldId id="489" r:id="rId10"/>
    <p:sldId id="490" r:id="rId11"/>
    <p:sldId id="491" r:id="rId12"/>
    <p:sldId id="492" r:id="rId13"/>
    <p:sldId id="493" r:id="rId14"/>
    <p:sldId id="494" r:id="rId15"/>
    <p:sldId id="497" r:id="rId16"/>
    <p:sldId id="496" r:id="rId17"/>
    <p:sldId id="502" r:id="rId18"/>
    <p:sldId id="498" r:id="rId19"/>
    <p:sldId id="499" r:id="rId20"/>
    <p:sldId id="500" r:id="rId21"/>
    <p:sldId id="503" r:id="rId22"/>
    <p:sldId id="501" r:id="rId23"/>
  </p:sldIdLst>
  <p:sldSz cx="9144000" cy="6858000" type="screen4x3"/>
  <p:notesSz cx="5765800" cy="3244850"/>
  <p:defaultTextStyle>
    <a:defPPr>
      <a:defRPr kern="0"/>
    </a:defPPr>
  </p:defaultTextStyle>
  <p:extLst>
    <p:ext uri="{EFAFB233-063F-42B5-8137-9DF3F51BA10A}">
      <p15:sldGuideLst xmlns:p15="http://schemas.microsoft.com/office/powerpoint/2012/main">
        <p15:guide id="1" orient="horz" pos="6087" userDrawn="1">
          <p15:clr>
            <a:srgbClr val="A4A3A4"/>
          </p15:clr>
        </p15:guide>
        <p15:guide id="2" pos="28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98"/>
    <a:srgbClr val="3074AE"/>
    <a:srgbClr val="4C51B6"/>
    <a:srgbClr val="ACAEE2"/>
    <a:srgbClr val="A8DAE6"/>
    <a:srgbClr val="052CBD"/>
    <a:srgbClr val="D0D3D9"/>
    <a:srgbClr val="009C3E"/>
    <a:srgbClr val="111111"/>
    <a:srgbClr val="0043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64" autoAdjust="0"/>
    <p:restoredTop sz="81509" autoAdjust="0"/>
  </p:normalViewPr>
  <p:slideViewPr>
    <p:cSldViewPr showGuides="1">
      <p:cViewPr varScale="1">
        <p:scale>
          <a:sx n="187" d="100"/>
          <a:sy n="187" d="100"/>
        </p:scale>
        <p:origin x="1710" y="150"/>
      </p:cViewPr>
      <p:guideLst>
        <p:guide orient="horz" pos="6087"/>
        <p:guide pos="288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100602" cy="57774"/>
          </a:xfrm>
          <a:prstGeom prst="rect">
            <a:avLst/>
          </a:prstGeom>
        </p:spPr>
        <p:txBody>
          <a:bodyPr vert="horz" lIns="91440" tIns="45720" rIns="91440" bIns="45720" rtlCol="0"/>
          <a:lstStyle>
            <a:lvl1pPr algn="l">
              <a:defRPr sz="150"/>
            </a:lvl1pPr>
          </a:lstStyle>
          <a:p>
            <a:endParaRPr lang="zh-CN" altLang="en-US"/>
          </a:p>
        </p:txBody>
      </p:sp>
      <p:sp>
        <p:nvSpPr>
          <p:cNvPr id="3" name="日期占位符 2"/>
          <p:cNvSpPr>
            <a:spLocks noGrp="1"/>
          </p:cNvSpPr>
          <p:nvPr>
            <p:ph type="dt" sz="quarter" idx="1"/>
          </p:nvPr>
        </p:nvSpPr>
        <p:spPr>
          <a:xfrm>
            <a:off x="2745819" y="0"/>
            <a:ext cx="2100602" cy="57774"/>
          </a:xfrm>
          <a:prstGeom prst="rect">
            <a:avLst/>
          </a:prstGeom>
        </p:spPr>
        <p:txBody>
          <a:bodyPr vert="horz" lIns="91440" tIns="45720" rIns="91440" bIns="45720" rtlCol="0"/>
          <a:lstStyle>
            <a:lvl1pPr algn="r">
              <a:defRPr sz="15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93698"/>
            <a:ext cx="2100602" cy="57773"/>
          </a:xfrm>
          <a:prstGeom prst="rect">
            <a:avLst/>
          </a:prstGeom>
        </p:spPr>
        <p:txBody>
          <a:bodyPr vert="horz" lIns="91440" tIns="45720" rIns="91440" bIns="45720" rtlCol="0" anchor="b"/>
          <a:lstStyle>
            <a:lvl1pPr algn="l">
              <a:defRPr sz="150"/>
            </a:lvl1pPr>
          </a:lstStyle>
          <a:p>
            <a:endParaRPr lang="zh-CN" altLang="en-US"/>
          </a:p>
        </p:txBody>
      </p:sp>
      <p:sp>
        <p:nvSpPr>
          <p:cNvPr id="5" name="灯片编号占位符 4"/>
          <p:cNvSpPr>
            <a:spLocks noGrp="1"/>
          </p:cNvSpPr>
          <p:nvPr>
            <p:ph type="sldNum" sz="quarter" idx="3"/>
          </p:nvPr>
        </p:nvSpPr>
        <p:spPr>
          <a:xfrm>
            <a:off x="2745819" y="1093698"/>
            <a:ext cx="2100602" cy="57773"/>
          </a:xfrm>
          <a:prstGeom prst="rect">
            <a:avLst/>
          </a:prstGeom>
        </p:spPr>
        <p:txBody>
          <a:bodyPr vert="horz" lIns="91440" tIns="45720" rIns="91440" bIns="45720" rtlCol="0" anchor="b"/>
          <a:lstStyle>
            <a:lvl1pPr algn="r">
              <a:defRPr sz="15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7A351FAD-E34D-4DE0-99C8-DC0CEEB91B2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153708" y="406400"/>
            <a:ext cx="1458384" cy="1093788"/>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0C86BDA0-7695-4A8F-9388-73AADCDCFA9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Hello everyone. I’m Jundong Wu from the University of Science and Technology of China (USTC). </a:t>
            </a:r>
            <a:endParaRPr lang="en-US" altLang="zh-CN" dirty="0"/>
          </a:p>
          <a:p>
            <a:endParaRPr lang="en-US" altLang="zh-CN" dirty="0"/>
          </a:p>
          <a:p>
            <a:r>
              <a:rPr lang="en-US" altLang="zh-CN" dirty="0"/>
              <a:t>Today, I’m excited to present our work</a:t>
            </a:r>
            <a:r>
              <a:rPr lang="zh-CN" altLang="en-US" dirty="0"/>
              <a:t>：</a:t>
            </a:r>
            <a:r>
              <a:rPr lang="en-US" altLang="zh-CN" dirty="0"/>
              <a:t> "UDP: A Universal DSP Packing Framework for Low-bitwidth MAC Acceleration on FPGAs."</a:t>
            </a:r>
            <a:endParaRPr lang="en-US" altLang="zh-CN" dirty="0"/>
          </a:p>
        </p:txBody>
      </p:sp>
      <p:sp>
        <p:nvSpPr>
          <p:cNvPr id="4" name="灯片编号占位符 3"/>
          <p:cNvSpPr>
            <a:spLocks noGrp="1"/>
          </p:cNvSpPr>
          <p:nvPr>
            <p:ph type="sldNum" sz="quarter" idx="5"/>
          </p:nvPr>
        </p:nvSpPr>
        <p:spPr/>
        <p:txBody>
          <a:bodyPr/>
          <a:lstStyle/>
          <a:p>
            <a:fld id="{0C86BDA0-7695-4A8F-9388-73AADCDCFA9A}"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UDP is implemented as a hardware template in Chisel, which can automatically optimize the design based on user parameters and generate synthesizable Verilog. This template offers three main advantages: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Fully parameterized: it supports configurable bitwidths, parallelism, and computation modes.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Flexible and customizable: it can be tailored to different project requirements and target platforms.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Automatic code generation: it produces optimized Verilog code, enabling efficient implementation and acceleration.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To make UDP practical for real-world use, we developed a hardware-template workflow that simplifies the entire design process into three easy steps.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First, the user defines the parameters. You simply choose the data types and the scale of the array based on your specific workload.</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Second, the template takes over. It automatically generates the entire hardware hierarchy. As shown in the figure, this includes the full compute engine, the datapath, and even the data movement modules. This automation saves a significant amount of manual RTL coding effort.</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Finally, the generated design is ready for direct deployment onto your target FPGA platform.</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What’s more, because we built this template using Chisel, it is incredibly flexible. Its object-oriented nature allows you to adjust interfaces independently, making it very easy to 'plug' UDP into your own existing design workflow without any hassle.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Now, let’s examine how these architectural advantages translate into real-world performance.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As demonstrated in our evaluation, UDP achieves significantly higher throughput within the same hardware constraints. Compared to baseline designs without DSP packing, the performance gains are substantial.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evidence validates that low-bitwidth acceleration can be efficiently implemented on DSP blocks. Our results demonstrate that DSP-based architectures are not only comparable to traditional LUT-based methods but are, in fact, highly competitive—offering a much more resource-efficient alternative for FPGA-based acceleration.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UDP is highly versatile and can be deployed on any device supporting MAC operations. Its parameterized design allows it to adapt seamlessly to various hardware environments.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Across DSP48E1, E2, and DSP58, UDP reaches the theoretical parallelism limit in over 66% of cases, and exceeds 80% in most other settings.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proves that UDP is a robust, high-performance solution that works consistently across multiple generations of FPGA hardware.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Finally, we compared UDP’s overall performance against other state-of-the-art DSP packing schemes.</a:t>
            </a:r>
            <a:endParaRPr lang="en-US" altLang="zh-CN"/>
          </a:p>
          <a:p>
            <a:endParaRPr lang="en-US" altLang="zh-CN"/>
          </a:p>
          <a:p>
            <a:r>
              <a:rPr lang="en-US" altLang="zh-CN"/>
              <a:t>The results show that UDP effectively addresses the key limitations found in prior work, particularly the issues with data continuity and limited flexibility. By using our decoupled mapping and packing strategy, UDP achieves high DSP utilization across a very wide range of bitwidths and scenarios. </a:t>
            </a:r>
            <a:endParaRPr lang="en-US" altLang="zh-CN"/>
          </a:p>
          <a:p>
            <a:endParaRPr lang="en-US" altLang="zh-CN"/>
          </a:p>
          <a:p>
            <a:r>
              <a:rPr lang="en-US" altLang="zh-CN"/>
              <a:t>This demonstrates that our framework is a truly universal and efficient solution for accelerating modern neural networks on FPGAs.</a:t>
            </a:r>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Beyond the core framework, we also explored additional design options enabled by UDP.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By applying only partial processing—either pre-processing or post-processing—during the mapping and packing stages, we can significantly lower hardware costs.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r analysis demonstrates that for ultra-constrained environments, UDP supports aggressive optimization. In an extreme scenario aimed at massive resource reduction, we can achieve over 60% savings by trading off approximately 20% accuracy. This flexibility allows users to configure the trade-off to perfectly match the specific accuracy and resource needs of their applications.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Next, let’s look at the mapping strategy. One option is to apply clip mapping to both weights and activations, which can further reduce hardware costs. However, we found that this approach doesn't fully utilize the DSP resources because it introduces too many padding bits, leading to lower packing efficiency.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After careful evaluation, we concluded that combining clipping with direct mapping is our best choice. This combination strikes the perfect balance—it maximizes the efficiency of the DSP while keeping the hardware overhead at a minimum.</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To wrap up, let’s summarize our work today.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We proposed UDP, a Universal DSP Packing framework designed for the era of low-bitwidth neural networks. The key to our approach is decoupling the packing process into independent Mapping and Packing stages. This design not only supports arbitrary bitwidth combinations but also ensures continuous on-chip computation, solving the data bottlenecks found in prior work.</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Furthermore, we provide a complete Chisel-based hardware template that automates the entire generation process, making it easy for researchers to deploy efficient accelerators. Our evaluations prove that UDP is highly competitive, often reaching the theoretical limits of parallelism across multiple DSP generations.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In the future, we plan to extend UDP to support even more diverse data types and broader hardware platforms.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latin typeface="Times New Roman" panose="02020603050405020304" pitchFamily="18" charset="0"/>
                <a:ea typeface="宋体" panose="02010600030101010101" pitchFamily="2" charset="-122"/>
                <a:cs typeface="Times New Roman" panose="02020603050405020304" pitchFamily="18" charset="0"/>
                <a:sym typeface="+mn-ea"/>
              </a:rPr>
              <a:t> Finally, I would like to thank our funding agencies for their support.</a:t>
            </a:r>
            <a:endParaRPr lang="zh-CN" altLang="en-US"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Thank you for your attention, and I am now happy to take any questions.</a:t>
            </a:r>
            <a:endParaRPr lang="en-US" altLang="zh-CN" dirty="0"/>
          </a:p>
        </p:txBody>
      </p:sp>
      <p:sp>
        <p:nvSpPr>
          <p:cNvPr id="4" name="灯片编号占位符 3"/>
          <p:cNvSpPr>
            <a:spLocks noGrp="1"/>
          </p:cNvSpPr>
          <p:nvPr>
            <p:ph type="sldNum" sz="quarter" idx="5"/>
          </p:nvPr>
        </p:nvSpPr>
        <p:spPr/>
        <p:txBody>
          <a:bodyPr/>
          <a:lstStyle/>
          <a:p>
            <a:fld id="{0C86BDA0-7695-4A8F-9388-73AADCDCFA9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latin typeface="Times New Roman" panose="02020603050405020304" pitchFamily="18" charset="0"/>
                <a:ea typeface="宋体" panose="02010600030101010101" pitchFamily="2" charset="-122"/>
                <a:cs typeface="Times New Roman" panose="02020603050405020304" pitchFamily="18" charset="0"/>
                <a:sym typeface="+mn-ea"/>
              </a:rPr>
              <a:t>To begin with the background: deep learning models are becoming increasingly lightweight.</a:t>
            </a:r>
            <a:endParaRPr lang="en-US" altLang="zh-CN"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For practical on-device LLM deployment, minimizing hardware costs is essential, leading to a steady decline in quantization bit-widths.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We’ve evolved from early CNNs using 1 or 2 bits to modern LLMs that frequently leverage 4-bit weights. Some models, like BitNet from Microsoft, even use 1.58-bit precision.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trend creates a high demand for low-bitwidth computation.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However, there is a fundamental mismatch between low-bitwidth acceleration and the DSP blocks available on modern devices.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Standard FPGA DSP blocks, like the DSP48E2, are tailored for high-precision math, making them highly inefficient for low-bitwidth tasks.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mismatch often pushes developers to shift their workloads from DSPs to LUTs—a compromise that typically sacrifices performance and scalability.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To solve this, researchers use a technique called "DSP Packing." The idea is simple: we "pack" multiple low-bit multiplications into a single DSP module to enhance hardware utilization.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As illustrated here, we pack two multiplications together and let the DSP compute them in a single shot. Conceptually, it can be written as: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(A+B)*C = A*C + B*C</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We’re skipping the bit-shifting and concatenation details here. With properly reserved guard bits, we prevent the bit-level overflow, so the packed outputs can be recovered without interference.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However, after analyzing existing packing methods, we found two critical limitations. The first one is the Continuity issue.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As you can see, many existing methods depend heavily on host-side preprocessing—including sign conversion, error recovery, and output decoding.</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creates a serious problem: it leads to frequent data exchanges between the host processor (PS) and the FPGA logic (PL). Every time the data has to go back to the CPU to be 'fixed' or 'decoded,' thus the end-to-end throughput degrades.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The root cause is that the mapping process is not the bijective mapping. Because the accelerator cannot handle the results by itself, the compute pipeline is 'broken.' This is the first gap we aim to bridge with UDP.</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The second one is the Generality issue, especially when we move from simple models to modern LLMs.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Traditional 'stacking-based' packing works okay for simple convolutions, but it is incompatible for the matrix multiplications used in LLMs for two main reasons: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Resource Waste: To keep the math accurate, these methods add extra guard bits. These bits don't carry any data—they are just there to prevent overflow—which wastes the limited bit capacity of the DSP.</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Output Separation: As shown here, out of the six products generated, only the first and last are independent. The middle four are entangled, making them almost impossible to use directly in the next layer of the network.</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To bridge these gaps, we propose UDP, a solution designed to restore both computational continuity and pattern generality.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Now, let’s dive into the core of UDP. To achieve high-efficiency packing, we propose Clip-mapping, which extracts the sign bits and treats the remaining magnitudes as unsigned values.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Crucially, we have provided mathematical proof demonstrating that this approach is optimal. It strikes the perfect balance by minimizing hardware overhead while ensuring zero loss in arithmetic accuracy.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In our specific implementation, we employ a hybrid scheme: we apply Clip-mapping to weights, while using Direct-mapping for activations. This combination allows us to maximize DSP throughput without the typical complexity of sign-extension.</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While stacking-based packing was widely adopted for CNNs, its inherent output overlap makes it ill-suited for the massive matrix multiplications in modern LLMs. </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By using clip-mapping to remove extra sign bits, we can pack much more actual data into each DSP module. This allows our tiling-based method to match the high </a:t>
            </a:r>
            <a:r>
              <a:rPr lang="en-US" altLang="zh-CN" dirty="0">
                <a:latin typeface="Times New Roman" panose="02020603050405020304" pitchFamily="18" charset="0"/>
                <a:ea typeface="宋体" panose="02010600030101010101" pitchFamily="2" charset="-122"/>
                <a:cs typeface="Times New Roman" panose="02020603050405020304" pitchFamily="18" charset="0"/>
                <a:sym typeface="+mn-ea"/>
              </a:rPr>
              <a:t>parallelism</a:t>
            </a: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of stacking-based method, while keeping every result separate and easy to use.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More importantly, we have mathematically eliminated overflow between adjacent results. This ensures complete result isolation, allowing us to entirely remove guard bits and maximize bit-utilization efficiency.</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To address the limitations just described, we propose UDP. The defining feature of our framework is the decoupling of the DSP packing process.</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Rather than using a fixed, 'one-size-fits-all' design, we divide the process into two independent stages: the</a:t>
            </a:r>
            <a:r>
              <a:rPr lang="en-US" altLang="zh-CN" sz="1200" b="1"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Mapping Stage</a:t>
            </a: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and the </a:t>
            </a:r>
            <a:r>
              <a:rPr lang="en-US" altLang="zh-CN" sz="1200" b="1"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Packing Stage</a:t>
            </a: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In our paper, we further subdivide the entire workflow into four functional parts, which allows us to maximize hardware resource reuse across the architecture.</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This separation is what makes UDP truly 'Universal.' It gives the framework the flexibility to adapt to various bitwidths and model requirements—all without needing to change any of the underlying hardware logic.</a:t>
            </a:r>
            <a:endParaRPr lang="en-US" altLang="zh-CN" sz="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baseline="-25000">
                <a:solidFill>
                  <a:schemeClr val="tx1"/>
                </a:solidFill>
                <a:latin typeface="Arial" panose="020B0604020202020204" pitchFamily="34" charset="0"/>
                <a:ea typeface="宋体" panose="02010600030101010101" pitchFamily="2" charset="-122"/>
              </a:defRPr>
            </a:lvl1pPr>
            <a:lvl2pPr marL="742950" indent="-285750">
              <a:defRPr baseline="-25000">
                <a:solidFill>
                  <a:schemeClr val="tx1"/>
                </a:solidFill>
                <a:latin typeface="Arial" panose="020B0604020202020204" pitchFamily="34" charset="0"/>
                <a:ea typeface="宋体" panose="02010600030101010101" pitchFamily="2" charset="-122"/>
              </a:defRPr>
            </a:lvl2pPr>
            <a:lvl3pPr marL="1143000" indent="-228600">
              <a:defRPr baseline="-25000">
                <a:solidFill>
                  <a:schemeClr val="tx1"/>
                </a:solidFill>
                <a:latin typeface="Arial" panose="020B0604020202020204" pitchFamily="34" charset="0"/>
                <a:ea typeface="宋体" panose="02010600030101010101" pitchFamily="2" charset="-122"/>
              </a:defRPr>
            </a:lvl3pPr>
            <a:lvl4pPr marL="1600200" indent="-228600">
              <a:defRPr baseline="-25000">
                <a:solidFill>
                  <a:schemeClr val="tx1"/>
                </a:solidFill>
                <a:latin typeface="Arial" panose="020B0604020202020204" pitchFamily="34" charset="0"/>
                <a:ea typeface="宋体" panose="02010600030101010101" pitchFamily="2" charset="-122"/>
              </a:defRPr>
            </a:lvl4pPr>
            <a:lvl5pPr marL="2057400" indent="-228600">
              <a:defRPr baseline="-25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ea typeface="宋体" panose="02010600030101010101" pitchFamily="2" charset="-122"/>
              </a:defRPr>
            </a:lvl9pPr>
          </a:lstStyle>
          <a:p>
            <a:fld id="{1FC67FC8-F20D-4F65-AA65-60496C9522B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79"/>
            <a:ext cx="7772400" cy="1440179"/>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371600" y="3840480"/>
            <a:ext cx="6400800" cy="17144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7" name="矩形 6"/>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6" name="矩形 5"/>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5" name="矩形 4"/>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D8BD707-D9CF-40AE-B4C6-C98DA3205C09}" type="datetimeFigureOut">
              <a:rPr lang="en-US"/>
            </a:fld>
            <a:endParaRPr lang="en-US"/>
          </a:p>
        </p:txBody>
      </p:sp>
      <p:sp>
        <p:nvSpPr>
          <p:cNvPr id="3" name="页脚占位符 2"/>
          <p:cNvSpPr>
            <a:spLocks noGrp="1"/>
          </p:cNvSpPr>
          <p:nvPr>
            <p:ph type="ftr" sz="quarter" idx="11"/>
          </p:nvPr>
        </p:nvSpPr>
        <p:spPr/>
        <p:txBody>
          <a:bodyPr/>
          <a:lstStyle/>
          <a:p/>
        </p:txBody>
      </p:sp>
      <p:sp>
        <p:nvSpPr>
          <p:cNvPr id="4" name="灯片编号占位符 3"/>
          <p:cNvSpPr>
            <a:spLocks noGrp="1"/>
          </p:cNvSpPr>
          <p:nvPr>
            <p:ph type="sldNum" sz="quarter" idx="12"/>
          </p:nvPr>
        </p:nvSpPr>
        <p:spPr/>
        <p:txBody>
          <a:bodyPr/>
          <a:lstStyle/>
          <a:p>
            <a:fld id="{B6F15528-21DE-4FAA-801E-634DDDAF4B2B}" type="slidenum">
              <a:rPr/>
            </a:fld>
            <a:endParaRPr/>
          </a:p>
        </p:txBody>
      </p:sp>
      <p:sp>
        <p:nvSpPr>
          <p:cNvPr id="5" name="矩形 4"/>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12420" y="152400"/>
            <a:ext cx="8674100" cy="548640"/>
          </a:xfrm>
        </p:spPr>
        <p:txBody>
          <a:bodyPr wrap="square" lIns="0" tIns="0" rIns="0" bIns="0"/>
          <a:lstStyle>
            <a:lvl1pPr>
              <a:defRPr sz="3600" b="0" i="0">
                <a:solidFill>
                  <a:schemeClr val="bg1"/>
                </a:solidFill>
                <a:latin typeface="Arial" panose="020B0604020202020204" pitchFamily="34" charset="0"/>
                <a:cs typeface="Arial" panose="020B0604020202020204" pitchFamily="34" charset="0"/>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8" name="矩形 7"/>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sz="half" idx="2"/>
          </p:nvPr>
        </p:nvSpPr>
        <p:spPr>
          <a:xfrm>
            <a:off x="457200" y="1577339"/>
            <a:ext cx="397764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709160" y="1577339"/>
            <a:ext cx="397764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8" name="矩形 7"/>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6" name="矩形 5"/>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5" name="矩形 4"/>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D8BD707-D9CF-40AE-B4C6-C98DA3205C09}" type="datetimeFigureOut">
              <a:rPr lang="en-US"/>
            </a:fld>
            <a:endParaRPr lang="en-US"/>
          </a:p>
        </p:txBody>
      </p:sp>
      <p:sp>
        <p:nvSpPr>
          <p:cNvPr id="3" name="页脚占位符 2"/>
          <p:cNvSpPr>
            <a:spLocks noGrp="1"/>
          </p:cNvSpPr>
          <p:nvPr>
            <p:ph type="ftr" sz="quarter" idx="11"/>
          </p:nvPr>
        </p:nvSpPr>
        <p:spPr/>
        <p:txBody>
          <a:bodyPr/>
          <a:lstStyle/>
          <a:p/>
        </p:txBody>
      </p:sp>
      <p:sp>
        <p:nvSpPr>
          <p:cNvPr id="4" name="灯片编号占位符 3"/>
          <p:cNvSpPr>
            <a:spLocks noGrp="1"/>
          </p:cNvSpPr>
          <p:nvPr>
            <p:ph type="sldNum" sz="quarter" idx="12"/>
          </p:nvPr>
        </p:nvSpPr>
        <p:spPr/>
        <p:txBody>
          <a:bodyPr/>
          <a:lstStyle/>
          <a:p>
            <a:fld id="{B6F15528-21DE-4FAA-801E-634DDDAF4B2B}" type="slidenum">
              <a:rPr/>
            </a:fld>
            <a:endParaRPr/>
          </a:p>
        </p:txBody>
      </p:sp>
      <p:sp>
        <p:nvSpPr>
          <p:cNvPr id="5" name="矩形 4"/>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79"/>
            <a:ext cx="7772400" cy="1440179"/>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371600" y="3840480"/>
            <a:ext cx="6400800" cy="17144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7" name="矩形 6"/>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8" name="矩形 7"/>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sz="half" idx="2"/>
          </p:nvPr>
        </p:nvSpPr>
        <p:spPr>
          <a:xfrm>
            <a:off x="457200" y="1577339"/>
            <a:ext cx="397764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709160" y="1577339"/>
            <a:ext cx="397764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
        <p:nvSpPr>
          <p:cNvPr id="8" name="矩形 7"/>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1.png"/><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image" Target="../media/image1.png"/><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userDrawn="1"/>
        </p:nvPicPr>
        <p:blipFill>
          <a:blip r:embed="rId7" cstate="print"/>
          <a:stretch>
            <a:fillRect/>
          </a:stretch>
        </p:blipFill>
        <p:spPr>
          <a:xfrm>
            <a:off x="6" y="0"/>
            <a:ext cx="9131448" cy="780417"/>
          </a:xfrm>
          <a:prstGeom prst="rect">
            <a:avLst/>
          </a:prstGeom>
        </p:spPr>
      </p:pic>
      <p:sp>
        <p:nvSpPr>
          <p:cNvPr id="17" name="bg object 17"/>
          <p:cNvSpPr/>
          <p:nvPr userDrawn="1"/>
        </p:nvSpPr>
        <p:spPr>
          <a:xfrm>
            <a:off x="6" y="2014"/>
            <a:ext cx="5217518" cy="778403"/>
          </a:xfrm>
          <a:custGeom>
            <a:avLst/>
            <a:gdLst/>
            <a:ahLst/>
            <a:cxnLst/>
            <a:rect l="l" t="t" r="r" b="b"/>
            <a:pathLst>
              <a:path w="3289935" h="368300">
                <a:moveTo>
                  <a:pt x="0" y="238760"/>
                </a:moveTo>
                <a:lnTo>
                  <a:pt x="0" y="368300"/>
                </a:lnTo>
                <a:lnTo>
                  <a:pt x="1637969" y="368300"/>
                </a:lnTo>
                <a:lnTo>
                  <a:pt x="1585556" y="365760"/>
                </a:lnTo>
                <a:lnTo>
                  <a:pt x="1117577" y="331469"/>
                </a:lnTo>
                <a:lnTo>
                  <a:pt x="1065985" y="326389"/>
                </a:lnTo>
                <a:lnTo>
                  <a:pt x="809201" y="307339"/>
                </a:lnTo>
                <a:lnTo>
                  <a:pt x="758076" y="302260"/>
                </a:lnTo>
                <a:lnTo>
                  <a:pt x="605153" y="290830"/>
                </a:lnTo>
                <a:lnTo>
                  <a:pt x="554328" y="285750"/>
                </a:lnTo>
                <a:lnTo>
                  <a:pt x="452898" y="278130"/>
                </a:lnTo>
                <a:lnTo>
                  <a:pt x="402293" y="273050"/>
                </a:lnTo>
                <a:lnTo>
                  <a:pt x="301298" y="265430"/>
                </a:lnTo>
                <a:lnTo>
                  <a:pt x="250907" y="260350"/>
                </a:lnTo>
                <a:lnTo>
                  <a:pt x="200586" y="256539"/>
                </a:lnTo>
                <a:lnTo>
                  <a:pt x="150336" y="251460"/>
                </a:lnTo>
                <a:lnTo>
                  <a:pt x="50043" y="243839"/>
                </a:lnTo>
                <a:lnTo>
                  <a:pt x="0" y="238760"/>
                </a:lnTo>
                <a:close/>
              </a:path>
              <a:path w="3289935" h="368300">
                <a:moveTo>
                  <a:pt x="0" y="97789"/>
                </a:moveTo>
                <a:lnTo>
                  <a:pt x="0" y="172719"/>
                </a:lnTo>
                <a:lnTo>
                  <a:pt x="50973" y="179069"/>
                </a:lnTo>
                <a:lnTo>
                  <a:pt x="101918" y="184150"/>
                </a:lnTo>
                <a:lnTo>
                  <a:pt x="203718" y="196850"/>
                </a:lnTo>
                <a:lnTo>
                  <a:pt x="254572" y="201930"/>
                </a:lnTo>
                <a:lnTo>
                  <a:pt x="305395" y="208280"/>
                </a:lnTo>
                <a:lnTo>
                  <a:pt x="356184" y="213360"/>
                </a:lnTo>
                <a:lnTo>
                  <a:pt x="406940" y="219710"/>
                </a:lnTo>
                <a:lnTo>
                  <a:pt x="457662" y="224789"/>
                </a:lnTo>
                <a:lnTo>
                  <a:pt x="508349" y="231139"/>
                </a:lnTo>
                <a:lnTo>
                  <a:pt x="660190" y="246380"/>
                </a:lnTo>
                <a:lnTo>
                  <a:pt x="710728" y="252730"/>
                </a:lnTo>
                <a:lnTo>
                  <a:pt x="962816" y="278130"/>
                </a:lnTo>
                <a:lnTo>
                  <a:pt x="1013107" y="281939"/>
                </a:lnTo>
                <a:lnTo>
                  <a:pt x="1163714" y="297180"/>
                </a:lnTo>
                <a:lnTo>
                  <a:pt x="1213824" y="300989"/>
                </a:lnTo>
                <a:lnTo>
                  <a:pt x="1263887" y="306069"/>
                </a:lnTo>
                <a:lnTo>
                  <a:pt x="1313903" y="309880"/>
                </a:lnTo>
                <a:lnTo>
                  <a:pt x="1363869" y="314960"/>
                </a:lnTo>
                <a:lnTo>
                  <a:pt x="1463652" y="322580"/>
                </a:lnTo>
                <a:lnTo>
                  <a:pt x="1513467" y="327660"/>
                </a:lnTo>
                <a:lnTo>
                  <a:pt x="2008618" y="365760"/>
                </a:lnTo>
                <a:lnTo>
                  <a:pt x="2057816" y="368300"/>
                </a:lnTo>
                <a:lnTo>
                  <a:pt x="2633147" y="368300"/>
                </a:lnTo>
                <a:lnTo>
                  <a:pt x="2410945" y="353060"/>
                </a:lnTo>
                <a:lnTo>
                  <a:pt x="2355840" y="347980"/>
                </a:lnTo>
                <a:lnTo>
                  <a:pt x="2191620" y="336550"/>
                </a:lnTo>
                <a:lnTo>
                  <a:pt x="2137251" y="331469"/>
                </a:lnTo>
                <a:lnTo>
                  <a:pt x="2083070" y="327660"/>
                </a:lnTo>
                <a:lnTo>
                  <a:pt x="2029079" y="322580"/>
                </a:lnTo>
                <a:lnTo>
                  <a:pt x="1975280" y="318769"/>
                </a:lnTo>
                <a:lnTo>
                  <a:pt x="1921674" y="313689"/>
                </a:lnTo>
                <a:lnTo>
                  <a:pt x="1868264" y="309880"/>
                </a:lnTo>
                <a:lnTo>
                  <a:pt x="1815050" y="304800"/>
                </a:lnTo>
                <a:lnTo>
                  <a:pt x="1762035" y="300989"/>
                </a:lnTo>
                <a:lnTo>
                  <a:pt x="1709219" y="295910"/>
                </a:lnTo>
                <a:lnTo>
                  <a:pt x="1656606" y="292100"/>
                </a:lnTo>
                <a:lnTo>
                  <a:pt x="1551992" y="281939"/>
                </a:lnTo>
                <a:lnTo>
                  <a:pt x="1499994" y="278130"/>
                </a:lnTo>
                <a:lnTo>
                  <a:pt x="991776" y="227330"/>
                </a:lnTo>
                <a:lnTo>
                  <a:pt x="942168" y="220980"/>
                </a:lnTo>
                <a:lnTo>
                  <a:pt x="843634" y="210819"/>
                </a:lnTo>
                <a:lnTo>
                  <a:pt x="794713" y="204469"/>
                </a:lnTo>
                <a:lnTo>
                  <a:pt x="746023" y="199389"/>
                </a:lnTo>
                <a:lnTo>
                  <a:pt x="697569" y="193039"/>
                </a:lnTo>
                <a:lnTo>
                  <a:pt x="649350" y="187960"/>
                </a:lnTo>
                <a:lnTo>
                  <a:pt x="553626" y="175260"/>
                </a:lnTo>
                <a:lnTo>
                  <a:pt x="506125" y="170180"/>
                </a:lnTo>
                <a:lnTo>
                  <a:pt x="180505" y="125730"/>
                </a:lnTo>
                <a:lnTo>
                  <a:pt x="134993" y="118110"/>
                </a:lnTo>
                <a:lnTo>
                  <a:pt x="89736" y="111760"/>
                </a:lnTo>
                <a:lnTo>
                  <a:pt x="44738" y="104139"/>
                </a:lnTo>
                <a:lnTo>
                  <a:pt x="0" y="97789"/>
                </a:lnTo>
                <a:close/>
              </a:path>
              <a:path w="3289935" h="368300">
                <a:moveTo>
                  <a:pt x="187545" y="0"/>
                </a:moveTo>
                <a:lnTo>
                  <a:pt x="0" y="0"/>
                </a:lnTo>
                <a:lnTo>
                  <a:pt x="0" y="21589"/>
                </a:lnTo>
                <a:lnTo>
                  <a:pt x="40939" y="30480"/>
                </a:lnTo>
                <a:lnTo>
                  <a:pt x="124172" y="45719"/>
                </a:lnTo>
                <a:lnTo>
                  <a:pt x="166451" y="54610"/>
                </a:lnTo>
                <a:lnTo>
                  <a:pt x="428986" y="100330"/>
                </a:lnTo>
                <a:lnTo>
                  <a:pt x="474154" y="106680"/>
                </a:lnTo>
                <a:lnTo>
                  <a:pt x="565639" y="121919"/>
                </a:lnTo>
                <a:lnTo>
                  <a:pt x="611943" y="128269"/>
                </a:lnTo>
                <a:lnTo>
                  <a:pt x="658612" y="135889"/>
                </a:lnTo>
                <a:lnTo>
                  <a:pt x="705639" y="142239"/>
                </a:lnTo>
                <a:lnTo>
                  <a:pt x="753017" y="149860"/>
                </a:lnTo>
                <a:lnTo>
                  <a:pt x="1244623" y="213360"/>
                </a:lnTo>
                <a:lnTo>
                  <a:pt x="1295416" y="218439"/>
                </a:lnTo>
                <a:lnTo>
                  <a:pt x="1346478" y="224789"/>
                </a:lnTo>
                <a:lnTo>
                  <a:pt x="1397803" y="229869"/>
                </a:lnTo>
                <a:lnTo>
                  <a:pt x="1449384" y="236219"/>
                </a:lnTo>
                <a:lnTo>
                  <a:pt x="1553286" y="246380"/>
                </a:lnTo>
                <a:lnTo>
                  <a:pt x="1605594" y="252730"/>
                </a:lnTo>
                <a:lnTo>
                  <a:pt x="2031714" y="293369"/>
                </a:lnTo>
                <a:lnTo>
                  <a:pt x="2085834" y="297180"/>
                </a:lnTo>
                <a:lnTo>
                  <a:pt x="2140121" y="302260"/>
                </a:lnTo>
                <a:lnTo>
                  <a:pt x="2194569" y="306069"/>
                </a:lnTo>
                <a:lnTo>
                  <a:pt x="2249170" y="311150"/>
                </a:lnTo>
                <a:lnTo>
                  <a:pt x="2303919" y="314960"/>
                </a:lnTo>
                <a:lnTo>
                  <a:pt x="2358807" y="320039"/>
                </a:lnTo>
                <a:lnTo>
                  <a:pt x="2468976" y="327660"/>
                </a:lnTo>
                <a:lnTo>
                  <a:pt x="2524244" y="332739"/>
                </a:lnTo>
                <a:lnTo>
                  <a:pt x="2857977" y="355600"/>
                </a:lnTo>
                <a:lnTo>
                  <a:pt x="2913891" y="358139"/>
                </a:lnTo>
                <a:lnTo>
                  <a:pt x="3025906" y="365760"/>
                </a:lnTo>
                <a:lnTo>
                  <a:pt x="3081994" y="368300"/>
                </a:lnTo>
                <a:lnTo>
                  <a:pt x="3289838" y="368300"/>
                </a:lnTo>
                <a:lnTo>
                  <a:pt x="2953082" y="345439"/>
                </a:lnTo>
                <a:lnTo>
                  <a:pt x="2897271" y="340360"/>
                </a:lnTo>
                <a:lnTo>
                  <a:pt x="2785980" y="332739"/>
                </a:lnTo>
                <a:lnTo>
                  <a:pt x="2730514" y="327660"/>
                </a:lnTo>
                <a:lnTo>
                  <a:pt x="2619978" y="320039"/>
                </a:lnTo>
                <a:lnTo>
                  <a:pt x="2564922" y="314960"/>
                </a:lnTo>
                <a:lnTo>
                  <a:pt x="2510015" y="311150"/>
                </a:lnTo>
                <a:lnTo>
                  <a:pt x="2455266" y="306069"/>
                </a:lnTo>
                <a:lnTo>
                  <a:pt x="2400681" y="302260"/>
                </a:lnTo>
                <a:lnTo>
                  <a:pt x="2292030" y="292100"/>
                </a:lnTo>
                <a:lnTo>
                  <a:pt x="2237979" y="288289"/>
                </a:lnTo>
                <a:lnTo>
                  <a:pt x="1709173" y="237489"/>
                </a:lnTo>
                <a:lnTo>
                  <a:pt x="1657616" y="231139"/>
                </a:lnTo>
                <a:lnTo>
                  <a:pt x="1606328" y="226060"/>
                </a:lnTo>
                <a:lnTo>
                  <a:pt x="1555315" y="219710"/>
                </a:lnTo>
                <a:lnTo>
                  <a:pt x="1504584" y="214630"/>
                </a:lnTo>
                <a:lnTo>
                  <a:pt x="1454143" y="208280"/>
                </a:lnTo>
                <a:lnTo>
                  <a:pt x="1403998" y="203200"/>
                </a:lnTo>
                <a:lnTo>
                  <a:pt x="1061867" y="158750"/>
                </a:lnTo>
                <a:lnTo>
                  <a:pt x="1014344" y="151130"/>
                </a:lnTo>
                <a:lnTo>
                  <a:pt x="967179" y="144780"/>
                </a:lnTo>
                <a:lnTo>
                  <a:pt x="920381" y="137160"/>
                </a:lnTo>
                <a:lnTo>
                  <a:pt x="873955" y="130810"/>
                </a:lnTo>
                <a:lnTo>
                  <a:pt x="782251" y="115569"/>
                </a:lnTo>
                <a:lnTo>
                  <a:pt x="736986" y="109219"/>
                </a:lnTo>
                <a:lnTo>
                  <a:pt x="647665" y="93980"/>
                </a:lnTo>
                <a:lnTo>
                  <a:pt x="603624" y="85089"/>
                </a:lnTo>
                <a:lnTo>
                  <a:pt x="516812" y="69850"/>
                </a:lnTo>
                <a:lnTo>
                  <a:pt x="474056" y="60960"/>
                </a:lnTo>
                <a:lnTo>
                  <a:pt x="431742" y="53339"/>
                </a:lnTo>
                <a:lnTo>
                  <a:pt x="187545" y="0"/>
                </a:lnTo>
                <a:close/>
              </a:path>
              <a:path w="3289935" h="368300">
                <a:moveTo>
                  <a:pt x="669050" y="0"/>
                </a:moveTo>
                <a:lnTo>
                  <a:pt x="509825" y="0"/>
                </a:lnTo>
                <a:lnTo>
                  <a:pt x="740049" y="45719"/>
                </a:lnTo>
                <a:lnTo>
                  <a:pt x="780063" y="52069"/>
                </a:lnTo>
                <a:lnTo>
                  <a:pt x="944979" y="82550"/>
                </a:lnTo>
                <a:lnTo>
                  <a:pt x="987445" y="88900"/>
                </a:lnTo>
                <a:lnTo>
                  <a:pt x="1073894" y="104139"/>
                </a:lnTo>
                <a:lnTo>
                  <a:pt x="1117886" y="110489"/>
                </a:lnTo>
                <a:lnTo>
                  <a:pt x="1162395" y="118110"/>
                </a:lnTo>
                <a:lnTo>
                  <a:pt x="1207426" y="124460"/>
                </a:lnTo>
                <a:lnTo>
                  <a:pt x="1252983" y="132080"/>
                </a:lnTo>
                <a:lnTo>
                  <a:pt x="1345695" y="144780"/>
                </a:lnTo>
                <a:lnTo>
                  <a:pt x="1392858" y="152400"/>
                </a:lnTo>
                <a:lnTo>
                  <a:pt x="1636931" y="184150"/>
                </a:lnTo>
                <a:lnTo>
                  <a:pt x="1687428" y="191769"/>
                </a:lnTo>
                <a:lnTo>
                  <a:pt x="1738496" y="198119"/>
                </a:lnTo>
                <a:lnTo>
                  <a:pt x="1790140" y="203200"/>
                </a:lnTo>
                <a:lnTo>
                  <a:pt x="2002564" y="228600"/>
                </a:lnTo>
                <a:lnTo>
                  <a:pt x="2057154" y="233680"/>
                </a:lnTo>
                <a:lnTo>
                  <a:pt x="2168148" y="246380"/>
                </a:lnTo>
                <a:lnTo>
                  <a:pt x="2224560" y="251460"/>
                </a:lnTo>
                <a:lnTo>
                  <a:pt x="2281588" y="257810"/>
                </a:lnTo>
                <a:lnTo>
                  <a:pt x="2397512" y="267969"/>
                </a:lnTo>
                <a:lnTo>
                  <a:pt x="2456416" y="274319"/>
                </a:lnTo>
                <a:lnTo>
                  <a:pt x="2698418" y="294639"/>
                </a:lnTo>
                <a:lnTo>
                  <a:pt x="2760538" y="300989"/>
                </a:lnTo>
                <a:lnTo>
                  <a:pt x="2823314" y="304800"/>
                </a:lnTo>
                <a:lnTo>
                  <a:pt x="2950855" y="314960"/>
                </a:lnTo>
                <a:lnTo>
                  <a:pt x="2832781" y="304800"/>
                </a:lnTo>
                <a:lnTo>
                  <a:pt x="2774245" y="298450"/>
                </a:lnTo>
                <a:lnTo>
                  <a:pt x="2658193" y="288289"/>
                </a:lnTo>
                <a:lnTo>
                  <a:pt x="2600684" y="281939"/>
                </a:lnTo>
                <a:lnTo>
                  <a:pt x="2543526" y="276860"/>
                </a:lnTo>
                <a:lnTo>
                  <a:pt x="2430276" y="264160"/>
                </a:lnTo>
                <a:lnTo>
                  <a:pt x="2374191" y="259080"/>
                </a:lnTo>
                <a:lnTo>
                  <a:pt x="1939002" y="208280"/>
                </a:lnTo>
                <a:lnTo>
                  <a:pt x="1886347" y="200660"/>
                </a:lnTo>
                <a:lnTo>
                  <a:pt x="1782241" y="187960"/>
                </a:lnTo>
                <a:lnTo>
                  <a:pt x="1730798" y="180339"/>
                </a:lnTo>
                <a:lnTo>
                  <a:pt x="1679767" y="173989"/>
                </a:lnTo>
                <a:lnTo>
                  <a:pt x="1578956" y="158750"/>
                </a:lnTo>
                <a:lnTo>
                  <a:pt x="1529183" y="152400"/>
                </a:lnTo>
                <a:lnTo>
                  <a:pt x="1100913" y="83819"/>
                </a:lnTo>
                <a:lnTo>
                  <a:pt x="1055586" y="74930"/>
                </a:lnTo>
                <a:lnTo>
                  <a:pt x="966331" y="59689"/>
                </a:lnTo>
                <a:lnTo>
                  <a:pt x="922411" y="50800"/>
                </a:lnTo>
                <a:lnTo>
                  <a:pt x="878969" y="43180"/>
                </a:lnTo>
                <a:lnTo>
                  <a:pt x="751544" y="16510"/>
                </a:lnTo>
                <a:lnTo>
                  <a:pt x="710049" y="8889"/>
                </a:lnTo>
                <a:lnTo>
                  <a:pt x="669050" y="0"/>
                </a:lnTo>
                <a:close/>
              </a:path>
            </a:pathLst>
          </a:custGeom>
          <a:solidFill>
            <a:srgbClr val="003F98"/>
          </a:solidFill>
        </p:spPr>
        <p:txBody>
          <a:bodyPr wrap="square" lIns="0" tIns="0" rIns="0" bIns="0" rtlCol="0"/>
          <a:lstStyle/>
          <a:p/>
        </p:txBody>
      </p:sp>
      <p:sp>
        <p:nvSpPr>
          <p:cNvPr id="18" name="bg object 18"/>
          <p:cNvSpPr/>
          <p:nvPr userDrawn="1"/>
        </p:nvSpPr>
        <p:spPr>
          <a:xfrm>
            <a:off x="6" y="780417"/>
            <a:ext cx="9131915" cy="41604"/>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p:txBody>
      </p:sp>
      <p:sp>
        <p:nvSpPr>
          <p:cNvPr id="19" name="bg object 19"/>
          <p:cNvSpPr/>
          <p:nvPr userDrawn="1"/>
        </p:nvSpPr>
        <p:spPr>
          <a:xfrm>
            <a:off x="6" y="6488382"/>
            <a:ext cx="9131915" cy="356992"/>
          </a:xfrm>
          <a:custGeom>
            <a:avLst/>
            <a:gdLst/>
            <a:ahLst/>
            <a:cxnLst/>
            <a:rect l="l" t="t" r="r" b="b"/>
            <a:pathLst>
              <a:path w="5758180" h="168910">
                <a:moveTo>
                  <a:pt x="5757885" y="0"/>
                </a:moveTo>
                <a:lnTo>
                  <a:pt x="0" y="0"/>
                </a:lnTo>
                <a:lnTo>
                  <a:pt x="0" y="168876"/>
                </a:lnTo>
                <a:lnTo>
                  <a:pt x="5757885" y="168876"/>
                </a:lnTo>
                <a:lnTo>
                  <a:pt x="5757885" y="0"/>
                </a:lnTo>
                <a:close/>
              </a:path>
            </a:pathLst>
          </a:custGeom>
          <a:solidFill>
            <a:srgbClr val="003F98"/>
          </a:solidFill>
        </p:spPr>
        <p:txBody>
          <a:bodyPr wrap="square" lIns="0" tIns="0" rIns="0" bIns="0" rtlCol="0"/>
          <a:lstStyle/>
          <a:p/>
        </p:txBody>
      </p:sp>
      <p:sp>
        <p:nvSpPr>
          <p:cNvPr id="20" name="bg object 20"/>
          <p:cNvSpPr/>
          <p:nvPr userDrawn="1"/>
        </p:nvSpPr>
        <p:spPr>
          <a:xfrm>
            <a:off x="6" y="6447672"/>
            <a:ext cx="9131915" cy="41604"/>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p:txBody>
      </p:sp>
      <p:sp>
        <p:nvSpPr>
          <p:cNvPr id="23" name="bg object 23"/>
          <p:cNvSpPr/>
          <p:nvPr userDrawn="1"/>
        </p:nvSpPr>
        <p:spPr>
          <a:xfrm>
            <a:off x="6694295" y="6382392"/>
            <a:ext cx="68479" cy="64420"/>
          </a:xfrm>
          <a:custGeom>
            <a:avLst/>
            <a:gdLst/>
            <a:ahLst/>
            <a:cxnLst/>
            <a:rect l="l" t="t" r="r" b="b"/>
            <a:pathLst>
              <a:path w="43179" h="30480">
                <a:moveTo>
                  <a:pt x="0" y="30366"/>
                </a:moveTo>
                <a:lnTo>
                  <a:pt x="43019" y="30366"/>
                </a:lnTo>
                <a:lnTo>
                  <a:pt x="43019" y="0"/>
                </a:lnTo>
                <a:lnTo>
                  <a:pt x="0" y="0"/>
                </a:lnTo>
                <a:lnTo>
                  <a:pt x="0" y="30366"/>
                </a:lnTo>
                <a:close/>
              </a:path>
            </a:pathLst>
          </a:custGeom>
          <a:ln w="5060">
            <a:solidFill>
              <a:srgbClr val="ADADE0"/>
            </a:solidFill>
          </a:ln>
        </p:spPr>
        <p:txBody>
          <a:bodyPr wrap="square" lIns="0" tIns="0" rIns="0" bIns="0" rtlCol="0"/>
          <a:lstStyle/>
          <a:p/>
        </p:txBody>
      </p:sp>
      <p:sp>
        <p:nvSpPr>
          <p:cNvPr id="24" name="bg object 24"/>
          <p:cNvSpPr/>
          <p:nvPr userDrawn="1"/>
        </p:nvSpPr>
        <p:spPr>
          <a:xfrm>
            <a:off x="6568030" y="6374018"/>
            <a:ext cx="40282" cy="80524"/>
          </a:xfrm>
          <a:custGeom>
            <a:avLst/>
            <a:gdLst/>
            <a:ahLst/>
            <a:cxnLst/>
            <a:rect l="l" t="t" r="r" b="b"/>
            <a:pathLst>
              <a:path w="25400" h="38100">
                <a:moveTo>
                  <a:pt x="25400" y="0"/>
                </a:moveTo>
                <a:lnTo>
                  <a:pt x="0" y="19050"/>
                </a:lnTo>
                <a:lnTo>
                  <a:pt x="25400" y="38100"/>
                </a:lnTo>
                <a:lnTo>
                  <a:pt x="25400" y="0"/>
                </a:lnTo>
                <a:close/>
              </a:path>
            </a:pathLst>
          </a:custGeom>
          <a:solidFill>
            <a:srgbClr val="D6D6EF"/>
          </a:solidFill>
        </p:spPr>
        <p:txBody>
          <a:bodyPr wrap="square" lIns="0" tIns="0" rIns="0" bIns="0" rtlCol="0"/>
          <a:lstStyle/>
          <a:p/>
        </p:txBody>
      </p:sp>
      <p:sp>
        <p:nvSpPr>
          <p:cNvPr id="25" name="bg object 25"/>
          <p:cNvSpPr/>
          <p:nvPr userDrawn="1"/>
        </p:nvSpPr>
        <p:spPr>
          <a:xfrm>
            <a:off x="6850007" y="6374018"/>
            <a:ext cx="40282" cy="80524"/>
          </a:xfrm>
          <a:custGeom>
            <a:avLst/>
            <a:gdLst/>
            <a:ahLst/>
            <a:cxnLst/>
            <a:rect l="l" t="t" r="r" b="b"/>
            <a:pathLst>
              <a:path w="25400" h="38100">
                <a:moveTo>
                  <a:pt x="0" y="0"/>
                </a:moveTo>
                <a:lnTo>
                  <a:pt x="0" y="38100"/>
                </a:lnTo>
                <a:lnTo>
                  <a:pt x="25400" y="19050"/>
                </a:lnTo>
                <a:lnTo>
                  <a:pt x="0" y="0"/>
                </a:lnTo>
                <a:close/>
              </a:path>
            </a:pathLst>
          </a:custGeom>
          <a:solidFill>
            <a:srgbClr val="D6D6EF"/>
          </a:solidFill>
        </p:spPr>
        <p:txBody>
          <a:bodyPr wrap="square" lIns="0" tIns="0" rIns="0" bIns="0" rtlCol="0"/>
          <a:lstStyle/>
          <a:p/>
        </p:txBody>
      </p:sp>
      <p:sp>
        <p:nvSpPr>
          <p:cNvPr id="26" name="bg object 26"/>
          <p:cNvSpPr/>
          <p:nvPr userDrawn="1"/>
        </p:nvSpPr>
        <p:spPr>
          <a:xfrm>
            <a:off x="7097938" y="6360598"/>
            <a:ext cx="101712" cy="107366"/>
          </a:xfrm>
          <a:custGeom>
            <a:avLst/>
            <a:gdLst/>
            <a:ahLst/>
            <a:cxnLst/>
            <a:rect l="l" t="t" r="r" b="b"/>
            <a:pathLst>
              <a:path w="64135" h="50800">
                <a:moveTo>
                  <a:pt x="0" y="50800"/>
                </a:moveTo>
                <a:lnTo>
                  <a:pt x="43019" y="50800"/>
                </a:lnTo>
                <a:lnTo>
                  <a:pt x="43019" y="20434"/>
                </a:lnTo>
                <a:lnTo>
                  <a:pt x="0" y="20434"/>
                </a:lnTo>
                <a:lnTo>
                  <a:pt x="0" y="50800"/>
                </a:lnTo>
                <a:close/>
              </a:path>
              <a:path w="64135" h="50800">
                <a:moveTo>
                  <a:pt x="10491" y="20320"/>
                </a:moveTo>
                <a:lnTo>
                  <a:pt x="10491" y="10160"/>
                </a:lnTo>
                <a:lnTo>
                  <a:pt x="53672" y="10160"/>
                </a:lnTo>
                <a:lnTo>
                  <a:pt x="53672" y="40640"/>
                </a:lnTo>
                <a:lnTo>
                  <a:pt x="43512" y="40640"/>
                </a:lnTo>
              </a:path>
              <a:path w="64135" h="50800">
                <a:moveTo>
                  <a:pt x="20652" y="10160"/>
                </a:moveTo>
                <a:lnTo>
                  <a:pt x="20652" y="0"/>
                </a:lnTo>
                <a:lnTo>
                  <a:pt x="63832" y="0"/>
                </a:lnTo>
                <a:lnTo>
                  <a:pt x="63832" y="30480"/>
                </a:lnTo>
                <a:lnTo>
                  <a:pt x="53672" y="30480"/>
                </a:lnTo>
              </a:path>
            </a:pathLst>
          </a:custGeom>
          <a:ln w="5060">
            <a:solidFill>
              <a:srgbClr val="ADADE0"/>
            </a:solidFill>
          </a:ln>
        </p:spPr>
        <p:txBody>
          <a:bodyPr wrap="square" lIns="0" tIns="0" rIns="0" bIns="0" rtlCol="0"/>
          <a:lstStyle/>
          <a:p/>
        </p:txBody>
      </p:sp>
      <p:sp>
        <p:nvSpPr>
          <p:cNvPr id="27" name="bg object 27"/>
          <p:cNvSpPr/>
          <p:nvPr userDrawn="1"/>
        </p:nvSpPr>
        <p:spPr>
          <a:xfrm>
            <a:off x="6997758" y="6374018"/>
            <a:ext cx="322256" cy="80524"/>
          </a:xfrm>
          <a:custGeom>
            <a:avLst/>
            <a:gdLst/>
            <a:ahLst/>
            <a:cxnLst/>
            <a:rect l="l" t="t" r="r" b="b"/>
            <a:pathLst>
              <a:path w="203200" h="38100">
                <a:moveTo>
                  <a:pt x="25400" y="0"/>
                </a:moveTo>
                <a:lnTo>
                  <a:pt x="0" y="19050"/>
                </a:lnTo>
                <a:lnTo>
                  <a:pt x="25400" y="38100"/>
                </a:lnTo>
                <a:lnTo>
                  <a:pt x="25400" y="0"/>
                </a:lnTo>
                <a:close/>
              </a:path>
              <a:path w="203200" h="38100">
                <a:moveTo>
                  <a:pt x="177802" y="0"/>
                </a:moveTo>
                <a:lnTo>
                  <a:pt x="177802" y="38100"/>
                </a:lnTo>
                <a:lnTo>
                  <a:pt x="203202" y="19050"/>
                </a:lnTo>
                <a:lnTo>
                  <a:pt x="177802" y="0"/>
                </a:lnTo>
                <a:close/>
              </a:path>
            </a:pathLst>
          </a:custGeom>
          <a:solidFill>
            <a:srgbClr val="D6D6EF"/>
          </a:solidFill>
        </p:spPr>
        <p:txBody>
          <a:bodyPr wrap="square" lIns="0" tIns="0" rIns="0" bIns="0" rtlCol="0"/>
          <a:lstStyle/>
          <a:p/>
        </p:txBody>
      </p:sp>
      <p:sp>
        <p:nvSpPr>
          <p:cNvPr id="28" name="bg object 28"/>
          <p:cNvSpPr/>
          <p:nvPr userDrawn="1"/>
        </p:nvSpPr>
        <p:spPr>
          <a:xfrm>
            <a:off x="7568473" y="6387439"/>
            <a:ext cx="60423" cy="0"/>
          </a:xfrm>
          <a:custGeom>
            <a:avLst/>
            <a:gdLst/>
            <a:ahLst/>
            <a:cxnLst/>
            <a:rect l="l" t="t" r="r" b="b"/>
            <a:pathLst>
              <a:path w="38100">
                <a:moveTo>
                  <a:pt x="0" y="0"/>
                </a:moveTo>
                <a:lnTo>
                  <a:pt x="38100" y="0"/>
                </a:lnTo>
              </a:path>
            </a:pathLst>
          </a:custGeom>
          <a:ln w="7591">
            <a:solidFill>
              <a:srgbClr val="ADADE0"/>
            </a:solidFill>
          </a:ln>
        </p:spPr>
        <p:txBody>
          <a:bodyPr wrap="square" lIns="0" tIns="0" rIns="0" bIns="0" rtlCol="0"/>
          <a:lstStyle/>
          <a:p/>
        </p:txBody>
      </p:sp>
      <p:sp>
        <p:nvSpPr>
          <p:cNvPr id="29" name="bg object 29"/>
          <p:cNvSpPr/>
          <p:nvPr userDrawn="1"/>
        </p:nvSpPr>
        <p:spPr>
          <a:xfrm>
            <a:off x="7427485" y="6374018"/>
            <a:ext cx="322256" cy="80524"/>
          </a:xfrm>
          <a:custGeom>
            <a:avLst/>
            <a:gdLst/>
            <a:ahLst/>
            <a:cxnLst/>
            <a:rect l="l" t="t" r="r" b="b"/>
            <a:pathLst>
              <a:path w="203200" h="38100">
                <a:moveTo>
                  <a:pt x="25400" y="0"/>
                </a:moveTo>
                <a:lnTo>
                  <a:pt x="0" y="19050"/>
                </a:lnTo>
                <a:lnTo>
                  <a:pt x="25400" y="38100"/>
                </a:lnTo>
                <a:lnTo>
                  <a:pt x="25400" y="0"/>
                </a:lnTo>
                <a:close/>
              </a:path>
              <a:path w="203200" h="38100">
                <a:moveTo>
                  <a:pt x="177802" y="0"/>
                </a:moveTo>
                <a:lnTo>
                  <a:pt x="177802" y="38100"/>
                </a:lnTo>
                <a:lnTo>
                  <a:pt x="203202" y="19050"/>
                </a:lnTo>
                <a:lnTo>
                  <a:pt x="177802" y="0"/>
                </a:lnTo>
                <a:close/>
              </a:path>
            </a:pathLst>
          </a:custGeom>
          <a:solidFill>
            <a:srgbClr val="D6D6EF"/>
          </a:solidFill>
        </p:spPr>
        <p:txBody>
          <a:bodyPr wrap="square" lIns="0" tIns="0" rIns="0" bIns="0" rtlCol="0"/>
          <a:lstStyle/>
          <a:p/>
        </p:txBody>
      </p:sp>
      <p:sp>
        <p:nvSpPr>
          <p:cNvPr id="2" name="Holder 2"/>
          <p:cNvSpPr>
            <a:spLocks noGrp="1"/>
          </p:cNvSpPr>
          <p:nvPr>
            <p:ph type="title"/>
          </p:nvPr>
        </p:nvSpPr>
        <p:spPr>
          <a:xfrm>
            <a:off x="144787" y="152556"/>
            <a:ext cx="8841724" cy="389890"/>
          </a:xfrm>
          <a:prstGeom prst="rect">
            <a:avLst/>
          </a:prstGeom>
        </p:spPr>
        <p:txBody>
          <a:bodyPr wrap="square" lIns="0" tIns="0" rIns="0" bIns="0">
            <a:spAutoFit/>
          </a:bodyPr>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a:xfrm>
            <a:off x="457200" y="1577339"/>
            <a:ext cx="8229600" cy="452628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3108960" y="6377939"/>
            <a:ext cx="2926080" cy="342899"/>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6377939"/>
            <a:ext cx="2103120" cy="3428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6377939"/>
            <a:ext cx="2103120" cy="3428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
        <p:nvSpPr>
          <p:cNvPr id="7" name="矩形 6"/>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sz="3600">
          <a:latin typeface="Arial" panose="020B0604020202020204" pitchFamily="34" charset="0"/>
          <a:ea typeface="+mj-ea"/>
          <a:cs typeface="Arial" panose="020B0604020202020204" pitchFamily="34" charset="0"/>
        </a:defRPr>
      </a:lvl1pPr>
    </p:titleStyle>
    <p:bodyStyle>
      <a:lvl1pPr marL="0">
        <a:defRPr>
          <a:latin typeface="+mn-lt"/>
          <a:ea typeface="+mn-ea"/>
          <a:cs typeface="+mn-cs"/>
        </a:defRPr>
      </a:lvl1pPr>
      <a:lvl2pPr marL="966470">
        <a:defRPr>
          <a:latin typeface="+mn-lt"/>
          <a:ea typeface="+mn-ea"/>
          <a:cs typeface="+mn-cs"/>
        </a:defRPr>
      </a:lvl2pPr>
      <a:lvl3pPr marL="1932305">
        <a:defRPr>
          <a:latin typeface="+mn-lt"/>
          <a:ea typeface="+mn-ea"/>
          <a:cs typeface="+mn-cs"/>
        </a:defRPr>
      </a:lvl3pPr>
      <a:lvl4pPr marL="2898775">
        <a:defRPr>
          <a:latin typeface="+mn-lt"/>
          <a:ea typeface="+mn-ea"/>
          <a:cs typeface="+mn-cs"/>
        </a:defRPr>
      </a:lvl4pPr>
      <a:lvl5pPr marL="3865245">
        <a:defRPr>
          <a:latin typeface="+mn-lt"/>
          <a:ea typeface="+mn-ea"/>
          <a:cs typeface="+mn-cs"/>
        </a:defRPr>
      </a:lvl5pPr>
      <a:lvl6pPr marL="4831715">
        <a:defRPr>
          <a:latin typeface="+mn-lt"/>
          <a:ea typeface="+mn-ea"/>
          <a:cs typeface="+mn-cs"/>
        </a:defRPr>
      </a:lvl6pPr>
      <a:lvl7pPr marL="5797550">
        <a:defRPr>
          <a:latin typeface="+mn-lt"/>
          <a:ea typeface="+mn-ea"/>
          <a:cs typeface="+mn-cs"/>
        </a:defRPr>
      </a:lvl7pPr>
      <a:lvl8pPr marL="6764020">
        <a:defRPr>
          <a:latin typeface="+mn-lt"/>
          <a:ea typeface="+mn-ea"/>
          <a:cs typeface="+mn-cs"/>
        </a:defRPr>
      </a:lvl8pPr>
      <a:lvl9pPr marL="7730490">
        <a:defRPr>
          <a:latin typeface="+mn-lt"/>
          <a:ea typeface="+mn-ea"/>
          <a:cs typeface="+mn-cs"/>
        </a:defRPr>
      </a:lvl9pPr>
    </p:bodyStyle>
    <p:otherStyle>
      <a:lvl1pPr marL="0">
        <a:defRPr>
          <a:latin typeface="+mn-lt"/>
          <a:ea typeface="+mn-ea"/>
          <a:cs typeface="+mn-cs"/>
        </a:defRPr>
      </a:lvl1pPr>
      <a:lvl2pPr marL="966470">
        <a:defRPr>
          <a:latin typeface="+mn-lt"/>
          <a:ea typeface="+mn-ea"/>
          <a:cs typeface="+mn-cs"/>
        </a:defRPr>
      </a:lvl2pPr>
      <a:lvl3pPr marL="1932305">
        <a:defRPr>
          <a:latin typeface="+mn-lt"/>
          <a:ea typeface="+mn-ea"/>
          <a:cs typeface="+mn-cs"/>
        </a:defRPr>
      </a:lvl3pPr>
      <a:lvl4pPr marL="2898775">
        <a:defRPr>
          <a:latin typeface="+mn-lt"/>
          <a:ea typeface="+mn-ea"/>
          <a:cs typeface="+mn-cs"/>
        </a:defRPr>
      </a:lvl4pPr>
      <a:lvl5pPr marL="3865245">
        <a:defRPr>
          <a:latin typeface="+mn-lt"/>
          <a:ea typeface="+mn-ea"/>
          <a:cs typeface="+mn-cs"/>
        </a:defRPr>
      </a:lvl5pPr>
      <a:lvl6pPr marL="4831715">
        <a:defRPr>
          <a:latin typeface="+mn-lt"/>
          <a:ea typeface="+mn-ea"/>
          <a:cs typeface="+mn-cs"/>
        </a:defRPr>
      </a:lvl6pPr>
      <a:lvl7pPr marL="5797550">
        <a:defRPr>
          <a:latin typeface="+mn-lt"/>
          <a:ea typeface="+mn-ea"/>
          <a:cs typeface="+mn-cs"/>
        </a:defRPr>
      </a:lvl7pPr>
      <a:lvl8pPr marL="6764020">
        <a:defRPr>
          <a:latin typeface="+mn-lt"/>
          <a:ea typeface="+mn-ea"/>
          <a:cs typeface="+mn-cs"/>
        </a:defRPr>
      </a:lvl8pPr>
      <a:lvl9pPr marL="773049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userDrawn="1"/>
        </p:nvPicPr>
        <p:blipFill>
          <a:blip r:embed="rId7" cstate="print"/>
          <a:stretch>
            <a:fillRect/>
          </a:stretch>
        </p:blipFill>
        <p:spPr>
          <a:xfrm>
            <a:off x="6" y="0"/>
            <a:ext cx="9131448" cy="780417"/>
          </a:xfrm>
          <a:prstGeom prst="rect">
            <a:avLst/>
          </a:prstGeom>
        </p:spPr>
      </p:pic>
      <p:sp>
        <p:nvSpPr>
          <p:cNvPr id="17" name="bg object 17"/>
          <p:cNvSpPr/>
          <p:nvPr userDrawn="1"/>
        </p:nvSpPr>
        <p:spPr>
          <a:xfrm>
            <a:off x="6" y="2014"/>
            <a:ext cx="5217518" cy="778403"/>
          </a:xfrm>
          <a:custGeom>
            <a:avLst/>
            <a:gdLst/>
            <a:ahLst/>
            <a:cxnLst/>
            <a:rect l="l" t="t" r="r" b="b"/>
            <a:pathLst>
              <a:path w="3289935" h="368300">
                <a:moveTo>
                  <a:pt x="0" y="238760"/>
                </a:moveTo>
                <a:lnTo>
                  <a:pt x="0" y="368300"/>
                </a:lnTo>
                <a:lnTo>
                  <a:pt x="1637969" y="368300"/>
                </a:lnTo>
                <a:lnTo>
                  <a:pt x="1585556" y="365760"/>
                </a:lnTo>
                <a:lnTo>
                  <a:pt x="1117577" y="331469"/>
                </a:lnTo>
                <a:lnTo>
                  <a:pt x="1065985" y="326389"/>
                </a:lnTo>
                <a:lnTo>
                  <a:pt x="809201" y="307339"/>
                </a:lnTo>
                <a:lnTo>
                  <a:pt x="758076" y="302260"/>
                </a:lnTo>
                <a:lnTo>
                  <a:pt x="605153" y="290830"/>
                </a:lnTo>
                <a:lnTo>
                  <a:pt x="554328" y="285750"/>
                </a:lnTo>
                <a:lnTo>
                  <a:pt x="452898" y="278130"/>
                </a:lnTo>
                <a:lnTo>
                  <a:pt x="402293" y="273050"/>
                </a:lnTo>
                <a:lnTo>
                  <a:pt x="301298" y="265430"/>
                </a:lnTo>
                <a:lnTo>
                  <a:pt x="250907" y="260350"/>
                </a:lnTo>
                <a:lnTo>
                  <a:pt x="200586" y="256539"/>
                </a:lnTo>
                <a:lnTo>
                  <a:pt x="150336" y="251460"/>
                </a:lnTo>
                <a:lnTo>
                  <a:pt x="50043" y="243839"/>
                </a:lnTo>
                <a:lnTo>
                  <a:pt x="0" y="238760"/>
                </a:lnTo>
                <a:close/>
              </a:path>
              <a:path w="3289935" h="368300">
                <a:moveTo>
                  <a:pt x="0" y="97789"/>
                </a:moveTo>
                <a:lnTo>
                  <a:pt x="0" y="172719"/>
                </a:lnTo>
                <a:lnTo>
                  <a:pt x="50973" y="179069"/>
                </a:lnTo>
                <a:lnTo>
                  <a:pt x="101918" y="184150"/>
                </a:lnTo>
                <a:lnTo>
                  <a:pt x="203718" y="196850"/>
                </a:lnTo>
                <a:lnTo>
                  <a:pt x="254572" y="201930"/>
                </a:lnTo>
                <a:lnTo>
                  <a:pt x="305395" y="208280"/>
                </a:lnTo>
                <a:lnTo>
                  <a:pt x="356184" y="213360"/>
                </a:lnTo>
                <a:lnTo>
                  <a:pt x="406940" y="219710"/>
                </a:lnTo>
                <a:lnTo>
                  <a:pt x="457662" y="224789"/>
                </a:lnTo>
                <a:lnTo>
                  <a:pt x="508349" y="231139"/>
                </a:lnTo>
                <a:lnTo>
                  <a:pt x="660190" y="246380"/>
                </a:lnTo>
                <a:lnTo>
                  <a:pt x="710728" y="252730"/>
                </a:lnTo>
                <a:lnTo>
                  <a:pt x="962816" y="278130"/>
                </a:lnTo>
                <a:lnTo>
                  <a:pt x="1013107" y="281939"/>
                </a:lnTo>
                <a:lnTo>
                  <a:pt x="1163714" y="297180"/>
                </a:lnTo>
                <a:lnTo>
                  <a:pt x="1213824" y="300989"/>
                </a:lnTo>
                <a:lnTo>
                  <a:pt x="1263887" y="306069"/>
                </a:lnTo>
                <a:lnTo>
                  <a:pt x="1313903" y="309880"/>
                </a:lnTo>
                <a:lnTo>
                  <a:pt x="1363869" y="314960"/>
                </a:lnTo>
                <a:lnTo>
                  <a:pt x="1463652" y="322580"/>
                </a:lnTo>
                <a:lnTo>
                  <a:pt x="1513467" y="327660"/>
                </a:lnTo>
                <a:lnTo>
                  <a:pt x="2008618" y="365760"/>
                </a:lnTo>
                <a:lnTo>
                  <a:pt x="2057816" y="368300"/>
                </a:lnTo>
                <a:lnTo>
                  <a:pt x="2633147" y="368300"/>
                </a:lnTo>
                <a:lnTo>
                  <a:pt x="2410945" y="353060"/>
                </a:lnTo>
                <a:lnTo>
                  <a:pt x="2355840" y="347980"/>
                </a:lnTo>
                <a:lnTo>
                  <a:pt x="2191620" y="336550"/>
                </a:lnTo>
                <a:lnTo>
                  <a:pt x="2137251" y="331469"/>
                </a:lnTo>
                <a:lnTo>
                  <a:pt x="2083070" y="327660"/>
                </a:lnTo>
                <a:lnTo>
                  <a:pt x="2029079" y="322580"/>
                </a:lnTo>
                <a:lnTo>
                  <a:pt x="1975280" y="318769"/>
                </a:lnTo>
                <a:lnTo>
                  <a:pt x="1921674" y="313689"/>
                </a:lnTo>
                <a:lnTo>
                  <a:pt x="1868264" y="309880"/>
                </a:lnTo>
                <a:lnTo>
                  <a:pt x="1815050" y="304800"/>
                </a:lnTo>
                <a:lnTo>
                  <a:pt x="1762035" y="300989"/>
                </a:lnTo>
                <a:lnTo>
                  <a:pt x="1709219" y="295910"/>
                </a:lnTo>
                <a:lnTo>
                  <a:pt x="1656606" y="292100"/>
                </a:lnTo>
                <a:lnTo>
                  <a:pt x="1551992" y="281939"/>
                </a:lnTo>
                <a:lnTo>
                  <a:pt x="1499994" y="278130"/>
                </a:lnTo>
                <a:lnTo>
                  <a:pt x="991776" y="227330"/>
                </a:lnTo>
                <a:lnTo>
                  <a:pt x="942168" y="220980"/>
                </a:lnTo>
                <a:lnTo>
                  <a:pt x="843634" y="210819"/>
                </a:lnTo>
                <a:lnTo>
                  <a:pt x="794713" y="204469"/>
                </a:lnTo>
                <a:lnTo>
                  <a:pt x="746023" y="199389"/>
                </a:lnTo>
                <a:lnTo>
                  <a:pt x="697569" y="193039"/>
                </a:lnTo>
                <a:lnTo>
                  <a:pt x="649350" y="187960"/>
                </a:lnTo>
                <a:lnTo>
                  <a:pt x="553626" y="175260"/>
                </a:lnTo>
                <a:lnTo>
                  <a:pt x="506125" y="170180"/>
                </a:lnTo>
                <a:lnTo>
                  <a:pt x="180505" y="125730"/>
                </a:lnTo>
                <a:lnTo>
                  <a:pt x="134993" y="118110"/>
                </a:lnTo>
                <a:lnTo>
                  <a:pt x="89736" y="111760"/>
                </a:lnTo>
                <a:lnTo>
                  <a:pt x="44738" y="104139"/>
                </a:lnTo>
                <a:lnTo>
                  <a:pt x="0" y="97789"/>
                </a:lnTo>
                <a:close/>
              </a:path>
              <a:path w="3289935" h="368300">
                <a:moveTo>
                  <a:pt x="187545" y="0"/>
                </a:moveTo>
                <a:lnTo>
                  <a:pt x="0" y="0"/>
                </a:lnTo>
                <a:lnTo>
                  <a:pt x="0" y="21589"/>
                </a:lnTo>
                <a:lnTo>
                  <a:pt x="40939" y="30480"/>
                </a:lnTo>
                <a:lnTo>
                  <a:pt x="124172" y="45719"/>
                </a:lnTo>
                <a:lnTo>
                  <a:pt x="166451" y="54610"/>
                </a:lnTo>
                <a:lnTo>
                  <a:pt x="428986" y="100330"/>
                </a:lnTo>
                <a:lnTo>
                  <a:pt x="474154" y="106680"/>
                </a:lnTo>
                <a:lnTo>
                  <a:pt x="565639" y="121919"/>
                </a:lnTo>
                <a:lnTo>
                  <a:pt x="611943" y="128269"/>
                </a:lnTo>
                <a:lnTo>
                  <a:pt x="658612" y="135889"/>
                </a:lnTo>
                <a:lnTo>
                  <a:pt x="705639" y="142239"/>
                </a:lnTo>
                <a:lnTo>
                  <a:pt x="753017" y="149860"/>
                </a:lnTo>
                <a:lnTo>
                  <a:pt x="1244623" y="213360"/>
                </a:lnTo>
                <a:lnTo>
                  <a:pt x="1295416" y="218439"/>
                </a:lnTo>
                <a:lnTo>
                  <a:pt x="1346478" y="224789"/>
                </a:lnTo>
                <a:lnTo>
                  <a:pt x="1397803" y="229869"/>
                </a:lnTo>
                <a:lnTo>
                  <a:pt x="1449384" y="236219"/>
                </a:lnTo>
                <a:lnTo>
                  <a:pt x="1553286" y="246380"/>
                </a:lnTo>
                <a:lnTo>
                  <a:pt x="1605594" y="252730"/>
                </a:lnTo>
                <a:lnTo>
                  <a:pt x="2031714" y="293369"/>
                </a:lnTo>
                <a:lnTo>
                  <a:pt x="2085834" y="297180"/>
                </a:lnTo>
                <a:lnTo>
                  <a:pt x="2140121" y="302260"/>
                </a:lnTo>
                <a:lnTo>
                  <a:pt x="2194569" y="306069"/>
                </a:lnTo>
                <a:lnTo>
                  <a:pt x="2249170" y="311150"/>
                </a:lnTo>
                <a:lnTo>
                  <a:pt x="2303919" y="314960"/>
                </a:lnTo>
                <a:lnTo>
                  <a:pt x="2358807" y="320039"/>
                </a:lnTo>
                <a:lnTo>
                  <a:pt x="2468976" y="327660"/>
                </a:lnTo>
                <a:lnTo>
                  <a:pt x="2524244" y="332739"/>
                </a:lnTo>
                <a:lnTo>
                  <a:pt x="2857977" y="355600"/>
                </a:lnTo>
                <a:lnTo>
                  <a:pt x="2913891" y="358139"/>
                </a:lnTo>
                <a:lnTo>
                  <a:pt x="3025906" y="365760"/>
                </a:lnTo>
                <a:lnTo>
                  <a:pt x="3081994" y="368300"/>
                </a:lnTo>
                <a:lnTo>
                  <a:pt x="3289838" y="368300"/>
                </a:lnTo>
                <a:lnTo>
                  <a:pt x="2953082" y="345439"/>
                </a:lnTo>
                <a:lnTo>
                  <a:pt x="2897271" y="340360"/>
                </a:lnTo>
                <a:lnTo>
                  <a:pt x="2785980" y="332739"/>
                </a:lnTo>
                <a:lnTo>
                  <a:pt x="2730514" y="327660"/>
                </a:lnTo>
                <a:lnTo>
                  <a:pt x="2619978" y="320039"/>
                </a:lnTo>
                <a:lnTo>
                  <a:pt x="2564922" y="314960"/>
                </a:lnTo>
                <a:lnTo>
                  <a:pt x="2510015" y="311150"/>
                </a:lnTo>
                <a:lnTo>
                  <a:pt x="2455266" y="306069"/>
                </a:lnTo>
                <a:lnTo>
                  <a:pt x="2400681" y="302260"/>
                </a:lnTo>
                <a:lnTo>
                  <a:pt x="2292030" y="292100"/>
                </a:lnTo>
                <a:lnTo>
                  <a:pt x="2237979" y="288289"/>
                </a:lnTo>
                <a:lnTo>
                  <a:pt x="1709173" y="237489"/>
                </a:lnTo>
                <a:lnTo>
                  <a:pt x="1657616" y="231139"/>
                </a:lnTo>
                <a:lnTo>
                  <a:pt x="1606328" y="226060"/>
                </a:lnTo>
                <a:lnTo>
                  <a:pt x="1555315" y="219710"/>
                </a:lnTo>
                <a:lnTo>
                  <a:pt x="1504584" y="214630"/>
                </a:lnTo>
                <a:lnTo>
                  <a:pt x="1454143" y="208280"/>
                </a:lnTo>
                <a:lnTo>
                  <a:pt x="1403998" y="203200"/>
                </a:lnTo>
                <a:lnTo>
                  <a:pt x="1061867" y="158750"/>
                </a:lnTo>
                <a:lnTo>
                  <a:pt x="1014344" y="151130"/>
                </a:lnTo>
                <a:lnTo>
                  <a:pt x="967179" y="144780"/>
                </a:lnTo>
                <a:lnTo>
                  <a:pt x="920381" y="137160"/>
                </a:lnTo>
                <a:lnTo>
                  <a:pt x="873955" y="130810"/>
                </a:lnTo>
                <a:lnTo>
                  <a:pt x="782251" y="115569"/>
                </a:lnTo>
                <a:lnTo>
                  <a:pt x="736986" y="109219"/>
                </a:lnTo>
                <a:lnTo>
                  <a:pt x="647665" y="93980"/>
                </a:lnTo>
                <a:lnTo>
                  <a:pt x="603624" y="85089"/>
                </a:lnTo>
                <a:lnTo>
                  <a:pt x="516812" y="69850"/>
                </a:lnTo>
                <a:lnTo>
                  <a:pt x="474056" y="60960"/>
                </a:lnTo>
                <a:lnTo>
                  <a:pt x="431742" y="53339"/>
                </a:lnTo>
                <a:lnTo>
                  <a:pt x="187545" y="0"/>
                </a:lnTo>
                <a:close/>
              </a:path>
              <a:path w="3289935" h="368300">
                <a:moveTo>
                  <a:pt x="669050" y="0"/>
                </a:moveTo>
                <a:lnTo>
                  <a:pt x="509825" y="0"/>
                </a:lnTo>
                <a:lnTo>
                  <a:pt x="740049" y="45719"/>
                </a:lnTo>
                <a:lnTo>
                  <a:pt x="780063" y="52069"/>
                </a:lnTo>
                <a:lnTo>
                  <a:pt x="944979" y="82550"/>
                </a:lnTo>
                <a:lnTo>
                  <a:pt x="987445" y="88900"/>
                </a:lnTo>
                <a:lnTo>
                  <a:pt x="1073894" y="104139"/>
                </a:lnTo>
                <a:lnTo>
                  <a:pt x="1117886" y="110489"/>
                </a:lnTo>
                <a:lnTo>
                  <a:pt x="1162395" y="118110"/>
                </a:lnTo>
                <a:lnTo>
                  <a:pt x="1207426" y="124460"/>
                </a:lnTo>
                <a:lnTo>
                  <a:pt x="1252983" y="132080"/>
                </a:lnTo>
                <a:lnTo>
                  <a:pt x="1345695" y="144780"/>
                </a:lnTo>
                <a:lnTo>
                  <a:pt x="1392858" y="152400"/>
                </a:lnTo>
                <a:lnTo>
                  <a:pt x="1636931" y="184150"/>
                </a:lnTo>
                <a:lnTo>
                  <a:pt x="1687428" y="191769"/>
                </a:lnTo>
                <a:lnTo>
                  <a:pt x="1738496" y="198119"/>
                </a:lnTo>
                <a:lnTo>
                  <a:pt x="1790140" y="203200"/>
                </a:lnTo>
                <a:lnTo>
                  <a:pt x="2002564" y="228600"/>
                </a:lnTo>
                <a:lnTo>
                  <a:pt x="2057154" y="233680"/>
                </a:lnTo>
                <a:lnTo>
                  <a:pt x="2168148" y="246380"/>
                </a:lnTo>
                <a:lnTo>
                  <a:pt x="2224560" y="251460"/>
                </a:lnTo>
                <a:lnTo>
                  <a:pt x="2281588" y="257810"/>
                </a:lnTo>
                <a:lnTo>
                  <a:pt x="2397512" y="267969"/>
                </a:lnTo>
                <a:lnTo>
                  <a:pt x="2456416" y="274319"/>
                </a:lnTo>
                <a:lnTo>
                  <a:pt x="2698418" y="294639"/>
                </a:lnTo>
                <a:lnTo>
                  <a:pt x="2760538" y="300989"/>
                </a:lnTo>
                <a:lnTo>
                  <a:pt x="2823314" y="304800"/>
                </a:lnTo>
                <a:lnTo>
                  <a:pt x="2950855" y="314960"/>
                </a:lnTo>
                <a:lnTo>
                  <a:pt x="2832781" y="304800"/>
                </a:lnTo>
                <a:lnTo>
                  <a:pt x="2774245" y="298450"/>
                </a:lnTo>
                <a:lnTo>
                  <a:pt x="2658193" y="288289"/>
                </a:lnTo>
                <a:lnTo>
                  <a:pt x="2600684" y="281939"/>
                </a:lnTo>
                <a:lnTo>
                  <a:pt x="2543526" y="276860"/>
                </a:lnTo>
                <a:lnTo>
                  <a:pt x="2430276" y="264160"/>
                </a:lnTo>
                <a:lnTo>
                  <a:pt x="2374191" y="259080"/>
                </a:lnTo>
                <a:lnTo>
                  <a:pt x="1939002" y="208280"/>
                </a:lnTo>
                <a:lnTo>
                  <a:pt x="1886347" y="200660"/>
                </a:lnTo>
                <a:lnTo>
                  <a:pt x="1782241" y="187960"/>
                </a:lnTo>
                <a:lnTo>
                  <a:pt x="1730798" y="180339"/>
                </a:lnTo>
                <a:lnTo>
                  <a:pt x="1679767" y="173989"/>
                </a:lnTo>
                <a:lnTo>
                  <a:pt x="1578956" y="158750"/>
                </a:lnTo>
                <a:lnTo>
                  <a:pt x="1529183" y="152400"/>
                </a:lnTo>
                <a:lnTo>
                  <a:pt x="1100913" y="83819"/>
                </a:lnTo>
                <a:lnTo>
                  <a:pt x="1055586" y="74930"/>
                </a:lnTo>
                <a:lnTo>
                  <a:pt x="966331" y="59689"/>
                </a:lnTo>
                <a:lnTo>
                  <a:pt x="922411" y="50800"/>
                </a:lnTo>
                <a:lnTo>
                  <a:pt x="878969" y="43180"/>
                </a:lnTo>
                <a:lnTo>
                  <a:pt x="751544" y="16510"/>
                </a:lnTo>
                <a:lnTo>
                  <a:pt x="710049" y="8889"/>
                </a:lnTo>
                <a:lnTo>
                  <a:pt x="669050" y="0"/>
                </a:lnTo>
                <a:close/>
              </a:path>
            </a:pathLst>
          </a:custGeom>
          <a:solidFill>
            <a:srgbClr val="003F98"/>
          </a:solidFill>
        </p:spPr>
        <p:txBody>
          <a:bodyPr wrap="square" lIns="0" tIns="0" rIns="0" bIns="0" rtlCol="0"/>
          <a:lstStyle/>
          <a:p/>
        </p:txBody>
      </p:sp>
      <p:sp>
        <p:nvSpPr>
          <p:cNvPr id="18" name="bg object 18"/>
          <p:cNvSpPr/>
          <p:nvPr userDrawn="1"/>
        </p:nvSpPr>
        <p:spPr>
          <a:xfrm>
            <a:off x="6" y="780417"/>
            <a:ext cx="9131915" cy="41604"/>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p:txBody>
      </p:sp>
      <p:sp>
        <p:nvSpPr>
          <p:cNvPr id="19" name="bg object 19"/>
          <p:cNvSpPr/>
          <p:nvPr userDrawn="1"/>
        </p:nvSpPr>
        <p:spPr>
          <a:xfrm>
            <a:off x="6" y="6488382"/>
            <a:ext cx="9131915" cy="356992"/>
          </a:xfrm>
          <a:custGeom>
            <a:avLst/>
            <a:gdLst/>
            <a:ahLst/>
            <a:cxnLst/>
            <a:rect l="l" t="t" r="r" b="b"/>
            <a:pathLst>
              <a:path w="5758180" h="168910">
                <a:moveTo>
                  <a:pt x="5757885" y="0"/>
                </a:moveTo>
                <a:lnTo>
                  <a:pt x="0" y="0"/>
                </a:lnTo>
                <a:lnTo>
                  <a:pt x="0" y="168876"/>
                </a:lnTo>
                <a:lnTo>
                  <a:pt x="5757885" y="168876"/>
                </a:lnTo>
                <a:lnTo>
                  <a:pt x="5757885" y="0"/>
                </a:lnTo>
                <a:close/>
              </a:path>
            </a:pathLst>
          </a:custGeom>
          <a:solidFill>
            <a:srgbClr val="003F98"/>
          </a:solidFill>
        </p:spPr>
        <p:txBody>
          <a:bodyPr wrap="square" lIns="0" tIns="0" rIns="0" bIns="0" rtlCol="0"/>
          <a:lstStyle/>
          <a:p/>
        </p:txBody>
      </p:sp>
      <p:sp>
        <p:nvSpPr>
          <p:cNvPr id="20" name="bg object 20"/>
          <p:cNvSpPr/>
          <p:nvPr userDrawn="1"/>
        </p:nvSpPr>
        <p:spPr>
          <a:xfrm>
            <a:off x="6" y="6447672"/>
            <a:ext cx="9131915" cy="41604"/>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p:txBody>
      </p:sp>
      <p:sp>
        <p:nvSpPr>
          <p:cNvPr id="23" name="bg object 23"/>
          <p:cNvSpPr/>
          <p:nvPr userDrawn="1"/>
        </p:nvSpPr>
        <p:spPr>
          <a:xfrm>
            <a:off x="6694295" y="6382392"/>
            <a:ext cx="68479" cy="64420"/>
          </a:xfrm>
          <a:custGeom>
            <a:avLst/>
            <a:gdLst/>
            <a:ahLst/>
            <a:cxnLst/>
            <a:rect l="l" t="t" r="r" b="b"/>
            <a:pathLst>
              <a:path w="43179" h="30480">
                <a:moveTo>
                  <a:pt x="0" y="30366"/>
                </a:moveTo>
                <a:lnTo>
                  <a:pt x="43019" y="30366"/>
                </a:lnTo>
                <a:lnTo>
                  <a:pt x="43019" y="0"/>
                </a:lnTo>
                <a:lnTo>
                  <a:pt x="0" y="0"/>
                </a:lnTo>
                <a:lnTo>
                  <a:pt x="0" y="30366"/>
                </a:lnTo>
                <a:close/>
              </a:path>
            </a:pathLst>
          </a:custGeom>
          <a:ln w="5060">
            <a:solidFill>
              <a:srgbClr val="ADADE0"/>
            </a:solidFill>
          </a:ln>
        </p:spPr>
        <p:txBody>
          <a:bodyPr wrap="square" lIns="0" tIns="0" rIns="0" bIns="0" rtlCol="0"/>
          <a:lstStyle/>
          <a:p/>
        </p:txBody>
      </p:sp>
      <p:sp>
        <p:nvSpPr>
          <p:cNvPr id="24" name="bg object 24"/>
          <p:cNvSpPr/>
          <p:nvPr userDrawn="1"/>
        </p:nvSpPr>
        <p:spPr>
          <a:xfrm>
            <a:off x="6568030" y="6374018"/>
            <a:ext cx="40282" cy="80524"/>
          </a:xfrm>
          <a:custGeom>
            <a:avLst/>
            <a:gdLst/>
            <a:ahLst/>
            <a:cxnLst/>
            <a:rect l="l" t="t" r="r" b="b"/>
            <a:pathLst>
              <a:path w="25400" h="38100">
                <a:moveTo>
                  <a:pt x="25400" y="0"/>
                </a:moveTo>
                <a:lnTo>
                  <a:pt x="0" y="19050"/>
                </a:lnTo>
                <a:lnTo>
                  <a:pt x="25400" y="38100"/>
                </a:lnTo>
                <a:lnTo>
                  <a:pt x="25400" y="0"/>
                </a:lnTo>
                <a:close/>
              </a:path>
            </a:pathLst>
          </a:custGeom>
          <a:solidFill>
            <a:srgbClr val="D6D6EF"/>
          </a:solidFill>
        </p:spPr>
        <p:txBody>
          <a:bodyPr wrap="square" lIns="0" tIns="0" rIns="0" bIns="0" rtlCol="0"/>
          <a:lstStyle/>
          <a:p/>
        </p:txBody>
      </p:sp>
      <p:sp>
        <p:nvSpPr>
          <p:cNvPr id="25" name="bg object 25"/>
          <p:cNvSpPr/>
          <p:nvPr userDrawn="1"/>
        </p:nvSpPr>
        <p:spPr>
          <a:xfrm>
            <a:off x="6850007" y="6374018"/>
            <a:ext cx="40282" cy="80524"/>
          </a:xfrm>
          <a:custGeom>
            <a:avLst/>
            <a:gdLst/>
            <a:ahLst/>
            <a:cxnLst/>
            <a:rect l="l" t="t" r="r" b="b"/>
            <a:pathLst>
              <a:path w="25400" h="38100">
                <a:moveTo>
                  <a:pt x="0" y="0"/>
                </a:moveTo>
                <a:lnTo>
                  <a:pt x="0" y="38100"/>
                </a:lnTo>
                <a:lnTo>
                  <a:pt x="25400" y="19050"/>
                </a:lnTo>
                <a:lnTo>
                  <a:pt x="0" y="0"/>
                </a:lnTo>
                <a:close/>
              </a:path>
            </a:pathLst>
          </a:custGeom>
          <a:solidFill>
            <a:srgbClr val="D6D6EF"/>
          </a:solidFill>
        </p:spPr>
        <p:txBody>
          <a:bodyPr wrap="square" lIns="0" tIns="0" rIns="0" bIns="0" rtlCol="0"/>
          <a:lstStyle/>
          <a:p/>
        </p:txBody>
      </p:sp>
      <p:sp>
        <p:nvSpPr>
          <p:cNvPr id="26" name="bg object 26"/>
          <p:cNvSpPr/>
          <p:nvPr userDrawn="1"/>
        </p:nvSpPr>
        <p:spPr>
          <a:xfrm>
            <a:off x="7097938" y="6360598"/>
            <a:ext cx="101712" cy="107366"/>
          </a:xfrm>
          <a:custGeom>
            <a:avLst/>
            <a:gdLst/>
            <a:ahLst/>
            <a:cxnLst/>
            <a:rect l="l" t="t" r="r" b="b"/>
            <a:pathLst>
              <a:path w="64135" h="50800">
                <a:moveTo>
                  <a:pt x="0" y="50800"/>
                </a:moveTo>
                <a:lnTo>
                  <a:pt x="43019" y="50800"/>
                </a:lnTo>
                <a:lnTo>
                  <a:pt x="43019" y="20434"/>
                </a:lnTo>
                <a:lnTo>
                  <a:pt x="0" y="20434"/>
                </a:lnTo>
                <a:lnTo>
                  <a:pt x="0" y="50800"/>
                </a:lnTo>
                <a:close/>
              </a:path>
              <a:path w="64135" h="50800">
                <a:moveTo>
                  <a:pt x="10491" y="20320"/>
                </a:moveTo>
                <a:lnTo>
                  <a:pt x="10491" y="10160"/>
                </a:lnTo>
                <a:lnTo>
                  <a:pt x="53672" y="10160"/>
                </a:lnTo>
                <a:lnTo>
                  <a:pt x="53672" y="40640"/>
                </a:lnTo>
                <a:lnTo>
                  <a:pt x="43512" y="40640"/>
                </a:lnTo>
              </a:path>
              <a:path w="64135" h="50800">
                <a:moveTo>
                  <a:pt x="20652" y="10160"/>
                </a:moveTo>
                <a:lnTo>
                  <a:pt x="20652" y="0"/>
                </a:lnTo>
                <a:lnTo>
                  <a:pt x="63832" y="0"/>
                </a:lnTo>
                <a:lnTo>
                  <a:pt x="63832" y="30480"/>
                </a:lnTo>
                <a:lnTo>
                  <a:pt x="53672" y="30480"/>
                </a:lnTo>
              </a:path>
            </a:pathLst>
          </a:custGeom>
          <a:ln w="5060">
            <a:solidFill>
              <a:srgbClr val="ADADE0"/>
            </a:solidFill>
          </a:ln>
        </p:spPr>
        <p:txBody>
          <a:bodyPr wrap="square" lIns="0" tIns="0" rIns="0" bIns="0" rtlCol="0"/>
          <a:lstStyle/>
          <a:p/>
        </p:txBody>
      </p:sp>
      <p:sp>
        <p:nvSpPr>
          <p:cNvPr id="27" name="bg object 27"/>
          <p:cNvSpPr/>
          <p:nvPr userDrawn="1"/>
        </p:nvSpPr>
        <p:spPr>
          <a:xfrm>
            <a:off x="6997758" y="6374018"/>
            <a:ext cx="322256" cy="80524"/>
          </a:xfrm>
          <a:custGeom>
            <a:avLst/>
            <a:gdLst/>
            <a:ahLst/>
            <a:cxnLst/>
            <a:rect l="l" t="t" r="r" b="b"/>
            <a:pathLst>
              <a:path w="203200" h="38100">
                <a:moveTo>
                  <a:pt x="25400" y="0"/>
                </a:moveTo>
                <a:lnTo>
                  <a:pt x="0" y="19050"/>
                </a:lnTo>
                <a:lnTo>
                  <a:pt x="25400" y="38100"/>
                </a:lnTo>
                <a:lnTo>
                  <a:pt x="25400" y="0"/>
                </a:lnTo>
                <a:close/>
              </a:path>
              <a:path w="203200" h="38100">
                <a:moveTo>
                  <a:pt x="177802" y="0"/>
                </a:moveTo>
                <a:lnTo>
                  <a:pt x="177802" y="38100"/>
                </a:lnTo>
                <a:lnTo>
                  <a:pt x="203202" y="19050"/>
                </a:lnTo>
                <a:lnTo>
                  <a:pt x="177802" y="0"/>
                </a:lnTo>
                <a:close/>
              </a:path>
            </a:pathLst>
          </a:custGeom>
          <a:solidFill>
            <a:srgbClr val="D6D6EF"/>
          </a:solidFill>
        </p:spPr>
        <p:txBody>
          <a:bodyPr wrap="square" lIns="0" tIns="0" rIns="0" bIns="0" rtlCol="0"/>
          <a:lstStyle/>
          <a:p/>
        </p:txBody>
      </p:sp>
      <p:sp>
        <p:nvSpPr>
          <p:cNvPr id="28" name="bg object 28"/>
          <p:cNvSpPr/>
          <p:nvPr userDrawn="1"/>
        </p:nvSpPr>
        <p:spPr>
          <a:xfrm>
            <a:off x="7568473" y="6387439"/>
            <a:ext cx="60423" cy="0"/>
          </a:xfrm>
          <a:custGeom>
            <a:avLst/>
            <a:gdLst/>
            <a:ahLst/>
            <a:cxnLst/>
            <a:rect l="l" t="t" r="r" b="b"/>
            <a:pathLst>
              <a:path w="38100">
                <a:moveTo>
                  <a:pt x="0" y="0"/>
                </a:moveTo>
                <a:lnTo>
                  <a:pt x="38100" y="0"/>
                </a:lnTo>
              </a:path>
            </a:pathLst>
          </a:custGeom>
          <a:ln w="7591">
            <a:solidFill>
              <a:srgbClr val="ADADE0"/>
            </a:solidFill>
          </a:ln>
        </p:spPr>
        <p:txBody>
          <a:bodyPr wrap="square" lIns="0" tIns="0" rIns="0" bIns="0" rtlCol="0"/>
          <a:lstStyle/>
          <a:p/>
        </p:txBody>
      </p:sp>
      <p:sp>
        <p:nvSpPr>
          <p:cNvPr id="29" name="bg object 29"/>
          <p:cNvSpPr/>
          <p:nvPr userDrawn="1"/>
        </p:nvSpPr>
        <p:spPr>
          <a:xfrm>
            <a:off x="7427485" y="6374018"/>
            <a:ext cx="322256" cy="80524"/>
          </a:xfrm>
          <a:custGeom>
            <a:avLst/>
            <a:gdLst/>
            <a:ahLst/>
            <a:cxnLst/>
            <a:rect l="l" t="t" r="r" b="b"/>
            <a:pathLst>
              <a:path w="203200" h="38100">
                <a:moveTo>
                  <a:pt x="25400" y="0"/>
                </a:moveTo>
                <a:lnTo>
                  <a:pt x="0" y="19050"/>
                </a:lnTo>
                <a:lnTo>
                  <a:pt x="25400" y="38100"/>
                </a:lnTo>
                <a:lnTo>
                  <a:pt x="25400" y="0"/>
                </a:lnTo>
                <a:close/>
              </a:path>
              <a:path w="203200" h="38100">
                <a:moveTo>
                  <a:pt x="177802" y="0"/>
                </a:moveTo>
                <a:lnTo>
                  <a:pt x="177802" y="38100"/>
                </a:lnTo>
                <a:lnTo>
                  <a:pt x="203202" y="19050"/>
                </a:lnTo>
                <a:lnTo>
                  <a:pt x="177802" y="0"/>
                </a:lnTo>
                <a:close/>
              </a:path>
            </a:pathLst>
          </a:custGeom>
          <a:solidFill>
            <a:srgbClr val="D6D6EF"/>
          </a:solidFill>
        </p:spPr>
        <p:txBody>
          <a:bodyPr wrap="square" lIns="0" tIns="0" rIns="0" bIns="0" rtlCol="0"/>
          <a:lstStyle/>
          <a:p/>
        </p:txBody>
      </p:sp>
      <p:sp>
        <p:nvSpPr>
          <p:cNvPr id="2" name="Holder 2"/>
          <p:cNvSpPr>
            <a:spLocks noGrp="1"/>
          </p:cNvSpPr>
          <p:nvPr>
            <p:ph type="title"/>
          </p:nvPr>
        </p:nvSpPr>
        <p:spPr>
          <a:xfrm>
            <a:off x="328930" y="228600"/>
            <a:ext cx="8657590" cy="386715"/>
          </a:xfrm>
          <a:prstGeom prst="rect">
            <a:avLst/>
          </a:prstGeom>
        </p:spPr>
        <p:txBody>
          <a:bodyPr wrap="square" lIns="0" tIns="0" rIns="0" bIns="0">
            <a:spAutoFit/>
          </a:bodyPr>
          <a:lstStyle>
            <a:lvl1pPr>
              <a:defRPr sz="2535"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a:xfrm>
            <a:off x="457200" y="1577339"/>
            <a:ext cx="8229600" cy="452628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3108960" y="6377939"/>
            <a:ext cx="2926080" cy="342899"/>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6377939"/>
            <a:ext cx="2103120" cy="3428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6377939"/>
            <a:ext cx="2103120" cy="3428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
        <p:nvSpPr>
          <p:cNvPr id="7" name="矩形 6"/>
          <p:cNvSpPr/>
          <p:nvPr userDrawn="1"/>
        </p:nvSpPr>
        <p:spPr>
          <a:xfrm>
            <a:off x="-10070" y="5522636"/>
            <a:ext cx="9154070" cy="966294"/>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latin typeface="Arial" panose="020B0604020202020204" pitchFamily="34" charset="0"/>
              <a:ea typeface="Arial" panose="020B0604020202020204" pitchFamily="34" charset="0"/>
              <a:cs typeface="+mn-ea"/>
            </a:endParaRP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txStyles>
    <p:titleStyle>
      <a:lvl1pPr>
        <a:defRPr sz="3600">
          <a:latin typeface="Arial" panose="020B0604020202020204" pitchFamily="34" charset="0"/>
          <a:ea typeface="+mj-ea"/>
          <a:cs typeface="Arial" panose="020B0604020202020204" pitchFamily="34" charset="0"/>
        </a:defRPr>
      </a:lvl1pPr>
    </p:titleStyle>
    <p:bodyStyle>
      <a:lvl1pPr marL="0">
        <a:defRPr>
          <a:latin typeface="+mn-lt"/>
          <a:ea typeface="+mn-ea"/>
          <a:cs typeface="+mn-cs"/>
        </a:defRPr>
      </a:lvl1pPr>
      <a:lvl2pPr marL="966470">
        <a:defRPr>
          <a:latin typeface="+mn-lt"/>
          <a:ea typeface="+mn-ea"/>
          <a:cs typeface="+mn-cs"/>
        </a:defRPr>
      </a:lvl2pPr>
      <a:lvl3pPr marL="1932305">
        <a:defRPr>
          <a:latin typeface="+mn-lt"/>
          <a:ea typeface="+mn-ea"/>
          <a:cs typeface="+mn-cs"/>
        </a:defRPr>
      </a:lvl3pPr>
      <a:lvl4pPr marL="2898775">
        <a:defRPr>
          <a:latin typeface="+mn-lt"/>
          <a:ea typeface="+mn-ea"/>
          <a:cs typeface="+mn-cs"/>
        </a:defRPr>
      </a:lvl4pPr>
      <a:lvl5pPr marL="3865245">
        <a:defRPr>
          <a:latin typeface="+mn-lt"/>
          <a:ea typeface="+mn-ea"/>
          <a:cs typeface="+mn-cs"/>
        </a:defRPr>
      </a:lvl5pPr>
      <a:lvl6pPr marL="4831715">
        <a:defRPr>
          <a:latin typeface="+mn-lt"/>
          <a:ea typeface="+mn-ea"/>
          <a:cs typeface="+mn-cs"/>
        </a:defRPr>
      </a:lvl6pPr>
      <a:lvl7pPr marL="5797550">
        <a:defRPr>
          <a:latin typeface="+mn-lt"/>
          <a:ea typeface="+mn-ea"/>
          <a:cs typeface="+mn-cs"/>
        </a:defRPr>
      </a:lvl7pPr>
      <a:lvl8pPr marL="6764020">
        <a:defRPr>
          <a:latin typeface="+mn-lt"/>
          <a:ea typeface="+mn-ea"/>
          <a:cs typeface="+mn-cs"/>
        </a:defRPr>
      </a:lvl8pPr>
      <a:lvl9pPr marL="7730490">
        <a:defRPr>
          <a:latin typeface="+mn-lt"/>
          <a:ea typeface="+mn-ea"/>
          <a:cs typeface="+mn-cs"/>
        </a:defRPr>
      </a:lvl9pPr>
    </p:bodyStyle>
    <p:otherStyle>
      <a:lvl1pPr marL="0">
        <a:defRPr>
          <a:latin typeface="+mn-lt"/>
          <a:ea typeface="+mn-ea"/>
          <a:cs typeface="+mn-cs"/>
        </a:defRPr>
      </a:lvl1pPr>
      <a:lvl2pPr marL="966470">
        <a:defRPr>
          <a:latin typeface="+mn-lt"/>
          <a:ea typeface="+mn-ea"/>
          <a:cs typeface="+mn-cs"/>
        </a:defRPr>
      </a:lvl2pPr>
      <a:lvl3pPr marL="1932305">
        <a:defRPr>
          <a:latin typeface="+mn-lt"/>
          <a:ea typeface="+mn-ea"/>
          <a:cs typeface="+mn-cs"/>
        </a:defRPr>
      </a:lvl3pPr>
      <a:lvl4pPr marL="2898775">
        <a:defRPr>
          <a:latin typeface="+mn-lt"/>
          <a:ea typeface="+mn-ea"/>
          <a:cs typeface="+mn-cs"/>
        </a:defRPr>
      </a:lvl4pPr>
      <a:lvl5pPr marL="3865245">
        <a:defRPr>
          <a:latin typeface="+mn-lt"/>
          <a:ea typeface="+mn-ea"/>
          <a:cs typeface="+mn-cs"/>
        </a:defRPr>
      </a:lvl5pPr>
      <a:lvl6pPr marL="4831715">
        <a:defRPr>
          <a:latin typeface="+mn-lt"/>
          <a:ea typeface="+mn-ea"/>
          <a:cs typeface="+mn-cs"/>
        </a:defRPr>
      </a:lvl6pPr>
      <a:lvl7pPr marL="5797550">
        <a:defRPr>
          <a:latin typeface="+mn-lt"/>
          <a:ea typeface="+mn-ea"/>
          <a:cs typeface="+mn-cs"/>
        </a:defRPr>
      </a:lvl7pPr>
      <a:lvl8pPr marL="6764020">
        <a:defRPr>
          <a:latin typeface="+mn-lt"/>
          <a:ea typeface="+mn-ea"/>
          <a:cs typeface="+mn-cs"/>
        </a:defRPr>
      </a:lvl8pPr>
      <a:lvl9pPr marL="773049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1.xml"/><Relationship Id="rId2" Type="http://schemas.openxmlformats.org/officeDocument/2006/relationships/image" Target="../media/image3.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390" y="5226050"/>
            <a:ext cx="9222105" cy="974725"/>
            <a:chOff x="4" y="2765333"/>
            <a:chExt cx="5758180" cy="473709"/>
          </a:xfrm>
        </p:grpSpPr>
        <p:sp>
          <p:nvSpPr>
            <p:cNvPr id="3" name="object 3"/>
            <p:cNvSpPr/>
            <p:nvPr/>
          </p:nvSpPr>
          <p:spPr>
            <a:xfrm>
              <a:off x="4" y="2814233"/>
              <a:ext cx="5758180" cy="424815"/>
            </a:xfrm>
            <a:custGeom>
              <a:avLst/>
              <a:gdLst/>
              <a:ahLst/>
              <a:cxnLst/>
              <a:rect l="l" t="t" r="r" b="b"/>
              <a:pathLst>
                <a:path w="5758180" h="424814">
                  <a:moveTo>
                    <a:pt x="5757885" y="0"/>
                  </a:moveTo>
                  <a:lnTo>
                    <a:pt x="0" y="0"/>
                  </a:lnTo>
                  <a:lnTo>
                    <a:pt x="0" y="424609"/>
                  </a:lnTo>
                  <a:lnTo>
                    <a:pt x="5757885" y="424609"/>
                  </a:lnTo>
                  <a:lnTo>
                    <a:pt x="5757885" y="0"/>
                  </a:lnTo>
                  <a:close/>
                </a:path>
              </a:pathLst>
            </a:custGeom>
            <a:solidFill>
              <a:srgbClr val="F2F2F2"/>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sp>
          <p:nvSpPr>
            <p:cNvPr id="4" name="object 4"/>
            <p:cNvSpPr/>
            <p:nvPr/>
          </p:nvSpPr>
          <p:spPr>
            <a:xfrm>
              <a:off x="4" y="2765333"/>
              <a:ext cx="5758180" cy="19685"/>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6" name="object 6"/>
          <p:cNvSpPr/>
          <p:nvPr/>
        </p:nvSpPr>
        <p:spPr>
          <a:xfrm>
            <a:off x="0" y="0"/>
            <a:ext cx="9144000" cy="923925"/>
          </a:xfrm>
          <a:custGeom>
            <a:avLst/>
            <a:gdLst/>
            <a:ahLst/>
            <a:cxnLst/>
            <a:rect l="l" t="t" r="r" b="b"/>
            <a:pathLst>
              <a:path w="5758180" h="640715">
                <a:moveTo>
                  <a:pt x="5757885" y="0"/>
                </a:moveTo>
                <a:lnTo>
                  <a:pt x="0" y="0"/>
                </a:lnTo>
                <a:lnTo>
                  <a:pt x="0" y="640515"/>
                </a:lnTo>
                <a:lnTo>
                  <a:pt x="5757885" y="640515"/>
                </a:lnTo>
                <a:lnTo>
                  <a:pt x="5757885" y="0"/>
                </a:lnTo>
                <a:close/>
              </a:path>
            </a:pathLst>
          </a:custGeom>
          <a:solidFill>
            <a:srgbClr val="F2F2F2"/>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nvGrpSpPr>
          <p:cNvPr id="11" name="组合 10"/>
          <p:cNvGrpSpPr/>
          <p:nvPr/>
        </p:nvGrpSpPr>
        <p:grpSpPr>
          <a:xfrm>
            <a:off x="0" y="1285875"/>
            <a:ext cx="9149715" cy="3649980"/>
            <a:chOff x="-120" y="2025"/>
            <a:chExt cx="14409" cy="5286"/>
          </a:xfrm>
        </p:grpSpPr>
        <p:pic>
          <p:nvPicPr>
            <p:cNvPr id="5" name="object 5"/>
            <p:cNvPicPr/>
            <p:nvPr/>
          </p:nvPicPr>
          <p:blipFill>
            <a:blip r:embed="rId1" cstate="print"/>
            <a:stretch>
              <a:fillRect/>
            </a:stretch>
          </p:blipFill>
          <p:spPr>
            <a:xfrm>
              <a:off x="-120" y="2025"/>
              <a:ext cx="14409" cy="5286"/>
            </a:xfrm>
            <a:prstGeom prst="rect">
              <a:avLst/>
            </a:prstGeom>
          </p:spPr>
        </p:pic>
        <p:sp>
          <p:nvSpPr>
            <p:cNvPr id="7" name="object 7"/>
            <p:cNvSpPr/>
            <p:nvPr/>
          </p:nvSpPr>
          <p:spPr>
            <a:xfrm>
              <a:off x="-111" y="2031"/>
              <a:ext cx="8233" cy="5275"/>
            </a:xfrm>
            <a:custGeom>
              <a:avLst/>
              <a:gdLst/>
              <a:ahLst/>
              <a:cxnLst/>
              <a:rect l="l" t="t" r="r" b="b"/>
              <a:pathLst>
                <a:path w="3289935" h="1676400">
                  <a:moveTo>
                    <a:pt x="0" y="1092200"/>
                  </a:moveTo>
                  <a:lnTo>
                    <a:pt x="0" y="1676400"/>
                  </a:lnTo>
                  <a:lnTo>
                    <a:pt x="1637969" y="1676400"/>
                  </a:lnTo>
                  <a:lnTo>
                    <a:pt x="1490196" y="1638300"/>
                  </a:lnTo>
                  <a:lnTo>
                    <a:pt x="1441087" y="1612900"/>
                  </a:lnTo>
                  <a:lnTo>
                    <a:pt x="1294200" y="1574800"/>
                  </a:lnTo>
                  <a:lnTo>
                    <a:pt x="1245383" y="1549400"/>
                  </a:lnTo>
                  <a:lnTo>
                    <a:pt x="1147963" y="1524000"/>
                  </a:lnTo>
                  <a:lnTo>
                    <a:pt x="1099359" y="1498600"/>
                  </a:lnTo>
                  <a:lnTo>
                    <a:pt x="1002363" y="1473200"/>
                  </a:lnTo>
                  <a:lnTo>
                    <a:pt x="953969" y="1447800"/>
                  </a:lnTo>
                  <a:lnTo>
                    <a:pt x="857389" y="1422400"/>
                  </a:lnTo>
                  <a:lnTo>
                    <a:pt x="809201" y="1397000"/>
                  </a:lnTo>
                  <a:lnTo>
                    <a:pt x="713028" y="1371600"/>
                  </a:lnTo>
                  <a:lnTo>
                    <a:pt x="665042" y="1346200"/>
                  </a:lnTo>
                  <a:lnTo>
                    <a:pt x="617122" y="1333500"/>
                  </a:lnTo>
                  <a:lnTo>
                    <a:pt x="569269" y="1308100"/>
                  </a:lnTo>
                  <a:lnTo>
                    <a:pt x="521480" y="1295400"/>
                  </a:lnTo>
                  <a:lnTo>
                    <a:pt x="473757" y="1270000"/>
                  </a:lnTo>
                  <a:lnTo>
                    <a:pt x="378503" y="1244600"/>
                  </a:lnTo>
                  <a:lnTo>
                    <a:pt x="330972" y="1219200"/>
                  </a:lnTo>
                  <a:lnTo>
                    <a:pt x="283504" y="1206500"/>
                  </a:lnTo>
                  <a:lnTo>
                    <a:pt x="236099" y="1181100"/>
                  </a:lnTo>
                  <a:lnTo>
                    <a:pt x="188757" y="1168400"/>
                  </a:lnTo>
                  <a:lnTo>
                    <a:pt x="141476" y="1143000"/>
                  </a:lnTo>
                  <a:lnTo>
                    <a:pt x="94256" y="1130300"/>
                  </a:lnTo>
                  <a:lnTo>
                    <a:pt x="47098" y="1104900"/>
                  </a:lnTo>
                  <a:lnTo>
                    <a:pt x="0" y="1092200"/>
                  </a:lnTo>
                  <a:close/>
                </a:path>
                <a:path w="3289935" h="1676400">
                  <a:moveTo>
                    <a:pt x="0" y="444500"/>
                  </a:moveTo>
                  <a:lnTo>
                    <a:pt x="0" y="787400"/>
                  </a:lnTo>
                  <a:lnTo>
                    <a:pt x="473794" y="1041400"/>
                  </a:lnTo>
                  <a:lnTo>
                    <a:pt x="521015" y="1054100"/>
                  </a:lnTo>
                  <a:lnTo>
                    <a:pt x="709580" y="1155700"/>
                  </a:lnTo>
                  <a:lnTo>
                    <a:pt x="756638" y="1168400"/>
                  </a:lnTo>
                  <a:lnTo>
                    <a:pt x="850650" y="1219200"/>
                  </a:lnTo>
                  <a:lnTo>
                    <a:pt x="897602" y="1231900"/>
                  </a:lnTo>
                  <a:lnTo>
                    <a:pt x="991396" y="1282700"/>
                  </a:lnTo>
                  <a:lnTo>
                    <a:pt x="1038236" y="1295400"/>
                  </a:lnTo>
                  <a:lnTo>
                    <a:pt x="1131801" y="1346200"/>
                  </a:lnTo>
                  <a:lnTo>
                    <a:pt x="1178524" y="1358900"/>
                  </a:lnTo>
                  <a:lnTo>
                    <a:pt x="1225206" y="1384300"/>
                  </a:lnTo>
                  <a:lnTo>
                    <a:pt x="1271848" y="1397000"/>
                  </a:lnTo>
                  <a:lnTo>
                    <a:pt x="1318447" y="1422400"/>
                  </a:lnTo>
                  <a:lnTo>
                    <a:pt x="1365004" y="1435100"/>
                  </a:lnTo>
                  <a:lnTo>
                    <a:pt x="1411518" y="1460500"/>
                  </a:lnTo>
                  <a:lnTo>
                    <a:pt x="1504413" y="1485900"/>
                  </a:lnTo>
                  <a:lnTo>
                    <a:pt x="1550794" y="1511300"/>
                  </a:lnTo>
                  <a:lnTo>
                    <a:pt x="1643417" y="1536700"/>
                  </a:lnTo>
                  <a:lnTo>
                    <a:pt x="1689658" y="1562100"/>
                  </a:lnTo>
                  <a:lnTo>
                    <a:pt x="1781997" y="1587500"/>
                  </a:lnTo>
                  <a:lnTo>
                    <a:pt x="1828093" y="1612900"/>
                  </a:lnTo>
                  <a:lnTo>
                    <a:pt x="2057816" y="1676400"/>
                  </a:lnTo>
                  <a:lnTo>
                    <a:pt x="2633147" y="1676400"/>
                  </a:lnTo>
                  <a:lnTo>
                    <a:pt x="2483424" y="1638300"/>
                  </a:lnTo>
                  <a:lnTo>
                    <a:pt x="2433800" y="1612900"/>
                  </a:lnTo>
                  <a:lnTo>
                    <a:pt x="2334985" y="1587500"/>
                  </a:lnTo>
                  <a:lnTo>
                    <a:pt x="2285797" y="1562100"/>
                  </a:lnTo>
                  <a:lnTo>
                    <a:pt x="2187864" y="1536700"/>
                  </a:lnTo>
                  <a:lnTo>
                    <a:pt x="2139123" y="1511300"/>
                  </a:lnTo>
                  <a:lnTo>
                    <a:pt x="2090532" y="1498600"/>
                  </a:lnTo>
                  <a:lnTo>
                    <a:pt x="2042094" y="1473200"/>
                  </a:lnTo>
                  <a:lnTo>
                    <a:pt x="1945681" y="1447800"/>
                  </a:lnTo>
                  <a:lnTo>
                    <a:pt x="1897708" y="1422400"/>
                  </a:lnTo>
                  <a:lnTo>
                    <a:pt x="1849892" y="1409700"/>
                  </a:lnTo>
                  <a:lnTo>
                    <a:pt x="1802235" y="1384300"/>
                  </a:lnTo>
                  <a:lnTo>
                    <a:pt x="1754738" y="1371600"/>
                  </a:lnTo>
                  <a:lnTo>
                    <a:pt x="1707402" y="1346200"/>
                  </a:lnTo>
                  <a:lnTo>
                    <a:pt x="1660228" y="1333500"/>
                  </a:lnTo>
                  <a:lnTo>
                    <a:pt x="1613218" y="1308100"/>
                  </a:lnTo>
                  <a:lnTo>
                    <a:pt x="1566372" y="1295400"/>
                  </a:lnTo>
                  <a:lnTo>
                    <a:pt x="1519693" y="1270000"/>
                  </a:lnTo>
                  <a:lnTo>
                    <a:pt x="1473181" y="1257300"/>
                  </a:lnTo>
                  <a:lnTo>
                    <a:pt x="1426837" y="1231900"/>
                  </a:lnTo>
                  <a:lnTo>
                    <a:pt x="1380663" y="1219200"/>
                  </a:lnTo>
                  <a:lnTo>
                    <a:pt x="1334660" y="1193800"/>
                  </a:lnTo>
                  <a:lnTo>
                    <a:pt x="1288828" y="1181100"/>
                  </a:lnTo>
                  <a:lnTo>
                    <a:pt x="1197687" y="1130300"/>
                  </a:lnTo>
                  <a:lnTo>
                    <a:pt x="1152380" y="1117600"/>
                  </a:lnTo>
                  <a:lnTo>
                    <a:pt x="1062297" y="1066800"/>
                  </a:lnTo>
                  <a:lnTo>
                    <a:pt x="1017525" y="1054100"/>
                  </a:lnTo>
                  <a:lnTo>
                    <a:pt x="884295" y="977900"/>
                  </a:lnTo>
                  <a:lnTo>
                    <a:pt x="840253" y="965200"/>
                  </a:lnTo>
                  <a:lnTo>
                    <a:pt x="622848" y="838200"/>
                  </a:lnTo>
                  <a:lnTo>
                    <a:pt x="579937" y="825500"/>
                  </a:lnTo>
                  <a:lnTo>
                    <a:pt x="326566" y="673100"/>
                  </a:lnTo>
                  <a:lnTo>
                    <a:pt x="285031" y="647700"/>
                  </a:lnTo>
                  <a:lnTo>
                    <a:pt x="243698" y="609600"/>
                  </a:lnTo>
                  <a:lnTo>
                    <a:pt x="40098" y="482600"/>
                  </a:lnTo>
                  <a:lnTo>
                    <a:pt x="0" y="444500"/>
                  </a:lnTo>
                  <a:close/>
                </a:path>
                <a:path w="3289935" h="1676400">
                  <a:moveTo>
                    <a:pt x="187545" y="0"/>
                  </a:moveTo>
                  <a:lnTo>
                    <a:pt x="0" y="0"/>
                  </a:lnTo>
                  <a:lnTo>
                    <a:pt x="0" y="101600"/>
                  </a:lnTo>
                  <a:lnTo>
                    <a:pt x="35650" y="139700"/>
                  </a:lnTo>
                  <a:lnTo>
                    <a:pt x="71645" y="165100"/>
                  </a:lnTo>
                  <a:lnTo>
                    <a:pt x="107981" y="203200"/>
                  </a:lnTo>
                  <a:lnTo>
                    <a:pt x="144653" y="228600"/>
                  </a:lnTo>
                  <a:lnTo>
                    <a:pt x="181656" y="266700"/>
                  </a:lnTo>
                  <a:lnTo>
                    <a:pt x="218987" y="292100"/>
                  </a:lnTo>
                  <a:lnTo>
                    <a:pt x="256640" y="330200"/>
                  </a:lnTo>
                  <a:lnTo>
                    <a:pt x="332896" y="381000"/>
                  </a:lnTo>
                  <a:lnTo>
                    <a:pt x="371489" y="419100"/>
                  </a:lnTo>
                  <a:lnTo>
                    <a:pt x="449586" y="469900"/>
                  </a:lnTo>
                  <a:lnTo>
                    <a:pt x="489079" y="508000"/>
                  </a:lnTo>
                  <a:lnTo>
                    <a:pt x="649918" y="609600"/>
                  </a:lnTo>
                  <a:lnTo>
                    <a:pt x="690821" y="647700"/>
                  </a:lnTo>
                  <a:lnTo>
                    <a:pt x="773428" y="698500"/>
                  </a:lnTo>
                  <a:lnTo>
                    <a:pt x="984407" y="825500"/>
                  </a:lnTo>
                  <a:lnTo>
                    <a:pt x="1245347" y="977900"/>
                  </a:lnTo>
                  <a:lnTo>
                    <a:pt x="1289597" y="990600"/>
                  </a:lnTo>
                  <a:lnTo>
                    <a:pt x="1468607" y="1092200"/>
                  </a:lnTo>
                  <a:lnTo>
                    <a:pt x="1513838" y="1104900"/>
                  </a:lnTo>
                  <a:lnTo>
                    <a:pt x="1604845" y="1155700"/>
                  </a:lnTo>
                  <a:lnTo>
                    <a:pt x="1650612" y="1168400"/>
                  </a:lnTo>
                  <a:lnTo>
                    <a:pt x="1742647" y="1219200"/>
                  </a:lnTo>
                  <a:lnTo>
                    <a:pt x="1788908" y="1231900"/>
                  </a:lnTo>
                  <a:lnTo>
                    <a:pt x="1835323" y="1257300"/>
                  </a:lnTo>
                  <a:lnTo>
                    <a:pt x="1881891" y="1270000"/>
                  </a:lnTo>
                  <a:lnTo>
                    <a:pt x="1928604" y="1295400"/>
                  </a:lnTo>
                  <a:lnTo>
                    <a:pt x="1975460" y="1308100"/>
                  </a:lnTo>
                  <a:lnTo>
                    <a:pt x="2022454" y="1333500"/>
                  </a:lnTo>
                  <a:lnTo>
                    <a:pt x="2069580" y="1346200"/>
                  </a:lnTo>
                  <a:lnTo>
                    <a:pt x="2116835" y="1371600"/>
                  </a:lnTo>
                  <a:lnTo>
                    <a:pt x="2164214" y="1384300"/>
                  </a:lnTo>
                  <a:lnTo>
                    <a:pt x="2211713" y="1409700"/>
                  </a:lnTo>
                  <a:lnTo>
                    <a:pt x="2307051" y="1435100"/>
                  </a:lnTo>
                  <a:lnTo>
                    <a:pt x="2354882" y="1460500"/>
                  </a:lnTo>
                  <a:lnTo>
                    <a:pt x="2450843" y="1485900"/>
                  </a:lnTo>
                  <a:lnTo>
                    <a:pt x="2498964" y="1511300"/>
                  </a:lnTo>
                  <a:lnTo>
                    <a:pt x="2643838" y="1549400"/>
                  </a:lnTo>
                  <a:lnTo>
                    <a:pt x="2692285" y="1574800"/>
                  </a:lnTo>
                  <a:lnTo>
                    <a:pt x="3081994" y="1676400"/>
                  </a:lnTo>
                  <a:lnTo>
                    <a:pt x="3289838" y="1676400"/>
                  </a:lnTo>
                  <a:lnTo>
                    <a:pt x="3093435" y="1625600"/>
                  </a:lnTo>
                  <a:lnTo>
                    <a:pt x="3044482" y="1600200"/>
                  </a:lnTo>
                  <a:lnTo>
                    <a:pt x="2946788" y="1574800"/>
                  </a:lnTo>
                  <a:lnTo>
                    <a:pt x="2898056" y="1549400"/>
                  </a:lnTo>
                  <a:lnTo>
                    <a:pt x="2800844" y="1524000"/>
                  </a:lnTo>
                  <a:lnTo>
                    <a:pt x="2752373" y="1498600"/>
                  </a:lnTo>
                  <a:lnTo>
                    <a:pt x="2655726" y="1473200"/>
                  </a:lnTo>
                  <a:lnTo>
                    <a:pt x="2607558" y="1447800"/>
                  </a:lnTo>
                  <a:lnTo>
                    <a:pt x="2511560" y="1422400"/>
                  </a:lnTo>
                  <a:lnTo>
                    <a:pt x="2463738" y="1397000"/>
                  </a:lnTo>
                  <a:lnTo>
                    <a:pt x="2416040" y="1384300"/>
                  </a:lnTo>
                  <a:lnTo>
                    <a:pt x="2368471" y="1358900"/>
                  </a:lnTo>
                  <a:lnTo>
                    <a:pt x="2273739" y="1333500"/>
                  </a:lnTo>
                  <a:lnTo>
                    <a:pt x="2226584" y="1308100"/>
                  </a:lnTo>
                  <a:lnTo>
                    <a:pt x="2179578" y="1295400"/>
                  </a:lnTo>
                  <a:lnTo>
                    <a:pt x="2132723" y="1270000"/>
                  </a:lnTo>
                  <a:lnTo>
                    <a:pt x="2086025" y="1257300"/>
                  </a:lnTo>
                  <a:lnTo>
                    <a:pt x="1993118" y="1206500"/>
                  </a:lnTo>
                  <a:lnTo>
                    <a:pt x="1946918" y="1193800"/>
                  </a:lnTo>
                  <a:lnTo>
                    <a:pt x="1900894" y="1168400"/>
                  </a:lnTo>
                  <a:lnTo>
                    <a:pt x="1855049" y="1155700"/>
                  </a:lnTo>
                  <a:lnTo>
                    <a:pt x="1763918" y="1104900"/>
                  </a:lnTo>
                  <a:lnTo>
                    <a:pt x="1718641" y="1092200"/>
                  </a:lnTo>
                  <a:lnTo>
                    <a:pt x="1584020" y="1016000"/>
                  </a:lnTo>
                  <a:lnTo>
                    <a:pt x="1539565" y="1003300"/>
                  </a:lnTo>
                  <a:lnTo>
                    <a:pt x="1277553" y="850900"/>
                  </a:lnTo>
                  <a:lnTo>
                    <a:pt x="1065899" y="723900"/>
                  </a:lnTo>
                  <a:lnTo>
                    <a:pt x="901373" y="622300"/>
                  </a:lnTo>
                  <a:lnTo>
                    <a:pt x="860946" y="584200"/>
                  </a:lnTo>
                  <a:lnTo>
                    <a:pt x="741431" y="508000"/>
                  </a:lnTo>
                  <a:lnTo>
                    <a:pt x="702197" y="469900"/>
                  </a:lnTo>
                  <a:lnTo>
                    <a:pt x="663272" y="444500"/>
                  </a:lnTo>
                  <a:lnTo>
                    <a:pt x="624662" y="406400"/>
                  </a:lnTo>
                  <a:lnTo>
                    <a:pt x="586370" y="381000"/>
                  </a:lnTo>
                  <a:lnTo>
                    <a:pt x="548403" y="342900"/>
                  </a:lnTo>
                  <a:lnTo>
                    <a:pt x="510763" y="317500"/>
                  </a:lnTo>
                  <a:lnTo>
                    <a:pt x="473457" y="279400"/>
                  </a:lnTo>
                  <a:lnTo>
                    <a:pt x="436488" y="254000"/>
                  </a:lnTo>
                  <a:lnTo>
                    <a:pt x="363581" y="177800"/>
                  </a:lnTo>
                  <a:lnTo>
                    <a:pt x="327652" y="152400"/>
                  </a:lnTo>
                  <a:lnTo>
                    <a:pt x="292080" y="114300"/>
                  </a:lnTo>
                  <a:lnTo>
                    <a:pt x="256868" y="76200"/>
                  </a:lnTo>
                  <a:lnTo>
                    <a:pt x="222021" y="38100"/>
                  </a:lnTo>
                  <a:lnTo>
                    <a:pt x="187545" y="0"/>
                  </a:lnTo>
                  <a:close/>
                </a:path>
                <a:path w="3289935" h="1676400">
                  <a:moveTo>
                    <a:pt x="669050" y="0"/>
                  </a:moveTo>
                  <a:lnTo>
                    <a:pt x="509825" y="0"/>
                  </a:lnTo>
                  <a:lnTo>
                    <a:pt x="541793" y="38100"/>
                  </a:lnTo>
                  <a:lnTo>
                    <a:pt x="606739" y="88900"/>
                  </a:lnTo>
                  <a:lnTo>
                    <a:pt x="639722" y="127000"/>
                  </a:lnTo>
                  <a:lnTo>
                    <a:pt x="706723" y="177800"/>
                  </a:lnTo>
                  <a:lnTo>
                    <a:pt x="740747" y="215900"/>
                  </a:lnTo>
                  <a:lnTo>
                    <a:pt x="775123" y="241300"/>
                  </a:lnTo>
                  <a:lnTo>
                    <a:pt x="844945" y="292100"/>
                  </a:lnTo>
                  <a:lnTo>
                    <a:pt x="880396" y="330200"/>
                  </a:lnTo>
                  <a:lnTo>
                    <a:pt x="916211" y="355600"/>
                  </a:lnTo>
                  <a:lnTo>
                    <a:pt x="988944" y="406400"/>
                  </a:lnTo>
                  <a:lnTo>
                    <a:pt x="1025868" y="444500"/>
                  </a:lnTo>
                  <a:lnTo>
                    <a:pt x="1100845" y="495300"/>
                  </a:lnTo>
                  <a:lnTo>
                    <a:pt x="1216176" y="571500"/>
                  </a:lnTo>
                  <a:lnTo>
                    <a:pt x="1255395" y="609600"/>
                  </a:lnTo>
                  <a:lnTo>
                    <a:pt x="1295007" y="635000"/>
                  </a:lnTo>
                  <a:lnTo>
                    <a:pt x="1416225" y="711200"/>
                  </a:lnTo>
                  <a:lnTo>
                    <a:pt x="1541079" y="787400"/>
                  </a:lnTo>
                  <a:lnTo>
                    <a:pt x="1669645" y="863600"/>
                  </a:lnTo>
                  <a:lnTo>
                    <a:pt x="1802000" y="939800"/>
                  </a:lnTo>
                  <a:lnTo>
                    <a:pt x="1938221" y="1016000"/>
                  </a:lnTo>
                  <a:lnTo>
                    <a:pt x="1984500" y="1028700"/>
                  </a:lnTo>
                  <a:lnTo>
                    <a:pt x="2031221" y="1054100"/>
                  </a:lnTo>
                  <a:lnTo>
                    <a:pt x="2174057" y="1130300"/>
                  </a:lnTo>
                  <a:lnTo>
                    <a:pt x="2222570" y="1143000"/>
                  </a:lnTo>
                  <a:lnTo>
                    <a:pt x="2370853" y="1219200"/>
                  </a:lnTo>
                  <a:lnTo>
                    <a:pt x="2421204" y="1231900"/>
                  </a:lnTo>
                  <a:lnTo>
                    <a:pt x="2523309" y="1282700"/>
                  </a:lnTo>
                  <a:lnTo>
                    <a:pt x="2575069" y="1295400"/>
                  </a:lnTo>
                  <a:lnTo>
                    <a:pt x="2680018" y="1346200"/>
                  </a:lnTo>
                  <a:lnTo>
                    <a:pt x="2733212" y="1358900"/>
                  </a:lnTo>
                  <a:lnTo>
                    <a:pt x="2786890" y="1384300"/>
                  </a:lnTo>
                  <a:lnTo>
                    <a:pt x="2841054" y="1397000"/>
                  </a:lnTo>
                  <a:lnTo>
                    <a:pt x="2895708" y="1422400"/>
                  </a:lnTo>
                  <a:lnTo>
                    <a:pt x="2950855" y="1435100"/>
                  </a:lnTo>
                  <a:lnTo>
                    <a:pt x="2901497" y="1422400"/>
                  </a:lnTo>
                  <a:lnTo>
                    <a:pt x="2803471" y="1371600"/>
                  </a:lnTo>
                  <a:lnTo>
                    <a:pt x="2754808" y="1358900"/>
                  </a:lnTo>
                  <a:lnTo>
                    <a:pt x="2658193" y="1308100"/>
                  </a:lnTo>
                  <a:lnTo>
                    <a:pt x="2610245" y="1295400"/>
                  </a:lnTo>
                  <a:lnTo>
                    <a:pt x="2515080" y="1244600"/>
                  </a:lnTo>
                  <a:lnTo>
                    <a:pt x="2467867" y="1231900"/>
                  </a:lnTo>
                  <a:lnTo>
                    <a:pt x="2235588" y="1104900"/>
                  </a:lnTo>
                  <a:lnTo>
                    <a:pt x="2189906" y="1092200"/>
                  </a:lnTo>
                  <a:lnTo>
                    <a:pt x="1965479" y="965200"/>
                  </a:lnTo>
                  <a:lnTo>
                    <a:pt x="1747900" y="838200"/>
                  </a:lnTo>
                  <a:lnTo>
                    <a:pt x="1620756" y="762000"/>
                  </a:lnTo>
                  <a:lnTo>
                    <a:pt x="1578956" y="723900"/>
                  </a:lnTo>
                  <a:lnTo>
                    <a:pt x="1414715" y="622300"/>
                  </a:lnTo>
                  <a:lnTo>
                    <a:pt x="1374406" y="584200"/>
                  </a:lnTo>
                  <a:lnTo>
                    <a:pt x="1255320" y="508000"/>
                  </a:lnTo>
                  <a:lnTo>
                    <a:pt x="1216245" y="469900"/>
                  </a:lnTo>
                  <a:lnTo>
                    <a:pt x="1139040" y="419100"/>
                  </a:lnTo>
                  <a:lnTo>
                    <a:pt x="1100913" y="381000"/>
                  </a:lnTo>
                  <a:lnTo>
                    <a:pt x="1063108" y="355600"/>
                  </a:lnTo>
                  <a:lnTo>
                    <a:pt x="1025626" y="317500"/>
                  </a:lnTo>
                  <a:lnTo>
                    <a:pt x="951638" y="266700"/>
                  </a:lnTo>
                  <a:lnTo>
                    <a:pt x="915138" y="228600"/>
                  </a:lnTo>
                  <a:lnTo>
                    <a:pt x="878969" y="203200"/>
                  </a:lnTo>
                  <a:lnTo>
                    <a:pt x="843134" y="165100"/>
                  </a:lnTo>
                  <a:lnTo>
                    <a:pt x="807636" y="139700"/>
                  </a:lnTo>
                  <a:lnTo>
                    <a:pt x="772476" y="101600"/>
                  </a:lnTo>
                  <a:lnTo>
                    <a:pt x="737657" y="63500"/>
                  </a:lnTo>
                  <a:lnTo>
                    <a:pt x="703181" y="38100"/>
                  </a:lnTo>
                  <a:lnTo>
                    <a:pt x="669050" y="0"/>
                  </a:lnTo>
                  <a:close/>
                </a:path>
              </a:pathLst>
            </a:custGeom>
            <a:solidFill>
              <a:srgbClr val="003F98"/>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37" name="Rectangle 12"/>
          <p:cNvSpPr txBox="1">
            <a:spLocks noChangeArrowheads="1"/>
          </p:cNvSpPr>
          <p:nvPr/>
        </p:nvSpPr>
        <p:spPr>
          <a:xfrm>
            <a:off x="2972435" y="5441950"/>
            <a:ext cx="3028315" cy="55372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defRPr/>
            </a:pPr>
            <a:r>
              <a:rPr lang="en-US" altLang="zh-CN" sz="3600" b="1" dirty="0">
                <a:solidFill>
                  <a:schemeClr val="tx1"/>
                </a:solidFill>
                <a:latin typeface="Calibri" panose="020F0502020204030204" pitchFamily="34" charset="0"/>
                <a:ea typeface="黑体" panose="02010609060101010101" pitchFamily="49" charset="-122"/>
                <a:cs typeface="Times New Roman" panose="02020603050405020304" pitchFamily="18" charset="0"/>
              </a:rPr>
              <a:t>2026.2</a:t>
            </a:r>
            <a:endParaRPr lang="en-US" altLang="zh-CN" sz="3600" b="1" dirty="0">
              <a:solidFill>
                <a:schemeClr val="tx1"/>
              </a:solidFill>
              <a:latin typeface="Calibri" panose="020F0502020204030204" pitchFamily="34" charset="0"/>
              <a:ea typeface="黑体" panose="02010609060101010101" pitchFamily="49" charset="-122"/>
              <a:cs typeface="Times New Roman" panose="02020603050405020304" pitchFamily="18" charset="0"/>
            </a:endParaRPr>
          </a:p>
        </p:txBody>
      </p:sp>
      <p:pic>
        <p:nvPicPr>
          <p:cNvPr id="10" name="图片 9"/>
          <p:cNvPicPr>
            <a:picLocks noChangeAspect="1"/>
          </p:cNvPicPr>
          <p:nvPr/>
        </p:nvPicPr>
        <p:blipFill>
          <a:blip r:embed="rId2" cstate="hqprint"/>
          <a:stretch>
            <a:fillRect/>
          </a:stretch>
        </p:blipFill>
        <p:spPr>
          <a:xfrm>
            <a:off x="152400" y="142240"/>
            <a:ext cx="3413760" cy="638810"/>
          </a:xfrm>
          <a:prstGeom prst="rect">
            <a:avLst/>
          </a:prstGeom>
        </p:spPr>
      </p:pic>
      <p:sp>
        <p:nvSpPr>
          <p:cNvPr id="9" name="文本框 8"/>
          <p:cNvSpPr txBox="1"/>
          <p:nvPr/>
        </p:nvSpPr>
        <p:spPr>
          <a:xfrm>
            <a:off x="362585" y="1600200"/>
            <a:ext cx="8408670" cy="1836420"/>
          </a:xfrm>
          <a:prstGeom prst="rect">
            <a:avLst/>
          </a:prstGeom>
          <a:noFill/>
        </p:spPr>
        <p:txBody>
          <a:bodyPr wrap="square" rtlCol="0">
            <a:noAutofit/>
          </a:bodyPr>
          <a:lstStyle/>
          <a:p>
            <a:pPr algn="ctr"/>
            <a:r>
              <a:rPr lang="en-US" altLang="zh-CN" sz="3600" b="1" dirty="0">
                <a:solidFill>
                  <a:schemeClr val="bg1"/>
                </a:solidFill>
                <a:latin typeface="Calibri" panose="020F0502020204030204" pitchFamily="34" charset="0"/>
                <a:ea typeface="黑体" panose="02010609060101010101" pitchFamily="49" charset="-122"/>
                <a:cs typeface="Calibri" panose="020F0502020204030204" pitchFamily="34" charset="0"/>
              </a:rPr>
              <a:t>UDP: A Universal DSP Packing Framework for Low-bitwidth MAC Acceleration on FPGAs</a:t>
            </a:r>
            <a:endParaRPr lang="en-US" altLang="zh-CN" sz="3600" b="1" dirty="0">
              <a:solidFill>
                <a:schemeClr val="bg1"/>
              </a:solidFill>
              <a:latin typeface="Calibri" panose="020F0502020204030204" pitchFamily="34" charset="0"/>
              <a:ea typeface="黑体" panose="02010609060101010101" pitchFamily="49" charset="-122"/>
              <a:cs typeface="Calibri" panose="020F0502020204030204" pitchFamily="34" charset="0"/>
            </a:endParaRPr>
          </a:p>
        </p:txBody>
      </p:sp>
      <p:sp>
        <p:nvSpPr>
          <p:cNvPr id="13" name="文本框 12"/>
          <p:cNvSpPr txBox="1"/>
          <p:nvPr/>
        </p:nvSpPr>
        <p:spPr>
          <a:xfrm>
            <a:off x="305435" y="3352800"/>
            <a:ext cx="8408670" cy="1362075"/>
          </a:xfrm>
          <a:prstGeom prst="rect">
            <a:avLst/>
          </a:prstGeom>
          <a:noFill/>
        </p:spPr>
        <p:txBody>
          <a:bodyPr wrap="square" rtlCol="0">
            <a:noAutofit/>
          </a:bodyPr>
          <a:lstStyle/>
          <a:p>
            <a:pPr algn="ctr"/>
            <a:r>
              <a:rPr lang="en-US" altLang="zh-CN" sz="2400" b="1" u="sng" dirty="0">
                <a:solidFill>
                  <a:schemeClr val="bg1"/>
                </a:solidFill>
                <a:latin typeface="Calibri" panose="020F0502020204030204" pitchFamily="34" charset="0"/>
                <a:ea typeface="黑体" panose="02010609060101010101" pitchFamily="49" charset="-122"/>
                <a:cs typeface="Calibri" panose="020F0502020204030204" pitchFamily="34" charset="0"/>
              </a:rPr>
              <a:t>Jundong Wu</a:t>
            </a:r>
            <a:r>
              <a:rPr lang="en-US" altLang="zh-CN" sz="2400" b="1" dirty="0">
                <a:solidFill>
                  <a:schemeClr val="bg1"/>
                </a:solidFill>
                <a:latin typeface="Calibri" panose="020F0502020204030204" pitchFamily="34" charset="0"/>
                <a:ea typeface="黑体" panose="02010609060101010101" pitchFamily="49" charset="-122"/>
                <a:cs typeface="Calibri" panose="020F0502020204030204" pitchFamily="34" charset="0"/>
              </a:rPr>
              <a:t>, Zhendong Zheng, Lei Gong*, </a:t>
            </a:r>
            <a:endParaRPr lang="en-US" altLang="zh-CN" sz="2400" b="1" dirty="0">
              <a:solidFill>
                <a:schemeClr val="bg1"/>
              </a:solidFill>
              <a:latin typeface="Calibri" panose="020F0502020204030204" pitchFamily="34" charset="0"/>
              <a:ea typeface="黑体" panose="02010609060101010101" pitchFamily="49" charset="-122"/>
              <a:cs typeface="Calibri" panose="020F0502020204030204" pitchFamily="34" charset="0"/>
            </a:endParaRPr>
          </a:p>
          <a:p>
            <a:pPr algn="ctr"/>
            <a:r>
              <a:rPr lang="en-US" altLang="zh-CN" sz="2400" b="1" dirty="0">
                <a:solidFill>
                  <a:schemeClr val="bg1"/>
                </a:solidFill>
                <a:latin typeface="Calibri" panose="020F0502020204030204" pitchFamily="34" charset="0"/>
                <a:ea typeface="黑体" panose="02010609060101010101" pitchFamily="49" charset="-122"/>
                <a:cs typeface="Calibri" panose="020F0502020204030204" pitchFamily="34" charset="0"/>
              </a:rPr>
              <a:t>Chao Wang, Xuehai Zhou</a:t>
            </a:r>
            <a:endParaRPr lang="en-US" altLang="zh-CN" sz="2000" b="1" dirty="0">
              <a:solidFill>
                <a:schemeClr val="bg1"/>
              </a:solidFill>
              <a:latin typeface="Calibri" panose="020F0502020204030204" pitchFamily="34" charset="0"/>
              <a:ea typeface="黑体" panose="02010609060101010101" pitchFamily="49" charset="-122"/>
              <a:cs typeface="Calibri" panose="020F0502020204030204" pitchFamily="34" charset="0"/>
            </a:endParaRPr>
          </a:p>
          <a:p>
            <a:pPr algn="ctr"/>
            <a:r>
              <a:rPr lang="en-US" altLang="zh-CN" sz="1800" b="0" dirty="0">
                <a:solidFill>
                  <a:schemeClr val="bg1"/>
                </a:solidFill>
                <a:latin typeface="Calibri" panose="020F0502020204030204" pitchFamily="34" charset="0"/>
                <a:ea typeface="黑体" panose="02010609060101010101" pitchFamily="49" charset="-122"/>
                <a:cs typeface="Calibri" panose="020F0502020204030204" pitchFamily="34" charset="0"/>
              </a:rPr>
              <a:t>University of Science and Technology of China, Hefei, China</a:t>
            </a:r>
            <a:endParaRPr lang="en-US" altLang="zh-CN" sz="1800" b="0" dirty="0">
              <a:solidFill>
                <a:schemeClr val="bg1"/>
              </a:solidFill>
              <a:latin typeface="Calibri" panose="020F0502020204030204" pitchFamily="34" charset="0"/>
              <a:ea typeface="黑体" panose="02010609060101010101" pitchFamily="49" charset="-122"/>
              <a:cs typeface="Calibri" panose="020F0502020204030204" pitchFamily="34" charset="0"/>
            </a:endParaRPr>
          </a:p>
          <a:p>
            <a:pPr algn="ctr"/>
            <a:r>
              <a:rPr lang="en-US" altLang="zh-CN" sz="1800" b="0" dirty="0">
                <a:solidFill>
                  <a:schemeClr val="bg1"/>
                </a:solidFill>
                <a:latin typeface="Calibri" panose="020F0502020204030204" pitchFamily="34" charset="0"/>
                <a:ea typeface="黑体" panose="02010609060101010101" pitchFamily="49" charset="-122"/>
                <a:cs typeface="Calibri" panose="020F0502020204030204" pitchFamily="34" charset="0"/>
              </a:rPr>
              <a:t>Suzhou Institute for Advanced Research, USTC, Suzhou, China</a:t>
            </a:r>
            <a:endParaRPr lang="en-US" altLang="zh-CN" sz="1800" b="0" dirty="0">
              <a:solidFill>
                <a:schemeClr val="bg1"/>
              </a:solidFill>
              <a:latin typeface="Calibri" panose="020F0502020204030204" pitchFamily="34" charset="0"/>
              <a:ea typeface="黑体" panose="02010609060101010101" pitchFamily="49" charset="-122"/>
              <a:cs typeface="Calibri" panose="020F0502020204030204" pitchFamily="34" charset="0"/>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解决方案：映射与打包</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3/5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5"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UDP: Hardware template</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
        <p:nvSpPr>
          <p:cNvPr id="10" name="文本框 9"/>
          <p:cNvSpPr txBox="1"/>
          <p:nvPr/>
        </p:nvSpPr>
        <p:spPr>
          <a:xfrm>
            <a:off x="1791335" y="2136140"/>
            <a:ext cx="5499100" cy="287020"/>
          </a:xfrm>
          <a:prstGeom prst="rect">
            <a:avLst/>
          </a:prstGeom>
          <a:noFill/>
        </p:spPr>
        <p:txBody>
          <a:bodyPr wrap="square" lIns="0" rIns="0" rtlCol="0">
            <a:noAutofit/>
          </a:bodyPr>
          <a:p>
            <a:pPr marL="0" lvl="1" indent="0" eaLnBrk="1" fontAlgn="auto" latinLnBrk="0" hangingPunct="1">
              <a:lnSpc>
                <a:spcPct val="150000"/>
              </a:lnSpc>
              <a:buFont typeface="Wingdings" panose="05000000000000000000" charset="0"/>
              <a:buNone/>
            </a:pPr>
            <a:endParaRPr kumimoji="0" lang="zh-CN" altLang="en-US" sz="2400" b="1" i="0" u="none" strike="noStrike" kern="0" cap="none" spc="0" normalizeH="0" baseline="0" noProof="1">
              <a:solidFill>
                <a:schemeClr val="tx1"/>
              </a:solidFill>
              <a:latin typeface="微软雅黑" panose="020B0503020204020204" charset="-122"/>
              <a:ea typeface="微软雅黑" panose="020B0503020204020204" charset="-122"/>
              <a:cs typeface="+mn-ea"/>
              <a:sym typeface="+mn-ea"/>
            </a:endParaRPr>
          </a:p>
        </p:txBody>
      </p:sp>
      <p:sp>
        <p:nvSpPr>
          <p:cNvPr id="19" name="文本框 18" descr="7b0a202020202262756c6c6574223a20227b5c2263617465676f727949645c223a5c225c222c5c2274656d706c61746549645c223a32303233313731387d220a7d0a"/>
          <p:cNvSpPr txBox="1"/>
          <p:nvPr/>
        </p:nvSpPr>
        <p:spPr>
          <a:xfrm>
            <a:off x="455930" y="1075690"/>
            <a:ext cx="8530590" cy="4601210"/>
          </a:xfrm>
          <a:prstGeom prst="rect">
            <a:avLst/>
          </a:prstGeom>
          <a:noFill/>
        </p:spPr>
        <p:txBody>
          <a:bodyPr wrap="square" rtlCol="0">
            <a:noAutofit/>
          </a:bodyPr>
          <a:p>
            <a:pPr marL="0" lvl="5" indent="0" eaLnBrk="1" fontAlgn="auto" latinLnBrk="0" hangingPunct="1">
              <a:lnSpc>
                <a:spcPct val="100000"/>
              </a:lnSpc>
              <a:buFont typeface="+mj-ea"/>
              <a:buNone/>
            </a:pPr>
            <a:r>
              <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A layered Chisel template to auto-generate required compute blocks</a:t>
            </a: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0" lvl="5" indent="0" eaLnBrk="1" fontAlgn="auto" latinLnBrk="0" hangingPunct="1">
              <a:lnSpc>
                <a:spcPct val="100000"/>
              </a:lnSpc>
              <a:buFont typeface="+mj-ea"/>
              <a:buNone/>
            </a:pP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l"/>
            </a:pPr>
            <a:r>
              <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Fully parameterized design</a:t>
            </a: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l"/>
            </a:pP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l"/>
            </a:pPr>
            <a:r>
              <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Hierarchical / layered hardware template</a:t>
            </a: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l"/>
            </a:pP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l"/>
            </a:pPr>
            <a:r>
              <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Automatic generation of optimized Verilog code</a:t>
            </a:r>
            <a:endParaRPr kumimoji="0" lang="en-US" altLang="zh-CN" sz="32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381000" y="1066800"/>
            <a:ext cx="8483600" cy="5051425"/>
          </a:xfrm>
          <a:prstGeom prst="rect">
            <a:avLst/>
          </a:prstGeom>
        </p:spPr>
      </p:pic>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UDP: Hardware template</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Experimental Results</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
        <p:nvSpPr>
          <p:cNvPr id="10" name="文本框 9"/>
          <p:cNvSpPr txBox="1"/>
          <p:nvPr/>
        </p:nvSpPr>
        <p:spPr>
          <a:xfrm>
            <a:off x="502920" y="5181600"/>
            <a:ext cx="8382635" cy="1198880"/>
          </a:xfrm>
          <a:prstGeom prst="rect">
            <a:avLst/>
          </a:prstGeom>
          <a:noFill/>
        </p:spPr>
        <p:txBody>
          <a:bodyPr wrap="square" rtlCol="0">
            <a:spAutoFit/>
          </a:bodyPr>
          <a:p>
            <a:pPr marL="0" lvl="5" indent="0" eaLnBrk="1" fontAlgn="auto" latinLnBrk="0" hangingPunct="1">
              <a:lnSpc>
                <a:spcPct val="100000"/>
              </a:lnSpc>
            </a:pPr>
            <a:r>
              <a:rPr lang="en-US" altLang="zh-CN" sz="2400">
                <a:latin typeface="Calibri" panose="020F0502020204030204" pitchFamily="34" charset="0"/>
                <a:ea typeface="宋体" panose="02010600030101010101" pitchFamily="2" charset="-122"/>
                <a:cs typeface="Calibri" panose="020F0502020204030204" pitchFamily="34" charset="0"/>
              </a:rPr>
              <a:t>With only the compute core replaced, UDP achieves the highest throughput, outperforming prior packing-based designs by up to 2.28x</a:t>
            </a:r>
            <a:endParaRPr lang="en-US" altLang="zh-CN" sz="2400">
              <a:latin typeface="Calibri" panose="020F0502020204030204" pitchFamily="34" charset="0"/>
              <a:ea typeface="宋体" panose="02010600030101010101" pitchFamily="2" charset="-122"/>
              <a:cs typeface="Calibri" panose="020F0502020204030204" pitchFamily="34" charset="0"/>
            </a:endParaRPr>
          </a:p>
        </p:txBody>
      </p:sp>
      <p:pic>
        <p:nvPicPr>
          <p:cNvPr id="5" name="图片 4"/>
          <p:cNvPicPr>
            <a:picLocks noChangeAspect="1"/>
          </p:cNvPicPr>
          <p:nvPr/>
        </p:nvPicPr>
        <p:blipFill>
          <a:blip r:embed="rId1"/>
          <a:stretch>
            <a:fillRect/>
          </a:stretch>
        </p:blipFill>
        <p:spPr>
          <a:xfrm>
            <a:off x="1447800" y="1143000"/>
            <a:ext cx="6075680" cy="393255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Experimental Results</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pic>
        <p:nvPicPr>
          <p:cNvPr id="2" name="图片 1"/>
          <p:cNvPicPr>
            <a:picLocks noChangeAspect="1"/>
          </p:cNvPicPr>
          <p:nvPr/>
        </p:nvPicPr>
        <p:blipFill>
          <a:blip r:embed="rId1"/>
          <a:stretch>
            <a:fillRect/>
          </a:stretch>
        </p:blipFill>
        <p:spPr>
          <a:xfrm>
            <a:off x="304800" y="1143000"/>
            <a:ext cx="4603115" cy="5049520"/>
          </a:xfrm>
          <a:prstGeom prst="rect">
            <a:avLst/>
          </a:prstGeom>
        </p:spPr>
      </p:pic>
      <p:sp>
        <p:nvSpPr>
          <p:cNvPr id="3" name="文本框 2"/>
          <p:cNvSpPr txBox="1"/>
          <p:nvPr/>
        </p:nvSpPr>
        <p:spPr>
          <a:xfrm>
            <a:off x="4974590" y="1574165"/>
            <a:ext cx="3953510" cy="4512310"/>
          </a:xfrm>
          <a:prstGeom prst="rect">
            <a:avLst/>
          </a:prstGeom>
          <a:noFill/>
        </p:spPr>
        <p:txBody>
          <a:bodyPr wrap="square" rtlCol="0">
            <a:noAutofit/>
          </a:bodyPr>
          <a:p>
            <a:pPr marL="457200" indent="-457200">
              <a:buFont typeface="Wingdings" panose="05000000000000000000" charset="0"/>
              <a:buChar char="ü"/>
            </a:pPr>
            <a:r>
              <a:rPr lang="en-US" altLang="zh-CN" sz="2800">
                <a:latin typeface="Calibri" panose="020F0502020204030204" pitchFamily="34" charset="0"/>
                <a:ea typeface="宋体" panose="02010600030101010101" pitchFamily="2" charset="-122"/>
                <a:cs typeface="Calibri" panose="020F0502020204030204" pitchFamily="34" charset="0"/>
              </a:rPr>
              <a:t>UDP can be implemented on any hardware that provides MAC support</a:t>
            </a:r>
            <a:endParaRPr lang="en-US" altLang="zh-CN" sz="2800">
              <a:latin typeface="Calibri" panose="020F0502020204030204" pitchFamily="34" charset="0"/>
              <a:ea typeface="宋体" panose="02010600030101010101" pitchFamily="2" charset="-122"/>
              <a:cs typeface="Calibri" panose="020F0502020204030204" pitchFamily="34" charset="0"/>
            </a:endParaRPr>
          </a:p>
          <a:p>
            <a:pPr marL="457200" indent="-457200">
              <a:buFont typeface="Wingdings" panose="05000000000000000000" charset="0"/>
              <a:buChar char="ü"/>
            </a:pPr>
            <a:endParaRPr lang="en-US" altLang="zh-CN" sz="2800">
              <a:latin typeface="Calibri" panose="020F0502020204030204" pitchFamily="34" charset="0"/>
              <a:ea typeface="宋体" panose="02010600030101010101" pitchFamily="2" charset="-122"/>
              <a:cs typeface="Calibri" panose="020F0502020204030204" pitchFamily="34" charset="0"/>
            </a:endParaRPr>
          </a:p>
          <a:p>
            <a:pPr marL="457200" indent="-457200">
              <a:buFont typeface="Wingdings" panose="05000000000000000000" charset="0"/>
              <a:buChar char="ü"/>
            </a:pPr>
            <a:r>
              <a:rPr lang="en-US" altLang="zh-CN" sz="2800">
                <a:latin typeface="Calibri" panose="020F0502020204030204" pitchFamily="34" charset="0"/>
                <a:ea typeface="宋体" panose="02010600030101010101" pitchFamily="2" charset="-122"/>
                <a:cs typeface="Calibri" panose="020F0502020204030204" pitchFamily="34" charset="0"/>
              </a:rPr>
              <a:t>UDP is theoretically optimal for the majority of configurations</a:t>
            </a:r>
            <a:endParaRPr lang="en-US" altLang="zh-CN" sz="2800">
              <a:latin typeface="Calibri" panose="020F0502020204030204" pitchFamily="34" charset="0"/>
              <a:ea typeface="宋体" panose="02010600030101010101" pitchFamily="2" charset="-122"/>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rcRect r="50268"/>
          <a:stretch>
            <a:fillRect/>
          </a:stretch>
        </p:blipFill>
        <p:spPr>
          <a:xfrm>
            <a:off x="1447800" y="1600200"/>
            <a:ext cx="6183630" cy="2311400"/>
          </a:xfrm>
          <a:prstGeom prst="rect">
            <a:avLst/>
          </a:prstGeom>
        </p:spPr>
      </p:pic>
      <p:pic>
        <p:nvPicPr>
          <p:cNvPr id="5" name="图片 4"/>
          <p:cNvPicPr>
            <a:picLocks noChangeAspect="1"/>
          </p:cNvPicPr>
          <p:nvPr/>
        </p:nvPicPr>
        <p:blipFill>
          <a:blip r:embed="rId1"/>
          <a:srcRect l="50546"/>
          <a:stretch>
            <a:fillRect/>
          </a:stretch>
        </p:blipFill>
        <p:spPr>
          <a:xfrm>
            <a:off x="1531620" y="3886200"/>
            <a:ext cx="6167120" cy="2318385"/>
          </a:xfrm>
          <a:prstGeom prst="rect">
            <a:avLst/>
          </a:prstGeom>
        </p:spPr>
      </p:pic>
      <p:sp>
        <p:nvSpPr>
          <p:cNvPr id="3"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Experimental Results</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
        <p:nvSpPr>
          <p:cNvPr id="6" name="文本框 5"/>
          <p:cNvSpPr txBox="1"/>
          <p:nvPr/>
        </p:nvSpPr>
        <p:spPr>
          <a:xfrm>
            <a:off x="315595" y="838200"/>
            <a:ext cx="8534400" cy="521970"/>
          </a:xfrm>
          <a:prstGeom prst="rect">
            <a:avLst/>
          </a:prstGeom>
          <a:noFill/>
        </p:spPr>
        <p:txBody>
          <a:bodyPr wrap="square" rtlCol="0">
            <a:spAutoFit/>
          </a:bodyPr>
          <a:p>
            <a:r>
              <a:rPr lang="en-US" altLang="zh-CN" sz="2800">
                <a:latin typeface="Calibri" panose="020F0502020204030204" pitchFamily="34" charset="0"/>
                <a:cs typeface="Calibri" panose="020F0502020204030204" pitchFamily="34" charset="0"/>
              </a:rPr>
              <a:t>Comparation against other DSP packing schemes</a:t>
            </a:r>
            <a:endParaRPr lang="en-US" altLang="zh-CN" sz="2800">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Exploratory Analysis</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
        <p:nvSpPr>
          <p:cNvPr id="10" name="文本框 9"/>
          <p:cNvSpPr txBox="1"/>
          <p:nvPr/>
        </p:nvSpPr>
        <p:spPr>
          <a:xfrm>
            <a:off x="317500" y="4743450"/>
            <a:ext cx="8566785" cy="1818640"/>
          </a:xfrm>
          <a:prstGeom prst="rect">
            <a:avLst/>
          </a:prstGeom>
          <a:noFill/>
        </p:spPr>
        <p:txBody>
          <a:bodyPr wrap="square" rtlCol="0">
            <a:noAutofit/>
          </a:bodyPr>
          <a:p>
            <a:pPr marL="285750" indent="-285750">
              <a:buFont typeface="Wingdings" panose="05000000000000000000" charset="0"/>
              <a:buChar char="l"/>
            </a:pPr>
            <a:r>
              <a:rPr lang="en-US" altLang="zh-CN" sz="2400">
                <a:latin typeface="Calibri" panose="020F0502020204030204" pitchFamily="34" charset="0"/>
                <a:ea typeface="宋体" panose="02010600030101010101" pitchFamily="2" charset="-122"/>
                <a:cs typeface="Calibri" panose="020F0502020204030204" pitchFamily="34" charset="0"/>
              </a:rPr>
              <a:t>We further discuss how the mapping and recovery strategies affect both accuracy and performance</a:t>
            </a:r>
            <a:endParaRPr lang="en-US" altLang="zh-CN" sz="2400">
              <a:latin typeface="Calibri" panose="020F0502020204030204" pitchFamily="34" charset="0"/>
              <a:ea typeface="宋体" panose="02010600030101010101" pitchFamily="2" charset="-122"/>
              <a:cs typeface="Calibri" panose="020F0502020204030204" pitchFamily="34" charset="0"/>
            </a:endParaRPr>
          </a:p>
          <a:p>
            <a:pPr marL="285750" indent="-285750">
              <a:buFont typeface="Wingdings" panose="05000000000000000000" charset="0"/>
              <a:buChar char="l"/>
            </a:pPr>
            <a:r>
              <a:rPr lang="en-US" altLang="zh-CN" sz="2400">
                <a:latin typeface="Calibri" panose="020F0502020204030204" pitchFamily="34" charset="0"/>
                <a:ea typeface="宋体" panose="02010600030101010101" pitchFamily="2" charset="-122"/>
                <a:cs typeface="Calibri" panose="020F0502020204030204" pitchFamily="34" charset="0"/>
              </a:rPr>
              <a:t>By trading off about 20% accuracy, we can achieve over 60% resource savings</a:t>
            </a:r>
            <a:endParaRPr lang="en-US" altLang="zh-CN" sz="2400">
              <a:latin typeface="Calibri" panose="020F0502020204030204" pitchFamily="34" charset="0"/>
              <a:ea typeface="宋体" panose="02010600030101010101" pitchFamily="2" charset="-122"/>
              <a:cs typeface="Calibri" panose="020F0502020204030204" pitchFamily="34" charset="0"/>
            </a:endParaRPr>
          </a:p>
        </p:txBody>
      </p:sp>
      <p:pic>
        <p:nvPicPr>
          <p:cNvPr id="2" name="图片 1"/>
          <p:cNvPicPr>
            <a:picLocks noChangeAspect="1"/>
          </p:cNvPicPr>
          <p:nvPr/>
        </p:nvPicPr>
        <p:blipFill>
          <a:blip r:embed="rId1"/>
          <a:stretch>
            <a:fillRect/>
          </a:stretch>
        </p:blipFill>
        <p:spPr>
          <a:xfrm>
            <a:off x="609600" y="1524000"/>
            <a:ext cx="7813675" cy="3069590"/>
          </a:xfrm>
          <a:prstGeom prst="rect">
            <a:avLst/>
          </a:prstGeom>
        </p:spPr>
      </p:pic>
      <p:sp>
        <p:nvSpPr>
          <p:cNvPr id="3" name="文本框 2"/>
          <p:cNvSpPr txBox="1"/>
          <p:nvPr/>
        </p:nvSpPr>
        <p:spPr>
          <a:xfrm>
            <a:off x="304800" y="838200"/>
            <a:ext cx="6334760" cy="521970"/>
          </a:xfrm>
          <a:prstGeom prst="rect">
            <a:avLst/>
          </a:prstGeom>
          <a:noFill/>
        </p:spPr>
        <p:txBody>
          <a:bodyPr wrap="square" rtlCol="0">
            <a:spAutoFit/>
          </a:bodyPr>
          <a:p>
            <a:r>
              <a:rPr lang="en-US" altLang="zh-CN" sz="2800">
                <a:latin typeface="Calibri" panose="020F0502020204030204" pitchFamily="34" charset="0"/>
                <a:cs typeface="Calibri" panose="020F0502020204030204" pitchFamily="34" charset="0"/>
              </a:rPr>
              <a:t>Different Processing Combinations</a:t>
            </a:r>
            <a:endParaRPr lang="en-US" altLang="zh-CN" sz="2800">
              <a:latin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Exploratory Analysis</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
        <p:nvSpPr>
          <p:cNvPr id="10" name="文本框 9"/>
          <p:cNvSpPr txBox="1"/>
          <p:nvPr/>
        </p:nvSpPr>
        <p:spPr>
          <a:xfrm>
            <a:off x="304800" y="5410200"/>
            <a:ext cx="8516620" cy="829945"/>
          </a:xfrm>
          <a:prstGeom prst="rect">
            <a:avLst/>
          </a:prstGeom>
          <a:noFill/>
        </p:spPr>
        <p:txBody>
          <a:bodyPr wrap="square" rtlCol="0">
            <a:spAutoFit/>
          </a:bodyPr>
          <a:p>
            <a:pPr marL="0" indent="0">
              <a:buFont typeface="Wingdings" panose="05000000000000000000" charset="0"/>
              <a:buNone/>
            </a:pPr>
            <a:r>
              <a:rPr lang="en-US" altLang="en-US" sz="2400">
                <a:latin typeface="Calibri" panose="020F0502020204030204" pitchFamily="34" charset="0"/>
                <a:ea typeface="宋体" panose="02010600030101010101" pitchFamily="2" charset="-122"/>
                <a:cs typeface="Calibri" panose="020F0502020204030204" pitchFamily="34" charset="0"/>
              </a:rPr>
              <a:t>Clip + Direct mapping </a:t>
            </a:r>
            <a:r>
              <a:rPr lang="en-US" altLang="zh-CN" sz="2400">
                <a:latin typeface="Calibri" panose="020F0502020204030204" pitchFamily="34" charset="0"/>
                <a:ea typeface="宋体" panose="02010600030101010101" pitchFamily="2" charset="-122"/>
                <a:cs typeface="Calibri" panose="020F0502020204030204" pitchFamily="34" charset="0"/>
              </a:rPr>
              <a:t>achieves a strong balance between resource usage and performance</a:t>
            </a:r>
            <a:endParaRPr lang="en-US" altLang="zh-CN" sz="2400">
              <a:latin typeface="Calibri" panose="020F0502020204030204" pitchFamily="34" charset="0"/>
              <a:ea typeface="宋体" panose="02010600030101010101" pitchFamily="2" charset="-122"/>
              <a:cs typeface="Calibri" panose="020F0502020204030204" pitchFamily="34" charset="0"/>
            </a:endParaRPr>
          </a:p>
        </p:txBody>
      </p:sp>
      <p:pic>
        <p:nvPicPr>
          <p:cNvPr id="3" name="图片 2"/>
          <p:cNvPicPr>
            <a:picLocks noChangeAspect="1"/>
          </p:cNvPicPr>
          <p:nvPr/>
        </p:nvPicPr>
        <p:blipFill>
          <a:blip r:embed="rId1"/>
          <a:stretch>
            <a:fillRect/>
          </a:stretch>
        </p:blipFill>
        <p:spPr>
          <a:xfrm>
            <a:off x="762000" y="1524000"/>
            <a:ext cx="7712075" cy="3679190"/>
          </a:xfrm>
          <a:prstGeom prst="rect">
            <a:avLst/>
          </a:prstGeom>
        </p:spPr>
      </p:pic>
      <p:sp>
        <p:nvSpPr>
          <p:cNvPr id="2" name="文本框 1"/>
          <p:cNvSpPr txBox="1"/>
          <p:nvPr/>
        </p:nvSpPr>
        <p:spPr>
          <a:xfrm>
            <a:off x="304800" y="838200"/>
            <a:ext cx="6334760" cy="521970"/>
          </a:xfrm>
          <a:prstGeom prst="rect">
            <a:avLst/>
          </a:prstGeom>
          <a:noFill/>
        </p:spPr>
        <p:txBody>
          <a:bodyPr wrap="square" rtlCol="0">
            <a:spAutoFit/>
          </a:bodyPr>
          <a:p>
            <a:r>
              <a:rPr lang="en-US" altLang="zh-CN" sz="2800">
                <a:latin typeface="Calibri" panose="020F0502020204030204" pitchFamily="34" charset="0"/>
                <a:cs typeface="Calibri" panose="020F0502020204030204" pitchFamily="34" charset="0"/>
              </a:rPr>
              <a:t>More Aggressive Clip Mapping</a:t>
            </a:r>
            <a:endParaRPr lang="en-US" altLang="zh-CN" sz="2800">
              <a:latin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问题概述</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2/5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11"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dirty="0">
                <a:sym typeface="+mn-ea"/>
              </a:rPr>
              <a:t>Conclusion &amp; future work</a:t>
            </a:r>
            <a:endParaRPr lang="en-US" altLang="zh-CN" dirty="0">
              <a:solidFill>
                <a:schemeClr val="bg1"/>
              </a:solidFill>
              <a:latin typeface="Calibri" panose="020F0502020204030204" pitchFamily="34" charset="0"/>
              <a:ea typeface="Arial" panose="020B0604020202020204" pitchFamily="34" charset="0"/>
              <a:cs typeface="Calibri" panose="020F0502020204030204" pitchFamily="34" charset="0"/>
              <a:sym typeface="+mn-ea"/>
            </a:endParaRPr>
          </a:p>
        </p:txBody>
      </p:sp>
      <p:sp>
        <p:nvSpPr>
          <p:cNvPr id="4" name="文本框 3"/>
          <p:cNvSpPr txBox="1"/>
          <p:nvPr/>
        </p:nvSpPr>
        <p:spPr>
          <a:xfrm>
            <a:off x="295910" y="929005"/>
            <a:ext cx="8489950" cy="5476240"/>
          </a:xfrm>
          <a:prstGeom prst="rect">
            <a:avLst/>
          </a:prstGeom>
          <a:noFill/>
        </p:spPr>
        <p:txBody>
          <a:bodyPr wrap="square" rtlCol="0">
            <a:noAutofit/>
          </a:bodyPr>
          <a:p>
            <a:pPr marL="342900" indent="-342900">
              <a:buFont typeface="Wingdings" panose="05000000000000000000" charset="0"/>
              <a:buChar char="Ø"/>
            </a:pPr>
            <a:r>
              <a:rPr lang="en-US" altLang="zh-CN" sz="2800">
                <a:latin typeface="Calibri" panose="020F0502020204030204" pitchFamily="34" charset="0"/>
                <a:cs typeface="Calibri" panose="020F0502020204030204" pitchFamily="34" charset="0"/>
              </a:rPr>
              <a:t>We propose UDP, a </a:t>
            </a:r>
            <a:r>
              <a:rPr lang="en-US" altLang="zh-CN" sz="2800" b="1">
                <a:latin typeface="Calibri" panose="020F0502020204030204" pitchFamily="34" charset="0"/>
                <a:cs typeface="Calibri" panose="020F0502020204030204" pitchFamily="34" charset="0"/>
              </a:rPr>
              <a:t>U</a:t>
            </a:r>
            <a:r>
              <a:rPr lang="en-US" altLang="zh-CN" sz="2800">
                <a:latin typeface="Calibri" panose="020F0502020204030204" pitchFamily="34" charset="0"/>
                <a:cs typeface="Calibri" panose="020F0502020204030204" pitchFamily="34" charset="0"/>
              </a:rPr>
              <a:t>niversal </a:t>
            </a:r>
            <a:r>
              <a:rPr lang="en-US" altLang="zh-CN" sz="2800" b="1">
                <a:latin typeface="Calibri" panose="020F0502020204030204" pitchFamily="34" charset="0"/>
                <a:cs typeface="Calibri" panose="020F0502020204030204" pitchFamily="34" charset="0"/>
              </a:rPr>
              <a:t>D</a:t>
            </a:r>
            <a:r>
              <a:rPr lang="en-US" altLang="zh-CN" sz="2800">
                <a:latin typeface="Calibri" panose="020F0502020204030204" pitchFamily="34" charset="0"/>
                <a:cs typeface="Calibri" panose="020F0502020204030204" pitchFamily="34" charset="0"/>
              </a:rPr>
              <a:t>SP</a:t>
            </a:r>
            <a:r>
              <a:rPr lang="en-US" altLang="zh-CN" sz="2800" b="1">
                <a:latin typeface="Calibri" panose="020F0502020204030204" pitchFamily="34" charset="0"/>
                <a:cs typeface="Calibri" panose="020F0502020204030204" pitchFamily="34" charset="0"/>
              </a:rPr>
              <a:t> P</a:t>
            </a:r>
            <a:r>
              <a:rPr lang="en-US" altLang="zh-CN" sz="2800">
                <a:latin typeface="Calibri" panose="020F0502020204030204" pitchFamily="34" charset="0"/>
                <a:cs typeface="Calibri" panose="020F0502020204030204" pitchFamily="34" charset="0"/>
              </a:rPr>
              <a:t>acking framework</a:t>
            </a: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r>
              <a:rPr lang="en-US" altLang="zh-CN" sz="2800">
                <a:latin typeface="Calibri" panose="020F0502020204030204" pitchFamily="34" charset="0"/>
                <a:cs typeface="Calibri" panose="020F0502020204030204" pitchFamily="34" charset="0"/>
              </a:rPr>
              <a:t>We decouple packing into </a:t>
            </a:r>
            <a:r>
              <a:rPr lang="en-US" altLang="zh-CN" sz="2800" i="1">
                <a:latin typeface="Calibri" panose="020F0502020204030204" pitchFamily="34" charset="0"/>
                <a:cs typeface="Calibri" panose="020F0502020204030204" pitchFamily="34" charset="0"/>
              </a:rPr>
              <a:t>mapping</a:t>
            </a:r>
            <a:r>
              <a:rPr lang="en-US" altLang="zh-CN" sz="2800">
                <a:latin typeface="Calibri" panose="020F0502020204030204" pitchFamily="34" charset="0"/>
                <a:cs typeface="Calibri" panose="020F0502020204030204" pitchFamily="34" charset="0"/>
              </a:rPr>
              <a:t> and </a:t>
            </a:r>
            <a:r>
              <a:rPr lang="en-US" altLang="zh-CN" sz="2800" i="1">
                <a:latin typeface="Calibri" panose="020F0502020204030204" pitchFamily="34" charset="0"/>
                <a:cs typeface="Calibri" panose="020F0502020204030204" pitchFamily="34" charset="0"/>
              </a:rPr>
              <a:t>packing</a:t>
            </a:r>
            <a:r>
              <a:rPr lang="en-US" altLang="zh-CN" sz="2800">
                <a:latin typeface="Calibri" panose="020F0502020204030204" pitchFamily="34" charset="0"/>
                <a:cs typeface="Calibri" panose="020F0502020204030204" pitchFamily="34" charset="0"/>
              </a:rPr>
              <a:t> stages to support arbitrary combinations and continuous computation</a:t>
            </a: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r>
              <a:rPr lang="en-US" altLang="zh-CN" sz="2800">
                <a:latin typeface="Calibri" panose="020F0502020204030204" pitchFamily="34" charset="0"/>
                <a:cs typeface="Calibri" panose="020F0502020204030204" pitchFamily="34" charset="0"/>
              </a:rPr>
              <a:t>We provide a complete Chisel-based hardware template that auto-generates synthesizable HDL from parameters</a:t>
            </a: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endParaRPr lang="en-US" altLang="zh-CN" sz="2800">
              <a:latin typeface="Calibri" panose="020F0502020204030204" pitchFamily="34" charset="0"/>
              <a:cs typeface="Calibri" panose="020F0502020204030204" pitchFamily="34" charset="0"/>
            </a:endParaRPr>
          </a:p>
          <a:p>
            <a:pPr marL="342900" indent="-342900">
              <a:buFont typeface="Wingdings" panose="05000000000000000000" charset="0"/>
              <a:buChar char="Ø"/>
            </a:pPr>
            <a:r>
              <a:rPr lang="en-US" altLang="zh-CN" sz="2800">
                <a:latin typeface="Calibri" panose="020F0502020204030204" pitchFamily="34" charset="0"/>
                <a:cs typeface="Calibri" panose="020F0502020204030204" pitchFamily="34" charset="0"/>
              </a:rPr>
              <a:t>Future work: extend support to more data types and broader hardware platforms</a:t>
            </a:r>
            <a:endParaRPr lang="en-US" altLang="zh-CN" sz="2800">
              <a:latin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问题概述</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2/5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11"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dirty="0">
                <a:solidFill>
                  <a:schemeClr val="bg1"/>
                </a:solidFill>
                <a:latin typeface="Calibri" panose="020F0502020204030204" pitchFamily="34" charset="0"/>
                <a:ea typeface="Arial" panose="020B0604020202020204" pitchFamily="34" charset="0"/>
                <a:cs typeface="+mn-ea"/>
                <a:sym typeface="+mn-ea"/>
              </a:rPr>
              <a:t>Acknowledgments</a:t>
            </a:r>
            <a:endParaRPr lang="en-US" altLang="zh-CN" dirty="0">
              <a:solidFill>
                <a:schemeClr val="bg1"/>
              </a:solidFill>
              <a:latin typeface="Calibri" panose="020F0502020204030204" pitchFamily="34" charset="0"/>
              <a:ea typeface="Arial" panose="020B0604020202020204" pitchFamily="34" charset="0"/>
              <a:cs typeface="+mn-ea"/>
              <a:sym typeface="+mn-ea"/>
            </a:endParaRPr>
          </a:p>
        </p:txBody>
      </p:sp>
      <p:sp>
        <p:nvSpPr>
          <p:cNvPr id="4" name="文本框 3"/>
          <p:cNvSpPr txBox="1"/>
          <p:nvPr/>
        </p:nvSpPr>
        <p:spPr>
          <a:xfrm>
            <a:off x="469900" y="1407795"/>
            <a:ext cx="8315960" cy="3678555"/>
          </a:xfrm>
          <a:prstGeom prst="rect">
            <a:avLst/>
          </a:prstGeom>
          <a:noFill/>
        </p:spPr>
        <p:txBody>
          <a:bodyPr wrap="square" rtlCol="0">
            <a:noAutofit/>
          </a:bodyPr>
          <a:p>
            <a:pPr marL="0" indent="0">
              <a:buNone/>
            </a:pPr>
            <a:r>
              <a:rPr lang="en-US" altLang="zh-CN" sz="2400">
                <a:latin typeface="Calibri" panose="020F0502020204030204" pitchFamily="34" charset="0"/>
                <a:cs typeface="Calibri" panose="020F0502020204030204" pitchFamily="34" charset="0"/>
              </a:rPr>
              <a:t>This work was supported in part by National Key R&amp;D Program</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of China under Grants 2022YFB4501600 and 2022YFB4501603,</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in part by National Natural Science Foundation of China under</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Grants 61976200, and 62172380, in part by Anhui Provincial</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Natural Science Foundation under Grant 2508085MF141, in part</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by Jiangsu Provincial Natural Science Foundation under Grant</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BK20251815, in part by Youth Innovation Promotion Association</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CAS under Grant Y2021121, in part by USTC Research Funds of</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the Double First-Class Initiative under Grant YD2150002005 and</a:t>
            </a:r>
            <a:endParaRPr lang="en-US" altLang="zh-CN" sz="2400">
              <a:latin typeface="Calibri" panose="020F0502020204030204" pitchFamily="34" charset="0"/>
              <a:cs typeface="Calibri" panose="020F0502020204030204" pitchFamily="34" charset="0"/>
            </a:endParaRPr>
          </a:p>
          <a:p>
            <a:pPr marL="0" indent="0">
              <a:buNone/>
            </a:pPr>
            <a:r>
              <a:rPr lang="en-US" altLang="zh-CN" sz="2400">
                <a:latin typeface="Calibri" panose="020F0502020204030204" pitchFamily="34" charset="0"/>
                <a:cs typeface="Calibri" panose="020F0502020204030204" pitchFamily="34" charset="0"/>
              </a:rPr>
              <a:t>YD2150002011. Lei Gong is the corresponding author.</a:t>
            </a:r>
            <a:endParaRPr lang="en-US" altLang="zh-CN" sz="2400">
              <a:latin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390" y="5226050"/>
            <a:ext cx="9222105" cy="974725"/>
            <a:chOff x="4" y="2765333"/>
            <a:chExt cx="5758180" cy="473709"/>
          </a:xfrm>
        </p:grpSpPr>
        <p:sp>
          <p:nvSpPr>
            <p:cNvPr id="3" name="object 3"/>
            <p:cNvSpPr/>
            <p:nvPr/>
          </p:nvSpPr>
          <p:spPr>
            <a:xfrm>
              <a:off x="4" y="2814233"/>
              <a:ext cx="5758180" cy="424815"/>
            </a:xfrm>
            <a:custGeom>
              <a:avLst/>
              <a:gdLst/>
              <a:ahLst/>
              <a:cxnLst/>
              <a:rect l="l" t="t" r="r" b="b"/>
              <a:pathLst>
                <a:path w="5758180" h="424814">
                  <a:moveTo>
                    <a:pt x="5757885" y="0"/>
                  </a:moveTo>
                  <a:lnTo>
                    <a:pt x="0" y="0"/>
                  </a:lnTo>
                  <a:lnTo>
                    <a:pt x="0" y="424609"/>
                  </a:lnTo>
                  <a:lnTo>
                    <a:pt x="5757885" y="424609"/>
                  </a:lnTo>
                  <a:lnTo>
                    <a:pt x="5757885" y="0"/>
                  </a:lnTo>
                  <a:close/>
                </a:path>
              </a:pathLst>
            </a:custGeom>
            <a:solidFill>
              <a:srgbClr val="F2F2F2"/>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sp>
          <p:nvSpPr>
            <p:cNvPr id="4" name="object 4"/>
            <p:cNvSpPr/>
            <p:nvPr/>
          </p:nvSpPr>
          <p:spPr>
            <a:xfrm>
              <a:off x="4" y="2765333"/>
              <a:ext cx="5758180" cy="19685"/>
            </a:xfrm>
            <a:custGeom>
              <a:avLst/>
              <a:gdLst/>
              <a:ahLst/>
              <a:cxnLst/>
              <a:rect l="l" t="t" r="r" b="b"/>
              <a:pathLst>
                <a:path w="5758180" h="19685">
                  <a:moveTo>
                    <a:pt x="5757885" y="0"/>
                  </a:moveTo>
                  <a:lnTo>
                    <a:pt x="0" y="0"/>
                  </a:lnTo>
                  <a:lnTo>
                    <a:pt x="0" y="19261"/>
                  </a:lnTo>
                  <a:lnTo>
                    <a:pt x="5757885" y="19261"/>
                  </a:lnTo>
                  <a:lnTo>
                    <a:pt x="5757885" y="0"/>
                  </a:lnTo>
                  <a:close/>
                </a:path>
              </a:pathLst>
            </a:custGeom>
            <a:solidFill>
              <a:srgbClr val="EAEBEC"/>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6" name="object 6"/>
          <p:cNvSpPr/>
          <p:nvPr/>
        </p:nvSpPr>
        <p:spPr>
          <a:xfrm>
            <a:off x="0" y="0"/>
            <a:ext cx="9144000" cy="923925"/>
          </a:xfrm>
          <a:custGeom>
            <a:avLst/>
            <a:gdLst/>
            <a:ahLst/>
            <a:cxnLst/>
            <a:rect l="l" t="t" r="r" b="b"/>
            <a:pathLst>
              <a:path w="5758180" h="640715">
                <a:moveTo>
                  <a:pt x="5757885" y="0"/>
                </a:moveTo>
                <a:lnTo>
                  <a:pt x="0" y="0"/>
                </a:lnTo>
                <a:lnTo>
                  <a:pt x="0" y="640515"/>
                </a:lnTo>
                <a:lnTo>
                  <a:pt x="5757885" y="640515"/>
                </a:lnTo>
                <a:lnTo>
                  <a:pt x="5757885" y="0"/>
                </a:lnTo>
                <a:close/>
              </a:path>
            </a:pathLst>
          </a:custGeom>
          <a:solidFill>
            <a:srgbClr val="F2F2F2"/>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nvGrpSpPr>
          <p:cNvPr id="11" name="组合 10"/>
          <p:cNvGrpSpPr/>
          <p:nvPr/>
        </p:nvGrpSpPr>
        <p:grpSpPr>
          <a:xfrm>
            <a:off x="0" y="1285875"/>
            <a:ext cx="9149715" cy="3649980"/>
            <a:chOff x="-120" y="2025"/>
            <a:chExt cx="14409" cy="5286"/>
          </a:xfrm>
        </p:grpSpPr>
        <p:pic>
          <p:nvPicPr>
            <p:cNvPr id="5" name="object 5"/>
            <p:cNvPicPr/>
            <p:nvPr/>
          </p:nvPicPr>
          <p:blipFill>
            <a:blip r:embed="rId1" cstate="print"/>
            <a:stretch>
              <a:fillRect/>
            </a:stretch>
          </p:blipFill>
          <p:spPr>
            <a:xfrm>
              <a:off x="-120" y="2025"/>
              <a:ext cx="14409" cy="5286"/>
            </a:xfrm>
            <a:prstGeom prst="rect">
              <a:avLst/>
            </a:prstGeom>
          </p:spPr>
        </p:pic>
        <p:sp>
          <p:nvSpPr>
            <p:cNvPr id="7" name="object 7"/>
            <p:cNvSpPr/>
            <p:nvPr/>
          </p:nvSpPr>
          <p:spPr>
            <a:xfrm>
              <a:off x="-111" y="2031"/>
              <a:ext cx="8233" cy="5275"/>
            </a:xfrm>
            <a:custGeom>
              <a:avLst/>
              <a:gdLst/>
              <a:ahLst/>
              <a:cxnLst/>
              <a:rect l="l" t="t" r="r" b="b"/>
              <a:pathLst>
                <a:path w="3289935" h="1676400">
                  <a:moveTo>
                    <a:pt x="0" y="1092200"/>
                  </a:moveTo>
                  <a:lnTo>
                    <a:pt x="0" y="1676400"/>
                  </a:lnTo>
                  <a:lnTo>
                    <a:pt x="1637969" y="1676400"/>
                  </a:lnTo>
                  <a:lnTo>
                    <a:pt x="1490196" y="1638300"/>
                  </a:lnTo>
                  <a:lnTo>
                    <a:pt x="1441087" y="1612900"/>
                  </a:lnTo>
                  <a:lnTo>
                    <a:pt x="1294200" y="1574800"/>
                  </a:lnTo>
                  <a:lnTo>
                    <a:pt x="1245383" y="1549400"/>
                  </a:lnTo>
                  <a:lnTo>
                    <a:pt x="1147963" y="1524000"/>
                  </a:lnTo>
                  <a:lnTo>
                    <a:pt x="1099359" y="1498600"/>
                  </a:lnTo>
                  <a:lnTo>
                    <a:pt x="1002363" y="1473200"/>
                  </a:lnTo>
                  <a:lnTo>
                    <a:pt x="953969" y="1447800"/>
                  </a:lnTo>
                  <a:lnTo>
                    <a:pt x="857389" y="1422400"/>
                  </a:lnTo>
                  <a:lnTo>
                    <a:pt x="809201" y="1397000"/>
                  </a:lnTo>
                  <a:lnTo>
                    <a:pt x="713028" y="1371600"/>
                  </a:lnTo>
                  <a:lnTo>
                    <a:pt x="665042" y="1346200"/>
                  </a:lnTo>
                  <a:lnTo>
                    <a:pt x="617122" y="1333500"/>
                  </a:lnTo>
                  <a:lnTo>
                    <a:pt x="569269" y="1308100"/>
                  </a:lnTo>
                  <a:lnTo>
                    <a:pt x="521480" y="1295400"/>
                  </a:lnTo>
                  <a:lnTo>
                    <a:pt x="473757" y="1270000"/>
                  </a:lnTo>
                  <a:lnTo>
                    <a:pt x="378503" y="1244600"/>
                  </a:lnTo>
                  <a:lnTo>
                    <a:pt x="330972" y="1219200"/>
                  </a:lnTo>
                  <a:lnTo>
                    <a:pt x="283504" y="1206500"/>
                  </a:lnTo>
                  <a:lnTo>
                    <a:pt x="236099" y="1181100"/>
                  </a:lnTo>
                  <a:lnTo>
                    <a:pt x="188757" y="1168400"/>
                  </a:lnTo>
                  <a:lnTo>
                    <a:pt x="141476" y="1143000"/>
                  </a:lnTo>
                  <a:lnTo>
                    <a:pt x="94256" y="1130300"/>
                  </a:lnTo>
                  <a:lnTo>
                    <a:pt x="47098" y="1104900"/>
                  </a:lnTo>
                  <a:lnTo>
                    <a:pt x="0" y="1092200"/>
                  </a:lnTo>
                  <a:close/>
                </a:path>
                <a:path w="3289935" h="1676400">
                  <a:moveTo>
                    <a:pt x="0" y="444500"/>
                  </a:moveTo>
                  <a:lnTo>
                    <a:pt x="0" y="787400"/>
                  </a:lnTo>
                  <a:lnTo>
                    <a:pt x="473794" y="1041400"/>
                  </a:lnTo>
                  <a:lnTo>
                    <a:pt x="521015" y="1054100"/>
                  </a:lnTo>
                  <a:lnTo>
                    <a:pt x="709580" y="1155700"/>
                  </a:lnTo>
                  <a:lnTo>
                    <a:pt x="756638" y="1168400"/>
                  </a:lnTo>
                  <a:lnTo>
                    <a:pt x="850650" y="1219200"/>
                  </a:lnTo>
                  <a:lnTo>
                    <a:pt x="897602" y="1231900"/>
                  </a:lnTo>
                  <a:lnTo>
                    <a:pt x="991396" y="1282700"/>
                  </a:lnTo>
                  <a:lnTo>
                    <a:pt x="1038236" y="1295400"/>
                  </a:lnTo>
                  <a:lnTo>
                    <a:pt x="1131801" y="1346200"/>
                  </a:lnTo>
                  <a:lnTo>
                    <a:pt x="1178524" y="1358900"/>
                  </a:lnTo>
                  <a:lnTo>
                    <a:pt x="1225206" y="1384300"/>
                  </a:lnTo>
                  <a:lnTo>
                    <a:pt x="1271848" y="1397000"/>
                  </a:lnTo>
                  <a:lnTo>
                    <a:pt x="1318447" y="1422400"/>
                  </a:lnTo>
                  <a:lnTo>
                    <a:pt x="1365004" y="1435100"/>
                  </a:lnTo>
                  <a:lnTo>
                    <a:pt x="1411518" y="1460500"/>
                  </a:lnTo>
                  <a:lnTo>
                    <a:pt x="1504413" y="1485900"/>
                  </a:lnTo>
                  <a:lnTo>
                    <a:pt x="1550794" y="1511300"/>
                  </a:lnTo>
                  <a:lnTo>
                    <a:pt x="1643417" y="1536700"/>
                  </a:lnTo>
                  <a:lnTo>
                    <a:pt x="1689658" y="1562100"/>
                  </a:lnTo>
                  <a:lnTo>
                    <a:pt x="1781997" y="1587500"/>
                  </a:lnTo>
                  <a:lnTo>
                    <a:pt x="1828093" y="1612900"/>
                  </a:lnTo>
                  <a:lnTo>
                    <a:pt x="2057816" y="1676400"/>
                  </a:lnTo>
                  <a:lnTo>
                    <a:pt x="2633147" y="1676400"/>
                  </a:lnTo>
                  <a:lnTo>
                    <a:pt x="2483424" y="1638300"/>
                  </a:lnTo>
                  <a:lnTo>
                    <a:pt x="2433800" y="1612900"/>
                  </a:lnTo>
                  <a:lnTo>
                    <a:pt x="2334985" y="1587500"/>
                  </a:lnTo>
                  <a:lnTo>
                    <a:pt x="2285797" y="1562100"/>
                  </a:lnTo>
                  <a:lnTo>
                    <a:pt x="2187864" y="1536700"/>
                  </a:lnTo>
                  <a:lnTo>
                    <a:pt x="2139123" y="1511300"/>
                  </a:lnTo>
                  <a:lnTo>
                    <a:pt x="2090532" y="1498600"/>
                  </a:lnTo>
                  <a:lnTo>
                    <a:pt x="2042094" y="1473200"/>
                  </a:lnTo>
                  <a:lnTo>
                    <a:pt x="1945681" y="1447800"/>
                  </a:lnTo>
                  <a:lnTo>
                    <a:pt x="1897708" y="1422400"/>
                  </a:lnTo>
                  <a:lnTo>
                    <a:pt x="1849892" y="1409700"/>
                  </a:lnTo>
                  <a:lnTo>
                    <a:pt x="1802235" y="1384300"/>
                  </a:lnTo>
                  <a:lnTo>
                    <a:pt x="1754738" y="1371600"/>
                  </a:lnTo>
                  <a:lnTo>
                    <a:pt x="1707402" y="1346200"/>
                  </a:lnTo>
                  <a:lnTo>
                    <a:pt x="1660228" y="1333500"/>
                  </a:lnTo>
                  <a:lnTo>
                    <a:pt x="1613218" y="1308100"/>
                  </a:lnTo>
                  <a:lnTo>
                    <a:pt x="1566372" y="1295400"/>
                  </a:lnTo>
                  <a:lnTo>
                    <a:pt x="1519693" y="1270000"/>
                  </a:lnTo>
                  <a:lnTo>
                    <a:pt x="1473181" y="1257300"/>
                  </a:lnTo>
                  <a:lnTo>
                    <a:pt x="1426837" y="1231900"/>
                  </a:lnTo>
                  <a:lnTo>
                    <a:pt x="1380663" y="1219200"/>
                  </a:lnTo>
                  <a:lnTo>
                    <a:pt x="1334660" y="1193800"/>
                  </a:lnTo>
                  <a:lnTo>
                    <a:pt x="1288828" y="1181100"/>
                  </a:lnTo>
                  <a:lnTo>
                    <a:pt x="1197687" y="1130300"/>
                  </a:lnTo>
                  <a:lnTo>
                    <a:pt x="1152380" y="1117600"/>
                  </a:lnTo>
                  <a:lnTo>
                    <a:pt x="1062297" y="1066800"/>
                  </a:lnTo>
                  <a:lnTo>
                    <a:pt x="1017525" y="1054100"/>
                  </a:lnTo>
                  <a:lnTo>
                    <a:pt x="884295" y="977900"/>
                  </a:lnTo>
                  <a:lnTo>
                    <a:pt x="840253" y="965200"/>
                  </a:lnTo>
                  <a:lnTo>
                    <a:pt x="622848" y="838200"/>
                  </a:lnTo>
                  <a:lnTo>
                    <a:pt x="579937" y="825500"/>
                  </a:lnTo>
                  <a:lnTo>
                    <a:pt x="326566" y="673100"/>
                  </a:lnTo>
                  <a:lnTo>
                    <a:pt x="285031" y="647700"/>
                  </a:lnTo>
                  <a:lnTo>
                    <a:pt x="243698" y="609600"/>
                  </a:lnTo>
                  <a:lnTo>
                    <a:pt x="40098" y="482600"/>
                  </a:lnTo>
                  <a:lnTo>
                    <a:pt x="0" y="444500"/>
                  </a:lnTo>
                  <a:close/>
                </a:path>
                <a:path w="3289935" h="1676400">
                  <a:moveTo>
                    <a:pt x="187545" y="0"/>
                  </a:moveTo>
                  <a:lnTo>
                    <a:pt x="0" y="0"/>
                  </a:lnTo>
                  <a:lnTo>
                    <a:pt x="0" y="101600"/>
                  </a:lnTo>
                  <a:lnTo>
                    <a:pt x="35650" y="139700"/>
                  </a:lnTo>
                  <a:lnTo>
                    <a:pt x="71645" y="165100"/>
                  </a:lnTo>
                  <a:lnTo>
                    <a:pt x="107981" y="203200"/>
                  </a:lnTo>
                  <a:lnTo>
                    <a:pt x="144653" y="228600"/>
                  </a:lnTo>
                  <a:lnTo>
                    <a:pt x="181656" y="266700"/>
                  </a:lnTo>
                  <a:lnTo>
                    <a:pt x="218987" y="292100"/>
                  </a:lnTo>
                  <a:lnTo>
                    <a:pt x="256640" y="330200"/>
                  </a:lnTo>
                  <a:lnTo>
                    <a:pt x="332896" y="381000"/>
                  </a:lnTo>
                  <a:lnTo>
                    <a:pt x="371489" y="419100"/>
                  </a:lnTo>
                  <a:lnTo>
                    <a:pt x="449586" y="469900"/>
                  </a:lnTo>
                  <a:lnTo>
                    <a:pt x="489079" y="508000"/>
                  </a:lnTo>
                  <a:lnTo>
                    <a:pt x="649918" y="609600"/>
                  </a:lnTo>
                  <a:lnTo>
                    <a:pt x="690821" y="647700"/>
                  </a:lnTo>
                  <a:lnTo>
                    <a:pt x="773428" y="698500"/>
                  </a:lnTo>
                  <a:lnTo>
                    <a:pt x="984407" y="825500"/>
                  </a:lnTo>
                  <a:lnTo>
                    <a:pt x="1245347" y="977900"/>
                  </a:lnTo>
                  <a:lnTo>
                    <a:pt x="1289597" y="990600"/>
                  </a:lnTo>
                  <a:lnTo>
                    <a:pt x="1468607" y="1092200"/>
                  </a:lnTo>
                  <a:lnTo>
                    <a:pt x="1513838" y="1104900"/>
                  </a:lnTo>
                  <a:lnTo>
                    <a:pt x="1604845" y="1155700"/>
                  </a:lnTo>
                  <a:lnTo>
                    <a:pt x="1650612" y="1168400"/>
                  </a:lnTo>
                  <a:lnTo>
                    <a:pt x="1742647" y="1219200"/>
                  </a:lnTo>
                  <a:lnTo>
                    <a:pt x="1788908" y="1231900"/>
                  </a:lnTo>
                  <a:lnTo>
                    <a:pt x="1835323" y="1257300"/>
                  </a:lnTo>
                  <a:lnTo>
                    <a:pt x="1881891" y="1270000"/>
                  </a:lnTo>
                  <a:lnTo>
                    <a:pt x="1928604" y="1295400"/>
                  </a:lnTo>
                  <a:lnTo>
                    <a:pt x="1975460" y="1308100"/>
                  </a:lnTo>
                  <a:lnTo>
                    <a:pt x="2022454" y="1333500"/>
                  </a:lnTo>
                  <a:lnTo>
                    <a:pt x="2069580" y="1346200"/>
                  </a:lnTo>
                  <a:lnTo>
                    <a:pt x="2116835" y="1371600"/>
                  </a:lnTo>
                  <a:lnTo>
                    <a:pt x="2164214" y="1384300"/>
                  </a:lnTo>
                  <a:lnTo>
                    <a:pt x="2211713" y="1409700"/>
                  </a:lnTo>
                  <a:lnTo>
                    <a:pt x="2307051" y="1435100"/>
                  </a:lnTo>
                  <a:lnTo>
                    <a:pt x="2354882" y="1460500"/>
                  </a:lnTo>
                  <a:lnTo>
                    <a:pt x="2450843" y="1485900"/>
                  </a:lnTo>
                  <a:lnTo>
                    <a:pt x="2498964" y="1511300"/>
                  </a:lnTo>
                  <a:lnTo>
                    <a:pt x="2643838" y="1549400"/>
                  </a:lnTo>
                  <a:lnTo>
                    <a:pt x="2692285" y="1574800"/>
                  </a:lnTo>
                  <a:lnTo>
                    <a:pt x="3081994" y="1676400"/>
                  </a:lnTo>
                  <a:lnTo>
                    <a:pt x="3289838" y="1676400"/>
                  </a:lnTo>
                  <a:lnTo>
                    <a:pt x="3093435" y="1625600"/>
                  </a:lnTo>
                  <a:lnTo>
                    <a:pt x="3044482" y="1600200"/>
                  </a:lnTo>
                  <a:lnTo>
                    <a:pt x="2946788" y="1574800"/>
                  </a:lnTo>
                  <a:lnTo>
                    <a:pt x="2898056" y="1549400"/>
                  </a:lnTo>
                  <a:lnTo>
                    <a:pt x="2800844" y="1524000"/>
                  </a:lnTo>
                  <a:lnTo>
                    <a:pt x="2752373" y="1498600"/>
                  </a:lnTo>
                  <a:lnTo>
                    <a:pt x="2655726" y="1473200"/>
                  </a:lnTo>
                  <a:lnTo>
                    <a:pt x="2607558" y="1447800"/>
                  </a:lnTo>
                  <a:lnTo>
                    <a:pt x="2511560" y="1422400"/>
                  </a:lnTo>
                  <a:lnTo>
                    <a:pt x="2463738" y="1397000"/>
                  </a:lnTo>
                  <a:lnTo>
                    <a:pt x="2416040" y="1384300"/>
                  </a:lnTo>
                  <a:lnTo>
                    <a:pt x="2368471" y="1358900"/>
                  </a:lnTo>
                  <a:lnTo>
                    <a:pt x="2273739" y="1333500"/>
                  </a:lnTo>
                  <a:lnTo>
                    <a:pt x="2226584" y="1308100"/>
                  </a:lnTo>
                  <a:lnTo>
                    <a:pt x="2179578" y="1295400"/>
                  </a:lnTo>
                  <a:lnTo>
                    <a:pt x="2132723" y="1270000"/>
                  </a:lnTo>
                  <a:lnTo>
                    <a:pt x="2086025" y="1257300"/>
                  </a:lnTo>
                  <a:lnTo>
                    <a:pt x="1993118" y="1206500"/>
                  </a:lnTo>
                  <a:lnTo>
                    <a:pt x="1946918" y="1193800"/>
                  </a:lnTo>
                  <a:lnTo>
                    <a:pt x="1900894" y="1168400"/>
                  </a:lnTo>
                  <a:lnTo>
                    <a:pt x="1855049" y="1155700"/>
                  </a:lnTo>
                  <a:lnTo>
                    <a:pt x="1763918" y="1104900"/>
                  </a:lnTo>
                  <a:lnTo>
                    <a:pt x="1718641" y="1092200"/>
                  </a:lnTo>
                  <a:lnTo>
                    <a:pt x="1584020" y="1016000"/>
                  </a:lnTo>
                  <a:lnTo>
                    <a:pt x="1539565" y="1003300"/>
                  </a:lnTo>
                  <a:lnTo>
                    <a:pt x="1277553" y="850900"/>
                  </a:lnTo>
                  <a:lnTo>
                    <a:pt x="1065899" y="723900"/>
                  </a:lnTo>
                  <a:lnTo>
                    <a:pt x="901373" y="622300"/>
                  </a:lnTo>
                  <a:lnTo>
                    <a:pt x="860946" y="584200"/>
                  </a:lnTo>
                  <a:lnTo>
                    <a:pt x="741431" y="508000"/>
                  </a:lnTo>
                  <a:lnTo>
                    <a:pt x="702197" y="469900"/>
                  </a:lnTo>
                  <a:lnTo>
                    <a:pt x="663272" y="444500"/>
                  </a:lnTo>
                  <a:lnTo>
                    <a:pt x="624662" y="406400"/>
                  </a:lnTo>
                  <a:lnTo>
                    <a:pt x="586370" y="381000"/>
                  </a:lnTo>
                  <a:lnTo>
                    <a:pt x="548403" y="342900"/>
                  </a:lnTo>
                  <a:lnTo>
                    <a:pt x="510763" y="317500"/>
                  </a:lnTo>
                  <a:lnTo>
                    <a:pt x="473457" y="279400"/>
                  </a:lnTo>
                  <a:lnTo>
                    <a:pt x="436488" y="254000"/>
                  </a:lnTo>
                  <a:lnTo>
                    <a:pt x="363581" y="177800"/>
                  </a:lnTo>
                  <a:lnTo>
                    <a:pt x="327652" y="152400"/>
                  </a:lnTo>
                  <a:lnTo>
                    <a:pt x="292080" y="114300"/>
                  </a:lnTo>
                  <a:lnTo>
                    <a:pt x="256868" y="76200"/>
                  </a:lnTo>
                  <a:lnTo>
                    <a:pt x="222021" y="38100"/>
                  </a:lnTo>
                  <a:lnTo>
                    <a:pt x="187545" y="0"/>
                  </a:lnTo>
                  <a:close/>
                </a:path>
                <a:path w="3289935" h="1676400">
                  <a:moveTo>
                    <a:pt x="669050" y="0"/>
                  </a:moveTo>
                  <a:lnTo>
                    <a:pt x="509825" y="0"/>
                  </a:lnTo>
                  <a:lnTo>
                    <a:pt x="541793" y="38100"/>
                  </a:lnTo>
                  <a:lnTo>
                    <a:pt x="606739" y="88900"/>
                  </a:lnTo>
                  <a:lnTo>
                    <a:pt x="639722" y="127000"/>
                  </a:lnTo>
                  <a:lnTo>
                    <a:pt x="706723" y="177800"/>
                  </a:lnTo>
                  <a:lnTo>
                    <a:pt x="740747" y="215900"/>
                  </a:lnTo>
                  <a:lnTo>
                    <a:pt x="775123" y="241300"/>
                  </a:lnTo>
                  <a:lnTo>
                    <a:pt x="844945" y="292100"/>
                  </a:lnTo>
                  <a:lnTo>
                    <a:pt x="880396" y="330200"/>
                  </a:lnTo>
                  <a:lnTo>
                    <a:pt x="916211" y="355600"/>
                  </a:lnTo>
                  <a:lnTo>
                    <a:pt x="988944" y="406400"/>
                  </a:lnTo>
                  <a:lnTo>
                    <a:pt x="1025868" y="444500"/>
                  </a:lnTo>
                  <a:lnTo>
                    <a:pt x="1100845" y="495300"/>
                  </a:lnTo>
                  <a:lnTo>
                    <a:pt x="1216176" y="571500"/>
                  </a:lnTo>
                  <a:lnTo>
                    <a:pt x="1255395" y="609600"/>
                  </a:lnTo>
                  <a:lnTo>
                    <a:pt x="1295007" y="635000"/>
                  </a:lnTo>
                  <a:lnTo>
                    <a:pt x="1416225" y="711200"/>
                  </a:lnTo>
                  <a:lnTo>
                    <a:pt x="1541079" y="787400"/>
                  </a:lnTo>
                  <a:lnTo>
                    <a:pt x="1669645" y="863600"/>
                  </a:lnTo>
                  <a:lnTo>
                    <a:pt x="1802000" y="939800"/>
                  </a:lnTo>
                  <a:lnTo>
                    <a:pt x="1938221" y="1016000"/>
                  </a:lnTo>
                  <a:lnTo>
                    <a:pt x="1984500" y="1028700"/>
                  </a:lnTo>
                  <a:lnTo>
                    <a:pt x="2031221" y="1054100"/>
                  </a:lnTo>
                  <a:lnTo>
                    <a:pt x="2174057" y="1130300"/>
                  </a:lnTo>
                  <a:lnTo>
                    <a:pt x="2222570" y="1143000"/>
                  </a:lnTo>
                  <a:lnTo>
                    <a:pt x="2370853" y="1219200"/>
                  </a:lnTo>
                  <a:lnTo>
                    <a:pt x="2421204" y="1231900"/>
                  </a:lnTo>
                  <a:lnTo>
                    <a:pt x="2523309" y="1282700"/>
                  </a:lnTo>
                  <a:lnTo>
                    <a:pt x="2575069" y="1295400"/>
                  </a:lnTo>
                  <a:lnTo>
                    <a:pt x="2680018" y="1346200"/>
                  </a:lnTo>
                  <a:lnTo>
                    <a:pt x="2733212" y="1358900"/>
                  </a:lnTo>
                  <a:lnTo>
                    <a:pt x="2786890" y="1384300"/>
                  </a:lnTo>
                  <a:lnTo>
                    <a:pt x="2841054" y="1397000"/>
                  </a:lnTo>
                  <a:lnTo>
                    <a:pt x="2895708" y="1422400"/>
                  </a:lnTo>
                  <a:lnTo>
                    <a:pt x="2950855" y="1435100"/>
                  </a:lnTo>
                  <a:lnTo>
                    <a:pt x="2901497" y="1422400"/>
                  </a:lnTo>
                  <a:lnTo>
                    <a:pt x="2803471" y="1371600"/>
                  </a:lnTo>
                  <a:lnTo>
                    <a:pt x="2754808" y="1358900"/>
                  </a:lnTo>
                  <a:lnTo>
                    <a:pt x="2658193" y="1308100"/>
                  </a:lnTo>
                  <a:lnTo>
                    <a:pt x="2610245" y="1295400"/>
                  </a:lnTo>
                  <a:lnTo>
                    <a:pt x="2515080" y="1244600"/>
                  </a:lnTo>
                  <a:lnTo>
                    <a:pt x="2467867" y="1231900"/>
                  </a:lnTo>
                  <a:lnTo>
                    <a:pt x="2235588" y="1104900"/>
                  </a:lnTo>
                  <a:lnTo>
                    <a:pt x="2189906" y="1092200"/>
                  </a:lnTo>
                  <a:lnTo>
                    <a:pt x="1965479" y="965200"/>
                  </a:lnTo>
                  <a:lnTo>
                    <a:pt x="1747900" y="838200"/>
                  </a:lnTo>
                  <a:lnTo>
                    <a:pt x="1620756" y="762000"/>
                  </a:lnTo>
                  <a:lnTo>
                    <a:pt x="1578956" y="723900"/>
                  </a:lnTo>
                  <a:lnTo>
                    <a:pt x="1414715" y="622300"/>
                  </a:lnTo>
                  <a:lnTo>
                    <a:pt x="1374406" y="584200"/>
                  </a:lnTo>
                  <a:lnTo>
                    <a:pt x="1255320" y="508000"/>
                  </a:lnTo>
                  <a:lnTo>
                    <a:pt x="1216245" y="469900"/>
                  </a:lnTo>
                  <a:lnTo>
                    <a:pt x="1139040" y="419100"/>
                  </a:lnTo>
                  <a:lnTo>
                    <a:pt x="1100913" y="381000"/>
                  </a:lnTo>
                  <a:lnTo>
                    <a:pt x="1063108" y="355600"/>
                  </a:lnTo>
                  <a:lnTo>
                    <a:pt x="1025626" y="317500"/>
                  </a:lnTo>
                  <a:lnTo>
                    <a:pt x="951638" y="266700"/>
                  </a:lnTo>
                  <a:lnTo>
                    <a:pt x="915138" y="228600"/>
                  </a:lnTo>
                  <a:lnTo>
                    <a:pt x="878969" y="203200"/>
                  </a:lnTo>
                  <a:lnTo>
                    <a:pt x="843134" y="165100"/>
                  </a:lnTo>
                  <a:lnTo>
                    <a:pt x="807636" y="139700"/>
                  </a:lnTo>
                  <a:lnTo>
                    <a:pt x="772476" y="101600"/>
                  </a:lnTo>
                  <a:lnTo>
                    <a:pt x="737657" y="63500"/>
                  </a:lnTo>
                  <a:lnTo>
                    <a:pt x="703181" y="38100"/>
                  </a:lnTo>
                  <a:lnTo>
                    <a:pt x="669050" y="0"/>
                  </a:lnTo>
                  <a:close/>
                </a:path>
              </a:pathLst>
            </a:custGeom>
            <a:solidFill>
              <a:srgbClr val="003F98"/>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pic>
        <p:nvPicPr>
          <p:cNvPr id="10" name="图片 9"/>
          <p:cNvPicPr>
            <a:picLocks noChangeAspect="1"/>
          </p:cNvPicPr>
          <p:nvPr/>
        </p:nvPicPr>
        <p:blipFill>
          <a:blip r:embed="rId2" cstate="hqprint"/>
          <a:stretch>
            <a:fillRect/>
          </a:stretch>
        </p:blipFill>
        <p:spPr>
          <a:xfrm>
            <a:off x="152400" y="142240"/>
            <a:ext cx="3413760" cy="638810"/>
          </a:xfrm>
          <a:prstGeom prst="rect">
            <a:avLst/>
          </a:prstGeom>
        </p:spPr>
      </p:pic>
      <p:sp>
        <p:nvSpPr>
          <p:cNvPr id="9" name="文本框 8"/>
          <p:cNvSpPr txBox="1"/>
          <p:nvPr/>
        </p:nvSpPr>
        <p:spPr>
          <a:xfrm>
            <a:off x="362585" y="1600200"/>
            <a:ext cx="8408670" cy="1836420"/>
          </a:xfrm>
          <a:prstGeom prst="rect">
            <a:avLst/>
          </a:prstGeom>
          <a:noFill/>
        </p:spPr>
        <p:txBody>
          <a:bodyPr wrap="square" rtlCol="0">
            <a:noAutofit/>
          </a:bodyPr>
          <a:lstStyle/>
          <a:p>
            <a:pPr algn="ctr"/>
            <a:r>
              <a:rPr lang="en-US" altLang="zh-CN" sz="3600" b="1" dirty="0">
                <a:solidFill>
                  <a:schemeClr val="bg1"/>
                </a:solidFill>
                <a:latin typeface="Calibri" panose="020F0502020204030204" pitchFamily="34" charset="0"/>
                <a:ea typeface="黑体" panose="02010609060101010101" pitchFamily="49" charset="-122"/>
                <a:cs typeface="Calibri" panose="020F0502020204030204" pitchFamily="34" charset="0"/>
              </a:rPr>
              <a:t>UDP: A Universal DSP Packing Framework for Low-bitwidth MAC Acceleration on FPGAs</a:t>
            </a:r>
            <a:endParaRPr lang="en-US" altLang="zh-CN" sz="3600" b="1" dirty="0">
              <a:solidFill>
                <a:schemeClr val="bg1"/>
              </a:solidFill>
              <a:latin typeface="Calibri" panose="020F0502020204030204" pitchFamily="34" charset="0"/>
              <a:ea typeface="黑体" panose="02010609060101010101" pitchFamily="49" charset="-122"/>
              <a:cs typeface="Calibri" panose="020F0502020204030204" pitchFamily="34" charset="0"/>
            </a:endParaRPr>
          </a:p>
        </p:txBody>
      </p:sp>
      <p:sp>
        <p:nvSpPr>
          <p:cNvPr id="13" name="文本框 12"/>
          <p:cNvSpPr txBox="1"/>
          <p:nvPr/>
        </p:nvSpPr>
        <p:spPr>
          <a:xfrm>
            <a:off x="304800" y="3810000"/>
            <a:ext cx="8408670" cy="1050290"/>
          </a:xfrm>
          <a:prstGeom prst="rect">
            <a:avLst/>
          </a:prstGeom>
          <a:noFill/>
        </p:spPr>
        <p:txBody>
          <a:bodyPr wrap="square" rtlCol="0">
            <a:noAutofit/>
          </a:bodyPr>
          <a:lstStyle/>
          <a:p>
            <a:pPr algn="ctr"/>
            <a:r>
              <a:rPr lang="en-US" altLang="zh-CN" sz="4400" b="1" dirty="0">
                <a:solidFill>
                  <a:schemeClr val="bg1"/>
                </a:solidFill>
                <a:latin typeface="Calibri" panose="020F0502020204030204" pitchFamily="34" charset="0"/>
                <a:ea typeface="黑体" panose="02010609060101010101" pitchFamily="49" charset="-122"/>
                <a:cs typeface="Calibri" panose="020F0502020204030204" pitchFamily="34" charset="0"/>
              </a:rPr>
              <a:t>Thank you!</a:t>
            </a:r>
            <a:endParaRPr lang="en-US" altLang="zh-CN" sz="4400" b="1" dirty="0">
              <a:solidFill>
                <a:schemeClr val="bg1"/>
              </a:solidFill>
              <a:latin typeface="Calibri" panose="020F0502020204030204" pitchFamily="34" charset="0"/>
              <a:ea typeface="黑体" panose="02010609060101010101" pitchFamily="49" charset="-122"/>
              <a:cs typeface="Calibri" panose="020F0502020204030204" pitchFamily="34" charset="0"/>
            </a:endParaRPr>
          </a:p>
        </p:txBody>
      </p:sp>
    </p:spTree>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10" name="文本框 9"/>
          <p:cNvSpPr txBox="1"/>
          <p:nvPr/>
        </p:nvSpPr>
        <p:spPr>
          <a:xfrm>
            <a:off x="354330" y="873125"/>
            <a:ext cx="8635365" cy="1101090"/>
          </a:xfrm>
          <a:prstGeom prst="rect">
            <a:avLst/>
          </a:prstGeom>
          <a:noFill/>
        </p:spPr>
        <p:txBody>
          <a:bodyPr wrap="square" lIns="0" rIns="0" rtlCol="0">
            <a:noAutofit/>
          </a:bodyPr>
          <a:p>
            <a:pPr marL="0" lvl="1" indent="0" eaLnBrk="1" fontAlgn="auto" latinLnBrk="0" hangingPunct="1">
              <a:lnSpc>
                <a:spcPct val="100000"/>
              </a:lnSpc>
              <a:buFont typeface="Wingdings" panose="05000000000000000000" charset="0"/>
              <a:buNone/>
            </a:pPr>
            <a:r>
              <a:rPr kumimoji="0" lang="en-US" altLang="zh-CN" sz="3200" b="0"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rPr>
              <a:t>Neural networks </a:t>
            </a:r>
            <a:r>
              <a:rPr lang="en-US" altLang="zh-CN" sz="3200" dirty="0">
                <a:latin typeface="Calibri" panose="020F0502020204030204" pitchFamily="34" charset="0"/>
                <a:ea typeface="宋体" panose="02010600030101010101" pitchFamily="2" charset="-122"/>
                <a:cs typeface="Calibri" panose="020F0502020204030204" pitchFamily="34" charset="0"/>
                <a:sym typeface="+mn-ea"/>
              </a:rPr>
              <a:t>are becoming increasingly lightweight</a:t>
            </a:r>
            <a:endParaRPr kumimoji="0" lang="en-US" altLang="zh-CN" sz="3200" b="0"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1/5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pic>
        <p:nvPicPr>
          <p:cNvPr id="4" name="图片 3"/>
          <p:cNvPicPr>
            <a:picLocks noChangeAspect="1"/>
          </p:cNvPicPr>
          <p:nvPr/>
        </p:nvPicPr>
        <p:blipFill>
          <a:blip r:embed="rId1"/>
          <a:stretch>
            <a:fillRect/>
          </a:stretch>
        </p:blipFill>
        <p:spPr>
          <a:xfrm>
            <a:off x="181610" y="2438400"/>
            <a:ext cx="5067935" cy="2890520"/>
          </a:xfrm>
          <a:prstGeom prst="rect">
            <a:avLst/>
          </a:prstGeom>
        </p:spPr>
      </p:pic>
      <p:sp>
        <p:nvSpPr>
          <p:cNvPr id="18" name="文本框 17"/>
          <p:cNvSpPr txBox="1"/>
          <p:nvPr/>
        </p:nvSpPr>
        <p:spPr>
          <a:xfrm>
            <a:off x="5029200" y="1997075"/>
            <a:ext cx="3723005" cy="3531235"/>
          </a:xfrm>
          <a:prstGeom prst="rect">
            <a:avLst/>
          </a:prstGeom>
          <a:noFill/>
        </p:spPr>
        <p:txBody>
          <a:bodyPr wrap="square" rtlCol="0">
            <a:noAutofit/>
          </a:bodyPr>
          <a:p>
            <a:pPr marL="360045" indent="-360045" eaLnBrk="1" fontAlgn="auto" latinLnBrk="0" hangingPunct="1">
              <a:lnSpc>
                <a:spcPct val="150000"/>
              </a:lnSpc>
              <a:buFont typeface="Wingdings" panose="05000000000000000000" charset="0"/>
              <a:buChar char="l"/>
            </a:pPr>
            <a:r>
              <a:rPr lang="en-US" altLang="zh-CN" sz="2800" b="0">
                <a:latin typeface="Calibri" panose="020F0502020204030204" pitchFamily="34" charset="0"/>
                <a:ea typeface="微软雅黑" panose="020B0503020204020204" charset="-122"/>
                <a:cs typeface="Calibri" panose="020F0502020204030204" pitchFamily="34" charset="0"/>
              </a:rPr>
              <a:t>Early CNNs: 1–2 bits</a:t>
            </a:r>
            <a:endParaRPr lang="en-US" altLang="zh-CN" sz="2800" b="0">
              <a:latin typeface="Calibri" panose="020F0502020204030204" pitchFamily="34" charset="0"/>
              <a:ea typeface="微软雅黑" panose="020B0503020204020204" charset="-122"/>
              <a:cs typeface="Calibri" panose="020F0502020204030204" pitchFamily="34" charset="0"/>
            </a:endParaRPr>
          </a:p>
          <a:p>
            <a:pPr marL="360045" indent="-360045" eaLnBrk="1" fontAlgn="auto" latinLnBrk="0" hangingPunct="1">
              <a:lnSpc>
                <a:spcPct val="150000"/>
              </a:lnSpc>
              <a:buFont typeface="Wingdings" panose="05000000000000000000" charset="0"/>
              <a:buChar char="l"/>
            </a:pPr>
            <a:r>
              <a:rPr lang="en-US" altLang="zh-CN" sz="2800" b="0">
                <a:latin typeface="Calibri" panose="020F0502020204030204" pitchFamily="34" charset="0"/>
                <a:ea typeface="微软雅黑" panose="020B0503020204020204" charset="-122"/>
                <a:cs typeface="Calibri" panose="020F0502020204030204" pitchFamily="34" charset="0"/>
              </a:rPr>
              <a:t>Today LLM: </a:t>
            </a:r>
            <a:endParaRPr lang="en-US" altLang="zh-CN" sz="2800" b="0">
              <a:latin typeface="Calibri" panose="020F0502020204030204" pitchFamily="34" charset="0"/>
              <a:ea typeface="微软雅黑" panose="020B0503020204020204" charset="-122"/>
              <a:cs typeface="Calibri" panose="020F0502020204030204" pitchFamily="34" charset="0"/>
            </a:endParaRPr>
          </a:p>
          <a:p>
            <a:pPr marL="0" indent="0" eaLnBrk="1" fontAlgn="auto" latinLnBrk="0" hangingPunct="1">
              <a:lnSpc>
                <a:spcPct val="150000"/>
              </a:lnSpc>
              <a:buFont typeface="Wingdings" panose="05000000000000000000" charset="0"/>
              <a:buNone/>
            </a:pPr>
            <a:r>
              <a:rPr lang="en-US" altLang="zh-CN" sz="2800" b="0">
                <a:latin typeface="Calibri" panose="020F0502020204030204" pitchFamily="34" charset="0"/>
                <a:ea typeface="微软雅黑" panose="020B0503020204020204" charset="-122"/>
                <a:cs typeface="Calibri" panose="020F0502020204030204" pitchFamily="34" charset="0"/>
              </a:rPr>
              <a:t>      w ≤ 4 bits, a ≤ 8 bits</a:t>
            </a:r>
            <a:endParaRPr lang="en-US" altLang="zh-CN" sz="2800" b="0">
              <a:latin typeface="Calibri" panose="020F0502020204030204" pitchFamily="34" charset="0"/>
              <a:ea typeface="微软雅黑" panose="020B0503020204020204" charset="-122"/>
              <a:cs typeface="Calibri" panose="020F0502020204030204" pitchFamily="34" charset="0"/>
            </a:endParaRPr>
          </a:p>
          <a:p>
            <a:pPr marL="360045" indent="-360045" eaLnBrk="1" fontAlgn="auto" latinLnBrk="0" hangingPunct="1">
              <a:lnSpc>
                <a:spcPct val="150000"/>
              </a:lnSpc>
              <a:buFont typeface="Wingdings" panose="05000000000000000000" charset="0"/>
              <a:buChar char="l"/>
            </a:pPr>
            <a:r>
              <a:rPr lang="en-US" altLang="zh-CN" sz="2800" b="0">
                <a:latin typeface="Calibri" panose="020F0502020204030204" pitchFamily="34" charset="0"/>
                <a:ea typeface="微软雅黑" panose="020B0503020204020204" charset="-122"/>
                <a:cs typeface="Calibri" panose="020F0502020204030204" pitchFamily="34" charset="0"/>
              </a:rPr>
              <a:t>BitNet: 1.58-bit ultra-low-precision weight</a:t>
            </a:r>
            <a:endParaRPr lang="en-US" altLang="zh-CN" sz="2800" b="0">
              <a:latin typeface="Calibri" panose="020F0502020204030204" pitchFamily="34" charset="0"/>
              <a:ea typeface="微软雅黑" panose="020B0503020204020204" charset="-122"/>
              <a:cs typeface="Calibri" panose="020F0502020204030204" pitchFamily="34" charset="0"/>
            </a:endParaRPr>
          </a:p>
        </p:txBody>
      </p:sp>
      <p:sp>
        <p:nvSpPr>
          <p:cNvPr id="11" name="标题 10"/>
          <p:cNvSpPr/>
          <p:nvPr>
            <p:ph type="title"/>
          </p:nvPr>
        </p:nvSpPr>
        <p:spPr>
          <a:xfrm>
            <a:off x="181610" y="104140"/>
            <a:ext cx="8893175" cy="668655"/>
          </a:xfrm>
        </p:spPr>
        <p:txBody>
          <a:bodyPr wrap="square">
            <a:noAutofit/>
          </a:bodyPr>
          <a:p>
            <a:r>
              <a:rPr lang="en-US" altLang="zh-CN">
                <a:latin typeface="Calibri" panose="020F0502020204030204" pitchFamily="34" charset="0"/>
                <a:cs typeface="Calibri" panose="020F0502020204030204" pitchFamily="34" charset="0"/>
              </a:rPr>
              <a:t>Low-Bitwidth computation demand</a:t>
            </a:r>
            <a:endParaRPr lang="en-US" altLang="zh-CN">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背景介绍：</a:t>
            </a:r>
            <a:r>
              <a:rPr lang="en-US" altLang="zh-CN" sz="1600" b="1" dirty="0">
                <a:latin typeface="黑体" panose="02010609060101010101" pitchFamily="49" charset="-122"/>
                <a:ea typeface="黑体" panose="02010609060101010101" pitchFamily="49" charset="-122"/>
                <a:sym typeface="+mn-ea"/>
              </a:rPr>
              <a:t>FPGA </a:t>
            </a:r>
            <a:r>
              <a:rPr lang="zh-CN" altLang="en-US" sz="1600" b="1" dirty="0">
                <a:latin typeface="黑体" panose="02010609060101010101" pitchFamily="49" charset="-122"/>
                <a:ea typeface="黑体" panose="02010609060101010101" pitchFamily="49" charset="-122"/>
                <a:sym typeface="+mn-ea"/>
              </a:rPr>
              <a:t>上</a:t>
            </a:r>
            <a:r>
              <a:rPr lang="en-US" altLang="zh-CN" sz="1600" b="1" dirty="0">
                <a:latin typeface="黑体" panose="02010609060101010101" pitchFamily="49" charset="-122"/>
                <a:ea typeface="黑体" panose="02010609060101010101" pitchFamily="49" charset="-122"/>
                <a:sym typeface="+mn-ea"/>
              </a:rPr>
              <a:t> DSP </a:t>
            </a:r>
            <a:r>
              <a:rPr lang="zh-CN" altLang="en-US" sz="1600" b="1" dirty="0">
                <a:latin typeface="黑体" panose="02010609060101010101" pitchFamily="49" charset="-122"/>
                <a:ea typeface="黑体" panose="02010609060101010101" pitchFamily="49" charset="-122"/>
                <a:sym typeface="+mn-ea"/>
              </a:rPr>
              <a:t>的不充分</a:t>
            </a:r>
            <a:endParaRPr lang="zh-CN" altLang="en-US"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1/5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pic>
        <p:nvPicPr>
          <p:cNvPr id="5" name="图片 4"/>
          <p:cNvPicPr>
            <a:picLocks noChangeAspect="1"/>
          </p:cNvPicPr>
          <p:nvPr/>
        </p:nvPicPr>
        <p:blipFill>
          <a:blip r:embed="rId1"/>
          <a:stretch>
            <a:fillRect/>
          </a:stretch>
        </p:blipFill>
        <p:spPr>
          <a:xfrm>
            <a:off x="4724400" y="1219200"/>
            <a:ext cx="4060825" cy="2691130"/>
          </a:xfrm>
          <a:prstGeom prst="rect">
            <a:avLst/>
          </a:prstGeom>
        </p:spPr>
      </p:pic>
      <p:pic>
        <p:nvPicPr>
          <p:cNvPr id="7" name="图片 6"/>
          <p:cNvPicPr>
            <a:picLocks noChangeAspect="1"/>
          </p:cNvPicPr>
          <p:nvPr/>
        </p:nvPicPr>
        <p:blipFill>
          <a:blip r:embed="rId2"/>
          <a:stretch>
            <a:fillRect/>
          </a:stretch>
        </p:blipFill>
        <p:spPr>
          <a:xfrm>
            <a:off x="494665" y="1447800"/>
            <a:ext cx="4229735" cy="2445385"/>
          </a:xfrm>
          <a:prstGeom prst="rect">
            <a:avLst/>
          </a:prstGeom>
        </p:spPr>
      </p:pic>
      <p:sp>
        <p:nvSpPr>
          <p:cNvPr id="18" name="文本框 17"/>
          <p:cNvSpPr txBox="1"/>
          <p:nvPr/>
        </p:nvSpPr>
        <p:spPr>
          <a:xfrm>
            <a:off x="228600" y="4183380"/>
            <a:ext cx="8499475" cy="1814830"/>
          </a:xfrm>
          <a:prstGeom prst="rect">
            <a:avLst/>
          </a:prstGeom>
          <a:noFill/>
        </p:spPr>
        <p:txBody>
          <a:bodyPr wrap="square" rtlCol="0">
            <a:spAutoFit/>
          </a:bodyPr>
          <a:p>
            <a:pPr marL="457200" indent="-457200">
              <a:buFont typeface="Wingdings" panose="05000000000000000000" charset="0"/>
              <a:buChar char="l"/>
            </a:pPr>
            <a:r>
              <a:rPr lang="en-US" altLang="zh-CN" sz="2800" b="0">
                <a:latin typeface="Calibri" panose="020F0502020204030204" pitchFamily="34" charset="0"/>
                <a:ea typeface="微软雅黑" panose="020B0503020204020204" charset="-122"/>
                <a:cs typeface="Calibri" panose="020F0502020204030204" pitchFamily="34" charset="0"/>
              </a:rPr>
              <a:t>Fixed DSP bitwidths (e.g., DSP48E2) </a:t>
            </a:r>
            <a:r>
              <a:rPr lang="en-US" altLang="zh-CN" sz="2800" b="1">
                <a:latin typeface="Calibri" panose="020F0502020204030204" pitchFamily="34" charset="0"/>
                <a:ea typeface="微软雅黑" panose="020B0503020204020204" charset="-122"/>
                <a:cs typeface="Calibri" panose="020F0502020204030204" pitchFamily="34" charset="0"/>
              </a:rPr>
              <a:t>waste</a:t>
            </a:r>
            <a:r>
              <a:rPr lang="en-US" altLang="zh-CN" sz="2800" b="0">
                <a:latin typeface="Calibri" panose="020F0502020204030204" pitchFamily="34" charset="0"/>
                <a:ea typeface="微软雅黑" panose="020B0503020204020204" charset="-122"/>
                <a:cs typeface="Calibri" panose="020F0502020204030204" pitchFamily="34" charset="0"/>
              </a:rPr>
              <a:t> capacity when running low-bit ops</a:t>
            </a:r>
            <a:endParaRPr lang="en-US" altLang="zh-CN" sz="2800" b="0">
              <a:latin typeface="Calibri" panose="020F0502020204030204" pitchFamily="34" charset="0"/>
              <a:ea typeface="微软雅黑" panose="020B0503020204020204" charset="-122"/>
              <a:cs typeface="Calibri" panose="020F0502020204030204" pitchFamily="34" charset="0"/>
            </a:endParaRPr>
          </a:p>
          <a:p>
            <a:pPr marL="457200" indent="-457200">
              <a:buFont typeface="Wingdings" panose="05000000000000000000" charset="0"/>
              <a:buChar char="l"/>
            </a:pPr>
            <a:r>
              <a:rPr lang="en-US" altLang="zh-CN" sz="2800" b="0">
                <a:latin typeface="Calibri" panose="020F0502020204030204" pitchFamily="34" charset="0"/>
                <a:ea typeface="微软雅黑" panose="020B0503020204020204" charset="-122"/>
                <a:cs typeface="Calibri" panose="020F0502020204030204" pitchFamily="34" charset="0"/>
              </a:rPr>
              <a:t>Low-bit NN accelerators shift toward </a:t>
            </a:r>
            <a:r>
              <a:rPr lang="en-US" altLang="zh-CN" sz="2800" b="0">
                <a:latin typeface="Calibri" panose="020F0502020204030204" pitchFamily="34" charset="0"/>
                <a:ea typeface="微软雅黑" panose="020B0503020204020204" charset="-122"/>
                <a:cs typeface="Calibri" panose="020F0502020204030204" pitchFamily="34" charset="0"/>
              </a:rPr>
              <a:t>LUT-based compute instead of DSPs</a:t>
            </a:r>
            <a:endParaRPr lang="en-US" altLang="zh-CN" sz="2800" b="0">
              <a:latin typeface="Calibri" panose="020F0502020204030204" pitchFamily="34" charset="0"/>
              <a:ea typeface="微软雅黑" panose="020B0503020204020204" charset="-122"/>
              <a:cs typeface="Calibri" panose="020F0502020204030204" pitchFamily="34" charset="0"/>
            </a:endParaRPr>
          </a:p>
        </p:txBody>
      </p:sp>
      <p:sp>
        <p:nvSpPr>
          <p:cNvPr id="11"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latin typeface="Calibri" panose="020F0502020204030204" pitchFamily="34" charset="0"/>
                <a:cs typeface="Calibri" panose="020F0502020204030204" pitchFamily="34" charset="0"/>
              </a:rPr>
              <a:t>Bitwidth mismatch &amp; DSP under-utilization</a:t>
            </a:r>
            <a:endParaRPr lang="en-US" altLang="zh-CN">
              <a:latin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en-US" altLang="zh-CN" sz="1600" b="1" dirty="0">
                <a:latin typeface="黑体" panose="02010609060101010101" pitchFamily="49" charset="-122"/>
                <a:ea typeface="黑体" panose="02010609060101010101" pitchFamily="49" charset="-122"/>
                <a:sym typeface="+mn-ea"/>
              </a:rPr>
              <a:t>DSP </a:t>
            </a:r>
            <a:r>
              <a:rPr lang="zh-CN" altLang="en-US" sz="1600" b="1" dirty="0">
                <a:latin typeface="黑体" panose="02010609060101010101" pitchFamily="49" charset="-122"/>
                <a:ea typeface="黑体" panose="02010609060101010101" pitchFamily="49" charset="-122"/>
                <a:sym typeface="+mn-ea"/>
              </a:rPr>
              <a:t>打包简述</a:t>
            </a:r>
            <a:endParaRPr lang="zh-CN" altLang="en-US" sz="1600" b="1" dirty="0">
              <a:latin typeface="黑体" panose="02010609060101010101" pitchFamily="49" charset="-122"/>
              <a:ea typeface="黑体" panose="02010609060101010101" pitchFamily="49" charset="-122"/>
              <a:sym typeface="+mn-ea"/>
            </a:endParaRPr>
          </a:p>
        </p:txBody>
      </p:sp>
      <p:sp>
        <p:nvSpPr>
          <p:cNvPr id="10" name="文本框 9"/>
          <p:cNvSpPr txBox="1"/>
          <p:nvPr/>
        </p:nvSpPr>
        <p:spPr>
          <a:xfrm>
            <a:off x="457200" y="880745"/>
            <a:ext cx="8335010" cy="1219200"/>
          </a:xfrm>
          <a:prstGeom prst="rect">
            <a:avLst/>
          </a:prstGeom>
          <a:noFill/>
        </p:spPr>
        <p:txBody>
          <a:bodyPr wrap="square" lIns="0" rIns="0" rtlCol="0">
            <a:noAutofit/>
          </a:bodyPr>
          <a:p>
            <a:pPr marL="0" lvl="1" indent="0" eaLnBrk="1" fontAlgn="auto" latinLnBrk="0" hangingPunct="1">
              <a:lnSpc>
                <a:spcPct val="100000"/>
              </a:lnSpc>
              <a:buFont typeface="Wingdings" panose="05000000000000000000" charset="0"/>
              <a:buNone/>
            </a:pPr>
            <a:r>
              <a:rPr kumimoji="0" lang="en-US" altLang="zh-CN" sz="3200" b="0"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rPr>
              <a:t>Key idea: enable multiple low-bitwidth MACs in one DSP multiply</a:t>
            </a:r>
            <a:endParaRPr kumimoji="0" lang="en-US" altLang="zh-CN" sz="3200" b="0"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2/5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11"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latin typeface="Calibri" panose="020F0502020204030204" pitchFamily="34" charset="0"/>
                <a:cs typeface="Calibri" panose="020F0502020204030204" pitchFamily="34" charset="0"/>
              </a:rPr>
              <a:t>Solution: DSP Packing</a:t>
            </a:r>
            <a:endParaRPr lang="en-US" altLang="zh-CN">
              <a:latin typeface="Calibri" panose="020F0502020204030204" pitchFamily="34" charset="0"/>
              <a:cs typeface="Calibri" panose="020F0502020204030204" pitchFamily="34" charset="0"/>
            </a:endParaRPr>
          </a:p>
        </p:txBody>
      </p:sp>
      <p:pic>
        <p:nvPicPr>
          <p:cNvPr id="4" name="图片 3"/>
          <p:cNvPicPr>
            <a:picLocks noChangeAspect="1"/>
          </p:cNvPicPr>
          <p:nvPr/>
        </p:nvPicPr>
        <p:blipFill>
          <a:blip r:embed="rId1"/>
          <a:stretch>
            <a:fillRect/>
          </a:stretch>
        </p:blipFill>
        <p:spPr>
          <a:xfrm>
            <a:off x="2667000" y="2057400"/>
            <a:ext cx="4876800" cy="3820795"/>
          </a:xfrm>
          <a:prstGeom prst="rect">
            <a:avLst/>
          </a:prstGeom>
        </p:spPr>
      </p:pic>
      <p:sp>
        <p:nvSpPr>
          <p:cNvPr id="7" name="文本框 6"/>
          <p:cNvSpPr txBox="1"/>
          <p:nvPr/>
        </p:nvSpPr>
        <p:spPr>
          <a:xfrm>
            <a:off x="304800" y="5943600"/>
            <a:ext cx="8322945" cy="398780"/>
          </a:xfrm>
          <a:prstGeom prst="rect">
            <a:avLst/>
          </a:prstGeom>
          <a:noFill/>
        </p:spPr>
        <p:txBody>
          <a:bodyPr wrap="square" rtlCol="0">
            <a:spAutoFit/>
          </a:bodyPr>
          <a:p>
            <a:r>
              <a:rPr lang="en-US" altLang="zh-CN" sz="1000">
                <a:solidFill>
                  <a:schemeClr val="bg1"/>
                </a:solidFill>
                <a:latin typeface="Calibri" panose="020F0502020204030204" pitchFamily="34" charset="0"/>
                <a:cs typeface="Calibri" panose="020F0502020204030204" pitchFamily="34" charset="0"/>
              </a:rPr>
              <a:t>S. Lee, D. Kim, D. Nguyen and J. Lee, "Double MAC on a DSP: Boosting the Performance of Convolutional Neural Networks on FPGAs," in IEEE Transactions on Computer-Aided Design of Integrated Circuits and Systems, vol. 38, no. 5, pp. 888-897, May 2019, doi: 10.1109/TCAD.2018.2824280</a:t>
            </a:r>
            <a:endParaRPr lang="en-US" altLang="zh-CN" sz="1000">
              <a:solidFill>
                <a:schemeClr val="bg1"/>
              </a:solidFill>
              <a:latin typeface="Calibri" panose="020F0502020204030204" pitchFamily="34" charset="0"/>
              <a:cs typeface="Calibri" panose="020F0502020204030204" pitchFamily="34" charset="0"/>
            </a:endParaRPr>
          </a:p>
        </p:txBody>
      </p:sp>
      <p:sp>
        <p:nvSpPr>
          <p:cNvPr id="5" name="文本框 4"/>
          <p:cNvSpPr txBox="1"/>
          <p:nvPr/>
        </p:nvSpPr>
        <p:spPr>
          <a:xfrm>
            <a:off x="228600" y="3197225"/>
            <a:ext cx="3048000" cy="829945"/>
          </a:xfrm>
          <a:prstGeom prst="rect">
            <a:avLst/>
          </a:prstGeom>
          <a:noFill/>
        </p:spPr>
        <p:txBody>
          <a:bodyPr wrap="square" rtlCol="0">
            <a:spAutoFit/>
          </a:bodyPr>
          <a:p>
            <a:r>
              <a:rPr lang="en-US" altLang="zh-CN" sz="2400">
                <a:solidFill>
                  <a:srgbClr val="FF0000"/>
                </a:solidFill>
                <a:latin typeface="Calibri" panose="020F0502020204030204" pitchFamily="34" charset="0"/>
                <a:cs typeface="Calibri" panose="020F0502020204030204" pitchFamily="34" charset="0"/>
              </a:rPr>
              <a:t>   (A+B) </a:t>
            </a:r>
            <a:r>
              <a:rPr lang="zh-CN" altLang="en-US" sz="2400">
                <a:solidFill>
                  <a:srgbClr val="FF0000"/>
                </a:solidFill>
                <a:latin typeface="Calibri" panose="020F0502020204030204" pitchFamily="34" charset="0"/>
                <a:ea typeface="宋体" panose="02010600030101010101" pitchFamily="2" charset="-122"/>
                <a:cs typeface="Calibri" panose="020F0502020204030204" pitchFamily="34" charset="0"/>
              </a:rPr>
              <a:t>×</a:t>
            </a:r>
            <a:r>
              <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rPr>
              <a:t> C</a:t>
            </a:r>
            <a:endPar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endParaRPr>
          </a:p>
          <a:p>
            <a:r>
              <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rPr>
              <a:t>= (A</a:t>
            </a:r>
            <a:r>
              <a:rPr lang="zh-CN" altLang="en-US" sz="2400">
                <a:solidFill>
                  <a:srgbClr val="FF0000"/>
                </a:solidFill>
                <a:latin typeface="Calibri" panose="020F0502020204030204" pitchFamily="34" charset="0"/>
                <a:ea typeface="宋体" panose="02010600030101010101" pitchFamily="2" charset="-122"/>
                <a:cs typeface="Calibri" panose="020F0502020204030204" pitchFamily="34" charset="0"/>
                <a:sym typeface="+mn-ea"/>
              </a:rPr>
              <a:t>×</a:t>
            </a:r>
            <a:r>
              <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sym typeface="+mn-ea"/>
              </a:rPr>
              <a:t>C) + (B</a:t>
            </a:r>
            <a:r>
              <a:rPr lang="zh-CN" altLang="en-US" sz="2400">
                <a:solidFill>
                  <a:srgbClr val="FF0000"/>
                </a:solidFill>
                <a:latin typeface="Calibri" panose="020F0502020204030204" pitchFamily="34" charset="0"/>
                <a:ea typeface="宋体" panose="02010600030101010101" pitchFamily="2" charset="-122"/>
                <a:cs typeface="Calibri" panose="020F0502020204030204" pitchFamily="34" charset="0"/>
                <a:sym typeface="+mn-ea"/>
              </a:rPr>
              <a:t>×</a:t>
            </a:r>
            <a:r>
              <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sym typeface="+mn-ea"/>
              </a:rPr>
              <a:t>C)</a:t>
            </a:r>
            <a:endParaRPr lang="en-US" altLang="zh-CN" sz="2400">
              <a:solidFill>
                <a:srgbClr val="FF0000"/>
              </a:solidFill>
              <a:latin typeface="Calibri" panose="020F0502020204030204" pitchFamily="34" charset="0"/>
              <a:ea typeface="宋体" panose="02010600030101010101" pitchFamily="2" charset="-122"/>
              <a:cs typeface="Calibri" panose="020F0502020204030204" pitchFamily="3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问题概述</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2/5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pic>
        <p:nvPicPr>
          <p:cNvPr id="11" name="图片 10"/>
          <p:cNvPicPr>
            <a:picLocks noChangeAspect="1"/>
          </p:cNvPicPr>
          <p:nvPr/>
        </p:nvPicPr>
        <p:blipFill>
          <a:blip r:embed="rId1"/>
          <a:stretch>
            <a:fillRect/>
          </a:stretch>
        </p:blipFill>
        <p:spPr>
          <a:xfrm>
            <a:off x="1295400" y="3200400"/>
            <a:ext cx="6518275" cy="2942590"/>
          </a:xfrm>
          <a:prstGeom prst="rect">
            <a:avLst/>
          </a:prstGeom>
        </p:spPr>
      </p:pic>
      <p:sp>
        <p:nvSpPr>
          <p:cNvPr id="13" name="文本框 12" descr="7b0a202020202262756c6c6574223a20227b5c2263617465676f727949645c223a5c225c222c5c2274656d706c61746549645c223a32303233313731387d220a7d0a"/>
          <p:cNvSpPr txBox="1"/>
          <p:nvPr/>
        </p:nvSpPr>
        <p:spPr>
          <a:xfrm>
            <a:off x="181610" y="914400"/>
            <a:ext cx="8690610" cy="2592070"/>
          </a:xfrm>
          <a:prstGeom prst="rect">
            <a:avLst/>
          </a:prstGeom>
          <a:noFill/>
        </p:spPr>
        <p:txBody>
          <a:bodyPr wrap="square" rtlCol="0">
            <a:noAutofit/>
          </a:bodyPr>
          <a:p>
            <a:pPr marL="0" lvl="5" indent="0" eaLnBrk="1" fontAlgn="auto" latinLnBrk="0" hangingPunct="1">
              <a:lnSpc>
                <a:spcPct val="100000"/>
              </a:lnSpc>
              <a:buNone/>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Some solutions rely on host-side processing</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Ø"/>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Extra steps such as sign conversion, error correction and result decoding</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Ø"/>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Required PL</a:t>
            </a:r>
            <a:r>
              <a:rPr kumimoji="0" lang="en-US" altLang="en-US"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a:t>
            </a: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PS data transfers</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Ø"/>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Root cause: non-invertible packing/mapping</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p:txBody>
      </p:sp>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latin typeface="Calibri" panose="020F0502020204030204" pitchFamily="34" charset="0"/>
                <a:cs typeface="Calibri" panose="020F0502020204030204" pitchFamily="34" charset="0"/>
              </a:rPr>
              <a:t>Limitation 1: Computational </a:t>
            </a:r>
            <a:r>
              <a:rPr lang="en-US" altLang="zh-CN" b="1">
                <a:latin typeface="Calibri" panose="020F0502020204030204" pitchFamily="34" charset="0"/>
                <a:cs typeface="Calibri" panose="020F0502020204030204" pitchFamily="34" charset="0"/>
              </a:rPr>
              <a:t>C</a:t>
            </a:r>
            <a:r>
              <a:rPr lang="en-US" altLang="zh-CN" b="1">
                <a:latin typeface="Calibri" panose="020F0502020204030204" pitchFamily="34" charset="0"/>
                <a:cs typeface="Calibri" panose="020F0502020204030204" pitchFamily="34" charset="0"/>
              </a:rPr>
              <a:t>ontinuity</a:t>
            </a:r>
            <a:endParaRPr lang="en-US" altLang="zh-CN" b="1">
              <a:latin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问题概述</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2/5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4"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Limitation 2: Pattern </a:t>
            </a:r>
            <a:r>
              <a:rPr lang="en-US" altLang="zh-CN" b="1" dirty="0">
                <a:solidFill>
                  <a:schemeClr val="bg1"/>
                </a:solidFill>
                <a:latin typeface="Calibri" panose="020F0502020204030204" pitchFamily="34" charset="0"/>
                <a:ea typeface="宋体" panose="02010600030101010101" pitchFamily="2" charset="-122"/>
                <a:cs typeface="Calibri" panose="020F0502020204030204" pitchFamily="34" charset="0"/>
                <a:sym typeface="+mn-ea"/>
              </a:rPr>
              <a:t>Generality</a:t>
            </a:r>
            <a:endParaRPr lang="en-US" altLang="zh-CN" b="1" dirty="0">
              <a:solidFill>
                <a:schemeClr val="bg1"/>
              </a:solidFill>
              <a:latin typeface="Calibri" panose="020F0502020204030204" pitchFamily="34" charset="0"/>
              <a:ea typeface="宋体" panose="02010600030101010101" pitchFamily="2" charset="-122"/>
              <a:cs typeface="Calibri" panose="020F0502020204030204" pitchFamily="34" charset="0"/>
              <a:sym typeface="+mn-ea"/>
            </a:endParaRPr>
          </a:p>
        </p:txBody>
      </p:sp>
      <p:pic>
        <p:nvPicPr>
          <p:cNvPr id="12" name="图片 11"/>
          <p:cNvPicPr>
            <a:picLocks noChangeAspect="1"/>
          </p:cNvPicPr>
          <p:nvPr/>
        </p:nvPicPr>
        <p:blipFill>
          <a:blip r:embed="rId1"/>
          <a:stretch>
            <a:fillRect/>
          </a:stretch>
        </p:blipFill>
        <p:spPr>
          <a:xfrm>
            <a:off x="1143000" y="3200400"/>
            <a:ext cx="7047230" cy="2865755"/>
          </a:xfrm>
          <a:prstGeom prst="rect">
            <a:avLst/>
          </a:prstGeom>
        </p:spPr>
      </p:pic>
      <p:sp>
        <p:nvSpPr>
          <p:cNvPr id="19" name="文本框 18" descr="7b0a202020202262756c6c6574223a20227b5c2263617465676f727949645c223a5c225c222c5c2274656d706c61746549645c223a32303233313731387d220a7d0a"/>
          <p:cNvSpPr txBox="1"/>
          <p:nvPr/>
        </p:nvSpPr>
        <p:spPr>
          <a:xfrm>
            <a:off x="247015" y="914400"/>
            <a:ext cx="8738870" cy="1643380"/>
          </a:xfrm>
          <a:prstGeom prst="rect">
            <a:avLst/>
          </a:prstGeom>
          <a:noFill/>
        </p:spPr>
        <p:txBody>
          <a:bodyPr wrap="square" rtlCol="0">
            <a:noAutofit/>
          </a:bodyPr>
          <a:p>
            <a:pPr marL="0" lvl="5" indent="0" eaLnBrk="1" fontAlgn="auto" latinLnBrk="0" hangingPunct="1">
              <a:lnSpc>
                <a:spcPct val="100000"/>
              </a:lnSpc>
              <a:buNone/>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Stacking-based packing relies on guard bits and result fusion</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Ø"/>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guard-bit spacing causes resource waste</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457200" lvl="5" indent="-457200" eaLnBrk="1" fontAlgn="auto" latinLnBrk="0" hangingPunct="1">
              <a:lnSpc>
                <a:spcPct val="100000"/>
              </a:lnSpc>
              <a:buFont typeface="Wingdings" panose="05000000000000000000" charset="0"/>
              <a:buChar char="Ø"/>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Fused (non-independent) results restrict supported operators</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解决方案：映射与打包</a:t>
            </a:r>
            <a:endParaRPr lang="zh-CN" sz="1600" b="1" dirty="0">
              <a:latin typeface="黑体" panose="02010609060101010101" pitchFamily="49" charset="-122"/>
              <a:ea typeface="黑体" panose="02010609060101010101" pitchFamily="49" charset="-122"/>
              <a:sym typeface="+mn-ea"/>
            </a:endParaRPr>
          </a:p>
        </p:txBody>
      </p:sp>
      <p:sp>
        <p:nvSpPr>
          <p:cNvPr id="10" name="文本框 9"/>
          <p:cNvSpPr txBox="1"/>
          <p:nvPr/>
        </p:nvSpPr>
        <p:spPr>
          <a:xfrm>
            <a:off x="389890" y="772795"/>
            <a:ext cx="8642350" cy="618490"/>
          </a:xfrm>
          <a:prstGeom prst="rect">
            <a:avLst/>
          </a:prstGeom>
          <a:noFill/>
        </p:spPr>
        <p:txBody>
          <a:bodyPr wrap="square" lIns="0" rIns="0" rtlCol="0">
            <a:noAutofit/>
          </a:bodyPr>
          <a:p>
            <a:pPr marL="0" lvl="1" indent="0" eaLnBrk="1" fontAlgn="auto" latinLnBrk="0" hangingPunct="1">
              <a:lnSpc>
                <a:spcPct val="150000"/>
              </a:lnSpc>
              <a:buFont typeface="Wingdings" panose="05000000000000000000" charset="0"/>
              <a:buNone/>
            </a:pPr>
            <a:r>
              <a:rPr kumimoji="0" lang="en-US" altLang="zh-CN" sz="2800" b="1"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rPr>
              <a:t>Reversible, lossless mapping with optimality guarantee</a:t>
            </a:r>
            <a:endParaRPr kumimoji="0" lang="en-US" altLang="zh-CN" sz="2800" b="1"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13" name="文本框 12" descr="7b0a202020202262756c6c6574223a20227b5c2263617465676f727949645c223a5c225c222c5c2274656d706c61746549645c223a32303233313731387d220a7d0a"/>
          <p:cNvSpPr txBox="1"/>
          <p:nvPr/>
        </p:nvSpPr>
        <p:spPr>
          <a:xfrm>
            <a:off x="182245" y="3066415"/>
            <a:ext cx="8594090" cy="1268095"/>
          </a:xfrm>
          <a:prstGeom prst="rect">
            <a:avLst/>
          </a:prstGeom>
          <a:noFill/>
        </p:spPr>
        <p:txBody>
          <a:bodyPr wrap="square" rtlCol="0">
            <a:noAutofit/>
          </a:bodyPr>
          <a:p>
            <a:pPr marL="342900" lvl="5" indent="-342900" eaLnBrk="1" fontAlgn="auto" latinLnBrk="0" hangingPunct="1">
              <a:lnSpc>
                <a:spcPct val="150000"/>
              </a:lnSpc>
              <a:buFont typeface="Wingdings" panose="05000000000000000000" charset="0"/>
              <a:buChar char="Ø"/>
            </a:pPr>
            <a:r>
              <a:rPr kumimoji="0" lang="en-US" altLang="zh-CN" sz="2400" b="0" i="0" u="none" strike="noStrike" kern="0" cap="none" spc="0" normalizeH="0" baseline="0" noProof="1">
                <a:latin typeface="Calibri" panose="020F0502020204030204" pitchFamily="34" charset="0"/>
                <a:ea typeface="微软雅黑" panose="020B0503020204020204" charset="-122"/>
                <a:cs typeface="Calibri" panose="020F0502020204030204" pitchFamily="34" charset="0"/>
              </a:rPr>
              <a:t>Clip mapping: strip sign bits → treat residuals as unsigned values.</a:t>
            </a:r>
            <a:endParaRPr kumimoji="0" lang="en-US" altLang="zh-CN" sz="2400" b="0" i="0" u="none" strike="noStrike" kern="0" cap="none" spc="0" normalizeH="0" baseline="0" noProof="1">
              <a:latin typeface="Calibri" panose="020F0502020204030204" pitchFamily="34" charset="0"/>
              <a:ea typeface="微软雅黑" panose="020B0503020204020204" charset="-122"/>
              <a:cs typeface="Calibri" panose="020F0502020204030204" pitchFamily="34" charset="0"/>
            </a:endParaRPr>
          </a:p>
          <a:p>
            <a:pPr marL="342900" lvl="5" indent="-342900" eaLnBrk="1" fontAlgn="auto" latinLnBrk="0" hangingPunct="1">
              <a:lnSpc>
                <a:spcPct val="150000"/>
              </a:lnSpc>
              <a:buFont typeface="Wingdings" panose="05000000000000000000" charset="0"/>
              <a:buChar char="Ø"/>
            </a:pPr>
            <a:r>
              <a:rPr kumimoji="0" lang="en-US" altLang="zh-CN" sz="2400" b="0" i="0" u="none" strike="noStrike" kern="0" cap="none" spc="0" normalizeH="0" baseline="0" noProof="1">
                <a:latin typeface="Calibri" panose="020F0502020204030204" pitchFamily="34" charset="0"/>
                <a:ea typeface="微软雅黑" panose="020B0503020204020204" charset="-122"/>
                <a:cs typeface="Calibri" panose="020F0502020204030204" pitchFamily="34" charset="0"/>
              </a:rPr>
              <a:t>Save 1 bit of DSP capacity</a:t>
            </a:r>
            <a:endParaRPr kumimoji="0" lang="en-US" altLang="zh-CN" sz="2400" b="0" i="0" u="none" strike="noStrike" kern="0" cap="none" spc="0" normalizeH="0" baseline="0" noProof="1">
              <a:latin typeface="Calibri" panose="020F0502020204030204" pitchFamily="34" charset="0"/>
              <a:ea typeface="微软雅黑" panose="020B0503020204020204" charset="-122"/>
              <a:cs typeface="Calibri" panose="020F0502020204030204" pitchFamily="34" charset="0"/>
            </a:endParaRPr>
          </a:p>
        </p:txBody>
      </p:sp>
      <p:pic>
        <p:nvPicPr>
          <p:cNvPr id="7" name="图片 6"/>
          <p:cNvPicPr>
            <a:picLocks noChangeAspect="1"/>
          </p:cNvPicPr>
          <p:nvPr/>
        </p:nvPicPr>
        <p:blipFill>
          <a:blip r:embed="rId1"/>
          <a:stretch>
            <a:fillRect/>
          </a:stretch>
        </p:blipFill>
        <p:spPr>
          <a:xfrm>
            <a:off x="1527175" y="1600200"/>
            <a:ext cx="6113780" cy="1547495"/>
          </a:xfrm>
          <a:prstGeom prst="rect">
            <a:avLst/>
          </a:prstGeom>
        </p:spPr>
      </p:pic>
      <p:sp>
        <p:nvSpPr>
          <p:cNvPr id="12"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latin typeface="Calibri" panose="020F0502020204030204" pitchFamily="34" charset="0"/>
                <a:cs typeface="Calibri" panose="020F0502020204030204" pitchFamily="34" charset="0"/>
              </a:rPr>
              <a:t>UDP: </a:t>
            </a:r>
            <a:r>
              <a:rPr lang="en-US" altLang="zh-CN" i="1">
                <a:latin typeface="Calibri" panose="020F0502020204030204" pitchFamily="34" charset="0"/>
                <a:cs typeface="Calibri" panose="020F0502020204030204" pitchFamily="34" charset="0"/>
              </a:rPr>
              <a:t>Mapping</a:t>
            </a:r>
            <a:r>
              <a:rPr lang="en-US" altLang="zh-CN">
                <a:latin typeface="Calibri" panose="020F0502020204030204" pitchFamily="34" charset="0"/>
                <a:cs typeface="Calibri" panose="020F0502020204030204" pitchFamily="34" charset="0"/>
              </a:rPr>
              <a:t> &amp; </a:t>
            </a:r>
            <a:r>
              <a:rPr lang="en-US" altLang="zh-CN" i="1">
                <a:latin typeface="Calibri" panose="020F0502020204030204" pitchFamily="34" charset="0"/>
                <a:cs typeface="Calibri" panose="020F0502020204030204" pitchFamily="34" charset="0"/>
              </a:rPr>
              <a:t>Recovery</a:t>
            </a:r>
            <a:endParaRPr lang="en-US" altLang="zh-CN" i="1">
              <a:latin typeface="Calibri" panose="020F0502020204030204" pitchFamily="34" charset="0"/>
              <a:cs typeface="Calibri" panose="020F0502020204030204" pitchFamily="34" charset="0"/>
            </a:endParaRPr>
          </a:p>
        </p:txBody>
      </p:sp>
      <p:grpSp>
        <p:nvGrpSpPr>
          <p:cNvPr id="11" name="组合 10"/>
          <p:cNvGrpSpPr/>
          <p:nvPr/>
        </p:nvGrpSpPr>
        <p:grpSpPr>
          <a:xfrm>
            <a:off x="181610" y="4331335"/>
            <a:ext cx="8808720" cy="2087245"/>
            <a:chOff x="286" y="6821"/>
            <a:chExt cx="13872" cy="3287"/>
          </a:xfrm>
        </p:grpSpPr>
        <p:sp>
          <p:nvSpPr>
            <p:cNvPr id="6" name="矩形 5"/>
            <p:cNvSpPr/>
            <p:nvPr/>
          </p:nvSpPr>
          <p:spPr>
            <a:xfrm>
              <a:off x="9000" y="7647"/>
              <a:ext cx="1200" cy="23"/>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9" name="文本框 8"/>
            <p:cNvSpPr txBox="1"/>
            <p:nvPr/>
          </p:nvSpPr>
          <p:spPr>
            <a:xfrm>
              <a:off x="10680" y="7682"/>
              <a:ext cx="839" cy="273"/>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3/5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pic>
          <p:nvPicPr>
            <p:cNvPr id="4" name="图片 3"/>
            <p:cNvPicPr>
              <a:picLocks noChangeAspect="1"/>
            </p:cNvPicPr>
            <p:nvPr/>
          </p:nvPicPr>
          <p:blipFill>
            <a:blip r:embed="rId2"/>
            <a:stretch>
              <a:fillRect/>
            </a:stretch>
          </p:blipFill>
          <p:spPr>
            <a:xfrm>
              <a:off x="286" y="6821"/>
              <a:ext cx="13872" cy="2736"/>
            </a:xfrm>
            <a:prstGeom prst="rect">
              <a:avLst/>
            </a:prstGeom>
          </p:spPr>
        </p:pic>
        <p:sp>
          <p:nvSpPr>
            <p:cNvPr id="5" name="文本框 4"/>
            <p:cNvSpPr txBox="1"/>
            <p:nvPr/>
          </p:nvSpPr>
          <p:spPr>
            <a:xfrm>
              <a:off x="6360" y="9480"/>
              <a:ext cx="2665" cy="628"/>
            </a:xfrm>
            <a:prstGeom prst="rect">
              <a:avLst/>
            </a:prstGeom>
            <a:noFill/>
          </p:spPr>
          <p:txBody>
            <a:bodyPr wrap="square" rtlCol="0">
              <a:spAutoFit/>
            </a:bodyPr>
            <a:p>
              <a:r>
                <a:rPr lang="en-US" altLang="zh-CN" sz="2000" b="1">
                  <a:solidFill>
                    <a:srgbClr val="FF0000"/>
                  </a:solidFill>
                </a:rPr>
                <a:t>DSP results</a:t>
              </a:r>
              <a:endParaRPr lang="en-US" altLang="zh-CN" sz="2000" b="1">
                <a:solidFill>
                  <a:srgbClr val="FF0000"/>
                </a:solidFill>
              </a:endParaRPr>
            </a:p>
          </p:txBody>
        </p:sp>
        <p:sp>
          <p:nvSpPr>
            <p:cNvPr id="8" name="矩形 7"/>
            <p:cNvSpPr/>
            <p:nvPr/>
          </p:nvSpPr>
          <p:spPr>
            <a:xfrm>
              <a:off x="4945" y="7440"/>
              <a:ext cx="5375" cy="2640"/>
            </a:xfrm>
            <a:prstGeom prst="rect">
              <a:avLst/>
            </a:prstGeom>
            <a:noFill/>
            <a:ln w="381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解决方案：映射与打包</a:t>
            </a:r>
            <a:endParaRPr lang="zh-CN" sz="1600" b="1" dirty="0">
              <a:latin typeface="黑体" panose="02010609060101010101" pitchFamily="49" charset="-122"/>
              <a:ea typeface="黑体" panose="02010609060101010101" pitchFamily="49" charset="-122"/>
              <a:sym typeface="+mn-ea"/>
            </a:endParaRPr>
          </a:p>
        </p:txBody>
      </p:sp>
      <p:sp>
        <p:nvSpPr>
          <p:cNvPr id="10" name="文本框 9"/>
          <p:cNvSpPr txBox="1"/>
          <p:nvPr/>
        </p:nvSpPr>
        <p:spPr>
          <a:xfrm>
            <a:off x="414655" y="826135"/>
            <a:ext cx="8729345" cy="918210"/>
          </a:xfrm>
          <a:prstGeom prst="rect">
            <a:avLst/>
          </a:prstGeom>
          <a:noFill/>
        </p:spPr>
        <p:txBody>
          <a:bodyPr wrap="square" lIns="0" rIns="0" rtlCol="0">
            <a:noAutofit/>
          </a:bodyPr>
          <a:p>
            <a:pPr marL="0" lvl="1" indent="0" eaLnBrk="1" fontAlgn="auto" latinLnBrk="0" hangingPunct="1">
              <a:lnSpc>
                <a:spcPct val="150000"/>
              </a:lnSpc>
              <a:buFont typeface="Wingdings" panose="05000000000000000000" charset="0"/>
              <a:buNone/>
            </a:pPr>
            <a:r>
              <a:rPr kumimoji="0" lang="en-US" altLang="zh-CN" sz="2800" b="1"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rPr>
              <a:t>Tiling-based packing</a:t>
            </a:r>
            <a:r>
              <a:rPr kumimoji="0" lang="en-US" altLang="zh-CN" sz="2800" b="1"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rPr>
              <a:t> with broaden applicability</a:t>
            </a:r>
            <a:endParaRPr kumimoji="0" lang="en-US" altLang="zh-CN" sz="2800" b="1" i="0" u="none" strike="noStrike" kern="0" cap="none" spc="0" normalizeH="0" baseline="0" noProof="1">
              <a:solidFill>
                <a:schemeClr val="tx1"/>
              </a:solidFill>
              <a:latin typeface="Calibri" panose="020F0502020204030204" pitchFamily="34" charset="0"/>
              <a:ea typeface="微软雅黑" panose="020B0503020204020204" charset="-122"/>
              <a:cs typeface="Calibri" panose="020F0502020204030204" pitchFamily="34" charset="0"/>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3/5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5"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latin typeface="Calibri" panose="020F0502020204030204" pitchFamily="34" charset="0"/>
                <a:cs typeface="Calibri" panose="020F0502020204030204" pitchFamily="34" charset="0"/>
              </a:rPr>
              <a:t>UDP: </a:t>
            </a:r>
            <a:r>
              <a:rPr lang="en-US" altLang="zh-CN" i="1">
                <a:latin typeface="Calibri" panose="020F0502020204030204" pitchFamily="34" charset="0"/>
                <a:cs typeface="Calibri" panose="020F0502020204030204" pitchFamily="34" charset="0"/>
              </a:rPr>
              <a:t>Packing</a:t>
            </a:r>
            <a:r>
              <a:rPr lang="en-US" altLang="zh-CN">
                <a:latin typeface="Calibri" panose="020F0502020204030204" pitchFamily="34" charset="0"/>
                <a:cs typeface="Calibri" panose="020F0502020204030204" pitchFamily="34" charset="0"/>
              </a:rPr>
              <a:t> &amp; </a:t>
            </a:r>
            <a:r>
              <a:rPr lang="en-US" altLang="zh-CN" i="1">
                <a:latin typeface="Calibri" panose="020F0502020204030204" pitchFamily="34" charset="0"/>
                <a:cs typeface="Calibri" panose="020F0502020204030204" pitchFamily="34" charset="0"/>
              </a:rPr>
              <a:t>Unpacking</a:t>
            </a:r>
            <a:endParaRPr lang="en-US" altLang="zh-CN" i="1">
              <a:latin typeface="Calibri" panose="020F0502020204030204" pitchFamily="34" charset="0"/>
              <a:cs typeface="Calibri" panose="020F0502020204030204" pitchFamily="34" charset="0"/>
            </a:endParaRPr>
          </a:p>
        </p:txBody>
      </p:sp>
      <p:sp>
        <p:nvSpPr>
          <p:cNvPr id="19" name="文本框 18" descr="7b0a202020202262756c6c6574223a20227b5c2263617465676f727949645c223a5c225c222c5c2274656d706c61746549645c223a32303233313731387d220a7d0a"/>
          <p:cNvSpPr txBox="1"/>
          <p:nvPr/>
        </p:nvSpPr>
        <p:spPr>
          <a:xfrm>
            <a:off x="414655" y="1651000"/>
            <a:ext cx="8610600" cy="2159000"/>
          </a:xfrm>
          <a:prstGeom prst="rect">
            <a:avLst/>
          </a:prstGeom>
          <a:noFill/>
        </p:spPr>
        <p:txBody>
          <a:bodyPr wrap="square" rtlCol="0">
            <a:noAutofit/>
          </a:bodyPr>
          <a:p>
            <a:pPr marL="360045" lvl="5" indent="-360045" eaLnBrk="1" fontAlgn="auto" latinLnBrk="0" hangingPunct="1">
              <a:lnSpc>
                <a:spcPct val="120000"/>
              </a:lnSpc>
              <a:buBlip>
                <a:blip r:embed="rId1">
                  <a:extLst>
                    <a:ext uri="{96DAC541-7B7A-43D3-8B79-37D633B846F1}">
                      <asvg:svgBlip xmlns:asvg="http://schemas.microsoft.com/office/drawing/2016/SVG/main" r:embed="rId2"/>
                    </a:ext>
                  </a:extLst>
                </a:blip>
              </a:buBlip>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No guard bits, no overlap</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360045" lvl="5" indent="-360045" eaLnBrk="1" fontAlgn="auto" latinLnBrk="0" hangingPunct="1">
              <a:lnSpc>
                <a:spcPct val="120000"/>
              </a:lnSpc>
              <a:buBlip>
                <a:blip r:embed="rId1">
                  <a:extLst>
                    <a:ext uri="{96DAC541-7B7A-43D3-8B79-37D633B846F1}">
                      <asvg:svgBlip xmlns:asvg="http://schemas.microsoft.com/office/drawing/2016/SVG/main" r:embed="rId2"/>
                    </a:ext>
                  </a:extLst>
                </a:blip>
              </a:buBlip>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Carry-safe by construction</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a:p>
            <a:pPr marL="360045" lvl="5" indent="-360045" eaLnBrk="1" fontAlgn="auto" latinLnBrk="0" hangingPunct="1">
              <a:lnSpc>
                <a:spcPct val="120000"/>
              </a:lnSpc>
              <a:buBlip>
                <a:blip r:embed="rId1">
                  <a:extLst>
                    <a:ext uri="{96DAC541-7B7A-43D3-8B79-37D633B846F1}">
                      <asvg:svgBlip xmlns:asvg="http://schemas.microsoft.com/office/drawing/2016/SVG/main" r:embed="rId2"/>
                    </a:ext>
                  </a:extLst>
                </a:blip>
              </a:buBlip>
            </a:pPr>
            <a:r>
              <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rPr>
              <a:t>Isolated outputs for general use</a:t>
            </a:r>
            <a:endParaRPr kumimoji="0" lang="en-US" altLang="zh-CN" sz="2800" b="0" i="0" u="none" strike="noStrike" kern="0" cap="none" spc="0" normalizeH="0" baseline="0" noProof="1">
              <a:latin typeface="Calibri" panose="020F0502020204030204" pitchFamily="34" charset="0"/>
              <a:ea typeface="黑体" panose="02010609060101010101" pitchFamily="49" charset="-122"/>
              <a:cs typeface="Calibri" panose="020F0502020204030204" pitchFamily="34" charset="0"/>
            </a:endParaRPr>
          </a:p>
        </p:txBody>
      </p:sp>
      <p:pic>
        <p:nvPicPr>
          <p:cNvPr id="8" name="图片 7"/>
          <p:cNvPicPr>
            <a:picLocks noChangeAspect="1"/>
          </p:cNvPicPr>
          <p:nvPr/>
        </p:nvPicPr>
        <p:blipFill>
          <a:blip r:embed="rId3"/>
          <a:stretch>
            <a:fillRect/>
          </a:stretch>
        </p:blipFill>
        <p:spPr>
          <a:xfrm>
            <a:off x="1371600" y="3657600"/>
            <a:ext cx="6816090" cy="232473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715000" y="4855775"/>
            <a:ext cx="762000" cy="14400"/>
          </a:xfrm>
          <a:prstGeom prst="rect">
            <a:avLst/>
          </a:prstGeom>
          <a:solidFill>
            <a:srgbClr val="EAE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ea typeface="Arial" panose="020B0604020202020204" pitchFamily="34" charset="0"/>
              <a:cs typeface="+mn-ea"/>
            </a:endParaRPr>
          </a:p>
        </p:txBody>
      </p:sp>
      <p:sp>
        <p:nvSpPr>
          <p:cNvPr id="2" name="Rectangle 11"/>
          <p:cNvSpPr>
            <a:spLocks noGrp="1" noChangeArrowheads="1"/>
          </p:cNvSpPr>
          <p:nvPr>
            <p:ph type="title"/>
          </p:nvPr>
        </p:nvSpPr>
        <p:spPr>
          <a:xfrm>
            <a:off x="1828800" y="1870075"/>
            <a:ext cx="3724910" cy="229870"/>
          </a:xfrm>
        </p:spPr>
        <p:txBody>
          <a:bodyPr wrap="square">
            <a:noAutofit/>
          </a:bodyPr>
          <a:lstStyle/>
          <a:p>
            <a:pPr algn="l" eaLnBrk="1" hangingPunct="1"/>
            <a:r>
              <a:rPr lang="zh-CN" sz="1600" b="1" dirty="0">
                <a:latin typeface="黑体" panose="02010609060101010101" pitchFamily="49" charset="-122"/>
                <a:ea typeface="黑体" panose="02010609060101010101" pitchFamily="49" charset="-122"/>
                <a:sym typeface="+mn-ea"/>
              </a:rPr>
              <a:t>解决方案：映射与打包</a:t>
            </a:r>
            <a:endParaRPr lang="zh-CN" sz="1600" b="1" dirty="0">
              <a:latin typeface="黑体" panose="02010609060101010101" pitchFamily="49" charset="-122"/>
              <a:ea typeface="黑体" panose="02010609060101010101" pitchFamily="49" charset="-122"/>
              <a:sym typeface="+mn-ea"/>
            </a:endParaRPr>
          </a:p>
        </p:txBody>
      </p:sp>
      <p:sp>
        <p:nvSpPr>
          <p:cNvPr id="3" name="文本框 2"/>
          <p:cNvSpPr txBox="1"/>
          <p:nvPr/>
        </p:nvSpPr>
        <p:spPr>
          <a:xfrm>
            <a:off x="1741170" y="4897755"/>
            <a:ext cx="4450715" cy="108585"/>
          </a:xfrm>
          <a:prstGeom prst="rect">
            <a:avLst/>
          </a:prstGeom>
          <a:noFill/>
        </p:spPr>
        <p:txBody>
          <a:bodyPr wrap="square" lIns="0" tIns="0" rIns="0" bIns="0" rtlCol="0">
            <a:noAutofit/>
          </a:bodyPr>
          <a:p>
            <a:pPr algn="l"/>
            <a:r>
              <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rPr>
              <a:t>2026 FPGA</a:t>
            </a:r>
            <a:endParaRPr lang="en-US" altLang="zh-CN" sz="900" b="1">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9" name="文本框 8"/>
          <p:cNvSpPr txBox="1"/>
          <p:nvPr/>
        </p:nvSpPr>
        <p:spPr>
          <a:xfrm>
            <a:off x="6781800" y="4878070"/>
            <a:ext cx="532765" cy="173355"/>
          </a:xfrm>
          <a:prstGeom prst="rect">
            <a:avLst/>
          </a:prstGeom>
          <a:noFill/>
        </p:spPr>
        <p:txBody>
          <a:bodyPr wrap="square" lIns="0" tIns="0" rIns="0" bIns="0" rtlCol="0">
            <a:noAutofit/>
          </a:bodyPr>
          <a:p>
            <a:r>
              <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rPr>
              <a:t>Page 3/5</a:t>
            </a:r>
            <a:endParaRPr lang="en-US" altLang="zh-CN" sz="100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sp>
        <p:nvSpPr>
          <p:cNvPr id="5" name="标题 10"/>
          <p:cNvSpPr/>
          <p:nvPr/>
        </p:nvSpPr>
        <p:spPr>
          <a:xfrm>
            <a:off x="181610" y="152400"/>
            <a:ext cx="8804910" cy="620395"/>
          </a:xfrm>
          <a:prstGeom prst="rect">
            <a:avLst/>
          </a:prstGeom>
        </p:spPr>
        <p:txBody>
          <a:bodyPr wrap="square" lIns="0" tIns="0" rIns="0" bIns="0">
            <a:noAutofit/>
          </a:bodyPr>
          <a:lstStyle>
            <a:lvl1pPr>
              <a:defRPr sz="3600" b="0" i="0">
                <a:solidFill>
                  <a:schemeClr val="bg1"/>
                </a:solidFill>
                <a:latin typeface="Arial" panose="020B0604020202020204" pitchFamily="34" charset="0"/>
                <a:ea typeface="+mj-ea"/>
                <a:cs typeface="Arial" panose="020B0604020202020204" pitchFamily="34" charset="0"/>
              </a:defRPr>
            </a:lvl1pPr>
          </a:lstStyle>
          <a:p>
            <a:r>
              <a:rPr lang="en-US" altLang="zh-CN">
                <a:solidFill>
                  <a:schemeClr val="bg1"/>
                </a:solidFill>
                <a:latin typeface="Calibri" panose="020F0502020204030204" pitchFamily="34" charset="0"/>
                <a:ea typeface="Arial" panose="020B0604020202020204" pitchFamily="34" charset="0"/>
                <a:cs typeface="Calibri" panose="020F0502020204030204" pitchFamily="34" charset="0"/>
              </a:rPr>
              <a:t>UDP: Hardware design</a:t>
            </a:r>
            <a:endParaRPr lang="en-US" altLang="zh-CN">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pic>
        <p:nvPicPr>
          <p:cNvPr id="4" name="图片 3"/>
          <p:cNvPicPr>
            <a:picLocks noChangeAspect="1"/>
          </p:cNvPicPr>
          <p:nvPr/>
        </p:nvPicPr>
        <p:blipFill>
          <a:blip r:embed="rId1"/>
          <a:stretch>
            <a:fillRect/>
          </a:stretch>
        </p:blipFill>
        <p:spPr>
          <a:xfrm>
            <a:off x="1447800" y="838200"/>
            <a:ext cx="6470650" cy="4074795"/>
          </a:xfrm>
          <a:prstGeom prst="rect">
            <a:avLst/>
          </a:prstGeom>
        </p:spPr>
      </p:pic>
      <p:sp>
        <p:nvSpPr>
          <p:cNvPr id="7" name="文本框 6"/>
          <p:cNvSpPr txBox="1"/>
          <p:nvPr/>
        </p:nvSpPr>
        <p:spPr>
          <a:xfrm>
            <a:off x="401320" y="4855845"/>
            <a:ext cx="8676005" cy="1568450"/>
          </a:xfrm>
          <a:prstGeom prst="rect">
            <a:avLst/>
          </a:prstGeom>
          <a:noFill/>
        </p:spPr>
        <p:txBody>
          <a:bodyPr wrap="square" rtlCol="0">
            <a:spAutoFit/>
          </a:bodyPr>
          <a:p>
            <a:pPr marL="342900" indent="-342900" eaLnBrk="1" fontAlgn="auto" latinLnBrk="0" hangingPunct="1">
              <a:buFont typeface="Wingdings" panose="05000000000000000000" charset="0"/>
              <a:buChar char="l"/>
            </a:pPr>
            <a:r>
              <a:rPr lang="en-US" altLang="zh-CN" sz="2400">
                <a:latin typeface="Calibri" panose="020F0502020204030204" pitchFamily="34" charset="0"/>
                <a:ea typeface="宋体" panose="02010600030101010101" pitchFamily="2" charset="-122"/>
                <a:cs typeface="Calibri" panose="020F0502020204030204" pitchFamily="34" charset="0"/>
              </a:rPr>
              <a:t>Computes 2</a:t>
            </a:r>
            <a:r>
              <a:rPr lang="en-US" altLang="en-US" sz="2400">
                <a:latin typeface="Calibri" panose="020F0502020204030204" pitchFamily="34" charset="0"/>
                <a:ea typeface="宋体" panose="02010600030101010101" pitchFamily="2" charset="-122"/>
                <a:cs typeface="Calibri" panose="020F0502020204030204" pitchFamily="34" charset="0"/>
              </a:rPr>
              <a:t>×</a:t>
            </a:r>
            <a:r>
              <a:rPr lang="en-US" altLang="zh-CN" sz="2400">
                <a:latin typeface="Calibri" panose="020F0502020204030204" pitchFamily="34" charset="0"/>
                <a:ea typeface="宋体" panose="02010600030101010101" pitchFamily="2" charset="-122"/>
                <a:cs typeface="Calibri" panose="020F0502020204030204" pitchFamily="34" charset="0"/>
              </a:rPr>
              <a:t>3 = 6 parallel int8 products</a:t>
            </a:r>
            <a:endParaRPr lang="en-US" altLang="zh-CN" sz="2400">
              <a:latin typeface="Calibri" panose="020F0502020204030204" pitchFamily="34" charset="0"/>
              <a:ea typeface="宋体" panose="02010600030101010101" pitchFamily="2" charset="-122"/>
              <a:cs typeface="Calibri" panose="020F0502020204030204" pitchFamily="34" charset="0"/>
            </a:endParaRPr>
          </a:p>
          <a:p>
            <a:pPr marL="342900" indent="-342900" eaLnBrk="1" fontAlgn="auto" latinLnBrk="0" hangingPunct="1">
              <a:buFont typeface="Wingdings" panose="05000000000000000000" charset="0"/>
              <a:buChar char="l"/>
            </a:pPr>
            <a:r>
              <a:rPr lang="en-US" altLang="zh-CN" sz="2400">
                <a:latin typeface="Calibri" panose="020F0502020204030204" pitchFamily="34" charset="0"/>
                <a:ea typeface="宋体" panose="02010600030101010101" pitchFamily="2" charset="-122"/>
                <a:cs typeface="Calibri" panose="020F0502020204030204" pitchFamily="34" charset="0"/>
              </a:rPr>
              <a:t>Mapping &amp; packing </a:t>
            </a:r>
            <a:r>
              <a:rPr lang="en-US" altLang="en-US" sz="2400">
                <a:latin typeface="Calibri" panose="020F0502020204030204" pitchFamily="34" charset="0"/>
                <a:ea typeface="宋体" panose="02010600030101010101" pitchFamily="2" charset="-122"/>
                <a:cs typeface="Calibri" panose="020F0502020204030204" pitchFamily="34" charset="0"/>
              </a:rPr>
              <a:t>→</a:t>
            </a:r>
            <a:r>
              <a:rPr lang="en-US" altLang="zh-CN" sz="2400">
                <a:latin typeface="Calibri" panose="020F0502020204030204" pitchFamily="34" charset="0"/>
                <a:ea typeface="宋体" panose="02010600030101010101" pitchFamily="2" charset="-122"/>
                <a:cs typeface="Calibri" panose="020F0502020204030204" pitchFamily="34" charset="0"/>
              </a:rPr>
              <a:t> pre-processing </a:t>
            </a:r>
            <a:r>
              <a:rPr lang="en-US" altLang="en-US" sz="2400">
                <a:latin typeface="Calibri" panose="020F0502020204030204" pitchFamily="34" charset="0"/>
                <a:ea typeface="宋体" panose="02010600030101010101" pitchFamily="2" charset="-122"/>
                <a:cs typeface="Calibri" panose="020F0502020204030204" pitchFamily="34" charset="0"/>
              </a:rPr>
              <a:t>→</a:t>
            </a:r>
            <a:r>
              <a:rPr lang="en-US" altLang="zh-CN" sz="2400">
                <a:latin typeface="Calibri" panose="020F0502020204030204" pitchFamily="34" charset="0"/>
                <a:ea typeface="宋体" panose="02010600030101010101" pitchFamily="2" charset="-122"/>
                <a:cs typeface="Calibri" panose="020F0502020204030204" pitchFamily="34" charset="0"/>
              </a:rPr>
              <a:t> DSP compute </a:t>
            </a:r>
            <a:r>
              <a:rPr lang="en-US" altLang="en-US" sz="2400">
                <a:latin typeface="Calibri" panose="020F0502020204030204" pitchFamily="34" charset="0"/>
                <a:ea typeface="宋体" panose="02010600030101010101" pitchFamily="2" charset="-122"/>
                <a:cs typeface="Calibri" panose="020F0502020204030204" pitchFamily="34" charset="0"/>
              </a:rPr>
              <a:t>→</a:t>
            </a:r>
            <a:r>
              <a:rPr lang="en-US" altLang="zh-CN" sz="2400">
                <a:latin typeface="Calibri" panose="020F0502020204030204" pitchFamily="34" charset="0"/>
                <a:ea typeface="宋体" panose="02010600030101010101" pitchFamily="2" charset="-122"/>
                <a:cs typeface="Calibri" panose="020F0502020204030204" pitchFamily="34" charset="0"/>
              </a:rPr>
              <a:t> unpacking &amp; post-processing</a:t>
            </a:r>
            <a:endParaRPr lang="en-US" altLang="zh-CN" sz="2400">
              <a:latin typeface="Calibri" panose="020F0502020204030204" pitchFamily="34" charset="0"/>
              <a:ea typeface="宋体" panose="02010600030101010101" pitchFamily="2" charset="-122"/>
              <a:cs typeface="Calibri" panose="020F0502020204030204" pitchFamily="34" charset="0"/>
            </a:endParaRPr>
          </a:p>
          <a:p>
            <a:pPr marL="342900" indent="-342900" eaLnBrk="1" fontAlgn="auto" latinLnBrk="0" hangingPunct="1">
              <a:buFont typeface="Wingdings" panose="05000000000000000000" charset="0"/>
              <a:buChar char="l"/>
            </a:pPr>
            <a:r>
              <a:rPr lang="en-US" altLang="zh-CN" sz="2400">
                <a:latin typeface="Calibri" panose="020F0502020204030204" pitchFamily="34" charset="0"/>
                <a:ea typeface="宋体" panose="02010600030101010101" pitchFamily="2" charset="-122"/>
                <a:cs typeface="Calibri" panose="020F0502020204030204" pitchFamily="34" charset="0"/>
              </a:rPr>
              <a:t>Supports multiple compute modes via bit-level integration</a:t>
            </a:r>
            <a:endParaRPr lang="en-US" altLang="zh-CN" sz="2400">
              <a:latin typeface="Calibri" panose="020F0502020204030204" pitchFamily="34" charset="0"/>
              <a:ea typeface="宋体" panose="02010600030101010101" pitchFamily="2" charset="-122"/>
              <a:cs typeface="Calibri" panose="020F0502020204030204" pitchFamily="34" charset="0"/>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4248</Words>
  <Application>WPS 演示</Application>
  <PresentationFormat>自定义</PresentationFormat>
  <Paragraphs>198</Paragraphs>
  <Slides>19</Slides>
  <Notes>25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19</vt:i4>
      </vt:variant>
    </vt:vector>
  </HeadingPairs>
  <TitlesOfParts>
    <vt:vector size="31" baseType="lpstr">
      <vt:lpstr>Arial</vt:lpstr>
      <vt:lpstr>宋体</vt:lpstr>
      <vt:lpstr>Wingdings</vt:lpstr>
      <vt:lpstr>微软雅黑</vt:lpstr>
      <vt:lpstr>Calibri</vt:lpstr>
      <vt:lpstr>黑体</vt:lpstr>
      <vt:lpstr>Times New Roman</vt:lpstr>
      <vt:lpstr>Wingdings</vt:lpstr>
      <vt:lpstr>Arial Unicode MS</vt:lpstr>
      <vt:lpstr>等线</vt:lpstr>
      <vt:lpstr>1_Office Theme</vt:lpstr>
      <vt:lpstr>2_Office Theme</vt:lpstr>
      <vt:lpstr>PowerPoint 演示文稿</vt:lpstr>
      <vt:lpstr>Low-Bitwidth computation demand</vt:lpstr>
      <vt:lpstr>背景介绍：FPGA 上 DSP 的不充分</vt:lpstr>
      <vt:lpstr>DSP 打包简述</vt:lpstr>
      <vt:lpstr>问题概述</vt:lpstr>
      <vt:lpstr>问题概述</vt:lpstr>
      <vt:lpstr>解决方案：映射与打包</vt:lpstr>
      <vt:lpstr>解决方案：映射与打包</vt:lpstr>
      <vt:lpstr>解决方案：映射与打包</vt:lpstr>
      <vt:lpstr>解决方案：映射与打包</vt:lpstr>
      <vt:lpstr>PowerPoint 演示文稿</vt:lpstr>
      <vt:lpstr>PowerPoint 演示文稿</vt:lpstr>
      <vt:lpstr>PowerPoint 演示文稿</vt:lpstr>
      <vt:lpstr>PowerPoint 演示文稿</vt:lpstr>
      <vt:lpstr>PowerPoint 演示文稿</vt:lpstr>
      <vt:lpstr>PowerPoint 演示文稿</vt:lpstr>
      <vt:lpstr>问题概述</vt:lpstr>
      <vt:lpstr>问题概述</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开放量子体系理论</dc:title>
  <dc:creator>报告人：XXX</dc:creator>
  <cp:lastModifiedBy>winter-melon</cp:lastModifiedBy>
  <cp:revision>4328</cp:revision>
  <dcterms:created xsi:type="dcterms:W3CDTF">2023-06-05T09:37:00Z</dcterms:created>
  <dcterms:modified xsi:type="dcterms:W3CDTF">2026-02-23T06:59:20Z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2023-06-18T08:00:00Z</vt:filetime>
  </property>
  <property fmtid="{D5CDD505-2E9C-101B-9397-08002B2CF9AE}" pid="3" name="Creator">
    <vt:lpwstr>LaTeX with Beamer class</vt:lpwstr>
  </property>
  <property fmtid="{D5CDD505-2E9C-101B-9397-08002B2CF9AE}" pid="4" name="LastSaved">
    <vt:filetime>2023-06-18T08:00:00Z</vt:filetime>
  </property>
  <property fmtid="{D5CDD505-2E9C-101B-9397-08002B2CF9AE}" pid="5" name="ICV">
    <vt:lpwstr>AC3B4A01365144EAB4EBA5C41D6D6FE5_13</vt:lpwstr>
  </property>
  <property fmtid="{D5CDD505-2E9C-101B-9397-08002B2CF9AE}" pid="6" name="KSOProductBuildVer">
    <vt:lpwstr>2052-12.1.0.25225</vt:lpwstr>
  </property>
</Properties>
</file>