
<file path=[Content_Types].xml><?xml version="1.0" encoding="utf-8"?>
<Types xmlns="http://schemas.openxmlformats.org/package/2006/content-types">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6" r:id="rId1"/>
    <p:sldMasterId id="2147483690" r:id="rId2"/>
  </p:sldMasterIdLst>
  <p:notesMasterIdLst>
    <p:notesMasterId r:id="rId22"/>
  </p:notesMasterIdLst>
  <p:handoutMasterIdLst>
    <p:handoutMasterId r:id="rId23"/>
  </p:handoutMasterIdLst>
  <p:sldIdLst>
    <p:sldId id="298" r:id="rId3"/>
    <p:sldId id="355" r:id="rId4"/>
    <p:sldId id="340" r:id="rId5"/>
    <p:sldId id="341" r:id="rId6"/>
    <p:sldId id="342" r:id="rId7"/>
    <p:sldId id="343" r:id="rId8"/>
    <p:sldId id="344" r:id="rId9"/>
    <p:sldId id="345" r:id="rId10"/>
    <p:sldId id="346" r:id="rId11"/>
    <p:sldId id="347" r:id="rId12"/>
    <p:sldId id="348" r:id="rId13"/>
    <p:sldId id="356" r:id="rId14"/>
    <p:sldId id="349" r:id="rId15"/>
    <p:sldId id="357" r:id="rId16"/>
    <p:sldId id="351" r:id="rId17"/>
    <p:sldId id="358" r:id="rId18"/>
    <p:sldId id="353" r:id="rId19"/>
    <p:sldId id="354" r:id="rId20"/>
    <p:sldId id="33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E7FFD"/>
    <a:srgbClr val="90208C"/>
    <a:srgbClr val="8F208B"/>
    <a:srgbClr val="E3B4B4"/>
    <a:srgbClr val="549E39"/>
    <a:srgbClr val="80BFC3"/>
    <a:srgbClr val="CCCCCC"/>
    <a:srgbClr val="6FC5C9"/>
    <a:srgbClr val="FFBFBF"/>
    <a:srgbClr val="67CC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22" autoAdjust="0"/>
    <p:restoredTop sz="73564" autoAdjust="0"/>
  </p:normalViewPr>
  <p:slideViewPr>
    <p:cSldViewPr snapToGrid="0" snapToObjects="1">
      <p:cViewPr varScale="1">
        <p:scale>
          <a:sx n="81" d="100"/>
          <a:sy n="81" d="100"/>
        </p:scale>
        <p:origin x="1112" y="4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38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AD35F3-BE5B-41CC-A973-5F94E77F22B3}" type="datetimeFigureOut">
              <a:rPr lang="zh-CN" altLang="en-US" smtClean="0"/>
              <a:t>2026/2/24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6126E5-09CE-4398-8EB0-4AC849D0A164}" type="slidenum">
              <a:rPr lang="zh-CN" altLang="en-US" smtClean="0"/>
              <a:t>‹#›</a:t>
            </a:fld>
            <a:endParaRPr lang="zh-CN" altLang="en-US"/>
          </a:p>
        </p:txBody>
      </p:sp>
    </p:spTree>
    <p:extLst>
      <p:ext uri="{BB962C8B-B14F-4D97-AF65-F5344CB8AC3E}">
        <p14:creationId xmlns:p14="http://schemas.microsoft.com/office/powerpoint/2010/main" val="1284811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AE8E16-D6C5-3248-816C-85B3C8E8792E}" type="datetimeFigureOut">
              <a:rPr lang="en-US" smtClean="0"/>
              <a:t>2/24/2026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44C98A-D9C5-894D-9A13-8F52E37846C0}" type="slidenum">
              <a:rPr lang="en-US" smtClean="0"/>
              <a:t>‹#›</a:t>
            </a:fld>
            <a:endParaRPr lang="en-US"/>
          </a:p>
        </p:txBody>
      </p:sp>
    </p:spTree>
    <p:extLst>
      <p:ext uri="{BB962C8B-B14F-4D97-AF65-F5344CB8AC3E}">
        <p14:creationId xmlns:p14="http://schemas.microsoft.com/office/powerpoint/2010/main" val="1658839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Hello, everyone. I’m </a:t>
            </a:r>
            <a:r>
              <a:rPr lang="en-US" altLang="zh-CN" dirty="0" err="1"/>
              <a:t>Xun</a:t>
            </a:r>
            <a:r>
              <a:rPr lang="en-US" altLang="zh-CN" dirty="0"/>
              <a:t> Jiang from Peking University. I’m going to introduce our work TDM Signal Grouping and Package Pin Assignment for 2.5D Multi-FPGA Systems with Lookahead Placement. This work is collaborated by our partners from Peking University and S2C.</a:t>
            </a:r>
          </a:p>
        </p:txBody>
      </p:sp>
      <p:sp>
        <p:nvSpPr>
          <p:cNvPr id="4" name="灯片编号占位符 3"/>
          <p:cNvSpPr>
            <a:spLocks noGrp="1"/>
          </p:cNvSpPr>
          <p:nvPr>
            <p:ph type="sldNum" sz="quarter" idx="5"/>
          </p:nvPr>
        </p:nvSpPr>
        <p:spPr/>
        <p:txBody>
          <a:bodyPr/>
          <a:lstStyle/>
          <a:p>
            <a:fld id="{AB44C98A-D9C5-894D-9A13-8F52E37846C0}" type="slidenum">
              <a:rPr lang="en-US" smtClean="0"/>
              <a:t>1</a:t>
            </a:fld>
            <a:endParaRPr lang="en-US"/>
          </a:p>
        </p:txBody>
      </p:sp>
    </p:spTree>
    <p:extLst>
      <p:ext uri="{BB962C8B-B14F-4D97-AF65-F5344CB8AC3E}">
        <p14:creationId xmlns:p14="http://schemas.microsoft.com/office/powerpoint/2010/main" val="551273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Applying </a:t>
            </a:r>
            <a:r>
              <a:rPr lang="en-US" altLang="zh-CN" dirty="0" err="1"/>
              <a:t>OpenPARF</a:t>
            </a:r>
            <a:r>
              <a:rPr lang="en-US" altLang="zh-CN" dirty="0"/>
              <a:t> to modern large-scale multi-die FPGAs shall face the challenge of the huge design scale and FPGA layout. As shown in this table, compared to the ISPD &amp; MLCAD benchmarks, which are usually used to evaluate the performance of academical global placers, the number of cells and the area of layouts of our VP1902 cases are much larger. To address this problem, we develop a speed-boosted global placer. We use these four strategies: Adaptive lambada scheduling, shared density-map caching, optimized data marshalling and placement layout approximation.</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10</a:t>
            </a:fld>
            <a:endParaRPr lang="en-US"/>
          </a:p>
        </p:txBody>
      </p:sp>
    </p:spTree>
    <p:extLst>
      <p:ext uri="{BB962C8B-B14F-4D97-AF65-F5344CB8AC3E}">
        <p14:creationId xmlns:p14="http://schemas.microsoft.com/office/powerpoint/2010/main" val="3140028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Let me now introduce our TDM signal grouping algorithm. To </a:t>
            </a:r>
            <a:r>
              <a:rPr lang="en-US" altLang="zh-CN" dirty="0" err="1"/>
              <a:t>fastly</a:t>
            </a:r>
            <a:r>
              <a:rPr lang="en-US" altLang="zh-CN" dirty="0"/>
              <a:t> check the die crossing of a signal or a signal group, we propose a novel signal encoding. Each signal will have an 8-bit binary encoding, and each bit represents whether the signal cross the corresponding die boundary. Take the right figure as an example, signal 1 is encoded as 00100001 and signal 2 is encoded as 00010001. And if we group some signals together, the group’s encoding will be logic OR of each signal’s encoding. The number of die crossing will be the number of 1s in the encoding, and we have the problem formulation as here. </a:t>
            </a:r>
          </a:p>
          <a:p>
            <a:r>
              <a:rPr lang="en-US" altLang="zh-CN" sz="1200" b="1" dirty="0"/>
              <a:t>Solve by greedy algorithm</a:t>
            </a:r>
            <a:r>
              <a:rPr lang="zh-CN" altLang="en-US" sz="1200" b="1" dirty="0"/>
              <a:t>：优先选</a:t>
            </a:r>
            <a:r>
              <a:rPr lang="en-US" altLang="zh-CN" sz="1200" b="1" dirty="0"/>
              <a:t>1</a:t>
            </a:r>
            <a:r>
              <a:rPr lang="zh-CN" altLang="en-US" sz="1200" b="1" dirty="0"/>
              <a:t>比较多的</a:t>
            </a:r>
            <a:r>
              <a:rPr lang="en-US" altLang="zh-CN" sz="1200" b="1" dirty="0"/>
              <a:t>signal</a:t>
            </a:r>
            <a:r>
              <a:rPr lang="zh-CN" altLang="en-US" sz="1200" b="1" dirty="0"/>
              <a:t>，然后找</a:t>
            </a:r>
            <a:r>
              <a:rPr lang="en-US" altLang="zh-CN" sz="1200" b="1" dirty="0"/>
              <a:t>hamming distance</a:t>
            </a:r>
            <a:r>
              <a:rPr lang="zh-CN" altLang="en-US" sz="1200" b="1" dirty="0"/>
              <a:t>较小的。</a:t>
            </a:r>
            <a:endParaRPr lang="en-US" altLang="zh-CN" sz="1200" b="1" dirty="0"/>
          </a:p>
          <a:p>
            <a:r>
              <a:rPr lang="en-US" altLang="zh-CN" sz="1200" b="1" dirty="0"/>
              <a:t>Refine by GP position</a:t>
            </a:r>
            <a:r>
              <a:rPr lang="zh-CN" altLang="en-US" sz="1200" b="1" dirty="0"/>
              <a:t>：在不改变</a:t>
            </a:r>
            <a:r>
              <a:rPr lang="en-US" altLang="zh-CN" sz="1200" b="1" dirty="0"/>
              <a:t>die crossing</a:t>
            </a:r>
            <a:r>
              <a:rPr lang="zh-CN" altLang="en-US" sz="1200" b="1" dirty="0"/>
              <a:t>的情况下，使得一个</a:t>
            </a:r>
            <a:r>
              <a:rPr lang="en-US" altLang="zh-CN" sz="1200" b="1" dirty="0"/>
              <a:t>group</a:t>
            </a:r>
            <a:r>
              <a:rPr lang="zh-CN" altLang="en-US" sz="1200" b="1" dirty="0"/>
              <a:t>输出</a:t>
            </a:r>
            <a:r>
              <a:rPr lang="en-US" altLang="zh-CN" sz="1200" b="1" dirty="0"/>
              <a:t>cell</a:t>
            </a:r>
            <a:r>
              <a:rPr lang="zh-CN" altLang="en-US" sz="1200" b="1" dirty="0"/>
              <a:t>尽可能接近。</a:t>
            </a:r>
            <a:endParaRPr lang="en-US" altLang="zh-CN" sz="1200" b="1" dirty="0"/>
          </a:p>
          <a:p>
            <a:endParaRPr lang="en-US" altLang="zh-CN" dirty="0"/>
          </a:p>
        </p:txBody>
      </p:sp>
      <p:sp>
        <p:nvSpPr>
          <p:cNvPr id="4" name="灯片编号占位符 3"/>
          <p:cNvSpPr>
            <a:spLocks noGrp="1"/>
          </p:cNvSpPr>
          <p:nvPr>
            <p:ph type="sldNum" sz="quarter" idx="5"/>
          </p:nvPr>
        </p:nvSpPr>
        <p:spPr/>
        <p:txBody>
          <a:bodyPr/>
          <a:lstStyle/>
          <a:p>
            <a:fld id="{AB44C98A-D9C5-894D-9A13-8F52E37846C0}" type="slidenum">
              <a:rPr lang="en-US" smtClean="0"/>
              <a:t>11</a:t>
            </a:fld>
            <a:endParaRPr lang="en-US"/>
          </a:p>
        </p:txBody>
      </p:sp>
    </p:spTree>
    <p:extLst>
      <p:ext uri="{BB962C8B-B14F-4D97-AF65-F5344CB8AC3E}">
        <p14:creationId xmlns:p14="http://schemas.microsoft.com/office/powerpoint/2010/main" val="2727988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Let’s see an example of the TDM signal grouping problem. We have four signals with TDM ratio as 2 from the left FPGA to the right one. If we group the result as the left one, the total die crossing will be 4. But if we group as the right one, the total die crossing will be 6. Note that signals in the same group share the same cross-FPGA channel, and the total die crossing correlates with </a:t>
            </a:r>
            <a:r>
              <a:rPr lang="en-US" altLang="zh-CN"/>
              <a:t>congestion well. </a:t>
            </a:r>
            <a:endParaRPr lang="en-US" altLang="zh-CN" dirty="0"/>
          </a:p>
          <a:p>
            <a:endParaRPr lang="en-US" altLang="zh-CN" dirty="0"/>
          </a:p>
          <a:p>
            <a:r>
              <a:rPr lang="en-US" altLang="zh-CN" sz="1200" dirty="0"/>
              <a:t>Objective: </a:t>
            </a:r>
          </a:p>
          <a:p>
            <a:r>
              <a:rPr lang="en-US" altLang="zh-CN" sz="1200" dirty="0"/>
              <a:t>Solve by greedy algorithm</a:t>
            </a:r>
          </a:p>
          <a:p>
            <a:r>
              <a:rPr lang="en-US" altLang="zh-CN" sz="1200" dirty="0"/>
              <a:t>Refine by GP position</a:t>
            </a:r>
          </a:p>
          <a:p>
            <a:endParaRPr lang="en-US" altLang="zh-CN" dirty="0"/>
          </a:p>
        </p:txBody>
      </p:sp>
      <p:sp>
        <p:nvSpPr>
          <p:cNvPr id="4" name="灯片编号占位符 3"/>
          <p:cNvSpPr>
            <a:spLocks noGrp="1"/>
          </p:cNvSpPr>
          <p:nvPr>
            <p:ph type="sldNum" sz="quarter" idx="5"/>
          </p:nvPr>
        </p:nvSpPr>
        <p:spPr/>
        <p:txBody>
          <a:bodyPr/>
          <a:lstStyle/>
          <a:p>
            <a:fld id="{AB44C98A-D9C5-894D-9A13-8F52E37846C0}" type="slidenum">
              <a:rPr lang="en-US" smtClean="0"/>
              <a:t>12</a:t>
            </a:fld>
            <a:endParaRPr lang="en-US"/>
          </a:p>
        </p:txBody>
      </p:sp>
    </p:spTree>
    <p:extLst>
      <p:ext uri="{BB962C8B-B14F-4D97-AF65-F5344CB8AC3E}">
        <p14:creationId xmlns:p14="http://schemas.microsoft.com/office/powerpoint/2010/main" val="57653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Our package pin assignment flow is based on min-cost flow to assign the common signals and the TDM signal groups to package pins with smaller distance. The process is divided into 2 steps: Bank assignment and pin assignment. Such a division is to handle the bank direction rule caused by TDM IP. The edge weight of our MCF model is defined by the distance from the </a:t>
            </a:r>
            <a:r>
              <a:rPr lang="en-US" altLang="zh-CN" dirty="0" err="1"/>
              <a:t>startpoint</a:t>
            </a:r>
            <a:r>
              <a:rPr lang="en-US" altLang="zh-CN" dirty="0"/>
              <a:t> and endpoints of each signal to the I/O banks or the package pins, which is based on our global placement lookahead results.</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13</a:t>
            </a:fld>
            <a:endParaRPr lang="en-US"/>
          </a:p>
        </p:txBody>
      </p:sp>
    </p:spTree>
    <p:extLst>
      <p:ext uri="{BB962C8B-B14F-4D97-AF65-F5344CB8AC3E}">
        <p14:creationId xmlns:p14="http://schemas.microsoft.com/office/powerpoint/2010/main" val="2532678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Finally, let’s review the overall flow of our work. We take the die-level partition and routing results, the FPGA placement architecture of our inputs and have global placement lookahead before TDM signal grouping and package pin assignment process, which is new to MFS CAD flow. For those highly congested designs, our global placer can report them in the early design stage and they may be re-partitioned. We then do our encoding-based signal grouping and MCF-based pin assignment process to generate the final results, and these 2 steps are GP results </a:t>
            </a:r>
            <a:r>
              <a:rPr lang="en-US" altLang="zh-CN" dirty="0" err="1"/>
              <a:t>awared</a:t>
            </a:r>
            <a:r>
              <a:rPr lang="en-US" altLang="zh-CN" dirty="0"/>
              <a:t>.</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14</a:t>
            </a:fld>
            <a:endParaRPr lang="en-US"/>
          </a:p>
        </p:txBody>
      </p:sp>
    </p:spTree>
    <p:extLst>
      <p:ext uri="{BB962C8B-B14F-4D97-AF65-F5344CB8AC3E}">
        <p14:creationId xmlns:p14="http://schemas.microsoft.com/office/powerpoint/2010/main" val="2375885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Our experiments are done on a 2.1 GHz Intel CPU with 512 GB Memory. We use NVIDIA A40 GPU to accelerate our global placer. We collect 6 industrial cases with at most 54M logic elements. Our works targets at AMD VP1902 FPGA and we use </a:t>
            </a:r>
            <a:r>
              <a:rPr lang="en-US" altLang="zh-CN" dirty="0" err="1"/>
              <a:t>RapidWright</a:t>
            </a:r>
            <a:r>
              <a:rPr lang="en-US" altLang="zh-CN" dirty="0"/>
              <a:t> and FPGA Interchange Format to generate our inputs. Our results are evaluated by </a:t>
            </a:r>
            <a:r>
              <a:rPr lang="en-US" altLang="zh-CN" dirty="0" err="1"/>
              <a:t>Vivado</a:t>
            </a:r>
            <a:r>
              <a:rPr lang="en-US" altLang="zh-CN" dirty="0"/>
              <a:t> 2025.1.</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15</a:t>
            </a:fld>
            <a:endParaRPr lang="en-US"/>
          </a:p>
        </p:txBody>
      </p:sp>
    </p:spTree>
    <p:extLst>
      <p:ext uri="{BB962C8B-B14F-4D97-AF65-F5344CB8AC3E}">
        <p14:creationId xmlns:p14="http://schemas.microsoft.com/office/powerpoint/2010/main" val="1475874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We compared our results with an industrial tool, the results shows that our works can reduce 28% less congestion. We compared the results of the WNS and TNS, it shows that the industrial tool has negative slacks on 3 of 6 cases, and results in failing to generate legal results in a 24-hour limit. Our results have no negative slack and no time limit exceed.</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16</a:t>
            </a:fld>
            <a:endParaRPr lang="en-US"/>
          </a:p>
        </p:txBody>
      </p:sp>
    </p:spTree>
    <p:extLst>
      <p:ext uri="{BB962C8B-B14F-4D97-AF65-F5344CB8AC3E}">
        <p14:creationId xmlns:p14="http://schemas.microsoft.com/office/powerpoint/2010/main" val="2797970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We also do ablation studies to show the effective of our global placer. We compared the results of HPWL of our placer and the post-placement wirelength of </a:t>
            </a:r>
            <a:r>
              <a:rPr lang="en-US" altLang="zh-CN" dirty="0" err="1"/>
              <a:t>Vivado</a:t>
            </a:r>
            <a:r>
              <a:rPr lang="en-US" altLang="zh-CN" dirty="0"/>
              <a:t>. It shows that they are highly correlated. We also compared the runtime with the original </a:t>
            </a:r>
            <a:r>
              <a:rPr lang="en-US" altLang="zh-CN" dirty="0" err="1"/>
              <a:t>OpenPARF</a:t>
            </a:r>
            <a:r>
              <a:rPr lang="en-US" altLang="zh-CN" dirty="0"/>
              <a:t> 3.0, and it shows that our placer is more than 4 times faster than the original </a:t>
            </a:r>
            <a:r>
              <a:rPr lang="en-US" altLang="zh-CN" dirty="0" err="1"/>
              <a:t>OpenPARF</a:t>
            </a:r>
            <a:r>
              <a:rPr lang="en-US" altLang="zh-CN" dirty="0"/>
              <a:t> 3.0 placer.</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17</a:t>
            </a:fld>
            <a:endParaRPr lang="en-US"/>
          </a:p>
        </p:txBody>
      </p:sp>
    </p:spTree>
    <p:extLst>
      <p:ext uri="{BB962C8B-B14F-4D97-AF65-F5344CB8AC3E}">
        <p14:creationId xmlns:p14="http://schemas.microsoft.com/office/powerpoint/2010/main" val="1759947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Finally, let me conclude our works. In this work, we design a </a:t>
            </a:r>
            <a:r>
              <a:rPr lang="en-US" altLang="zh-CN" b="1" u="sng" dirty="0"/>
              <a:t>TDM signal grouping and package pin assignment </a:t>
            </a:r>
            <a:r>
              <a:rPr lang="en-US" altLang="zh-CN" dirty="0"/>
              <a:t>framework with logic-element-level </a:t>
            </a:r>
            <a:r>
              <a:rPr lang="en-US" altLang="zh-CN" b="1" u="sng" dirty="0"/>
              <a:t>global placement lookahead.</a:t>
            </a:r>
            <a:r>
              <a:rPr lang="en-US" altLang="zh-CN" b="0" u="none" dirty="0"/>
              <a:t> We propose </a:t>
            </a:r>
            <a:r>
              <a:rPr lang="en-US" altLang="zh-CN" b="1" u="sng" dirty="0"/>
              <a:t>Speed-boosted global placer</a:t>
            </a:r>
            <a:r>
              <a:rPr lang="en-US" altLang="zh-CN" dirty="0"/>
              <a:t> and </a:t>
            </a:r>
            <a:r>
              <a:rPr lang="en-US" altLang="zh-CN" b="1" u="sng" dirty="0"/>
              <a:t>placement-aware</a:t>
            </a:r>
            <a:r>
              <a:rPr lang="en-US" altLang="zh-CN" dirty="0"/>
              <a:t> TDM signal grouping and package pin assignment algorithms. We have </a:t>
            </a:r>
            <a:r>
              <a:rPr lang="en-US" altLang="zh-CN" b="1" u="sng" dirty="0"/>
              <a:t>28% less congestion</a:t>
            </a:r>
            <a:r>
              <a:rPr lang="en-US" altLang="zh-CN" dirty="0"/>
              <a:t> and up to </a:t>
            </a:r>
            <a:r>
              <a:rPr lang="en-US" altLang="zh-CN" b="1" u="sng" dirty="0"/>
              <a:t>2.878ns WNS</a:t>
            </a:r>
            <a:r>
              <a:rPr lang="en-US" altLang="zh-CN" dirty="0"/>
              <a:t> compared to industrial tool. In future, we will try to make our global placer design hierarchy aware to make it more robust.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b="1" u="sng" dirty="0"/>
          </a:p>
          <a:p>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18</a:t>
            </a:fld>
            <a:endParaRPr lang="en-US"/>
          </a:p>
        </p:txBody>
      </p:sp>
    </p:spTree>
    <p:extLst>
      <p:ext uri="{BB962C8B-B14F-4D97-AF65-F5344CB8AC3E}">
        <p14:creationId xmlns:p14="http://schemas.microsoft.com/office/powerpoint/2010/main" val="105950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Thanks for listening. As the first author of this work is injured and cannot come to this conference, for further questions, please contact his email.</a:t>
            </a:r>
          </a:p>
          <a:p>
            <a:endParaRPr lang="en-US" altLang="zh-CN" dirty="0"/>
          </a:p>
          <a:p>
            <a:r>
              <a:rPr lang="en-US" altLang="zh-CN" dirty="0"/>
              <a:t>FAQ: </a:t>
            </a:r>
          </a:p>
          <a:p>
            <a:r>
              <a:rPr lang="en-US" altLang="zh-CN" dirty="0"/>
              <a:t>PL</a:t>
            </a:r>
            <a:r>
              <a:rPr lang="zh-CN" altLang="en-US" dirty="0"/>
              <a:t>和</a:t>
            </a:r>
            <a:r>
              <a:rPr lang="en-US" altLang="zh-CN" dirty="0" err="1"/>
              <a:t>Vivado</a:t>
            </a:r>
            <a:r>
              <a:rPr lang="zh-CN" altLang="en-US" dirty="0"/>
              <a:t>结果</a:t>
            </a:r>
            <a:r>
              <a:rPr lang="en-US" altLang="zh-CN" dirty="0"/>
              <a:t>Congestion</a:t>
            </a:r>
            <a:r>
              <a:rPr lang="zh-CN" altLang="en-US" dirty="0"/>
              <a:t>比怎么样？不知道</a:t>
            </a:r>
            <a:r>
              <a:rPr lang="en-US" altLang="zh-CN" dirty="0" err="1"/>
              <a:t>Vivado</a:t>
            </a:r>
            <a:r>
              <a:rPr lang="en-US" altLang="zh-CN" dirty="0"/>
              <a:t> Post-Placement</a:t>
            </a:r>
            <a:r>
              <a:rPr lang="zh-CN" altLang="en-US" dirty="0"/>
              <a:t>估计</a:t>
            </a:r>
            <a:r>
              <a:rPr lang="en-US" altLang="zh-CN" dirty="0"/>
              <a:t>Congestion</a:t>
            </a:r>
            <a:r>
              <a:rPr lang="zh-CN" altLang="en-US" dirty="0"/>
              <a:t>方法，整体来看，使用的</a:t>
            </a:r>
            <a:r>
              <a:rPr lang="en-US" altLang="zh-CN" dirty="0"/>
              <a:t>RUDY</a:t>
            </a:r>
            <a:r>
              <a:rPr lang="zh-CN" altLang="en-US" dirty="0"/>
              <a:t>模型和</a:t>
            </a:r>
            <a:r>
              <a:rPr lang="en-US" altLang="zh-CN" dirty="0" err="1"/>
              <a:t>Vivado</a:t>
            </a:r>
            <a:r>
              <a:rPr lang="zh-CN" altLang="en-US" dirty="0"/>
              <a:t>相关性还可以</a:t>
            </a:r>
            <a:endParaRPr lang="en-US" altLang="zh-CN" dirty="0"/>
          </a:p>
          <a:p>
            <a:r>
              <a:rPr lang="zh-CN" altLang="en-US" dirty="0"/>
              <a:t>结果是否可能是</a:t>
            </a:r>
            <a:r>
              <a:rPr lang="en-US" altLang="zh-CN" dirty="0"/>
              <a:t>Repartition</a:t>
            </a:r>
            <a:r>
              <a:rPr lang="zh-CN" altLang="en-US" dirty="0"/>
              <a:t>优化产生的？和工业工具比较是公平的，使用了相同的</a:t>
            </a:r>
            <a:r>
              <a:rPr lang="en-US" altLang="zh-CN" dirty="0"/>
              <a:t>partition</a:t>
            </a:r>
            <a:r>
              <a:rPr lang="zh-CN" altLang="en-US" dirty="0"/>
              <a:t>和</a:t>
            </a:r>
            <a:r>
              <a:rPr lang="en-US" altLang="zh-CN" dirty="0"/>
              <a:t>routing</a:t>
            </a:r>
            <a:r>
              <a:rPr lang="zh-CN" altLang="en-US" dirty="0"/>
              <a:t>结果</a:t>
            </a:r>
            <a:endParaRPr lang="en-US" altLang="zh-CN" dirty="0"/>
          </a:p>
          <a:p>
            <a:r>
              <a:rPr lang="zh-CN" altLang="en-US" dirty="0"/>
              <a:t>为什么不和</a:t>
            </a:r>
            <a:r>
              <a:rPr lang="en-US" altLang="zh-CN" dirty="0"/>
              <a:t>prior work</a:t>
            </a:r>
            <a:r>
              <a:rPr lang="zh-CN" altLang="en-US" dirty="0"/>
              <a:t>比？那个工作基于的模型</a:t>
            </a:r>
            <a:r>
              <a:rPr lang="en-US" altLang="zh-CN" dirty="0"/>
              <a:t>over-simplified</a:t>
            </a:r>
            <a:r>
              <a:rPr lang="zh-CN" altLang="en-US" dirty="0"/>
              <a:t>了，没办法生成</a:t>
            </a:r>
            <a:r>
              <a:rPr lang="en-US" altLang="zh-CN" dirty="0" err="1"/>
              <a:t>vivado</a:t>
            </a:r>
            <a:r>
              <a:rPr lang="zh-CN" altLang="en-US" dirty="0"/>
              <a:t>输入</a:t>
            </a:r>
            <a:endParaRPr lang="en-US" altLang="zh-CN" dirty="0"/>
          </a:p>
          <a:p>
            <a:r>
              <a:rPr lang="en-US" altLang="zh-CN" dirty="0"/>
              <a:t>Industrial tool</a:t>
            </a:r>
            <a:r>
              <a:rPr lang="zh-CN" altLang="en-US" dirty="0"/>
              <a:t>是什么，算法是什么？</a:t>
            </a:r>
            <a:r>
              <a:rPr lang="en-US" altLang="zh-CN" dirty="0"/>
              <a:t>Confidential</a:t>
            </a:r>
            <a:r>
              <a:rPr lang="zh-CN" altLang="en-US" dirty="0"/>
              <a:t>，由工业界合作伙伴提供，整体算法是启发式优化跨</a:t>
            </a:r>
            <a:r>
              <a:rPr lang="en-US" altLang="zh-CN" dirty="0"/>
              <a:t>die</a:t>
            </a:r>
            <a:r>
              <a:rPr lang="zh-CN" altLang="en-US" dirty="0"/>
              <a:t>数目</a:t>
            </a:r>
            <a:endParaRPr lang="en-US" altLang="zh-CN" dirty="0"/>
          </a:p>
          <a:p>
            <a:r>
              <a:rPr lang="zh-CN" altLang="en-US" dirty="0"/>
              <a:t>是否会将工作开源？</a:t>
            </a:r>
            <a:r>
              <a:rPr lang="en-US" altLang="zh-CN" dirty="0"/>
              <a:t>GP</a:t>
            </a:r>
            <a:r>
              <a:rPr lang="zh-CN" altLang="en-US" dirty="0"/>
              <a:t>优化会集成进</a:t>
            </a:r>
            <a:r>
              <a:rPr lang="en-US" altLang="zh-CN" dirty="0" err="1"/>
              <a:t>OpenPARF</a:t>
            </a:r>
            <a:r>
              <a:rPr lang="zh-CN" altLang="en-US" dirty="0"/>
              <a:t>，剩下部分涉及</a:t>
            </a:r>
            <a:r>
              <a:rPr lang="en-US" altLang="zh-CN" dirty="0"/>
              <a:t>confidential</a:t>
            </a:r>
          </a:p>
          <a:p>
            <a:r>
              <a:rPr lang="en-US" altLang="zh-CN" dirty="0"/>
              <a:t>Placement</a:t>
            </a:r>
            <a:r>
              <a:rPr lang="zh-CN" altLang="en-US" dirty="0"/>
              <a:t>和</a:t>
            </a:r>
            <a:r>
              <a:rPr lang="en-US" altLang="zh-CN" dirty="0" err="1"/>
              <a:t>vivado</a:t>
            </a:r>
            <a:r>
              <a:rPr lang="zh-CN" altLang="en-US" dirty="0"/>
              <a:t>比速度怎么样？</a:t>
            </a:r>
            <a:r>
              <a:rPr lang="en-US" altLang="zh-CN" dirty="0"/>
              <a:t>CPU</a:t>
            </a:r>
            <a:r>
              <a:rPr lang="zh-CN" altLang="en-US" dirty="0"/>
              <a:t>版本跟</a:t>
            </a:r>
            <a:r>
              <a:rPr lang="en-US" altLang="zh-CN" dirty="0" err="1"/>
              <a:t>vivado</a:t>
            </a:r>
            <a:r>
              <a:rPr lang="zh-CN" altLang="en-US" dirty="0"/>
              <a:t>差不多，</a:t>
            </a:r>
            <a:r>
              <a:rPr lang="en-US" altLang="zh-CN" dirty="0"/>
              <a:t>GPU</a:t>
            </a:r>
            <a:r>
              <a:rPr lang="zh-CN" altLang="en-US" dirty="0"/>
              <a:t>版本快</a:t>
            </a:r>
            <a:r>
              <a:rPr lang="en-US" altLang="zh-CN" dirty="0"/>
              <a:t>3</a:t>
            </a:r>
            <a:r>
              <a:rPr lang="zh-CN" altLang="en-US" dirty="0"/>
              <a:t>倍左右，可以</a:t>
            </a:r>
            <a:r>
              <a:rPr lang="en-US" altLang="zh-CN" dirty="0"/>
              <a:t>Stand alone</a:t>
            </a:r>
            <a:r>
              <a:rPr lang="zh-CN" altLang="en-US" dirty="0"/>
              <a:t>进行</a:t>
            </a:r>
            <a:r>
              <a:rPr lang="en-US" altLang="zh-CN" dirty="0" err="1"/>
              <a:t>gp</a:t>
            </a:r>
            <a:r>
              <a:rPr lang="zh-CN" altLang="en-US" dirty="0"/>
              <a:t>，</a:t>
            </a:r>
            <a:r>
              <a:rPr lang="en-US" altLang="zh-CN" dirty="0" err="1"/>
              <a:t>vivado</a:t>
            </a:r>
            <a:r>
              <a:rPr lang="zh-CN" altLang="en-US" dirty="0"/>
              <a:t>不能单独</a:t>
            </a:r>
            <a:r>
              <a:rPr lang="en-US" altLang="zh-CN" dirty="0" err="1"/>
              <a:t>gp</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19</a:t>
            </a:fld>
            <a:endParaRPr lang="en-US"/>
          </a:p>
        </p:txBody>
      </p:sp>
    </p:spTree>
    <p:extLst>
      <p:ext uri="{BB962C8B-B14F-4D97-AF65-F5344CB8AC3E}">
        <p14:creationId xmlns:p14="http://schemas.microsoft.com/office/powerpoint/2010/main" val="203907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2.5D Multi-FPGA system has been commonly used in modern emulation system. In the left figure, we show an example of a multi-FPGA system with 2 FPGAs. Each FPGA has 4 dies, and different dies within an FPGA are connected by SLL wires. And each FPGA has several I/O banks which contains several I/O package pins. Cross-FPGA signals are transmitted through channels between I/O banks of different FPGAs and each channel connect a pair of package pins. Usually, there are two kinds of signals: common signals and TDM signals. In a system clock period, only one common signal can be transmitted while multiple TDM signals can be transmitted within a system clock period. </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2</a:t>
            </a:fld>
            <a:endParaRPr lang="en-US"/>
          </a:p>
        </p:txBody>
      </p:sp>
    </p:spTree>
    <p:extLst>
      <p:ext uri="{BB962C8B-B14F-4D97-AF65-F5344CB8AC3E}">
        <p14:creationId xmlns:p14="http://schemas.microsoft.com/office/powerpoint/2010/main" val="489507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CAD flow to use multi-FPGA system for emulation usually contains 2 phases: system-level flow and logic-element-level flow. System-level flow takes post logic synthesized netlist as it inputs. It first partition the design onto each die of each FPGA. Then, die-level routing and TDM ratio assignment is performed to determine the routing paths for die-crossing nets. The final step of the system-level flow is TDM signal grouping and package pin assignment, which is what we do in this work. After the system-level flow, we have the logic-element-level netlist for each FPGA. We then use commercial tools like </a:t>
            </a:r>
            <a:r>
              <a:rPr lang="en-US" altLang="zh-CN" dirty="0" err="1"/>
              <a:t>Vivado</a:t>
            </a:r>
            <a:r>
              <a:rPr lang="en-US" altLang="zh-CN" dirty="0"/>
              <a:t> to do the placement and routing process and generate the bitstream.</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3</a:t>
            </a:fld>
            <a:endParaRPr lang="en-US"/>
          </a:p>
        </p:txBody>
      </p:sp>
    </p:spTree>
    <p:extLst>
      <p:ext uri="{BB962C8B-B14F-4D97-AF65-F5344CB8AC3E}">
        <p14:creationId xmlns:p14="http://schemas.microsoft.com/office/powerpoint/2010/main" val="4257141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Let’s review the main character of this work: the problem of TDM signal grouping and package pin assignment. As a cross-FPGA channel can be used for several TDM signals, TDM signal grouping is the process to decide which cross-FPGA TDM signals shall share the same channel. The TDM signals with in a TDM signal group shall have the same TDM ratio and direction. Package pin assignment process is the next step to assign a package pin for each cross-FPGA common signal or TDM signal groups. Due to the IP limitation, we shall follow the I/O bank direction rule, which requires assigning TDM signal groups with higher priority than common signals, and TDM signal groups with the same direction shall be assigned to neighbor package pins.  </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4</a:t>
            </a:fld>
            <a:endParaRPr lang="en-US"/>
          </a:p>
        </p:txBody>
      </p:sp>
    </p:spTree>
    <p:extLst>
      <p:ext uri="{BB962C8B-B14F-4D97-AF65-F5344CB8AC3E}">
        <p14:creationId xmlns:p14="http://schemas.microsoft.com/office/powerpoint/2010/main" val="2441914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Only a few prior works studies this problem. An article from TCAD in 2021 uses Min cost flow and integer linear programming to do the TDM signal grouping and package pin assignment process. Their work is based on the FPGA-Level design flow, which is not precise enough compared to die-level flow in modern emulation tools. They focus on an FPGA with 1x4 die shape, which is more simple than modern 2x2 shape FPGAs. They use ICCAD 2019 contest benchmark as their netlist, which is a simplified hypergraph without any logic-element-level information. They also ignore the locations of package pins. </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5</a:t>
            </a:fld>
            <a:endParaRPr lang="en-US"/>
          </a:p>
        </p:txBody>
      </p:sp>
    </p:spTree>
    <p:extLst>
      <p:ext uri="{BB962C8B-B14F-4D97-AF65-F5344CB8AC3E}">
        <p14:creationId xmlns:p14="http://schemas.microsoft.com/office/powerpoint/2010/main" val="2662548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challenge of the TDM signal grouping and package pin assignment is that we need to consider both the system-level flow and the logic-element-level flow, as such process is a bridge between system-level flow and logic-element-level flow. However, conventional flow only consider system level but ignore the logic element level</a:t>
            </a:r>
            <a:r>
              <a:rPr lang="en-US" altLang="zh-CN"/>
              <a:t>,  results </a:t>
            </a:r>
            <a:r>
              <a:rPr lang="en-US" altLang="zh-CN" dirty="0"/>
              <a:t>in high logic element level placement and routing congestion. To address this, we need to lookahead logic-element level in the grouping and assignment process. </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6</a:t>
            </a:fld>
            <a:endParaRPr lang="en-US"/>
          </a:p>
        </p:txBody>
      </p:sp>
    </p:spTree>
    <p:extLst>
      <p:ext uri="{BB962C8B-B14F-4D97-AF65-F5344CB8AC3E}">
        <p14:creationId xmlns:p14="http://schemas.microsoft.com/office/powerpoint/2010/main" val="1181798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 in this work, we propose a TDM signal grouping and package pin assignment framework with logic-element-level global placement lookahead. We build the netlist for each FPGA before TDM signal grouping and do global placement process for each FPGA. The global placement result is used to guide the grouping and assignment process to reduce the logic-element-level congestion.</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7</a:t>
            </a:fld>
            <a:endParaRPr lang="en-US"/>
          </a:p>
        </p:txBody>
      </p:sp>
    </p:spTree>
    <p:extLst>
      <p:ext uri="{BB962C8B-B14F-4D97-AF65-F5344CB8AC3E}">
        <p14:creationId xmlns:p14="http://schemas.microsoft.com/office/powerpoint/2010/main" val="989913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Detailly, we make the following three contribution in this paper: We build a speed-boosted global placer for modern large-scale AMD VP1902 FPGA devices. We design a series novel placement-aware TDM signal grouping and package pin assignment algorithms. Compared to an industrial tool, our results have less congestion and delay. </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8</a:t>
            </a:fld>
            <a:endParaRPr lang="en-US"/>
          </a:p>
        </p:txBody>
      </p:sp>
    </p:spTree>
    <p:extLst>
      <p:ext uri="{BB962C8B-B14F-4D97-AF65-F5344CB8AC3E}">
        <p14:creationId xmlns:p14="http://schemas.microsoft.com/office/powerpoint/2010/main" val="1761013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Let me first introduce our global placement lookahead algorithm. In the</a:t>
            </a:r>
            <a:r>
              <a:rPr lang="zh-CN" altLang="en-US" dirty="0"/>
              <a:t> </a:t>
            </a:r>
            <a:r>
              <a:rPr lang="en-US" altLang="zh-CN" dirty="0"/>
              <a:t>FPGA</a:t>
            </a:r>
            <a:r>
              <a:rPr lang="zh-CN" altLang="en-US" dirty="0"/>
              <a:t> </a:t>
            </a:r>
            <a:r>
              <a:rPr lang="en-US" altLang="zh-CN" dirty="0"/>
              <a:t>CAD flow, the target of global placement is to find approximate positions for the logic elements. We use the global placement result to guide our TDM signal grouping and package pin assignment process. We hope those signals with neighboring </a:t>
            </a:r>
            <a:r>
              <a:rPr lang="en-US" altLang="zh-CN" dirty="0" err="1"/>
              <a:t>startpoint</a:t>
            </a:r>
            <a:r>
              <a:rPr lang="en-US" altLang="zh-CN" dirty="0"/>
              <a:t> and endpoint position can be grouped to the same group and signals can be assigned to neighbor package pins. The global placement process is based on the following target function: minimizing wirelength and density. In this work, we use </a:t>
            </a:r>
            <a:r>
              <a:rPr lang="en-US" altLang="zh-CN" dirty="0" err="1"/>
              <a:t>OpenPARF</a:t>
            </a:r>
            <a:r>
              <a:rPr lang="en-US" altLang="zh-CN" dirty="0"/>
              <a:t>, the opensource FPGA CAD tool designed by our group and is available on GitHub, as our basic placer. The </a:t>
            </a:r>
            <a:r>
              <a:rPr lang="en-US" altLang="zh-CN" dirty="0" err="1"/>
              <a:t>OpenPARF</a:t>
            </a:r>
            <a:r>
              <a:rPr lang="en-US" altLang="zh-CN" dirty="0"/>
              <a:t> placer is fence region aware to restrict cells into dies they belong to, and </a:t>
            </a:r>
            <a:r>
              <a:rPr lang="en-US" altLang="zh-CN" dirty="0" err="1"/>
              <a:t>routability</a:t>
            </a:r>
            <a:r>
              <a:rPr lang="en-US" altLang="zh-CN" dirty="0"/>
              <a:t> driven to optimize congestion. Also, it is GPU accelerated and has potential to quickly generate the result. However, it is originally </a:t>
            </a:r>
            <a:r>
              <a:rPr lang="en-US" altLang="zh-CN" sz="1200" dirty="0"/>
              <a:t>design for full FPGA placement flow, not for fast prototyping.</a:t>
            </a:r>
            <a:endParaRPr lang="zh-CN" altLang="en-US" dirty="0"/>
          </a:p>
        </p:txBody>
      </p:sp>
      <p:sp>
        <p:nvSpPr>
          <p:cNvPr id="4" name="灯片编号占位符 3"/>
          <p:cNvSpPr>
            <a:spLocks noGrp="1"/>
          </p:cNvSpPr>
          <p:nvPr>
            <p:ph type="sldNum" sz="quarter" idx="5"/>
          </p:nvPr>
        </p:nvSpPr>
        <p:spPr/>
        <p:txBody>
          <a:bodyPr/>
          <a:lstStyle/>
          <a:p>
            <a:fld id="{AB44C98A-D9C5-894D-9A13-8F52E37846C0}" type="slidenum">
              <a:rPr lang="en-US" smtClean="0"/>
              <a:t>9</a:t>
            </a:fld>
            <a:endParaRPr lang="en-US"/>
          </a:p>
        </p:txBody>
      </p:sp>
    </p:spTree>
    <p:extLst>
      <p:ext uri="{BB962C8B-B14F-4D97-AF65-F5344CB8AC3E}">
        <p14:creationId xmlns:p14="http://schemas.microsoft.com/office/powerpoint/2010/main" val="3402926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1256418" y="5448300"/>
            <a:ext cx="10396122" cy="447675"/>
          </a:xfrm>
          <a:prstGeom prst="rect">
            <a:avLst/>
          </a:prstGeom>
        </p:spPr>
        <p:txBody>
          <a:bodyPr/>
          <a:lstStyle>
            <a:lvl1pPr algn="ctr">
              <a:defRPr lang="zh-CN" altLang="en-US" sz="2400" b="0" i="0" kern="1200" baseline="0" smtClean="0">
                <a:solidFill>
                  <a:schemeClr val="accent1">
                    <a:lumMod val="75000"/>
                  </a:schemeClr>
                </a:solidFill>
                <a:latin typeface="Calibri Light" panose="020F0302020204030204" pitchFamily="34" charset="0"/>
                <a:ea typeface="微软雅黑" panose="020B0503020204020204" pitchFamily="34" charset="-122"/>
                <a:cs typeface="Calibri Light" panose="020F0302020204030204" pitchFamily="34" charset="0"/>
              </a:defRPr>
            </a:lvl1pPr>
          </a:lstStyle>
          <a:p>
            <a:fld id="{43FCCC58-291E-4A9A-A9E0-1085B255578E}" type="datetime5">
              <a:rPr lang="en-US" altLang="zh-CN" smtClean="0"/>
              <a:pPr/>
              <a:t>24-Feb-26</a:t>
            </a:fld>
            <a:endParaRPr lang="en-US" dirty="0"/>
          </a:p>
        </p:txBody>
      </p:sp>
      <p:sp>
        <p:nvSpPr>
          <p:cNvPr id="4" name="页脚占位符 3"/>
          <p:cNvSpPr>
            <a:spLocks noGrp="1"/>
          </p:cNvSpPr>
          <p:nvPr>
            <p:ph type="ftr" sz="quarter" idx="11"/>
          </p:nvPr>
        </p:nvSpPr>
        <p:spPr>
          <a:xfrm>
            <a:off x="1256418" y="6356351"/>
            <a:ext cx="10396122" cy="365125"/>
          </a:xfrm>
        </p:spPr>
        <p:txBody>
          <a:bodyPr/>
          <a:lstStyle/>
          <a:p>
            <a:endParaRPr lang="zh-CN" altLang="en-US" dirty="0"/>
          </a:p>
        </p:txBody>
      </p:sp>
      <p:sp>
        <p:nvSpPr>
          <p:cNvPr id="5" name="标题 1"/>
          <p:cNvSpPr>
            <a:spLocks noGrp="1"/>
          </p:cNvSpPr>
          <p:nvPr>
            <p:ph type="ctrTitle"/>
          </p:nvPr>
        </p:nvSpPr>
        <p:spPr>
          <a:xfrm>
            <a:off x="1260390" y="1895447"/>
            <a:ext cx="10392032" cy="2387600"/>
          </a:xfrm>
        </p:spPr>
        <p:txBody>
          <a:bodyPr anchor="ctr">
            <a:normAutofit/>
          </a:bodyPr>
          <a:lstStyle>
            <a:lvl1pPr algn="ctr">
              <a:lnSpc>
                <a:spcPct val="100000"/>
              </a:lnSpc>
              <a:spcBef>
                <a:spcPts val="1500"/>
              </a:spcBef>
              <a:defRPr sz="6000" b="0"/>
            </a:lvl1pPr>
          </a:lstStyle>
          <a:p>
            <a:r>
              <a:rPr lang="zh-CN" altLang="en-US" dirty="0"/>
              <a:t>单击此处编辑母版标题样式</a:t>
            </a:r>
          </a:p>
        </p:txBody>
      </p:sp>
      <p:sp>
        <p:nvSpPr>
          <p:cNvPr id="6" name="副标题 2"/>
          <p:cNvSpPr>
            <a:spLocks noGrp="1"/>
          </p:cNvSpPr>
          <p:nvPr>
            <p:ph type="subTitle" idx="1"/>
          </p:nvPr>
        </p:nvSpPr>
        <p:spPr>
          <a:xfrm>
            <a:off x="1260390" y="4846320"/>
            <a:ext cx="10392032" cy="474980"/>
          </a:xfrm>
        </p:spPr>
        <p:txBody>
          <a:bodyPr anchor="ctr">
            <a:normAutofit/>
          </a:bodyPr>
          <a:lstStyle>
            <a:lvl1pPr marL="0" indent="0" algn="ctr">
              <a:buNone/>
              <a:defRPr sz="24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Tree>
    <p:extLst>
      <p:ext uri="{BB962C8B-B14F-4D97-AF65-F5344CB8AC3E}">
        <p14:creationId xmlns:p14="http://schemas.microsoft.com/office/powerpoint/2010/main" val="3568807564"/>
      </p:ext>
    </p:extLst>
  </p:cSld>
  <p:clrMapOvr>
    <a:masterClrMapping/>
  </p:clrMapOvr>
  <p:transition>
    <p:fade/>
  </p:transition>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5" name="页脚占位符 3"/>
          <p:cNvSpPr>
            <a:spLocks noGrp="1"/>
          </p:cNvSpPr>
          <p:nvPr>
            <p:ph type="ftr" sz="quarter" idx="11"/>
          </p:nvPr>
        </p:nvSpPr>
        <p:spPr>
          <a:xfrm>
            <a:off x="1434200" y="6356351"/>
            <a:ext cx="9918844" cy="365125"/>
          </a:xfrm>
        </p:spPr>
        <p:txBody>
          <a:bodyPr/>
          <a:lstStyle/>
          <a:p>
            <a:endParaRPr lang="zh-CN" altLang="en-US" dirty="0"/>
          </a:p>
        </p:txBody>
      </p:sp>
    </p:spTree>
    <p:extLst>
      <p:ext uri="{BB962C8B-B14F-4D97-AF65-F5344CB8AC3E}">
        <p14:creationId xmlns:p14="http://schemas.microsoft.com/office/powerpoint/2010/main" val="41141151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大纲">
    <p:spTree>
      <p:nvGrpSpPr>
        <p:cNvPr id="1" name=""/>
        <p:cNvGrpSpPr/>
        <p:nvPr/>
      </p:nvGrpSpPr>
      <p:grpSpPr>
        <a:xfrm>
          <a:off x="0" y="0"/>
          <a:ext cx="0" cy="0"/>
          <a:chOff x="0" y="0"/>
          <a:chExt cx="0" cy="0"/>
        </a:xfrm>
      </p:grpSpPr>
      <p:sp>
        <p:nvSpPr>
          <p:cNvPr id="2" name="Rectangle 1"/>
          <p:cNvSpPr/>
          <p:nvPr userDrawn="1"/>
        </p:nvSpPr>
        <p:spPr>
          <a:xfrm>
            <a:off x="-1" y="0"/>
            <a:ext cx="4659924" cy="6858000"/>
          </a:xfrm>
          <a:prstGeom prst="rect">
            <a:avLst/>
          </a:prstGeom>
          <a:solidFill>
            <a:schemeClr val="accent1"/>
          </a:solidFill>
          <a:ln>
            <a:noFill/>
          </a:ln>
        </p:spPr>
        <p:txBody>
          <a:bodyPr anchor="ctr"/>
          <a:lstStyle/>
          <a:p>
            <a:pPr lvl="0" algn="ctr"/>
            <a:r>
              <a:rPr lang="en-US" sz="5400" b="1" i="0" dirty="0">
                <a:solidFill>
                  <a:schemeClr val="bg1"/>
                </a:solidFill>
                <a:latin typeface="Optima" charset="0"/>
                <a:ea typeface="Optima" charset="0"/>
                <a:cs typeface="Optima" charset="0"/>
              </a:rPr>
              <a:t>OUTLINE</a:t>
            </a:r>
          </a:p>
        </p:txBody>
      </p:sp>
      <p:sp>
        <p:nvSpPr>
          <p:cNvPr id="4" name="内容占位符 3"/>
          <p:cNvSpPr>
            <a:spLocks noGrp="1"/>
          </p:cNvSpPr>
          <p:nvPr>
            <p:ph sz="quarter" idx="10"/>
          </p:nvPr>
        </p:nvSpPr>
        <p:spPr>
          <a:xfrm>
            <a:off x="5452216" y="0"/>
            <a:ext cx="6110447" cy="6858000"/>
          </a:xfrm>
        </p:spPr>
        <p:txBody>
          <a:bodyPr anchor="ctr"/>
          <a:lstStyle>
            <a:lvl1pPr algn="l">
              <a:lnSpc>
                <a:spcPct val="100000"/>
              </a:lnSpc>
              <a:spcBef>
                <a:spcPts val="3000"/>
              </a:spcBef>
              <a:defRPr sz="2800" baseline="0">
                <a:latin typeface="Optima" charset="0"/>
              </a:defRPr>
            </a:lvl1pPr>
            <a:lvl2pPr algn="l">
              <a:lnSpc>
                <a:spcPct val="100000"/>
              </a:lnSpc>
              <a:defRPr sz="2400" baseline="0">
                <a:latin typeface="Optima" charset="0"/>
              </a:defRPr>
            </a:lvl2pPr>
            <a:lvl3pPr algn="l">
              <a:lnSpc>
                <a:spcPct val="100000"/>
              </a:lnSpc>
              <a:defRPr sz="2000" baseline="0">
                <a:latin typeface="Optima" charset="0"/>
              </a:defRPr>
            </a:lvl3pPr>
            <a:lvl4pPr algn="l">
              <a:lnSpc>
                <a:spcPct val="100000"/>
              </a:lnSpc>
              <a:defRPr sz="1600" baseline="0">
                <a:latin typeface="Optima" charset="0"/>
              </a:defRPr>
            </a:lvl4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p:txBody>
      </p:sp>
      <p:grpSp>
        <p:nvGrpSpPr>
          <p:cNvPr id="5" name="Group 7"/>
          <p:cNvGrpSpPr/>
          <p:nvPr userDrawn="1"/>
        </p:nvGrpSpPr>
        <p:grpSpPr>
          <a:xfrm>
            <a:off x="3057633" y="31667"/>
            <a:ext cx="9134367" cy="6838951"/>
            <a:chOff x="-4763" y="9525"/>
            <a:chExt cx="9032249" cy="6838951"/>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grpSpPr>
        <p:sp>
          <p:nvSpPr>
            <p:cNvPr id="6"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grpSp>
          <p:nvGrpSpPr>
            <p:cNvPr id="7" name="Group 9"/>
            <p:cNvGrpSpPr/>
            <p:nvPr/>
          </p:nvGrpSpPr>
          <p:grpSpPr>
            <a:xfrm>
              <a:off x="8428998" y="4867275"/>
              <a:ext cx="598488" cy="1981201"/>
              <a:chOff x="11441112" y="4867275"/>
              <a:chExt cx="598488" cy="1981201"/>
            </a:xfrm>
            <a:grpFill/>
          </p:grpSpPr>
          <p:sp>
            <p:nvSpPr>
              <p:cNvPr id="8"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Tree>
    <p:extLst>
      <p:ext uri="{BB962C8B-B14F-4D97-AF65-F5344CB8AC3E}">
        <p14:creationId xmlns:p14="http://schemas.microsoft.com/office/powerpoint/2010/main" val="423795925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页脚占位符 3"/>
          <p:cNvSpPr>
            <a:spLocks noGrp="1"/>
          </p:cNvSpPr>
          <p:nvPr>
            <p:ph type="ftr" sz="quarter" idx="11"/>
          </p:nvPr>
        </p:nvSpPr>
        <p:spPr>
          <a:xfrm>
            <a:off x="523873" y="6356351"/>
            <a:ext cx="11277601" cy="365125"/>
          </a:xfrm>
        </p:spPr>
        <p:txBody>
          <a:bodyPr/>
          <a:lstStyle/>
          <a:p>
            <a:endParaRPr lang="zh-CN" altLang="en-US" dirty="0"/>
          </a:p>
        </p:txBody>
      </p:sp>
      <p:sp>
        <p:nvSpPr>
          <p:cNvPr id="5" name="灯片编号占位符 4"/>
          <p:cNvSpPr>
            <a:spLocks noGrp="1"/>
          </p:cNvSpPr>
          <p:nvPr>
            <p:ph type="sldNum" sz="quarter" idx="12"/>
          </p:nvPr>
        </p:nvSpPr>
        <p:spPr/>
        <p:txBody>
          <a:bodyPr/>
          <a:lstStyle/>
          <a:p>
            <a:fld id="{B33F7469-D28B-482F-B1B6-3B8E7CF51519}" type="slidenum">
              <a:rPr lang="zh-CN" altLang="en-US" smtClean="0"/>
              <a:pPr/>
              <a:t>‹#›</a:t>
            </a:fld>
            <a:endParaRPr lang="zh-CN" altLang="en-US" dirty="0"/>
          </a:p>
        </p:txBody>
      </p:sp>
      <p:sp>
        <p:nvSpPr>
          <p:cNvPr id="6" name="内容占位符 3"/>
          <p:cNvSpPr>
            <a:spLocks noGrp="1"/>
          </p:cNvSpPr>
          <p:nvPr>
            <p:ph sz="quarter" idx="13"/>
          </p:nvPr>
        </p:nvSpPr>
        <p:spPr>
          <a:xfrm>
            <a:off x="523874" y="1323975"/>
            <a:ext cx="11277601" cy="4852988"/>
          </a:xfrm>
        </p:spPr>
        <p:txBody>
          <a:bodyPr anchor="t"/>
          <a:lstStyle>
            <a:lvl1pPr algn="l">
              <a:defRPr/>
            </a:lvl1pPr>
            <a:lvl2pPr algn="l">
              <a:defRPr/>
            </a:lvl2pPr>
            <a:lvl3pPr algn="l">
              <a:defRPr/>
            </a:lvl3pPr>
            <a:lvl4pPr algn="l">
              <a:defRPr/>
            </a:lvl4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p:txBody>
      </p:sp>
    </p:spTree>
    <p:extLst>
      <p:ext uri="{BB962C8B-B14F-4D97-AF65-F5344CB8AC3E}">
        <p14:creationId xmlns:p14="http://schemas.microsoft.com/office/powerpoint/2010/main" val="38617571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2" name="标题 1"/>
          <p:cNvSpPr>
            <a:spLocks noGrp="1"/>
          </p:cNvSpPr>
          <p:nvPr>
            <p:ph type="title"/>
          </p:nvPr>
        </p:nvSpPr>
        <p:spPr>
          <a:xfrm>
            <a:off x="666749" y="457201"/>
            <a:ext cx="2771775" cy="5719762"/>
          </a:xfrm>
        </p:spPr>
        <p:txBody>
          <a:bodyPr/>
          <a:lstStyle/>
          <a:p>
            <a:r>
              <a:rPr kumimoji="1" lang="zh-CN" altLang="en-US" dirty="0"/>
              <a:t>单击此处编辑母版标题样式</a:t>
            </a:r>
          </a:p>
        </p:txBody>
      </p:sp>
      <p:sp>
        <p:nvSpPr>
          <p:cNvPr id="4" name="幻灯片编号占位符 3"/>
          <p:cNvSpPr>
            <a:spLocks noGrp="1"/>
          </p:cNvSpPr>
          <p:nvPr>
            <p:ph type="sldNum" sz="quarter" idx="11"/>
          </p:nvPr>
        </p:nvSpPr>
        <p:spPr/>
        <p:txBody>
          <a:bodyPr/>
          <a:lstStyle/>
          <a:p>
            <a:fld id="{B33F7469-D28B-482F-B1B6-3B8E7CF51519}" type="slidenum">
              <a:rPr lang="zh-CN" altLang="en-US" smtClean="0"/>
              <a:pPr/>
              <a:t>‹#›</a:t>
            </a:fld>
            <a:endParaRPr lang="zh-CN" altLang="en-US" dirty="0"/>
          </a:p>
        </p:txBody>
      </p:sp>
      <p:sp>
        <p:nvSpPr>
          <p:cNvPr id="6" name="内容占位符 3"/>
          <p:cNvSpPr>
            <a:spLocks noGrp="1"/>
          </p:cNvSpPr>
          <p:nvPr>
            <p:ph sz="quarter" idx="14"/>
          </p:nvPr>
        </p:nvSpPr>
        <p:spPr>
          <a:xfrm>
            <a:off x="3657600" y="457201"/>
            <a:ext cx="8001000" cy="5719763"/>
          </a:xfrm>
        </p:spPr>
        <p:txBody>
          <a:bodyPr anchor="t"/>
          <a:lstStyle>
            <a:lvl1pPr algn="l">
              <a:defRPr/>
            </a:lvl1pPr>
            <a:lvl2pPr algn="l">
              <a:defRPr/>
            </a:lvl2pPr>
            <a:lvl3pPr algn="l">
              <a:defRPr/>
            </a:lvl3pPr>
            <a:lvl4pPr algn="l">
              <a:defRPr/>
            </a:lvl4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p:txBody>
      </p:sp>
      <p:sp>
        <p:nvSpPr>
          <p:cNvPr id="8" name="页脚占位符 3"/>
          <p:cNvSpPr>
            <a:spLocks noGrp="1"/>
          </p:cNvSpPr>
          <p:nvPr>
            <p:ph type="ftr" sz="quarter" idx="15"/>
          </p:nvPr>
        </p:nvSpPr>
        <p:spPr>
          <a:xfrm>
            <a:off x="523873" y="6356351"/>
            <a:ext cx="11277601" cy="365125"/>
          </a:xfrm>
        </p:spPr>
        <p:txBody>
          <a:bodyPr/>
          <a:lstStyle/>
          <a:p>
            <a:endParaRPr lang="zh-CN" altLang="en-US" dirty="0"/>
          </a:p>
        </p:txBody>
      </p:sp>
    </p:spTree>
    <p:extLst>
      <p:ext uri="{BB962C8B-B14F-4D97-AF65-F5344CB8AC3E}">
        <p14:creationId xmlns:p14="http://schemas.microsoft.com/office/powerpoint/2010/main" val="31466151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5" name="灯片编号占位符 4"/>
          <p:cNvSpPr>
            <a:spLocks noGrp="1"/>
          </p:cNvSpPr>
          <p:nvPr>
            <p:ph type="sldNum" sz="quarter" idx="12"/>
          </p:nvPr>
        </p:nvSpPr>
        <p:spPr/>
        <p:txBody>
          <a:bodyPr/>
          <a:lstStyle/>
          <a:p>
            <a:fld id="{B33F7469-D28B-482F-B1B6-3B8E7CF51519}" type="slidenum">
              <a:rPr lang="zh-CN" altLang="en-US" smtClean="0"/>
              <a:pPr/>
              <a:t>‹#›</a:t>
            </a:fld>
            <a:endParaRPr lang="zh-CN" altLang="en-US" dirty="0"/>
          </a:p>
        </p:txBody>
      </p:sp>
      <p:sp>
        <p:nvSpPr>
          <p:cNvPr id="8" name="内容占位符 3"/>
          <p:cNvSpPr>
            <a:spLocks noGrp="1"/>
          </p:cNvSpPr>
          <p:nvPr>
            <p:ph sz="quarter" idx="13"/>
          </p:nvPr>
        </p:nvSpPr>
        <p:spPr>
          <a:xfrm>
            <a:off x="523873" y="1323976"/>
            <a:ext cx="5591177" cy="4852988"/>
          </a:xfrm>
        </p:spPr>
        <p:txBody>
          <a:bodyPr anchor="t"/>
          <a:lstStyle>
            <a:lvl1pPr algn="l">
              <a:defRPr/>
            </a:lvl1pPr>
            <a:lvl2pPr algn="l">
              <a:defRPr/>
            </a:lvl2pPr>
            <a:lvl3pPr algn="l">
              <a:defRPr/>
            </a:lvl3pPr>
            <a:lvl4pPr algn="l">
              <a:defRPr/>
            </a:lvl4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p:txBody>
      </p:sp>
      <p:sp>
        <p:nvSpPr>
          <p:cNvPr id="10" name="页脚占位符 3"/>
          <p:cNvSpPr>
            <a:spLocks noGrp="1"/>
          </p:cNvSpPr>
          <p:nvPr>
            <p:ph type="ftr" sz="quarter" idx="11"/>
          </p:nvPr>
        </p:nvSpPr>
        <p:spPr>
          <a:xfrm>
            <a:off x="523873" y="6356351"/>
            <a:ext cx="11277601" cy="365125"/>
          </a:xfrm>
        </p:spPr>
        <p:txBody>
          <a:bodyPr/>
          <a:lstStyle/>
          <a:p>
            <a:endParaRPr lang="zh-CN" altLang="en-US" dirty="0"/>
          </a:p>
        </p:txBody>
      </p:sp>
      <p:sp>
        <p:nvSpPr>
          <p:cNvPr id="11" name="内容占位符 3"/>
          <p:cNvSpPr>
            <a:spLocks noGrp="1"/>
          </p:cNvSpPr>
          <p:nvPr>
            <p:ph sz="quarter" idx="14"/>
          </p:nvPr>
        </p:nvSpPr>
        <p:spPr>
          <a:xfrm>
            <a:off x="6210297" y="1323977"/>
            <a:ext cx="5591177" cy="4856162"/>
          </a:xfrm>
        </p:spPr>
        <p:txBody>
          <a:bodyPr anchor="t"/>
          <a:lstStyle>
            <a:lvl1pPr algn="l">
              <a:defRPr/>
            </a:lvl1pPr>
            <a:lvl2pPr algn="l">
              <a:defRPr/>
            </a:lvl2pPr>
            <a:lvl3pPr algn="l">
              <a:defRPr/>
            </a:lvl3pPr>
            <a:lvl4pPr algn="l">
              <a:defRPr/>
            </a:lvl4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p:txBody>
      </p:sp>
    </p:spTree>
    <p:extLst>
      <p:ext uri="{BB962C8B-B14F-4D97-AF65-F5344CB8AC3E}">
        <p14:creationId xmlns:p14="http://schemas.microsoft.com/office/powerpoint/2010/main" val="18124694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5" name="灯片编号占位符 4"/>
          <p:cNvSpPr>
            <a:spLocks noGrp="1"/>
          </p:cNvSpPr>
          <p:nvPr>
            <p:ph type="sldNum" sz="quarter" idx="12"/>
          </p:nvPr>
        </p:nvSpPr>
        <p:spPr/>
        <p:txBody>
          <a:bodyPr/>
          <a:lstStyle/>
          <a:p>
            <a:fld id="{B33F7469-D28B-482F-B1B6-3B8E7CF51519}" type="slidenum">
              <a:rPr lang="zh-CN" altLang="en-US" smtClean="0"/>
              <a:pPr/>
              <a:t>‹#›</a:t>
            </a:fld>
            <a:endParaRPr lang="zh-CN" altLang="en-US" dirty="0"/>
          </a:p>
        </p:txBody>
      </p:sp>
      <p:sp>
        <p:nvSpPr>
          <p:cNvPr id="7" name="页脚占位符 3"/>
          <p:cNvSpPr>
            <a:spLocks noGrp="1"/>
          </p:cNvSpPr>
          <p:nvPr>
            <p:ph type="ftr" sz="quarter" idx="11"/>
          </p:nvPr>
        </p:nvSpPr>
        <p:spPr>
          <a:xfrm>
            <a:off x="523873" y="6356351"/>
            <a:ext cx="11277601" cy="365125"/>
          </a:xfrm>
        </p:spPr>
        <p:txBody>
          <a:bodyPr/>
          <a:lstStyle/>
          <a:p>
            <a:endParaRPr lang="zh-CN" altLang="en-US" dirty="0"/>
          </a:p>
        </p:txBody>
      </p:sp>
    </p:spTree>
    <p:extLst>
      <p:ext uri="{BB962C8B-B14F-4D97-AF65-F5344CB8AC3E}">
        <p14:creationId xmlns:p14="http://schemas.microsoft.com/office/powerpoint/2010/main" val="381754670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p>
            <a:fld id="{B33F7469-D28B-482F-B1B6-3B8E7CF51519}" type="slidenum">
              <a:rPr lang="zh-CN" altLang="en-US" smtClean="0"/>
              <a:pPr/>
              <a:t>‹#›</a:t>
            </a:fld>
            <a:endParaRPr lang="zh-CN" altLang="en-US" dirty="0"/>
          </a:p>
        </p:txBody>
      </p:sp>
      <p:sp>
        <p:nvSpPr>
          <p:cNvPr id="7" name="页脚占位符 3"/>
          <p:cNvSpPr>
            <a:spLocks noGrp="1"/>
          </p:cNvSpPr>
          <p:nvPr>
            <p:ph type="ftr" sz="quarter" idx="11"/>
          </p:nvPr>
        </p:nvSpPr>
        <p:spPr>
          <a:xfrm>
            <a:off x="523873" y="6356351"/>
            <a:ext cx="11277601" cy="365125"/>
          </a:xfrm>
        </p:spPr>
        <p:txBody>
          <a:bodyPr/>
          <a:lstStyle/>
          <a:p>
            <a:endParaRPr lang="zh-CN" altLang="en-US" dirty="0"/>
          </a:p>
        </p:txBody>
      </p:sp>
    </p:spTree>
    <p:extLst>
      <p:ext uri="{BB962C8B-B14F-4D97-AF65-F5344CB8AC3E}">
        <p14:creationId xmlns:p14="http://schemas.microsoft.com/office/powerpoint/2010/main" val="166646232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2" name="Group 65"/>
          <p:cNvGrpSpPr/>
          <p:nvPr userDrawn="1"/>
        </p:nvGrpSpPr>
        <p:grpSpPr>
          <a:xfrm>
            <a:off x="-9327" y="-257"/>
            <a:ext cx="2212199" cy="6858001"/>
            <a:chOff x="0" y="0"/>
            <a:chExt cx="2305051" cy="6858001"/>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9"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0"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1"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2"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3"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4"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63" name="标题占位符 1"/>
          <p:cNvSpPr>
            <a:spLocks noGrp="1"/>
          </p:cNvSpPr>
          <p:nvPr>
            <p:ph type="title"/>
          </p:nvPr>
        </p:nvSpPr>
        <p:spPr>
          <a:xfrm>
            <a:off x="1412613" y="626496"/>
            <a:ext cx="9070392" cy="700925"/>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64" name="文本占位符 2"/>
          <p:cNvSpPr>
            <a:spLocks noGrp="1"/>
          </p:cNvSpPr>
          <p:nvPr>
            <p:ph type="body" idx="1"/>
          </p:nvPr>
        </p:nvSpPr>
        <p:spPr>
          <a:xfrm>
            <a:off x="1434198" y="1494945"/>
            <a:ext cx="9919601" cy="468201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p:txBody>
      </p:sp>
      <p:sp>
        <p:nvSpPr>
          <p:cNvPr id="66" name="页脚占位符 4"/>
          <p:cNvSpPr>
            <a:spLocks noGrp="1"/>
          </p:cNvSpPr>
          <p:nvPr>
            <p:ph type="ftr" sz="quarter" idx="3"/>
          </p:nvPr>
        </p:nvSpPr>
        <p:spPr>
          <a:xfrm>
            <a:off x="1434200" y="6356351"/>
            <a:ext cx="9919599" cy="365125"/>
          </a:xfrm>
          <a:prstGeom prst="rect">
            <a:avLst/>
          </a:prstGeom>
        </p:spPr>
        <p:txBody>
          <a:bodyPr vert="horz" lIns="91440" tIns="45720" rIns="91440" bIns="45720" rtlCol="0" anchor="ctr"/>
          <a:lstStyle>
            <a:lvl1pPr algn="l">
              <a:defRPr sz="1200" baseline="0">
                <a:solidFill>
                  <a:schemeClr val="accent1">
                    <a:lumMod val="75000"/>
                  </a:schemeClr>
                </a:solidFill>
                <a:latin typeface="Calibri" charset="0"/>
                <a:ea typeface="微软雅黑" panose="020B0503020204020204" pitchFamily="34" charset="-122"/>
              </a:defRPr>
            </a:lvl1pPr>
          </a:lstStyle>
          <a:p>
            <a:endParaRPr lang="zh-CN" altLang="en-US" dirty="0"/>
          </a:p>
        </p:txBody>
      </p:sp>
    </p:spTree>
    <p:extLst>
      <p:ext uri="{BB962C8B-B14F-4D97-AF65-F5344CB8AC3E}">
        <p14:creationId xmlns:p14="http://schemas.microsoft.com/office/powerpoint/2010/main" val="2489178850"/>
      </p:ext>
    </p:extLst>
  </p:cSld>
  <p:clrMap bg1="lt1" tx1="dk1" bg2="lt2" tx2="dk2" accent1="accent1" accent2="accent2" accent3="accent3" accent4="accent4" accent5="accent5" accent6="accent6" hlink="hlink" folHlink="folHlink"/>
  <p:sldLayoutIdLst>
    <p:sldLayoutId id="2147483721" r:id="rId1"/>
    <p:sldLayoutId id="2147483722" r:id="rId2"/>
  </p:sldLayoutIdLst>
  <p:transition>
    <p:fade/>
  </p:transition>
  <p:hf hdr="0" dt="0"/>
  <p:txStyles>
    <p:titleStyle>
      <a:lvl1pPr algn="l" defTabSz="342900" rtl="0" eaLnBrk="1" latinLnBrk="0" hangingPunct="1">
        <a:spcBef>
          <a:spcPct val="0"/>
        </a:spcBef>
        <a:buNone/>
        <a:defRPr sz="3600" b="0" i="0" kern="1200" baseline="0">
          <a:solidFill>
            <a:schemeClr val="tx1">
              <a:lumMod val="85000"/>
              <a:lumOff val="15000"/>
            </a:schemeClr>
          </a:solidFill>
          <a:latin typeface="Calibri" charset="0"/>
          <a:ea typeface="微软雅黑" panose="020B0503020204020204" pitchFamily="34" charset="-122"/>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lang="zh-CN" altLang="en-US" sz="2400" b="0" i="0" kern="1200" baseline="0" dirty="0" smtClean="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lang="zh-CN" altLang="en-US" sz="2000" b="0" i="0" kern="1200" baseline="0" dirty="0" smtClean="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lang="zh-CN" altLang="en-US" sz="1600" kern="1200" baseline="0" dirty="0" smtClean="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lang="zh-CN" altLang="en-US" sz="1200" kern="1200" baseline="0" dirty="0" smtClean="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523874" y="1323975"/>
            <a:ext cx="11277601" cy="4832577"/>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p:txBody>
      </p:sp>
      <p:sp>
        <p:nvSpPr>
          <p:cNvPr id="2" name="标题占位符 1"/>
          <p:cNvSpPr>
            <a:spLocks noGrp="1"/>
          </p:cNvSpPr>
          <p:nvPr>
            <p:ph type="title"/>
          </p:nvPr>
        </p:nvSpPr>
        <p:spPr>
          <a:xfrm>
            <a:off x="741404" y="431629"/>
            <a:ext cx="9987507" cy="700925"/>
          </a:xfrm>
          <a:prstGeom prst="rect">
            <a:avLst/>
          </a:prstGeom>
        </p:spPr>
        <p:txBody>
          <a:bodyPr vert="horz" lIns="91440" tIns="45720" rIns="91440" bIns="45720" rtlCol="0" anchor="ctr">
            <a:noAutofit/>
          </a:bodyPr>
          <a:lstStyle/>
          <a:p>
            <a:r>
              <a:rPr lang="zh-CN" altLang="en-US" dirty="0"/>
              <a:t>单击此处编辑母版标题样式</a:t>
            </a:r>
          </a:p>
        </p:txBody>
      </p:sp>
      <p:sp>
        <p:nvSpPr>
          <p:cNvPr id="5" name="页脚占位符 4"/>
          <p:cNvSpPr>
            <a:spLocks noGrp="1"/>
          </p:cNvSpPr>
          <p:nvPr>
            <p:ph type="ftr" sz="quarter" idx="3"/>
          </p:nvPr>
        </p:nvSpPr>
        <p:spPr>
          <a:xfrm>
            <a:off x="523874" y="6356351"/>
            <a:ext cx="11277601" cy="365125"/>
          </a:xfrm>
          <a:prstGeom prst="rect">
            <a:avLst/>
          </a:prstGeom>
        </p:spPr>
        <p:txBody>
          <a:bodyPr vert="horz" lIns="91440" tIns="45720" rIns="91440" bIns="45720" rtlCol="0" anchor="ctr"/>
          <a:lstStyle>
            <a:lvl1pPr algn="l">
              <a:defRPr sz="1400" baseline="0">
                <a:solidFill>
                  <a:schemeClr val="accent1">
                    <a:lumMod val="75000"/>
                  </a:schemeClr>
                </a:solidFill>
                <a:latin typeface="Garamond" charset="0"/>
                <a:ea typeface="微软雅黑" panose="020B0503020204020204" pitchFamily="34" charset="-122"/>
              </a:defRPr>
            </a:lvl1pPr>
          </a:lstStyle>
          <a:p>
            <a:endParaRPr lang="zh-CN" altLang="en-US" dirty="0"/>
          </a:p>
        </p:txBody>
      </p:sp>
      <p:sp>
        <p:nvSpPr>
          <p:cNvPr id="44" name="Freeform 5"/>
          <p:cNvSpPr/>
          <p:nvPr userDrawn="1"/>
        </p:nvSpPr>
        <p:spPr bwMode="auto">
          <a:xfrm flipV="1">
            <a:off x="-4185" y="529393"/>
            <a:ext cx="564624" cy="507999"/>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sz="1350" dirty="0"/>
          </a:p>
        </p:txBody>
      </p:sp>
      <p:sp>
        <p:nvSpPr>
          <p:cNvPr id="6" name="灯片编号占位符 5"/>
          <p:cNvSpPr>
            <a:spLocks noGrp="1"/>
          </p:cNvSpPr>
          <p:nvPr>
            <p:ph type="sldNum" sz="quarter" idx="4"/>
          </p:nvPr>
        </p:nvSpPr>
        <p:spPr>
          <a:xfrm>
            <a:off x="1" y="593458"/>
            <a:ext cx="419099" cy="365125"/>
          </a:xfrm>
          <a:prstGeom prst="rect">
            <a:avLst/>
          </a:prstGeom>
        </p:spPr>
        <p:txBody>
          <a:bodyPr vert="horz" lIns="91440" tIns="45720" rIns="91440" bIns="45720" rtlCol="0" anchor="ctr"/>
          <a:lstStyle>
            <a:lvl1pPr algn="r">
              <a:defRPr sz="1500" b="0" baseline="0">
                <a:solidFill>
                  <a:schemeClr val="bg1"/>
                </a:solidFill>
                <a:latin typeface="Calibri" panose="020F0502020204030204" pitchFamily="34" charset="0"/>
                <a:ea typeface="微软雅黑" panose="020B0503020204020204" pitchFamily="34" charset="-122"/>
                <a:cs typeface="Calibri" panose="020F0502020204030204" pitchFamily="34" charset="0"/>
              </a:defRPr>
            </a:lvl1pPr>
          </a:lstStyle>
          <a:p>
            <a:fld id="{B33F7469-D28B-482F-B1B6-3B8E7CF51519}" type="slidenum">
              <a:rPr lang="zh-CN" altLang="en-US" smtClean="0"/>
              <a:pPr/>
              <a:t>‹#›</a:t>
            </a:fld>
            <a:endParaRPr lang="zh-CN" altLang="en-US" dirty="0"/>
          </a:p>
        </p:txBody>
      </p:sp>
    </p:spTree>
    <p:extLst>
      <p:ext uri="{BB962C8B-B14F-4D97-AF65-F5344CB8AC3E}">
        <p14:creationId xmlns:p14="http://schemas.microsoft.com/office/powerpoint/2010/main" val="569475690"/>
      </p:ext>
    </p:extLst>
  </p:cSld>
  <p:clrMap bg1="lt1" tx1="dk1" bg2="lt2" tx2="dk2" accent1="accent1" accent2="accent2" accent3="accent3" accent4="accent4" accent5="accent5" accent6="accent6" hlink="hlink" folHlink="folHlink"/>
  <p:sldLayoutIdLst>
    <p:sldLayoutId id="2147483691" r:id="rId1"/>
    <p:sldLayoutId id="2147483723" r:id="rId2"/>
    <p:sldLayoutId id="2147483724" r:id="rId3"/>
    <p:sldLayoutId id="2147483704" r:id="rId4"/>
    <p:sldLayoutId id="2147483702" r:id="rId5"/>
    <p:sldLayoutId id="2147483703" r:id="rId6"/>
  </p:sldLayoutIdLst>
  <p:transition>
    <p:fade/>
  </p:transition>
  <p:hf hdr="0" dt="0"/>
  <p:txStyles>
    <p:titleStyle>
      <a:lvl1pPr algn="l" defTabSz="342900" rtl="0" eaLnBrk="1" latinLnBrk="0" hangingPunct="1">
        <a:spcBef>
          <a:spcPct val="0"/>
        </a:spcBef>
        <a:buNone/>
        <a:defRPr lang="zh-CN" altLang="en-US" sz="3600" b="0" i="0" kern="1200" baseline="0" dirty="0">
          <a:solidFill>
            <a:schemeClr val="tx1">
              <a:lumMod val="85000"/>
              <a:lumOff val="15000"/>
            </a:schemeClr>
          </a:solidFill>
          <a:latin typeface="Calibri" charset="0"/>
          <a:ea typeface="微软雅黑" panose="020B0503020204020204" pitchFamily="34" charset="-122"/>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tmp"/></Relationships>
</file>

<file path=ppt/slides/_rels/slide14.xml.rels><?xml version="1.0" encoding="UTF-8" standalone="yes"?>
<Relationships xmlns="http://schemas.openxmlformats.org/package/2006/relationships"><Relationship Id="rId3" Type="http://schemas.openxmlformats.org/officeDocument/2006/relationships/image" Target="../media/image15.tmp"/><Relationship Id="rId7" Type="http://schemas.openxmlformats.org/officeDocument/2006/relationships/image" Target="../media/image19.tmp"/><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8.tmp"/><Relationship Id="rId5" Type="http://schemas.openxmlformats.org/officeDocument/2006/relationships/image" Target="../media/image17.tmp"/><Relationship Id="rId4" Type="http://schemas.openxmlformats.org/officeDocument/2006/relationships/image" Target="../media/image16.tmp"/></Relationships>
</file>

<file path=ppt/slides/_rels/slide15.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3.tm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tm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github.com/PKU-IDEA/OpenPAR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1207138" y="1277257"/>
            <a:ext cx="10498536" cy="2556340"/>
          </a:xfrm>
        </p:spPr>
        <p:txBody>
          <a:bodyPr>
            <a:normAutofit fontScale="90000"/>
          </a:bodyPr>
          <a:lstStyle/>
          <a:p>
            <a:r>
              <a:rPr lang="en-US" altLang="zh-CN" dirty="0"/>
              <a:t>TDM Signal Grouping and Package Pin Assignment for 2.5D Multi-FPGA Systems with Lookahead Placement</a:t>
            </a:r>
          </a:p>
        </p:txBody>
      </p:sp>
      <p:sp>
        <p:nvSpPr>
          <p:cNvPr id="5" name="副标题 4"/>
          <p:cNvSpPr>
            <a:spLocks noGrp="1"/>
          </p:cNvSpPr>
          <p:nvPr>
            <p:ph type="subTitle" idx="1"/>
          </p:nvPr>
        </p:nvSpPr>
        <p:spPr>
          <a:xfrm>
            <a:off x="1260508" y="3913249"/>
            <a:ext cx="10392032" cy="2683496"/>
          </a:xfrm>
        </p:spPr>
        <p:txBody>
          <a:bodyPr>
            <a:normAutofit/>
          </a:bodyPr>
          <a:lstStyle/>
          <a:p>
            <a:r>
              <a:rPr kumimoji="1" lang="en-US" altLang="zh-CN" dirty="0">
                <a:latin typeface="Calibri" panose="020F0502020204030204" pitchFamily="34" charset="0"/>
                <a:ea typeface="Calibri" panose="020F0502020204030204" pitchFamily="34" charset="0"/>
                <a:cs typeface="Calibri" panose="020F0502020204030204" pitchFamily="34" charset="0"/>
              </a:rPr>
              <a:t>Jiarui Wang,</a:t>
            </a:r>
            <a:r>
              <a:rPr kumimoji="1" lang="zh-CN" altLang="en-US" dirty="0">
                <a:latin typeface="Calibri" panose="020F0502020204030204" pitchFamily="34" charset="0"/>
                <a:cs typeface="Calibri" panose="020F0502020204030204" pitchFamily="34" charset="0"/>
              </a:rPr>
              <a:t> </a:t>
            </a:r>
            <a:r>
              <a:rPr kumimoji="1" lang="en-US" altLang="zh-CN" dirty="0" err="1">
                <a:latin typeface="Calibri" panose="020F0502020204030204" pitchFamily="34" charset="0"/>
                <a:ea typeface="Calibri" panose="020F0502020204030204" pitchFamily="34" charset="0"/>
                <a:cs typeface="Calibri" panose="020F0502020204030204" pitchFamily="34" charset="0"/>
              </a:rPr>
              <a:t>Runzhe</a:t>
            </a:r>
            <a:r>
              <a:rPr kumimoji="1" lang="en-US" altLang="zh-CN" dirty="0">
                <a:latin typeface="Calibri" panose="020F0502020204030204" pitchFamily="34" charset="0"/>
                <a:ea typeface="Calibri" panose="020F0502020204030204" pitchFamily="34" charset="0"/>
                <a:cs typeface="Calibri" panose="020F0502020204030204" pitchFamily="34" charset="0"/>
              </a:rPr>
              <a:t> Tao, Jing Mai, </a:t>
            </a:r>
            <a:r>
              <a:rPr kumimoji="1" lang="en-US" altLang="zh-CN" b="1" dirty="0" err="1">
                <a:latin typeface="Calibri" panose="020F0502020204030204" pitchFamily="34" charset="0"/>
                <a:ea typeface="Calibri" panose="020F0502020204030204" pitchFamily="34" charset="0"/>
                <a:cs typeface="Calibri" panose="020F0502020204030204" pitchFamily="34" charset="0"/>
              </a:rPr>
              <a:t>Xun</a:t>
            </a:r>
            <a:r>
              <a:rPr kumimoji="1" lang="en-US" altLang="zh-CN" b="1" dirty="0">
                <a:latin typeface="Calibri" panose="020F0502020204030204" pitchFamily="34" charset="0"/>
                <a:ea typeface="Calibri" panose="020F0502020204030204" pitchFamily="34" charset="0"/>
                <a:cs typeface="Calibri" panose="020F0502020204030204" pitchFamily="34" charset="0"/>
              </a:rPr>
              <a:t> Jiang</a:t>
            </a:r>
            <a:r>
              <a:rPr kumimoji="1" lang="en-US" altLang="zh-CN" dirty="0">
                <a:latin typeface="Calibri" panose="020F0502020204030204" pitchFamily="34" charset="0"/>
                <a:ea typeface="Calibri" panose="020F0502020204030204" pitchFamily="34" charset="0"/>
                <a:cs typeface="Calibri" panose="020F0502020204030204" pitchFamily="34" charset="0"/>
              </a:rPr>
              <a:t>,</a:t>
            </a:r>
            <a:r>
              <a:rPr kumimoji="1" lang="en-US" altLang="zh-CN" b="1" dirty="0">
                <a:latin typeface="Calibri" panose="020F0502020204030204" pitchFamily="34" charset="0"/>
                <a:ea typeface="Calibri" panose="020F0502020204030204" pitchFamily="34" charset="0"/>
                <a:cs typeface="Calibri" panose="020F0502020204030204" pitchFamily="34" charset="0"/>
              </a:rPr>
              <a:t> </a:t>
            </a:r>
            <a:r>
              <a:rPr kumimoji="1" lang="en-US" altLang="zh-CN" dirty="0" err="1">
                <a:latin typeface="Calibri" panose="020F0502020204030204" pitchFamily="34" charset="0"/>
                <a:ea typeface="Calibri" panose="020F0502020204030204" pitchFamily="34" charset="0"/>
                <a:cs typeface="Calibri" panose="020F0502020204030204" pitchFamily="34" charset="0"/>
              </a:rPr>
              <a:t>Shenghua</a:t>
            </a:r>
            <a:r>
              <a:rPr kumimoji="1" lang="en-US" altLang="zh-CN" dirty="0">
                <a:latin typeface="Calibri" panose="020F0502020204030204" pitchFamily="34" charset="0"/>
                <a:ea typeface="Calibri" panose="020F0502020204030204" pitchFamily="34" charset="0"/>
                <a:cs typeface="Calibri" panose="020F0502020204030204" pitchFamily="34" charset="0"/>
              </a:rPr>
              <a:t> Wang,</a:t>
            </a:r>
          </a:p>
          <a:p>
            <a:r>
              <a:rPr kumimoji="1" lang="en-US" altLang="zh-CN" dirty="0">
                <a:latin typeface="Calibri" panose="020F0502020204030204" pitchFamily="34" charset="0"/>
                <a:ea typeface="Calibri" panose="020F0502020204030204" pitchFamily="34" charset="0"/>
                <a:cs typeface="Calibri" panose="020F0502020204030204" pitchFamily="34" charset="0"/>
              </a:rPr>
              <a:t> </a:t>
            </a:r>
            <a:r>
              <a:rPr kumimoji="1" lang="en-US" altLang="zh-CN" dirty="0" err="1">
                <a:latin typeface="Calibri" panose="020F0502020204030204" pitchFamily="34" charset="0"/>
                <a:ea typeface="Calibri" panose="020F0502020204030204" pitchFamily="34" charset="0"/>
                <a:cs typeface="Calibri" panose="020F0502020204030204" pitchFamily="34" charset="0"/>
              </a:rPr>
              <a:t>Cuiliu</a:t>
            </a:r>
            <a:r>
              <a:rPr kumimoji="1" lang="en-US" altLang="zh-CN" dirty="0">
                <a:latin typeface="Calibri" panose="020F0502020204030204" pitchFamily="34" charset="0"/>
                <a:ea typeface="Calibri" panose="020F0502020204030204" pitchFamily="34" charset="0"/>
                <a:cs typeface="Calibri" panose="020F0502020204030204" pitchFamily="34" charset="0"/>
              </a:rPr>
              <a:t> Yang, </a:t>
            </a:r>
            <a:r>
              <a:rPr kumimoji="1" lang="en-US" altLang="zh-CN" dirty="0" err="1">
                <a:latin typeface="Calibri" panose="020F0502020204030204" pitchFamily="34" charset="0"/>
                <a:ea typeface="Calibri" panose="020F0502020204030204" pitchFamily="34" charset="0"/>
                <a:cs typeface="Calibri" panose="020F0502020204030204" pitchFamily="34" charset="0"/>
              </a:rPr>
              <a:t>Haoyu</a:t>
            </a:r>
            <a:r>
              <a:rPr kumimoji="1" lang="en-US" altLang="zh-CN" dirty="0">
                <a:latin typeface="Calibri" panose="020F0502020204030204" pitchFamily="34" charset="0"/>
                <a:ea typeface="Calibri" panose="020F0502020204030204" pitchFamily="34" charset="0"/>
                <a:cs typeface="Calibri" panose="020F0502020204030204" pitchFamily="34" charset="0"/>
              </a:rPr>
              <a:t> </a:t>
            </a:r>
            <a:r>
              <a:rPr kumimoji="1" lang="en-US" altLang="zh-CN" dirty="0" err="1">
                <a:latin typeface="Calibri" panose="020F0502020204030204" pitchFamily="34" charset="0"/>
                <a:ea typeface="Calibri" panose="020F0502020204030204" pitchFamily="34" charset="0"/>
                <a:cs typeface="Calibri" panose="020F0502020204030204" pitchFamily="34" charset="0"/>
              </a:rPr>
              <a:t>Jie</a:t>
            </a:r>
            <a:r>
              <a:rPr kumimoji="1" lang="en-US" altLang="zh-CN" dirty="0">
                <a:latin typeface="Calibri" panose="020F0502020204030204" pitchFamily="34" charset="0"/>
                <a:ea typeface="Calibri" panose="020F0502020204030204" pitchFamily="34" charset="0"/>
                <a:cs typeface="Calibri" panose="020F0502020204030204" pitchFamily="34" charset="0"/>
              </a:rPr>
              <a:t>, Kan Huang, Richard Y. Sun, </a:t>
            </a:r>
            <a:r>
              <a:rPr kumimoji="1" lang="en-US" altLang="zh-CN" dirty="0" err="1">
                <a:latin typeface="Calibri" panose="020F0502020204030204" pitchFamily="34" charset="0"/>
                <a:ea typeface="Calibri" panose="020F0502020204030204" pitchFamily="34" charset="0"/>
                <a:cs typeface="Calibri" panose="020F0502020204030204" pitchFamily="34" charset="0"/>
              </a:rPr>
              <a:t>Yibo</a:t>
            </a:r>
            <a:r>
              <a:rPr kumimoji="1" lang="en-US" altLang="zh-CN" dirty="0">
                <a:latin typeface="Calibri" panose="020F0502020204030204" pitchFamily="34" charset="0"/>
                <a:ea typeface="Calibri" panose="020F0502020204030204" pitchFamily="34" charset="0"/>
                <a:cs typeface="Calibri" panose="020F0502020204030204" pitchFamily="34" charset="0"/>
              </a:rPr>
              <a:t> Lin</a:t>
            </a:r>
          </a:p>
          <a:p>
            <a:r>
              <a:rPr kumimoji="1" lang="en-US" altLang="zh-CN" dirty="0">
                <a:latin typeface="Calibri" panose="020F0502020204030204" pitchFamily="34" charset="0"/>
                <a:ea typeface="Calibri" panose="020F0502020204030204" pitchFamily="34" charset="0"/>
                <a:cs typeface="Calibri" panose="020F0502020204030204" pitchFamily="34" charset="0"/>
              </a:rPr>
              <a:t>Peking University</a:t>
            </a:r>
          </a:p>
          <a:p>
            <a:r>
              <a:rPr kumimoji="1" lang="en-US" altLang="zh-CN" dirty="0">
                <a:latin typeface="Calibri" panose="020F0502020204030204" pitchFamily="34" charset="0"/>
                <a:ea typeface="Calibri" panose="020F0502020204030204" pitchFamily="34" charset="0"/>
                <a:cs typeface="Calibri" panose="020F0502020204030204" pitchFamily="34" charset="0"/>
              </a:rPr>
              <a:t>S2C Inc.</a:t>
            </a:r>
          </a:p>
        </p:txBody>
      </p:sp>
      <p:sp>
        <p:nvSpPr>
          <p:cNvPr id="3" name="矩形 2">
            <a:extLst>
              <a:ext uri="{FF2B5EF4-FFF2-40B4-BE49-F238E27FC236}">
                <a16:creationId xmlns:a16="http://schemas.microsoft.com/office/drawing/2014/main" id="{65BAD09D-8DB6-4E46-B815-AE1CF7F49CD8}"/>
              </a:ext>
            </a:extLst>
          </p:cNvPr>
          <p:cNvSpPr/>
          <p:nvPr/>
        </p:nvSpPr>
        <p:spPr>
          <a:xfrm>
            <a:off x="7543800" y="393700"/>
            <a:ext cx="4400550" cy="105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9CCA6A9E-DBA0-9ECB-70D1-951A7CDB6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6406" y="406383"/>
            <a:ext cx="2493980" cy="700510"/>
          </a:xfrm>
          <a:prstGeom prst="rect">
            <a:avLst/>
          </a:prstGeom>
        </p:spPr>
      </p:pic>
      <p:pic>
        <p:nvPicPr>
          <p:cNvPr id="2" name="图片 1">
            <a:extLst>
              <a:ext uri="{FF2B5EF4-FFF2-40B4-BE49-F238E27FC236}">
                <a16:creationId xmlns:a16="http://schemas.microsoft.com/office/drawing/2014/main" id="{B1247D61-CF29-4A06-B773-BBC762D3ED29}"/>
              </a:ext>
            </a:extLst>
          </p:cNvPr>
          <p:cNvPicPr>
            <a:picLocks noChangeAspect="1"/>
          </p:cNvPicPr>
          <p:nvPr/>
        </p:nvPicPr>
        <p:blipFill>
          <a:blip r:embed="rId4"/>
          <a:stretch>
            <a:fillRect/>
          </a:stretch>
        </p:blipFill>
        <p:spPr>
          <a:xfrm>
            <a:off x="9180286" y="406016"/>
            <a:ext cx="2764064" cy="732243"/>
          </a:xfrm>
          <a:prstGeom prst="rect">
            <a:avLst/>
          </a:prstGeom>
        </p:spPr>
      </p:pic>
    </p:spTree>
    <p:extLst>
      <p:ext uri="{BB962C8B-B14F-4D97-AF65-F5344CB8AC3E}">
        <p14:creationId xmlns:p14="http://schemas.microsoft.com/office/powerpoint/2010/main" val="3785991245"/>
      </p:ext>
    </p:extLst>
  </p:cSld>
  <p:clrMapOvr>
    <a:masterClrMapping/>
  </p:clrMapOvr>
  <p:transition advTm="21264">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41B8B1-CFA6-43C6-952D-A97E13F1922D}"/>
              </a:ext>
            </a:extLst>
          </p:cNvPr>
          <p:cNvSpPr>
            <a:spLocks noGrp="1"/>
          </p:cNvSpPr>
          <p:nvPr>
            <p:ph type="title"/>
          </p:nvPr>
        </p:nvSpPr>
        <p:spPr/>
        <p:txBody>
          <a:bodyPr/>
          <a:lstStyle/>
          <a:p>
            <a:r>
              <a:rPr lang="en-US" altLang="zh-CN" dirty="0"/>
              <a:t>Speed-Boosted Global Placer</a:t>
            </a:r>
            <a:endParaRPr lang="zh-CN" altLang="en-US" dirty="0"/>
          </a:p>
        </p:txBody>
      </p:sp>
      <p:sp>
        <p:nvSpPr>
          <p:cNvPr id="3" name="页脚占位符 2">
            <a:extLst>
              <a:ext uri="{FF2B5EF4-FFF2-40B4-BE49-F238E27FC236}">
                <a16:creationId xmlns:a16="http://schemas.microsoft.com/office/drawing/2014/main" id="{2289E8EA-889C-4E2C-958C-972F85D28CB5}"/>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3796714B-8DDB-4C0A-8DF3-C5841982E0C1}"/>
              </a:ext>
            </a:extLst>
          </p:cNvPr>
          <p:cNvSpPr>
            <a:spLocks noGrp="1"/>
          </p:cNvSpPr>
          <p:nvPr>
            <p:ph type="sldNum" sz="quarter" idx="12"/>
          </p:nvPr>
        </p:nvSpPr>
        <p:spPr/>
        <p:txBody>
          <a:bodyPr/>
          <a:lstStyle/>
          <a:p>
            <a:fld id="{B33F7469-D28B-482F-B1B6-3B8E7CF51519}" type="slidenum">
              <a:rPr lang="zh-CN" altLang="en-US" smtClean="0"/>
              <a:pPr/>
              <a:t>10</a:t>
            </a:fld>
            <a:endParaRPr lang="zh-CN" altLang="en-US" dirty="0"/>
          </a:p>
        </p:txBody>
      </p:sp>
      <p:sp>
        <p:nvSpPr>
          <p:cNvPr id="5" name="内容占位符 4">
            <a:extLst>
              <a:ext uri="{FF2B5EF4-FFF2-40B4-BE49-F238E27FC236}">
                <a16:creationId xmlns:a16="http://schemas.microsoft.com/office/drawing/2014/main" id="{0F0021FD-6B83-4695-A428-AE7BBEB7986E}"/>
              </a:ext>
            </a:extLst>
          </p:cNvPr>
          <p:cNvSpPr>
            <a:spLocks noGrp="1"/>
          </p:cNvSpPr>
          <p:nvPr>
            <p:ph sz="quarter" idx="13"/>
          </p:nvPr>
        </p:nvSpPr>
        <p:spPr/>
        <p:txBody>
          <a:bodyPr/>
          <a:lstStyle/>
          <a:p>
            <a:r>
              <a:rPr lang="en-US" altLang="zh-CN" sz="2800" dirty="0"/>
              <a:t>Challenge: </a:t>
            </a:r>
            <a:r>
              <a:rPr lang="en-US" altLang="zh-CN" sz="2800" b="1" u="sng" dirty="0"/>
              <a:t>HUGE</a:t>
            </a:r>
            <a:r>
              <a:rPr lang="en-US" altLang="zh-CN" sz="2800" dirty="0"/>
              <a:t> design scale and FPGA layout</a:t>
            </a:r>
          </a:p>
          <a:p>
            <a:endParaRPr lang="en-US" altLang="zh-CN" dirty="0"/>
          </a:p>
          <a:p>
            <a:endParaRPr lang="en-US" altLang="zh-CN" dirty="0"/>
          </a:p>
          <a:p>
            <a:endParaRPr lang="en-US" altLang="zh-CN" dirty="0"/>
          </a:p>
          <a:p>
            <a:r>
              <a:rPr lang="en-US" altLang="zh-CN" sz="2800" dirty="0"/>
              <a:t>Solution: Speed-boosted global placer</a:t>
            </a:r>
          </a:p>
          <a:p>
            <a:pPr lvl="1"/>
            <a:r>
              <a:rPr lang="en-US" altLang="zh-CN" sz="2400" dirty="0"/>
              <a:t>Adaptive lambda scheduling strategy.</a:t>
            </a:r>
          </a:p>
          <a:p>
            <a:pPr lvl="1"/>
            <a:r>
              <a:rPr lang="en-US" altLang="zh-CN" sz="2400" dirty="0"/>
              <a:t>Shared density-map caching mechanism.</a:t>
            </a:r>
          </a:p>
          <a:p>
            <a:pPr lvl="1"/>
            <a:r>
              <a:rPr lang="en-US" altLang="zh-CN" sz="2400" dirty="0"/>
              <a:t>Optimized data marshalling.</a:t>
            </a:r>
          </a:p>
          <a:p>
            <a:pPr lvl="1"/>
            <a:r>
              <a:rPr lang="en-US" altLang="zh-CN" sz="2400" dirty="0"/>
              <a:t>Placement layout approximation.</a:t>
            </a:r>
          </a:p>
          <a:p>
            <a:endParaRPr lang="zh-CN" altLang="en-US" b="1" u="sng" dirty="0"/>
          </a:p>
        </p:txBody>
      </p:sp>
      <p:graphicFrame>
        <p:nvGraphicFramePr>
          <p:cNvPr id="6" name="表格 6">
            <a:extLst>
              <a:ext uri="{FF2B5EF4-FFF2-40B4-BE49-F238E27FC236}">
                <a16:creationId xmlns:a16="http://schemas.microsoft.com/office/drawing/2014/main" id="{F2D55D38-8BE8-42CE-948D-C8E0A372D670}"/>
              </a:ext>
            </a:extLst>
          </p:cNvPr>
          <p:cNvGraphicFramePr>
            <a:graphicFrameLocks noGrp="1"/>
          </p:cNvGraphicFramePr>
          <p:nvPr>
            <p:extLst>
              <p:ext uri="{D42A27DB-BD31-4B8C-83A1-F6EECF244321}">
                <p14:modId xmlns:p14="http://schemas.microsoft.com/office/powerpoint/2010/main" val="3857497474"/>
              </p:ext>
            </p:extLst>
          </p:nvPr>
        </p:nvGraphicFramePr>
        <p:xfrm>
          <a:off x="899886" y="1924097"/>
          <a:ext cx="11038116" cy="1493520"/>
        </p:xfrm>
        <a:graphic>
          <a:graphicData uri="http://schemas.openxmlformats.org/drawingml/2006/table">
            <a:tbl>
              <a:tblPr firstRow="1" bandRow="1">
                <a:tableStyleId>{5C22544A-7EE6-4342-B048-85BDC9FD1C3A}</a:tableStyleId>
              </a:tblPr>
              <a:tblGrid>
                <a:gridCol w="2759529">
                  <a:extLst>
                    <a:ext uri="{9D8B030D-6E8A-4147-A177-3AD203B41FA5}">
                      <a16:colId xmlns:a16="http://schemas.microsoft.com/office/drawing/2014/main" val="2273438472"/>
                    </a:ext>
                  </a:extLst>
                </a:gridCol>
                <a:gridCol w="2759529">
                  <a:extLst>
                    <a:ext uri="{9D8B030D-6E8A-4147-A177-3AD203B41FA5}">
                      <a16:colId xmlns:a16="http://schemas.microsoft.com/office/drawing/2014/main" val="4165373845"/>
                    </a:ext>
                  </a:extLst>
                </a:gridCol>
                <a:gridCol w="2759529">
                  <a:extLst>
                    <a:ext uri="{9D8B030D-6E8A-4147-A177-3AD203B41FA5}">
                      <a16:colId xmlns:a16="http://schemas.microsoft.com/office/drawing/2014/main" val="4011885311"/>
                    </a:ext>
                  </a:extLst>
                </a:gridCol>
                <a:gridCol w="2759529">
                  <a:extLst>
                    <a:ext uri="{9D8B030D-6E8A-4147-A177-3AD203B41FA5}">
                      <a16:colId xmlns:a16="http://schemas.microsoft.com/office/drawing/2014/main" val="819383710"/>
                    </a:ext>
                  </a:extLst>
                </a:gridCol>
              </a:tblGrid>
              <a:tr h="370840">
                <a:tc>
                  <a:txBody>
                    <a:bodyPr/>
                    <a:lstStyle/>
                    <a:p>
                      <a:pPr algn="ctr"/>
                      <a:endParaRPr lang="zh-CN" altLang="en-US" sz="2000" dirty="0"/>
                    </a:p>
                  </a:txBody>
                  <a:tcPr anchor="ctr"/>
                </a:tc>
                <a:tc>
                  <a:txBody>
                    <a:bodyPr/>
                    <a:lstStyle/>
                    <a:p>
                      <a:pPr algn="ctr"/>
                      <a:r>
                        <a:rPr lang="en-US" altLang="zh-CN" sz="2000" dirty="0"/>
                        <a:t>ISPD ’16 &amp; ’17 Cases</a:t>
                      </a:r>
                    </a:p>
                    <a:p>
                      <a:pPr algn="ctr"/>
                      <a:r>
                        <a:rPr lang="en-US" altLang="zh-CN" sz="2000" dirty="0"/>
                        <a:t>On AMD VU095</a:t>
                      </a:r>
                      <a:endParaRPr lang="zh-CN" altLang="en-US" sz="2000" dirty="0"/>
                    </a:p>
                  </a:txBody>
                  <a:tcPr anchor="ctr"/>
                </a:tc>
                <a:tc>
                  <a:txBody>
                    <a:bodyPr/>
                    <a:lstStyle/>
                    <a:p>
                      <a:pPr algn="ctr"/>
                      <a:r>
                        <a:rPr lang="en-US" altLang="zh-CN" sz="2000" dirty="0"/>
                        <a:t>MLCAD ’23 Cases</a:t>
                      </a:r>
                    </a:p>
                    <a:p>
                      <a:pPr algn="ctr"/>
                      <a:r>
                        <a:rPr lang="en-US" altLang="zh-CN" sz="2000" dirty="0"/>
                        <a:t>On AMD VU3P</a:t>
                      </a:r>
                      <a:endParaRPr lang="zh-CN" altLang="en-US" sz="2000" dirty="0"/>
                    </a:p>
                  </a:txBody>
                  <a:tcPr anchor="ctr"/>
                </a:tc>
                <a:tc>
                  <a:txBody>
                    <a:bodyPr/>
                    <a:lstStyle/>
                    <a:p>
                      <a:pPr algn="ctr"/>
                      <a:r>
                        <a:rPr lang="en-US" altLang="zh-CN" sz="2000" dirty="0"/>
                        <a:t>Our Cases</a:t>
                      </a:r>
                    </a:p>
                    <a:p>
                      <a:pPr algn="ctr"/>
                      <a:r>
                        <a:rPr lang="en-US" altLang="zh-CN" sz="2000" dirty="0"/>
                        <a:t>On  AMD VP1902</a:t>
                      </a:r>
                      <a:endParaRPr lang="zh-CN" altLang="en-US" sz="2000" dirty="0"/>
                    </a:p>
                  </a:txBody>
                  <a:tcPr anchor="ctr"/>
                </a:tc>
                <a:extLst>
                  <a:ext uri="{0D108BD9-81ED-4DB2-BD59-A6C34878D82A}">
                    <a16:rowId xmlns:a16="http://schemas.microsoft.com/office/drawing/2014/main" val="3262081481"/>
                  </a:ext>
                </a:extLst>
              </a:tr>
              <a:tr h="370840">
                <a:tc>
                  <a:txBody>
                    <a:bodyPr/>
                    <a:lstStyle/>
                    <a:p>
                      <a:pPr algn="ctr"/>
                      <a:r>
                        <a:rPr lang="en-US" altLang="zh-CN" sz="2000" dirty="0"/>
                        <a:t>MAX #Cells</a:t>
                      </a:r>
                      <a:endParaRPr lang="zh-CN" altLang="en-US" sz="2000" dirty="0"/>
                    </a:p>
                  </a:txBody>
                  <a:tcPr anchor="ctr"/>
                </a:tc>
                <a:tc>
                  <a:txBody>
                    <a:bodyPr/>
                    <a:lstStyle/>
                    <a:p>
                      <a:pPr algn="ctr"/>
                      <a:r>
                        <a:rPr lang="en-US" altLang="zh-CN" sz="2000" dirty="0"/>
                        <a:t>1M</a:t>
                      </a:r>
                      <a:endParaRPr lang="zh-CN" altLang="en-US" sz="2000" dirty="0"/>
                    </a:p>
                  </a:txBody>
                  <a:tcPr anchor="ctr"/>
                </a:tc>
                <a:tc>
                  <a:txBody>
                    <a:bodyPr/>
                    <a:lstStyle/>
                    <a:p>
                      <a:pPr algn="ctr"/>
                      <a:r>
                        <a:rPr lang="en-US" altLang="zh-CN" sz="2000" dirty="0"/>
                        <a:t>711K</a:t>
                      </a:r>
                      <a:endParaRPr lang="zh-CN" altLang="en-US" sz="2000" dirty="0"/>
                    </a:p>
                  </a:txBody>
                  <a:tcPr anchor="ctr"/>
                </a:tc>
                <a:tc>
                  <a:txBody>
                    <a:bodyPr/>
                    <a:lstStyle/>
                    <a:p>
                      <a:pPr algn="ctr"/>
                      <a:r>
                        <a:rPr lang="en-US" altLang="zh-CN" sz="2000" b="1" dirty="0"/>
                        <a:t>8M</a:t>
                      </a:r>
                      <a:endParaRPr lang="zh-CN" altLang="en-US" sz="2000" b="1" dirty="0"/>
                    </a:p>
                  </a:txBody>
                  <a:tcPr anchor="ctr"/>
                </a:tc>
                <a:extLst>
                  <a:ext uri="{0D108BD9-81ED-4DB2-BD59-A6C34878D82A}">
                    <a16:rowId xmlns:a16="http://schemas.microsoft.com/office/drawing/2014/main" val="1737171456"/>
                  </a:ext>
                </a:extLst>
              </a:tr>
              <a:tr h="370840">
                <a:tc>
                  <a:txBody>
                    <a:bodyPr/>
                    <a:lstStyle/>
                    <a:p>
                      <a:pPr algn="ctr"/>
                      <a:r>
                        <a:rPr lang="en-US" altLang="zh-CN" sz="2000" dirty="0"/>
                        <a:t>#Tiles</a:t>
                      </a:r>
                      <a:endParaRPr lang="zh-CN" altLang="en-US" sz="2000" dirty="0"/>
                    </a:p>
                  </a:txBody>
                  <a:tcPr anchor="ctr"/>
                </a:tc>
                <a:tc>
                  <a:txBody>
                    <a:bodyPr/>
                    <a:lstStyle/>
                    <a:p>
                      <a:pPr algn="ctr"/>
                      <a:r>
                        <a:rPr lang="en-US" altLang="zh-CN" sz="2000" dirty="0"/>
                        <a:t>168x480</a:t>
                      </a:r>
                      <a:endParaRPr lang="zh-CN" altLang="en-US" sz="2000" dirty="0"/>
                    </a:p>
                  </a:txBody>
                  <a:tcPr anchor="ctr"/>
                </a:tc>
                <a:tc>
                  <a:txBody>
                    <a:bodyPr/>
                    <a:lstStyle/>
                    <a:p>
                      <a:pPr algn="ctr"/>
                      <a:r>
                        <a:rPr lang="en-US" altLang="zh-CN" sz="2000" dirty="0"/>
                        <a:t>206x300</a:t>
                      </a:r>
                      <a:endParaRPr lang="zh-CN" altLang="en-US" sz="2000" dirty="0"/>
                    </a:p>
                  </a:txBody>
                  <a:tcPr anchor="ctr"/>
                </a:tc>
                <a:tc>
                  <a:txBody>
                    <a:bodyPr/>
                    <a:lstStyle/>
                    <a:p>
                      <a:pPr algn="ctr"/>
                      <a:r>
                        <a:rPr lang="en-US" altLang="zh-CN" sz="2000" b="1" dirty="0"/>
                        <a:t>544x1148</a:t>
                      </a:r>
                      <a:endParaRPr lang="zh-CN" altLang="en-US" sz="2000" b="1" dirty="0"/>
                    </a:p>
                  </a:txBody>
                  <a:tcPr anchor="ctr"/>
                </a:tc>
                <a:extLst>
                  <a:ext uri="{0D108BD9-81ED-4DB2-BD59-A6C34878D82A}">
                    <a16:rowId xmlns:a16="http://schemas.microsoft.com/office/drawing/2014/main" val="2731457397"/>
                  </a:ext>
                </a:extLst>
              </a:tr>
            </a:tbl>
          </a:graphicData>
        </a:graphic>
      </p:graphicFrame>
    </p:spTree>
    <p:extLst>
      <p:ext uri="{BB962C8B-B14F-4D97-AF65-F5344CB8AC3E}">
        <p14:creationId xmlns:p14="http://schemas.microsoft.com/office/powerpoint/2010/main" val="113524695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4C0F1-21C0-437F-AD54-62193EBA6424}"/>
              </a:ext>
            </a:extLst>
          </p:cNvPr>
          <p:cNvSpPr>
            <a:spLocks noGrp="1"/>
          </p:cNvSpPr>
          <p:nvPr>
            <p:ph type="title"/>
          </p:nvPr>
        </p:nvSpPr>
        <p:spPr/>
        <p:txBody>
          <a:bodyPr/>
          <a:lstStyle/>
          <a:p>
            <a:r>
              <a:rPr lang="en-US" altLang="zh-CN" dirty="0"/>
              <a:t>Encoding-Based TDM Signal Grouping (1)</a:t>
            </a:r>
            <a:endParaRPr lang="zh-CN" altLang="en-US" dirty="0"/>
          </a:p>
        </p:txBody>
      </p:sp>
      <p:sp>
        <p:nvSpPr>
          <p:cNvPr id="3" name="页脚占位符 2">
            <a:extLst>
              <a:ext uri="{FF2B5EF4-FFF2-40B4-BE49-F238E27FC236}">
                <a16:creationId xmlns:a16="http://schemas.microsoft.com/office/drawing/2014/main" id="{734C3B12-59A7-479D-A207-E412914E8372}"/>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E67E6CB4-DF8B-44C8-BB4A-D94CB2EA2AE1}"/>
              </a:ext>
            </a:extLst>
          </p:cNvPr>
          <p:cNvSpPr>
            <a:spLocks noGrp="1"/>
          </p:cNvSpPr>
          <p:nvPr>
            <p:ph type="sldNum" sz="quarter" idx="12"/>
          </p:nvPr>
        </p:nvSpPr>
        <p:spPr/>
        <p:txBody>
          <a:bodyPr/>
          <a:lstStyle/>
          <a:p>
            <a:fld id="{B33F7469-D28B-482F-B1B6-3B8E7CF51519}" type="slidenum">
              <a:rPr lang="zh-CN" altLang="en-US" smtClean="0"/>
              <a:pPr/>
              <a:t>11</a:t>
            </a:fld>
            <a:endParaRPr lang="zh-CN" altLang="en-US" dirty="0"/>
          </a:p>
        </p:txBody>
      </p:sp>
      <p:sp>
        <p:nvSpPr>
          <p:cNvPr id="11" name="内容占位符 4">
            <a:extLst>
              <a:ext uri="{FF2B5EF4-FFF2-40B4-BE49-F238E27FC236}">
                <a16:creationId xmlns:a16="http://schemas.microsoft.com/office/drawing/2014/main" id="{2BF0AA41-1235-4116-A760-BB256903BBD2}"/>
              </a:ext>
            </a:extLst>
          </p:cNvPr>
          <p:cNvSpPr txBox="1">
            <a:spLocks/>
          </p:cNvSpPr>
          <p:nvPr/>
        </p:nvSpPr>
        <p:spPr>
          <a:xfrm>
            <a:off x="676275" y="1476375"/>
            <a:ext cx="7368806" cy="4852988"/>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sz="2800" dirty="0"/>
              <a:t>Encoding method</a:t>
            </a:r>
          </a:p>
          <a:p>
            <a:pPr lvl="1"/>
            <a:r>
              <a:rPr lang="en-US" altLang="zh-CN" sz="2400" dirty="0"/>
              <a:t>Encoding each signal by 0/1 bits.</a:t>
            </a:r>
            <a:endParaRPr lang="en-US" altLang="zh-CN" dirty="0"/>
          </a:p>
          <a:p>
            <a:pPr lvl="1"/>
            <a:r>
              <a:rPr lang="en-US" altLang="zh-CN" sz="2400" dirty="0"/>
              <a:t>Encoding bit ID refers to cross-die boundary.</a:t>
            </a:r>
            <a:endParaRPr lang="en-US" altLang="zh-CN" sz="2800" dirty="0"/>
          </a:p>
          <a:p>
            <a:r>
              <a:rPr lang="en-US" altLang="zh-CN" sz="2800" dirty="0"/>
              <a:t>Problem formulation</a:t>
            </a:r>
          </a:p>
        </p:txBody>
      </p:sp>
      <p:sp>
        <p:nvSpPr>
          <p:cNvPr id="21" name="矩形 20">
            <a:extLst>
              <a:ext uri="{FF2B5EF4-FFF2-40B4-BE49-F238E27FC236}">
                <a16:creationId xmlns:a16="http://schemas.microsoft.com/office/drawing/2014/main" id="{9AF32588-CC36-355F-E317-00BC265ED934}"/>
              </a:ext>
            </a:extLst>
          </p:cNvPr>
          <p:cNvSpPr/>
          <p:nvPr/>
        </p:nvSpPr>
        <p:spPr>
          <a:xfrm>
            <a:off x="7119041" y="1743278"/>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矩形 21">
            <a:extLst>
              <a:ext uri="{FF2B5EF4-FFF2-40B4-BE49-F238E27FC236}">
                <a16:creationId xmlns:a16="http://schemas.microsoft.com/office/drawing/2014/main" id="{03509613-E73B-AEEA-3D14-342DA65E70C3}"/>
              </a:ext>
            </a:extLst>
          </p:cNvPr>
          <p:cNvSpPr/>
          <p:nvPr/>
        </p:nvSpPr>
        <p:spPr>
          <a:xfrm>
            <a:off x="8061790" y="174360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矩形 22">
            <a:extLst>
              <a:ext uri="{FF2B5EF4-FFF2-40B4-BE49-F238E27FC236}">
                <a16:creationId xmlns:a16="http://schemas.microsoft.com/office/drawing/2014/main" id="{F07D235E-D3A0-F90B-FE62-F0EDA6481891}"/>
              </a:ext>
            </a:extLst>
          </p:cNvPr>
          <p:cNvSpPr/>
          <p:nvPr/>
        </p:nvSpPr>
        <p:spPr>
          <a:xfrm>
            <a:off x="7119041" y="2345322"/>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矩形 23">
            <a:extLst>
              <a:ext uri="{FF2B5EF4-FFF2-40B4-BE49-F238E27FC236}">
                <a16:creationId xmlns:a16="http://schemas.microsoft.com/office/drawing/2014/main" id="{0F7C2A1F-BCD8-64D8-F7D0-AE782255BAD4}"/>
              </a:ext>
            </a:extLst>
          </p:cNvPr>
          <p:cNvSpPr/>
          <p:nvPr/>
        </p:nvSpPr>
        <p:spPr>
          <a:xfrm>
            <a:off x="8061790" y="2342332"/>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矩形 24">
            <a:extLst>
              <a:ext uri="{FF2B5EF4-FFF2-40B4-BE49-F238E27FC236}">
                <a16:creationId xmlns:a16="http://schemas.microsoft.com/office/drawing/2014/main" id="{06DC455B-9766-60DA-8806-D13BC9382308}"/>
              </a:ext>
            </a:extLst>
          </p:cNvPr>
          <p:cNvSpPr/>
          <p:nvPr/>
        </p:nvSpPr>
        <p:spPr>
          <a:xfrm>
            <a:off x="9920298" y="1743278"/>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矩形 25">
            <a:extLst>
              <a:ext uri="{FF2B5EF4-FFF2-40B4-BE49-F238E27FC236}">
                <a16:creationId xmlns:a16="http://schemas.microsoft.com/office/drawing/2014/main" id="{80DBFB5A-E5C5-3E6E-3307-18180D995D0A}"/>
              </a:ext>
            </a:extLst>
          </p:cNvPr>
          <p:cNvSpPr/>
          <p:nvPr/>
        </p:nvSpPr>
        <p:spPr>
          <a:xfrm>
            <a:off x="10863047" y="174360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矩形 26">
            <a:extLst>
              <a:ext uri="{FF2B5EF4-FFF2-40B4-BE49-F238E27FC236}">
                <a16:creationId xmlns:a16="http://schemas.microsoft.com/office/drawing/2014/main" id="{2024FC95-49FE-9A55-AEA5-EEC520399D81}"/>
              </a:ext>
            </a:extLst>
          </p:cNvPr>
          <p:cNvSpPr/>
          <p:nvPr/>
        </p:nvSpPr>
        <p:spPr>
          <a:xfrm>
            <a:off x="9920298" y="2345322"/>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矩形 27">
            <a:extLst>
              <a:ext uri="{FF2B5EF4-FFF2-40B4-BE49-F238E27FC236}">
                <a16:creationId xmlns:a16="http://schemas.microsoft.com/office/drawing/2014/main" id="{219CE389-6BC9-4FB6-9966-8D263365E755}"/>
              </a:ext>
            </a:extLst>
          </p:cNvPr>
          <p:cNvSpPr/>
          <p:nvPr/>
        </p:nvSpPr>
        <p:spPr>
          <a:xfrm>
            <a:off x="10863047" y="2342332"/>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直接连接符 28">
            <a:extLst>
              <a:ext uri="{FF2B5EF4-FFF2-40B4-BE49-F238E27FC236}">
                <a16:creationId xmlns:a16="http://schemas.microsoft.com/office/drawing/2014/main" id="{BD27FD3C-58BF-D9CD-15B4-A6CCA94C90FB}"/>
              </a:ext>
            </a:extLst>
          </p:cNvPr>
          <p:cNvCxnSpPr>
            <a:cxnSpLocks/>
          </p:cNvCxnSpPr>
          <p:nvPr/>
        </p:nvCxnSpPr>
        <p:spPr>
          <a:xfrm>
            <a:off x="9004539" y="2542759"/>
            <a:ext cx="915759" cy="0"/>
          </a:xfrm>
          <a:prstGeom prst="line">
            <a:avLst/>
          </a:prstGeom>
          <a:ln w="76200">
            <a:solidFill>
              <a:srgbClr val="90208C"/>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9BB41FBE-8AC7-989A-5BD3-19DE48B7C188}"/>
              </a:ext>
            </a:extLst>
          </p:cNvPr>
          <p:cNvCxnSpPr>
            <a:cxnSpLocks/>
          </p:cNvCxnSpPr>
          <p:nvPr/>
        </p:nvCxnSpPr>
        <p:spPr>
          <a:xfrm>
            <a:off x="9004539" y="2790409"/>
            <a:ext cx="915759" cy="0"/>
          </a:xfrm>
          <a:prstGeom prst="line">
            <a:avLst/>
          </a:prstGeom>
          <a:ln w="762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E45907E2-A17A-7F4A-B908-391126FDD26A}"/>
              </a:ext>
            </a:extLst>
          </p:cNvPr>
          <p:cNvCxnSpPr>
            <a:cxnSpLocks/>
          </p:cNvCxnSpPr>
          <p:nvPr/>
        </p:nvCxnSpPr>
        <p:spPr>
          <a:xfrm>
            <a:off x="7409556" y="2876134"/>
            <a:ext cx="1506088" cy="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7F160AC1-6B8B-1E66-0293-ECC6A2B11B7F}"/>
              </a:ext>
            </a:extLst>
          </p:cNvPr>
          <p:cNvCxnSpPr>
            <a:cxnSpLocks/>
          </p:cNvCxnSpPr>
          <p:nvPr/>
        </p:nvCxnSpPr>
        <p:spPr>
          <a:xfrm>
            <a:off x="7409556" y="2604672"/>
            <a:ext cx="1506088" cy="0"/>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36" name="连接符: 肘形 35">
            <a:extLst>
              <a:ext uri="{FF2B5EF4-FFF2-40B4-BE49-F238E27FC236}">
                <a16:creationId xmlns:a16="http://schemas.microsoft.com/office/drawing/2014/main" id="{FDC65B10-BDC4-E39B-8E39-62CCF8B0429A}"/>
              </a:ext>
            </a:extLst>
          </p:cNvPr>
          <p:cNvCxnSpPr>
            <a:cxnSpLocks/>
          </p:cNvCxnSpPr>
          <p:nvPr/>
        </p:nvCxnSpPr>
        <p:spPr>
          <a:xfrm rot="5400000" flipH="1" flipV="1">
            <a:off x="9875845" y="2055502"/>
            <a:ext cx="664153" cy="367506"/>
          </a:xfrm>
          <a:prstGeom prst="bentConnector3">
            <a:avLst>
              <a:gd name="adj1" fmla="val -913"/>
            </a:avLst>
          </a:prstGeom>
          <a:ln w="38100">
            <a:solidFill>
              <a:srgbClr val="8F208B"/>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3C2CCFF5-1629-E91C-49C7-1B37C706413C}"/>
              </a:ext>
            </a:extLst>
          </p:cNvPr>
          <p:cNvCxnSpPr>
            <a:cxnSpLocks/>
          </p:cNvCxnSpPr>
          <p:nvPr/>
        </p:nvCxnSpPr>
        <p:spPr>
          <a:xfrm>
            <a:off x="9997181" y="2838034"/>
            <a:ext cx="1506088" cy="0"/>
          </a:xfrm>
          <a:prstGeom prst="line">
            <a:avLst/>
          </a:prstGeom>
          <a:ln w="38100">
            <a:solidFill>
              <a:srgbClr val="7E7FF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087515E2-ECF3-AC90-667C-E001AA2FB787}"/>
              </a:ext>
            </a:extLst>
          </p:cNvPr>
          <p:cNvCxnSpPr>
            <a:cxnSpLocks/>
          </p:cNvCxnSpPr>
          <p:nvPr/>
        </p:nvCxnSpPr>
        <p:spPr>
          <a:xfrm flipV="1">
            <a:off x="8901492" y="2545935"/>
            <a:ext cx="125962" cy="61913"/>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EE3E45A9-3254-AD05-C1F2-B3BA95E51135}"/>
              </a:ext>
            </a:extLst>
          </p:cNvPr>
          <p:cNvCxnSpPr>
            <a:cxnSpLocks/>
          </p:cNvCxnSpPr>
          <p:nvPr/>
        </p:nvCxnSpPr>
        <p:spPr>
          <a:xfrm>
            <a:off x="9891827" y="2528288"/>
            <a:ext cx="143454" cy="48486"/>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44" name="直接连接符 43">
            <a:extLst>
              <a:ext uri="{FF2B5EF4-FFF2-40B4-BE49-F238E27FC236}">
                <a16:creationId xmlns:a16="http://schemas.microsoft.com/office/drawing/2014/main" id="{85B1C74A-89F4-E2B1-C850-43C581DD66B1}"/>
              </a:ext>
            </a:extLst>
          </p:cNvPr>
          <p:cNvCxnSpPr>
            <a:cxnSpLocks/>
          </p:cNvCxnSpPr>
          <p:nvPr/>
        </p:nvCxnSpPr>
        <p:spPr>
          <a:xfrm flipV="1">
            <a:off x="8894387" y="2797486"/>
            <a:ext cx="138623" cy="8500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a16="http://schemas.microsoft.com/office/drawing/2014/main" id="{C67DE971-EA1A-0E88-32DD-9370EF273E7F}"/>
              </a:ext>
            </a:extLst>
          </p:cNvPr>
          <p:cNvCxnSpPr>
            <a:cxnSpLocks/>
          </p:cNvCxnSpPr>
          <p:nvPr/>
        </p:nvCxnSpPr>
        <p:spPr>
          <a:xfrm>
            <a:off x="9906409" y="2803611"/>
            <a:ext cx="100262" cy="34423"/>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sp>
        <p:nvSpPr>
          <p:cNvPr id="47" name="文本框 46">
            <a:extLst>
              <a:ext uri="{FF2B5EF4-FFF2-40B4-BE49-F238E27FC236}">
                <a16:creationId xmlns:a16="http://schemas.microsoft.com/office/drawing/2014/main" id="{A9A1D9DC-19B2-5DD2-2666-A64E1F4596DE}"/>
              </a:ext>
            </a:extLst>
          </p:cNvPr>
          <p:cNvSpPr txBox="1"/>
          <p:nvPr/>
        </p:nvSpPr>
        <p:spPr>
          <a:xfrm>
            <a:off x="7173473" y="2964899"/>
            <a:ext cx="833883" cy="461665"/>
          </a:xfrm>
          <a:prstGeom prst="rect">
            <a:avLst/>
          </a:prstGeom>
          <a:noFill/>
        </p:spPr>
        <p:txBody>
          <a:bodyPr wrap="none" rtlCol="0">
            <a:spAutoFit/>
          </a:bodyPr>
          <a:lstStyle/>
          <a:p>
            <a:r>
              <a:rPr lang="en-US" altLang="zh-CN" sz="2400" dirty="0">
                <a:latin typeface="Calibri" panose="020F0502020204030204" pitchFamily="34" charset="0"/>
                <a:ea typeface="Calibri" panose="020F0502020204030204" pitchFamily="34" charset="0"/>
                <a:cs typeface="Calibri" panose="020F0502020204030204" pitchFamily="34" charset="0"/>
              </a:rPr>
              <a:t>Die 0</a:t>
            </a:r>
            <a:endParaRPr lang="zh-CN" altLang="en-US" sz="2400" dirty="0">
              <a:latin typeface="Calibri" panose="020F0502020204030204" pitchFamily="34" charset="0"/>
              <a:cs typeface="Calibri" panose="020F0502020204030204" pitchFamily="34" charset="0"/>
            </a:endParaRPr>
          </a:p>
        </p:txBody>
      </p:sp>
      <p:sp>
        <p:nvSpPr>
          <p:cNvPr id="48" name="文本框 47">
            <a:extLst>
              <a:ext uri="{FF2B5EF4-FFF2-40B4-BE49-F238E27FC236}">
                <a16:creationId xmlns:a16="http://schemas.microsoft.com/office/drawing/2014/main" id="{D4E06543-8372-3366-9085-9FCA9DFEC204}"/>
              </a:ext>
            </a:extLst>
          </p:cNvPr>
          <p:cNvSpPr txBox="1"/>
          <p:nvPr/>
        </p:nvSpPr>
        <p:spPr>
          <a:xfrm>
            <a:off x="7199038" y="1297967"/>
            <a:ext cx="833883" cy="461665"/>
          </a:xfrm>
          <a:prstGeom prst="rect">
            <a:avLst/>
          </a:prstGeom>
          <a:noFill/>
        </p:spPr>
        <p:txBody>
          <a:bodyPr wrap="none" rtlCol="0">
            <a:spAutoFit/>
          </a:bodyPr>
          <a:lstStyle/>
          <a:p>
            <a:r>
              <a:rPr lang="en-US" altLang="zh-CN" sz="2400" dirty="0">
                <a:latin typeface="Calibri" panose="020F0502020204030204" pitchFamily="34" charset="0"/>
                <a:ea typeface="Calibri" panose="020F0502020204030204" pitchFamily="34" charset="0"/>
                <a:cs typeface="Calibri" panose="020F0502020204030204" pitchFamily="34" charset="0"/>
              </a:rPr>
              <a:t>Die 1</a:t>
            </a:r>
            <a:endParaRPr lang="zh-CN" altLang="en-US" sz="2400" dirty="0">
              <a:latin typeface="Calibri" panose="020F0502020204030204" pitchFamily="34" charset="0"/>
              <a:cs typeface="Calibri" panose="020F0502020204030204" pitchFamily="34" charset="0"/>
            </a:endParaRPr>
          </a:p>
        </p:txBody>
      </p:sp>
      <p:sp>
        <p:nvSpPr>
          <p:cNvPr id="49" name="文本框 48">
            <a:extLst>
              <a:ext uri="{FF2B5EF4-FFF2-40B4-BE49-F238E27FC236}">
                <a16:creationId xmlns:a16="http://schemas.microsoft.com/office/drawing/2014/main" id="{A494C28B-26F1-1B55-785D-30089B65874E}"/>
              </a:ext>
            </a:extLst>
          </p:cNvPr>
          <p:cNvSpPr txBox="1"/>
          <p:nvPr/>
        </p:nvSpPr>
        <p:spPr>
          <a:xfrm>
            <a:off x="8130890" y="1298688"/>
            <a:ext cx="833883" cy="461665"/>
          </a:xfrm>
          <a:prstGeom prst="rect">
            <a:avLst/>
          </a:prstGeom>
          <a:noFill/>
        </p:spPr>
        <p:txBody>
          <a:bodyPr wrap="none" rtlCol="0">
            <a:spAutoFit/>
          </a:bodyPr>
          <a:lstStyle/>
          <a:p>
            <a:r>
              <a:rPr lang="en-US" altLang="zh-CN" sz="2400" dirty="0">
                <a:latin typeface="Calibri" panose="020F0502020204030204" pitchFamily="34" charset="0"/>
                <a:ea typeface="Calibri" panose="020F0502020204030204" pitchFamily="34" charset="0"/>
                <a:cs typeface="Calibri" panose="020F0502020204030204" pitchFamily="34" charset="0"/>
              </a:rPr>
              <a:t>Die 2</a:t>
            </a:r>
            <a:endParaRPr lang="zh-CN" altLang="en-US" sz="2400" dirty="0">
              <a:latin typeface="Calibri" panose="020F0502020204030204" pitchFamily="34" charset="0"/>
              <a:cs typeface="Calibri" panose="020F0502020204030204" pitchFamily="34" charset="0"/>
            </a:endParaRPr>
          </a:p>
        </p:txBody>
      </p:sp>
      <p:sp>
        <p:nvSpPr>
          <p:cNvPr id="50" name="文本框 49">
            <a:extLst>
              <a:ext uri="{FF2B5EF4-FFF2-40B4-BE49-F238E27FC236}">
                <a16:creationId xmlns:a16="http://schemas.microsoft.com/office/drawing/2014/main" id="{31FC0199-E13A-D22D-B620-DC325D3E72DB}"/>
              </a:ext>
            </a:extLst>
          </p:cNvPr>
          <p:cNvSpPr txBox="1"/>
          <p:nvPr/>
        </p:nvSpPr>
        <p:spPr>
          <a:xfrm>
            <a:off x="8099348" y="2964899"/>
            <a:ext cx="833883" cy="461665"/>
          </a:xfrm>
          <a:prstGeom prst="rect">
            <a:avLst/>
          </a:prstGeom>
          <a:noFill/>
        </p:spPr>
        <p:txBody>
          <a:bodyPr wrap="none" rtlCol="0">
            <a:spAutoFit/>
          </a:bodyPr>
          <a:lstStyle/>
          <a:p>
            <a:r>
              <a:rPr lang="en-US" altLang="zh-CN" sz="2400" dirty="0">
                <a:latin typeface="Calibri" panose="020F0502020204030204" pitchFamily="34" charset="0"/>
                <a:ea typeface="Calibri" panose="020F0502020204030204" pitchFamily="34" charset="0"/>
                <a:cs typeface="Calibri" panose="020F0502020204030204" pitchFamily="34" charset="0"/>
              </a:rPr>
              <a:t>Die 3</a:t>
            </a:r>
            <a:endParaRPr lang="zh-CN" altLang="en-US" sz="2400" dirty="0">
              <a:latin typeface="Calibri" panose="020F0502020204030204" pitchFamily="34" charset="0"/>
              <a:cs typeface="Calibri" panose="020F0502020204030204" pitchFamily="34" charset="0"/>
            </a:endParaRPr>
          </a:p>
        </p:txBody>
      </p:sp>
      <p:sp>
        <p:nvSpPr>
          <p:cNvPr id="51" name="文本框 50">
            <a:extLst>
              <a:ext uri="{FF2B5EF4-FFF2-40B4-BE49-F238E27FC236}">
                <a16:creationId xmlns:a16="http://schemas.microsoft.com/office/drawing/2014/main" id="{75CD6F60-87DC-7E39-958D-B04080CCC39C}"/>
              </a:ext>
            </a:extLst>
          </p:cNvPr>
          <p:cNvSpPr txBox="1"/>
          <p:nvPr/>
        </p:nvSpPr>
        <p:spPr>
          <a:xfrm>
            <a:off x="7409556" y="3315675"/>
            <a:ext cx="1405153" cy="523220"/>
          </a:xfrm>
          <a:prstGeom prst="rect">
            <a:avLst/>
          </a:prstGeom>
          <a:noFill/>
        </p:spPr>
        <p:txBody>
          <a:bodyPr wrap="square" rtlCol="0">
            <a:spAutoFit/>
          </a:bodyPr>
          <a:lstStyle/>
          <a:p>
            <a:r>
              <a:rPr lang="en-US" altLang="zh-CN" sz="2800" i="1" dirty="0">
                <a:latin typeface="Calibri" panose="020F0502020204030204" pitchFamily="34" charset="0"/>
                <a:ea typeface="Calibri" panose="020F0502020204030204" pitchFamily="34" charset="0"/>
                <a:cs typeface="Calibri" panose="020F0502020204030204" pitchFamily="34" charset="0"/>
              </a:rPr>
              <a:t>FPGA</a:t>
            </a:r>
            <a:r>
              <a:rPr lang="zh-CN" altLang="en-US" sz="2800" i="1" dirty="0">
                <a:latin typeface="Calibri" panose="020F0502020204030204" pitchFamily="34" charset="0"/>
                <a:ea typeface="Calibri" panose="020F0502020204030204" pitchFamily="34" charset="0"/>
                <a:cs typeface="Calibri" panose="020F0502020204030204" pitchFamily="34" charset="0"/>
              </a:rPr>
              <a:t> </a:t>
            </a:r>
            <a:r>
              <a:rPr lang="en-US" altLang="zh-CN" sz="2800" i="1" dirty="0">
                <a:latin typeface="Calibri" panose="020F0502020204030204" pitchFamily="34" charset="0"/>
                <a:ea typeface="Calibri" panose="020F0502020204030204" pitchFamily="34" charset="0"/>
                <a:cs typeface="Calibri" panose="020F0502020204030204" pitchFamily="34" charset="0"/>
              </a:rPr>
              <a:t>0</a:t>
            </a:r>
          </a:p>
        </p:txBody>
      </p:sp>
      <p:sp>
        <p:nvSpPr>
          <p:cNvPr id="52" name="文本框 51">
            <a:extLst>
              <a:ext uri="{FF2B5EF4-FFF2-40B4-BE49-F238E27FC236}">
                <a16:creationId xmlns:a16="http://schemas.microsoft.com/office/drawing/2014/main" id="{F9FB3E02-C6E9-6527-7DD6-213386F25BE1}"/>
              </a:ext>
            </a:extLst>
          </p:cNvPr>
          <p:cNvSpPr txBox="1"/>
          <p:nvPr/>
        </p:nvSpPr>
        <p:spPr>
          <a:xfrm>
            <a:off x="10236914" y="3298347"/>
            <a:ext cx="1252266" cy="523220"/>
          </a:xfrm>
          <a:prstGeom prst="rect">
            <a:avLst/>
          </a:prstGeom>
          <a:noFill/>
        </p:spPr>
        <p:txBody>
          <a:bodyPr wrap="none" rtlCol="0">
            <a:spAutoFit/>
          </a:bodyPr>
          <a:lstStyle/>
          <a:p>
            <a:r>
              <a:rPr lang="en-US" altLang="zh-CN" sz="2800" i="1" dirty="0">
                <a:latin typeface="Calibri" panose="020F0502020204030204" pitchFamily="34" charset="0"/>
                <a:ea typeface="Calibri" panose="020F0502020204030204" pitchFamily="34" charset="0"/>
                <a:cs typeface="Calibri" panose="020F0502020204030204" pitchFamily="34" charset="0"/>
              </a:rPr>
              <a:t>FPGA</a:t>
            </a:r>
            <a:r>
              <a:rPr lang="zh-CN" altLang="en-US" sz="2800" i="1" dirty="0">
                <a:latin typeface="Calibri" panose="020F0502020204030204" pitchFamily="34" charset="0"/>
                <a:ea typeface="Calibri" panose="020F0502020204030204" pitchFamily="34" charset="0"/>
                <a:cs typeface="Calibri" panose="020F0502020204030204" pitchFamily="34" charset="0"/>
              </a:rPr>
              <a:t> </a:t>
            </a:r>
            <a:r>
              <a:rPr lang="en-US" altLang="zh-CN" sz="2800" i="1" dirty="0">
                <a:latin typeface="Calibri" panose="020F0502020204030204" pitchFamily="34" charset="0"/>
                <a:ea typeface="Calibri" panose="020F0502020204030204" pitchFamily="34" charset="0"/>
                <a:cs typeface="Calibri" panose="020F0502020204030204" pitchFamily="34" charset="0"/>
              </a:rPr>
              <a:t>1</a:t>
            </a:r>
          </a:p>
        </p:txBody>
      </p:sp>
      <p:sp>
        <p:nvSpPr>
          <p:cNvPr id="56" name="文本框 55">
            <a:extLst>
              <a:ext uri="{FF2B5EF4-FFF2-40B4-BE49-F238E27FC236}">
                <a16:creationId xmlns:a16="http://schemas.microsoft.com/office/drawing/2014/main" id="{F0442587-9B34-B3A9-3E0F-D76AB777A3B3}"/>
              </a:ext>
            </a:extLst>
          </p:cNvPr>
          <p:cNvSpPr txBox="1"/>
          <p:nvPr/>
        </p:nvSpPr>
        <p:spPr>
          <a:xfrm>
            <a:off x="7865262" y="2340973"/>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0</a:t>
            </a:r>
            <a:endParaRPr lang="zh-CN" altLang="en-US" sz="3200" b="1" i="1" dirty="0">
              <a:solidFill>
                <a:srgbClr val="FF0000"/>
              </a:solidFill>
              <a:latin typeface="Calibri" panose="020F0502020204030204" pitchFamily="34" charset="0"/>
              <a:cs typeface="Calibri" panose="020F0502020204030204" pitchFamily="34" charset="0"/>
            </a:endParaRPr>
          </a:p>
        </p:txBody>
      </p:sp>
      <p:sp>
        <p:nvSpPr>
          <p:cNvPr id="57" name="文本框 56">
            <a:extLst>
              <a:ext uri="{FF2B5EF4-FFF2-40B4-BE49-F238E27FC236}">
                <a16:creationId xmlns:a16="http://schemas.microsoft.com/office/drawing/2014/main" id="{2714FB2B-8176-F41C-4E7A-A5A899BED4A5}"/>
              </a:ext>
            </a:extLst>
          </p:cNvPr>
          <p:cNvSpPr txBox="1"/>
          <p:nvPr/>
        </p:nvSpPr>
        <p:spPr>
          <a:xfrm>
            <a:off x="7378600" y="2034765"/>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1</a:t>
            </a:r>
            <a:endParaRPr lang="zh-CN" altLang="en-US" sz="2400" b="1" i="1" dirty="0">
              <a:solidFill>
                <a:srgbClr val="FF0000"/>
              </a:solidFill>
              <a:latin typeface="Calibri" panose="020F0502020204030204" pitchFamily="34" charset="0"/>
              <a:cs typeface="Calibri" panose="020F0502020204030204" pitchFamily="34" charset="0"/>
            </a:endParaRPr>
          </a:p>
        </p:txBody>
      </p:sp>
      <p:sp>
        <p:nvSpPr>
          <p:cNvPr id="58" name="文本框 57">
            <a:extLst>
              <a:ext uri="{FF2B5EF4-FFF2-40B4-BE49-F238E27FC236}">
                <a16:creationId xmlns:a16="http://schemas.microsoft.com/office/drawing/2014/main" id="{CB58E195-7B80-CAA4-9101-20BF093FE981}"/>
              </a:ext>
            </a:extLst>
          </p:cNvPr>
          <p:cNvSpPr txBox="1"/>
          <p:nvPr/>
        </p:nvSpPr>
        <p:spPr>
          <a:xfrm>
            <a:off x="7856362" y="1743278"/>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2</a:t>
            </a:r>
            <a:endParaRPr lang="zh-CN" altLang="en-US" sz="3200" b="1" i="1" dirty="0">
              <a:solidFill>
                <a:srgbClr val="FF0000"/>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315D13DA-EDA9-0CA1-AAFB-4C608BC440B3}"/>
              </a:ext>
            </a:extLst>
          </p:cNvPr>
          <p:cNvSpPr txBox="1"/>
          <p:nvPr/>
        </p:nvSpPr>
        <p:spPr>
          <a:xfrm>
            <a:off x="8343024" y="2021058"/>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3</a:t>
            </a:r>
            <a:endParaRPr lang="zh-CN" altLang="en-US" sz="3200" b="1" i="1" dirty="0">
              <a:solidFill>
                <a:srgbClr val="FF0000"/>
              </a:solidFill>
              <a:latin typeface="Calibri" panose="020F0502020204030204" pitchFamily="34" charset="0"/>
              <a:cs typeface="Calibri" panose="020F0502020204030204" pitchFamily="34" charset="0"/>
            </a:endParaRPr>
          </a:p>
        </p:txBody>
      </p:sp>
      <p:sp>
        <p:nvSpPr>
          <p:cNvPr id="60" name="文本框 59">
            <a:extLst>
              <a:ext uri="{FF2B5EF4-FFF2-40B4-BE49-F238E27FC236}">
                <a16:creationId xmlns:a16="http://schemas.microsoft.com/office/drawing/2014/main" id="{0AD5B64C-0AEA-A2B6-5728-4EF91BC58F11}"/>
              </a:ext>
            </a:extLst>
          </p:cNvPr>
          <p:cNvSpPr txBox="1"/>
          <p:nvPr/>
        </p:nvSpPr>
        <p:spPr>
          <a:xfrm>
            <a:off x="10655682" y="2339267"/>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4</a:t>
            </a:r>
            <a:endParaRPr lang="zh-CN" altLang="en-US" sz="3200" b="1" i="1" dirty="0">
              <a:solidFill>
                <a:srgbClr val="FF0000"/>
              </a:solidFill>
              <a:latin typeface="Calibri" panose="020F0502020204030204" pitchFamily="34" charset="0"/>
              <a:cs typeface="Calibri" panose="020F0502020204030204" pitchFamily="34" charset="0"/>
            </a:endParaRPr>
          </a:p>
        </p:txBody>
      </p:sp>
      <p:sp>
        <p:nvSpPr>
          <p:cNvPr id="61" name="文本框 60">
            <a:extLst>
              <a:ext uri="{FF2B5EF4-FFF2-40B4-BE49-F238E27FC236}">
                <a16:creationId xmlns:a16="http://schemas.microsoft.com/office/drawing/2014/main" id="{A2FFEDDC-36A5-0066-8060-A7FD10A88B96}"/>
              </a:ext>
            </a:extLst>
          </p:cNvPr>
          <p:cNvSpPr txBox="1"/>
          <p:nvPr/>
        </p:nvSpPr>
        <p:spPr>
          <a:xfrm>
            <a:off x="9992229" y="2025946"/>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5</a:t>
            </a:r>
            <a:endParaRPr lang="zh-CN" altLang="en-US" sz="2400" b="1" i="1" dirty="0">
              <a:solidFill>
                <a:srgbClr val="FF0000"/>
              </a:solidFill>
              <a:latin typeface="Calibri" panose="020F0502020204030204" pitchFamily="34" charset="0"/>
              <a:cs typeface="Calibri" panose="020F0502020204030204" pitchFamily="34" charset="0"/>
            </a:endParaRPr>
          </a:p>
        </p:txBody>
      </p:sp>
      <p:sp>
        <p:nvSpPr>
          <p:cNvPr id="62" name="文本框 61">
            <a:extLst>
              <a:ext uri="{FF2B5EF4-FFF2-40B4-BE49-F238E27FC236}">
                <a16:creationId xmlns:a16="http://schemas.microsoft.com/office/drawing/2014/main" id="{15110597-50D7-04E3-F8C1-959C9CEC32DF}"/>
              </a:ext>
            </a:extLst>
          </p:cNvPr>
          <p:cNvSpPr txBox="1"/>
          <p:nvPr/>
        </p:nvSpPr>
        <p:spPr>
          <a:xfrm>
            <a:off x="10646782" y="1741572"/>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6</a:t>
            </a:r>
            <a:endParaRPr lang="zh-CN" altLang="en-US" sz="3200" b="1" i="1" dirty="0">
              <a:solidFill>
                <a:srgbClr val="FF0000"/>
              </a:solidFill>
              <a:latin typeface="Calibri" panose="020F0502020204030204" pitchFamily="34" charset="0"/>
              <a:cs typeface="Calibri" panose="020F0502020204030204" pitchFamily="34" charset="0"/>
            </a:endParaRPr>
          </a:p>
        </p:txBody>
      </p:sp>
      <p:sp>
        <p:nvSpPr>
          <p:cNvPr id="63" name="文本框 62">
            <a:extLst>
              <a:ext uri="{FF2B5EF4-FFF2-40B4-BE49-F238E27FC236}">
                <a16:creationId xmlns:a16="http://schemas.microsoft.com/office/drawing/2014/main" id="{C7D407B6-4C10-79A7-9178-4597D1C0BDA1}"/>
              </a:ext>
            </a:extLst>
          </p:cNvPr>
          <p:cNvSpPr txBox="1"/>
          <p:nvPr/>
        </p:nvSpPr>
        <p:spPr>
          <a:xfrm>
            <a:off x="11133444" y="2019352"/>
            <a:ext cx="393056" cy="584775"/>
          </a:xfrm>
          <a:prstGeom prst="rect">
            <a:avLst/>
          </a:prstGeom>
          <a:noFill/>
        </p:spPr>
        <p:txBody>
          <a:bodyPr wrap="none" rtlCol="0">
            <a:spAutoFit/>
          </a:bodyPr>
          <a:lstStyle/>
          <a:p>
            <a:r>
              <a:rPr lang="en-US" altLang="zh-CN"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7</a:t>
            </a:r>
            <a:endParaRPr lang="zh-CN" altLang="en-US" sz="3200" b="1" i="1" dirty="0">
              <a:solidFill>
                <a:srgbClr val="FF0000"/>
              </a:solidFill>
              <a:latin typeface="Calibri" panose="020F0502020204030204" pitchFamily="34" charset="0"/>
              <a:cs typeface="Calibri" panose="020F0502020204030204" pitchFamily="34" charset="0"/>
            </a:endParaRPr>
          </a:p>
        </p:txBody>
      </p:sp>
      <p:sp>
        <p:nvSpPr>
          <p:cNvPr id="65" name="文本框 64">
            <a:extLst>
              <a:ext uri="{FF2B5EF4-FFF2-40B4-BE49-F238E27FC236}">
                <a16:creationId xmlns:a16="http://schemas.microsoft.com/office/drawing/2014/main" id="{76C3FC22-B934-68EF-3319-E25E3AFB6D5E}"/>
              </a:ext>
            </a:extLst>
          </p:cNvPr>
          <p:cNvSpPr txBox="1"/>
          <p:nvPr/>
        </p:nvSpPr>
        <p:spPr>
          <a:xfrm>
            <a:off x="9277114" y="1244037"/>
            <a:ext cx="2204803"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Signal 1</a:t>
            </a:r>
            <a:endParaRPr lang="en-US" sz="2400" b="1" dirty="0">
              <a:solidFill>
                <a:srgbClr val="90208C"/>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文本框 65">
            <a:extLst>
              <a:ext uri="{FF2B5EF4-FFF2-40B4-BE49-F238E27FC236}">
                <a16:creationId xmlns:a16="http://schemas.microsoft.com/office/drawing/2014/main" id="{712DFA92-D5C3-37B0-3735-A710D7EE10A8}"/>
              </a:ext>
            </a:extLst>
          </p:cNvPr>
          <p:cNvSpPr txBox="1"/>
          <p:nvPr/>
        </p:nvSpPr>
        <p:spPr>
          <a:xfrm>
            <a:off x="9132811" y="2976083"/>
            <a:ext cx="1601664"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Signal 2</a:t>
            </a:r>
            <a:endParaRPr lang="en-US" sz="2400" b="1" dirty="0">
              <a:solidFill>
                <a:srgbClr val="7E7FFD"/>
              </a:solidFill>
              <a:latin typeface="Calibri" panose="020F0502020204030204" pitchFamily="34" charset="0"/>
              <a:ea typeface="Calibri" panose="020F0502020204030204" pitchFamily="34" charset="0"/>
              <a:cs typeface="Calibri" panose="020F0502020204030204" pitchFamily="34" charset="0"/>
            </a:endParaRPr>
          </a:p>
        </p:txBody>
      </p:sp>
      <p:sp>
        <p:nvSpPr>
          <p:cNvPr id="67" name="文本框 66">
            <a:extLst>
              <a:ext uri="{FF2B5EF4-FFF2-40B4-BE49-F238E27FC236}">
                <a16:creationId xmlns:a16="http://schemas.microsoft.com/office/drawing/2014/main" id="{C666430D-EEC0-E59B-BD69-AD45FA81EE9B}"/>
              </a:ext>
            </a:extLst>
          </p:cNvPr>
          <p:cNvSpPr txBox="1"/>
          <p:nvPr/>
        </p:nvSpPr>
        <p:spPr>
          <a:xfrm>
            <a:off x="7646004" y="4566423"/>
            <a:ext cx="1651374"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Signal 1</a:t>
            </a:r>
            <a:endParaRPr lang="en-US" sz="2400" b="1" dirty="0">
              <a:solidFill>
                <a:srgbClr val="90208C"/>
              </a:solidFill>
              <a:latin typeface="Calibri" panose="020F0502020204030204" pitchFamily="34" charset="0"/>
              <a:ea typeface="Calibri" panose="020F0502020204030204" pitchFamily="34" charset="0"/>
              <a:cs typeface="Calibri" panose="020F0502020204030204" pitchFamily="34" charset="0"/>
            </a:endParaRPr>
          </a:p>
        </p:txBody>
      </p:sp>
      <p:sp>
        <p:nvSpPr>
          <p:cNvPr id="68" name="文本框 67">
            <a:extLst>
              <a:ext uri="{FF2B5EF4-FFF2-40B4-BE49-F238E27FC236}">
                <a16:creationId xmlns:a16="http://schemas.microsoft.com/office/drawing/2014/main" id="{7E15CDD4-6F5D-9322-FF52-779C11C89C9B}"/>
              </a:ext>
            </a:extLst>
          </p:cNvPr>
          <p:cNvSpPr txBox="1"/>
          <p:nvPr/>
        </p:nvSpPr>
        <p:spPr>
          <a:xfrm>
            <a:off x="7646004" y="5039011"/>
            <a:ext cx="1601664"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Signal 2</a:t>
            </a:r>
            <a:endParaRPr lang="en-US" sz="2400" b="1" dirty="0">
              <a:solidFill>
                <a:srgbClr val="7E7FFD"/>
              </a:solidFill>
              <a:latin typeface="Calibri" panose="020F0502020204030204" pitchFamily="34" charset="0"/>
              <a:ea typeface="Calibri" panose="020F0502020204030204" pitchFamily="34" charset="0"/>
              <a:cs typeface="Calibri" panose="020F0502020204030204" pitchFamily="34" charset="0"/>
            </a:endParaRPr>
          </a:p>
        </p:txBody>
      </p:sp>
      <p:sp>
        <p:nvSpPr>
          <p:cNvPr id="71" name="文本框 70">
            <a:extLst>
              <a:ext uri="{FF2B5EF4-FFF2-40B4-BE49-F238E27FC236}">
                <a16:creationId xmlns:a16="http://schemas.microsoft.com/office/drawing/2014/main" id="{57F6D373-43F0-5CAF-DFE5-517F66CE5F26}"/>
              </a:ext>
            </a:extLst>
          </p:cNvPr>
          <p:cNvSpPr txBox="1"/>
          <p:nvPr/>
        </p:nvSpPr>
        <p:spPr>
          <a:xfrm>
            <a:off x="9181186" y="4049858"/>
            <a:ext cx="2483750" cy="461665"/>
          </a:xfrm>
          <a:prstGeom prst="rect">
            <a:avLst/>
          </a:prstGeom>
          <a:noFill/>
        </p:spPr>
        <p:txBody>
          <a:bodyPr wrap="square" rtlCol="0">
            <a:spAutoFit/>
          </a:bodyPr>
          <a:lstStyle/>
          <a:p>
            <a:r>
              <a:rPr lang="en-US" altLang="zh-CN" sz="2400" b="1" i="1" dirty="0">
                <a:solidFill>
                  <a:srgbClr val="FF0000"/>
                </a:solidFill>
                <a:latin typeface="Calibri" panose="020F0502020204030204" pitchFamily="34" charset="0"/>
                <a:ea typeface="Calibri" panose="020F0502020204030204" pitchFamily="34" charset="0"/>
                <a:cs typeface="Calibri" panose="020F0502020204030204" pitchFamily="34" charset="0"/>
              </a:rPr>
              <a:t>7  6  5  4  3  2  1  0</a:t>
            </a:r>
            <a:endParaRPr lang="zh-CN" altLang="en-US" sz="2400" b="1" i="1" dirty="0">
              <a:solidFill>
                <a:srgbClr val="FF0000"/>
              </a:solidFill>
              <a:latin typeface="Calibri" panose="020F0502020204030204" pitchFamily="34" charset="0"/>
              <a:cs typeface="Calibri" panose="020F0502020204030204" pitchFamily="34" charset="0"/>
            </a:endParaRPr>
          </a:p>
        </p:txBody>
      </p:sp>
      <p:sp>
        <p:nvSpPr>
          <p:cNvPr id="73" name="文本框 72">
            <a:extLst>
              <a:ext uri="{FF2B5EF4-FFF2-40B4-BE49-F238E27FC236}">
                <a16:creationId xmlns:a16="http://schemas.microsoft.com/office/drawing/2014/main" id="{71600C08-6A55-10DC-9DC0-CAE2BA80A172}"/>
              </a:ext>
            </a:extLst>
          </p:cNvPr>
          <p:cNvSpPr txBox="1"/>
          <p:nvPr/>
        </p:nvSpPr>
        <p:spPr>
          <a:xfrm>
            <a:off x="7387300" y="4077770"/>
            <a:ext cx="2065566" cy="461665"/>
          </a:xfrm>
          <a:prstGeom prst="rect">
            <a:avLst/>
          </a:prstGeom>
          <a:noFill/>
        </p:spPr>
        <p:txBody>
          <a:bodyPr wrap="square">
            <a:spAutoFit/>
          </a:bodyPr>
          <a:lstStyle/>
          <a:p>
            <a:r>
              <a:rPr lang="en-US" altLang="zh-CN" sz="2400" dirty="0">
                <a:latin typeface="Calibri" panose="020F0502020204030204" pitchFamily="34" charset="0"/>
                <a:ea typeface="Calibri" panose="020F0502020204030204" pitchFamily="34" charset="0"/>
                <a:cs typeface="Calibri" panose="020F0502020204030204" pitchFamily="34" charset="0"/>
              </a:rPr>
              <a:t>Encoding ID </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74" name="文本框 73">
            <a:extLst>
              <a:ext uri="{FF2B5EF4-FFF2-40B4-BE49-F238E27FC236}">
                <a16:creationId xmlns:a16="http://schemas.microsoft.com/office/drawing/2014/main" id="{3FB7F93A-677B-A6EC-A569-22B050DE7E49}"/>
              </a:ext>
            </a:extLst>
          </p:cNvPr>
          <p:cNvSpPr txBox="1"/>
          <p:nvPr/>
        </p:nvSpPr>
        <p:spPr>
          <a:xfrm>
            <a:off x="9174415" y="4545274"/>
            <a:ext cx="2490521"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75" name="文本框 74">
            <a:extLst>
              <a:ext uri="{FF2B5EF4-FFF2-40B4-BE49-F238E27FC236}">
                <a16:creationId xmlns:a16="http://schemas.microsoft.com/office/drawing/2014/main" id="{D5E80B4F-861A-32DD-76AA-ECBEFB7C5CE3}"/>
              </a:ext>
            </a:extLst>
          </p:cNvPr>
          <p:cNvSpPr txBox="1"/>
          <p:nvPr/>
        </p:nvSpPr>
        <p:spPr>
          <a:xfrm>
            <a:off x="9166435" y="4992654"/>
            <a:ext cx="2498501"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cxnSp>
        <p:nvCxnSpPr>
          <p:cNvPr id="78" name="直接连接符 77">
            <a:extLst>
              <a:ext uri="{FF2B5EF4-FFF2-40B4-BE49-F238E27FC236}">
                <a16:creationId xmlns:a16="http://schemas.microsoft.com/office/drawing/2014/main" id="{74B578C0-F7CC-EC99-168D-30F01F0DAAA7}"/>
              </a:ext>
            </a:extLst>
          </p:cNvPr>
          <p:cNvCxnSpPr>
            <a:cxnSpLocks/>
          </p:cNvCxnSpPr>
          <p:nvPr/>
        </p:nvCxnSpPr>
        <p:spPr>
          <a:xfrm flipV="1">
            <a:off x="7248793" y="4547089"/>
            <a:ext cx="4427250" cy="5839"/>
          </a:xfrm>
          <a:prstGeom prst="line">
            <a:avLst/>
          </a:prstGeom>
          <a:ln w="38100"/>
        </p:spPr>
        <p:style>
          <a:lnRef idx="1">
            <a:schemeClr val="dk1"/>
          </a:lnRef>
          <a:fillRef idx="0">
            <a:schemeClr val="dk1"/>
          </a:fillRef>
          <a:effectRef idx="0">
            <a:schemeClr val="dk1"/>
          </a:effectRef>
          <a:fontRef idx="minor">
            <a:schemeClr val="tx1"/>
          </a:fontRef>
        </p:style>
      </p:cxnSp>
      <p:pic>
        <p:nvPicPr>
          <p:cNvPr id="81" name="图片 80">
            <a:extLst>
              <a:ext uri="{FF2B5EF4-FFF2-40B4-BE49-F238E27FC236}">
                <a16:creationId xmlns:a16="http://schemas.microsoft.com/office/drawing/2014/main" id="{C947FA84-F360-883B-59B8-670C250E6202}"/>
              </a:ext>
            </a:extLst>
          </p:cNvPr>
          <p:cNvPicPr>
            <a:picLocks noChangeAspect="1"/>
          </p:cNvPicPr>
          <p:nvPr/>
        </p:nvPicPr>
        <p:blipFill>
          <a:blip r:embed="rId3"/>
          <a:stretch>
            <a:fillRect/>
          </a:stretch>
        </p:blipFill>
        <p:spPr>
          <a:xfrm>
            <a:off x="1261424" y="3605038"/>
            <a:ext cx="5196202" cy="1667575"/>
          </a:xfrm>
          <a:prstGeom prst="rect">
            <a:avLst/>
          </a:prstGeom>
        </p:spPr>
      </p:pic>
      <p:cxnSp>
        <p:nvCxnSpPr>
          <p:cNvPr id="83" name="直接连接符 82">
            <a:extLst>
              <a:ext uri="{FF2B5EF4-FFF2-40B4-BE49-F238E27FC236}">
                <a16:creationId xmlns:a16="http://schemas.microsoft.com/office/drawing/2014/main" id="{F6EAC01B-EA14-DCB5-F277-314B5A16CD94}"/>
              </a:ext>
            </a:extLst>
          </p:cNvPr>
          <p:cNvCxnSpPr>
            <a:cxnSpLocks/>
          </p:cNvCxnSpPr>
          <p:nvPr/>
        </p:nvCxnSpPr>
        <p:spPr>
          <a:xfrm flipV="1">
            <a:off x="7268747" y="5574580"/>
            <a:ext cx="4407296" cy="5839"/>
          </a:xfrm>
          <a:prstGeom prst="line">
            <a:avLst/>
          </a:prstGeom>
          <a:ln w="38100"/>
        </p:spPr>
        <p:style>
          <a:lnRef idx="1">
            <a:schemeClr val="dk1"/>
          </a:lnRef>
          <a:fillRef idx="0">
            <a:schemeClr val="dk1"/>
          </a:fillRef>
          <a:effectRef idx="0">
            <a:schemeClr val="dk1"/>
          </a:effectRef>
          <a:fontRef idx="minor">
            <a:schemeClr val="tx1"/>
          </a:fontRef>
        </p:style>
      </p:cxnSp>
      <p:sp>
        <p:nvSpPr>
          <p:cNvPr id="85" name="文本框 84">
            <a:extLst>
              <a:ext uri="{FF2B5EF4-FFF2-40B4-BE49-F238E27FC236}">
                <a16:creationId xmlns:a16="http://schemas.microsoft.com/office/drawing/2014/main" id="{E58DE1A4-F994-40B8-C3CF-57D125707A8F}"/>
              </a:ext>
            </a:extLst>
          </p:cNvPr>
          <p:cNvSpPr txBox="1"/>
          <p:nvPr/>
        </p:nvSpPr>
        <p:spPr>
          <a:xfrm>
            <a:off x="965252" y="5944966"/>
            <a:ext cx="10168192" cy="830997"/>
          </a:xfrm>
          <a:prstGeom prst="rect">
            <a:avLst/>
          </a:prstGeom>
          <a:noFill/>
        </p:spPr>
        <p:txBody>
          <a:bodyPr wrap="square">
            <a:spAutoFit/>
          </a:bodyPr>
          <a:lstStyle/>
          <a:p>
            <a:r>
              <a:rPr lang="en-US" altLang="zh-CN" sz="2400" i="1" dirty="0">
                <a:latin typeface="Calibri" panose="020F0502020204030204" pitchFamily="34" charset="0"/>
                <a:ea typeface="Calibri" panose="020F0502020204030204" pitchFamily="34" charset="0"/>
                <a:cs typeface="Calibri" panose="020F0502020204030204" pitchFamily="34" charset="0"/>
              </a:rPr>
              <a:t>The goal of TDM signal grouping is to </a:t>
            </a:r>
            <a:r>
              <a:rPr lang="en-US" altLang="zh-CN" sz="2400" b="1" i="1" dirty="0">
                <a:latin typeface="Calibri" panose="020F0502020204030204" pitchFamily="34" charset="0"/>
                <a:ea typeface="Calibri" panose="020F0502020204030204" pitchFamily="34" charset="0"/>
                <a:cs typeface="Calibri" panose="020F0502020204030204" pitchFamily="34" charset="0"/>
              </a:rPr>
              <a:t>make signals across the same cross-die boundary into a group</a:t>
            </a:r>
            <a:r>
              <a:rPr lang="en-US" altLang="zh-CN" sz="2400" i="1" dirty="0">
                <a:latin typeface="Calibri" panose="020F0502020204030204" pitchFamily="34" charset="0"/>
                <a:ea typeface="Calibri" panose="020F0502020204030204" pitchFamily="34" charset="0"/>
                <a:cs typeface="Calibri" panose="020F0502020204030204" pitchFamily="34" charset="0"/>
              </a:rPr>
              <a:t>.</a:t>
            </a:r>
          </a:p>
        </p:txBody>
      </p:sp>
      <p:sp>
        <p:nvSpPr>
          <p:cNvPr id="86" name="文本框 85">
            <a:extLst>
              <a:ext uri="{FF2B5EF4-FFF2-40B4-BE49-F238E27FC236}">
                <a16:creationId xmlns:a16="http://schemas.microsoft.com/office/drawing/2014/main" id="{83216BB1-360B-EC7D-1693-833A78B2DDBC}"/>
              </a:ext>
            </a:extLst>
          </p:cNvPr>
          <p:cNvSpPr txBox="1"/>
          <p:nvPr/>
        </p:nvSpPr>
        <p:spPr>
          <a:xfrm>
            <a:off x="3094200" y="5311390"/>
            <a:ext cx="3363426" cy="461665"/>
          </a:xfrm>
          <a:prstGeom prst="rect">
            <a:avLst/>
          </a:prstGeom>
          <a:noFill/>
        </p:spPr>
        <p:txBody>
          <a:bodyPr wrap="square">
            <a:spAutoFit/>
          </a:bodyPr>
          <a:lstStyle/>
          <a:p>
            <a:r>
              <a:rPr lang="en-US" altLang="zh-CN" sz="2400" i="1" dirty="0">
                <a:latin typeface="Calibri" panose="020F0502020204030204" pitchFamily="34" charset="0"/>
                <a:ea typeface="Calibri" panose="020F0502020204030204" pitchFamily="34" charset="0"/>
                <a:cs typeface="Calibri" panose="020F0502020204030204" pitchFamily="34" charset="0"/>
              </a:rPr>
              <a:t>TDM ratio for signal </a:t>
            </a:r>
            <a:r>
              <a:rPr lang="en-US" altLang="zh-CN" sz="2400" b="1" i="1" dirty="0">
                <a:latin typeface="Calibri" panose="020F0502020204030204" pitchFamily="34" charset="0"/>
                <a:ea typeface="Calibri" panose="020F0502020204030204" pitchFamily="34" charset="0"/>
                <a:cs typeface="Calibri" panose="020F0502020204030204" pitchFamily="34" charset="0"/>
              </a:rPr>
              <a:t>s</a:t>
            </a:r>
          </a:p>
        </p:txBody>
      </p:sp>
      <p:sp>
        <p:nvSpPr>
          <p:cNvPr id="87" name="文本框 86">
            <a:extLst>
              <a:ext uri="{FF2B5EF4-FFF2-40B4-BE49-F238E27FC236}">
                <a16:creationId xmlns:a16="http://schemas.microsoft.com/office/drawing/2014/main" id="{F9EF255D-9908-0907-D026-B86D61AE50AB}"/>
              </a:ext>
            </a:extLst>
          </p:cNvPr>
          <p:cNvSpPr txBox="1"/>
          <p:nvPr/>
        </p:nvSpPr>
        <p:spPr>
          <a:xfrm>
            <a:off x="1518646" y="5323283"/>
            <a:ext cx="1325222" cy="461665"/>
          </a:xfrm>
          <a:prstGeom prst="rect">
            <a:avLst/>
          </a:prstGeom>
          <a:noFill/>
        </p:spPr>
        <p:txBody>
          <a:bodyPr wrap="square">
            <a:spAutoFit/>
          </a:bodyPr>
          <a:lstStyle/>
          <a:p>
            <a:r>
              <a:rPr lang="en-US" altLang="zh-CN" sz="2400" i="1" dirty="0">
                <a:latin typeface="Calibri" panose="020F0502020204030204" pitchFamily="34" charset="0"/>
                <a:ea typeface="Calibri" panose="020F0502020204030204" pitchFamily="34" charset="0"/>
                <a:cs typeface="Calibri" panose="020F0502020204030204" pitchFamily="34" charset="0"/>
              </a:rPr>
              <a:t>variable</a:t>
            </a:r>
          </a:p>
        </p:txBody>
      </p:sp>
      <p:cxnSp>
        <p:nvCxnSpPr>
          <p:cNvPr id="89" name="直接箭头连接符 88">
            <a:extLst>
              <a:ext uri="{FF2B5EF4-FFF2-40B4-BE49-F238E27FC236}">
                <a16:creationId xmlns:a16="http://schemas.microsoft.com/office/drawing/2014/main" id="{96E06AFD-1A97-E925-172F-37D9BFCF50B3}"/>
              </a:ext>
            </a:extLst>
          </p:cNvPr>
          <p:cNvCxnSpPr/>
          <p:nvPr/>
        </p:nvCxnSpPr>
        <p:spPr>
          <a:xfrm flipH="1" flipV="1">
            <a:off x="3020037" y="4924338"/>
            <a:ext cx="302003" cy="3482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直接箭头连接符 89">
            <a:extLst>
              <a:ext uri="{FF2B5EF4-FFF2-40B4-BE49-F238E27FC236}">
                <a16:creationId xmlns:a16="http://schemas.microsoft.com/office/drawing/2014/main" id="{2BBFF3B7-52B9-FBA6-BE58-B5133D8B3642}"/>
              </a:ext>
            </a:extLst>
          </p:cNvPr>
          <p:cNvCxnSpPr>
            <a:cxnSpLocks/>
          </p:cNvCxnSpPr>
          <p:nvPr/>
        </p:nvCxnSpPr>
        <p:spPr>
          <a:xfrm flipV="1">
            <a:off x="2303033" y="4992654"/>
            <a:ext cx="80568" cy="3481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文本框 53">
            <a:extLst>
              <a:ext uri="{FF2B5EF4-FFF2-40B4-BE49-F238E27FC236}">
                <a16:creationId xmlns:a16="http://schemas.microsoft.com/office/drawing/2014/main" id="{B28641F1-FED2-492B-B5F1-71C71B3F3F38}"/>
              </a:ext>
            </a:extLst>
          </p:cNvPr>
          <p:cNvSpPr txBox="1"/>
          <p:nvPr/>
        </p:nvSpPr>
        <p:spPr>
          <a:xfrm>
            <a:off x="6755238" y="5606461"/>
            <a:ext cx="2751303" cy="830997"/>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Signal 1 + </a:t>
            </a:r>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Signal 2</a:t>
            </a:r>
          </a:p>
          <a:p>
            <a:endParaRPr lang="en-US" sz="2400" b="1" dirty="0">
              <a:solidFill>
                <a:srgbClr val="90208C"/>
              </a:solidFill>
              <a:latin typeface="Calibri" panose="020F0502020204030204" pitchFamily="34" charset="0"/>
              <a:ea typeface="Calibri" panose="020F0502020204030204" pitchFamily="34" charset="0"/>
              <a:cs typeface="Calibri" panose="020F0502020204030204" pitchFamily="34" charset="0"/>
            </a:endParaRPr>
          </a:p>
        </p:txBody>
      </p:sp>
      <p:sp>
        <p:nvSpPr>
          <p:cNvPr id="64" name="文本框 63">
            <a:extLst>
              <a:ext uri="{FF2B5EF4-FFF2-40B4-BE49-F238E27FC236}">
                <a16:creationId xmlns:a16="http://schemas.microsoft.com/office/drawing/2014/main" id="{6805DAE8-583A-459F-8FD5-B1DAC1CEED30}"/>
              </a:ext>
            </a:extLst>
          </p:cNvPr>
          <p:cNvSpPr txBox="1"/>
          <p:nvPr/>
        </p:nvSpPr>
        <p:spPr>
          <a:xfrm>
            <a:off x="9164086" y="5595507"/>
            <a:ext cx="2498501"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760812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4C0F1-21C0-437F-AD54-62193EBA6424}"/>
              </a:ext>
            </a:extLst>
          </p:cNvPr>
          <p:cNvSpPr>
            <a:spLocks noGrp="1"/>
          </p:cNvSpPr>
          <p:nvPr>
            <p:ph type="title"/>
          </p:nvPr>
        </p:nvSpPr>
        <p:spPr/>
        <p:txBody>
          <a:bodyPr/>
          <a:lstStyle/>
          <a:p>
            <a:r>
              <a:rPr lang="en-US" altLang="zh-CN" dirty="0"/>
              <a:t>Encoding-Based TDM Signal Grouping (2)</a:t>
            </a:r>
            <a:endParaRPr lang="zh-CN" altLang="en-US" dirty="0"/>
          </a:p>
        </p:txBody>
      </p:sp>
      <p:sp>
        <p:nvSpPr>
          <p:cNvPr id="3" name="页脚占位符 2">
            <a:extLst>
              <a:ext uri="{FF2B5EF4-FFF2-40B4-BE49-F238E27FC236}">
                <a16:creationId xmlns:a16="http://schemas.microsoft.com/office/drawing/2014/main" id="{734C3B12-59A7-479D-A207-E412914E8372}"/>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E67E6CB4-DF8B-44C8-BB4A-D94CB2EA2AE1}"/>
              </a:ext>
            </a:extLst>
          </p:cNvPr>
          <p:cNvSpPr>
            <a:spLocks noGrp="1"/>
          </p:cNvSpPr>
          <p:nvPr>
            <p:ph type="sldNum" sz="quarter" idx="12"/>
          </p:nvPr>
        </p:nvSpPr>
        <p:spPr/>
        <p:txBody>
          <a:bodyPr/>
          <a:lstStyle/>
          <a:p>
            <a:fld id="{B33F7469-D28B-482F-B1B6-3B8E7CF51519}" type="slidenum">
              <a:rPr lang="zh-CN" altLang="en-US" smtClean="0"/>
              <a:pPr/>
              <a:t>12</a:t>
            </a:fld>
            <a:endParaRPr lang="zh-CN" altLang="en-US" dirty="0"/>
          </a:p>
        </p:txBody>
      </p:sp>
      <p:sp>
        <p:nvSpPr>
          <p:cNvPr id="11" name="内容占位符 4">
            <a:extLst>
              <a:ext uri="{FF2B5EF4-FFF2-40B4-BE49-F238E27FC236}">
                <a16:creationId xmlns:a16="http://schemas.microsoft.com/office/drawing/2014/main" id="{2BF0AA41-1235-4116-A760-BB256903BBD2}"/>
              </a:ext>
            </a:extLst>
          </p:cNvPr>
          <p:cNvSpPr txBox="1">
            <a:spLocks/>
          </p:cNvSpPr>
          <p:nvPr/>
        </p:nvSpPr>
        <p:spPr>
          <a:xfrm>
            <a:off x="676274" y="1476375"/>
            <a:ext cx="11277601" cy="4852988"/>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sz="2800" dirty="0"/>
              <a:t>Signals in the same group share the same cross-FPGA channel.</a:t>
            </a:r>
          </a:p>
          <a:p>
            <a:r>
              <a:rPr lang="en-US" altLang="zh-CN" sz="2800" dirty="0"/>
              <a:t>The objective correlate with congestion well.</a:t>
            </a:r>
          </a:p>
        </p:txBody>
      </p:sp>
      <p:sp>
        <p:nvSpPr>
          <p:cNvPr id="15" name="文本框 14">
            <a:extLst>
              <a:ext uri="{FF2B5EF4-FFF2-40B4-BE49-F238E27FC236}">
                <a16:creationId xmlns:a16="http://schemas.microsoft.com/office/drawing/2014/main" id="{6D2EB8D8-B790-40F1-8A40-15DE96DBE6C8}"/>
              </a:ext>
            </a:extLst>
          </p:cNvPr>
          <p:cNvSpPr txBox="1"/>
          <p:nvPr/>
        </p:nvSpPr>
        <p:spPr>
          <a:xfrm>
            <a:off x="6962861" y="6344305"/>
            <a:ext cx="4563611" cy="523220"/>
          </a:xfrm>
          <a:prstGeom prst="rect">
            <a:avLst/>
          </a:prstGeom>
          <a:noFill/>
        </p:spPr>
        <p:txBody>
          <a:bodyPr wrap="square" rtlCol="0">
            <a:spAutoFit/>
          </a:bodyPr>
          <a:lstStyle/>
          <a:p>
            <a:r>
              <a:rPr lang="en-US" altLang="zh-CN" sz="2800" b="1" dirty="0">
                <a:latin typeface="Calibri" panose="020F0502020204030204" pitchFamily="34" charset="0"/>
                <a:ea typeface="Calibri" panose="020F0502020204030204" pitchFamily="34" charset="0"/>
                <a:cs typeface="Calibri" panose="020F0502020204030204" pitchFamily="34" charset="0"/>
              </a:rPr>
              <a:t>Die Crossing : </a:t>
            </a:r>
            <a:r>
              <a:rPr lang="en-US" altLang="zh-C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6=3(G1)+3(G2)</a:t>
            </a:r>
            <a:endParaRPr lang="zh-CN" altLang="en-US" sz="2800" b="1" dirty="0">
              <a:solidFill>
                <a:srgbClr val="FF0000"/>
              </a:solidFill>
              <a:latin typeface="Calibri" panose="020F0502020204030204" pitchFamily="34" charset="0"/>
              <a:cs typeface="Calibri" panose="020F0502020204030204" pitchFamily="34" charset="0"/>
            </a:endParaRPr>
          </a:p>
        </p:txBody>
      </p:sp>
      <p:sp>
        <p:nvSpPr>
          <p:cNvPr id="10" name="矩形 9">
            <a:extLst>
              <a:ext uri="{FF2B5EF4-FFF2-40B4-BE49-F238E27FC236}">
                <a16:creationId xmlns:a16="http://schemas.microsoft.com/office/drawing/2014/main" id="{F8BD61D8-AC1E-36A4-C0DA-1734BF1AD1F0}"/>
              </a:ext>
            </a:extLst>
          </p:cNvPr>
          <p:cNvSpPr/>
          <p:nvPr/>
        </p:nvSpPr>
        <p:spPr>
          <a:xfrm>
            <a:off x="615002" y="2844995"/>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矩形 11">
            <a:extLst>
              <a:ext uri="{FF2B5EF4-FFF2-40B4-BE49-F238E27FC236}">
                <a16:creationId xmlns:a16="http://schemas.microsoft.com/office/drawing/2014/main" id="{8F7361F0-FFDA-94B9-9A6D-337163F5EEC0}"/>
              </a:ext>
            </a:extLst>
          </p:cNvPr>
          <p:cNvSpPr/>
          <p:nvPr/>
        </p:nvSpPr>
        <p:spPr>
          <a:xfrm>
            <a:off x="1557751" y="2845326"/>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矩形 15">
            <a:extLst>
              <a:ext uri="{FF2B5EF4-FFF2-40B4-BE49-F238E27FC236}">
                <a16:creationId xmlns:a16="http://schemas.microsoft.com/office/drawing/2014/main" id="{D778D27F-A4BE-C57B-599F-A3CB2415FA15}"/>
              </a:ext>
            </a:extLst>
          </p:cNvPr>
          <p:cNvSpPr/>
          <p:nvPr/>
        </p:nvSpPr>
        <p:spPr>
          <a:xfrm>
            <a:off x="615002" y="344703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矩形 16">
            <a:extLst>
              <a:ext uri="{FF2B5EF4-FFF2-40B4-BE49-F238E27FC236}">
                <a16:creationId xmlns:a16="http://schemas.microsoft.com/office/drawing/2014/main" id="{D6777297-3BAA-6A73-0FB3-5978F83F60DD}"/>
              </a:ext>
            </a:extLst>
          </p:cNvPr>
          <p:cNvSpPr/>
          <p:nvPr/>
        </p:nvSpPr>
        <p:spPr>
          <a:xfrm>
            <a:off x="1557751" y="344404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矩形 19">
            <a:extLst>
              <a:ext uri="{FF2B5EF4-FFF2-40B4-BE49-F238E27FC236}">
                <a16:creationId xmlns:a16="http://schemas.microsoft.com/office/drawing/2014/main" id="{71374C54-FA8A-4CE8-D862-D1978A41ED92}"/>
              </a:ext>
            </a:extLst>
          </p:cNvPr>
          <p:cNvSpPr/>
          <p:nvPr/>
        </p:nvSpPr>
        <p:spPr>
          <a:xfrm>
            <a:off x="3416259" y="2844995"/>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矩形 20">
            <a:extLst>
              <a:ext uri="{FF2B5EF4-FFF2-40B4-BE49-F238E27FC236}">
                <a16:creationId xmlns:a16="http://schemas.microsoft.com/office/drawing/2014/main" id="{56FE9798-C155-082B-C171-291236328214}"/>
              </a:ext>
            </a:extLst>
          </p:cNvPr>
          <p:cNvSpPr/>
          <p:nvPr/>
        </p:nvSpPr>
        <p:spPr>
          <a:xfrm>
            <a:off x="4359008" y="2845326"/>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矩形 21">
            <a:extLst>
              <a:ext uri="{FF2B5EF4-FFF2-40B4-BE49-F238E27FC236}">
                <a16:creationId xmlns:a16="http://schemas.microsoft.com/office/drawing/2014/main" id="{B7554D03-C992-AB15-3DE2-88D2529D3425}"/>
              </a:ext>
            </a:extLst>
          </p:cNvPr>
          <p:cNvSpPr/>
          <p:nvPr/>
        </p:nvSpPr>
        <p:spPr>
          <a:xfrm>
            <a:off x="3416259" y="344703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矩形 22">
            <a:extLst>
              <a:ext uri="{FF2B5EF4-FFF2-40B4-BE49-F238E27FC236}">
                <a16:creationId xmlns:a16="http://schemas.microsoft.com/office/drawing/2014/main" id="{CD7FF1CC-C221-DCB8-12BD-130D5CD0FE5F}"/>
              </a:ext>
            </a:extLst>
          </p:cNvPr>
          <p:cNvSpPr/>
          <p:nvPr/>
        </p:nvSpPr>
        <p:spPr>
          <a:xfrm>
            <a:off x="4359008" y="344404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直接连接符 34">
            <a:extLst>
              <a:ext uri="{FF2B5EF4-FFF2-40B4-BE49-F238E27FC236}">
                <a16:creationId xmlns:a16="http://schemas.microsoft.com/office/drawing/2014/main" id="{7F021C89-E46C-459E-6EDE-A378985F18F1}"/>
              </a:ext>
            </a:extLst>
          </p:cNvPr>
          <p:cNvCxnSpPr>
            <a:cxnSpLocks/>
          </p:cNvCxnSpPr>
          <p:nvPr/>
        </p:nvCxnSpPr>
        <p:spPr>
          <a:xfrm>
            <a:off x="2500500" y="3644476"/>
            <a:ext cx="915759" cy="0"/>
          </a:xfrm>
          <a:prstGeom prst="line">
            <a:avLst/>
          </a:prstGeom>
          <a:ln w="76200">
            <a:solidFill>
              <a:srgbClr val="90208C"/>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DD3F3C15-5CE8-BF69-E620-0F7D9DD887F4}"/>
              </a:ext>
            </a:extLst>
          </p:cNvPr>
          <p:cNvCxnSpPr>
            <a:cxnSpLocks/>
          </p:cNvCxnSpPr>
          <p:nvPr/>
        </p:nvCxnSpPr>
        <p:spPr>
          <a:xfrm>
            <a:off x="2500500" y="3892126"/>
            <a:ext cx="915759" cy="0"/>
          </a:xfrm>
          <a:prstGeom prst="line">
            <a:avLst/>
          </a:prstGeom>
          <a:ln w="762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FE1F61D0-DF65-A33A-AEB8-C36721945278}"/>
              </a:ext>
            </a:extLst>
          </p:cNvPr>
          <p:cNvCxnSpPr>
            <a:cxnSpLocks/>
          </p:cNvCxnSpPr>
          <p:nvPr/>
        </p:nvCxnSpPr>
        <p:spPr>
          <a:xfrm>
            <a:off x="905517" y="3825451"/>
            <a:ext cx="1506088" cy="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44" name="直接连接符 43">
            <a:extLst>
              <a:ext uri="{FF2B5EF4-FFF2-40B4-BE49-F238E27FC236}">
                <a16:creationId xmlns:a16="http://schemas.microsoft.com/office/drawing/2014/main" id="{8BD0D67D-F1FA-6901-E3D5-29CF106EB720}"/>
              </a:ext>
            </a:extLst>
          </p:cNvPr>
          <p:cNvCxnSpPr>
            <a:cxnSpLocks/>
          </p:cNvCxnSpPr>
          <p:nvPr/>
        </p:nvCxnSpPr>
        <p:spPr>
          <a:xfrm>
            <a:off x="905517" y="3977851"/>
            <a:ext cx="1506088" cy="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a16="http://schemas.microsoft.com/office/drawing/2014/main" id="{B867F27A-44D1-218B-426F-9EDEE4A067A2}"/>
              </a:ext>
            </a:extLst>
          </p:cNvPr>
          <p:cNvCxnSpPr>
            <a:cxnSpLocks/>
          </p:cNvCxnSpPr>
          <p:nvPr/>
        </p:nvCxnSpPr>
        <p:spPr>
          <a:xfrm>
            <a:off x="905517" y="3553989"/>
            <a:ext cx="1506088" cy="0"/>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A4F560C2-2FA6-D4A1-B54E-93A7ED3692A4}"/>
              </a:ext>
            </a:extLst>
          </p:cNvPr>
          <p:cNvCxnSpPr>
            <a:cxnSpLocks/>
          </p:cNvCxnSpPr>
          <p:nvPr/>
        </p:nvCxnSpPr>
        <p:spPr>
          <a:xfrm>
            <a:off x="905517" y="3706389"/>
            <a:ext cx="1506088" cy="0"/>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48" name="连接符: 肘形 47">
            <a:extLst>
              <a:ext uri="{FF2B5EF4-FFF2-40B4-BE49-F238E27FC236}">
                <a16:creationId xmlns:a16="http://schemas.microsoft.com/office/drawing/2014/main" id="{66738853-7D42-495D-D2EC-4D9775E0DB91}"/>
              </a:ext>
            </a:extLst>
          </p:cNvPr>
          <p:cNvCxnSpPr/>
          <p:nvPr/>
        </p:nvCxnSpPr>
        <p:spPr>
          <a:xfrm rot="5400000" flipH="1" flipV="1">
            <a:off x="3365371" y="3196995"/>
            <a:ext cx="504780" cy="195263"/>
          </a:xfrm>
          <a:prstGeom prst="bentConnector3">
            <a:avLst>
              <a:gd name="adj1" fmla="val 939"/>
            </a:avLst>
          </a:prstGeom>
          <a:ln w="38100">
            <a:solidFill>
              <a:srgbClr val="8F208B"/>
            </a:solidFill>
            <a:tailEnd type="triangle"/>
          </a:ln>
        </p:spPr>
        <p:style>
          <a:lnRef idx="1">
            <a:schemeClr val="accent1"/>
          </a:lnRef>
          <a:fillRef idx="0">
            <a:schemeClr val="accent1"/>
          </a:fillRef>
          <a:effectRef idx="0">
            <a:schemeClr val="accent1"/>
          </a:effectRef>
          <a:fontRef idx="minor">
            <a:schemeClr val="tx1"/>
          </a:fontRef>
        </p:style>
      </p:cxnSp>
      <p:cxnSp>
        <p:nvCxnSpPr>
          <p:cNvPr id="50" name="连接符: 肘形 49">
            <a:extLst>
              <a:ext uri="{FF2B5EF4-FFF2-40B4-BE49-F238E27FC236}">
                <a16:creationId xmlns:a16="http://schemas.microsoft.com/office/drawing/2014/main" id="{BA673F94-8DD6-B2D4-7578-3250E1A8B1DA}"/>
              </a:ext>
            </a:extLst>
          </p:cNvPr>
          <p:cNvCxnSpPr>
            <a:cxnSpLocks/>
          </p:cNvCxnSpPr>
          <p:nvPr/>
        </p:nvCxnSpPr>
        <p:spPr>
          <a:xfrm rot="5400000" flipH="1" flipV="1">
            <a:off x="3371806" y="3157219"/>
            <a:ext cx="664153" cy="367506"/>
          </a:xfrm>
          <a:prstGeom prst="bentConnector3">
            <a:avLst>
              <a:gd name="adj1" fmla="val -913"/>
            </a:avLst>
          </a:prstGeom>
          <a:ln w="38100">
            <a:solidFill>
              <a:srgbClr val="8F208B"/>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id="{A28D2820-E3B4-C400-4091-5A946E4F4B2E}"/>
              </a:ext>
            </a:extLst>
          </p:cNvPr>
          <p:cNvCxnSpPr>
            <a:cxnSpLocks/>
          </p:cNvCxnSpPr>
          <p:nvPr/>
        </p:nvCxnSpPr>
        <p:spPr>
          <a:xfrm>
            <a:off x="3493142" y="3787351"/>
            <a:ext cx="1506088" cy="0"/>
          </a:xfrm>
          <a:prstGeom prst="line">
            <a:avLst/>
          </a:prstGeom>
          <a:ln w="38100">
            <a:solidFill>
              <a:srgbClr val="7E7FF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直接连接符 53">
            <a:extLst>
              <a:ext uri="{FF2B5EF4-FFF2-40B4-BE49-F238E27FC236}">
                <a16:creationId xmlns:a16="http://schemas.microsoft.com/office/drawing/2014/main" id="{A1AC15BE-A4B5-8CC4-DE8F-8E903F900AB1}"/>
              </a:ext>
            </a:extLst>
          </p:cNvPr>
          <p:cNvCxnSpPr>
            <a:cxnSpLocks/>
          </p:cNvCxnSpPr>
          <p:nvPr/>
        </p:nvCxnSpPr>
        <p:spPr>
          <a:xfrm>
            <a:off x="3493142" y="3939751"/>
            <a:ext cx="1506088" cy="0"/>
          </a:xfrm>
          <a:prstGeom prst="line">
            <a:avLst/>
          </a:prstGeom>
          <a:ln w="38100">
            <a:solidFill>
              <a:srgbClr val="7E7FF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矩形 54">
            <a:extLst>
              <a:ext uri="{FF2B5EF4-FFF2-40B4-BE49-F238E27FC236}">
                <a16:creationId xmlns:a16="http://schemas.microsoft.com/office/drawing/2014/main" id="{CA5A98D8-5987-BED8-7502-4E062B61CAEA}"/>
              </a:ext>
            </a:extLst>
          </p:cNvPr>
          <p:cNvSpPr/>
          <p:nvPr/>
        </p:nvSpPr>
        <p:spPr>
          <a:xfrm>
            <a:off x="6749106" y="283791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矩形 55">
            <a:extLst>
              <a:ext uri="{FF2B5EF4-FFF2-40B4-BE49-F238E27FC236}">
                <a16:creationId xmlns:a16="http://schemas.microsoft.com/office/drawing/2014/main" id="{F5606D43-4EFA-70ED-B0F7-6E598DD76D4F}"/>
              </a:ext>
            </a:extLst>
          </p:cNvPr>
          <p:cNvSpPr/>
          <p:nvPr/>
        </p:nvSpPr>
        <p:spPr>
          <a:xfrm>
            <a:off x="7691855" y="2838250"/>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矩形 56">
            <a:extLst>
              <a:ext uri="{FF2B5EF4-FFF2-40B4-BE49-F238E27FC236}">
                <a16:creationId xmlns:a16="http://schemas.microsoft.com/office/drawing/2014/main" id="{13827DBC-F1AE-B531-0040-980B54EB21F2}"/>
              </a:ext>
            </a:extLst>
          </p:cNvPr>
          <p:cNvSpPr/>
          <p:nvPr/>
        </p:nvSpPr>
        <p:spPr>
          <a:xfrm>
            <a:off x="6749106" y="3439963"/>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矩形 57">
            <a:extLst>
              <a:ext uri="{FF2B5EF4-FFF2-40B4-BE49-F238E27FC236}">
                <a16:creationId xmlns:a16="http://schemas.microsoft.com/office/drawing/2014/main" id="{4DB0D99B-2856-B359-B9F0-5D78856671D4}"/>
              </a:ext>
            </a:extLst>
          </p:cNvPr>
          <p:cNvSpPr/>
          <p:nvPr/>
        </p:nvSpPr>
        <p:spPr>
          <a:xfrm>
            <a:off x="7691855" y="3436973"/>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矩形 58">
            <a:extLst>
              <a:ext uri="{FF2B5EF4-FFF2-40B4-BE49-F238E27FC236}">
                <a16:creationId xmlns:a16="http://schemas.microsoft.com/office/drawing/2014/main" id="{15B5A7D8-7A35-CB5C-0A5D-282CC1745080}"/>
              </a:ext>
            </a:extLst>
          </p:cNvPr>
          <p:cNvSpPr/>
          <p:nvPr/>
        </p:nvSpPr>
        <p:spPr>
          <a:xfrm>
            <a:off x="9550363" y="2837919"/>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矩形 59">
            <a:extLst>
              <a:ext uri="{FF2B5EF4-FFF2-40B4-BE49-F238E27FC236}">
                <a16:creationId xmlns:a16="http://schemas.microsoft.com/office/drawing/2014/main" id="{63774C66-CE07-CFC6-C16F-C68BC232991F}"/>
              </a:ext>
            </a:extLst>
          </p:cNvPr>
          <p:cNvSpPr/>
          <p:nvPr/>
        </p:nvSpPr>
        <p:spPr>
          <a:xfrm>
            <a:off x="10493112" y="2838250"/>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矩形 60">
            <a:extLst>
              <a:ext uri="{FF2B5EF4-FFF2-40B4-BE49-F238E27FC236}">
                <a16:creationId xmlns:a16="http://schemas.microsoft.com/office/drawing/2014/main" id="{68421B90-785D-CB8B-47AB-04F337E010A8}"/>
              </a:ext>
            </a:extLst>
          </p:cNvPr>
          <p:cNvSpPr/>
          <p:nvPr/>
        </p:nvSpPr>
        <p:spPr>
          <a:xfrm>
            <a:off x="9550363" y="3439963"/>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矩形 61">
            <a:extLst>
              <a:ext uri="{FF2B5EF4-FFF2-40B4-BE49-F238E27FC236}">
                <a16:creationId xmlns:a16="http://schemas.microsoft.com/office/drawing/2014/main" id="{D4903EFC-B701-7EE3-E104-DEED1798F6D1}"/>
              </a:ext>
            </a:extLst>
          </p:cNvPr>
          <p:cNvSpPr/>
          <p:nvPr/>
        </p:nvSpPr>
        <p:spPr>
          <a:xfrm>
            <a:off x="10493112" y="3436973"/>
            <a:ext cx="942749" cy="604563"/>
          </a:xfrm>
          <a:prstGeom prst="rect">
            <a:avLst/>
          </a:prstGeom>
          <a:solidFill>
            <a:srgbClr val="E3B4B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直接连接符 62">
            <a:extLst>
              <a:ext uri="{FF2B5EF4-FFF2-40B4-BE49-F238E27FC236}">
                <a16:creationId xmlns:a16="http://schemas.microsoft.com/office/drawing/2014/main" id="{D848578D-33FB-344E-907F-EDDB7715318F}"/>
              </a:ext>
            </a:extLst>
          </p:cNvPr>
          <p:cNvCxnSpPr>
            <a:cxnSpLocks/>
          </p:cNvCxnSpPr>
          <p:nvPr/>
        </p:nvCxnSpPr>
        <p:spPr>
          <a:xfrm>
            <a:off x="8634604" y="3637400"/>
            <a:ext cx="915759" cy="0"/>
          </a:xfrm>
          <a:prstGeom prst="line">
            <a:avLst/>
          </a:prstGeom>
          <a:ln w="76200">
            <a:solidFill>
              <a:srgbClr val="90208C"/>
            </a:solidFill>
          </a:ln>
        </p:spPr>
        <p:style>
          <a:lnRef idx="1">
            <a:schemeClr val="accent1"/>
          </a:lnRef>
          <a:fillRef idx="0">
            <a:schemeClr val="accent1"/>
          </a:fillRef>
          <a:effectRef idx="0">
            <a:schemeClr val="accent1"/>
          </a:effectRef>
          <a:fontRef idx="minor">
            <a:schemeClr val="tx1"/>
          </a:fontRef>
        </p:style>
      </p:cxnSp>
      <p:cxnSp>
        <p:nvCxnSpPr>
          <p:cNvPr id="64" name="直接连接符 63">
            <a:extLst>
              <a:ext uri="{FF2B5EF4-FFF2-40B4-BE49-F238E27FC236}">
                <a16:creationId xmlns:a16="http://schemas.microsoft.com/office/drawing/2014/main" id="{E1F62A3B-16F0-621F-D75B-E7F028E63983}"/>
              </a:ext>
            </a:extLst>
          </p:cNvPr>
          <p:cNvCxnSpPr>
            <a:cxnSpLocks/>
          </p:cNvCxnSpPr>
          <p:nvPr/>
        </p:nvCxnSpPr>
        <p:spPr>
          <a:xfrm>
            <a:off x="8634604" y="3885050"/>
            <a:ext cx="915759" cy="0"/>
          </a:xfrm>
          <a:prstGeom prst="line">
            <a:avLst/>
          </a:prstGeom>
          <a:ln w="762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65" name="直接连接符 64">
            <a:extLst>
              <a:ext uri="{FF2B5EF4-FFF2-40B4-BE49-F238E27FC236}">
                <a16:creationId xmlns:a16="http://schemas.microsoft.com/office/drawing/2014/main" id="{C57CCEF5-62D3-6CD2-13D6-DDBD968AB0B3}"/>
              </a:ext>
            </a:extLst>
          </p:cNvPr>
          <p:cNvCxnSpPr>
            <a:cxnSpLocks/>
          </p:cNvCxnSpPr>
          <p:nvPr/>
        </p:nvCxnSpPr>
        <p:spPr>
          <a:xfrm>
            <a:off x="7039621" y="3818375"/>
            <a:ext cx="1506088" cy="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66" name="直接连接符 65">
            <a:extLst>
              <a:ext uri="{FF2B5EF4-FFF2-40B4-BE49-F238E27FC236}">
                <a16:creationId xmlns:a16="http://schemas.microsoft.com/office/drawing/2014/main" id="{FF0E35AD-F37E-D8D4-2837-67FE619DDDCB}"/>
              </a:ext>
            </a:extLst>
          </p:cNvPr>
          <p:cNvCxnSpPr>
            <a:cxnSpLocks/>
          </p:cNvCxnSpPr>
          <p:nvPr/>
        </p:nvCxnSpPr>
        <p:spPr>
          <a:xfrm>
            <a:off x="7039621" y="3970775"/>
            <a:ext cx="1506088" cy="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67" name="直接连接符 66">
            <a:extLst>
              <a:ext uri="{FF2B5EF4-FFF2-40B4-BE49-F238E27FC236}">
                <a16:creationId xmlns:a16="http://schemas.microsoft.com/office/drawing/2014/main" id="{97A7A6C0-AC90-ED7A-8460-33F48BF600B4}"/>
              </a:ext>
            </a:extLst>
          </p:cNvPr>
          <p:cNvCxnSpPr>
            <a:cxnSpLocks/>
          </p:cNvCxnSpPr>
          <p:nvPr/>
        </p:nvCxnSpPr>
        <p:spPr>
          <a:xfrm>
            <a:off x="7039621" y="3546913"/>
            <a:ext cx="1506088" cy="0"/>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68" name="直接连接符 67">
            <a:extLst>
              <a:ext uri="{FF2B5EF4-FFF2-40B4-BE49-F238E27FC236}">
                <a16:creationId xmlns:a16="http://schemas.microsoft.com/office/drawing/2014/main" id="{19B7EB71-3AB6-2000-F9ED-B53F6987E971}"/>
              </a:ext>
            </a:extLst>
          </p:cNvPr>
          <p:cNvCxnSpPr>
            <a:cxnSpLocks/>
          </p:cNvCxnSpPr>
          <p:nvPr/>
        </p:nvCxnSpPr>
        <p:spPr>
          <a:xfrm>
            <a:off x="7039621" y="3699313"/>
            <a:ext cx="1506088" cy="0"/>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69" name="连接符: 肘形 68">
            <a:extLst>
              <a:ext uri="{FF2B5EF4-FFF2-40B4-BE49-F238E27FC236}">
                <a16:creationId xmlns:a16="http://schemas.microsoft.com/office/drawing/2014/main" id="{9FA4EC57-7100-6091-91EA-4F2051E7D1FC}"/>
              </a:ext>
            </a:extLst>
          </p:cNvPr>
          <p:cNvCxnSpPr/>
          <p:nvPr/>
        </p:nvCxnSpPr>
        <p:spPr>
          <a:xfrm rot="5400000" flipH="1" flipV="1">
            <a:off x="9499475" y="3189919"/>
            <a:ext cx="504780" cy="195263"/>
          </a:xfrm>
          <a:prstGeom prst="bentConnector3">
            <a:avLst>
              <a:gd name="adj1" fmla="val 939"/>
            </a:avLst>
          </a:prstGeom>
          <a:ln w="38100">
            <a:solidFill>
              <a:srgbClr val="8F208B"/>
            </a:solidFill>
            <a:tailEnd type="triangle"/>
          </a:ln>
        </p:spPr>
        <p:style>
          <a:lnRef idx="1">
            <a:schemeClr val="accent1"/>
          </a:lnRef>
          <a:fillRef idx="0">
            <a:schemeClr val="accent1"/>
          </a:fillRef>
          <a:effectRef idx="0">
            <a:schemeClr val="accent1"/>
          </a:effectRef>
          <a:fontRef idx="minor">
            <a:schemeClr val="tx1"/>
          </a:fontRef>
        </p:style>
      </p:cxnSp>
      <p:cxnSp>
        <p:nvCxnSpPr>
          <p:cNvPr id="70" name="连接符: 肘形 69">
            <a:extLst>
              <a:ext uri="{FF2B5EF4-FFF2-40B4-BE49-F238E27FC236}">
                <a16:creationId xmlns:a16="http://schemas.microsoft.com/office/drawing/2014/main" id="{16F5AB32-CA39-111B-436D-95C337CF20E1}"/>
              </a:ext>
            </a:extLst>
          </p:cNvPr>
          <p:cNvCxnSpPr>
            <a:cxnSpLocks/>
          </p:cNvCxnSpPr>
          <p:nvPr/>
        </p:nvCxnSpPr>
        <p:spPr>
          <a:xfrm rot="5400000" flipH="1" flipV="1">
            <a:off x="9443705" y="3251935"/>
            <a:ext cx="828149" cy="327920"/>
          </a:xfrm>
          <a:prstGeom prst="bentConnector3">
            <a:avLst>
              <a:gd name="adj1" fmla="val 773"/>
            </a:avLst>
          </a:prstGeom>
          <a:ln w="38100">
            <a:solidFill>
              <a:srgbClr val="7E7FFD"/>
            </a:solidFill>
            <a:tailEnd type="triangle"/>
          </a:ln>
        </p:spPr>
        <p:style>
          <a:lnRef idx="1">
            <a:schemeClr val="accent1"/>
          </a:lnRef>
          <a:fillRef idx="0">
            <a:schemeClr val="accent1"/>
          </a:fillRef>
          <a:effectRef idx="0">
            <a:schemeClr val="accent1"/>
          </a:effectRef>
          <a:fontRef idx="minor">
            <a:schemeClr val="tx1"/>
          </a:fontRef>
        </p:style>
      </p:cxnSp>
      <p:cxnSp>
        <p:nvCxnSpPr>
          <p:cNvPr id="71" name="直接连接符 70">
            <a:extLst>
              <a:ext uri="{FF2B5EF4-FFF2-40B4-BE49-F238E27FC236}">
                <a16:creationId xmlns:a16="http://schemas.microsoft.com/office/drawing/2014/main" id="{77D30886-9AA7-6263-E614-69AA116287B3}"/>
              </a:ext>
            </a:extLst>
          </p:cNvPr>
          <p:cNvCxnSpPr>
            <a:cxnSpLocks/>
          </p:cNvCxnSpPr>
          <p:nvPr/>
        </p:nvCxnSpPr>
        <p:spPr>
          <a:xfrm>
            <a:off x="9654233" y="3706479"/>
            <a:ext cx="1506088" cy="0"/>
          </a:xfrm>
          <a:prstGeom prst="line">
            <a:avLst/>
          </a:prstGeom>
          <a:ln w="38100">
            <a:solidFill>
              <a:srgbClr val="8F208B"/>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直接连接符 71">
            <a:extLst>
              <a:ext uri="{FF2B5EF4-FFF2-40B4-BE49-F238E27FC236}">
                <a16:creationId xmlns:a16="http://schemas.microsoft.com/office/drawing/2014/main" id="{BA581B6F-D499-0DE4-D0AF-3556E88857D5}"/>
              </a:ext>
            </a:extLst>
          </p:cNvPr>
          <p:cNvCxnSpPr>
            <a:cxnSpLocks/>
          </p:cNvCxnSpPr>
          <p:nvPr/>
        </p:nvCxnSpPr>
        <p:spPr>
          <a:xfrm>
            <a:off x="9627246" y="3932675"/>
            <a:ext cx="1506088" cy="0"/>
          </a:xfrm>
          <a:prstGeom prst="line">
            <a:avLst/>
          </a:prstGeom>
          <a:ln w="38100">
            <a:solidFill>
              <a:srgbClr val="7E7FF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直接连接符 72">
            <a:extLst>
              <a:ext uri="{FF2B5EF4-FFF2-40B4-BE49-F238E27FC236}">
                <a16:creationId xmlns:a16="http://schemas.microsoft.com/office/drawing/2014/main" id="{34D1A902-14E7-07CD-8968-C9889F2AC352}"/>
              </a:ext>
            </a:extLst>
          </p:cNvPr>
          <p:cNvCxnSpPr>
            <a:cxnSpLocks/>
          </p:cNvCxnSpPr>
          <p:nvPr/>
        </p:nvCxnSpPr>
        <p:spPr>
          <a:xfrm>
            <a:off x="2401285" y="3550094"/>
            <a:ext cx="117366" cy="78462"/>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77" name="直接连接符 76">
            <a:extLst>
              <a:ext uri="{FF2B5EF4-FFF2-40B4-BE49-F238E27FC236}">
                <a16:creationId xmlns:a16="http://schemas.microsoft.com/office/drawing/2014/main" id="{F7B9F9EA-DB37-33CC-4F0D-C9E3D85140BD}"/>
              </a:ext>
            </a:extLst>
          </p:cNvPr>
          <p:cNvCxnSpPr>
            <a:cxnSpLocks/>
          </p:cNvCxnSpPr>
          <p:nvPr/>
        </p:nvCxnSpPr>
        <p:spPr>
          <a:xfrm flipV="1">
            <a:off x="2397453" y="3647652"/>
            <a:ext cx="125962" cy="61913"/>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81" name="直接连接符 80">
            <a:extLst>
              <a:ext uri="{FF2B5EF4-FFF2-40B4-BE49-F238E27FC236}">
                <a16:creationId xmlns:a16="http://schemas.microsoft.com/office/drawing/2014/main" id="{B32C9D72-6B10-B7EC-D496-8D2DFCAFEDB2}"/>
              </a:ext>
            </a:extLst>
          </p:cNvPr>
          <p:cNvCxnSpPr>
            <a:cxnSpLocks/>
          </p:cNvCxnSpPr>
          <p:nvPr/>
        </p:nvCxnSpPr>
        <p:spPr>
          <a:xfrm flipV="1">
            <a:off x="3405213" y="3539941"/>
            <a:ext cx="126029" cy="87074"/>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85" name="直接连接符 84">
            <a:extLst>
              <a:ext uri="{FF2B5EF4-FFF2-40B4-BE49-F238E27FC236}">
                <a16:creationId xmlns:a16="http://schemas.microsoft.com/office/drawing/2014/main" id="{B6BEBC1F-E528-0A36-3B20-E114E9634B41}"/>
              </a:ext>
            </a:extLst>
          </p:cNvPr>
          <p:cNvCxnSpPr>
            <a:cxnSpLocks/>
          </p:cNvCxnSpPr>
          <p:nvPr/>
        </p:nvCxnSpPr>
        <p:spPr>
          <a:xfrm>
            <a:off x="3387788" y="3630005"/>
            <a:ext cx="143454" cy="48486"/>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87" name="直接连接符 86">
            <a:extLst>
              <a:ext uri="{FF2B5EF4-FFF2-40B4-BE49-F238E27FC236}">
                <a16:creationId xmlns:a16="http://schemas.microsoft.com/office/drawing/2014/main" id="{F2615CFF-7695-2E1E-3F70-D0CB4FA02040}"/>
              </a:ext>
            </a:extLst>
          </p:cNvPr>
          <p:cNvCxnSpPr>
            <a:cxnSpLocks/>
          </p:cNvCxnSpPr>
          <p:nvPr/>
        </p:nvCxnSpPr>
        <p:spPr>
          <a:xfrm>
            <a:off x="2394180" y="3821556"/>
            <a:ext cx="124471" cy="6667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88" name="直接连接符 87">
            <a:extLst>
              <a:ext uri="{FF2B5EF4-FFF2-40B4-BE49-F238E27FC236}">
                <a16:creationId xmlns:a16="http://schemas.microsoft.com/office/drawing/2014/main" id="{E1EBB51B-6908-FDB5-D1C2-3111B906D2F4}"/>
              </a:ext>
            </a:extLst>
          </p:cNvPr>
          <p:cNvCxnSpPr>
            <a:cxnSpLocks/>
          </p:cNvCxnSpPr>
          <p:nvPr/>
        </p:nvCxnSpPr>
        <p:spPr>
          <a:xfrm flipV="1">
            <a:off x="2390348" y="3899203"/>
            <a:ext cx="138623" cy="8500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91" name="直接连接符 90">
            <a:extLst>
              <a:ext uri="{FF2B5EF4-FFF2-40B4-BE49-F238E27FC236}">
                <a16:creationId xmlns:a16="http://schemas.microsoft.com/office/drawing/2014/main" id="{6AC30613-401D-195F-1531-5CDD507842E5}"/>
              </a:ext>
            </a:extLst>
          </p:cNvPr>
          <p:cNvCxnSpPr>
            <a:cxnSpLocks/>
          </p:cNvCxnSpPr>
          <p:nvPr/>
        </p:nvCxnSpPr>
        <p:spPr>
          <a:xfrm>
            <a:off x="3402370" y="3905328"/>
            <a:ext cx="100262" cy="34423"/>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92" name="直接连接符 91">
            <a:extLst>
              <a:ext uri="{FF2B5EF4-FFF2-40B4-BE49-F238E27FC236}">
                <a16:creationId xmlns:a16="http://schemas.microsoft.com/office/drawing/2014/main" id="{C7F05037-4B9F-2B57-EA41-02D8F5F31DB4}"/>
              </a:ext>
            </a:extLst>
          </p:cNvPr>
          <p:cNvCxnSpPr>
            <a:cxnSpLocks/>
          </p:cNvCxnSpPr>
          <p:nvPr/>
        </p:nvCxnSpPr>
        <p:spPr>
          <a:xfrm flipV="1">
            <a:off x="3405213" y="3787020"/>
            <a:ext cx="100621" cy="105106"/>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98" name="直接连接符 97">
            <a:extLst>
              <a:ext uri="{FF2B5EF4-FFF2-40B4-BE49-F238E27FC236}">
                <a16:creationId xmlns:a16="http://schemas.microsoft.com/office/drawing/2014/main" id="{E63D1714-85E5-2C80-6E0F-DF68394C3A1F}"/>
              </a:ext>
            </a:extLst>
          </p:cNvPr>
          <p:cNvCxnSpPr>
            <a:cxnSpLocks/>
          </p:cNvCxnSpPr>
          <p:nvPr/>
        </p:nvCxnSpPr>
        <p:spPr>
          <a:xfrm>
            <a:off x="8536241" y="3543742"/>
            <a:ext cx="117366" cy="78462"/>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99" name="直接连接符 98">
            <a:extLst>
              <a:ext uri="{FF2B5EF4-FFF2-40B4-BE49-F238E27FC236}">
                <a16:creationId xmlns:a16="http://schemas.microsoft.com/office/drawing/2014/main" id="{5168CF3F-21DF-B501-9C49-91CE2ECD616B}"/>
              </a:ext>
            </a:extLst>
          </p:cNvPr>
          <p:cNvCxnSpPr>
            <a:cxnSpLocks/>
          </p:cNvCxnSpPr>
          <p:nvPr/>
        </p:nvCxnSpPr>
        <p:spPr>
          <a:xfrm flipV="1">
            <a:off x="8532409" y="3641300"/>
            <a:ext cx="125962" cy="61913"/>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100" name="直接连接符 99">
            <a:extLst>
              <a:ext uri="{FF2B5EF4-FFF2-40B4-BE49-F238E27FC236}">
                <a16:creationId xmlns:a16="http://schemas.microsoft.com/office/drawing/2014/main" id="{1EA74B93-ED68-8650-5193-9F0443741EF7}"/>
              </a:ext>
            </a:extLst>
          </p:cNvPr>
          <p:cNvCxnSpPr>
            <a:cxnSpLocks/>
          </p:cNvCxnSpPr>
          <p:nvPr/>
        </p:nvCxnSpPr>
        <p:spPr>
          <a:xfrm>
            <a:off x="8529136" y="3815204"/>
            <a:ext cx="124471" cy="6667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101" name="直接连接符 100">
            <a:extLst>
              <a:ext uri="{FF2B5EF4-FFF2-40B4-BE49-F238E27FC236}">
                <a16:creationId xmlns:a16="http://schemas.microsoft.com/office/drawing/2014/main" id="{5ECEBDBD-8C84-AB27-BCF3-017502F3324D}"/>
              </a:ext>
            </a:extLst>
          </p:cNvPr>
          <p:cNvCxnSpPr>
            <a:cxnSpLocks/>
          </p:cNvCxnSpPr>
          <p:nvPr/>
        </p:nvCxnSpPr>
        <p:spPr>
          <a:xfrm flipV="1">
            <a:off x="8525304" y="3892851"/>
            <a:ext cx="138623" cy="85000"/>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102" name="直接连接符 101">
            <a:extLst>
              <a:ext uri="{FF2B5EF4-FFF2-40B4-BE49-F238E27FC236}">
                <a16:creationId xmlns:a16="http://schemas.microsoft.com/office/drawing/2014/main" id="{1001EDC1-BECE-C0A4-EADA-EAFC9B26930B}"/>
              </a:ext>
            </a:extLst>
          </p:cNvPr>
          <p:cNvCxnSpPr>
            <a:cxnSpLocks/>
          </p:cNvCxnSpPr>
          <p:nvPr/>
        </p:nvCxnSpPr>
        <p:spPr>
          <a:xfrm flipV="1">
            <a:off x="9540565" y="3531983"/>
            <a:ext cx="126029" cy="87074"/>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103" name="直接连接符 102">
            <a:extLst>
              <a:ext uri="{FF2B5EF4-FFF2-40B4-BE49-F238E27FC236}">
                <a16:creationId xmlns:a16="http://schemas.microsoft.com/office/drawing/2014/main" id="{4D8822EE-032A-ACB6-3594-785542982985}"/>
              </a:ext>
            </a:extLst>
          </p:cNvPr>
          <p:cNvCxnSpPr>
            <a:cxnSpLocks/>
          </p:cNvCxnSpPr>
          <p:nvPr/>
        </p:nvCxnSpPr>
        <p:spPr>
          <a:xfrm>
            <a:off x="9521040" y="3641730"/>
            <a:ext cx="172779" cy="66828"/>
          </a:xfrm>
          <a:prstGeom prst="line">
            <a:avLst/>
          </a:prstGeom>
          <a:ln w="38100">
            <a:solidFill>
              <a:srgbClr val="8F208B"/>
            </a:solidFill>
          </a:ln>
        </p:spPr>
        <p:style>
          <a:lnRef idx="1">
            <a:schemeClr val="accent1"/>
          </a:lnRef>
          <a:fillRef idx="0">
            <a:schemeClr val="accent1"/>
          </a:fillRef>
          <a:effectRef idx="0">
            <a:schemeClr val="accent1"/>
          </a:effectRef>
          <a:fontRef idx="minor">
            <a:schemeClr val="tx1"/>
          </a:fontRef>
        </p:style>
      </p:cxnSp>
      <p:cxnSp>
        <p:nvCxnSpPr>
          <p:cNvPr id="104" name="直接连接符 103">
            <a:extLst>
              <a:ext uri="{FF2B5EF4-FFF2-40B4-BE49-F238E27FC236}">
                <a16:creationId xmlns:a16="http://schemas.microsoft.com/office/drawing/2014/main" id="{C483990E-DE2F-3D8A-9277-5305705EB53A}"/>
              </a:ext>
            </a:extLst>
          </p:cNvPr>
          <p:cNvCxnSpPr>
            <a:cxnSpLocks/>
          </p:cNvCxnSpPr>
          <p:nvPr/>
        </p:nvCxnSpPr>
        <p:spPr>
          <a:xfrm>
            <a:off x="9540565" y="3893934"/>
            <a:ext cx="111325" cy="43323"/>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cxnSp>
        <p:nvCxnSpPr>
          <p:cNvPr id="105" name="直接连接符 104">
            <a:extLst>
              <a:ext uri="{FF2B5EF4-FFF2-40B4-BE49-F238E27FC236}">
                <a16:creationId xmlns:a16="http://schemas.microsoft.com/office/drawing/2014/main" id="{B3FEEE60-16E6-8ECE-C357-9A5DA6C2C7DD}"/>
              </a:ext>
            </a:extLst>
          </p:cNvPr>
          <p:cNvCxnSpPr>
            <a:cxnSpLocks/>
          </p:cNvCxnSpPr>
          <p:nvPr/>
        </p:nvCxnSpPr>
        <p:spPr>
          <a:xfrm flipV="1">
            <a:off x="9540565" y="3818375"/>
            <a:ext cx="162199" cy="65387"/>
          </a:xfrm>
          <a:prstGeom prst="line">
            <a:avLst/>
          </a:prstGeom>
          <a:ln w="38100">
            <a:solidFill>
              <a:srgbClr val="7E7FFD"/>
            </a:solidFill>
          </a:ln>
        </p:spPr>
        <p:style>
          <a:lnRef idx="1">
            <a:schemeClr val="accent1"/>
          </a:lnRef>
          <a:fillRef idx="0">
            <a:schemeClr val="accent1"/>
          </a:fillRef>
          <a:effectRef idx="0">
            <a:schemeClr val="accent1"/>
          </a:effectRef>
          <a:fontRef idx="minor">
            <a:schemeClr val="tx1"/>
          </a:fontRef>
        </p:style>
      </p:cxnSp>
      <p:sp>
        <p:nvSpPr>
          <p:cNvPr id="116" name="文本框 115">
            <a:extLst>
              <a:ext uri="{FF2B5EF4-FFF2-40B4-BE49-F238E27FC236}">
                <a16:creationId xmlns:a16="http://schemas.microsoft.com/office/drawing/2014/main" id="{9CE1EFE1-912F-8DF5-86AF-FAC0E89A173E}"/>
              </a:ext>
            </a:extLst>
          </p:cNvPr>
          <p:cNvSpPr txBox="1"/>
          <p:nvPr/>
        </p:nvSpPr>
        <p:spPr>
          <a:xfrm>
            <a:off x="971707" y="6295048"/>
            <a:ext cx="5413828" cy="523220"/>
          </a:xfrm>
          <a:prstGeom prst="rect">
            <a:avLst/>
          </a:prstGeom>
          <a:noFill/>
        </p:spPr>
        <p:txBody>
          <a:bodyPr wrap="square" rtlCol="0">
            <a:spAutoFit/>
          </a:bodyPr>
          <a:lstStyle/>
          <a:p>
            <a:r>
              <a:rPr lang="en-US" altLang="zh-CN" sz="2800" b="1" dirty="0">
                <a:latin typeface="Calibri" panose="020F0502020204030204" pitchFamily="34" charset="0"/>
                <a:ea typeface="Calibri" panose="020F0502020204030204" pitchFamily="34" charset="0"/>
                <a:cs typeface="Calibri" panose="020F0502020204030204" pitchFamily="34" charset="0"/>
              </a:rPr>
              <a:t>Die Crossing : </a:t>
            </a:r>
            <a:r>
              <a:rPr lang="en-US" altLang="zh-C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4=2(G1)+2(G2)</a:t>
            </a:r>
            <a:endParaRPr lang="zh-CN" altLang="en-US" sz="2800" b="1" dirty="0">
              <a:solidFill>
                <a:srgbClr val="FF0000"/>
              </a:solidFill>
              <a:latin typeface="Calibri" panose="020F0502020204030204" pitchFamily="34" charset="0"/>
              <a:cs typeface="Calibri" panose="020F0502020204030204" pitchFamily="34" charset="0"/>
            </a:endParaRPr>
          </a:p>
        </p:txBody>
      </p:sp>
      <p:sp>
        <p:nvSpPr>
          <p:cNvPr id="128" name="文本框 127">
            <a:extLst>
              <a:ext uri="{FF2B5EF4-FFF2-40B4-BE49-F238E27FC236}">
                <a16:creationId xmlns:a16="http://schemas.microsoft.com/office/drawing/2014/main" id="{8A2CEACE-4645-F7B7-15D9-194DAF68F59B}"/>
              </a:ext>
            </a:extLst>
          </p:cNvPr>
          <p:cNvSpPr txBox="1"/>
          <p:nvPr/>
        </p:nvSpPr>
        <p:spPr>
          <a:xfrm>
            <a:off x="974828" y="4320482"/>
            <a:ext cx="1651374"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Signal G1.1</a:t>
            </a:r>
            <a:endParaRPr lang="en-US" sz="2400" b="1" dirty="0">
              <a:solidFill>
                <a:srgbClr val="90208C"/>
              </a:solidFill>
              <a:latin typeface="Calibri" panose="020F0502020204030204" pitchFamily="34" charset="0"/>
              <a:ea typeface="Calibri" panose="020F0502020204030204" pitchFamily="34" charset="0"/>
              <a:cs typeface="Calibri" panose="020F0502020204030204" pitchFamily="34" charset="0"/>
            </a:endParaRPr>
          </a:p>
        </p:txBody>
      </p:sp>
      <p:sp>
        <p:nvSpPr>
          <p:cNvPr id="129" name="文本框 128">
            <a:extLst>
              <a:ext uri="{FF2B5EF4-FFF2-40B4-BE49-F238E27FC236}">
                <a16:creationId xmlns:a16="http://schemas.microsoft.com/office/drawing/2014/main" id="{64688F81-2F86-F130-493F-6A8DB9B1C146}"/>
              </a:ext>
            </a:extLst>
          </p:cNvPr>
          <p:cNvSpPr txBox="1"/>
          <p:nvPr/>
        </p:nvSpPr>
        <p:spPr>
          <a:xfrm>
            <a:off x="971707" y="5329137"/>
            <a:ext cx="1601664"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Signal G2.1</a:t>
            </a:r>
            <a:endParaRPr lang="en-US" sz="2400" b="1" dirty="0">
              <a:solidFill>
                <a:srgbClr val="7E7FFD"/>
              </a:solidFill>
              <a:latin typeface="Calibri" panose="020F0502020204030204" pitchFamily="34" charset="0"/>
              <a:ea typeface="Calibri" panose="020F0502020204030204" pitchFamily="34" charset="0"/>
              <a:cs typeface="Calibri" panose="020F0502020204030204" pitchFamily="34" charset="0"/>
            </a:endParaRPr>
          </a:p>
        </p:txBody>
      </p:sp>
      <p:sp>
        <p:nvSpPr>
          <p:cNvPr id="132" name="文本框 131">
            <a:extLst>
              <a:ext uri="{FF2B5EF4-FFF2-40B4-BE49-F238E27FC236}">
                <a16:creationId xmlns:a16="http://schemas.microsoft.com/office/drawing/2014/main" id="{A3F0CCA7-0E81-15FA-9E5D-5DEDE6E39E4F}"/>
              </a:ext>
            </a:extLst>
          </p:cNvPr>
          <p:cNvSpPr txBox="1"/>
          <p:nvPr/>
        </p:nvSpPr>
        <p:spPr>
          <a:xfrm>
            <a:off x="2779464" y="4299333"/>
            <a:ext cx="2522293"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33" name="文本框 132">
            <a:extLst>
              <a:ext uri="{FF2B5EF4-FFF2-40B4-BE49-F238E27FC236}">
                <a16:creationId xmlns:a16="http://schemas.microsoft.com/office/drawing/2014/main" id="{958C9B05-654F-9D4A-ABE6-CD2F7A5CBE70}"/>
              </a:ext>
            </a:extLst>
          </p:cNvPr>
          <p:cNvSpPr txBox="1"/>
          <p:nvPr/>
        </p:nvSpPr>
        <p:spPr>
          <a:xfrm>
            <a:off x="2738738" y="5323644"/>
            <a:ext cx="2622971"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36" name="文本框 135">
            <a:extLst>
              <a:ext uri="{FF2B5EF4-FFF2-40B4-BE49-F238E27FC236}">
                <a16:creationId xmlns:a16="http://schemas.microsoft.com/office/drawing/2014/main" id="{997F3ECB-4D45-580F-8F02-170165459AC6}"/>
              </a:ext>
            </a:extLst>
          </p:cNvPr>
          <p:cNvSpPr txBox="1"/>
          <p:nvPr/>
        </p:nvSpPr>
        <p:spPr>
          <a:xfrm>
            <a:off x="971707" y="4776466"/>
            <a:ext cx="1651374"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Signal G1.2</a:t>
            </a:r>
            <a:endParaRPr lang="en-US" sz="2400" b="1" dirty="0">
              <a:solidFill>
                <a:srgbClr val="90208C"/>
              </a:solidFill>
              <a:latin typeface="Calibri" panose="020F0502020204030204" pitchFamily="34" charset="0"/>
              <a:ea typeface="Calibri" panose="020F0502020204030204" pitchFamily="34" charset="0"/>
              <a:cs typeface="Calibri" panose="020F0502020204030204" pitchFamily="34" charset="0"/>
            </a:endParaRPr>
          </a:p>
        </p:txBody>
      </p:sp>
      <p:sp>
        <p:nvSpPr>
          <p:cNvPr id="137" name="文本框 136">
            <a:extLst>
              <a:ext uri="{FF2B5EF4-FFF2-40B4-BE49-F238E27FC236}">
                <a16:creationId xmlns:a16="http://schemas.microsoft.com/office/drawing/2014/main" id="{F1EDE95E-134B-FCFC-56C5-8A64E8D32B77}"/>
              </a:ext>
            </a:extLst>
          </p:cNvPr>
          <p:cNvSpPr txBox="1"/>
          <p:nvPr/>
        </p:nvSpPr>
        <p:spPr>
          <a:xfrm>
            <a:off x="2776344" y="4755317"/>
            <a:ext cx="2525414"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38" name="文本框 137">
            <a:extLst>
              <a:ext uri="{FF2B5EF4-FFF2-40B4-BE49-F238E27FC236}">
                <a16:creationId xmlns:a16="http://schemas.microsoft.com/office/drawing/2014/main" id="{B557A9B2-F136-F19F-CFAD-F8D9B9E6FC52}"/>
              </a:ext>
            </a:extLst>
          </p:cNvPr>
          <p:cNvSpPr txBox="1"/>
          <p:nvPr/>
        </p:nvSpPr>
        <p:spPr>
          <a:xfrm>
            <a:off x="971707" y="5744321"/>
            <a:ext cx="1601664"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Signal G2.2</a:t>
            </a:r>
            <a:endParaRPr lang="en-US" sz="2400" b="1" dirty="0">
              <a:solidFill>
                <a:srgbClr val="7E7FFD"/>
              </a:solidFill>
              <a:latin typeface="Calibri" panose="020F0502020204030204" pitchFamily="34" charset="0"/>
              <a:ea typeface="Calibri" panose="020F0502020204030204" pitchFamily="34" charset="0"/>
              <a:cs typeface="Calibri" panose="020F0502020204030204" pitchFamily="34" charset="0"/>
            </a:endParaRPr>
          </a:p>
        </p:txBody>
      </p:sp>
      <p:sp>
        <p:nvSpPr>
          <p:cNvPr id="139" name="文本框 138">
            <a:extLst>
              <a:ext uri="{FF2B5EF4-FFF2-40B4-BE49-F238E27FC236}">
                <a16:creationId xmlns:a16="http://schemas.microsoft.com/office/drawing/2014/main" id="{713440C7-BBFA-F0F1-121D-66DB42236DCF}"/>
              </a:ext>
            </a:extLst>
          </p:cNvPr>
          <p:cNvSpPr txBox="1"/>
          <p:nvPr/>
        </p:nvSpPr>
        <p:spPr>
          <a:xfrm>
            <a:off x="2738738" y="5735147"/>
            <a:ext cx="2563019"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47" name="文本框 146">
            <a:extLst>
              <a:ext uri="{FF2B5EF4-FFF2-40B4-BE49-F238E27FC236}">
                <a16:creationId xmlns:a16="http://schemas.microsoft.com/office/drawing/2014/main" id="{F24B5669-9BC7-D7C3-AF89-5577D0BFCEC0}"/>
              </a:ext>
            </a:extLst>
          </p:cNvPr>
          <p:cNvSpPr txBox="1"/>
          <p:nvPr/>
        </p:nvSpPr>
        <p:spPr>
          <a:xfrm>
            <a:off x="7046785" y="4326154"/>
            <a:ext cx="1651374"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Signal G1.1</a:t>
            </a:r>
            <a:endParaRPr lang="en-US" sz="2400" b="1" dirty="0">
              <a:solidFill>
                <a:srgbClr val="90208C"/>
              </a:solidFill>
              <a:latin typeface="Calibri" panose="020F0502020204030204" pitchFamily="34" charset="0"/>
              <a:ea typeface="Calibri" panose="020F0502020204030204" pitchFamily="34" charset="0"/>
              <a:cs typeface="Calibri" panose="020F0502020204030204" pitchFamily="34" charset="0"/>
            </a:endParaRPr>
          </a:p>
        </p:txBody>
      </p:sp>
      <p:sp>
        <p:nvSpPr>
          <p:cNvPr id="148" name="文本框 147">
            <a:extLst>
              <a:ext uri="{FF2B5EF4-FFF2-40B4-BE49-F238E27FC236}">
                <a16:creationId xmlns:a16="http://schemas.microsoft.com/office/drawing/2014/main" id="{D5F7F34F-85D3-A8B2-D873-E261C8F4CF00}"/>
              </a:ext>
            </a:extLst>
          </p:cNvPr>
          <p:cNvSpPr txBox="1"/>
          <p:nvPr/>
        </p:nvSpPr>
        <p:spPr>
          <a:xfrm>
            <a:off x="7043664" y="5334809"/>
            <a:ext cx="1601664"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Signal G2.1</a:t>
            </a:r>
            <a:endParaRPr lang="en-US" sz="2400" b="1" dirty="0">
              <a:solidFill>
                <a:srgbClr val="7E7FFD"/>
              </a:solidFill>
              <a:latin typeface="Calibri" panose="020F0502020204030204" pitchFamily="34" charset="0"/>
              <a:ea typeface="Calibri" panose="020F0502020204030204" pitchFamily="34" charset="0"/>
              <a:cs typeface="Calibri" panose="020F0502020204030204" pitchFamily="34" charset="0"/>
            </a:endParaRPr>
          </a:p>
        </p:txBody>
      </p:sp>
      <p:sp>
        <p:nvSpPr>
          <p:cNvPr id="149" name="文本框 148">
            <a:extLst>
              <a:ext uri="{FF2B5EF4-FFF2-40B4-BE49-F238E27FC236}">
                <a16:creationId xmlns:a16="http://schemas.microsoft.com/office/drawing/2014/main" id="{D18535F9-9C90-624C-8F0C-EB6387D7989E}"/>
              </a:ext>
            </a:extLst>
          </p:cNvPr>
          <p:cNvSpPr txBox="1"/>
          <p:nvPr/>
        </p:nvSpPr>
        <p:spPr>
          <a:xfrm>
            <a:off x="8851421" y="4305005"/>
            <a:ext cx="2522293"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50" name="文本框 149">
            <a:extLst>
              <a:ext uri="{FF2B5EF4-FFF2-40B4-BE49-F238E27FC236}">
                <a16:creationId xmlns:a16="http://schemas.microsoft.com/office/drawing/2014/main" id="{53DA16F7-5E25-38D9-0F2C-F15A1B240814}"/>
              </a:ext>
            </a:extLst>
          </p:cNvPr>
          <p:cNvSpPr txBox="1"/>
          <p:nvPr/>
        </p:nvSpPr>
        <p:spPr>
          <a:xfrm>
            <a:off x="8810695" y="5329316"/>
            <a:ext cx="2622971"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51" name="文本框 150">
            <a:extLst>
              <a:ext uri="{FF2B5EF4-FFF2-40B4-BE49-F238E27FC236}">
                <a16:creationId xmlns:a16="http://schemas.microsoft.com/office/drawing/2014/main" id="{78C0B2ED-1571-401C-3AAF-15C32C3D6866}"/>
              </a:ext>
            </a:extLst>
          </p:cNvPr>
          <p:cNvSpPr txBox="1"/>
          <p:nvPr/>
        </p:nvSpPr>
        <p:spPr>
          <a:xfrm>
            <a:off x="7043664" y="4782138"/>
            <a:ext cx="1651374"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Signal G1.2</a:t>
            </a:r>
            <a:endParaRPr lang="en-US" sz="2400" b="1" dirty="0">
              <a:solidFill>
                <a:srgbClr val="90208C"/>
              </a:solidFill>
              <a:latin typeface="Calibri" panose="020F0502020204030204" pitchFamily="34" charset="0"/>
              <a:ea typeface="Calibri" panose="020F0502020204030204" pitchFamily="34" charset="0"/>
              <a:cs typeface="Calibri" panose="020F0502020204030204" pitchFamily="34" charset="0"/>
            </a:endParaRPr>
          </a:p>
        </p:txBody>
      </p:sp>
      <p:sp>
        <p:nvSpPr>
          <p:cNvPr id="152" name="文本框 151">
            <a:extLst>
              <a:ext uri="{FF2B5EF4-FFF2-40B4-BE49-F238E27FC236}">
                <a16:creationId xmlns:a16="http://schemas.microsoft.com/office/drawing/2014/main" id="{222B4BB2-8221-E901-1DF1-63569488C139}"/>
              </a:ext>
            </a:extLst>
          </p:cNvPr>
          <p:cNvSpPr txBox="1"/>
          <p:nvPr/>
        </p:nvSpPr>
        <p:spPr>
          <a:xfrm>
            <a:off x="8848301" y="4760989"/>
            <a:ext cx="2525414"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53" name="文本框 152">
            <a:extLst>
              <a:ext uri="{FF2B5EF4-FFF2-40B4-BE49-F238E27FC236}">
                <a16:creationId xmlns:a16="http://schemas.microsoft.com/office/drawing/2014/main" id="{ADAEFCD6-5313-947C-18BD-7ADC116C04D6}"/>
              </a:ext>
            </a:extLst>
          </p:cNvPr>
          <p:cNvSpPr txBox="1"/>
          <p:nvPr/>
        </p:nvSpPr>
        <p:spPr>
          <a:xfrm>
            <a:off x="7043664" y="5749993"/>
            <a:ext cx="1601664"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Signal G2.2</a:t>
            </a:r>
            <a:endParaRPr lang="en-US" sz="2400" b="1" dirty="0">
              <a:solidFill>
                <a:srgbClr val="7E7FFD"/>
              </a:solidFill>
              <a:latin typeface="Calibri" panose="020F0502020204030204" pitchFamily="34" charset="0"/>
              <a:ea typeface="Calibri" panose="020F0502020204030204" pitchFamily="34" charset="0"/>
              <a:cs typeface="Calibri" panose="020F0502020204030204" pitchFamily="34" charset="0"/>
            </a:endParaRPr>
          </a:p>
        </p:txBody>
      </p:sp>
      <p:sp>
        <p:nvSpPr>
          <p:cNvPr id="154" name="文本框 153">
            <a:extLst>
              <a:ext uri="{FF2B5EF4-FFF2-40B4-BE49-F238E27FC236}">
                <a16:creationId xmlns:a16="http://schemas.microsoft.com/office/drawing/2014/main" id="{57593E72-AD8D-98B0-3E5D-CC0A5222607A}"/>
              </a:ext>
            </a:extLst>
          </p:cNvPr>
          <p:cNvSpPr txBox="1"/>
          <p:nvPr/>
        </p:nvSpPr>
        <p:spPr>
          <a:xfrm>
            <a:off x="8810695" y="5740819"/>
            <a:ext cx="2563019" cy="461665"/>
          </a:xfrm>
          <a:prstGeom prst="rect">
            <a:avLst/>
          </a:prstGeom>
          <a:noFill/>
        </p:spPr>
        <p:txBody>
          <a:bodyPr wrap="square" rtlCol="0">
            <a:spAutoFit/>
          </a:bodyPr>
          <a:lstStyle/>
          <a:p>
            <a:r>
              <a:rPr lang="en-US" altLang="zh-CN" sz="2400" b="1" i="1" dirty="0">
                <a:latin typeface="Calibri" panose="020F0502020204030204" pitchFamily="34" charset="0"/>
                <a:ea typeface="Calibri" panose="020F0502020204030204" pitchFamily="34" charset="0"/>
                <a:cs typeface="Calibri" panose="020F0502020204030204" pitchFamily="34" charset="0"/>
              </a:rPr>
              <a:t>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r>
              <a:rPr lang="en-US" altLang="zh-CN" sz="2400" b="1" i="1" dirty="0">
                <a:latin typeface="Calibri" panose="020F0502020204030204" pitchFamily="34" charset="0"/>
                <a:ea typeface="Calibri" panose="020F0502020204030204" pitchFamily="34" charset="0"/>
                <a:cs typeface="Calibri" panose="020F0502020204030204" pitchFamily="34" charset="0"/>
              </a:rPr>
              <a:t>  0  0  0  </a:t>
            </a:r>
            <a:r>
              <a:rPr lang="en-US" altLang="zh-CN" sz="2400" b="1" i="1" u="sng" dirty="0">
                <a:latin typeface="Calibri" panose="020F0502020204030204" pitchFamily="34" charset="0"/>
                <a:ea typeface="Calibri" panose="020F0502020204030204" pitchFamily="34" charset="0"/>
                <a:cs typeface="Calibri" panose="020F0502020204030204" pitchFamily="34" charset="0"/>
              </a:rPr>
              <a:t>1</a:t>
            </a:r>
            <a:endParaRPr lang="zh-CN" altLang="en-US" sz="2400" b="1" i="1" u="sng" dirty="0">
              <a:latin typeface="Calibri" panose="020F0502020204030204" pitchFamily="34" charset="0"/>
              <a:cs typeface="Calibri" panose="020F0502020204030204" pitchFamily="34" charset="0"/>
            </a:endParaRPr>
          </a:p>
        </p:txBody>
      </p:sp>
      <p:sp>
        <p:nvSpPr>
          <p:cNvPr id="155" name="右大括号 154">
            <a:extLst>
              <a:ext uri="{FF2B5EF4-FFF2-40B4-BE49-F238E27FC236}">
                <a16:creationId xmlns:a16="http://schemas.microsoft.com/office/drawing/2014/main" id="{EFAE6073-3470-8387-5581-E7B7574237F5}"/>
              </a:ext>
            </a:extLst>
          </p:cNvPr>
          <p:cNvSpPr/>
          <p:nvPr/>
        </p:nvSpPr>
        <p:spPr>
          <a:xfrm>
            <a:off x="5176953" y="4343814"/>
            <a:ext cx="243366" cy="866638"/>
          </a:xfrm>
          <a:prstGeom prst="rightBrace">
            <a:avLst/>
          </a:prstGeom>
          <a:ln w="38100">
            <a:solidFill>
              <a:srgbClr val="90208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6" name="右大括号 155">
            <a:extLst>
              <a:ext uri="{FF2B5EF4-FFF2-40B4-BE49-F238E27FC236}">
                <a16:creationId xmlns:a16="http://schemas.microsoft.com/office/drawing/2014/main" id="{00C9AA27-FE42-A817-2927-AA26ECF73303}"/>
              </a:ext>
            </a:extLst>
          </p:cNvPr>
          <p:cNvSpPr/>
          <p:nvPr/>
        </p:nvSpPr>
        <p:spPr>
          <a:xfrm>
            <a:off x="5172144" y="5377342"/>
            <a:ext cx="243366" cy="866638"/>
          </a:xfrm>
          <a:prstGeom prst="rightBrace">
            <a:avLst/>
          </a:prstGeom>
          <a:ln w="38100">
            <a:solidFill>
              <a:srgbClr val="7E7F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7" name="右大括号 156">
            <a:extLst>
              <a:ext uri="{FF2B5EF4-FFF2-40B4-BE49-F238E27FC236}">
                <a16:creationId xmlns:a16="http://schemas.microsoft.com/office/drawing/2014/main" id="{799936E1-2DE9-9FE2-42D5-685730563D9D}"/>
              </a:ext>
            </a:extLst>
          </p:cNvPr>
          <p:cNvSpPr/>
          <p:nvPr/>
        </p:nvSpPr>
        <p:spPr>
          <a:xfrm>
            <a:off x="11192705" y="4320621"/>
            <a:ext cx="243366" cy="866638"/>
          </a:xfrm>
          <a:prstGeom prst="rightBrace">
            <a:avLst/>
          </a:prstGeom>
          <a:ln w="38100">
            <a:solidFill>
              <a:srgbClr val="90208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8" name="右大括号 157">
            <a:extLst>
              <a:ext uri="{FF2B5EF4-FFF2-40B4-BE49-F238E27FC236}">
                <a16:creationId xmlns:a16="http://schemas.microsoft.com/office/drawing/2014/main" id="{6938531D-0482-429D-DC0A-BC463C51090F}"/>
              </a:ext>
            </a:extLst>
          </p:cNvPr>
          <p:cNvSpPr/>
          <p:nvPr/>
        </p:nvSpPr>
        <p:spPr>
          <a:xfrm>
            <a:off x="11187896" y="5354149"/>
            <a:ext cx="243366" cy="866638"/>
          </a:xfrm>
          <a:prstGeom prst="rightBrace">
            <a:avLst/>
          </a:prstGeom>
          <a:ln w="38100">
            <a:solidFill>
              <a:srgbClr val="7E7F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9" name="文本框 158">
            <a:extLst>
              <a:ext uri="{FF2B5EF4-FFF2-40B4-BE49-F238E27FC236}">
                <a16:creationId xmlns:a16="http://schemas.microsoft.com/office/drawing/2014/main" id="{28A75DBB-00A0-F97D-DE97-8D03ED302BCE}"/>
              </a:ext>
            </a:extLst>
          </p:cNvPr>
          <p:cNvSpPr txBox="1"/>
          <p:nvPr/>
        </p:nvSpPr>
        <p:spPr>
          <a:xfrm>
            <a:off x="5481591" y="4492330"/>
            <a:ext cx="407481" cy="523220"/>
          </a:xfrm>
          <a:prstGeom prst="rect">
            <a:avLst/>
          </a:prstGeom>
          <a:noFill/>
        </p:spPr>
        <p:txBody>
          <a:bodyPr wrap="square" rtlCol="0">
            <a:spAutoFit/>
          </a:bodyPr>
          <a:lstStyle/>
          <a:p>
            <a:r>
              <a:rPr lang="en-US" altLang="zh-C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2</a:t>
            </a:r>
            <a:endParaRPr lang="zh-CN" altLang="en-US" sz="2800" b="1" dirty="0">
              <a:solidFill>
                <a:srgbClr val="FF0000"/>
              </a:solidFill>
              <a:latin typeface="Calibri" panose="020F0502020204030204" pitchFamily="34" charset="0"/>
              <a:cs typeface="Calibri" panose="020F0502020204030204" pitchFamily="34" charset="0"/>
            </a:endParaRPr>
          </a:p>
        </p:txBody>
      </p:sp>
      <p:sp>
        <p:nvSpPr>
          <p:cNvPr id="160" name="文本框 159">
            <a:extLst>
              <a:ext uri="{FF2B5EF4-FFF2-40B4-BE49-F238E27FC236}">
                <a16:creationId xmlns:a16="http://schemas.microsoft.com/office/drawing/2014/main" id="{05F5755F-8A45-0889-58A7-9BFD71EAFE82}"/>
              </a:ext>
            </a:extLst>
          </p:cNvPr>
          <p:cNvSpPr txBox="1"/>
          <p:nvPr/>
        </p:nvSpPr>
        <p:spPr>
          <a:xfrm>
            <a:off x="5481591" y="5545283"/>
            <a:ext cx="407481" cy="523220"/>
          </a:xfrm>
          <a:prstGeom prst="rect">
            <a:avLst/>
          </a:prstGeom>
          <a:noFill/>
        </p:spPr>
        <p:txBody>
          <a:bodyPr wrap="square" rtlCol="0">
            <a:spAutoFit/>
          </a:bodyPr>
          <a:lstStyle/>
          <a:p>
            <a:r>
              <a:rPr lang="en-US" altLang="zh-C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2</a:t>
            </a:r>
            <a:endParaRPr lang="zh-CN" altLang="en-US" sz="2800" b="1" dirty="0">
              <a:solidFill>
                <a:srgbClr val="FF0000"/>
              </a:solidFill>
              <a:latin typeface="Calibri" panose="020F0502020204030204" pitchFamily="34" charset="0"/>
              <a:cs typeface="Calibri" panose="020F0502020204030204" pitchFamily="34" charset="0"/>
            </a:endParaRPr>
          </a:p>
        </p:txBody>
      </p:sp>
      <p:sp>
        <p:nvSpPr>
          <p:cNvPr id="161" name="文本框 160">
            <a:extLst>
              <a:ext uri="{FF2B5EF4-FFF2-40B4-BE49-F238E27FC236}">
                <a16:creationId xmlns:a16="http://schemas.microsoft.com/office/drawing/2014/main" id="{8886D93F-D419-F89F-2869-60F254F12188}"/>
              </a:ext>
            </a:extLst>
          </p:cNvPr>
          <p:cNvSpPr txBox="1"/>
          <p:nvPr/>
        </p:nvSpPr>
        <p:spPr>
          <a:xfrm>
            <a:off x="11488827" y="4492330"/>
            <a:ext cx="407481" cy="523220"/>
          </a:xfrm>
          <a:prstGeom prst="rect">
            <a:avLst/>
          </a:prstGeom>
          <a:noFill/>
        </p:spPr>
        <p:txBody>
          <a:bodyPr wrap="square" rtlCol="0">
            <a:spAutoFit/>
          </a:bodyPr>
          <a:lstStyle/>
          <a:p>
            <a:r>
              <a:rPr lang="en-US" altLang="zh-C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3</a:t>
            </a:r>
            <a:endParaRPr lang="zh-CN" altLang="en-US" sz="2800" b="1" dirty="0">
              <a:solidFill>
                <a:srgbClr val="FF0000"/>
              </a:solidFill>
              <a:latin typeface="Calibri" panose="020F0502020204030204" pitchFamily="34" charset="0"/>
              <a:cs typeface="Calibri" panose="020F0502020204030204" pitchFamily="34" charset="0"/>
            </a:endParaRPr>
          </a:p>
        </p:txBody>
      </p:sp>
      <p:sp>
        <p:nvSpPr>
          <p:cNvPr id="162" name="文本框 161">
            <a:extLst>
              <a:ext uri="{FF2B5EF4-FFF2-40B4-BE49-F238E27FC236}">
                <a16:creationId xmlns:a16="http://schemas.microsoft.com/office/drawing/2014/main" id="{99E1A627-3DE5-0FAA-9BB9-68CAB4A8AF76}"/>
              </a:ext>
            </a:extLst>
          </p:cNvPr>
          <p:cNvSpPr txBox="1"/>
          <p:nvPr/>
        </p:nvSpPr>
        <p:spPr>
          <a:xfrm>
            <a:off x="11488827" y="5545283"/>
            <a:ext cx="407481" cy="523220"/>
          </a:xfrm>
          <a:prstGeom prst="rect">
            <a:avLst/>
          </a:prstGeom>
          <a:noFill/>
        </p:spPr>
        <p:txBody>
          <a:bodyPr wrap="square" rtlCol="0">
            <a:spAutoFit/>
          </a:bodyPr>
          <a:lstStyle/>
          <a:p>
            <a:r>
              <a:rPr lang="en-US" altLang="zh-C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3</a:t>
            </a:r>
            <a:endParaRPr lang="zh-CN" altLang="en-US" sz="2800" b="1" dirty="0">
              <a:solidFill>
                <a:srgbClr val="FF0000"/>
              </a:solidFill>
              <a:latin typeface="Calibri" panose="020F0502020204030204" pitchFamily="34" charset="0"/>
              <a:cs typeface="Calibri" panose="020F0502020204030204" pitchFamily="34" charset="0"/>
            </a:endParaRPr>
          </a:p>
        </p:txBody>
      </p:sp>
      <p:sp>
        <p:nvSpPr>
          <p:cNvPr id="164" name="文本框 163">
            <a:extLst>
              <a:ext uri="{FF2B5EF4-FFF2-40B4-BE49-F238E27FC236}">
                <a16:creationId xmlns:a16="http://schemas.microsoft.com/office/drawing/2014/main" id="{B2CAAF84-CF2D-D05C-4F46-1AAD6CF8C679}"/>
              </a:ext>
            </a:extLst>
          </p:cNvPr>
          <p:cNvSpPr txBox="1"/>
          <p:nvPr/>
        </p:nvSpPr>
        <p:spPr>
          <a:xfrm>
            <a:off x="2701238" y="2619452"/>
            <a:ext cx="915759"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G1.1</a:t>
            </a:r>
            <a:endParaRPr lang="en-US" sz="2400" dirty="0"/>
          </a:p>
        </p:txBody>
      </p:sp>
      <p:sp>
        <p:nvSpPr>
          <p:cNvPr id="165" name="文本框 164">
            <a:extLst>
              <a:ext uri="{FF2B5EF4-FFF2-40B4-BE49-F238E27FC236}">
                <a16:creationId xmlns:a16="http://schemas.microsoft.com/office/drawing/2014/main" id="{85306978-4824-79B5-2BFB-E9DF537B88B6}"/>
              </a:ext>
            </a:extLst>
          </p:cNvPr>
          <p:cNvSpPr txBox="1"/>
          <p:nvPr/>
        </p:nvSpPr>
        <p:spPr>
          <a:xfrm>
            <a:off x="3907177" y="2924053"/>
            <a:ext cx="915759"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G1.2</a:t>
            </a:r>
            <a:endParaRPr lang="en-US" sz="2400" dirty="0"/>
          </a:p>
        </p:txBody>
      </p:sp>
      <p:sp>
        <p:nvSpPr>
          <p:cNvPr id="166" name="文本框 165">
            <a:extLst>
              <a:ext uri="{FF2B5EF4-FFF2-40B4-BE49-F238E27FC236}">
                <a16:creationId xmlns:a16="http://schemas.microsoft.com/office/drawing/2014/main" id="{B1D96F1C-4CB1-202F-139C-DFB4D6CE9094}"/>
              </a:ext>
            </a:extLst>
          </p:cNvPr>
          <p:cNvSpPr txBox="1"/>
          <p:nvPr/>
        </p:nvSpPr>
        <p:spPr>
          <a:xfrm>
            <a:off x="4850326" y="3393226"/>
            <a:ext cx="915759"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G2.1</a:t>
            </a:r>
            <a:endParaRPr lang="en-US" sz="2400" dirty="0">
              <a:solidFill>
                <a:srgbClr val="7E7FFD"/>
              </a:solidFill>
            </a:endParaRPr>
          </a:p>
        </p:txBody>
      </p:sp>
      <p:sp>
        <p:nvSpPr>
          <p:cNvPr id="167" name="文本框 166">
            <a:extLst>
              <a:ext uri="{FF2B5EF4-FFF2-40B4-BE49-F238E27FC236}">
                <a16:creationId xmlns:a16="http://schemas.microsoft.com/office/drawing/2014/main" id="{4D3D3FAC-5EE9-B984-2BF9-47DAE133CCF8}"/>
              </a:ext>
            </a:extLst>
          </p:cNvPr>
          <p:cNvSpPr txBox="1"/>
          <p:nvPr/>
        </p:nvSpPr>
        <p:spPr>
          <a:xfrm>
            <a:off x="4263800" y="3946437"/>
            <a:ext cx="915759"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G2.2</a:t>
            </a:r>
            <a:endParaRPr lang="en-US" sz="2400" dirty="0">
              <a:solidFill>
                <a:srgbClr val="7E7FFD"/>
              </a:solidFill>
            </a:endParaRPr>
          </a:p>
        </p:txBody>
      </p:sp>
      <p:sp>
        <p:nvSpPr>
          <p:cNvPr id="168" name="文本框 167">
            <a:extLst>
              <a:ext uri="{FF2B5EF4-FFF2-40B4-BE49-F238E27FC236}">
                <a16:creationId xmlns:a16="http://schemas.microsoft.com/office/drawing/2014/main" id="{A75B9929-22A3-C5C2-6D86-5FB6F816E609}"/>
              </a:ext>
            </a:extLst>
          </p:cNvPr>
          <p:cNvSpPr txBox="1"/>
          <p:nvPr/>
        </p:nvSpPr>
        <p:spPr>
          <a:xfrm>
            <a:off x="9035757" y="2779871"/>
            <a:ext cx="915759"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G1.1</a:t>
            </a:r>
            <a:endParaRPr lang="en-US" sz="2400" dirty="0"/>
          </a:p>
        </p:txBody>
      </p:sp>
      <p:sp>
        <p:nvSpPr>
          <p:cNvPr id="169" name="文本框 168">
            <a:extLst>
              <a:ext uri="{FF2B5EF4-FFF2-40B4-BE49-F238E27FC236}">
                <a16:creationId xmlns:a16="http://schemas.microsoft.com/office/drawing/2014/main" id="{991C5E80-7D34-504B-F580-C943B5DDA939}"/>
              </a:ext>
            </a:extLst>
          </p:cNvPr>
          <p:cNvSpPr txBox="1"/>
          <p:nvPr/>
        </p:nvSpPr>
        <p:spPr>
          <a:xfrm>
            <a:off x="10585441" y="3319261"/>
            <a:ext cx="915759" cy="461665"/>
          </a:xfrm>
          <a:prstGeom prst="rect">
            <a:avLst/>
          </a:prstGeom>
          <a:noFill/>
        </p:spPr>
        <p:txBody>
          <a:bodyPr wrap="square">
            <a:spAutoFit/>
          </a:bodyPr>
          <a:lstStyle/>
          <a:p>
            <a:r>
              <a:rPr lang="en-US" altLang="zh-CN" sz="2400" b="1" dirty="0">
                <a:solidFill>
                  <a:srgbClr val="90208C"/>
                </a:solidFill>
                <a:latin typeface="Calibri" panose="020F0502020204030204" pitchFamily="34" charset="0"/>
                <a:ea typeface="Calibri" panose="020F0502020204030204" pitchFamily="34" charset="0"/>
                <a:cs typeface="Calibri" panose="020F0502020204030204" pitchFamily="34" charset="0"/>
              </a:rPr>
              <a:t>G1.2</a:t>
            </a:r>
            <a:endParaRPr lang="en-US" sz="2400" dirty="0"/>
          </a:p>
        </p:txBody>
      </p:sp>
      <p:sp>
        <p:nvSpPr>
          <p:cNvPr id="170" name="文本框 169">
            <a:extLst>
              <a:ext uri="{FF2B5EF4-FFF2-40B4-BE49-F238E27FC236}">
                <a16:creationId xmlns:a16="http://schemas.microsoft.com/office/drawing/2014/main" id="{2E17A238-7AC4-F807-42DC-35A26E14C606}"/>
              </a:ext>
            </a:extLst>
          </p:cNvPr>
          <p:cNvSpPr txBox="1"/>
          <p:nvPr/>
        </p:nvSpPr>
        <p:spPr>
          <a:xfrm>
            <a:off x="9973960" y="2774807"/>
            <a:ext cx="915759"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G2.1</a:t>
            </a:r>
            <a:endParaRPr lang="en-US" sz="2400" dirty="0">
              <a:solidFill>
                <a:srgbClr val="7E7FFD"/>
              </a:solidFill>
            </a:endParaRPr>
          </a:p>
        </p:txBody>
      </p:sp>
      <p:sp>
        <p:nvSpPr>
          <p:cNvPr id="171" name="文本框 170">
            <a:extLst>
              <a:ext uri="{FF2B5EF4-FFF2-40B4-BE49-F238E27FC236}">
                <a16:creationId xmlns:a16="http://schemas.microsoft.com/office/drawing/2014/main" id="{27BC6292-3121-D0C2-EEC1-C842F7276745}"/>
              </a:ext>
            </a:extLst>
          </p:cNvPr>
          <p:cNvSpPr txBox="1"/>
          <p:nvPr/>
        </p:nvSpPr>
        <p:spPr>
          <a:xfrm>
            <a:off x="10506604" y="3954247"/>
            <a:ext cx="915759" cy="461665"/>
          </a:xfrm>
          <a:prstGeom prst="rect">
            <a:avLst/>
          </a:prstGeom>
          <a:noFill/>
        </p:spPr>
        <p:txBody>
          <a:bodyPr wrap="square">
            <a:spAutoFit/>
          </a:bodyPr>
          <a:lstStyle/>
          <a:p>
            <a:r>
              <a:rPr lang="en-US" altLang="zh-CN" sz="2400" b="1" dirty="0">
                <a:solidFill>
                  <a:srgbClr val="7E7FFD"/>
                </a:solidFill>
                <a:latin typeface="Calibri" panose="020F0502020204030204" pitchFamily="34" charset="0"/>
                <a:ea typeface="Calibri" panose="020F0502020204030204" pitchFamily="34" charset="0"/>
                <a:cs typeface="Calibri" panose="020F0502020204030204" pitchFamily="34" charset="0"/>
              </a:rPr>
              <a:t>G2.2</a:t>
            </a:r>
            <a:endParaRPr lang="en-US" sz="2400" dirty="0">
              <a:solidFill>
                <a:srgbClr val="7E7FFD"/>
              </a:solidFill>
            </a:endParaRPr>
          </a:p>
        </p:txBody>
      </p:sp>
    </p:spTree>
    <p:extLst>
      <p:ext uri="{BB962C8B-B14F-4D97-AF65-F5344CB8AC3E}">
        <p14:creationId xmlns:p14="http://schemas.microsoft.com/office/powerpoint/2010/main" val="319992690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8E9757-2CA9-4CB6-B64C-16875AA40877}"/>
              </a:ext>
            </a:extLst>
          </p:cNvPr>
          <p:cNvSpPr>
            <a:spLocks noGrp="1"/>
          </p:cNvSpPr>
          <p:nvPr>
            <p:ph type="title"/>
          </p:nvPr>
        </p:nvSpPr>
        <p:spPr/>
        <p:txBody>
          <a:bodyPr/>
          <a:lstStyle/>
          <a:p>
            <a:r>
              <a:rPr lang="en-US" altLang="zh-CN" dirty="0"/>
              <a:t>MCF-Based Package Pin Assignment</a:t>
            </a:r>
            <a:endParaRPr lang="zh-CN" altLang="en-US" dirty="0"/>
          </a:p>
        </p:txBody>
      </p:sp>
      <p:sp>
        <p:nvSpPr>
          <p:cNvPr id="3" name="页脚占位符 2">
            <a:extLst>
              <a:ext uri="{FF2B5EF4-FFF2-40B4-BE49-F238E27FC236}">
                <a16:creationId xmlns:a16="http://schemas.microsoft.com/office/drawing/2014/main" id="{B8712A54-5A7B-4F6D-AF5F-E3BFAB9804C8}"/>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7945A352-6431-4F17-B075-A781DF029C1D}"/>
              </a:ext>
            </a:extLst>
          </p:cNvPr>
          <p:cNvSpPr>
            <a:spLocks noGrp="1"/>
          </p:cNvSpPr>
          <p:nvPr>
            <p:ph type="sldNum" sz="quarter" idx="12"/>
          </p:nvPr>
        </p:nvSpPr>
        <p:spPr/>
        <p:txBody>
          <a:bodyPr/>
          <a:lstStyle/>
          <a:p>
            <a:fld id="{B33F7469-D28B-482F-B1B6-3B8E7CF51519}" type="slidenum">
              <a:rPr lang="zh-CN" altLang="en-US" smtClean="0"/>
              <a:pPr/>
              <a:t>13</a:t>
            </a:fld>
            <a:endParaRPr lang="zh-CN" altLang="en-US" dirty="0"/>
          </a:p>
        </p:txBody>
      </p:sp>
      <p:sp>
        <p:nvSpPr>
          <p:cNvPr id="5" name="内容占位符 4">
            <a:extLst>
              <a:ext uri="{FF2B5EF4-FFF2-40B4-BE49-F238E27FC236}">
                <a16:creationId xmlns:a16="http://schemas.microsoft.com/office/drawing/2014/main" id="{F10F955C-4268-4FF7-A10D-1E6AF909CD2D}"/>
              </a:ext>
            </a:extLst>
          </p:cNvPr>
          <p:cNvSpPr>
            <a:spLocks noGrp="1"/>
          </p:cNvSpPr>
          <p:nvPr>
            <p:ph sz="quarter" idx="13"/>
          </p:nvPr>
        </p:nvSpPr>
        <p:spPr>
          <a:xfrm>
            <a:off x="523874" y="1323974"/>
            <a:ext cx="11277601" cy="5397501"/>
          </a:xfrm>
        </p:spPr>
        <p:txBody>
          <a:bodyPr>
            <a:normAutofit/>
          </a:bodyPr>
          <a:lstStyle/>
          <a:p>
            <a:r>
              <a:rPr lang="en-US" altLang="zh-CN" sz="2800" dirty="0"/>
              <a:t>Target: </a:t>
            </a:r>
            <a:r>
              <a:rPr lang="en-US" altLang="zh-CN" sz="2800" b="1" dirty="0"/>
              <a:t>Assign signals/signal groups </a:t>
            </a:r>
            <a:r>
              <a:rPr lang="en-US" altLang="zh-CN" sz="2800" dirty="0"/>
              <a:t>to package pins with smaller distance.</a:t>
            </a:r>
          </a:p>
          <a:p>
            <a:r>
              <a:rPr lang="en-US" altLang="zh-CN" sz="2800" dirty="0"/>
              <a:t>Step 1:</a:t>
            </a:r>
          </a:p>
          <a:p>
            <a:pPr lvl="1"/>
            <a:r>
              <a:rPr lang="en-US" altLang="zh-CN" sz="2400" b="1" dirty="0"/>
              <a:t>Bank assignment</a:t>
            </a:r>
            <a:endParaRPr lang="en-US" altLang="zh-CN" b="1" dirty="0"/>
          </a:p>
          <a:p>
            <a:pPr lvl="1"/>
            <a:endParaRPr lang="en-US" altLang="zh-CN" dirty="0"/>
          </a:p>
          <a:p>
            <a:pPr lvl="1"/>
            <a:endParaRPr lang="en-US" altLang="zh-CN" dirty="0"/>
          </a:p>
          <a:p>
            <a:pPr lvl="1"/>
            <a:endParaRPr lang="en-US" altLang="zh-CN" dirty="0"/>
          </a:p>
          <a:p>
            <a:pPr lvl="1"/>
            <a:endParaRPr lang="en-US" altLang="zh-CN" dirty="0"/>
          </a:p>
          <a:p>
            <a:pPr lvl="1"/>
            <a:endParaRPr lang="en-US" altLang="zh-CN" dirty="0"/>
          </a:p>
          <a:p>
            <a:pPr lvl="1"/>
            <a:endParaRPr lang="en-US" altLang="zh-CN" dirty="0"/>
          </a:p>
          <a:p>
            <a:r>
              <a:rPr lang="en-US" altLang="zh-CN" sz="2800" dirty="0">
                <a:latin typeface="Calibri" panose="020F0502020204030204" pitchFamily="34" charset="0"/>
                <a:ea typeface="Calibri" panose="020F0502020204030204" pitchFamily="34" charset="0"/>
                <a:cs typeface="Calibri" panose="020F0502020204030204" pitchFamily="34" charset="0"/>
              </a:rPr>
              <a:t>Edge Weight</a:t>
            </a:r>
            <a:r>
              <a:rPr lang="zh-CN" altLang="en-US" sz="2800" dirty="0">
                <a:latin typeface="Calibri" panose="020F0502020204030204" pitchFamily="34" charset="0"/>
                <a:cs typeface="Calibri" panose="020F0502020204030204" pitchFamily="34" charset="0"/>
              </a:rPr>
              <a:t> </a:t>
            </a:r>
            <a:r>
              <a:rPr lang="en-US" altLang="zh-CN" sz="2800" dirty="0">
                <a:latin typeface="Calibri" panose="020F0502020204030204" pitchFamily="34" charset="0"/>
                <a:ea typeface="Calibri" panose="020F0502020204030204" pitchFamily="34" charset="0"/>
                <a:cs typeface="Calibri" panose="020F0502020204030204" pitchFamily="34" charset="0"/>
              </a:rPr>
              <a:t>is</a:t>
            </a:r>
            <a:r>
              <a:rPr lang="zh-CN" altLang="en-US" sz="2800" dirty="0">
                <a:latin typeface="Calibri" panose="020F0502020204030204" pitchFamily="34" charset="0"/>
                <a:cs typeface="Calibri" panose="020F0502020204030204" pitchFamily="34" charset="0"/>
              </a:rPr>
              <a:t> </a:t>
            </a:r>
            <a:r>
              <a:rPr lang="en-US" altLang="zh-CN" sz="2800" dirty="0">
                <a:latin typeface="Calibri" panose="020F0502020204030204" pitchFamily="34" charset="0"/>
                <a:ea typeface="Calibri" panose="020F0502020204030204" pitchFamily="34" charset="0"/>
                <a:cs typeface="Calibri" panose="020F0502020204030204" pitchFamily="34" charset="0"/>
              </a:rPr>
              <a:t>calculated</a:t>
            </a:r>
            <a:r>
              <a:rPr lang="zh-CN" altLang="en-US" sz="2800" dirty="0">
                <a:latin typeface="Calibri" panose="020F0502020204030204" pitchFamily="34" charset="0"/>
                <a:cs typeface="Calibri" panose="020F0502020204030204" pitchFamily="34" charset="0"/>
              </a:rPr>
              <a:t> </a:t>
            </a:r>
            <a:r>
              <a:rPr lang="en-US" altLang="zh-CN" sz="2800" dirty="0">
                <a:latin typeface="Calibri" panose="020F0502020204030204" pitchFamily="34" charset="0"/>
                <a:ea typeface="Calibri" panose="020F0502020204030204" pitchFamily="34" charset="0"/>
                <a:cs typeface="Calibri" panose="020F0502020204030204" pitchFamily="34" charset="0"/>
              </a:rPr>
              <a:t>by</a:t>
            </a:r>
            <a:r>
              <a:rPr lang="zh-CN" altLang="en-US" sz="2800" dirty="0">
                <a:latin typeface="Calibri" panose="020F0502020204030204" pitchFamily="34" charset="0"/>
                <a:cs typeface="Calibri" panose="020F0502020204030204" pitchFamily="34" charset="0"/>
              </a:rPr>
              <a:t> </a:t>
            </a:r>
            <a:r>
              <a:rPr lang="en-US" altLang="zh-CN" sz="2800" dirty="0">
                <a:latin typeface="Calibri" panose="020F0502020204030204" pitchFamily="34" charset="0"/>
                <a:ea typeface="Calibri" panose="020F0502020204030204" pitchFamily="34" charset="0"/>
                <a:cs typeface="Calibri" panose="020F0502020204030204" pitchFamily="34" charset="0"/>
              </a:rPr>
              <a:t>the</a:t>
            </a:r>
            <a:r>
              <a:rPr lang="zh-CN" altLang="en-US" sz="2800" dirty="0">
                <a:latin typeface="Calibri" panose="020F0502020204030204" pitchFamily="34" charset="0"/>
                <a:cs typeface="Calibri" panose="020F0502020204030204" pitchFamily="34" charset="0"/>
              </a:rPr>
              <a:t> </a:t>
            </a:r>
            <a:r>
              <a:rPr lang="en-US" altLang="zh-CN" sz="2800" dirty="0">
                <a:latin typeface="Calibri" panose="020F0502020204030204" pitchFamily="34" charset="0"/>
                <a:ea typeface="Calibri" panose="020F0502020204030204" pitchFamily="34" charset="0"/>
                <a:cs typeface="Calibri" panose="020F0502020204030204" pitchFamily="34" charset="0"/>
              </a:rPr>
              <a:t>distance from cells to I/O banks or package pins.</a:t>
            </a:r>
          </a:p>
        </p:txBody>
      </p:sp>
      <p:pic>
        <p:nvPicPr>
          <p:cNvPr id="7" name="图片 6">
            <a:extLst>
              <a:ext uri="{FF2B5EF4-FFF2-40B4-BE49-F238E27FC236}">
                <a16:creationId xmlns:a16="http://schemas.microsoft.com/office/drawing/2014/main" id="{E15FC489-16DB-4804-A639-E03DC470EE01}"/>
              </a:ext>
            </a:extLst>
          </p:cNvPr>
          <p:cNvPicPr>
            <a:picLocks noChangeAspect="1"/>
          </p:cNvPicPr>
          <p:nvPr/>
        </p:nvPicPr>
        <p:blipFill>
          <a:blip r:embed="rId3"/>
          <a:srcRect r="38655"/>
          <a:stretch/>
        </p:blipFill>
        <p:spPr>
          <a:xfrm>
            <a:off x="1448091" y="2869053"/>
            <a:ext cx="3112287" cy="2664973"/>
          </a:xfrm>
          <a:prstGeom prst="rect">
            <a:avLst/>
          </a:prstGeom>
        </p:spPr>
      </p:pic>
      <p:pic>
        <p:nvPicPr>
          <p:cNvPr id="9" name="图片 8">
            <a:extLst>
              <a:ext uri="{FF2B5EF4-FFF2-40B4-BE49-F238E27FC236}">
                <a16:creationId xmlns:a16="http://schemas.microsoft.com/office/drawing/2014/main" id="{974778F2-E8A9-4EFF-AE88-37319B1BD94D}"/>
              </a:ext>
            </a:extLst>
          </p:cNvPr>
          <p:cNvPicPr>
            <a:picLocks noChangeAspect="1"/>
          </p:cNvPicPr>
          <p:nvPr/>
        </p:nvPicPr>
        <p:blipFill>
          <a:blip r:embed="rId4"/>
          <a:srcRect b="27974"/>
          <a:stretch/>
        </p:blipFill>
        <p:spPr>
          <a:xfrm>
            <a:off x="6075763" y="2946796"/>
            <a:ext cx="6063639" cy="2664973"/>
          </a:xfrm>
          <a:prstGeom prst="rect">
            <a:avLst/>
          </a:prstGeom>
        </p:spPr>
      </p:pic>
      <p:sp>
        <p:nvSpPr>
          <p:cNvPr id="6" name="内容占位符 4">
            <a:extLst>
              <a:ext uri="{FF2B5EF4-FFF2-40B4-BE49-F238E27FC236}">
                <a16:creationId xmlns:a16="http://schemas.microsoft.com/office/drawing/2014/main" id="{D9A928BA-9303-F1F9-A299-643AAB9D6DFF}"/>
              </a:ext>
            </a:extLst>
          </p:cNvPr>
          <p:cNvSpPr txBox="1">
            <a:spLocks/>
          </p:cNvSpPr>
          <p:nvPr/>
        </p:nvSpPr>
        <p:spPr>
          <a:xfrm>
            <a:off x="6162673" y="1921323"/>
            <a:ext cx="5840629" cy="1251752"/>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sz="2800" dirty="0"/>
              <a:t>Step 2:</a:t>
            </a:r>
          </a:p>
          <a:p>
            <a:pPr lvl="1"/>
            <a:r>
              <a:rPr lang="en-US" altLang="zh-CN" sz="2400" b="1" dirty="0"/>
              <a:t>Pin Assignment</a:t>
            </a:r>
          </a:p>
        </p:txBody>
      </p:sp>
      <p:sp>
        <p:nvSpPr>
          <p:cNvPr id="10" name="文本框 9">
            <a:extLst>
              <a:ext uri="{FF2B5EF4-FFF2-40B4-BE49-F238E27FC236}">
                <a16:creationId xmlns:a16="http://schemas.microsoft.com/office/drawing/2014/main" id="{3CD1AA67-D5B8-9D17-2B8B-C7A7FCAA32B2}"/>
              </a:ext>
            </a:extLst>
          </p:cNvPr>
          <p:cNvSpPr txBox="1"/>
          <p:nvPr/>
        </p:nvSpPr>
        <p:spPr>
          <a:xfrm>
            <a:off x="2895898" y="3295952"/>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
        <p:nvSpPr>
          <p:cNvPr id="11" name="文本框 10">
            <a:extLst>
              <a:ext uri="{FF2B5EF4-FFF2-40B4-BE49-F238E27FC236}">
                <a16:creationId xmlns:a16="http://schemas.microsoft.com/office/drawing/2014/main" id="{0337C35B-1B43-5383-D09D-9C1F121A7083}"/>
              </a:ext>
            </a:extLst>
          </p:cNvPr>
          <p:cNvSpPr txBox="1"/>
          <p:nvPr/>
        </p:nvSpPr>
        <p:spPr>
          <a:xfrm>
            <a:off x="3904377" y="3665284"/>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
        <p:nvSpPr>
          <p:cNvPr id="12" name="文本框 11">
            <a:extLst>
              <a:ext uri="{FF2B5EF4-FFF2-40B4-BE49-F238E27FC236}">
                <a16:creationId xmlns:a16="http://schemas.microsoft.com/office/drawing/2014/main" id="{B40092AC-A325-75F0-F28E-229E1070AE4E}"/>
              </a:ext>
            </a:extLst>
          </p:cNvPr>
          <p:cNvSpPr txBox="1"/>
          <p:nvPr/>
        </p:nvSpPr>
        <p:spPr>
          <a:xfrm>
            <a:off x="1110164" y="3838058"/>
            <a:ext cx="1383808" cy="369332"/>
          </a:xfrm>
          <a:prstGeom prst="rect">
            <a:avLst/>
          </a:prstGeom>
          <a:noFill/>
        </p:spPr>
        <p:txBody>
          <a:bodyPr wrap="square">
            <a:spAutoFit/>
          </a:bodyPr>
          <a:lstStyle/>
          <a:p>
            <a:r>
              <a:rPr lang="en-US" altLang="zh-CN" sz="1800" b="1" dirty="0">
                <a:solidFill>
                  <a:srgbClr val="FF0000"/>
                </a:solidFill>
              </a:rPr>
              <a:t>#channel</a:t>
            </a:r>
            <a:endParaRPr lang="en-US" dirty="0">
              <a:solidFill>
                <a:srgbClr val="FF0000"/>
              </a:solidFill>
            </a:endParaRPr>
          </a:p>
        </p:txBody>
      </p:sp>
      <p:sp>
        <p:nvSpPr>
          <p:cNvPr id="13" name="文本框 12">
            <a:extLst>
              <a:ext uri="{FF2B5EF4-FFF2-40B4-BE49-F238E27FC236}">
                <a16:creationId xmlns:a16="http://schemas.microsoft.com/office/drawing/2014/main" id="{6A4948C7-B2BA-D834-E5B9-4896CE2E31D8}"/>
              </a:ext>
            </a:extLst>
          </p:cNvPr>
          <p:cNvSpPr txBox="1"/>
          <p:nvPr/>
        </p:nvSpPr>
        <p:spPr>
          <a:xfrm>
            <a:off x="6514810" y="3548325"/>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
        <p:nvSpPr>
          <p:cNvPr id="14" name="文本框 13">
            <a:extLst>
              <a:ext uri="{FF2B5EF4-FFF2-40B4-BE49-F238E27FC236}">
                <a16:creationId xmlns:a16="http://schemas.microsoft.com/office/drawing/2014/main" id="{6C8B10FE-29C7-C6C7-E746-CFF006CC9823}"/>
              </a:ext>
            </a:extLst>
          </p:cNvPr>
          <p:cNvSpPr txBox="1"/>
          <p:nvPr/>
        </p:nvSpPr>
        <p:spPr>
          <a:xfrm>
            <a:off x="7380274" y="3119565"/>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
        <p:nvSpPr>
          <p:cNvPr id="15" name="文本框 14">
            <a:extLst>
              <a:ext uri="{FF2B5EF4-FFF2-40B4-BE49-F238E27FC236}">
                <a16:creationId xmlns:a16="http://schemas.microsoft.com/office/drawing/2014/main" id="{FCBEB8F3-527D-1C8D-6A71-43D992844FC8}"/>
              </a:ext>
            </a:extLst>
          </p:cNvPr>
          <p:cNvSpPr txBox="1"/>
          <p:nvPr/>
        </p:nvSpPr>
        <p:spPr>
          <a:xfrm>
            <a:off x="8184342" y="3500260"/>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
        <p:nvSpPr>
          <p:cNvPr id="16" name="文本框 15">
            <a:extLst>
              <a:ext uri="{FF2B5EF4-FFF2-40B4-BE49-F238E27FC236}">
                <a16:creationId xmlns:a16="http://schemas.microsoft.com/office/drawing/2014/main" id="{BEA3B6BE-C8E8-E93F-D4BE-BCAB4986CDF3}"/>
              </a:ext>
            </a:extLst>
          </p:cNvPr>
          <p:cNvSpPr txBox="1"/>
          <p:nvPr/>
        </p:nvSpPr>
        <p:spPr>
          <a:xfrm>
            <a:off x="9545579" y="3585758"/>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
        <p:nvSpPr>
          <p:cNvPr id="17" name="文本框 16">
            <a:extLst>
              <a:ext uri="{FF2B5EF4-FFF2-40B4-BE49-F238E27FC236}">
                <a16:creationId xmlns:a16="http://schemas.microsoft.com/office/drawing/2014/main" id="{F58AB6AF-D80F-8A64-3462-1F66094F7F62}"/>
              </a:ext>
            </a:extLst>
          </p:cNvPr>
          <p:cNvSpPr txBox="1"/>
          <p:nvPr/>
        </p:nvSpPr>
        <p:spPr>
          <a:xfrm>
            <a:off x="11335537" y="3554611"/>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
        <p:nvSpPr>
          <p:cNvPr id="18" name="文本框 17">
            <a:extLst>
              <a:ext uri="{FF2B5EF4-FFF2-40B4-BE49-F238E27FC236}">
                <a16:creationId xmlns:a16="http://schemas.microsoft.com/office/drawing/2014/main" id="{95E8BB56-044E-5B38-4063-ECAD2A6D3B1C}"/>
              </a:ext>
            </a:extLst>
          </p:cNvPr>
          <p:cNvSpPr txBox="1"/>
          <p:nvPr/>
        </p:nvSpPr>
        <p:spPr>
          <a:xfrm>
            <a:off x="10408575" y="3320043"/>
            <a:ext cx="308295" cy="369332"/>
          </a:xfrm>
          <a:prstGeom prst="rect">
            <a:avLst/>
          </a:prstGeom>
          <a:noFill/>
        </p:spPr>
        <p:txBody>
          <a:bodyPr wrap="square">
            <a:spAutoFit/>
          </a:bodyPr>
          <a:lstStyle/>
          <a:p>
            <a:r>
              <a:rPr lang="en-US" altLang="zh-CN" sz="1800" b="1" dirty="0">
                <a:solidFill>
                  <a:srgbClr val="FF0000"/>
                </a:solidFill>
              </a:rPr>
              <a:t>1</a:t>
            </a:r>
            <a:endParaRPr lang="en-US" dirty="0">
              <a:solidFill>
                <a:srgbClr val="FF0000"/>
              </a:solidFill>
            </a:endParaRPr>
          </a:p>
        </p:txBody>
      </p:sp>
    </p:spTree>
    <p:extLst>
      <p:ext uri="{BB962C8B-B14F-4D97-AF65-F5344CB8AC3E}">
        <p14:creationId xmlns:p14="http://schemas.microsoft.com/office/powerpoint/2010/main" val="1065207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5FB077-BC12-4224-848B-3246F5A1F9AA}"/>
              </a:ext>
            </a:extLst>
          </p:cNvPr>
          <p:cNvSpPr>
            <a:spLocks noGrp="1"/>
          </p:cNvSpPr>
          <p:nvPr>
            <p:ph type="title"/>
          </p:nvPr>
        </p:nvSpPr>
        <p:spPr/>
        <p:txBody>
          <a:bodyPr/>
          <a:lstStyle/>
          <a:p>
            <a:r>
              <a:rPr lang="en-US" altLang="zh-CN" dirty="0"/>
              <a:t>Overall Flow</a:t>
            </a:r>
            <a:endParaRPr lang="zh-CN" altLang="en-US" dirty="0"/>
          </a:p>
        </p:txBody>
      </p:sp>
      <p:sp>
        <p:nvSpPr>
          <p:cNvPr id="3" name="页脚占位符 2">
            <a:extLst>
              <a:ext uri="{FF2B5EF4-FFF2-40B4-BE49-F238E27FC236}">
                <a16:creationId xmlns:a16="http://schemas.microsoft.com/office/drawing/2014/main" id="{481D7F21-D30D-4484-A548-289042106DEF}"/>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1443048F-E347-4856-8A20-77E5149A5BEA}"/>
              </a:ext>
            </a:extLst>
          </p:cNvPr>
          <p:cNvSpPr>
            <a:spLocks noGrp="1"/>
          </p:cNvSpPr>
          <p:nvPr>
            <p:ph type="sldNum" sz="quarter" idx="12"/>
          </p:nvPr>
        </p:nvSpPr>
        <p:spPr/>
        <p:txBody>
          <a:bodyPr/>
          <a:lstStyle/>
          <a:p>
            <a:fld id="{B33F7469-D28B-482F-B1B6-3B8E7CF51519}" type="slidenum">
              <a:rPr lang="zh-CN" altLang="en-US" smtClean="0"/>
              <a:pPr/>
              <a:t>14</a:t>
            </a:fld>
            <a:endParaRPr lang="zh-CN" altLang="en-US" dirty="0"/>
          </a:p>
        </p:txBody>
      </p:sp>
      <p:pic>
        <p:nvPicPr>
          <p:cNvPr id="12" name="图片 11">
            <a:extLst>
              <a:ext uri="{FF2B5EF4-FFF2-40B4-BE49-F238E27FC236}">
                <a16:creationId xmlns:a16="http://schemas.microsoft.com/office/drawing/2014/main" id="{EDA8F4C1-B4F1-4B5E-8246-FFC865726EF6}"/>
              </a:ext>
            </a:extLst>
          </p:cNvPr>
          <p:cNvPicPr>
            <a:picLocks noChangeAspect="1"/>
          </p:cNvPicPr>
          <p:nvPr/>
        </p:nvPicPr>
        <p:blipFill rotWithShape="1">
          <a:blip r:embed="rId3"/>
          <a:srcRect t="7976" b="7550"/>
          <a:stretch/>
        </p:blipFill>
        <p:spPr>
          <a:xfrm>
            <a:off x="0" y="2798858"/>
            <a:ext cx="12192000" cy="1001865"/>
          </a:xfrm>
          <a:prstGeom prst="rect">
            <a:avLst/>
          </a:prstGeom>
        </p:spPr>
      </p:pic>
      <p:pic>
        <p:nvPicPr>
          <p:cNvPr id="10" name="内容占位符 9">
            <a:extLst>
              <a:ext uri="{FF2B5EF4-FFF2-40B4-BE49-F238E27FC236}">
                <a16:creationId xmlns:a16="http://schemas.microsoft.com/office/drawing/2014/main" id="{E8A2F07A-C7AB-4481-9956-1AAC02D7007F}"/>
              </a:ext>
            </a:extLst>
          </p:cNvPr>
          <p:cNvPicPr>
            <a:picLocks noGrp="1" noChangeAspect="1"/>
          </p:cNvPicPr>
          <p:nvPr>
            <p:ph sz="quarter" idx="13"/>
          </p:nvPr>
        </p:nvPicPr>
        <p:blipFill>
          <a:blip r:embed="rId4"/>
          <a:stretch>
            <a:fillRect/>
          </a:stretch>
        </p:blipFill>
        <p:spPr>
          <a:xfrm>
            <a:off x="523875" y="1045089"/>
            <a:ext cx="11277600" cy="1357032"/>
          </a:xfrm>
        </p:spPr>
      </p:pic>
      <p:sp>
        <p:nvSpPr>
          <p:cNvPr id="13" name="文本框 12">
            <a:extLst>
              <a:ext uri="{FF2B5EF4-FFF2-40B4-BE49-F238E27FC236}">
                <a16:creationId xmlns:a16="http://schemas.microsoft.com/office/drawing/2014/main" id="{263528C1-DCFC-498F-87C0-802A6212C35D}"/>
              </a:ext>
            </a:extLst>
          </p:cNvPr>
          <p:cNvSpPr txBox="1"/>
          <p:nvPr/>
        </p:nvSpPr>
        <p:spPr>
          <a:xfrm>
            <a:off x="5470497" y="2330928"/>
            <a:ext cx="1541704" cy="523220"/>
          </a:xfrm>
          <a:prstGeom prst="rect">
            <a:avLst/>
          </a:prstGeom>
          <a:noFill/>
        </p:spPr>
        <p:txBody>
          <a:bodyPr wrap="none" rtlCol="0">
            <a:spAutoFit/>
          </a:bodyPr>
          <a:lstStyle/>
          <a:p>
            <a:r>
              <a:rPr lang="en-US" altLang="zh-CN" sz="2800" b="1" dirty="0">
                <a:latin typeface="Calibri" panose="020F0502020204030204" pitchFamily="34" charset="0"/>
                <a:cs typeface="Calibri" panose="020F0502020204030204" pitchFamily="34" charset="0"/>
              </a:rPr>
              <a:t>Our Flow</a:t>
            </a:r>
            <a:endParaRPr lang="zh-CN" altLang="en-US" sz="2800" b="1" dirty="0">
              <a:latin typeface="Calibri" panose="020F0502020204030204" pitchFamily="34" charset="0"/>
              <a:cs typeface="Calibri" panose="020F0502020204030204" pitchFamily="34" charset="0"/>
            </a:endParaRPr>
          </a:p>
        </p:txBody>
      </p:sp>
      <p:pic>
        <p:nvPicPr>
          <p:cNvPr id="24" name="图片 23">
            <a:extLst>
              <a:ext uri="{FF2B5EF4-FFF2-40B4-BE49-F238E27FC236}">
                <a16:creationId xmlns:a16="http://schemas.microsoft.com/office/drawing/2014/main" id="{273A576D-9409-4F59-A9D9-08B2D0202E9C}"/>
              </a:ext>
            </a:extLst>
          </p:cNvPr>
          <p:cNvPicPr>
            <a:picLocks noChangeAspect="1"/>
          </p:cNvPicPr>
          <p:nvPr/>
        </p:nvPicPr>
        <p:blipFill rotWithShape="1">
          <a:blip r:embed="rId5"/>
          <a:srcRect l="2028" r="3414"/>
          <a:stretch/>
        </p:blipFill>
        <p:spPr>
          <a:xfrm>
            <a:off x="1232452" y="4463649"/>
            <a:ext cx="2894275" cy="1371670"/>
          </a:xfrm>
          <a:prstGeom prst="rect">
            <a:avLst/>
          </a:prstGeom>
        </p:spPr>
      </p:pic>
      <p:pic>
        <p:nvPicPr>
          <p:cNvPr id="26" name="图片 25">
            <a:extLst>
              <a:ext uri="{FF2B5EF4-FFF2-40B4-BE49-F238E27FC236}">
                <a16:creationId xmlns:a16="http://schemas.microsoft.com/office/drawing/2014/main" id="{62A71620-FF32-4A81-AC70-83325C9562E1}"/>
              </a:ext>
            </a:extLst>
          </p:cNvPr>
          <p:cNvPicPr>
            <a:picLocks noChangeAspect="1"/>
          </p:cNvPicPr>
          <p:nvPr/>
        </p:nvPicPr>
        <p:blipFill>
          <a:blip r:embed="rId6"/>
          <a:stretch>
            <a:fillRect/>
          </a:stretch>
        </p:blipFill>
        <p:spPr>
          <a:xfrm>
            <a:off x="4877919" y="4479525"/>
            <a:ext cx="2959252" cy="1339919"/>
          </a:xfrm>
          <a:prstGeom prst="rect">
            <a:avLst/>
          </a:prstGeom>
        </p:spPr>
      </p:pic>
      <p:pic>
        <p:nvPicPr>
          <p:cNvPr id="28" name="图片 27">
            <a:extLst>
              <a:ext uri="{FF2B5EF4-FFF2-40B4-BE49-F238E27FC236}">
                <a16:creationId xmlns:a16="http://schemas.microsoft.com/office/drawing/2014/main" id="{09113A77-5DE1-4831-856B-EAADC285DC1C}"/>
              </a:ext>
            </a:extLst>
          </p:cNvPr>
          <p:cNvPicPr>
            <a:picLocks noChangeAspect="1"/>
          </p:cNvPicPr>
          <p:nvPr/>
        </p:nvPicPr>
        <p:blipFill>
          <a:blip r:embed="rId7"/>
          <a:stretch>
            <a:fillRect/>
          </a:stretch>
        </p:blipFill>
        <p:spPr>
          <a:xfrm>
            <a:off x="8588361" y="4622407"/>
            <a:ext cx="2971953" cy="1054154"/>
          </a:xfrm>
          <a:prstGeom prst="rect">
            <a:avLst/>
          </a:prstGeom>
        </p:spPr>
      </p:pic>
      <p:sp>
        <p:nvSpPr>
          <p:cNvPr id="29" name="箭头: 右 28">
            <a:extLst>
              <a:ext uri="{FF2B5EF4-FFF2-40B4-BE49-F238E27FC236}">
                <a16:creationId xmlns:a16="http://schemas.microsoft.com/office/drawing/2014/main" id="{A4F225F6-6F7C-4A7F-A77F-CBD4562D8B90}"/>
              </a:ext>
            </a:extLst>
          </p:cNvPr>
          <p:cNvSpPr/>
          <p:nvPr/>
        </p:nvSpPr>
        <p:spPr>
          <a:xfrm>
            <a:off x="4228003" y="5002385"/>
            <a:ext cx="548640" cy="294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箭头: 右 29">
            <a:extLst>
              <a:ext uri="{FF2B5EF4-FFF2-40B4-BE49-F238E27FC236}">
                <a16:creationId xmlns:a16="http://schemas.microsoft.com/office/drawing/2014/main" id="{99B423D4-42C5-4725-ACB0-3E4A101E0AEC}"/>
              </a:ext>
            </a:extLst>
          </p:cNvPr>
          <p:cNvSpPr/>
          <p:nvPr/>
        </p:nvSpPr>
        <p:spPr>
          <a:xfrm>
            <a:off x="7938446" y="5002385"/>
            <a:ext cx="548640" cy="294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a:extLst>
              <a:ext uri="{FF2B5EF4-FFF2-40B4-BE49-F238E27FC236}">
                <a16:creationId xmlns:a16="http://schemas.microsoft.com/office/drawing/2014/main" id="{B120DBB2-B82A-4359-B634-6A71C608567F}"/>
              </a:ext>
            </a:extLst>
          </p:cNvPr>
          <p:cNvSpPr/>
          <p:nvPr/>
        </p:nvSpPr>
        <p:spPr>
          <a:xfrm>
            <a:off x="993913" y="4357315"/>
            <a:ext cx="10726310" cy="1645920"/>
          </a:xfrm>
          <a:prstGeom prst="rect">
            <a:avLst/>
          </a:prstGeom>
          <a:noFill/>
          <a:ln w="635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3" name="直接连接符 32">
            <a:extLst>
              <a:ext uri="{FF2B5EF4-FFF2-40B4-BE49-F238E27FC236}">
                <a16:creationId xmlns:a16="http://schemas.microsoft.com/office/drawing/2014/main" id="{5FB29519-B9C5-42AF-8765-7C0C485C031D}"/>
              </a:ext>
            </a:extLst>
          </p:cNvPr>
          <p:cNvCxnSpPr>
            <a:cxnSpLocks/>
          </p:cNvCxnSpPr>
          <p:nvPr/>
        </p:nvCxnSpPr>
        <p:spPr>
          <a:xfrm flipH="1">
            <a:off x="993913" y="3856383"/>
            <a:ext cx="5247437" cy="5009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D039BE8B-1792-4F37-9300-F15301CBD627}"/>
              </a:ext>
            </a:extLst>
          </p:cNvPr>
          <p:cNvCxnSpPr>
            <a:cxnSpLocks/>
          </p:cNvCxnSpPr>
          <p:nvPr/>
        </p:nvCxnSpPr>
        <p:spPr>
          <a:xfrm>
            <a:off x="10424161" y="3792110"/>
            <a:ext cx="1296062" cy="565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矩形 39">
            <a:extLst>
              <a:ext uri="{FF2B5EF4-FFF2-40B4-BE49-F238E27FC236}">
                <a16:creationId xmlns:a16="http://schemas.microsoft.com/office/drawing/2014/main" id="{15938CA8-FEEF-4B52-80C9-B228178C7079}"/>
              </a:ext>
            </a:extLst>
          </p:cNvPr>
          <p:cNvSpPr/>
          <p:nvPr/>
        </p:nvSpPr>
        <p:spPr>
          <a:xfrm>
            <a:off x="6241350" y="2755237"/>
            <a:ext cx="4182811" cy="1092163"/>
          </a:xfrm>
          <a:prstGeom prst="rect">
            <a:avLst/>
          </a:prstGeom>
          <a:noFill/>
          <a:ln w="635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2CDA0DD9-EA01-4F57-B58D-D066A19F4501}"/>
              </a:ext>
            </a:extLst>
          </p:cNvPr>
          <p:cNvPicPr>
            <a:picLocks noChangeAspect="1"/>
          </p:cNvPicPr>
          <p:nvPr/>
        </p:nvPicPr>
        <p:blipFill rotWithShape="1">
          <a:blip r:embed="rId6"/>
          <a:srcRect t="16175" b="56576"/>
          <a:stretch/>
        </p:blipFill>
        <p:spPr>
          <a:xfrm>
            <a:off x="4877919" y="5061585"/>
            <a:ext cx="2959252" cy="365125"/>
          </a:xfrm>
          <a:prstGeom prst="rect">
            <a:avLst/>
          </a:prstGeom>
        </p:spPr>
      </p:pic>
      <p:pic>
        <p:nvPicPr>
          <p:cNvPr id="18" name="图片 17">
            <a:extLst>
              <a:ext uri="{FF2B5EF4-FFF2-40B4-BE49-F238E27FC236}">
                <a16:creationId xmlns:a16="http://schemas.microsoft.com/office/drawing/2014/main" id="{7196C68D-2E68-4ACD-85C5-CD07BA0592F1}"/>
              </a:ext>
            </a:extLst>
          </p:cNvPr>
          <p:cNvPicPr>
            <a:picLocks noChangeAspect="1"/>
          </p:cNvPicPr>
          <p:nvPr/>
        </p:nvPicPr>
        <p:blipFill rotWithShape="1">
          <a:blip r:embed="rId6"/>
          <a:srcRect t="45435" b="34699"/>
          <a:stretch/>
        </p:blipFill>
        <p:spPr>
          <a:xfrm>
            <a:off x="4877919" y="4741053"/>
            <a:ext cx="2959252" cy="266189"/>
          </a:xfrm>
          <a:prstGeom prst="rect">
            <a:avLst/>
          </a:prstGeom>
        </p:spPr>
      </p:pic>
    </p:spTree>
    <p:extLst>
      <p:ext uri="{BB962C8B-B14F-4D97-AF65-F5344CB8AC3E}">
        <p14:creationId xmlns:p14="http://schemas.microsoft.com/office/powerpoint/2010/main" val="15309533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animBg="1"/>
      <p:bldP spid="30" grpId="0" animBg="1"/>
      <p:bldP spid="31" grpId="0" animBg="1"/>
      <p:bldP spid="4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E549D7-CF4D-4EF3-AA72-222FFB5824DD}"/>
              </a:ext>
            </a:extLst>
          </p:cNvPr>
          <p:cNvSpPr>
            <a:spLocks noGrp="1"/>
          </p:cNvSpPr>
          <p:nvPr>
            <p:ph type="title"/>
          </p:nvPr>
        </p:nvSpPr>
        <p:spPr/>
        <p:txBody>
          <a:bodyPr/>
          <a:lstStyle/>
          <a:p>
            <a:r>
              <a:rPr lang="en-US" altLang="zh-CN" dirty="0"/>
              <a:t>Experimental Setups</a:t>
            </a:r>
            <a:endParaRPr lang="zh-CN" altLang="en-US" dirty="0"/>
          </a:p>
        </p:txBody>
      </p:sp>
      <p:sp>
        <p:nvSpPr>
          <p:cNvPr id="3" name="页脚占位符 2">
            <a:extLst>
              <a:ext uri="{FF2B5EF4-FFF2-40B4-BE49-F238E27FC236}">
                <a16:creationId xmlns:a16="http://schemas.microsoft.com/office/drawing/2014/main" id="{5625E490-C0C3-4D46-BBFC-0CD163FFEF14}"/>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105D0AC7-24A6-47A4-9970-BDAA523C75E2}"/>
              </a:ext>
            </a:extLst>
          </p:cNvPr>
          <p:cNvSpPr>
            <a:spLocks noGrp="1"/>
          </p:cNvSpPr>
          <p:nvPr>
            <p:ph type="sldNum" sz="quarter" idx="12"/>
          </p:nvPr>
        </p:nvSpPr>
        <p:spPr/>
        <p:txBody>
          <a:bodyPr/>
          <a:lstStyle/>
          <a:p>
            <a:fld id="{B33F7469-D28B-482F-B1B6-3B8E7CF51519}" type="slidenum">
              <a:rPr lang="zh-CN" altLang="en-US" smtClean="0"/>
              <a:pPr/>
              <a:t>15</a:t>
            </a:fld>
            <a:endParaRPr lang="zh-CN" altLang="en-US" dirty="0"/>
          </a:p>
        </p:txBody>
      </p:sp>
      <p:sp>
        <p:nvSpPr>
          <p:cNvPr id="5" name="内容占位符 4">
            <a:extLst>
              <a:ext uri="{FF2B5EF4-FFF2-40B4-BE49-F238E27FC236}">
                <a16:creationId xmlns:a16="http://schemas.microsoft.com/office/drawing/2014/main" id="{C07127EE-8D63-45AF-8677-F0800CDCE86C}"/>
              </a:ext>
            </a:extLst>
          </p:cNvPr>
          <p:cNvSpPr>
            <a:spLocks noGrp="1"/>
          </p:cNvSpPr>
          <p:nvPr>
            <p:ph sz="quarter" idx="13"/>
          </p:nvPr>
        </p:nvSpPr>
        <p:spPr/>
        <p:txBody>
          <a:bodyPr/>
          <a:lstStyle/>
          <a:p>
            <a:r>
              <a:rPr lang="en-US" altLang="zh-CN" sz="2800" dirty="0"/>
              <a:t>2.1 GHz Intel CPU with 512 GB Memory</a:t>
            </a:r>
          </a:p>
          <a:p>
            <a:r>
              <a:rPr lang="en-US" altLang="zh-CN" sz="2800" dirty="0"/>
              <a:t>NVIDIA A40 GPU for Global Placer</a:t>
            </a:r>
          </a:p>
          <a:p>
            <a:r>
              <a:rPr lang="en-US" altLang="zh-CN" sz="2800" dirty="0"/>
              <a:t>6 industrial cases</a:t>
            </a:r>
          </a:p>
          <a:p>
            <a:r>
              <a:rPr lang="en-US" altLang="zh-CN" sz="2800" dirty="0"/>
              <a:t>Target AMD VP1902 FPGA</a:t>
            </a:r>
          </a:p>
          <a:p>
            <a:pPr lvl="1"/>
            <a:r>
              <a:rPr lang="en-US" altLang="zh-CN" sz="2400" dirty="0"/>
              <a:t>Architecture generated by </a:t>
            </a:r>
            <a:r>
              <a:rPr lang="en-US" altLang="zh-CN" sz="2400" dirty="0" err="1"/>
              <a:t>RapidWright</a:t>
            </a:r>
            <a:endParaRPr lang="en-US" altLang="zh-CN" sz="2400" dirty="0"/>
          </a:p>
          <a:p>
            <a:pPr lvl="1"/>
            <a:r>
              <a:rPr lang="en-US" altLang="zh-CN" sz="2400" dirty="0"/>
              <a:t>Use FPGA Interchange Format as input</a:t>
            </a:r>
          </a:p>
          <a:p>
            <a:r>
              <a:rPr lang="en-US" altLang="zh-CN" sz="2800" dirty="0"/>
              <a:t>Evaluated by </a:t>
            </a:r>
            <a:r>
              <a:rPr lang="en-US" altLang="zh-CN" sz="2800" dirty="0" err="1"/>
              <a:t>Vivado</a:t>
            </a:r>
            <a:r>
              <a:rPr lang="en-US" altLang="zh-CN" sz="2800" dirty="0"/>
              <a:t> 2025.1</a:t>
            </a:r>
          </a:p>
          <a:p>
            <a:endParaRPr lang="zh-CN" altLang="en-US" dirty="0"/>
          </a:p>
        </p:txBody>
      </p:sp>
      <p:pic>
        <p:nvPicPr>
          <p:cNvPr id="7" name="图片 6">
            <a:extLst>
              <a:ext uri="{FF2B5EF4-FFF2-40B4-BE49-F238E27FC236}">
                <a16:creationId xmlns:a16="http://schemas.microsoft.com/office/drawing/2014/main" id="{C34D8054-68B6-48BB-B29F-9B93FDECA7AA}"/>
              </a:ext>
            </a:extLst>
          </p:cNvPr>
          <p:cNvPicPr>
            <a:picLocks noChangeAspect="1"/>
          </p:cNvPicPr>
          <p:nvPr/>
        </p:nvPicPr>
        <p:blipFill>
          <a:blip r:embed="rId3"/>
          <a:stretch>
            <a:fillRect/>
          </a:stretch>
        </p:blipFill>
        <p:spPr>
          <a:xfrm>
            <a:off x="6270975" y="2523964"/>
            <a:ext cx="5530499" cy="2588557"/>
          </a:xfrm>
          <a:prstGeom prst="rect">
            <a:avLst/>
          </a:prstGeom>
        </p:spPr>
      </p:pic>
      <p:sp>
        <p:nvSpPr>
          <p:cNvPr id="6" name="文本框 5">
            <a:extLst>
              <a:ext uri="{FF2B5EF4-FFF2-40B4-BE49-F238E27FC236}">
                <a16:creationId xmlns:a16="http://schemas.microsoft.com/office/drawing/2014/main" id="{EE6924AA-2D08-4280-8393-B315B9DD1FBB}"/>
              </a:ext>
            </a:extLst>
          </p:cNvPr>
          <p:cNvSpPr txBox="1"/>
          <p:nvPr/>
        </p:nvSpPr>
        <p:spPr>
          <a:xfrm>
            <a:off x="7653991" y="5009874"/>
            <a:ext cx="2764989" cy="461665"/>
          </a:xfrm>
          <a:prstGeom prst="rect">
            <a:avLst/>
          </a:prstGeom>
          <a:noFill/>
        </p:spPr>
        <p:txBody>
          <a:bodyPr wrap="none" rtlCol="0">
            <a:spAutoFit/>
          </a:bodyPr>
          <a:lstStyle/>
          <a:p>
            <a:pPr algn="ctr"/>
            <a:r>
              <a:rPr lang="en-US" altLang="zh-CN" sz="2400" dirty="0">
                <a:latin typeface="Calibri" panose="020F0502020204030204" pitchFamily="34" charset="0"/>
                <a:cs typeface="Calibri" panose="020F0502020204030204" pitchFamily="34" charset="0"/>
              </a:rPr>
              <a:t>Benchmark Statistics</a:t>
            </a:r>
            <a:endParaRPr lang="zh-CN" alt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54223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FD07390-CCB6-4B6B-A816-2EC7A7066D58}"/>
              </a:ext>
            </a:extLst>
          </p:cNvPr>
          <p:cNvSpPr>
            <a:spLocks noGrp="1"/>
          </p:cNvSpPr>
          <p:nvPr>
            <p:ph type="title"/>
          </p:nvPr>
        </p:nvSpPr>
        <p:spPr/>
        <p:txBody>
          <a:bodyPr/>
          <a:lstStyle/>
          <a:p>
            <a:r>
              <a:rPr lang="en-US" altLang="zh-CN" dirty="0"/>
              <a:t>Experimental Results: </a:t>
            </a:r>
            <a:r>
              <a:rPr lang="en-US" altLang="zh-CN" sz="3600" dirty="0">
                <a:latin typeface="Calibri" panose="020F0502020204030204" pitchFamily="34" charset="0"/>
                <a:cs typeface="Calibri" panose="020F0502020204030204" pitchFamily="34" charset="0"/>
              </a:rPr>
              <a:t>Industrial Tool VS Ours</a:t>
            </a:r>
            <a:endParaRPr lang="zh-CN" altLang="en-US" dirty="0"/>
          </a:p>
        </p:txBody>
      </p:sp>
      <p:sp>
        <p:nvSpPr>
          <p:cNvPr id="3" name="页脚占位符 2">
            <a:extLst>
              <a:ext uri="{FF2B5EF4-FFF2-40B4-BE49-F238E27FC236}">
                <a16:creationId xmlns:a16="http://schemas.microsoft.com/office/drawing/2014/main" id="{DAAAF56D-AD42-40D7-8F73-CFF183DC070B}"/>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8E1C53AC-B5E0-4D6F-A2E4-7F1455C6AF5D}"/>
              </a:ext>
            </a:extLst>
          </p:cNvPr>
          <p:cNvSpPr>
            <a:spLocks noGrp="1"/>
          </p:cNvSpPr>
          <p:nvPr>
            <p:ph type="sldNum" sz="quarter" idx="12"/>
          </p:nvPr>
        </p:nvSpPr>
        <p:spPr/>
        <p:txBody>
          <a:bodyPr/>
          <a:lstStyle/>
          <a:p>
            <a:fld id="{B33F7469-D28B-482F-B1B6-3B8E7CF51519}" type="slidenum">
              <a:rPr lang="zh-CN" altLang="en-US" smtClean="0"/>
              <a:pPr/>
              <a:t>16</a:t>
            </a:fld>
            <a:endParaRPr lang="zh-CN" altLang="en-US" dirty="0"/>
          </a:p>
        </p:txBody>
      </p:sp>
      <p:sp>
        <p:nvSpPr>
          <p:cNvPr id="8" name="内容占位符 4">
            <a:extLst>
              <a:ext uri="{FF2B5EF4-FFF2-40B4-BE49-F238E27FC236}">
                <a16:creationId xmlns:a16="http://schemas.microsoft.com/office/drawing/2014/main" id="{753D61C1-56B1-4212-80F1-15B124F15D7C}"/>
              </a:ext>
            </a:extLst>
          </p:cNvPr>
          <p:cNvSpPr txBox="1">
            <a:spLocks/>
          </p:cNvSpPr>
          <p:nvPr/>
        </p:nvSpPr>
        <p:spPr>
          <a:xfrm>
            <a:off x="523873" y="4998213"/>
            <a:ext cx="3357770" cy="1266329"/>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dirty="0"/>
              <a:t>28% less congestion</a:t>
            </a:r>
          </a:p>
        </p:txBody>
      </p:sp>
      <p:sp>
        <p:nvSpPr>
          <p:cNvPr id="9" name="内容占位符 4">
            <a:extLst>
              <a:ext uri="{FF2B5EF4-FFF2-40B4-BE49-F238E27FC236}">
                <a16:creationId xmlns:a16="http://schemas.microsoft.com/office/drawing/2014/main" id="{A945CC5E-CC02-4150-9A81-10F6FA3504F6}"/>
              </a:ext>
            </a:extLst>
          </p:cNvPr>
          <p:cNvSpPr txBox="1">
            <a:spLocks/>
          </p:cNvSpPr>
          <p:nvPr/>
        </p:nvSpPr>
        <p:spPr>
          <a:xfrm>
            <a:off x="4059843" y="4998213"/>
            <a:ext cx="3546282" cy="1266329"/>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dirty="0"/>
              <a:t>Fix up</a:t>
            </a:r>
            <a:r>
              <a:rPr lang="zh-CN" altLang="en-US" dirty="0"/>
              <a:t> </a:t>
            </a:r>
            <a:r>
              <a:rPr lang="en-US" altLang="zh-CN" dirty="0"/>
              <a:t>to</a:t>
            </a:r>
            <a:r>
              <a:rPr lang="zh-CN" altLang="en-US" dirty="0"/>
              <a:t> </a:t>
            </a:r>
            <a:r>
              <a:rPr lang="en-US" altLang="zh-CN" dirty="0"/>
              <a:t>2.87ns WNS </a:t>
            </a:r>
          </a:p>
        </p:txBody>
      </p:sp>
      <p:sp>
        <p:nvSpPr>
          <p:cNvPr id="10" name="内容占位符 4">
            <a:extLst>
              <a:ext uri="{FF2B5EF4-FFF2-40B4-BE49-F238E27FC236}">
                <a16:creationId xmlns:a16="http://schemas.microsoft.com/office/drawing/2014/main" id="{DB55A268-C0D6-492B-BB81-976CC49FAECC}"/>
              </a:ext>
            </a:extLst>
          </p:cNvPr>
          <p:cNvSpPr txBox="1">
            <a:spLocks/>
          </p:cNvSpPr>
          <p:nvPr/>
        </p:nvSpPr>
        <p:spPr>
          <a:xfrm>
            <a:off x="7784326" y="4998213"/>
            <a:ext cx="3395208" cy="1266329"/>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dirty="0"/>
              <a:t>100% successful rate</a:t>
            </a:r>
            <a:endParaRPr lang="zh-CN" altLang="en-US" dirty="0"/>
          </a:p>
        </p:txBody>
      </p:sp>
      <p:pic>
        <p:nvPicPr>
          <p:cNvPr id="12" name="内容占位符 11">
            <a:extLst>
              <a:ext uri="{FF2B5EF4-FFF2-40B4-BE49-F238E27FC236}">
                <a16:creationId xmlns:a16="http://schemas.microsoft.com/office/drawing/2014/main" id="{4E059589-FBB7-42B2-87BC-E211ABEABE7B}"/>
              </a:ext>
            </a:extLst>
          </p:cNvPr>
          <p:cNvPicPr>
            <a:picLocks noGrp="1" noChangeAspect="1"/>
          </p:cNvPicPr>
          <p:nvPr>
            <p:ph sz="quarter" idx="13"/>
          </p:nvPr>
        </p:nvPicPr>
        <p:blipFill>
          <a:blip r:embed="rId3"/>
          <a:stretch>
            <a:fillRect/>
          </a:stretch>
        </p:blipFill>
        <p:spPr>
          <a:xfrm>
            <a:off x="833026" y="1410144"/>
            <a:ext cx="10561467" cy="3496260"/>
          </a:xfrm>
        </p:spPr>
      </p:pic>
    </p:spTree>
    <p:extLst>
      <p:ext uri="{BB962C8B-B14F-4D97-AF65-F5344CB8AC3E}">
        <p14:creationId xmlns:p14="http://schemas.microsoft.com/office/powerpoint/2010/main" val="282652553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4C7B19-A7C2-4869-8C39-0096ABD9330C}"/>
              </a:ext>
            </a:extLst>
          </p:cNvPr>
          <p:cNvSpPr>
            <a:spLocks noGrp="1"/>
          </p:cNvSpPr>
          <p:nvPr>
            <p:ph type="title"/>
          </p:nvPr>
        </p:nvSpPr>
        <p:spPr/>
        <p:txBody>
          <a:bodyPr/>
          <a:lstStyle/>
          <a:p>
            <a:r>
              <a:rPr lang="en-US" altLang="zh-CN" dirty="0"/>
              <a:t>Ablation Study: Global Placer</a:t>
            </a:r>
            <a:endParaRPr lang="zh-CN" altLang="en-US" dirty="0"/>
          </a:p>
        </p:txBody>
      </p:sp>
      <p:sp>
        <p:nvSpPr>
          <p:cNvPr id="3" name="页脚占位符 2">
            <a:extLst>
              <a:ext uri="{FF2B5EF4-FFF2-40B4-BE49-F238E27FC236}">
                <a16:creationId xmlns:a16="http://schemas.microsoft.com/office/drawing/2014/main" id="{BB1C31F0-2C23-46E2-BB79-DAE0AAE078BE}"/>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6A55E627-DD32-42A5-8643-84CF81DE1E7A}"/>
              </a:ext>
            </a:extLst>
          </p:cNvPr>
          <p:cNvSpPr>
            <a:spLocks noGrp="1"/>
          </p:cNvSpPr>
          <p:nvPr>
            <p:ph type="sldNum" sz="quarter" idx="12"/>
          </p:nvPr>
        </p:nvSpPr>
        <p:spPr/>
        <p:txBody>
          <a:bodyPr/>
          <a:lstStyle/>
          <a:p>
            <a:fld id="{B33F7469-D28B-482F-B1B6-3B8E7CF51519}" type="slidenum">
              <a:rPr lang="zh-CN" altLang="en-US" smtClean="0"/>
              <a:pPr/>
              <a:t>17</a:t>
            </a:fld>
            <a:endParaRPr lang="zh-CN" altLang="en-US" dirty="0"/>
          </a:p>
        </p:txBody>
      </p:sp>
      <p:pic>
        <p:nvPicPr>
          <p:cNvPr id="7" name="内容占位符 6">
            <a:extLst>
              <a:ext uri="{FF2B5EF4-FFF2-40B4-BE49-F238E27FC236}">
                <a16:creationId xmlns:a16="http://schemas.microsoft.com/office/drawing/2014/main" id="{EC23C0A5-3596-4A61-AF34-FF9B0BD211AC}"/>
              </a:ext>
            </a:extLst>
          </p:cNvPr>
          <p:cNvPicPr>
            <a:picLocks noGrp="1" noChangeAspect="1"/>
          </p:cNvPicPr>
          <p:nvPr>
            <p:ph sz="quarter" idx="13"/>
          </p:nvPr>
        </p:nvPicPr>
        <p:blipFill>
          <a:blip r:embed="rId3"/>
          <a:stretch>
            <a:fillRect/>
          </a:stretch>
        </p:blipFill>
        <p:spPr>
          <a:xfrm>
            <a:off x="301519" y="1802911"/>
            <a:ext cx="5154302" cy="2950333"/>
          </a:xfrm>
        </p:spPr>
      </p:pic>
      <p:pic>
        <p:nvPicPr>
          <p:cNvPr id="10" name="图片 9">
            <a:extLst>
              <a:ext uri="{FF2B5EF4-FFF2-40B4-BE49-F238E27FC236}">
                <a16:creationId xmlns:a16="http://schemas.microsoft.com/office/drawing/2014/main" id="{8AECCF55-991E-4554-A89B-4017D2967C1F}"/>
              </a:ext>
            </a:extLst>
          </p:cNvPr>
          <p:cNvPicPr>
            <a:picLocks noChangeAspect="1"/>
          </p:cNvPicPr>
          <p:nvPr/>
        </p:nvPicPr>
        <p:blipFill>
          <a:blip r:embed="rId4"/>
          <a:stretch>
            <a:fillRect/>
          </a:stretch>
        </p:blipFill>
        <p:spPr>
          <a:xfrm>
            <a:off x="5544828" y="2050946"/>
            <a:ext cx="6345653" cy="2702298"/>
          </a:xfrm>
          <a:prstGeom prst="rect">
            <a:avLst/>
          </a:prstGeom>
        </p:spPr>
      </p:pic>
      <p:sp>
        <p:nvSpPr>
          <p:cNvPr id="9" name="内容占位符 4">
            <a:extLst>
              <a:ext uri="{FF2B5EF4-FFF2-40B4-BE49-F238E27FC236}">
                <a16:creationId xmlns:a16="http://schemas.microsoft.com/office/drawing/2014/main" id="{E39B1DFA-6788-41C4-9B31-E84160B64009}"/>
              </a:ext>
            </a:extLst>
          </p:cNvPr>
          <p:cNvSpPr txBox="1">
            <a:spLocks/>
          </p:cNvSpPr>
          <p:nvPr/>
        </p:nvSpPr>
        <p:spPr>
          <a:xfrm>
            <a:off x="741404" y="4753244"/>
            <a:ext cx="4843257" cy="1266329"/>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sz="2400" dirty="0">
                <a:latin typeface="Calibri" panose="020F0502020204030204" pitchFamily="34" charset="0"/>
                <a:ea typeface="Calibri" panose="020F0502020204030204" pitchFamily="34" charset="0"/>
                <a:cs typeface="Calibri" panose="020F0502020204030204" pitchFamily="34" charset="0"/>
              </a:rPr>
              <a:t>Highly Correlated WL with </a:t>
            </a:r>
            <a:r>
              <a:rPr lang="en-US" altLang="zh-CN" sz="2400" dirty="0" err="1">
                <a:latin typeface="Calibri" panose="020F0502020204030204" pitchFamily="34" charset="0"/>
                <a:ea typeface="Calibri" panose="020F0502020204030204" pitchFamily="34" charset="0"/>
                <a:cs typeface="Calibri" panose="020F0502020204030204" pitchFamily="34" charset="0"/>
              </a:rPr>
              <a:t>Vivado</a:t>
            </a:r>
            <a:endParaRPr lang="en-US" altLang="zh-CN" sz="2400" dirty="0">
              <a:latin typeface="Calibri" panose="020F0502020204030204" pitchFamily="34" charset="0"/>
              <a:ea typeface="Calibri" panose="020F0502020204030204" pitchFamily="34" charset="0"/>
              <a:cs typeface="Calibri" panose="020F0502020204030204" pitchFamily="34" charset="0"/>
            </a:endParaRPr>
          </a:p>
          <a:p>
            <a:pPr lvl="1"/>
            <a:r>
              <a:rPr lang="en-US" altLang="zh-CN" dirty="0">
                <a:latin typeface="Calibri" panose="020F0502020204030204" pitchFamily="34" charset="0"/>
                <a:cs typeface="Calibri" panose="020F0502020204030204" pitchFamily="34" charset="0"/>
              </a:rPr>
              <a:t>0.9412 of R² Value</a:t>
            </a:r>
            <a:endParaRPr lang="zh-CN" altLang="en-US" dirty="0">
              <a:latin typeface="Calibri" panose="020F0502020204030204" pitchFamily="34" charset="0"/>
              <a:cs typeface="Calibri" panose="020F0502020204030204" pitchFamily="34" charset="0"/>
            </a:endParaRPr>
          </a:p>
        </p:txBody>
      </p:sp>
      <p:sp>
        <p:nvSpPr>
          <p:cNvPr id="12" name="内容占位符 4">
            <a:extLst>
              <a:ext uri="{FF2B5EF4-FFF2-40B4-BE49-F238E27FC236}">
                <a16:creationId xmlns:a16="http://schemas.microsoft.com/office/drawing/2014/main" id="{AA5202EF-F9E1-4E59-BAC8-CBFA90F75E6E}"/>
              </a:ext>
            </a:extLst>
          </p:cNvPr>
          <p:cNvSpPr txBox="1">
            <a:spLocks/>
          </p:cNvSpPr>
          <p:nvPr/>
        </p:nvSpPr>
        <p:spPr>
          <a:xfrm>
            <a:off x="5895706" y="4753243"/>
            <a:ext cx="5905768" cy="1266329"/>
          </a:xfrm>
          <a:prstGeom prst="rect">
            <a:avLst/>
          </a:prstGeom>
        </p:spPr>
        <p:txBody>
          <a:bodyPr vert="horz" lIns="91440" tIns="45720" rIns="91440" bIns="45720" rtlCol="0" anchor="t">
            <a:normAutofit fontScale="92500"/>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sz="2400" dirty="0">
                <a:latin typeface="Calibri" panose="020F0502020204030204" pitchFamily="34" charset="0"/>
                <a:ea typeface="Calibri" panose="020F0502020204030204" pitchFamily="34" charset="0"/>
                <a:cs typeface="Calibri" panose="020F0502020204030204" pitchFamily="34" charset="0"/>
              </a:rPr>
              <a:t>Highly </a:t>
            </a:r>
            <a:r>
              <a:rPr lang="en-US" altLang="zh-CN" dirty="0">
                <a:latin typeface="Calibri" panose="020F0502020204030204" pitchFamily="34" charset="0"/>
                <a:cs typeface="Calibri" panose="020F0502020204030204" pitchFamily="34" charset="0"/>
              </a:rPr>
              <a:t>accelerated placer</a:t>
            </a:r>
          </a:p>
          <a:p>
            <a:pPr lvl="1"/>
            <a:r>
              <a:rPr lang="en-US" altLang="zh-CN" dirty="0">
                <a:latin typeface="Calibri" panose="020F0502020204030204" pitchFamily="34" charset="0"/>
                <a:cs typeface="Calibri" panose="020F0502020204030204" pitchFamily="34" charset="0"/>
              </a:rPr>
              <a:t>4.29x faster than </a:t>
            </a:r>
            <a:r>
              <a:rPr lang="en-US" altLang="zh-CN" dirty="0" err="1">
                <a:latin typeface="Calibri" panose="020F0502020204030204" pitchFamily="34" charset="0"/>
                <a:cs typeface="Calibri" panose="020F0502020204030204" pitchFamily="34" charset="0"/>
              </a:rPr>
              <a:t>OpenPARF</a:t>
            </a:r>
            <a:r>
              <a:rPr lang="en-US" altLang="zh-CN" dirty="0">
                <a:latin typeface="Calibri" panose="020F0502020204030204" pitchFamily="34" charset="0"/>
                <a:cs typeface="Calibri" panose="020F0502020204030204" pitchFamily="34" charset="0"/>
              </a:rPr>
              <a:t> 3.0</a:t>
            </a:r>
          </a:p>
          <a:p>
            <a:pPr lvl="1"/>
            <a:r>
              <a:rPr lang="en-US" altLang="zh-CN" dirty="0">
                <a:latin typeface="Calibri" panose="020F0502020204030204" pitchFamily="34" charset="0"/>
                <a:cs typeface="Calibri" panose="020F0502020204030204" pitchFamily="34" charset="0"/>
              </a:rPr>
              <a:t>Placing 8M-cells FPGA-level sub-design </a:t>
            </a:r>
            <a:r>
              <a:rPr lang="en-US" altLang="zh-CN">
                <a:latin typeface="Calibri" panose="020F0502020204030204" pitchFamily="34" charset="0"/>
                <a:cs typeface="Calibri" panose="020F0502020204030204" pitchFamily="34" charset="0"/>
              </a:rPr>
              <a:t>within 5 min</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273715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8DF611-D622-4C64-80CD-89B31F3030A5}"/>
              </a:ext>
            </a:extLst>
          </p:cNvPr>
          <p:cNvSpPr>
            <a:spLocks noGrp="1"/>
          </p:cNvSpPr>
          <p:nvPr>
            <p:ph type="title"/>
          </p:nvPr>
        </p:nvSpPr>
        <p:spPr/>
        <p:txBody>
          <a:bodyPr/>
          <a:lstStyle/>
          <a:p>
            <a:r>
              <a:rPr lang="en-US" altLang="zh-CN" dirty="0"/>
              <a:t>Conclusion</a:t>
            </a:r>
            <a:endParaRPr lang="zh-CN" altLang="en-US" dirty="0"/>
          </a:p>
        </p:txBody>
      </p:sp>
      <p:sp>
        <p:nvSpPr>
          <p:cNvPr id="3" name="页脚占位符 2">
            <a:extLst>
              <a:ext uri="{FF2B5EF4-FFF2-40B4-BE49-F238E27FC236}">
                <a16:creationId xmlns:a16="http://schemas.microsoft.com/office/drawing/2014/main" id="{E8F3FA80-1913-4D30-B8C8-64D81C1531C9}"/>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B527E45C-98E8-4DB0-8461-45A81240CE81}"/>
              </a:ext>
            </a:extLst>
          </p:cNvPr>
          <p:cNvSpPr>
            <a:spLocks noGrp="1"/>
          </p:cNvSpPr>
          <p:nvPr>
            <p:ph type="sldNum" sz="quarter" idx="12"/>
          </p:nvPr>
        </p:nvSpPr>
        <p:spPr/>
        <p:txBody>
          <a:bodyPr/>
          <a:lstStyle/>
          <a:p>
            <a:fld id="{B33F7469-D28B-482F-B1B6-3B8E7CF51519}" type="slidenum">
              <a:rPr lang="zh-CN" altLang="en-US" smtClean="0"/>
              <a:pPr/>
              <a:t>18</a:t>
            </a:fld>
            <a:endParaRPr lang="zh-CN" altLang="en-US" dirty="0"/>
          </a:p>
        </p:txBody>
      </p:sp>
      <p:sp>
        <p:nvSpPr>
          <p:cNvPr id="5" name="内容占位符 4">
            <a:extLst>
              <a:ext uri="{FF2B5EF4-FFF2-40B4-BE49-F238E27FC236}">
                <a16:creationId xmlns:a16="http://schemas.microsoft.com/office/drawing/2014/main" id="{DC0FDDBF-16FE-4237-9B53-079914B1C801}"/>
              </a:ext>
            </a:extLst>
          </p:cNvPr>
          <p:cNvSpPr>
            <a:spLocks noGrp="1"/>
          </p:cNvSpPr>
          <p:nvPr>
            <p:ph sz="quarter" idx="13"/>
          </p:nvPr>
        </p:nvSpPr>
        <p:spPr/>
        <p:txBody>
          <a:bodyPr>
            <a:normAutofit/>
          </a:bodyPr>
          <a:lstStyle/>
          <a:p>
            <a:r>
              <a:rPr lang="en-US" altLang="zh-CN" sz="2800" b="1" u="sng" dirty="0">
                <a:latin typeface="Calibri" panose="020F0502020204030204" pitchFamily="34" charset="0"/>
                <a:ea typeface="Calibri" panose="020F0502020204030204" pitchFamily="34" charset="0"/>
                <a:cs typeface="Calibri" panose="020F0502020204030204" pitchFamily="34" charset="0"/>
              </a:rPr>
              <a:t>TDM signal grouping and package pin assignment </a:t>
            </a:r>
            <a:r>
              <a:rPr lang="en-US" altLang="zh-CN" sz="2800" dirty="0">
                <a:latin typeface="Calibri" panose="020F0502020204030204" pitchFamily="34" charset="0"/>
                <a:ea typeface="Calibri" panose="020F0502020204030204" pitchFamily="34" charset="0"/>
                <a:cs typeface="Calibri" panose="020F0502020204030204" pitchFamily="34" charset="0"/>
              </a:rPr>
              <a:t>framework with logic-element-level </a:t>
            </a:r>
            <a:r>
              <a:rPr lang="en-US" altLang="zh-CN" sz="2800" b="1" u="sng" dirty="0">
                <a:latin typeface="Calibri" panose="020F0502020204030204" pitchFamily="34" charset="0"/>
                <a:ea typeface="Calibri" panose="020F0502020204030204" pitchFamily="34" charset="0"/>
                <a:cs typeface="Calibri" panose="020F0502020204030204" pitchFamily="34" charset="0"/>
              </a:rPr>
              <a:t>global placement lookahead.</a:t>
            </a:r>
            <a:endParaRPr lang="zh-CN" altLang="en-US" sz="2800" b="1" u="sng" dirty="0">
              <a:latin typeface="Calibri" panose="020F0502020204030204" pitchFamily="34" charset="0"/>
              <a:ea typeface="+mn-ea"/>
              <a:cs typeface="Calibri" panose="020F0502020204030204" pitchFamily="34" charset="0"/>
            </a:endParaRPr>
          </a:p>
          <a:p>
            <a:r>
              <a:rPr lang="en-US" altLang="zh-CN" sz="2800" b="1" u="sng" dirty="0">
                <a:latin typeface="Calibri" panose="020F0502020204030204" pitchFamily="34" charset="0"/>
                <a:ea typeface="Calibri" panose="020F0502020204030204" pitchFamily="34" charset="0"/>
                <a:cs typeface="Calibri" panose="020F0502020204030204" pitchFamily="34" charset="0"/>
              </a:rPr>
              <a:t>Speed-boosted global placer</a:t>
            </a:r>
            <a:r>
              <a:rPr lang="en-US" altLang="zh-CN" sz="2800" dirty="0">
                <a:latin typeface="Calibri" panose="020F0502020204030204" pitchFamily="34" charset="0"/>
                <a:ea typeface="Calibri" panose="020F0502020204030204" pitchFamily="34" charset="0"/>
                <a:cs typeface="Calibri" panose="020F0502020204030204" pitchFamily="34" charset="0"/>
              </a:rPr>
              <a:t> and </a:t>
            </a:r>
            <a:r>
              <a:rPr lang="en-US" altLang="zh-CN" sz="2800" b="1" u="sng" dirty="0">
                <a:latin typeface="Calibri" panose="020F0502020204030204" pitchFamily="34" charset="0"/>
                <a:ea typeface="Calibri" panose="020F0502020204030204" pitchFamily="34" charset="0"/>
                <a:cs typeface="Calibri" panose="020F0502020204030204" pitchFamily="34" charset="0"/>
              </a:rPr>
              <a:t>placement-aware</a:t>
            </a:r>
            <a:r>
              <a:rPr lang="en-US" altLang="zh-CN" sz="2800" dirty="0">
                <a:latin typeface="Calibri" panose="020F0502020204030204" pitchFamily="34" charset="0"/>
                <a:ea typeface="Calibri" panose="020F0502020204030204" pitchFamily="34" charset="0"/>
                <a:cs typeface="Calibri" panose="020F0502020204030204" pitchFamily="34" charset="0"/>
              </a:rPr>
              <a:t> TDM signal grouping and package pin assignment algorithms.</a:t>
            </a:r>
          </a:p>
          <a:p>
            <a:r>
              <a:rPr lang="en-US" altLang="zh-CN" sz="2800" b="1" u="sng" dirty="0">
                <a:latin typeface="Calibri" panose="020F0502020204030204" pitchFamily="34" charset="0"/>
                <a:ea typeface="Calibri" panose="020F0502020204030204" pitchFamily="34" charset="0"/>
                <a:cs typeface="Calibri" panose="020F0502020204030204" pitchFamily="34" charset="0"/>
              </a:rPr>
              <a:t>28% less congestion</a:t>
            </a:r>
            <a:r>
              <a:rPr lang="en-US" altLang="zh-CN" sz="2800" dirty="0">
                <a:latin typeface="Calibri" panose="020F0502020204030204" pitchFamily="34" charset="0"/>
                <a:ea typeface="Calibri" panose="020F0502020204030204" pitchFamily="34" charset="0"/>
                <a:cs typeface="Calibri" panose="020F0502020204030204" pitchFamily="34" charset="0"/>
              </a:rPr>
              <a:t> and </a:t>
            </a:r>
            <a:r>
              <a:rPr lang="en-US" altLang="zh-CN" sz="2800" b="1" u="sng" dirty="0">
                <a:latin typeface="Calibri" panose="020F0502020204030204" pitchFamily="34" charset="0"/>
                <a:ea typeface="Calibri" panose="020F0502020204030204" pitchFamily="34" charset="0"/>
                <a:cs typeface="Calibri" panose="020F0502020204030204" pitchFamily="34" charset="0"/>
              </a:rPr>
              <a:t>fix up to 2.878ns WNS</a:t>
            </a:r>
            <a:r>
              <a:rPr lang="en-US" altLang="zh-CN" sz="2800" dirty="0">
                <a:latin typeface="Calibri" panose="020F0502020204030204" pitchFamily="34" charset="0"/>
                <a:ea typeface="Calibri" panose="020F0502020204030204" pitchFamily="34" charset="0"/>
                <a:cs typeface="Calibri" panose="020F0502020204030204" pitchFamily="34" charset="0"/>
              </a:rPr>
              <a:t> compared to industrial tool.</a:t>
            </a:r>
          </a:p>
          <a:p>
            <a:endParaRPr lang="en-US" altLang="zh-CN" dirty="0">
              <a:latin typeface="Calibri" panose="020F0502020204030204" pitchFamily="34" charset="0"/>
              <a:ea typeface="Calibri" panose="020F0502020204030204" pitchFamily="34" charset="0"/>
              <a:cs typeface="Calibri" panose="020F0502020204030204" pitchFamily="34" charset="0"/>
            </a:endParaRPr>
          </a:p>
          <a:p>
            <a:r>
              <a:rPr lang="en-US" altLang="zh-CN" sz="2800" dirty="0">
                <a:latin typeface="Calibri" panose="020F0502020204030204" pitchFamily="34" charset="0"/>
                <a:ea typeface="Calibri" panose="020F0502020204030204" pitchFamily="34" charset="0"/>
                <a:cs typeface="Calibri" panose="020F0502020204030204" pitchFamily="34" charset="0"/>
              </a:rPr>
              <a:t>Future Work:</a:t>
            </a:r>
          </a:p>
          <a:p>
            <a:pPr lvl="1"/>
            <a:r>
              <a:rPr lang="en-US" altLang="zh-CN" sz="2400" dirty="0">
                <a:latin typeface="Calibri" panose="020F0502020204030204" pitchFamily="34" charset="0"/>
                <a:ea typeface="Calibri" panose="020F0502020204030204" pitchFamily="34" charset="0"/>
                <a:cs typeface="Calibri" panose="020F0502020204030204" pitchFamily="34" charset="0"/>
              </a:rPr>
              <a:t>Design hierarchy aware global placement.</a:t>
            </a:r>
            <a:endParaRPr lang="zh-CN" altLang="en-US" sz="2400" dirty="0">
              <a:latin typeface="Calibri" panose="020F0502020204030204" pitchFamily="34" charset="0"/>
              <a:ea typeface="+mn-ea"/>
              <a:cs typeface="Calibri" panose="020F0502020204030204" pitchFamily="34" charset="0"/>
            </a:endParaRPr>
          </a:p>
          <a:p>
            <a:endParaRPr lang="zh-CN" altLang="en-US" dirty="0"/>
          </a:p>
        </p:txBody>
      </p:sp>
    </p:spTree>
    <p:extLst>
      <p:ext uri="{BB962C8B-B14F-4D97-AF65-F5344CB8AC3E}">
        <p14:creationId xmlns:p14="http://schemas.microsoft.com/office/powerpoint/2010/main" val="48551329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2">
            <a:extLst>
              <a:ext uri="{FF2B5EF4-FFF2-40B4-BE49-F238E27FC236}">
                <a16:creationId xmlns:a16="http://schemas.microsoft.com/office/drawing/2014/main" id="{5E5FBE86-62F0-4569-8C47-82BD4C0BF791}"/>
              </a:ext>
            </a:extLst>
          </p:cNvPr>
          <p:cNvSpPr>
            <a:spLocks noGrp="1"/>
          </p:cNvSpPr>
          <p:nvPr>
            <p:ph type="ftr" sz="quarter" idx="11"/>
          </p:nvPr>
        </p:nvSpPr>
        <p:spPr/>
        <p:txBody>
          <a:bodyPr/>
          <a:lstStyle/>
          <a:p>
            <a:endParaRPr lang="zh-CN" altLang="en-US" dirty="0"/>
          </a:p>
        </p:txBody>
      </p:sp>
      <p:sp>
        <p:nvSpPr>
          <p:cNvPr id="6" name="标题 5">
            <a:extLst>
              <a:ext uri="{FF2B5EF4-FFF2-40B4-BE49-F238E27FC236}">
                <a16:creationId xmlns:a16="http://schemas.microsoft.com/office/drawing/2014/main" id="{BBD3EBAE-BD86-444D-9574-B1BD74269B58}"/>
              </a:ext>
            </a:extLst>
          </p:cNvPr>
          <p:cNvSpPr>
            <a:spLocks noGrp="1"/>
          </p:cNvSpPr>
          <p:nvPr>
            <p:ph type="ctrTitle"/>
          </p:nvPr>
        </p:nvSpPr>
        <p:spPr>
          <a:xfrm>
            <a:off x="899984" y="1810925"/>
            <a:ext cx="10392032" cy="2387600"/>
          </a:xfrm>
        </p:spPr>
        <p:txBody>
          <a:bodyPr/>
          <a:lstStyle/>
          <a:p>
            <a:r>
              <a:rPr lang="en-US" altLang="zh-CN" dirty="0"/>
              <a:t>Thanks!</a:t>
            </a:r>
            <a:endParaRPr lang="zh-CN" altLang="en-US" dirty="0"/>
          </a:p>
        </p:txBody>
      </p:sp>
      <p:sp>
        <p:nvSpPr>
          <p:cNvPr id="7" name="副标题 6">
            <a:extLst>
              <a:ext uri="{FF2B5EF4-FFF2-40B4-BE49-F238E27FC236}">
                <a16:creationId xmlns:a16="http://schemas.microsoft.com/office/drawing/2014/main" id="{C938A5D5-BE1E-426D-B0FE-33F4D5CCB0B2}"/>
              </a:ext>
            </a:extLst>
          </p:cNvPr>
          <p:cNvSpPr>
            <a:spLocks noGrp="1"/>
          </p:cNvSpPr>
          <p:nvPr>
            <p:ph type="subTitle" idx="1"/>
          </p:nvPr>
        </p:nvSpPr>
        <p:spPr>
          <a:xfrm>
            <a:off x="899984" y="3519169"/>
            <a:ext cx="10392032" cy="1769267"/>
          </a:xfrm>
        </p:spPr>
        <p:txBody>
          <a:bodyPr>
            <a:normAutofit/>
          </a:bodyPr>
          <a:lstStyle/>
          <a:p>
            <a:r>
              <a:rPr lang="en-US" altLang="zh-CN" sz="2800" i="1" dirty="0">
                <a:solidFill>
                  <a:schemeClr val="tx1"/>
                </a:solidFill>
              </a:rPr>
              <a:t>Questions are welcome!</a:t>
            </a:r>
          </a:p>
          <a:p>
            <a:r>
              <a:rPr lang="en-US" altLang="zh-CN" sz="2800" b="1" i="1" dirty="0">
                <a:solidFill>
                  <a:schemeClr val="tx1"/>
                </a:solidFill>
              </a:rPr>
              <a:t>Email: jiaruiwang@pku.edu.cn</a:t>
            </a:r>
            <a:endParaRPr lang="zh-CN" altLang="en-US" sz="2800" b="1" i="1" dirty="0">
              <a:solidFill>
                <a:schemeClr val="tx1"/>
              </a:solidFill>
            </a:endParaRPr>
          </a:p>
        </p:txBody>
      </p:sp>
      <p:sp>
        <p:nvSpPr>
          <p:cNvPr id="9" name="矩形 8">
            <a:extLst>
              <a:ext uri="{FF2B5EF4-FFF2-40B4-BE49-F238E27FC236}">
                <a16:creationId xmlns:a16="http://schemas.microsoft.com/office/drawing/2014/main" id="{42B78772-92DB-4DA2-8EC5-ACC19D6594CC}"/>
              </a:ext>
            </a:extLst>
          </p:cNvPr>
          <p:cNvSpPr/>
          <p:nvPr/>
        </p:nvSpPr>
        <p:spPr>
          <a:xfrm>
            <a:off x="7543800" y="393700"/>
            <a:ext cx="4400550" cy="105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39091593"/>
      </p:ext>
    </p:extLst>
  </p:cSld>
  <p:clrMapOvr>
    <a:masterClrMapping/>
  </p:clrMapOvr>
  <p:transition advTm="7188">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A9B086DC-484F-4071-A821-E31ED13F9327}"/>
              </a:ext>
            </a:extLst>
          </p:cNvPr>
          <p:cNvSpPr>
            <a:spLocks noGrp="1"/>
          </p:cNvSpPr>
          <p:nvPr>
            <p:ph type="sldNum" sz="quarter" idx="12"/>
          </p:nvPr>
        </p:nvSpPr>
        <p:spPr>
          <a:prstGeom prst="rect">
            <a:avLst/>
          </a:prstGeom>
        </p:spPr>
        <p:txBody>
          <a:bodyPr/>
          <a:lstStyle/>
          <a:p>
            <a:fld id="{B33F7469-D28B-482F-B1B6-3B8E7CF51519}" type="slidenum">
              <a:rPr lang="zh-CN" altLang="en-US" smtClean="0"/>
              <a:pPr/>
              <a:t>2</a:t>
            </a:fld>
            <a:endParaRPr lang="zh-CN" altLang="en-US" dirty="0"/>
          </a:p>
        </p:txBody>
      </p:sp>
      <p:sp>
        <p:nvSpPr>
          <p:cNvPr id="3" name="页脚占位符 2">
            <a:extLst>
              <a:ext uri="{FF2B5EF4-FFF2-40B4-BE49-F238E27FC236}">
                <a16:creationId xmlns:a16="http://schemas.microsoft.com/office/drawing/2014/main" id="{4BBCCA56-8C7D-42EF-8B6F-22A06DBFB38D}"/>
              </a:ext>
            </a:extLst>
          </p:cNvPr>
          <p:cNvSpPr>
            <a:spLocks noGrp="1"/>
          </p:cNvSpPr>
          <p:nvPr>
            <p:ph type="ftr" sz="quarter" idx="11"/>
          </p:nvPr>
        </p:nvSpPr>
        <p:spPr/>
        <p:txBody>
          <a:bodyPr/>
          <a:lstStyle/>
          <a:p>
            <a:endParaRPr lang="zh-CN" altLang="en-US" dirty="0"/>
          </a:p>
        </p:txBody>
      </p:sp>
      <p:sp>
        <p:nvSpPr>
          <p:cNvPr id="6" name="标题 2">
            <a:extLst>
              <a:ext uri="{FF2B5EF4-FFF2-40B4-BE49-F238E27FC236}">
                <a16:creationId xmlns:a16="http://schemas.microsoft.com/office/drawing/2014/main" id="{A11E21DE-9E55-41B1-885D-250F089D95FB}"/>
              </a:ext>
            </a:extLst>
          </p:cNvPr>
          <p:cNvSpPr txBox="1">
            <a:spLocks/>
          </p:cNvSpPr>
          <p:nvPr/>
        </p:nvSpPr>
        <p:spPr>
          <a:xfrm>
            <a:off x="741404" y="431629"/>
            <a:ext cx="9987507" cy="700925"/>
          </a:xfrm>
          <a:prstGeom prst="rect">
            <a:avLst/>
          </a:prstGeom>
        </p:spPr>
        <p:txBody>
          <a:bodyPr/>
          <a:lstStyle>
            <a:lvl1pPr algn="l" defTabSz="342900" rtl="0" eaLnBrk="1" latinLnBrk="0" hangingPunct="1">
              <a:spcBef>
                <a:spcPct val="0"/>
              </a:spcBef>
              <a:buNone/>
              <a:defRPr lang="zh-CN" altLang="en-US" sz="3600" b="0" i="0" kern="1200" baseline="0" dirty="0">
                <a:solidFill>
                  <a:schemeClr val="tx1">
                    <a:lumMod val="85000"/>
                    <a:lumOff val="15000"/>
                  </a:schemeClr>
                </a:solidFill>
                <a:latin typeface="Calibri" charset="0"/>
                <a:ea typeface="微软雅黑" panose="020B0503020204020204" pitchFamily="34" charset="-122"/>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zh-CN"/>
              <a:t>Modern 2.5D Multi-FPGA System (MFS)</a:t>
            </a:r>
            <a:endParaRPr lang="en-US"/>
          </a:p>
        </p:txBody>
      </p:sp>
      <p:pic>
        <p:nvPicPr>
          <p:cNvPr id="7" name="内容占位符 5">
            <a:extLst>
              <a:ext uri="{FF2B5EF4-FFF2-40B4-BE49-F238E27FC236}">
                <a16:creationId xmlns:a16="http://schemas.microsoft.com/office/drawing/2014/main" id="{B27345F3-029C-48C7-9345-53C21C86E921}"/>
              </a:ext>
            </a:extLst>
          </p:cNvPr>
          <p:cNvPicPr>
            <a:picLocks noChangeAspect="1"/>
          </p:cNvPicPr>
          <p:nvPr/>
        </p:nvPicPr>
        <p:blipFill>
          <a:blip r:embed="rId3"/>
          <a:stretch>
            <a:fillRect/>
          </a:stretch>
        </p:blipFill>
        <p:spPr>
          <a:xfrm>
            <a:off x="336274" y="1160263"/>
            <a:ext cx="5759726" cy="4537474"/>
          </a:xfrm>
          <a:prstGeom prst="rect">
            <a:avLst/>
          </a:prstGeom>
        </p:spPr>
      </p:pic>
      <p:pic>
        <p:nvPicPr>
          <p:cNvPr id="8" name="图片 7">
            <a:extLst>
              <a:ext uri="{FF2B5EF4-FFF2-40B4-BE49-F238E27FC236}">
                <a16:creationId xmlns:a16="http://schemas.microsoft.com/office/drawing/2014/main" id="{F7262131-2207-494D-9673-77A4F58C6612}"/>
              </a:ext>
            </a:extLst>
          </p:cNvPr>
          <p:cNvPicPr>
            <a:picLocks noChangeAspect="1"/>
          </p:cNvPicPr>
          <p:nvPr/>
        </p:nvPicPr>
        <p:blipFill>
          <a:blip r:embed="rId4"/>
          <a:stretch>
            <a:fillRect/>
          </a:stretch>
        </p:blipFill>
        <p:spPr>
          <a:xfrm>
            <a:off x="5788675" y="1969233"/>
            <a:ext cx="6399454" cy="2279563"/>
          </a:xfrm>
          <a:prstGeom prst="rect">
            <a:avLst/>
          </a:prstGeom>
        </p:spPr>
      </p:pic>
      <p:sp>
        <p:nvSpPr>
          <p:cNvPr id="9" name="文本框 8">
            <a:extLst>
              <a:ext uri="{FF2B5EF4-FFF2-40B4-BE49-F238E27FC236}">
                <a16:creationId xmlns:a16="http://schemas.microsoft.com/office/drawing/2014/main" id="{1A2B4505-3D8C-45C3-9F98-522E8D941B3D}"/>
              </a:ext>
            </a:extLst>
          </p:cNvPr>
          <p:cNvSpPr txBox="1"/>
          <p:nvPr/>
        </p:nvSpPr>
        <p:spPr>
          <a:xfrm>
            <a:off x="741404" y="5871407"/>
            <a:ext cx="5399491" cy="523220"/>
          </a:xfrm>
          <a:prstGeom prst="rect">
            <a:avLst/>
          </a:prstGeom>
          <a:noFill/>
        </p:spPr>
        <p:txBody>
          <a:bodyPr wrap="none" rtlCol="0">
            <a:spAutoFit/>
          </a:bodyPr>
          <a:lstStyle/>
          <a:p>
            <a:pPr algn="ctr"/>
            <a:r>
              <a:rPr lang="en-US" altLang="zh-CN" sz="2800" b="1" dirty="0">
                <a:latin typeface="Calibri" panose="020F0502020204030204" pitchFamily="34" charset="0"/>
                <a:ea typeface="Calibri" panose="020F0502020204030204" pitchFamily="34" charset="0"/>
                <a:cs typeface="Calibri" panose="020F0502020204030204" pitchFamily="34" charset="0"/>
              </a:rPr>
              <a:t>A Multi-FPGA System with 2 FPGAs</a:t>
            </a:r>
            <a:endParaRPr lang="zh-CN" altLang="en-US" sz="2800" b="1" dirty="0">
              <a:latin typeface="Calibri" panose="020F0502020204030204" pitchFamily="34" charset="0"/>
              <a:cs typeface="Calibri" panose="020F0502020204030204" pitchFamily="34" charset="0"/>
            </a:endParaRPr>
          </a:p>
        </p:txBody>
      </p:sp>
      <p:sp>
        <p:nvSpPr>
          <p:cNvPr id="10" name="文本框 9">
            <a:extLst>
              <a:ext uri="{FF2B5EF4-FFF2-40B4-BE49-F238E27FC236}">
                <a16:creationId xmlns:a16="http://schemas.microsoft.com/office/drawing/2014/main" id="{DEC38F98-0809-4A06-B628-D4430721F23D}"/>
              </a:ext>
            </a:extLst>
          </p:cNvPr>
          <p:cNvSpPr txBox="1"/>
          <p:nvPr/>
        </p:nvSpPr>
        <p:spPr>
          <a:xfrm>
            <a:off x="6358426" y="5871407"/>
            <a:ext cx="5638801" cy="523220"/>
          </a:xfrm>
          <a:prstGeom prst="rect">
            <a:avLst/>
          </a:prstGeom>
          <a:noFill/>
        </p:spPr>
        <p:txBody>
          <a:bodyPr wrap="square" rtlCol="0">
            <a:spAutoFit/>
          </a:bodyPr>
          <a:lstStyle/>
          <a:p>
            <a:pPr algn="ctr"/>
            <a:r>
              <a:rPr lang="en-US" altLang="zh-CN" sz="2800" b="1" dirty="0">
                <a:latin typeface="Calibri" panose="020F0502020204030204" pitchFamily="34" charset="0"/>
                <a:ea typeface="Calibri" panose="020F0502020204030204" pitchFamily="34" charset="0"/>
                <a:cs typeface="Calibri" panose="020F0502020204030204" pitchFamily="34" charset="0"/>
              </a:rPr>
              <a:t>Cross-FPGA TDM Signals</a:t>
            </a:r>
            <a:endParaRPr lang="zh-CN" altLang="en-US" sz="2800" b="1" dirty="0">
              <a:latin typeface="Calibri" panose="020F0502020204030204" pitchFamily="34" charset="0"/>
              <a:cs typeface="Calibri" panose="020F0502020204030204" pitchFamily="34" charset="0"/>
            </a:endParaRPr>
          </a:p>
        </p:txBody>
      </p:sp>
      <p:sp>
        <p:nvSpPr>
          <p:cNvPr id="2" name="右大括号 1">
            <a:extLst>
              <a:ext uri="{FF2B5EF4-FFF2-40B4-BE49-F238E27FC236}">
                <a16:creationId xmlns:a16="http://schemas.microsoft.com/office/drawing/2014/main" id="{A8294D03-BB6E-1B07-84D0-853E75141428}"/>
              </a:ext>
            </a:extLst>
          </p:cNvPr>
          <p:cNvSpPr/>
          <p:nvPr/>
        </p:nvSpPr>
        <p:spPr>
          <a:xfrm rot="5400000">
            <a:off x="8618935" y="3156469"/>
            <a:ext cx="269078" cy="2305049"/>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文本框 10">
            <a:extLst>
              <a:ext uri="{FF2B5EF4-FFF2-40B4-BE49-F238E27FC236}">
                <a16:creationId xmlns:a16="http://schemas.microsoft.com/office/drawing/2014/main" id="{91F1C4EE-0F53-4DE1-E432-D0E674791DB8}"/>
              </a:ext>
            </a:extLst>
          </p:cNvPr>
          <p:cNvSpPr txBox="1"/>
          <p:nvPr/>
        </p:nvSpPr>
        <p:spPr>
          <a:xfrm>
            <a:off x="7358958" y="4501303"/>
            <a:ext cx="4768153" cy="1200329"/>
          </a:xfrm>
          <a:prstGeom prst="rect">
            <a:avLst/>
          </a:prstGeom>
          <a:noFill/>
        </p:spPr>
        <p:txBody>
          <a:bodyPr wrap="square">
            <a:spAutoFit/>
          </a:bodyPr>
          <a:lstStyle/>
          <a:p>
            <a:r>
              <a:rPr lang="en-US" altLang="zh-CN" sz="2400" b="1" dirty="0">
                <a:latin typeface="Calibri" panose="020F0502020204030204" pitchFamily="34" charset="0"/>
                <a:ea typeface="Calibri" panose="020F0502020204030204" pitchFamily="34" charset="0"/>
                <a:cs typeface="Calibri" panose="020F0502020204030204" pitchFamily="34" charset="0"/>
              </a:rPr>
              <a:t>TDM Ratio: </a:t>
            </a:r>
            <a:r>
              <a:rPr lang="en-US" altLang="zh-CN" sz="2400" dirty="0">
                <a:latin typeface="Calibri" panose="020F0502020204030204" pitchFamily="34" charset="0"/>
                <a:ea typeface="Calibri" panose="020F0502020204030204" pitchFamily="34" charset="0"/>
                <a:cs typeface="Calibri" panose="020F0502020204030204" pitchFamily="34" charset="0"/>
              </a:rPr>
              <a:t>the maximum number of TDM signals in a channel within one system clock.</a:t>
            </a:r>
            <a:endParaRPr lang="en-US" sz="2400" dirty="0"/>
          </a:p>
        </p:txBody>
      </p:sp>
    </p:spTree>
    <p:extLst>
      <p:ext uri="{BB962C8B-B14F-4D97-AF65-F5344CB8AC3E}">
        <p14:creationId xmlns:p14="http://schemas.microsoft.com/office/powerpoint/2010/main" val="59865710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DBFD84-DA60-4FEA-A2C7-E61B3A3AC115}"/>
              </a:ext>
            </a:extLst>
          </p:cNvPr>
          <p:cNvSpPr>
            <a:spLocks noGrp="1"/>
          </p:cNvSpPr>
          <p:nvPr>
            <p:ph type="title"/>
          </p:nvPr>
        </p:nvSpPr>
        <p:spPr/>
        <p:txBody>
          <a:bodyPr/>
          <a:lstStyle/>
          <a:p>
            <a:r>
              <a:rPr lang="en-US" altLang="zh-CN" dirty="0"/>
              <a:t>Typical Die-Level MFS Emulation Flow</a:t>
            </a:r>
            <a:endParaRPr lang="zh-CN" altLang="en-US" dirty="0"/>
          </a:p>
        </p:txBody>
      </p:sp>
      <p:sp>
        <p:nvSpPr>
          <p:cNvPr id="3" name="页脚占位符 2">
            <a:extLst>
              <a:ext uri="{FF2B5EF4-FFF2-40B4-BE49-F238E27FC236}">
                <a16:creationId xmlns:a16="http://schemas.microsoft.com/office/drawing/2014/main" id="{473ADAF3-D531-4F96-B25B-790D46C2EE08}"/>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ACF6A276-CBBA-4573-9C50-A3F2D599CD14}"/>
              </a:ext>
            </a:extLst>
          </p:cNvPr>
          <p:cNvSpPr>
            <a:spLocks noGrp="1"/>
          </p:cNvSpPr>
          <p:nvPr>
            <p:ph type="sldNum" sz="quarter" idx="12"/>
          </p:nvPr>
        </p:nvSpPr>
        <p:spPr/>
        <p:txBody>
          <a:bodyPr/>
          <a:lstStyle/>
          <a:p>
            <a:fld id="{B33F7469-D28B-482F-B1B6-3B8E7CF51519}" type="slidenum">
              <a:rPr lang="zh-CN" altLang="en-US" smtClean="0"/>
              <a:pPr/>
              <a:t>3</a:t>
            </a:fld>
            <a:endParaRPr lang="zh-CN" altLang="en-US" dirty="0"/>
          </a:p>
        </p:txBody>
      </p:sp>
      <p:sp>
        <p:nvSpPr>
          <p:cNvPr id="6" name="流程图: 文档 5">
            <a:extLst>
              <a:ext uri="{FF2B5EF4-FFF2-40B4-BE49-F238E27FC236}">
                <a16:creationId xmlns:a16="http://schemas.microsoft.com/office/drawing/2014/main" id="{26288E01-BB69-4204-92E5-62E7DCB21018}"/>
              </a:ext>
            </a:extLst>
          </p:cNvPr>
          <p:cNvSpPr/>
          <p:nvPr/>
        </p:nvSpPr>
        <p:spPr>
          <a:xfrm>
            <a:off x="667881" y="1626033"/>
            <a:ext cx="2894426" cy="932771"/>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Post-Synthesized Netlist</a:t>
            </a:r>
            <a:endParaRPr lang="zh-CN" altLang="en-US" sz="2000" b="1" dirty="0"/>
          </a:p>
        </p:txBody>
      </p:sp>
      <p:sp>
        <p:nvSpPr>
          <p:cNvPr id="7" name="流程图: 过程 6">
            <a:extLst>
              <a:ext uri="{FF2B5EF4-FFF2-40B4-BE49-F238E27FC236}">
                <a16:creationId xmlns:a16="http://schemas.microsoft.com/office/drawing/2014/main" id="{540EDD10-0901-4931-8582-8C866745F571}"/>
              </a:ext>
            </a:extLst>
          </p:cNvPr>
          <p:cNvSpPr/>
          <p:nvPr/>
        </p:nvSpPr>
        <p:spPr>
          <a:xfrm>
            <a:off x="667881" y="3175548"/>
            <a:ext cx="2894426" cy="92891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Die-Level Design Partition</a:t>
            </a:r>
            <a:endParaRPr lang="zh-CN" altLang="en-US" sz="2000" b="1" dirty="0"/>
          </a:p>
        </p:txBody>
      </p:sp>
      <p:sp>
        <p:nvSpPr>
          <p:cNvPr id="8" name="流程图: 过程 7">
            <a:extLst>
              <a:ext uri="{FF2B5EF4-FFF2-40B4-BE49-F238E27FC236}">
                <a16:creationId xmlns:a16="http://schemas.microsoft.com/office/drawing/2014/main" id="{423CCFDC-3FE0-4A01-9751-203C297139EA}"/>
              </a:ext>
            </a:extLst>
          </p:cNvPr>
          <p:cNvSpPr/>
          <p:nvPr/>
        </p:nvSpPr>
        <p:spPr>
          <a:xfrm>
            <a:off x="667881" y="4721206"/>
            <a:ext cx="2894427" cy="93277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Die-Level Routing and TDM Ratio Assignment</a:t>
            </a:r>
            <a:endParaRPr lang="zh-CN" altLang="en-US" sz="2000" b="1" dirty="0"/>
          </a:p>
        </p:txBody>
      </p:sp>
      <p:sp>
        <p:nvSpPr>
          <p:cNvPr id="9" name="流程图: 过程 8">
            <a:extLst>
              <a:ext uri="{FF2B5EF4-FFF2-40B4-BE49-F238E27FC236}">
                <a16:creationId xmlns:a16="http://schemas.microsoft.com/office/drawing/2014/main" id="{B7BF9E6D-B84F-4F19-AB64-FACB19007088}"/>
              </a:ext>
            </a:extLst>
          </p:cNvPr>
          <p:cNvSpPr/>
          <p:nvPr/>
        </p:nvSpPr>
        <p:spPr>
          <a:xfrm>
            <a:off x="3919081" y="3175548"/>
            <a:ext cx="2894426" cy="92891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TDM Signal Grouping &amp; Package Pin Assignment</a:t>
            </a:r>
            <a:endParaRPr lang="zh-CN" altLang="en-US" sz="2000" b="1" dirty="0"/>
          </a:p>
        </p:txBody>
      </p:sp>
      <p:sp>
        <p:nvSpPr>
          <p:cNvPr id="10" name="矩形: 圆角 9">
            <a:extLst>
              <a:ext uri="{FF2B5EF4-FFF2-40B4-BE49-F238E27FC236}">
                <a16:creationId xmlns:a16="http://schemas.microsoft.com/office/drawing/2014/main" id="{EC2E456A-68BD-4579-992A-57507A9E35ED}"/>
              </a:ext>
            </a:extLst>
          </p:cNvPr>
          <p:cNvSpPr/>
          <p:nvPr/>
        </p:nvSpPr>
        <p:spPr>
          <a:xfrm>
            <a:off x="419100" y="1214328"/>
            <a:ext cx="6556735" cy="5044409"/>
          </a:xfrm>
          <a:prstGeom prst="roundRect">
            <a:avLst>
              <a:gd name="adj" fmla="val 4354"/>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B1BF90D9-DD57-4012-928D-14D5CA3DFD46}"/>
              </a:ext>
            </a:extLst>
          </p:cNvPr>
          <p:cNvSpPr txBox="1"/>
          <p:nvPr/>
        </p:nvSpPr>
        <p:spPr>
          <a:xfrm>
            <a:off x="2569757" y="5794433"/>
            <a:ext cx="2921890" cy="523220"/>
          </a:xfrm>
          <a:prstGeom prst="rect">
            <a:avLst/>
          </a:prstGeom>
          <a:noFill/>
        </p:spPr>
        <p:txBody>
          <a:bodyPr wrap="none" rtlCol="0">
            <a:spAutoFit/>
          </a:bodyPr>
          <a:lstStyle/>
          <a:p>
            <a:pPr algn="ctr"/>
            <a:r>
              <a:rPr lang="en-US" altLang="zh-CN" sz="2800" b="1" dirty="0">
                <a:latin typeface="Calibri" panose="020F0502020204030204" pitchFamily="34" charset="0"/>
                <a:ea typeface="Calibri" panose="020F0502020204030204" pitchFamily="34" charset="0"/>
                <a:cs typeface="Calibri" panose="020F0502020204030204" pitchFamily="34" charset="0"/>
              </a:rPr>
              <a:t>System-Level Flow</a:t>
            </a:r>
            <a:endParaRPr lang="zh-CN" altLang="en-US" sz="2800" b="1" dirty="0">
              <a:latin typeface="Calibri" panose="020F0502020204030204" pitchFamily="34" charset="0"/>
              <a:cs typeface="Calibri" panose="020F0502020204030204" pitchFamily="34" charset="0"/>
            </a:endParaRPr>
          </a:p>
        </p:txBody>
      </p:sp>
      <p:sp>
        <p:nvSpPr>
          <p:cNvPr id="12" name="流程图: 过程 11">
            <a:extLst>
              <a:ext uri="{FF2B5EF4-FFF2-40B4-BE49-F238E27FC236}">
                <a16:creationId xmlns:a16="http://schemas.microsoft.com/office/drawing/2014/main" id="{9E11F5F5-D51F-4F51-B5BC-48332D5FBB78}"/>
              </a:ext>
            </a:extLst>
          </p:cNvPr>
          <p:cNvSpPr/>
          <p:nvPr/>
        </p:nvSpPr>
        <p:spPr>
          <a:xfrm>
            <a:off x="7958992" y="1611665"/>
            <a:ext cx="2894426" cy="92891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Logic-Element-Level Placement</a:t>
            </a:r>
            <a:endParaRPr lang="zh-CN" altLang="en-US" sz="2000" b="1" dirty="0"/>
          </a:p>
        </p:txBody>
      </p:sp>
      <p:sp>
        <p:nvSpPr>
          <p:cNvPr id="13" name="流程图: 过程 12">
            <a:extLst>
              <a:ext uri="{FF2B5EF4-FFF2-40B4-BE49-F238E27FC236}">
                <a16:creationId xmlns:a16="http://schemas.microsoft.com/office/drawing/2014/main" id="{15BBD36F-26BD-4909-A585-E9C96B7F4E3A}"/>
              </a:ext>
            </a:extLst>
          </p:cNvPr>
          <p:cNvSpPr/>
          <p:nvPr/>
        </p:nvSpPr>
        <p:spPr>
          <a:xfrm>
            <a:off x="7958992" y="3157323"/>
            <a:ext cx="2894426" cy="92891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Logic-Element-Level Routing</a:t>
            </a:r>
            <a:endParaRPr lang="zh-CN" altLang="en-US" sz="2000" b="1" dirty="0"/>
          </a:p>
        </p:txBody>
      </p:sp>
      <p:sp>
        <p:nvSpPr>
          <p:cNvPr id="14" name="流程图: 过程 13">
            <a:extLst>
              <a:ext uri="{FF2B5EF4-FFF2-40B4-BE49-F238E27FC236}">
                <a16:creationId xmlns:a16="http://schemas.microsoft.com/office/drawing/2014/main" id="{6E51DA98-6C4B-4FFB-9C44-FCD2AC7784C3}"/>
              </a:ext>
            </a:extLst>
          </p:cNvPr>
          <p:cNvSpPr/>
          <p:nvPr/>
        </p:nvSpPr>
        <p:spPr>
          <a:xfrm>
            <a:off x="7958992" y="4706838"/>
            <a:ext cx="2894426" cy="92891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t>Bitstream Generation</a:t>
            </a:r>
            <a:endParaRPr lang="zh-CN" altLang="en-US" sz="2000" b="1" dirty="0"/>
          </a:p>
        </p:txBody>
      </p:sp>
      <p:sp>
        <p:nvSpPr>
          <p:cNvPr id="15" name="矩形: 圆角 14">
            <a:extLst>
              <a:ext uri="{FF2B5EF4-FFF2-40B4-BE49-F238E27FC236}">
                <a16:creationId xmlns:a16="http://schemas.microsoft.com/office/drawing/2014/main" id="{47E9B91C-2EA5-40A0-B264-BA13354B8625}"/>
              </a:ext>
            </a:extLst>
          </p:cNvPr>
          <p:cNvSpPr/>
          <p:nvPr/>
        </p:nvSpPr>
        <p:spPr>
          <a:xfrm>
            <a:off x="7224616" y="1222248"/>
            <a:ext cx="4378381" cy="5044409"/>
          </a:xfrm>
          <a:prstGeom prst="roundRect">
            <a:avLst>
              <a:gd name="adj" fmla="val 5594"/>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箭头连接符 16">
            <a:extLst>
              <a:ext uri="{FF2B5EF4-FFF2-40B4-BE49-F238E27FC236}">
                <a16:creationId xmlns:a16="http://schemas.microsoft.com/office/drawing/2014/main" id="{D6B6CB26-34D2-46C3-A19B-6FB4324AA753}"/>
              </a:ext>
            </a:extLst>
          </p:cNvPr>
          <p:cNvCxnSpPr>
            <a:stCxn id="6" idx="2"/>
            <a:endCxn id="7" idx="0"/>
          </p:cNvCxnSpPr>
          <p:nvPr/>
        </p:nvCxnSpPr>
        <p:spPr>
          <a:xfrm>
            <a:off x="2115094" y="2497137"/>
            <a:ext cx="0" cy="6784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3E05A813-164B-4F30-9919-7D4A573DD2F4}"/>
              </a:ext>
            </a:extLst>
          </p:cNvPr>
          <p:cNvCxnSpPr>
            <a:cxnSpLocks/>
            <a:stCxn id="7" idx="2"/>
            <a:endCxn id="8" idx="0"/>
          </p:cNvCxnSpPr>
          <p:nvPr/>
        </p:nvCxnSpPr>
        <p:spPr>
          <a:xfrm>
            <a:off x="2115094" y="4104462"/>
            <a:ext cx="1" cy="6167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连接符: 肘形 21">
            <a:extLst>
              <a:ext uri="{FF2B5EF4-FFF2-40B4-BE49-F238E27FC236}">
                <a16:creationId xmlns:a16="http://schemas.microsoft.com/office/drawing/2014/main" id="{D26D69FB-734B-463E-A868-8C51E16CD3A6}"/>
              </a:ext>
            </a:extLst>
          </p:cNvPr>
          <p:cNvCxnSpPr>
            <a:cxnSpLocks/>
            <a:stCxn id="8" idx="3"/>
            <a:endCxn id="9" idx="2"/>
          </p:cNvCxnSpPr>
          <p:nvPr/>
        </p:nvCxnSpPr>
        <p:spPr>
          <a:xfrm flipV="1">
            <a:off x="3562308" y="4104462"/>
            <a:ext cx="1803986" cy="1083130"/>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连接符: 肘形 22">
            <a:extLst>
              <a:ext uri="{FF2B5EF4-FFF2-40B4-BE49-F238E27FC236}">
                <a16:creationId xmlns:a16="http://schemas.microsoft.com/office/drawing/2014/main" id="{252E0F2D-6573-43AB-9928-C2397E38744E}"/>
              </a:ext>
            </a:extLst>
          </p:cNvPr>
          <p:cNvCxnSpPr>
            <a:cxnSpLocks/>
            <a:stCxn id="9" idx="0"/>
            <a:endCxn id="12" idx="1"/>
          </p:cNvCxnSpPr>
          <p:nvPr/>
        </p:nvCxnSpPr>
        <p:spPr>
          <a:xfrm rot="5400000" flipH="1" flipV="1">
            <a:off x="6112930" y="1329486"/>
            <a:ext cx="1099426" cy="259269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a:extLst>
              <a:ext uri="{FF2B5EF4-FFF2-40B4-BE49-F238E27FC236}">
                <a16:creationId xmlns:a16="http://schemas.microsoft.com/office/drawing/2014/main" id="{A04189B4-1EC7-4E23-9E9A-3D27CC43EE1A}"/>
              </a:ext>
            </a:extLst>
          </p:cNvPr>
          <p:cNvCxnSpPr>
            <a:cxnSpLocks/>
            <a:stCxn id="12" idx="2"/>
            <a:endCxn id="13" idx="0"/>
          </p:cNvCxnSpPr>
          <p:nvPr/>
        </p:nvCxnSpPr>
        <p:spPr>
          <a:xfrm>
            <a:off x="9406205" y="2540579"/>
            <a:ext cx="0" cy="6167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F6BEA151-2BE4-447D-91CA-335A2F34B500}"/>
              </a:ext>
            </a:extLst>
          </p:cNvPr>
          <p:cNvCxnSpPr>
            <a:cxnSpLocks/>
            <a:stCxn id="13" idx="2"/>
            <a:endCxn id="14" idx="0"/>
          </p:cNvCxnSpPr>
          <p:nvPr/>
        </p:nvCxnSpPr>
        <p:spPr>
          <a:xfrm>
            <a:off x="9406205" y="4086237"/>
            <a:ext cx="0" cy="62060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76CAE096-A8AF-4329-89EE-D7EA5419CA35}"/>
              </a:ext>
            </a:extLst>
          </p:cNvPr>
          <p:cNvSpPr txBox="1"/>
          <p:nvPr/>
        </p:nvSpPr>
        <p:spPr>
          <a:xfrm>
            <a:off x="7127057" y="5751440"/>
            <a:ext cx="4674417" cy="523220"/>
          </a:xfrm>
          <a:prstGeom prst="rect">
            <a:avLst/>
          </a:prstGeom>
          <a:noFill/>
        </p:spPr>
        <p:txBody>
          <a:bodyPr wrap="square" rtlCol="0">
            <a:spAutoFit/>
          </a:bodyPr>
          <a:lstStyle/>
          <a:p>
            <a:pPr algn="ctr"/>
            <a:r>
              <a:rPr lang="en-US" altLang="zh-CN" sz="2800" b="1" dirty="0">
                <a:latin typeface="Calibri" panose="020F0502020204030204" pitchFamily="34" charset="0"/>
                <a:ea typeface="Calibri" panose="020F0502020204030204" pitchFamily="34" charset="0"/>
                <a:cs typeface="Calibri" panose="020F0502020204030204" pitchFamily="34" charset="0"/>
              </a:rPr>
              <a:t>Logic-Element-Level Flow</a:t>
            </a:r>
            <a:endParaRPr lang="zh-CN" alt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79658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2" grpId="0" animBg="1"/>
      <p:bldP spid="13" grpId="0" animBg="1"/>
      <p:bldP spid="14" grpId="0" animBg="1"/>
      <p:bldP spid="15" grpId="0" animBg="1"/>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8B4852-2F89-4E0E-82A0-24FCFD57497C}"/>
              </a:ext>
            </a:extLst>
          </p:cNvPr>
          <p:cNvSpPr>
            <a:spLocks noGrp="1"/>
          </p:cNvSpPr>
          <p:nvPr>
            <p:ph type="title"/>
          </p:nvPr>
        </p:nvSpPr>
        <p:spPr>
          <a:xfrm>
            <a:off x="741404" y="431629"/>
            <a:ext cx="11450596" cy="700925"/>
          </a:xfrm>
        </p:spPr>
        <p:txBody>
          <a:bodyPr/>
          <a:lstStyle/>
          <a:p>
            <a:r>
              <a:rPr lang="en-US" altLang="zh-CN" dirty="0"/>
              <a:t>Problem: TDM Signal Grouping &amp; Package Pin Assignment</a:t>
            </a:r>
            <a:endParaRPr lang="zh-CN" altLang="en-US" dirty="0"/>
          </a:p>
        </p:txBody>
      </p:sp>
      <p:sp>
        <p:nvSpPr>
          <p:cNvPr id="3" name="页脚占位符 2">
            <a:extLst>
              <a:ext uri="{FF2B5EF4-FFF2-40B4-BE49-F238E27FC236}">
                <a16:creationId xmlns:a16="http://schemas.microsoft.com/office/drawing/2014/main" id="{91F1E7FA-F85D-49E7-92B5-A1841EA5D0B1}"/>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6848D3DB-CD0C-4979-B77A-728893A48886}"/>
              </a:ext>
            </a:extLst>
          </p:cNvPr>
          <p:cNvSpPr>
            <a:spLocks noGrp="1"/>
          </p:cNvSpPr>
          <p:nvPr>
            <p:ph type="sldNum" sz="quarter" idx="12"/>
          </p:nvPr>
        </p:nvSpPr>
        <p:spPr/>
        <p:txBody>
          <a:bodyPr/>
          <a:lstStyle/>
          <a:p>
            <a:fld id="{B33F7469-D28B-482F-B1B6-3B8E7CF51519}" type="slidenum">
              <a:rPr lang="zh-CN" altLang="en-US" smtClean="0"/>
              <a:pPr/>
              <a:t>4</a:t>
            </a:fld>
            <a:endParaRPr lang="zh-CN" altLang="en-US" dirty="0"/>
          </a:p>
        </p:txBody>
      </p:sp>
      <p:sp>
        <p:nvSpPr>
          <p:cNvPr id="5" name="内容占位符 4">
            <a:extLst>
              <a:ext uri="{FF2B5EF4-FFF2-40B4-BE49-F238E27FC236}">
                <a16:creationId xmlns:a16="http://schemas.microsoft.com/office/drawing/2014/main" id="{37E94217-87F4-43A4-AC1A-6123813DA16F}"/>
              </a:ext>
            </a:extLst>
          </p:cNvPr>
          <p:cNvSpPr>
            <a:spLocks noGrp="1"/>
          </p:cNvSpPr>
          <p:nvPr>
            <p:ph sz="quarter" idx="13"/>
          </p:nvPr>
        </p:nvSpPr>
        <p:spPr/>
        <p:txBody>
          <a:bodyPr>
            <a:normAutofit/>
          </a:bodyPr>
          <a:lstStyle/>
          <a:p>
            <a:r>
              <a:rPr lang="en-US" altLang="zh-CN" dirty="0"/>
              <a:t>Input: </a:t>
            </a:r>
            <a:r>
              <a:rPr lang="en-US" altLang="zh-CN" b="1" dirty="0"/>
              <a:t>System-level routing </a:t>
            </a:r>
            <a:r>
              <a:rPr lang="en-US" altLang="zh-CN" dirty="0"/>
              <a:t>and </a:t>
            </a:r>
            <a:r>
              <a:rPr lang="en-US" altLang="zh-CN" b="1" dirty="0"/>
              <a:t>TDM assignment results.</a:t>
            </a:r>
          </a:p>
          <a:p>
            <a:r>
              <a:rPr lang="en-US" altLang="zh-CN" dirty="0"/>
              <a:t>Output:</a:t>
            </a:r>
          </a:p>
          <a:p>
            <a:pPr lvl="1"/>
            <a:r>
              <a:rPr lang="en-US" altLang="zh-CN" dirty="0"/>
              <a:t>Decide which </a:t>
            </a:r>
            <a:r>
              <a:rPr lang="en-US" altLang="zh-CN" b="1" dirty="0"/>
              <a:t>cross-FPGA TDM signals </a:t>
            </a:r>
            <a:r>
              <a:rPr lang="en-US" altLang="zh-CN" dirty="0"/>
              <a:t>shall </a:t>
            </a:r>
            <a:r>
              <a:rPr lang="en-US" altLang="zh-CN" b="1" dirty="0"/>
              <a:t>share the same channel.</a:t>
            </a:r>
          </a:p>
          <a:p>
            <a:pPr lvl="1"/>
            <a:r>
              <a:rPr lang="en-US" altLang="zh-CN" dirty="0"/>
              <a:t>Assign the </a:t>
            </a:r>
            <a:r>
              <a:rPr lang="en-US" altLang="zh-CN" b="1" dirty="0"/>
              <a:t>package pin </a:t>
            </a:r>
            <a:r>
              <a:rPr lang="en-US" altLang="zh-CN" dirty="0"/>
              <a:t>for </a:t>
            </a:r>
            <a:r>
              <a:rPr lang="en-US" altLang="zh-CN" b="1" dirty="0"/>
              <a:t>each cross-FPGA signals/signal groups (SGs).</a:t>
            </a:r>
          </a:p>
          <a:p>
            <a:r>
              <a:rPr lang="en-US" altLang="zh-CN" dirty="0"/>
              <a:t>Target:</a:t>
            </a:r>
          </a:p>
          <a:p>
            <a:pPr lvl="1"/>
            <a:r>
              <a:rPr lang="en-US" altLang="zh-CN" b="1" dirty="0" err="1"/>
              <a:t>PnR</a:t>
            </a:r>
            <a:r>
              <a:rPr lang="en-US" altLang="zh-CN" b="1" dirty="0"/>
              <a:t> congestion (Primary)</a:t>
            </a:r>
          </a:p>
          <a:p>
            <a:pPr lvl="1"/>
            <a:r>
              <a:rPr lang="en-US" altLang="zh-CN" b="1" dirty="0"/>
              <a:t>Delay</a:t>
            </a:r>
          </a:p>
        </p:txBody>
      </p:sp>
      <p:pic>
        <p:nvPicPr>
          <p:cNvPr id="9" name="图片 8">
            <a:extLst>
              <a:ext uri="{FF2B5EF4-FFF2-40B4-BE49-F238E27FC236}">
                <a16:creationId xmlns:a16="http://schemas.microsoft.com/office/drawing/2014/main" id="{3E138447-F3E8-467B-A7FD-C6ECAAFEF099}"/>
              </a:ext>
            </a:extLst>
          </p:cNvPr>
          <p:cNvPicPr>
            <a:picLocks noChangeAspect="1"/>
          </p:cNvPicPr>
          <p:nvPr/>
        </p:nvPicPr>
        <p:blipFill>
          <a:blip r:embed="rId3"/>
          <a:stretch>
            <a:fillRect/>
          </a:stretch>
        </p:blipFill>
        <p:spPr>
          <a:xfrm>
            <a:off x="4370665" y="3225869"/>
            <a:ext cx="5749157" cy="3565167"/>
          </a:xfrm>
          <a:prstGeom prst="rect">
            <a:avLst/>
          </a:prstGeom>
        </p:spPr>
      </p:pic>
      <p:pic>
        <p:nvPicPr>
          <p:cNvPr id="11" name="图片 10">
            <a:extLst>
              <a:ext uri="{FF2B5EF4-FFF2-40B4-BE49-F238E27FC236}">
                <a16:creationId xmlns:a16="http://schemas.microsoft.com/office/drawing/2014/main" id="{F95892AB-2618-453C-9727-8C92B1699394}"/>
              </a:ext>
            </a:extLst>
          </p:cNvPr>
          <p:cNvPicPr>
            <a:picLocks noChangeAspect="1"/>
          </p:cNvPicPr>
          <p:nvPr/>
        </p:nvPicPr>
        <p:blipFill>
          <a:blip r:embed="rId4"/>
          <a:stretch>
            <a:fillRect/>
          </a:stretch>
        </p:blipFill>
        <p:spPr>
          <a:xfrm>
            <a:off x="10034099" y="3869780"/>
            <a:ext cx="2062650" cy="2396877"/>
          </a:xfrm>
          <a:prstGeom prst="rect">
            <a:avLst/>
          </a:prstGeom>
        </p:spPr>
      </p:pic>
      <p:sp>
        <p:nvSpPr>
          <p:cNvPr id="12" name="内容占位符 4">
            <a:extLst>
              <a:ext uri="{FF2B5EF4-FFF2-40B4-BE49-F238E27FC236}">
                <a16:creationId xmlns:a16="http://schemas.microsoft.com/office/drawing/2014/main" id="{FFBA88E8-224E-895F-5B66-F6FCF0E0410F}"/>
              </a:ext>
            </a:extLst>
          </p:cNvPr>
          <p:cNvSpPr txBox="1">
            <a:spLocks/>
          </p:cNvSpPr>
          <p:nvPr/>
        </p:nvSpPr>
        <p:spPr>
          <a:xfrm>
            <a:off x="523873" y="4581596"/>
            <a:ext cx="3679010" cy="1713023"/>
          </a:xfrm>
          <a:prstGeom prst="rect">
            <a:avLst/>
          </a:prstGeom>
        </p:spPr>
        <p:txBody>
          <a:bodyPr vert="horz" lIns="91440" tIns="45720" rIns="91440" bIns="45720" rtlCol="0" anchor="t">
            <a:normAutofit/>
          </a:bodyPr>
          <a:lstStyle>
            <a:lvl1pPr marL="360000" marR="0" indent="-360000" algn="l" defTabSz="342900" rtl="0" eaLnBrk="1" fontAlgn="auto" latinLnBrk="0" hangingPunct="1">
              <a:lnSpc>
                <a:spcPct val="100000"/>
              </a:lnSpc>
              <a:spcBef>
                <a:spcPts val="1500"/>
              </a:spcBef>
              <a:spcAft>
                <a:spcPts val="0"/>
              </a:spcAft>
              <a:buClr>
                <a:srgbClr val="549E39"/>
              </a:buClr>
              <a:buSzTx/>
              <a:buFont typeface="Wingdings 3" charset="2"/>
              <a:buChar char=""/>
              <a:tabLst/>
              <a:defRPr sz="2400" b="0" i="0" kern="1200" baseline="0">
                <a:solidFill>
                  <a:schemeClr val="tx1">
                    <a:lumMod val="75000"/>
                    <a:lumOff val="25000"/>
                  </a:schemeClr>
                </a:solidFill>
                <a:latin typeface="Calibri" charset="0"/>
                <a:ea typeface="微软雅黑" panose="020B0503020204020204" pitchFamily="34" charset="-122"/>
                <a:cs typeface="+mn-cs"/>
              </a:defRPr>
            </a:lvl1pPr>
            <a:lvl2pPr marL="557213" marR="0" indent="-214313" algn="l" defTabSz="342900" rtl="0" eaLnBrk="1" fontAlgn="auto" latinLnBrk="0" hangingPunct="1">
              <a:lnSpc>
                <a:spcPct val="100000"/>
              </a:lnSpc>
              <a:spcBef>
                <a:spcPts val="750"/>
              </a:spcBef>
              <a:spcAft>
                <a:spcPts val="0"/>
              </a:spcAft>
              <a:buClr>
                <a:srgbClr val="549E39"/>
              </a:buClr>
              <a:buSzTx/>
              <a:buFont typeface="Arial" panose="020B0604020202020204" pitchFamily="34" charset="0"/>
              <a:buChar char="–"/>
              <a:tabLst/>
              <a:defRPr sz="2000" kern="1200" baseline="0">
                <a:solidFill>
                  <a:schemeClr val="tx1">
                    <a:lumMod val="75000"/>
                    <a:lumOff val="25000"/>
                  </a:schemeClr>
                </a:solidFill>
                <a:latin typeface="Calibri" charset="0"/>
                <a:ea typeface="微软雅黑" panose="020B0503020204020204" pitchFamily="34" charset="-122"/>
                <a:cs typeface="+mn-cs"/>
              </a:defRPr>
            </a:lvl2pPr>
            <a:lvl3pPr marL="8572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600" kern="1200" baseline="0">
                <a:solidFill>
                  <a:schemeClr val="tx1">
                    <a:lumMod val="75000"/>
                    <a:lumOff val="25000"/>
                  </a:schemeClr>
                </a:solidFill>
                <a:latin typeface="Calibri" charset="0"/>
                <a:ea typeface="微软雅黑" panose="020B0503020204020204" pitchFamily="34" charset="-122"/>
                <a:cs typeface="+mn-cs"/>
              </a:defRPr>
            </a:lvl3pPr>
            <a:lvl4pPr marL="1200150" marR="0" indent="-171450" algn="l" defTabSz="342900" rtl="0" eaLnBrk="1" fontAlgn="auto" latinLnBrk="0" hangingPunct="1">
              <a:lnSpc>
                <a:spcPct val="100000"/>
              </a:lnSpc>
              <a:spcBef>
                <a:spcPts val="750"/>
              </a:spcBef>
              <a:spcAft>
                <a:spcPts val="0"/>
              </a:spcAft>
              <a:buClr>
                <a:srgbClr val="549E39"/>
              </a:buClr>
              <a:buSzTx/>
              <a:buFont typeface="Times New Roman" panose="02020603050405020304" pitchFamily="18" charset="0"/>
              <a:buChar char="-"/>
              <a:tabLst/>
              <a:defRPr sz="1200" kern="1200" baseline="0">
                <a:solidFill>
                  <a:schemeClr val="tx1">
                    <a:lumMod val="75000"/>
                    <a:lumOff val="25000"/>
                  </a:schemeClr>
                </a:solidFill>
                <a:latin typeface="Calibri" charset="0"/>
                <a:ea typeface="微软雅黑" panose="020B0503020204020204" pitchFamily="34" charset="-122"/>
                <a:cs typeface="+mn-cs"/>
              </a:defRPr>
            </a:lvl4pPr>
            <a:lvl5pPr marL="1543050" marR="0" indent="-171450" algn="l" defTabSz="342900" rtl="0" eaLnBrk="1" fontAlgn="auto" latinLnBrk="0" hangingPunct="1">
              <a:lnSpc>
                <a:spcPct val="100000"/>
              </a:lnSpc>
              <a:spcBef>
                <a:spcPts val="750"/>
              </a:spcBef>
              <a:spcAft>
                <a:spcPts val="0"/>
              </a:spcAft>
              <a:buClr>
                <a:srgbClr val="549E39"/>
              </a:buClr>
              <a:buSzTx/>
              <a:buFont typeface="Wingdings 3" charset="2"/>
              <a:buChar char=""/>
              <a:tabLst/>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r>
              <a:rPr lang="en-US" altLang="zh-CN" dirty="0"/>
              <a:t>Constraint:</a:t>
            </a:r>
          </a:p>
          <a:p>
            <a:pPr lvl="1"/>
            <a:r>
              <a:rPr lang="en-US" altLang="zh-CN" b="1" dirty="0"/>
              <a:t>SGs with same direction shall be in adjacent channel.</a:t>
            </a:r>
          </a:p>
          <a:p>
            <a:pPr lvl="1"/>
            <a:r>
              <a:rPr lang="en-US" altLang="zh-CN" b="1" dirty="0"/>
              <a:t>TDM maximum capacity. </a:t>
            </a:r>
          </a:p>
        </p:txBody>
      </p:sp>
      <p:sp>
        <p:nvSpPr>
          <p:cNvPr id="13" name="矩形: 圆角 12">
            <a:extLst>
              <a:ext uri="{FF2B5EF4-FFF2-40B4-BE49-F238E27FC236}">
                <a16:creationId xmlns:a16="http://schemas.microsoft.com/office/drawing/2014/main" id="{B52E6DFD-E7A4-C3E6-0B45-2534C1B3EDE9}"/>
              </a:ext>
            </a:extLst>
          </p:cNvPr>
          <p:cNvSpPr/>
          <p:nvPr/>
        </p:nvSpPr>
        <p:spPr>
          <a:xfrm>
            <a:off x="5494789" y="3761018"/>
            <a:ext cx="671119" cy="217524"/>
          </a:xfrm>
          <a:prstGeom prst="roundRect">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矩形: 圆角 13">
            <a:extLst>
              <a:ext uri="{FF2B5EF4-FFF2-40B4-BE49-F238E27FC236}">
                <a16:creationId xmlns:a16="http://schemas.microsoft.com/office/drawing/2014/main" id="{E6A7EF15-CDA1-2F97-032D-C9271383572A}"/>
              </a:ext>
            </a:extLst>
          </p:cNvPr>
          <p:cNvSpPr/>
          <p:nvPr/>
        </p:nvSpPr>
        <p:spPr>
          <a:xfrm>
            <a:off x="5945639" y="4931441"/>
            <a:ext cx="671119" cy="217524"/>
          </a:xfrm>
          <a:prstGeom prst="roundRect">
            <a:avLst/>
          </a:prstGeom>
          <a:noFill/>
          <a:ln w="381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009486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FC0134-E3C3-4FEC-8B13-2B223D39615D}"/>
              </a:ext>
            </a:extLst>
          </p:cNvPr>
          <p:cNvSpPr>
            <a:spLocks noGrp="1"/>
          </p:cNvSpPr>
          <p:nvPr>
            <p:ph type="title"/>
          </p:nvPr>
        </p:nvSpPr>
        <p:spPr/>
        <p:txBody>
          <a:bodyPr/>
          <a:lstStyle/>
          <a:p>
            <a:r>
              <a:rPr lang="en-US" altLang="zh-CN" dirty="0"/>
              <a:t>Prior Works</a:t>
            </a:r>
            <a:endParaRPr lang="zh-CN" altLang="en-US" dirty="0"/>
          </a:p>
        </p:txBody>
      </p:sp>
      <p:sp>
        <p:nvSpPr>
          <p:cNvPr id="3" name="页脚占位符 2">
            <a:extLst>
              <a:ext uri="{FF2B5EF4-FFF2-40B4-BE49-F238E27FC236}">
                <a16:creationId xmlns:a16="http://schemas.microsoft.com/office/drawing/2014/main" id="{8A272EAB-C83D-4A2B-A89E-90E190C89666}"/>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88BBA8F0-F018-4CC8-9866-CF3C64C5021A}"/>
              </a:ext>
            </a:extLst>
          </p:cNvPr>
          <p:cNvSpPr>
            <a:spLocks noGrp="1"/>
          </p:cNvSpPr>
          <p:nvPr>
            <p:ph type="sldNum" sz="quarter" idx="12"/>
          </p:nvPr>
        </p:nvSpPr>
        <p:spPr/>
        <p:txBody>
          <a:bodyPr/>
          <a:lstStyle/>
          <a:p>
            <a:fld id="{B33F7469-D28B-482F-B1B6-3B8E7CF51519}" type="slidenum">
              <a:rPr lang="zh-CN" altLang="en-US" smtClean="0"/>
              <a:pPr/>
              <a:t>5</a:t>
            </a:fld>
            <a:endParaRPr lang="zh-CN" altLang="en-US" dirty="0"/>
          </a:p>
        </p:txBody>
      </p:sp>
      <p:graphicFrame>
        <p:nvGraphicFramePr>
          <p:cNvPr id="7" name="表格 7">
            <a:extLst>
              <a:ext uri="{FF2B5EF4-FFF2-40B4-BE49-F238E27FC236}">
                <a16:creationId xmlns:a16="http://schemas.microsoft.com/office/drawing/2014/main" id="{73B5150A-913F-4AC8-8043-86A3C66D6E04}"/>
              </a:ext>
            </a:extLst>
          </p:cNvPr>
          <p:cNvGraphicFramePr>
            <a:graphicFrameLocks noGrp="1"/>
          </p:cNvGraphicFramePr>
          <p:nvPr>
            <p:ph sz="quarter" idx="13"/>
            <p:extLst>
              <p:ext uri="{D42A27DB-BD31-4B8C-83A1-F6EECF244321}">
                <p14:modId xmlns:p14="http://schemas.microsoft.com/office/powerpoint/2010/main" val="3821671992"/>
              </p:ext>
            </p:extLst>
          </p:nvPr>
        </p:nvGraphicFramePr>
        <p:xfrm>
          <a:off x="763129" y="1253955"/>
          <a:ext cx="10665744" cy="5060840"/>
        </p:xfrm>
        <a:graphic>
          <a:graphicData uri="http://schemas.openxmlformats.org/drawingml/2006/table">
            <a:tbl>
              <a:tblPr firstRow="1" bandRow="1">
                <a:tableStyleId>{5C22544A-7EE6-4342-B048-85BDC9FD1C3A}</a:tableStyleId>
              </a:tblPr>
              <a:tblGrid>
                <a:gridCol w="3339744">
                  <a:extLst>
                    <a:ext uri="{9D8B030D-6E8A-4147-A177-3AD203B41FA5}">
                      <a16:colId xmlns:a16="http://schemas.microsoft.com/office/drawing/2014/main" val="3571615101"/>
                    </a:ext>
                  </a:extLst>
                </a:gridCol>
                <a:gridCol w="3770752">
                  <a:extLst>
                    <a:ext uri="{9D8B030D-6E8A-4147-A177-3AD203B41FA5}">
                      <a16:colId xmlns:a16="http://schemas.microsoft.com/office/drawing/2014/main" val="4139996641"/>
                    </a:ext>
                  </a:extLst>
                </a:gridCol>
                <a:gridCol w="3555248">
                  <a:extLst>
                    <a:ext uri="{9D8B030D-6E8A-4147-A177-3AD203B41FA5}">
                      <a16:colId xmlns:a16="http://schemas.microsoft.com/office/drawing/2014/main" val="2680097270"/>
                    </a:ext>
                  </a:extLst>
                </a:gridCol>
              </a:tblGrid>
              <a:tr h="579410">
                <a:tc>
                  <a:txBody>
                    <a:bodyPr/>
                    <a:lstStyle/>
                    <a:p>
                      <a:pPr algn="ctr"/>
                      <a:endParaRPr lang="zh-CN" altLang="en-US" sz="1600" dirty="0">
                        <a:latin typeface="Calibri" panose="020F0502020204030204" pitchFamily="34" charset="0"/>
                        <a:cs typeface="Calibri" panose="020F0502020204030204" pitchFamily="34" charset="0"/>
                      </a:endParaRPr>
                    </a:p>
                  </a:txBody>
                  <a:tcPr/>
                </a:tc>
                <a:tc>
                  <a:txBody>
                    <a:bodyPr/>
                    <a:lstStyle/>
                    <a:p>
                      <a:pPr algn="ctr"/>
                      <a:r>
                        <a:rPr lang="en-US" altLang="zh-CN" sz="2800" b="1" dirty="0">
                          <a:latin typeface="Calibri" panose="020F0502020204030204" pitchFamily="34" charset="0"/>
                          <a:ea typeface="Calibri" panose="020F0502020204030204" pitchFamily="34" charset="0"/>
                          <a:cs typeface="Calibri" panose="020F0502020204030204" pitchFamily="34" charset="0"/>
                        </a:rPr>
                        <a:t>[Liao et al. TCAD ’21]</a:t>
                      </a:r>
                      <a:endParaRPr lang="zh-CN" altLang="en-US" sz="2800" b="1" dirty="0">
                        <a:latin typeface="Calibri" panose="020F0502020204030204" pitchFamily="34" charset="0"/>
                        <a:cs typeface="Calibri" panose="020F0502020204030204" pitchFamily="34" charset="0"/>
                      </a:endParaRPr>
                    </a:p>
                  </a:txBody>
                  <a:tcPr anchor="ctr"/>
                </a:tc>
                <a:tc>
                  <a:txBody>
                    <a:bodyPr/>
                    <a:lstStyle/>
                    <a:p>
                      <a:pPr algn="ctr"/>
                      <a:r>
                        <a:rPr lang="en-US" altLang="zh-CN" sz="2800" b="1" dirty="0">
                          <a:latin typeface="Calibri" panose="020F0502020204030204" pitchFamily="34" charset="0"/>
                          <a:cs typeface="Calibri" panose="020F0502020204030204" pitchFamily="34" charset="0"/>
                        </a:rPr>
                        <a:t>Industrial Tools</a:t>
                      </a:r>
                      <a:endParaRPr lang="zh-CN" altLang="en-US" sz="2800" b="1"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4047014885"/>
                  </a:ext>
                </a:extLst>
              </a:tr>
              <a:tr h="579410">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Algorithm</a:t>
                      </a:r>
                      <a:endParaRPr lang="zh-CN" altLang="en-US" sz="2800" dirty="0">
                        <a:latin typeface="Calibri" panose="020F0502020204030204" pitchFamily="34" charset="0"/>
                        <a:cs typeface="Calibri" panose="020F0502020204030204" pitchFamily="34" charset="0"/>
                      </a:endParaRPr>
                    </a:p>
                  </a:txBody>
                  <a:tcPr anchor="ctr"/>
                </a:tc>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MCF &amp; ILP</a:t>
                      </a:r>
                      <a:endParaRPr lang="zh-CN" altLang="en-US" sz="2800" dirty="0">
                        <a:latin typeface="Calibri" panose="020F0502020204030204" pitchFamily="34" charset="0"/>
                        <a:cs typeface="Calibri" panose="020F0502020204030204" pitchFamily="34" charset="0"/>
                      </a:endParaRPr>
                    </a:p>
                  </a:txBody>
                  <a:tcPr anchor="ctr"/>
                </a:tc>
                <a:tc>
                  <a:txBody>
                    <a:bodyPr/>
                    <a:lstStyle/>
                    <a:p>
                      <a:pPr algn="ctr"/>
                      <a:r>
                        <a:rPr lang="en-US" altLang="zh-CN" sz="2800" dirty="0">
                          <a:latin typeface="Calibri" panose="020F0502020204030204" pitchFamily="34" charset="0"/>
                          <a:cs typeface="Calibri" panose="020F0502020204030204" pitchFamily="34" charset="0"/>
                        </a:rPr>
                        <a:t>Heuristic</a:t>
                      </a:r>
                      <a:endParaRPr lang="zh-CN" altLang="en-US" sz="28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66306196"/>
                  </a:ext>
                </a:extLst>
              </a:tr>
              <a:tr h="579410">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Design Flow</a:t>
                      </a:r>
                      <a:endParaRPr lang="zh-CN" altLang="en-US" sz="2800" dirty="0">
                        <a:latin typeface="Calibri" panose="020F0502020204030204" pitchFamily="34" charset="0"/>
                        <a:cs typeface="Calibri" panose="020F0502020204030204" pitchFamily="34" charset="0"/>
                      </a:endParaRPr>
                    </a:p>
                  </a:txBody>
                  <a:tcPr anchor="ctr"/>
                </a:tc>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FPGA-Level Flow</a:t>
                      </a:r>
                      <a:endParaRPr lang="zh-CN" altLang="en-US" sz="2800" dirty="0">
                        <a:latin typeface="Calibri" panose="020F0502020204030204" pitchFamily="34" charset="0"/>
                        <a:cs typeface="Calibri" panose="020F0502020204030204" pitchFamily="34" charset="0"/>
                      </a:endParaRPr>
                    </a:p>
                  </a:txBody>
                  <a:tcPr anchor="ctr"/>
                </a:tc>
                <a:tc>
                  <a:txBody>
                    <a:bodyPr/>
                    <a:lstStyle/>
                    <a:p>
                      <a:pPr algn="ctr"/>
                      <a:r>
                        <a:rPr lang="en-US" altLang="zh-CN" sz="2800" dirty="0">
                          <a:latin typeface="Calibri" panose="020F0502020204030204" pitchFamily="34" charset="0"/>
                          <a:cs typeface="Calibri" panose="020F0502020204030204" pitchFamily="34" charset="0"/>
                        </a:rPr>
                        <a:t>FPGA-Level/Die-Level</a:t>
                      </a:r>
                      <a:endParaRPr lang="zh-CN" altLang="en-US" sz="28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4158478809"/>
                  </a:ext>
                </a:extLst>
              </a:tr>
              <a:tr h="579410">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FPGA Architecture</a:t>
                      </a:r>
                      <a:endParaRPr lang="zh-CN" altLang="en-US" sz="2800" dirty="0">
                        <a:latin typeface="Calibri" panose="020F0502020204030204" pitchFamily="34" charset="0"/>
                        <a:cs typeface="Calibri" panose="020F0502020204030204" pitchFamily="34" charset="0"/>
                      </a:endParaRPr>
                    </a:p>
                  </a:txBody>
                  <a:tcPr anchor="ctr"/>
                </a:tc>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1x4 Dies</a:t>
                      </a:r>
                    </a:p>
                  </a:txBody>
                  <a:tcPr anchor="ctr"/>
                </a:tc>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1x4/2x2 Dies</a:t>
                      </a:r>
                    </a:p>
                  </a:txBody>
                  <a:tcPr anchor="ctr"/>
                </a:tc>
                <a:extLst>
                  <a:ext uri="{0D108BD9-81ED-4DB2-BD59-A6C34878D82A}">
                    <a16:rowId xmlns:a16="http://schemas.microsoft.com/office/drawing/2014/main" val="2545604018"/>
                  </a:ext>
                </a:extLst>
              </a:tr>
              <a:tr h="1740025">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Netlist</a:t>
                      </a:r>
                      <a:endParaRPr lang="zh-CN" altLang="en-US" sz="2800" dirty="0">
                        <a:latin typeface="Calibri" panose="020F0502020204030204" pitchFamily="34" charset="0"/>
                        <a:cs typeface="Calibri" panose="020F0502020204030204" pitchFamily="34" charset="0"/>
                      </a:endParaRPr>
                    </a:p>
                  </a:txBody>
                  <a:tcPr anchor="ctr"/>
                </a:tc>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Simplified Hypergraph without </a:t>
                      </a:r>
                    </a:p>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Logic-Element-Level Netlist</a:t>
                      </a:r>
                      <a:endParaRPr lang="zh-CN" altLang="en-US" sz="2800" dirty="0">
                        <a:latin typeface="Calibri" panose="020F0502020204030204" pitchFamily="34" charset="0"/>
                        <a:cs typeface="Calibri" panose="020F0502020204030204" pitchFamily="34" charset="0"/>
                      </a:endParaRPr>
                    </a:p>
                  </a:txBody>
                  <a:tcPr anchor="ct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US" altLang="zh-CN" sz="2800" dirty="0">
                          <a:latin typeface="Calibri" panose="020F0502020204030204" pitchFamily="34" charset="0"/>
                          <a:cs typeface="Calibri" panose="020F0502020204030204" pitchFamily="34" charset="0"/>
                        </a:rPr>
                        <a:t>Die-Level/FPGA-Level </a:t>
                      </a:r>
                      <a:r>
                        <a:rPr lang="en-US" altLang="zh-CN" sz="2800" dirty="0">
                          <a:latin typeface="Calibri" panose="020F0502020204030204" pitchFamily="34" charset="0"/>
                          <a:ea typeface="Calibri" panose="020F0502020204030204" pitchFamily="34" charset="0"/>
                          <a:cs typeface="Calibri" panose="020F0502020204030204" pitchFamily="34" charset="0"/>
                        </a:rPr>
                        <a:t>Logic-Element-Level Netlist</a:t>
                      </a:r>
                      <a:endParaRPr lang="zh-CN" altLang="en-US" sz="28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528954495"/>
                  </a:ext>
                </a:extLst>
              </a:tr>
              <a:tr h="914250">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Physical Information</a:t>
                      </a:r>
                      <a:endParaRPr lang="zh-CN" altLang="en-US" sz="2800" dirty="0">
                        <a:latin typeface="Calibri" panose="020F0502020204030204" pitchFamily="34" charset="0"/>
                        <a:cs typeface="Calibri" panose="020F0502020204030204" pitchFamily="34" charset="0"/>
                      </a:endParaRPr>
                    </a:p>
                  </a:txBody>
                  <a:tcPr anchor="ctr"/>
                </a:tc>
                <a:tc>
                  <a:txBody>
                    <a:bodyP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Missing Locations of Package Pins</a:t>
                      </a:r>
                      <a:endParaRPr lang="zh-CN" altLang="en-US" sz="2800" dirty="0">
                        <a:latin typeface="Calibri" panose="020F0502020204030204" pitchFamily="34" charset="0"/>
                        <a:cs typeface="Calibri" panose="020F0502020204030204" pitchFamily="34" charset="0"/>
                      </a:endParaRPr>
                    </a:p>
                  </a:txBody>
                  <a:tcPr anchor="ct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US" altLang="zh-CN" sz="2800" dirty="0">
                          <a:latin typeface="Calibri" panose="020F0502020204030204" pitchFamily="34" charset="0"/>
                          <a:ea typeface="Calibri" panose="020F0502020204030204" pitchFamily="34" charset="0"/>
                          <a:cs typeface="Calibri" panose="020F0502020204030204" pitchFamily="34" charset="0"/>
                        </a:rPr>
                        <a:t>Ignoring Locations of Package Pins</a:t>
                      </a:r>
                      <a:endParaRPr lang="zh-CN" altLang="en-US" sz="28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332260418"/>
                  </a:ext>
                </a:extLst>
              </a:tr>
            </a:tbl>
          </a:graphicData>
        </a:graphic>
      </p:graphicFrame>
    </p:spTree>
    <p:extLst>
      <p:ext uri="{BB962C8B-B14F-4D97-AF65-F5344CB8AC3E}">
        <p14:creationId xmlns:p14="http://schemas.microsoft.com/office/powerpoint/2010/main" val="19645923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549AD-FF53-4C53-8394-92EF8B0C5954}"/>
              </a:ext>
            </a:extLst>
          </p:cNvPr>
          <p:cNvSpPr>
            <a:spLocks noGrp="1"/>
          </p:cNvSpPr>
          <p:nvPr>
            <p:ph type="title"/>
          </p:nvPr>
        </p:nvSpPr>
        <p:spPr/>
        <p:txBody>
          <a:bodyPr/>
          <a:lstStyle/>
          <a:p>
            <a:r>
              <a:rPr lang="en-US" altLang="zh-CN" dirty="0"/>
              <a:t>Challenge</a:t>
            </a:r>
            <a:endParaRPr lang="zh-CN" altLang="en-US" dirty="0"/>
          </a:p>
        </p:txBody>
      </p:sp>
      <p:sp>
        <p:nvSpPr>
          <p:cNvPr id="3" name="页脚占位符 2">
            <a:extLst>
              <a:ext uri="{FF2B5EF4-FFF2-40B4-BE49-F238E27FC236}">
                <a16:creationId xmlns:a16="http://schemas.microsoft.com/office/drawing/2014/main" id="{DD1E25D1-4ECD-4138-BC31-C40BBA63B1B0}"/>
              </a:ext>
            </a:extLst>
          </p:cNvPr>
          <p:cNvSpPr>
            <a:spLocks noGrp="1"/>
          </p:cNvSpPr>
          <p:nvPr>
            <p:ph type="ftr" sz="quarter" idx="11"/>
          </p:nvPr>
        </p:nvSpPr>
        <p:spPr/>
        <p:txBody>
          <a:bodyPr/>
          <a:lstStyle/>
          <a:p>
            <a:r>
              <a:rPr lang="en-US" altLang="zh-CN" dirty="0"/>
              <a:t>Generated by </a:t>
            </a:r>
            <a:r>
              <a:rPr lang="en-US" altLang="zh-CN" dirty="0" err="1"/>
              <a:t>Doubao</a:t>
            </a:r>
            <a:r>
              <a:rPr lang="en-US" altLang="zh-CN" dirty="0"/>
              <a:t> AI</a:t>
            </a:r>
            <a:endParaRPr lang="zh-CN" altLang="en-US" dirty="0"/>
          </a:p>
        </p:txBody>
      </p:sp>
      <p:sp>
        <p:nvSpPr>
          <p:cNvPr id="4" name="灯片编号占位符 3">
            <a:extLst>
              <a:ext uri="{FF2B5EF4-FFF2-40B4-BE49-F238E27FC236}">
                <a16:creationId xmlns:a16="http://schemas.microsoft.com/office/drawing/2014/main" id="{7F658BCE-0E3C-4155-BD8A-6A74261FCFF7}"/>
              </a:ext>
            </a:extLst>
          </p:cNvPr>
          <p:cNvSpPr>
            <a:spLocks noGrp="1"/>
          </p:cNvSpPr>
          <p:nvPr>
            <p:ph type="sldNum" sz="quarter" idx="12"/>
          </p:nvPr>
        </p:nvSpPr>
        <p:spPr/>
        <p:txBody>
          <a:bodyPr/>
          <a:lstStyle/>
          <a:p>
            <a:fld id="{B33F7469-D28B-482F-B1B6-3B8E7CF51519}" type="slidenum">
              <a:rPr lang="zh-CN" altLang="en-US" smtClean="0"/>
              <a:pPr/>
              <a:t>6</a:t>
            </a:fld>
            <a:endParaRPr lang="zh-CN" altLang="en-US" dirty="0"/>
          </a:p>
        </p:txBody>
      </p:sp>
      <p:sp>
        <p:nvSpPr>
          <p:cNvPr id="5" name="内容占位符 4">
            <a:extLst>
              <a:ext uri="{FF2B5EF4-FFF2-40B4-BE49-F238E27FC236}">
                <a16:creationId xmlns:a16="http://schemas.microsoft.com/office/drawing/2014/main" id="{43E7B9BE-2DBE-4C32-837F-B691E135ACB9}"/>
              </a:ext>
            </a:extLst>
          </p:cNvPr>
          <p:cNvSpPr>
            <a:spLocks noGrp="1"/>
          </p:cNvSpPr>
          <p:nvPr>
            <p:ph sz="quarter" idx="13"/>
          </p:nvPr>
        </p:nvSpPr>
        <p:spPr/>
        <p:txBody>
          <a:bodyPr>
            <a:normAutofit/>
          </a:bodyPr>
          <a:lstStyle/>
          <a:p>
            <a:r>
              <a:rPr lang="en-US" altLang="zh-CN" sz="2800" b="1" dirty="0"/>
              <a:t>Optimizing both </a:t>
            </a:r>
            <a:r>
              <a:rPr lang="en-US" altLang="zh-CN" sz="2800" b="1" u="sng" dirty="0"/>
              <a:t>system-level</a:t>
            </a:r>
            <a:r>
              <a:rPr lang="en-US" altLang="zh-CN" sz="2800" b="1" dirty="0"/>
              <a:t> &amp; </a:t>
            </a:r>
            <a:r>
              <a:rPr lang="en-US" altLang="zh-CN" sz="2800" b="1" u="sng" dirty="0"/>
              <a:t>logic-element-level</a:t>
            </a:r>
          </a:p>
          <a:p>
            <a:pPr lvl="1"/>
            <a:r>
              <a:rPr lang="en-US" altLang="zh-CN" sz="2400" b="1" dirty="0"/>
              <a:t>Ignoring logic-element-level physical position </a:t>
            </a:r>
            <a:r>
              <a:rPr lang="en-US" altLang="zh-CN" sz="2400" dirty="0"/>
              <a:t>lead to </a:t>
            </a:r>
            <a:r>
              <a:rPr lang="en-US" altLang="zh-CN" sz="2400" b="1" dirty="0"/>
              <a:t>high </a:t>
            </a:r>
            <a:r>
              <a:rPr lang="en-US" altLang="zh-CN" sz="2400" b="1" dirty="0" err="1"/>
              <a:t>PnR</a:t>
            </a:r>
            <a:r>
              <a:rPr lang="en-US" altLang="zh-CN" sz="2400" b="1" dirty="0"/>
              <a:t> congestion.</a:t>
            </a:r>
          </a:p>
          <a:p>
            <a:pPr lvl="1"/>
            <a:r>
              <a:rPr lang="en-US" altLang="zh-CN" sz="2400" dirty="0"/>
              <a:t>Need to </a:t>
            </a:r>
            <a:r>
              <a:rPr lang="en-US" altLang="zh-CN" sz="2400" b="1" dirty="0"/>
              <a:t>lookahead logic-element level when TDM signal grouping and package pin assignment.</a:t>
            </a:r>
            <a:endParaRPr lang="zh-CN" altLang="en-US" sz="2400" b="1" dirty="0"/>
          </a:p>
        </p:txBody>
      </p:sp>
      <p:sp>
        <p:nvSpPr>
          <p:cNvPr id="6" name="文本框 5">
            <a:extLst>
              <a:ext uri="{FF2B5EF4-FFF2-40B4-BE49-F238E27FC236}">
                <a16:creationId xmlns:a16="http://schemas.microsoft.com/office/drawing/2014/main" id="{70D70387-B50C-41B7-8AE0-32F12D022002}"/>
              </a:ext>
            </a:extLst>
          </p:cNvPr>
          <p:cNvSpPr txBox="1"/>
          <p:nvPr/>
        </p:nvSpPr>
        <p:spPr>
          <a:xfrm>
            <a:off x="671191" y="3909495"/>
            <a:ext cx="2608028" cy="830997"/>
          </a:xfrm>
          <a:prstGeom prst="rect">
            <a:avLst/>
          </a:prstGeom>
          <a:noFill/>
        </p:spPr>
        <p:txBody>
          <a:bodyPr wrap="square" rtlCol="0">
            <a:spAutoFit/>
          </a:bodyPr>
          <a:lstStyle/>
          <a:p>
            <a:pPr algn="ctr"/>
            <a:r>
              <a:rPr lang="en-US" altLang="zh-CN" sz="2400" dirty="0">
                <a:latin typeface="Calibri" panose="020F0502020204030204" pitchFamily="34" charset="0"/>
                <a:cs typeface="Calibri" panose="020F0502020204030204" pitchFamily="34" charset="0"/>
              </a:rPr>
              <a:t>Optimizing total die-crossing</a:t>
            </a:r>
            <a:endParaRPr lang="zh-CN" altLang="en-US" sz="2400" dirty="0">
              <a:latin typeface="Calibri" panose="020F0502020204030204" pitchFamily="34" charset="0"/>
              <a:cs typeface="Calibri" panose="020F0502020204030204" pitchFamily="34" charset="0"/>
            </a:endParaRPr>
          </a:p>
        </p:txBody>
      </p:sp>
      <p:sp>
        <p:nvSpPr>
          <p:cNvPr id="8" name="文本框 7">
            <a:extLst>
              <a:ext uri="{FF2B5EF4-FFF2-40B4-BE49-F238E27FC236}">
                <a16:creationId xmlns:a16="http://schemas.microsoft.com/office/drawing/2014/main" id="{3D538A1D-9218-4CB8-9B9D-9C52151DFFBD}"/>
              </a:ext>
            </a:extLst>
          </p:cNvPr>
          <p:cNvSpPr txBox="1"/>
          <p:nvPr/>
        </p:nvSpPr>
        <p:spPr>
          <a:xfrm>
            <a:off x="8242740" y="3909495"/>
            <a:ext cx="2608028" cy="830997"/>
          </a:xfrm>
          <a:prstGeom prst="rect">
            <a:avLst/>
          </a:prstGeom>
          <a:noFill/>
        </p:spPr>
        <p:txBody>
          <a:bodyPr wrap="square" rtlCol="0">
            <a:spAutoFit/>
          </a:bodyPr>
          <a:lstStyle/>
          <a:p>
            <a:pPr algn="ctr"/>
            <a:r>
              <a:rPr lang="en-US" altLang="zh-CN" sz="2400" b="1" dirty="0">
                <a:latin typeface="Calibri" panose="020F0502020204030204" pitchFamily="34" charset="0"/>
                <a:cs typeface="Calibri" panose="020F0502020204030204" pitchFamily="34" charset="0"/>
              </a:rPr>
              <a:t>Optimizing delay and congestion</a:t>
            </a:r>
            <a:endParaRPr lang="zh-CN" altLang="en-US" sz="2400" b="1" dirty="0">
              <a:latin typeface="Calibri" panose="020F0502020204030204" pitchFamily="34" charset="0"/>
              <a:cs typeface="Calibri" panose="020F0502020204030204" pitchFamily="34" charset="0"/>
            </a:endParaRPr>
          </a:p>
        </p:txBody>
      </p:sp>
      <p:pic>
        <p:nvPicPr>
          <p:cNvPr id="15" name="图片 14">
            <a:extLst>
              <a:ext uri="{FF2B5EF4-FFF2-40B4-BE49-F238E27FC236}">
                <a16:creationId xmlns:a16="http://schemas.microsoft.com/office/drawing/2014/main" id="{80E64692-B145-4B15-8767-7DCC263E644D}"/>
              </a:ext>
            </a:extLst>
          </p:cNvPr>
          <p:cNvPicPr>
            <a:picLocks noChangeAspect="1"/>
          </p:cNvPicPr>
          <p:nvPr/>
        </p:nvPicPr>
        <p:blipFill>
          <a:blip r:embed="rId3"/>
          <a:stretch>
            <a:fillRect/>
          </a:stretch>
        </p:blipFill>
        <p:spPr>
          <a:xfrm>
            <a:off x="3426003" y="3053519"/>
            <a:ext cx="4522636" cy="2542947"/>
          </a:xfrm>
          <a:prstGeom prst="rect">
            <a:avLst/>
          </a:prstGeom>
        </p:spPr>
      </p:pic>
      <p:sp>
        <p:nvSpPr>
          <p:cNvPr id="19" name="文本框 18">
            <a:extLst>
              <a:ext uri="{FF2B5EF4-FFF2-40B4-BE49-F238E27FC236}">
                <a16:creationId xmlns:a16="http://schemas.microsoft.com/office/drawing/2014/main" id="{67E8FD17-5B7D-4EE8-B59E-5F2C4C02BB0C}"/>
              </a:ext>
            </a:extLst>
          </p:cNvPr>
          <p:cNvSpPr txBox="1"/>
          <p:nvPr/>
        </p:nvSpPr>
        <p:spPr>
          <a:xfrm>
            <a:off x="2689223" y="5621584"/>
            <a:ext cx="5996195" cy="461665"/>
          </a:xfrm>
          <a:prstGeom prst="rect">
            <a:avLst/>
          </a:prstGeom>
          <a:noFill/>
        </p:spPr>
        <p:txBody>
          <a:bodyPr wrap="square" rtlCol="0">
            <a:spAutoFit/>
          </a:bodyPr>
          <a:lstStyle/>
          <a:p>
            <a:pPr algn="ctr"/>
            <a:r>
              <a:rPr lang="en-US" altLang="zh-CN" sz="2400" b="1" dirty="0">
                <a:latin typeface="Calibri" panose="020F0502020204030204" pitchFamily="34" charset="0"/>
                <a:cs typeface="Calibri" panose="020F0502020204030204" pitchFamily="34" charset="0"/>
              </a:rPr>
              <a:t>Conventional flow: only consider system level </a:t>
            </a:r>
            <a:endParaRPr lang="zh-CN" altLang="en-US" sz="2400" b="1" dirty="0">
              <a:latin typeface="Calibri" panose="020F0502020204030204" pitchFamily="34" charset="0"/>
              <a:cs typeface="Calibri" panose="020F0502020204030204" pitchFamily="34" charset="0"/>
            </a:endParaRPr>
          </a:p>
        </p:txBody>
      </p:sp>
      <p:sp>
        <p:nvSpPr>
          <p:cNvPr id="20" name="矩形 19">
            <a:extLst>
              <a:ext uri="{FF2B5EF4-FFF2-40B4-BE49-F238E27FC236}">
                <a16:creationId xmlns:a16="http://schemas.microsoft.com/office/drawing/2014/main" id="{F1B70EE9-8479-40A5-ACB6-531A665994F1}"/>
              </a:ext>
            </a:extLst>
          </p:cNvPr>
          <p:cNvSpPr/>
          <p:nvPr/>
        </p:nvSpPr>
        <p:spPr>
          <a:xfrm>
            <a:off x="5812403" y="3228230"/>
            <a:ext cx="2051437" cy="21070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E77C4CC1-CA64-48CE-8DF5-6F649A03676C}"/>
              </a:ext>
            </a:extLst>
          </p:cNvPr>
          <p:cNvSpPr txBox="1"/>
          <p:nvPr/>
        </p:nvSpPr>
        <p:spPr>
          <a:xfrm>
            <a:off x="2689223" y="6004816"/>
            <a:ext cx="5996195" cy="461665"/>
          </a:xfrm>
          <a:prstGeom prst="rect">
            <a:avLst/>
          </a:prstGeom>
          <a:noFill/>
        </p:spPr>
        <p:txBody>
          <a:bodyPr wrap="square" rtlCol="0">
            <a:spAutoFit/>
          </a:bodyPr>
          <a:lstStyle/>
          <a:p>
            <a:pPr algn="ctr"/>
            <a:r>
              <a:rPr lang="en-US" altLang="zh-CN" sz="2400" b="1" dirty="0">
                <a:latin typeface="Calibri" panose="020F0502020204030204" pitchFamily="34" charset="0"/>
                <a:cs typeface="Calibri" panose="020F0502020204030204" pitchFamily="34" charset="0"/>
              </a:rPr>
              <a:t>Target flow: consider both levels </a:t>
            </a:r>
            <a:endParaRPr lang="zh-CN" alt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00567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animBg="1"/>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3843B9-16CD-44C5-9A1D-D3552E990009}"/>
              </a:ext>
            </a:extLst>
          </p:cNvPr>
          <p:cNvSpPr>
            <a:spLocks noGrp="1"/>
          </p:cNvSpPr>
          <p:nvPr>
            <p:ph type="title"/>
          </p:nvPr>
        </p:nvSpPr>
        <p:spPr/>
        <p:txBody>
          <a:bodyPr/>
          <a:lstStyle/>
          <a:p>
            <a:r>
              <a:rPr lang="en-US" altLang="zh-CN" dirty="0"/>
              <a:t>Contributions</a:t>
            </a:r>
            <a:endParaRPr lang="zh-CN" altLang="en-US" dirty="0"/>
          </a:p>
        </p:txBody>
      </p:sp>
      <p:sp>
        <p:nvSpPr>
          <p:cNvPr id="4" name="灯片编号占位符 3">
            <a:extLst>
              <a:ext uri="{FF2B5EF4-FFF2-40B4-BE49-F238E27FC236}">
                <a16:creationId xmlns:a16="http://schemas.microsoft.com/office/drawing/2014/main" id="{53D39A97-9519-459E-AE9C-82CFCC8F46FD}"/>
              </a:ext>
            </a:extLst>
          </p:cNvPr>
          <p:cNvSpPr>
            <a:spLocks noGrp="1"/>
          </p:cNvSpPr>
          <p:nvPr>
            <p:ph type="sldNum" sz="quarter" idx="12"/>
          </p:nvPr>
        </p:nvSpPr>
        <p:spPr/>
        <p:txBody>
          <a:bodyPr/>
          <a:lstStyle/>
          <a:p>
            <a:fld id="{B33F7469-D28B-482F-B1B6-3B8E7CF51519}" type="slidenum">
              <a:rPr lang="zh-CN" altLang="en-US" smtClean="0"/>
              <a:pPr/>
              <a:t>7</a:t>
            </a:fld>
            <a:endParaRPr lang="zh-CN" altLang="en-US" dirty="0"/>
          </a:p>
        </p:txBody>
      </p:sp>
      <p:sp>
        <p:nvSpPr>
          <p:cNvPr id="5" name="内容占位符 4">
            <a:extLst>
              <a:ext uri="{FF2B5EF4-FFF2-40B4-BE49-F238E27FC236}">
                <a16:creationId xmlns:a16="http://schemas.microsoft.com/office/drawing/2014/main" id="{9B1DFFD9-9571-40D4-9D05-E3BCAC06834C}"/>
              </a:ext>
            </a:extLst>
          </p:cNvPr>
          <p:cNvSpPr>
            <a:spLocks noGrp="1"/>
          </p:cNvSpPr>
          <p:nvPr>
            <p:ph sz="quarter" idx="13"/>
          </p:nvPr>
        </p:nvSpPr>
        <p:spPr/>
        <p:txBody>
          <a:bodyPr>
            <a:normAutofit/>
          </a:bodyPr>
          <a:lstStyle/>
          <a:p>
            <a:r>
              <a:rPr lang="en-US" altLang="zh-CN" sz="2800" dirty="0"/>
              <a:t>TDM signal grouping and package pin assignment framework with logic-element-level global placement lookahead.</a:t>
            </a:r>
            <a:endParaRPr lang="zh-CN" altLang="en-US" sz="2800" dirty="0"/>
          </a:p>
        </p:txBody>
      </p:sp>
      <p:pic>
        <p:nvPicPr>
          <p:cNvPr id="18" name="图片 17">
            <a:extLst>
              <a:ext uri="{FF2B5EF4-FFF2-40B4-BE49-F238E27FC236}">
                <a16:creationId xmlns:a16="http://schemas.microsoft.com/office/drawing/2014/main" id="{3548ABF1-B12D-4A34-82F5-3386D23C8736}"/>
              </a:ext>
            </a:extLst>
          </p:cNvPr>
          <p:cNvPicPr>
            <a:picLocks noChangeAspect="1"/>
          </p:cNvPicPr>
          <p:nvPr/>
        </p:nvPicPr>
        <p:blipFill>
          <a:blip r:embed="rId3"/>
          <a:stretch>
            <a:fillRect/>
          </a:stretch>
        </p:blipFill>
        <p:spPr>
          <a:xfrm>
            <a:off x="1324305" y="2233536"/>
            <a:ext cx="8885170" cy="4578744"/>
          </a:xfrm>
          <a:prstGeom prst="rect">
            <a:avLst/>
          </a:prstGeom>
        </p:spPr>
      </p:pic>
      <p:sp>
        <p:nvSpPr>
          <p:cNvPr id="3" name="矩形 2">
            <a:extLst>
              <a:ext uri="{FF2B5EF4-FFF2-40B4-BE49-F238E27FC236}">
                <a16:creationId xmlns:a16="http://schemas.microsoft.com/office/drawing/2014/main" id="{0D841F36-A572-4A06-9B39-0C3D27BC65CE}"/>
              </a:ext>
            </a:extLst>
          </p:cNvPr>
          <p:cNvSpPr/>
          <p:nvPr/>
        </p:nvSpPr>
        <p:spPr>
          <a:xfrm>
            <a:off x="636104" y="3339548"/>
            <a:ext cx="9923228" cy="35184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4719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8F5D84-3643-466F-B559-34CE24D807DE}"/>
              </a:ext>
            </a:extLst>
          </p:cNvPr>
          <p:cNvSpPr>
            <a:spLocks noGrp="1"/>
          </p:cNvSpPr>
          <p:nvPr>
            <p:ph type="title"/>
          </p:nvPr>
        </p:nvSpPr>
        <p:spPr/>
        <p:txBody>
          <a:bodyPr/>
          <a:lstStyle/>
          <a:p>
            <a:r>
              <a:rPr lang="en-US" altLang="zh-CN" dirty="0"/>
              <a:t>Contributions</a:t>
            </a:r>
            <a:endParaRPr lang="zh-CN" altLang="en-US" dirty="0"/>
          </a:p>
        </p:txBody>
      </p:sp>
      <p:sp>
        <p:nvSpPr>
          <p:cNvPr id="3" name="页脚占位符 2">
            <a:extLst>
              <a:ext uri="{FF2B5EF4-FFF2-40B4-BE49-F238E27FC236}">
                <a16:creationId xmlns:a16="http://schemas.microsoft.com/office/drawing/2014/main" id="{98F22066-9B2A-45D5-8AAC-05A73954FE10}"/>
              </a:ext>
            </a:extLst>
          </p:cNvPr>
          <p:cNvSpPr>
            <a:spLocks noGrp="1"/>
          </p:cNvSpPr>
          <p:nvPr>
            <p:ph type="ftr" sz="quarter" idx="11"/>
          </p:nvPr>
        </p:nvSpPr>
        <p:spPr/>
        <p:txBody>
          <a:bodyPr/>
          <a:lstStyle/>
          <a:p>
            <a:endParaRPr lang="zh-CN" altLang="en-US" dirty="0"/>
          </a:p>
        </p:txBody>
      </p:sp>
      <p:sp>
        <p:nvSpPr>
          <p:cNvPr id="4" name="灯片编号占位符 3">
            <a:extLst>
              <a:ext uri="{FF2B5EF4-FFF2-40B4-BE49-F238E27FC236}">
                <a16:creationId xmlns:a16="http://schemas.microsoft.com/office/drawing/2014/main" id="{DA2B6D3A-2BBA-42D6-A2B6-684CC9F065C5}"/>
              </a:ext>
            </a:extLst>
          </p:cNvPr>
          <p:cNvSpPr>
            <a:spLocks noGrp="1"/>
          </p:cNvSpPr>
          <p:nvPr>
            <p:ph type="sldNum" sz="quarter" idx="12"/>
          </p:nvPr>
        </p:nvSpPr>
        <p:spPr/>
        <p:txBody>
          <a:bodyPr/>
          <a:lstStyle/>
          <a:p>
            <a:fld id="{B33F7469-D28B-482F-B1B6-3B8E7CF51519}" type="slidenum">
              <a:rPr lang="zh-CN" altLang="en-US" smtClean="0"/>
              <a:pPr/>
              <a:t>8</a:t>
            </a:fld>
            <a:endParaRPr lang="zh-CN" altLang="en-US" dirty="0"/>
          </a:p>
        </p:txBody>
      </p:sp>
      <p:sp>
        <p:nvSpPr>
          <p:cNvPr id="5" name="内容占位符 4">
            <a:extLst>
              <a:ext uri="{FF2B5EF4-FFF2-40B4-BE49-F238E27FC236}">
                <a16:creationId xmlns:a16="http://schemas.microsoft.com/office/drawing/2014/main" id="{6EF79F85-70F3-48D9-86CE-F3EF025B2FF6}"/>
              </a:ext>
            </a:extLst>
          </p:cNvPr>
          <p:cNvSpPr>
            <a:spLocks noGrp="1"/>
          </p:cNvSpPr>
          <p:nvPr>
            <p:ph sz="quarter" idx="13"/>
          </p:nvPr>
        </p:nvSpPr>
        <p:spPr/>
        <p:txBody>
          <a:bodyPr>
            <a:normAutofit/>
          </a:bodyPr>
          <a:lstStyle/>
          <a:p>
            <a:r>
              <a:rPr lang="en-US" altLang="zh-CN" sz="2800" dirty="0">
                <a:latin typeface="Calibri" panose="020F0502020204030204" pitchFamily="34" charset="0"/>
                <a:ea typeface="Calibri" panose="020F0502020204030204" pitchFamily="34" charset="0"/>
                <a:cs typeface="Calibri" panose="020F0502020204030204" pitchFamily="34" charset="0"/>
              </a:rPr>
              <a:t>TDM signal grouping and package pin assignment framework with logic-element-level global placement lookahead.</a:t>
            </a:r>
            <a:endParaRPr lang="zh-CN" altLang="en-US" sz="2800" dirty="0">
              <a:latin typeface="Calibri" panose="020F0502020204030204" pitchFamily="34" charset="0"/>
              <a:cs typeface="Calibri" panose="020F0502020204030204" pitchFamily="34" charset="0"/>
            </a:endParaRPr>
          </a:p>
          <a:p>
            <a:r>
              <a:rPr lang="en-US" altLang="zh-CN" sz="2800" b="1" u="sng" dirty="0">
                <a:latin typeface="Calibri" panose="020F0502020204030204" pitchFamily="34" charset="0"/>
                <a:ea typeface="Calibri" panose="020F0502020204030204" pitchFamily="34" charset="0"/>
                <a:cs typeface="Calibri" panose="020F0502020204030204" pitchFamily="34" charset="0"/>
              </a:rPr>
              <a:t>Speed-boosted global placer</a:t>
            </a:r>
            <a:r>
              <a:rPr lang="en-US" altLang="zh-CN" sz="2800" dirty="0">
                <a:latin typeface="Calibri" panose="020F0502020204030204" pitchFamily="34" charset="0"/>
                <a:ea typeface="Calibri" panose="020F0502020204030204" pitchFamily="34" charset="0"/>
                <a:cs typeface="Calibri" panose="020F0502020204030204" pitchFamily="34" charset="0"/>
              </a:rPr>
              <a:t> for large-scale AMD VP1902 FPGA.</a:t>
            </a:r>
          </a:p>
          <a:p>
            <a:r>
              <a:rPr lang="en-US" altLang="zh-CN" sz="2800" dirty="0">
                <a:latin typeface="Calibri" panose="020F0502020204030204" pitchFamily="34" charset="0"/>
                <a:ea typeface="Calibri" panose="020F0502020204030204" pitchFamily="34" charset="0"/>
                <a:cs typeface="Calibri" panose="020F0502020204030204" pitchFamily="34" charset="0"/>
              </a:rPr>
              <a:t>Novel </a:t>
            </a:r>
            <a:r>
              <a:rPr lang="en-US" altLang="zh-CN" sz="2800" b="1" u="sng" dirty="0">
                <a:latin typeface="Calibri" panose="020F0502020204030204" pitchFamily="34" charset="0"/>
                <a:ea typeface="Calibri" panose="020F0502020204030204" pitchFamily="34" charset="0"/>
                <a:cs typeface="Calibri" panose="020F0502020204030204" pitchFamily="34" charset="0"/>
              </a:rPr>
              <a:t>placement-aware</a:t>
            </a:r>
            <a:r>
              <a:rPr lang="en-US" altLang="zh-CN" sz="2800" dirty="0">
                <a:latin typeface="Calibri" panose="020F0502020204030204" pitchFamily="34" charset="0"/>
                <a:ea typeface="Calibri" panose="020F0502020204030204" pitchFamily="34" charset="0"/>
                <a:cs typeface="Calibri" panose="020F0502020204030204" pitchFamily="34" charset="0"/>
              </a:rPr>
              <a:t> TDM signal grouping and package pin assignment algorithms.</a:t>
            </a:r>
          </a:p>
          <a:p>
            <a:r>
              <a:rPr lang="en-US" altLang="zh-CN" sz="2800" b="1" u="sng" dirty="0">
                <a:latin typeface="Calibri" panose="020F0502020204030204" pitchFamily="34" charset="0"/>
                <a:ea typeface="Calibri" panose="020F0502020204030204" pitchFamily="34" charset="0"/>
                <a:cs typeface="Calibri" panose="020F0502020204030204" pitchFamily="34" charset="0"/>
              </a:rPr>
              <a:t>Less congestion</a:t>
            </a:r>
            <a:r>
              <a:rPr lang="en-US" altLang="zh-CN" sz="2800" dirty="0">
                <a:latin typeface="Calibri" panose="020F0502020204030204" pitchFamily="34" charset="0"/>
                <a:ea typeface="Calibri" panose="020F0502020204030204" pitchFamily="34" charset="0"/>
                <a:cs typeface="Calibri" panose="020F0502020204030204" pitchFamily="34" charset="0"/>
              </a:rPr>
              <a:t> and </a:t>
            </a:r>
            <a:r>
              <a:rPr lang="en-US" altLang="zh-CN" sz="2800" b="1" u="sng" dirty="0">
                <a:latin typeface="Calibri" panose="020F0502020204030204" pitchFamily="34" charset="0"/>
                <a:ea typeface="Calibri" panose="020F0502020204030204" pitchFamily="34" charset="0"/>
                <a:cs typeface="Calibri" panose="020F0502020204030204" pitchFamily="34" charset="0"/>
              </a:rPr>
              <a:t>delay</a:t>
            </a:r>
            <a:r>
              <a:rPr lang="en-US" altLang="zh-CN" sz="2800" dirty="0">
                <a:latin typeface="Calibri" panose="020F0502020204030204" pitchFamily="34" charset="0"/>
                <a:ea typeface="Calibri" panose="020F0502020204030204" pitchFamily="34" charset="0"/>
                <a:cs typeface="Calibri" panose="020F0502020204030204" pitchFamily="34" charset="0"/>
              </a:rPr>
              <a:t> compared to industrial tool.</a:t>
            </a:r>
            <a:endParaRPr lang="zh-CN" alt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9217034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813966-ADAE-4766-9A0E-3DA01CD00118}"/>
              </a:ext>
            </a:extLst>
          </p:cNvPr>
          <p:cNvSpPr>
            <a:spLocks noGrp="1"/>
          </p:cNvSpPr>
          <p:nvPr>
            <p:ph type="title"/>
          </p:nvPr>
        </p:nvSpPr>
        <p:spPr/>
        <p:txBody>
          <a:bodyPr/>
          <a:lstStyle/>
          <a:p>
            <a:r>
              <a:rPr lang="en-US" altLang="zh-CN" dirty="0"/>
              <a:t>Global Placement Lookahead</a:t>
            </a:r>
            <a:endParaRPr lang="zh-CN" altLang="en-US" dirty="0"/>
          </a:p>
        </p:txBody>
      </p:sp>
      <p:sp>
        <p:nvSpPr>
          <p:cNvPr id="4" name="灯片编号占位符 3">
            <a:extLst>
              <a:ext uri="{FF2B5EF4-FFF2-40B4-BE49-F238E27FC236}">
                <a16:creationId xmlns:a16="http://schemas.microsoft.com/office/drawing/2014/main" id="{7D031504-6AD2-4A35-ACAE-DAA9C2D0AABB}"/>
              </a:ext>
            </a:extLst>
          </p:cNvPr>
          <p:cNvSpPr>
            <a:spLocks noGrp="1"/>
          </p:cNvSpPr>
          <p:nvPr>
            <p:ph type="sldNum" sz="quarter" idx="12"/>
          </p:nvPr>
        </p:nvSpPr>
        <p:spPr/>
        <p:txBody>
          <a:bodyPr/>
          <a:lstStyle/>
          <a:p>
            <a:fld id="{B33F7469-D28B-482F-B1B6-3B8E7CF51519}" type="slidenum">
              <a:rPr lang="zh-CN" altLang="en-US" smtClean="0"/>
              <a:pPr/>
              <a:t>9</a:t>
            </a:fld>
            <a:endParaRPr lang="zh-CN" altLang="en-US" dirty="0"/>
          </a:p>
        </p:txBody>
      </p:sp>
      <mc:AlternateContent xmlns:mc="http://schemas.openxmlformats.org/markup-compatibility/2006" xmlns:a14="http://schemas.microsoft.com/office/drawing/2010/main">
        <mc:Choice Requires="a14">
          <p:sp>
            <p:nvSpPr>
              <p:cNvPr id="5" name="内容占位符 4">
                <a:extLst>
                  <a:ext uri="{FF2B5EF4-FFF2-40B4-BE49-F238E27FC236}">
                    <a16:creationId xmlns:a16="http://schemas.microsoft.com/office/drawing/2014/main" id="{D83EEB8B-FC88-43C4-820E-62834FC58614}"/>
                  </a:ext>
                </a:extLst>
              </p:cNvPr>
              <p:cNvSpPr>
                <a:spLocks noGrp="1"/>
              </p:cNvSpPr>
              <p:nvPr>
                <p:ph sz="quarter" idx="13"/>
              </p:nvPr>
            </p:nvSpPr>
            <p:spPr>
              <a:xfrm>
                <a:off x="523874" y="1323974"/>
                <a:ext cx="11277601" cy="5331267"/>
              </a:xfrm>
            </p:spPr>
            <p:txBody>
              <a:bodyPr>
                <a:normAutofit/>
              </a:bodyPr>
              <a:lstStyle/>
              <a:p>
                <a:r>
                  <a:rPr lang="en-US" altLang="zh-CN" sz="2800" dirty="0"/>
                  <a:t>Target: Find approximate logic element positions</a:t>
                </a:r>
              </a:p>
              <a:p>
                <a:pPr lvl="1"/>
                <a:r>
                  <a:rPr lang="en-US" altLang="zh-CN" sz="2400" dirty="0"/>
                  <a:t>Use GP results to guide TDM signal grouping &amp; package pin assignment.</a:t>
                </a:r>
                <a:endParaRPr lang="en-US" altLang="zh-CN" dirty="0"/>
              </a:p>
              <a:p>
                <a:endParaRPr lang="en-US" altLang="zh-CN" dirty="0"/>
              </a:p>
              <a:p>
                <a:pPr marL="0" indent="0">
                  <a:buNone/>
                </a:pPr>
                <a:endParaRPr lang="en-US" altLang="zh-CN" b="0" i="1" dirty="0">
                  <a:latin typeface="Cambria Math" panose="02040503050406030204" pitchFamily="18" charset="0"/>
                </a:endParaRPr>
              </a:p>
              <a:p>
                <a:pPr marL="0" indent="0">
                  <a:buNone/>
                </a:pPr>
                <a:endParaRPr lang="en-US" altLang="zh-CN" b="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limLow>
                        <m:limLowPr>
                          <m:ctrlPr>
                            <a:rPr lang="en-US" altLang="zh-CN" b="0" i="1" smtClean="0">
                              <a:latin typeface="Cambria Math" panose="02040503050406030204" pitchFamily="18" charset="0"/>
                            </a:rPr>
                          </m:ctrlPr>
                        </m:limLowPr>
                        <m:e>
                          <m:r>
                            <m:rPr>
                              <m:sty m:val="p"/>
                            </m:rPr>
                            <a:rPr lang="en-US" altLang="zh-CN" b="0" i="0" smtClean="0">
                              <a:latin typeface="Cambria Math" panose="02040503050406030204" pitchFamily="18" charset="0"/>
                            </a:rPr>
                            <m:t>min</m:t>
                          </m:r>
                        </m:e>
                        <m:lim>
                          <m:d>
                            <m:dPr>
                              <m:begChr m:val="{"/>
                              <m:endChr m:val="}"/>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𝑥</m:t>
                              </m:r>
                              <m:r>
                                <a:rPr lang="en-US" altLang="zh-CN" b="0" i="1" smtClean="0">
                                  <a:latin typeface="Cambria Math" panose="02040503050406030204" pitchFamily="18" charset="0"/>
                                </a:rPr>
                                <m:t>,</m:t>
                              </m:r>
                              <m:r>
                                <a:rPr lang="en-US" altLang="zh-CN" b="0" i="1" smtClean="0">
                                  <a:latin typeface="Cambria Math" panose="02040503050406030204" pitchFamily="18" charset="0"/>
                                </a:rPr>
                                <m:t>𝑦</m:t>
                              </m:r>
                            </m:e>
                          </m:d>
                        </m:lim>
                      </m:limLow>
                      <m:r>
                        <a:rPr lang="en-US" altLang="zh-CN" b="0" i="1" smtClean="0">
                          <a:latin typeface="Cambria Math" panose="02040503050406030204" pitchFamily="18" charset="0"/>
                        </a:rPr>
                        <m:t> </m:t>
                      </m:r>
                      <m:r>
                        <a:rPr lang="en-US" altLang="zh-CN" b="0" i="1" smtClean="0">
                          <a:latin typeface="Cambria Math" panose="02040503050406030204" pitchFamily="18" charset="0"/>
                        </a:rPr>
                        <m:t>𝑊𝐿</m:t>
                      </m:r>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𝑥</m:t>
                          </m:r>
                          <m:r>
                            <a:rPr lang="en-US" altLang="zh-CN" b="0" i="1" smtClean="0">
                              <a:latin typeface="Cambria Math" panose="02040503050406030204" pitchFamily="18" charset="0"/>
                            </a:rPr>
                            <m:t>,</m:t>
                          </m:r>
                          <m:r>
                            <a:rPr lang="en-US" altLang="zh-CN" b="0" i="1" smtClean="0">
                              <a:latin typeface="Cambria Math" panose="02040503050406030204" pitchFamily="18" charset="0"/>
                            </a:rPr>
                            <m:t>𝑦</m:t>
                          </m:r>
                        </m:e>
                      </m:d>
                      <m:r>
                        <a:rPr lang="en-US" altLang="zh-CN" b="0" i="1" smtClean="0">
                          <a:latin typeface="Cambria Math" panose="02040503050406030204" pitchFamily="18" charset="0"/>
                        </a:rPr>
                        <m:t>+</m:t>
                      </m:r>
                      <m:r>
                        <a:rPr lang="en-US" altLang="zh-CN" b="0" i="1" smtClean="0">
                          <a:latin typeface="Cambria Math" panose="02040503050406030204" pitchFamily="18" charset="0"/>
                        </a:rPr>
                        <m:t>𝜆</m:t>
                      </m:r>
                      <m:r>
                        <a:rPr lang="en-US" altLang="zh-CN" b="0" i="1" smtClean="0">
                          <a:latin typeface="Cambria Math" panose="02040503050406030204" pitchFamily="18" charset="0"/>
                        </a:rPr>
                        <m:t>𝐷</m:t>
                      </m:r>
                      <m:r>
                        <a:rPr lang="en-US" altLang="zh-CN" b="0" i="1" smtClean="0">
                          <a:latin typeface="Cambria Math" panose="02040503050406030204" pitchFamily="18" charset="0"/>
                        </a:rPr>
                        <m:t>(</m:t>
                      </m:r>
                      <m:r>
                        <a:rPr lang="en-US" altLang="zh-CN" b="0" i="1" smtClean="0">
                          <a:latin typeface="Cambria Math" panose="02040503050406030204" pitchFamily="18" charset="0"/>
                        </a:rPr>
                        <m:t>𝑥</m:t>
                      </m:r>
                      <m:r>
                        <a:rPr lang="en-US" altLang="zh-CN" b="0" i="1" smtClean="0">
                          <a:latin typeface="Cambria Math" panose="02040503050406030204" pitchFamily="18" charset="0"/>
                        </a:rPr>
                        <m:t>,</m:t>
                      </m:r>
                      <m:r>
                        <a:rPr lang="en-US" altLang="zh-CN" b="0" i="1" smtClean="0">
                          <a:latin typeface="Cambria Math" panose="02040503050406030204" pitchFamily="18" charset="0"/>
                        </a:rPr>
                        <m:t>𝑦</m:t>
                      </m:r>
                      <m:r>
                        <a:rPr lang="en-US" altLang="zh-CN" b="0" i="1" smtClean="0">
                          <a:latin typeface="Cambria Math" panose="02040503050406030204" pitchFamily="18" charset="0"/>
                        </a:rPr>
                        <m:t>)  </m:t>
                      </m:r>
                    </m:oMath>
                  </m:oMathPara>
                </a14:m>
                <a:endParaRPr lang="en-US" altLang="zh-CN" dirty="0"/>
              </a:p>
              <a:p>
                <a:r>
                  <a:rPr lang="en-US" altLang="zh-CN" sz="2800" dirty="0"/>
                  <a:t>Use </a:t>
                </a:r>
                <a:r>
                  <a:rPr lang="en-US" altLang="zh-CN" sz="2800" dirty="0" err="1"/>
                  <a:t>OpenPARF</a:t>
                </a:r>
                <a:r>
                  <a:rPr lang="en-US" altLang="zh-CN" sz="2800" dirty="0"/>
                  <a:t> 3.0 (</a:t>
                </a:r>
                <a:r>
                  <a:rPr lang="en-US" altLang="zh-CN" sz="2800" dirty="0">
                    <a:hlinkClick r:id="rId3"/>
                  </a:rPr>
                  <a:t>https://github.com/PKU-IDEA/OpenPARF</a:t>
                </a:r>
                <a:r>
                  <a:rPr lang="en-US" altLang="zh-CN" sz="2800" dirty="0"/>
                  <a:t>) as basic placer</a:t>
                </a:r>
              </a:p>
              <a:p>
                <a:pPr lvl="1"/>
                <a:r>
                  <a:rPr lang="en-US" altLang="zh-CN" sz="2400" dirty="0"/>
                  <a:t>Advantage: fence region aware, </a:t>
                </a:r>
                <a:r>
                  <a:rPr lang="en-US" altLang="zh-CN" sz="2400" dirty="0" err="1"/>
                  <a:t>routability</a:t>
                </a:r>
                <a:r>
                  <a:rPr lang="en-US" altLang="zh-CN" sz="2400" dirty="0"/>
                  <a:t> driven, GPU accelerated (3x-5x speed-up).</a:t>
                </a:r>
              </a:p>
              <a:p>
                <a:pPr lvl="1"/>
                <a:r>
                  <a:rPr lang="en-US" altLang="zh-CN" sz="2400" dirty="0"/>
                  <a:t>Shortcoming: design for full FPGA placement flow, not for fast prototyping.</a:t>
                </a:r>
              </a:p>
              <a:p>
                <a:endParaRPr lang="en-US" altLang="zh-CN" dirty="0"/>
              </a:p>
              <a:p>
                <a:endParaRPr lang="zh-CN" altLang="en-US" dirty="0"/>
              </a:p>
            </p:txBody>
          </p:sp>
        </mc:Choice>
        <mc:Fallback xmlns="">
          <p:sp>
            <p:nvSpPr>
              <p:cNvPr id="5" name="内容占位符 4">
                <a:extLst>
                  <a:ext uri="{FF2B5EF4-FFF2-40B4-BE49-F238E27FC236}">
                    <a16:creationId xmlns:a16="http://schemas.microsoft.com/office/drawing/2014/main" id="{D83EEB8B-FC88-43C4-820E-62834FC58614}"/>
                  </a:ext>
                </a:extLst>
              </p:cNvPr>
              <p:cNvSpPr>
                <a:spLocks noGrp="1" noRot="1" noChangeAspect="1" noMove="1" noResize="1" noEditPoints="1" noAdjustHandles="1" noChangeArrowheads="1" noChangeShapeType="1" noTextEdit="1"/>
              </p:cNvSpPr>
              <p:nvPr>
                <p:ph sz="quarter" idx="13"/>
              </p:nvPr>
            </p:nvSpPr>
            <p:spPr>
              <a:xfrm>
                <a:off x="523874" y="1323974"/>
                <a:ext cx="11277601" cy="5331267"/>
              </a:xfrm>
              <a:blipFill>
                <a:blip r:embed="rId4"/>
                <a:stretch>
                  <a:fillRect l="-1027" t="-1029" r="-486"/>
                </a:stretch>
              </a:blipFill>
            </p:spPr>
            <p:txBody>
              <a:bodyPr/>
              <a:lstStyle/>
              <a:p>
                <a:r>
                  <a:rPr lang="en-US">
                    <a:noFill/>
                  </a:rPr>
                  <a:t> </a:t>
                </a:r>
              </a:p>
            </p:txBody>
          </p:sp>
        </mc:Fallback>
      </mc:AlternateContent>
      <p:pic>
        <p:nvPicPr>
          <p:cNvPr id="6" name="图片 5">
            <a:extLst>
              <a:ext uri="{FF2B5EF4-FFF2-40B4-BE49-F238E27FC236}">
                <a16:creationId xmlns:a16="http://schemas.microsoft.com/office/drawing/2014/main" id="{A282FEF1-15C9-4EBA-8530-52C87B9A9A6D}"/>
              </a:ext>
            </a:extLst>
          </p:cNvPr>
          <p:cNvPicPr>
            <a:picLocks noChangeAspect="1"/>
          </p:cNvPicPr>
          <p:nvPr/>
        </p:nvPicPr>
        <p:blipFill>
          <a:blip r:embed="rId5"/>
          <a:stretch>
            <a:fillRect/>
          </a:stretch>
        </p:blipFill>
        <p:spPr>
          <a:xfrm>
            <a:off x="4125806" y="2399904"/>
            <a:ext cx="1021594" cy="1449295"/>
          </a:xfrm>
          <a:prstGeom prst="rect">
            <a:avLst/>
          </a:prstGeom>
        </p:spPr>
      </p:pic>
      <p:pic>
        <p:nvPicPr>
          <p:cNvPr id="7" name="图片 6">
            <a:extLst>
              <a:ext uri="{FF2B5EF4-FFF2-40B4-BE49-F238E27FC236}">
                <a16:creationId xmlns:a16="http://schemas.microsoft.com/office/drawing/2014/main" id="{2A0E95E6-C714-46B6-B473-191C8E23C14C}"/>
              </a:ext>
            </a:extLst>
          </p:cNvPr>
          <p:cNvPicPr>
            <a:picLocks noChangeAspect="1"/>
          </p:cNvPicPr>
          <p:nvPr/>
        </p:nvPicPr>
        <p:blipFill>
          <a:blip r:embed="rId6"/>
          <a:stretch>
            <a:fillRect/>
          </a:stretch>
        </p:blipFill>
        <p:spPr>
          <a:xfrm>
            <a:off x="6889407" y="2489518"/>
            <a:ext cx="1021594" cy="1260951"/>
          </a:xfrm>
          <a:prstGeom prst="rect">
            <a:avLst/>
          </a:prstGeom>
        </p:spPr>
      </p:pic>
      <p:sp>
        <p:nvSpPr>
          <p:cNvPr id="8" name="右箭头 17">
            <a:extLst>
              <a:ext uri="{FF2B5EF4-FFF2-40B4-BE49-F238E27FC236}">
                <a16:creationId xmlns:a16="http://schemas.microsoft.com/office/drawing/2014/main" id="{B95B9B0C-4B77-4394-BDB0-789134BBC0E2}"/>
              </a:ext>
            </a:extLst>
          </p:cNvPr>
          <p:cNvSpPr/>
          <p:nvPr/>
        </p:nvSpPr>
        <p:spPr>
          <a:xfrm>
            <a:off x="5351861" y="3046535"/>
            <a:ext cx="1277471" cy="454143"/>
          </a:xfrm>
          <a:prstGeom prst="rightArrow">
            <a:avLst>
              <a:gd name="adj1" fmla="val 50000"/>
              <a:gd name="adj2" fmla="val 101111"/>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9" name="TextBox 31">
            <a:extLst>
              <a:ext uri="{FF2B5EF4-FFF2-40B4-BE49-F238E27FC236}">
                <a16:creationId xmlns:a16="http://schemas.microsoft.com/office/drawing/2014/main" id="{1C26DE80-ADE9-4B95-A945-9297B2A3ABC9}"/>
              </a:ext>
            </a:extLst>
          </p:cNvPr>
          <p:cNvSpPr txBox="1"/>
          <p:nvPr/>
        </p:nvSpPr>
        <p:spPr>
          <a:xfrm>
            <a:off x="3903950" y="2354079"/>
            <a:ext cx="1465305" cy="461665"/>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Netlist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TextBox 32">
            <a:extLst>
              <a:ext uri="{FF2B5EF4-FFF2-40B4-BE49-F238E27FC236}">
                <a16:creationId xmlns:a16="http://schemas.microsoft.com/office/drawing/2014/main" id="{35A71459-C6DF-462C-9CF5-FD3592B18FC7}"/>
              </a:ext>
            </a:extLst>
          </p:cNvPr>
          <p:cNvSpPr txBox="1"/>
          <p:nvPr/>
        </p:nvSpPr>
        <p:spPr>
          <a:xfrm>
            <a:off x="5838999" y="2349686"/>
            <a:ext cx="3122410" cy="461665"/>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Global Placement</a:t>
            </a:r>
          </a:p>
        </p:txBody>
      </p:sp>
    </p:spTree>
    <p:extLst>
      <p:ext uri="{BB962C8B-B14F-4D97-AF65-F5344CB8AC3E}">
        <p14:creationId xmlns:p14="http://schemas.microsoft.com/office/powerpoint/2010/main" val="3493936322"/>
      </p:ext>
    </p:extLst>
  </p:cSld>
  <p:clrMapOvr>
    <a:masterClrMapping/>
  </p:clrMapOvr>
  <p:transition>
    <p:fade/>
  </p:transition>
</p:sld>
</file>

<file path=ppt/theme/theme1.xml><?xml version="1.0" encoding="utf-8"?>
<a:theme xmlns:a="http://schemas.openxmlformats.org/drawingml/2006/main" name="封面">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Arial-Times New Roman">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CECA（16：9）.potx" id="{DBFCBDEB-07A8-4196-A5CE-D27C6B7360E5}" vid="{6BCFF8E0-1FCF-4E21-B3F5-CD8804433709}"/>
    </a:ext>
  </a:extLst>
</a:theme>
</file>

<file path=ppt/theme/theme2.xml><?xml version="1.0" encoding="utf-8"?>
<a:theme xmlns:a="http://schemas.openxmlformats.org/drawingml/2006/main" name="内容">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微软雅黑+Arial">
      <a:majorFont>
        <a:latin typeface="Arial"/>
        <a:ea typeface="微软雅黑"/>
        <a:cs typeface=""/>
      </a:majorFont>
      <a:minorFont>
        <a:latin typeface="Arial"/>
        <a:ea typeface="微软雅黑"/>
        <a:cs typeface=""/>
      </a:minorFont>
    </a:fontScheme>
    <a:fmtScheme name="极端阴影">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CECA（16：9）.potx" id="{DBFCBDEB-07A8-4196-A5CE-D27C6B7360E5}" vid="{E4291738-50FF-47F6-A04A-D8A0D7BD896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CECA（16：9）</Template>
  <TotalTime>12930</TotalTime>
  <Words>2937</Words>
  <Application>Microsoft Office PowerPoint</Application>
  <PresentationFormat>宽屏</PresentationFormat>
  <Paragraphs>288</Paragraphs>
  <Slides>19</Slides>
  <Notes>19</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19</vt:i4>
      </vt:variant>
    </vt:vector>
  </HeadingPairs>
  <TitlesOfParts>
    <vt:vector size="30" baseType="lpstr">
      <vt:lpstr>Optima</vt:lpstr>
      <vt:lpstr>等线</vt:lpstr>
      <vt:lpstr>Arial</vt:lpstr>
      <vt:lpstr>Calibri</vt:lpstr>
      <vt:lpstr>Calibri Light</vt:lpstr>
      <vt:lpstr>Cambria Math</vt:lpstr>
      <vt:lpstr>Garamond</vt:lpstr>
      <vt:lpstr>Times New Roman</vt:lpstr>
      <vt:lpstr>Wingdings 3</vt:lpstr>
      <vt:lpstr>封面</vt:lpstr>
      <vt:lpstr>内容</vt:lpstr>
      <vt:lpstr>TDM Signal Grouping and Package Pin Assignment for 2.5D Multi-FPGA Systems with Lookahead Placement</vt:lpstr>
      <vt:lpstr>PowerPoint 演示文稿</vt:lpstr>
      <vt:lpstr>Typical Die-Level MFS Emulation Flow</vt:lpstr>
      <vt:lpstr>Problem: TDM Signal Grouping &amp; Package Pin Assignment</vt:lpstr>
      <vt:lpstr>Prior Works</vt:lpstr>
      <vt:lpstr>Challenge</vt:lpstr>
      <vt:lpstr>Contributions</vt:lpstr>
      <vt:lpstr>Contributions</vt:lpstr>
      <vt:lpstr>Global Placement Lookahead</vt:lpstr>
      <vt:lpstr>Speed-Boosted Global Placer</vt:lpstr>
      <vt:lpstr>Encoding-Based TDM Signal Grouping (1)</vt:lpstr>
      <vt:lpstr>Encoding-Based TDM Signal Grouping (2)</vt:lpstr>
      <vt:lpstr>MCF-Based Package Pin Assignment</vt:lpstr>
      <vt:lpstr>Overall Flow</vt:lpstr>
      <vt:lpstr>Experimental Setups</vt:lpstr>
      <vt:lpstr>Experimental Results: Industrial Tool VS Ours</vt:lpstr>
      <vt:lpstr>Ablation Study: Global Placer</vt:lpstr>
      <vt:lpstr>Conclusion</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近期调研结果</dc:title>
  <dc:creator>王丰</dc:creator>
  <cp:lastModifiedBy>小微管 王</cp:lastModifiedBy>
  <cp:revision>2980</cp:revision>
  <dcterms:created xsi:type="dcterms:W3CDTF">2017-09-21T07:47:59Z</dcterms:created>
  <dcterms:modified xsi:type="dcterms:W3CDTF">2026-02-24T09:06:47Z</dcterms:modified>
</cp:coreProperties>
</file>