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9"/>
  </p:notesMasterIdLst>
  <p:sldIdLst>
    <p:sldId id="472" r:id="rId2"/>
    <p:sldId id="493" r:id="rId3"/>
    <p:sldId id="491" r:id="rId4"/>
    <p:sldId id="486" r:id="rId5"/>
    <p:sldId id="487" r:id="rId6"/>
    <p:sldId id="485" r:id="rId7"/>
    <p:sldId id="484" r:id="rId8"/>
    <p:sldId id="483" r:id="rId9"/>
    <p:sldId id="482" r:id="rId10"/>
    <p:sldId id="495" r:id="rId11"/>
    <p:sldId id="481" r:id="rId12"/>
    <p:sldId id="475" r:id="rId13"/>
    <p:sldId id="488" r:id="rId14"/>
    <p:sldId id="496" r:id="rId15"/>
    <p:sldId id="492" r:id="rId16"/>
    <p:sldId id="473" r:id="rId17"/>
    <p:sldId id="474" r:id="rId1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2E912B-F823-FA9C-CAD3-E559B8ADD156}" name="Nikhil Kumar Cherukuri" initials="NKC" userId="Nikhil Kumar Cheruku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425"/>
    <a:srgbClr val="00008E"/>
    <a:srgbClr val="DBEEF3"/>
    <a:srgbClr val="F2DCDA"/>
    <a:srgbClr val="F2F2F2"/>
    <a:srgbClr val="6699FF"/>
    <a:srgbClr val="FFCCFF"/>
    <a:srgbClr val="FF7C8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350" autoAdjust="0"/>
  </p:normalViewPr>
  <p:slideViewPr>
    <p:cSldViewPr snapToGrid="0">
      <p:cViewPr varScale="1">
        <p:scale>
          <a:sx n="90" d="100"/>
          <a:sy n="90" d="100"/>
        </p:scale>
        <p:origin x="389" y="53"/>
      </p:cViewPr>
      <p:guideLst>
        <p:guide orient="horz" pos="2208"/>
        <p:guide pos="379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177DEF8C-908D-4F3E-B829-2941638B483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2CB7C906-A7D8-4CCC-A2D1-3DC72EE47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70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 Title + 1 outline + 14 slides + 1 TY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42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11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31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09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0.83 us for reconfiguration of one-domain and same latency for full-chip reconfiguration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28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47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5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5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94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78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36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639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43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25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9E53F-5C86-568F-9B10-D751E8B92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B43255-E3B3-D5FC-5E08-A1E42032A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DD3E3E-B4AD-D6D7-58B0-14BBE0496E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CE86A-E30E-E0AF-8762-EEB457A88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7C906-A7D8-4CCC-A2D1-3DC72EE47F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4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Autofit/>
          </a:bodyPr>
          <a:lstStyle>
            <a:lvl1pPr algn="ctr">
              <a:lnSpc>
                <a:spcPct val="114000"/>
              </a:lnSpc>
              <a:defRPr sz="6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4000"/>
              </a:lnSpc>
              <a:buNone/>
              <a:defRPr sz="3600" b="1">
                <a:solidFill>
                  <a:srgbClr val="C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242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7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9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822" y="0"/>
            <a:ext cx="10748490" cy="10174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822" y="1043189"/>
            <a:ext cx="10748490" cy="4994540"/>
          </a:xfrm>
        </p:spPr>
        <p:txBody>
          <a:bodyPr/>
          <a:lstStyle>
            <a:lvl1pPr marL="338138" indent="-338138">
              <a:lnSpc>
                <a:spcPct val="120000"/>
              </a:lnSpc>
              <a:buClr>
                <a:srgbClr val="C00000"/>
              </a:buClr>
              <a:defRPr sz="2400"/>
            </a:lvl1pPr>
            <a:lvl2pPr marL="801688" indent="-344488">
              <a:lnSpc>
                <a:spcPct val="120000"/>
              </a:lnSpc>
              <a:buClr>
                <a:srgbClr val="C00000"/>
              </a:buClr>
              <a:defRPr sz="2000"/>
            </a:lvl2pPr>
            <a:lvl3pPr marL="1252538" indent="-338138">
              <a:lnSpc>
                <a:spcPct val="120000"/>
              </a:lnSpc>
              <a:buClr>
                <a:srgbClr val="C00000"/>
              </a:buClr>
              <a:defRPr sz="18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3325CD1-7E2B-46DF-90C5-7A84EAFFC7E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466259"/>
            <a:ext cx="12192000" cy="365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">
                <a:schemeClr val="bg1">
                  <a:lumMod val="95000"/>
                </a:schemeClr>
              </a:gs>
              <a:gs pos="30000">
                <a:schemeClr val="bg1">
                  <a:lumMod val="65000"/>
                </a:schemeClr>
              </a:gs>
              <a:gs pos="95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text&#10;&#10;Description automatically generated with medium confidence">
            <a:extLst>
              <a:ext uri="{FF2B5EF4-FFF2-40B4-BE49-F238E27FC236}">
                <a16:creationId xmlns:a16="http://schemas.microsoft.com/office/drawing/2014/main" id="{BF29BDBD-2293-1883-1DB6-E04EEF7A0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827" y="6545879"/>
            <a:ext cx="2509230" cy="30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9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65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3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3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5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9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862048" y="649801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9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8943" y="0"/>
            <a:ext cx="10050888" cy="1017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822" y="1043189"/>
            <a:ext cx="10748490" cy="544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1822" y="6492875"/>
            <a:ext cx="785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940F7C-B165-4178-AD13-075906B36E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6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38138" indent="-338138" algn="l" defTabSz="914400" rtl="0" eaLnBrk="1" latinLnBrk="0" hangingPunct="1">
        <a:lnSpc>
          <a:spcPct val="120000"/>
        </a:lnSpc>
        <a:spcBef>
          <a:spcPts val="0"/>
        </a:spcBef>
        <a:buClr>
          <a:srgbClr val="990033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1688" indent="-344488" algn="l" defTabSz="914400" rtl="0" eaLnBrk="1" latinLnBrk="0" hangingPunct="1">
        <a:lnSpc>
          <a:spcPct val="120000"/>
        </a:lnSpc>
        <a:spcBef>
          <a:spcPts val="0"/>
        </a:spcBef>
        <a:buClr>
          <a:srgbClr val="990033"/>
        </a:buClr>
        <a:buFont typeface="Arial" panose="020B0604020202020204" pitchFamily="34" charset="0"/>
        <a:buChar char="‒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2538" indent="-338138" algn="l" defTabSz="914400" rtl="0" eaLnBrk="1" latinLnBrk="0" hangingPunct="1">
        <a:lnSpc>
          <a:spcPct val="120000"/>
        </a:lnSpc>
        <a:spcBef>
          <a:spcPts val="0"/>
        </a:spcBef>
        <a:buClr>
          <a:srgbClr val="9900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BE5AB-1E11-9227-523C-8A39F02D3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iversity of Minnesota - Logopedia, the logo and branding site">
            <a:extLst>
              <a:ext uri="{FF2B5EF4-FFF2-40B4-BE49-F238E27FC236}">
                <a16:creationId xmlns:a16="http://schemas.microsoft.com/office/drawing/2014/main" id="{73576C64-4D93-FE80-213A-9519BE36D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" t="978" r="1002" b="9391"/>
          <a:stretch/>
        </p:blipFill>
        <p:spPr bwMode="auto">
          <a:xfrm>
            <a:off x="4702645" y="0"/>
            <a:ext cx="7482114" cy="684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D40A16-6F53-BB6E-B7BD-36F79BFEBADE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ED440"/>
              </a:gs>
              <a:gs pos="50000">
                <a:schemeClr val="bg1">
                  <a:alpha val="75000"/>
                </a:schemeClr>
              </a:gs>
              <a:gs pos="100000">
                <a:srgbClr val="FED440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2BBF62-DA25-6EC1-D770-383E5D690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667" y="557036"/>
            <a:ext cx="11514666" cy="24280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>
                <a:solidFill>
                  <a:srgbClr val="C00000"/>
                </a:solidFill>
              </a:rPr>
              <a:t>vFPGA</a:t>
            </a:r>
            <a:r>
              <a:rPr lang="en-US" sz="4400" dirty="0">
                <a:solidFill>
                  <a:srgbClr val="C00000"/>
                </a:solidFill>
              </a:rPr>
              <a:t>: Towards Sub-</a:t>
            </a:r>
            <a:r>
              <a:rPr lang="en-US" sz="4400" dirty="0" err="1">
                <a:solidFill>
                  <a:srgbClr val="C00000"/>
                </a:solidFill>
              </a:rPr>
              <a:t>μs</a:t>
            </a:r>
            <a:r>
              <a:rPr lang="en-US" sz="4400" dirty="0">
                <a:solidFill>
                  <a:srgbClr val="C00000"/>
                </a:solidFill>
              </a:rPr>
              <a:t> Reconfiguration via 3D FPGA and Packaging Co-Design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5B880-31B8-74E9-BD47-2FE6DDAB6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666" y="3429000"/>
            <a:ext cx="11514666" cy="287196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6700" u="sng" dirty="0">
                <a:solidFill>
                  <a:schemeClr val="tx1"/>
                </a:solidFill>
              </a:rPr>
              <a:t>Nikhil K. Cherukuri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  <a:r>
              <a:rPr lang="en-US" sz="6700" dirty="0">
                <a:solidFill>
                  <a:schemeClr val="tx1"/>
                </a:solidFill>
              </a:rPr>
              <a:t>, S. Nag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  <a:r>
              <a:rPr lang="en-US" sz="6700" dirty="0">
                <a:solidFill>
                  <a:schemeClr val="tx1"/>
                </a:solidFill>
              </a:rPr>
              <a:t>, P. S. Nalla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  <a:r>
              <a:rPr lang="en-US" sz="6700" dirty="0">
                <a:solidFill>
                  <a:schemeClr val="tx1"/>
                </a:solidFill>
              </a:rPr>
              <a:t>, A. K. Kola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  <a:r>
              <a:rPr lang="en-US" sz="6700" dirty="0">
                <a:solidFill>
                  <a:schemeClr val="tx1"/>
                </a:solidFill>
              </a:rPr>
              <a:t>, C. S. </a:t>
            </a:r>
            <a:r>
              <a:rPr lang="en-US" sz="6700" dirty="0" err="1">
                <a:solidFill>
                  <a:schemeClr val="tx1"/>
                </a:solidFill>
              </a:rPr>
              <a:t>Gadireddi</a:t>
            </a:r>
            <a:r>
              <a:rPr lang="en-US" sz="6700" baseline="30000" dirty="0">
                <a:solidFill>
                  <a:schemeClr val="tx1"/>
                </a:solidFill>
              </a:rPr>
              <a:t>**</a:t>
            </a:r>
            <a:r>
              <a:rPr lang="en-US" sz="6700" dirty="0">
                <a:solidFill>
                  <a:schemeClr val="tx1"/>
                </a:solidFill>
              </a:rPr>
              <a:t>, K. Dai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  <a:r>
              <a:rPr lang="en-US" sz="6700" dirty="0">
                <a:solidFill>
                  <a:schemeClr val="tx1"/>
                </a:solidFill>
              </a:rPr>
              <a:t>, J. Seo</a:t>
            </a:r>
            <a:r>
              <a:rPr lang="en-US" sz="6700" baseline="30000" dirty="0">
                <a:solidFill>
                  <a:schemeClr val="tx1"/>
                </a:solidFill>
              </a:rPr>
              <a:t>***</a:t>
            </a:r>
            <a:r>
              <a:rPr lang="en-US" sz="6700" dirty="0">
                <a:solidFill>
                  <a:schemeClr val="tx1"/>
                </a:solidFill>
              </a:rPr>
              <a:t>, Z. Fang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  <a:r>
              <a:rPr lang="en-US" sz="6700" dirty="0">
                <a:solidFill>
                  <a:schemeClr val="tx1"/>
                </a:solidFill>
              </a:rPr>
              <a:t>, J. Zhang**, Yu Cao</a:t>
            </a:r>
            <a:r>
              <a:rPr lang="en-US" sz="6700" baseline="30000" dirty="0">
                <a:solidFill>
                  <a:schemeClr val="tx1"/>
                </a:solidFill>
              </a:rPr>
              <a:t>*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4400" baseline="300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4400" baseline="30000" dirty="0">
                <a:solidFill>
                  <a:schemeClr val="tx1"/>
                </a:solidFill>
              </a:rPr>
              <a:t>*University of Minnesota Twin Cities, **Arizona State University, ***Cornell Tech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4400" baseline="30000" dirty="0">
                <a:solidFill>
                  <a:schemeClr val="tx1"/>
                </a:solidFill>
              </a:rPr>
              <a:t>International Symposium on Field-Programmable Gate Arrays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4400" baseline="30000" dirty="0">
                <a:solidFill>
                  <a:schemeClr val="tx1"/>
                </a:solidFill>
              </a:rPr>
              <a:t>FPGA ’26, February 22–24, 2026, Seaside, CA, USA</a:t>
            </a:r>
          </a:p>
        </p:txBody>
      </p:sp>
    </p:spTree>
    <p:extLst>
      <p:ext uri="{BB962C8B-B14F-4D97-AF65-F5344CB8AC3E}">
        <p14:creationId xmlns:p14="http://schemas.microsoft.com/office/powerpoint/2010/main" val="1883562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0C21C-FC37-7D8A-95B0-D2193B6C1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628B8-D0F9-1CC6-1497-EB05610F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Inter-Die Source-Synchronous Clocking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8F8CA-C169-7A03-4B42-47CE0728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904C62-AA2F-455D-7B93-318DA949B0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5" t="25037" r="-2" b="35826"/>
          <a:stretch>
            <a:fillRect/>
          </a:stretch>
        </p:blipFill>
        <p:spPr>
          <a:xfrm>
            <a:off x="3408649" y="2964092"/>
            <a:ext cx="5374702" cy="1842173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BA69D12-B2B0-0027-31D9-77717A2E5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105045" cy="1761980"/>
          </a:xfrm>
        </p:spPr>
        <p:txBody>
          <a:bodyPr/>
          <a:lstStyle/>
          <a:p>
            <a:r>
              <a:rPr lang="en-US" b="1" dirty="0"/>
              <a:t>Bottom die forwards launch clock to top die and captures returned data</a:t>
            </a:r>
          </a:p>
          <a:p>
            <a:r>
              <a:rPr lang="en-US" dirty="0"/>
              <a:t>Capture timing compensates worst-case round-trip RC delay</a:t>
            </a:r>
          </a:p>
          <a:p>
            <a:r>
              <a:rPr lang="en-US" dirty="0"/>
              <a:t>Minimizes inter-die skew impact and preserves timing margins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22761D-E471-B483-A7A5-36A7CFBE511F}"/>
              </a:ext>
            </a:extLst>
          </p:cNvPr>
          <p:cNvSpPr txBox="1"/>
          <p:nvPr/>
        </p:nvSpPr>
        <p:spPr>
          <a:xfrm>
            <a:off x="2132193" y="6548479"/>
            <a:ext cx="73203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Bang et al., SLIP, 2015 and </a:t>
            </a: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Sumbul et al., DATE, 2025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8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A43C8-3126-F54E-AFD6-52D7EFB1C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65165-8C7B-B9A5-603F-8ABD36765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2D-to-3D Bitstream Mapping 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0C8E5-BF5D-A39A-5CA6-34ADCE5E7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774C53-9669-BDAD-F2C4-4F7410254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367143" cy="2051703"/>
          </a:xfrm>
        </p:spPr>
        <p:txBody>
          <a:bodyPr/>
          <a:lstStyle/>
          <a:p>
            <a:r>
              <a:rPr lang="en-US" b="1" dirty="0"/>
              <a:t>Segmentation: </a:t>
            </a:r>
            <a:r>
              <a:rPr lang="en-US" dirty="0"/>
              <a:t>Partition global 2D bitstream into tile-aligned 3D segments</a:t>
            </a:r>
          </a:p>
          <a:p>
            <a:r>
              <a:rPr lang="en-US" b="1" dirty="0"/>
              <a:t>Balanced Allocation: </a:t>
            </a:r>
            <a:r>
              <a:rPr lang="en-US" dirty="0"/>
              <a:t>Distribute core/periphery bits evenly across regions</a:t>
            </a:r>
          </a:p>
          <a:p>
            <a:r>
              <a:rPr lang="en-US" b="1" dirty="0"/>
              <a:t>Synchronous Shift: </a:t>
            </a:r>
            <a:r>
              <a:rPr lang="en-US" dirty="0"/>
              <a:t>Zero-pad shorter segments for aligned shift cycles</a:t>
            </a:r>
          </a:p>
          <a:p>
            <a:r>
              <a:rPr lang="en-US" b="1" dirty="0"/>
              <a:t>PR Support: </a:t>
            </a:r>
            <a:r>
              <a:rPr lang="en-US" dirty="0"/>
              <a:t>Independent programming of partitioned domains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488CC238-0914-FE03-14D1-04F0FB1A1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66" b="9537"/>
          <a:stretch>
            <a:fillRect/>
          </a:stretch>
        </p:blipFill>
        <p:spPr>
          <a:xfrm>
            <a:off x="7654811" y="2857512"/>
            <a:ext cx="3325501" cy="3565789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0048BD1B-7A32-D478-3C50-1D8B0A3E5C1D}"/>
              </a:ext>
            </a:extLst>
          </p:cNvPr>
          <p:cNvSpPr txBox="1">
            <a:spLocks/>
          </p:cNvSpPr>
          <p:nvPr/>
        </p:nvSpPr>
        <p:spPr>
          <a:xfrm>
            <a:off x="231820" y="3389562"/>
            <a:ext cx="7422991" cy="20517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81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1688" indent="-34448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25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vFPGA</a:t>
            </a:r>
            <a:r>
              <a:rPr lang="en-US" dirty="0"/>
              <a:t> Hierarchical Organization (12×8 Fabric)</a:t>
            </a:r>
          </a:p>
          <a:p>
            <a:pPr lvl="1"/>
            <a:r>
              <a:rPr lang="en-US" dirty="0"/>
              <a:t>273 macros → 77 programmable tiles</a:t>
            </a:r>
          </a:p>
          <a:p>
            <a:pPr lvl="1"/>
            <a:r>
              <a:rPr lang="en-US" dirty="0"/>
              <a:t>7 scan-partitioned regions (6 core, 1 periphery)</a:t>
            </a:r>
          </a:p>
          <a:p>
            <a:pPr lvl="1"/>
            <a:r>
              <a:rPr lang="en-US" dirty="0"/>
              <a:t>4 static PR domains aligned with memory partitions</a:t>
            </a:r>
          </a:p>
          <a:p>
            <a:pPr lvl="1"/>
            <a:r>
              <a:rPr lang="en-US" dirty="0"/>
              <a:t>Core/periphery programming groups</a:t>
            </a:r>
          </a:p>
        </p:txBody>
      </p:sp>
    </p:spTree>
    <p:extLst>
      <p:ext uri="{BB962C8B-B14F-4D97-AF65-F5344CB8AC3E}">
        <p14:creationId xmlns:p14="http://schemas.microsoft.com/office/powerpoint/2010/main" val="209024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689A7-2C2A-824C-59B0-CCCD39FF0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GF22 FD-SOI Prototype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9293E-F0E9-7BC8-E1B8-9483DD30B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2" y="967773"/>
            <a:ext cx="10748490" cy="1669919"/>
          </a:xfrm>
        </p:spPr>
        <p:txBody>
          <a:bodyPr/>
          <a:lstStyle/>
          <a:p>
            <a:r>
              <a:rPr lang="en-US" b="1" dirty="0"/>
              <a:t>12 </a:t>
            </a:r>
            <a:r>
              <a:rPr lang="en-US" dirty="0"/>
              <a:t>×</a:t>
            </a:r>
            <a:r>
              <a:rPr lang="en-US" b="1" dirty="0"/>
              <a:t> 8 </a:t>
            </a:r>
            <a:r>
              <a:rPr lang="en-US" dirty="0" err="1"/>
              <a:t>tileable</a:t>
            </a:r>
            <a:r>
              <a:rPr lang="en-US" dirty="0"/>
              <a:t> FPGA fabric </a:t>
            </a:r>
          </a:p>
          <a:p>
            <a:pPr lvl="1"/>
            <a:r>
              <a:rPr lang="en-US" dirty="0"/>
              <a:t>127.4K reconfiguration bits</a:t>
            </a:r>
          </a:p>
          <a:p>
            <a:r>
              <a:rPr lang="en-US" b="1" dirty="0"/>
              <a:t>45 </a:t>
            </a:r>
            <a:r>
              <a:rPr lang="el-GR" b="1" dirty="0"/>
              <a:t>μ</a:t>
            </a:r>
            <a:r>
              <a:rPr lang="en-US" b="1" dirty="0"/>
              <a:t>m </a:t>
            </a:r>
            <a:r>
              <a:rPr lang="en-US" dirty="0"/>
              <a:t>Cu-pillar VI pitch</a:t>
            </a:r>
          </a:p>
          <a:p>
            <a:pPr lvl="1"/>
            <a:r>
              <a:rPr lang="en-US" b="1" dirty="0"/>
              <a:t>43% </a:t>
            </a:r>
            <a:r>
              <a:rPr lang="en-US" dirty="0"/>
              <a:t>Signal VIs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8E081-CC08-BC40-65FE-D84B3895C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D20E09-3838-C235-33C7-4AB994E74F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67"/>
          <a:stretch>
            <a:fillRect/>
          </a:stretch>
        </p:blipFill>
        <p:spPr>
          <a:xfrm>
            <a:off x="0" y="3824559"/>
            <a:ext cx="6636470" cy="2622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7DA9F8-D60B-C396-0E39-ABDC4CA3C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3"/>
          <a:stretch>
            <a:fillRect/>
          </a:stretch>
        </p:blipFill>
        <p:spPr>
          <a:xfrm>
            <a:off x="6636470" y="3828565"/>
            <a:ext cx="5555530" cy="262259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7CF551-6B88-470B-5B53-DBE2D87A3530}"/>
              </a:ext>
            </a:extLst>
          </p:cNvPr>
          <p:cNvSpPr txBox="1">
            <a:spLocks/>
          </p:cNvSpPr>
          <p:nvPr/>
        </p:nvSpPr>
        <p:spPr>
          <a:xfrm>
            <a:off x="231822" y="2637692"/>
            <a:ext cx="10748490" cy="10174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81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1688" indent="-34448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25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27</a:t>
            </a:r>
            <a:r>
              <a:rPr lang="en-US" dirty="0"/>
              <a:t> pre-loaded contexts (ping-pong)</a:t>
            </a:r>
          </a:p>
          <a:p>
            <a:r>
              <a:rPr lang="en-US" dirty="0"/>
              <a:t>Multi-domain static PR</a:t>
            </a:r>
          </a:p>
        </p:txBody>
      </p:sp>
    </p:spTree>
    <p:extLst>
      <p:ext uri="{BB962C8B-B14F-4D97-AF65-F5344CB8AC3E}">
        <p14:creationId xmlns:p14="http://schemas.microsoft.com/office/powerpoint/2010/main" val="201106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1786E-F44D-9A8D-A803-8AC18F457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1" y="0"/>
            <a:ext cx="11298328" cy="1017431"/>
          </a:xfrm>
        </p:spPr>
        <p:txBody>
          <a:bodyPr/>
          <a:lstStyle/>
          <a:p>
            <a:r>
              <a:rPr lang="en-US" dirty="0"/>
              <a:t>Results: Area-Independent Sub-</a:t>
            </a:r>
            <a:r>
              <a:rPr lang="en-US" dirty="0" err="1"/>
              <a:t>μs</a:t>
            </a:r>
            <a:r>
              <a:rPr lang="en-US" dirty="0"/>
              <a:t> Reconfiguration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2C5EB-E715-D260-49F2-B0C18797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6C62FD-DD86-52F8-4918-6AD0918BA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2" y="1043189"/>
            <a:ext cx="10853994" cy="1612088"/>
          </a:xfrm>
        </p:spPr>
        <p:txBody>
          <a:bodyPr/>
          <a:lstStyle/>
          <a:p>
            <a:r>
              <a:rPr lang="el-GR" b="1" dirty="0"/>
              <a:t>0.83 μ</a:t>
            </a:r>
            <a:r>
              <a:rPr lang="en-US" b="1" dirty="0"/>
              <a:t>s RTR </a:t>
            </a:r>
            <a:r>
              <a:rPr lang="en-US" dirty="0"/>
              <a:t>@ 500 MHz (45 </a:t>
            </a:r>
            <a:r>
              <a:rPr lang="el-GR" dirty="0"/>
              <a:t>μ</a:t>
            </a:r>
            <a:r>
              <a:rPr lang="en-US" dirty="0"/>
              <a:t>m pitch)</a:t>
            </a:r>
          </a:p>
          <a:p>
            <a:pPr lvl="1"/>
            <a:r>
              <a:rPr lang="en-US" b="1" dirty="0"/>
              <a:t>1000× </a:t>
            </a:r>
            <a:r>
              <a:rPr lang="en-US" dirty="0"/>
              <a:t>faster than 2D FPGAs</a:t>
            </a:r>
          </a:p>
          <a:p>
            <a:pPr lvl="1"/>
            <a:r>
              <a:rPr lang="en-US" dirty="0"/>
              <a:t>Latency independent of FPGA area</a:t>
            </a:r>
          </a:p>
          <a:p>
            <a:pPr lvl="1"/>
            <a:r>
              <a:rPr lang="en-US" b="1" dirty="0"/>
              <a:t>10 </a:t>
            </a:r>
            <a:r>
              <a:rPr lang="en-US" b="1" dirty="0" err="1"/>
              <a:t>μm</a:t>
            </a:r>
            <a:r>
              <a:rPr lang="en-US" b="1" dirty="0"/>
              <a:t> </a:t>
            </a:r>
            <a:r>
              <a:rPr lang="en-US" dirty="0"/>
              <a:t>pitch → ~40 ns RTR (projected)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E235CE4-11B0-5312-897E-7D8A26DFEF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232" y="3820785"/>
            <a:ext cx="5011335" cy="26010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4A8066-654F-27AF-27EB-91787AE115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3" y="4009725"/>
            <a:ext cx="4799045" cy="2412152"/>
          </a:xfrm>
          <a:prstGeom prst="rect">
            <a:avLst/>
          </a:prstGeom>
        </p:spPr>
      </p:pic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1AEAF5CF-1068-D10C-6D54-DD167666BCB6}"/>
              </a:ext>
            </a:extLst>
          </p:cNvPr>
          <p:cNvSpPr txBox="1">
            <a:spLocks/>
          </p:cNvSpPr>
          <p:nvPr/>
        </p:nvSpPr>
        <p:spPr>
          <a:xfrm>
            <a:off x="231820" y="2726275"/>
            <a:ext cx="11022333" cy="1017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81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1688" indent="-34448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25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Verified</a:t>
            </a:r>
            <a:r>
              <a:rPr lang="en-US" dirty="0"/>
              <a:t> on MAC, multiplier, adder, counter, reconfigurable PE, FIFO designs</a:t>
            </a:r>
          </a:p>
          <a:p>
            <a:r>
              <a:rPr lang="en-US" dirty="0"/>
              <a:t>Clock network dominates power on logic die</a:t>
            </a:r>
          </a:p>
        </p:txBody>
      </p:sp>
    </p:spTree>
    <p:extLst>
      <p:ext uri="{BB962C8B-B14F-4D97-AF65-F5344CB8AC3E}">
        <p14:creationId xmlns:p14="http://schemas.microsoft.com/office/powerpoint/2010/main" val="256875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AA54-6849-02B2-D68F-0619F505A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Toward Next-Generation 3D </a:t>
            </a:r>
            <a:r>
              <a:rPr lang="en-US" dirty="0" err="1"/>
              <a:t>vFPGA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58931-054A-987F-85C9-BA9C12CA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362415" cy="4994540"/>
          </a:xfrm>
        </p:spPr>
        <p:txBody>
          <a:bodyPr/>
          <a:lstStyle/>
          <a:p>
            <a:r>
              <a:rPr lang="en-US" dirty="0"/>
              <a:t>Two-tier GF22 </a:t>
            </a:r>
            <a:r>
              <a:rPr lang="en-US" dirty="0" err="1"/>
              <a:t>vFPGA</a:t>
            </a:r>
            <a:r>
              <a:rPr lang="en-US" dirty="0"/>
              <a:t> tape-out and post-silicon validation</a:t>
            </a:r>
          </a:p>
          <a:p>
            <a:r>
              <a:rPr lang="en-US" dirty="0"/>
              <a:t>Heterogeneous 3D architecture with SRAM, BRAM, and domain-specific units</a:t>
            </a:r>
          </a:p>
          <a:p>
            <a:r>
              <a:rPr lang="en-US" dirty="0"/>
              <a:t>Hybrid bonding (≤10 µm pitch) for ultra-high VI density </a:t>
            </a:r>
          </a:p>
          <a:p>
            <a:r>
              <a:rPr lang="en-US" dirty="0"/>
              <a:t>Dynamic partial reconfiguration across hierarchical PR domains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00C96-5637-158C-C124-CA339D44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028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4128E-86E4-6667-D85B-C5B2ABEB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56D43-1F33-89E6-3D0A-EB554C36F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Architecture and Methodology</a:t>
            </a:r>
          </a:p>
          <a:p>
            <a:pPr lvl="1"/>
            <a:r>
              <a:rPr lang="en-US" dirty="0"/>
              <a:t>Co-design enables two-tier sub-</a:t>
            </a:r>
            <a:r>
              <a:rPr lang="en-US" dirty="0" err="1"/>
              <a:t>μs</a:t>
            </a:r>
            <a:r>
              <a:rPr lang="en-US" dirty="0"/>
              <a:t> </a:t>
            </a:r>
            <a:r>
              <a:rPr lang="en-US" dirty="0" err="1"/>
              <a:t>vFPGAs</a:t>
            </a:r>
            <a:r>
              <a:rPr lang="en-US" dirty="0"/>
              <a:t> with area-independent scaling</a:t>
            </a:r>
          </a:p>
          <a:p>
            <a:pPr lvl="1"/>
            <a:r>
              <a:rPr lang="en-US" dirty="0"/>
              <a:t>Scalable 2D-to-3D bitstream mapping</a:t>
            </a:r>
          </a:p>
          <a:p>
            <a:r>
              <a:rPr lang="en-US" b="1" dirty="0"/>
              <a:t>Interconnect-Driven Scaling</a:t>
            </a:r>
          </a:p>
          <a:p>
            <a:pPr lvl="1"/>
            <a:r>
              <a:rPr lang="en-US" dirty="0"/>
              <a:t>VI density governs latency; quantified signal/power and memory/PR trade-offs</a:t>
            </a:r>
          </a:p>
          <a:p>
            <a:r>
              <a:rPr lang="en-US" b="1" dirty="0"/>
              <a:t>Prototype Implementation</a:t>
            </a:r>
          </a:p>
          <a:p>
            <a:pPr lvl="1"/>
            <a:r>
              <a:rPr lang="en-US" dirty="0"/>
              <a:t>0.83 </a:t>
            </a:r>
            <a:r>
              <a:rPr lang="en-US" dirty="0" err="1"/>
              <a:t>μs</a:t>
            </a:r>
            <a:r>
              <a:rPr lang="en-US" dirty="0"/>
              <a:t> RTR with 27 pre-loaded contexts in GF22</a:t>
            </a:r>
          </a:p>
          <a:p>
            <a:r>
              <a:rPr lang="en-US" b="1" dirty="0"/>
              <a:t>Forward Outlook</a:t>
            </a:r>
          </a:p>
          <a:p>
            <a:pPr lvl="1"/>
            <a:r>
              <a:rPr lang="en-US" dirty="0"/>
              <a:t>Path toward sub-10 ns RTR with finer-pitch HBI</a:t>
            </a:r>
          </a:p>
          <a:p>
            <a:pPr lvl="1"/>
            <a:r>
              <a:rPr lang="en-US" dirty="0"/>
              <a:t>Enables rapid context switching in latency-critical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3B6EFC-3251-3FED-A5D4-77C19E758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827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5070A-5A3C-7C80-C89D-2FFCD83A4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49ABE-EE6C-5987-44B8-E1F0EEFB9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This work was supported in part by </a:t>
            </a:r>
            <a:r>
              <a:rPr lang="en-US" dirty="0" err="1"/>
              <a:t>CoCoSys</a:t>
            </a:r>
            <a:r>
              <a:rPr lang="en-US" dirty="0"/>
              <a:t>, one of the seven centers sponsored by the Semiconductor Research Corporation (SRC) and DARPA under the Joint University Microelectronics Program 2.0 (JUMP 2.0)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96DFE-1B00-5D13-8B17-BDA1855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59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85118-F5C6-8070-1881-48DA9561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iversity of Minnesota - Logopedia, the logo and branding site">
            <a:extLst>
              <a:ext uri="{FF2B5EF4-FFF2-40B4-BE49-F238E27FC236}">
                <a16:creationId xmlns:a16="http://schemas.microsoft.com/office/drawing/2014/main" id="{FC014CB0-C051-18CE-81E9-C50A54CFF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" t="978" r="1002" b="9391"/>
          <a:stretch/>
        </p:blipFill>
        <p:spPr bwMode="auto">
          <a:xfrm>
            <a:off x="4702645" y="0"/>
            <a:ext cx="7482114" cy="684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BAC53D-F66E-934C-9E3B-81B2288E79D6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ED440"/>
              </a:gs>
              <a:gs pos="50000">
                <a:schemeClr val="bg1">
                  <a:alpha val="75000"/>
                </a:schemeClr>
              </a:gs>
              <a:gs pos="100000">
                <a:srgbClr val="FED440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74BAA3-DC67-1900-9787-3060A0617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667" y="557036"/>
            <a:ext cx="11514666" cy="24280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>
                <a:solidFill>
                  <a:srgbClr val="C00000"/>
                </a:solidFill>
              </a:rPr>
              <a:t>vFPGA</a:t>
            </a:r>
            <a:r>
              <a:rPr lang="en-US" sz="4400" dirty="0">
                <a:solidFill>
                  <a:srgbClr val="C00000"/>
                </a:solidFill>
              </a:rPr>
              <a:t>: Towards Sub-</a:t>
            </a:r>
            <a:r>
              <a:rPr lang="en-US" sz="4400" dirty="0" err="1">
                <a:solidFill>
                  <a:srgbClr val="C00000"/>
                </a:solidFill>
              </a:rPr>
              <a:t>μs</a:t>
            </a:r>
            <a:r>
              <a:rPr lang="en-US" sz="4400" dirty="0">
                <a:solidFill>
                  <a:srgbClr val="C00000"/>
                </a:solidFill>
              </a:rPr>
              <a:t> Reconfiguration via 3D FPGA and Packaging Co-Design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89FD5E-85BD-0170-D52A-C3BAD48BEF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205" y="3602037"/>
            <a:ext cx="10099590" cy="24280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tx1"/>
                </a:solidFill>
              </a:rPr>
              <a:t>Thank You!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8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0C693-6A29-CA54-4D3F-8ACC65EBA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093B3-A410-2BCB-6C04-EAE9C9505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Motivation and Architectural Innovation</a:t>
            </a:r>
          </a:p>
          <a:p>
            <a:pPr lvl="1"/>
            <a:r>
              <a:rPr lang="en-US" dirty="0"/>
              <a:t>The Latency Bottleneck in 2D FPGAs</a:t>
            </a:r>
          </a:p>
          <a:p>
            <a:pPr lvl="1"/>
            <a:r>
              <a:rPr lang="en-US" dirty="0" err="1"/>
              <a:t>vFPGA</a:t>
            </a:r>
            <a:r>
              <a:rPr lang="en-US" dirty="0"/>
              <a:t>: A Vertical Memory-on-Logic Architecture</a:t>
            </a:r>
          </a:p>
          <a:p>
            <a:r>
              <a:rPr lang="en-US" b="1" dirty="0"/>
              <a:t>Interconnect-Driven Latency Scaling</a:t>
            </a:r>
          </a:p>
          <a:p>
            <a:pPr lvl="1"/>
            <a:r>
              <a:rPr lang="en-US" dirty="0"/>
              <a:t>Scaling Latency with Vertical Interconnect (VI) Pitch</a:t>
            </a:r>
          </a:p>
          <a:p>
            <a:pPr lvl="1"/>
            <a:r>
              <a:rPr lang="en-US" dirty="0"/>
              <a:t>Signal-Link Allocation and Configuration Bit Density </a:t>
            </a:r>
          </a:p>
          <a:p>
            <a:r>
              <a:rPr lang="en-US" b="1" dirty="0"/>
              <a:t>Memory Organization and 3D Integration Challenges</a:t>
            </a:r>
          </a:p>
          <a:p>
            <a:pPr lvl="1"/>
            <a:r>
              <a:rPr lang="en-US" dirty="0"/>
              <a:t>Memory Partitioning and PR Granularity</a:t>
            </a:r>
          </a:p>
          <a:p>
            <a:pPr lvl="1"/>
            <a:r>
              <a:rPr lang="en-US" dirty="0"/>
              <a:t>Power Delivery and Clocking</a:t>
            </a:r>
          </a:p>
          <a:p>
            <a:r>
              <a:rPr lang="en-US" b="1" dirty="0"/>
              <a:t>Prototype Implementation and Results</a:t>
            </a:r>
          </a:p>
          <a:p>
            <a:r>
              <a:rPr lang="en-US" b="1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06EB77-AAB9-2048-AF54-03896E1D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6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F335D-2966-1C93-08F9-6C77DD91C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50006-B0D0-DFE3-8C9D-AD47F73A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1" y="0"/>
            <a:ext cx="10810647" cy="1017431"/>
          </a:xfrm>
        </p:spPr>
        <p:txBody>
          <a:bodyPr/>
          <a:lstStyle/>
          <a:p>
            <a:r>
              <a:rPr lang="en-US" dirty="0"/>
              <a:t>Motivation: The Latency Bottleneck in 2D FPGAs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D5FB1-9F1E-A636-BE07-016F98E3C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2" y="1043189"/>
            <a:ext cx="10910660" cy="1917725"/>
          </a:xfrm>
        </p:spPr>
        <p:txBody>
          <a:bodyPr/>
          <a:lstStyle/>
          <a:p>
            <a:r>
              <a:rPr lang="en-US" dirty="0"/>
              <a:t>Global serial scan-chain loads only one-bit per cycle</a:t>
            </a:r>
          </a:p>
          <a:p>
            <a:r>
              <a:rPr lang="en-US" dirty="0"/>
              <a:t>Reconfiguration </a:t>
            </a:r>
            <a:r>
              <a:rPr lang="en-US" b="1" dirty="0"/>
              <a:t>latency increases linearly with die area</a:t>
            </a:r>
          </a:p>
          <a:p>
            <a:r>
              <a:rPr lang="en-US" b="1" dirty="0"/>
              <a:t>Millisecond-to-second latencies </a:t>
            </a:r>
            <a:r>
              <a:rPr lang="en-US" dirty="0"/>
              <a:t>prevent rapid context switching</a:t>
            </a:r>
          </a:p>
          <a:p>
            <a:r>
              <a:rPr lang="en-US" dirty="0"/>
              <a:t>Benefits of parallel 2D chains diminish as bitstreams scale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32546-E153-14B0-883C-E032E3D1E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FBAD22-81E5-83E6-3CF7-834B102329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530" y="3627544"/>
            <a:ext cx="5087938" cy="276010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9C486A-2931-8442-6CA9-0E7918D38268}"/>
              </a:ext>
            </a:extLst>
          </p:cNvPr>
          <p:cNvSpPr txBox="1">
            <a:spLocks/>
          </p:cNvSpPr>
          <p:nvPr/>
        </p:nvSpPr>
        <p:spPr>
          <a:xfrm>
            <a:off x="231822" y="2986671"/>
            <a:ext cx="10910660" cy="3051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81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1688" indent="-34448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25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r>
              <a:rPr lang="en-US" b="1" dirty="0"/>
              <a:t>Applications:</a:t>
            </a:r>
          </a:p>
          <a:p>
            <a:pPr lvl="1"/>
            <a:r>
              <a:rPr lang="en-US" dirty="0"/>
              <a:t>Real-time multi-model AI inference</a:t>
            </a:r>
          </a:p>
          <a:p>
            <a:pPr lvl="1"/>
            <a:r>
              <a:rPr lang="en-US" dirty="0"/>
              <a:t>Robotics (sense-plan-act paradigm)</a:t>
            </a:r>
          </a:p>
          <a:p>
            <a:pPr lvl="1"/>
            <a:r>
              <a:rPr lang="en-US" dirty="0"/>
              <a:t>High-Frequency Trading (HFT)</a:t>
            </a:r>
          </a:p>
          <a:p>
            <a:pPr lvl="1"/>
            <a:r>
              <a:rPr lang="en-US" dirty="0"/>
              <a:t>and latency-critical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9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00FF-DC04-D49C-CF73-329E9BFF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1" y="0"/>
            <a:ext cx="10813167" cy="1017431"/>
          </a:xfrm>
        </p:spPr>
        <p:txBody>
          <a:bodyPr/>
          <a:lstStyle/>
          <a:p>
            <a:r>
              <a:rPr lang="en-US" dirty="0" err="1"/>
              <a:t>vFPGA</a:t>
            </a:r>
            <a:r>
              <a:rPr lang="en-US" dirty="0"/>
              <a:t>: A Vertical Memory-on-Logic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4EE20-CB74-948A-CBBA-AFACB6EFA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841810" cy="4994540"/>
          </a:xfrm>
        </p:spPr>
        <p:txBody>
          <a:bodyPr/>
          <a:lstStyle/>
          <a:p>
            <a:r>
              <a:rPr lang="en-US" dirty="0"/>
              <a:t>Disaggregate 2D fabric into stacked logic and memory dies</a:t>
            </a:r>
          </a:p>
          <a:p>
            <a:r>
              <a:rPr lang="en-US" dirty="0"/>
              <a:t>Partition global scan chain into localized, tile-level chains</a:t>
            </a:r>
          </a:p>
          <a:p>
            <a:r>
              <a:rPr lang="en-US" dirty="0"/>
              <a:t>Leverage dense face-to-face VIs for parallel programming</a:t>
            </a:r>
          </a:p>
          <a:p>
            <a:r>
              <a:rPr lang="en-US" dirty="0"/>
              <a:t>Maintain distributed reconfiguration, context and PR control across both dies</a:t>
            </a:r>
          </a:p>
          <a:p>
            <a:r>
              <a:rPr lang="en-US" b="1" dirty="0"/>
              <a:t>Transform serial bitstream loading into high-throughput vertical programming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D5EFA-4D3D-CF51-0247-1B69EE6EF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53BF90-0DC4-D233-AA33-6911F4019E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8186"/>
            <a:ext cx="12192000" cy="264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88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E7D9E-A8CB-F1B6-9C56-3F518BE2C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1" y="0"/>
            <a:ext cx="11866393" cy="1017431"/>
          </a:xfrm>
        </p:spPr>
        <p:txBody>
          <a:bodyPr/>
          <a:lstStyle/>
          <a:p>
            <a:r>
              <a:rPr lang="en-US" dirty="0"/>
              <a:t>DSE Architecture and </a:t>
            </a:r>
            <a:r>
              <a:rPr lang="en-US" dirty="0" err="1"/>
              <a:t>OpenFPGA</a:t>
            </a:r>
            <a:r>
              <a:rPr lang="en-US" dirty="0"/>
              <a:t>-Based Design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76BC7-D572-84E9-190A-FE1C27422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121123" cy="1617818"/>
          </a:xfrm>
        </p:spPr>
        <p:txBody>
          <a:bodyPr/>
          <a:lstStyle/>
          <a:p>
            <a:r>
              <a:rPr lang="en-US" b="1" dirty="0"/>
              <a:t>Architecture for DSE</a:t>
            </a:r>
          </a:p>
          <a:p>
            <a:pPr lvl="1"/>
            <a:r>
              <a:rPr lang="en-US" dirty="0"/>
              <a:t>Baseline island-style 23×23 CLB homogeneous FPGA (1.1M bits)</a:t>
            </a:r>
          </a:p>
          <a:p>
            <a:pPr lvl="1"/>
            <a:r>
              <a:rPr lang="en-US" b="1" dirty="0"/>
              <a:t>Scalable partitioned vertical programming enables area-independent RTR and PR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36374-93DD-EBE6-C727-4AD73E6DF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F7777D-7B52-D775-5491-9A337C0E6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61" y="3928052"/>
            <a:ext cx="4389078" cy="208659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0F143E-2DEB-307D-3453-6D3C05F07A61}"/>
              </a:ext>
            </a:extLst>
          </p:cNvPr>
          <p:cNvSpPr txBox="1">
            <a:spLocks/>
          </p:cNvSpPr>
          <p:nvPr/>
        </p:nvSpPr>
        <p:spPr>
          <a:xfrm>
            <a:off x="231820" y="2441537"/>
            <a:ext cx="11728359" cy="1491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81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1688" indent="-34448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25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Design Flow</a:t>
            </a:r>
          </a:p>
          <a:p>
            <a:pPr lvl="1"/>
            <a:r>
              <a:rPr lang="en-US" dirty="0"/>
              <a:t>Generated 2D fabrics with fixed architectural parameters using </a:t>
            </a:r>
            <a:r>
              <a:rPr lang="en-US" dirty="0" err="1"/>
              <a:t>OpenFPGA</a:t>
            </a:r>
            <a:r>
              <a:rPr lang="en-US" baseline="30000" dirty="0"/>
              <a:t>*</a:t>
            </a:r>
            <a:r>
              <a:rPr lang="en-US" dirty="0"/>
              <a:t> framework</a:t>
            </a:r>
          </a:p>
          <a:p>
            <a:pPr lvl="1"/>
            <a:r>
              <a:rPr lang="en-US" dirty="0"/>
              <a:t>Implemented </a:t>
            </a:r>
            <a:r>
              <a:rPr lang="en-US" b="1" dirty="0"/>
              <a:t>full-chip 3D pseudo-RTLs, testbenches, and 3D bitstream algorithm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BBEE0D-8FC5-E3B4-BE4A-47E930059977}"/>
              </a:ext>
            </a:extLst>
          </p:cNvPr>
          <p:cNvSpPr txBox="1"/>
          <p:nvPr/>
        </p:nvSpPr>
        <p:spPr>
          <a:xfrm>
            <a:off x="7109977" y="6014645"/>
            <a:ext cx="47508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OpenFPGA</a:t>
            </a:r>
            <a:r>
              <a:rPr lang="en-US" b="1" dirty="0"/>
              <a:t>-based design flow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9D0BF9-5907-9A6A-928A-C2056C347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4" b="2536"/>
          <a:stretch>
            <a:fillRect/>
          </a:stretch>
        </p:blipFill>
        <p:spPr>
          <a:xfrm>
            <a:off x="433793" y="3820597"/>
            <a:ext cx="6857068" cy="25633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5B366C-2C8D-4235-162B-144D7EBF708E}"/>
              </a:ext>
            </a:extLst>
          </p:cNvPr>
          <p:cNvSpPr txBox="1"/>
          <p:nvPr/>
        </p:nvSpPr>
        <p:spPr>
          <a:xfrm>
            <a:off x="2132193" y="6548479"/>
            <a:ext cx="73203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*Tang et al., IEEE Micro, 2020</a:t>
            </a:r>
          </a:p>
        </p:txBody>
      </p:sp>
    </p:spTree>
    <p:extLst>
      <p:ext uri="{BB962C8B-B14F-4D97-AF65-F5344CB8AC3E}">
        <p14:creationId xmlns:p14="http://schemas.microsoft.com/office/powerpoint/2010/main" val="4666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815C3-0E7C-04F5-1D41-9DE95CC85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Latency with Vertical Interconnect Pitch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232C-C243-6B65-8194-5DEDEB6A7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5BA662-163C-B5D4-D86A-AC7DAE5D4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400198" cy="4994540"/>
          </a:xfrm>
        </p:spPr>
        <p:txBody>
          <a:bodyPr/>
          <a:lstStyle/>
          <a:p>
            <a:r>
              <a:rPr lang="en-US" dirty="0"/>
              <a:t>VI pitch is the dominant architectural parameter governing latency</a:t>
            </a:r>
          </a:p>
          <a:p>
            <a:r>
              <a:rPr lang="en-US" b="1" dirty="0"/>
              <a:t>Reconfiguration latency ∝ (pitch)² (since VI density ∝ 1/(pitch)²)</a:t>
            </a:r>
          </a:p>
          <a:p>
            <a:r>
              <a:rPr lang="en-US" dirty="0"/>
              <a:t>Sub-µs RTR sustained at pitches ≤30 µm across 200–500 MHz</a:t>
            </a:r>
          </a:p>
          <a:p>
            <a:r>
              <a:rPr lang="en-US" dirty="0"/>
              <a:t>Hybrid bonding (1–10 </a:t>
            </a:r>
            <a:r>
              <a:rPr lang="en-US" dirty="0" err="1"/>
              <a:t>μm</a:t>
            </a:r>
            <a:r>
              <a:rPr lang="en-US" dirty="0"/>
              <a:t>) enables near single-cycle, sub-10 ns RTR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AE2F51FC-999E-786D-1277-93533464EC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346"/>
          <a:stretch>
            <a:fillRect/>
          </a:stretch>
        </p:blipFill>
        <p:spPr>
          <a:xfrm>
            <a:off x="3956086" y="3142151"/>
            <a:ext cx="3951668" cy="3275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160344-1FF1-F52F-4E69-41304FAFBA8D}"/>
              </a:ext>
            </a:extLst>
          </p:cNvPr>
          <p:cNvSpPr txBox="1"/>
          <p:nvPr/>
        </p:nvSpPr>
        <p:spPr>
          <a:xfrm>
            <a:off x="8003451" y="3224841"/>
            <a:ext cx="36285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Practical design point:</a:t>
            </a:r>
            <a:br>
              <a:rPr lang="en-US" dirty="0"/>
            </a:br>
            <a:r>
              <a:rPr lang="en-US" dirty="0"/>
              <a:t>45 </a:t>
            </a:r>
            <a:r>
              <a:rPr lang="el-GR" dirty="0"/>
              <a:t>μ</a:t>
            </a:r>
            <a:r>
              <a:rPr lang="en-US" dirty="0"/>
              <a:t>m Cu-pillar pitch @ 500 MHz, sub-</a:t>
            </a:r>
            <a:r>
              <a:rPr lang="el-GR" dirty="0"/>
              <a:t>μ</a:t>
            </a:r>
            <a:r>
              <a:rPr lang="en-US" dirty="0"/>
              <a:t>s RTR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5CB947-6739-7D97-3F4F-13C4865E4FF7}"/>
              </a:ext>
            </a:extLst>
          </p:cNvPr>
          <p:cNvCxnSpPr>
            <a:cxnSpLocks/>
          </p:cNvCxnSpPr>
          <p:nvPr/>
        </p:nvCxnSpPr>
        <p:spPr>
          <a:xfrm>
            <a:off x="6719781" y="3429000"/>
            <a:ext cx="128367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705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0EEEF-54E5-1C41-226A-2364CE11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1" y="0"/>
            <a:ext cx="11569653" cy="1017431"/>
          </a:xfrm>
        </p:spPr>
        <p:txBody>
          <a:bodyPr/>
          <a:lstStyle/>
          <a:p>
            <a:r>
              <a:rPr lang="en-US" dirty="0"/>
              <a:t>Signal-Link Allocation and Configuration Bit Density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2A02D-8DE3-72D9-62B9-74F5DCFF1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1569652" cy="1299961"/>
          </a:xfrm>
        </p:spPr>
        <p:txBody>
          <a:bodyPr/>
          <a:lstStyle/>
          <a:p>
            <a:r>
              <a:rPr lang="en-US" b="1" dirty="0"/>
              <a:t>Signal-Link Allocation and Latency Trade-Off</a:t>
            </a:r>
          </a:p>
          <a:p>
            <a:pPr lvl="1"/>
            <a:r>
              <a:rPr lang="en-US" dirty="0"/>
              <a:t>Higher signal-link ratio increases bandwidth and delays latency scaling to ~45 µm</a:t>
            </a:r>
          </a:p>
          <a:p>
            <a:pPr lvl="1"/>
            <a:r>
              <a:rPr lang="en-US" b="1" dirty="0"/>
              <a:t>VI pitch dominates; sufficient signal provisioning required for sub-µs RTR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D8FF9-CD8A-DEA3-CCDE-E51F81A5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5A45A-87B5-A186-1A50-0559F064C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2" r="32964"/>
          <a:stretch>
            <a:fillRect/>
          </a:stretch>
        </p:blipFill>
        <p:spPr>
          <a:xfrm>
            <a:off x="2814501" y="3624002"/>
            <a:ext cx="3281499" cy="2776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A85CE-E8F0-F0DC-9448-616A53D512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6"/>
          <a:stretch>
            <a:fillRect/>
          </a:stretch>
        </p:blipFill>
        <p:spPr>
          <a:xfrm>
            <a:off x="6105524" y="3624002"/>
            <a:ext cx="3281499" cy="277693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40E76D-9491-FA64-85E5-3D40B16E7C9C}"/>
              </a:ext>
            </a:extLst>
          </p:cNvPr>
          <p:cNvSpPr txBox="1">
            <a:spLocks/>
          </p:cNvSpPr>
          <p:nvPr/>
        </p:nvSpPr>
        <p:spPr>
          <a:xfrm>
            <a:off x="231821" y="2324041"/>
            <a:ext cx="11569652" cy="1299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381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1688" indent="-34448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2538" indent="-338138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Bit Density Scaling and VI Pitch Sensitivity</a:t>
            </a:r>
          </a:p>
          <a:p>
            <a:pPr lvl="1"/>
            <a:r>
              <a:rPr lang="en-US" dirty="0"/>
              <a:t>Higher bit density amplifies latency at coarse pitches (40–45 µm)</a:t>
            </a:r>
          </a:p>
          <a:p>
            <a:pPr lvl="1"/>
            <a:r>
              <a:rPr lang="en-US" dirty="0"/>
              <a:t>Fine pitches (≤35 µm) sustain robust sub-µs RTR </a:t>
            </a:r>
            <a:r>
              <a:rPr lang="en-US" b="1" dirty="0"/>
              <a:t>under high bit density</a:t>
            </a:r>
          </a:p>
        </p:txBody>
      </p:sp>
    </p:spTree>
    <p:extLst>
      <p:ext uri="{BB962C8B-B14F-4D97-AF65-F5344CB8AC3E}">
        <p14:creationId xmlns:p14="http://schemas.microsoft.com/office/powerpoint/2010/main" val="33903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9DE2-17EA-C053-A979-AA7F1C95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2" y="0"/>
            <a:ext cx="11646586" cy="1017431"/>
          </a:xfrm>
        </p:spPr>
        <p:txBody>
          <a:bodyPr/>
          <a:lstStyle/>
          <a:p>
            <a:r>
              <a:rPr lang="en-US" dirty="0"/>
              <a:t>Balancing Multi-Context Storage and PR Granularity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F8EFE-7098-D689-62A5-C5FC43096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1" y="1043189"/>
            <a:ext cx="12070049" cy="2309611"/>
          </a:xfrm>
        </p:spPr>
        <p:txBody>
          <a:bodyPr/>
          <a:lstStyle/>
          <a:p>
            <a:r>
              <a:rPr lang="en-US" b="1" dirty="0"/>
              <a:t>Fine-grained partitions: </a:t>
            </a:r>
            <a:r>
              <a:rPr lang="en-US" dirty="0"/>
              <a:t>Smaller banks, higher frequency, higher area overhead</a:t>
            </a:r>
          </a:p>
          <a:p>
            <a:r>
              <a:rPr lang="en-US" b="1" dirty="0"/>
              <a:t>Coarse partitions: </a:t>
            </a:r>
            <a:r>
              <a:rPr lang="en-US" dirty="0"/>
              <a:t>Larger banks, better area efficiency, lower frequency</a:t>
            </a:r>
          </a:p>
          <a:p>
            <a:r>
              <a:rPr lang="en-US" b="1" dirty="0"/>
              <a:t>Partitioning granularity directly trades PR flexibility for context capacity</a:t>
            </a:r>
          </a:p>
          <a:p>
            <a:r>
              <a:rPr lang="en-US" dirty="0"/>
              <a:t>Sub-µs RTR sustained with scalable multi-context capacity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A585E-B50C-1F21-DC6E-6291335E3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B1E898-D668-FB8A-29BF-86AD0978B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37" y="3505200"/>
            <a:ext cx="4891125" cy="28250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922249-EB6E-AA3F-191D-3E3B76DD5C88}"/>
              </a:ext>
            </a:extLst>
          </p:cNvPr>
          <p:cNvSpPr txBox="1"/>
          <p:nvPr/>
        </p:nvSpPr>
        <p:spPr>
          <a:xfrm>
            <a:off x="8721969" y="5714746"/>
            <a:ext cx="32382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Optimal: 1–2 region banking </a:t>
            </a:r>
          </a:p>
          <a:p>
            <a:r>
              <a:rPr lang="en-US" sz="1600" b="1" dirty="0"/>
              <a:t>@ 30–50 µm VI pitch</a:t>
            </a: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242391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CAE87-D689-23BD-150C-BAA134EB6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A75DA-0473-F16E-FC6D-999CA3F5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Power Delivery Constraints and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300A-F65B-B3AC-44A7-91216DFB7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22" y="1043189"/>
            <a:ext cx="11815176" cy="1859809"/>
          </a:xfrm>
        </p:spPr>
        <p:txBody>
          <a:bodyPr/>
          <a:lstStyle/>
          <a:p>
            <a:r>
              <a:rPr lang="en-US" dirty="0"/>
              <a:t>GF22 IR-drop limits (&gt;4%) require </a:t>
            </a:r>
            <a:r>
              <a:rPr lang="en-US" b="1" dirty="0"/>
              <a:t>40–60% VIs </a:t>
            </a:r>
            <a:r>
              <a:rPr lang="en-US" dirty="0"/>
              <a:t>for power delivery</a:t>
            </a:r>
          </a:p>
          <a:p>
            <a:r>
              <a:rPr lang="en-US" b="1" dirty="0"/>
              <a:t>Lower-power memory-die-on-top minimizes power–signal VI contention</a:t>
            </a:r>
          </a:p>
          <a:p>
            <a:r>
              <a:rPr lang="en-US" dirty="0"/>
              <a:t>Top die powered via dedicated periphery VIs from </a:t>
            </a:r>
            <a:r>
              <a:rPr lang="en-US" b="1" dirty="0"/>
              <a:t>reserved bottom-die core rings</a:t>
            </a:r>
          </a:p>
          <a:p>
            <a:pPr lvl="1"/>
            <a:r>
              <a:rPr lang="en-US" dirty="0"/>
              <a:t>Supplemental VDD/VSS support from bottom-die upper metal PDN stripes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50B74-A616-17F0-CFF5-6BC4F84E0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25CD1-7E2B-46DF-90C5-7A84EAFFC7E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DB898B-9F04-E265-3656-BCD256B3D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" r="54330" b="9435"/>
          <a:stretch>
            <a:fillRect/>
          </a:stretch>
        </p:blipFill>
        <p:spPr>
          <a:xfrm>
            <a:off x="4089423" y="3080551"/>
            <a:ext cx="3764635" cy="32758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673502-8E2D-38B5-D739-6F37D6F39E97}"/>
              </a:ext>
            </a:extLst>
          </p:cNvPr>
          <p:cNvSpPr txBox="1"/>
          <p:nvPr/>
        </p:nvSpPr>
        <p:spPr>
          <a:xfrm>
            <a:off x="7744343" y="4328604"/>
            <a:ext cx="1356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50 % VIs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67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30368</TotalTime>
  <Words>994</Words>
  <Application>Microsoft Office PowerPoint</Application>
  <PresentationFormat>Widescreen</PresentationFormat>
  <Paragraphs>151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Wingdings</vt:lpstr>
      <vt:lpstr>Arial</vt:lpstr>
      <vt:lpstr>Calibri</vt:lpstr>
      <vt:lpstr>Office Theme</vt:lpstr>
      <vt:lpstr>vFPGA: Towards Sub-μs Reconfiguration via 3D FPGA and Packaging Co-Design</vt:lpstr>
      <vt:lpstr>Outline</vt:lpstr>
      <vt:lpstr>Motivation: The Latency Bottleneck in 2D FPGAs</vt:lpstr>
      <vt:lpstr>vFPGA: A Vertical Memory-on-Logic Architecture</vt:lpstr>
      <vt:lpstr>DSE Architecture and OpenFPGA-Based Design Flow</vt:lpstr>
      <vt:lpstr>Scaling Latency with Vertical Interconnect Pitch</vt:lpstr>
      <vt:lpstr>Signal-Link Allocation and Configuration Bit Density</vt:lpstr>
      <vt:lpstr>Balancing Multi-Context Storage and PR Granularity</vt:lpstr>
      <vt:lpstr>3D Power Delivery Constraints and Architecture</vt:lpstr>
      <vt:lpstr>Inter-Die Source-Synchronous Clocking</vt:lpstr>
      <vt:lpstr>2D-to-3D Bitstream Mapping Methodology</vt:lpstr>
      <vt:lpstr>GF22 FD-SOI Prototype Implementation</vt:lpstr>
      <vt:lpstr>Results: Area-Independent Sub-μs Reconfiguration</vt:lpstr>
      <vt:lpstr>Toward Next-Generation 3D vFPGA</vt:lpstr>
      <vt:lpstr>Conclusion</vt:lpstr>
      <vt:lpstr>Acknowledgments</vt:lpstr>
      <vt:lpstr>vFPGA: Towards Sub-μs Reconfiguration via 3D FPGA and Packaging Co-Design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Typical ADAS System</dc:title>
  <dc:creator>Yu Cao;Nikhil Kumar Cherukuri</dc:creator>
  <cp:lastModifiedBy>Nikhil Kumar Cherukuri</cp:lastModifiedBy>
  <cp:revision>1589</cp:revision>
  <cp:lastPrinted>2017-12-08T02:45:07Z</cp:lastPrinted>
  <dcterms:created xsi:type="dcterms:W3CDTF">2017-06-29T06:13:57Z</dcterms:created>
  <dcterms:modified xsi:type="dcterms:W3CDTF">2026-02-23T22:02:25Z</dcterms:modified>
</cp:coreProperties>
</file>