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notesSlides/notesSlide17.xml" ContentType="application/vnd.openxmlformats-officedocument.presentationml.notesSlide+xml"/>
  <Override PartName="/ppt/tags/tag1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4.xml" ContentType="application/vnd.openxmlformats-officedocument.presentationml.tags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4"/>
    <p:sldMasterId id="2147483648" r:id="rId5"/>
    <p:sldMasterId id="2147483676" r:id="rId6"/>
  </p:sldMasterIdLst>
  <p:notesMasterIdLst>
    <p:notesMasterId r:id="rId27"/>
  </p:notesMasterIdLst>
  <p:sldIdLst>
    <p:sldId id="321" r:id="rId7"/>
    <p:sldId id="422" r:id="rId8"/>
    <p:sldId id="428" r:id="rId9"/>
    <p:sldId id="429" r:id="rId10"/>
    <p:sldId id="432" r:id="rId11"/>
    <p:sldId id="433" r:id="rId12"/>
    <p:sldId id="434" r:id="rId13"/>
    <p:sldId id="435" r:id="rId14"/>
    <p:sldId id="436" r:id="rId15"/>
    <p:sldId id="439" r:id="rId16"/>
    <p:sldId id="437" r:id="rId17"/>
    <p:sldId id="438" r:id="rId18"/>
    <p:sldId id="440" r:id="rId19"/>
    <p:sldId id="449" r:id="rId20"/>
    <p:sldId id="450" r:id="rId21"/>
    <p:sldId id="451" r:id="rId22"/>
    <p:sldId id="452" r:id="rId23"/>
    <p:sldId id="446" r:id="rId24"/>
    <p:sldId id="447" r:id="rId25"/>
    <p:sldId id="448" r:id="rId26"/>
  </p:sldIdLst>
  <p:sldSz cx="12192000" cy="6858000"/>
  <p:notesSz cx="6858000" cy="9144000"/>
  <p:defaultTextStyle>
    <a:lvl1pPr defTabSz="321457">
      <a:defRPr sz="844">
        <a:latin typeface="Helvetica"/>
        <a:ea typeface="Helvetica"/>
        <a:cs typeface="Helvetica"/>
        <a:sym typeface="Helvetica"/>
      </a:defRPr>
    </a:lvl1pPr>
    <a:lvl2pPr indent="160729" defTabSz="321457">
      <a:defRPr sz="844">
        <a:latin typeface="Helvetica"/>
        <a:ea typeface="Helvetica"/>
        <a:cs typeface="Helvetica"/>
        <a:sym typeface="Helvetica"/>
      </a:defRPr>
    </a:lvl2pPr>
    <a:lvl3pPr indent="321457" defTabSz="321457">
      <a:defRPr sz="844">
        <a:latin typeface="Helvetica"/>
        <a:ea typeface="Helvetica"/>
        <a:cs typeface="Helvetica"/>
        <a:sym typeface="Helvetica"/>
      </a:defRPr>
    </a:lvl3pPr>
    <a:lvl4pPr indent="482186" defTabSz="321457">
      <a:defRPr sz="844">
        <a:latin typeface="Helvetica"/>
        <a:ea typeface="Helvetica"/>
        <a:cs typeface="Helvetica"/>
        <a:sym typeface="Helvetica"/>
      </a:defRPr>
    </a:lvl4pPr>
    <a:lvl5pPr indent="642915" defTabSz="321457">
      <a:defRPr sz="844">
        <a:latin typeface="Helvetica"/>
        <a:ea typeface="Helvetica"/>
        <a:cs typeface="Helvetica"/>
        <a:sym typeface="Helvetica"/>
      </a:defRPr>
    </a:lvl5pPr>
    <a:lvl6pPr indent="803643" defTabSz="321457">
      <a:defRPr sz="844">
        <a:latin typeface="Helvetica"/>
        <a:ea typeface="Helvetica"/>
        <a:cs typeface="Helvetica"/>
        <a:sym typeface="Helvetica"/>
      </a:defRPr>
    </a:lvl6pPr>
    <a:lvl7pPr indent="964372" defTabSz="321457">
      <a:defRPr sz="844">
        <a:latin typeface="Helvetica"/>
        <a:ea typeface="Helvetica"/>
        <a:cs typeface="Helvetica"/>
        <a:sym typeface="Helvetica"/>
      </a:defRPr>
    </a:lvl7pPr>
    <a:lvl8pPr indent="1125101" defTabSz="321457">
      <a:defRPr sz="844">
        <a:latin typeface="Helvetica"/>
        <a:ea typeface="Helvetica"/>
        <a:cs typeface="Helvetica"/>
        <a:sym typeface="Helvetica"/>
      </a:defRPr>
    </a:lvl8pPr>
    <a:lvl9pPr indent="1285829" defTabSz="321457">
      <a:defRPr sz="844">
        <a:latin typeface="Helvetica"/>
        <a:ea typeface="Helvetica"/>
        <a:cs typeface="Helvetica"/>
        <a:sym typeface="Helvetica"/>
      </a:defRPr>
    </a:lvl9pPr>
  </p:defaultTextStyle>
  <p:extLst>
    <p:ext uri="{521415D9-36F7-43E2-AB2F-B90AF26B5E84}">
      <p14:sectionLst xmlns:p14="http://schemas.microsoft.com/office/powerpoint/2010/main">
        <p14:section name="Default Section" id="{5C7B5D19-E944-4FD9-9D02-AEA7E8882AB7}">
          <p14:sldIdLst>
            <p14:sldId id="321"/>
            <p14:sldId id="422"/>
            <p14:sldId id="428"/>
            <p14:sldId id="429"/>
            <p14:sldId id="432"/>
            <p14:sldId id="433"/>
            <p14:sldId id="434"/>
            <p14:sldId id="435"/>
            <p14:sldId id="436"/>
            <p14:sldId id="439"/>
            <p14:sldId id="437"/>
            <p14:sldId id="438"/>
            <p14:sldId id="440"/>
            <p14:sldId id="449"/>
            <p14:sldId id="450"/>
            <p14:sldId id="451"/>
            <p14:sldId id="452"/>
            <p14:sldId id="446"/>
            <p14:sldId id="447"/>
            <p14:sldId id="4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A2DA3"/>
    <a:srgbClr val="8151CF"/>
    <a:srgbClr val="191EA2"/>
    <a:srgbClr val="FF4B01"/>
    <a:srgbClr val="D14C64"/>
    <a:srgbClr val="BDA4E6"/>
    <a:srgbClr val="FFFFFF"/>
    <a:srgbClr val="F37021"/>
    <a:srgbClr val="45A4FC"/>
    <a:srgbClr val="1E2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83AB06-82A8-4245-899C-E0C048C87714}" v="426" dt="2026-02-24T03:10:21.922"/>
  </p1510:revLst>
</p1510:revInfo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1" autoAdjust="0"/>
    <p:restoredTop sz="83425" autoAdjust="0"/>
  </p:normalViewPr>
  <p:slideViewPr>
    <p:cSldViewPr snapToGrid="0">
      <p:cViewPr varScale="1">
        <p:scale>
          <a:sx n="105" d="100"/>
          <a:sy n="105" d="100"/>
        </p:scale>
        <p:origin x="1248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13" d="100"/>
        <a:sy n="113" d="100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766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8531482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21457">
      <a:defRPr sz="1547">
        <a:latin typeface="Lucida Grande"/>
        <a:ea typeface="Lucida Grande"/>
        <a:cs typeface="Lucida Grande"/>
        <a:sym typeface="Lucida Grande"/>
      </a:defRPr>
    </a:lvl1pPr>
    <a:lvl2pPr indent="160729" defTabSz="321457">
      <a:defRPr sz="1547">
        <a:latin typeface="Lucida Grande"/>
        <a:ea typeface="Lucida Grande"/>
        <a:cs typeface="Lucida Grande"/>
        <a:sym typeface="Lucida Grande"/>
      </a:defRPr>
    </a:lvl2pPr>
    <a:lvl3pPr indent="321457" defTabSz="321457">
      <a:defRPr sz="1547">
        <a:latin typeface="Lucida Grande"/>
        <a:ea typeface="Lucida Grande"/>
        <a:cs typeface="Lucida Grande"/>
        <a:sym typeface="Lucida Grande"/>
      </a:defRPr>
    </a:lvl3pPr>
    <a:lvl4pPr indent="482186" defTabSz="321457">
      <a:defRPr sz="1547">
        <a:latin typeface="Lucida Grande"/>
        <a:ea typeface="Lucida Grande"/>
        <a:cs typeface="Lucida Grande"/>
        <a:sym typeface="Lucida Grande"/>
      </a:defRPr>
    </a:lvl4pPr>
    <a:lvl5pPr indent="642915" defTabSz="321457">
      <a:defRPr sz="1547">
        <a:latin typeface="Lucida Grande"/>
        <a:ea typeface="Lucida Grande"/>
        <a:cs typeface="Lucida Grande"/>
        <a:sym typeface="Lucida Grande"/>
      </a:defRPr>
    </a:lvl5pPr>
    <a:lvl6pPr indent="803643" defTabSz="321457">
      <a:defRPr sz="1547">
        <a:latin typeface="Lucida Grande"/>
        <a:ea typeface="Lucida Grande"/>
        <a:cs typeface="Lucida Grande"/>
        <a:sym typeface="Lucida Grande"/>
      </a:defRPr>
    </a:lvl6pPr>
    <a:lvl7pPr indent="964372" defTabSz="321457">
      <a:defRPr sz="1547">
        <a:latin typeface="Lucida Grande"/>
        <a:ea typeface="Lucida Grande"/>
        <a:cs typeface="Lucida Grande"/>
        <a:sym typeface="Lucida Grande"/>
      </a:defRPr>
    </a:lvl7pPr>
    <a:lvl8pPr indent="1125101" defTabSz="321457">
      <a:defRPr sz="1547">
        <a:latin typeface="Lucida Grande"/>
        <a:ea typeface="Lucida Grande"/>
        <a:cs typeface="Lucida Grande"/>
        <a:sym typeface="Lucida Grande"/>
      </a:defRPr>
    </a:lvl8pPr>
    <a:lvl9pPr indent="1285829" defTabSz="321457">
      <a:defRPr sz="1547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394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86477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543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33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28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6C16B-3E23-ED9B-804D-4912972D4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EB729F-FD2A-7CE6-3D3B-1B6481AA7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F265F3-38A5-A59F-8AC4-DD8465CFB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83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AC2DC-1842-B7DB-6F28-FF9DB5BFA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A857B9-F00F-F253-FD0B-D7947B823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26C813-A447-3FE9-DDD2-6737028829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687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90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586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875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739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5063C-73BC-74E1-7F3C-B06DF4092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B6DB0-86AE-3115-0261-900F9EA34A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5D684E-EB5A-A185-17BC-41491D6CF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415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208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95900-F554-6254-63AB-2CDD03169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0ABB1-D174-35C7-133D-B38CD0119F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BFE2F-B014-1382-571C-254AE68B0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30598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52C9-4EE8-93FC-D2CB-ED28EBFBC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ABD19-1FA7-DF89-3B82-BA6A926FD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E1556-7F66-B39B-B384-9AAB20475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962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F89-04B8-EB4A-F66A-74A1B4B12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776F0D-4D99-3FF2-D8C0-071169688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0118A-E228-B56F-D195-405A17687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823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D733E-F949-7A75-B142-07BD9E951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482BD-3D2E-5BF6-01CF-FEDE92ECF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6F205-3ADE-992F-68EC-3C76BC45F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3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1CE63-A331-49D1-5B0F-91B6DD31A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0CD5EF-DA87-DB89-7335-2C7CBCA77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E99481-F365-BAC5-9659-0250E42FD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03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3E6F2-7EB6-190F-3BDD-8FEEB8052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2026C-6EB1-047E-F382-0A6469FC92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CF4FB6-1DCD-545B-86A0-E182CE03B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20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51604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53908" y="7201277"/>
            <a:ext cx="64" cy="194797"/>
          </a:xfrm>
          <a:prstGeom prst="rect">
            <a:avLst/>
          </a:prstGeom>
        </p:spPr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0347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574651-A192-4B59-999F-27F2F6F4D5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11657824" cy="50787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850" y="0"/>
            <a:ext cx="9414997" cy="8661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71209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3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9556" y="2607598"/>
            <a:ext cx="9132888" cy="1820862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068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700" y="1608138"/>
            <a:ext cx="9132888" cy="1820862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3600"/>
            </a:lvl1pPr>
          </a:lstStyle>
          <a:p>
            <a:pPr lvl="0"/>
            <a:r>
              <a:rPr lang="en-US"/>
              <a:t>Title Text</a:t>
            </a:r>
          </a:p>
          <a:p>
            <a:pPr lvl="0"/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FD0DB4E-8335-4CF5-9322-9D12958597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36700" y="3428999"/>
            <a:ext cx="9132888" cy="1267146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2800"/>
            </a:lvl1pPr>
          </a:lstStyle>
          <a:p>
            <a:pPr lvl="0"/>
            <a:r>
              <a:rPr lang="en-US"/>
              <a:t>Presenter Text</a:t>
            </a:r>
          </a:p>
          <a:p>
            <a:pPr lvl="0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D0075DB-70CD-478D-B8AC-D3AC9CEA0A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6700" y="4696145"/>
            <a:ext cx="9132888" cy="889000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2400" b="0"/>
            </a:lvl1pPr>
          </a:lstStyle>
          <a:p>
            <a:pPr lvl="0"/>
            <a:r>
              <a:rPr lang="en-US"/>
              <a:t>Author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695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3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6700" y="1608138"/>
            <a:ext cx="9132888" cy="1820862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FD0DB4E-8335-4CF5-9322-9D12958597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36700" y="3428999"/>
            <a:ext cx="9132888" cy="1267146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Text</a:t>
            </a:r>
          </a:p>
          <a:p>
            <a:pPr lvl="0"/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D0075DB-70CD-478D-B8AC-D3AC9CEA0A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6700" y="4696145"/>
            <a:ext cx="9132888" cy="889000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4796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ext with fanc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574651-A192-4B59-999F-27F2F6F4D5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11657824" cy="50787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0"/>
            <a:ext cx="10941844" cy="866180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33502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">
            <a:extLst>
              <a:ext uri="{FF2B5EF4-FFF2-40B4-BE49-F238E27FC236}">
                <a16:creationId xmlns:a16="http://schemas.microsoft.com/office/drawing/2014/main" id="{F46240A3-74D4-4D24-8F08-F9C0C724B792}"/>
              </a:ext>
            </a:extLst>
          </p:cNvPr>
          <p:cNvSpPr/>
          <p:nvPr userDrawn="1"/>
        </p:nvSpPr>
        <p:spPr>
          <a:xfrm flipV="1">
            <a:off x="0" y="925033"/>
            <a:ext cx="12192000" cy="5289696"/>
          </a:xfrm>
          <a:prstGeom prst="rect">
            <a:avLst/>
          </a:prstGeom>
          <a:solidFill>
            <a:srgbClr val="5A2DA3"/>
          </a:solidFill>
          <a:ln w="25400" cap="flat">
            <a:solidFill>
              <a:srgbClr val="5A2DA3">
                <a:alpha val="0"/>
              </a:srgb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3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67384D-5974-4F0B-9058-0079520B4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BEEC8-C753-4A7A-95E5-32A4C4BF14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9556" y="1608138"/>
            <a:ext cx="9132888" cy="901146"/>
          </a:xfrm>
          <a:prstGeom prst="rect">
            <a:avLst/>
          </a:prstGeom>
        </p:spPr>
        <p:txBody>
          <a:bodyPr/>
          <a:lstStyle>
            <a:lvl1pPr marL="223224" indent="0"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Text</a:t>
            </a:r>
          </a:p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F5DD7-E1EF-4A89-A504-F55F801AD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8765" y="2509838"/>
            <a:ext cx="9134475" cy="32051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583487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574651-A192-4B59-999F-27F2F6F4D5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11657824" cy="50787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CB352-D126-4987-888C-A2784FB29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9DC230-4512-4A5F-A884-56552F483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8910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5966619" y="2123224"/>
            <a:ext cx="73047" cy="1009848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171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 userDrawn="1"/>
        </p:nvCxnSpPr>
        <p:spPr>
          <a:xfrm>
            <a:off x="650311" y="2875158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95379D1-85EF-B80E-A714-635D6AB04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6975"/>
          <a:stretch/>
        </p:blipFill>
        <p:spPr>
          <a:xfrm>
            <a:off x="10760049" y="5995048"/>
            <a:ext cx="1195495" cy="502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B8BA23-7DB7-4583-9EC6-4260D74C1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3026" b="1135"/>
          <a:stretch/>
        </p:blipFill>
        <p:spPr>
          <a:xfrm>
            <a:off x="10688828" y="6519449"/>
            <a:ext cx="1337935" cy="19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6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ransition spd="med"/>
  <p:hf hdr="0" ftr="0" dt="0"/>
  <p:txStyles>
    <p:titleStyle>
      <a:lvl1pPr defTabSz="410730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4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6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88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0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24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04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76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24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38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050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562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074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086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09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10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113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4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6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88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0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24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04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76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1762299" y="0"/>
            <a:ext cx="9179548" cy="866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27000" tIns="127000" rIns="127000" bIns="12700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781" dirty="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5996619" y="6510169"/>
            <a:ext cx="198772" cy="1946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 defTabSz="410730">
              <a:defRPr sz="1265" baseline="0">
                <a:solidFill>
                  <a:srgbClr val="191EA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5A61919A-E88E-41BD-A444-D5D1392CB1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556EF4-C8C6-41A9-8730-F4ECA9AAC0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975"/>
          <a:stretch/>
        </p:blipFill>
        <p:spPr>
          <a:xfrm>
            <a:off x="11064461" y="6272817"/>
            <a:ext cx="860451" cy="36152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191EA2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9EA94E3E-7601-46C3-AF7C-06F8871ACD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026" b="1135"/>
          <a:stretch/>
        </p:blipFill>
        <p:spPr>
          <a:xfrm>
            <a:off x="10980991" y="6664530"/>
            <a:ext cx="962971" cy="143161"/>
          </a:xfrm>
          <a:prstGeom prst="rect">
            <a:avLst/>
          </a:prstGeom>
        </p:spPr>
      </p:pic>
      <p:sp>
        <p:nvSpPr>
          <p:cNvPr id="95" name="Shape 13">
            <a:extLst>
              <a:ext uri="{FF2B5EF4-FFF2-40B4-BE49-F238E27FC236}">
                <a16:creationId xmlns:a16="http://schemas.microsoft.com/office/drawing/2014/main" id="{B387110C-E361-48FF-93B8-15DC20F5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088" y="1086022"/>
            <a:ext cx="11657824" cy="507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44B7C4B9-C92D-44EE-A944-6E9E129B0190}"/>
              </a:ext>
            </a:extLst>
          </p:cNvPr>
          <p:cNvGrpSpPr/>
          <p:nvPr userDrawn="1"/>
        </p:nvGrpSpPr>
        <p:grpSpPr>
          <a:xfrm rot="16200000" flipV="1">
            <a:off x="424712" y="-424712"/>
            <a:ext cx="918658" cy="1768081"/>
            <a:chOff x="10208215" y="409493"/>
            <a:chExt cx="644341" cy="752676"/>
          </a:xfrm>
        </p:grpSpPr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F93E7285-7C09-420F-82F1-266986CCB1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3831B438-36DF-41C1-957B-174CAAA75B1A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1" name="Isosceles Triangle 180">
              <a:extLst>
                <a:ext uri="{FF2B5EF4-FFF2-40B4-BE49-F238E27FC236}">
                  <a16:creationId xmlns:a16="http://schemas.microsoft.com/office/drawing/2014/main" id="{2567F0D4-587C-4D42-8CF4-D7B18B46BD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2" name="Isosceles Triangle 181">
              <a:extLst>
                <a:ext uri="{FF2B5EF4-FFF2-40B4-BE49-F238E27FC236}">
                  <a16:creationId xmlns:a16="http://schemas.microsoft.com/office/drawing/2014/main" id="{B5DC08D3-2FC6-472C-B81E-E9D3C8D6320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 userDrawn="1"/>
        </p:nvCxnSpPr>
        <p:spPr>
          <a:xfrm>
            <a:off x="1285416" y="885613"/>
            <a:ext cx="10303505" cy="0"/>
          </a:xfrm>
          <a:prstGeom prst="line">
            <a:avLst/>
          </a:prstGeom>
          <a:noFill/>
          <a:ln w="25400" cap="rnd">
            <a:solidFill>
              <a:srgbClr val="191EA2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A2E7C9-F0DF-9FD5-C017-6CF3F42D9B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64" y="6256539"/>
            <a:ext cx="2606040" cy="5219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med"/>
  <p:hf hdr="0" ftr="0" dt="0"/>
  <p:txStyles>
    <p:titleStyle>
      <a:lvl1pPr defTabSz="410730" eaLnBrk="1" hangingPunct="1">
        <a:defRPr sz="4400" b="1" baseline="0">
          <a:solidFill>
            <a:srgbClr val="191EA2"/>
          </a:solidFill>
          <a:latin typeface="Arial"/>
          <a:ea typeface="+mn-ea"/>
          <a:cs typeface="Arial"/>
          <a:sym typeface="Gill Sans Light"/>
        </a:defRPr>
      </a:lvl1pPr>
      <a:lvl2pPr indent="16072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4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6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88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0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24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04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76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457200" indent="-401803" defTabSz="410730" eaLnBrk="1" hangingPunct="1">
        <a:spcBef>
          <a:spcPts val="600"/>
        </a:spcBef>
        <a:buSzPct val="100000"/>
        <a:buFont typeface="Wingdings" panose="05000000000000000000" pitchFamily="2" charset="2"/>
        <a:buChar char="§"/>
        <a:defRPr sz="2800" b="0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742950" indent="-280988" defTabSz="410730" eaLnBrk="1" hangingPunct="1">
        <a:spcBef>
          <a:spcPts val="300"/>
        </a:spcBef>
        <a:buSzPct val="50000"/>
        <a:buFont typeface="Wingdings" panose="05000000000000000000" pitchFamily="2" charset="2"/>
        <a:buChar char="q"/>
        <a:defRPr sz="2400" b="0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085850" indent="-282575" defTabSz="410730" eaLnBrk="1" hangingPunct="1">
        <a:spcBef>
          <a:spcPts val="300"/>
        </a:spcBef>
        <a:buSzPct val="100000"/>
        <a:buFont typeface="Wingdings" panose="05000000000000000000" pitchFamily="2" charset="2"/>
        <a:buChar char="§"/>
        <a:defRPr sz="1800" b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427163" indent="-266700" defTabSz="410730" eaLnBrk="1" hangingPunct="1">
        <a:spcBef>
          <a:spcPts val="300"/>
        </a:spcBef>
        <a:buSzPct val="100000"/>
        <a:buFont typeface="Wingdings" panose="05000000000000000000" pitchFamily="2" charset="2"/>
        <a:buChar char="§"/>
        <a:defRPr sz="1600" b="0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657350" indent="-230188" defTabSz="410730" eaLnBrk="1" hangingPunct="1">
        <a:spcBef>
          <a:spcPts val="300"/>
        </a:spcBef>
        <a:buSzPct val="100000"/>
        <a:buFont typeface="Wingdings" panose="05000000000000000000" pitchFamily="2" charset="2"/>
        <a:buChar char="§"/>
        <a:defRPr sz="1400" b="0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086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09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10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113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4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6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88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0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24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04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76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5996615" y="6510169"/>
            <a:ext cx="198772" cy="1946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 defTabSz="410730">
              <a:defRPr sz="1265" baseline="0">
                <a:solidFill>
                  <a:srgbClr val="5A2DA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BEFA2CCA-4016-444A-8A97-A6204D35368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556EF4-C8C6-41A9-8730-F4ECA9AAC0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6975"/>
          <a:stretch/>
        </p:blipFill>
        <p:spPr>
          <a:xfrm>
            <a:off x="606399" y="6316256"/>
            <a:ext cx="1195495" cy="50229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EB3935-ECE8-4134-9114-019B32758F1E}"/>
              </a:ext>
            </a:extLst>
          </p:cNvPr>
          <p:cNvCxnSpPr>
            <a:cxnSpLocks/>
          </p:cNvCxnSpPr>
          <p:nvPr/>
        </p:nvCxnSpPr>
        <p:spPr>
          <a:xfrm>
            <a:off x="606392" y="6195002"/>
            <a:ext cx="10982528" cy="0"/>
          </a:xfrm>
          <a:prstGeom prst="line">
            <a:avLst/>
          </a:prstGeom>
          <a:noFill/>
          <a:ln w="25400" cap="rnd">
            <a:solidFill>
              <a:srgbClr val="5A2DA3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9EA94E3E-7601-46C3-AF7C-06F8871ACD5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3026" b="1135"/>
          <a:stretch/>
        </p:blipFill>
        <p:spPr>
          <a:xfrm>
            <a:off x="1873651" y="6602561"/>
            <a:ext cx="1337935" cy="198905"/>
          </a:xfrm>
          <a:prstGeom prst="rect">
            <a:avLst/>
          </a:prstGeom>
        </p:spPr>
      </p:pic>
      <p:sp>
        <p:nvSpPr>
          <p:cNvPr id="95" name="Shape 13">
            <a:extLst>
              <a:ext uri="{FF2B5EF4-FFF2-40B4-BE49-F238E27FC236}">
                <a16:creationId xmlns:a16="http://schemas.microsoft.com/office/drawing/2014/main" id="{B387110C-E361-48FF-93B8-15DC20F5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088" y="1086022"/>
            <a:ext cx="11657824" cy="507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1069935-43E3-47A0-B76A-BFEFFB6097FD}"/>
              </a:ext>
            </a:extLst>
          </p:cNvPr>
          <p:cNvGrpSpPr/>
          <p:nvPr userDrawn="1"/>
        </p:nvGrpSpPr>
        <p:grpSpPr>
          <a:xfrm rot="16200000" flipV="1">
            <a:off x="11360666" y="-439005"/>
            <a:ext cx="918649" cy="1768081"/>
            <a:chOff x="10208215" y="409493"/>
            <a:chExt cx="644333" cy="752676"/>
          </a:xfrm>
        </p:grpSpPr>
        <p:sp>
          <p:nvSpPr>
            <p:cNvPr id="169" name="Isosceles Triangle 168">
              <a:extLst>
                <a:ext uri="{FF2B5EF4-FFF2-40B4-BE49-F238E27FC236}">
                  <a16:creationId xmlns:a16="http://schemas.microsoft.com/office/drawing/2014/main" id="{861465EC-7A57-45F5-BAE1-BFD471B68CDF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0" name="Isosceles Triangle 169">
              <a:extLst>
                <a:ext uri="{FF2B5EF4-FFF2-40B4-BE49-F238E27FC236}">
                  <a16:creationId xmlns:a16="http://schemas.microsoft.com/office/drawing/2014/main" id="{325AB880-31B1-4635-A502-38A40DC89A3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1" name="Isosceles Triangle 170">
              <a:extLst>
                <a:ext uri="{FF2B5EF4-FFF2-40B4-BE49-F238E27FC236}">
                  <a16:creationId xmlns:a16="http://schemas.microsoft.com/office/drawing/2014/main" id="{0F630910-3C43-4B4F-9D27-8506DC44431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2" name="Isosceles Triangle 171">
              <a:extLst>
                <a:ext uri="{FF2B5EF4-FFF2-40B4-BE49-F238E27FC236}">
                  <a16:creationId xmlns:a16="http://schemas.microsoft.com/office/drawing/2014/main" id="{528B9B50-71F5-42E2-B3E3-F7D86974217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14368A5-115F-4DDF-BE32-B8B38925F392}"/>
              </a:ext>
            </a:extLst>
          </p:cNvPr>
          <p:cNvGrpSpPr/>
          <p:nvPr userDrawn="1"/>
        </p:nvGrpSpPr>
        <p:grpSpPr>
          <a:xfrm rot="16200000" flipV="1">
            <a:off x="12217911" y="-426163"/>
            <a:ext cx="892973" cy="1768081"/>
            <a:chOff x="10208215" y="409493"/>
            <a:chExt cx="644333" cy="752676"/>
          </a:xfrm>
        </p:grpSpPr>
        <p:sp>
          <p:nvSpPr>
            <p:cNvPr id="174" name="Isosceles Triangle 173">
              <a:extLst>
                <a:ext uri="{FF2B5EF4-FFF2-40B4-BE49-F238E27FC236}">
                  <a16:creationId xmlns:a16="http://schemas.microsoft.com/office/drawing/2014/main" id="{3B4A4583-563E-4F0D-A9F9-C025D4D15F8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5" name="Isosceles Triangle 174">
              <a:extLst>
                <a:ext uri="{FF2B5EF4-FFF2-40B4-BE49-F238E27FC236}">
                  <a16:creationId xmlns:a16="http://schemas.microsoft.com/office/drawing/2014/main" id="{5BBA86F6-6F4E-4D9D-80DE-EEAB7975A591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6" name="Isosceles Triangle 175">
              <a:extLst>
                <a:ext uri="{FF2B5EF4-FFF2-40B4-BE49-F238E27FC236}">
                  <a16:creationId xmlns:a16="http://schemas.microsoft.com/office/drawing/2014/main" id="{9072CBF9-F84A-492F-8CB3-2F9AF2155CC4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77" name="Isosceles Triangle 176">
              <a:extLst>
                <a:ext uri="{FF2B5EF4-FFF2-40B4-BE49-F238E27FC236}">
                  <a16:creationId xmlns:a16="http://schemas.microsoft.com/office/drawing/2014/main" id="{EFC1103F-6C8E-4E08-8E72-3EEA1FE41B4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44B7C4B9-C92D-44EE-A944-6E9E129B0190}"/>
              </a:ext>
            </a:extLst>
          </p:cNvPr>
          <p:cNvGrpSpPr/>
          <p:nvPr userDrawn="1"/>
        </p:nvGrpSpPr>
        <p:grpSpPr>
          <a:xfrm rot="16200000" flipV="1">
            <a:off x="10476623" y="-438995"/>
            <a:ext cx="918658" cy="1768081"/>
            <a:chOff x="10208215" y="409493"/>
            <a:chExt cx="644341" cy="752676"/>
          </a:xfrm>
        </p:grpSpPr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F93E7285-7C09-420F-82F1-266986CCB14A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3831B438-36DF-41C1-957B-174CAAA75B1A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1" name="Isosceles Triangle 180">
              <a:extLst>
                <a:ext uri="{FF2B5EF4-FFF2-40B4-BE49-F238E27FC236}">
                  <a16:creationId xmlns:a16="http://schemas.microsoft.com/office/drawing/2014/main" id="{2567F0D4-587C-4D42-8CF4-D7B18B46BD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82" name="Isosceles Triangle 181">
              <a:extLst>
                <a:ext uri="{FF2B5EF4-FFF2-40B4-BE49-F238E27FC236}">
                  <a16:creationId xmlns:a16="http://schemas.microsoft.com/office/drawing/2014/main" id="{B5DC08D3-2FC6-472C-B81E-E9D3C8D6320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sp>
        <p:nvSpPr>
          <p:cNvPr id="26" name="Shape 6"/>
          <p:cNvSpPr/>
          <p:nvPr userDrawn="1"/>
        </p:nvSpPr>
        <p:spPr>
          <a:xfrm>
            <a:off x="12192001" y="-52386"/>
            <a:ext cx="1630363" cy="1001623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3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  <p:sp>
        <p:nvSpPr>
          <p:cNvPr id="183" name="Shape 12">
            <a:extLst>
              <a:ext uri="{FF2B5EF4-FFF2-40B4-BE49-F238E27FC236}">
                <a16:creationId xmlns:a16="http://schemas.microsoft.com/office/drawing/2014/main" id="{1E97763E-6C98-4574-99B6-3A10AE085C3B}"/>
              </a:ext>
            </a:extLst>
          </p:cNvPr>
          <p:cNvSpPr txBox="1">
            <a:spLocks/>
          </p:cNvSpPr>
          <p:nvPr userDrawn="1"/>
        </p:nvSpPr>
        <p:spPr>
          <a:xfrm>
            <a:off x="7717766" y="5807814"/>
            <a:ext cx="3867844" cy="1433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27000" tIns="127000" rIns="127000" bIns="127000" anchor="ctr"/>
          <a:lstStyle>
            <a:lvl1pPr defTabSz="410751" eaLnBrk="1" hangingPunct="1">
              <a:defRPr sz="4400" b="1">
                <a:solidFill>
                  <a:srgbClr val="FFFFFF"/>
                </a:solidFill>
                <a:latin typeface="Arial"/>
                <a:ea typeface="+mn-ea"/>
                <a:cs typeface="Arial"/>
                <a:sym typeface="Gill Sans Light"/>
              </a:defRPr>
            </a:lvl1pPr>
            <a:lvl2pPr indent="1607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2pPr>
            <a:lvl3pPr indent="321457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3pPr>
            <a:lvl4pPr indent="482186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4pPr>
            <a:lvl5pPr indent="642915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5pPr>
            <a:lvl6pPr indent="803643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6pPr>
            <a:lvl7pPr indent="964372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7pPr>
            <a:lvl8pPr indent="1125101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8pPr>
            <a:lvl9pPr indent="1285829" defTabSz="410751" eaLnBrk="1" hangingPunct="1">
              <a:defRPr sz="4781">
                <a:solidFill>
                  <a:srgbClr val="FFFFFF"/>
                </a:solidFill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chemeClr val="tx1"/>
                </a:solidFill>
              </a:rPr>
              <a:t>All-Hands Spring 2020</a:t>
            </a:r>
          </a:p>
          <a:p>
            <a:pPr algn="r">
              <a:defRPr sz="1800">
                <a:solidFill>
                  <a:srgbClr val="000000"/>
                </a:solidFill>
              </a:defRPr>
            </a:pPr>
            <a:r>
              <a:rPr lang="en-US" sz="1400" b="1" dirty="0">
                <a:solidFill>
                  <a:srgbClr val="BDA4E6"/>
                </a:solidFill>
              </a:rPr>
              <a:t>January 21</a:t>
            </a:r>
            <a:r>
              <a:rPr lang="en-US" sz="1400" b="1" baseline="30000" dirty="0">
                <a:solidFill>
                  <a:srgbClr val="BDA4E6"/>
                </a:solidFill>
              </a:rPr>
              <a:t>st</a:t>
            </a:r>
            <a:r>
              <a:rPr lang="en-US" sz="1400" b="1" dirty="0">
                <a:solidFill>
                  <a:srgbClr val="BDA4E6"/>
                </a:solidFill>
              </a:rPr>
              <a:t>, 2020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706DB5-958A-451B-A00B-B31AAC73DD40}"/>
              </a:ext>
            </a:extLst>
          </p:cNvPr>
          <p:cNvGrpSpPr/>
          <p:nvPr userDrawn="1"/>
        </p:nvGrpSpPr>
        <p:grpSpPr>
          <a:xfrm rot="16200000" flipV="1">
            <a:off x="9598774" y="-439022"/>
            <a:ext cx="918649" cy="1768081"/>
            <a:chOff x="10208215" y="409493"/>
            <a:chExt cx="644333" cy="75267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9FC4AA5-0DAD-4094-9AB8-E181D9E1DB63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375AC5D-BE51-4768-8DCF-1607B14FA6BA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6FD25F83-D058-4016-8B29-C48CF67B6282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D4396AA-49CE-47E4-B904-4A9F636A025A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7F2A933-698A-4AF4-9EA9-2C44A3B08EB7}"/>
              </a:ext>
            </a:extLst>
          </p:cNvPr>
          <p:cNvGrpSpPr/>
          <p:nvPr userDrawn="1"/>
        </p:nvGrpSpPr>
        <p:grpSpPr>
          <a:xfrm rot="16200000" flipV="1">
            <a:off x="8714730" y="-439012"/>
            <a:ext cx="918658" cy="1768081"/>
            <a:chOff x="10208215" y="409493"/>
            <a:chExt cx="644341" cy="752676"/>
          </a:xfrm>
        </p:grpSpPr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C586271-D0F3-4667-8B90-CD907CBC57C0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60A2B0D-49E5-4137-B3DB-C56CBBB72426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45A3713-EAA2-40AA-84D5-46602BAE113B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19BCCF99-56FE-4E32-BE15-0DE627427515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B34BA4B-2097-4F50-B090-EFB10B9151EE}"/>
              </a:ext>
            </a:extLst>
          </p:cNvPr>
          <p:cNvGrpSpPr/>
          <p:nvPr userDrawn="1"/>
        </p:nvGrpSpPr>
        <p:grpSpPr>
          <a:xfrm rot="16200000" flipV="1">
            <a:off x="7848820" y="-445426"/>
            <a:ext cx="918649" cy="1768081"/>
            <a:chOff x="10208215" y="409493"/>
            <a:chExt cx="644333" cy="752676"/>
          </a:xfrm>
        </p:grpSpPr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A08233F7-D738-45E1-86BE-723DD44872D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EDCEED5E-208F-4062-997E-6E8831891809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B70D8917-ACB2-402F-BA84-79A47D4266A6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5E6BDE4-4782-4048-8830-3CAFDB506AF8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65123C6-2A86-4650-8DE2-976ADD49A813}"/>
              </a:ext>
            </a:extLst>
          </p:cNvPr>
          <p:cNvGrpSpPr/>
          <p:nvPr userDrawn="1"/>
        </p:nvGrpSpPr>
        <p:grpSpPr>
          <a:xfrm rot="16200000" flipV="1">
            <a:off x="6964776" y="-445417"/>
            <a:ext cx="918658" cy="1768081"/>
            <a:chOff x="10208215" y="409493"/>
            <a:chExt cx="644341" cy="752676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6E88AFB-6B21-452E-AE1A-11B6237C17B7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BDB67139-BE8D-4290-A401-85FA1766369C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A2A729C3-A409-42BC-A6F3-A6E151236132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29462C8-D1C3-45D4-BAE5-63B138BC4BB0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A27570-F6C8-4B65-BE63-AF86B4ABC4B3}"/>
              </a:ext>
            </a:extLst>
          </p:cNvPr>
          <p:cNvGrpSpPr/>
          <p:nvPr userDrawn="1"/>
        </p:nvGrpSpPr>
        <p:grpSpPr>
          <a:xfrm rot="16200000" flipV="1">
            <a:off x="6102274" y="-445440"/>
            <a:ext cx="918649" cy="1768081"/>
            <a:chOff x="10208215" y="409493"/>
            <a:chExt cx="644333" cy="752676"/>
          </a:xfrm>
        </p:grpSpPr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1ACB21F-93E7-4EC6-BD5C-EB6C41416E2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FE13F6C5-F7ED-4C52-A098-31A7BBDB7AF5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B58E0AC3-9438-4200-81A8-A4C742992DB8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5A69F8B3-0F5B-45F6-AB47-5BA35DDCBACC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900918-ED23-4AC5-B6A7-B8FBF31E383C}"/>
              </a:ext>
            </a:extLst>
          </p:cNvPr>
          <p:cNvGrpSpPr/>
          <p:nvPr userDrawn="1"/>
        </p:nvGrpSpPr>
        <p:grpSpPr>
          <a:xfrm rot="16200000" flipV="1">
            <a:off x="5218230" y="-445430"/>
            <a:ext cx="918658" cy="1768081"/>
            <a:chOff x="10208215" y="409493"/>
            <a:chExt cx="644341" cy="752676"/>
          </a:xfrm>
        </p:grpSpPr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033270F-D683-4298-B7D4-E09120E4F6A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4749A5D6-3607-423A-8F0B-83A2A560ABBB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23935803-8EB5-415B-8863-21C1B68CA52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2DD1FE69-CCB7-4CD9-9EC8-1F71091F896E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ABD22A0-CBBD-437D-90AE-3C3185F0A83A}"/>
              </a:ext>
            </a:extLst>
          </p:cNvPr>
          <p:cNvGrpSpPr/>
          <p:nvPr userDrawn="1"/>
        </p:nvGrpSpPr>
        <p:grpSpPr>
          <a:xfrm rot="16200000" flipV="1">
            <a:off x="4334202" y="-445442"/>
            <a:ext cx="918649" cy="1768081"/>
            <a:chOff x="10208215" y="409493"/>
            <a:chExt cx="644333" cy="752676"/>
          </a:xfrm>
        </p:grpSpPr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05EC9E9E-AC37-459B-8105-C06C0D543E7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A1066AFE-4A23-438E-8840-CEF0BCA9795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FBEC449D-0295-4276-80F4-6E989215B473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F862ABB4-57D4-46E5-843F-5217CF2964EE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6DDE311-7A9C-40E3-8352-396719D3B95A}"/>
              </a:ext>
            </a:extLst>
          </p:cNvPr>
          <p:cNvGrpSpPr/>
          <p:nvPr userDrawn="1"/>
        </p:nvGrpSpPr>
        <p:grpSpPr>
          <a:xfrm rot="16200000" flipV="1">
            <a:off x="3450158" y="-445431"/>
            <a:ext cx="918658" cy="1768081"/>
            <a:chOff x="10208215" y="409493"/>
            <a:chExt cx="644341" cy="752676"/>
          </a:xfrm>
        </p:grpSpPr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30301232-B630-408A-9A45-3D48D88F3886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77BF786C-D1DB-47F3-A0A8-B06BBC69880B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7FF89AEB-0336-4931-A6DF-F08A05CD7A2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CD921BB7-6040-40A8-B9A3-100A65CDB8B1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3077248-779D-4A96-AA8F-4C675A2BAE35}"/>
              </a:ext>
            </a:extLst>
          </p:cNvPr>
          <p:cNvGrpSpPr/>
          <p:nvPr userDrawn="1"/>
        </p:nvGrpSpPr>
        <p:grpSpPr>
          <a:xfrm rot="16200000" flipV="1">
            <a:off x="2570996" y="-445467"/>
            <a:ext cx="918649" cy="1768081"/>
            <a:chOff x="10208215" y="409493"/>
            <a:chExt cx="644333" cy="752676"/>
          </a:xfrm>
        </p:grpSpPr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116E6E1C-0F30-4D6F-82EF-6FA1DE256241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EAB739F2-7BB0-4F24-BF0D-5D92E6F52B3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58A6A12B-B857-4AD5-A7F6-2DC11C7B5659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E2B8EFA8-7FCC-4788-BCA3-58B668E1148F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D51E86-6E46-4541-9BAC-69E8B4538E2E}"/>
              </a:ext>
            </a:extLst>
          </p:cNvPr>
          <p:cNvGrpSpPr/>
          <p:nvPr userDrawn="1"/>
        </p:nvGrpSpPr>
        <p:grpSpPr>
          <a:xfrm rot="16200000" flipV="1">
            <a:off x="1686952" y="-445457"/>
            <a:ext cx="918658" cy="1768081"/>
            <a:chOff x="10208215" y="409493"/>
            <a:chExt cx="644341" cy="752676"/>
          </a:xfrm>
        </p:grpSpPr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337C7094-3FDD-429F-835A-76E90C8CE3D9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95F22837-A7FB-490F-96F2-03FAF6647F67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5" name="Isosceles Triangle 84">
              <a:extLst>
                <a:ext uri="{FF2B5EF4-FFF2-40B4-BE49-F238E27FC236}">
                  <a16:creationId xmlns:a16="http://schemas.microsoft.com/office/drawing/2014/main" id="{3A084D3B-27C1-4E71-A014-105256CBE15C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7C5C06DB-1909-43EC-9204-018D7917645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C72D7FA-0FC4-4E4D-99C9-912B0D118EF3}"/>
              </a:ext>
            </a:extLst>
          </p:cNvPr>
          <p:cNvGrpSpPr/>
          <p:nvPr userDrawn="1"/>
        </p:nvGrpSpPr>
        <p:grpSpPr>
          <a:xfrm rot="16200000" flipV="1">
            <a:off x="811538" y="-439025"/>
            <a:ext cx="918649" cy="1768081"/>
            <a:chOff x="10208215" y="409493"/>
            <a:chExt cx="644333" cy="752676"/>
          </a:xfrm>
        </p:grpSpPr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FA360DCF-D8CC-416A-8E5F-EC50E9C74639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64429EA3-ADB9-499F-87AC-EDE1DDAEE4D3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1F817801-53C7-47AC-AA33-FB746D43D17D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C868F042-7E5B-40E5-9370-F97230F8A689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35AC64F-AF01-4120-B7C8-F2C10679639F}"/>
              </a:ext>
            </a:extLst>
          </p:cNvPr>
          <p:cNvGrpSpPr/>
          <p:nvPr userDrawn="1"/>
        </p:nvGrpSpPr>
        <p:grpSpPr>
          <a:xfrm rot="16200000" flipV="1">
            <a:off x="-72505" y="-439015"/>
            <a:ext cx="918658" cy="1768081"/>
            <a:chOff x="10208215" y="409493"/>
            <a:chExt cx="644341" cy="752676"/>
          </a:xfrm>
        </p:grpSpPr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DFDDFEB8-5715-4C4C-A455-A4C0FE9452D5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96" name="Isosceles Triangle 95">
              <a:extLst>
                <a:ext uri="{FF2B5EF4-FFF2-40B4-BE49-F238E27FC236}">
                  <a16:creationId xmlns:a16="http://schemas.microsoft.com/office/drawing/2014/main" id="{C5A112C7-8104-4E78-8F4B-9B21D7DA7C79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97" name="Isosceles Triangle 96">
              <a:extLst>
                <a:ext uri="{FF2B5EF4-FFF2-40B4-BE49-F238E27FC236}">
                  <a16:creationId xmlns:a16="http://schemas.microsoft.com/office/drawing/2014/main" id="{65E9C00E-0508-4CB4-BE59-BA2B64722C0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C0792DD9-8B47-4EE0-A415-AFD29B0ED1A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91A8C2C-48E7-4762-BEA7-DDCE2E1B4849}"/>
              </a:ext>
            </a:extLst>
          </p:cNvPr>
          <p:cNvGrpSpPr/>
          <p:nvPr userDrawn="1"/>
        </p:nvGrpSpPr>
        <p:grpSpPr>
          <a:xfrm rot="16200000" flipV="1">
            <a:off x="-941349" y="-439038"/>
            <a:ext cx="918649" cy="1768081"/>
            <a:chOff x="10208215" y="409493"/>
            <a:chExt cx="644333" cy="752676"/>
          </a:xfrm>
        </p:grpSpPr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id="{221DB37C-C04E-4766-A227-2F1801B739E2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1" name="Isosceles Triangle 100">
              <a:extLst>
                <a:ext uri="{FF2B5EF4-FFF2-40B4-BE49-F238E27FC236}">
                  <a16:creationId xmlns:a16="http://schemas.microsoft.com/office/drawing/2014/main" id="{8D27102B-D75D-415B-9D9B-A599C6782508}"/>
                </a:ext>
              </a:extLst>
            </p:cNvPr>
            <p:cNvSpPr/>
            <p:nvPr userDrawn="1"/>
          </p:nvSpPr>
          <p:spPr>
            <a:xfrm rot="5400000">
              <a:off x="10504609" y="622121"/>
              <a:ext cx="373711" cy="322165"/>
            </a:xfrm>
            <a:prstGeom prst="triangle">
              <a:avLst/>
            </a:prstGeom>
            <a:solidFill>
              <a:srgbClr val="5A2DA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B6BB37B2-15FA-4352-83B1-DB7A05533DF5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3CA67A55-CFE5-4B54-BF3B-716C01A55582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BDA4E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82E92B1-BB65-4949-AAEE-459BE7C01710}"/>
              </a:ext>
            </a:extLst>
          </p:cNvPr>
          <p:cNvGrpSpPr/>
          <p:nvPr userDrawn="1"/>
        </p:nvGrpSpPr>
        <p:grpSpPr>
          <a:xfrm rot="16200000" flipV="1">
            <a:off x="-1825388" y="-439028"/>
            <a:ext cx="918658" cy="1768081"/>
            <a:chOff x="10208215" y="409493"/>
            <a:chExt cx="644341" cy="752676"/>
          </a:xfrm>
        </p:grpSpPr>
        <p:sp>
          <p:nvSpPr>
            <p:cNvPr id="105" name="Isosceles Triangle 104">
              <a:extLst>
                <a:ext uri="{FF2B5EF4-FFF2-40B4-BE49-F238E27FC236}">
                  <a16:creationId xmlns:a16="http://schemas.microsoft.com/office/drawing/2014/main" id="{D80964BA-645A-4E2A-ABE4-CF4E2E07549B}"/>
                </a:ext>
              </a:extLst>
            </p:cNvPr>
            <p:cNvSpPr/>
            <p:nvPr userDrawn="1"/>
          </p:nvSpPr>
          <p:spPr>
            <a:xfrm rot="16200000">
              <a:off x="10504610" y="435266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3293C24B-FCF7-4BF1-B1DE-8513FBCAE7BE}"/>
                </a:ext>
              </a:extLst>
            </p:cNvPr>
            <p:cNvSpPr/>
            <p:nvPr userDrawn="1"/>
          </p:nvSpPr>
          <p:spPr>
            <a:xfrm rot="5400000">
              <a:off x="10504618" y="624580"/>
              <a:ext cx="373711" cy="322165"/>
            </a:xfrm>
            <a:prstGeom prst="triangle">
              <a:avLst/>
            </a:prstGeom>
            <a:solidFill>
              <a:srgbClr val="A07BD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7" name="Isosceles Triangle 106">
              <a:extLst>
                <a:ext uri="{FF2B5EF4-FFF2-40B4-BE49-F238E27FC236}">
                  <a16:creationId xmlns:a16="http://schemas.microsoft.com/office/drawing/2014/main" id="{D7A9A175-D52A-4A9D-9EE7-F54A027050F7}"/>
                </a:ext>
              </a:extLst>
            </p:cNvPr>
            <p:cNvSpPr/>
            <p:nvPr userDrawn="1"/>
          </p:nvSpPr>
          <p:spPr>
            <a:xfrm rot="16200000">
              <a:off x="10182443" y="622118"/>
              <a:ext cx="373711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A1296B77-10AF-41C7-B018-43EB9ED2C4B3}"/>
                </a:ext>
              </a:extLst>
            </p:cNvPr>
            <p:cNvSpPr/>
            <p:nvPr userDrawn="1"/>
          </p:nvSpPr>
          <p:spPr>
            <a:xfrm rot="5400000">
              <a:off x="10179812" y="811600"/>
              <a:ext cx="378972" cy="322165"/>
            </a:xfrm>
            <a:prstGeom prst="triangle">
              <a:avLst/>
            </a:prstGeom>
            <a:solidFill>
              <a:srgbClr val="8151C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44" dirty="0"/>
            </a:p>
          </p:txBody>
        </p:sp>
      </p:grpSp>
      <p:sp>
        <p:nvSpPr>
          <p:cNvPr id="109" name="Shape 6">
            <a:extLst>
              <a:ext uri="{FF2B5EF4-FFF2-40B4-BE49-F238E27FC236}">
                <a16:creationId xmlns:a16="http://schemas.microsoft.com/office/drawing/2014/main" id="{112E3E8F-2179-45C8-84F1-3AF8667A86AE}"/>
              </a:ext>
            </a:extLst>
          </p:cNvPr>
          <p:cNvSpPr/>
          <p:nvPr userDrawn="1"/>
        </p:nvSpPr>
        <p:spPr>
          <a:xfrm>
            <a:off x="-1621986" y="-42937"/>
            <a:ext cx="1630363" cy="1001623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1073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432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7" r:id="rId2"/>
    <p:sldLayoutId id="2147483681" r:id="rId3"/>
    <p:sldLayoutId id="2147483678" r:id="rId4"/>
    <p:sldLayoutId id="2147483683" r:id="rId5"/>
    <p:sldLayoutId id="2147483684" r:id="rId6"/>
  </p:sldLayoutIdLst>
  <p:transition spd="med"/>
  <p:hf hdr="0" ftr="0" dt="0"/>
  <p:txStyles>
    <p:titleStyle>
      <a:lvl1pPr defTabSz="410730" eaLnBrk="1" hangingPunct="1">
        <a:defRPr sz="4400" b="1">
          <a:solidFill>
            <a:srgbClr val="FFFFFF"/>
          </a:solidFill>
          <a:latin typeface="Arial"/>
          <a:ea typeface="+mn-ea"/>
          <a:cs typeface="Arial"/>
          <a:sym typeface="Gill Sans Light"/>
        </a:defRPr>
      </a:lvl1pPr>
      <a:lvl2pPr indent="16072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2pPr>
      <a:lvl3pPr indent="321441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3pPr>
      <a:lvl4pPr indent="48216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4pPr>
      <a:lvl5pPr indent="64288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5pPr>
      <a:lvl6pPr indent="803603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6pPr>
      <a:lvl7pPr indent="964324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7pPr>
      <a:lvl8pPr indent="112504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8pPr>
      <a:lvl9pPr indent="1285765" defTabSz="410730" eaLnBrk="1" hangingPunct="1">
        <a:defRPr sz="4781">
          <a:solidFill>
            <a:srgbClr val="FFFFFF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625024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800" b="1"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1pPr>
      <a:lvl2pPr marL="937538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2400" b="1">
          <a:solidFill>
            <a:srgbClr val="191EA2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2pPr>
      <a:lvl3pPr marL="1250050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800" b="1">
          <a:solidFill>
            <a:srgbClr val="FF4B0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3pPr>
      <a:lvl4pPr marL="1562562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600" b="1">
          <a:solidFill>
            <a:srgbClr val="7030A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4pPr>
      <a:lvl5pPr marL="1875074" indent="-401803" defTabSz="410730" eaLnBrk="1" hangingPunct="1">
        <a:spcBef>
          <a:spcPts val="844"/>
        </a:spcBef>
        <a:buSzPct val="100000"/>
        <a:buFont typeface="Wingdings" panose="05000000000000000000" pitchFamily="2" charset="2"/>
        <a:buChar char="§"/>
        <a:defRPr sz="1400" b="1">
          <a:solidFill>
            <a:srgbClr val="00B050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Gill Sans Light"/>
        </a:defRPr>
      </a:lvl5pPr>
      <a:lvl6pPr marL="2125086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6pPr>
      <a:lvl7pPr marL="237509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7pPr>
      <a:lvl8pPr marL="2625104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8pPr>
      <a:lvl9pPr marL="2875113" indent="-401803" defTabSz="410730" eaLnBrk="1" hangingPunct="1">
        <a:spcBef>
          <a:spcPts val="1687"/>
        </a:spcBef>
        <a:buSzPct val="171000"/>
        <a:buChar char="•"/>
        <a:defRPr sz="2953">
          <a:latin typeface="+mn-lt"/>
          <a:ea typeface="+mn-ea"/>
          <a:cs typeface="+mn-cs"/>
          <a:sym typeface="Gill Sans Light"/>
        </a:defRPr>
      </a:lvl9pPr>
    </p:bodyStyle>
    <p:otherStyle>
      <a:lvl1pPr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72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1441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216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288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3603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4324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504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5765" algn="ctr" defTabSz="410730" eaLnBrk="1" hangingPunct="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/>
          </p:cNvSpPr>
          <p:nvPr/>
        </p:nvSpPr>
        <p:spPr>
          <a:xfrm>
            <a:off x="1770888" y="1502784"/>
            <a:ext cx="8650224" cy="1239631"/>
          </a:xfrm>
          <a:prstGeom prst="rect">
            <a:avLst/>
          </a:prstGeom>
        </p:spPr>
        <p:txBody>
          <a:bodyPr/>
          <a:lstStyle>
            <a:lvl1pPr marL="62502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38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050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562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07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21" indent="0" algn="ctr">
              <a:buNone/>
            </a:pPr>
            <a:r>
              <a:rPr lang="en-US" sz="3200" dirty="0"/>
              <a:t>EdgeSort: A Sub-100 ns, Line-Rate </a:t>
            </a:r>
            <a:br>
              <a:rPr lang="en-US" sz="3200" dirty="0"/>
            </a:br>
            <a:r>
              <a:rPr lang="en-US" sz="3200" dirty="0"/>
              <a:t>FPGA Streaming Sorter</a:t>
            </a:r>
            <a:endParaRPr lang="en-US" sz="4000" u="sng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2115942" y="3037052"/>
            <a:ext cx="8205788" cy="982498"/>
          </a:xfrm>
          <a:prstGeom prst="rect">
            <a:avLst/>
          </a:prstGeom>
        </p:spPr>
        <p:txBody>
          <a:bodyPr/>
          <a:lstStyle>
            <a:lvl1pPr marL="62502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38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050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562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07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21" indent="0" algn="ctr">
              <a:spcBef>
                <a:spcPts val="0"/>
              </a:spcBef>
              <a:buNone/>
            </a:pPr>
            <a:r>
              <a:rPr lang="en-US" sz="2000" dirty="0"/>
              <a:t>Greg Stitt, Wesley Piard, Christopher Crary</a:t>
            </a:r>
          </a:p>
          <a:p>
            <a:pPr marL="223221" indent="0" algn="ctr">
              <a:spcBef>
                <a:spcPts val="0"/>
              </a:spcBef>
              <a:buNone/>
            </a:pPr>
            <a:r>
              <a:rPr lang="en-US" sz="2000" dirty="0"/>
              <a:t>Department of Electrical and Computer Engineering</a:t>
            </a:r>
            <a:endParaRPr lang="en-US" sz="2000" b="0" dirty="0"/>
          </a:p>
          <a:p>
            <a:pPr marL="223221" indent="0" algn="ctr">
              <a:spcBef>
                <a:spcPts val="0"/>
              </a:spcBef>
              <a:buNone/>
            </a:pPr>
            <a:r>
              <a:rPr lang="en-US" sz="2000" dirty="0"/>
              <a:t>University of Florida</a:t>
            </a:r>
          </a:p>
          <a:p>
            <a:pPr marL="223221" indent="0" algn="ctr">
              <a:spcBef>
                <a:spcPts val="0"/>
              </a:spcBef>
              <a:buNone/>
            </a:pPr>
            <a:endParaRPr lang="en-US" sz="2000" dirty="0"/>
          </a:p>
          <a:p>
            <a:pPr marL="223221" indent="0" algn="ctr">
              <a:spcBef>
                <a:spcPts val="0"/>
              </a:spcBef>
              <a:buNone/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9" y="6132714"/>
            <a:ext cx="2606040" cy="52198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13240-FAF2-ABDA-101C-A9A7D06227A7}"/>
              </a:ext>
            </a:extLst>
          </p:cNvPr>
          <p:cNvSpPr txBox="1">
            <a:spLocks/>
          </p:cNvSpPr>
          <p:nvPr/>
        </p:nvSpPr>
        <p:spPr>
          <a:xfrm>
            <a:off x="1993106" y="4468510"/>
            <a:ext cx="8205788" cy="982498"/>
          </a:xfrm>
          <a:prstGeom prst="rect">
            <a:avLst/>
          </a:prstGeom>
        </p:spPr>
        <p:txBody>
          <a:bodyPr/>
          <a:lstStyle>
            <a:lvl1pPr marL="62502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800" b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937538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2400" b="1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250050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800" b="1">
                <a:solidFill>
                  <a:srgbClr val="FF4B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562562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875074" indent="-401803" defTabSz="410730" eaLnBrk="1" hangingPunct="1">
              <a:spcBef>
                <a:spcPts val="844"/>
              </a:spcBef>
              <a:buSzPct val="100000"/>
              <a:buFont typeface="Wingdings" panose="05000000000000000000" pitchFamily="2" charset="2"/>
              <a:buChar char="§"/>
              <a:defRPr sz="1400" b="1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223221" indent="0" algn="ctr">
              <a:spcBef>
                <a:spcPts val="0"/>
              </a:spcBef>
              <a:buNone/>
            </a:pPr>
            <a:r>
              <a:rPr lang="en-US" sz="4000" dirty="0"/>
              <a:t>FPGA 2026</a:t>
            </a:r>
          </a:p>
          <a:p>
            <a:pPr marL="223221" indent="0" algn="ctr">
              <a:spcBef>
                <a:spcPts val="0"/>
              </a:spcBef>
              <a:buNone/>
            </a:pPr>
            <a:endParaRPr lang="en-US" sz="2000" dirty="0"/>
          </a:p>
          <a:p>
            <a:pPr marL="223221" indent="0" algn="ctr">
              <a:spcBef>
                <a:spcPts val="0"/>
              </a:spcBef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8004506"/>
      </p:ext>
    </p:extLst>
  </p:cSld>
  <p:clrMapOvr>
    <a:masterClrMapping/>
  </p:clrMapOvr>
  <p:transition spd="med" advTm="35077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72CC54-7580-96E7-5D13-FB69FA8B12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Provides sub-sorting with combination of sorting methods</a:t>
            </a:r>
          </a:p>
          <a:p>
            <a:r>
              <a:rPr lang="en-US" dirty="0"/>
              <a:t>Optimized for throughput demands of tournament tree</a:t>
            </a:r>
          </a:p>
          <a:p>
            <a:pPr lvl="1"/>
            <a:r>
              <a:rPr lang="en-US" dirty="0"/>
              <a:t>Children of root read from with probability ½</a:t>
            </a:r>
          </a:p>
          <a:p>
            <a:pPr lvl="1"/>
            <a:r>
              <a:rPr lang="en-US" dirty="0"/>
              <a:t>Grand-children of root read from with probability ¼</a:t>
            </a:r>
          </a:p>
          <a:p>
            <a:pPr lvl="1"/>
            <a:r>
              <a:rPr lang="en-US" dirty="0"/>
              <a:t>Nodes at depth n read from with probability 1/2</a:t>
            </a:r>
            <a:r>
              <a:rPr lang="en-US" baseline="30000" dirty="0"/>
              <a:t>n</a:t>
            </a:r>
          </a:p>
          <a:p>
            <a:r>
              <a:rPr lang="en-US" dirty="0"/>
              <a:t>For tournament tree with T inputs, read probability of each input is 1/T</a:t>
            </a:r>
          </a:p>
          <a:p>
            <a:pPr lvl="1"/>
            <a:r>
              <a:rPr lang="en-US" dirty="0"/>
              <a:t>Low throughput requirements =&gt; can save resources to improve scalability</a:t>
            </a:r>
          </a:p>
          <a:p>
            <a:r>
              <a:rPr lang="en-US" dirty="0"/>
              <a:t>Heap sort in BRAM is area efficient, meets throughput constraint</a:t>
            </a:r>
          </a:p>
          <a:p>
            <a:pPr lvl="1"/>
            <a:r>
              <a:rPr lang="en-US" dirty="0"/>
              <a:t>But, can have latency of &gt; 30 cycles for 1024-element RAM</a:t>
            </a:r>
          </a:p>
          <a:p>
            <a:r>
              <a:rPr lang="en-US" dirty="0"/>
              <a:t>Problem: poor latency when filling tournament tree pipeline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FBC710-61B0-67C6-A7AA-EBB47D5E7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Sub-Sorts (HSS)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4715E-70F9-173A-C0C2-5515AAAD8F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63350"/>
      </p:ext>
    </p:extLst>
  </p:cSld>
  <p:clrMapOvr>
    <a:masterClrMapping/>
  </p:clrMapOvr>
  <p:transition spd="med" advTm="765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3DF06-7BF6-34D6-11E9-4FF3940923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2" y="1116013"/>
            <a:ext cx="5473643" cy="5078791"/>
          </a:xfrm>
        </p:spPr>
        <p:txBody>
          <a:bodyPr/>
          <a:lstStyle/>
          <a:p>
            <a:r>
              <a:rPr lang="en-US" sz="2400" dirty="0"/>
              <a:t>Solution: use faster sort initially (insertion sort)</a:t>
            </a:r>
          </a:p>
          <a:p>
            <a:pPr lvl="1"/>
            <a:r>
              <a:rPr lang="en-US" sz="2000" dirty="0"/>
              <a:t>Burst buffer provides initial sorted burst every cycle to quickly fill tree pipeline</a:t>
            </a:r>
          </a:p>
          <a:p>
            <a:pPr lvl="2"/>
            <a:r>
              <a:rPr lang="en-US" sz="1600" dirty="0"/>
              <a:t>Doesn’t scale to large sizes, but doesn’t need to</a:t>
            </a:r>
          </a:p>
          <a:p>
            <a:r>
              <a:rPr lang="en-US" sz="2400" dirty="0"/>
              <a:t>Switch to scalable buffer (heap sort) after pipeline filled</a:t>
            </a:r>
            <a:endParaRPr lang="en-US" sz="2000" dirty="0"/>
          </a:p>
          <a:p>
            <a:r>
              <a:rPr lang="en-US" sz="2400" dirty="0"/>
              <a:t>End-of-stream buffer to avoid 30+ cycle latency of inserting last array element into heap</a:t>
            </a:r>
          </a:p>
          <a:p>
            <a:pPr lvl="1"/>
            <a:r>
              <a:rPr lang="en-US" sz="2000" dirty="0"/>
              <a:t>HSS can feed tournament tree immediately after receiving last element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213683-AAC0-610D-C5A3-354603C3C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Sub-Sorts (HSS)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C581A-84A5-28B1-541D-935E2CDFA052}"/>
              </a:ext>
            </a:extLst>
          </p:cNvPr>
          <p:cNvSpPr/>
          <p:nvPr/>
        </p:nvSpPr>
        <p:spPr>
          <a:xfrm>
            <a:off x="7599759" y="3002734"/>
            <a:ext cx="1148726" cy="94783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Burst Buffer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(Insertion Sort)</a:t>
            </a:r>
            <a:endParaRPr kumimoji="0" lang="en-US" sz="1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F3B9A0-AB81-0825-68B5-FCBC180D9824}"/>
              </a:ext>
            </a:extLst>
          </p:cNvPr>
          <p:cNvSpPr/>
          <p:nvPr/>
        </p:nvSpPr>
        <p:spPr>
          <a:xfrm>
            <a:off x="9058587" y="3002734"/>
            <a:ext cx="1148726" cy="94783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Scalable Buffer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(Heap Sort)</a:t>
            </a:r>
            <a:endParaRPr kumimoji="0" lang="en-US" sz="1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ED384-2497-224D-ACE8-8C5BB93950D2}"/>
              </a:ext>
            </a:extLst>
          </p:cNvPr>
          <p:cNvSpPr/>
          <p:nvPr/>
        </p:nvSpPr>
        <p:spPr>
          <a:xfrm>
            <a:off x="10517416" y="3002734"/>
            <a:ext cx="1148726" cy="947834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End-of-Stream Buffer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(Register)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287C896-4E22-6F45-F56C-2A5773E4E2E8}"/>
              </a:ext>
            </a:extLst>
          </p:cNvPr>
          <p:cNvCxnSpPr>
            <a:cxnSpLocks/>
          </p:cNvCxnSpPr>
          <p:nvPr/>
        </p:nvCxnSpPr>
        <p:spPr>
          <a:xfrm flipV="1">
            <a:off x="6341868" y="2727714"/>
            <a:ext cx="0" cy="483047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8932777A-02FF-BDF1-A244-FA7516B2748B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8191930" y="2545581"/>
            <a:ext cx="1557690" cy="184666"/>
          </a:xfrm>
          <a:prstGeom prst="bentConnector2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14B6B66C-B15F-60BA-1572-ED5553391E7A}"/>
              </a:ext>
            </a:extLst>
          </p:cNvPr>
          <p:cNvCxnSpPr>
            <a:cxnSpLocks/>
            <a:stCxn id="33" idx="2"/>
            <a:endCxn id="4" idx="1"/>
          </p:cNvCxnSpPr>
          <p:nvPr/>
        </p:nvCxnSpPr>
        <p:spPr>
          <a:xfrm rot="5400000" flipH="1" flipV="1">
            <a:off x="7106701" y="2992022"/>
            <a:ext cx="8430" cy="977685"/>
          </a:xfrm>
          <a:prstGeom prst="bentConnector4">
            <a:avLst>
              <a:gd name="adj1" fmla="val -2711744"/>
              <a:gd name="adj2" fmla="val 87226"/>
            </a:avLst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6814BCD-973F-F932-4E98-A3BA91314DC9}"/>
              </a:ext>
            </a:extLst>
          </p:cNvPr>
          <p:cNvCxnSpPr>
            <a:cxnSpLocks/>
            <a:stCxn id="14" idx="2"/>
            <a:endCxn id="4" idx="0"/>
          </p:cNvCxnSpPr>
          <p:nvPr/>
        </p:nvCxnSpPr>
        <p:spPr>
          <a:xfrm>
            <a:off x="8172031" y="2252022"/>
            <a:ext cx="2091" cy="750712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628AEC-B1F2-0CE2-13A3-23D6AF78EEC4}"/>
              </a:ext>
            </a:extLst>
          </p:cNvPr>
          <p:cNvCxnSpPr>
            <a:cxnSpLocks/>
          </p:cNvCxnSpPr>
          <p:nvPr/>
        </p:nvCxnSpPr>
        <p:spPr>
          <a:xfrm>
            <a:off x="9478714" y="4610100"/>
            <a:ext cx="0" cy="154401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07A6BDB-1387-0DD6-C0DC-2352BA410DD5}"/>
              </a:ext>
            </a:extLst>
          </p:cNvPr>
          <p:cNvSpPr txBox="1"/>
          <p:nvPr/>
        </p:nvSpPr>
        <p:spPr>
          <a:xfrm>
            <a:off x="8248839" y="2324004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element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0BB0AB-8B07-8308-68C1-B14FD5BD372F}"/>
              </a:ext>
            </a:extLst>
          </p:cNvPr>
          <p:cNvSpPr txBox="1"/>
          <p:nvPr/>
        </p:nvSpPr>
        <p:spPr>
          <a:xfrm>
            <a:off x="5770225" y="2915989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ready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9033EF-98A3-773B-4373-ED073C599269}"/>
              </a:ext>
            </a:extLst>
          </p:cNvPr>
          <p:cNvSpPr/>
          <p:nvPr/>
        </p:nvSpPr>
        <p:spPr>
          <a:xfrm>
            <a:off x="7597668" y="1977702"/>
            <a:ext cx="1148726" cy="27432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FIFO</a:t>
            </a:r>
            <a:endParaRPr kumimoji="0" lang="en-US" sz="1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D0B516-F6FB-6C3C-6EF0-0F558F90D53E}"/>
              </a:ext>
            </a:extLst>
          </p:cNvPr>
          <p:cNvSpPr/>
          <p:nvPr/>
        </p:nvSpPr>
        <p:spPr>
          <a:xfrm>
            <a:off x="8877886" y="4764502"/>
            <a:ext cx="1148726" cy="26979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FIFO</a:t>
            </a:r>
            <a:endParaRPr kumimoji="0" lang="en-US" sz="1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2FB9029-9165-E796-A33C-A1237D43DAB0}"/>
              </a:ext>
            </a:extLst>
          </p:cNvPr>
          <p:cNvSpPr/>
          <p:nvPr/>
        </p:nvSpPr>
        <p:spPr>
          <a:xfrm>
            <a:off x="5894163" y="2456198"/>
            <a:ext cx="1455822" cy="271516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FIFO Read Logic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D9D19F75-CFD9-1FAE-5317-4CA8857E7FB6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6622074" y="2114862"/>
            <a:ext cx="975594" cy="341336"/>
          </a:xfrm>
          <a:prstGeom prst="bentConnector2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FEF12A7-FDAF-7A23-88E4-ACD6E16A186F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7349985" y="2244211"/>
            <a:ext cx="564372" cy="347745"/>
          </a:xfrm>
          <a:prstGeom prst="bentConnector3">
            <a:avLst>
              <a:gd name="adj1" fmla="val 100631"/>
            </a:avLst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456BEDB-4B6A-772E-81BB-234E0AB954AA}"/>
              </a:ext>
            </a:extLst>
          </p:cNvPr>
          <p:cNvSpPr txBox="1"/>
          <p:nvPr/>
        </p:nvSpPr>
        <p:spPr>
          <a:xfrm>
            <a:off x="7309573" y="2379051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rd_en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4E3C8A-9CEC-2301-9F39-94D25CE921A0}"/>
              </a:ext>
            </a:extLst>
          </p:cNvPr>
          <p:cNvSpPr txBox="1"/>
          <p:nvPr/>
        </p:nvSpPr>
        <p:spPr>
          <a:xfrm>
            <a:off x="6047710" y="2132221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empty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11E677-E23F-1E33-C37C-28D4DF35F28F}"/>
              </a:ext>
            </a:extLst>
          </p:cNvPr>
          <p:cNvSpPr txBox="1"/>
          <p:nvPr/>
        </p:nvSpPr>
        <p:spPr>
          <a:xfrm>
            <a:off x="6463323" y="3755992"/>
            <a:ext cx="11042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write enables</a:t>
            </a:r>
          </a:p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(for each buffer)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9B46C5B4-0600-B51D-8240-6759EAE056F5}"/>
              </a:ext>
            </a:extLst>
          </p:cNvPr>
          <p:cNvCxnSpPr>
            <a:cxnSpLocks/>
            <a:endCxn id="36" idx="0"/>
          </p:cNvCxnSpPr>
          <p:nvPr/>
        </p:nvCxnSpPr>
        <p:spPr>
          <a:xfrm rot="5400000">
            <a:off x="6920539" y="2667280"/>
            <a:ext cx="615249" cy="47170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4CC45335-4EC4-BEF6-45A9-ED6F7E4A804F}"/>
              </a:ext>
            </a:extLst>
          </p:cNvPr>
          <p:cNvCxnSpPr>
            <a:cxnSpLocks/>
            <a:stCxn id="4" idx="2"/>
            <a:endCxn id="30" idx="0"/>
          </p:cNvCxnSpPr>
          <p:nvPr/>
        </p:nvCxnSpPr>
        <p:spPr>
          <a:xfrm rot="16200000" flipH="1">
            <a:off x="8446603" y="3678085"/>
            <a:ext cx="382858" cy="92782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4C618BA7-AEFA-3885-1DF4-E13E737C72EE}"/>
              </a:ext>
            </a:extLst>
          </p:cNvPr>
          <p:cNvCxnSpPr>
            <a:cxnSpLocks/>
            <a:stCxn id="5" idx="2"/>
            <a:endCxn id="29" idx="0"/>
          </p:cNvCxnSpPr>
          <p:nvPr/>
        </p:nvCxnSpPr>
        <p:spPr>
          <a:xfrm rot="5400000">
            <a:off x="9364403" y="4064878"/>
            <a:ext cx="382858" cy="154236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09B529D5-62DC-388C-ECDD-8629AE225134}"/>
              </a:ext>
            </a:extLst>
          </p:cNvPr>
          <p:cNvCxnSpPr>
            <a:cxnSpLocks/>
            <a:stCxn id="6" idx="2"/>
            <a:endCxn id="31" idx="0"/>
          </p:cNvCxnSpPr>
          <p:nvPr/>
        </p:nvCxnSpPr>
        <p:spPr>
          <a:xfrm rot="5400000">
            <a:off x="10291185" y="3532830"/>
            <a:ext cx="382856" cy="1218332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AEB95D-943B-F28E-9967-95B94FCB80B8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8571436" y="4468324"/>
            <a:ext cx="179367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023B0E5-36AA-2E03-B514-12C4CE71FE65}"/>
              </a:ext>
            </a:extLst>
          </p:cNvPr>
          <p:cNvSpPr txBox="1"/>
          <p:nvPr/>
        </p:nvSpPr>
        <p:spPr>
          <a:xfrm>
            <a:off x="8048395" y="4372198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drain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57F1E6-1876-8AB0-B24F-B3048DF5A2FF}"/>
              </a:ext>
            </a:extLst>
          </p:cNvPr>
          <p:cNvGrpSpPr/>
          <p:nvPr/>
        </p:nvGrpSpPr>
        <p:grpSpPr>
          <a:xfrm>
            <a:off x="8750803" y="4333424"/>
            <a:ext cx="1455822" cy="269799"/>
            <a:chOff x="4178613" y="4403274"/>
            <a:chExt cx="1455822" cy="391027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F208795-BEA1-31FB-D2AE-F14B6C7AAA3D}"/>
                </a:ext>
              </a:extLst>
            </p:cNvPr>
            <p:cNvSpPr/>
            <p:nvPr/>
          </p:nvSpPr>
          <p:spPr>
            <a:xfrm>
              <a:off x="4178613" y="4403275"/>
              <a:ext cx="1455822" cy="391026"/>
            </a:xfrm>
            <a:prstGeom prst="round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Read Controller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B688AB-5442-65F1-4F12-6781DD189E1A}"/>
                </a:ext>
              </a:extLst>
            </p:cNvPr>
            <p:cNvSpPr/>
            <p:nvPr/>
          </p:nvSpPr>
          <p:spPr>
            <a:xfrm>
              <a:off x="4409384" y="4403274"/>
              <a:ext cx="240736" cy="11239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CF0205C-55D0-2CF8-62F8-3322F14C4BD0}"/>
                </a:ext>
              </a:extLst>
            </p:cNvPr>
            <p:cNvSpPr/>
            <p:nvPr/>
          </p:nvSpPr>
          <p:spPr>
            <a:xfrm>
              <a:off x="5180889" y="4403274"/>
              <a:ext cx="240736" cy="11239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ADDF0E3-F099-C1B4-4B45-220A962A57EE}"/>
              </a:ext>
            </a:extLst>
          </p:cNvPr>
          <p:cNvGrpSpPr/>
          <p:nvPr/>
        </p:nvGrpSpPr>
        <p:grpSpPr>
          <a:xfrm>
            <a:off x="5894163" y="3210761"/>
            <a:ext cx="1455822" cy="274320"/>
            <a:chOff x="1321973" y="3128211"/>
            <a:chExt cx="1455822" cy="391027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BE90E7E-7141-9B85-BFF8-FD460491E28B}"/>
                </a:ext>
              </a:extLst>
            </p:cNvPr>
            <p:cNvSpPr/>
            <p:nvPr/>
          </p:nvSpPr>
          <p:spPr>
            <a:xfrm>
              <a:off x="1321973" y="3128211"/>
              <a:ext cx="1455822" cy="391026"/>
            </a:xfrm>
            <a:prstGeom prst="round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Write Controller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9E69A30-3BFD-CB94-62C5-7D06E021E313}"/>
                </a:ext>
              </a:extLst>
            </p:cNvPr>
            <p:cNvSpPr/>
            <p:nvPr/>
          </p:nvSpPr>
          <p:spPr>
            <a:xfrm>
              <a:off x="1475519" y="3422520"/>
              <a:ext cx="228062" cy="967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BF53AB-ED85-58CE-3B60-2DB8E2B9C748}"/>
                </a:ext>
              </a:extLst>
            </p:cNvPr>
            <p:cNvSpPr/>
            <p:nvPr/>
          </p:nvSpPr>
          <p:spPr>
            <a:xfrm>
              <a:off x="2355114" y="3422520"/>
              <a:ext cx="228062" cy="9671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0D0388B-26DE-FF42-DFB1-B5E587562B45}"/>
              </a:ext>
            </a:extLst>
          </p:cNvPr>
          <p:cNvSpPr/>
          <p:nvPr/>
        </p:nvSpPr>
        <p:spPr>
          <a:xfrm>
            <a:off x="6878278" y="3210759"/>
            <a:ext cx="228062" cy="9671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336FE72-115C-F454-77DE-B84353314AB1}"/>
              </a:ext>
            </a:extLst>
          </p:cNvPr>
          <p:cNvCxnSpPr>
            <a:cxnSpLocks/>
            <a:stCxn id="39" idx="0"/>
            <a:endCxn id="5" idx="0"/>
          </p:cNvCxnSpPr>
          <p:nvPr/>
        </p:nvCxnSpPr>
        <p:spPr>
          <a:xfrm>
            <a:off x="9632404" y="2889835"/>
            <a:ext cx="546" cy="112899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2995D18-2B74-6F33-49DF-DE03A99C93FB}"/>
              </a:ext>
            </a:extLst>
          </p:cNvPr>
          <p:cNvGrpSpPr/>
          <p:nvPr/>
        </p:nvGrpSpPr>
        <p:grpSpPr>
          <a:xfrm>
            <a:off x="9380285" y="2730247"/>
            <a:ext cx="504239" cy="159588"/>
            <a:chOff x="4836673" y="2647697"/>
            <a:chExt cx="504239" cy="159588"/>
          </a:xfrm>
        </p:grpSpPr>
        <p:sp>
          <p:nvSpPr>
            <p:cNvPr id="39" name="Trapezoid 38">
              <a:extLst>
                <a:ext uri="{FF2B5EF4-FFF2-40B4-BE49-F238E27FC236}">
                  <a16:creationId xmlns:a16="http://schemas.microsoft.com/office/drawing/2014/main" id="{2073D0CA-EB98-92EA-4E32-72BBCD9F4D2F}"/>
                </a:ext>
              </a:extLst>
            </p:cNvPr>
            <p:cNvSpPr/>
            <p:nvPr/>
          </p:nvSpPr>
          <p:spPr>
            <a:xfrm rot="10800000">
              <a:off x="4836673" y="2647698"/>
              <a:ext cx="504239" cy="159587"/>
            </a:xfrm>
            <a:prstGeom prst="trapezoid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1EA895B-59C4-AAE9-B8FA-82794B1392A3}"/>
                </a:ext>
              </a:extLst>
            </p:cNvPr>
            <p:cNvSpPr/>
            <p:nvPr/>
          </p:nvSpPr>
          <p:spPr>
            <a:xfrm>
              <a:off x="5180889" y="2647697"/>
              <a:ext cx="50238" cy="5950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9F64548-AF09-7B8E-33BD-28F46DBCA664}"/>
                </a:ext>
              </a:extLst>
            </p:cNvPr>
            <p:cNvSpPr/>
            <p:nvPr/>
          </p:nvSpPr>
          <p:spPr>
            <a:xfrm>
              <a:off x="4947106" y="2654856"/>
              <a:ext cx="50238" cy="5950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785B819-327F-6D8A-B158-F929CCA66402}"/>
              </a:ext>
            </a:extLst>
          </p:cNvPr>
          <p:cNvCxnSpPr>
            <a:cxnSpLocks/>
            <a:stCxn id="4" idx="3"/>
            <a:endCxn id="41" idx="0"/>
          </p:cNvCxnSpPr>
          <p:nvPr/>
        </p:nvCxnSpPr>
        <p:spPr>
          <a:xfrm flipV="1">
            <a:off x="8748485" y="2737406"/>
            <a:ext cx="767352" cy="739244"/>
          </a:xfrm>
          <a:prstGeom prst="bentConnector4">
            <a:avLst>
              <a:gd name="adj1" fmla="val 21055"/>
              <a:gd name="adj2" fmla="val 115461"/>
            </a:avLst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95025D9-AC6A-B272-6BD0-6BDF0C04AB9C}"/>
              </a:ext>
            </a:extLst>
          </p:cNvPr>
          <p:cNvCxnSpPr>
            <a:cxnSpLocks/>
            <a:endCxn id="39" idx="1"/>
          </p:cNvCxnSpPr>
          <p:nvPr/>
        </p:nvCxnSpPr>
        <p:spPr>
          <a:xfrm flipH="1" flipV="1">
            <a:off x="9864576" y="2810041"/>
            <a:ext cx="133458" cy="1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27E929A-E18D-06C7-3146-F60D9D819722}"/>
              </a:ext>
            </a:extLst>
          </p:cNvPr>
          <p:cNvSpPr txBox="1"/>
          <p:nvPr/>
        </p:nvSpPr>
        <p:spPr>
          <a:xfrm>
            <a:off x="9973281" y="2708434"/>
            <a:ext cx="6451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eviction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55F3427-EBE3-CFF4-701F-71DDAA40F6D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172031" y="2545581"/>
            <a:ext cx="2919748" cy="457153"/>
          </a:xfrm>
          <a:prstGeom prst="bentConnector2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6" name="Slide Number Placeholder 3">
            <a:extLst>
              <a:ext uri="{FF2B5EF4-FFF2-40B4-BE49-F238E27FC236}">
                <a16:creationId xmlns:a16="http://schemas.microsoft.com/office/drawing/2014/main" id="{1F8D70E0-9454-EF53-01F7-B62E32C39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5AE0AF-465A-75C4-E711-BBC3E8B09DE6}"/>
              </a:ext>
            </a:extLst>
          </p:cNvPr>
          <p:cNvSpPr/>
          <p:nvPr/>
        </p:nvSpPr>
        <p:spPr>
          <a:xfrm>
            <a:off x="7595616" y="3002733"/>
            <a:ext cx="1155188" cy="947832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E4E8E03-D941-D2B4-0F07-C6A7430F947C}"/>
              </a:ext>
            </a:extLst>
          </p:cNvPr>
          <p:cNvSpPr/>
          <p:nvPr/>
        </p:nvSpPr>
        <p:spPr>
          <a:xfrm>
            <a:off x="9055356" y="2995857"/>
            <a:ext cx="1155188" cy="947832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744728-AE25-2687-3F65-0973AEAC5832}"/>
              </a:ext>
            </a:extLst>
          </p:cNvPr>
          <p:cNvSpPr/>
          <p:nvPr/>
        </p:nvSpPr>
        <p:spPr>
          <a:xfrm>
            <a:off x="10517241" y="3011292"/>
            <a:ext cx="1155188" cy="947832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0752153"/>
      </p:ext>
    </p:extLst>
  </p:cSld>
  <p:clrMapOvr>
    <a:masterClrMapping/>
  </p:clrMapOvr>
  <p:transition spd="med" advTm="656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8" grpId="0" animBg="1"/>
      <p:bldP spid="48" grpId="1" animBg="1"/>
      <p:bldP spid="49" grpId="0" animBg="1"/>
      <p:bldP spid="49" grpId="1" animBg="1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EF326F-49B5-1CD3-9E5B-C2980B9AF5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11126787" cy="5078791"/>
          </a:xfrm>
        </p:spPr>
        <p:txBody>
          <a:bodyPr/>
          <a:lstStyle/>
          <a:p>
            <a:r>
              <a:rPr lang="en-US" sz="2000" dirty="0"/>
              <a:t>Tournament tree must output data at least as fast as inputs arrive (required for line rate)</a:t>
            </a:r>
          </a:p>
          <a:p>
            <a:pPr lvl="1"/>
            <a:r>
              <a:rPr lang="en-US" sz="1800" dirty="0"/>
              <a:t>Previous work has introduced parallel mergers, but require massive resources</a:t>
            </a:r>
          </a:p>
          <a:p>
            <a:pPr lvl="1"/>
            <a:r>
              <a:rPr lang="en-US" sz="1800" dirty="0"/>
              <a:t>We aren’t maximizing throughput, just achieving enough for line-rate</a:t>
            </a:r>
          </a:p>
          <a:p>
            <a:r>
              <a:rPr lang="en-US" sz="2000" dirty="0"/>
              <a:t>Introduced a novel parallel tournament tree</a:t>
            </a:r>
          </a:p>
          <a:p>
            <a:pPr lvl="1"/>
            <a:r>
              <a:rPr lang="en-US" sz="1600" dirty="0"/>
              <a:t>Uses P</a:t>
            </a:r>
            <a:r>
              <a:rPr lang="en-US" sz="1600" baseline="-25000" dirty="0"/>
              <a:t>TT  </a:t>
            </a:r>
            <a:r>
              <a:rPr lang="en-US" sz="1600" dirty="0"/>
              <a:t>separate sequential trees</a:t>
            </a:r>
            <a:endParaRPr lang="en-US" sz="1400" dirty="0"/>
          </a:p>
          <a:p>
            <a:pPr lvl="1"/>
            <a:r>
              <a:rPr lang="en-US" sz="1600" dirty="0"/>
              <a:t>Challenge: need to see deeper than the root of each tree</a:t>
            </a:r>
            <a:endParaRPr lang="en-US" sz="2000" dirty="0"/>
          </a:p>
          <a:p>
            <a:endParaRPr lang="en-US" sz="2000" dirty="0"/>
          </a:p>
          <a:p>
            <a:pPr lvl="1"/>
            <a:endParaRPr lang="en-US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AC8189-DFF6-B343-D158-5E66F7B1B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Tournament Tree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56AFC7C-C6C9-59E3-B16A-FDF67D36CF6A}"/>
              </a:ext>
            </a:extLst>
          </p:cNvPr>
          <p:cNvSpPr txBox="1"/>
          <p:nvPr/>
        </p:nvSpPr>
        <p:spPr>
          <a:xfrm>
            <a:off x="746042" y="3429000"/>
            <a:ext cx="284152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	3	7	9</a:t>
            </a:r>
          </a:p>
          <a:p>
            <a:pPr algn="ctr" defTabSz="914400" rtl="0"/>
            <a:r>
              <a:rPr lang="en-US" sz="1400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</a:t>
            </a:r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	2	4	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FCBE402-8069-8EF0-BDB4-F22659F7A134}"/>
              </a:ext>
            </a:extLst>
          </p:cNvPr>
          <p:cNvSpPr txBox="1"/>
          <p:nvPr/>
        </p:nvSpPr>
        <p:spPr>
          <a:xfrm>
            <a:off x="4835442" y="3429000"/>
            <a:ext cx="284152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	6	7	9</a:t>
            </a:r>
          </a:p>
          <a:p>
            <a:pPr algn="ctr" defTabSz="914400" rtl="0"/>
            <a:r>
              <a:rPr lang="en-US" sz="1400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	2	4</a:t>
            </a:r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	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D3C8315-7A24-1A32-0AE1-F7B8DC5B0767}"/>
              </a:ext>
            </a:extLst>
          </p:cNvPr>
          <p:cNvSpPr txBox="1"/>
          <p:nvPr/>
        </p:nvSpPr>
        <p:spPr>
          <a:xfrm>
            <a:off x="8644185" y="3429000"/>
            <a:ext cx="284152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	.	.	.</a:t>
            </a:r>
          </a:p>
          <a:p>
            <a:pPr algn="ctr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	8	9	9</a:t>
            </a:r>
          </a:p>
          <a:p>
            <a:pPr algn="ctr" defTabSz="914400" rtl="0"/>
            <a:r>
              <a:rPr lang="en-US" sz="1400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	2	4	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F8B0A52-5F4C-A943-C77B-E494FC858E01}"/>
              </a:ext>
            </a:extLst>
          </p:cNvPr>
          <p:cNvSpPr txBox="1"/>
          <p:nvPr/>
        </p:nvSpPr>
        <p:spPr>
          <a:xfrm>
            <a:off x="1110783" y="4415811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Can only read 1 element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7429CBE-6B2E-FB09-5D5B-471B4BC0EC7A}"/>
              </a:ext>
            </a:extLst>
          </p:cNvPr>
          <p:cNvSpPr txBox="1"/>
          <p:nvPr/>
        </p:nvSpPr>
        <p:spPr>
          <a:xfrm>
            <a:off x="5200183" y="4415811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Can read 3 elements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D317F81-0869-0237-02C0-4E9F066CCE0E}"/>
              </a:ext>
            </a:extLst>
          </p:cNvPr>
          <p:cNvSpPr txBox="1"/>
          <p:nvPr/>
        </p:nvSpPr>
        <p:spPr>
          <a:xfrm>
            <a:off x="9015670" y="4415690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Can read 4 elements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Slide Number Placeholder 3">
            <a:extLst>
              <a:ext uri="{FF2B5EF4-FFF2-40B4-BE49-F238E27FC236}">
                <a16:creationId xmlns:a16="http://schemas.microsoft.com/office/drawing/2014/main" id="{7E16760B-58A1-98D1-2552-DF6DFB137F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38DDA9-3A2C-8AAE-7D22-6452025AED6B}"/>
              </a:ext>
            </a:extLst>
          </p:cNvPr>
          <p:cNvCxnSpPr/>
          <p:nvPr/>
        </p:nvCxnSpPr>
        <p:spPr>
          <a:xfrm>
            <a:off x="4174067" y="3310467"/>
            <a:ext cx="0" cy="1591733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AD3233-855F-1853-1529-DA9C1EBC7F35}"/>
              </a:ext>
            </a:extLst>
          </p:cNvPr>
          <p:cNvCxnSpPr/>
          <p:nvPr/>
        </p:nvCxnSpPr>
        <p:spPr>
          <a:xfrm>
            <a:off x="8161867" y="3310467"/>
            <a:ext cx="0" cy="1591733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3F33338-C065-11C8-CD78-C01765063418}"/>
              </a:ext>
            </a:extLst>
          </p:cNvPr>
          <p:cNvSpPr txBox="1"/>
          <p:nvPr/>
        </p:nvSpPr>
        <p:spPr>
          <a:xfrm>
            <a:off x="361561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FBF99-7867-C51A-C396-2EFFBD3DED1F}"/>
              </a:ext>
            </a:extLst>
          </p:cNvPr>
          <p:cNvSpPr txBox="1"/>
          <p:nvPr/>
        </p:nvSpPr>
        <p:spPr>
          <a:xfrm>
            <a:off x="1278653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D5FAB5-0C41-5FB5-2370-44E942B81E21}"/>
              </a:ext>
            </a:extLst>
          </p:cNvPr>
          <p:cNvSpPr txBox="1"/>
          <p:nvPr/>
        </p:nvSpPr>
        <p:spPr>
          <a:xfrm>
            <a:off x="2150152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D5CF75-E4DA-3304-8734-6349B74252C1}"/>
              </a:ext>
            </a:extLst>
          </p:cNvPr>
          <p:cNvSpPr txBox="1"/>
          <p:nvPr/>
        </p:nvSpPr>
        <p:spPr>
          <a:xfrm>
            <a:off x="3080504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430820-6710-2F62-0AB6-A3AA4F4F1732}"/>
              </a:ext>
            </a:extLst>
          </p:cNvPr>
          <p:cNvSpPr txBox="1"/>
          <p:nvPr/>
        </p:nvSpPr>
        <p:spPr>
          <a:xfrm>
            <a:off x="4434614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E1F2B6-7BAB-2489-9D50-3295495E7102}"/>
              </a:ext>
            </a:extLst>
          </p:cNvPr>
          <p:cNvSpPr txBox="1"/>
          <p:nvPr/>
        </p:nvSpPr>
        <p:spPr>
          <a:xfrm>
            <a:off x="5351706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3C20D9-273C-1A74-41A8-3FF1342C6B19}"/>
              </a:ext>
            </a:extLst>
          </p:cNvPr>
          <p:cNvSpPr txBox="1"/>
          <p:nvPr/>
        </p:nvSpPr>
        <p:spPr>
          <a:xfrm>
            <a:off x="6223205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10DA70-AD49-3322-2CE9-AFDEF4520F46}"/>
              </a:ext>
            </a:extLst>
          </p:cNvPr>
          <p:cNvSpPr txBox="1"/>
          <p:nvPr/>
        </p:nvSpPr>
        <p:spPr>
          <a:xfrm>
            <a:off x="7153557" y="3218774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F0BB83-2C30-AABD-F195-EE79B882CCFE}"/>
              </a:ext>
            </a:extLst>
          </p:cNvPr>
          <p:cNvSpPr txBox="1"/>
          <p:nvPr/>
        </p:nvSpPr>
        <p:spPr>
          <a:xfrm>
            <a:off x="8222904" y="3213556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61E2ED-2F2A-0926-32EC-46285E4EE640}"/>
              </a:ext>
            </a:extLst>
          </p:cNvPr>
          <p:cNvSpPr txBox="1"/>
          <p:nvPr/>
        </p:nvSpPr>
        <p:spPr>
          <a:xfrm>
            <a:off x="9139996" y="3213556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3CE2CC-0EB2-CB54-7C15-CD1354156424}"/>
              </a:ext>
            </a:extLst>
          </p:cNvPr>
          <p:cNvSpPr txBox="1"/>
          <p:nvPr/>
        </p:nvSpPr>
        <p:spPr>
          <a:xfrm>
            <a:off x="10011495" y="3213556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636AF3-67BD-7C68-F275-4313F729FC33}"/>
              </a:ext>
            </a:extLst>
          </p:cNvPr>
          <p:cNvSpPr txBox="1"/>
          <p:nvPr/>
        </p:nvSpPr>
        <p:spPr>
          <a:xfrm>
            <a:off x="10941847" y="3213556"/>
            <a:ext cx="8643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58C2CE-54EF-C8DA-5663-D41FB76EDD0E}"/>
              </a:ext>
            </a:extLst>
          </p:cNvPr>
          <p:cNvSpPr/>
          <p:nvPr/>
        </p:nvSpPr>
        <p:spPr>
          <a:xfrm>
            <a:off x="660400" y="4047067"/>
            <a:ext cx="262467" cy="243707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29FFE6-DB98-55D1-89F0-BE8D72F5BD03}"/>
              </a:ext>
            </a:extLst>
          </p:cNvPr>
          <p:cNvSpPr/>
          <p:nvPr/>
        </p:nvSpPr>
        <p:spPr>
          <a:xfrm>
            <a:off x="4494472" y="4047067"/>
            <a:ext cx="2635970" cy="243708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E47D3D-5BBA-9E6C-9DE9-F957231FCFCD}"/>
              </a:ext>
            </a:extLst>
          </p:cNvPr>
          <p:cNvSpPr/>
          <p:nvPr/>
        </p:nvSpPr>
        <p:spPr>
          <a:xfrm>
            <a:off x="8258092" y="4078029"/>
            <a:ext cx="3662446" cy="212746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5AC8DFF-3B97-8863-292D-9A1A1D6C9A18}"/>
              </a:ext>
            </a:extLst>
          </p:cNvPr>
          <p:cNvSpPr txBox="1">
            <a:spLocks/>
          </p:cNvSpPr>
          <p:nvPr/>
        </p:nvSpPr>
        <p:spPr>
          <a:xfrm>
            <a:off x="271463" y="5011635"/>
            <a:ext cx="11126787" cy="1183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457200" indent="-401803" defTabSz="410730" eaLnBrk="1" hangingPunct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2800" b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742950" indent="-280988" defTabSz="410730" eaLnBrk="1" hangingPunct="1">
              <a:spcBef>
                <a:spcPts val="300"/>
              </a:spcBef>
              <a:buSzPct val="50000"/>
              <a:buFont typeface="Wingdings" panose="05000000000000000000" pitchFamily="2" charset="2"/>
              <a:buChar char="q"/>
              <a:defRPr sz="2400" b="0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085850" indent="-282575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427163" indent="-266700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600" b="0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657350" indent="-230188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400" b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r>
              <a:rPr lang="en-US" sz="2000" dirty="0"/>
              <a:t>Ordering Rule:</a:t>
            </a:r>
          </a:p>
          <a:p>
            <a:pPr lvl="1"/>
            <a:r>
              <a:rPr lang="en-US" sz="1800" dirty="0"/>
              <a:t>Can read from tournament tree i, only if best</a:t>
            </a:r>
            <a:r>
              <a:rPr lang="en-US" sz="1800" baseline="-25000" dirty="0"/>
              <a:t>i</a:t>
            </a:r>
            <a:r>
              <a:rPr lang="en-US" sz="1800" dirty="0"/>
              <a:t> &lt;= next</a:t>
            </a:r>
            <a:r>
              <a:rPr lang="en-US" sz="1800" baseline="-25000" dirty="0"/>
              <a:t>j</a:t>
            </a:r>
            <a:r>
              <a:rPr lang="en-US" sz="1800" dirty="0"/>
              <a:t>, for all j in 0 to P</a:t>
            </a:r>
            <a:r>
              <a:rPr lang="en-US" sz="1800" baseline="-25000" dirty="0"/>
              <a:t>TT-1</a:t>
            </a:r>
          </a:p>
          <a:p>
            <a:pPr lvl="1"/>
            <a:r>
              <a:rPr lang="en-US" sz="1800" dirty="0"/>
              <a:t>Guarantees 1 output per cycle, up to P</a:t>
            </a:r>
            <a:r>
              <a:rPr lang="en-US" sz="1800" baseline="-25000" dirty="0"/>
              <a:t>TT </a:t>
            </a:r>
            <a:r>
              <a:rPr lang="en-US" sz="1800" dirty="0"/>
              <a:t>outputs every cycle</a:t>
            </a:r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9136490"/>
      </p:ext>
    </p:extLst>
  </p:cSld>
  <p:clrMapOvr>
    <a:masterClrMapping/>
  </p:clrMapOvr>
  <p:transition spd="med" advTm="939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20" grpId="0" animBg="1"/>
      <p:bldP spid="21" grpId="0" animBg="1"/>
      <p:bldP spid="2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CDA68-F0C7-4974-8CB9-4032CAF8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4E3F97-ECDB-98D0-485E-9B9DFD9C04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5983325" cy="5078791"/>
          </a:xfrm>
        </p:spPr>
        <p:txBody>
          <a:bodyPr/>
          <a:lstStyle/>
          <a:p>
            <a:r>
              <a:rPr lang="en-US" sz="2400" dirty="0"/>
              <a:t>Lookahead FIFOs</a:t>
            </a:r>
          </a:p>
          <a:p>
            <a:pPr lvl="1"/>
            <a:r>
              <a:rPr lang="en-US" sz="1800" dirty="0"/>
              <a:t>Provides best and next elements for all trees</a:t>
            </a:r>
          </a:p>
          <a:p>
            <a:r>
              <a:rPr lang="en-US" sz="2400" dirty="0"/>
              <a:t>Order analyzer verifies ordering rule for each tree</a:t>
            </a:r>
          </a:p>
          <a:p>
            <a:r>
              <a:rPr lang="en-US" sz="2400" dirty="0"/>
              <a:t>Sorting network</a:t>
            </a:r>
          </a:p>
          <a:p>
            <a:pPr lvl="1"/>
            <a:r>
              <a:rPr lang="en-US" sz="1800" dirty="0"/>
              <a:t>Odd-even mergesort sorting network  	</a:t>
            </a:r>
          </a:p>
          <a:p>
            <a:pPr lvl="1"/>
            <a:r>
              <a:rPr lang="en-US" sz="1800" dirty="0"/>
              <a:t>Sorts P</a:t>
            </a:r>
            <a:r>
              <a:rPr lang="en-US" sz="1800" baseline="-25000" dirty="0"/>
              <a:t>TT</a:t>
            </a:r>
            <a:r>
              <a:rPr lang="en-US" sz="1800" dirty="0"/>
              <a:t> elements each cycle</a:t>
            </a:r>
          </a:p>
          <a:p>
            <a:pPr lvl="1"/>
            <a:r>
              <a:rPr lang="en-US" sz="1800" dirty="0"/>
              <a:t>Elements not read from tree are ignored</a:t>
            </a:r>
          </a:p>
          <a:p>
            <a:r>
              <a:rPr lang="en-US" sz="2400" dirty="0"/>
              <a:t>Variable-write FIFO</a:t>
            </a:r>
          </a:p>
          <a:p>
            <a:pPr lvl="1"/>
            <a:r>
              <a:rPr lang="en-US" sz="1800" dirty="0"/>
              <a:t>Accepts between 1 and P</a:t>
            </a:r>
            <a:r>
              <a:rPr lang="en-US" sz="1800" baseline="-25000" dirty="0"/>
              <a:t>TT</a:t>
            </a:r>
            <a:r>
              <a:rPr lang="en-US" sz="1800" dirty="0"/>
              <a:t> sorted elements</a:t>
            </a:r>
          </a:p>
          <a:p>
            <a:pPr lvl="1"/>
            <a:r>
              <a:rPr lang="en-US" sz="1800" dirty="0"/>
              <a:t>Outputs P</a:t>
            </a:r>
            <a:r>
              <a:rPr lang="en-US" sz="1800" baseline="-25000" dirty="0"/>
              <a:t>TT</a:t>
            </a:r>
            <a:r>
              <a:rPr lang="en-US" sz="1800" dirty="0"/>
              <a:t> elements</a:t>
            </a:r>
          </a:p>
          <a:p>
            <a:pPr lvl="1"/>
            <a:r>
              <a:rPr lang="en-US" sz="1800" dirty="0"/>
              <a:t>Uses pipelined barrel shifting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574A7B-F955-4A30-8932-352BC1C29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Tournament Tree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7ADA2BF-5AAF-31D4-4964-D1C007D95BCA}"/>
              </a:ext>
            </a:extLst>
          </p:cNvPr>
          <p:cNvGrpSpPr/>
          <p:nvPr/>
        </p:nvGrpSpPr>
        <p:grpSpPr>
          <a:xfrm>
            <a:off x="6283007" y="1395077"/>
            <a:ext cx="5637530" cy="4520661"/>
            <a:chOff x="2763520" y="871952"/>
            <a:chExt cx="6759296" cy="542019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801BCA5-FDD1-588A-FEF6-2241D95584E5}"/>
                </a:ext>
              </a:extLst>
            </p:cNvPr>
            <p:cNvSpPr txBox="1"/>
            <p:nvPr/>
          </p:nvSpPr>
          <p:spPr>
            <a:xfrm>
              <a:off x="3056685" y="3535980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D4EE27-F55E-8210-CEE0-35328276616C}"/>
                </a:ext>
              </a:extLst>
            </p:cNvPr>
            <p:cNvSpPr txBox="1"/>
            <p:nvPr/>
          </p:nvSpPr>
          <p:spPr>
            <a:xfrm>
              <a:off x="3693298" y="3551652"/>
              <a:ext cx="125130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next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7BE6C94-022C-8D1A-83BC-02B5572C5DB8}"/>
                </a:ext>
              </a:extLst>
            </p:cNvPr>
            <p:cNvSpPr/>
            <p:nvPr/>
          </p:nvSpPr>
          <p:spPr>
            <a:xfrm rot="10800000">
              <a:off x="2826321" y="1402511"/>
              <a:ext cx="2749468" cy="1184325"/>
            </a:xfrm>
            <a:prstGeom prst="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6B2363-852C-389A-DE2A-B1DBA0E1D402}"/>
                </a:ext>
              </a:extLst>
            </p:cNvPr>
            <p:cNvSpPr/>
            <p:nvPr/>
          </p:nvSpPr>
          <p:spPr>
            <a:xfrm>
              <a:off x="3148825" y="1402511"/>
              <a:ext cx="2104459" cy="8879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Sequential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Tournament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Tree 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A1D7497-DDF5-956E-469F-F640919C8F37}"/>
                </a:ext>
              </a:extLst>
            </p:cNvPr>
            <p:cNvCxnSpPr>
              <a:cxnSpLocks/>
            </p:cNvCxnSpPr>
            <p:nvPr/>
          </p:nvCxnSpPr>
          <p:spPr>
            <a:xfrm>
              <a:off x="4649674" y="3544032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102016D-7D4D-C865-FD0A-AADFF9D06833}"/>
                </a:ext>
              </a:extLst>
            </p:cNvPr>
            <p:cNvCxnSpPr>
              <a:cxnSpLocks/>
            </p:cNvCxnSpPr>
            <p:nvPr/>
          </p:nvCxnSpPr>
          <p:spPr>
            <a:xfrm>
              <a:off x="4201053" y="2586836"/>
              <a:ext cx="0" cy="221804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0E77E57-6FD8-8B13-ECAE-BC71B73DF0D4}"/>
                </a:ext>
              </a:extLst>
            </p:cNvPr>
            <p:cNvCxnSpPr>
              <a:cxnSpLocks/>
            </p:cNvCxnSpPr>
            <p:nvPr/>
          </p:nvCxnSpPr>
          <p:spPr>
            <a:xfrm>
              <a:off x="3874106" y="3544032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2CF18D-CF37-D31F-0F44-6398AF8015E7}"/>
                </a:ext>
              </a:extLst>
            </p:cNvPr>
            <p:cNvSpPr txBox="1"/>
            <p:nvPr/>
          </p:nvSpPr>
          <p:spPr>
            <a:xfrm>
              <a:off x="2843635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453377-24A3-EC88-35BC-9CD5778AE14B}"/>
                </a:ext>
              </a:extLst>
            </p:cNvPr>
            <p:cNvSpPr/>
            <p:nvPr/>
          </p:nvSpPr>
          <p:spPr>
            <a:xfrm>
              <a:off x="3594239" y="2810260"/>
              <a:ext cx="1213627" cy="733772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Lookahead FIFO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FE9919-5B81-8FAB-5388-130151DEAF0B}"/>
                </a:ext>
              </a:extLst>
            </p:cNvPr>
            <p:cNvSpPr/>
            <p:nvPr/>
          </p:nvSpPr>
          <p:spPr>
            <a:xfrm>
              <a:off x="3542074" y="3898736"/>
              <a:ext cx="548118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Order Analyzer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BCB8012-4466-1DA9-28CE-348209FFA8BF}"/>
                </a:ext>
              </a:extLst>
            </p:cNvPr>
            <p:cNvSpPr/>
            <p:nvPr/>
          </p:nvSpPr>
          <p:spPr>
            <a:xfrm>
              <a:off x="3542073" y="4748085"/>
              <a:ext cx="547686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Sorting Network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5943644-E599-DA32-A832-447AFA737B69}"/>
                </a:ext>
              </a:extLst>
            </p:cNvPr>
            <p:cNvCxnSpPr>
              <a:cxnSpLocks/>
            </p:cNvCxnSpPr>
            <p:nvPr/>
          </p:nvCxnSpPr>
          <p:spPr>
            <a:xfrm>
              <a:off x="3991288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6" name="Straight Arrow Connector 36">
              <a:extLst>
                <a:ext uri="{FF2B5EF4-FFF2-40B4-BE49-F238E27FC236}">
                  <a16:creationId xmlns:a16="http://schemas.microsoft.com/office/drawing/2014/main" id="{53D9ECA7-AD66-B733-74D4-B3D5F86AF19F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>
              <a:off x="4888422" y="1994673"/>
              <a:ext cx="140780" cy="1912131"/>
            </a:xfrm>
            <a:prstGeom prst="bentConnector4">
              <a:avLst>
                <a:gd name="adj1" fmla="val 100586"/>
                <a:gd name="adj2" fmla="val 47153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691D3F-CC15-38DE-FF37-E2361FEA2B1B}"/>
                </a:ext>
              </a:extLst>
            </p:cNvPr>
            <p:cNvSpPr txBox="1"/>
            <p:nvPr/>
          </p:nvSpPr>
          <p:spPr>
            <a:xfrm>
              <a:off x="4843319" y="2240659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done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79DF56-67B7-5CD1-CE9A-B4283322CEF3}"/>
                </a:ext>
              </a:extLst>
            </p:cNvPr>
            <p:cNvSpPr txBox="1"/>
            <p:nvPr/>
          </p:nvSpPr>
          <p:spPr>
            <a:xfrm>
              <a:off x="6410638" y="3527912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3DDA59-CE85-3E36-8AB6-D84DA484F0C8}"/>
                </a:ext>
              </a:extLst>
            </p:cNvPr>
            <p:cNvSpPr txBox="1"/>
            <p:nvPr/>
          </p:nvSpPr>
          <p:spPr>
            <a:xfrm>
              <a:off x="7435871" y="3543584"/>
              <a:ext cx="125130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next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2DB31F-7B75-5BF8-7130-6A16BF59D1F7}"/>
                </a:ext>
              </a:extLst>
            </p:cNvPr>
            <p:cNvSpPr/>
            <p:nvPr/>
          </p:nvSpPr>
          <p:spPr>
            <a:xfrm rot="10800000">
              <a:off x="6393634" y="1394443"/>
              <a:ext cx="2749468" cy="1184325"/>
            </a:xfrm>
            <a:prstGeom prst="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11514E8-6EA3-C898-A6F1-BBB3F07D9CCB}"/>
                </a:ext>
              </a:extLst>
            </p:cNvPr>
            <p:cNvSpPr/>
            <p:nvPr/>
          </p:nvSpPr>
          <p:spPr>
            <a:xfrm>
              <a:off x="6716138" y="1394443"/>
              <a:ext cx="2104459" cy="8879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Sequential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Tournament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Tree P</a:t>
              </a:r>
              <a:r>
                <a:rPr kumimoji="0" lang="en-US" sz="14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TT-1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12E3810-C674-FEC5-B3B6-9C7F2C467BD8}"/>
                </a:ext>
              </a:extLst>
            </p:cNvPr>
            <p:cNvCxnSpPr>
              <a:cxnSpLocks/>
            </p:cNvCxnSpPr>
            <p:nvPr/>
          </p:nvCxnSpPr>
          <p:spPr>
            <a:xfrm>
              <a:off x="8140787" y="3535964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C4818EC-B7C8-6C2B-4817-3F7C1B8044B9}"/>
                </a:ext>
              </a:extLst>
            </p:cNvPr>
            <p:cNvCxnSpPr>
              <a:cxnSpLocks/>
            </p:cNvCxnSpPr>
            <p:nvPr/>
          </p:nvCxnSpPr>
          <p:spPr>
            <a:xfrm>
              <a:off x="7768366" y="2578768"/>
              <a:ext cx="0" cy="221804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0A056BA-F7EC-F786-6925-D61C6A9329AD}"/>
                </a:ext>
              </a:extLst>
            </p:cNvPr>
            <p:cNvCxnSpPr>
              <a:cxnSpLocks/>
            </p:cNvCxnSpPr>
            <p:nvPr/>
          </p:nvCxnSpPr>
          <p:spPr>
            <a:xfrm>
              <a:off x="7281399" y="3535964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5582DE2-DEAE-B5D5-3A4F-110AA6AED08B}"/>
                </a:ext>
              </a:extLst>
            </p:cNvPr>
            <p:cNvSpPr/>
            <p:nvPr/>
          </p:nvSpPr>
          <p:spPr>
            <a:xfrm>
              <a:off x="7161552" y="2802192"/>
              <a:ext cx="1213627" cy="733772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Lookahead FIFO</a:t>
              </a:r>
            </a:p>
          </p:txBody>
        </p:sp>
        <p:cxnSp>
          <p:nvCxnSpPr>
            <p:cNvPr id="26" name="Straight Arrow Connector 36">
              <a:extLst>
                <a:ext uri="{FF2B5EF4-FFF2-40B4-BE49-F238E27FC236}">
                  <a16:creationId xmlns:a16="http://schemas.microsoft.com/office/drawing/2014/main" id="{CE0410F5-3E1C-DCB8-A41C-6DA2857FCE0D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>
              <a:off x="8455735" y="1986605"/>
              <a:ext cx="140780" cy="1912131"/>
            </a:xfrm>
            <a:prstGeom prst="bentConnector4">
              <a:avLst>
                <a:gd name="adj1" fmla="val 100586"/>
                <a:gd name="adj2" fmla="val 47153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4016AB-4FCC-8424-B6C1-AD3A342D6651}"/>
                </a:ext>
              </a:extLst>
            </p:cNvPr>
            <p:cNvSpPr txBox="1"/>
            <p:nvPr/>
          </p:nvSpPr>
          <p:spPr>
            <a:xfrm>
              <a:off x="8491125" y="2272919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done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ED99198-3989-5630-9D43-48753F4032BE}"/>
                </a:ext>
              </a:extLst>
            </p:cNvPr>
            <p:cNvCxnSpPr>
              <a:cxnSpLocks/>
            </p:cNvCxnSpPr>
            <p:nvPr/>
          </p:nvCxnSpPr>
          <p:spPr>
            <a:xfrm>
              <a:off x="4711327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CEB23C-6A08-2CEF-3EEE-CDC012FCEAEC}"/>
                </a:ext>
              </a:extLst>
            </p:cNvPr>
            <p:cNvSpPr txBox="1"/>
            <p:nvPr/>
          </p:nvSpPr>
          <p:spPr>
            <a:xfrm>
              <a:off x="3204360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56BDAF-E0BF-3A2D-84F7-060D3645A86B}"/>
                </a:ext>
              </a:extLst>
            </p:cNvPr>
            <p:cNvSpPr txBox="1"/>
            <p:nvPr/>
          </p:nvSpPr>
          <p:spPr>
            <a:xfrm>
              <a:off x="3921911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EB3C4D2-A2B7-0AC9-478C-9AC623CBC4E5}"/>
                </a:ext>
              </a:extLst>
            </p:cNvPr>
            <p:cNvCxnSpPr>
              <a:cxnSpLocks/>
            </p:cNvCxnSpPr>
            <p:nvPr/>
          </p:nvCxnSpPr>
          <p:spPr>
            <a:xfrm>
              <a:off x="7986894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3797724-9F21-7C44-219F-CFBA6FC0686F}"/>
                </a:ext>
              </a:extLst>
            </p:cNvPr>
            <p:cNvCxnSpPr>
              <a:cxnSpLocks/>
            </p:cNvCxnSpPr>
            <p:nvPr/>
          </p:nvCxnSpPr>
          <p:spPr>
            <a:xfrm>
              <a:off x="8889813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AA61AB-01AA-AFAB-AE36-F9CF5AC26DEA}"/>
                </a:ext>
              </a:extLst>
            </p:cNvPr>
            <p:cNvSpPr txBox="1"/>
            <p:nvPr/>
          </p:nvSpPr>
          <p:spPr>
            <a:xfrm>
              <a:off x="7108527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062B018-314D-7031-1957-B2C667517D84}"/>
                </a:ext>
              </a:extLst>
            </p:cNvPr>
            <p:cNvSpPr txBox="1"/>
            <p:nvPr/>
          </p:nvSpPr>
          <p:spPr>
            <a:xfrm>
              <a:off x="7986097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C95AC01-E328-97F8-9B05-F662519D3A1A}"/>
                </a:ext>
              </a:extLst>
            </p:cNvPr>
            <p:cNvCxnSpPr>
              <a:cxnSpLocks/>
            </p:cNvCxnSpPr>
            <p:nvPr/>
          </p:nvCxnSpPr>
          <p:spPr>
            <a:xfrm>
              <a:off x="5461280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959D1D9-91DB-12FC-412B-BCF8E2F2EBA4}"/>
                </a:ext>
              </a:extLst>
            </p:cNvPr>
            <p:cNvCxnSpPr>
              <a:cxnSpLocks/>
            </p:cNvCxnSpPr>
            <p:nvPr/>
          </p:nvCxnSpPr>
          <p:spPr>
            <a:xfrm>
              <a:off x="6181319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E403183-0499-6F4C-D3D9-1512DCCE63A3}"/>
                </a:ext>
              </a:extLst>
            </p:cNvPr>
            <p:cNvSpPr txBox="1"/>
            <p:nvPr/>
          </p:nvSpPr>
          <p:spPr>
            <a:xfrm>
              <a:off x="4674353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3B7F0F-9AAF-79D2-0595-87400D11CCAC}"/>
                </a:ext>
              </a:extLst>
            </p:cNvPr>
            <p:cNvSpPr txBox="1"/>
            <p:nvPr/>
          </p:nvSpPr>
          <p:spPr>
            <a:xfrm>
              <a:off x="5391903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E8D030-5125-AA10-A240-03F7ADBB75C0}"/>
                </a:ext>
              </a:extLst>
            </p:cNvPr>
            <p:cNvSpPr txBox="1"/>
            <p:nvPr/>
          </p:nvSpPr>
          <p:spPr>
            <a:xfrm>
              <a:off x="5324731" y="3069697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FA002E-23DE-9A90-5C61-179FEE9B481E}"/>
                </a:ext>
              </a:extLst>
            </p:cNvPr>
            <p:cNvSpPr txBox="1"/>
            <p:nvPr/>
          </p:nvSpPr>
          <p:spPr>
            <a:xfrm>
              <a:off x="5253284" y="1657841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5D0F7D4-D7CC-36C0-EA03-41847D3F0A4A}"/>
                </a:ext>
              </a:extLst>
            </p:cNvPr>
            <p:cNvSpPr txBox="1"/>
            <p:nvPr/>
          </p:nvSpPr>
          <p:spPr>
            <a:xfrm>
              <a:off x="6307128" y="4396605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C7AC80EC-CF67-D46B-786A-857B9F3A8FBF}"/>
                </a:ext>
              </a:extLst>
            </p:cNvPr>
            <p:cNvCxnSpPr>
              <a:cxnSpLocks/>
            </p:cNvCxnSpPr>
            <p:nvPr/>
          </p:nvCxnSpPr>
          <p:spPr>
            <a:xfrm>
              <a:off x="3135781" y="1182323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F9ABCC9F-F0EA-4E82-2908-DF9E0DD90195}"/>
                </a:ext>
              </a:extLst>
            </p:cNvPr>
            <p:cNvCxnSpPr>
              <a:cxnSpLocks/>
            </p:cNvCxnSpPr>
            <p:nvPr/>
          </p:nvCxnSpPr>
          <p:spPr>
            <a:xfrm>
              <a:off x="3461039" y="1182323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7988A67-1A4D-1E73-2312-AA1745513967}"/>
                </a:ext>
              </a:extLst>
            </p:cNvPr>
            <p:cNvCxnSpPr>
              <a:cxnSpLocks/>
            </p:cNvCxnSpPr>
            <p:nvPr/>
          </p:nvCxnSpPr>
          <p:spPr>
            <a:xfrm>
              <a:off x="5380624" y="1172639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A37070E-7723-21DA-849E-6B1EE54DB046}"/>
                </a:ext>
              </a:extLst>
            </p:cNvPr>
            <p:cNvSpPr txBox="1"/>
            <p:nvPr/>
          </p:nvSpPr>
          <p:spPr>
            <a:xfrm>
              <a:off x="3168893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E9822E0-22A1-00C8-DD20-9A63061A9B58}"/>
                </a:ext>
              </a:extLst>
            </p:cNvPr>
            <p:cNvSpPr txBox="1"/>
            <p:nvPr/>
          </p:nvSpPr>
          <p:spPr>
            <a:xfrm>
              <a:off x="5078058" y="871952"/>
              <a:ext cx="711018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H/PTT-1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A2F5E33-7A67-BB42-3E1F-7A547C32B774}"/>
                </a:ext>
              </a:extLst>
            </p:cNvPr>
            <p:cNvSpPr txBox="1"/>
            <p:nvPr/>
          </p:nvSpPr>
          <p:spPr>
            <a:xfrm>
              <a:off x="3557675" y="1071234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2E18DE0-57AB-2762-8242-79AEE8DA1684}"/>
                </a:ext>
              </a:extLst>
            </p:cNvPr>
            <p:cNvSpPr txBox="1"/>
            <p:nvPr/>
          </p:nvSpPr>
          <p:spPr>
            <a:xfrm>
              <a:off x="6342969" y="878483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H-PTT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55B9E0F5-1485-16E9-0B94-D9A333C6358E}"/>
                </a:ext>
              </a:extLst>
            </p:cNvPr>
            <p:cNvCxnSpPr>
              <a:cxnSpLocks/>
            </p:cNvCxnSpPr>
            <p:nvPr/>
          </p:nvCxnSpPr>
          <p:spPr>
            <a:xfrm>
              <a:off x="6635115" y="1173644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908ABE66-B793-2AE6-08D8-38C028F8F0F9}"/>
                </a:ext>
              </a:extLst>
            </p:cNvPr>
            <p:cNvCxnSpPr>
              <a:cxnSpLocks/>
            </p:cNvCxnSpPr>
            <p:nvPr/>
          </p:nvCxnSpPr>
          <p:spPr>
            <a:xfrm>
              <a:off x="7089913" y="1173644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4E0B619-B89F-0F5F-01CB-988835192B89}"/>
                </a:ext>
              </a:extLst>
            </p:cNvPr>
            <p:cNvCxnSpPr>
              <a:cxnSpLocks/>
            </p:cNvCxnSpPr>
            <p:nvPr/>
          </p:nvCxnSpPr>
          <p:spPr>
            <a:xfrm>
              <a:off x="8879958" y="1163960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100F51D-0BBF-7C62-635A-77D2D3C3295B}"/>
                </a:ext>
              </a:extLst>
            </p:cNvPr>
            <p:cNvSpPr txBox="1"/>
            <p:nvPr/>
          </p:nvSpPr>
          <p:spPr>
            <a:xfrm>
              <a:off x="8577392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86EF8EC-78D3-4365-D620-DC4B7C33A953}"/>
                </a:ext>
              </a:extLst>
            </p:cNvPr>
            <p:cNvSpPr txBox="1"/>
            <p:nvPr/>
          </p:nvSpPr>
          <p:spPr>
            <a:xfrm>
              <a:off x="7217029" y="1062555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73D24E8-0FCC-6702-55BE-4BA65FE1CA55}"/>
                </a:ext>
              </a:extLst>
            </p:cNvPr>
            <p:cNvSpPr txBox="1"/>
            <p:nvPr/>
          </p:nvSpPr>
          <p:spPr>
            <a:xfrm>
              <a:off x="6929708" y="908963"/>
              <a:ext cx="711017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H-PTT+1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436B37F6-9E86-F8E6-E985-C1BAFEA10B8F}"/>
                </a:ext>
              </a:extLst>
            </p:cNvPr>
            <p:cNvCxnSpPr>
              <a:cxnSpLocks/>
            </p:cNvCxnSpPr>
            <p:nvPr/>
          </p:nvCxnSpPr>
          <p:spPr>
            <a:xfrm>
              <a:off x="4590872" y="5200159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2B03A23-B73F-846D-33D1-20151041FBA4}"/>
                </a:ext>
              </a:extLst>
            </p:cNvPr>
            <p:cNvSpPr txBox="1"/>
            <p:nvPr/>
          </p:nvSpPr>
          <p:spPr>
            <a:xfrm>
              <a:off x="4641338" y="5267846"/>
              <a:ext cx="1391406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best[</a:t>
              </a:r>
              <a:r>
                <a:rPr lang="en-US" sz="1400" i="1" kern="12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i..i+P</a:t>
              </a:r>
              <a:r>
                <a:rPr lang="en-US" sz="1400" i="1" kern="1200" baseline="-250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TT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-1]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59A8757A-B3EF-800F-047C-F703EE7F1A37}"/>
                </a:ext>
              </a:extLst>
            </p:cNvPr>
            <p:cNvCxnSpPr>
              <a:cxnSpLocks/>
            </p:cNvCxnSpPr>
            <p:nvPr/>
          </p:nvCxnSpPr>
          <p:spPr>
            <a:xfrm>
              <a:off x="7261878" y="5200984"/>
              <a:ext cx="0" cy="38557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4E013CB-D6EC-4D03-96E2-D6BE3B2A14D5}"/>
                </a:ext>
              </a:extLst>
            </p:cNvPr>
            <p:cNvSpPr txBox="1"/>
            <p:nvPr/>
          </p:nvSpPr>
          <p:spPr>
            <a:xfrm>
              <a:off x="7350073" y="5228749"/>
              <a:ext cx="117605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valid_count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9" name="Straight Arrow Connector 36">
              <a:extLst>
                <a:ext uri="{FF2B5EF4-FFF2-40B4-BE49-F238E27FC236}">
                  <a16:creationId xmlns:a16="http://schemas.microsoft.com/office/drawing/2014/main" id="{E6B0E94B-C704-8F1E-C2A7-A94EB1F31717}"/>
                </a:ext>
              </a:extLst>
            </p:cNvPr>
            <p:cNvCxnSpPr>
              <a:cxnSpLocks/>
              <a:stCxn id="13" idx="1"/>
              <a:endCxn id="12" idx="1"/>
            </p:cNvCxnSpPr>
            <p:nvPr/>
          </p:nvCxnSpPr>
          <p:spPr>
            <a:xfrm rot="10800000" flipH="1">
              <a:off x="3542073" y="3177147"/>
              <a:ext cx="52165" cy="947627"/>
            </a:xfrm>
            <a:prstGeom prst="bentConnector3">
              <a:avLst>
                <a:gd name="adj1" fmla="val -620819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0" name="Straight Arrow Connector 36">
              <a:extLst>
                <a:ext uri="{FF2B5EF4-FFF2-40B4-BE49-F238E27FC236}">
                  <a16:creationId xmlns:a16="http://schemas.microsoft.com/office/drawing/2014/main" id="{21A8BDB0-1D4A-7AAC-1890-FD67A473F40A}"/>
                </a:ext>
              </a:extLst>
            </p:cNvPr>
            <p:cNvCxnSpPr>
              <a:cxnSpLocks/>
              <a:stCxn id="13" idx="3"/>
              <a:endCxn id="25" idx="3"/>
            </p:cNvCxnSpPr>
            <p:nvPr/>
          </p:nvCxnSpPr>
          <p:spPr>
            <a:xfrm flipH="1" flipV="1">
              <a:off x="8375179" y="3169078"/>
              <a:ext cx="648076" cy="955695"/>
            </a:xfrm>
            <a:prstGeom prst="bentConnector3">
              <a:avLst>
                <a:gd name="adj1" fmla="val -17637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8863F48-7F02-8C17-BF03-8D45DB4C970D}"/>
                </a:ext>
              </a:extLst>
            </p:cNvPr>
            <p:cNvSpPr txBox="1"/>
            <p:nvPr/>
          </p:nvSpPr>
          <p:spPr>
            <a:xfrm>
              <a:off x="2763520" y="2868623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rd_en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A29D804-D71B-177B-E6A5-1C3EB971167B}"/>
                </a:ext>
              </a:extLst>
            </p:cNvPr>
            <p:cNvSpPr txBox="1"/>
            <p:nvPr/>
          </p:nvSpPr>
          <p:spPr>
            <a:xfrm>
              <a:off x="8526125" y="2893646"/>
              <a:ext cx="996691" cy="4059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rd_en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</a:p>
            <a:p>
              <a:pPr algn="ctr" defTabSz="914400" rtl="0"/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7D77FFC-B919-8F43-99E0-A6961FE5194D}"/>
                </a:ext>
              </a:extLst>
            </p:cNvPr>
            <p:cNvSpPr/>
            <p:nvPr/>
          </p:nvSpPr>
          <p:spPr>
            <a:xfrm>
              <a:off x="3537752" y="5581754"/>
              <a:ext cx="547686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Variable-Write FIFO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C728C49D-3015-8EF8-FAF1-9CFE349840B9}"/>
                </a:ext>
              </a:extLst>
            </p:cNvPr>
            <p:cNvCxnSpPr>
              <a:cxnSpLocks/>
              <a:stCxn id="63" idx="2"/>
            </p:cNvCxnSpPr>
            <p:nvPr/>
          </p:nvCxnSpPr>
          <p:spPr>
            <a:xfrm flipH="1">
              <a:off x="6276182" y="6033828"/>
              <a:ext cx="1" cy="2272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A036A53-A196-34ED-34D3-C6B7E20F2589}"/>
                </a:ext>
              </a:extLst>
            </p:cNvPr>
            <p:cNvSpPr txBox="1"/>
            <p:nvPr/>
          </p:nvSpPr>
          <p:spPr>
            <a:xfrm>
              <a:off x="6327591" y="6033829"/>
              <a:ext cx="1196670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b[i..i+P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TT </a:t>
              </a:r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-1]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Slide Number Placeholder 3">
            <a:extLst>
              <a:ext uri="{FF2B5EF4-FFF2-40B4-BE49-F238E27FC236}">
                <a16:creationId xmlns:a16="http://schemas.microsoft.com/office/drawing/2014/main" id="{2E72987D-DA3E-5E79-378B-22E3B78E6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0B23B48-8D67-2E93-0212-D546208BE01C}"/>
              </a:ext>
            </a:extLst>
          </p:cNvPr>
          <p:cNvSpPr/>
          <p:nvPr/>
        </p:nvSpPr>
        <p:spPr>
          <a:xfrm>
            <a:off x="6971552" y="3017659"/>
            <a:ext cx="1024418" cy="602635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E2FE95-18FB-93A3-1388-954F5898CE0C}"/>
              </a:ext>
            </a:extLst>
          </p:cNvPr>
          <p:cNvSpPr/>
          <p:nvPr/>
        </p:nvSpPr>
        <p:spPr>
          <a:xfrm>
            <a:off x="9938943" y="2990559"/>
            <a:ext cx="1024418" cy="602635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5D5D6FA-009F-A227-29E4-37A6E13B4EE3}"/>
              </a:ext>
            </a:extLst>
          </p:cNvPr>
          <p:cNvSpPr/>
          <p:nvPr/>
        </p:nvSpPr>
        <p:spPr>
          <a:xfrm>
            <a:off x="6947301" y="3918303"/>
            <a:ext cx="4549374" cy="377049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E95C521-FAEF-71D9-7DF1-CEAF166EB005}"/>
              </a:ext>
            </a:extLst>
          </p:cNvPr>
          <p:cNvSpPr/>
          <p:nvPr/>
        </p:nvSpPr>
        <p:spPr>
          <a:xfrm>
            <a:off x="6936669" y="4630684"/>
            <a:ext cx="4549374" cy="377049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482D957-B80E-A56F-9EBC-3C4AA0890845}"/>
              </a:ext>
            </a:extLst>
          </p:cNvPr>
          <p:cNvSpPr/>
          <p:nvPr/>
        </p:nvSpPr>
        <p:spPr>
          <a:xfrm>
            <a:off x="6936669" y="5311168"/>
            <a:ext cx="4549374" cy="377049"/>
          </a:xfrm>
          <a:prstGeom prst="rect">
            <a:avLst/>
          </a:prstGeom>
          <a:noFill/>
          <a:ln w="47625" cap="flat">
            <a:solidFill>
              <a:srgbClr val="FF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rtl="0" fontAlgn="auto" latinLnBrk="1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2400" dirty="0">
              <a:solidFill>
                <a:srgbClr val="191EA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Gill San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6115527"/>
      </p:ext>
    </p:extLst>
  </p:cSld>
  <p:clrMapOvr>
    <a:masterClrMapping/>
  </p:clrMapOvr>
  <p:transition spd="med" advTm="44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196E4-2FC8-4586-72E0-41F15E9AA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1E60EB-CAE9-8A1A-192A-BC05C7E8D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Latency Analysis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306DEF9-D9EF-66E2-81CE-9D5281A95EA8}"/>
              </a:ext>
            </a:extLst>
          </p:cNvPr>
          <p:cNvGrpSpPr/>
          <p:nvPr/>
        </p:nvGrpSpPr>
        <p:grpSpPr>
          <a:xfrm>
            <a:off x="3232356" y="1047652"/>
            <a:ext cx="5637530" cy="4520661"/>
            <a:chOff x="2763520" y="871952"/>
            <a:chExt cx="6759296" cy="542019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5FDF5C-FDB0-8EAA-2809-0536BF20319E}"/>
                </a:ext>
              </a:extLst>
            </p:cNvPr>
            <p:cNvSpPr txBox="1"/>
            <p:nvPr/>
          </p:nvSpPr>
          <p:spPr>
            <a:xfrm>
              <a:off x="3056685" y="3535980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2C0F04-61DD-EB32-6A41-804EB05227DC}"/>
                </a:ext>
              </a:extLst>
            </p:cNvPr>
            <p:cNvSpPr txBox="1"/>
            <p:nvPr/>
          </p:nvSpPr>
          <p:spPr>
            <a:xfrm>
              <a:off x="3693298" y="3551652"/>
              <a:ext cx="125130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next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1CCF3367-0168-84DC-1CF0-EA94A3F69B65}"/>
                </a:ext>
              </a:extLst>
            </p:cNvPr>
            <p:cNvSpPr/>
            <p:nvPr/>
          </p:nvSpPr>
          <p:spPr>
            <a:xfrm rot="10800000">
              <a:off x="2826321" y="1402511"/>
              <a:ext cx="2749468" cy="1184325"/>
            </a:xfrm>
            <a:prstGeom prst="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593C5B1-0F0E-403F-42B2-E3711A2BEC6F}"/>
                </a:ext>
              </a:extLst>
            </p:cNvPr>
            <p:cNvSpPr/>
            <p:nvPr/>
          </p:nvSpPr>
          <p:spPr>
            <a:xfrm>
              <a:off x="3148825" y="1402511"/>
              <a:ext cx="2104459" cy="8879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Sequential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Tournament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Tree 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70807F0-3D91-A818-E6AF-F76FD4FBDB95}"/>
                </a:ext>
              </a:extLst>
            </p:cNvPr>
            <p:cNvCxnSpPr>
              <a:cxnSpLocks/>
            </p:cNvCxnSpPr>
            <p:nvPr/>
          </p:nvCxnSpPr>
          <p:spPr>
            <a:xfrm>
              <a:off x="4649674" y="3544032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34DCCA9-6881-1058-18F6-A4E0BCE70B2B}"/>
                </a:ext>
              </a:extLst>
            </p:cNvPr>
            <p:cNvCxnSpPr>
              <a:cxnSpLocks/>
            </p:cNvCxnSpPr>
            <p:nvPr/>
          </p:nvCxnSpPr>
          <p:spPr>
            <a:xfrm>
              <a:off x="4201053" y="2586836"/>
              <a:ext cx="0" cy="221804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BD79F4B-AB17-FB55-BD50-AB9ABAFA705F}"/>
                </a:ext>
              </a:extLst>
            </p:cNvPr>
            <p:cNvCxnSpPr>
              <a:cxnSpLocks/>
            </p:cNvCxnSpPr>
            <p:nvPr/>
          </p:nvCxnSpPr>
          <p:spPr>
            <a:xfrm>
              <a:off x="3874106" y="3544032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7BFA52-D9F0-8C55-8F0F-CFAB8A4C80F8}"/>
                </a:ext>
              </a:extLst>
            </p:cNvPr>
            <p:cNvSpPr txBox="1"/>
            <p:nvPr/>
          </p:nvSpPr>
          <p:spPr>
            <a:xfrm>
              <a:off x="2843635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0269AF-A87D-E2B1-1729-515944E8C767}"/>
                </a:ext>
              </a:extLst>
            </p:cNvPr>
            <p:cNvSpPr/>
            <p:nvPr/>
          </p:nvSpPr>
          <p:spPr>
            <a:xfrm>
              <a:off x="3594239" y="2810260"/>
              <a:ext cx="1213627" cy="733772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Lookahead FIFO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B221D6-9633-3BA9-EEC8-47D0C5ACD18C}"/>
                </a:ext>
              </a:extLst>
            </p:cNvPr>
            <p:cNvSpPr/>
            <p:nvPr/>
          </p:nvSpPr>
          <p:spPr>
            <a:xfrm>
              <a:off x="3542074" y="3898736"/>
              <a:ext cx="548118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Order Analyzer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01A608-C635-C7C5-D7E3-FEAB0BA4664A}"/>
                </a:ext>
              </a:extLst>
            </p:cNvPr>
            <p:cNvSpPr/>
            <p:nvPr/>
          </p:nvSpPr>
          <p:spPr>
            <a:xfrm>
              <a:off x="3542073" y="4748085"/>
              <a:ext cx="547686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Sorting Network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B3CA6D9-0340-5DBE-571C-B34FBF5FFCA1}"/>
                </a:ext>
              </a:extLst>
            </p:cNvPr>
            <p:cNvCxnSpPr>
              <a:cxnSpLocks/>
            </p:cNvCxnSpPr>
            <p:nvPr/>
          </p:nvCxnSpPr>
          <p:spPr>
            <a:xfrm>
              <a:off x="3991288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6" name="Straight Arrow Connector 36">
              <a:extLst>
                <a:ext uri="{FF2B5EF4-FFF2-40B4-BE49-F238E27FC236}">
                  <a16:creationId xmlns:a16="http://schemas.microsoft.com/office/drawing/2014/main" id="{C42B25D6-5603-9A09-D5C5-611A2553ADB4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>
              <a:off x="4888422" y="1994673"/>
              <a:ext cx="140780" cy="1912131"/>
            </a:xfrm>
            <a:prstGeom prst="bentConnector4">
              <a:avLst>
                <a:gd name="adj1" fmla="val 100586"/>
                <a:gd name="adj2" fmla="val 47153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C0BDD0-9050-5FC6-2D03-F935FECB7E8A}"/>
                </a:ext>
              </a:extLst>
            </p:cNvPr>
            <p:cNvSpPr txBox="1"/>
            <p:nvPr/>
          </p:nvSpPr>
          <p:spPr>
            <a:xfrm>
              <a:off x="4843319" y="2240659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done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5B4E76-73A3-ACC3-CE54-9C6EF3814863}"/>
                </a:ext>
              </a:extLst>
            </p:cNvPr>
            <p:cNvSpPr txBox="1"/>
            <p:nvPr/>
          </p:nvSpPr>
          <p:spPr>
            <a:xfrm>
              <a:off x="6410638" y="3527912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489553-B51C-13A9-0DA1-F5ECEFE395D9}"/>
                </a:ext>
              </a:extLst>
            </p:cNvPr>
            <p:cNvSpPr txBox="1"/>
            <p:nvPr/>
          </p:nvSpPr>
          <p:spPr>
            <a:xfrm>
              <a:off x="7435871" y="3543584"/>
              <a:ext cx="125130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next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FD5A033-092F-6C3A-1DDD-94CE82E0AE88}"/>
                </a:ext>
              </a:extLst>
            </p:cNvPr>
            <p:cNvSpPr/>
            <p:nvPr/>
          </p:nvSpPr>
          <p:spPr>
            <a:xfrm rot="10800000">
              <a:off x="6393634" y="1394443"/>
              <a:ext cx="2749468" cy="1184325"/>
            </a:xfrm>
            <a:prstGeom prst="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60E1D06-2733-42E1-76E2-A4EE1C37613F}"/>
                </a:ext>
              </a:extLst>
            </p:cNvPr>
            <p:cNvSpPr/>
            <p:nvPr/>
          </p:nvSpPr>
          <p:spPr>
            <a:xfrm>
              <a:off x="6716138" y="1394443"/>
              <a:ext cx="2104459" cy="88790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Sequential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Tournament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Tree P</a:t>
              </a:r>
              <a:r>
                <a:rPr kumimoji="0" lang="en-US" sz="14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TT-1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CAEEA39-DF06-C172-CFAE-8005539EB0A1}"/>
                </a:ext>
              </a:extLst>
            </p:cNvPr>
            <p:cNvCxnSpPr>
              <a:cxnSpLocks/>
            </p:cNvCxnSpPr>
            <p:nvPr/>
          </p:nvCxnSpPr>
          <p:spPr>
            <a:xfrm>
              <a:off x="8140787" y="3535964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860D834-1E11-D83B-35A1-ADC2BFC6D2B4}"/>
                </a:ext>
              </a:extLst>
            </p:cNvPr>
            <p:cNvCxnSpPr>
              <a:cxnSpLocks/>
            </p:cNvCxnSpPr>
            <p:nvPr/>
          </p:nvCxnSpPr>
          <p:spPr>
            <a:xfrm>
              <a:off x="7768366" y="2578768"/>
              <a:ext cx="0" cy="221804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868290F-BD2E-23F8-8D0A-B9924487D0DC}"/>
                </a:ext>
              </a:extLst>
            </p:cNvPr>
            <p:cNvCxnSpPr>
              <a:cxnSpLocks/>
            </p:cNvCxnSpPr>
            <p:nvPr/>
          </p:nvCxnSpPr>
          <p:spPr>
            <a:xfrm>
              <a:off x="7281399" y="3535964"/>
              <a:ext cx="0" cy="3627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7BC0DA-BE28-5CF1-0991-21CC2CAD4F7A}"/>
                </a:ext>
              </a:extLst>
            </p:cNvPr>
            <p:cNvSpPr/>
            <p:nvPr/>
          </p:nvSpPr>
          <p:spPr>
            <a:xfrm>
              <a:off x="7161552" y="2802192"/>
              <a:ext cx="1213627" cy="733772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Lookahead FIFO</a:t>
              </a:r>
            </a:p>
          </p:txBody>
        </p:sp>
        <p:cxnSp>
          <p:nvCxnSpPr>
            <p:cNvPr id="26" name="Straight Arrow Connector 36">
              <a:extLst>
                <a:ext uri="{FF2B5EF4-FFF2-40B4-BE49-F238E27FC236}">
                  <a16:creationId xmlns:a16="http://schemas.microsoft.com/office/drawing/2014/main" id="{8913C0FE-23C3-E8C9-69E1-FE8D8B9C5A16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>
              <a:off x="8455735" y="1986605"/>
              <a:ext cx="140780" cy="1912131"/>
            </a:xfrm>
            <a:prstGeom prst="bentConnector4">
              <a:avLst>
                <a:gd name="adj1" fmla="val 100586"/>
                <a:gd name="adj2" fmla="val 47153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708EC48-D9CF-BD0E-9E3E-FF8CC5FE9BD0}"/>
                </a:ext>
              </a:extLst>
            </p:cNvPr>
            <p:cNvSpPr txBox="1"/>
            <p:nvPr/>
          </p:nvSpPr>
          <p:spPr>
            <a:xfrm>
              <a:off x="8491125" y="2272919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done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FDFDF8BC-FD0F-40CA-4249-72EF8B4E6309}"/>
                </a:ext>
              </a:extLst>
            </p:cNvPr>
            <p:cNvCxnSpPr>
              <a:cxnSpLocks/>
            </p:cNvCxnSpPr>
            <p:nvPr/>
          </p:nvCxnSpPr>
          <p:spPr>
            <a:xfrm>
              <a:off x="4711327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58D882-A0E4-A9F1-1775-98290AF188BD}"/>
                </a:ext>
              </a:extLst>
            </p:cNvPr>
            <p:cNvSpPr txBox="1"/>
            <p:nvPr/>
          </p:nvSpPr>
          <p:spPr>
            <a:xfrm>
              <a:off x="3204360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D61392-4C2D-9B79-F272-AC2D9E595D05}"/>
                </a:ext>
              </a:extLst>
            </p:cNvPr>
            <p:cNvSpPr txBox="1"/>
            <p:nvPr/>
          </p:nvSpPr>
          <p:spPr>
            <a:xfrm>
              <a:off x="3921911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C31E37B-73AD-8DD5-F804-FF7E7907D4DC}"/>
                </a:ext>
              </a:extLst>
            </p:cNvPr>
            <p:cNvCxnSpPr>
              <a:cxnSpLocks/>
            </p:cNvCxnSpPr>
            <p:nvPr/>
          </p:nvCxnSpPr>
          <p:spPr>
            <a:xfrm>
              <a:off x="7986894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56773B2-A83D-52E1-B100-0D70C3B11ACF}"/>
                </a:ext>
              </a:extLst>
            </p:cNvPr>
            <p:cNvCxnSpPr>
              <a:cxnSpLocks/>
            </p:cNvCxnSpPr>
            <p:nvPr/>
          </p:nvCxnSpPr>
          <p:spPr>
            <a:xfrm>
              <a:off x="8889813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51D16D-C1F4-2064-6117-ECFD4DE5E700}"/>
                </a:ext>
              </a:extLst>
            </p:cNvPr>
            <p:cNvSpPr txBox="1"/>
            <p:nvPr/>
          </p:nvSpPr>
          <p:spPr>
            <a:xfrm>
              <a:off x="7108527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03B88B-5671-F299-1722-B03E2244ECF3}"/>
                </a:ext>
              </a:extLst>
            </p:cNvPr>
            <p:cNvSpPr txBox="1"/>
            <p:nvPr/>
          </p:nvSpPr>
          <p:spPr>
            <a:xfrm>
              <a:off x="7986097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1D3B7A2-4C77-0456-62C1-BDDB459CF6A8}"/>
                </a:ext>
              </a:extLst>
            </p:cNvPr>
            <p:cNvCxnSpPr>
              <a:cxnSpLocks/>
            </p:cNvCxnSpPr>
            <p:nvPr/>
          </p:nvCxnSpPr>
          <p:spPr>
            <a:xfrm>
              <a:off x="5461280" y="4350810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5E73829-57D4-3AB8-29CB-98B69D407B00}"/>
                </a:ext>
              </a:extLst>
            </p:cNvPr>
            <p:cNvCxnSpPr>
              <a:cxnSpLocks/>
            </p:cNvCxnSpPr>
            <p:nvPr/>
          </p:nvCxnSpPr>
          <p:spPr>
            <a:xfrm>
              <a:off x="6181319" y="4350810"/>
              <a:ext cx="0" cy="385570"/>
            </a:xfrm>
            <a:prstGeom prst="straightConnector1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0C0A74-1B47-CB79-965A-C0526975DD79}"/>
                </a:ext>
              </a:extLst>
            </p:cNvPr>
            <p:cNvSpPr txBox="1"/>
            <p:nvPr/>
          </p:nvSpPr>
          <p:spPr>
            <a:xfrm>
              <a:off x="4674353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E6F71F-1CF6-292D-4BA1-AF6E02331882}"/>
                </a:ext>
              </a:extLst>
            </p:cNvPr>
            <p:cNvSpPr txBox="1"/>
            <p:nvPr/>
          </p:nvSpPr>
          <p:spPr>
            <a:xfrm>
              <a:off x="5391903" y="4434177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C459A2-B3D4-94ED-567E-448441AF02BD}"/>
                </a:ext>
              </a:extLst>
            </p:cNvPr>
            <p:cNvSpPr txBox="1"/>
            <p:nvPr/>
          </p:nvSpPr>
          <p:spPr>
            <a:xfrm>
              <a:off x="5324731" y="3069697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EB9322-EF63-3BA9-C585-F28899FAA961}"/>
                </a:ext>
              </a:extLst>
            </p:cNvPr>
            <p:cNvSpPr txBox="1"/>
            <p:nvPr/>
          </p:nvSpPr>
          <p:spPr>
            <a:xfrm>
              <a:off x="5253284" y="1657841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880C8F-9CD3-C8C6-BEE4-75C6C29FD14A}"/>
                </a:ext>
              </a:extLst>
            </p:cNvPr>
            <p:cNvSpPr txBox="1"/>
            <p:nvPr/>
          </p:nvSpPr>
          <p:spPr>
            <a:xfrm>
              <a:off x="6307128" y="4396605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1BF508F-015E-79BB-D387-72027AC7BBCD}"/>
                </a:ext>
              </a:extLst>
            </p:cNvPr>
            <p:cNvCxnSpPr>
              <a:cxnSpLocks/>
            </p:cNvCxnSpPr>
            <p:nvPr/>
          </p:nvCxnSpPr>
          <p:spPr>
            <a:xfrm>
              <a:off x="3135781" y="1182323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806F89F-F40E-1A53-B6B5-44CF9EE3C451}"/>
                </a:ext>
              </a:extLst>
            </p:cNvPr>
            <p:cNvCxnSpPr>
              <a:cxnSpLocks/>
            </p:cNvCxnSpPr>
            <p:nvPr/>
          </p:nvCxnSpPr>
          <p:spPr>
            <a:xfrm>
              <a:off x="3461039" y="1182323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354BB55-FC80-149C-CF27-5B22849F2F43}"/>
                </a:ext>
              </a:extLst>
            </p:cNvPr>
            <p:cNvCxnSpPr>
              <a:cxnSpLocks/>
            </p:cNvCxnSpPr>
            <p:nvPr/>
          </p:nvCxnSpPr>
          <p:spPr>
            <a:xfrm>
              <a:off x="5380624" y="1172639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27CF29-E330-6AEB-A9A2-19850B3D54A7}"/>
                </a:ext>
              </a:extLst>
            </p:cNvPr>
            <p:cNvSpPr txBox="1"/>
            <p:nvPr/>
          </p:nvSpPr>
          <p:spPr>
            <a:xfrm>
              <a:off x="3168893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A7726F-77DB-777D-6A22-AB08D9839278}"/>
                </a:ext>
              </a:extLst>
            </p:cNvPr>
            <p:cNvSpPr txBox="1"/>
            <p:nvPr/>
          </p:nvSpPr>
          <p:spPr>
            <a:xfrm>
              <a:off x="5078058" y="871952"/>
              <a:ext cx="711018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H/PTT-1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F9ED76F-3D7C-55A7-7EFA-E96047959AD1}"/>
                </a:ext>
              </a:extLst>
            </p:cNvPr>
            <p:cNvSpPr txBox="1"/>
            <p:nvPr/>
          </p:nvSpPr>
          <p:spPr>
            <a:xfrm>
              <a:off x="3557675" y="1071234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F062C5-715D-99C4-5C45-0A37E051908A}"/>
                </a:ext>
              </a:extLst>
            </p:cNvPr>
            <p:cNvSpPr txBox="1"/>
            <p:nvPr/>
          </p:nvSpPr>
          <p:spPr>
            <a:xfrm>
              <a:off x="6342969" y="878483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H-PTT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0E2BDA7B-2807-CE4F-37BA-EB1FB3652E49}"/>
                </a:ext>
              </a:extLst>
            </p:cNvPr>
            <p:cNvCxnSpPr>
              <a:cxnSpLocks/>
            </p:cNvCxnSpPr>
            <p:nvPr/>
          </p:nvCxnSpPr>
          <p:spPr>
            <a:xfrm>
              <a:off x="6635115" y="1173644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8DC9AB9-A5CB-866F-1642-4F3594086F47}"/>
                </a:ext>
              </a:extLst>
            </p:cNvPr>
            <p:cNvCxnSpPr>
              <a:cxnSpLocks/>
            </p:cNvCxnSpPr>
            <p:nvPr/>
          </p:nvCxnSpPr>
          <p:spPr>
            <a:xfrm>
              <a:off x="7089913" y="1173644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D657D413-BBF3-A710-F53C-CB68E2E17704}"/>
                </a:ext>
              </a:extLst>
            </p:cNvPr>
            <p:cNvCxnSpPr>
              <a:cxnSpLocks/>
            </p:cNvCxnSpPr>
            <p:nvPr/>
          </p:nvCxnSpPr>
          <p:spPr>
            <a:xfrm>
              <a:off x="8879958" y="1163960"/>
              <a:ext cx="0" cy="221804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5717EE3-A4FD-2ABE-C746-2CDD35509F95}"/>
                </a:ext>
              </a:extLst>
            </p:cNvPr>
            <p:cNvSpPr txBox="1"/>
            <p:nvPr/>
          </p:nvSpPr>
          <p:spPr>
            <a:xfrm>
              <a:off x="8577392" y="887162"/>
              <a:ext cx="584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B210360-A94B-CE8D-10F7-08C849871A81}"/>
                </a:ext>
              </a:extLst>
            </p:cNvPr>
            <p:cNvSpPr txBox="1"/>
            <p:nvPr/>
          </p:nvSpPr>
          <p:spPr>
            <a:xfrm>
              <a:off x="7217029" y="1062555"/>
              <a:ext cx="15412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. . . . . . . . . . . . . . 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90AF225-9155-8F20-581A-ED2CB68168A9}"/>
                </a:ext>
              </a:extLst>
            </p:cNvPr>
            <p:cNvSpPr txBox="1"/>
            <p:nvPr/>
          </p:nvSpPr>
          <p:spPr>
            <a:xfrm>
              <a:off x="6929708" y="908963"/>
              <a:ext cx="711017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H-PTT+1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DF0BF85B-69DC-4CF0-245E-B304335E4F93}"/>
                </a:ext>
              </a:extLst>
            </p:cNvPr>
            <p:cNvCxnSpPr>
              <a:cxnSpLocks/>
            </p:cNvCxnSpPr>
            <p:nvPr/>
          </p:nvCxnSpPr>
          <p:spPr>
            <a:xfrm>
              <a:off x="4590872" y="5200159"/>
              <a:ext cx="0" cy="385570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1339EC1-E9E6-7DDB-6AFE-4AB103A68841}"/>
                </a:ext>
              </a:extLst>
            </p:cNvPr>
            <p:cNvSpPr txBox="1"/>
            <p:nvPr/>
          </p:nvSpPr>
          <p:spPr>
            <a:xfrm>
              <a:off x="4641338" y="5267846"/>
              <a:ext cx="1391406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best[i..i+P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TT </a:t>
              </a:r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-1]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2143D7D7-073C-4980-BAA9-3AE78C16AAF9}"/>
                </a:ext>
              </a:extLst>
            </p:cNvPr>
            <p:cNvCxnSpPr>
              <a:cxnSpLocks/>
            </p:cNvCxnSpPr>
            <p:nvPr/>
          </p:nvCxnSpPr>
          <p:spPr>
            <a:xfrm>
              <a:off x="7261878" y="5200984"/>
              <a:ext cx="0" cy="38557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E950DC-BA14-4425-3477-3076E7EA6907}"/>
                </a:ext>
              </a:extLst>
            </p:cNvPr>
            <p:cNvSpPr txBox="1"/>
            <p:nvPr/>
          </p:nvSpPr>
          <p:spPr>
            <a:xfrm>
              <a:off x="7350073" y="5228749"/>
              <a:ext cx="117605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valid_count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9" name="Straight Arrow Connector 36">
              <a:extLst>
                <a:ext uri="{FF2B5EF4-FFF2-40B4-BE49-F238E27FC236}">
                  <a16:creationId xmlns:a16="http://schemas.microsoft.com/office/drawing/2014/main" id="{AA9959AB-0B39-9EB7-1C27-587B172C602B}"/>
                </a:ext>
              </a:extLst>
            </p:cNvPr>
            <p:cNvCxnSpPr>
              <a:cxnSpLocks/>
              <a:stCxn id="13" idx="1"/>
              <a:endCxn id="12" idx="1"/>
            </p:cNvCxnSpPr>
            <p:nvPr/>
          </p:nvCxnSpPr>
          <p:spPr>
            <a:xfrm rot="10800000" flipH="1">
              <a:off x="3542073" y="3177147"/>
              <a:ext cx="52165" cy="947627"/>
            </a:xfrm>
            <a:prstGeom prst="bentConnector3">
              <a:avLst>
                <a:gd name="adj1" fmla="val -620819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0" name="Straight Arrow Connector 36">
              <a:extLst>
                <a:ext uri="{FF2B5EF4-FFF2-40B4-BE49-F238E27FC236}">
                  <a16:creationId xmlns:a16="http://schemas.microsoft.com/office/drawing/2014/main" id="{ADD94A45-D3DB-EED8-53C1-43DC35138CB0}"/>
                </a:ext>
              </a:extLst>
            </p:cNvPr>
            <p:cNvCxnSpPr>
              <a:cxnSpLocks/>
              <a:stCxn id="13" idx="3"/>
              <a:endCxn id="25" idx="3"/>
            </p:cNvCxnSpPr>
            <p:nvPr/>
          </p:nvCxnSpPr>
          <p:spPr>
            <a:xfrm flipH="1" flipV="1">
              <a:off x="8375179" y="3169078"/>
              <a:ext cx="648076" cy="955695"/>
            </a:xfrm>
            <a:prstGeom prst="bentConnector3">
              <a:avLst>
                <a:gd name="adj1" fmla="val -17637"/>
              </a:avLst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3CB9D13-603D-DEF8-070E-D9E8B74FC93C}"/>
                </a:ext>
              </a:extLst>
            </p:cNvPr>
            <p:cNvSpPr txBox="1"/>
            <p:nvPr/>
          </p:nvSpPr>
          <p:spPr>
            <a:xfrm>
              <a:off x="2763520" y="2868623"/>
              <a:ext cx="996691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rd_en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0</a:t>
              </a:r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3684459-FDD0-94C4-AE33-38A5E4B59425}"/>
                </a:ext>
              </a:extLst>
            </p:cNvPr>
            <p:cNvSpPr txBox="1"/>
            <p:nvPr/>
          </p:nvSpPr>
          <p:spPr>
            <a:xfrm>
              <a:off x="8526125" y="2893646"/>
              <a:ext cx="996691" cy="4059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rd_en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PTT-1</a:t>
              </a:r>
            </a:p>
            <a:p>
              <a:pPr algn="ctr" defTabSz="914400" rtl="0"/>
              <a:endParaRPr lang="en-US" sz="11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336CEA3-78A4-371C-0DA2-0C32903EFDAC}"/>
                </a:ext>
              </a:extLst>
            </p:cNvPr>
            <p:cNvSpPr/>
            <p:nvPr/>
          </p:nvSpPr>
          <p:spPr>
            <a:xfrm>
              <a:off x="3537752" y="5581754"/>
              <a:ext cx="5476861" cy="452074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Variable-Write FIFO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A8FC28A-3B79-3E1B-2CF5-87166A268067}"/>
                </a:ext>
              </a:extLst>
            </p:cNvPr>
            <p:cNvCxnSpPr>
              <a:cxnSpLocks/>
              <a:stCxn id="63" idx="2"/>
            </p:cNvCxnSpPr>
            <p:nvPr/>
          </p:nvCxnSpPr>
          <p:spPr>
            <a:xfrm flipH="1">
              <a:off x="6276182" y="6033828"/>
              <a:ext cx="1" cy="227272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9456E9A-0F42-7D24-09BD-9DD8D6D9FEC1}"/>
                </a:ext>
              </a:extLst>
            </p:cNvPr>
            <p:cNvSpPr txBox="1"/>
            <p:nvPr/>
          </p:nvSpPr>
          <p:spPr>
            <a:xfrm>
              <a:off x="6327591" y="6033829"/>
              <a:ext cx="1196670" cy="258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b[i..i+P</a:t>
              </a:r>
              <a:r>
                <a:rPr lang="en-US" sz="1400" i="1" kern="1200" baseline="-25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TT </a:t>
              </a:r>
              <a:r>
                <a:rPr lang="en-US" sz="14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-1]</a:t>
              </a:r>
              <a:endParaRPr lang="en-US" sz="11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0" name="Left Brace 69">
            <a:extLst>
              <a:ext uri="{FF2B5EF4-FFF2-40B4-BE49-F238E27FC236}">
                <a16:creationId xmlns:a16="http://schemas.microsoft.com/office/drawing/2014/main" id="{EEF0E6AA-2619-DA47-BE69-48AC7BA4A8E2}"/>
              </a:ext>
            </a:extLst>
          </p:cNvPr>
          <p:cNvSpPr/>
          <p:nvPr/>
        </p:nvSpPr>
        <p:spPr>
          <a:xfrm>
            <a:off x="2880571" y="1490160"/>
            <a:ext cx="267248" cy="1074949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1" name="Left Brace 70">
            <a:extLst>
              <a:ext uri="{FF2B5EF4-FFF2-40B4-BE49-F238E27FC236}">
                <a16:creationId xmlns:a16="http://schemas.microsoft.com/office/drawing/2014/main" id="{7F4F8F76-2AF5-3B76-76DA-B9DC8A182B19}"/>
              </a:ext>
            </a:extLst>
          </p:cNvPr>
          <p:cNvSpPr/>
          <p:nvPr/>
        </p:nvSpPr>
        <p:spPr>
          <a:xfrm>
            <a:off x="2880571" y="2656201"/>
            <a:ext cx="267248" cy="606631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301C6F7A-999C-1F63-B66C-37C4223CBCAC}"/>
              </a:ext>
            </a:extLst>
          </p:cNvPr>
          <p:cNvSpPr/>
          <p:nvPr/>
        </p:nvSpPr>
        <p:spPr>
          <a:xfrm>
            <a:off x="2880571" y="3557605"/>
            <a:ext cx="267248" cy="391558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5" name="Left Brace 74">
            <a:extLst>
              <a:ext uri="{FF2B5EF4-FFF2-40B4-BE49-F238E27FC236}">
                <a16:creationId xmlns:a16="http://schemas.microsoft.com/office/drawing/2014/main" id="{6C84C8F3-0C78-FDBA-54EC-EFAFC3004993}"/>
              </a:ext>
            </a:extLst>
          </p:cNvPr>
          <p:cNvSpPr/>
          <p:nvPr/>
        </p:nvSpPr>
        <p:spPr>
          <a:xfrm>
            <a:off x="2880571" y="4280506"/>
            <a:ext cx="267248" cy="391558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6" name="Left Brace 75">
            <a:extLst>
              <a:ext uri="{FF2B5EF4-FFF2-40B4-BE49-F238E27FC236}">
                <a16:creationId xmlns:a16="http://schemas.microsoft.com/office/drawing/2014/main" id="{6333A530-3FE5-E434-DBC7-81093FB16AB6}"/>
              </a:ext>
            </a:extLst>
          </p:cNvPr>
          <p:cNvSpPr/>
          <p:nvPr/>
        </p:nvSpPr>
        <p:spPr>
          <a:xfrm>
            <a:off x="2880571" y="4929452"/>
            <a:ext cx="267248" cy="391558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8158C99-0EA0-E569-3456-1F662DED7430}"/>
              </a:ext>
            </a:extLst>
          </p:cNvPr>
          <p:cNvSpPr txBox="1"/>
          <p:nvPr/>
        </p:nvSpPr>
        <p:spPr>
          <a:xfrm>
            <a:off x="1015989" y="1900430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log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(H) cycles, &lt;= 10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2F3F54C-CA3D-98D9-9352-7209ABB33F7E}"/>
              </a:ext>
            </a:extLst>
          </p:cNvPr>
          <p:cNvSpPr txBox="1"/>
          <p:nvPr/>
        </p:nvSpPr>
        <p:spPr>
          <a:xfrm>
            <a:off x="2096617" y="2839102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39B3D21-7DB8-877B-9043-FA9BB4C46692}"/>
              </a:ext>
            </a:extLst>
          </p:cNvPr>
          <p:cNvSpPr txBox="1"/>
          <p:nvPr/>
        </p:nvSpPr>
        <p:spPr>
          <a:xfrm>
            <a:off x="1951597" y="3603014"/>
            <a:ext cx="21120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1+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D8E4A75-8C3F-7B51-3E02-68E206548D65}"/>
              </a:ext>
            </a:extLst>
          </p:cNvPr>
          <p:cNvSpPr txBox="1"/>
          <p:nvPr/>
        </p:nvSpPr>
        <p:spPr>
          <a:xfrm>
            <a:off x="1989334" y="5009512"/>
            <a:ext cx="89123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1+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3F7D747-7251-37D4-CAF8-4E5BC3DCFAFA}"/>
              </a:ext>
            </a:extLst>
          </p:cNvPr>
          <p:cNvSpPr txBox="1"/>
          <p:nvPr/>
        </p:nvSpPr>
        <p:spPr>
          <a:xfrm>
            <a:off x="817485" y="4243936"/>
            <a:ext cx="21120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log</a:t>
            </a:r>
            <a:r>
              <a:rPr lang="en-US" sz="1600" i="1" kern="12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TT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) cycles, </a:t>
            </a:r>
          </a:p>
          <a:p>
            <a:pPr algn="l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 to 15 for 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TT 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= 1 to 32</a:t>
            </a:r>
            <a:endParaRPr lang="en-US" sz="1200" i="1" kern="1200" baseline="-250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8B6A654-C7F6-06E1-96F6-8806D39FA74D}"/>
              </a:ext>
            </a:extLst>
          </p:cNvPr>
          <p:cNvSpPr txBox="1"/>
          <p:nvPr/>
        </p:nvSpPr>
        <p:spPr>
          <a:xfrm>
            <a:off x="965743" y="5594143"/>
            <a:ext cx="295946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2400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Total cycles: 15 to 29</a:t>
            </a:r>
            <a:endParaRPr lang="en-US" sz="1800" b="1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C1C61E6-BCAC-10D9-79E1-BF7F602BA3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2521423"/>
      </p:ext>
    </p:extLst>
  </p:cSld>
  <p:clrMapOvr>
    <a:masterClrMapping/>
  </p:clrMapOvr>
  <p:transition spd="med" advTm="543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3" grpId="0" animBg="1"/>
      <p:bldP spid="75" grpId="0" animBg="1"/>
      <p:bldP spid="76" grpId="0" animBg="1"/>
      <p:bldP spid="77" grpId="0"/>
      <p:bldP spid="79" grpId="0"/>
      <p:bldP spid="80" grpId="0"/>
      <p:bldP spid="81" grpId="0"/>
      <p:bldP spid="82" grpId="0"/>
      <p:bldP spid="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CF946-FBCD-6B27-6827-E4E42ACDE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DDB40E-7BA5-284E-641A-1455A9261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Latency Analysis</a:t>
            </a:r>
          </a:p>
        </p:txBody>
      </p:sp>
      <p:sp>
        <p:nvSpPr>
          <p:cNvPr id="70" name="Left Brace 69">
            <a:extLst>
              <a:ext uri="{FF2B5EF4-FFF2-40B4-BE49-F238E27FC236}">
                <a16:creationId xmlns:a16="http://schemas.microsoft.com/office/drawing/2014/main" id="{F2671583-1DCF-9DD5-DF54-FE96F4E178FB}"/>
              </a:ext>
            </a:extLst>
          </p:cNvPr>
          <p:cNvSpPr/>
          <p:nvPr/>
        </p:nvSpPr>
        <p:spPr>
          <a:xfrm>
            <a:off x="3004310" y="2083477"/>
            <a:ext cx="267248" cy="344993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B19F8394-B6AD-AA0E-511D-AC3755C79E0E}"/>
              </a:ext>
            </a:extLst>
          </p:cNvPr>
          <p:cNvSpPr/>
          <p:nvPr/>
        </p:nvSpPr>
        <p:spPr>
          <a:xfrm>
            <a:off x="2993288" y="3676427"/>
            <a:ext cx="267248" cy="907959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63673F-D294-7774-8A0D-4C5DE5C5CE60}"/>
              </a:ext>
            </a:extLst>
          </p:cNvPr>
          <p:cNvSpPr txBox="1"/>
          <p:nvPr/>
        </p:nvSpPr>
        <p:spPr>
          <a:xfrm>
            <a:off x="1128706" y="2137788"/>
            <a:ext cx="170762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1+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FDC53D5-01B5-F46E-6B9D-A984D22FB6B5}"/>
              </a:ext>
            </a:extLst>
          </p:cNvPr>
          <p:cNvSpPr txBox="1"/>
          <p:nvPr/>
        </p:nvSpPr>
        <p:spPr>
          <a:xfrm>
            <a:off x="1615488" y="5544451"/>
            <a:ext cx="27556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2400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Total cycles: 19 to 33</a:t>
            </a:r>
            <a:endParaRPr lang="en-US" sz="1800" b="1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01778F-B51C-D1E7-17D9-E196D8B76FB5}"/>
              </a:ext>
            </a:extLst>
          </p:cNvPr>
          <p:cNvSpPr/>
          <p:nvPr/>
        </p:nvSpPr>
        <p:spPr>
          <a:xfrm>
            <a:off x="4649148" y="2134240"/>
            <a:ext cx="1902511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Line-Rate FIFO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D22FE25-821F-28BF-C9A9-B0A6ECC35AEF}"/>
              </a:ext>
            </a:extLst>
          </p:cNvPr>
          <p:cNvSpPr/>
          <p:nvPr/>
        </p:nvSpPr>
        <p:spPr>
          <a:xfrm>
            <a:off x="3663550" y="2698474"/>
            <a:ext cx="3873707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43F622F-6E3A-A77C-0C91-CD4CDF103F46}"/>
              </a:ext>
            </a:extLst>
          </p:cNvPr>
          <p:cNvSpPr/>
          <p:nvPr/>
        </p:nvSpPr>
        <p:spPr>
          <a:xfrm>
            <a:off x="4831272" y="4868700"/>
            <a:ext cx="1509744" cy="347655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FIFO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8676C65-EF3C-378B-1211-35B0DFBBCECA}"/>
              </a:ext>
            </a:extLst>
          </p:cNvPr>
          <p:cNvSpPr/>
          <p:nvPr/>
        </p:nvSpPr>
        <p:spPr>
          <a:xfrm>
            <a:off x="6572480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H-1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1BD9013-4905-7FCA-027B-7827D2E778FA}"/>
              </a:ext>
            </a:extLst>
          </p:cNvPr>
          <p:cNvSpPr/>
          <p:nvPr/>
        </p:nvSpPr>
        <p:spPr>
          <a:xfrm>
            <a:off x="3663550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144D496-6003-A3C9-EC06-A2B8C5AD4A55}"/>
              </a:ext>
            </a:extLst>
          </p:cNvPr>
          <p:cNvSpPr/>
          <p:nvPr/>
        </p:nvSpPr>
        <p:spPr>
          <a:xfrm>
            <a:off x="4467452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1B9FF484-5B2B-DDB6-5DC6-55B1E5CA536B}"/>
              </a:ext>
            </a:extLst>
          </p:cNvPr>
          <p:cNvSpPr/>
          <p:nvPr/>
        </p:nvSpPr>
        <p:spPr>
          <a:xfrm rot="10800000">
            <a:off x="3627668" y="3649097"/>
            <a:ext cx="3909589" cy="963332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E360B53-8F71-8B11-2FED-A73FD3D93C40}"/>
              </a:ext>
            </a:extLst>
          </p:cNvPr>
          <p:cNvSpPr/>
          <p:nvPr/>
        </p:nvSpPr>
        <p:spPr>
          <a:xfrm>
            <a:off x="4725701" y="3644322"/>
            <a:ext cx="1711770" cy="72222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C261346C-F1A8-E320-D340-767A38D2B12D}"/>
              </a:ext>
            </a:extLst>
          </p:cNvPr>
          <p:cNvCxnSpPr>
            <a:cxnSpLocks/>
            <a:endCxn id="78" idx="0"/>
          </p:cNvCxnSpPr>
          <p:nvPr/>
        </p:nvCxnSpPr>
        <p:spPr>
          <a:xfrm>
            <a:off x="4031300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81F8BCBE-2992-6F53-5E98-DE4C27A62B11}"/>
              </a:ext>
            </a:extLst>
          </p:cNvPr>
          <p:cNvCxnSpPr>
            <a:cxnSpLocks/>
            <a:endCxn id="84" idx="0"/>
          </p:cNvCxnSpPr>
          <p:nvPr/>
        </p:nvCxnSpPr>
        <p:spPr>
          <a:xfrm>
            <a:off x="4835201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BC0CD77-2030-B5BD-48D7-674C1ABC86BD}"/>
              </a:ext>
            </a:extLst>
          </p:cNvPr>
          <p:cNvCxnSpPr>
            <a:cxnSpLocks/>
            <a:endCxn id="74" idx="0"/>
          </p:cNvCxnSpPr>
          <p:nvPr/>
        </p:nvCxnSpPr>
        <p:spPr>
          <a:xfrm>
            <a:off x="6940229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CA3CF212-5A63-1B7A-EEB7-9292E344079F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5600404" y="1869804"/>
            <a:ext cx="0" cy="26443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4B47461-8545-777B-E3B9-58C860FC475F}"/>
              </a:ext>
            </a:extLst>
          </p:cNvPr>
          <p:cNvCxnSpPr>
            <a:cxnSpLocks/>
          </p:cNvCxnSpPr>
          <p:nvPr/>
        </p:nvCxnSpPr>
        <p:spPr>
          <a:xfrm>
            <a:off x="4031300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688A5E8-1C80-8FC4-A3DE-85F6187B02FA}"/>
              </a:ext>
            </a:extLst>
          </p:cNvPr>
          <p:cNvCxnSpPr>
            <a:cxnSpLocks/>
          </p:cNvCxnSpPr>
          <p:nvPr/>
        </p:nvCxnSpPr>
        <p:spPr>
          <a:xfrm>
            <a:off x="4835201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EF7ABA6-1AB2-115A-C397-551F8F241F3F}"/>
              </a:ext>
            </a:extLst>
          </p:cNvPr>
          <p:cNvCxnSpPr>
            <a:cxnSpLocks/>
          </p:cNvCxnSpPr>
          <p:nvPr/>
        </p:nvCxnSpPr>
        <p:spPr>
          <a:xfrm>
            <a:off x="6940229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D5E25A19-63FB-06F0-04AF-59D26A2CB66A}"/>
              </a:ext>
            </a:extLst>
          </p:cNvPr>
          <p:cNvSpPr txBox="1"/>
          <p:nvPr/>
        </p:nvSpPr>
        <p:spPr>
          <a:xfrm>
            <a:off x="5574806" y="1797811"/>
            <a:ext cx="12257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a[i..i+P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in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-1]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6309B7-BDD5-C4F9-FEB0-1AE33A5C64D4}"/>
              </a:ext>
            </a:extLst>
          </p:cNvPr>
          <p:cNvSpPr txBox="1"/>
          <p:nvPr/>
        </p:nvSpPr>
        <p:spPr>
          <a:xfrm>
            <a:off x="5670378" y="2454329"/>
            <a:ext cx="898727" cy="175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</a:t>
            </a:r>
            <a:r>
              <a:rPr lang="en-US" sz="14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FIFO</a:t>
            </a:r>
            <a:endParaRPr lang="en-US" sz="11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070FC709-2E34-2874-6414-1575CE11A82C}"/>
              </a:ext>
            </a:extLst>
          </p:cNvPr>
          <p:cNvCxnSpPr>
            <a:cxnSpLocks/>
            <a:stCxn id="2" idx="2"/>
            <a:endCxn id="68" idx="0"/>
          </p:cNvCxnSpPr>
          <p:nvPr/>
        </p:nvCxnSpPr>
        <p:spPr>
          <a:xfrm>
            <a:off x="5600404" y="2428470"/>
            <a:ext cx="0" cy="2700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A069D5D1-530D-5079-E565-DC4DFAE33A1D}"/>
              </a:ext>
            </a:extLst>
          </p:cNvPr>
          <p:cNvSpPr txBox="1"/>
          <p:nvPr/>
        </p:nvSpPr>
        <p:spPr>
          <a:xfrm>
            <a:off x="5661132" y="4614249"/>
            <a:ext cx="1146222" cy="175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 to P</a:t>
            </a:r>
            <a:r>
              <a:rPr lang="en-US" sz="14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TT  </a:t>
            </a:r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outputs</a:t>
            </a:r>
            <a:endParaRPr lang="en-US" sz="11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EA5B74A-5F46-B3B8-0ECD-91DA851AF294}"/>
              </a:ext>
            </a:extLst>
          </p:cNvPr>
          <p:cNvCxnSpPr>
            <a:cxnSpLocks/>
            <a:stCxn id="85" idx="0"/>
            <a:endCxn id="72" idx="0"/>
          </p:cNvCxnSpPr>
          <p:nvPr/>
        </p:nvCxnSpPr>
        <p:spPr>
          <a:xfrm>
            <a:off x="5582462" y="4612429"/>
            <a:ext cx="3682" cy="256271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6D9C601-5C6C-DA5D-3045-A9D6F949E7AD}"/>
              </a:ext>
            </a:extLst>
          </p:cNvPr>
          <p:cNvCxnSpPr>
            <a:cxnSpLocks/>
          </p:cNvCxnSpPr>
          <p:nvPr/>
        </p:nvCxnSpPr>
        <p:spPr>
          <a:xfrm flipH="1">
            <a:off x="5581585" y="5199135"/>
            <a:ext cx="878" cy="256271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AF9DF05C-82D1-9738-BB2C-F6ADD256C42B}"/>
              </a:ext>
            </a:extLst>
          </p:cNvPr>
          <p:cNvSpPr txBox="1"/>
          <p:nvPr/>
        </p:nvSpPr>
        <p:spPr>
          <a:xfrm>
            <a:off x="5608305" y="5227132"/>
            <a:ext cx="114534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b[i..i+P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out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-1]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4421234-6938-D6D9-0D19-06BB029DE877}"/>
              </a:ext>
            </a:extLst>
          </p:cNvPr>
          <p:cNvSpPr txBox="1"/>
          <p:nvPr/>
        </p:nvSpPr>
        <p:spPr>
          <a:xfrm>
            <a:off x="5274831" y="3186414"/>
            <a:ext cx="12536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. . . . . . . . . . . . 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ight Brace 101">
            <a:extLst>
              <a:ext uri="{FF2B5EF4-FFF2-40B4-BE49-F238E27FC236}">
                <a16:creationId xmlns:a16="http://schemas.microsoft.com/office/drawing/2014/main" id="{0A732099-50EA-0392-A61B-BED8C0CC0449}"/>
              </a:ext>
            </a:extLst>
          </p:cNvPr>
          <p:cNvSpPr/>
          <p:nvPr/>
        </p:nvSpPr>
        <p:spPr>
          <a:xfrm>
            <a:off x="7384471" y="3186414"/>
            <a:ext cx="108390" cy="294230"/>
          </a:xfrm>
          <a:prstGeom prst="rightBrac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0520E96-B073-D20F-D927-05635BD005E1}"/>
              </a:ext>
            </a:extLst>
          </p:cNvPr>
          <p:cNvSpPr txBox="1"/>
          <p:nvPr/>
        </p:nvSpPr>
        <p:spPr>
          <a:xfrm>
            <a:off x="7491064" y="3218328"/>
            <a:ext cx="190695" cy="200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k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Left Brace 105">
            <a:extLst>
              <a:ext uri="{FF2B5EF4-FFF2-40B4-BE49-F238E27FC236}">
                <a16:creationId xmlns:a16="http://schemas.microsoft.com/office/drawing/2014/main" id="{265B4C60-CC55-84E1-65A9-0386F578EEDB}"/>
              </a:ext>
            </a:extLst>
          </p:cNvPr>
          <p:cNvSpPr/>
          <p:nvPr/>
        </p:nvSpPr>
        <p:spPr>
          <a:xfrm>
            <a:off x="3004310" y="2650674"/>
            <a:ext cx="267248" cy="344993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07" name="Left Brace 106">
            <a:extLst>
              <a:ext uri="{FF2B5EF4-FFF2-40B4-BE49-F238E27FC236}">
                <a16:creationId xmlns:a16="http://schemas.microsoft.com/office/drawing/2014/main" id="{14A799FA-75AA-D27C-B4BD-AAF8CD012B73}"/>
              </a:ext>
            </a:extLst>
          </p:cNvPr>
          <p:cNvSpPr/>
          <p:nvPr/>
        </p:nvSpPr>
        <p:spPr>
          <a:xfrm>
            <a:off x="3004310" y="3132750"/>
            <a:ext cx="267248" cy="344993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09" name="Left Brace 108">
            <a:extLst>
              <a:ext uri="{FF2B5EF4-FFF2-40B4-BE49-F238E27FC236}">
                <a16:creationId xmlns:a16="http://schemas.microsoft.com/office/drawing/2014/main" id="{DA644528-9EF4-9547-2F98-AAC8133A1F76}"/>
              </a:ext>
            </a:extLst>
          </p:cNvPr>
          <p:cNvSpPr/>
          <p:nvPr/>
        </p:nvSpPr>
        <p:spPr>
          <a:xfrm>
            <a:off x="3004310" y="4871076"/>
            <a:ext cx="267248" cy="344993"/>
          </a:xfrm>
          <a:prstGeom prst="leftBrac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28A2720-9BF9-5C1A-9CA8-B3AC59984013}"/>
              </a:ext>
            </a:extLst>
          </p:cNvPr>
          <p:cNvSpPr txBox="1"/>
          <p:nvPr/>
        </p:nvSpPr>
        <p:spPr>
          <a:xfrm>
            <a:off x="1128706" y="2672649"/>
            <a:ext cx="170762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1+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26D974E-A4AA-16B9-7DEF-0D39B8B00DAD}"/>
              </a:ext>
            </a:extLst>
          </p:cNvPr>
          <p:cNvSpPr txBox="1"/>
          <p:nvPr/>
        </p:nvSpPr>
        <p:spPr>
          <a:xfrm>
            <a:off x="655228" y="3168218"/>
            <a:ext cx="221518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 cycle during initial burst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28C894E-1F87-69EE-3453-3CFB2C5D5572}"/>
              </a:ext>
            </a:extLst>
          </p:cNvPr>
          <p:cNvSpPr txBox="1"/>
          <p:nvPr/>
        </p:nvSpPr>
        <p:spPr>
          <a:xfrm>
            <a:off x="1176520" y="3975396"/>
            <a:ext cx="170762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15 to 29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21F884F-8F7D-E002-9BEB-2490C4432674}"/>
              </a:ext>
            </a:extLst>
          </p:cNvPr>
          <p:cNvSpPr txBox="1"/>
          <p:nvPr/>
        </p:nvSpPr>
        <p:spPr>
          <a:xfrm>
            <a:off x="1176520" y="4899426"/>
            <a:ext cx="170762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1+ cycles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88122-CEDC-B002-779D-9292E79354F2}"/>
              </a:ext>
            </a:extLst>
          </p:cNvPr>
          <p:cNvSpPr txBox="1">
            <a:spLocks/>
          </p:cNvSpPr>
          <p:nvPr/>
        </p:nvSpPr>
        <p:spPr>
          <a:xfrm>
            <a:off x="6051121" y="6510169"/>
            <a:ext cx="89768" cy="19466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 defTabSz="410730">
              <a:defRPr sz="1265" baseline="0">
                <a:solidFill>
                  <a:srgbClr val="191EA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160729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2pPr>
            <a:lvl3pPr indent="321457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3pPr>
            <a:lvl4pPr indent="482186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4pPr>
            <a:lvl5pPr indent="642915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5pPr>
            <a:lvl6pPr indent="803643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6pPr>
            <a:lvl7pPr indent="964372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7pPr>
            <a:lvl8pPr indent="1125101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8pPr>
            <a:lvl9pPr indent="1285829" defTabSz="321457">
              <a:defRPr sz="844"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3705860"/>
      </p:ext>
    </p:extLst>
  </p:cSld>
  <p:clrMapOvr>
    <a:masterClrMapping/>
  </p:clrMapOvr>
  <p:transition spd="med" advTm="477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3" grpId="0" animBg="1"/>
      <p:bldP spid="77" grpId="0"/>
      <p:bldP spid="83" grpId="0"/>
      <p:bldP spid="106" grpId="0" animBg="1"/>
      <p:bldP spid="107" grpId="0" animBg="1"/>
      <p:bldP spid="109" grpId="0" animBg="1"/>
      <p:bldP spid="111" grpId="0"/>
      <p:bldP spid="112" grpId="0"/>
      <p:bldP spid="114" grpId="0"/>
      <p:bldP spid="1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A9CF1-986A-B632-7B4B-C3299C9D1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9BD1464-B2C2-30AB-F15F-1802E1E03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1567" y="1448946"/>
            <a:ext cx="6557394" cy="409837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BAC226-3F6D-3ED8-0A2C-8ECF38D0A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5333470" cy="5078791"/>
          </a:xfrm>
        </p:spPr>
        <p:txBody>
          <a:bodyPr/>
          <a:lstStyle/>
          <a:p>
            <a:endParaRPr lang="en-US" sz="2400" dirty="0"/>
          </a:p>
          <a:p>
            <a:r>
              <a:rPr lang="en-US" sz="2400" dirty="0"/>
              <a:t>Evaluated parallelism of tree</a:t>
            </a:r>
          </a:p>
          <a:p>
            <a:pPr lvl="1"/>
            <a:r>
              <a:rPr lang="en-US" sz="2000" dirty="0"/>
              <a:t>Varied max potential parallelism P</a:t>
            </a:r>
            <a:r>
              <a:rPr lang="en-US" sz="2000" baseline="-25000" dirty="0"/>
              <a:t>TT </a:t>
            </a:r>
          </a:p>
          <a:p>
            <a:pPr lvl="1"/>
            <a:r>
              <a:rPr lang="en-US" sz="2000" dirty="0"/>
              <a:t>Measured mean outputs per cycle</a:t>
            </a:r>
          </a:p>
          <a:p>
            <a:pPr lvl="1"/>
            <a:r>
              <a:rPr lang="en-US" sz="2000" dirty="0"/>
              <a:t>Tested 6 distributions</a:t>
            </a:r>
          </a:p>
          <a:p>
            <a:pPr lvl="1"/>
            <a:r>
              <a:rPr lang="en-US" sz="2000" dirty="0"/>
              <a:t>128 inputs (max array size: 128k)</a:t>
            </a:r>
          </a:p>
          <a:p>
            <a:pPr lvl="1"/>
            <a:endParaRPr lang="en-US" sz="2000" dirty="0"/>
          </a:p>
          <a:p>
            <a:pPr marL="461962" lvl="1" indent="0">
              <a:buNone/>
            </a:pPr>
            <a:endParaRPr lang="en-US" sz="2000" dirty="0"/>
          </a:p>
          <a:p>
            <a:r>
              <a:rPr lang="en-US" sz="2400" dirty="0"/>
              <a:t>Diminishing returns with larger P</a:t>
            </a:r>
            <a:r>
              <a:rPr lang="en-US" sz="2400" baseline="-25000" dirty="0"/>
              <a:t>TT</a:t>
            </a:r>
          </a:p>
          <a:p>
            <a:pPr lvl="1"/>
            <a:r>
              <a:rPr lang="en-US" sz="2000" dirty="0"/>
              <a:t>Achieved ~7-8 outputs/cycle at P</a:t>
            </a:r>
            <a:r>
              <a:rPr lang="en-US" sz="2000" baseline="-25000" dirty="0"/>
              <a:t>TT</a:t>
            </a:r>
            <a:r>
              <a:rPr lang="en-US" sz="2000" dirty="0"/>
              <a:t>=32</a:t>
            </a:r>
          </a:p>
          <a:p>
            <a:pPr lvl="1"/>
            <a:r>
              <a:rPr lang="en-US" sz="2000" dirty="0"/>
              <a:t>Similar results across distributions</a:t>
            </a:r>
          </a:p>
          <a:p>
            <a:pPr marL="461962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20CB73-A826-5BC3-8983-FE44D84B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Tournament Tree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26E910D-D78E-27AC-A8F1-A591C87EBB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2618880"/>
      </p:ext>
    </p:extLst>
  </p:cSld>
  <p:clrMapOvr>
    <a:masterClrMapping/>
  </p:clrMapOvr>
  <p:transition spd="med" advTm="532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68B52-35E9-6FF5-7F1C-45F6A9AD4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1C5244-AAC9-603D-578A-634D25642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5475" y="1849849"/>
            <a:ext cx="6486525" cy="36766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DC6F57-B0FA-64D6-D8DD-606C7FB51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4" y="1116013"/>
            <a:ext cx="5701498" cy="5078791"/>
          </a:xfrm>
        </p:spPr>
        <p:txBody>
          <a:bodyPr/>
          <a:lstStyle/>
          <a:p>
            <a:r>
              <a:rPr lang="en-US" sz="2400" dirty="0"/>
              <a:t>Setup:</a:t>
            </a:r>
          </a:p>
          <a:p>
            <a:pPr lvl="1"/>
            <a:r>
              <a:rPr lang="en-US" sz="2000" dirty="0"/>
              <a:t>Bus width: 32 to 512</a:t>
            </a:r>
          </a:p>
          <a:p>
            <a:pPr lvl="1"/>
            <a:r>
              <a:rPr lang="en-US" sz="2000" dirty="0"/>
              <a:t>32-bit key, rest is data</a:t>
            </a:r>
          </a:p>
          <a:p>
            <a:pPr lvl="1"/>
            <a:r>
              <a:rPr lang="en-US" sz="2000" dirty="0"/>
              <a:t>P</a:t>
            </a:r>
            <a:r>
              <a:rPr lang="en-US" sz="2000" baseline="-25000" dirty="0"/>
              <a:t>TT</a:t>
            </a:r>
            <a:r>
              <a:rPr lang="en-US" sz="2000" dirty="0"/>
              <a:t>=2</a:t>
            </a:r>
          </a:p>
          <a:p>
            <a:pPr lvl="1"/>
            <a:r>
              <a:rPr lang="en-US" sz="2000" dirty="0"/>
              <a:t>Maximum size: 128k elements</a:t>
            </a:r>
          </a:p>
          <a:p>
            <a:pPr lvl="1"/>
            <a:r>
              <a:rPr lang="en-US" sz="2000" dirty="0"/>
              <a:t>1.7M LUT Versal device</a:t>
            </a:r>
          </a:p>
          <a:p>
            <a:r>
              <a:rPr lang="en-US" sz="2400" dirty="0"/>
              <a:t>Bandwidth: 11.2 to 98.8 Gbps</a:t>
            </a:r>
          </a:p>
          <a:p>
            <a:pPr lvl="1"/>
            <a:r>
              <a:rPr lang="en-US" sz="2000" dirty="0"/>
              <a:t>Primarily limited by decrease in clock</a:t>
            </a:r>
          </a:p>
          <a:p>
            <a:r>
              <a:rPr lang="en-US" sz="2400" dirty="0"/>
              <a:t>Clock: 349 MHz to 193 MHz</a:t>
            </a:r>
          </a:p>
          <a:p>
            <a:pPr lvl="1"/>
            <a:r>
              <a:rPr lang="en-US" sz="2000" dirty="0"/>
              <a:t>Easy to improve clock at cost of latency</a:t>
            </a:r>
          </a:p>
          <a:p>
            <a:r>
              <a:rPr lang="en-US" sz="2400" dirty="0"/>
              <a:t>Latency: 74 ns to 134 ns</a:t>
            </a:r>
          </a:p>
          <a:p>
            <a:pPr lvl="1"/>
            <a:r>
              <a:rPr lang="en-US" sz="2000" dirty="0"/>
              <a:t>Same for latency to first output and total added latency (no gaps) </a:t>
            </a:r>
            <a:r>
              <a:rPr lang="en-US" sz="1600" dirty="0"/>
              <a:t> </a:t>
            </a: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5D4C3A-ADF7-7860-6441-D95C89F03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 Experiments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0202C1D-A229-6D6B-F0DE-D0F399156A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2811895"/>
      </p:ext>
    </p:extLst>
  </p:cSld>
  <p:clrMapOvr>
    <a:masterClrMapping/>
  </p:clrMapOvr>
  <p:transition spd="med" advTm="597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4EFEAC-92C3-1E01-BEB1-8DFE183503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3699933"/>
            <a:ext cx="11657824" cy="2494871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baseline="-25000" dirty="0"/>
              <a:t>TT</a:t>
            </a:r>
            <a:r>
              <a:rPr lang="en-US" dirty="0"/>
              <a:t>=2, maximum size of 128k elements</a:t>
            </a:r>
          </a:p>
          <a:p>
            <a:r>
              <a:rPr lang="en-US" dirty="0"/>
              <a:t>Evaluated for 1.7M LUT Versal</a:t>
            </a:r>
          </a:p>
          <a:p>
            <a:r>
              <a:rPr lang="en-US" dirty="0"/>
              <a:t>BRAM bottleneck for wide buses</a:t>
            </a:r>
          </a:p>
          <a:p>
            <a:pPr lvl="1"/>
            <a:r>
              <a:rPr lang="en-US" dirty="0"/>
              <a:t>Could be improved with UltraRAM</a:t>
            </a:r>
          </a:p>
          <a:p>
            <a:pPr lvl="1"/>
            <a:r>
              <a:rPr lang="en-US" dirty="0"/>
              <a:t>Other alternatives for low-area, low-P</a:t>
            </a:r>
            <a:r>
              <a:rPr lang="en-US" baseline="-25000" dirty="0"/>
              <a:t>TT</a:t>
            </a:r>
            <a:r>
              <a:rPr lang="en-US" dirty="0"/>
              <a:t> data steering in paper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122E63-74F6-79E1-76EC-B4BA805DF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Utilization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DF7DD31-489E-8D4D-5DCE-C04C77D91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0455" y="1485506"/>
            <a:ext cx="7524810" cy="194349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1BF27A4-8080-6770-8C26-25B533AB7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9967511"/>
      </p:ext>
    </p:extLst>
  </p:cSld>
  <p:clrMapOvr>
    <a:masterClrMapping/>
  </p:clrMapOvr>
  <p:transition spd="med" advTm="24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C229D-C899-5229-63B2-FFD99E751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2" y="4345497"/>
            <a:ext cx="11850629" cy="1849307"/>
          </a:xfrm>
        </p:spPr>
        <p:txBody>
          <a:bodyPr/>
          <a:lstStyle/>
          <a:p>
            <a:r>
              <a:rPr lang="en-US" sz="2400" dirty="0"/>
              <a:t>Compared EdgeSort latency to PCIe Gen 4 x16 acceleration</a:t>
            </a:r>
          </a:p>
          <a:p>
            <a:pPr lvl="1"/>
            <a:r>
              <a:rPr lang="en-US" sz="2000" dirty="0"/>
              <a:t>Assumes maximum possible bandwidth (31.5 GB/s) and infinitely fast computation</a:t>
            </a:r>
          </a:p>
          <a:p>
            <a:pPr lvl="1"/>
            <a:r>
              <a:rPr lang="en-US" sz="2000" dirty="0"/>
              <a:t>Results pessimistic because small PCIe transfers have low bandwidth</a:t>
            </a:r>
          </a:p>
          <a:p>
            <a:r>
              <a:rPr lang="en-US" sz="2400" dirty="0"/>
              <a:t>EdgeSort achieves &gt; 100x latency improvements for arrays above 32k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A1ED9B-176C-12B2-8B29-5E4CC6F6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Latency Improvement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C78018D-126B-1057-83D9-0ED8AD369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8887" y="1116013"/>
            <a:ext cx="5829673" cy="314559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D421F9E-D40B-0C53-4F64-351FAEB5EE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30142"/>
      </p:ext>
    </p:extLst>
  </p:cSld>
  <p:clrMapOvr>
    <a:masterClrMapping/>
  </p:clrMapOvr>
  <p:transition spd="med" advTm="25282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5DAA4-C753-3860-3002-1AB08650C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75B3-D631-461E-5BA2-6F5B8021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9FFD2-8771-CE47-6692-705A8CB2D5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4D74617-964F-5888-7CC8-CB270BCBE4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254" y="1049339"/>
            <a:ext cx="11715746" cy="2454988"/>
          </a:xfrm>
        </p:spPr>
        <p:txBody>
          <a:bodyPr/>
          <a:lstStyle/>
          <a:p>
            <a:r>
              <a:rPr lang="en-US" dirty="0"/>
              <a:t>Most prior sorting work focused on maximizing throughput</a:t>
            </a:r>
          </a:p>
          <a:p>
            <a:pPr lvl="1"/>
            <a:r>
              <a:rPr lang="en-US" dirty="0"/>
              <a:t>Streaming applications constrained by network bandwidth</a:t>
            </a:r>
          </a:p>
          <a:p>
            <a:pPr lvl="1"/>
            <a:r>
              <a:rPr lang="en-US" dirty="0"/>
              <a:t>New opportunity for low-latency sorting</a:t>
            </a:r>
          </a:p>
          <a:p>
            <a:pPr lvl="1"/>
            <a:endParaRPr lang="en-US" dirty="0"/>
          </a:p>
          <a:p>
            <a:r>
              <a:rPr lang="en-US" dirty="0"/>
              <a:t>GPUs are not well-suited for low-latency streaming applications</a:t>
            </a:r>
          </a:p>
          <a:p>
            <a:pPr lvl="1"/>
            <a:r>
              <a:rPr lang="en-US" dirty="0"/>
              <a:t>Latency dominated by PCIe times, even for infinitely fast throughput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11EE2A-35B4-FB38-1432-D866E4C9C9B0}"/>
              </a:ext>
            </a:extLst>
          </p:cNvPr>
          <p:cNvGrpSpPr/>
          <p:nvPr/>
        </p:nvGrpSpPr>
        <p:grpSpPr>
          <a:xfrm>
            <a:off x="1963262" y="4114032"/>
            <a:ext cx="8337881" cy="1774127"/>
            <a:chOff x="1963262" y="4114032"/>
            <a:chExt cx="8337881" cy="1774127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22620CE-4D7C-8A35-51F0-58A1FEDD29CC}"/>
                </a:ext>
              </a:extLst>
            </p:cNvPr>
            <p:cNvSpPr/>
            <p:nvPr/>
          </p:nvSpPr>
          <p:spPr>
            <a:xfrm>
              <a:off x="1963262" y="4533535"/>
              <a:ext cx="2243888" cy="361728"/>
            </a:xfrm>
            <a:prstGeom prst="rect">
              <a:avLst/>
            </a:prstGeom>
            <a:solidFill>
              <a:srgbClr val="E7E6E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Stream In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853576B-D0CB-60AF-92C4-1D6F4C964A11}"/>
                </a:ext>
              </a:extLst>
            </p:cNvPr>
            <p:cNvSpPr/>
            <p:nvPr/>
          </p:nvSpPr>
          <p:spPr>
            <a:xfrm>
              <a:off x="4207150" y="4533535"/>
              <a:ext cx="1708484" cy="361728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PCIe Write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A6187C4-33B2-3670-9691-0E8E45A9618E}"/>
                </a:ext>
              </a:extLst>
            </p:cNvPr>
            <p:cNvSpPr/>
            <p:nvPr/>
          </p:nvSpPr>
          <p:spPr>
            <a:xfrm>
              <a:off x="5915634" y="4533535"/>
              <a:ext cx="433137" cy="361728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8B1F152-063F-F92A-34FB-C936F5C7F3F4}"/>
                </a:ext>
              </a:extLst>
            </p:cNvPr>
            <p:cNvSpPr/>
            <p:nvPr/>
          </p:nvSpPr>
          <p:spPr>
            <a:xfrm>
              <a:off x="6348771" y="4533535"/>
              <a:ext cx="1708484" cy="36172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PCIe Read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AB79AC7-AFDC-28CC-020C-C4A1C915D238}"/>
                </a:ext>
              </a:extLst>
            </p:cNvPr>
            <p:cNvSpPr/>
            <p:nvPr/>
          </p:nvSpPr>
          <p:spPr>
            <a:xfrm>
              <a:off x="8057255" y="4533535"/>
              <a:ext cx="2243888" cy="361728"/>
            </a:xfrm>
            <a:prstGeom prst="rect">
              <a:avLst/>
            </a:prstGeom>
            <a:solidFill>
              <a:srgbClr val="E7E6E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Stream Out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Left Brace 63">
              <a:extLst>
                <a:ext uri="{FF2B5EF4-FFF2-40B4-BE49-F238E27FC236}">
                  <a16:creationId xmlns:a16="http://schemas.microsoft.com/office/drawing/2014/main" id="{F6BFED16-3CDF-44CB-527C-2D423271BFF6}"/>
                </a:ext>
              </a:extLst>
            </p:cNvPr>
            <p:cNvSpPr/>
            <p:nvPr/>
          </p:nvSpPr>
          <p:spPr>
            <a:xfrm rot="5400000">
              <a:off x="6077724" y="4247312"/>
              <a:ext cx="108955" cy="397433"/>
            </a:xfrm>
            <a:prstGeom prst="leftBrac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B005BD1-243B-923F-B7B2-B41692CCC170}"/>
                </a:ext>
              </a:extLst>
            </p:cNvPr>
            <p:cNvSpPr txBox="1"/>
            <p:nvPr/>
          </p:nvSpPr>
          <p:spPr>
            <a:xfrm>
              <a:off x="4474319" y="4114032"/>
              <a:ext cx="331301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8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High-Throughput Sort (e.g., GPU)</a:t>
              </a:r>
              <a:endPara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CAE679B6-BA12-D137-B4C7-0663F4E8DE4C}"/>
                </a:ext>
              </a:extLst>
            </p:cNvPr>
            <p:cNvCxnSpPr>
              <a:cxnSpLocks/>
            </p:cNvCxnSpPr>
            <p:nvPr/>
          </p:nvCxnSpPr>
          <p:spPr>
            <a:xfrm>
              <a:off x="10295127" y="4310740"/>
              <a:ext cx="0" cy="1577419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36CD13A-E88B-CFB0-5956-7C068D5DB643}"/>
                </a:ext>
              </a:extLst>
            </p:cNvPr>
            <p:cNvSpPr txBox="1"/>
            <p:nvPr/>
          </p:nvSpPr>
          <p:spPr>
            <a:xfrm>
              <a:off x="7063990" y="5219548"/>
              <a:ext cx="2686970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800" i="1" kern="1200" dirty="0">
                  <a:solidFill>
                    <a:prstClr val="black"/>
                  </a:solidFill>
                  <a:latin typeface="Calibri" panose="020F0502020204030204"/>
                </a:rPr>
                <a:t>Latency Increase over Ideal</a:t>
              </a:r>
              <a:endParaRPr lang="en-US" sz="1200" i="1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32C246A2-79A5-574B-0428-B4925A1673DA}"/>
                </a:ext>
              </a:extLst>
            </p:cNvPr>
            <p:cNvCxnSpPr>
              <a:cxnSpLocks/>
              <a:endCxn id="76" idx="3"/>
            </p:cNvCxnSpPr>
            <p:nvPr/>
          </p:nvCxnSpPr>
          <p:spPr>
            <a:xfrm flipH="1">
              <a:off x="6450788" y="5526426"/>
              <a:ext cx="3844338" cy="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8BFF363-4779-8E1E-C3C4-230C122FC890}"/>
                </a:ext>
              </a:extLst>
            </p:cNvPr>
            <p:cNvSpPr/>
            <p:nvPr/>
          </p:nvSpPr>
          <p:spPr>
            <a:xfrm>
              <a:off x="1963262" y="5345562"/>
              <a:ext cx="2243888" cy="361728"/>
            </a:xfrm>
            <a:prstGeom prst="rect">
              <a:avLst/>
            </a:prstGeom>
            <a:solidFill>
              <a:srgbClr val="E7E6E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Stream In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F75777C-B5C6-C852-93EE-13591DFACAAE}"/>
                </a:ext>
              </a:extLst>
            </p:cNvPr>
            <p:cNvSpPr/>
            <p:nvPr/>
          </p:nvSpPr>
          <p:spPr>
            <a:xfrm>
              <a:off x="4206900" y="5345562"/>
              <a:ext cx="2243888" cy="361728"/>
            </a:xfrm>
            <a:prstGeom prst="rect">
              <a:avLst/>
            </a:prstGeom>
            <a:solidFill>
              <a:srgbClr val="E7E6E6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Stream Out</a:t>
              </a:r>
              <a:endPara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94287936"/>
      </p:ext>
    </p:extLst>
  </p:cSld>
  <p:clrMapOvr>
    <a:masterClrMapping/>
  </p:clrMapOvr>
  <p:transition spd="med" advTm="362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770101-9D00-BF1F-82E0-6E523541A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9414997" cy="5078791"/>
          </a:xfrm>
        </p:spPr>
        <p:txBody>
          <a:bodyPr/>
          <a:lstStyle/>
          <a:p>
            <a:r>
              <a:rPr lang="en-US" dirty="0"/>
              <a:t>We introduced EdgeSort architecture for SmartNIC FPGAs</a:t>
            </a:r>
          </a:p>
          <a:p>
            <a:pPr lvl="1"/>
            <a:r>
              <a:rPr lang="en-US" dirty="0"/>
              <a:t>Achieved latencies under 100 ns for arrays up to 128k elements</a:t>
            </a:r>
          </a:p>
          <a:p>
            <a:pPr lvl="1"/>
            <a:r>
              <a:rPr lang="en-US" dirty="0"/>
              <a:t>Line-rate sorting for common bandwidths (up to 98.8 Gbps)</a:t>
            </a:r>
          </a:p>
          <a:p>
            <a:pPr lvl="1"/>
            <a:r>
              <a:rPr lang="en-US" dirty="0"/>
              <a:t>Showed scalability up to 1M elements</a:t>
            </a:r>
          </a:p>
          <a:p>
            <a:r>
              <a:rPr lang="en-US" dirty="0"/>
              <a:t>Achieved 1-2 order-of-magnitude latency reductions compared to PCIe accelerators</a:t>
            </a:r>
          </a:p>
          <a:p>
            <a:r>
              <a:rPr lang="en-US" dirty="0"/>
              <a:t>Hybrid sub-sort and parallel tournament tree designed specifically to reduce latency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FEA643-B884-0C62-0FF3-DA257ACB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7DBB2-CF0E-A9BA-2C64-103E60BDD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854251"/>
      </p:ext>
    </p:extLst>
  </p:cSld>
  <p:clrMapOvr>
    <a:masterClrMapping/>
  </p:clrMapOvr>
  <p:transition spd="med" advTm="36518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0DC4C-5AF2-D780-908D-9FB3863F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B72E8-12D4-7A63-1957-AB5541D22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EdgeSort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95A2BC-4C1B-B2FE-8AC8-9C6943AC78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B42C9B3-7925-6B32-3860-7EF963895D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329" y="1049339"/>
            <a:ext cx="11330892" cy="2349315"/>
          </a:xfrm>
        </p:spPr>
        <p:txBody>
          <a:bodyPr/>
          <a:lstStyle/>
          <a:p>
            <a:r>
              <a:rPr lang="en-US" sz="2400" dirty="0"/>
              <a:t>We introduce EdgeSort for SmartNIC FPGAs</a:t>
            </a:r>
          </a:p>
          <a:p>
            <a:pPr lvl="1"/>
            <a:r>
              <a:rPr lang="en-US" sz="2000" dirty="0"/>
              <a:t>Lower throughput than GPUs, but:</a:t>
            </a:r>
          </a:p>
          <a:p>
            <a:pPr lvl="2"/>
            <a:r>
              <a:rPr lang="en-US" dirty="0"/>
              <a:t>Achieves line-rate sorting at common networking bandwidths</a:t>
            </a:r>
          </a:p>
          <a:p>
            <a:pPr lvl="2"/>
            <a:r>
              <a:rPr lang="en-US" dirty="0"/>
              <a:t>Minimizes 1) latency to first output, and 2) total added latency over ideal</a:t>
            </a:r>
            <a:endParaRPr lang="en-US" sz="1400" dirty="0"/>
          </a:p>
          <a:p>
            <a:pPr lvl="1"/>
            <a:r>
              <a:rPr lang="en-US" sz="2000" dirty="0"/>
              <a:t>Two orders of magnitude lower latency than PCIe accelerators</a:t>
            </a:r>
          </a:p>
          <a:p>
            <a:pPr lvl="1"/>
            <a:r>
              <a:rPr lang="en-US" sz="2000" dirty="0"/>
              <a:t>~100 Gbps throughput with &lt; 100 ns of added latency for 128k-element arrays</a:t>
            </a:r>
          </a:p>
          <a:p>
            <a:pPr lvl="1"/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F4322E-6BCC-8C08-8DAD-2712B11B7E88}"/>
              </a:ext>
            </a:extLst>
          </p:cNvPr>
          <p:cNvSpPr/>
          <p:nvPr/>
        </p:nvSpPr>
        <p:spPr>
          <a:xfrm>
            <a:off x="2373150" y="3563100"/>
            <a:ext cx="1924545" cy="31024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 In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957E9A-8666-6D0D-3E7E-12B45668301C}"/>
              </a:ext>
            </a:extLst>
          </p:cNvPr>
          <p:cNvSpPr/>
          <p:nvPr/>
        </p:nvSpPr>
        <p:spPr>
          <a:xfrm>
            <a:off x="4297695" y="3563100"/>
            <a:ext cx="1465338" cy="31024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PCIe Write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1AABF6-2537-1CE4-6BDA-720EEBB0D1F4}"/>
              </a:ext>
            </a:extLst>
          </p:cNvPr>
          <p:cNvSpPr/>
          <p:nvPr/>
        </p:nvSpPr>
        <p:spPr>
          <a:xfrm>
            <a:off x="5763033" y="3563100"/>
            <a:ext cx="371494" cy="310248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35045D-7114-FAD4-9BC0-D488E728D9FA}"/>
              </a:ext>
            </a:extLst>
          </p:cNvPr>
          <p:cNvSpPr/>
          <p:nvPr/>
        </p:nvSpPr>
        <p:spPr>
          <a:xfrm>
            <a:off x="6134528" y="3563100"/>
            <a:ext cx="1465338" cy="31024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PCIe Read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85F4F0-5F67-866A-CF5E-7287AD2C5B8B}"/>
              </a:ext>
            </a:extLst>
          </p:cNvPr>
          <p:cNvSpPr/>
          <p:nvPr/>
        </p:nvSpPr>
        <p:spPr>
          <a:xfrm>
            <a:off x="7599866" y="3563100"/>
            <a:ext cx="1924545" cy="31024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 Out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5F9338-BC41-4B5B-F070-19EC95572CB3}"/>
              </a:ext>
            </a:extLst>
          </p:cNvPr>
          <p:cNvSpPr/>
          <p:nvPr/>
        </p:nvSpPr>
        <p:spPr>
          <a:xfrm>
            <a:off x="2373150" y="4727382"/>
            <a:ext cx="1924545" cy="31024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 In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B1CFDE-0586-F3EC-CD26-DAE9F6D3261C}"/>
              </a:ext>
            </a:extLst>
          </p:cNvPr>
          <p:cNvSpPr/>
          <p:nvPr/>
        </p:nvSpPr>
        <p:spPr>
          <a:xfrm>
            <a:off x="2602754" y="4417134"/>
            <a:ext cx="1844573" cy="310248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Subsorting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55F3BC-FB9D-80F9-EAB0-9B327D399B11}"/>
              </a:ext>
            </a:extLst>
          </p:cNvPr>
          <p:cNvSpPr/>
          <p:nvPr/>
        </p:nvSpPr>
        <p:spPr>
          <a:xfrm>
            <a:off x="4558905" y="4727382"/>
            <a:ext cx="1924545" cy="31024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 Out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A5493E-75F3-7E50-C0C6-042284EBAD4A}"/>
              </a:ext>
            </a:extLst>
          </p:cNvPr>
          <p:cNvSpPr/>
          <p:nvPr/>
        </p:nvSpPr>
        <p:spPr>
          <a:xfrm>
            <a:off x="4447326" y="4417134"/>
            <a:ext cx="1844572" cy="310248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Merging</a:t>
            </a: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BD04CA66-8B69-2B66-1A0B-BA6A57DF8EBD}"/>
              </a:ext>
            </a:extLst>
          </p:cNvPr>
          <p:cNvSpPr/>
          <p:nvPr/>
        </p:nvSpPr>
        <p:spPr>
          <a:xfrm rot="5400000">
            <a:off x="5902055" y="3317611"/>
            <a:ext cx="93449" cy="340872"/>
          </a:xfrm>
          <a:prstGeom prst="leftBrac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269B29-F22D-4777-06B4-2554776F07E9}"/>
              </a:ext>
            </a:extLst>
          </p:cNvPr>
          <p:cNvSpPr txBox="1"/>
          <p:nvPr/>
        </p:nvSpPr>
        <p:spPr>
          <a:xfrm>
            <a:off x="4526842" y="3203299"/>
            <a:ext cx="284152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High-Throughput Sort (e.g., GPU)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724DEDC7-1042-082C-E0EF-9E58A38F4301}"/>
              </a:ext>
            </a:extLst>
          </p:cNvPr>
          <p:cNvSpPr/>
          <p:nvPr/>
        </p:nvSpPr>
        <p:spPr>
          <a:xfrm rot="5400000">
            <a:off x="4366090" y="2470676"/>
            <a:ext cx="162469" cy="3689144"/>
          </a:xfrm>
          <a:prstGeom prst="leftBrac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3BA9F3-5057-67B7-D1FE-F8346BE24EB6}"/>
              </a:ext>
            </a:extLst>
          </p:cNvPr>
          <p:cNvSpPr txBox="1"/>
          <p:nvPr/>
        </p:nvSpPr>
        <p:spPr>
          <a:xfrm>
            <a:off x="2576424" y="4015972"/>
            <a:ext cx="38582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Lower-Throughput Streaming Sort (EdgeSort)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4772C35-C252-CB30-5155-52D18E18327E}"/>
              </a:ext>
            </a:extLst>
          </p:cNvPr>
          <p:cNvGrpSpPr/>
          <p:nvPr/>
        </p:nvGrpSpPr>
        <p:grpSpPr>
          <a:xfrm>
            <a:off x="6483450" y="3873348"/>
            <a:ext cx="3035801" cy="1164283"/>
            <a:chOff x="6483450" y="3873348"/>
            <a:chExt cx="3035801" cy="1164283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4FFD282-7881-9694-D7C5-91C98E05C8EB}"/>
                </a:ext>
              </a:extLst>
            </p:cNvPr>
            <p:cNvCxnSpPr>
              <a:cxnSpLocks/>
            </p:cNvCxnSpPr>
            <p:nvPr/>
          </p:nvCxnSpPr>
          <p:spPr>
            <a:xfrm>
              <a:off x="9519251" y="3873348"/>
              <a:ext cx="0" cy="1164283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88B224-CABB-56FF-B9FD-1DD811272562}"/>
                </a:ext>
              </a:extLst>
            </p:cNvPr>
            <p:cNvSpPr txBox="1"/>
            <p:nvPr/>
          </p:nvSpPr>
          <p:spPr>
            <a:xfrm>
              <a:off x="7104421" y="4290744"/>
              <a:ext cx="179385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6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Orders-of-magnitude latency improvement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97E424D-5969-5ADE-75AA-0AD1510FF2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3450" y="4843047"/>
              <a:ext cx="3035801" cy="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5AE5A29-ECD9-126E-01BD-F8A2D12CC7E6}"/>
              </a:ext>
            </a:extLst>
          </p:cNvPr>
          <p:cNvGrpSpPr/>
          <p:nvPr/>
        </p:nvGrpSpPr>
        <p:grpSpPr>
          <a:xfrm>
            <a:off x="3229434" y="5051860"/>
            <a:ext cx="2435782" cy="331060"/>
            <a:chOff x="3229434" y="5051860"/>
            <a:chExt cx="2435782" cy="331060"/>
          </a:xfrm>
        </p:grpSpPr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33386352-6E89-1504-DB93-6607AD30BD0C}"/>
                </a:ext>
              </a:extLst>
            </p:cNvPr>
            <p:cNvSpPr/>
            <p:nvPr/>
          </p:nvSpPr>
          <p:spPr>
            <a:xfrm rot="16200000">
              <a:off x="4398663" y="4956327"/>
              <a:ext cx="62128" cy="253194"/>
            </a:xfrm>
            <a:prstGeom prst="leftBrac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C55434-45D9-F22B-0A80-EDA7C6B21618}"/>
                </a:ext>
              </a:extLst>
            </p:cNvPr>
            <p:cNvSpPr txBox="1"/>
            <p:nvPr/>
          </p:nvSpPr>
          <p:spPr>
            <a:xfrm>
              <a:off x="3229434" y="5136699"/>
              <a:ext cx="243578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400" rtl="0"/>
              <a:r>
                <a:rPr lang="en-US" sz="16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Latency to First Output</a:t>
              </a:r>
              <a:endPara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270BFE-9B86-0EF8-15CF-6EF8C63AE8C0}"/>
              </a:ext>
            </a:extLst>
          </p:cNvPr>
          <p:cNvGrpSpPr/>
          <p:nvPr/>
        </p:nvGrpSpPr>
        <p:grpSpPr>
          <a:xfrm>
            <a:off x="2373150" y="4417134"/>
            <a:ext cx="5117754" cy="1759649"/>
            <a:chOff x="2373150" y="4417134"/>
            <a:chExt cx="5117754" cy="175964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E4D683E-A17C-88F3-CB7F-0232B4FB1CEB}"/>
                </a:ext>
              </a:extLst>
            </p:cNvPr>
            <p:cNvCxnSpPr>
              <a:cxnSpLocks/>
            </p:cNvCxnSpPr>
            <p:nvPr/>
          </p:nvCxnSpPr>
          <p:spPr>
            <a:xfrm>
              <a:off x="6482589" y="4417134"/>
              <a:ext cx="0" cy="139370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B55A492-A306-FAFE-1551-DD120E092FAC}"/>
                </a:ext>
              </a:extLst>
            </p:cNvPr>
            <p:cNvGrpSpPr/>
            <p:nvPr/>
          </p:nvGrpSpPr>
          <p:grpSpPr>
            <a:xfrm>
              <a:off x="2373150" y="5500594"/>
              <a:ext cx="5117754" cy="676189"/>
              <a:chOff x="2373150" y="5500594"/>
              <a:chExt cx="5117754" cy="67618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ACCA936-6021-A573-E01C-6007223AB57E}"/>
                  </a:ext>
                </a:extLst>
              </p:cNvPr>
              <p:cNvSpPr/>
              <p:nvPr/>
            </p:nvSpPr>
            <p:spPr>
              <a:xfrm>
                <a:off x="2373150" y="5500594"/>
                <a:ext cx="1924545" cy="310248"/>
              </a:xfrm>
              <a:prstGeom prst="rect">
                <a:avLst/>
              </a:prstGeom>
              <a:solidFill>
                <a:srgbClr val="E7E6E6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Stream In</a:t>
                </a:r>
                <a:endPara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1020AB3-D539-5A19-7E05-6D981A3CD9EB}"/>
                  </a:ext>
                </a:extLst>
              </p:cNvPr>
              <p:cNvSpPr/>
              <p:nvPr/>
            </p:nvSpPr>
            <p:spPr>
              <a:xfrm>
                <a:off x="4297481" y="5500594"/>
                <a:ext cx="1924545" cy="310248"/>
              </a:xfrm>
              <a:prstGeom prst="rect">
                <a:avLst/>
              </a:prstGeom>
              <a:solidFill>
                <a:srgbClr val="E7E6E6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Stream Out</a:t>
                </a:r>
                <a:endPara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B6B0B3D-6FF5-ADA9-0C92-F4159CCCC4EC}"/>
                  </a:ext>
                </a:extLst>
              </p:cNvPr>
              <p:cNvSpPr txBox="1"/>
              <p:nvPr/>
            </p:nvSpPr>
            <p:spPr>
              <a:xfrm>
                <a:off x="5213336" y="5930562"/>
                <a:ext cx="227756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defTabSz="914400" rtl="0"/>
                <a:r>
                  <a:rPr lang="en-US" sz="1600" i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Total Added Latency</a:t>
                </a:r>
                <a:endParaRPr lang="en-US" sz="1200" i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Left Brace 26">
                <a:extLst>
                  <a:ext uri="{FF2B5EF4-FFF2-40B4-BE49-F238E27FC236}">
                    <a16:creationId xmlns:a16="http://schemas.microsoft.com/office/drawing/2014/main" id="{7A9BC95E-1FD7-9B0C-4BC8-ED52E19DB0F5}"/>
                  </a:ext>
                </a:extLst>
              </p:cNvPr>
              <p:cNvSpPr/>
              <p:nvPr/>
            </p:nvSpPr>
            <p:spPr>
              <a:xfrm rot="16200000">
                <a:off x="6332937" y="5746211"/>
                <a:ext cx="62128" cy="253194"/>
              </a:xfrm>
              <a:prstGeom prst="leftBrac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37833192"/>
      </p:ext>
    </p:extLst>
  </p:cSld>
  <p:clrMapOvr>
    <a:masterClrMapping/>
  </p:clrMapOvr>
  <p:transition spd="med" advTm="717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DEF2B-DDD1-A170-1A4C-219149A83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4953F-ED6C-DCDA-4C8A-708AF077B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5FEB8-55F3-C7E9-259F-9AA8F05DFC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D6AEDC0-5A0A-9986-0C33-E624EF63A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329" y="1049339"/>
            <a:ext cx="3919271" cy="376107"/>
          </a:xfrm>
        </p:spPr>
        <p:txBody>
          <a:bodyPr/>
          <a:lstStyle/>
          <a:p>
            <a:r>
              <a:rPr lang="en-US" sz="2400" dirty="0"/>
              <a:t>Architecture based on common subsort-merge strategy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26F680B-46C9-C85D-3E8D-5939A02FDB47}"/>
              </a:ext>
            </a:extLst>
          </p:cNvPr>
          <p:cNvSpPr/>
          <p:nvPr/>
        </p:nvSpPr>
        <p:spPr>
          <a:xfrm>
            <a:off x="3665596" y="2563602"/>
            <a:ext cx="3974717" cy="30190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77E3EAC-59A0-66E9-5469-C64B3A73E4C6}"/>
              </a:ext>
            </a:extLst>
          </p:cNvPr>
          <p:cNvSpPr/>
          <p:nvPr/>
        </p:nvSpPr>
        <p:spPr>
          <a:xfrm>
            <a:off x="5393078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3F4F5DD-A31F-45C3-52BD-B77B851D3C5F}"/>
              </a:ext>
            </a:extLst>
          </p:cNvPr>
          <p:cNvSpPr/>
          <p:nvPr/>
        </p:nvSpPr>
        <p:spPr>
          <a:xfrm>
            <a:off x="3665596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80E8FA0-79A7-AFF9-2BA3-52B6E3C7AAFD}"/>
              </a:ext>
            </a:extLst>
          </p:cNvPr>
          <p:cNvSpPr/>
          <p:nvPr/>
        </p:nvSpPr>
        <p:spPr>
          <a:xfrm>
            <a:off x="4490460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95517BBF-5CE2-42A4-3926-287B05BF0B68}"/>
              </a:ext>
            </a:extLst>
          </p:cNvPr>
          <p:cNvSpPr/>
          <p:nvPr/>
        </p:nvSpPr>
        <p:spPr>
          <a:xfrm rot="10800000">
            <a:off x="3628778" y="4154962"/>
            <a:ext cx="4011535" cy="988451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2343694-8FEF-DD82-C554-B5AB5254BD57}"/>
              </a:ext>
            </a:extLst>
          </p:cNvPr>
          <p:cNvSpPr/>
          <p:nvPr/>
        </p:nvSpPr>
        <p:spPr>
          <a:xfrm>
            <a:off x="4755443" y="4170604"/>
            <a:ext cx="1756406" cy="74105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3CDE73F-6EDF-7BEF-5E75-CF79992045F2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4042935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7B9D628-F101-1D2A-9AE6-A841C8637EF5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4867799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1E88C36-4EEC-E63D-88BF-3650F4CAA47E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5770417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15AB9DB-8D85-CEF0-4EFB-B05FF819DA3D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5652955" y="2299898"/>
            <a:ext cx="0" cy="2637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67A0E6E-A4BD-F2C6-FCE6-CB0EE18BF79F}"/>
              </a:ext>
            </a:extLst>
          </p:cNvPr>
          <p:cNvCxnSpPr>
            <a:cxnSpLocks/>
            <a:stCxn id="62" idx="0"/>
          </p:cNvCxnSpPr>
          <p:nvPr/>
        </p:nvCxnSpPr>
        <p:spPr>
          <a:xfrm>
            <a:off x="5634546" y="5143414"/>
            <a:ext cx="0" cy="26295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D5C20960-285C-6D4E-ECB9-28080123519B}"/>
              </a:ext>
            </a:extLst>
          </p:cNvPr>
          <p:cNvSpPr/>
          <p:nvPr/>
        </p:nvSpPr>
        <p:spPr>
          <a:xfrm>
            <a:off x="6328027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1F98309-0A78-A445-C83D-0883820037C6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6705366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A3E768C-467C-081D-9FCE-37802D934C8C}"/>
              </a:ext>
            </a:extLst>
          </p:cNvPr>
          <p:cNvGrpSpPr/>
          <p:nvPr/>
        </p:nvGrpSpPr>
        <p:grpSpPr>
          <a:xfrm>
            <a:off x="4042935" y="3807392"/>
            <a:ext cx="2662431" cy="347570"/>
            <a:chOff x="4042935" y="3997892"/>
            <a:chExt cx="2662431" cy="185120"/>
          </a:xfrm>
        </p:grpSpPr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0722CC6B-5CB3-2564-FCAF-C40586CA07A7}"/>
                </a:ext>
              </a:extLst>
            </p:cNvPr>
            <p:cNvCxnSpPr>
              <a:cxnSpLocks/>
            </p:cNvCxnSpPr>
            <p:nvPr/>
          </p:nvCxnSpPr>
          <p:spPr>
            <a:xfrm>
              <a:off x="4042935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3433CFC3-8BB7-8291-EB55-378F2405D592}"/>
                </a:ext>
              </a:extLst>
            </p:cNvPr>
            <p:cNvCxnSpPr>
              <a:cxnSpLocks/>
            </p:cNvCxnSpPr>
            <p:nvPr/>
          </p:nvCxnSpPr>
          <p:spPr>
            <a:xfrm>
              <a:off x="4867799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78D3756-CE34-F89A-997B-43D08D6FE749}"/>
                </a:ext>
              </a:extLst>
            </p:cNvPr>
            <p:cNvCxnSpPr>
              <a:cxnSpLocks/>
            </p:cNvCxnSpPr>
            <p:nvPr/>
          </p:nvCxnSpPr>
          <p:spPr>
            <a:xfrm>
              <a:off x="5770417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D8B06952-9309-4F7B-9837-7EF76E048D83}"/>
                </a:ext>
              </a:extLst>
            </p:cNvPr>
            <p:cNvCxnSpPr>
              <a:cxnSpLocks/>
            </p:cNvCxnSpPr>
            <p:nvPr/>
          </p:nvCxnSpPr>
          <p:spPr>
            <a:xfrm>
              <a:off x="6705366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01185E23-6FCB-CDC8-2BA4-06EDABF23C9D}"/>
              </a:ext>
            </a:extLst>
          </p:cNvPr>
          <p:cNvSpPr txBox="1"/>
          <p:nvPr/>
        </p:nvSpPr>
        <p:spPr>
          <a:xfrm>
            <a:off x="4232193" y="1262199"/>
            <a:ext cx="2841521" cy="11695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8,2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5,3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2,4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6,1</a:t>
            </a: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19A8F2D-998A-3858-4FD1-3D5BED701B1F}"/>
              </a:ext>
            </a:extLst>
          </p:cNvPr>
          <p:cNvSpPr txBox="1"/>
          <p:nvPr/>
        </p:nvSpPr>
        <p:spPr>
          <a:xfrm>
            <a:off x="3836005" y="3172436"/>
            <a:ext cx="4129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DFBC342-A654-B9BF-6E18-5E344FDE70D4}"/>
              </a:ext>
            </a:extLst>
          </p:cNvPr>
          <p:cNvSpPr txBox="1"/>
          <p:nvPr/>
        </p:nvSpPr>
        <p:spPr>
          <a:xfrm>
            <a:off x="4683580" y="3172436"/>
            <a:ext cx="4129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D877228-728B-641F-723A-AEB209F81812}"/>
              </a:ext>
            </a:extLst>
          </p:cNvPr>
          <p:cNvSpPr txBox="1"/>
          <p:nvPr/>
        </p:nvSpPr>
        <p:spPr>
          <a:xfrm>
            <a:off x="5563962" y="3172436"/>
            <a:ext cx="4129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5108FD0-80AE-DD11-3E95-71C67F996E90}"/>
              </a:ext>
            </a:extLst>
          </p:cNvPr>
          <p:cNvSpPr txBox="1"/>
          <p:nvPr/>
        </p:nvSpPr>
        <p:spPr>
          <a:xfrm>
            <a:off x="6498911" y="3172436"/>
            <a:ext cx="4129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635D1B2-F5FD-9444-79E8-445B1B11712C}"/>
              </a:ext>
            </a:extLst>
          </p:cNvPr>
          <p:cNvSpPr txBox="1"/>
          <p:nvPr/>
        </p:nvSpPr>
        <p:spPr>
          <a:xfrm>
            <a:off x="7846169" y="2563602"/>
            <a:ext cx="33130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Scatters inputs to parallel sub-sorts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0913EB8-61AD-19D2-A5CE-ABB02C9DE2D7}"/>
              </a:ext>
            </a:extLst>
          </p:cNvPr>
          <p:cNvSpPr txBox="1"/>
          <p:nvPr/>
        </p:nvSpPr>
        <p:spPr>
          <a:xfrm>
            <a:off x="1555871" y="3280157"/>
            <a:ext cx="20358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Parallel sub-sorts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8FBF775-DF4A-848D-0022-128032F97FC4}"/>
              </a:ext>
            </a:extLst>
          </p:cNvPr>
          <p:cNvSpPr txBox="1"/>
          <p:nvPr/>
        </p:nvSpPr>
        <p:spPr>
          <a:xfrm>
            <a:off x="7166695" y="3264011"/>
            <a:ext cx="15412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i="1" dirty="0"/>
              <a:t>. . . . . . . . . . . . </a:t>
            </a:r>
            <a:endParaRPr lang="en-US" sz="1200" i="1" dirty="0"/>
          </a:p>
        </p:txBody>
      </p:sp>
      <p:sp>
        <p:nvSpPr>
          <p:cNvPr id="115" name="Right Brace 114">
            <a:extLst>
              <a:ext uri="{FF2B5EF4-FFF2-40B4-BE49-F238E27FC236}">
                <a16:creationId xmlns:a16="http://schemas.microsoft.com/office/drawing/2014/main" id="{A978C50F-8171-AED2-4189-C5B7119400C0}"/>
              </a:ext>
            </a:extLst>
          </p:cNvPr>
          <p:cNvSpPr/>
          <p:nvPr/>
        </p:nvSpPr>
        <p:spPr>
          <a:xfrm rot="10800000">
            <a:off x="3521459" y="3090806"/>
            <a:ext cx="93000" cy="697535"/>
          </a:xfrm>
          <a:prstGeom prst="rightBrace">
            <a:avLst/>
          </a:prstGeom>
          <a:ln w="222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2696011"/>
      </p:ext>
    </p:extLst>
  </p:cSld>
  <p:clrMapOvr>
    <a:masterClrMapping/>
  </p:clrMapOvr>
  <p:transition spd="med" advTm="255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  <p:bldP spid="106" grpId="0"/>
      <p:bldP spid="1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80B4-776F-DA58-C63E-9E1ADF14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9383B-EAD8-86A3-4AA4-C22D3FFFC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917BA-D2FC-73BE-F7D0-447E20C9CF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1A6A2A6-0E66-B105-9D3F-1E2D1C0C5A9F}"/>
              </a:ext>
            </a:extLst>
          </p:cNvPr>
          <p:cNvSpPr/>
          <p:nvPr/>
        </p:nvSpPr>
        <p:spPr>
          <a:xfrm>
            <a:off x="3665596" y="2563602"/>
            <a:ext cx="3974717" cy="30190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C2F5761-0184-5270-084C-A8A159B4BF8F}"/>
              </a:ext>
            </a:extLst>
          </p:cNvPr>
          <p:cNvSpPr/>
          <p:nvPr/>
        </p:nvSpPr>
        <p:spPr>
          <a:xfrm>
            <a:off x="5393078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2CCF2D1-3664-F202-05A8-2025A46F3EC1}"/>
              </a:ext>
            </a:extLst>
          </p:cNvPr>
          <p:cNvSpPr/>
          <p:nvPr/>
        </p:nvSpPr>
        <p:spPr>
          <a:xfrm>
            <a:off x="3665596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8DE42B5-BE9E-081C-D4ED-CE19ADF92BCD}"/>
              </a:ext>
            </a:extLst>
          </p:cNvPr>
          <p:cNvSpPr/>
          <p:nvPr/>
        </p:nvSpPr>
        <p:spPr>
          <a:xfrm>
            <a:off x="4490460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02622718-2F7A-09F6-82FE-5399DDE3CD09}"/>
              </a:ext>
            </a:extLst>
          </p:cNvPr>
          <p:cNvSpPr/>
          <p:nvPr/>
        </p:nvSpPr>
        <p:spPr>
          <a:xfrm rot="10800000">
            <a:off x="3628778" y="4154962"/>
            <a:ext cx="4011535" cy="988451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86DE57B-A6F8-6F56-963B-5C846BAC3E35}"/>
              </a:ext>
            </a:extLst>
          </p:cNvPr>
          <p:cNvSpPr/>
          <p:nvPr/>
        </p:nvSpPr>
        <p:spPr>
          <a:xfrm>
            <a:off x="4755443" y="4170604"/>
            <a:ext cx="1756406" cy="74105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D08D405-A4B2-2EF9-4B85-79A00BC4F962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4042935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532066C-1547-7012-F45D-7FB1A5032A04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4867799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40DDEDA-AE70-22EC-22C4-689324233CCC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5770417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FCFC78D-1547-4179-0C64-648238024A7A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5652955" y="2299898"/>
            <a:ext cx="0" cy="2637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D36BD07-672D-2673-109F-50F191E4973F}"/>
              </a:ext>
            </a:extLst>
          </p:cNvPr>
          <p:cNvCxnSpPr>
            <a:cxnSpLocks/>
            <a:stCxn id="62" idx="0"/>
          </p:cNvCxnSpPr>
          <p:nvPr/>
        </p:nvCxnSpPr>
        <p:spPr>
          <a:xfrm>
            <a:off x="5634546" y="5143414"/>
            <a:ext cx="0" cy="26295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3C290E54-F6B9-4C0C-8378-C67F1837679E}"/>
              </a:ext>
            </a:extLst>
          </p:cNvPr>
          <p:cNvSpPr/>
          <p:nvPr/>
        </p:nvSpPr>
        <p:spPr>
          <a:xfrm>
            <a:off x="6328027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87EE9FCC-1DA7-798E-A131-94D2305D32DB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6705366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6BF7CCB-DD7B-7B4E-3A59-5F92DB5FD32D}"/>
              </a:ext>
            </a:extLst>
          </p:cNvPr>
          <p:cNvGrpSpPr/>
          <p:nvPr/>
        </p:nvGrpSpPr>
        <p:grpSpPr>
          <a:xfrm>
            <a:off x="4042935" y="3807392"/>
            <a:ext cx="2662431" cy="347570"/>
            <a:chOff x="4042935" y="3997892"/>
            <a:chExt cx="2662431" cy="185120"/>
          </a:xfrm>
        </p:grpSpPr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D5F1A2ED-39D8-34F3-F88D-628B59CE07C8}"/>
                </a:ext>
              </a:extLst>
            </p:cNvPr>
            <p:cNvCxnSpPr>
              <a:cxnSpLocks/>
            </p:cNvCxnSpPr>
            <p:nvPr/>
          </p:nvCxnSpPr>
          <p:spPr>
            <a:xfrm>
              <a:off x="4042935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812ED008-91EE-C988-67A1-9621151D99FB}"/>
                </a:ext>
              </a:extLst>
            </p:cNvPr>
            <p:cNvCxnSpPr>
              <a:cxnSpLocks/>
            </p:cNvCxnSpPr>
            <p:nvPr/>
          </p:nvCxnSpPr>
          <p:spPr>
            <a:xfrm>
              <a:off x="4867799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DF4DEDA5-9A3B-AD90-6795-48AD3A72F33A}"/>
                </a:ext>
              </a:extLst>
            </p:cNvPr>
            <p:cNvCxnSpPr>
              <a:cxnSpLocks/>
            </p:cNvCxnSpPr>
            <p:nvPr/>
          </p:nvCxnSpPr>
          <p:spPr>
            <a:xfrm>
              <a:off x="5770417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E03429CC-7961-8381-2134-18D4512DC525}"/>
                </a:ext>
              </a:extLst>
            </p:cNvPr>
            <p:cNvCxnSpPr>
              <a:cxnSpLocks/>
            </p:cNvCxnSpPr>
            <p:nvPr/>
          </p:nvCxnSpPr>
          <p:spPr>
            <a:xfrm>
              <a:off x="6705366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6D53EE98-2DE5-9DB8-C76A-1CD57F12ED64}"/>
              </a:ext>
            </a:extLst>
          </p:cNvPr>
          <p:cNvSpPr txBox="1"/>
          <p:nvPr/>
        </p:nvSpPr>
        <p:spPr>
          <a:xfrm>
            <a:off x="3836005" y="3172436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1FF9449-7003-ABF8-3BB5-F9449FD631AF}"/>
              </a:ext>
            </a:extLst>
          </p:cNvPr>
          <p:cNvSpPr txBox="1"/>
          <p:nvPr/>
        </p:nvSpPr>
        <p:spPr>
          <a:xfrm>
            <a:off x="4683580" y="3172436"/>
            <a:ext cx="41290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6446C99-6403-199C-A9B9-4BD2FAEE36E1}"/>
              </a:ext>
            </a:extLst>
          </p:cNvPr>
          <p:cNvSpPr txBox="1"/>
          <p:nvPr/>
        </p:nvSpPr>
        <p:spPr>
          <a:xfrm>
            <a:off x="5563962" y="3172436"/>
            <a:ext cx="41290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</a:t>
            </a: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D6023C6-A88D-E04F-62ED-6452F3D32D48}"/>
              </a:ext>
            </a:extLst>
          </p:cNvPr>
          <p:cNvSpPr txBox="1"/>
          <p:nvPr/>
        </p:nvSpPr>
        <p:spPr>
          <a:xfrm>
            <a:off x="6498911" y="3172436"/>
            <a:ext cx="41290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</a:t>
            </a: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280A06-ABE6-B362-8090-453F239D3B4E}"/>
              </a:ext>
            </a:extLst>
          </p:cNvPr>
          <p:cNvSpPr txBox="1"/>
          <p:nvPr/>
        </p:nvSpPr>
        <p:spPr>
          <a:xfrm>
            <a:off x="39414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CA9AEF-4065-F767-D7E7-FB6A6090C6EF}"/>
              </a:ext>
            </a:extLst>
          </p:cNvPr>
          <p:cNvSpPr txBox="1"/>
          <p:nvPr/>
        </p:nvSpPr>
        <p:spPr>
          <a:xfrm>
            <a:off x="4809425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B464C2-9E55-CC99-FF49-FB0A7D54DAF6}"/>
              </a:ext>
            </a:extLst>
          </p:cNvPr>
          <p:cNvSpPr txBox="1"/>
          <p:nvPr/>
        </p:nvSpPr>
        <p:spPr>
          <a:xfrm>
            <a:off x="57577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EB81-7BAE-3B48-4D54-6F1F8C284B9D}"/>
              </a:ext>
            </a:extLst>
          </p:cNvPr>
          <p:cNvSpPr txBox="1"/>
          <p:nvPr/>
        </p:nvSpPr>
        <p:spPr>
          <a:xfrm>
            <a:off x="6692701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924C8-F69D-73AF-7115-89D9F70E8146}"/>
              </a:ext>
            </a:extLst>
          </p:cNvPr>
          <p:cNvSpPr txBox="1"/>
          <p:nvPr/>
        </p:nvSpPr>
        <p:spPr>
          <a:xfrm>
            <a:off x="5281678" y="5444420"/>
            <a:ext cx="70393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1,2,2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71A4CF-B763-9D90-4109-E7CE0B20BC7A}"/>
              </a:ext>
            </a:extLst>
          </p:cNvPr>
          <p:cNvSpPr txBox="1"/>
          <p:nvPr/>
        </p:nvSpPr>
        <p:spPr>
          <a:xfrm>
            <a:off x="1555871" y="3280157"/>
            <a:ext cx="20358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Parallel sub-sorts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C8EAC27A-156B-F7A4-28FE-ED33BA7D476C}"/>
              </a:ext>
            </a:extLst>
          </p:cNvPr>
          <p:cNvSpPr/>
          <p:nvPr/>
        </p:nvSpPr>
        <p:spPr>
          <a:xfrm rot="10800000">
            <a:off x="3521459" y="3090806"/>
            <a:ext cx="93000" cy="697535"/>
          </a:xfrm>
          <a:prstGeom prst="rightBrace">
            <a:avLst/>
          </a:prstGeom>
          <a:ln w="222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0FF9C6-BE4F-5B64-B988-F269F474F02F}"/>
              </a:ext>
            </a:extLst>
          </p:cNvPr>
          <p:cNvSpPr txBox="1"/>
          <p:nvPr/>
        </p:nvSpPr>
        <p:spPr>
          <a:xfrm>
            <a:off x="7230072" y="4312417"/>
            <a:ext cx="331301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 merges sorted sub-arrays faster than input arrival rate, guarantees line-rate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A181E-1C5B-6674-043D-745E2B0B720C}"/>
              </a:ext>
            </a:extLst>
          </p:cNvPr>
          <p:cNvSpPr txBox="1"/>
          <p:nvPr/>
        </p:nvSpPr>
        <p:spPr>
          <a:xfrm>
            <a:off x="7166695" y="3264011"/>
            <a:ext cx="15412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i="1" dirty="0"/>
              <a:t>. . . . . . . . . . . . </a:t>
            </a:r>
            <a:endParaRPr lang="en-US" sz="1200" i="1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9075B23D-A4DE-95A7-4F2A-3331A1480181}"/>
              </a:ext>
            </a:extLst>
          </p:cNvPr>
          <p:cNvSpPr txBox="1">
            <a:spLocks/>
          </p:cNvSpPr>
          <p:nvPr/>
        </p:nvSpPr>
        <p:spPr>
          <a:xfrm>
            <a:off x="627329" y="1049339"/>
            <a:ext cx="3919271" cy="376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457200" indent="-401803" defTabSz="410730" eaLnBrk="1" hangingPunct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2800" b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742950" indent="-280988" defTabSz="410730" eaLnBrk="1" hangingPunct="1">
              <a:spcBef>
                <a:spcPts val="300"/>
              </a:spcBef>
              <a:buSzPct val="50000"/>
              <a:buFont typeface="Wingdings" panose="05000000000000000000" pitchFamily="2" charset="2"/>
              <a:buChar char="q"/>
              <a:defRPr sz="2400" b="0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085850" indent="-282575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427163" indent="-266700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600" b="0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657350" indent="-230188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400" b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r>
              <a:rPr lang="en-US" sz="2400" dirty="0"/>
              <a:t>Architecture based on common subsort-merge strategy</a:t>
            </a:r>
          </a:p>
        </p:txBody>
      </p:sp>
    </p:spTree>
    <p:extLst>
      <p:ext uri="{BB962C8B-B14F-4D97-AF65-F5344CB8AC3E}">
        <p14:creationId xmlns:p14="http://schemas.microsoft.com/office/powerpoint/2010/main" val="3388215079"/>
      </p:ext>
    </p:extLst>
  </p:cSld>
  <p:clrMapOvr>
    <a:masterClrMapping/>
  </p:clrMapOvr>
  <p:transition spd="med" advTm="3105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9E27C-9C9A-F839-AD38-3E352D623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520E9-2BCC-B58C-280D-A8B1631E5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52856-F757-D4F9-254E-972063F086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2E98623-5B9C-6FAB-DDB6-55E07D7EB81C}"/>
              </a:ext>
            </a:extLst>
          </p:cNvPr>
          <p:cNvSpPr/>
          <p:nvPr/>
        </p:nvSpPr>
        <p:spPr>
          <a:xfrm>
            <a:off x="3665596" y="2563602"/>
            <a:ext cx="3974717" cy="30190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BC216D2-B636-C8A7-202D-39E06360DDD1}"/>
              </a:ext>
            </a:extLst>
          </p:cNvPr>
          <p:cNvSpPr/>
          <p:nvPr/>
        </p:nvSpPr>
        <p:spPr>
          <a:xfrm>
            <a:off x="5393078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5A50659-4F8C-8DA2-0BA3-8B485F938269}"/>
              </a:ext>
            </a:extLst>
          </p:cNvPr>
          <p:cNvSpPr/>
          <p:nvPr/>
        </p:nvSpPr>
        <p:spPr>
          <a:xfrm>
            <a:off x="3665596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D333EBD-AEC0-E552-89EC-43E3469D2A17}"/>
              </a:ext>
            </a:extLst>
          </p:cNvPr>
          <p:cNvSpPr/>
          <p:nvPr/>
        </p:nvSpPr>
        <p:spPr>
          <a:xfrm>
            <a:off x="4490460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54E8EC1F-404C-5823-0EFB-254E927FC8C8}"/>
              </a:ext>
            </a:extLst>
          </p:cNvPr>
          <p:cNvSpPr/>
          <p:nvPr/>
        </p:nvSpPr>
        <p:spPr>
          <a:xfrm rot="10800000">
            <a:off x="3628778" y="4154962"/>
            <a:ext cx="4011535" cy="988451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1CEA193-DC3F-62E1-1128-D3587753D4EB}"/>
              </a:ext>
            </a:extLst>
          </p:cNvPr>
          <p:cNvSpPr/>
          <p:nvPr/>
        </p:nvSpPr>
        <p:spPr>
          <a:xfrm>
            <a:off x="4755443" y="4170604"/>
            <a:ext cx="1756406" cy="74105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339F6AC-4826-6990-17AB-9A0230AC523A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4042935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2A35E07-F441-F689-FC0F-2884D80E0260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4867799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B3763E1-9B60-0D1D-1A09-8ADC6DF0A0B1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5770417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0892BA8-A9C2-9E7C-06A1-71403B32955C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5652955" y="2299898"/>
            <a:ext cx="0" cy="2637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BB35850-0076-2500-7946-1CFAE200D426}"/>
              </a:ext>
            </a:extLst>
          </p:cNvPr>
          <p:cNvCxnSpPr>
            <a:cxnSpLocks/>
            <a:stCxn id="62" idx="0"/>
          </p:cNvCxnSpPr>
          <p:nvPr/>
        </p:nvCxnSpPr>
        <p:spPr>
          <a:xfrm>
            <a:off x="5634546" y="5143414"/>
            <a:ext cx="0" cy="26295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5E8DAEAB-DD6D-FC8A-A275-3723B83AF2C0}"/>
              </a:ext>
            </a:extLst>
          </p:cNvPr>
          <p:cNvSpPr/>
          <p:nvPr/>
        </p:nvSpPr>
        <p:spPr>
          <a:xfrm>
            <a:off x="6328027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66F6012-9A76-E0DD-37FB-C7C93A6E54FF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6705366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EB01EA8-CB6B-D9AA-C5F5-ABDC33D0B787}"/>
              </a:ext>
            </a:extLst>
          </p:cNvPr>
          <p:cNvGrpSpPr/>
          <p:nvPr/>
        </p:nvGrpSpPr>
        <p:grpSpPr>
          <a:xfrm>
            <a:off x="4042935" y="3807392"/>
            <a:ext cx="2662431" cy="347570"/>
            <a:chOff x="4042935" y="3997892"/>
            <a:chExt cx="2662431" cy="185120"/>
          </a:xfrm>
        </p:grpSpPr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8520FD86-71B4-67E8-3596-2882F65684D1}"/>
                </a:ext>
              </a:extLst>
            </p:cNvPr>
            <p:cNvCxnSpPr>
              <a:cxnSpLocks/>
            </p:cNvCxnSpPr>
            <p:nvPr/>
          </p:nvCxnSpPr>
          <p:spPr>
            <a:xfrm>
              <a:off x="4042935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5F1B8720-C2C2-6B41-329E-CCFE30A62AD8}"/>
                </a:ext>
              </a:extLst>
            </p:cNvPr>
            <p:cNvCxnSpPr>
              <a:cxnSpLocks/>
            </p:cNvCxnSpPr>
            <p:nvPr/>
          </p:nvCxnSpPr>
          <p:spPr>
            <a:xfrm>
              <a:off x="4867799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14B65004-C256-49F4-95F4-0CB09775FD21}"/>
                </a:ext>
              </a:extLst>
            </p:cNvPr>
            <p:cNvCxnSpPr>
              <a:cxnSpLocks/>
            </p:cNvCxnSpPr>
            <p:nvPr/>
          </p:nvCxnSpPr>
          <p:spPr>
            <a:xfrm>
              <a:off x="5770417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A102E142-3B0B-D773-53EA-525DE90C02BF}"/>
                </a:ext>
              </a:extLst>
            </p:cNvPr>
            <p:cNvCxnSpPr>
              <a:cxnSpLocks/>
            </p:cNvCxnSpPr>
            <p:nvPr/>
          </p:nvCxnSpPr>
          <p:spPr>
            <a:xfrm>
              <a:off x="6705366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429DF958-76E7-BC20-C3BB-8EA461F12708}"/>
              </a:ext>
            </a:extLst>
          </p:cNvPr>
          <p:cNvSpPr txBox="1"/>
          <p:nvPr/>
        </p:nvSpPr>
        <p:spPr>
          <a:xfrm>
            <a:off x="6498911" y="3172436"/>
            <a:ext cx="41290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endParaRPr lang="en-US" sz="16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D17E9B-B8ED-C996-67F4-38BF5422E31D}"/>
              </a:ext>
            </a:extLst>
          </p:cNvPr>
          <p:cNvSpPr txBox="1"/>
          <p:nvPr/>
        </p:nvSpPr>
        <p:spPr>
          <a:xfrm>
            <a:off x="39414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5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2AB6E0-5B33-9BB1-F568-915668FBEBAF}"/>
              </a:ext>
            </a:extLst>
          </p:cNvPr>
          <p:cNvSpPr txBox="1"/>
          <p:nvPr/>
        </p:nvSpPr>
        <p:spPr>
          <a:xfrm>
            <a:off x="4809425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66D3B-11B6-3119-8364-5C8AE5CCD541}"/>
              </a:ext>
            </a:extLst>
          </p:cNvPr>
          <p:cNvSpPr txBox="1"/>
          <p:nvPr/>
        </p:nvSpPr>
        <p:spPr>
          <a:xfrm>
            <a:off x="57577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62DF00-1A8F-17F4-71DD-3244265EE4FC}"/>
              </a:ext>
            </a:extLst>
          </p:cNvPr>
          <p:cNvSpPr txBox="1"/>
          <p:nvPr/>
        </p:nvSpPr>
        <p:spPr>
          <a:xfrm>
            <a:off x="6692701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45422-4AF6-7837-957D-A20083E1817B}"/>
              </a:ext>
            </a:extLst>
          </p:cNvPr>
          <p:cNvSpPr txBox="1"/>
          <p:nvPr/>
        </p:nvSpPr>
        <p:spPr>
          <a:xfrm>
            <a:off x="5281678" y="5444420"/>
            <a:ext cx="70393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</a:rPr>
              <a:t>3,4,5</a:t>
            </a:r>
            <a:endParaRPr lang="en-US" sz="16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1,2,2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1F9D33-5183-83FF-24F3-A57D95EAA0BE}"/>
              </a:ext>
            </a:extLst>
          </p:cNvPr>
          <p:cNvSpPr txBox="1"/>
          <p:nvPr/>
        </p:nvSpPr>
        <p:spPr>
          <a:xfrm>
            <a:off x="3836005" y="3172436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AFCC2-0898-2DB5-BC4A-C4696BDD2F27}"/>
              </a:ext>
            </a:extLst>
          </p:cNvPr>
          <p:cNvSpPr txBox="1"/>
          <p:nvPr/>
        </p:nvSpPr>
        <p:spPr>
          <a:xfrm>
            <a:off x="1555871" y="3280157"/>
            <a:ext cx="20358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Parallel sub-sorts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12FB23AB-3225-F14E-F8C9-9B767CD645F1}"/>
              </a:ext>
            </a:extLst>
          </p:cNvPr>
          <p:cNvSpPr/>
          <p:nvPr/>
        </p:nvSpPr>
        <p:spPr>
          <a:xfrm rot="10800000">
            <a:off x="3521459" y="3090806"/>
            <a:ext cx="93000" cy="697535"/>
          </a:xfrm>
          <a:prstGeom prst="rightBrace">
            <a:avLst/>
          </a:prstGeom>
          <a:ln w="222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5BF352-0DAC-AA9F-8671-4583839872BD}"/>
              </a:ext>
            </a:extLst>
          </p:cNvPr>
          <p:cNvSpPr txBox="1"/>
          <p:nvPr/>
        </p:nvSpPr>
        <p:spPr>
          <a:xfrm>
            <a:off x="7166695" y="3264011"/>
            <a:ext cx="154129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i="1" dirty="0"/>
              <a:t>. . . . . . . . . . . . </a:t>
            </a:r>
            <a:endParaRPr lang="en-US" sz="1200" i="1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121DE158-56AC-9AFF-43AD-B8A485518D53}"/>
              </a:ext>
            </a:extLst>
          </p:cNvPr>
          <p:cNvSpPr txBox="1">
            <a:spLocks/>
          </p:cNvSpPr>
          <p:nvPr/>
        </p:nvSpPr>
        <p:spPr>
          <a:xfrm>
            <a:off x="627329" y="1049339"/>
            <a:ext cx="3919271" cy="376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457200" indent="-401803" defTabSz="410730" eaLnBrk="1" hangingPunct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2800" b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742950" indent="-280988" defTabSz="410730" eaLnBrk="1" hangingPunct="1">
              <a:spcBef>
                <a:spcPts val="300"/>
              </a:spcBef>
              <a:buSzPct val="50000"/>
              <a:buFont typeface="Wingdings" panose="05000000000000000000" pitchFamily="2" charset="2"/>
              <a:buChar char="q"/>
              <a:defRPr sz="2400" b="0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085850" indent="-282575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427163" indent="-266700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600" b="0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657350" indent="-230188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400" b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r>
              <a:rPr lang="en-US" sz="2400" dirty="0"/>
              <a:t>Architecture based on common subsort-merge strategy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B42262-E6D2-C233-88D2-6484AB5FC77F}"/>
              </a:ext>
            </a:extLst>
          </p:cNvPr>
          <p:cNvSpPr txBox="1"/>
          <p:nvPr/>
        </p:nvSpPr>
        <p:spPr>
          <a:xfrm>
            <a:off x="7230072" y="4312417"/>
            <a:ext cx="331301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 merges sorted sub-arrays faster than input arrival rate, guarantees line-rate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857586"/>
      </p:ext>
    </p:extLst>
  </p:cSld>
  <p:clrMapOvr>
    <a:masterClrMapping/>
  </p:clrMapOvr>
  <p:transition spd="med" advTm="3723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3CB8B-B443-3843-0BC2-7BD2F2D5A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93ABE-5136-35C4-2D94-9163E3327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B77B0-062D-36D7-E2DD-E95445F7B7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D378098-DF9B-EBAE-CDBF-7B4A40C70C53}"/>
              </a:ext>
            </a:extLst>
          </p:cNvPr>
          <p:cNvSpPr/>
          <p:nvPr/>
        </p:nvSpPr>
        <p:spPr>
          <a:xfrm>
            <a:off x="3665596" y="2563602"/>
            <a:ext cx="3974717" cy="30190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52FBA71-EDBB-A4C4-AE8E-029BF599D5F9}"/>
              </a:ext>
            </a:extLst>
          </p:cNvPr>
          <p:cNvSpPr/>
          <p:nvPr/>
        </p:nvSpPr>
        <p:spPr>
          <a:xfrm>
            <a:off x="5393078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8C3FF33-9006-6AF7-96E9-925045E452F7}"/>
              </a:ext>
            </a:extLst>
          </p:cNvPr>
          <p:cNvSpPr/>
          <p:nvPr/>
        </p:nvSpPr>
        <p:spPr>
          <a:xfrm>
            <a:off x="3665596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2C709A8-1247-F40E-D892-680D9489CB1E}"/>
              </a:ext>
            </a:extLst>
          </p:cNvPr>
          <p:cNvSpPr/>
          <p:nvPr/>
        </p:nvSpPr>
        <p:spPr>
          <a:xfrm>
            <a:off x="4490460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A0B9DD29-0F2A-3804-0167-8E72B57A0A02}"/>
              </a:ext>
            </a:extLst>
          </p:cNvPr>
          <p:cNvSpPr/>
          <p:nvPr/>
        </p:nvSpPr>
        <p:spPr>
          <a:xfrm rot="10800000">
            <a:off x="3628778" y="4154962"/>
            <a:ext cx="4011535" cy="988451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200ACCD-3EE2-53C9-848C-EB4453A36574}"/>
              </a:ext>
            </a:extLst>
          </p:cNvPr>
          <p:cNvSpPr/>
          <p:nvPr/>
        </p:nvSpPr>
        <p:spPr>
          <a:xfrm>
            <a:off x="4755443" y="4170604"/>
            <a:ext cx="1756406" cy="74105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331245E-43F8-5358-FAE0-94B436440BED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4042935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9B4D9F6-BFD6-91F3-C621-7A36BE4EE872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4867799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331CEF8-478F-DB3B-BB21-903AC602CC25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5770417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12A2D3C-4B0A-6C7B-E423-DC9467D44E05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5652955" y="2299898"/>
            <a:ext cx="0" cy="2637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F06FF8F-E471-E9D0-C600-A54988DC3F58}"/>
              </a:ext>
            </a:extLst>
          </p:cNvPr>
          <p:cNvCxnSpPr>
            <a:cxnSpLocks/>
            <a:stCxn id="62" idx="0"/>
          </p:cNvCxnSpPr>
          <p:nvPr/>
        </p:nvCxnSpPr>
        <p:spPr>
          <a:xfrm>
            <a:off x="5634546" y="5143414"/>
            <a:ext cx="0" cy="26295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4BDF8829-AE8A-FF3D-C7D3-E1C00AA6C9BB}"/>
              </a:ext>
            </a:extLst>
          </p:cNvPr>
          <p:cNvSpPr/>
          <p:nvPr/>
        </p:nvSpPr>
        <p:spPr>
          <a:xfrm>
            <a:off x="6328027" y="3055430"/>
            <a:ext cx="754677" cy="75196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1086F29-DFAF-52C3-C8C5-3ACFC2C11728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6705366" y="2870310"/>
            <a:ext cx="0" cy="185120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C489988-812A-87CD-DCCD-A6C36C357ACA}"/>
              </a:ext>
            </a:extLst>
          </p:cNvPr>
          <p:cNvGrpSpPr/>
          <p:nvPr/>
        </p:nvGrpSpPr>
        <p:grpSpPr>
          <a:xfrm>
            <a:off x="4042935" y="3807392"/>
            <a:ext cx="2662431" cy="347570"/>
            <a:chOff x="4042935" y="3997892"/>
            <a:chExt cx="2662431" cy="185120"/>
          </a:xfrm>
        </p:grpSpPr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D94F200-3822-2D67-C7EC-03EF8EFB39C8}"/>
                </a:ext>
              </a:extLst>
            </p:cNvPr>
            <p:cNvCxnSpPr>
              <a:cxnSpLocks/>
            </p:cNvCxnSpPr>
            <p:nvPr/>
          </p:nvCxnSpPr>
          <p:spPr>
            <a:xfrm>
              <a:off x="4042935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79119C5B-89BB-B7D4-05F0-B03C3C4DE687}"/>
                </a:ext>
              </a:extLst>
            </p:cNvPr>
            <p:cNvCxnSpPr>
              <a:cxnSpLocks/>
            </p:cNvCxnSpPr>
            <p:nvPr/>
          </p:nvCxnSpPr>
          <p:spPr>
            <a:xfrm>
              <a:off x="4867799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95CC530-008D-2868-DB2D-4DA4CE1B3FDD}"/>
                </a:ext>
              </a:extLst>
            </p:cNvPr>
            <p:cNvCxnSpPr>
              <a:cxnSpLocks/>
            </p:cNvCxnSpPr>
            <p:nvPr/>
          </p:nvCxnSpPr>
          <p:spPr>
            <a:xfrm>
              <a:off x="5770417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0F9F6896-F9F1-BF7F-3E0D-404E84CEC7F1}"/>
                </a:ext>
              </a:extLst>
            </p:cNvPr>
            <p:cNvCxnSpPr>
              <a:cxnSpLocks/>
            </p:cNvCxnSpPr>
            <p:nvPr/>
          </p:nvCxnSpPr>
          <p:spPr>
            <a:xfrm>
              <a:off x="6705366" y="3997892"/>
              <a:ext cx="0" cy="185120"/>
            </a:xfrm>
            <a:prstGeom prst="straightConnector1">
              <a:avLst/>
            </a:prstGeom>
            <a:noFill/>
            <a:ln w="22225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77E1168A-6EEA-56A5-34AE-EAA4EC0EB6C8}"/>
              </a:ext>
            </a:extLst>
          </p:cNvPr>
          <p:cNvSpPr txBox="1"/>
          <p:nvPr/>
        </p:nvSpPr>
        <p:spPr>
          <a:xfrm>
            <a:off x="6498911" y="3172436"/>
            <a:ext cx="41290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endParaRPr lang="en-US" sz="16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914400" rtl="0"/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F5E6E8-5B75-694D-CB90-ED68F2039EC6}"/>
              </a:ext>
            </a:extLst>
          </p:cNvPr>
          <p:cNvSpPr txBox="1"/>
          <p:nvPr/>
        </p:nvSpPr>
        <p:spPr>
          <a:xfrm>
            <a:off x="39414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D4054-79A1-E3D5-7844-94DE4A9DE7C1}"/>
              </a:ext>
            </a:extLst>
          </p:cNvPr>
          <p:cNvSpPr txBox="1"/>
          <p:nvPr/>
        </p:nvSpPr>
        <p:spPr>
          <a:xfrm>
            <a:off x="5757753" y="3845844"/>
            <a:ext cx="4129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238C38-CEBB-E91B-7C48-143C016A05BD}"/>
              </a:ext>
            </a:extLst>
          </p:cNvPr>
          <p:cNvSpPr txBox="1"/>
          <p:nvPr/>
        </p:nvSpPr>
        <p:spPr>
          <a:xfrm>
            <a:off x="5281678" y="5444420"/>
            <a:ext cx="70393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6,8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3,4,5</a:t>
            </a:r>
          </a:p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1,2,2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6F7F8CE-582F-CE64-F75B-E9F2DCC8C5CB}"/>
              </a:ext>
            </a:extLst>
          </p:cNvPr>
          <p:cNvSpPr txBox="1">
            <a:spLocks/>
          </p:cNvSpPr>
          <p:nvPr/>
        </p:nvSpPr>
        <p:spPr>
          <a:xfrm>
            <a:off x="627329" y="1049339"/>
            <a:ext cx="3919271" cy="376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457200" indent="-401803" defTabSz="410730" eaLnBrk="1" hangingPunct="1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2800" b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1pPr>
            <a:lvl2pPr marL="742950" indent="-280988" defTabSz="410730" eaLnBrk="1" hangingPunct="1">
              <a:spcBef>
                <a:spcPts val="300"/>
              </a:spcBef>
              <a:buSzPct val="50000"/>
              <a:buFont typeface="Wingdings" panose="05000000000000000000" pitchFamily="2" charset="2"/>
              <a:buChar char="q"/>
              <a:defRPr sz="2400" b="0">
                <a:solidFill>
                  <a:srgbClr val="191EA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2pPr>
            <a:lvl3pPr marL="1085850" indent="-282575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8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3pPr>
            <a:lvl4pPr marL="1427163" indent="-266700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600" b="0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4pPr>
            <a:lvl5pPr marL="1657350" indent="-230188" defTabSz="410730" eaLnBrk="1" hangingPunct="1">
              <a:spcBef>
                <a:spcPts val="300"/>
              </a:spcBef>
              <a:buSzPct val="100000"/>
              <a:buFont typeface="Wingdings" panose="05000000000000000000" pitchFamily="2" charset="2"/>
              <a:buChar char="§"/>
              <a:defRPr sz="1400" b="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Gill Sans Light"/>
              </a:defRPr>
            </a:lvl5pPr>
            <a:lvl6pPr marL="2125086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6pPr>
            <a:lvl7pPr marL="237509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7pPr>
            <a:lvl8pPr marL="2625104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8pPr>
            <a:lvl9pPr marL="2875113" indent="-401803" defTabSz="410730" eaLnBrk="1" hangingPunct="1">
              <a:spcBef>
                <a:spcPts val="1687"/>
              </a:spcBef>
              <a:buSzPct val="171000"/>
              <a:buChar char="•"/>
              <a:defRPr sz="2953"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r>
              <a:rPr lang="en-US" sz="2400" dirty="0"/>
              <a:t>Architecture based on common subsort-merge strategy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72433-CA18-F7EE-C936-0CF341AD3F70}"/>
              </a:ext>
            </a:extLst>
          </p:cNvPr>
          <p:cNvSpPr txBox="1"/>
          <p:nvPr/>
        </p:nvSpPr>
        <p:spPr>
          <a:xfrm>
            <a:off x="7230072" y="4312417"/>
            <a:ext cx="331301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Tree merges sorted sub-arrays faster than input arrival rate, guarantees line-rate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E33CF-2E71-4438-F23E-DAB9D7692C70}"/>
              </a:ext>
            </a:extLst>
          </p:cNvPr>
          <p:cNvSpPr txBox="1"/>
          <p:nvPr/>
        </p:nvSpPr>
        <p:spPr>
          <a:xfrm>
            <a:off x="1555871" y="3280157"/>
            <a:ext cx="20358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Parallel sub-sorts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36F8F73-7EA2-1EE0-92D5-8A641B296D2E}"/>
              </a:ext>
            </a:extLst>
          </p:cNvPr>
          <p:cNvSpPr/>
          <p:nvPr/>
        </p:nvSpPr>
        <p:spPr>
          <a:xfrm rot="10800000">
            <a:off x="3521459" y="3090806"/>
            <a:ext cx="93000" cy="697535"/>
          </a:xfrm>
          <a:prstGeom prst="rightBrace">
            <a:avLst/>
          </a:prstGeom>
          <a:ln w="2222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31558"/>
      </p:ext>
    </p:extLst>
  </p:cSld>
  <p:clrMapOvr>
    <a:masterClrMapping/>
  </p:clrMapOvr>
  <p:transition spd="med" advTm="4269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9998F-8747-ACE7-1E66-9C926BB9E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F7DF-247D-4126-0341-CB65133E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597" y="0"/>
            <a:ext cx="9214250" cy="866180"/>
          </a:xfrm>
        </p:spPr>
        <p:txBody>
          <a:bodyPr/>
          <a:lstStyle/>
          <a:p>
            <a:r>
              <a:rPr lang="en-US" dirty="0"/>
              <a:t>EdgeSort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7F2BA-872B-7798-10DF-702AA997A0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A837EC6F-6215-B8F4-52F0-F9EB82B7B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7329" y="1049339"/>
            <a:ext cx="11330892" cy="376107"/>
          </a:xfrm>
        </p:spPr>
        <p:txBody>
          <a:bodyPr/>
          <a:lstStyle/>
          <a:p>
            <a:r>
              <a:rPr lang="en-US" sz="2400" dirty="0"/>
              <a:t>Extends common strategy with optimizations for scalability and latency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AF317BC-5927-32FC-8AB3-0BA1B8AF502E}"/>
              </a:ext>
            </a:extLst>
          </p:cNvPr>
          <p:cNvSpPr/>
          <p:nvPr/>
        </p:nvSpPr>
        <p:spPr>
          <a:xfrm>
            <a:off x="4649148" y="2134240"/>
            <a:ext cx="1902511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Line-Rate FIFO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DA3BCDD-732F-85A8-48F5-6CFC6D254BD7}"/>
              </a:ext>
            </a:extLst>
          </p:cNvPr>
          <p:cNvSpPr/>
          <p:nvPr/>
        </p:nvSpPr>
        <p:spPr>
          <a:xfrm>
            <a:off x="3663550" y="2698474"/>
            <a:ext cx="3873707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Distributor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4E4213-2CB8-8051-FAEA-D7924DA7C25B}"/>
              </a:ext>
            </a:extLst>
          </p:cNvPr>
          <p:cNvSpPr/>
          <p:nvPr/>
        </p:nvSpPr>
        <p:spPr>
          <a:xfrm>
            <a:off x="4831272" y="4868700"/>
            <a:ext cx="1509744" cy="347655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FIFO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34B605-358A-0614-E92F-F0AE38AF83A1}"/>
              </a:ext>
            </a:extLst>
          </p:cNvPr>
          <p:cNvSpPr/>
          <p:nvPr/>
        </p:nvSpPr>
        <p:spPr>
          <a:xfrm>
            <a:off x="6572480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H-1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1B116D5-BE60-4030-ACE5-E43FB7142BF8}"/>
              </a:ext>
            </a:extLst>
          </p:cNvPr>
          <p:cNvSpPr/>
          <p:nvPr/>
        </p:nvSpPr>
        <p:spPr>
          <a:xfrm>
            <a:off x="3663550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3E10C58-CC8B-4091-AD7E-8C9255E8FA6E}"/>
              </a:ext>
            </a:extLst>
          </p:cNvPr>
          <p:cNvSpPr/>
          <p:nvPr/>
        </p:nvSpPr>
        <p:spPr>
          <a:xfrm>
            <a:off x="4467452" y="3177804"/>
            <a:ext cx="735499" cy="294230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E66F2426-728F-B39D-5982-FB1515968D9D}"/>
              </a:ext>
            </a:extLst>
          </p:cNvPr>
          <p:cNvSpPr/>
          <p:nvPr/>
        </p:nvSpPr>
        <p:spPr>
          <a:xfrm rot="10800000">
            <a:off x="3627668" y="3649097"/>
            <a:ext cx="3909589" cy="963332"/>
          </a:xfrm>
          <a:prstGeom prst="triangl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15B9BF7-9A20-EAF4-CCAF-274C951A83D4}"/>
              </a:ext>
            </a:extLst>
          </p:cNvPr>
          <p:cNvSpPr/>
          <p:nvPr/>
        </p:nvSpPr>
        <p:spPr>
          <a:xfrm>
            <a:off x="4725701" y="3644322"/>
            <a:ext cx="1711770" cy="72222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Tournament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77D32A2-396E-83CB-DF4F-F4E21FF8FE7D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4031300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A00AFEF-AB7D-10DB-0B15-9C03205FBB41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4835201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3646086-C7BD-BA6E-D977-E4803678902D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6940229" y="2997388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E387A2A-AE46-B263-6AED-0C8CE46BB5F2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5600404" y="1869804"/>
            <a:ext cx="0" cy="26443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338F0B7-A307-AAC3-86EE-9E1966BC74CB}"/>
              </a:ext>
            </a:extLst>
          </p:cNvPr>
          <p:cNvCxnSpPr>
            <a:cxnSpLocks/>
          </p:cNvCxnSpPr>
          <p:nvPr/>
        </p:nvCxnSpPr>
        <p:spPr>
          <a:xfrm>
            <a:off x="4031300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25A6C62-067C-3FDF-DF5C-FDF9F4DA6961}"/>
              </a:ext>
            </a:extLst>
          </p:cNvPr>
          <p:cNvCxnSpPr>
            <a:cxnSpLocks/>
          </p:cNvCxnSpPr>
          <p:nvPr/>
        </p:nvCxnSpPr>
        <p:spPr>
          <a:xfrm>
            <a:off x="4835201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A96F797-18AE-3AAB-AE49-9CCB864F7CF9}"/>
              </a:ext>
            </a:extLst>
          </p:cNvPr>
          <p:cNvCxnSpPr>
            <a:cxnSpLocks/>
          </p:cNvCxnSpPr>
          <p:nvPr/>
        </p:nvCxnSpPr>
        <p:spPr>
          <a:xfrm>
            <a:off x="6940229" y="3466124"/>
            <a:ext cx="0" cy="180416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F9A303A-C0C0-3F89-30E1-3187D2A8CF0C}"/>
              </a:ext>
            </a:extLst>
          </p:cNvPr>
          <p:cNvSpPr txBox="1"/>
          <p:nvPr/>
        </p:nvSpPr>
        <p:spPr>
          <a:xfrm>
            <a:off x="5574806" y="1797811"/>
            <a:ext cx="12257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a[i..i+P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in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-1]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504BE3-E6BA-D965-02B3-17A438FF9356}"/>
              </a:ext>
            </a:extLst>
          </p:cNvPr>
          <p:cNvSpPr txBox="1"/>
          <p:nvPr/>
        </p:nvSpPr>
        <p:spPr>
          <a:xfrm>
            <a:off x="5670378" y="2454329"/>
            <a:ext cx="898727" cy="175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</a:t>
            </a:r>
            <a:r>
              <a:rPr lang="en-US" sz="14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FIFO</a:t>
            </a:r>
            <a:endParaRPr lang="en-US" sz="11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BD9FA25-9DB1-3308-6945-A2E5F0032DA1}"/>
              </a:ext>
            </a:extLst>
          </p:cNvPr>
          <p:cNvCxnSpPr>
            <a:cxnSpLocks/>
            <a:stCxn id="35" idx="2"/>
            <a:endCxn id="36" idx="0"/>
          </p:cNvCxnSpPr>
          <p:nvPr/>
        </p:nvCxnSpPr>
        <p:spPr>
          <a:xfrm>
            <a:off x="5600404" y="2428470"/>
            <a:ext cx="0" cy="270004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3431C0E-5A56-1312-E4FD-588F5E400558}"/>
              </a:ext>
            </a:extLst>
          </p:cNvPr>
          <p:cNvSpPr txBox="1"/>
          <p:nvPr/>
        </p:nvSpPr>
        <p:spPr>
          <a:xfrm>
            <a:off x="5661132" y="4614249"/>
            <a:ext cx="1146222" cy="175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 to P</a:t>
            </a:r>
            <a:r>
              <a:rPr lang="en-US" sz="14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TT  </a:t>
            </a:r>
            <a:r>
              <a:rPr lang="en-US" sz="14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outputs</a:t>
            </a:r>
            <a:endParaRPr lang="en-US" sz="11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32F2C90-FB7B-C818-2F48-D9D986849981}"/>
              </a:ext>
            </a:extLst>
          </p:cNvPr>
          <p:cNvCxnSpPr>
            <a:cxnSpLocks/>
            <a:stCxn id="41" idx="0"/>
            <a:endCxn id="37" idx="0"/>
          </p:cNvCxnSpPr>
          <p:nvPr/>
        </p:nvCxnSpPr>
        <p:spPr>
          <a:xfrm>
            <a:off x="5582462" y="4612429"/>
            <a:ext cx="3682" cy="256271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1C5237A-81B7-1CA5-327F-2E393D517A0E}"/>
              </a:ext>
            </a:extLst>
          </p:cNvPr>
          <p:cNvCxnSpPr>
            <a:cxnSpLocks/>
          </p:cNvCxnSpPr>
          <p:nvPr/>
        </p:nvCxnSpPr>
        <p:spPr>
          <a:xfrm flipH="1">
            <a:off x="5581585" y="5199135"/>
            <a:ext cx="878" cy="256271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BCC0E43-77EB-0A64-5D20-22A53843B182}"/>
              </a:ext>
            </a:extLst>
          </p:cNvPr>
          <p:cNvSpPr txBox="1"/>
          <p:nvPr/>
        </p:nvSpPr>
        <p:spPr>
          <a:xfrm>
            <a:off x="5608305" y="5227132"/>
            <a:ext cx="114534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b[i..i+P</a:t>
            </a:r>
            <a:r>
              <a:rPr lang="en-US" sz="1600" i="1" kern="1200" baseline="-25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out</a:t>
            </a:r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-1]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9E09F3A-E280-FB40-B566-038552075117}"/>
              </a:ext>
            </a:extLst>
          </p:cNvPr>
          <p:cNvSpPr txBox="1"/>
          <p:nvPr/>
        </p:nvSpPr>
        <p:spPr>
          <a:xfrm>
            <a:off x="5274831" y="3186414"/>
            <a:ext cx="125368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. . . . . . . . . . . . 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ight Brace 70">
            <a:extLst>
              <a:ext uri="{FF2B5EF4-FFF2-40B4-BE49-F238E27FC236}">
                <a16:creationId xmlns:a16="http://schemas.microsoft.com/office/drawing/2014/main" id="{5E5494B6-F519-AA4D-A48F-FA52F9E2E94F}"/>
              </a:ext>
            </a:extLst>
          </p:cNvPr>
          <p:cNvSpPr/>
          <p:nvPr/>
        </p:nvSpPr>
        <p:spPr>
          <a:xfrm>
            <a:off x="7384471" y="3186414"/>
            <a:ext cx="108390" cy="294230"/>
          </a:xfrm>
          <a:prstGeom prst="rightBrac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337885D-4A0D-3449-7C86-25C427C9426E}"/>
              </a:ext>
            </a:extLst>
          </p:cNvPr>
          <p:cNvSpPr txBox="1"/>
          <p:nvPr/>
        </p:nvSpPr>
        <p:spPr>
          <a:xfrm>
            <a:off x="7491064" y="3218328"/>
            <a:ext cx="190695" cy="200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k</a:t>
            </a:r>
            <a:endParaRPr lang="en-US" sz="12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E749C36-7200-29FE-BD46-F42634448965}"/>
              </a:ext>
            </a:extLst>
          </p:cNvPr>
          <p:cNvSpPr txBox="1"/>
          <p:nvPr/>
        </p:nvSpPr>
        <p:spPr>
          <a:xfrm>
            <a:off x="627329" y="2093278"/>
            <a:ext cx="40706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Buffers next array while sub-sorts drain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6F88811-D8F7-C718-A25C-6C213C0C5978}"/>
              </a:ext>
            </a:extLst>
          </p:cNvPr>
          <p:cNvSpPr txBox="1"/>
          <p:nvPr/>
        </p:nvSpPr>
        <p:spPr>
          <a:xfrm>
            <a:off x="7788351" y="2918030"/>
            <a:ext cx="401619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 hybrid sub-sorts of k elements each provide initial sorted burst, then reduce throughput to improve scalability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F46A890-77AA-4476-0B71-84171840C710}"/>
              </a:ext>
            </a:extLst>
          </p:cNvPr>
          <p:cNvSpPr txBox="1"/>
          <p:nvPr/>
        </p:nvSpPr>
        <p:spPr>
          <a:xfrm>
            <a:off x="6940229" y="4789491"/>
            <a:ext cx="37533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Output FIFO coalesces merged outputs into beats of output bus width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C7F8DC-E362-1804-816D-FC909C9AD697}"/>
              </a:ext>
            </a:extLst>
          </p:cNvPr>
          <p:cNvSpPr txBox="1"/>
          <p:nvPr/>
        </p:nvSpPr>
        <p:spPr>
          <a:xfrm>
            <a:off x="231789" y="3802469"/>
            <a:ext cx="373904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Parallel tournament tree provides sufficient (not max) throughput for line-rate to reduce resources and latency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777D71-95AA-1E4F-405A-F0518456F02D}"/>
              </a:ext>
            </a:extLst>
          </p:cNvPr>
          <p:cNvSpPr txBox="1"/>
          <p:nvPr/>
        </p:nvSpPr>
        <p:spPr>
          <a:xfrm>
            <a:off x="162775" y="5546790"/>
            <a:ext cx="544553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 k=1024, each HSS requires 1 BRAM</a:t>
            </a:r>
          </a:p>
          <a:p>
            <a:pPr algn="l" defTabSz="914400" rtl="0"/>
            <a:r>
              <a:rPr lang="en-US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H=1024: 1M element arrays with 1024 BRAMs, 784k LUTs</a:t>
            </a:r>
            <a:endParaRPr lang="en-US" sz="140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79497"/>
      </p:ext>
    </p:extLst>
  </p:cSld>
  <p:clrMapOvr>
    <a:masterClrMapping/>
  </p:clrMapOvr>
  <p:transition spd="med" advTm="880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8" grpId="0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D4EDE-C0DE-927B-6FBE-90AE527E5C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463" y="1116013"/>
            <a:ext cx="5240842" cy="5078791"/>
          </a:xfrm>
        </p:spPr>
        <p:txBody>
          <a:bodyPr/>
          <a:lstStyle/>
          <a:p>
            <a:r>
              <a:rPr lang="en-US" sz="2000" dirty="0"/>
              <a:t>Scatters P</a:t>
            </a:r>
            <a:r>
              <a:rPr lang="en-US" sz="2000" baseline="-25000" dirty="0"/>
              <a:t>in</a:t>
            </a:r>
            <a:r>
              <a:rPr lang="en-US" sz="2000" dirty="0"/>
              <a:t> inputs every cycle to H hybrid sub-sorts (HSS)</a:t>
            </a:r>
          </a:p>
          <a:p>
            <a:pPr lvl="1"/>
            <a:r>
              <a:rPr lang="en-US" sz="1800" dirty="0"/>
              <a:t>Shown for P</a:t>
            </a:r>
            <a:r>
              <a:rPr lang="en-US" sz="1800" baseline="-25000" dirty="0"/>
              <a:t>in</a:t>
            </a:r>
            <a:r>
              <a:rPr lang="en-US" sz="1800" dirty="0"/>
              <a:t>=2</a:t>
            </a:r>
          </a:p>
          <a:p>
            <a:pPr lvl="1"/>
            <a:endParaRPr lang="en-US" sz="1800" dirty="0"/>
          </a:p>
          <a:p>
            <a:r>
              <a:rPr lang="en-US" sz="2000" dirty="0"/>
              <a:t>Uses a tagged “conveyor”</a:t>
            </a:r>
          </a:p>
          <a:p>
            <a:pPr lvl="1"/>
            <a:r>
              <a:rPr lang="en-US" sz="1800" dirty="0"/>
              <a:t>Tag specifies ID of HSS to use</a:t>
            </a:r>
          </a:p>
          <a:p>
            <a:pPr lvl="1"/>
            <a:r>
              <a:rPr lang="en-US" sz="1800" dirty="0"/>
              <a:t>Shift register acts as conveyor</a:t>
            </a:r>
          </a:p>
          <a:p>
            <a:pPr lvl="1"/>
            <a:r>
              <a:rPr lang="en-US" sz="1800" dirty="0"/>
              <a:t>HSS accepts any element whose tag matches ID</a:t>
            </a:r>
          </a:p>
          <a:p>
            <a:pPr lvl="1"/>
            <a:endParaRPr lang="en-US" sz="1800" dirty="0"/>
          </a:p>
          <a:p>
            <a:r>
              <a:rPr lang="en-US" sz="2000" dirty="0"/>
              <a:t>Two tagging methods</a:t>
            </a:r>
          </a:p>
          <a:p>
            <a:pPr lvl="1"/>
            <a:r>
              <a:rPr lang="en-US" sz="1800" dirty="0"/>
              <a:t>Counter: simple, but not ideal for some distributions</a:t>
            </a:r>
          </a:p>
          <a:p>
            <a:pPr lvl="1"/>
            <a:r>
              <a:rPr lang="en-US" sz="1800" dirty="0"/>
              <a:t>LFSR: randomizes assignment to improve parallelism in tournament tree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A2DB42-1384-3E4A-D83F-F6590198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Distributor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59F6C-E03A-F79D-A89A-5C0896257641}"/>
              </a:ext>
            </a:extLst>
          </p:cNvPr>
          <p:cNvSpPr/>
          <p:nvPr/>
        </p:nvSpPr>
        <p:spPr>
          <a:xfrm>
            <a:off x="6390400" y="1609956"/>
            <a:ext cx="515208" cy="36172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B07CE0-2179-BF6D-6DAB-0853BC28306B}"/>
              </a:ext>
            </a:extLst>
          </p:cNvPr>
          <p:cNvSpPr/>
          <p:nvPr/>
        </p:nvSpPr>
        <p:spPr>
          <a:xfrm>
            <a:off x="6455645" y="3092672"/>
            <a:ext cx="384720" cy="36172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C1546D7-E9A7-A5DF-A2AF-9D53F309CD88}"/>
              </a:ext>
            </a:extLst>
          </p:cNvPr>
          <p:cNvCxnSpPr>
            <a:cxnSpLocks/>
            <a:stCxn id="5" idx="2"/>
            <a:endCxn id="16" idx="0"/>
          </p:cNvCxnSpPr>
          <p:nvPr/>
        </p:nvCxnSpPr>
        <p:spPr>
          <a:xfrm rot="5400000" flipH="1" flipV="1">
            <a:off x="7458356" y="2282320"/>
            <a:ext cx="361728" cy="1982431"/>
          </a:xfrm>
          <a:prstGeom prst="bentConnector5">
            <a:avLst>
              <a:gd name="adj1" fmla="val -19957"/>
              <a:gd name="adj2" fmla="val 77918"/>
              <a:gd name="adj3" fmla="val 163197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33D5E35-0DA8-5F5B-FEAB-11B06B98909D}"/>
              </a:ext>
            </a:extLst>
          </p:cNvPr>
          <p:cNvSpPr/>
          <p:nvPr/>
        </p:nvSpPr>
        <p:spPr>
          <a:xfrm>
            <a:off x="6269621" y="4224990"/>
            <a:ext cx="756769" cy="51561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52D8AF-5704-0DAD-3385-55470D973691}"/>
              </a:ext>
            </a:extLst>
          </p:cNvPr>
          <p:cNvSpPr/>
          <p:nvPr/>
        </p:nvSpPr>
        <p:spPr>
          <a:xfrm>
            <a:off x="6257589" y="3795740"/>
            <a:ext cx="780833" cy="264750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== 0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AE554B-D6B2-74EA-57AF-70094D2B2490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6648005" y="3454400"/>
            <a:ext cx="1" cy="34134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EAE09B4-3B52-B4B4-1380-C683EA2EF5C8}"/>
              </a:ext>
            </a:extLst>
          </p:cNvPr>
          <p:cNvCxnSpPr>
            <a:cxnSpLocks/>
            <a:stCxn id="8" idx="2"/>
            <a:endCxn id="7" idx="0"/>
          </p:cNvCxnSpPr>
          <p:nvPr/>
        </p:nvCxnSpPr>
        <p:spPr>
          <a:xfrm>
            <a:off x="6648006" y="4060490"/>
            <a:ext cx="0" cy="1645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0377DB6-1324-65C7-7309-92A11DEFFDA9}"/>
              </a:ext>
            </a:extLst>
          </p:cNvPr>
          <p:cNvSpPr/>
          <p:nvPr/>
        </p:nvSpPr>
        <p:spPr>
          <a:xfrm>
            <a:off x="7443149" y="3092671"/>
            <a:ext cx="384720" cy="36172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50DE5-F929-955E-A511-D4CC319F69C9}"/>
              </a:ext>
            </a:extLst>
          </p:cNvPr>
          <p:cNvSpPr/>
          <p:nvPr/>
        </p:nvSpPr>
        <p:spPr>
          <a:xfrm>
            <a:off x="7257125" y="4224989"/>
            <a:ext cx="756769" cy="51561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E3D4EB-DB10-3A4A-AC0E-7B006F4A2D9F}"/>
              </a:ext>
            </a:extLst>
          </p:cNvPr>
          <p:cNvSpPr/>
          <p:nvPr/>
        </p:nvSpPr>
        <p:spPr>
          <a:xfrm>
            <a:off x="7245093" y="3795739"/>
            <a:ext cx="780833" cy="264750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== 1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293AFD0-3228-8DB3-7A5F-1EC4D7131102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7635509" y="3454399"/>
            <a:ext cx="1" cy="34134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0F65B22-F4E3-BE54-9DB2-BD7A9EE3C97D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7635510" y="4060489"/>
            <a:ext cx="0" cy="1645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7BFCB77-0C03-64F8-ED22-BEB99AB14202}"/>
              </a:ext>
            </a:extLst>
          </p:cNvPr>
          <p:cNvSpPr/>
          <p:nvPr/>
        </p:nvSpPr>
        <p:spPr>
          <a:xfrm>
            <a:off x="8438076" y="3092672"/>
            <a:ext cx="384720" cy="36172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476C1D-99C5-5B23-9FB6-B491773C7456}"/>
              </a:ext>
            </a:extLst>
          </p:cNvPr>
          <p:cNvSpPr/>
          <p:nvPr/>
        </p:nvSpPr>
        <p:spPr>
          <a:xfrm>
            <a:off x="8252052" y="4224990"/>
            <a:ext cx="756769" cy="51561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7B352E6-24FB-C935-1C67-156AEFBC6D3D}"/>
              </a:ext>
            </a:extLst>
          </p:cNvPr>
          <p:cNvSpPr/>
          <p:nvPr/>
        </p:nvSpPr>
        <p:spPr>
          <a:xfrm>
            <a:off x="8240020" y="3795740"/>
            <a:ext cx="780833" cy="264750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== 2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1CF43BC-8A14-1BF0-FDFC-DA750FDBAFD7}"/>
              </a:ext>
            </a:extLst>
          </p:cNvPr>
          <p:cNvCxnSpPr>
            <a:cxnSpLocks/>
            <a:stCxn id="16" idx="2"/>
            <a:endCxn id="18" idx="0"/>
          </p:cNvCxnSpPr>
          <p:nvPr/>
        </p:nvCxnSpPr>
        <p:spPr>
          <a:xfrm>
            <a:off x="8630436" y="3454400"/>
            <a:ext cx="1" cy="34134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92E375E-FEBD-7ACB-2D1B-AAE3CC108DC7}"/>
              </a:ext>
            </a:extLst>
          </p:cNvPr>
          <p:cNvCxnSpPr>
            <a:cxnSpLocks/>
            <a:stCxn id="18" idx="2"/>
            <a:endCxn id="17" idx="0"/>
          </p:cNvCxnSpPr>
          <p:nvPr/>
        </p:nvCxnSpPr>
        <p:spPr>
          <a:xfrm>
            <a:off x="8630437" y="4060490"/>
            <a:ext cx="0" cy="1645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E31CE50-9ABC-B0AD-0810-F39EB39BDD25}"/>
              </a:ext>
            </a:extLst>
          </p:cNvPr>
          <p:cNvSpPr/>
          <p:nvPr/>
        </p:nvSpPr>
        <p:spPr>
          <a:xfrm>
            <a:off x="9425580" y="3092671"/>
            <a:ext cx="384720" cy="36172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11521E-12BF-9FF2-B64D-09984CC12651}"/>
              </a:ext>
            </a:extLst>
          </p:cNvPr>
          <p:cNvSpPr/>
          <p:nvPr/>
        </p:nvSpPr>
        <p:spPr>
          <a:xfrm>
            <a:off x="9239556" y="4224989"/>
            <a:ext cx="756769" cy="51561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5F5F91F-3D25-E54E-E0BD-CA2D0F1766E3}"/>
              </a:ext>
            </a:extLst>
          </p:cNvPr>
          <p:cNvSpPr/>
          <p:nvPr/>
        </p:nvSpPr>
        <p:spPr>
          <a:xfrm>
            <a:off x="9227524" y="3795739"/>
            <a:ext cx="780833" cy="264750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== 3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E8F03A6-8D66-EA4A-3D8D-9C3695CB092F}"/>
              </a:ext>
            </a:extLst>
          </p:cNvPr>
          <p:cNvCxnSpPr>
            <a:cxnSpLocks/>
            <a:stCxn id="21" idx="2"/>
            <a:endCxn id="23" idx="0"/>
          </p:cNvCxnSpPr>
          <p:nvPr/>
        </p:nvCxnSpPr>
        <p:spPr>
          <a:xfrm>
            <a:off x="9617940" y="3454399"/>
            <a:ext cx="1" cy="34134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A9E3FE0-DFE2-0A2D-154A-F77B963D58D0}"/>
              </a:ext>
            </a:extLst>
          </p:cNvPr>
          <p:cNvCxnSpPr>
            <a:cxnSpLocks/>
            <a:stCxn id="23" idx="2"/>
            <a:endCxn id="22" idx="0"/>
          </p:cNvCxnSpPr>
          <p:nvPr/>
        </p:nvCxnSpPr>
        <p:spPr>
          <a:xfrm>
            <a:off x="9617941" y="4060489"/>
            <a:ext cx="0" cy="1645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1A5E534-EDA3-CA04-3035-8EBDC0A319AD}"/>
              </a:ext>
            </a:extLst>
          </p:cNvPr>
          <p:cNvCxnSpPr>
            <a:cxnSpLocks/>
            <a:stCxn id="11" idx="2"/>
            <a:endCxn id="21" idx="0"/>
          </p:cNvCxnSpPr>
          <p:nvPr/>
        </p:nvCxnSpPr>
        <p:spPr>
          <a:xfrm rot="5400000" flipH="1" flipV="1">
            <a:off x="8445860" y="2282319"/>
            <a:ext cx="361728" cy="1982431"/>
          </a:xfrm>
          <a:prstGeom prst="bentConnector5">
            <a:avLst>
              <a:gd name="adj1" fmla="val -38251"/>
              <a:gd name="adj2" fmla="val 74883"/>
              <a:gd name="adj3" fmla="val 163197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E3F78F0-5E5D-9B3F-B3CA-14A373F5467F}"/>
              </a:ext>
            </a:extLst>
          </p:cNvPr>
          <p:cNvSpPr/>
          <p:nvPr/>
        </p:nvSpPr>
        <p:spPr>
          <a:xfrm>
            <a:off x="10915794" y="3092671"/>
            <a:ext cx="384720" cy="361728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54EDA6-6904-1CB9-AC8F-CE64D1E4F280}"/>
              </a:ext>
            </a:extLst>
          </p:cNvPr>
          <p:cNvSpPr/>
          <p:nvPr/>
        </p:nvSpPr>
        <p:spPr>
          <a:xfrm>
            <a:off x="10729770" y="4224989"/>
            <a:ext cx="756769" cy="51561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HSS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H-1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76F0C82-719B-0496-7E26-5FDAB2600B4F}"/>
              </a:ext>
            </a:extLst>
          </p:cNvPr>
          <p:cNvSpPr/>
          <p:nvPr/>
        </p:nvSpPr>
        <p:spPr>
          <a:xfrm>
            <a:off x="10717738" y="3795739"/>
            <a:ext cx="780833" cy="264750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== H-1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98DC7D2-1857-73AF-369B-DC23673C774C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11108154" y="3454399"/>
            <a:ext cx="1" cy="34134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B4F6CAD-B22E-DE17-D663-B0B52F7B7A17}"/>
              </a:ext>
            </a:extLst>
          </p:cNvPr>
          <p:cNvCxnSpPr>
            <a:cxnSpLocks/>
            <a:stCxn id="29" idx="2"/>
            <a:endCxn id="28" idx="0"/>
          </p:cNvCxnSpPr>
          <p:nvPr/>
        </p:nvCxnSpPr>
        <p:spPr>
          <a:xfrm>
            <a:off x="11108155" y="4060489"/>
            <a:ext cx="0" cy="1645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8976EAB0-92B8-1924-20B2-0CB4FF24D343}"/>
              </a:ext>
            </a:extLst>
          </p:cNvPr>
          <p:cNvCxnSpPr>
            <a:cxnSpLocks/>
            <a:endCxn id="27" idx="0"/>
          </p:cNvCxnSpPr>
          <p:nvPr/>
        </p:nvCxnSpPr>
        <p:spPr>
          <a:xfrm flipV="1">
            <a:off x="10570624" y="3092671"/>
            <a:ext cx="537530" cy="494849"/>
          </a:xfrm>
          <a:prstGeom prst="bentConnector4">
            <a:avLst>
              <a:gd name="adj1" fmla="val 32107"/>
              <a:gd name="adj2" fmla="val 146196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8D192D81-20D9-5EBF-9761-AD86A974C5AD}"/>
              </a:ext>
            </a:extLst>
          </p:cNvPr>
          <p:cNvCxnSpPr>
            <a:cxnSpLocks/>
            <a:stCxn id="16" idx="2"/>
          </p:cNvCxnSpPr>
          <p:nvPr/>
        </p:nvCxnSpPr>
        <p:spPr>
          <a:xfrm rot="5400000" flipH="1" flipV="1">
            <a:off x="9315704" y="2407402"/>
            <a:ext cx="361730" cy="1732266"/>
          </a:xfrm>
          <a:prstGeom prst="bentConnector5">
            <a:avLst>
              <a:gd name="adj1" fmla="val -58207"/>
              <a:gd name="adj2" fmla="val 78477"/>
              <a:gd name="adj3" fmla="val 163196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D412B6A-515E-5D1D-1D55-2847C59B1A50}"/>
              </a:ext>
            </a:extLst>
          </p:cNvPr>
          <p:cNvSpPr/>
          <p:nvPr/>
        </p:nvSpPr>
        <p:spPr>
          <a:xfrm>
            <a:off x="6269621" y="2234817"/>
            <a:ext cx="1744273" cy="463996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Tag Assignment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FB1FEA2-6708-934A-8950-37B5E3E437DE}"/>
              </a:ext>
            </a:extLst>
          </p:cNvPr>
          <p:cNvSpPr/>
          <p:nvPr/>
        </p:nvSpPr>
        <p:spPr>
          <a:xfrm>
            <a:off x="8355387" y="2234817"/>
            <a:ext cx="1744273" cy="463996"/>
          </a:xfrm>
          <a:prstGeom prst="round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Counter/LFSR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70D3ED5-F0FD-E0A5-1CB1-2700D0BD7765}"/>
              </a:ext>
            </a:extLst>
          </p:cNvPr>
          <p:cNvSpPr/>
          <p:nvPr/>
        </p:nvSpPr>
        <p:spPr>
          <a:xfrm>
            <a:off x="7377904" y="1609956"/>
            <a:ext cx="515208" cy="36172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D0F913E-63E9-50DE-B1BE-EFD6CC21F544}"/>
              </a:ext>
            </a:extLst>
          </p:cNvPr>
          <p:cNvCxnSpPr>
            <a:cxnSpLocks/>
            <a:stCxn id="35" idx="1"/>
            <a:endCxn id="34" idx="3"/>
          </p:cNvCxnSpPr>
          <p:nvPr/>
        </p:nvCxnSpPr>
        <p:spPr>
          <a:xfrm flipH="1">
            <a:off x="8013894" y="2466815"/>
            <a:ext cx="341493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DA754A4-DDA6-6E90-E1C8-AB1F947DCA71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648004" y="1971684"/>
            <a:ext cx="0" cy="26313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7DF374A-8864-2AE2-0AFD-029129220D38}"/>
              </a:ext>
            </a:extLst>
          </p:cNvPr>
          <p:cNvCxnSpPr>
            <a:cxnSpLocks/>
            <a:stCxn id="36" idx="2"/>
          </p:cNvCxnSpPr>
          <p:nvPr/>
        </p:nvCxnSpPr>
        <p:spPr>
          <a:xfrm>
            <a:off x="7635508" y="1971684"/>
            <a:ext cx="0" cy="258739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D663F8A-912A-B4AF-B959-194A30CDD3E9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648004" y="2698813"/>
            <a:ext cx="1" cy="393859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32DF697-0E61-6733-1509-D5633B677395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7635509" y="2695138"/>
            <a:ext cx="807" cy="39753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6A1F49C-8912-DD23-874F-C9DA67F05386}"/>
              </a:ext>
            </a:extLst>
          </p:cNvPr>
          <p:cNvSpPr txBox="1"/>
          <p:nvPr/>
        </p:nvSpPr>
        <p:spPr>
          <a:xfrm>
            <a:off x="6096000" y="1345830"/>
            <a:ext cx="209151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From line-rate FIFO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16C286C-289F-6008-5314-86262B1CF4C5}"/>
              </a:ext>
            </a:extLst>
          </p:cNvPr>
          <p:cNvSpPr txBox="1"/>
          <p:nvPr/>
        </p:nvSpPr>
        <p:spPr>
          <a:xfrm>
            <a:off x="9864422" y="3196463"/>
            <a:ext cx="10612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. . . . . . .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5B502D-0062-DE33-7267-F49A821B26CA}"/>
              </a:ext>
            </a:extLst>
          </p:cNvPr>
          <p:cNvSpPr txBox="1"/>
          <p:nvPr/>
        </p:nvSpPr>
        <p:spPr>
          <a:xfrm>
            <a:off x="9840004" y="4430506"/>
            <a:ext cx="10612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. . . . . . .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7D9486-75C0-EABC-DA7B-66F95625183A}"/>
              </a:ext>
            </a:extLst>
          </p:cNvPr>
          <p:cNvSpPr txBox="1"/>
          <p:nvPr/>
        </p:nvSpPr>
        <p:spPr>
          <a:xfrm>
            <a:off x="9840004" y="3832017"/>
            <a:ext cx="10612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 . . . . . . .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4A1D1ED-712E-D76A-CC1B-F482342914C1}"/>
              </a:ext>
            </a:extLst>
          </p:cNvPr>
          <p:cNvCxnSpPr>
            <a:cxnSpLocks/>
          </p:cNvCxnSpPr>
          <p:nvPr/>
        </p:nvCxnSpPr>
        <p:spPr>
          <a:xfrm>
            <a:off x="6644293" y="4736416"/>
            <a:ext cx="0" cy="16248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C63F7C0-D8BF-3B96-C610-5B1918BFA93E}"/>
              </a:ext>
            </a:extLst>
          </p:cNvPr>
          <p:cNvCxnSpPr>
            <a:cxnSpLocks/>
          </p:cNvCxnSpPr>
          <p:nvPr/>
        </p:nvCxnSpPr>
        <p:spPr>
          <a:xfrm>
            <a:off x="7631797" y="4736415"/>
            <a:ext cx="0" cy="16248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59CA2A8-C853-C997-24FF-F9CAE6E8025E}"/>
              </a:ext>
            </a:extLst>
          </p:cNvPr>
          <p:cNvCxnSpPr>
            <a:cxnSpLocks/>
          </p:cNvCxnSpPr>
          <p:nvPr/>
        </p:nvCxnSpPr>
        <p:spPr>
          <a:xfrm>
            <a:off x="8626724" y="4736416"/>
            <a:ext cx="0" cy="16248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BFAAC03-F95E-E561-F0ED-BC23F3D012E8}"/>
              </a:ext>
            </a:extLst>
          </p:cNvPr>
          <p:cNvCxnSpPr>
            <a:cxnSpLocks/>
          </p:cNvCxnSpPr>
          <p:nvPr/>
        </p:nvCxnSpPr>
        <p:spPr>
          <a:xfrm>
            <a:off x="9614228" y="4736415"/>
            <a:ext cx="0" cy="16248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7328EED-561D-6C06-446B-33C82F84DC8A}"/>
              </a:ext>
            </a:extLst>
          </p:cNvPr>
          <p:cNvCxnSpPr>
            <a:cxnSpLocks/>
          </p:cNvCxnSpPr>
          <p:nvPr/>
        </p:nvCxnSpPr>
        <p:spPr>
          <a:xfrm>
            <a:off x="11104442" y="4736415"/>
            <a:ext cx="0" cy="16248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F5F5AF3-A582-3977-F7A4-E1CB12000DBA}"/>
              </a:ext>
            </a:extLst>
          </p:cNvPr>
          <p:cNvSpPr txBox="1"/>
          <p:nvPr/>
        </p:nvSpPr>
        <p:spPr>
          <a:xfrm>
            <a:off x="7580967" y="4912133"/>
            <a:ext cx="209151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400" rtl="0"/>
            <a:r>
              <a:rPr lang="en-US" sz="12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 parallel tournament tree</a:t>
            </a:r>
            <a:endParaRPr lang="en-US" sz="1050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lide Number Placeholder 3">
            <a:extLst>
              <a:ext uri="{FF2B5EF4-FFF2-40B4-BE49-F238E27FC236}">
                <a16:creationId xmlns:a16="http://schemas.microsoft.com/office/drawing/2014/main" id="{22E4F922-29F5-92FB-72AC-49E6507C0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51121" y="6510169"/>
            <a:ext cx="89768" cy="194669"/>
          </a:xfrm>
        </p:spPr>
        <p:txBody>
          <a:bodyPr/>
          <a:lstStyle/>
          <a:p>
            <a:pPr>
              <a:defRPr/>
            </a:pPr>
            <a:fld id="{D3046D45-FC88-4EF3-BBF3-C3E9EDC4F79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838867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8.1|8.1|1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6.9|9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|9.7|16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11.4|6.6|20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9.5|15.2|15.5|1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3.6|21.3|9.1|2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4|9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9|9.1|13.6|8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12.2|8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9.3|4.4|9|18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g Logo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2.xml><?xml version="1.0" encoding="utf-8"?>
<a:theme xmlns:a="http://schemas.openxmlformats.org/drawingml/2006/main" name="Text with normal heading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rtl="0" fontAlgn="auto" latinLnBrk="1" hangingPunct="0">
          <a:lnSpc>
            <a:spcPct val="100000"/>
          </a:lnSpc>
          <a:spcBef>
            <a:spcPts val="600"/>
          </a:spcBef>
          <a:spcAft>
            <a:spcPts val="0"/>
          </a:spcAft>
          <a:buClrTx/>
          <a:buSzTx/>
          <a:tabLst/>
          <a:defRPr sz="2400" dirty="0">
            <a:solidFill>
              <a:srgbClr val="191EA2"/>
            </a:solidFill>
            <a:latin typeface="Arial" panose="020B0604020202020204" pitchFamily="34" charset="0"/>
            <a:ea typeface="+mn-ea"/>
            <a:cs typeface="Arial" panose="020B0604020202020204" pitchFamily="34" charset="0"/>
            <a:sym typeface="Gill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3.xml><?xml version="1.0" encoding="utf-8"?>
<a:theme xmlns:a="http://schemas.openxmlformats.org/drawingml/2006/main" name="Fancy Header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New template wide.pptx" id="{2F7E3479-46E5-4D2F-9C4A-A44092FA6F11}" vid="{9997ABD2-C28D-460D-AECD-CC9F085155FB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15A10438976445A4F2A564A9063629" ma:contentTypeVersion="6" ma:contentTypeDescription="Create a new document." ma:contentTypeScope="" ma:versionID="45806b5510493321e140864de03fb7ad">
  <xsd:schema xmlns:xsd="http://www.w3.org/2001/XMLSchema" xmlns:xs="http://www.w3.org/2001/XMLSchema" xmlns:p="http://schemas.microsoft.com/office/2006/metadata/properties" xmlns:ns2="63fc63a6-18cf-4814-8dee-b8d6616a2bda" targetNamespace="http://schemas.microsoft.com/office/2006/metadata/properties" ma:root="true" ma:fieldsID="3db532ccb85098a64b7e52bb711c9525" ns2:_="">
    <xsd:import namespace="63fc63a6-18cf-4814-8dee-b8d6616a2b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c63a6-18cf-4814-8dee-b8d6616a2b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EF2080-A3D2-46D5-AF20-1C2055474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fc63a6-18cf-4814-8dee-b8d6616a2b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6C1367-8D37-49A1-BF4B-2E9150DA2B52}">
  <ds:schemaRefs>
    <ds:schemaRef ds:uri="http://schemas.microsoft.com/office/infopath/2007/PartnerControls"/>
    <ds:schemaRef ds:uri="http://purl.org/dc/elements/1.1/"/>
    <ds:schemaRef ds:uri="http://purl.org/dc/dcmitype/"/>
    <ds:schemaRef ds:uri="63fc63a6-18cf-4814-8dee-b8d6616a2bda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9D54C70-8A1F-433D-B3DF-B7287D9E16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FICS template wide</Template>
  <TotalTime>14098</TotalTime>
  <Words>1789</Words>
  <Application>Microsoft Macintosh PowerPoint</Application>
  <PresentationFormat>Widescreen</PresentationFormat>
  <Paragraphs>401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Gill Sans</vt:lpstr>
      <vt:lpstr>Gill Sans Light</vt:lpstr>
      <vt:lpstr>Helvetica</vt:lpstr>
      <vt:lpstr>Lucida Grande</vt:lpstr>
      <vt:lpstr>Wingdings</vt:lpstr>
      <vt:lpstr>Big Logo</vt:lpstr>
      <vt:lpstr>Text with normal heading</vt:lpstr>
      <vt:lpstr>Fancy Header</vt:lpstr>
      <vt:lpstr>PowerPoint Presentation</vt:lpstr>
      <vt:lpstr>Introduction</vt:lpstr>
      <vt:lpstr>EdgeSort</vt:lpstr>
      <vt:lpstr>Architecture Overview</vt:lpstr>
      <vt:lpstr>Architecture Overview</vt:lpstr>
      <vt:lpstr>Architecture Overview</vt:lpstr>
      <vt:lpstr>Architecture Overview</vt:lpstr>
      <vt:lpstr>EdgeSort Architecture</vt:lpstr>
      <vt:lpstr>Input Distributor</vt:lpstr>
      <vt:lpstr>Hybrid Sub-Sorts (HSS)</vt:lpstr>
      <vt:lpstr>Hybrid Sub-Sorts (HSS)</vt:lpstr>
      <vt:lpstr>Parallel Tournament Tree</vt:lpstr>
      <vt:lpstr>Parallel Tournament Tree</vt:lpstr>
      <vt:lpstr>Latency Analysis</vt:lpstr>
      <vt:lpstr>Latency Analysis</vt:lpstr>
      <vt:lpstr>Parallel Tournament Tree</vt:lpstr>
      <vt:lpstr>Scalability Experiments</vt:lpstr>
      <vt:lpstr>Resource Utilization</vt:lpstr>
      <vt:lpstr>Latency Improvement</vt:lpstr>
      <vt:lpstr>Conclusion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 PAC Training</dc:title>
  <dc:creator>Greg Stitt</dc:creator>
  <cp:lastModifiedBy>Piard,Wesley P</cp:lastModifiedBy>
  <cp:revision>683</cp:revision>
  <dcterms:created xsi:type="dcterms:W3CDTF">2017-01-16T21:37:43Z</dcterms:created>
  <dcterms:modified xsi:type="dcterms:W3CDTF">2026-02-25T00:57:24Z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0x010100DD15A10438976445A4F2A564A9063629</vt:lpwstr>
  </property>
</Properties>
</file>